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4" r:id="rId4"/>
    <p:sldId id="258" r:id="rId5"/>
    <p:sldId id="259" r:id="rId6"/>
    <p:sldId id="261" r:id="rId7"/>
    <p:sldId id="262" r:id="rId8"/>
    <p:sldId id="265" r:id="rId9"/>
    <p:sldId id="272" r:id="rId10"/>
    <p:sldId id="273" r:id="rId11"/>
    <p:sldId id="297" r:id="rId12"/>
    <p:sldId id="300" r:id="rId13"/>
    <p:sldId id="298" r:id="rId14"/>
    <p:sldId id="299" r:id="rId15"/>
    <p:sldId id="271" r:id="rId16"/>
    <p:sldId id="301" r:id="rId17"/>
    <p:sldId id="296" r:id="rId18"/>
    <p:sldId id="29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0" d="100"/>
          <a:sy n="60" d="100"/>
        </p:scale>
        <p:origin x="80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D9349-94C6-476D-A061-414781A68728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94C24-5F31-41A4-B42E-E5435B7BF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29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BC9AB7C9-C46E-B7F8-6291-066A3E0F1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A8756B9D-3F75-477D-8027-282498849DA8}" type="slidenum">
              <a:rPr lang="en-US" altLang="ko-KR">
                <a:latin typeface="굴림" panose="020B0600000101010101" pitchFamily="34" charset="-127"/>
              </a:rPr>
              <a:pPr eaLnBrk="1" hangingPunct="1"/>
              <a:t>8</a:t>
            </a:fld>
            <a:endParaRPr lang="en-US" altLang="ko-KR">
              <a:latin typeface="굴림" panose="020B0600000101010101" pitchFamily="34" charset="-127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0C7FA688-3CCB-6593-2463-ECEE8B7F17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73BB209-BFA6-3A78-35BB-71328F169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12B73F29-E329-11C0-097F-0375105617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A8F61DE6-DA09-4143-86D0-69FC07F4C647}" type="slidenum">
              <a:rPr lang="en-US" altLang="ko-KR">
                <a:latin typeface="굴림" panose="020B0600000101010101" pitchFamily="34" charset="-127"/>
              </a:rPr>
              <a:pPr eaLnBrk="1" hangingPunct="1"/>
              <a:t>9</a:t>
            </a:fld>
            <a:endParaRPr lang="en-US" altLang="ko-KR">
              <a:latin typeface="굴림" panose="020B0600000101010101" pitchFamily="34" charset="-127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BACE0E2B-45E8-83CD-5FC8-64AF0A5784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2785707E-FC2B-112A-4C8B-8317C42DB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92D7F5EE-04D7-65A8-7D12-56919047A6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59468DF0-34EB-4B01-A12E-E9A940F47109}" type="slidenum">
              <a:rPr lang="en-US" altLang="ko-KR">
                <a:latin typeface="굴림" panose="020B0600000101010101" pitchFamily="34" charset="-127"/>
              </a:rPr>
              <a:pPr eaLnBrk="1" hangingPunct="1"/>
              <a:t>16</a:t>
            </a:fld>
            <a:endParaRPr lang="en-US" altLang="ko-KR">
              <a:latin typeface="굴림" panose="020B0600000101010101" pitchFamily="34" charset="-127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AA74CF6-749B-2A3E-535E-075F4B3B84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B52691F-6CAD-8B70-2E42-B1206B7F3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0096FC75-C9AE-639B-6E22-B8EB9AB76F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AADE73F1-C0B4-469C-B8FB-E9F724E3A8AF}" type="slidenum">
              <a:rPr lang="en-US" altLang="en-US">
                <a:latin typeface="굴림" panose="020B0600000101010101" pitchFamily="34" charset="-127"/>
              </a:rPr>
              <a:pPr eaLnBrk="1" hangingPunct="1"/>
              <a:t>17</a:t>
            </a:fld>
            <a:endParaRPr lang="en-US" altLang="en-US">
              <a:latin typeface="굴림" panose="020B0600000101010101" pitchFamily="34" charset="-127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722735A2-52C9-4BB0-FEB5-AB4590E0B9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AAC91EE-7C8C-3A2E-52F8-ABF271A856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altLang="en-US">
                <a:latin typeface="굴림" panose="020B0600000101010101" pitchFamily="34" charset="-127"/>
                <a:ea typeface="굴림" panose="020B0600000101010101" pitchFamily="34" charset="-127"/>
              </a:rPr>
              <a:t>IEEE 1394 – high bandwidth, high cost – This refers to accommodating low cost/ low performance peripherals (mouse, keyboard)</a:t>
            </a:r>
          </a:p>
          <a:p>
            <a:pPr eaLnBrk="1" hangingPunct="1"/>
            <a:endParaRPr lang="en-US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B91DA91-F305-4A3B-B530-4F254A65692C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099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195E-2A25-45F5-9FA2-7F808103B1D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483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195E-2A25-45F5-9FA2-7F808103B1D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3468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195E-2A25-45F5-9FA2-7F808103B1D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557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195E-2A25-45F5-9FA2-7F808103B1D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9547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195E-2A25-45F5-9FA2-7F808103B1D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5382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195E-2A25-45F5-9FA2-7F808103B1D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2363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195E-2A25-45F5-9FA2-7F808103B1D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8758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195E-2A25-45F5-9FA2-7F808103B1D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9304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F2BC-E292-9D62-EFE3-01120508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09F4C-40D7-8E91-21C8-1327F69D2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0D733-967D-7C89-A6E7-E7CC8B17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ABA0-7EA9-0DE7-B8D9-690E38841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F3AD3-0E58-FE60-680F-2F5C83A9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033EC-DA3E-43C7-9313-FAE8C5795F9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31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195E-2A25-45F5-9FA2-7F808103B1D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874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A6E3-2FE6-4179-ADF6-739073FF677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484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195E-2A25-45F5-9FA2-7F808103B1D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531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195E-2A25-45F5-9FA2-7F808103B1D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491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2C57-E26C-4F47-BFB0-DD072D74349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469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BD173-E65F-4602-A5F7-2E3FBDF9630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208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195E-2A25-45F5-9FA2-7F808103B1D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694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30B1-862F-4CDB-959C-CAE4184A9A58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81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B9E195E-2A25-45F5-9FA2-7F808103B1D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920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1C91687-C354-A710-82BF-FAD746AB03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r>
              <a:rPr lang="en-US" altLang="zh-TW" sz="4400"/>
              <a:t>Introduction of </a:t>
            </a:r>
            <a:br>
              <a:rPr lang="en-US" altLang="zh-TW" sz="4400"/>
            </a:br>
            <a:r>
              <a:rPr lang="en-US" altLang="zh-TW" sz="4400"/>
              <a:t>Direct Memory Access (DMA)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16017-69A5-8948-519A-35492FE57DD0}"/>
              </a:ext>
            </a:extLst>
          </p:cNvPr>
          <p:cNvSpPr txBox="1"/>
          <p:nvPr/>
        </p:nvSpPr>
        <p:spPr>
          <a:xfrm>
            <a:off x="5724128" y="4509120"/>
            <a:ext cx="2734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BHAVANA</a:t>
            </a:r>
          </a:p>
          <a:p>
            <a:endParaRPr lang="en-IN" dirty="0"/>
          </a:p>
          <a:p>
            <a:r>
              <a:rPr lang="en-IN" dirty="0"/>
              <a:t>DAY 42</a:t>
            </a:r>
          </a:p>
          <a:p>
            <a:r>
              <a:rPr lang="en-IN" dirty="0"/>
              <a:t>31/05/2024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74B5A75-BE97-B9F0-6774-94BD82475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/>
              <a:t>What USB Can Do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8223964-9674-4641-F558-503B928CB8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1800"/>
              <a:t>USB is a likely solution any time you want to use a computer to communicate with devices outside the computer. </a:t>
            </a:r>
          </a:p>
          <a:p>
            <a:pPr eaLnBrk="1" hangingPunct="1">
              <a:lnSpc>
                <a:spcPct val="90000"/>
              </a:lnSpc>
            </a:pPr>
            <a:endParaRPr lang="en-US" altLang="ko-KR" sz="1800"/>
          </a:p>
          <a:p>
            <a:pPr eaLnBrk="1" hangingPunct="1">
              <a:lnSpc>
                <a:spcPct val="90000"/>
              </a:lnSpc>
            </a:pPr>
            <a:r>
              <a:rPr lang="en-US" altLang="ko-KR" sz="1800"/>
              <a:t>The interface is suitable for one-of-kind and small-scale designs as well as mass-produced, standard peripheral types.</a:t>
            </a:r>
          </a:p>
          <a:p>
            <a:pPr eaLnBrk="1" hangingPunct="1">
              <a:lnSpc>
                <a:spcPct val="90000"/>
              </a:lnSpc>
            </a:pPr>
            <a:endParaRPr lang="en-US" altLang="ko-KR" sz="1800"/>
          </a:p>
          <a:p>
            <a:pPr eaLnBrk="1" hangingPunct="1">
              <a:lnSpc>
                <a:spcPct val="90000"/>
              </a:lnSpc>
            </a:pPr>
            <a:endParaRPr lang="en-US" altLang="ko-KR" sz="1800"/>
          </a:p>
        </p:txBody>
      </p:sp>
      <p:pic>
        <p:nvPicPr>
          <p:cNvPr id="4100" name="Picture 5" descr="250px-Type_A_USB_connector">
            <a:extLst>
              <a:ext uri="{FF2B5EF4-FFF2-40B4-BE49-F238E27FC236}">
                <a16:creationId xmlns:a16="http://schemas.microsoft.com/office/drawing/2014/main" id="{AC4D0499-D8F6-FB29-8096-560F2F7D9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267200"/>
            <a:ext cx="1524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6" descr="imageview">
            <a:extLst>
              <a:ext uri="{FF2B5EF4-FFF2-40B4-BE49-F238E27FC236}">
                <a16:creationId xmlns:a16="http://schemas.microsoft.com/office/drawing/2014/main" id="{D98430FC-3999-0E69-2908-917EFB72D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733800"/>
            <a:ext cx="23622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7" descr="745">
            <a:extLst>
              <a:ext uri="{FF2B5EF4-FFF2-40B4-BE49-F238E27FC236}">
                <a16:creationId xmlns:a16="http://schemas.microsoft.com/office/drawing/2014/main" id="{5EF807D4-7CB4-55A9-8BD5-1743D44B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876800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8" descr="USB_hub">
            <a:extLst>
              <a:ext uri="{FF2B5EF4-FFF2-40B4-BE49-F238E27FC236}">
                <a16:creationId xmlns:a16="http://schemas.microsoft.com/office/drawing/2014/main" id="{BFFC1ADE-1210-9EBA-9FB5-00EFC2911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105400"/>
            <a:ext cx="2133600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38A336D-ABA5-04C3-4CA6-F96F6F6271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/>
              <a:t>USB 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100FCA5-A620-A31F-886D-D5CCD342BD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800">
                <a:latin typeface="Times New Roman" panose="02020603050405020304" pitchFamily="18" charset="0"/>
                <a:ea typeface="맑은 고딕" panose="020B0503020000020004" pitchFamily="34" charset="-127"/>
              </a:rPr>
              <a:t>Fast</a:t>
            </a:r>
          </a:p>
          <a:p>
            <a:pPr eaLnBrk="1" hangingPunct="1"/>
            <a:r>
              <a:rPr lang="en-US" altLang="en-US" sz="1800">
                <a:latin typeface="Times New Roman" panose="02020603050405020304" pitchFamily="18" charset="0"/>
                <a:ea typeface="맑은 고딕" panose="020B0503020000020004" pitchFamily="34" charset="-127"/>
              </a:rPr>
              <a:t>Bi-directional</a:t>
            </a:r>
          </a:p>
          <a:p>
            <a:pPr eaLnBrk="1" hangingPunct="1"/>
            <a:r>
              <a:rPr lang="en-US" altLang="en-US" sz="1800">
                <a:latin typeface="Times New Roman" panose="02020603050405020304" pitchFamily="18" charset="0"/>
                <a:ea typeface="맑은 고딕" panose="020B0503020000020004" pitchFamily="34" charset="-127"/>
              </a:rPr>
              <a:t>Isochronous</a:t>
            </a:r>
          </a:p>
          <a:p>
            <a:pPr eaLnBrk="1" hangingPunct="1"/>
            <a:r>
              <a:rPr lang="en-US" altLang="en-US" sz="1800">
                <a:latin typeface="Times New Roman" panose="02020603050405020304" pitchFamily="18" charset="0"/>
                <a:ea typeface="맑은 고딕" panose="020B0503020000020004" pitchFamily="34" charset="-127"/>
              </a:rPr>
              <a:t>low-cost</a:t>
            </a:r>
          </a:p>
          <a:p>
            <a:pPr eaLnBrk="1" hangingPunct="1"/>
            <a:r>
              <a:rPr lang="en-US" altLang="en-US" sz="1800">
                <a:latin typeface="Times New Roman" panose="02020603050405020304" pitchFamily="18" charset="0"/>
                <a:ea typeface="맑은 고딕" panose="020B0503020000020004" pitchFamily="34" charset="-127"/>
              </a:rPr>
              <a:t>dynamically attachable serial interface</a:t>
            </a:r>
          </a:p>
          <a:p>
            <a:pPr eaLnBrk="1" hangingPunct="1"/>
            <a:r>
              <a:rPr lang="en-US" altLang="en-US" sz="1800">
                <a:latin typeface="Times New Roman" panose="02020603050405020304" pitchFamily="18" charset="0"/>
                <a:ea typeface="맑은 고딕" panose="020B0503020000020004" pitchFamily="34" charset="-127"/>
              </a:rPr>
              <a:t>consistent with the requirements of the PC platform of today and tomorrow</a:t>
            </a:r>
            <a:endParaRPr lang="en-US" altLang="en-US" sz="1800">
              <a:ea typeface="맑은 고딕" panose="020B0503020000020004" pitchFamily="34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D7FB32D-30D7-938D-D329-2270A1773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 b="1"/>
              <a:t>USB 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5C185FE-2D9D-2750-E0AC-5990997A48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609600"/>
            <a:ext cx="8534400" cy="5516563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sz="1800" dirty="0"/>
              <a:t>Four wires (+5V, Return, data twisted pair)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800" dirty="0"/>
              <a:t>Up to 5 m (16.4 </a:t>
            </a:r>
            <a:r>
              <a:rPr lang="en-US" sz="1800" dirty="0" err="1"/>
              <a:t>ft</a:t>
            </a:r>
            <a:r>
              <a:rPr lang="en-US" sz="1800" dirty="0"/>
              <a:t>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1800" dirty="0"/>
              <a:t> Longer connections use hubs or active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1800" dirty="0"/>
              <a:t>extensions</a:t>
            </a:r>
            <a:endParaRPr lang="en-US" altLang="ko-KR" sz="1800" dirty="0"/>
          </a:p>
        </p:txBody>
      </p:sp>
      <p:pic>
        <p:nvPicPr>
          <p:cNvPr id="6148" name="Picture 2">
            <a:extLst>
              <a:ext uri="{FF2B5EF4-FFF2-40B4-BE49-F238E27FC236}">
                <a16:creationId xmlns:a16="http://schemas.microsoft.com/office/drawing/2014/main" id="{1AFDD5B0-112C-E9E7-4EEE-FED2D558F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5" y="1752600"/>
            <a:ext cx="583882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038C6C4-7AA8-66D3-15AE-16E337C10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/>
              <a:t>Features of USB 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4D1A4C2-4D18-45C6-EF20-E7DFAB4776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eaLnBrk="1" hangingPunct="1"/>
            <a:r>
              <a:rPr lang="en-US" altLang="en-US" sz="1800">
                <a:latin typeface="Times New Roman" panose="02020603050405020304" pitchFamily="18" charset="0"/>
                <a:ea typeface="맑은 고딕" panose="020B0503020000020004" pitchFamily="34" charset="-127"/>
              </a:rPr>
              <a:t>Easy to use for end user</a:t>
            </a:r>
            <a:endParaRPr lang="en-US" altLang="en-US" sz="1800">
              <a:ea typeface="맑은 고딕" panose="020B0503020000020004" pitchFamily="34" charset="-127"/>
            </a:endParaRPr>
          </a:p>
          <a:p>
            <a:pPr lvl="1" eaLnBrk="1" hangingPunct="1"/>
            <a:r>
              <a:rPr lang="en-US" altLang="en-US" sz="1400">
                <a:latin typeface="Times New Roman" panose="02020603050405020304" pitchFamily="18" charset="0"/>
                <a:ea typeface="맑은 고딕" panose="020B0503020000020004" pitchFamily="34" charset="-127"/>
              </a:rPr>
              <a:t>Single model for cabling and connectors</a:t>
            </a:r>
          </a:p>
          <a:p>
            <a:pPr lvl="1" eaLnBrk="1" hangingPunct="1"/>
            <a:r>
              <a:rPr lang="en-US" altLang="en-US" sz="1400">
                <a:latin typeface="Times New Roman" panose="02020603050405020304" pitchFamily="18" charset="0"/>
                <a:ea typeface="맑은 고딕" panose="020B0503020000020004" pitchFamily="34" charset="-127"/>
              </a:rPr>
              <a:t>Electrical details isolated from end user (e.g., bus terminations)</a:t>
            </a:r>
          </a:p>
          <a:p>
            <a:pPr lvl="1" eaLnBrk="1" hangingPunct="1"/>
            <a:r>
              <a:rPr lang="en-US" altLang="en-US" sz="1400">
                <a:latin typeface="Times New Roman" panose="02020603050405020304" pitchFamily="18" charset="0"/>
                <a:ea typeface="맑은 고딕" panose="020B0503020000020004" pitchFamily="34" charset="-127"/>
              </a:rPr>
              <a:t>Self-identifying peripherals, automatic mapping of function to driver, and configuration</a:t>
            </a:r>
          </a:p>
          <a:p>
            <a:pPr lvl="1" eaLnBrk="1" hangingPunct="1"/>
            <a:r>
              <a:rPr lang="en-US" altLang="en-US" sz="1400">
                <a:latin typeface="Times New Roman" panose="02020603050405020304" pitchFamily="18" charset="0"/>
                <a:ea typeface="맑은 고딕" panose="020B0503020000020004" pitchFamily="34" charset="-127"/>
              </a:rPr>
              <a:t>Dynamically attachable and re-configurable peripherals</a:t>
            </a:r>
          </a:p>
          <a:p>
            <a:pPr eaLnBrk="1" hangingPunct="1"/>
            <a:r>
              <a:rPr lang="en-US" altLang="en-US" sz="1800">
                <a:latin typeface="Times New Roman" panose="02020603050405020304" pitchFamily="18" charset="0"/>
                <a:ea typeface="맑은 고딕" panose="020B0503020000020004" pitchFamily="34" charset="-127"/>
              </a:rPr>
              <a:t>Wide range of workloads and applications</a:t>
            </a:r>
          </a:p>
          <a:p>
            <a:pPr lvl="1" eaLnBrk="1" hangingPunct="1"/>
            <a:r>
              <a:rPr lang="en-US" altLang="en-US" sz="1400">
                <a:latin typeface="Times New Roman" panose="02020603050405020304" pitchFamily="18" charset="0"/>
                <a:ea typeface="맑은 고딕" panose="020B0503020000020004" pitchFamily="34" charset="-127"/>
              </a:rPr>
              <a:t>Suitable for device bandwidths ranging from a few kb/s to several Mb/s</a:t>
            </a:r>
          </a:p>
          <a:p>
            <a:pPr lvl="1" eaLnBrk="1" hangingPunct="1"/>
            <a:r>
              <a:rPr lang="en-US" altLang="en-US" sz="1400">
                <a:latin typeface="Times New Roman" panose="02020603050405020304" pitchFamily="18" charset="0"/>
                <a:ea typeface="맑은 고딕" panose="020B0503020000020004" pitchFamily="34" charset="-127"/>
              </a:rPr>
              <a:t>Supports isochronous as well as asynchronous transfer types over the same set of wires</a:t>
            </a:r>
          </a:p>
          <a:p>
            <a:pPr lvl="1" eaLnBrk="1" hangingPunct="1"/>
            <a:r>
              <a:rPr lang="en-US" altLang="en-US" sz="1400">
                <a:latin typeface="Times New Roman" panose="02020603050405020304" pitchFamily="18" charset="0"/>
                <a:ea typeface="맑은 고딕" panose="020B0503020000020004" pitchFamily="34" charset="-127"/>
              </a:rPr>
              <a:t>Supports concurrent operation of many devices (multiple connections)</a:t>
            </a:r>
            <a:endParaRPr lang="en-US" altLang="en-US" sz="1400">
              <a:ea typeface="맑은 고딕" panose="020B0503020000020004" pitchFamily="34" charset="-127"/>
            </a:endParaRPr>
          </a:p>
          <a:p>
            <a:pPr lvl="1" eaLnBrk="1" hangingPunct="1"/>
            <a:r>
              <a:rPr lang="en-US" altLang="en-US" sz="1400">
                <a:latin typeface="Times New Roman" panose="02020603050405020304" pitchFamily="18" charset="0"/>
                <a:ea typeface="맑은 고딕" panose="020B0503020000020004" pitchFamily="34" charset="-127"/>
              </a:rPr>
              <a:t>Supports transfer of multiple data and message streams between the host and devices</a:t>
            </a:r>
            <a:endParaRPr lang="en-US" altLang="en-US" sz="1400">
              <a:ea typeface="맑은 고딕" panose="020B0503020000020004" pitchFamily="34" charset="-127"/>
            </a:endParaRPr>
          </a:p>
          <a:p>
            <a:pPr eaLnBrk="1" hangingPunct="1"/>
            <a:r>
              <a:rPr lang="en-US" altLang="en-US" sz="1800">
                <a:latin typeface="Times New Roman" panose="02020603050405020304" pitchFamily="18" charset="0"/>
                <a:ea typeface="맑은 고딕" panose="020B0503020000020004" pitchFamily="34" charset="-127"/>
              </a:rPr>
              <a:t>Low-cost implementation</a:t>
            </a:r>
          </a:p>
          <a:p>
            <a:pPr lvl="1" eaLnBrk="1" hangingPunct="1"/>
            <a:r>
              <a:rPr lang="en-US" altLang="en-US" sz="1400">
                <a:latin typeface="Times New Roman" panose="02020603050405020304" pitchFamily="18" charset="0"/>
                <a:ea typeface="맑은 고딕" panose="020B0503020000020004" pitchFamily="34" charset="-127"/>
              </a:rPr>
              <a:t>Low-cost sub-channel at 1.5Mb/s</a:t>
            </a:r>
          </a:p>
          <a:p>
            <a:pPr lvl="1" eaLnBrk="1" hangingPunct="1"/>
            <a:r>
              <a:rPr lang="en-US" altLang="en-US" sz="1400">
                <a:latin typeface="Times New Roman" panose="02020603050405020304" pitchFamily="18" charset="0"/>
                <a:ea typeface="맑은 고딕" panose="020B0503020000020004" pitchFamily="34" charset="-127"/>
              </a:rPr>
              <a:t>Suitable for development of low-cost peripherals</a:t>
            </a:r>
          </a:p>
          <a:p>
            <a:pPr lvl="1" eaLnBrk="1" hangingPunct="1"/>
            <a:r>
              <a:rPr lang="en-US" altLang="en-US" sz="1400">
                <a:latin typeface="Times New Roman" panose="02020603050405020304" pitchFamily="18" charset="0"/>
                <a:ea typeface="맑은 고딕" panose="020B0503020000020004" pitchFamily="34" charset="-127"/>
              </a:rPr>
              <a:t>Low-cost cables and connectors</a:t>
            </a:r>
          </a:p>
          <a:p>
            <a:pPr eaLnBrk="1" hangingPunct="1"/>
            <a:r>
              <a:rPr lang="en-US" altLang="en-US" sz="1800">
                <a:latin typeface="Times New Roman" panose="02020603050405020304" pitchFamily="18" charset="0"/>
                <a:ea typeface="맑은 고딕" panose="020B0503020000020004" pitchFamily="34" charset="-127"/>
              </a:rPr>
              <a:t>Upgrade path</a:t>
            </a:r>
          </a:p>
          <a:p>
            <a:pPr lvl="1" eaLnBrk="1" hangingPunct="1"/>
            <a:r>
              <a:rPr lang="en-US" altLang="en-US" sz="1400">
                <a:latin typeface="Times New Roman" panose="02020603050405020304" pitchFamily="18" charset="0"/>
                <a:ea typeface="맑은 고딕" panose="020B0503020000020004" pitchFamily="34" charset="-127"/>
              </a:rPr>
              <a:t>Architecture upgradeable to support multiple USB Host Controllers in a system</a:t>
            </a:r>
          </a:p>
          <a:p>
            <a:pPr lvl="1" eaLnBrk="1" hangingPunct="1"/>
            <a:endParaRPr lang="en-US" altLang="en-US" sz="1400">
              <a:latin typeface="Times New Roman" panose="02020603050405020304" pitchFamily="18" charset="0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B21EB65-5625-DF38-D008-805C7251E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/>
              <a:t>Features of USB (cnt..)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EA04D0C-4254-797E-B5DB-6019376D8E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z="1800">
                <a:latin typeface="Times New Roman" panose="02020603050405020304" pitchFamily="18" charset="0"/>
                <a:ea typeface="맑은 고딕" panose="020B0503020000020004" pitchFamily="34" charset="-127"/>
              </a:rPr>
              <a:t>Isochronous bandwidth</a:t>
            </a:r>
          </a:p>
          <a:p>
            <a:pPr lvl="1" eaLnBrk="1" hangingPunct="1"/>
            <a:r>
              <a:rPr lang="en-US" altLang="en-US" sz="1400">
                <a:latin typeface="Times New Roman" panose="02020603050405020304" pitchFamily="18" charset="0"/>
                <a:ea typeface="맑은 고딕" panose="020B0503020000020004" pitchFamily="34" charset="-127"/>
              </a:rPr>
              <a:t>Guaranteed bandwidth and low latencies appropriate for telephony, audio, etc.</a:t>
            </a:r>
          </a:p>
          <a:p>
            <a:pPr lvl="1" eaLnBrk="1" hangingPunct="1"/>
            <a:r>
              <a:rPr lang="en-US" altLang="en-US" sz="1400">
                <a:latin typeface="Times New Roman" panose="02020603050405020304" pitchFamily="18" charset="0"/>
                <a:ea typeface="맑은 고딕" panose="020B0503020000020004" pitchFamily="34" charset="-127"/>
              </a:rPr>
              <a:t>Isochronous workload may use entire bus bandwidth</a:t>
            </a:r>
          </a:p>
          <a:p>
            <a:pPr eaLnBrk="1" hangingPunct="1"/>
            <a:r>
              <a:rPr lang="en-US" altLang="en-US" sz="1800">
                <a:latin typeface="Times New Roman" panose="02020603050405020304" pitchFamily="18" charset="0"/>
                <a:ea typeface="맑은 고딕" panose="020B0503020000020004" pitchFamily="34" charset="-127"/>
              </a:rPr>
              <a:t>Flexibility</a:t>
            </a:r>
          </a:p>
          <a:p>
            <a:pPr lvl="1" eaLnBrk="1" hangingPunct="1"/>
            <a:r>
              <a:rPr lang="en-US" altLang="en-US" sz="1400">
                <a:latin typeface="Times New Roman" panose="02020603050405020304" pitchFamily="18" charset="0"/>
                <a:ea typeface="맑은 고딕" panose="020B0503020000020004" pitchFamily="34" charset="-127"/>
              </a:rPr>
              <a:t>Supports a wide range of packet sizes, which allows a range of device buffering options</a:t>
            </a:r>
          </a:p>
          <a:p>
            <a:pPr lvl="1" eaLnBrk="1" hangingPunct="1"/>
            <a:r>
              <a:rPr lang="en-US" altLang="en-US" sz="1400">
                <a:latin typeface="Times New Roman" panose="02020603050405020304" pitchFamily="18" charset="0"/>
                <a:ea typeface="맑은 고딕" panose="020B0503020000020004" pitchFamily="34" charset="-127"/>
              </a:rPr>
              <a:t>Allows a wide range of device data rates by accommodating packet buffer size and latencies</a:t>
            </a:r>
          </a:p>
          <a:p>
            <a:pPr lvl="1" eaLnBrk="1" hangingPunct="1"/>
            <a:r>
              <a:rPr lang="en-US" altLang="en-US" sz="1400">
                <a:latin typeface="Times New Roman" panose="02020603050405020304" pitchFamily="18" charset="0"/>
                <a:ea typeface="맑은 고딕" panose="020B0503020000020004" pitchFamily="34" charset="-127"/>
              </a:rPr>
              <a:t>Flow control for buffer handling is built into the protocol</a:t>
            </a:r>
          </a:p>
          <a:p>
            <a:pPr eaLnBrk="1" hangingPunct="1"/>
            <a:r>
              <a:rPr lang="en-US" altLang="en-US" sz="1800">
                <a:latin typeface="Times New Roman" panose="02020603050405020304" pitchFamily="18" charset="0"/>
                <a:ea typeface="맑은 고딕" panose="020B0503020000020004" pitchFamily="34" charset="-127"/>
              </a:rPr>
              <a:t>Robustness</a:t>
            </a:r>
          </a:p>
          <a:p>
            <a:pPr lvl="1" eaLnBrk="1" hangingPunct="1"/>
            <a:r>
              <a:rPr lang="en-US" altLang="en-US" sz="1400">
                <a:latin typeface="Times New Roman" panose="02020603050405020304" pitchFamily="18" charset="0"/>
                <a:ea typeface="맑은 고딕" panose="020B0503020000020004" pitchFamily="34" charset="-127"/>
              </a:rPr>
              <a:t>Error handling/fault recovery mechanism is built into the protocol</a:t>
            </a:r>
          </a:p>
          <a:p>
            <a:pPr lvl="1" eaLnBrk="1" hangingPunct="1"/>
            <a:r>
              <a:rPr lang="en-US" altLang="en-US" sz="1400">
                <a:latin typeface="Times New Roman" panose="02020603050405020304" pitchFamily="18" charset="0"/>
                <a:ea typeface="맑은 고딕" panose="020B0503020000020004" pitchFamily="34" charset="-127"/>
              </a:rPr>
              <a:t>Dynamic insertion and removal of devices is identified in user-perceived real-time</a:t>
            </a:r>
          </a:p>
          <a:p>
            <a:pPr lvl="1" eaLnBrk="1" hangingPunct="1"/>
            <a:r>
              <a:rPr lang="en-US" altLang="en-US" sz="1400">
                <a:latin typeface="Times New Roman" panose="02020603050405020304" pitchFamily="18" charset="0"/>
                <a:ea typeface="맑은 고딕" panose="020B0503020000020004" pitchFamily="34" charset="-127"/>
              </a:rPr>
              <a:t>Supports identification of faulty devices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284753A-3F3D-4413-C470-D6091712A5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8229600" cy="1384300"/>
          </a:xfrm>
        </p:spPr>
        <p:txBody>
          <a:bodyPr/>
          <a:lstStyle/>
          <a:p>
            <a:pPr eaLnBrk="1" hangingPunct="1"/>
            <a:r>
              <a:rPr lang="en-US" altLang="ko-KR"/>
              <a:t>Comparison</a:t>
            </a:r>
          </a:p>
        </p:txBody>
      </p:sp>
      <p:graphicFrame>
        <p:nvGraphicFramePr>
          <p:cNvPr id="41057" name="Group 97">
            <a:extLst>
              <a:ext uri="{FF2B5EF4-FFF2-40B4-BE49-F238E27FC236}">
                <a16:creationId xmlns:a16="http://schemas.microsoft.com/office/drawing/2014/main" id="{591408B8-DF13-B4D2-3AD9-63F6640E8FBC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1828800"/>
          <a:ext cx="8610600" cy="3627439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5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24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205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Interface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Format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Number of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Devices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(maximum)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Length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(maximum,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feet)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Speed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(maximum,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bits/sec.)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Typical Use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29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USB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en-US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asynchronous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serial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en-US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127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en-US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16 (or up to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96 ft. with 5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hubs)</a:t>
                      </a:r>
                      <a:endParaRPr kumimoji="1" lang="en-US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1.5M, 12M,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480M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en-US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Mouse,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keyboard, disk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drive, modem,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audio</a:t>
                      </a:r>
                      <a:endParaRPr kumimoji="1" lang="en-US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9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RS-232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(EIA/TIA-232)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en-US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asynchronous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serial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en-US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en-US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50-100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en-US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20k (115k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with some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hardware)</a:t>
                      </a:r>
                      <a:endParaRPr kumimoji="1" lang="en-US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Modem, mouse,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instrumentation</a:t>
                      </a:r>
                      <a:endParaRPr kumimoji="1" lang="en-US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69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Parallel Printer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Port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en-US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parallel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en-US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2 (8 with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daisy-chain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support)</a:t>
                      </a:r>
                      <a:endParaRPr kumimoji="1" lang="en-US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10–30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en-US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8M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en-US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Printers,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scanners, disk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drives</a:t>
                      </a: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2258668-A201-B632-D24F-C9FED8F84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/>
              <a:t>Benefits for Users</a:t>
            </a:r>
            <a:endParaRPr lang="en-US" altLang="ko-KR" dirty="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5305666-C61F-2F54-C04A-B922E2A42D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25134" y="2204864"/>
            <a:ext cx="7797662" cy="3311189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ko-K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Use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br>
              <a:rPr lang="en-US" altLang="ko-K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use was a major design goal for USB, and the result is an interface that’s a pleasure to use for many reasons:</a:t>
            </a:r>
            <a:b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ko-K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interface for many devices.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br>
              <a:rPr lang="en-US" altLang="ko-K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 is versatile enough to be usable with many kinds of peripherals. Instead of having a different connector type and supporting hardware for each peripheral, one interface serves many.</a:t>
            </a:r>
            <a:b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ko-K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configuration.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br>
              <a:rPr lang="en-US" altLang="ko-K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user connects a USB peripheral to a computer, its OS automatically detects the peripheral and loads the appropriate software driver.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ko-K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 pluggable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b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connect and disconnect a peripheral whenever you want, whether or not the system and peripheral are powered, without damaging the PC or peripheral. The operating system detects when a device is attached and readies it for use.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ko-K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power supply required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(sometimes)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peripheral that requires up to 500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milliamperes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draw all of its power from the bus instead of having its own supply..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b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A4D3427-3E46-EAB6-CACD-E98A27F2E1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5824537" cy="914400"/>
          </a:xfrm>
        </p:spPr>
        <p:txBody>
          <a:bodyPr/>
          <a:lstStyle/>
          <a:p>
            <a:pPr eaLnBrk="1" hangingPunct="1"/>
            <a:r>
              <a:rPr lang="en-US" altLang="en-US">
                <a:ea typeface="맑은 고딕" panose="020B0503020000020004" pitchFamily="34" charset="-127"/>
              </a:rPr>
              <a:t>USB</a:t>
            </a:r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6DE61AFE-CA01-59E2-559B-1F8C217EB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3100"/>
              <a:t>USB 1.0 specification introduced in 1994</a:t>
            </a:r>
          </a:p>
          <a:p>
            <a:pPr eaLnBrk="1" latin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3100"/>
              <a:t>USB 2.0 specification finalized in 2001</a:t>
            </a:r>
          </a:p>
          <a:p>
            <a:pPr eaLnBrk="1" latin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3100"/>
              <a:t>Became popular due to cost/benefit advantage</a:t>
            </a:r>
          </a:p>
          <a:p>
            <a:pPr lvl="1" eaLnBrk="1" latin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 sz="2600"/>
              <a:t>Eg. IEEE 1394 – high bandwidth, high cost</a:t>
            </a:r>
          </a:p>
          <a:p>
            <a:pPr eaLnBrk="1" latin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3100"/>
              <a:t>Three generations of USB</a:t>
            </a:r>
          </a:p>
          <a:p>
            <a:pPr lvl="1" eaLnBrk="1" latin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 sz="2600"/>
              <a:t>USB 1.0</a:t>
            </a:r>
          </a:p>
          <a:p>
            <a:pPr lvl="1" eaLnBrk="1" latin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 sz="2600"/>
              <a:t>USB 2.0</a:t>
            </a:r>
          </a:p>
          <a:p>
            <a:pPr lvl="1" eaLnBrk="1" latin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 sz="2600"/>
              <a:t>USB 3.0 and WUSB</a:t>
            </a:r>
          </a:p>
          <a:p>
            <a:pPr eaLnBrk="1" latin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endParaRPr lang="en-US" altLang="en-US" sz="2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D77DBF00-B941-13CD-EDB1-65FE4E9C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맑은 고딕" panose="020B0503020000020004" pitchFamily="34" charset="-127"/>
              </a:rPr>
              <a:t>Physical Appearances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DD6A64-7B9D-E1A1-6AFE-2EDA2B873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562600"/>
            <a:ext cx="8382000" cy="762000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Type A connectors on host devices that supply power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Type B connectors on target devices that receive power. </a:t>
            </a:r>
          </a:p>
        </p:txBody>
      </p:sp>
      <p:pic>
        <p:nvPicPr>
          <p:cNvPr id="12292" name="Picture 2" descr="File:Types-usb th1.svg">
            <a:extLst>
              <a:ext uri="{FF2B5EF4-FFF2-40B4-BE49-F238E27FC236}">
                <a16:creationId xmlns:a16="http://schemas.microsoft.com/office/drawing/2014/main" id="{3E7525CD-09F5-EF81-72D0-0FF51F849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76400"/>
            <a:ext cx="3657600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2A8EF00-5D44-FD12-5944-B3CFEF9C63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is DMA?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481ECB0-F99F-0797-8951-CAED70A5EE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It is wasteful to feed data into a controller register 1 bytes at a time. (PIO)</a:t>
            </a:r>
          </a:p>
          <a:p>
            <a:r>
              <a:rPr lang="en-US" altLang="zh-TW"/>
              <a:t>The DMA unit is word.</a:t>
            </a:r>
          </a:p>
          <a:p>
            <a:r>
              <a:rPr lang="en-US" altLang="zh-TW"/>
              <a:t>In the high loading environment, a system with DMA has better improvement.</a:t>
            </a:r>
          </a:p>
          <a:p>
            <a:pPr lvl="1"/>
            <a:endParaRPr lang="en-US" altLang="zh-TW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60C328C-ACD6-3539-C9C8-016DC53AAC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zh-TW"/>
              <a:t>DMA transfer</a:t>
            </a:r>
          </a:p>
        </p:txBody>
      </p:sp>
      <p:graphicFrame>
        <p:nvGraphicFramePr>
          <p:cNvPr id="10247" name="Object 7">
            <a:extLst>
              <a:ext uri="{FF2B5EF4-FFF2-40B4-BE49-F238E27FC236}">
                <a16:creationId xmlns:a16="http://schemas.microsoft.com/office/drawing/2014/main" id="{19F5D414-BD5A-5C5F-6197-2334480192B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731838" y="2063750"/>
          <a:ext cx="7362825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945720" imgH="4473360" progId="Visio.Drawing.6">
                  <p:embed/>
                </p:oleObj>
              </mc:Choice>
              <mc:Fallback>
                <p:oleObj name="VISIO" r:id="rId2" imgW="9945720" imgH="4473360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2063750"/>
                        <a:ext cx="7362825" cy="331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B595D11-45F5-B474-40AB-4B381412DC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DMA Progress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722F91B-1FEF-13F3-297D-9851B3C8C8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To initiate a DMA transfer, the host writes a DMA command into memory:</a:t>
            </a:r>
          </a:p>
          <a:p>
            <a:pPr lvl="1"/>
            <a:r>
              <a:rPr lang="en-US" altLang="zh-TW"/>
              <a:t>A pointer to the source of a transfer</a:t>
            </a:r>
          </a:p>
          <a:p>
            <a:pPr lvl="1"/>
            <a:r>
              <a:rPr lang="en-US" altLang="zh-TW"/>
              <a:t>A count of the number of bytes to be transferred</a:t>
            </a:r>
          </a:p>
          <a:p>
            <a:pPr lvl="1"/>
            <a:r>
              <a:rPr lang="en-US" altLang="zh-TW"/>
              <a:t>……..</a:t>
            </a:r>
          </a:p>
          <a:p>
            <a:r>
              <a:rPr lang="en-US" altLang="zh-TW"/>
              <a:t>The CPU writes the address of the DMA command block to the DMA controller.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4087B53-D9C9-0B06-D40F-6CDF28654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DMA Progress (cont.)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F0E820A-0DE6-A911-0B8C-29BC8DE801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The DMA controller proceeds to operate the memory bus directly without CPU help.</a:t>
            </a:r>
          </a:p>
          <a:p>
            <a:r>
              <a:rPr lang="en-US" altLang="zh-TW"/>
              <a:t>Handshaking exists between DMA controller and device controller.</a:t>
            </a:r>
          </a:p>
          <a:p>
            <a:r>
              <a:rPr lang="en-US" altLang="zh-TW"/>
              <a:t>When the entire transfer is finished, the DMA controller will interrupts the CPU.</a:t>
            </a:r>
          </a:p>
          <a:p>
            <a:pPr>
              <a:buFontTx/>
              <a:buNone/>
            </a:pPr>
            <a:endParaRPr lang="en-US" altLang="zh-TW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CD795D5-47E8-B8CB-A01F-68058CDAC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Handshaking 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B075DE0-8B0A-B206-6A5D-509DA6E511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DMA-request and DMA_acknowledge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When a word of data is available, the device controller places a signal on the </a:t>
            </a:r>
            <a:r>
              <a:rPr lang="en-US" altLang="zh-TW" i="1"/>
              <a:t>DMA-request</a:t>
            </a:r>
            <a:r>
              <a:rPr lang="en-US" altLang="zh-TW"/>
              <a:t> wire.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The signal causes the DMA controller to seize the memory bus, </a:t>
            </a:r>
          </a:p>
          <a:p>
            <a:pPr lvl="2">
              <a:lnSpc>
                <a:spcPct val="90000"/>
              </a:lnSpc>
            </a:pPr>
            <a:r>
              <a:rPr lang="en-US" altLang="zh-TW"/>
              <a:t>To place the desired address on the memory-address wire</a:t>
            </a:r>
          </a:p>
          <a:p>
            <a:pPr lvl="2">
              <a:lnSpc>
                <a:spcPct val="90000"/>
              </a:lnSpc>
            </a:pPr>
            <a:r>
              <a:rPr lang="en-US" altLang="zh-TW"/>
              <a:t>To place a signal on the DMA-acknowledge wire</a:t>
            </a:r>
          </a:p>
          <a:p>
            <a:pPr lvl="1">
              <a:lnSpc>
                <a:spcPct val="90000"/>
              </a:lnSpc>
            </a:pPr>
            <a:endParaRPr lang="en-US" altLang="zh-TW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58D5FF0-2CE9-596C-48EA-557164A0F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Handshaking (cont.)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8D0F49B-FB5E-C063-4CBE-D71EEAB045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When the device controller receives the DMA-acknowledge signal, </a:t>
            </a:r>
          </a:p>
          <a:p>
            <a:pPr lvl="1"/>
            <a:r>
              <a:rPr lang="en-US" altLang="zh-TW"/>
              <a:t>it transfer the word of data to memory </a:t>
            </a:r>
          </a:p>
          <a:p>
            <a:pPr lvl="1"/>
            <a:r>
              <a:rPr lang="en-US" altLang="zh-TW"/>
              <a:t>and remove the DMA_request signal.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13F0B77-39D7-98B9-EA0C-94F8F39BE7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Universal Serial Bus (USB)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C28D03A-0D46-8243-54CE-79E93B0D9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Universal Serial Bus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5783007-B749-E372-D09E-1A9392FEEF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000" b="1"/>
              <a:t>A representative peripheral interface </a:t>
            </a:r>
          </a:p>
          <a:p>
            <a:pPr eaLnBrk="1" hangingPunct="1"/>
            <a:r>
              <a:rPr lang="en-US" altLang="ko-KR" sz="2000" b="1"/>
              <a:t>Universal Serial Bus</a:t>
            </a:r>
            <a:r>
              <a:rPr lang="en-US" altLang="ko-KR" sz="2000"/>
              <a:t> (</a:t>
            </a:r>
            <a:r>
              <a:rPr lang="en-US" altLang="ko-KR" sz="2000" b="1"/>
              <a:t>USB</a:t>
            </a:r>
            <a:r>
              <a:rPr lang="en-US" altLang="ko-KR" sz="2000"/>
              <a:t>) provides a serial bus standard for connecting devices, usually to a computer, but it also is in use on other devices such as set-top boxes, game consoles and PDAs. (wikipedia.org)</a:t>
            </a:r>
          </a:p>
        </p:txBody>
      </p:sp>
      <p:pic>
        <p:nvPicPr>
          <p:cNvPr id="3076" name="Picture 4" descr="250px-Type_A_USB_connector">
            <a:extLst>
              <a:ext uri="{FF2B5EF4-FFF2-40B4-BE49-F238E27FC236}">
                <a16:creationId xmlns:a16="http://schemas.microsoft.com/office/drawing/2014/main" id="{1BBFA302-0501-CB64-69F1-FC05939D5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114800"/>
            <a:ext cx="3175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420</TotalTime>
  <Words>989</Words>
  <Application>Microsoft Office PowerPoint</Application>
  <PresentationFormat>On-screen Show (4:3)</PresentationFormat>
  <Paragraphs>158</Paragraphs>
  <Slides>18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Times New Roman</vt:lpstr>
      <vt:lpstr>新細明體</vt:lpstr>
      <vt:lpstr>Main Event</vt:lpstr>
      <vt:lpstr>Visio 2000 Drawing</vt:lpstr>
      <vt:lpstr>Introduction of  Direct Memory Access (DMA)</vt:lpstr>
      <vt:lpstr>Why is DMA?</vt:lpstr>
      <vt:lpstr>DMA transfer</vt:lpstr>
      <vt:lpstr>DMA Progress</vt:lpstr>
      <vt:lpstr>DMA Progress (cont.)</vt:lpstr>
      <vt:lpstr>Handshaking </vt:lpstr>
      <vt:lpstr>Handshaking (cont.)</vt:lpstr>
      <vt:lpstr>Universal Serial Bus (USB)</vt:lpstr>
      <vt:lpstr>Universal Serial Bus</vt:lpstr>
      <vt:lpstr>What USB Can Do</vt:lpstr>
      <vt:lpstr>USB </vt:lpstr>
      <vt:lpstr>USB </vt:lpstr>
      <vt:lpstr>Features of USB </vt:lpstr>
      <vt:lpstr>Features of USB (cnt..) </vt:lpstr>
      <vt:lpstr>Comparison</vt:lpstr>
      <vt:lpstr>Benefits for Users</vt:lpstr>
      <vt:lpstr>USB</vt:lpstr>
      <vt:lpstr>Physical Appearances</vt:lpstr>
    </vt:vector>
  </TitlesOfParts>
  <Company>rtlab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 Memory Access (DMA)</dc:title>
  <dc:creator>kcf</dc:creator>
  <cp:lastModifiedBy>Bhavana Udupa</cp:lastModifiedBy>
  <cp:revision>15</cp:revision>
  <dcterms:created xsi:type="dcterms:W3CDTF">2001-05-23T05:38:59Z</dcterms:created>
  <dcterms:modified xsi:type="dcterms:W3CDTF">2024-05-31T11:31:47Z</dcterms:modified>
</cp:coreProperties>
</file>