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notesMasterIdLst>
    <p:notesMasterId r:id="rId65"/>
  </p:notesMasterIdLst>
  <p:handoutMasterIdLst>
    <p:handoutMasterId r:id="rId66"/>
  </p:handoutMasterIdLst>
  <p:sldIdLst>
    <p:sldId id="316" r:id="rId2"/>
    <p:sldId id="481" r:id="rId3"/>
    <p:sldId id="482" r:id="rId4"/>
    <p:sldId id="456" r:id="rId5"/>
    <p:sldId id="262" r:id="rId6"/>
    <p:sldId id="265" r:id="rId7"/>
    <p:sldId id="458" r:id="rId8"/>
    <p:sldId id="477" r:id="rId9"/>
    <p:sldId id="478" r:id="rId10"/>
    <p:sldId id="479" r:id="rId11"/>
    <p:sldId id="273" r:id="rId12"/>
    <p:sldId id="274" r:id="rId13"/>
    <p:sldId id="457" r:id="rId14"/>
    <p:sldId id="270" r:id="rId15"/>
    <p:sldId id="271" r:id="rId16"/>
    <p:sldId id="272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5" r:id="rId25"/>
    <p:sldId id="286" r:id="rId26"/>
    <p:sldId id="288" r:id="rId27"/>
    <p:sldId id="287" r:id="rId28"/>
    <p:sldId id="292" r:id="rId29"/>
    <p:sldId id="293" r:id="rId30"/>
    <p:sldId id="294" r:id="rId31"/>
    <p:sldId id="295" r:id="rId32"/>
    <p:sldId id="305" r:id="rId33"/>
    <p:sldId id="460" r:id="rId34"/>
    <p:sldId id="306" r:id="rId35"/>
    <p:sldId id="307" r:id="rId36"/>
    <p:sldId id="308" r:id="rId37"/>
    <p:sldId id="461" r:id="rId38"/>
    <p:sldId id="309" r:id="rId39"/>
    <p:sldId id="310" r:id="rId40"/>
    <p:sldId id="311" r:id="rId41"/>
    <p:sldId id="312" r:id="rId42"/>
    <p:sldId id="313" r:id="rId43"/>
    <p:sldId id="314" r:id="rId44"/>
    <p:sldId id="462" r:id="rId45"/>
    <p:sldId id="315" r:id="rId46"/>
    <p:sldId id="484" r:id="rId47"/>
    <p:sldId id="318" r:id="rId48"/>
    <p:sldId id="321" r:id="rId49"/>
    <p:sldId id="257" r:id="rId50"/>
    <p:sldId id="258" r:id="rId51"/>
    <p:sldId id="261" r:id="rId52"/>
    <p:sldId id="264" r:id="rId53"/>
    <p:sldId id="485" r:id="rId54"/>
    <p:sldId id="263" r:id="rId55"/>
    <p:sldId id="486" r:id="rId56"/>
    <p:sldId id="266" r:id="rId57"/>
    <p:sldId id="269" r:id="rId58"/>
    <p:sldId id="487" r:id="rId59"/>
    <p:sldId id="488" r:id="rId60"/>
    <p:sldId id="489" r:id="rId61"/>
    <p:sldId id="490" r:id="rId62"/>
    <p:sldId id="492" r:id="rId63"/>
    <p:sldId id="317" r:id="rId64"/>
  </p:sldIdLst>
  <p:sldSz cx="9144000" cy="6858000" type="screen4x3"/>
  <p:notesSz cx="6997700" cy="92837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117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858" y="-90"/>
      </p:cViewPr>
      <p:guideLst>
        <p:guide orient="horz" pos="2924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>
            <a:extLst>
              <a:ext uri="{FF2B5EF4-FFF2-40B4-BE49-F238E27FC236}">
                <a16:creationId xmlns:a16="http://schemas.microsoft.com/office/drawing/2014/main" id="{F3CA60D8-CAC5-4B58-8B48-EF39DA7BAEB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84355" name="Rectangle 3">
            <a:extLst>
              <a:ext uri="{FF2B5EF4-FFF2-40B4-BE49-F238E27FC236}">
                <a16:creationId xmlns:a16="http://schemas.microsoft.com/office/drawing/2014/main" id="{54B50156-CD03-4168-851F-FE3B0EF1205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84356" name="Rectangle 4">
            <a:extLst>
              <a:ext uri="{FF2B5EF4-FFF2-40B4-BE49-F238E27FC236}">
                <a16:creationId xmlns:a16="http://schemas.microsoft.com/office/drawing/2014/main" id="{4B2B3DAB-815D-4EB1-B495-F3026B6B4EA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84357" name="Rectangle 5">
            <a:extLst>
              <a:ext uri="{FF2B5EF4-FFF2-40B4-BE49-F238E27FC236}">
                <a16:creationId xmlns:a16="http://schemas.microsoft.com/office/drawing/2014/main" id="{1236DD43-143C-4424-8DC6-68953EF2E49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en-US" altLang="zh-CN"/>
              <a:t>5-</a:t>
            </a:r>
            <a:fld id="{DB12A2CB-1C76-40D6-85ED-EA02CA75F41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B3C7A79B-CCBC-4611-B350-6EF1C6903D1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endParaRPr lang="en-US" altLang="ja-JP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B8AA207-B993-4CD0-A39B-FE15C99C409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endParaRPr lang="en-US" altLang="ja-JP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1FA14565-759B-4B22-B7FE-EF116DFDABA4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91353A4A-8603-48A9-8984-8926C88081D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016803F4-A25C-47B0-9810-B4F1CC0C369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endParaRPr lang="en-US" altLang="ja-JP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FCBB51F9-85E5-4515-A0A4-3B9911AAD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fld id="{CC8FD2E7-4F6E-4A0D-8EEF-29920A54B20C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CD962-7BDC-46DC-AC16-C5202DE1B1E5}" type="slidenum">
              <a:rPr lang="en-US" altLang="en-US" smtClean="0"/>
              <a:pPr/>
              <a:t>1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2311518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D8E1CBD-5E1C-478D-9991-AF6B77AB3C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1A93F9-EA6E-4996-8A82-0D0D385A6201}" type="slidenum">
              <a:rPr lang="ja-JP" altLang="en-US"/>
              <a:pPr/>
              <a:t>18</a:t>
            </a:fld>
            <a:endParaRPr lang="en-US" altLang="ja-JP"/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AEAEEF6F-ACA9-49DF-82B7-705A153DA82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DA4ACB2E-B04D-4442-B6C2-BF9C4B2E6D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 lIns="91291" tIns="45646" rIns="91291" bIns="45646"/>
          <a:lstStyle/>
          <a:p>
            <a:endParaRPr lang="ja-JP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01BF465-D615-4A4E-9F47-583AD25A61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0F6FA-10B4-4E30-A557-14FBFD4153C6}" type="slidenum">
              <a:rPr lang="ja-JP" altLang="en-US"/>
              <a:pPr/>
              <a:t>19</a:t>
            </a:fld>
            <a:endParaRPr lang="en-US" altLang="ja-JP"/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C4B582FF-5FB8-4F2D-9631-317C58D9E3C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713D749F-7396-4A1F-B9B8-AD5C65B788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/>
          <a:lstStyle/>
          <a:p>
            <a:endParaRPr lang="ja-JP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986002B-5C58-45E5-ADF3-4F4B61B900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762D51-E45C-463C-829D-223CFC8B3A72}" type="slidenum">
              <a:rPr lang="ja-JP" altLang="en-US"/>
              <a:pPr/>
              <a:t>20</a:t>
            </a:fld>
            <a:endParaRPr lang="en-US" altLang="ja-JP"/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3A7DF40C-2B27-4CDF-B96D-FBC845BECAE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639782D7-906C-4F24-817F-7A1D73F44E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 lIns="91291" tIns="45646" rIns="91291" bIns="45646"/>
          <a:lstStyle/>
          <a:p>
            <a:endParaRPr lang="ja-JP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3A61314-CABD-44E6-A1FC-345BD12D3E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394285-E934-4959-B6F3-432BDF3FB639}" type="slidenum">
              <a:rPr lang="ja-JP" altLang="en-US"/>
              <a:pPr/>
              <a:t>21</a:t>
            </a:fld>
            <a:endParaRPr lang="en-US" altLang="ja-JP"/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9E91550A-3048-4343-9D40-5AF321E4A29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A335C653-BB46-41E1-A568-481CE3EC2B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 lIns="91291" tIns="45646" rIns="91291" bIns="45646"/>
          <a:lstStyle/>
          <a:p>
            <a:endParaRPr lang="ja-JP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C2305C2-0742-4E0C-A4AF-D12F05F0E4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6A5E04-9862-4437-8034-E9DB66A5C163}" type="slidenum">
              <a:rPr lang="ja-JP" altLang="en-US"/>
              <a:pPr/>
              <a:t>22</a:t>
            </a:fld>
            <a:endParaRPr lang="en-US" altLang="ja-JP"/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1645FFD0-2E76-4E87-AB85-DC093EE43EB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5A325EB4-153A-4452-940D-0F6B665FCC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 lIns="91291" tIns="45646" rIns="91291" bIns="45646"/>
          <a:lstStyle/>
          <a:p>
            <a:endParaRPr lang="ja-JP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CBD9658-F75B-4628-96DF-9AC9510BCB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6AFF52-7FB1-4F82-9E9E-A91E95D78B38}" type="slidenum">
              <a:rPr lang="ja-JP" altLang="en-US"/>
              <a:pPr/>
              <a:t>23</a:t>
            </a:fld>
            <a:endParaRPr lang="en-US" altLang="ja-JP"/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980D407A-C301-4453-9DF6-D16D322211D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03065C68-5D77-449B-8EB1-E7BA00D529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 lIns="91291" tIns="45646" rIns="91291" bIns="45646"/>
          <a:lstStyle/>
          <a:p>
            <a:endParaRPr lang="ja-JP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B0FC5D7-AD04-4A75-9251-D98F426975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7AC436-506A-4A76-BE82-B08AD9FD019C}" type="slidenum">
              <a:rPr lang="ja-JP" altLang="en-US"/>
              <a:pPr/>
              <a:t>24</a:t>
            </a:fld>
            <a:endParaRPr lang="en-US" altLang="ja-JP"/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F9FF4864-6B8D-4C47-ACA9-216187467B1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B9DCB2FC-2749-48A6-81F8-AA84646CCC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 lIns="91291" tIns="45646" rIns="91291" bIns="45646"/>
          <a:lstStyle/>
          <a:p>
            <a:endParaRPr lang="ja-JP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DD79B8C-DB8F-4691-9E37-24DE7092E5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CF6F63-4BC1-4EF8-8457-EB9E1107A181}" type="slidenum">
              <a:rPr lang="ja-JP" altLang="en-US"/>
              <a:pPr/>
              <a:t>25</a:t>
            </a:fld>
            <a:endParaRPr lang="en-US" altLang="ja-JP"/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04D0594B-83C0-48D4-8631-DEBFD8B3A64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05776BD5-2B2C-4826-90C4-08C7C0D454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 lIns="91291" tIns="45646" rIns="91291" bIns="45646"/>
          <a:lstStyle/>
          <a:p>
            <a:endParaRPr lang="ja-JP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4B01B56-246B-4C99-8FB0-BD91B56763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953CCE-DCE3-4C8D-A6CE-D7642BFAB28A}" type="slidenum">
              <a:rPr lang="ja-JP" altLang="en-US"/>
              <a:pPr/>
              <a:t>26</a:t>
            </a:fld>
            <a:endParaRPr lang="en-US" altLang="ja-JP"/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63437510-BF81-4EA1-8BD4-DB2149BA77E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D0FBA4BF-AE7C-4F15-96FC-67B8F53EC7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 lIns="91291" tIns="45646" rIns="91291" bIns="45646"/>
          <a:lstStyle/>
          <a:p>
            <a:endParaRPr lang="ja-JP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BDEE1A0-0568-48ED-A1F7-1A7B861B32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8BCC3A-8245-4BFB-B192-AFB8F975E6A2}" type="slidenum">
              <a:rPr lang="ja-JP" altLang="en-US"/>
              <a:pPr/>
              <a:t>27</a:t>
            </a:fld>
            <a:endParaRPr lang="en-US" altLang="ja-JP"/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ACB4E1AE-1786-42A8-BBDE-79B503FBBD0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3FEC3DA4-19C8-4F6A-A212-9F2FF68891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 lIns="91291" tIns="45646" rIns="91291" bIns="45646"/>
          <a:lstStyle/>
          <a:p>
            <a:endParaRPr lang="ja-JP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039440A-1122-4D21-91ED-2DACFC8CBD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ECED49-CF93-4E02-9845-DF2DE50AD260}" type="slidenum">
              <a:rPr lang="ja-JP" altLang="en-US"/>
              <a:pPr/>
              <a:t>5</a:t>
            </a:fld>
            <a:endParaRPr lang="en-US" altLang="ja-JP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48EA5A6D-A05F-42F9-ACC3-E36A3214592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BA614C1B-43E3-4CC7-B108-236B0D54D0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 lIns="91291" tIns="45646" rIns="91291" bIns="45646"/>
          <a:lstStyle/>
          <a:p>
            <a:endParaRPr lang="ja-JP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386FCC9-63E7-4D23-860A-F75B92DBA6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36B0A3-5743-45F1-8353-26A3C1E7769E}" type="slidenum">
              <a:rPr lang="ja-JP" altLang="en-US"/>
              <a:pPr/>
              <a:t>28</a:t>
            </a:fld>
            <a:endParaRPr lang="en-US" altLang="ja-JP"/>
          </a:p>
        </p:txBody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BAE51F45-CEC2-4777-9B06-4FE557E921B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89A9666F-BEBD-4209-A89B-FF52BD508C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/>
          <a:lstStyle/>
          <a:p>
            <a:pPr algn="just"/>
            <a:r>
              <a:rPr lang="en-US" altLang="ja-JP" sz="1000">
                <a:ea typeface="ＭＳ Ｐゴシック" panose="020B0600070205080204" pitchFamily="34" charset="-128"/>
              </a:rPr>
              <a:t>The file system contains a number of internal support routines that are used for accessing a file.  </a:t>
            </a:r>
          </a:p>
          <a:p>
            <a:pPr algn="just"/>
            <a:r>
              <a:rPr lang="en-US" altLang="ja-JP" sz="1000">
                <a:ea typeface="ＭＳ Ｐゴシック" panose="020B0600070205080204" pitchFamily="34" charset="-128"/>
              </a:rPr>
              <a:t>namei() (convert a “pathname” into an I-node number).</a:t>
            </a:r>
          </a:p>
          <a:p>
            <a:pPr lvl="1" algn="just"/>
            <a:r>
              <a:rPr lang="en-US" altLang="ja-JP">
                <a:ea typeface="ＭＳ Ｐゴシック" panose="020B0600070205080204" pitchFamily="34" charset="-128"/>
              </a:rPr>
              <a:t>iget()/iput( ) (reads/writes an I-node) </a:t>
            </a:r>
          </a:p>
          <a:p>
            <a:pPr lvl="1" algn="just"/>
            <a:r>
              <a:rPr lang="en-US" altLang="ja-JP">
                <a:ea typeface="ＭＳ Ｐゴシック" panose="020B0600070205080204" pitchFamily="34" charset="-128"/>
              </a:rPr>
              <a:t>bread() (read a block from buffer cache/disk)</a:t>
            </a:r>
          </a:p>
          <a:p>
            <a:pPr lvl="1" algn="just"/>
            <a:r>
              <a:rPr lang="en-US" altLang="ja-JP">
                <a:ea typeface="ＭＳ Ｐゴシック" panose="020B0600070205080204" pitchFamily="34" charset="-128"/>
              </a:rPr>
              <a:t>bwrite() (write a block from buffer cache to disk)</a:t>
            </a:r>
          </a:p>
          <a:p>
            <a:pPr lvl="1" algn="just"/>
            <a:r>
              <a:rPr lang="en-US" altLang="ja-JP">
                <a:ea typeface="ＭＳ Ｐゴシック" panose="020B0600070205080204" pitchFamily="34" charset="-128"/>
              </a:rPr>
              <a:t>getblk() (get a free block in the buffer cache, where bread can stored it’s data)</a:t>
            </a:r>
          </a:p>
          <a:p>
            <a:endParaRPr lang="ja-JP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E54DC3E-9644-427A-A06C-746BEFB540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0DC586-6FED-4F5D-9BB9-BCC503E1B36C}" type="slidenum">
              <a:rPr lang="ja-JP" altLang="en-US"/>
              <a:pPr/>
              <a:t>29</a:t>
            </a:fld>
            <a:endParaRPr lang="en-US" altLang="ja-JP"/>
          </a:p>
        </p:txBody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F45A2AB4-7460-4C8A-82D6-F14DF891B73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8A8FE0D9-0D86-42AF-BBBF-DD3E43BF90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/>
          <a:lstStyle/>
          <a:p>
            <a:endParaRPr lang="ja-JP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383406E-39BF-448E-87CD-AA6E874687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D29633-86C0-4E5A-9703-62C7DC1FE240}" type="slidenum">
              <a:rPr lang="ja-JP" altLang="en-US"/>
              <a:pPr/>
              <a:t>30</a:t>
            </a:fld>
            <a:endParaRPr lang="en-US" altLang="ja-JP"/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44F3A5A4-ED82-4438-B4BD-0BBA3F007C1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DF1392B4-B5F4-4F75-AB14-E865F328AC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/>
          <a:lstStyle/>
          <a:p>
            <a:endParaRPr lang="ja-JP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91B5F5A-890F-4DAE-BCAA-9A2CF9DFDB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D95EB3-B503-4F47-912C-7A1C36ED8D6B}" type="slidenum">
              <a:rPr lang="ja-JP" altLang="en-US"/>
              <a:pPr/>
              <a:t>31</a:t>
            </a:fld>
            <a:endParaRPr lang="en-US" altLang="ja-JP"/>
          </a:p>
        </p:txBody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3F8D834C-A30D-41F9-93D2-7C1324B5BB8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CCC28000-1D21-484B-A0F9-3BDEBC1CD5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/>
          <a:lstStyle/>
          <a:p>
            <a:endParaRPr lang="ja-JP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64D8204-B6A8-4199-8A65-5C8BACD91C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65899C-8C4F-4A32-9514-C2E83E70F4DC}" type="slidenum">
              <a:rPr lang="ja-JP" altLang="en-US"/>
              <a:pPr/>
              <a:t>32</a:t>
            </a:fld>
            <a:endParaRPr lang="en-US" altLang="ja-JP"/>
          </a:p>
        </p:txBody>
      </p:sp>
      <p:sp>
        <p:nvSpPr>
          <p:cNvPr id="122882" name="Rectangle 2">
            <a:extLst>
              <a:ext uri="{FF2B5EF4-FFF2-40B4-BE49-F238E27FC236}">
                <a16:creationId xmlns:a16="http://schemas.microsoft.com/office/drawing/2014/main" id="{753E5F25-EE93-4D24-8961-19C4A1CD027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765E4DF3-4307-41B2-8F2C-BA6CC2E179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/>
          <a:lstStyle/>
          <a:p>
            <a:endParaRPr lang="ja-JP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F425E19-4841-41C6-9864-E5FFD909A3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D0D0F9-BB36-4C19-804E-65E57AAC78FE}" type="slidenum">
              <a:rPr lang="ja-JP" altLang="en-US"/>
              <a:pPr/>
              <a:t>34</a:t>
            </a:fld>
            <a:endParaRPr lang="en-US" altLang="ja-JP"/>
          </a:p>
        </p:txBody>
      </p:sp>
      <p:sp>
        <p:nvSpPr>
          <p:cNvPr id="124930" name="Rectangle 2">
            <a:extLst>
              <a:ext uri="{FF2B5EF4-FFF2-40B4-BE49-F238E27FC236}">
                <a16:creationId xmlns:a16="http://schemas.microsoft.com/office/drawing/2014/main" id="{A0A6C96F-1FA0-4D29-9D6D-C52C08A76C3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C9FD620C-3924-4FEB-A093-9192B0E08C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/>
          <a:lstStyle/>
          <a:p>
            <a:endParaRPr lang="ja-JP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4097E07-F239-45DA-8EEA-F8582950AA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C053A5-5ED6-482D-9214-40030311F6B8}" type="slidenum">
              <a:rPr lang="ja-JP" altLang="en-US"/>
              <a:pPr/>
              <a:t>35</a:t>
            </a:fld>
            <a:endParaRPr lang="en-US" altLang="ja-JP"/>
          </a:p>
        </p:txBody>
      </p:sp>
      <p:sp>
        <p:nvSpPr>
          <p:cNvPr id="126978" name="Rectangle 2">
            <a:extLst>
              <a:ext uri="{FF2B5EF4-FFF2-40B4-BE49-F238E27FC236}">
                <a16:creationId xmlns:a16="http://schemas.microsoft.com/office/drawing/2014/main" id="{8CECCF09-5504-44F5-8E92-BF3E6AABF6E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106D2243-CB1E-4FB0-ADC6-729BD01602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/>
          <a:lstStyle/>
          <a:p>
            <a:endParaRPr lang="ja-JP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A5B6F5D-E37A-41AC-BEBA-05374D4495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0B5F12-ED33-49A1-BCAD-9FA19578198B}" type="slidenum">
              <a:rPr lang="ja-JP" altLang="en-US"/>
              <a:pPr/>
              <a:t>36</a:t>
            </a:fld>
            <a:endParaRPr lang="en-US" altLang="ja-JP"/>
          </a:p>
        </p:txBody>
      </p:sp>
      <p:sp>
        <p:nvSpPr>
          <p:cNvPr id="129026" name="Rectangle 2">
            <a:extLst>
              <a:ext uri="{FF2B5EF4-FFF2-40B4-BE49-F238E27FC236}">
                <a16:creationId xmlns:a16="http://schemas.microsoft.com/office/drawing/2014/main" id="{DDD123DC-659D-432E-9786-B1DF5546C3B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37EFA1B0-326E-432E-9878-97B93D6211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/>
          <a:lstStyle/>
          <a:p>
            <a:endParaRPr lang="ja-JP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77AFFC5-F2CF-4BCF-9A67-520A63E73E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B1F5F2-DF56-402D-B3AA-CE7D0AC2807D}" type="slidenum">
              <a:rPr lang="ja-JP" altLang="en-US"/>
              <a:pPr/>
              <a:t>38</a:t>
            </a:fld>
            <a:endParaRPr lang="en-US" altLang="ja-JP"/>
          </a:p>
        </p:txBody>
      </p:sp>
      <p:sp>
        <p:nvSpPr>
          <p:cNvPr id="131074" name="Rectangle 2">
            <a:extLst>
              <a:ext uri="{FF2B5EF4-FFF2-40B4-BE49-F238E27FC236}">
                <a16:creationId xmlns:a16="http://schemas.microsoft.com/office/drawing/2014/main" id="{64440398-ABA5-4791-9296-3539CE4AE1E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FC68C135-18FA-4494-9042-EFCF2F3E24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/>
          <a:lstStyle/>
          <a:p>
            <a:endParaRPr lang="ja-JP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62125D3-EB4D-4F74-9B14-B3AA084B78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ACCFD0-6076-4C71-86BE-52315C49FDA5}" type="slidenum">
              <a:rPr lang="ja-JP" altLang="en-US"/>
              <a:pPr/>
              <a:t>39</a:t>
            </a:fld>
            <a:endParaRPr lang="en-US" altLang="ja-JP"/>
          </a:p>
        </p:txBody>
      </p:sp>
      <p:sp>
        <p:nvSpPr>
          <p:cNvPr id="133122" name="Rectangle 2">
            <a:extLst>
              <a:ext uri="{FF2B5EF4-FFF2-40B4-BE49-F238E27FC236}">
                <a16:creationId xmlns:a16="http://schemas.microsoft.com/office/drawing/2014/main" id="{C648860C-9D10-4621-A52D-C8D4A85258A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EE116F85-3FE0-4087-93C9-C83FCC1C8F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/>
          <a:lstStyle/>
          <a:p>
            <a:endParaRPr lang="ja-JP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BE90C3F-E56D-43EF-9877-7E0903A00E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0A27B9-9DD5-48D5-89B6-85D3EE2222DC}" type="slidenum">
              <a:rPr lang="ja-JP" altLang="en-US"/>
              <a:pPr/>
              <a:t>6</a:t>
            </a:fld>
            <a:endParaRPr lang="en-US" altLang="ja-JP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8417F939-C8F3-4E19-B2BE-E76C7A732B5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3D69D23F-4687-46EB-9D1B-357ECC931C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/>
          <a:lstStyle/>
          <a:p>
            <a:endParaRPr lang="ja-JP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8B4ABB4-B17A-4428-902D-3C554C405D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6DA23B-7914-430E-8533-F691B6C2DF8F}" type="slidenum">
              <a:rPr lang="ja-JP" altLang="en-US"/>
              <a:pPr/>
              <a:t>40</a:t>
            </a:fld>
            <a:endParaRPr lang="en-US" altLang="ja-JP"/>
          </a:p>
        </p:txBody>
      </p:sp>
      <p:sp>
        <p:nvSpPr>
          <p:cNvPr id="135170" name="Rectangle 2">
            <a:extLst>
              <a:ext uri="{FF2B5EF4-FFF2-40B4-BE49-F238E27FC236}">
                <a16:creationId xmlns:a16="http://schemas.microsoft.com/office/drawing/2014/main" id="{CE5B8573-1AC7-466C-8E19-EB5C3A1CE58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DEB6C210-E21A-4F34-BBB6-88392A2024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/>
          <a:lstStyle/>
          <a:p>
            <a:endParaRPr lang="ja-JP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8BFFF21-694B-46EE-9679-5C4BBFCA21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E1001A-C606-4785-976A-A403F1B344DF}" type="slidenum">
              <a:rPr lang="ja-JP" altLang="en-US"/>
              <a:pPr/>
              <a:t>41</a:t>
            </a:fld>
            <a:endParaRPr lang="en-US" altLang="ja-JP"/>
          </a:p>
        </p:txBody>
      </p:sp>
      <p:sp>
        <p:nvSpPr>
          <p:cNvPr id="137218" name="Rectangle 2">
            <a:extLst>
              <a:ext uri="{FF2B5EF4-FFF2-40B4-BE49-F238E27FC236}">
                <a16:creationId xmlns:a16="http://schemas.microsoft.com/office/drawing/2014/main" id="{6B762754-5AD9-4ED3-9883-B1114A89175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86C001C5-ABC7-493B-B761-63C2F24358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/>
          <a:lstStyle/>
          <a:p>
            <a:endParaRPr lang="ja-JP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9A48D5A-15B9-4786-8874-E8B6CBE8E3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46D724-D524-4020-B785-CDCD0928F8AA}" type="slidenum">
              <a:rPr lang="ja-JP" altLang="en-US"/>
              <a:pPr/>
              <a:t>42</a:t>
            </a:fld>
            <a:endParaRPr lang="en-US" altLang="ja-JP"/>
          </a:p>
        </p:txBody>
      </p:sp>
      <p:sp>
        <p:nvSpPr>
          <p:cNvPr id="139266" name="Rectangle 2">
            <a:extLst>
              <a:ext uri="{FF2B5EF4-FFF2-40B4-BE49-F238E27FC236}">
                <a16:creationId xmlns:a16="http://schemas.microsoft.com/office/drawing/2014/main" id="{BFF776BA-C2A2-42DB-A10F-5EC37D6D641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36EB33C2-7AB7-446C-8BA7-4BCB30D354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/>
          <a:lstStyle/>
          <a:p>
            <a:endParaRPr lang="ja-JP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7F88B5B-9AA8-4A5F-A0AD-19C93202AC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0BC75B-3053-4E09-9224-46830B72F11A}" type="slidenum">
              <a:rPr lang="ja-JP" altLang="en-US"/>
              <a:pPr/>
              <a:t>43</a:t>
            </a:fld>
            <a:endParaRPr lang="en-US" altLang="ja-JP"/>
          </a:p>
        </p:txBody>
      </p:sp>
      <p:sp>
        <p:nvSpPr>
          <p:cNvPr id="141314" name="Rectangle 2">
            <a:extLst>
              <a:ext uri="{FF2B5EF4-FFF2-40B4-BE49-F238E27FC236}">
                <a16:creationId xmlns:a16="http://schemas.microsoft.com/office/drawing/2014/main" id="{842F6460-34F8-47CE-B5A4-6D8FA51D998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CE7DD6C8-A4BA-4219-8FDE-04E5682002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/>
          <a:lstStyle/>
          <a:p>
            <a:endParaRPr lang="ja-JP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D4A98A0-33CD-48C4-9B51-EC9C349C40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38B112-7C49-435B-A749-D4FE9CCE7F4E}" type="slidenum">
              <a:rPr lang="ja-JP" altLang="en-US"/>
              <a:pPr/>
              <a:t>45</a:t>
            </a:fld>
            <a:endParaRPr lang="en-US" altLang="ja-JP"/>
          </a:p>
        </p:txBody>
      </p:sp>
      <p:sp>
        <p:nvSpPr>
          <p:cNvPr id="143362" name="Rectangle 2">
            <a:extLst>
              <a:ext uri="{FF2B5EF4-FFF2-40B4-BE49-F238E27FC236}">
                <a16:creationId xmlns:a16="http://schemas.microsoft.com/office/drawing/2014/main" id="{1A2C787D-F5B7-4094-8C66-6A5B76E8DCA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49C659EA-DEA4-497B-B539-5473635CA4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/>
          <a:lstStyle/>
          <a:p>
            <a:endParaRPr lang="ja-JP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684158D-1E9E-4BC2-85E3-56C0E1571A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45352B-82A9-49EE-AFE8-59B9E75EC4F8}" type="slidenum">
              <a:rPr lang="ja-JP" altLang="en-US"/>
              <a:pPr/>
              <a:t>46</a:t>
            </a:fld>
            <a:endParaRPr lang="en-US" altLang="ja-JP"/>
          </a:p>
        </p:txBody>
      </p:sp>
      <p:sp>
        <p:nvSpPr>
          <p:cNvPr id="147458" name="Rectangle 2">
            <a:extLst>
              <a:ext uri="{FF2B5EF4-FFF2-40B4-BE49-F238E27FC236}">
                <a16:creationId xmlns:a16="http://schemas.microsoft.com/office/drawing/2014/main" id="{32D3F608-D171-464E-83A4-2F66CD32D1F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E399C2EC-6852-4805-93D7-E0A21C1F2F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/>
          <a:lstStyle/>
          <a:p>
            <a:endParaRPr lang="ja-JP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4E00637-B755-4698-B070-2A0673930A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73FFC-FA3F-4B7B-964C-8F122FC2DB7D}" type="slidenum">
              <a:rPr lang="ja-JP" altLang="en-US"/>
              <a:pPr/>
              <a:t>47</a:t>
            </a:fld>
            <a:endParaRPr lang="en-US" altLang="ja-JP"/>
          </a:p>
        </p:txBody>
      </p:sp>
      <p:sp>
        <p:nvSpPr>
          <p:cNvPr id="149506" name="Rectangle 2">
            <a:extLst>
              <a:ext uri="{FF2B5EF4-FFF2-40B4-BE49-F238E27FC236}">
                <a16:creationId xmlns:a16="http://schemas.microsoft.com/office/drawing/2014/main" id="{6D19A257-54E1-41A9-A717-A7B96ECD350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>
            <a:extLst>
              <a:ext uri="{FF2B5EF4-FFF2-40B4-BE49-F238E27FC236}">
                <a16:creationId xmlns:a16="http://schemas.microsoft.com/office/drawing/2014/main" id="{100F4542-F224-4318-85C0-86809E371D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/>
          <a:lstStyle/>
          <a:p>
            <a:endParaRPr lang="ja-JP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6435BFA-8882-4ECA-98CE-35FDFFAC50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9089DE-663F-477F-9C0A-AEF6575B5870}" type="slidenum">
              <a:rPr lang="ja-JP" altLang="en-US"/>
              <a:pPr/>
              <a:t>48</a:t>
            </a:fld>
            <a:endParaRPr lang="en-US" altLang="ja-JP"/>
          </a:p>
        </p:txBody>
      </p:sp>
      <p:sp>
        <p:nvSpPr>
          <p:cNvPr id="155650" name="Rectangle 2">
            <a:extLst>
              <a:ext uri="{FF2B5EF4-FFF2-40B4-BE49-F238E27FC236}">
                <a16:creationId xmlns:a16="http://schemas.microsoft.com/office/drawing/2014/main" id="{8A7D8D3A-282F-498F-87D4-2C1544818FE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1AA96DC0-53B7-446D-A59D-262ABC63FF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/>
          <a:lstStyle/>
          <a:p>
            <a:endParaRPr lang="ja-JP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5B4A5AA-77EF-40C9-88D0-A9F66BA01C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ACDE50-841D-4C46-9898-1F131410F896}" type="slidenum">
              <a:rPr lang="ja-JP" altLang="en-US"/>
              <a:pPr/>
              <a:t>11</a:t>
            </a:fld>
            <a:endParaRPr lang="en-US" altLang="ja-JP"/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230E5B8B-9867-44DE-B33E-1DECB4C235B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353C7B16-CF1C-4D34-8B71-37101A66B7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/>
          <a:lstStyle/>
          <a:p>
            <a:r>
              <a:rPr lang="en-US" altLang="ja-JP">
                <a:ea typeface="ＭＳ Ｐゴシック" panose="020B0600070205080204" pitchFamily="34" charset="-128"/>
              </a:rPr>
              <a:t>Total number system calls at present in 2.6 kernel:</a:t>
            </a:r>
          </a:p>
          <a:p>
            <a:endParaRPr lang="ja-JP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3FF3A85-3AFF-4579-AD61-3510512730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B53BFC-89B8-4B32-9749-08A7D45713C3}" type="slidenum">
              <a:rPr lang="ja-JP" altLang="en-US"/>
              <a:pPr/>
              <a:t>12</a:t>
            </a:fld>
            <a:endParaRPr lang="en-US" altLang="ja-JP"/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626F1780-4ABB-4BC4-93B2-AA60440F86A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34E688E8-B60B-4591-9523-640A5290F4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/>
          <a:lstStyle/>
          <a:p>
            <a:endParaRPr lang="ja-JP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9150338-A5BC-4D3E-B829-378B621CD5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75C6B2-FC3C-44AA-A7F2-9CA5DDD256F4}" type="slidenum">
              <a:rPr lang="ja-JP" altLang="en-US"/>
              <a:pPr/>
              <a:t>14</a:t>
            </a:fld>
            <a:endParaRPr lang="en-US" altLang="ja-JP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8662960B-D74B-4586-B5A2-6B40A8FF6C3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3E2B0718-9F3B-43F2-8941-B990816D9E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 lIns="91291" tIns="45646" rIns="91291" bIns="45646"/>
          <a:lstStyle/>
          <a:p>
            <a:endParaRPr lang="ja-JP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EEE6173-F70D-4406-91C4-1EA3E8C3B2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99686A-2722-4BF5-AFAF-DAED98DD3B5D}" type="slidenum">
              <a:rPr lang="ja-JP" altLang="en-US"/>
              <a:pPr/>
              <a:t>15</a:t>
            </a:fld>
            <a:endParaRPr lang="en-US" altLang="ja-JP"/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7F9ECADD-E32B-462B-B957-84DB0044F99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23B66595-3B17-491B-A641-1294F1947C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/>
          <a:lstStyle/>
          <a:p>
            <a:endParaRPr lang="ja-JP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9EBF78E-43D2-4EFD-B968-327D2D5AC4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E19EA7-DAD9-42CF-9A9B-EF1E673886A8}" type="slidenum">
              <a:rPr lang="ja-JP" altLang="en-US"/>
              <a:pPr/>
              <a:t>16</a:t>
            </a:fld>
            <a:endParaRPr lang="en-US" altLang="ja-JP"/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4F2CCF75-E04F-4075-8F13-3EEC2637984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D2D5A7FB-C215-40BE-BD06-CC08D7C1E6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/>
          <a:lstStyle/>
          <a:p>
            <a:endParaRPr lang="ja-JP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ED6CE64-1DBA-442B-BF0E-A0EF32142A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4D4D8C-B24D-44DC-B571-C906DAF61450}" type="slidenum">
              <a:rPr lang="ja-JP" altLang="en-US"/>
              <a:pPr/>
              <a:t>17</a:t>
            </a:fld>
            <a:endParaRPr lang="en-US" altLang="ja-JP"/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99B0CA6C-85F6-410C-971C-98ECC8BBCFE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E1EB4EF4-9A04-4A85-975A-CBC61AD17E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 lIns="91291" tIns="45646" rIns="91291" bIns="45646"/>
          <a:lstStyle/>
          <a:p>
            <a:endParaRPr lang="ja-JP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0010-D258-4906-BBE4-DC42E7954349}" type="slidenum">
              <a:rPr lang="ja-JP" altLang="en-US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4601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8F0A-3BDF-4D71-B872-8D1BC47C61D6}" type="slidenum">
              <a:rPr lang="ja-JP" altLang="en-US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2363573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8F0A-3BDF-4D71-B872-8D1BC47C61D6}" type="slidenum">
              <a:rPr lang="ja-JP" altLang="en-US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2763742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8F0A-3BDF-4D71-B872-8D1BC47C61D6}" type="slidenum">
              <a:rPr lang="ja-JP" altLang="en-US" smtClean="0"/>
              <a:pPr/>
              <a:t>‹#›</a:t>
            </a:fld>
            <a:endParaRPr lang="en-US" altLang="ja-JP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874363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8F0A-3BDF-4D71-B872-8D1BC47C61D6}" type="slidenum">
              <a:rPr lang="ja-JP" altLang="en-US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9651294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8F0A-3BDF-4D71-B872-8D1BC47C61D6}" type="slidenum">
              <a:rPr lang="ja-JP" altLang="en-US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667739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8F0A-3BDF-4D71-B872-8D1BC47C61D6}" type="slidenum">
              <a:rPr lang="ja-JP" altLang="en-US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2344176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8F0A-3BDF-4D71-B872-8D1BC47C61D6}" type="slidenum">
              <a:rPr lang="ja-JP" altLang="en-US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4805013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8F0A-3BDF-4D71-B872-8D1BC47C61D6}" type="slidenum">
              <a:rPr lang="ja-JP" altLang="en-US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42117506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CFF34-9687-4E9A-86D5-2143DABD7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61725-2267-49FA-BC21-E87ED6A1B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88AB2-435E-42BF-801E-B025C92AF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A1039-99BA-4C41-B593-C01484115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4CD83-6E1B-4F2C-82A8-9010EB7DC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B4A182-8E84-47C1-B8F5-DAA856B3D857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943586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9C4C7-B4CF-4FF3-8601-3F8CE683B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5316F-303A-41DD-9BFC-C84A97017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B44CEA-7948-4FA7-BEB0-A196CDE45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1722E-B61E-4093-BA23-F8C78F0CC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5808C-E9AB-417C-81D8-4DDA59F96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21A25-C1F9-456C-843F-4161C0375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80CBA-46D2-435C-BD5F-E73F68B537B6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35575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8F0A-3BDF-4D71-B872-8D1BC47C61D6}" type="slidenum">
              <a:rPr lang="ja-JP" altLang="en-US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5936687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5D110-5C98-482F-B69D-109F0E0CD461}" type="slidenum">
              <a:rPr lang="ja-JP" altLang="en-US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8462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8F0A-3BDF-4D71-B872-8D1BC47C61D6}" type="slidenum">
              <a:rPr lang="ja-JP" altLang="en-US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5259628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8F0A-3BDF-4D71-B872-8D1BC47C61D6}" type="slidenum">
              <a:rPr lang="ja-JP" altLang="en-US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7460796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1A81-B363-4749-A809-84A723D6B0EA}" type="slidenum">
              <a:rPr lang="ja-JP" altLang="en-US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677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49830-CB9A-472E-8959-9B9231429C14}" type="slidenum">
              <a:rPr lang="ja-JP" altLang="en-US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41805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8F0A-3BDF-4D71-B872-8D1BC47C61D6}" type="slidenum">
              <a:rPr lang="ja-JP" altLang="en-US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8430709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BBC1A-3170-4CC5-9068-E9A074E72363}" type="slidenum">
              <a:rPr lang="ja-JP" altLang="en-US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2985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1E88F0A-3BDF-4D71-B872-8D1BC47C61D6}" type="slidenum">
              <a:rPr lang="ja-JP" altLang="en-US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17931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1.bin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26" Type="http://schemas.openxmlformats.org/officeDocument/2006/relationships/image" Target="../media/image43.png"/><Relationship Id="rId3" Type="http://schemas.openxmlformats.org/officeDocument/2006/relationships/image" Target="../media/image20.png"/><Relationship Id="rId21" Type="http://schemas.openxmlformats.org/officeDocument/2006/relationships/image" Target="../media/image38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5" Type="http://schemas.openxmlformats.org/officeDocument/2006/relationships/image" Target="../media/image42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24" Type="http://schemas.openxmlformats.org/officeDocument/2006/relationships/image" Target="../media/image41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23" Type="http://schemas.openxmlformats.org/officeDocument/2006/relationships/image" Target="../media/image40.png"/><Relationship Id="rId28" Type="http://schemas.openxmlformats.org/officeDocument/2006/relationships/image" Target="../media/image45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Relationship Id="rId22" Type="http://schemas.openxmlformats.org/officeDocument/2006/relationships/image" Target="../media/image39.png"/><Relationship Id="rId27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8B7AF-B4E4-4B3A-8575-332606A31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294" y="1877617"/>
            <a:ext cx="5830491" cy="897731"/>
          </a:xfrm>
        </p:spPr>
        <p:txBody>
          <a:bodyPr/>
          <a:lstStyle/>
          <a:p>
            <a:pPr>
              <a:defRPr/>
            </a:pPr>
            <a:r>
              <a:rPr lang="en-US" sz="3038" dirty="0">
                <a:latin typeface="Centaur" panose="02030504050205020304" pitchFamily="18" charset="0"/>
              </a:rPr>
              <a:t>Linux device driver</a:t>
            </a:r>
            <a:endParaRPr lang="en-IN" sz="3038" dirty="0">
              <a:latin typeface="Centaur" panose="020305040502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69E3C-80A9-4C4A-A31A-B1C3D2B679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52538" y="3152775"/>
            <a:ext cx="5829300" cy="160972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  <a:defRPr/>
            </a:pPr>
            <a:r>
              <a:rPr lang="en-US" sz="3375" dirty="0"/>
              <a:t>Day 38 PPT</a:t>
            </a:r>
          </a:p>
          <a:p>
            <a:pPr marL="0" indent="0" algn="ctr">
              <a:buNone/>
              <a:defRPr/>
            </a:pPr>
            <a:r>
              <a:rPr lang="en-US" sz="2025" dirty="0"/>
              <a:t>                        -SUBITHRA s</a:t>
            </a:r>
          </a:p>
          <a:p>
            <a:pPr marL="0" indent="0" algn="ctr">
              <a:buNone/>
              <a:defRPr/>
            </a:pPr>
            <a:r>
              <a:rPr lang="en-US" sz="2025" dirty="0"/>
              <a:t>    </a:t>
            </a:r>
            <a:endParaRPr lang="en-IN" sz="202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6" name="Rectangle 4">
            <a:extLst>
              <a:ext uri="{FF2B5EF4-FFF2-40B4-BE49-F238E27FC236}">
                <a16:creationId xmlns:a16="http://schemas.microsoft.com/office/drawing/2014/main" id="{0C3BAB9E-720F-40BA-B807-FF2613EDF4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>
                <a:ea typeface="ＭＳ Ｐゴシック" panose="020B0600070205080204" pitchFamily="34" charset="-128"/>
              </a:rPr>
              <a:t>Micro Kernel</a:t>
            </a:r>
          </a:p>
        </p:txBody>
      </p:sp>
      <p:sp>
        <p:nvSpPr>
          <p:cNvPr id="463875" name="Rectangle 3">
            <a:extLst>
              <a:ext uri="{FF2B5EF4-FFF2-40B4-BE49-F238E27FC236}">
                <a16:creationId xmlns:a16="http://schemas.microsoft.com/office/drawing/2014/main" id="{B82346C1-169E-4671-99DD-1D5A2050DF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endParaRPr lang="ja-JP" altLang="en-US" sz="500" cap="none" dirty="0">
              <a:ea typeface="ＭＳ Ｐゴシック" panose="020B0600070205080204" pitchFamily="34" charset="-128"/>
            </a:endParaRPr>
          </a:p>
          <a:p>
            <a:pPr algn="just">
              <a:lnSpc>
                <a:spcPct val="90000"/>
              </a:lnSpc>
            </a:pPr>
            <a:r>
              <a:rPr lang="en-US" altLang="ja-JP" sz="2600" cap="none" dirty="0">
                <a:ea typeface="ＭＳ Ｐゴシック" panose="020B0600070205080204" pitchFamily="34" charset="-128"/>
              </a:rPr>
              <a:t>To overcome these limitations of extensibility and maintainability, the idea of micro kernels appeared at the end of the 1980's. </a:t>
            </a:r>
          </a:p>
          <a:p>
            <a:pPr algn="just">
              <a:lnSpc>
                <a:spcPct val="90000"/>
              </a:lnSpc>
            </a:pPr>
            <a:endParaRPr lang="en-US" altLang="ja-JP" sz="1400" cap="none" dirty="0">
              <a:ea typeface="ＭＳ Ｐゴシック" panose="020B0600070205080204" pitchFamily="34" charset="-128"/>
            </a:endParaRPr>
          </a:p>
          <a:p>
            <a:pPr algn="just">
              <a:lnSpc>
                <a:spcPct val="90000"/>
              </a:lnSpc>
            </a:pPr>
            <a:r>
              <a:rPr lang="en-US" altLang="ja-JP" sz="2600" cap="none" dirty="0">
                <a:ea typeface="ＭＳ Ｐゴシック" panose="020B0600070205080204" pitchFamily="34" charset="-128"/>
              </a:rPr>
              <a:t>The concept was to reduce the kernel to basic process communication and i/o control, and let the other system services reside in user space in form of normal processes (as so called servers). </a:t>
            </a:r>
          </a:p>
          <a:p>
            <a:pPr algn="just">
              <a:lnSpc>
                <a:spcPct val="90000"/>
              </a:lnSpc>
            </a:pPr>
            <a:endParaRPr lang="en-US" altLang="ja-JP" sz="1600" cap="none" dirty="0">
              <a:ea typeface="ＭＳ Ｐゴシック" panose="020B0600070205080204" pitchFamily="34" charset="-128"/>
            </a:endParaRPr>
          </a:p>
          <a:p>
            <a:pPr algn="just">
              <a:lnSpc>
                <a:spcPct val="90000"/>
              </a:lnSpc>
            </a:pPr>
            <a:r>
              <a:rPr lang="en-US" altLang="ja-JP" sz="2600" cap="none" dirty="0">
                <a:ea typeface="ＭＳ Ｐゴシック" panose="020B0600070205080204" pitchFamily="34" charset="-128"/>
              </a:rPr>
              <a:t>There is a server for managing memory issues, one server does process management, another one manages drivers, and so on.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9A4CD18-F8CB-4FCF-9A25-600BE49E8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3773D-9E8A-4075-A327-B7B6A470DA87}" type="slidenum">
              <a:rPr lang="ja-JP" altLang="en-US"/>
              <a:pPr/>
              <a:t>10</a:t>
            </a:fld>
            <a:endParaRPr lang="en-US" altLang="ja-JP"/>
          </a:p>
        </p:txBody>
      </p:sp>
      <p:sp>
        <p:nvSpPr>
          <p:cNvPr id="463877" name="Text Box 5">
            <a:extLst>
              <a:ext uri="{FF2B5EF4-FFF2-40B4-BE49-F238E27FC236}">
                <a16:creationId xmlns:a16="http://schemas.microsoft.com/office/drawing/2014/main" id="{F1643F25-14B8-4765-9323-5DC9D05CB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096000"/>
            <a:ext cx="6019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endParaRPr lang="ja-JP" altLang="en-US" sz="1600" dirty="0">
              <a:solidFill>
                <a:schemeClr val="bg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spcBef>
                <a:spcPct val="50000"/>
              </a:spcBef>
            </a:pPr>
            <a:endParaRPr lang="ja-JP" altLang="en-US" sz="1600" dirty="0">
              <a:solidFill>
                <a:schemeClr val="bg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42351781-DC38-4190-97B4-FA421E0960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ja-JP">
                <a:ea typeface="ＭＳ Ｐゴシック" panose="020B0600070205080204" pitchFamily="34" charset="-128"/>
              </a:rPr>
              <a:t>System Calls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6017B362-E4F0-4592-AECF-F6B268AEA1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90000"/>
              </a:lnSpc>
            </a:pPr>
            <a:endParaRPr lang="ja-JP" altLang="en-US" sz="2800" cap="none" dirty="0">
              <a:ea typeface="ＭＳ Ｐゴシック" panose="020B0600070205080204" pitchFamily="34" charset="-128"/>
            </a:endParaRPr>
          </a:p>
          <a:p>
            <a:pPr algn="just">
              <a:lnSpc>
                <a:spcPct val="90000"/>
              </a:lnSpc>
            </a:pPr>
            <a:r>
              <a:rPr lang="en-US" altLang="ja-JP" sz="2800" cap="none" dirty="0">
                <a:ea typeface="ＭＳ Ｐゴシック" panose="020B0600070205080204" pitchFamily="34" charset="-128"/>
              </a:rPr>
              <a:t>$ vi /</a:t>
            </a:r>
            <a:r>
              <a:rPr lang="en-US" altLang="ja-JP" sz="2800" cap="none" dirty="0" err="1">
                <a:ea typeface="ＭＳ Ｐゴシック" panose="020B0600070205080204" pitchFamily="34" charset="-128"/>
              </a:rPr>
              <a:t>usr</a:t>
            </a:r>
            <a:r>
              <a:rPr lang="en-US" altLang="ja-JP" sz="2800" cap="none" dirty="0">
                <a:ea typeface="ＭＳ Ｐゴシック" panose="020B0600070205080204" pitchFamily="34" charset="-128"/>
              </a:rPr>
              <a:t>/</a:t>
            </a:r>
            <a:r>
              <a:rPr lang="en-US" altLang="ja-JP" sz="2800" cap="none" dirty="0" err="1">
                <a:ea typeface="ＭＳ Ｐゴシック" panose="020B0600070205080204" pitchFamily="34" charset="-128"/>
              </a:rPr>
              <a:t>src</a:t>
            </a:r>
            <a:r>
              <a:rPr lang="en-US" altLang="ja-JP" sz="2800" cap="none" dirty="0">
                <a:ea typeface="ＭＳ Ｐゴシック" panose="020B0600070205080204" pitchFamily="34" charset="-128"/>
              </a:rPr>
              <a:t>/</a:t>
            </a:r>
            <a:r>
              <a:rPr lang="en-US" altLang="ja-JP" sz="2800" cap="none" dirty="0" err="1">
                <a:ea typeface="ＭＳ Ｐゴシック" panose="020B0600070205080204" pitchFamily="34" charset="-128"/>
              </a:rPr>
              <a:t>linux</a:t>
            </a:r>
            <a:r>
              <a:rPr lang="en-US" altLang="ja-JP" sz="2800" cap="none" dirty="0">
                <a:ea typeface="ＭＳ Ｐゴシック" panose="020B0600070205080204" pitchFamily="34" charset="-128"/>
              </a:rPr>
              <a:t>/arch/i386/kernel/</a:t>
            </a:r>
            <a:r>
              <a:rPr lang="en-US" altLang="ja-JP" sz="2800" cap="none" dirty="0" err="1">
                <a:ea typeface="ＭＳ Ｐゴシック" panose="020B0600070205080204" pitchFamily="34" charset="-128"/>
              </a:rPr>
              <a:t>entry.s</a:t>
            </a:r>
            <a:endParaRPr lang="en-US" altLang="ja-JP" sz="2800" cap="none" dirty="0">
              <a:ea typeface="ＭＳ Ｐゴシック" panose="020B0600070205080204" pitchFamily="34" charset="-128"/>
            </a:endParaRPr>
          </a:p>
          <a:p>
            <a:pPr algn="just">
              <a:lnSpc>
                <a:spcPct val="90000"/>
              </a:lnSpc>
            </a:pPr>
            <a:r>
              <a:rPr lang="en-US" altLang="ja-JP" sz="2800" cap="none" dirty="0">
                <a:ea typeface="ＭＳ Ｐゴシック" panose="020B0600070205080204" pitchFamily="34" charset="-128"/>
              </a:rPr>
              <a:t>library functions will call internally a system call. every system call has a +</a:t>
            </a:r>
            <a:r>
              <a:rPr lang="en-US" altLang="ja-JP" sz="2800" cap="none" dirty="0" err="1">
                <a:ea typeface="ＭＳ Ｐゴシック" panose="020B0600070205080204" pitchFamily="34" charset="-128"/>
              </a:rPr>
              <a:t>ve</a:t>
            </a:r>
            <a:r>
              <a:rPr lang="en-US" altLang="ja-JP" sz="2800" cap="none" dirty="0">
                <a:ea typeface="ＭＳ Ｐゴシック" panose="020B0600070205080204" pitchFamily="34" charset="-128"/>
              </a:rPr>
              <a:t> integer number and will be executed in kernel mode.</a:t>
            </a:r>
          </a:p>
          <a:p>
            <a:pPr algn="just">
              <a:lnSpc>
                <a:spcPct val="90000"/>
              </a:lnSpc>
            </a:pPr>
            <a:r>
              <a:rPr lang="en-US" altLang="ja-JP" sz="2800" cap="none" dirty="0">
                <a:ea typeface="ＭＳ Ｐゴシック" panose="020B0600070205080204" pitchFamily="34" charset="-128"/>
              </a:rPr>
              <a:t>for example - </a:t>
            </a:r>
            <a:r>
              <a:rPr lang="en-US" altLang="ja-JP" sz="2800" cap="none" dirty="0" err="1">
                <a:ea typeface="ＭＳ Ｐゴシック" panose="020B0600070205080204" pitchFamily="34" charset="-128"/>
              </a:rPr>
              <a:t>printf</a:t>
            </a:r>
            <a:r>
              <a:rPr lang="en-US" altLang="ja-JP" sz="2800" cap="none" dirty="0">
                <a:ea typeface="ＭＳ Ｐゴシック" panose="020B0600070205080204" pitchFamily="34" charset="-128"/>
              </a:rPr>
              <a:t>  c library function calls internally write system call. </a:t>
            </a:r>
          </a:p>
          <a:p>
            <a:pPr algn="just">
              <a:lnSpc>
                <a:spcPct val="90000"/>
              </a:lnSpc>
            </a:pPr>
            <a:r>
              <a:rPr lang="en-US" altLang="ja-JP" sz="2800" cap="none" dirty="0">
                <a:ea typeface="ＭＳ Ｐゴシック" panose="020B0600070205080204" pitchFamily="34" charset="-128"/>
              </a:rPr>
              <a:t>information about system calls, refer               man 2 &lt;system call name&gt;</a:t>
            </a:r>
          </a:p>
          <a:p>
            <a:pPr algn="just">
              <a:lnSpc>
                <a:spcPct val="90000"/>
              </a:lnSpc>
            </a:pPr>
            <a:endParaRPr lang="en-US" altLang="ja-JP" sz="2800" cap="none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ja-JP" sz="2800" cap="none" dirty="0"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6BD7F0A-B1E0-45AA-B4E0-AACE82387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F009-3F39-467D-86ED-B5E474A1267C}" type="slidenum">
              <a:rPr lang="ja-JP" altLang="en-US"/>
              <a:pPr/>
              <a:t>11</a:t>
            </a:fld>
            <a:endParaRPr lang="en-US" altLang="ja-JP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D4D23F1-1E5B-4720-98E6-73F6ED39A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F32A-775F-4FEB-8232-94154431DC8F}" type="slidenum">
              <a:rPr lang="ja-JP" altLang="en-US"/>
              <a:pPr/>
              <a:t>12</a:t>
            </a:fld>
            <a:endParaRPr lang="en-US" altLang="ja-JP"/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D9776B29-9BF5-48DB-8C36-50B91933E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0"/>
            <a:ext cx="8686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0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>
              <a:defRPr sz="4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defRPr sz="4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defRPr sz="4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defRPr sz="4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ja-JP" sz="3600">
                <a:ea typeface="ＭＳ Ｐゴシック" panose="020B0600070205080204" pitchFamily="34" charset="-128"/>
              </a:rPr>
              <a:t>Steps in Making a System Call</a:t>
            </a:r>
            <a:r>
              <a:rPr lang="en-US" altLang="ja-JP" b="1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E2ED2E30-573F-491C-8125-9E4B71CA1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019800"/>
            <a:ext cx="7772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ja-JP" altLang="en-US" b="1">
                <a:ea typeface="ＭＳ Ｐゴシック" panose="020B0600070205080204" pitchFamily="34" charset="-128"/>
              </a:rPr>
              <a:t>	       </a:t>
            </a:r>
            <a:r>
              <a:rPr lang="en-US" altLang="ja-JP" b="1">
                <a:ea typeface="ＭＳ Ｐゴシック" panose="020B0600070205080204" pitchFamily="34" charset="-128"/>
              </a:rPr>
              <a:t>read (fd, buffer, nbytes);</a:t>
            </a:r>
          </a:p>
        </p:txBody>
      </p:sp>
      <p:pic>
        <p:nvPicPr>
          <p:cNvPr id="58372" name="Picture 4">
            <a:extLst>
              <a:ext uri="{FF2B5EF4-FFF2-40B4-BE49-F238E27FC236}">
                <a16:creationId xmlns:a16="http://schemas.microsoft.com/office/drawing/2014/main" id="{6E71E751-3F6C-4885-A29B-40F8739E3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00200"/>
            <a:ext cx="5335588" cy="421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>
            <a:extLst>
              <a:ext uri="{FF2B5EF4-FFF2-40B4-BE49-F238E27FC236}">
                <a16:creationId xmlns:a16="http://schemas.microsoft.com/office/drawing/2014/main" id="{CCE24228-1806-4E78-9FCC-5E98B1AEAE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ＭＳ Ｐゴシック" panose="020B0600070205080204" pitchFamily="34" charset="-128"/>
              </a:rPr>
              <a:t>Steps to Perform read ( )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5E355BA-3145-469F-9EB1-0A468FAEA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DB772-C32A-442F-B561-FD847CB0C6BD}" type="slidenum">
              <a:rPr lang="ja-JP" altLang="en-US"/>
              <a:pPr/>
              <a:t>13</a:t>
            </a:fld>
            <a:endParaRPr lang="en-US" altLang="ja-JP"/>
          </a:p>
        </p:txBody>
      </p:sp>
      <p:pic>
        <p:nvPicPr>
          <p:cNvPr id="432133" name="Picture 5">
            <a:extLst>
              <a:ext uri="{FF2B5EF4-FFF2-40B4-BE49-F238E27FC236}">
                <a16:creationId xmlns:a16="http://schemas.microsoft.com/office/drawing/2014/main" id="{3CF36D6E-9684-4270-B3E3-D27F55E14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05000"/>
            <a:ext cx="8839200" cy="387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2134" name="Text Box 6">
            <a:extLst>
              <a:ext uri="{FF2B5EF4-FFF2-40B4-BE49-F238E27FC236}">
                <a16:creationId xmlns:a16="http://schemas.microsoft.com/office/drawing/2014/main" id="{47B7AD40-A5D4-431F-BFE1-41142118A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91288"/>
            <a:ext cx="426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18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Ack to Linux Magazine and A Rubini   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2593A90E-F34C-4893-BA7D-779BD04327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ＭＳ Ｐゴシック" panose="020B0600070205080204" pitchFamily="34" charset="-128"/>
              </a:rPr>
              <a:t>File Management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CCAB3854-1AB8-4D9E-94C0-412703A1A5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752600"/>
            <a:ext cx="9144000" cy="4373563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ja-JP" sz="2800" cap="none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The basic model of I/O system is a sequence of bytes (and there are no file format) that can be accessed either randomly, or sequentially. </a:t>
            </a:r>
          </a:p>
          <a:p>
            <a:pPr>
              <a:lnSpc>
                <a:spcPct val="90000"/>
              </a:lnSpc>
            </a:pPr>
            <a:endParaRPr lang="en-US" altLang="ja-JP" sz="2800" cap="none" dirty="0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ja-JP" sz="2800" cap="none" dirty="0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ja-JP" sz="2800" cap="none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The i/o system is visible to a user process as a stream of bytes (i/o stream). A </a:t>
            </a:r>
            <a:r>
              <a:rPr lang="en-US" altLang="ja-JP" sz="2800" cap="none" dirty="0" err="1">
                <a:ea typeface="ＭＳ Ｐゴシック" panose="020B0600070205080204" pitchFamily="34" charset="-128"/>
                <a:cs typeface="Times New Roman" panose="02020603050405020304" pitchFamily="18" charset="0"/>
              </a:rPr>
              <a:t>linux</a:t>
            </a:r>
            <a:r>
              <a:rPr lang="en-US" altLang="ja-JP" sz="2800" cap="none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 process uses descriptors to refer I/O streams. 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0CC9E29-E4EF-4CA9-91B0-B6010E90E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76947-38A3-4E00-810F-A6E62632942A}" type="slidenum">
              <a:rPr lang="ja-JP" altLang="en-US"/>
              <a:pPr/>
              <a:t>14</a:t>
            </a:fld>
            <a:endParaRPr lang="en-US" altLang="ja-JP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D1702E89-7C73-4A43-896C-7B93998DB1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ＭＳ Ｐゴシック" panose="020B0600070205080204" pitchFamily="34" charset="-128"/>
              </a:rPr>
              <a:t>File Descriptor (fd)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AD6A5BDE-6A68-42B2-AC49-92562B0158C3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3657600" y="1828800"/>
            <a:ext cx="5486400" cy="4267200"/>
          </a:xfrm>
        </p:spPr>
        <p:txBody>
          <a:bodyPr>
            <a:normAutofit fontScale="92500"/>
          </a:bodyPr>
          <a:lstStyle/>
          <a:p>
            <a:pPr algn="just"/>
            <a:r>
              <a:rPr lang="en-US" altLang="ja-JP" sz="2800" cap="none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The system calls related to the I/O system take a descriptor as an argument to handle a file.</a:t>
            </a:r>
          </a:p>
          <a:p>
            <a:pPr algn="just"/>
            <a:r>
              <a:rPr lang="en-US" altLang="ja-JP" sz="2800" cap="none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The descriptor is a positive integer number.</a:t>
            </a:r>
          </a:p>
          <a:p>
            <a:pPr algn="just"/>
            <a:r>
              <a:rPr lang="en-US" altLang="ja-JP" sz="2800" cap="none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If a file open is not successful, </a:t>
            </a:r>
            <a:r>
              <a:rPr lang="en-US" altLang="ja-JP" sz="2800" cap="none" dirty="0" err="1">
                <a:ea typeface="ＭＳ Ｐゴシック" panose="020B0600070205080204" pitchFamily="34" charset="-128"/>
                <a:cs typeface="Times New Roman" panose="02020603050405020304" pitchFamily="18" charset="0"/>
              </a:rPr>
              <a:t>fd</a:t>
            </a:r>
            <a:r>
              <a:rPr lang="en-US" altLang="ja-JP" sz="2800" cap="none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 returns -1.</a:t>
            </a:r>
          </a:p>
          <a:p>
            <a:r>
              <a:rPr lang="en-US" altLang="ja-JP" sz="2800" cap="none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Linux supports  different types of files.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10F9FFFC-163B-4821-B129-867BA739C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0E82-5AF3-458B-BA3D-190F89D230A8}" type="slidenum">
              <a:rPr lang="ja-JP" altLang="en-US"/>
              <a:pPr/>
              <a:t>15</a:t>
            </a:fld>
            <a:endParaRPr lang="en-US" altLang="ja-JP"/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D9C569D5-E10B-4F04-AD49-6386DE222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905000"/>
            <a:ext cx="2133600" cy="2362200"/>
          </a:xfrm>
          <a:prstGeom prst="rect">
            <a:avLst/>
          </a:prstGeom>
          <a:solidFill>
            <a:srgbClr val="FF99FF"/>
          </a:solidFill>
          <a:ln w="9525">
            <a:solidFill>
              <a:srgbClr val="FF99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ja-JP" altLang="en-US">
              <a:ea typeface="ＭＳ Ｐゴシック" panose="020B0600070205080204" pitchFamily="34" charset="-128"/>
            </a:endParaRPr>
          </a:p>
        </p:txBody>
      </p:sp>
      <p:sp>
        <p:nvSpPr>
          <p:cNvPr id="52229" name="Line 5">
            <a:extLst>
              <a:ext uri="{FF2B5EF4-FFF2-40B4-BE49-F238E27FC236}">
                <a16:creationId xmlns:a16="http://schemas.microsoft.com/office/drawing/2014/main" id="{EB2EC829-FEF5-401D-999D-2842673987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24384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30" name="Line 6">
            <a:extLst>
              <a:ext uri="{FF2B5EF4-FFF2-40B4-BE49-F238E27FC236}">
                <a16:creationId xmlns:a16="http://schemas.microsoft.com/office/drawing/2014/main" id="{178B4BA6-35B6-4BE1-9290-57A32095072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28956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31" name="Line 7">
            <a:extLst>
              <a:ext uri="{FF2B5EF4-FFF2-40B4-BE49-F238E27FC236}">
                <a16:creationId xmlns:a16="http://schemas.microsoft.com/office/drawing/2014/main" id="{F69A3647-9F36-4F40-9D5C-3FBE29051C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3528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32" name="Line 8">
            <a:extLst>
              <a:ext uri="{FF2B5EF4-FFF2-40B4-BE49-F238E27FC236}">
                <a16:creationId xmlns:a16="http://schemas.microsoft.com/office/drawing/2014/main" id="{A25D4C81-021D-48F9-9E12-3E184C38149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8100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33" name="Text Box 9">
            <a:extLst>
              <a:ext uri="{FF2B5EF4-FFF2-40B4-BE49-F238E27FC236}">
                <a16:creationId xmlns:a16="http://schemas.microsoft.com/office/drawing/2014/main" id="{8D7658EE-5C01-40BD-A376-9E8170BF6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419600"/>
            <a:ext cx="2317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ja-JP" altLang="en-US" b="1">
                <a:ea typeface="ＭＳ Ｐゴシック" panose="020B0600070205080204" pitchFamily="34" charset="-128"/>
              </a:rPr>
              <a:t>              </a:t>
            </a:r>
            <a:r>
              <a:rPr lang="en-US" altLang="ja-JP" b="1">
                <a:ea typeface="ＭＳ Ｐゴシック" panose="020B0600070205080204" pitchFamily="34" charset="-128"/>
              </a:rPr>
              <a:t>fd  table</a:t>
            </a:r>
          </a:p>
        </p:txBody>
      </p:sp>
      <p:sp>
        <p:nvSpPr>
          <p:cNvPr id="52234" name="Text Box 10">
            <a:extLst>
              <a:ext uri="{FF2B5EF4-FFF2-40B4-BE49-F238E27FC236}">
                <a16:creationId xmlns:a16="http://schemas.microsoft.com/office/drawing/2014/main" id="{0B902493-C704-4C11-B0F7-219341744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905000"/>
            <a:ext cx="1182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ja-JP">
                <a:ea typeface="ＭＳ Ｐゴシック" panose="020B0600070205080204" pitchFamily="34" charset="-128"/>
              </a:rPr>
              <a:t>0 - stdin</a:t>
            </a:r>
          </a:p>
        </p:txBody>
      </p:sp>
      <p:sp>
        <p:nvSpPr>
          <p:cNvPr id="52235" name="Text Box 11">
            <a:extLst>
              <a:ext uri="{FF2B5EF4-FFF2-40B4-BE49-F238E27FC236}">
                <a16:creationId xmlns:a16="http://schemas.microsoft.com/office/drawing/2014/main" id="{E8FD9A91-4066-46E2-8B33-61162B29E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438400"/>
            <a:ext cx="1335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ja-JP">
                <a:ea typeface="ＭＳ Ｐゴシック" panose="020B0600070205080204" pitchFamily="34" charset="-128"/>
              </a:rPr>
              <a:t>1 - stdout</a:t>
            </a:r>
          </a:p>
        </p:txBody>
      </p:sp>
      <p:sp>
        <p:nvSpPr>
          <p:cNvPr id="52236" name="Text Box 12">
            <a:extLst>
              <a:ext uri="{FF2B5EF4-FFF2-40B4-BE49-F238E27FC236}">
                <a16:creationId xmlns:a16="http://schemas.microsoft.com/office/drawing/2014/main" id="{7103ED29-6B9C-4066-99C7-400ECA9D3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895600"/>
            <a:ext cx="128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ja-JP">
                <a:ea typeface="ＭＳ Ｐゴシック" panose="020B0600070205080204" pitchFamily="34" charset="-128"/>
              </a:rPr>
              <a:t>2 - stderr</a:t>
            </a:r>
          </a:p>
        </p:txBody>
      </p:sp>
      <p:sp>
        <p:nvSpPr>
          <p:cNvPr id="52237" name="Text Box 13">
            <a:extLst>
              <a:ext uri="{FF2B5EF4-FFF2-40B4-BE49-F238E27FC236}">
                <a16:creationId xmlns:a16="http://schemas.microsoft.com/office/drawing/2014/main" id="{3D1D117C-00AF-434D-AEAC-AD2B9ECF7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352800"/>
            <a:ext cx="1147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ja-JP">
                <a:ea typeface="ＭＳ Ｐゴシック" panose="020B0600070205080204" pitchFamily="34" charset="-128"/>
              </a:rPr>
              <a:t>3 - file1</a:t>
            </a:r>
          </a:p>
        </p:txBody>
      </p:sp>
      <p:sp>
        <p:nvSpPr>
          <p:cNvPr id="52238" name="Text Box 14">
            <a:extLst>
              <a:ext uri="{FF2B5EF4-FFF2-40B4-BE49-F238E27FC236}">
                <a16:creationId xmlns:a16="http://schemas.microsoft.com/office/drawing/2014/main" id="{DFC7C381-7706-4D18-9A78-EBEC36408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810000"/>
            <a:ext cx="1147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ja-JP">
                <a:ea typeface="ＭＳ Ｐゴシック" panose="020B0600070205080204" pitchFamily="34" charset="-128"/>
              </a:rPr>
              <a:t>4 - file2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C97D0C29-9078-497F-AA92-F23E64E3EC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936038" cy="1143000"/>
          </a:xfrm>
        </p:spPr>
        <p:txBody>
          <a:bodyPr/>
          <a:lstStyle/>
          <a:p>
            <a:r>
              <a:rPr lang="en-US" altLang="ja-JP">
                <a:ea typeface="ＭＳ Ｐゴシック" panose="020B0600070205080204" pitchFamily="34" charset="-128"/>
              </a:rPr>
              <a:t>File Descriptor (fd)</a:t>
            </a:r>
          </a:p>
        </p:txBody>
      </p:sp>
      <p:sp>
        <p:nvSpPr>
          <p:cNvPr id="47" name="Slide Number Placeholder 5">
            <a:extLst>
              <a:ext uri="{FF2B5EF4-FFF2-40B4-BE49-F238E27FC236}">
                <a16:creationId xmlns:a16="http://schemas.microsoft.com/office/drawing/2014/main" id="{F0753E74-7569-40D2-B3E6-0DCD5688E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EC20-1591-46E4-91B5-E3B82CD14925}" type="slidenum">
              <a:rPr lang="ja-JP" altLang="en-US"/>
              <a:pPr/>
              <a:t>16</a:t>
            </a:fld>
            <a:endParaRPr lang="en-US" altLang="ja-JP"/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83118258-C491-43DA-90E1-A3C8AE84E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905000"/>
            <a:ext cx="2133600" cy="2362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ja-JP" altLang="en-US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4276" name="Line 4">
            <a:extLst>
              <a:ext uri="{FF2B5EF4-FFF2-40B4-BE49-F238E27FC236}">
                <a16:creationId xmlns:a16="http://schemas.microsoft.com/office/drawing/2014/main" id="{5069BBF2-FC83-4DAC-B4E9-2E5D9A5800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24384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277" name="Line 5">
            <a:extLst>
              <a:ext uri="{FF2B5EF4-FFF2-40B4-BE49-F238E27FC236}">
                <a16:creationId xmlns:a16="http://schemas.microsoft.com/office/drawing/2014/main" id="{F13BC34F-3266-430F-A34C-E3C0AA03EF5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28956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278" name="Line 6">
            <a:extLst>
              <a:ext uri="{FF2B5EF4-FFF2-40B4-BE49-F238E27FC236}">
                <a16:creationId xmlns:a16="http://schemas.microsoft.com/office/drawing/2014/main" id="{53EBDE87-133A-41EA-90B3-42E093279FE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3528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279" name="Line 7">
            <a:extLst>
              <a:ext uri="{FF2B5EF4-FFF2-40B4-BE49-F238E27FC236}">
                <a16:creationId xmlns:a16="http://schemas.microsoft.com/office/drawing/2014/main" id="{E2AD03B0-BA39-44C5-9085-20DBEA95F14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8100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281" name="Rectangle 9">
            <a:extLst>
              <a:ext uri="{FF2B5EF4-FFF2-40B4-BE49-F238E27FC236}">
                <a16:creationId xmlns:a16="http://schemas.microsoft.com/office/drawing/2014/main" id="{D52FFDFB-4E0A-499A-A1CF-FA509DD73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8900" y="1863725"/>
            <a:ext cx="2133600" cy="24034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282" name="Line 10">
            <a:extLst>
              <a:ext uri="{FF2B5EF4-FFF2-40B4-BE49-F238E27FC236}">
                <a16:creationId xmlns:a16="http://schemas.microsoft.com/office/drawing/2014/main" id="{AE7E295C-9E5D-4D38-AF53-1BE10D7A9BA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8900" y="2397125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283" name="Line 11">
            <a:extLst>
              <a:ext uri="{FF2B5EF4-FFF2-40B4-BE49-F238E27FC236}">
                <a16:creationId xmlns:a16="http://schemas.microsoft.com/office/drawing/2014/main" id="{58DF102D-1F93-458E-8838-9CA5EB907DF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8900" y="2854325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284" name="Line 12">
            <a:extLst>
              <a:ext uri="{FF2B5EF4-FFF2-40B4-BE49-F238E27FC236}">
                <a16:creationId xmlns:a16="http://schemas.microsoft.com/office/drawing/2014/main" id="{19772CC0-C883-4489-BD3A-B75E007DADC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8900" y="3311525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285" name="Line 13">
            <a:extLst>
              <a:ext uri="{FF2B5EF4-FFF2-40B4-BE49-F238E27FC236}">
                <a16:creationId xmlns:a16="http://schemas.microsoft.com/office/drawing/2014/main" id="{22793E42-B5C8-4545-A651-535F699F8C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8900" y="3768725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286" name="Text Box 14">
            <a:extLst>
              <a:ext uri="{FF2B5EF4-FFF2-40B4-BE49-F238E27FC236}">
                <a16:creationId xmlns:a16="http://schemas.microsoft.com/office/drawing/2014/main" id="{B251CA9F-8D62-4DF2-962C-DCC1C71EF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419600"/>
            <a:ext cx="32766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ja-JP" sz="2000">
                <a:ea typeface="ＭＳ Ｐゴシック" panose="020B0600070205080204" pitchFamily="34" charset="-128"/>
              </a:rPr>
              <a:t>Descriptor Table Process 2</a:t>
            </a:r>
          </a:p>
        </p:txBody>
      </p:sp>
      <p:sp>
        <p:nvSpPr>
          <p:cNvPr id="54287" name="AutoShape 15">
            <a:extLst>
              <a:ext uri="{FF2B5EF4-FFF2-40B4-BE49-F238E27FC236}">
                <a16:creationId xmlns:a16="http://schemas.microsoft.com/office/drawing/2014/main" id="{E05F8EED-E666-4917-8F31-F81A9DACB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876800"/>
            <a:ext cx="762000" cy="1066800"/>
          </a:xfrm>
          <a:prstGeom prst="can">
            <a:avLst>
              <a:gd name="adj" fmla="val 3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288" name="AutoShape 16">
            <a:extLst>
              <a:ext uri="{FF2B5EF4-FFF2-40B4-BE49-F238E27FC236}">
                <a16:creationId xmlns:a16="http://schemas.microsoft.com/office/drawing/2014/main" id="{E145E94E-4388-43C1-9B38-E316EC0B8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876800"/>
            <a:ext cx="762000" cy="1066800"/>
          </a:xfrm>
          <a:prstGeom prst="can">
            <a:avLst>
              <a:gd name="adj" fmla="val 3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289" name="Line 17">
            <a:extLst>
              <a:ext uri="{FF2B5EF4-FFF2-40B4-BE49-F238E27FC236}">
                <a16:creationId xmlns:a16="http://schemas.microsoft.com/office/drawing/2014/main" id="{16C401C8-68BA-443F-9417-5A0D8C53333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3886200"/>
            <a:ext cx="914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290" name="Line 18">
            <a:extLst>
              <a:ext uri="{FF2B5EF4-FFF2-40B4-BE49-F238E27FC236}">
                <a16:creationId xmlns:a16="http://schemas.microsoft.com/office/drawing/2014/main" id="{E1342D25-1650-43FF-8066-4ABB0023DE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3000" y="3886200"/>
            <a:ext cx="457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291" name="AutoShape 19">
            <a:extLst>
              <a:ext uri="{FF2B5EF4-FFF2-40B4-BE49-F238E27FC236}">
                <a16:creationId xmlns:a16="http://schemas.microsoft.com/office/drawing/2014/main" id="{F86FCCD4-41F7-4756-B12D-BE751488E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895600"/>
            <a:ext cx="762000" cy="1066800"/>
          </a:xfrm>
          <a:prstGeom prst="can">
            <a:avLst>
              <a:gd name="adj" fmla="val 3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292" name="Line 20">
            <a:extLst>
              <a:ext uri="{FF2B5EF4-FFF2-40B4-BE49-F238E27FC236}">
                <a16:creationId xmlns:a16="http://schemas.microsoft.com/office/drawing/2014/main" id="{0BA75DA9-4862-4C83-89D9-362F3E49EA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3352800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293" name="Line 21">
            <a:extLst>
              <a:ext uri="{FF2B5EF4-FFF2-40B4-BE49-F238E27FC236}">
                <a16:creationId xmlns:a16="http://schemas.microsoft.com/office/drawing/2014/main" id="{DD9D6F7F-CA1F-4877-99FE-DB5981D3986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43400" y="3352800"/>
            <a:ext cx="990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294" name="Text Box 22">
            <a:extLst>
              <a:ext uri="{FF2B5EF4-FFF2-40B4-BE49-F238E27FC236}">
                <a16:creationId xmlns:a16="http://schemas.microsoft.com/office/drawing/2014/main" id="{9B05628D-C9B6-4A75-8010-41012F3FF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905000"/>
            <a:ext cx="1182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ja-JP">
                <a:ea typeface="ＭＳ Ｐゴシック" panose="020B0600070205080204" pitchFamily="34" charset="-128"/>
              </a:rPr>
              <a:t>0 - stdin</a:t>
            </a:r>
          </a:p>
        </p:txBody>
      </p:sp>
      <p:sp>
        <p:nvSpPr>
          <p:cNvPr id="54295" name="Text Box 23">
            <a:extLst>
              <a:ext uri="{FF2B5EF4-FFF2-40B4-BE49-F238E27FC236}">
                <a16:creationId xmlns:a16="http://schemas.microsoft.com/office/drawing/2014/main" id="{3D442767-B003-481E-B850-F43E9606F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9113" y="1905000"/>
            <a:ext cx="1182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ja-JP">
                <a:ea typeface="ＭＳ Ｐゴシック" panose="020B0600070205080204" pitchFamily="34" charset="-128"/>
              </a:rPr>
              <a:t>0 - stdin</a:t>
            </a:r>
          </a:p>
        </p:txBody>
      </p:sp>
      <p:sp>
        <p:nvSpPr>
          <p:cNvPr id="54296" name="Text Box 24">
            <a:extLst>
              <a:ext uri="{FF2B5EF4-FFF2-40B4-BE49-F238E27FC236}">
                <a16:creationId xmlns:a16="http://schemas.microsoft.com/office/drawing/2014/main" id="{597DA774-9EDD-402D-8F35-5659F99B2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438400"/>
            <a:ext cx="1335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ja-JP">
                <a:ea typeface="ＭＳ Ｐゴシック" panose="020B0600070205080204" pitchFamily="34" charset="-128"/>
              </a:rPr>
              <a:t>1 - stdout</a:t>
            </a:r>
          </a:p>
        </p:txBody>
      </p:sp>
      <p:sp>
        <p:nvSpPr>
          <p:cNvPr id="54297" name="Text Box 25">
            <a:extLst>
              <a:ext uri="{FF2B5EF4-FFF2-40B4-BE49-F238E27FC236}">
                <a16:creationId xmlns:a16="http://schemas.microsoft.com/office/drawing/2014/main" id="{6A2A60F2-94A8-40F5-9A06-1E4125EFF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9113" y="2438400"/>
            <a:ext cx="1335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ja-JP">
                <a:ea typeface="ＭＳ Ｐゴシック" panose="020B0600070205080204" pitchFamily="34" charset="-128"/>
              </a:rPr>
              <a:t>1 - stdout</a:t>
            </a:r>
          </a:p>
        </p:txBody>
      </p:sp>
      <p:sp>
        <p:nvSpPr>
          <p:cNvPr id="54298" name="Text Box 26">
            <a:extLst>
              <a:ext uri="{FF2B5EF4-FFF2-40B4-BE49-F238E27FC236}">
                <a16:creationId xmlns:a16="http://schemas.microsoft.com/office/drawing/2014/main" id="{4EF60AB4-01CE-4015-B27A-871F92686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895600"/>
            <a:ext cx="128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ja-JP">
                <a:ea typeface="ＭＳ Ｐゴシック" panose="020B0600070205080204" pitchFamily="34" charset="-128"/>
              </a:rPr>
              <a:t>2 - stderr</a:t>
            </a:r>
          </a:p>
        </p:txBody>
      </p:sp>
      <p:sp>
        <p:nvSpPr>
          <p:cNvPr id="54299" name="Text Box 27">
            <a:extLst>
              <a:ext uri="{FF2B5EF4-FFF2-40B4-BE49-F238E27FC236}">
                <a16:creationId xmlns:a16="http://schemas.microsoft.com/office/drawing/2014/main" id="{0E0E9E90-1765-42F2-BB87-8E4A01FDB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9113" y="2895600"/>
            <a:ext cx="1284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ja-JP">
                <a:ea typeface="ＭＳ Ｐゴシック" panose="020B0600070205080204" pitchFamily="34" charset="-128"/>
              </a:rPr>
              <a:t>2 - stderr</a:t>
            </a:r>
          </a:p>
        </p:txBody>
      </p:sp>
      <p:sp>
        <p:nvSpPr>
          <p:cNvPr id="54300" name="Text Box 28">
            <a:extLst>
              <a:ext uri="{FF2B5EF4-FFF2-40B4-BE49-F238E27FC236}">
                <a16:creationId xmlns:a16="http://schemas.microsoft.com/office/drawing/2014/main" id="{8FB2A8D7-8902-4B6E-8ED5-CE5B7212A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352800"/>
            <a:ext cx="1147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ja-JP">
                <a:ea typeface="ＭＳ Ｐゴシック" panose="020B0600070205080204" pitchFamily="34" charset="-128"/>
              </a:rPr>
              <a:t>3 - file1</a:t>
            </a:r>
          </a:p>
        </p:txBody>
      </p:sp>
      <p:sp>
        <p:nvSpPr>
          <p:cNvPr id="54301" name="Text Box 29">
            <a:extLst>
              <a:ext uri="{FF2B5EF4-FFF2-40B4-BE49-F238E27FC236}">
                <a16:creationId xmlns:a16="http://schemas.microsoft.com/office/drawing/2014/main" id="{807FCBC7-FFFD-4F04-B9E1-5C2052ACB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4038" y="3352800"/>
            <a:ext cx="1147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ja-JP">
                <a:ea typeface="ＭＳ Ｐゴシック" panose="020B0600070205080204" pitchFamily="34" charset="-128"/>
              </a:rPr>
              <a:t>3 - file1</a:t>
            </a:r>
          </a:p>
        </p:txBody>
      </p:sp>
      <p:sp>
        <p:nvSpPr>
          <p:cNvPr id="54302" name="Text Box 30">
            <a:extLst>
              <a:ext uri="{FF2B5EF4-FFF2-40B4-BE49-F238E27FC236}">
                <a16:creationId xmlns:a16="http://schemas.microsoft.com/office/drawing/2014/main" id="{2DD37DE3-CA54-47D3-8491-D86774107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810000"/>
            <a:ext cx="1147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ja-JP">
                <a:ea typeface="ＭＳ Ｐゴシック" panose="020B0600070205080204" pitchFamily="34" charset="-128"/>
              </a:rPr>
              <a:t>4 - file2</a:t>
            </a:r>
          </a:p>
        </p:txBody>
      </p:sp>
      <p:sp>
        <p:nvSpPr>
          <p:cNvPr id="54303" name="Text Box 31">
            <a:extLst>
              <a:ext uri="{FF2B5EF4-FFF2-40B4-BE49-F238E27FC236}">
                <a16:creationId xmlns:a16="http://schemas.microsoft.com/office/drawing/2014/main" id="{B4737D2E-4E1E-40E6-997E-87B4FB801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4038" y="3810000"/>
            <a:ext cx="1147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ja-JP">
                <a:ea typeface="ＭＳ Ｐゴシック" panose="020B0600070205080204" pitchFamily="34" charset="-128"/>
              </a:rPr>
              <a:t>4 - file3</a:t>
            </a:r>
          </a:p>
        </p:txBody>
      </p:sp>
      <p:sp>
        <p:nvSpPr>
          <p:cNvPr id="54304" name="Text Box 32">
            <a:extLst>
              <a:ext uri="{FF2B5EF4-FFF2-40B4-BE49-F238E27FC236}">
                <a16:creationId xmlns:a16="http://schemas.microsoft.com/office/drawing/2014/main" id="{7A7AFDB7-A86A-41D7-92F7-74D03390B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478213"/>
            <a:ext cx="768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2000">
                <a:ea typeface="ＭＳ Ｐゴシック" panose="020B0600070205080204" pitchFamily="34" charset="-128"/>
              </a:rPr>
              <a:t>File 1</a:t>
            </a:r>
          </a:p>
        </p:txBody>
      </p:sp>
      <p:sp>
        <p:nvSpPr>
          <p:cNvPr id="54305" name="Text Box 33">
            <a:extLst>
              <a:ext uri="{FF2B5EF4-FFF2-40B4-BE49-F238E27FC236}">
                <a16:creationId xmlns:a16="http://schemas.microsoft.com/office/drawing/2014/main" id="{EA52276D-A71D-49BA-B144-1E06142DA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383213"/>
            <a:ext cx="768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2000">
                <a:ea typeface="ＭＳ Ｐゴシック" panose="020B0600070205080204" pitchFamily="34" charset="-128"/>
              </a:rPr>
              <a:t>File 2</a:t>
            </a:r>
          </a:p>
        </p:txBody>
      </p:sp>
      <p:sp>
        <p:nvSpPr>
          <p:cNvPr id="54306" name="Text Box 34">
            <a:extLst>
              <a:ext uri="{FF2B5EF4-FFF2-40B4-BE49-F238E27FC236}">
                <a16:creationId xmlns:a16="http://schemas.microsoft.com/office/drawing/2014/main" id="{6AB71E8B-05C3-4A0A-A83E-10F79C552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307013"/>
            <a:ext cx="768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2000">
                <a:ea typeface="ＭＳ Ｐゴシック" panose="020B0600070205080204" pitchFamily="34" charset="-128"/>
              </a:rPr>
              <a:t>File 3</a:t>
            </a:r>
          </a:p>
        </p:txBody>
      </p:sp>
      <p:sp>
        <p:nvSpPr>
          <p:cNvPr id="54307" name="Rectangle 35">
            <a:extLst>
              <a:ext uri="{FF2B5EF4-FFF2-40B4-BE49-F238E27FC236}">
                <a16:creationId xmlns:a16="http://schemas.microsoft.com/office/drawing/2014/main" id="{A38F6889-653F-4182-B467-0DCAB7C74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1981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308" name="Rectangle 36">
            <a:extLst>
              <a:ext uri="{FF2B5EF4-FFF2-40B4-BE49-F238E27FC236}">
                <a16:creationId xmlns:a16="http://schemas.microsoft.com/office/drawing/2014/main" id="{9BCEC22C-06F3-42F1-9501-6B7717E98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362200"/>
            <a:ext cx="990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309" name="Rectangle 37">
            <a:extLst>
              <a:ext uri="{FF2B5EF4-FFF2-40B4-BE49-F238E27FC236}">
                <a16:creationId xmlns:a16="http://schemas.microsoft.com/office/drawing/2014/main" id="{D23A83CB-02B6-4A94-A574-8517DC6A0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981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310" name="Rectangle 38">
            <a:extLst>
              <a:ext uri="{FF2B5EF4-FFF2-40B4-BE49-F238E27FC236}">
                <a16:creationId xmlns:a16="http://schemas.microsoft.com/office/drawing/2014/main" id="{ADBE79D6-BD3A-456C-B8FD-49A0B3895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2362200"/>
            <a:ext cx="990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311" name="Text Box 39">
            <a:extLst>
              <a:ext uri="{FF2B5EF4-FFF2-40B4-BE49-F238E27FC236}">
                <a16:creationId xmlns:a16="http://schemas.microsoft.com/office/drawing/2014/main" id="{E034B1F5-3DB5-4183-90BA-9F6A5EFB7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2632075"/>
            <a:ext cx="1552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ja-JP">
                <a:ea typeface="ＭＳ Ｐゴシック" panose="020B0600070205080204" pitchFamily="34" charset="-128"/>
              </a:rPr>
              <a:t>Terminal-1</a:t>
            </a:r>
          </a:p>
        </p:txBody>
      </p:sp>
      <p:sp>
        <p:nvSpPr>
          <p:cNvPr id="54312" name="Text Box 40">
            <a:extLst>
              <a:ext uri="{FF2B5EF4-FFF2-40B4-BE49-F238E27FC236}">
                <a16:creationId xmlns:a16="http://schemas.microsoft.com/office/drawing/2014/main" id="{605C83D0-F4A1-447C-AB46-A2E13156D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8" y="2590800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ja-JP">
                <a:ea typeface="ＭＳ Ｐゴシック" panose="020B0600070205080204" pitchFamily="34" charset="-128"/>
              </a:rPr>
              <a:t>Term-2</a:t>
            </a:r>
          </a:p>
        </p:txBody>
      </p:sp>
      <p:sp>
        <p:nvSpPr>
          <p:cNvPr id="54313" name="Line 41">
            <a:extLst>
              <a:ext uri="{FF2B5EF4-FFF2-40B4-BE49-F238E27FC236}">
                <a16:creationId xmlns:a16="http://schemas.microsoft.com/office/drawing/2014/main" id="{B94037F8-C49E-41B5-BFD9-D8A6F5D1244F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2057400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314" name="Line 42">
            <a:extLst>
              <a:ext uri="{FF2B5EF4-FFF2-40B4-BE49-F238E27FC236}">
                <a16:creationId xmlns:a16="http://schemas.microsoft.com/office/drawing/2014/main" id="{3E74D326-464A-49F7-AC70-02AD388D42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9000" y="23622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315" name="Line 43">
            <a:extLst>
              <a:ext uri="{FF2B5EF4-FFF2-40B4-BE49-F238E27FC236}">
                <a16:creationId xmlns:a16="http://schemas.microsoft.com/office/drawing/2014/main" id="{ADA71A37-CEE9-4CC9-B628-AE1B86A1D4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9000" y="26670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316" name="Line 44">
            <a:extLst>
              <a:ext uri="{FF2B5EF4-FFF2-40B4-BE49-F238E27FC236}">
                <a16:creationId xmlns:a16="http://schemas.microsoft.com/office/drawing/2014/main" id="{4377AF01-F4C0-4A23-9022-160460BBC7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6800" y="2133600"/>
            <a:ext cx="381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317" name="Line 45">
            <a:extLst>
              <a:ext uri="{FF2B5EF4-FFF2-40B4-BE49-F238E27FC236}">
                <a16:creationId xmlns:a16="http://schemas.microsoft.com/office/drawing/2014/main" id="{D14D1D67-84A3-4B79-93B8-12A9763E007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143000" y="24384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318" name="Line 46">
            <a:extLst>
              <a:ext uri="{FF2B5EF4-FFF2-40B4-BE49-F238E27FC236}">
                <a16:creationId xmlns:a16="http://schemas.microsoft.com/office/drawing/2014/main" id="{9C4C3E0D-4A47-4BCD-A99F-EB504525A3D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143000" y="27432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319" name="Text Box 47">
            <a:extLst>
              <a:ext uri="{FF2B5EF4-FFF2-40B4-BE49-F238E27FC236}">
                <a16:creationId xmlns:a16="http://schemas.microsoft.com/office/drawing/2014/main" id="{2C9C71A4-F5BE-4A5F-8B8F-C42BB238E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419600"/>
            <a:ext cx="29718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ja-JP" sz="2000">
                <a:ea typeface="ＭＳ Ｐゴシック" panose="020B0600070205080204" pitchFamily="34" charset="-128"/>
              </a:rPr>
              <a:t>Descriptor Table Process 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>
            <a:extLst>
              <a:ext uri="{FF2B5EF4-FFF2-40B4-BE49-F238E27FC236}">
                <a16:creationId xmlns:a16="http://schemas.microsoft.com/office/drawing/2014/main" id="{2962B6FD-1721-4C20-A2ED-9773C267D8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382000" cy="1143000"/>
          </a:xfrm>
        </p:spPr>
        <p:txBody>
          <a:bodyPr/>
          <a:lstStyle/>
          <a:p>
            <a:r>
              <a:rPr lang="en-US" altLang="ja-JP" sz="3600">
                <a:ea typeface="ＭＳ Ｐゴシック" panose="020B0600070205080204" pitchFamily="34" charset="-128"/>
              </a:rPr>
              <a:t>File Management –File Systems</a:t>
            </a:r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3CBB7796-0F2A-471D-8380-8DBA4DB1FA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Tx/>
              <a:buNone/>
            </a:pPr>
            <a:r>
              <a:rPr lang="en-US" altLang="ja-JP" sz="2400" cap="none" dirty="0">
                <a:ea typeface="ＭＳ Ｐゴシック" panose="020B0600070205080204" pitchFamily="34" charset="-128"/>
              </a:rPr>
              <a:t>$</a:t>
            </a:r>
            <a:r>
              <a:rPr lang="en-US" altLang="ja-JP" sz="2400" b="1" i="1" cap="none" dirty="0">
                <a:ea typeface="ＭＳ Ｐゴシック" panose="020B0600070205080204" pitchFamily="34" charset="-128"/>
              </a:rPr>
              <a:t>man fs</a:t>
            </a:r>
            <a:r>
              <a:rPr lang="en-US" altLang="ja-JP" sz="2400" cap="none" dirty="0">
                <a:ea typeface="ＭＳ Ｐゴシック" panose="020B0600070205080204" pitchFamily="34" charset="-128"/>
              </a:rPr>
              <a:t> lists the familiar file systems with brief description</a:t>
            </a:r>
          </a:p>
          <a:p>
            <a:pPr>
              <a:buFontTx/>
              <a:buNone/>
            </a:pPr>
            <a:endParaRPr lang="en-US" altLang="ja-JP" sz="2400" cap="none" dirty="0"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r>
              <a:rPr lang="en-US" altLang="ja-JP" sz="2400" cap="none" dirty="0">
                <a:ea typeface="ＭＳ Ｐゴシック" panose="020B0600070205080204" pitchFamily="34" charset="-128"/>
              </a:rPr>
              <a:t>the term file system refers to </a:t>
            </a:r>
            <a:r>
              <a:rPr lang="en-US" altLang="ja-JP" sz="2400" cap="none" dirty="0">
                <a:latin typeface="Arial" panose="020B0604020202020204" pitchFamily="34" charset="0"/>
                <a:ea typeface="ＭＳ Ｐゴシック" panose="020B0600070205080204" pitchFamily="34" charset="-128"/>
              </a:rPr>
              <a:t>–</a:t>
            </a:r>
            <a:endParaRPr lang="en-US" altLang="ja-JP" sz="2400" cap="none" dirty="0">
              <a:ea typeface="ＭＳ Ｐゴシック" panose="020B0600070205080204" pitchFamily="34" charset="-128"/>
            </a:endParaRPr>
          </a:p>
          <a:p>
            <a:pPr algn="just"/>
            <a:r>
              <a:rPr lang="en-US" altLang="ja-JP" sz="2400" cap="none" dirty="0">
                <a:ea typeface="ＭＳ Ｐゴシック" panose="020B0600070205080204" pitchFamily="34" charset="-128"/>
              </a:rPr>
              <a:t>some code in the kernel that is activated in response to a program using file i/o system calls (such as open, read, write, close </a:t>
            </a:r>
            <a:r>
              <a:rPr lang="en-US" altLang="ja-JP" sz="2400" cap="none" dirty="0" err="1">
                <a:ea typeface="ＭＳ Ｐゴシック" panose="020B0600070205080204" pitchFamily="34" charset="-128"/>
              </a:rPr>
              <a:t>etc</a:t>
            </a:r>
            <a:r>
              <a:rPr lang="en-US" altLang="ja-JP" sz="2400" cap="none" dirty="0">
                <a:ea typeface="ＭＳ Ｐゴシック" panose="020B0600070205080204" pitchFamily="34" charset="-128"/>
              </a:rPr>
              <a:t>). in other words, file system facilitates file related system calls.</a:t>
            </a:r>
          </a:p>
          <a:p>
            <a:endParaRPr lang="en-US" altLang="ja-JP" sz="2400" cap="none" dirty="0">
              <a:ea typeface="ＭＳ Ｐゴシック" panose="020B0600070205080204" pitchFamily="34" charset="-128"/>
            </a:endParaRPr>
          </a:p>
          <a:p>
            <a:pPr algn="just"/>
            <a:r>
              <a:rPr lang="en-US" altLang="ja-JP" sz="2400" cap="none" dirty="0">
                <a:ea typeface="ＭＳ Ｐゴシック" panose="020B0600070205080204" pitchFamily="34" charset="-128"/>
              </a:rPr>
              <a:t>a set of data structures (such as </a:t>
            </a:r>
            <a:r>
              <a:rPr lang="en-US" altLang="ja-JP" sz="2400" cap="none" dirty="0" err="1">
                <a:ea typeface="ＭＳ Ｐゴシック" panose="020B0600070205080204" pitchFamily="34" charset="-128"/>
              </a:rPr>
              <a:t>i</a:t>
            </a:r>
            <a:r>
              <a:rPr lang="en-US" altLang="ja-JP" sz="2400" cap="none" dirty="0">
                <a:ea typeface="ＭＳ Ｐゴシック" panose="020B0600070205080204" pitchFamily="34" charset="-128"/>
              </a:rPr>
              <a:t>-node table, mounted file systems table etc.) used to track the usage of a device.</a:t>
            </a:r>
          </a:p>
          <a:p>
            <a:endParaRPr lang="en-US" altLang="ja-JP" sz="2400" cap="none" dirty="0">
              <a:ea typeface="ＭＳ Ｐゴシック" panose="020B0600070205080204" pitchFamily="34" charset="-128"/>
            </a:endParaRPr>
          </a:p>
          <a:p>
            <a:pPr lvl="1">
              <a:buFontTx/>
              <a:buNone/>
            </a:pPr>
            <a:endParaRPr lang="ja-JP" altLang="en-US" sz="2400" cap="none" dirty="0"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43D7EFF-77E3-4877-ACEB-1CF1665B5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A6C6-EFAC-4616-99B7-D221BD3A4B28}" type="slidenum">
              <a:rPr lang="ja-JP" altLang="en-US"/>
              <a:pPr/>
              <a:t>17</a:t>
            </a:fld>
            <a:endParaRPr lang="en-US" altLang="ja-JP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>
            <a:extLst>
              <a:ext uri="{FF2B5EF4-FFF2-40B4-BE49-F238E27FC236}">
                <a16:creationId xmlns:a16="http://schemas.microsoft.com/office/drawing/2014/main" id="{7E79BB0B-269C-4A16-9DCE-CDAB6AC647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ＭＳ Ｐゴシック" panose="020B0600070205080204" pitchFamily="34" charset="-128"/>
              </a:rPr>
              <a:t>File Systems</a:t>
            </a:r>
          </a:p>
        </p:txBody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9E668658-614C-4825-A199-5198BF5845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ja-JP" sz="2800">
                <a:ea typeface="ＭＳ Ｐゴシック" panose="020B0600070205080204" pitchFamily="34" charset="-128"/>
              </a:rPr>
              <a:t>A file system enables storage of </a:t>
            </a:r>
            <a:r>
              <a:rPr lang="en-US" altLang="ja-JP" sz="2800">
                <a:latin typeface="Arial" panose="020B0604020202020204" pitchFamily="34" charset="0"/>
                <a:ea typeface="ＭＳ Ｐゴシック" panose="020B0600070205080204" pitchFamily="34" charset="-128"/>
              </a:rPr>
              <a:t>–</a:t>
            </a:r>
            <a:endParaRPr lang="en-US" altLang="ja-JP" sz="280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ja-JP" sz="280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ja-JP">
                <a:ea typeface="ＭＳ Ｐゴシック" panose="020B0600070205080204" pitchFamily="34" charset="-128"/>
              </a:rPr>
              <a:t>names of ordinary files and directories</a:t>
            </a:r>
          </a:p>
          <a:p>
            <a:pPr lvl="1">
              <a:lnSpc>
                <a:spcPct val="90000"/>
              </a:lnSpc>
            </a:pPr>
            <a:endParaRPr lang="en-US" altLang="ja-JP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ja-JP">
                <a:ea typeface="ＭＳ Ｐゴシック" panose="020B0600070205080204" pitchFamily="34" charset="-128"/>
              </a:rPr>
              <a:t>the data contained in ordinary files and directories</a:t>
            </a:r>
          </a:p>
          <a:p>
            <a:pPr lvl="1">
              <a:lnSpc>
                <a:spcPct val="90000"/>
              </a:lnSpc>
            </a:pPr>
            <a:endParaRPr lang="en-US" altLang="ja-JP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ja-JP">
                <a:ea typeface="ＭＳ Ｐゴシック" panose="020B0600070205080204" pitchFamily="34" charset="-128"/>
              </a:rPr>
              <a:t>the names of device special files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777CB44-151E-4567-85FD-B1B191F23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A789-BF2A-4AB0-A572-82C69E5C298C}" type="slidenum">
              <a:rPr lang="ja-JP" altLang="en-US"/>
              <a:pPr/>
              <a:t>18</a:t>
            </a:fld>
            <a:endParaRPr lang="en-US" altLang="ja-JP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E14FC282-3183-4CC9-ABED-82C8B9BA76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cap="none" dirty="0">
                <a:ea typeface="ＭＳ Ｐゴシック" panose="020B0600070205080204" pitchFamily="34" charset="-128"/>
              </a:rPr>
              <a:t>File </a:t>
            </a:r>
            <a:r>
              <a:rPr lang="en-US" altLang="ja-JP" dirty="0">
                <a:ea typeface="ＭＳ Ｐゴシック" panose="020B0600070205080204" pitchFamily="34" charset="-128"/>
              </a:rPr>
              <a:t>Systems - Creating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F5373F8E-9A7B-4A82-9CC0-B57755A564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686800" cy="4373563"/>
          </a:xfrm>
        </p:spPr>
        <p:txBody>
          <a:bodyPr/>
          <a:lstStyle/>
          <a:p>
            <a:pPr algn="just">
              <a:buFontTx/>
              <a:buNone/>
            </a:pPr>
            <a:r>
              <a:rPr lang="ja-JP" altLang="en-US" sz="2800" dirty="0">
                <a:ea typeface="ＭＳ Ｐゴシック" panose="020B0600070205080204" pitchFamily="34" charset="-128"/>
              </a:rPr>
              <a:t>  		</a:t>
            </a:r>
            <a:r>
              <a:rPr lang="en-US" altLang="ja-JP" sz="2800" dirty="0">
                <a:ea typeface="ＭＳ Ｐゴシック" panose="020B0600070205080204" pitchFamily="34" charset="-128"/>
              </a:rPr>
              <a:t>When a file system is created, Linux creates a number of blocks on that device. These blocks are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6730491-A789-4A0E-8C0C-5F5E0EF88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6411-1593-4A09-9966-D75015DEAF3B}" type="slidenum">
              <a:rPr lang="ja-JP" altLang="en-US"/>
              <a:pPr/>
              <a:t>19</a:t>
            </a:fld>
            <a:endParaRPr lang="en-US" altLang="ja-JP"/>
          </a:p>
        </p:txBody>
      </p:sp>
      <p:sp>
        <p:nvSpPr>
          <p:cNvPr id="64516" name="Rectangle 4">
            <a:extLst>
              <a:ext uri="{FF2B5EF4-FFF2-40B4-BE49-F238E27FC236}">
                <a16:creationId xmlns:a16="http://schemas.microsoft.com/office/drawing/2014/main" id="{7A716F99-7597-4224-817C-3A8A9C933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895600"/>
            <a:ext cx="5105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4517" name="Line 5">
            <a:extLst>
              <a:ext uri="{FF2B5EF4-FFF2-40B4-BE49-F238E27FC236}">
                <a16:creationId xmlns:a16="http://schemas.microsoft.com/office/drawing/2014/main" id="{F3279F08-4D1A-4BD4-9D37-90C252BA56F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895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4518" name="Line 6">
            <a:extLst>
              <a:ext uri="{FF2B5EF4-FFF2-40B4-BE49-F238E27FC236}">
                <a16:creationId xmlns:a16="http://schemas.microsoft.com/office/drawing/2014/main" id="{E83CF50E-2894-4D97-B9C5-B1BEA625897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895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4519" name="Line 7">
            <a:extLst>
              <a:ext uri="{FF2B5EF4-FFF2-40B4-BE49-F238E27FC236}">
                <a16:creationId xmlns:a16="http://schemas.microsoft.com/office/drawing/2014/main" id="{FEF3CBE0-B185-4D97-95B2-1BEC7B2E73E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895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4520" name="Text Box 8">
            <a:extLst>
              <a:ext uri="{FF2B5EF4-FFF2-40B4-BE49-F238E27FC236}">
                <a16:creationId xmlns:a16="http://schemas.microsoft.com/office/drawing/2014/main" id="{DC1A3D29-8A11-45D5-914C-9CDBC047E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895600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>
                <a:solidFill>
                  <a:srgbClr val="8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B</a:t>
            </a:r>
          </a:p>
        </p:txBody>
      </p:sp>
      <p:sp>
        <p:nvSpPr>
          <p:cNvPr id="64521" name="Text Box 9">
            <a:extLst>
              <a:ext uri="{FF2B5EF4-FFF2-40B4-BE49-F238E27FC236}">
                <a16:creationId xmlns:a16="http://schemas.microsoft.com/office/drawing/2014/main" id="{98786222-5ED2-4CE2-961B-96AAA37FA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895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>
                <a:solidFill>
                  <a:srgbClr val="000066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S</a:t>
            </a:r>
          </a:p>
        </p:txBody>
      </p:sp>
      <p:sp>
        <p:nvSpPr>
          <p:cNvPr id="64522" name="Text Box 10">
            <a:extLst>
              <a:ext uri="{FF2B5EF4-FFF2-40B4-BE49-F238E27FC236}">
                <a16:creationId xmlns:a16="http://schemas.microsoft.com/office/drawing/2014/main" id="{6193E306-8084-4E39-9F2F-AA36AD7D6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895600"/>
            <a:ext cx="1673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>
                <a:solidFill>
                  <a:srgbClr val="CC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inode table</a:t>
            </a:r>
          </a:p>
        </p:txBody>
      </p:sp>
      <p:sp>
        <p:nvSpPr>
          <p:cNvPr id="64523" name="Text Box 11">
            <a:extLst>
              <a:ext uri="{FF2B5EF4-FFF2-40B4-BE49-F238E27FC236}">
                <a16:creationId xmlns:a16="http://schemas.microsoft.com/office/drawing/2014/main" id="{073B7B97-B27F-487D-B4D0-1E251D4AF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971800"/>
            <a:ext cx="174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>
                <a:latin typeface="Tahoma" panose="020B0604030504040204" pitchFamily="34" charset="0"/>
                <a:ea typeface="ＭＳ Ｐゴシック" panose="020B0600070205080204" pitchFamily="34" charset="-128"/>
              </a:rPr>
              <a:t>Data blocks</a:t>
            </a:r>
          </a:p>
        </p:txBody>
      </p:sp>
      <p:sp>
        <p:nvSpPr>
          <p:cNvPr id="64524" name="Rectangle 12">
            <a:extLst>
              <a:ext uri="{FF2B5EF4-FFF2-40B4-BE49-F238E27FC236}">
                <a16:creationId xmlns:a16="http://schemas.microsoft.com/office/drawing/2014/main" id="{8D90A244-B283-4D9A-99D8-94ABFA76D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3" y="4038600"/>
            <a:ext cx="9075737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ja-JP" altLang="en-US" sz="28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	</a:t>
            </a:r>
            <a:r>
              <a:rPr lang="en-US" altLang="ja-JP" sz="2800">
                <a:latin typeface="Arial" panose="020B0604020202020204" pitchFamily="34" charset="0"/>
                <a:ea typeface="ＭＳ Ｐゴシック" panose="020B0600070205080204" pitchFamily="34" charset="-128"/>
              </a:rPr>
              <a:t>Boot block contains bootstrap code, which is used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ja-JP" sz="2800">
                <a:latin typeface="Arial" panose="020B0604020202020204" pitchFamily="34" charset="0"/>
                <a:ea typeface="ＭＳ Ｐゴシック" panose="020B0600070205080204" pitchFamily="34" charset="-128"/>
              </a:rPr>
              <a:t>when the system is booting.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>
            <a:extLst>
              <a:ext uri="{FF2B5EF4-FFF2-40B4-BE49-F238E27FC236}">
                <a16:creationId xmlns:a16="http://schemas.microsoft.com/office/drawing/2014/main" id="{B6D3600E-4C50-4132-9CF3-F97149D93E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ＭＳ Ｐゴシック" panose="020B0600070205080204" pitchFamily="34" charset="-128"/>
              </a:rPr>
              <a:t>What is Linux ?</a:t>
            </a:r>
          </a:p>
        </p:txBody>
      </p:sp>
      <p:sp>
        <p:nvSpPr>
          <p:cNvPr id="466947" name="Rectangle 3">
            <a:extLst>
              <a:ext uri="{FF2B5EF4-FFF2-40B4-BE49-F238E27FC236}">
                <a16:creationId xmlns:a16="http://schemas.microsoft.com/office/drawing/2014/main" id="{25122C5F-1249-416B-B182-140E1978C7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752600"/>
            <a:ext cx="9144000" cy="4373563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</a:pPr>
            <a:r>
              <a:rPr lang="en-US" altLang="ja-JP" sz="2800" cap="none" dirty="0">
                <a:ea typeface="ＭＳ Ｐゴシック" panose="020B0600070205080204" pitchFamily="34" charset="-128"/>
              </a:rPr>
              <a:t>Linux is an operating system that was initially created as a hobby by a young student, </a:t>
            </a:r>
            <a:r>
              <a:rPr lang="en-US" altLang="ja-JP" sz="2800" cap="none" dirty="0" err="1">
                <a:ea typeface="ＭＳ Ｐゴシック" panose="020B0600070205080204" pitchFamily="34" charset="-128"/>
              </a:rPr>
              <a:t>linus</a:t>
            </a:r>
            <a:r>
              <a:rPr lang="en-US" altLang="ja-JP" sz="2800" cap="none" dirty="0">
                <a:ea typeface="ＭＳ Ｐゴシック" panose="020B0600070205080204" pitchFamily="34" charset="-128"/>
              </a:rPr>
              <a:t> </a:t>
            </a:r>
            <a:r>
              <a:rPr lang="en-US" altLang="ja-JP" sz="2800" cap="none" dirty="0" err="1">
                <a:ea typeface="ＭＳ Ｐゴシック" panose="020B0600070205080204" pitchFamily="34" charset="-128"/>
              </a:rPr>
              <a:t>torvalds</a:t>
            </a:r>
            <a:r>
              <a:rPr lang="en-US" altLang="ja-JP" sz="2800" cap="none" dirty="0">
                <a:ea typeface="ＭＳ Ｐゴシック" panose="020B0600070205080204" pitchFamily="34" charset="-128"/>
              </a:rPr>
              <a:t>, at the university of </a:t>
            </a:r>
            <a:r>
              <a:rPr lang="en-US" altLang="ja-JP" sz="2800" cap="none" dirty="0" err="1">
                <a:ea typeface="ＭＳ Ｐゴシック" panose="020B0600070205080204" pitchFamily="34" charset="-128"/>
              </a:rPr>
              <a:t>helsinki</a:t>
            </a:r>
            <a:r>
              <a:rPr lang="en-US" altLang="ja-JP" sz="2800" cap="none" dirty="0">
                <a:ea typeface="ＭＳ Ｐゴシック" panose="020B0600070205080204" pitchFamily="34" charset="-128"/>
              </a:rPr>
              <a:t> in </a:t>
            </a:r>
            <a:r>
              <a:rPr lang="en-US" altLang="ja-JP" sz="2800" cap="none" dirty="0" err="1">
                <a:ea typeface="ＭＳ Ｐゴシック" panose="020B0600070205080204" pitchFamily="34" charset="-128"/>
              </a:rPr>
              <a:t>finland</a:t>
            </a:r>
            <a:r>
              <a:rPr lang="en-US" altLang="ja-JP" sz="2800" cap="none" dirty="0">
                <a:ea typeface="ＭＳ Ｐゴシック" panose="020B0600070205080204" pitchFamily="34" charset="-128"/>
              </a:rPr>
              <a:t>. </a:t>
            </a:r>
          </a:p>
          <a:p>
            <a:pPr algn="just">
              <a:lnSpc>
                <a:spcPct val="90000"/>
              </a:lnSpc>
            </a:pPr>
            <a:endParaRPr lang="en-US" altLang="ja-JP" sz="500" cap="none" dirty="0">
              <a:ea typeface="ＭＳ Ｐゴシック" panose="020B0600070205080204" pitchFamily="34" charset="-128"/>
            </a:endParaRPr>
          </a:p>
          <a:p>
            <a:pPr algn="just">
              <a:lnSpc>
                <a:spcPct val="90000"/>
              </a:lnSpc>
            </a:pPr>
            <a:r>
              <a:rPr lang="en-US" altLang="ja-JP" sz="2800" cap="none" dirty="0">
                <a:ea typeface="ＭＳ Ｐゴシック" panose="020B0600070205080204" pitchFamily="34" charset="-128"/>
              </a:rPr>
              <a:t>Linus began his work in 1991 when he released version 0.02 and worked steadily until 1994 when version 1.0 of the </a:t>
            </a:r>
            <a:r>
              <a:rPr lang="en-US" altLang="ja-JP" sz="2800" cap="none" dirty="0" err="1">
                <a:ea typeface="ＭＳ Ｐゴシック" panose="020B0600070205080204" pitchFamily="34" charset="-128"/>
              </a:rPr>
              <a:t>linux</a:t>
            </a:r>
            <a:r>
              <a:rPr lang="en-US" altLang="ja-JP" sz="2800" cap="none" dirty="0">
                <a:ea typeface="ＭＳ Ｐゴシック" panose="020B0600070205080204" pitchFamily="34" charset="-128"/>
              </a:rPr>
              <a:t> kernel was released. </a:t>
            </a:r>
          </a:p>
          <a:p>
            <a:pPr algn="just">
              <a:lnSpc>
                <a:spcPct val="90000"/>
              </a:lnSpc>
            </a:pPr>
            <a:endParaRPr lang="en-US" altLang="ja-JP" sz="600" cap="none" dirty="0">
              <a:ea typeface="ＭＳ Ｐゴシック" panose="020B0600070205080204" pitchFamily="34" charset="-128"/>
            </a:endParaRPr>
          </a:p>
          <a:p>
            <a:pPr algn="just">
              <a:lnSpc>
                <a:spcPct val="90000"/>
              </a:lnSpc>
            </a:pPr>
            <a:r>
              <a:rPr lang="en-US" altLang="ja-JP" sz="2800" cap="none" dirty="0">
                <a:ea typeface="ＭＳ Ｐゴシック" panose="020B0600070205080204" pitchFamily="34" charset="-128"/>
              </a:rPr>
              <a:t>The kernel, at the heart of all </a:t>
            </a:r>
            <a:r>
              <a:rPr lang="en-US" altLang="ja-JP" sz="2800" cap="none" dirty="0" err="1">
                <a:ea typeface="ＭＳ Ｐゴシック" panose="020B0600070205080204" pitchFamily="34" charset="-128"/>
              </a:rPr>
              <a:t>linux</a:t>
            </a:r>
            <a:r>
              <a:rPr lang="en-US" altLang="ja-JP" sz="2800" cap="none" dirty="0">
                <a:ea typeface="ＭＳ Ｐゴシック" panose="020B0600070205080204" pitchFamily="34" charset="-128"/>
              </a:rPr>
              <a:t> systems, is developed and released under the gnu general public license (</a:t>
            </a:r>
            <a:r>
              <a:rPr lang="en-US" altLang="ja-JP" sz="2800" cap="none" dirty="0" err="1">
                <a:ea typeface="ＭＳ Ｐゴシック" panose="020B0600070205080204" pitchFamily="34" charset="-128"/>
              </a:rPr>
              <a:t>gpl</a:t>
            </a:r>
            <a:r>
              <a:rPr lang="en-US" altLang="ja-JP" sz="2800" cap="none" dirty="0">
                <a:ea typeface="ＭＳ Ｐゴシック" panose="020B0600070205080204" pitchFamily="34" charset="-128"/>
              </a:rPr>
              <a:t>) and its source code is freely available to everyone (http://www.Kernel.Org). 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CD05D74-C9D4-4ADF-9195-AEA19DF3F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538E-AFD5-4ECF-8CF2-59AC6CF06FAC}" type="slidenum">
              <a:rPr lang="ja-JP" altLang="en-US"/>
              <a:pPr/>
              <a:t>2</a:t>
            </a:fld>
            <a:endParaRPr lang="en-US" altLang="ja-JP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E8B60E39-2DCE-44E5-8C1D-594AE48A3B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ＭＳ Ｐゴシック" panose="020B0600070205080204" pitchFamily="34" charset="-128"/>
              </a:rPr>
              <a:t>File Systems </a:t>
            </a:r>
            <a:r>
              <a:rPr lang="en-US" altLang="ja-JP">
                <a:latin typeface="Arial" panose="020B0604020202020204" pitchFamily="34" charset="0"/>
                <a:ea typeface="ＭＳ Ｐゴシック" panose="020B0600070205080204" pitchFamily="34" charset="-128"/>
              </a:rPr>
              <a:t>–</a:t>
            </a:r>
            <a:r>
              <a:rPr lang="en-US" altLang="ja-JP">
                <a:ea typeface="ＭＳ Ｐゴシック" panose="020B0600070205080204" pitchFamily="34" charset="-128"/>
              </a:rPr>
              <a:t> Super block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EA6AF550-DF73-470D-AFB0-5B624DE8DF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>
              <a:buFontTx/>
              <a:buNone/>
            </a:pPr>
            <a:endParaRPr lang="ja-JP" altLang="en-US" sz="2400" cap="none" dirty="0">
              <a:ea typeface="ＭＳ Ｐゴシック" panose="020B0600070205080204" pitchFamily="34" charset="-128"/>
            </a:endParaRPr>
          </a:p>
          <a:p>
            <a:pPr algn="just"/>
            <a:r>
              <a:rPr lang="en-US" altLang="ja-JP" sz="2800" cap="none" dirty="0">
                <a:ea typeface="ＭＳ Ｐゴシック" panose="020B0600070205080204" pitchFamily="34" charset="-128"/>
              </a:rPr>
              <a:t>Each device also contains more than one copies of the super-block- as the super-block contains information that must be available to use the device. </a:t>
            </a:r>
          </a:p>
          <a:p>
            <a:pPr algn="just"/>
            <a:endParaRPr lang="en-US" altLang="ja-JP" sz="2800" cap="none" dirty="0">
              <a:ea typeface="ＭＳ Ｐゴシック" panose="020B0600070205080204" pitchFamily="34" charset="-128"/>
            </a:endParaRPr>
          </a:p>
          <a:p>
            <a:pPr algn="just"/>
            <a:r>
              <a:rPr lang="en-US" altLang="ja-JP" sz="2800" cap="none" dirty="0">
                <a:ea typeface="ＭＳ Ｐゴシック" panose="020B0600070205080204" pitchFamily="34" charset="-128"/>
              </a:rPr>
              <a:t>If the original super-block is corrupt, an alternate super-block can be used to mount the file system.</a:t>
            </a:r>
            <a:endParaRPr lang="en-US" altLang="ja-JP" sz="2400" cap="none" dirty="0"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F5F43D9-E19A-4531-98CC-047499519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B496-1194-418B-99F8-047E667E607E}" type="slidenum">
              <a:rPr lang="ja-JP" altLang="en-US"/>
              <a:pPr/>
              <a:t>20</a:t>
            </a:fld>
            <a:endParaRPr lang="en-US" altLang="ja-JP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31233826-91A3-447B-AFC8-54F7D42121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ＭＳ Ｐゴシック" panose="020B0600070205080204" pitchFamily="34" charset="-128"/>
              </a:rPr>
              <a:t>File Systems - Superblock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2122E0F6-76DE-4449-858E-82A3D9E52F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0"/>
              </a:spcBef>
            </a:pPr>
            <a:r>
              <a:rPr lang="en-US" altLang="ja-JP" sz="2800" cap="none" dirty="0">
                <a:ea typeface="ＭＳ Ｐゴシック" panose="020B0600070205080204" pitchFamily="34" charset="-128"/>
              </a:rPr>
              <a:t>The super-block contains info. Such as:</a:t>
            </a:r>
          </a:p>
          <a:p>
            <a:pPr lvl="1" algn="just"/>
            <a:endParaRPr lang="en-US" altLang="ja-JP" cap="none" dirty="0">
              <a:ea typeface="ＭＳ Ｐゴシック" panose="020B0600070205080204" pitchFamily="34" charset="-128"/>
            </a:endParaRPr>
          </a:p>
          <a:p>
            <a:pPr lvl="1" algn="just"/>
            <a:r>
              <a:rPr lang="en-US" altLang="ja-JP" cap="none" dirty="0">
                <a:ea typeface="ＭＳ Ｐゴシック" panose="020B0600070205080204" pitchFamily="34" charset="-128"/>
              </a:rPr>
              <a:t>A bitmap of blocks on the device, each bit specifies whether a block is free or in use.</a:t>
            </a:r>
          </a:p>
          <a:p>
            <a:pPr lvl="1" algn="just"/>
            <a:r>
              <a:rPr lang="en-US" altLang="ja-JP" cap="none" dirty="0">
                <a:ea typeface="ＭＳ Ｐゴシック" panose="020B0600070205080204" pitchFamily="34" charset="-128"/>
              </a:rPr>
              <a:t>The size of a data block</a:t>
            </a:r>
          </a:p>
          <a:p>
            <a:pPr lvl="1" algn="just"/>
            <a:r>
              <a:rPr lang="en-US" altLang="ja-JP" cap="none" dirty="0">
                <a:ea typeface="ＭＳ Ｐゴシック" panose="020B0600070205080204" pitchFamily="34" charset="-128"/>
              </a:rPr>
              <a:t>The count of entries in the </a:t>
            </a:r>
            <a:r>
              <a:rPr lang="en-US" altLang="ja-JP" cap="none" dirty="0" err="1">
                <a:ea typeface="ＭＳ Ｐゴシック" panose="020B0600070205080204" pitchFamily="34" charset="-128"/>
              </a:rPr>
              <a:t>i</a:t>
            </a:r>
            <a:r>
              <a:rPr lang="en-US" altLang="ja-JP" cap="none" dirty="0">
                <a:ea typeface="ＭＳ Ｐゴシック" panose="020B0600070205080204" pitchFamily="34" charset="-128"/>
              </a:rPr>
              <a:t>-node table</a:t>
            </a:r>
          </a:p>
          <a:p>
            <a:pPr lvl="1" algn="just"/>
            <a:r>
              <a:rPr lang="en-US" altLang="ja-JP" cap="none" dirty="0">
                <a:ea typeface="ＭＳ Ｐゴシック" panose="020B0600070205080204" pitchFamily="34" charset="-128"/>
              </a:rPr>
              <a:t>The date and time when the file system was last checked</a:t>
            </a:r>
          </a:p>
          <a:p>
            <a:pPr lvl="1" algn="just"/>
            <a:r>
              <a:rPr lang="en-US" altLang="ja-JP" cap="none" dirty="0">
                <a:ea typeface="ＭＳ Ｐゴシック" panose="020B0600070205080204" pitchFamily="34" charset="-128"/>
              </a:rPr>
              <a:t>The date and time when the file system was last backed up</a:t>
            </a:r>
          </a:p>
          <a:p>
            <a:pPr lvl="1" algn="just"/>
            <a:endParaRPr lang="en-US" altLang="ja-JP" cap="none" dirty="0">
              <a:ea typeface="ＭＳ Ｐゴシック" panose="020B0600070205080204" pitchFamily="34" charset="-128"/>
            </a:endParaRPr>
          </a:p>
          <a:p>
            <a:pPr lvl="1" algn="just"/>
            <a:endParaRPr lang="en-US" altLang="ja-JP" cap="none" dirty="0"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D76936D-187B-48D7-A41C-E1ABB4702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5A70-8F57-4904-9A33-6D17F27323DF}" type="slidenum">
              <a:rPr lang="ja-JP" altLang="en-US"/>
              <a:pPr/>
              <a:t>21</a:t>
            </a:fld>
            <a:endParaRPr lang="en-US" altLang="ja-JP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B2830794-5E07-450F-A9BF-2DB69A939D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391400" cy="1143000"/>
          </a:xfrm>
        </p:spPr>
        <p:txBody>
          <a:bodyPr/>
          <a:lstStyle/>
          <a:p>
            <a:r>
              <a:rPr lang="en-US" altLang="ja-JP">
                <a:ea typeface="ＭＳ Ｐゴシック" panose="020B0600070205080204" pitchFamily="34" charset="-128"/>
              </a:rPr>
              <a:t>File Systems </a:t>
            </a:r>
            <a:r>
              <a:rPr lang="en-US" altLang="ja-JP">
                <a:latin typeface="Arial" panose="020B0604020202020204" pitchFamily="34" charset="0"/>
                <a:ea typeface="ＭＳ Ｐゴシック" panose="020B0600070205080204" pitchFamily="34" charset="-128"/>
              </a:rPr>
              <a:t>–</a:t>
            </a:r>
            <a:r>
              <a:rPr lang="en-US" altLang="ja-JP">
                <a:ea typeface="ＭＳ Ｐゴシック" panose="020B0600070205080204" pitchFamily="34" charset="-128"/>
              </a:rPr>
              <a:t> I-node table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39696AC8-CA6C-46A4-AD4E-74182AE8D3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lnSpc>
                <a:spcPct val="90000"/>
              </a:lnSpc>
            </a:pPr>
            <a:endParaRPr lang="ja-JP" altLang="en-US" cap="none" dirty="0">
              <a:ea typeface="ＭＳ Ｐゴシック" panose="020B0600070205080204" pitchFamily="34" charset="-128"/>
            </a:endParaRPr>
          </a:p>
          <a:p>
            <a:pPr algn="just">
              <a:lnSpc>
                <a:spcPct val="90000"/>
              </a:lnSpc>
            </a:pPr>
            <a:r>
              <a:rPr lang="en-US" altLang="ja-JP" sz="2800" cap="none" dirty="0">
                <a:ea typeface="ＭＳ Ｐゴシック" panose="020B0600070205080204" pitchFamily="34" charset="-128"/>
              </a:rPr>
              <a:t>The </a:t>
            </a:r>
            <a:r>
              <a:rPr lang="en-US" altLang="ja-JP" sz="2800" cap="none" dirty="0" err="1">
                <a:ea typeface="ＭＳ Ｐゴシック" panose="020B0600070205080204" pitchFamily="34" charset="-128"/>
              </a:rPr>
              <a:t>i</a:t>
            </a:r>
            <a:r>
              <a:rPr lang="en-US" altLang="ja-JP" sz="2800" cap="none" dirty="0">
                <a:ea typeface="ＭＳ Ｐゴシック" panose="020B0600070205080204" pitchFamily="34" charset="-128"/>
              </a:rPr>
              <a:t>-node table contains an entry for each file stored in the file system. The total number of </a:t>
            </a:r>
            <a:r>
              <a:rPr lang="en-US" altLang="ja-JP" sz="2800" cap="none" dirty="0" err="1">
                <a:ea typeface="ＭＳ Ｐゴシック" panose="020B0600070205080204" pitchFamily="34" charset="-128"/>
              </a:rPr>
              <a:t>i</a:t>
            </a:r>
            <a:r>
              <a:rPr lang="en-US" altLang="ja-JP" sz="2800" cap="none" dirty="0">
                <a:ea typeface="ＭＳ Ｐゴシック" panose="020B0600070205080204" pitchFamily="34" charset="-128"/>
              </a:rPr>
              <a:t>-nodes in a file system determine the number of files that a file system can contain.</a:t>
            </a:r>
          </a:p>
          <a:p>
            <a:pPr>
              <a:lnSpc>
                <a:spcPct val="90000"/>
              </a:lnSpc>
            </a:pPr>
            <a:endParaRPr lang="en-US" altLang="ja-JP" sz="2800" cap="none" dirty="0">
              <a:ea typeface="ＭＳ Ｐゴシック" panose="020B0600070205080204" pitchFamily="34" charset="-128"/>
            </a:endParaRPr>
          </a:p>
          <a:p>
            <a:pPr algn="just">
              <a:lnSpc>
                <a:spcPct val="90000"/>
              </a:lnSpc>
            </a:pPr>
            <a:r>
              <a:rPr lang="en-US" altLang="ja-JP" sz="2800" cap="none" dirty="0">
                <a:ea typeface="ＭＳ Ｐゴシック" panose="020B0600070205080204" pitchFamily="34" charset="-128"/>
              </a:rPr>
              <a:t>When a file system is created, the </a:t>
            </a:r>
            <a:r>
              <a:rPr lang="en-US" altLang="ja-JP" sz="2800" cap="none" dirty="0" err="1">
                <a:ea typeface="ＭＳ Ｐゴシック" panose="020B0600070205080204" pitchFamily="34" charset="-128"/>
              </a:rPr>
              <a:t>i</a:t>
            </a:r>
            <a:r>
              <a:rPr lang="en-US" altLang="ja-JP" sz="2800" cap="none" dirty="0">
                <a:ea typeface="ＭＳ Ｐゴシック" panose="020B0600070205080204" pitchFamily="34" charset="-128"/>
              </a:rPr>
              <a:t>-node for the root directory of the file system is automatically created.</a:t>
            </a:r>
          </a:p>
          <a:p>
            <a:pPr>
              <a:lnSpc>
                <a:spcPct val="90000"/>
              </a:lnSpc>
            </a:pPr>
            <a:endParaRPr lang="en-US" altLang="ja-JP" sz="2800" cap="none" dirty="0"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B5C935F-CB92-40CB-9B01-51DF068A9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7369-6D1B-4819-B7E9-443E40F3C2B3}" type="slidenum">
              <a:rPr lang="ja-JP" altLang="en-US"/>
              <a:pPr/>
              <a:t>22</a:t>
            </a:fld>
            <a:endParaRPr lang="en-US" altLang="ja-JP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92294EA9-ADC6-4F84-BCBF-D9C773A30D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ＭＳ Ｐゴシック" panose="020B0600070205080204" pitchFamily="34" charset="-128"/>
              </a:rPr>
              <a:t>File Systems </a:t>
            </a:r>
            <a:r>
              <a:rPr lang="en-US" altLang="ja-JP">
                <a:latin typeface="Arial" panose="020B0604020202020204" pitchFamily="34" charset="0"/>
                <a:ea typeface="ＭＳ Ｐゴシック" panose="020B0600070205080204" pitchFamily="34" charset="-128"/>
              </a:rPr>
              <a:t>–</a:t>
            </a:r>
            <a:r>
              <a:rPr lang="en-US" altLang="ja-JP">
                <a:ea typeface="ＭＳ Ｐゴシック" panose="020B0600070205080204" pitchFamily="34" charset="-128"/>
              </a:rPr>
              <a:t> I-node table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EFC8E4BF-A4EE-4893-B3DF-5A6DAB3E9D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752600"/>
            <a:ext cx="9144000" cy="4373563"/>
          </a:xfrm>
        </p:spPr>
        <p:txBody>
          <a:bodyPr>
            <a:normAutofit/>
          </a:bodyPr>
          <a:lstStyle/>
          <a:p>
            <a:pPr lvl="1">
              <a:buFontTx/>
              <a:buNone/>
            </a:pPr>
            <a:r>
              <a:rPr lang="en-US" altLang="ja-JP" cap="none" dirty="0">
                <a:ea typeface="ＭＳ Ｐゴシック" panose="020B0600070205080204" pitchFamily="34" charset="-128"/>
              </a:rPr>
              <a:t>Each </a:t>
            </a:r>
            <a:r>
              <a:rPr lang="en-US" altLang="ja-JP" cap="none" dirty="0" err="1">
                <a:ea typeface="ＭＳ Ｐゴシック" panose="020B0600070205080204" pitchFamily="34" charset="-128"/>
              </a:rPr>
              <a:t>i</a:t>
            </a:r>
            <a:r>
              <a:rPr lang="en-US" altLang="ja-JP" cap="none" dirty="0">
                <a:ea typeface="ＭＳ Ｐゴシック" panose="020B0600070205080204" pitchFamily="34" charset="-128"/>
              </a:rPr>
              <a:t>-node contains following info:</a:t>
            </a:r>
          </a:p>
          <a:p>
            <a:pPr lvl="3"/>
            <a:r>
              <a:rPr lang="en-US" altLang="ja-JP" sz="2800" cap="none" dirty="0">
                <a:ea typeface="ＭＳ Ｐゴシック" panose="020B0600070205080204" pitchFamily="34" charset="-128"/>
              </a:rPr>
              <a:t>File owner UID and GID</a:t>
            </a:r>
          </a:p>
          <a:p>
            <a:pPr lvl="3"/>
            <a:r>
              <a:rPr lang="en-US" altLang="ja-JP" sz="2800" cap="none" dirty="0">
                <a:ea typeface="ＭＳ Ｐゴシック" panose="020B0600070205080204" pitchFamily="34" charset="-128"/>
              </a:rPr>
              <a:t>File type and access permissions</a:t>
            </a:r>
          </a:p>
          <a:p>
            <a:pPr lvl="3"/>
            <a:r>
              <a:rPr lang="en-US" altLang="ja-JP" sz="2800" cap="none" dirty="0">
                <a:ea typeface="ＭＳ Ｐゴシック" panose="020B0600070205080204" pitchFamily="34" charset="-128"/>
              </a:rPr>
              <a:t>Date/time the file was created, last modified, last accessed</a:t>
            </a:r>
          </a:p>
          <a:p>
            <a:pPr lvl="3"/>
            <a:r>
              <a:rPr lang="en-US" altLang="ja-JP" sz="2800" cap="none" dirty="0">
                <a:ea typeface="ＭＳ Ｐゴシック" panose="020B0600070205080204" pitchFamily="34" charset="-128"/>
              </a:rPr>
              <a:t>Size of the file</a:t>
            </a:r>
          </a:p>
          <a:p>
            <a:pPr lvl="3"/>
            <a:r>
              <a:rPr lang="en-US" altLang="ja-JP" sz="2800" cap="none" dirty="0">
                <a:ea typeface="ＭＳ Ｐゴシック" panose="020B0600070205080204" pitchFamily="34" charset="-128"/>
              </a:rPr>
              <a:t>Number of  hard links to the file</a:t>
            </a:r>
          </a:p>
          <a:p>
            <a:pPr lvl="3"/>
            <a:r>
              <a:rPr lang="en-US" altLang="ja-JP" sz="2800" cap="none" dirty="0">
                <a:ea typeface="ＭＳ Ｐゴシック" panose="020B0600070205080204" pitchFamily="34" charset="-128"/>
              </a:rPr>
              <a:t>Each</a:t>
            </a:r>
            <a:r>
              <a:rPr lang="en-US" altLang="ja-JP" cap="none" dirty="0">
                <a:ea typeface="ＭＳ Ｐゴシック" panose="020B0600070205080204" pitchFamily="34" charset="-128"/>
              </a:rPr>
              <a:t> </a:t>
            </a:r>
            <a:r>
              <a:rPr lang="en-US" altLang="ja-JP" sz="2800" cap="none" dirty="0" err="1">
                <a:ea typeface="ＭＳ Ｐゴシック" panose="020B0600070205080204" pitchFamily="34" charset="-128"/>
              </a:rPr>
              <a:t>i</a:t>
            </a:r>
            <a:r>
              <a:rPr lang="en-US" altLang="ja-JP" sz="2800" cap="none" dirty="0">
                <a:ea typeface="ＭＳ Ｐゴシック" panose="020B0600070205080204" pitchFamily="34" charset="-128"/>
              </a:rPr>
              <a:t>-node entry can track a very large file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096F5D6-4053-429B-AC7A-999905362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D49A-264F-454D-8712-6C3C25100B61}" type="slidenum">
              <a:rPr lang="ja-JP" altLang="en-US"/>
              <a:pPr/>
              <a:t>23</a:t>
            </a:fld>
            <a:endParaRPr lang="en-US" altLang="ja-JP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>
            <a:extLst>
              <a:ext uri="{FF2B5EF4-FFF2-40B4-BE49-F238E27FC236}">
                <a16:creationId xmlns:a16="http://schemas.microsoft.com/office/drawing/2014/main" id="{C530E818-125D-4E99-8A6E-ABE78AB777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ＭＳ Ｐゴシック" panose="020B0600070205080204" pitchFamily="34" charset="-128"/>
              </a:rPr>
              <a:t>Device Special Files</a:t>
            </a:r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3B158CBE-8DE0-467E-AB9A-F3019A365F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4648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ja-JP" sz="2800" cap="none" dirty="0">
                <a:ea typeface="ＭＳ Ｐゴシック" panose="020B0600070205080204" pitchFamily="34" charset="-128"/>
              </a:rPr>
              <a:t>A device special file describes following characteristics of a device 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ja-JP" sz="900" cap="none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ja-JP" cap="none" dirty="0">
                <a:ea typeface="ＭＳ Ｐゴシック" panose="020B0600070205080204" pitchFamily="34" charset="-128"/>
              </a:rPr>
              <a:t>Device name</a:t>
            </a:r>
          </a:p>
          <a:p>
            <a:pPr lvl="1">
              <a:lnSpc>
                <a:spcPct val="90000"/>
              </a:lnSpc>
            </a:pPr>
            <a:r>
              <a:rPr lang="en-US" altLang="ja-JP" cap="none" dirty="0">
                <a:ea typeface="ＭＳ Ｐゴシック" panose="020B0600070205080204" pitchFamily="34" charset="-128"/>
              </a:rPr>
              <a:t>Device type (block device or character device)</a:t>
            </a:r>
          </a:p>
          <a:p>
            <a:pPr lvl="1">
              <a:lnSpc>
                <a:spcPct val="90000"/>
              </a:lnSpc>
            </a:pPr>
            <a:r>
              <a:rPr lang="en-US" altLang="ja-JP" cap="none" dirty="0">
                <a:ea typeface="ＭＳ Ｐゴシック" panose="020B0600070205080204" pitchFamily="34" charset="-128"/>
              </a:rPr>
              <a:t>Major device number </a:t>
            </a:r>
          </a:p>
          <a:p>
            <a:pPr lvl="1">
              <a:lnSpc>
                <a:spcPct val="90000"/>
              </a:lnSpc>
            </a:pPr>
            <a:r>
              <a:rPr lang="en-US" altLang="ja-JP" cap="none" dirty="0">
                <a:ea typeface="ＭＳ Ｐゴシック" panose="020B0600070205080204" pitchFamily="34" charset="-128"/>
              </a:rPr>
              <a:t>Minor device number 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ja-JP" sz="1200" cap="none" dirty="0">
              <a:ea typeface="ＭＳ Ｐゴシック" panose="020B0600070205080204" pitchFamily="34" charset="-128"/>
            </a:endParaRPr>
          </a:p>
          <a:p>
            <a:pPr algn="just">
              <a:lnSpc>
                <a:spcPct val="90000"/>
              </a:lnSpc>
            </a:pPr>
            <a:r>
              <a:rPr lang="en-US" altLang="ja-JP" sz="2800" cap="none" dirty="0">
                <a:ea typeface="ＭＳ Ｐゴシック" panose="020B0600070205080204" pitchFamily="34" charset="-128"/>
              </a:rPr>
              <a:t>Each file system must be mounted before it can be used. Normally, all file systems are mounted during system startup.</a:t>
            </a:r>
          </a:p>
          <a:p>
            <a:pPr>
              <a:lnSpc>
                <a:spcPct val="90000"/>
              </a:lnSpc>
            </a:pPr>
            <a:endParaRPr lang="en-US" altLang="ja-JP" sz="2800" cap="none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ja-JP" sz="2800" cap="none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altLang="ja-JP" cap="none" dirty="0"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5A3C2B9-F5F7-49F8-BBB0-5F920545C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7D54-ABCC-47B5-A1A1-3FB61F761D1D}" type="slidenum">
              <a:rPr lang="ja-JP" altLang="en-US"/>
              <a:pPr/>
              <a:t>24</a:t>
            </a:fld>
            <a:endParaRPr lang="en-US" altLang="ja-JP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>
            <a:extLst>
              <a:ext uri="{FF2B5EF4-FFF2-40B4-BE49-F238E27FC236}">
                <a16:creationId xmlns:a16="http://schemas.microsoft.com/office/drawing/2014/main" id="{0E47189B-E33E-41D2-B3F1-5EE708AE0A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ＭＳ Ｐゴシック" panose="020B0600070205080204" pitchFamily="34" charset="-128"/>
              </a:rPr>
              <a:t>Device Special Files</a:t>
            </a:r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E2DBC223-7DBD-47FF-AF07-8A4B7D4ADF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>
              <a:lnSpc>
                <a:spcPct val="90000"/>
              </a:lnSpc>
            </a:pPr>
            <a:endParaRPr lang="ja-JP" altLang="en-US" cap="none" dirty="0">
              <a:ea typeface="ＭＳ Ｐゴシック" panose="020B0600070205080204" pitchFamily="34" charset="-128"/>
            </a:endParaRPr>
          </a:p>
          <a:p>
            <a:pPr algn="just">
              <a:lnSpc>
                <a:spcPct val="90000"/>
              </a:lnSpc>
            </a:pPr>
            <a:r>
              <a:rPr lang="en-US" altLang="ja-JP" sz="2800" cap="none" dirty="0">
                <a:ea typeface="ＭＳ Ｐゴシック" panose="020B0600070205080204" pitchFamily="34" charset="-128"/>
              </a:rPr>
              <a:t>Each file is located on a file system.  Each file system is created on a device, and associated with a device special file.</a:t>
            </a:r>
          </a:p>
          <a:p>
            <a:pPr algn="just">
              <a:lnSpc>
                <a:spcPct val="90000"/>
              </a:lnSpc>
            </a:pPr>
            <a:endParaRPr lang="en-US" altLang="ja-JP" sz="2800" cap="none" dirty="0">
              <a:ea typeface="ＭＳ Ｐゴシック" panose="020B0600070205080204" pitchFamily="34" charset="-128"/>
            </a:endParaRPr>
          </a:p>
          <a:p>
            <a:pPr algn="just">
              <a:lnSpc>
                <a:spcPct val="90000"/>
              </a:lnSpc>
            </a:pPr>
            <a:r>
              <a:rPr lang="en-US" altLang="ja-JP" sz="2800" cap="none" dirty="0">
                <a:ea typeface="ＭＳ Ｐゴシック" panose="020B0600070205080204" pitchFamily="34" charset="-128"/>
              </a:rPr>
              <a:t>Therefore, when you use a file, </a:t>
            </a:r>
            <a:r>
              <a:rPr lang="en-US" altLang="ja-JP" sz="2800" cap="none" dirty="0" err="1">
                <a:ea typeface="ＭＳ Ｐゴシック" panose="020B0600070205080204" pitchFamily="34" charset="-128"/>
              </a:rPr>
              <a:t>unix</a:t>
            </a:r>
            <a:r>
              <a:rPr lang="en-US" altLang="ja-JP" sz="2800" cap="none" dirty="0">
                <a:ea typeface="ＭＳ Ｐゴシック" panose="020B0600070205080204" pitchFamily="34" charset="-128"/>
              </a:rPr>
              <a:t> can find out which device special file is associated with that file and send your request to a particular device driver.</a:t>
            </a:r>
          </a:p>
          <a:p>
            <a:pPr algn="just">
              <a:lnSpc>
                <a:spcPct val="90000"/>
              </a:lnSpc>
            </a:pPr>
            <a:endParaRPr lang="en-US" altLang="ja-JP" sz="2800" cap="none" dirty="0">
              <a:ea typeface="ＭＳ Ｐゴシック" panose="020B0600070205080204" pitchFamily="34" charset="-128"/>
            </a:endParaRPr>
          </a:p>
          <a:p>
            <a:pPr algn="just">
              <a:lnSpc>
                <a:spcPct val="90000"/>
              </a:lnSpc>
            </a:pPr>
            <a:endParaRPr lang="en-US" altLang="ja-JP" sz="2800" cap="none" dirty="0"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3E4FBFC-0B11-4528-A6F2-DA7562E38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6444-C898-455A-BB0B-607E6B8DD046}" type="slidenum">
              <a:rPr lang="ja-JP" altLang="en-US"/>
              <a:pPr/>
              <a:t>25</a:t>
            </a:fld>
            <a:endParaRPr lang="en-US" altLang="ja-JP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3">
            <a:extLst>
              <a:ext uri="{FF2B5EF4-FFF2-40B4-BE49-F238E27FC236}">
                <a16:creationId xmlns:a16="http://schemas.microsoft.com/office/drawing/2014/main" id="{276E2A25-170C-4F08-B947-91CCE44BD7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ＭＳ Ｐゴシック" panose="020B0600070205080204" pitchFamily="34" charset="-128"/>
              </a:rPr>
              <a:t>FS - Mounting</a:t>
            </a:r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ABA81CA2-D872-4494-A21C-0366A972FC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2" algn="just">
              <a:lnSpc>
                <a:spcPct val="90000"/>
              </a:lnSpc>
            </a:pPr>
            <a:endParaRPr lang="ja-JP" altLang="en-US" sz="2000" cap="none" dirty="0">
              <a:ea typeface="ＭＳ Ｐゴシック" panose="020B0600070205080204" pitchFamily="34" charset="-128"/>
            </a:endParaRPr>
          </a:p>
          <a:p>
            <a:pPr algn="just">
              <a:lnSpc>
                <a:spcPct val="90000"/>
              </a:lnSpc>
            </a:pPr>
            <a:r>
              <a:rPr lang="en-US" altLang="ja-JP" sz="2800" cap="none" dirty="0">
                <a:ea typeface="ＭＳ Ｐゴシック" panose="020B0600070205080204" pitchFamily="34" charset="-128"/>
              </a:rPr>
              <a:t>The </a:t>
            </a:r>
            <a:r>
              <a:rPr lang="en-US" altLang="ja-JP" sz="2800" cap="none" dirty="0">
                <a:latin typeface="Arial" panose="020B0604020202020204" pitchFamily="34" charset="0"/>
                <a:ea typeface="ＭＳ Ｐゴシック" panose="020B0600070205080204" pitchFamily="34" charset="-128"/>
              </a:rPr>
              <a:t>“</a:t>
            </a:r>
            <a:r>
              <a:rPr lang="en-US" altLang="ja-JP" sz="2800" cap="none" dirty="0">
                <a:ea typeface="ＭＳ Ｐゴシック" panose="020B0600070205080204" pitchFamily="34" charset="-128"/>
              </a:rPr>
              <a:t>dev</a:t>
            </a:r>
            <a:r>
              <a:rPr lang="en-US" altLang="ja-JP" sz="2800" cap="none" dirty="0">
                <a:latin typeface="Arial" panose="020B0604020202020204" pitchFamily="34" charset="0"/>
                <a:ea typeface="ＭＳ Ｐゴシック" panose="020B0600070205080204" pitchFamily="34" charset="-128"/>
              </a:rPr>
              <a:t>”</a:t>
            </a:r>
            <a:r>
              <a:rPr lang="en-US" altLang="ja-JP" sz="2800" cap="none" dirty="0">
                <a:ea typeface="ＭＳ Ｐゴシック" panose="020B0600070205080204" pitchFamily="34" charset="-128"/>
              </a:rPr>
              <a:t> directory contains names of each device special file. Therefore each </a:t>
            </a:r>
            <a:r>
              <a:rPr lang="en-US" altLang="ja-JP" sz="2800" i="1" cap="none" dirty="0">
                <a:ea typeface="ＭＳ Ｐゴシック" panose="020B0600070205080204" pitchFamily="34" charset="-128"/>
              </a:rPr>
              <a:t>device special file name</a:t>
            </a:r>
            <a:r>
              <a:rPr lang="en-US" altLang="ja-JP" sz="2800" b="1" cap="none" dirty="0">
                <a:ea typeface="ＭＳ Ｐゴシック" panose="020B0600070205080204" pitchFamily="34" charset="-128"/>
              </a:rPr>
              <a:t> </a:t>
            </a:r>
            <a:r>
              <a:rPr lang="en-US" altLang="ja-JP" sz="2800" cap="none" dirty="0">
                <a:ea typeface="ＭＳ Ｐゴシック" panose="020B0600070205080204" pitchFamily="34" charset="-128"/>
              </a:rPr>
              <a:t>is also stored in a device.</a:t>
            </a:r>
          </a:p>
          <a:p>
            <a:pPr algn="just">
              <a:lnSpc>
                <a:spcPct val="90000"/>
              </a:lnSpc>
            </a:pPr>
            <a:endParaRPr lang="en-US" altLang="ja-JP" sz="2800" cap="none" dirty="0">
              <a:ea typeface="ＭＳ Ｐゴシック" panose="020B0600070205080204" pitchFamily="34" charset="-128"/>
            </a:endParaRPr>
          </a:p>
          <a:p>
            <a:pPr algn="just">
              <a:lnSpc>
                <a:spcPct val="90000"/>
              </a:lnSpc>
            </a:pPr>
            <a:r>
              <a:rPr lang="en-US" altLang="ja-JP" sz="2800" cap="none" dirty="0">
                <a:ea typeface="ＭＳ Ｐゴシック" panose="020B0600070205080204" pitchFamily="34" charset="-128"/>
              </a:rPr>
              <a:t>A file system is mounted typically under an empty directory. This directory is called the </a:t>
            </a:r>
            <a:r>
              <a:rPr lang="en-US" altLang="ja-JP" sz="2800" cap="none" dirty="0">
                <a:latin typeface="Arial" panose="020B0604020202020204" pitchFamily="34" charset="0"/>
                <a:ea typeface="ＭＳ Ｐゴシック" panose="020B0600070205080204" pitchFamily="34" charset="-128"/>
              </a:rPr>
              <a:t>“</a:t>
            </a:r>
            <a:r>
              <a:rPr lang="en-US" altLang="ja-JP" sz="2800" cap="none" dirty="0">
                <a:ea typeface="ＭＳ Ｐゴシック" panose="020B0600070205080204" pitchFamily="34" charset="-128"/>
              </a:rPr>
              <a:t>mount point</a:t>
            </a:r>
            <a:r>
              <a:rPr lang="en-US" altLang="ja-JP" sz="2800" cap="none" dirty="0">
                <a:latin typeface="Arial" panose="020B0604020202020204" pitchFamily="34" charset="0"/>
                <a:ea typeface="ＭＳ Ｐゴシック" panose="020B0600070205080204" pitchFamily="34" charset="-128"/>
              </a:rPr>
              <a:t>”</a:t>
            </a:r>
            <a:r>
              <a:rPr lang="en-US" altLang="ja-JP" sz="2800" cap="none" dirty="0">
                <a:ea typeface="ＭＳ Ｐゴシック" panose="020B0600070205080204" pitchFamily="34" charset="-128"/>
              </a:rPr>
              <a:t> for the file system.</a:t>
            </a:r>
            <a:endParaRPr lang="en-US" altLang="ja-JP" sz="2400" cap="none" dirty="0"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C0B5093-1A16-4B10-91B6-F8BF3ADE4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85D4-9B4E-43CA-854A-1A50E03F3130}" type="slidenum">
              <a:rPr lang="ja-JP" altLang="en-US"/>
              <a:pPr/>
              <a:t>26</a:t>
            </a:fld>
            <a:endParaRPr lang="en-US" altLang="ja-JP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>
            <a:extLst>
              <a:ext uri="{FF2B5EF4-FFF2-40B4-BE49-F238E27FC236}">
                <a16:creationId xmlns:a16="http://schemas.microsoft.com/office/drawing/2014/main" id="{1D057921-7D82-41E2-9322-3F780BC021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ＭＳ Ｐゴシック" panose="020B0600070205080204" pitchFamily="34" charset="-128"/>
              </a:rPr>
              <a:t>FS- Mounting</a:t>
            </a:r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410F0FDC-0F04-4515-AA8F-15BF9E0A47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 algn="just">
              <a:buFontTx/>
              <a:buNone/>
            </a:pPr>
            <a:endParaRPr lang="ja-JP" altLang="en-US" sz="500" cap="none" dirty="0">
              <a:ea typeface="ＭＳ Ｐゴシック" panose="020B0600070205080204" pitchFamily="34" charset="-128"/>
            </a:endParaRPr>
          </a:p>
          <a:p>
            <a:pPr algn="just"/>
            <a:r>
              <a:rPr lang="ja-JP" altLang="en-US" sz="2800" cap="none" dirty="0">
                <a:ea typeface="ＭＳ Ｐゴシック" panose="020B0600070205080204" pitchFamily="34" charset="-128"/>
              </a:rPr>
              <a:t>      </a:t>
            </a:r>
            <a:r>
              <a:rPr lang="en-US" altLang="ja-JP" sz="2800" cap="none" dirty="0">
                <a:ea typeface="ＭＳ Ｐゴシック" panose="020B0600070205080204" pitchFamily="34" charset="-128"/>
              </a:rPr>
              <a:t>you can use mount command to find how many file systems are mounted, and what is the mount point for each file system :</a:t>
            </a:r>
          </a:p>
          <a:p>
            <a:pPr algn="just"/>
            <a:endParaRPr lang="en-US" altLang="ja-JP" sz="700" cap="none" dirty="0">
              <a:ea typeface="ＭＳ Ｐゴシック" panose="020B0600070205080204" pitchFamily="34" charset="-128"/>
            </a:endParaRPr>
          </a:p>
          <a:p>
            <a:pPr lvl="1" algn="just">
              <a:buFontTx/>
              <a:buNone/>
            </a:pPr>
            <a:r>
              <a:rPr lang="en-US" altLang="ja-JP" cap="none" dirty="0">
                <a:ea typeface="ＭＳ Ｐゴシック" panose="020B0600070205080204" pitchFamily="34" charset="-128"/>
              </a:rPr>
              <a:t>$ mount</a:t>
            </a:r>
          </a:p>
          <a:p>
            <a:pPr lvl="1" algn="just">
              <a:buFontTx/>
              <a:buNone/>
            </a:pPr>
            <a:r>
              <a:rPr lang="en-US" altLang="ja-JP" cap="none" dirty="0">
                <a:ea typeface="ＭＳ Ｐゴシック" panose="020B0600070205080204" pitchFamily="34" charset="-128"/>
              </a:rPr>
              <a:t>/dev/hda2 on / type ext2 (</a:t>
            </a:r>
            <a:r>
              <a:rPr lang="en-US" altLang="ja-JP" cap="none" dirty="0" err="1">
                <a:ea typeface="ＭＳ Ｐゴシック" panose="020B0600070205080204" pitchFamily="34" charset="-128"/>
              </a:rPr>
              <a:t>rw</a:t>
            </a:r>
            <a:r>
              <a:rPr lang="en-US" altLang="ja-JP" cap="none" dirty="0">
                <a:ea typeface="ＭＳ Ｐゴシック" panose="020B0600070205080204" pitchFamily="34" charset="-128"/>
              </a:rPr>
              <a:t>)</a:t>
            </a:r>
          </a:p>
          <a:p>
            <a:pPr lvl="1" algn="just">
              <a:buFontTx/>
              <a:buNone/>
            </a:pPr>
            <a:r>
              <a:rPr lang="en-US" altLang="ja-JP" cap="none" dirty="0">
                <a:ea typeface="ＭＳ Ｐゴシック" panose="020B0600070205080204" pitchFamily="34" charset="-128"/>
              </a:rPr>
              <a:t>none on /proc type proc (</a:t>
            </a:r>
            <a:r>
              <a:rPr lang="en-US" altLang="ja-JP" cap="none" dirty="0" err="1">
                <a:ea typeface="ＭＳ Ｐゴシック" panose="020B0600070205080204" pitchFamily="34" charset="-128"/>
              </a:rPr>
              <a:t>rw</a:t>
            </a:r>
            <a:r>
              <a:rPr lang="en-US" altLang="ja-JP" cap="none" dirty="0">
                <a:ea typeface="ＭＳ Ｐゴシック" panose="020B0600070205080204" pitchFamily="34" charset="-128"/>
              </a:rPr>
              <a:t>) 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095BEC7-A50B-46C3-B218-36A9C68BC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32885-BA37-4B8B-B103-CC09C5C2543B}" type="slidenum">
              <a:rPr lang="ja-JP" altLang="en-US"/>
              <a:pPr/>
              <a:t>27</a:t>
            </a:fld>
            <a:endParaRPr lang="en-US" altLang="ja-JP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BFDE197C-BAA7-4044-931C-B2D8004461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228600" y="0"/>
            <a:ext cx="9372600" cy="1143000"/>
          </a:xfrm>
        </p:spPr>
        <p:txBody>
          <a:bodyPr/>
          <a:lstStyle/>
          <a:p>
            <a:r>
              <a:rPr lang="en-US" altLang="ja-JP">
                <a:ea typeface="ＭＳ Ｐゴシック" panose="020B0600070205080204" pitchFamily="34" charset="-128"/>
              </a:rPr>
              <a:t>FS</a:t>
            </a:r>
            <a:r>
              <a:rPr lang="en-US" altLang="ja-JP">
                <a:latin typeface="Arial" panose="020B0604020202020204" pitchFamily="34" charset="0"/>
                <a:ea typeface="ＭＳ Ｐゴシック" panose="020B0600070205080204" pitchFamily="34" charset="-128"/>
              </a:rPr>
              <a:t>–</a:t>
            </a:r>
            <a:r>
              <a:rPr lang="en-US" altLang="ja-JP">
                <a:ea typeface="ＭＳ Ｐゴシック" panose="020B0600070205080204" pitchFamily="34" charset="-128"/>
              </a:rPr>
              <a:t> Internal Routines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AE99FA87-63BB-4859-B240-8D00E6FBC4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3336925"/>
          </a:xfrm>
        </p:spPr>
        <p:txBody>
          <a:bodyPr>
            <a:normAutofit/>
          </a:bodyPr>
          <a:lstStyle/>
          <a:p>
            <a:pPr algn="just"/>
            <a:r>
              <a:rPr lang="en-US" altLang="ja-JP" sz="2800" cap="none" dirty="0">
                <a:ea typeface="ＭＳ Ｐゴシック" panose="020B0600070205080204" pitchFamily="34" charset="-128"/>
              </a:rPr>
              <a:t>the file system contains a number of internal support routines that are used for accessing a file.  </a:t>
            </a:r>
          </a:p>
          <a:p>
            <a:pPr lvl="1" algn="just"/>
            <a:r>
              <a:rPr lang="en-US" altLang="ja-JP" sz="2400" cap="none" dirty="0" err="1">
                <a:ea typeface="ＭＳ Ｐゴシック" panose="020B0600070205080204" pitchFamily="34" charset="-128"/>
              </a:rPr>
              <a:t>namei</a:t>
            </a:r>
            <a:r>
              <a:rPr lang="en-US" altLang="ja-JP" sz="2400" cap="none" dirty="0">
                <a:ea typeface="ＭＳ Ｐゴシック" panose="020B0600070205080204" pitchFamily="34" charset="-128"/>
              </a:rPr>
              <a:t>( )</a:t>
            </a:r>
          </a:p>
          <a:p>
            <a:pPr lvl="1" algn="just"/>
            <a:r>
              <a:rPr lang="en-US" altLang="ja-JP" cap="none" dirty="0" err="1">
                <a:ea typeface="ＭＳ Ｐゴシック" panose="020B0600070205080204" pitchFamily="34" charset="-128"/>
              </a:rPr>
              <a:t>iget</a:t>
            </a:r>
            <a:r>
              <a:rPr lang="en-US" altLang="ja-JP" cap="none" dirty="0">
                <a:ea typeface="ＭＳ Ｐゴシック" panose="020B0600070205080204" pitchFamily="34" charset="-128"/>
              </a:rPr>
              <a:t>() / </a:t>
            </a:r>
            <a:r>
              <a:rPr lang="en-US" altLang="ja-JP" cap="none" dirty="0" err="1">
                <a:ea typeface="ＭＳ Ｐゴシック" panose="020B0600070205080204" pitchFamily="34" charset="-128"/>
              </a:rPr>
              <a:t>iput</a:t>
            </a:r>
            <a:r>
              <a:rPr lang="en-US" altLang="ja-JP" cap="none" dirty="0">
                <a:ea typeface="ＭＳ Ｐゴシック" panose="020B0600070205080204" pitchFamily="34" charset="-128"/>
              </a:rPr>
              <a:t>( ) </a:t>
            </a:r>
          </a:p>
          <a:p>
            <a:pPr lvl="1" algn="just"/>
            <a:r>
              <a:rPr lang="en-US" altLang="ja-JP" cap="none" dirty="0">
                <a:ea typeface="ＭＳ Ｐゴシック" panose="020B0600070205080204" pitchFamily="34" charset="-128"/>
              </a:rPr>
              <a:t>bread( ) </a:t>
            </a:r>
          </a:p>
          <a:p>
            <a:pPr lvl="1" algn="just"/>
            <a:r>
              <a:rPr lang="en-US" altLang="ja-JP" cap="none" dirty="0" err="1">
                <a:ea typeface="ＭＳ Ｐゴシック" panose="020B0600070205080204" pitchFamily="34" charset="-128"/>
              </a:rPr>
              <a:t>bwrite</a:t>
            </a:r>
            <a:r>
              <a:rPr lang="en-US" altLang="ja-JP" cap="none" dirty="0">
                <a:ea typeface="ＭＳ Ｐゴシック" panose="020B0600070205080204" pitchFamily="34" charset="-128"/>
              </a:rPr>
              <a:t>( ) </a:t>
            </a:r>
          </a:p>
          <a:p>
            <a:pPr lvl="1" algn="just"/>
            <a:r>
              <a:rPr lang="en-US" altLang="ja-JP" cap="none" dirty="0" err="1">
                <a:ea typeface="ＭＳ Ｐゴシック" panose="020B0600070205080204" pitchFamily="34" charset="-128"/>
              </a:rPr>
              <a:t>getblk</a:t>
            </a:r>
            <a:r>
              <a:rPr lang="en-US" altLang="ja-JP" cap="none" dirty="0">
                <a:ea typeface="ＭＳ Ｐゴシック" panose="020B0600070205080204" pitchFamily="34" charset="-128"/>
              </a:rPr>
              <a:t>( )</a:t>
            </a:r>
            <a:endParaRPr lang="en-US" altLang="ja-JP" sz="2400" cap="none" dirty="0">
              <a:ea typeface="ＭＳ Ｐゴシック" panose="020B0600070205080204" pitchFamily="34" charset="-128"/>
            </a:endParaRPr>
          </a:p>
          <a:p>
            <a:pPr algn="just">
              <a:spcBef>
                <a:spcPct val="0"/>
              </a:spcBef>
            </a:pPr>
            <a:endParaRPr lang="en-US" altLang="ja-JP" sz="2800" cap="none" dirty="0">
              <a:ea typeface="ＭＳ Ｐゴシック" panose="020B0600070205080204" pitchFamily="34" charset="-128"/>
            </a:endParaRPr>
          </a:p>
          <a:p>
            <a:pPr lvl="1" algn="just">
              <a:buFontTx/>
              <a:buNone/>
            </a:pPr>
            <a:endParaRPr lang="ja-JP" altLang="en-US" cap="none" dirty="0"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E4B7621-B821-48CA-B851-946ECDA1D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8B8A7-58C3-437A-8D68-25D0CFD849FE}" type="slidenum">
              <a:rPr lang="ja-JP" altLang="en-US"/>
              <a:pPr/>
              <a:t>28</a:t>
            </a:fld>
            <a:endParaRPr lang="en-US" altLang="ja-JP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517B9D6B-2BFB-41AA-BB5D-17372AC35D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ＭＳ Ｐゴシック" panose="020B0600070205080204" pitchFamily="34" charset="-128"/>
              </a:rPr>
              <a:t>Buffer Cache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E507F1DC-CEA0-4C0A-9FDC-E706477C71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endParaRPr lang="ja-JP" altLang="en-US" sz="2800" cap="none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ja-JP" sz="2800" cap="none" dirty="0">
                <a:ea typeface="ＭＳ Ｐゴシック" panose="020B0600070205080204" pitchFamily="34" charset="-128"/>
              </a:rPr>
              <a:t>The file system also maintains a </a:t>
            </a:r>
            <a:r>
              <a:rPr lang="en-US" altLang="ja-JP" sz="2800" i="1" cap="none" dirty="0">
                <a:ea typeface="ＭＳ Ｐゴシック" panose="020B0600070205080204" pitchFamily="34" charset="-128"/>
              </a:rPr>
              <a:t>buffer cache</a:t>
            </a:r>
            <a:r>
              <a:rPr lang="en-US" altLang="ja-JP" sz="2800" cap="none" dirty="0">
                <a:ea typeface="ＭＳ Ｐゴシック" panose="020B0600070205080204" pitchFamily="34" charset="-128"/>
              </a:rPr>
              <a:t>. </a:t>
            </a:r>
          </a:p>
          <a:p>
            <a:pPr>
              <a:lnSpc>
                <a:spcPct val="90000"/>
              </a:lnSpc>
            </a:pPr>
            <a:endParaRPr lang="en-US" altLang="ja-JP" sz="2800" cap="none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ja-JP" sz="2800" cap="none" dirty="0">
                <a:ea typeface="ＭＳ Ｐゴシック" panose="020B0600070205080204" pitchFamily="34" charset="-128"/>
              </a:rPr>
              <a:t>The buffer cache is stored in physical memory (non-paged memory). </a:t>
            </a:r>
          </a:p>
          <a:p>
            <a:pPr>
              <a:lnSpc>
                <a:spcPct val="90000"/>
              </a:lnSpc>
            </a:pPr>
            <a:endParaRPr lang="en-US" altLang="ja-JP" sz="2800" cap="none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ja-JP" sz="2800" cap="none" dirty="0">
                <a:ea typeface="ＭＳ Ｐゴシック" panose="020B0600070205080204" pitchFamily="34" charset="-128"/>
              </a:rPr>
              <a:t>The buffer cache is used to store any data that is read from or written to a </a:t>
            </a:r>
            <a:r>
              <a:rPr lang="en-US" altLang="ja-JP" sz="2800" b="1" cap="none" dirty="0">
                <a:ea typeface="ＭＳ Ｐゴシック" panose="020B0600070205080204" pitchFamily="34" charset="-128"/>
              </a:rPr>
              <a:t>block-device</a:t>
            </a:r>
            <a:r>
              <a:rPr lang="en-US" altLang="ja-JP" sz="2800" cap="none" dirty="0">
                <a:ea typeface="ＭＳ Ｐゴシック" panose="020B0600070205080204" pitchFamily="34" charset="-128"/>
              </a:rPr>
              <a:t> such as a hard-disk,  floppy disk or </a:t>
            </a:r>
            <a:r>
              <a:rPr lang="en-US" altLang="ja-JP" sz="2800" cap="none" dirty="0" err="1">
                <a:ea typeface="ＭＳ Ｐゴシック" panose="020B0600070205080204" pitchFamily="34" charset="-128"/>
              </a:rPr>
              <a:t>cd-rom</a:t>
            </a:r>
            <a:r>
              <a:rPr lang="en-US" altLang="ja-JP" sz="2800" cap="none" dirty="0">
                <a:ea typeface="ＭＳ Ｐゴシック" panose="020B0600070205080204" pitchFamily="34" charset="-128"/>
              </a:rPr>
              <a:t>.</a:t>
            </a:r>
            <a:endParaRPr lang="en-US" altLang="ja-JP" sz="2400" cap="none" dirty="0"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800CCB6-EA31-4095-AD95-568D00AB6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5D31-246C-4E4E-B55E-BE4816EF1FA7}" type="slidenum">
              <a:rPr lang="ja-JP" altLang="en-US"/>
              <a:pPr/>
              <a:t>29</a:t>
            </a:fld>
            <a:endParaRPr lang="en-US" altLang="ja-JP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>
            <a:extLst>
              <a:ext uri="{FF2B5EF4-FFF2-40B4-BE49-F238E27FC236}">
                <a16:creationId xmlns:a16="http://schemas.microsoft.com/office/drawing/2014/main" id="{5EEDBB7B-F916-48E4-94F9-1BA8AC3B13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ＭＳ Ｐゴシック" panose="020B0600070205080204" pitchFamily="34" charset="-128"/>
              </a:rPr>
              <a:t>Linux Kernel Version</a:t>
            </a:r>
          </a:p>
        </p:txBody>
      </p:sp>
      <p:sp>
        <p:nvSpPr>
          <p:cNvPr id="467971" name="Rectangle 3">
            <a:extLst>
              <a:ext uri="{FF2B5EF4-FFF2-40B4-BE49-F238E27FC236}">
                <a16:creationId xmlns:a16="http://schemas.microsoft.com/office/drawing/2014/main" id="{8B79FA5A-6AAA-42C8-B26F-07112BC387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686800" cy="4373563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</a:pPr>
            <a:r>
              <a:rPr lang="en-US" altLang="ja-JP" sz="2800" cap="none" dirty="0">
                <a:ea typeface="ＭＳ Ｐゴシック" panose="020B0600070205080204" pitchFamily="34" charset="-128"/>
              </a:rPr>
              <a:t>The first official release of </a:t>
            </a:r>
            <a:r>
              <a:rPr lang="en-US" altLang="ja-JP" sz="2800" cap="none" dirty="0" err="1">
                <a:ea typeface="ＭＳ Ｐゴシック" panose="020B0600070205080204" pitchFamily="34" charset="-128"/>
              </a:rPr>
              <a:t>linux</a:t>
            </a:r>
            <a:r>
              <a:rPr lang="en-US" altLang="ja-JP" sz="2800" cap="none" dirty="0">
                <a:ea typeface="ＭＳ Ｐゴシック" panose="020B0600070205080204" pitchFamily="34" charset="-128"/>
              </a:rPr>
              <a:t> 1.0 was in march 1994. </a:t>
            </a:r>
          </a:p>
          <a:p>
            <a:pPr algn="just">
              <a:lnSpc>
                <a:spcPct val="90000"/>
              </a:lnSpc>
            </a:pPr>
            <a:endParaRPr lang="en-US" altLang="ja-JP" sz="1200" cap="none" dirty="0">
              <a:ea typeface="ＭＳ Ｐゴシック" panose="020B0600070205080204" pitchFamily="34" charset="-128"/>
            </a:endParaRPr>
          </a:p>
          <a:p>
            <a:pPr algn="just">
              <a:lnSpc>
                <a:spcPct val="90000"/>
              </a:lnSpc>
            </a:pPr>
            <a:r>
              <a:rPr lang="en-US" altLang="ja-JP" sz="2800" cap="none" dirty="0">
                <a:ea typeface="ＭＳ Ｐゴシック" panose="020B0600070205080204" pitchFamily="34" charset="-128"/>
              </a:rPr>
              <a:t>Just a year later, </a:t>
            </a:r>
            <a:r>
              <a:rPr lang="en-US" altLang="ja-JP" sz="2800" cap="none" dirty="0" err="1">
                <a:ea typeface="ＭＳ Ｐゴシック" panose="020B0600070205080204" pitchFamily="34" charset="-128"/>
              </a:rPr>
              <a:t>linux</a:t>
            </a:r>
            <a:r>
              <a:rPr lang="en-US" altLang="ja-JP" sz="2800" cap="none" dirty="0">
                <a:ea typeface="ＭＳ Ｐゴシック" panose="020B0600070205080204" pitchFamily="34" charset="-128"/>
              </a:rPr>
              <a:t> 1.2 was released. </a:t>
            </a:r>
          </a:p>
          <a:p>
            <a:pPr algn="just">
              <a:lnSpc>
                <a:spcPct val="90000"/>
              </a:lnSpc>
            </a:pPr>
            <a:endParaRPr lang="en-US" altLang="ja-JP" sz="1200" cap="none" dirty="0">
              <a:ea typeface="ＭＳ Ｐゴシック" panose="020B0600070205080204" pitchFamily="34" charset="-128"/>
            </a:endParaRPr>
          </a:p>
          <a:p>
            <a:pPr algn="just">
              <a:lnSpc>
                <a:spcPct val="90000"/>
              </a:lnSpc>
            </a:pPr>
            <a:r>
              <a:rPr lang="en-US" altLang="ja-JP" sz="2800" cap="none" dirty="0">
                <a:ea typeface="ＭＳ Ｐゴシック" panose="020B0600070205080204" pitchFamily="34" charset="-128"/>
              </a:rPr>
              <a:t>Linux 2.0 arrived in </a:t>
            </a:r>
            <a:r>
              <a:rPr lang="en-US" altLang="ja-JP" sz="2800" cap="none" dirty="0" err="1">
                <a:ea typeface="ＭＳ Ｐゴシック" panose="020B0600070205080204" pitchFamily="34" charset="-128"/>
              </a:rPr>
              <a:t>june</a:t>
            </a:r>
            <a:r>
              <a:rPr lang="en-US" altLang="ja-JP" sz="2800" cap="none" dirty="0">
                <a:ea typeface="ＭＳ Ｐゴシック" panose="020B0600070205080204" pitchFamily="34" charset="-128"/>
              </a:rPr>
              <a:t> 1996.</a:t>
            </a:r>
          </a:p>
          <a:p>
            <a:pPr algn="just">
              <a:lnSpc>
                <a:spcPct val="90000"/>
              </a:lnSpc>
            </a:pPr>
            <a:endParaRPr lang="en-US" altLang="ja-JP" sz="1200" cap="none" dirty="0">
              <a:ea typeface="ＭＳ Ｐゴシック" panose="020B0600070205080204" pitchFamily="34" charset="-128"/>
            </a:endParaRPr>
          </a:p>
          <a:p>
            <a:pPr algn="just">
              <a:lnSpc>
                <a:spcPct val="90000"/>
              </a:lnSpc>
            </a:pPr>
            <a:r>
              <a:rPr lang="en-US" altLang="ja-JP" sz="2800" cap="none" dirty="0">
                <a:ea typeface="ＭＳ Ｐゴシック" panose="020B0600070205080204" pitchFamily="34" charset="-128"/>
              </a:rPr>
              <a:t>Linux 2.2 in </a:t>
            </a:r>
            <a:r>
              <a:rPr lang="en-US" altLang="ja-JP" sz="2800" cap="none" dirty="0" err="1">
                <a:ea typeface="ＭＳ Ｐゴシック" panose="020B0600070205080204" pitchFamily="34" charset="-128"/>
              </a:rPr>
              <a:t>january</a:t>
            </a:r>
            <a:r>
              <a:rPr lang="en-US" altLang="ja-JP" sz="2800" cap="none" dirty="0">
                <a:ea typeface="ＭＳ Ｐゴシック" panose="020B0600070205080204" pitchFamily="34" charset="-128"/>
              </a:rPr>
              <a:t> 1999. </a:t>
            </a:r>
          </a:p>
          <a:p>
            <a:pPr algn="just">
              <a:lnSpc>
                <a:spcPct val="90000"/>
              </a:lnSpc>
            </a:pPr>
            <a:endParaRPr lang="en-US" altLang="ja-JP" sz="1200" cap="none" dirty="0">
              <a:ea typeface="ＭＳ Ｐゴシック" panose="020B0600070205080204" pitchFamily="34" charset="-128"/>
            </a:endParaRPr>
          </a:p>
          <a:p>
            <a:pPr algn="just">
              <a:lnSpc>
                <a:spcPct val="90000"/>
              </a:lnSpc>
            </a:pPr>
            <a:r>
              <a:rPr lang="en-US" altLang="ja-JP" sz="2800" cap="none" dirty="0">
                <a:ea typeface="ＭＳ Ｐゴシック" panose="020B0600070205080204" pitchFamily="34" charset="-128"/>
              </a:rPr>
              <a:t>Linux 2.4 in </a:t>
            </a:r>
            <a:r>
              <a:rPr lang="en-US" altLang="ja-JP" sz="2800" cap="none" dirty="0" err="1">
                <a:ea typeface="ＭＳ Ｐゴシック" panose="020B0600070205080204" pitchFamily="34" charset="-128"/>
              </a:rPr>
              <a:t>january</a:t>
            </a:r>
            <a:r>
              <a:rPr lang="en-US" altLang="ja-JP" sz="2800" cap="none" dirty="0">
                <a:ea typeface="ＭＳ Ｐゴシック" panose="020B0600070205080204" pitchFamily="34" charset="-128"/>
              </a:rPr>
              <a:t> 2001.</a:t>
            </a:r>
          </a:p>
          <a:p>
            <a:pPr algn="just">
              <a:lnSpc>
                <a:spcPct val="90000"/>
              </a:lnSpc>
            </a:pPr>
            <a:endParaRPr lang="en-US" altLang="ja-JP" sz="1000" cap="none" dirty="0">
              <a:ea typeface="ＭＳ Ｐゴシック" panose="020B0600070205080204" pitchFamily="34" charset="-128"/>
            </a:endParaRPr>
          </a:p>
          <a:p>
            <a:pPr algn="just">
              <a:lnSpc>
                <a:spcPct val="90000"/>
              </a:lnSpc>
            </a:pPr>
            <a:r>
              <a:rPr lang="en-US" altLang="ja-JP" sz="2800" cap="none" dirty="0">
                <a:ea typeface="ＭＳ Ｐゴシック" panose="020B0600070205080204" pitchFamily="34" charset="-128"/>
              </a:rPr>
              <a:t>Linux 2.6 in </a:t>
            </a:r>
            <a:r>
              <a:rPr lang="en-US" altLang="ja-JP" sz="2800" cap="none" dirty="0" err="1">
                <a:ea typeface="ＭＳ Ｐゴシック" panose="020B0600070205080204" pitchFamily="34" charset="-128"/>
              </a:rPr>
              <a:t>december</a:t>
            </a:r>
            <a:r>
              <a:rPr lang="en-US" altLang="ja-JP" sz="2800" cap="none" dirty="0">
                <a:ea typeface="ＭＳ Ｐゴシック" panose="020B0600070205080204" pitchFamily="34" charset="-128"/>
              </a:rPr>
              <a:t> 2003.</a:t>
            </a:r>
          </a:p>
          <a:p>
            <a:pPr>
              <a:lnSpc>
                <a:spcPct val="90000"/>
              </a:lnSpc>
            </a:pPr>
            <a:endParaRPr lang="ja-JP" altLang="en-US" sz="2800" cap="none" dirty="0"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35CF6E4-2C35-4326-A316-11D0D7911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0C859-8F3F-4467-A5E3-FA39FD1A36AC}" type="slidenum">
              <a:rPr lang="ja-JP" altLang="en-US"/>
              <a:pPr/>
              <a:t>3</a:t>
            </a:fld>
            <a:endParaRPr lang="en-US" altLang="ja-JP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AF76E744-A283-42DC-A3FC-F8C7F06503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ＭＳ Ｐゴシック" panose="020B0600070205080204" pitchFamily="34" charset="-128"/>
              </a:rPr>
              <a:t>Buffer Cache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76A66C4B-8226-4466-922E-C0104496AF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ja-JP" sz="2800" cap="none" dirty="0">
                <a:ea typeface="ＭＳ Ｐゴシック" panose="020B0600070205080204" pitchFamily="34" charset="-128"/>
              </a:rPr>
              <a:t>If data is not present in buffer cache:</a:t>
            </a:r>
          </a:p>
          <a:p>
            <a:pPr lvl="1">
              <a:lnSpc>
                <a:spcPct val="90000"/>
              </a:lnSpc>
            </a:pPr>
            <a:r>
              <a:rPr lang="en-US" altLang="ja-JP" sz="2400" cap="none" dirty="0">
                <a:ea typeface="ＭＳ Ｐゴシック" panose="020B0600070205080204" pitchFamily="34" charset="-128"/>
              </a:rPr>
              <a:t>The system allocates a free buffer in buffer cache</a:t>
            </a:r>
          </a:p>
          <a:p>
            <a:pPr lvl="1">
              <a:lnSpc>
                <a:spcPct val="90000"/>
              </a:lnSpc>
            </a:pPr>
            <a:r>
              <a:rPr lang="en-US" altLang="ja-JP" sz="2400" cap="none" dirty="0">
                <a:ea typeface="ＭＳ Ｐゴシック" panose="020B0600070205080204" pitchFamily="34" charset="-128"/>
              </a:rPr>
              <a:t>Reads the data from the disk </a:t>
            </a:r>
          </a:p>
          <a:p>
            <a:pPr lvl="1">
              <a:lnSpc>
                <a:spcPct val="90000"/>
              </a:lnSpc>
            </a:pPr>
            <a:r>
              <a:rPr lang="en-US" altLang="ja-JP" sz="2400" cap="none" dirty="0">
                <a:ea typeface="ＭＳ Ｐゴシック" panose="020B0600070205080204" pitchFamily="34" charset="-128"/>
              </a:rPr>
              <a:t>Stores the data in the buffer cache.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ja-JP" sz="2800" cap="none" dirty="0">
                <a:ea typeface="ＭＳ Ｐゴシック" panose="020B0600070205080204" pitchFamily="34" charset="-128"/>
              </a:rPr>
              <a:t>If there is no free buffer in the buffer cache:</a:t>
            </a:r>
          </a:p>
          <a:p>
            <a:pPr lvl="1">
              <a:lnSpc>
                <a:spcPct val="90000"/>
              </a:lnSpc>
            </a:pPr>
            <a:r>
              <a:rPr lang="en-US" altLang="ja-JP" sz="2400" cap="none" dirty="0">
                <a:ea typeface="ＭＳ Ｐゴシック" panose="020B0600070205080204" pitchFamily="34" charset="-128"/>
              </a:rPr>
              <a:t>The system selects a used buffer</a:t>
            </a:r>
          </a:p>
          <a:p>
            <a:pPr lvl="1">
              <a:lnSpc>
                <a:spcPct val="90000"/>
              </a:lnSpc>
            </a:pPr>
            <a:r>
              <a:rPr lang="en-US" altLang="ja-JP" sz="2400" cap="none" dirty="0">
                <a:ea typeface="ＭＳ Ｐゴシック" panose="020B0600070205080204" pitchFamily="34" charset="-128"/>
              </a:rPr>
              <a:t>Writes it to the disk</a:t>
            </a:r>
          </a:p>
          <a:p>
            <a:pPr lvl="1">
              <a:lnSpc>
                <a:spcPct val="90000"/>
              </a:lnSpc>
            </a:pPr>
            <a:r>
              <a:rPr lang="en-US" altLang="ja-JP" sz="2400" cap="none" dirty="0">
                <a:ea typeface="ＭＳ Ｐゴシック" panose="020B0600070205080204" pitchFamily="34" charset="-128"/>
              </a:rPr>
              <a:t>Marks the buffer as free</a:t>
            </a:r>
          </a:p>
          <a:p>
            <a:pPr lvl="1">
              <a:lnSpc>
                <a:spcPct val="90000"/>
              </a:lnSpc>
            </a:pPr>
            <a:r>
              <a:rPr lang="en-US" altLang="ja-JP" sz="2400" cap="none" dirty="0">
                <a:ea typeface="ＭＳ Ｐゴシック" panose="020B0600070205080204" pitchFamily="34" charset="-128"/>
              </a:rPr>
              <a:t>Allocates it for the requesting process.</a:t>
            </a:r>
            <a:r>
              <a:rPr lang="en-US" altLang="ja-JP" cap="none" dirty="0">
                <a:ea typeface="ＭＳ Ｐゴシック" panose="020B0600070205080204" pitchFamily="34" charset="-128"/>
              </a:rPr>
              <a:t>  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373E75D-A3AC-465B-878E-363F52EB7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E4A47-33ED-4BB2-BE2C-678E7E44A118}" type="slidenum">
              <a:rPr lang="ja-JP" altLang="en-US"/>
              <a:pPr/>
              <a:t>30</a:t>
            </a:fld>
            <a:endParaRPr lang="en-US" altLang="ja-JP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D3C91465-17E0-422B-A4A5-02C2BD690D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ＭＳ Ｐゴシック" panose="020B0600070205080204" pitchFamily="34" charset="-128"/>
              </a:rPr>
              <a:t>Buffer Cache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8440D51C-903A-4B94-BBC5-2B4B3D1237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90000"/>
              </a:lnSpc>
            </a:pPr>
            <a:r>
              <a:rPr lang="en-US" altLang="ja-JP" sz="2800" cap="none" dirty="0">
                <a:ea typeface="ＭＳ Ｐゴシック" panose="020B0600070205080204" pitchFamily="34" charset="-128"/>
              </a:rPr>
              <a:t>While all this is going on, the requesting process is put to wait state.</a:t>
            </a:r>
          </a:p>
          <a:p>
            <a:pPr algn="just">
              <a:lnSpc>
                <a:spcPct val="90000"/>
              </a:lnSpc>
            </a:pPr>
            <a:endParaRPr lang="en-US" altLang="ja-JP" sz="1600" cap="none" dirty="0">
              <a:ea typeface="ＭＳ Ｐゴシック" panose="020B0600070205080204" pitchFamily="34" charset="-128"/>
            </a:endParaRPr>
          </a:p>
          <a:p>
            <a:pPr algn="just">
              <a:lnSpc>
                <a:spcPct val="90000"/>
              </a:lnSpc>
            </a:pPr>
            <a:r>
              <a:rPr lang="en-US" altLang="ja-JP" sz="2800" cap="none" dirty="0">
                <a:ea typeface="ＭＳ Ｐゴシック" panose="020B0600070205080204" pitchFamily="34" charset="-128"/>
              </a:rPr>
              <a:t>Once a free buffer is allocated and data is read from disk into buffer cache, the process is resumed.</a:t>
            </a:r>
          </a:p>
          <a:p>
            <a:pPr algn="just">
              <a:lnSpc>
                <a:spcPct val="90000"/>
              </a:lnSpc>
            </a:pPr>
            <a:endParaRPr lang="en-US" altLang="ja-JP" sz="1800" cap="none" dirty="0">
              <a:ea typeface="ＭＳ Ｐゴシック" panose="020B0600070205080204" pitchFamily="34" charset="-128"/>
            </a:endParaRPr>
          </a:p>
          <a:p>
            <a:pPr algn="just">
              <a:lnSpc>
                <a:spcPct val="90000"/>
              </a:lnSpc>
            </a:pPr>
            <a:r>
              <a:rPr lang="en-US" altLang="ja-JP" sz="2800" cap="none" dirty="0">
                <a:ea typeface="ＭＳ Ｐゴシック" panose="020B0600070205080204" pitchFamily="34" charset="-128"/>
              </a:rPr>
              <a:t>A process can use the </a:t>
            </a:r>
            <a:r>
              <a:rPr lang="en-US" altLang="ja-JP" sz="2800" i="1" cap="none" dirty="0">
                <a:ea typeface="ＭＳ Ｐゴシック" panose="020B0600070205080204" pitchFamily="34" charset="-128"/>
              </a:rPr>
              <a:t>sync( )</a:t>
            </a:r>
            <a:r>
              <a:rPr lang="en-US" altLang="ja-JP" sz="2800" cap="none" dirty="0">
                <a:ea typeface="ＭＳ Ｐゴシック" panose="020B0600070205080204" pitchFamily="34" charset="-128"/>
              </a:rPr>
              <a:t> system call to tell the system that any changes made by itself in the buffer cache must be written to the disk. 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B4D0BA4-5B4B-4491-8F13-010B72937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3C12-2FFB-42DA-ADF4-3671D69B604E}" type="slidenum">
              <a:rPr lang="ja-JP" altLang="en-US"/>
              <a:pPr/>
              <a:t>31</a:t>
            </a:fld>
            <a:endParaRPr lang="en-US" altLang="ja-JP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4F0C32F4-5CB9-4619-9794-EBD1FACD5D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ＭＳ Ｐゴシック" panose="020B0600070205080204" pitchFamily="34" charset="-128"/>
              </a:rPr>
              <a:t>Introduction to Process</a:t>
            </a:r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6DC215D6-F7CC-49C6-8385-7163F649BB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09650" y="1981200"/>
            <a:ext cx="7124700" cy="3446463"/>
          </a:xfrm>
        </p:spPr>
        <p:txBody>
          <a:bodyPr>
            <a:normAutofit fontScale="85000" lnSpcReduction="20000"/>
          </a:bodyPr>
          <a:lstStyle/>
          <a:p>
            <a:pPr algn="just">
              <a:spcBef>
                <a:spcPts val="500"/>
              </a:spcBef>
              <a:spcAft>
                <a:spcPts val="500"/>
              </a:spcAft>
            </a:pPr>
            <a:r>
              <a:rPr lang="en-US" altLang="ja-JP" sz="2800" cap="none" dirty="0">
                <a:ea typeface="ＭＳ Ｐゴシック" panose="020B0600070205080204" pitchFamily="34" charset="-128"/>
              </a:rPr>
              <a:t>A process can be thought of as a  program in execution</a:t>
            </a:r>
          </a:p>
          <a:p>
            <a:pPr algn="just">
              <a:spcBef>
                <a:spcPts val="500"/>
              </a:spcBef>
              <a:spcAft>
                <a:spcPts val="500"/>
              </a:spcAft>
            </a:pPr>
            <a:endParaRPr lang="en-US" altLang="ja-JP" sz="2800" cap="none" dirty="0">
              <a:ea typeface="ＭＳ Ｐゴシック" panose="020B0600070205080204" pitchFamily="34" charset="-128"/>
            </a:endParaRPr>
          </a:p>
          <a:p>
            <a:pPr algn="just">
              <a:spcBef>
                <a:spcPts val="500"/>
              </a:spcBef>
              <a:spcAft>
                <a:spcPts val="500"/>
              </a:spcAft>
            </a:pPr>
            <a:r>
              <a:rPr lang="en-US" altLang="ja-JP" sz="2800" cap="none" dirty="0">
                <a:ea typeface="ＭＳ Ｐゴシック" panose="020B0600070205080204" pitchFamily="34" charset="-128"/>
              </a:rPr>
              <a:t>Process also include pc and all </a:t>
            </a:r>
            <a:r>
              <a:rPr lang="en-US" altLang="ja-JP" sz="2800" cap="none" dirty="0" err="1">
                <a:ea typeface="ＭＳ Ｐゴシック" panose="020B0600070205080204" pitchFamily="34" charset="-128"/>
              </a:rPr>
              <a:t>cpu</a:t>
            </a:r>
            <a:r>
              <a:rPr lang="en-US" altLang="ja-JP" sz="2800" cap="none" dirty="0">
                <a:ea typeface="ＭＳ Ｐゴシック" panose="020B0600070205080204" pitchFamily="34" charset="-128"/>
              </a:rPr>
              <a:t> registers as well as the process stacks containing temporary data </a:t>
            </a:r>
          </a:p>
          <a:p>
            <a:pPr algn="just">
              <a:spcBef>
                <a:spcPts val="500"/>
              </a:spcBef>
              <a:spcAft>
                <a:spcPts val="500"/>
              </a:spcAft>
            </a:pPr>
            <a:endParaRPr lang="en-US" altLang="ja-JP" sz="2800" cap="none" dirty="0">
              <a:ea typeface="ＭＳ Ｐゴシック" panose="020B0600070205080204" pitchFamily="34" charset="-128"/>
            </a:endParaRPr>
          </a:p>
          <a:p>
            <a:pPr algn="just"/>
            <a:r>
              <a:rPr lang="en-US" altLang="ja-JP" sz="2800" cap="none" dirty="0">
                <a:ea typeface="ＭＳ Ｐゴシック" panose="020B0600070205080204" pitchFamily="34" charset="-128"/>
              </a:rPr>
              <a:t>During the lifetime of a process  it will use many resources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2CF5B03-0847-4A16-9E27-CEDFE085F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8DC4E-E410-4EF2-8687-9C0E787ABE7D}" type="slidenum">
              <a:rPr lang="ja-JP" altLang="en-US"/>
              <a:pPr/>
              <a:t>32</a:t>
            </a:fld>
            <a:endParaRPr lang="en-US" altLang="ja-JP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8" name="Rectangle 4">
            <a:extLst>
              <a:ext uri="{FF2B5EF4-FFF2-40B4-BE49-F238E27FC236}">
                <a16:creationId xmlns:a16="http://schemas.microsoft.com/office/drawing/2014/main" id="{8A3F5845-A0E7-46CD-B40D-F2A94F857C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>
                <a:ea typeface="ＭＳ Ｐゴシック" panose="020B0600070205080204" pitchFamily="34" charset="-128"/>
              </a:rPr>
              <a:t>Introduction to Process</a:t>
            </a:r>
          </a:p>
        </p:txBody>
      </p:sp>
      <p:sp>
        <p:nvSpPr>
          <p:cNvPr id="436227" name="Rectangle 3">
            <a:extLst>
              <a:ext uri="{FF2B5EF4-FFF2-40B4-BE49-F238E27FC236}">
                <a16:creationId xmlns:a16="http://schemas.microsoft.com/office/drawing/2014/main" id="{424184D7-D2EC-43E4-A681-2B10FC43BB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Tx/>
              <a:buNone/>
            </a:pPr>
            <a:endParaRPr lang="ja-JP" altLang="en-US" sz="2800" cap="none" dirty="0">
              <a:ea typeface="ＭＳ Ｐゴシック" panose="020B0600070205080204" pitchFamily="34" charset="-128"/>
            </a:endParaRPr>
          </a:p>
          <a:p>
            <a:pPr algn="just"/>
            <a:r>
              <a:rPr lang="en-US" altLang="ja-JP" sz="2800" cap="none" dirty="0" err="1">
                <a:ea typeface="ＭＳ Ｐゴシック" panose="020B0600070205080204" pitchFamily="34" charset="-128"/>
              </a:rPr>
              <a:t>Os</a:t>
            </a:r>
            <a:r>
              <a:rPr lang="en-US" altLang="ja-JP" sz="2800" cap="none" dirty="0">
                <a:ea typeface="ＭＳ Ｐゴシック" panose="020B0600070205080204" pitchFamily="34" charset="-128"/>
              </a:rPr>
              <a:t> should keep track of the processes to ensure that the system resources are shared fairly.</a:t>
            </a:r>
          </a:p>
          <a:p>
            <a:pPr algn="just"/>
            <a:endParaRPr lang="en-US" altLang="ja-JP" sz="2800" cap="none" dirty="0">
              <a:ea typeface="ＭＳ Ｐゴシック" panose="020B0600070205080204" pitchFamily="34" charset="-128"/>
            </a:endParaRPr>
          </a:p>
          <a:p>
            <a:pPr algn="just"/>
            <a:r>
              <a:rPr lang="en-US" altLang="ja-JP" sz="2800" cap="none" dirty="0">
                <a:ea typeface="ＭＳ Ｐゴシック" panose="020B0600070205080204" pitchFamily="34" charset="-128"/>
              </a:rPr>
              <a:t>Most precious resource is </a:t>
            </a:r>
            <a:r>
              <a:rPr lang="en-US" altLang="ja-JP" sz="2800" cap="none" dirty="0" err="1">
                <a:ea typeface="ＭＳ Ｐゴシック" panose="020B0600070205080204" pitchFamily="34" charset="-128"/>
              </a:rPr>
              <a:t>cpu</a:t>
            </a:r>
            <a:r>
              <a:rPr lang="en-US" altLang="ja-JP" sz="2800" cap="none" dirty="0">
                <a:ea typeface="ＭＳ Ｐゴシック" panose="020B0600070205080204" pitchFamily="34" charset="-128"/>
              </a:rPr>
              <a:t>. Since UNIX is a multiprocessing OS, its main objective is to have maximum CPU utilization</a:t>
            </a:r>
          </a:p>
          <a:p>
            <a:endParaRPr lang="ja-JP" altLang="en-US" sz="2800" cap="none" dirty="0"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4BFF60F-34B7-4EAC-B13B-773897258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F4E2-7040-4E7C-85EB-B30B98B23C9F}" type="slidenum">
              <a:rPr lang="ja-JP" altLang="en-US"/>
              <a:pPr/>
              <a:t>33</a:t>
            </a:fld>
            <a:endParaRPr lang="en-US" altLang="ja-JP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3B423BAA-8852-4906-AA2C-5E1BD3F346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ＭＳ Ｐゴシック" panose="020B0600070205080204" pitchFamily="34" charset="-128"/>
              </a:rPr>
              <a:t>Dual Modes</a:t>
            </a:r>
            <a:r>
              <a:rPr lang="en-US" altLang="ja-JP" b="1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30D51635-CFE8-43D7-A703-26836747D0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752600"/>
            <a:ext cx="8915400" cy="330993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altLang="ja-JP" sz="2600" cap="none" dirty="0">
                <a:ea typeface="ＭＳ Ｐゴシック" panose="020B0600070205080204" pitchFamily="34" charset="-128"/>
              </a:rPr>
              <a:t>In order to run </a:t>
            </a:r>
            <a:r>
              <a:rPr lang="en-US" altLang="ja-JP" sz="2600" cap="none" dirty="0" err="1">
                <a:ea typeface="ＭＳ Ｐゴシック" panose="020B0600070205080204" pitchFamily="34" charset="-128"/>
              </a:rPr>
              <a:t>linux</a:t>
            </a:r>
            <a:r>
              <a:rPr lang="en-US" altLang="ja-JP" sz="2600" cap="none" dirty="0">
                <a:ea typeface="ＭＳ Ｐゴシック" panose="020B0600070205080204" pitchFamily="34" charset="-128"/>
              </a:rPr>
              <a:t>, the computer hardware must provide  two modes of execution: user  and kernel.</a:t>
            </a:r>
          </a:p>
          <a:p>
            <a:pPr algn="just"/>
            <a:endParaRPr lang="en-US" altLang="ja-JP" sz="1200" cap="none" dirty="0">
              <a:ea typeface="ＭＳ Ｐゴシック" panose="020B0600070205080204" pitchFamily="34" charset="-128"/>
            </a:endParaRPr>
          </a:p>
          <a:p>
            <a:pPr algn="just"/>
            <a:r>
              <a:rPr lang="en-US" altLang="ja-JP" sz="2600" cap="none" dirty="0">
                <a:ea typeface="ＭＳ Ｐゴシック" panose="020B0600070205080204" pitchFamily="34" charset="-128"/>
              </a:rPr>
              <a:t>Each process has virtual address space, references to virtual memory are translated to physical memory locations using set of address translation maps</a:t>
            </a:r>
          </a:p>
          <a:p>
            <a:pPr algn="just"/>
            <a:endParaRPr lang="en-US" altLang="ja-JP" sz="900" cap="none" dirty="0">
              <a:ea typeface="ＭＳ Ｐゴシック" panose="020B0600070205080204" pitchFamily="34" charset="-128"/>
            </a:endParaRPr>
          </a:p>
          <a:p>
            <a:pPr algn="just"/>
            <a:r>
              <a:rPr lang="en-US" altLang="ja-JP" sz="2600" cap="none" dirty="0">
                <a:ea typeface="ＭＳ Ｐゴシック" panose="020B0600070205080204" pitchFamily="34" charset="-128"/>
              </a:rPr>
              <a:t>When current process yields </a:t>
            </a:r>
            <a:r>
              <a:rPr lang="en-US" altLang="ja-JP" sz="2600" cap="none" dirty="0" err="1">
                <a:ea typeface="ＭＳ Ｐゴシック" panose="020B0600070205080204" pitchFamily="34" charset="-128"/>
              </a:rPr>
              <a:t>cpu</a:t>
            </a:r>
            <a:r>
              <a:rPr lang="en-US" altLang="ja-JP" sz="2600" cap="none" dirty="0">
                <a:ea typeface="ＭＳ Ｐゴシック" panose="020B0600070205080204" pitchFamily="34" charset="-128"/>
              </a:rPr>
              <a:t> to another process (a context switch), the kernel loads these registers with pointers to translation of new process</a:t>
            </a:r>
          </a:p>
          <a:p>
            <a:pPr algn="just"/>
            <a:endParaRPr lang="en-US" altLang="ja-JP" sz="2600" cap="none" dirty="0">
              <a:ea typeface="ＭＳ Ｐゴシック" panose="020B0600070205080204" pitchFamily="34" charset="-128"/>
            </a:endParaRPr>
          </a:p>
          <a:p>
            <a:pPr algn="just">
              <a:buFontTx/>
              <a:buNone/>
            </a:pPr>
            <a:endParaRPr lang="en-US" altLang="ja-JP" sz="2600" cap="none" dirty="0">
              <a:ea typeface="ＭＳ Ｐゴシック" panose="020B0600070205080204" pitchFamily="34" charset="-128"/>
            </a:endParaRPr>
          </a:p>
          <a:p>
            <a:pPr algn="just">
              <a:buFontTx/>
              <a:buNone/>
            </a:pPr>
            <a:endParaRPr lang="en-US" altLang="ja-JP" sz="2600" cap="none" dirty="0">
              <a:ea typeface="ＭＳ Ｐゴシック" panose="020B0600070205080204" pitchFamily="34" charset="-128"/>
            </a:endParaRPr>
          </a:p>
          <a:p>
            <a:pPr algn="just"/>
            <a:endParaRPr lang="en-US" altLang="ja-JP" sz="2600" cap="none" dirty="0"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564FA3B-D0EE-47CF-9934-72EDE4A00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183F-0481-4CE2-AE64-C1E75BB5813E}" type="slidenum">
              <a:rPr lang="ja-JP" altLang="en-US"/>
              <a:pPr/>
              <a:t>34</a:t>
            </a:fld>
            <a:endParaRPr lang="en-US" altLang="ja-JP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B6DBA02E-2505-4A75-BD5A-FB9C5A9A4D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ＭＳ Ｐゴシック" panose="020B0600070205080204" pitchFamily="34" charset="-128"/>
              </a:rPr>
              <a:t>Per-process Objects</a:t>
            </a:r>
            <a:r>
              <a:rPr lang="en-US" altLang="ja-JP" b="1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4765D98E-192F-406F-A651-1BE6A1344F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752600"/>
            <a:ext cx="8991600" cy="4373563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</a:pPr>
            <a:r>
              <a:rPr lang="en-US" altLang="ja-JP" sz="2900" cap="none" dirty="0">
                <a:ea typeface="ＭＳ Ｐゴシック" panose="020B0600070205080204" pitchFamily="34" charset="-128"/>
              </a:rPr>
              <a:t>There are two important  per-process objects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ja-JP" sz="2900" cap="none" dirty="0">
                <a:ea typeface="ＭＳ Ｐゴシック" panose="020B0600070205080204" pitchFamily="34" charset="-128"/>
              </a:rPr>
              <a:t>           * </a:t>
            </a:r>
            <a:r>
              <a:rPr lang="en-US" altLang="ja-JP" sz="2900" cap="none" dirty="0" err="1">
                <a:ea typeface="ＭＳ Ｐゴシック" panose="020B0600070205080204" pitchFamily="34" charset="-128"/>
              </a:rPr>
              <a:t>Uarea</a:t>
            </a:r>
            <a:r>
              <a:rPr lang="en-US" altLang="ja-JP" sz="2900" cap="none" dirty="0">
                <a:ea typeface="ＭＳ Ｐゴシック" panose="020B0600070205080204" pitchFamily="34" charset="-128"/>
              </a:rPr>
              <a:t> (user area) </a:t>
            </a:r>
            <a:r>
              <a:rPr lang="en-US" altLang="ja-JP" sz="2900" cap="none" dirty="0">
                <a:latin typeface="Arial" panose="020B0604020202020204" pitchFamily="34" charset="0"/>
                <a:ea typeface="ＭＳ Ｐゴシック" panose="020B0600070205080204" pitchFamily="34" charset="-128"/>
              </a:rPr>
              <a:t>–</a:t>
            </a:r>
            <a:r>
              <a:rPr lang="en-US" altLang="ja-JP" sz="2900" cap="none" dirty="0">
                <a:ea typeface="ＭＳ Ｐゴシック" panose="020B0600070205080204" pitchFamily="34" charset="-128"/>
              </a:rPr>
              <a:t> is a data structure that contains information about a process of interest to the kernel, such as a table of files opened by the process, identification information, and  saved values of the process registers when the process is not running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ja-JP" sz="2900" cap="none" dirty="0">
                <a:ea typeface="ＭＳ Ｐゴシック" panose="020B0600070205080204" pitchFamily="34" charset="-128"/>
              </a:rPr>
              <a:t>      *  Kernel stack </a:t>
            </a:r>
            <a:r>
              <a:rPr lang="en-US" altLang="ja-JP" sz="2900" cap="none" dirty="0">
                <a:latin typeface="Arial" panose="020B0604020202020204" pitchFamily="34" charset="0"/>
                <a:ea typeface="ＭＳ Ｐゴシック" panose="020B0600070205080204" pitchFamily="34" charset="-128"/>
              </a:rPr>
              <a:t>–</a:t>
            </a:r>
            <a:r>
              <a:rPr lang="en-US" altLang="ja-JP" sz="2900" cap="none" dirty="0">
                <a:ea typeface="ＭＳ Ｐゴシック" panose="020B0600070205080204" pitchFamily="34" charset="-128"/>
              </a:rPr>
              <a:t> to keep track of its function call sequence when executing in the kernel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ja-JP" sz="2900" cap="none" dirty="0">
                <a:ea typeface="ＭＳ Ｐゴシック" panose="020B0600070205080204" pitchFamily="34" charset="-128"/>
              </a:rPr>
              <a:t>    Both u area and kernel stack, while being per-process entities in the process space, are owned by the kernel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ja-JP" altLang="en-US" sz="2900" cap="none" dirty="0"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2E1F82F-6D96-47C9-8504-3DE57BE58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D876-19F7-47DB-8A19-26B6E7DAF69F}" type="slidenum">
              <a:rPr lang="ja-JP" altLang="en-US"/>
              <a:pPr/>
              <a:t>35</a:t>
            </a:fld>
            <a:endParaRPr lang="en-US" altLang="ja-JP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01704CFB-E8B0-4856-B9DB-2F412592B6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ＭＳ Ｐゴシック" panose="020B0600070205080204" pitchFamily="34" charset="-128"/>
              </a:rPr>
              <a:t>Context of a Process</a:t>
            </a:r>
          </a:p>
        </p:txBody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96B8F087-0DFE-49CB-A82F-8E0B6D5FDB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endParaRPr lang="ja-JP" altLang="en-US" sz="2800">
              <a:ea typeface="ＭＳ Ｐゴシック" panose="020B0600070205080204" pitchFamily="34" charset="-128"/>
            </a:endParaRPr>
          </a:p>
          <a:p>
            <a:pPr algn="just"/>
            <a:r>
              <a:rPr lang="en-US" altLang="ja-JP" sz="2800">
                <a:ea typeface="ＭＳ Ｐゴシック" panose="020B0600070205080204" pitchFamily="34" charset="-128"/>
              </a:rPr>
              <a:t>The UNIX kernel is reentrant</a:t>
            </a:r>
          </a:p>
          <a:p>
            <a:pPr algn="just"/>
            <a:endParaRPr lang="en-US" altLang="ja-JP" sz="800">
              <a:ea typeface="ＭＳ Ｐゴシック" panose="020B0600070205080204" pitchFamily="34" charset="-128"/>
            </a:endParaRPr>
          </a:p>
          <a:p>
            <a:pPr algn="just"/>
            <a:endParaRPr lang="en-US" altLang="ja-JP" sz="600">
              <a:ea typeface="ＭＳ Ｐゴシック" panose="020B0600070205080204" pitchFamily="34" charset="-128"/>
            </a:endParaRPr>
          </a:p>
          <a:p>
            <a:pPr algn="just"/>
            <a:r>
              <a:rPr lang="en-US" altLang="ja-JP" sz="2800">
                <a:ea typeface="ＭＳ Ｐゴシック" panose="020B0600070205080204" pitchFamily="34" charset="-128"/>
              </a:rPr>
              <a:t>Kernel functions may execute either in process context or in system context</a:t>
            </a:r>
          </a:p>
          <a:p>
            <a:pPr algn="just"/>
            <a:endParaRPr lang="en-US" altLang="ja-JP" sz="2800">
              <a:ea typeface="ＭＳ Ｐゴシック" panose="020B0600070205080204" pitchFamily="34" charset="-128"/>
            </a:endParaRPr>
          </a:p>
          <a:p>
            <a:pPr algn="just"/>
            <a:r>
              <a:rPr lang="en-US" altLang="ja-JP" sz="2800">
                <a:ea typeface="ＭＳ Ｐゴシック" panose="020B0600070205080204" pitchFamily="34" charset="-128"/>
              </a:rPr>
              <a:t>User code runs in user mode and process context, and can access only the process space</a:t>
            </a:r>
          </a:p>
          <a:p>
            <a:pPr algn="just"/>
            <a:endParaRPr lang="ja-JP" altLang="en-US" sz="2800"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8AC1E47-7A29-42E2-8BAC-0975854B5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2F4EF-66FA-4F39-931B-468664593616}" type="slidenum">
              <a:rPr lang="ja-JP" altLang="en-US"/>
              <a:pPr/>
              <a:t>36</a:t>
            </a:fld>
            <a:endParaRPr lang="en-US" altLang="ja-JP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2" name="Rectangle 4">
            <a:extLst>
              <a:ext uri="{FF2B5EF4-FFF2-40B4-BE49-F238E27FC236}">
                <a16:creationId xmlns:a16="http://schemas.microsoft.com/office/drawing/2014/main" id="{5EC20734-6AD2-4480-82DD-FF323683AC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>
                <a:ea typeface="ＭＳ Ｐゴシック" panose="020B0600070205080204" pitchFamily="34" charset="-128"/>
              </a:rPr>
              <a:t>Context of a Process</a:t>
            </a:r>
          </a:p>
        </p:txBody>
      </p:sp>
      <p:sp>
        <p:nvSpPr>
          <p:cNvPr id="437251" name="Rectangle 3">
            <a:extLst>
              <a:ext uri="{FF2B5EF4-FFF2-40B4-BE49-F238E27FC236}">
                <a16:creationId xmlns:a16="http://schemas.microsoft.com/office/drawing/2014/main" id="{23CD1E63-CA44-4E69-BC5E-C93A60EC12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endParaRPr lang="ja-JP" altLang="en-US" sz="2800">
              <a:ea typeface="ＭＳ Ｐゴシック" panose="020B0600070205080204" pitchFamily="34" charset="-128"/>
            </a:endParaRPr>
          </a:p>
          <a:p>
            <a:pPr algn="just"/>
            <a:r>
              <a:rPr lang="en-US" altLang="ja-JP" sz="2800">
                <a:ea typeface="ＭＳ Ｐゴシック" panose="020B0600070205080204" pitchFamily="34" charset="-128"/>
              </a:rPr>
              <a:t>System calls and exceptions are handled in kernel mode but in process context, and may access process and system space</a:t>
            </a:r>
          </a:p>
          <a:p>
            <a:pPr algn="just"/>
            <a:endParaRPr lang="en-US" altLang="ja-JP" sz="2800">
              <a:ea typeface="ＭＳ Ｐゴシック" panose="020B0600070205080204" pitchFamily="34" charset="-128"/>
            </a:endParaRPr>
          </a:p>
          <a:p>
            <a:pPr algn="just"/>
            <a:r>
              <a:rPr lang="en-US" altLang="ja-JP" sz="2800">
                <a:ea typeface="ＭＳ Ｐゴシック" panose="020B0600070205080204" pitchFamily="34" charset="-128"/>
              </a:rPr>
              <a:t>Interrupts and system wide tasks are handled in kernel mode and system context, and must only access system space</a:t>
            </a:r>
          </a:p>
          <a:p>
            <a:endParaRPr lang="ja-JP" altLang="en-US" sz="2800"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DD8BDC7-15C7-4CD4-8DD8-73EE285BD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3A94-ED40-4B88-BDC4-6BE9EC78A0B7}" type="slidenum">
              <a:rPr lang="ja-JP" altLang="en-US"/>
              <a:pPr/>
              <a:t>37</a:t>
            </a:fld>
            <a:endParaRPr lang="en-US" altLang="ja-JP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BF4647E4-C618-490F-8763-E73F4BE197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ＭＳ Ｐゴシック" panose="020B0600070205080204" pitchFamily="34" charset="-128"/>
              </a:rPr>
              <a:t>Process Structure</a:t>
            </a:r>
          </a:p>
        </p:txBody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94C571E2-346E-42C8-8272-4E14D35811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spcBef>
                <a:spcPts val="500"/>
              </a:spcBef>
              <a:spcAft>
                <a:spcPts val="500"/>
              </a:spcAft>
            </a:pPr>
            <a:r>
              <a:rPr lang="en-US" altLang="ja-JP" sz="2800" cap="none" dirty="0">
                <a:ea typeface="ＭＳ Ｐゴシック" panose="020B0600070205080204" pitchFamily="34" charset="-128"/>
              </a:rPr>
              <a:t>In order to manage the processes in the system, each process is represented by a </a:t>
            </a:r>
            <a:r>
              <a:rPr lang="en-US" altLang="ja-JP" sz="2800" i="1" cap="none" dirty="0" err="1">
                <a:ea typeface="ＭＳ Ｐゴシック" panose="020B0600070205080204" pitchFamily="34" charset="-128"/>
              </a:rPr>
              <a:t>task_struct</a:t>
            </a:r>
            <a:r>
              <a:rPr lang="en-US" altLang="ja-JP" sz="2800" i="1" cap="none" dirty="0">
                <a:ea typeface="ＭＳ Ｐゴシック" panose="020B0600070205080204" pitchFamily="34" charset="-128"/>
              </a:rPr>
              <a:t> data structure</a:t>
            </a:r>
          </a:p>
          <a:p>
            <a:pPr algn="just">
              <a:spcBef>
                <a:spcPts val="500"/>
              </a:spcBef>
              <a:spcAft>
                <a:spcPts val="500"/>
              </a:spcAft>
            </a:pPr>
            <a:endParaRPr lang="en-US" altLang="ja-JP" sz="2800" i="1" cap="none" dirty="0">
              <a:ea typeface="ＭＳ Ｐゴシック" panose="020B0600070205080204" pitchFamily="34" charset="-128"/>
            </a:endParaRPr>
          </a:p>
          <a:p>
            <a:pPr algn="just">
              <a:spcBef>
                <a:spcPts val="500"/>
              </a:spcBef>
              <a:spcAft>
                <a:spcPts val="500"/>
              </a:spcAft>
            </a:pPr>
            <a:r>
              <a:rPr lang="en-US" altLang="ja-JP" sz="2800" cap="none" dirty="0">
                <a:ea typeface="ＭＳ Ｐゴシック" panose="020B0600070205080204" pitchFamily="34" charset="-128"/>
              </a:rPr>
              <a:t>The task vector is an array of pointers to every </a:t>
            </a:r>
            <a:r>
              <a:rPr lang="en-US" altLang="ja-JP" sz="2800" cap="none" dirty="0" err="1">
                <a:ea typeface="ＭＳ Ｐゴシック" panose="020B0600070205080204" pitchFamily="34" charset="-128"/>
              </a:rPr>
              <a:t>task_struct</a:t>
            </a:r>
            <a:r>
              <a:rPr lang="en-US" altLang="ja-JP" sz="2800" cap="none" dirty="0">
                <a:ea typeface="ＭＳ Ｐゴシック" panose="020B0600070205080204" pitchFamily="34" charset="-128"/>
              </a:rPr>
              <a:t> data structure in the system. </a:t>
            </a:r>
          </a:p>
          <a:p>
            <a:pPr algn="just">
              <a:spcBef>
                <a:spcPts val="500"/>
              </a:spcBef>
              <a:spcAft>
                <a:spcPts val="500"/>
              </a:spcAft>
            </a:pPr>
            <a:endParaRPr lang="en-US" altLang="ja-JP" sz="2800" cap="none" dirty="0">
              <a:ea typeface="ＭＳ Ｐゴシック" panose="020B0600070205080204" pitchFamily="34" charset="-128"/>
            </a:endParaRPr>
          </a:p>
          <a:p>
            <a:pPr algn="just">
              <a:spcBef>
                <a:spcPts val="500"/>
              </a:spcBef>
              <a:spcAft>
                <a:spcPts val="500"/>
              </a:spcAft>
            </a:pPr>
            <a:r>
              <a:rPr lang="en-US" altLang="ja-JP" sz="2800" cap="none" dirty="0" err="1">
                <a:ea typeface="ＭＳ Ｐゴシック" panose="020B0600070205080204" pitchFamily="34" charset="-128"/>
              </a:rPr>
              <a:t>Task_struct</a:t>
            </a:r>
            <a:r>
              <a:rPr lang="en-US" altLang="ja-JP" sz="2800" cap="none" dirty="0">
                <a:ea typeface="ＭＳ Ｐゴシック" panose="020B0600070205080204" pitchFamily="34" charset="-128"/>
              </a:rPr>
              <a:t> is quite large and complex</a:t>
            </a:r>
          </a:p>
          <a:p>
            <a:pPr algn="just">
              <a:buFontTx/>
              <a:buNone/>
            </a:pPr>
            <a:endParaRPr lang="ja-JP" altLang="en-US" sz="2800" cap="none" dirty="0"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7C3DED6-66EE-4F11-BA5E-B4C3ACC55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9DBC-713E-4E6A-BAF2-51F3C08DC98E}" type="slidenum">
              <a:rPr lang="ja-JP" altLang="en-US"/>
              <a:pPr/>
              <a:t>38</a:t>
            </a:fld>
            <a:endParaRPr lang="en-US" altLang="ja-JP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D37B814F-F4F6-4E0D-992C-04BA2846D3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ＭＳ Ｐゴシック" panose="020B0600070205080204" pitchFamily="34" charset="-128"/>
              </a:rPr>
              <a:t>Process State</a:t>
            </a:r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AC6610ED-01F3-4E51-8F64-E31E3FD94E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ja-JP" altLang="en-US" sz="2800">
                <a:ea typeface="ＭＳ Ｐゴシック" panose="020B0600070205080204" pitchFamily="34" charset="-128"/>
              </a:rPr>
              <a:t>		</a:t>
            </a:r>
            <a:r>
              <a:rPr lang="en-US" altLang="ja-JP" sz="2800">
                <a:ea typeface="ＭＳ Ｐゴシック" panose="020B0600070205080204" pitchFamily="34" charset="-128"/>
              </a:rPr>
              <a:t>As a process executes it changes </a:t>
            </a:r>
            <a:r>
              <a:rPr lang="en-US" altLang="ja-JP" sz="2800" i="1">
                <a:ea typeface="ＭＳ Ｐゴシック" panose="020B0600070205080204" pitchFamily="34" charset="-128"/>
              </a:rPr>
              <a:t>state</a:t>
            </a:r>
            <a:r>
              <a:rPr lang="en-US" altLang="ja-JP" sz="2800">
                <a:ea typeface="ＭＳ Ｐゴシック" panose="020B0600070205080204" pitchFamily="34" charset="-128"/>
              </a:rPr>
              <a:t> according to its circumstances. Standard UNIX processes have the following states: 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ja-JP" sz="2800">
                <a:ea typeface="ＭＳ Ｐゴシック" panose="020B0600070205080204" pitchFamily="34" charset="-128"/>
              </a:rPr>
              <a:t>Ready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ja-JP" sz="2800">
                <a:ea typeface="ＭＳ Ｐゴシック" panose="020B0600070205080204" pitchFamily="34" charset="-128"/>
              </a:rPr>
              <a:t>Running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ja-JP" sz="2800">
                <a:ea typeface="ＭＳ Ｐゴシック" panose="020B0600070205080204" pitchFamily="34" charset="-128"/>
              </a:rPr>
              <a:t>Wait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ja-JP" sz="2800">
                <a:ea typeface="ＭＳ Ｐゴシック" panose="020B0600070205080204" pitchFamily="34" charset="-128"/>
              </a:rPr>
              <a:t>stopped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ja-JP" sz="2800">
                <a:ea typeface="ＭＳ Ｐゴシック" panose="020B0600070205080204" pitchFamily="34" charset="-128"/>
              </a:rPr>
              <a:t>Zombie 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ja-JP" sz="2800">
                <a:ea typeface="ＭＳ Ｐゴシック" panose="020B0600070205080204" pitchFamily="34" charset="-128"/>
              </a:rPr>
              <a:t>Exit 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83AE9F4-6E25-4EB8-8E81-ADCBFFBD3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24087-141A-4AC2-A221-6A5222BE7981}" type="slidenum">
              <a:rPr lang="ja-JP" altLang="en-US"/>
              <a:pPr/>
              <a:t>39</a:t>
            </a:fld>
            <a:endParaRPr lang="en-US" altLang="ja-JP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>
            <a:extLst>
              <a:ext uri="{FF2B5EF4-FFF2-40B4-BE49-F238E27FC236}">
                <a16:creationId xmlns:a16="http://schemas.microsoft.com/office/drawing/2014/main" id="{C75D65AE-4901-445A-8E20-5767AA2ABC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ＭＳ Ｐゴシック" panose="020B0600070205080204" pitchFamily="34" charset="-128"/>
              </a:rPr>
              <a:t>Linux  - Why Popular ?</a:t>
            </a:r>
          </a:p>
        </p:txBody>
      </p:sp>
      <p:sp>
        <p:nvSpPr>
          <p:cNvPr id="431107" name="Rectangle 3">
            <a:extLst>
              <a:ext uri="{FF2B5EF4-FFF2-40B4-BE49-F238E27FC236}">
                <a16:creationId xmlns:a16="http://schemas.microsoft.com/office/drawing/2014/main" id="{CD15FA59-814C-4526-9E21-4060AE27E9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981200"/>
            <a:ext cx="8229600" cy="43735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ja-JP" sz="2800" cap="none" dirty="0">
                <a:ea typeface="ＭＳ Ｐゴシック" panose="020B0600070205080204" pitchFamily="34" charset="-128"/>
              </a:rPr>
              <a:t>Royalty-free </a:t>
            </a:r>
            <a:r>
              <a:rPr lang="en-US" altLang="ja-JP" sz="2800" cap="none" dirty="0">
                <a:latin typeface="Arial" panose="020B0604020202020204" pitchFamily="34" charset="0"/>
                <a:ea typeface="ＭＳ Ｐゴシック" panose="020B0600070205080204" pitchFamily="34" charset="-128"/>
              </a:rPr>
              <a:t>–</a:t>
            </a:r>
            <a:r>
              <a:rPr lang="en-US" altLang="ja-JP" sz="2800" cap="none" dirty="0">
                <a:ea typeface="ＭＳ Ｐゴシック" panose="020B0600070205080204" pitchFamily="34" charset="-128"/>
              </a:rPr>
              <a:t> open source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ja-JP" sz="2800" cap="none" dirty="0">
                <a:latin typeface="Arial" panose="020B0604020202020204" pitchFamily="34" charset="0"/>
                <a:ea typeface="ＭＳ Ｐゴシック" panose="020B0600070205080204" pitchFamily="34" charset="-128"/>
              </a:rPr>
              <a:t>•</a:t>
            </a:r>
            <a:r>
              <a:rPr lang="en-US" altLang="ja-JP" sz="2800" cap="none" dirty="0">
                <a:ea typeface="ＭＳ Ｐゴシック" panose="020B0600070205080204" pitchFamily="34" charset="-128"/>
              </a:rPr>
              <a:t>  Strong networking support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ja-JP" sz="2800" cap="none" dirty="0">
                <a:latin typeface="Arial" panose="020B0604020202020204" pitchFamily="34" charset="0"/>
                <a:ea typeface="ＭＳ Ｐゴシック" panose="020B0600070205080204" pitchFamily="34" charset="-128"/>
              </a:rPr>
              <a:t>•</a:t>
            </a:r>
            <a:r>
              <a:rPr lang="en-US" altLang="ja-JP" sz="2800" cap="none" dirty="0">
                <a:ea typeface="ＭＳ Ｐゴシック" panose="020B0600070205080204" pitchFamily="34" charset="-128"/>
              </a:rPr>
              <a:t>  </a:t>
            </a:r>
            <a:r>
              <a:rPr lang="en-US" altLang="en-US" sz="2800" cap="none" dirty="0"/>
              <a:t>Standard (UNIX/POSIX) interface</a:t>
            </a:r>
            <a:endParaRPr lang="en-US" altLang="ja-JP" sz="2800" cap="none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ja-JP" sz="2800" cap="none" dirty="0">
                <a:latin typeface="Arial" panose="020B0604020202020204" pitchFamily="34" charset="0"/>
                <a:ea typeface="ＭＳ Ｐゴシック" panose="020B0600070205080204" pitchFamily="34" charset="-128"/>
              </a:rPr>
              <a:t>•</a:t>
            </a:r>
            <a:r>
              <a:rPr lang="en-US" altLang="ja-JP" sz="2800" cap="none" dirty="0">
                <a:ea typeface="ＭＳ Ｐゴシック" panose="020B0600070205080204" pitchFamily="34" charset="-128"/>
              </a:rPr>
              <a:t>  </a:t>
            </a:r>
            <a:r>
              <a:rPr lang="en-US" altLang="en-US" sz="2800" cap="none" dirty="0"/>
              <a:t>Growing number of embedded distributions</a:t>
            </a:r>
            <a:r>
              <a:rPr lang="en-US" altLang="ja-JP" sz="2800" cap="none" dirty="0">
                <a:ea typeface="ＭＳ Ｐゴシック" panose="020B0600070205080204" pitchFamily="34" charset="-128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ja-JP" sz="2800" cap="none" dirty="0">
                <a:latin typeface="Arial" panose="020B0604020202020204" pitchFamily="34" charset="0"/>
                <a:ea typeface="ＭＳ Ｐゴシック" panose="020B0600070205080204" pitchFamily="34" charset="-128"/>
              </a:rPr>
              <a:t>•</a:t>
            </a:r>
            <a:r>
              <a:rPr lang="en-US" altLang="en-US" sz="2800" cap="none" dirty="0"/>
              <a:t>  availability of support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ja-JP" sz="2800" cap="none" dirty="0">
                <a:latin typeface="Arial" panose="020B0604020202020204" pitchFamily="34" charset="0"/>
                <a:ea typeface="ＭＳ Ｐゴシック" panose="020B0600070205080204" pitchFamily="34" charset="-128"/>
              </a:rPr>
              <a:t>•</a:t>
            </a:r>
            <a:r>
              <a:rPr lang="en-US" altLang="ja-JP" sz="2800" cap="none" dirty="0">
                <a:ea typeface="ＭＳ Ｐゴシック" panose="020B0600070205080204" pitchFamily="34" charset="-128"/>
              </a:rPr>
              <a:t>  Modern OS (</a:t>
            </a:r>
            <a:r>
              <a:rPr lang="en-US" altLang="ja-JP" sz="2800" cap="none" dirty="0" err="1">
                <a:ea typeface="ＭＳ Ｐゴシック" panose="020B0600070205080204" pitchFamily="34" charset="-128"/>
              </a:rPr>
              <a:t>eg.</a:t>
            </a:r>
            <a:r>
              <a:rPr lang="en-US" altLang="ja-JP" sz="2800" cap="none" dirty="0">
                <a:ea typeface="ＭＳ Ｐゴシック" panose="020B0600070205080204" pitchFamily="34" charset="-128"/>
              </a:rPr>
              <a:t> Memory management, kernel modules, etc.)</a:t>
            </a:r>
          </a:p>
          <a:p>
            <a:pPr>
              <a:lnSpc>
                <a:spcPct val="90000"/>
              </a:lnSpc>
            </a:pPr>
            <a:endParaRPr lang="ja-JP" altLang="en-US" sz="2800" cap="none" dirty="0"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9DBAFB1-2427-46BD-9D22-EFD8FBBA5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98A44-A9AB-42BA-B268-296A6B38CCAD}" type="slidenum">
              <a:rPr lang="ja-JP" altLang="en-US"/>
              <a:pPr/>
              <a:t>4</a:t>
            </a:fld>
            <a:endParaRPr lang="en-US" altLang="ja-JP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96CCD8D6-85CA-4588-9420-17947D3C7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8F39-26A2-4372-A39A-F1315243FC3F}" type="slidenum">
              <a:rPr lang="ja-JP" altLang="en-US"/>
              <a:pPr/>
              <a:t>40</a:t>
            </a:fld>
            <a:endParaRPr lang="en-US" altLang="ja-JP"/>
          </a:p>
        </p:txBody>
      </p:sp>
      <p:pic>
        <p:nvPicPr>
          <p:cNvPr id="134146" name="Picture 2">
            <a:extLst>
              <a:ext uri="{FF2B5EF4-FFF2-40B4-BE49-F238E27FC236}">
                <a16:creationId xmlns:a16="http://schemas.microsoft.com/office/drawing/2014/main" id="{9B8AB4B2-89EA-4DAA-9F84-8E23F8412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81200"/>
            <a:ext cx="5257800" cy="3897313"/>
          </a:xfrm>
          <a:prstGeom prst="rect">
            <a:avLst/>
          </a:prstGeom>
          <a:solidFill>
            <a:srgbClr val="808080"/>
          </a:solidFill>
        </p:spPr>
      </p:pic>
      <p:sp>
        <p:nvSpPr>
          <p:cNvPr id="134147" name="Oval 3">
            <a:extLst>
              <a:ext uri="{FF2B5EF4-FFF2-40B4-BE49-F238E27FC236}">
                <a16:creationId xmlns:a16="http://schemas.microsoft.com/office/drawing/2014/main" id="{B0A4078D-31EA-4649-A001-F2D5291AF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800600"/>
            <a:ext cx="609600" cy="6096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4148" name="Oval 4">
            <a:extLst>
              <a:ext uri="{FF2B5EF4-FFF2-40B4-BE49-F238E27FC236}">
                <a16:creationId xmlns:a16="http://schemas.microsoft.com/office/drawing/2014/main" id="{B5D6971E-5D4D-411D-BDE4-9F149A3F5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724400"/>
            <a:ext cx="609600" cy="6096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4149" name="Text Box 5">
            <a:extLst>
              <a:ext uri="{FF2B5EF4-FFF2-40B4-BE49-F238E27FC236}">
                <a16:creationId xmlns:a16="http://schemas.microsoft.com/office/drawing/2014/main" id="{D61DE56D-D57B-4995-BE2C-093A4D95F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105400"/>
            <a:ext cx="898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1600">
                <a:latin typeface="Tahoma" panose="020B0604030504040204" pitchFamily="34" charset="0"/>
                <a:ea typeface="ＭＳ Ｐゴシック" panose="020B0600070205080204" pitchFamily="34" charset="-128"/>
              </a:rPr>
              <a:t>stopped</a:t>
            </a:r>
            <a:endParaRPr lang="en-US" altLang="ja-JP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34150" name="Line 6">
            <a:extLst>
              <a:ext uri="{FF2B5EF4-FFF2-40B4-BE49-F238E27FC236}">
                <a16:creationId xmlns:a16="http://schemas.microsoft.com/office/drawing/2014/main" id="{DD3BF76F-C216-4047-8124-398665978F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51816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4151" name="Text Box 7">
            <a:extLst>
              <a:ext uri="{FF2B5EF4-FFF2-40B4-BE49-F238E27FC236}">
                <a16:creationId xmlns:a16="http://schemas.microsoft.com/office/drawing/2014/main" id="{B1B8B250-227C-4383-B0DE-7EB17DC16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724400"/>
            <a:ext cx="974725" cy="62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1400" b="1">
                <a:latin typeface="Tahoma" panose="020B0604030504040204" pitchFamily="34" charset="0"/>
                <a:ea typeface="ＭＳ Ｐゴシック" panose="020B0600070205080204" pitchFamily="34" charset="-128"/>
              </a:rPr>
              <a:t>Stopped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ja-JP" sz="1400" b="1">
                <a:latin typeface="Tahoma" panose="020B0604030504040204" pitchFamily="34" charset="0"/>
                <a:ea typeface="ＭＳ Ｐゴシック" panose="020B0600070205080204" pitchFamily="34" charset="-128"/>
              </a:rPr>
              <a:t>+ Asleep</a:t>
            </a:r>
            <a:endParaRPr lang="en-US" altLang="ja-JP" b="1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34152" name="Line 8">
            <a:extLst>
              <a:ext uri="{FF2B5EF4-FFF2-40B4-BE49-F238E27FC236}">
                <a16:creationId xmlns:a16="http://schemas.microsoft.com/office/drawing/2014/main" id="{72B68F01-4108-4AED-A36E-526673EAB3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6400" y="48768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4153" name="Text Box 9">
            <a:extLst>
              <a:ext uri="{FF2B5EF4-FFF2-40B4-BE49-F238E27FC236}">
                <a16:creationId xmlns:a16="http://schemas.microsoft.com/office/drawing/2014/main" id="{BE6B728D-0BBC-4153-84B6-E79E0364A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28600"/>
            <a:ext cx="67087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44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Process -state transition</a:t>
            </a:r>
          </a:p>
        </p:txBody>
      </p:sp>
      <p:sp>
        <p:nvSpPr>
          <p:cNvPr id="134154" name="Rectangle 10">
            <a:extLst>
              <a:ext uri="{FF2B5EF4-FFF2-40B4-BE49-F238E27FC236}">
                <a16:creationId xmlns:a16="http://schemas.microsoft.com/office/drawing/2014/main" id="{0B866B0B-5B25-4F55-8B13-B58E04CA1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562600"/>
            <a:ext cx="26670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>
            <a:extLst>
              <a:ext uri="{FF2B5EF4-FFF2-40B4-BE49-F238E27FC236}">
                <a16:creationId xmlns:a16="http://schemas.microsoft.com/office/drawing/2014/main" id="{1ADCC4F2-DA2A-426D-9863-5833537ACB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0825" cy="735013"/>
          </a:xfrm>
        </p:spPr>
        <p:txBody>
          <a:bodyPr>
            <a:normAutofit fontScale="90000"/>
          </a:bodyPr>
          <a:lstStyle/>
          <a:p>
            <a:br>
              <a:rPr lang="ja-JP" altLang="en-US" b="1">
                <a:ea typeface="ＭＳ Ｐゴシック" panose="020B0600070205080204" pitchFamily="34" charset="-128"/>
              </a:rPr>
            </a:br>
            <a:r>
              <a:rPr lang="en-US" altLang="ja-JP" b="1">
                <a:ea typeface="ＭＳ Ｐゴシック" panose="020B0600070205080204" pitchFamily="34" charset="-128"/>
              </a:rPr>
              <a:t>Identifiers</a:t>
            </a:r>
            <a:r>
              <a:rPr lang="en-US" altLang="ja-JP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2BF2A3CA-38EB-4655-A257-130E56FF8E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870075"/>
            <a:ext cx="8763000" cy="4019550"/>
          </a:xfrm>
        </p:spPr>
        <p:txBody>
          <a:bodyPr/>
          <a:lstStyle/>
          <a:p>
            <a:pPr algn="just"/>
            <a:r>
              <a:rPr lang="en-US" altLang="ja-JP" sz="2800" cap="none" dirty="0">
                <a:ea typeface="ＭＳ Ｐゴシック" panose="020B0600070205080204" pitchFamily="34" charset="-128"/>
              </a:rPr>
              <a:t>Every process in the system has a process identifier.</a:t>
            </a:r>
          </a:p>
          <a:p>
            <a:pPr algn="just"/>
            <a:endParaRPr lang="en-US" altLang="ja-JP" sz="600" cap="none" dirty="0">
              <a:ea typeface="ＭＳ Ｐゴシック" panose="020B0600070205080204" pitchFamily="34" charset="-128"/>
            </a:endParaRPr>
          </a:p>
          <a:p>
            <a:pPr algn="just"/>
            <a:endParaRPr lang="en-US" altLang="ja-JP" sz="600" cap="none" dirty="0">
              <a:ea typeface="ＭＳ Ｐゴシック" panose="020B0600070205080204" pitchFamily="34" charset="-128"/>
            </a:endParaRPr>
          </a:p>
          <a:p>
            <a:pPr algn="just"/>
            <a:r>
              <a:rPr lang="en-US" altLang="ja-JP" cap="none" dirty="0">
                <a:ea typeface="ＭＳ Ｐゴシック" panose="020B0600070205080204" pitchFamily="34" charset="-128"/>
              </a:rPr>
              <a:t>Each process also has user and group identifiers, these are used to control this processes access to the files and devices in the system</a:t>
            </a:r>
          </a:p>
          <a:p>
            <a:pPr algn="just"/>
            <a:endParaRPr lang="en-US" altLang="ja-JP" sz="600" cap="none" dirty="0">
              <a:ea typeface="ＭＳ Ｐゴシック" panose="020B0600070205080204" pitchFamily="34" charset="-128"/>
            </a:endParaRPr>
          </a:p>
          <a:p>
            <a:pPr algn="just"/>
            <a:r>
              <a:rPr lang="en-US" altLang="ja-JP" cap="none" dirty="0" err="1">
                <a:ea typeface="ＭＳ Ｐゴシック" panose="020B0600070205080204" pitchFamily="34" charset="-128"/>
              </a:rPr>
              <a:t>Ppid</a:t>
            </a:r>
            <a:r>
              <a:rPr lang="en-US" altLang="ja-JP" cap="none" dirty="0">
                <a:ea typeface="ＭＳ Ｐゴシック" panose="020B0600070205080204" pitchFamily="34" charset="-128"/>
              </a:rPr>
              <a:t>, </a:t>
            </a:r>
            <a:r>
              <a:rPr lang="en-US" altLang="ja-JP" cap="none" dirty="0" err="1">
                <a:ea typeface="ＭＳ Ｐゴシック" panose="020B0600070205080204" pitchFamily="34" charset="-128"/>
              </a:rPr>
              <a:t>pid</a:t>
            </a:r>
            <a:r>
              <a:rPr lang="en-US" altLang="ja-JP" cap="none" dirty="0">
                <a:ea typeface="ＭＳ Ｐゴシック" panose="020B0600070205080204" pitchFamily="34" charset="-128"/>
              </a:rPr>
              <a:t>, </a:t>
            </a:r>
            <a:r>
              <a:rPr lang="en-US" altLang="ja-JP" cap="none" dirty="0" err="1">
                <a:ea typeface="ＭＳ Ｐゴシック" panose="020B0600070205080204" pitchFamily="34" charset="-128"/>
              </a:rPr>
              <a:t>uid</a:t>
            </a:r>
            <a:r>
              <a:rPr lang="en-US" altLang="ja-JP" cap="none" dirty="0">
                <a:ea typeface="ＭＳ Ｐゴシック" panose="020B0600070205080204" pitchFamily="34" charset="-128"/>
              </a:rPr>
              <a:t>, </a:t>
            </a:r>
            <a:r>
              <a:rPr lang="en-US" altLang="ja-JP" cap="none" dirty="0" err="1">
                <a:ea typeface="ＭＳ Ｐゴシック" panose="020B0600070205080204" pitchFamily="34" charset="-128"/>
              </a:rPr>
              <a:t>gid</a:t>
            </a:r>
            <a:r>
              <a:rPr lang="en-US" altLang="ja-JP" cap="none" dirty="0">
                <a:ea typeface="ＭＳ Ｐゴシック" panose="020B0600070205080204" pitchFamily="34" charset="-128"/>
              </a:rPr>
              <a:t>, </a:t>
            </a:r>
            <a:r>
              <a:rPr lang="en-US" altLang="ja-JP" cap="none" dirty="0" err="1">
                <a:ea typeface="ＭＳ Ｐゴシック" panose="020B0600070205080204" pitchFamily="34" charset="-128"/>
              </a:rPr>
              <a:t>euid</a:t>
            </a:r>
            <a:r>
              <a:rPr lang="en-US" altLang="ja-JP" cap="none" dirty="0">
                <a:ea typeface="ＭＳ Ｐゴシック" panose="020B0600070205080204" pitchFamily="34" charset="-128"/>
              </a:rPr>
              <a:t>, </a:t>
            </a:r>
            <a:r>
              <a:rPr lang="en-US" altLang="ja-JP" cap="none" dirty="0" err="1">
                <a:ea typeface="ＭＳ Ｐゴシック" panose="020B0600070205080204" pitchFamily="34" charset="-128"/>
              </a:rPr>
              <a:t>egid</a:t>
            </a:r>
            <a:r>
              <a:rPr lang="en-US" altLang="ja-JP" cap="none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</a:p>
          <a:p>
            <a:pPr algn="just"/>
            <a:endParaRPr lang="ja-JP" altLang="en-US" sz="2800" cap="none" dirty="0"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FBAE119-BBDE-4B42-B600-40E1C566F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95EF-08C1-4BA4-9FC8-625CF0332A7E}" type="slidenum">
              <a:rPr lang="ja-JP" altLang="en-US"/>
              <a:pPr/>
              <a:t>41</a:t>
            </a:fld>
            <a:endParaRPr lang="en-US" altLang="ja-JP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id="{0E6CEA04-7227-4EF5-AF04-B7CC243598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>
                <a:ea typeface="ＭＳ Ｐゴシック" panose="020B0600070205080204" pitchFamily="34" charset="-128"/>
              </a:rPr>
              <a:t>init</a:t>
            </a:r>
            <a:r>
              <a:rPr lang="en-US" altLang="ja-JP" dirty="0">
                <a:ea typeface="ＭＳ Ｐゴシック" panose="020B0600070205080204" pitchFamily="34" charset="-128"/>
              </a:rPr>
              <a:t> - shell</a:t>
            </a:r>
          </a:p>
        </p:txBody>
      </p:sp>
      <p:sp>
        <p:nvSpPr>
          <p:cNvPr id="138243" name="Rectangle 3">
            <a:extLst>
              <a:ext uri="{FF2B5EF4-FFF2-40B4-BE49-F238E27FC236}">
                <a16:creationId xmlns:a16="http://schemas.microsoft.com/office/drawing/2014/main" id="{C1F993A9-FF91-4782-B7BD-0466815264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534400" cy="2895600"/>
          </a:xfrm>
        </p:spPr>
        <p:txBody>
          <a:bodyPr>
            <a:normAutofit fontScale="92500" lnSpcReduction="10000"/>
          </a:bodyPr>
          <a:lstStyle/>
          <a:p>
            <a:endParaRPr lang="ja-JP" altLang="en-US" sz="900" cap="none" dirty="0">
              <a:ea typeface="ＭＳ Ｐゴシック" panose="020B0600070205080204" pitchFamily="34" charset="-128"/>
            </a:endParaRPr>
          </a:p>
          <a:p>
            <a:r>
              <a:rPr lang="en-US" altLang="ja-JP" sz="2800" cap="none" dirty="0">
                <a:ea typeface="ＭＳ Ｐゴシック" panose="020B0600070205080204" pitchFamily="34" charset="-128"/>
              </a:rPr>
              <a:t>In </a:t>
            </a:r>
            <a:r>
              <a:rPr lang="en-US" altLang="ja-JP" sz="2800" cap="none" dirty="0" err="1">
                <a:ea typeface="ＭＳ Ｐゴシック" panose="020B0600070205080204" pitchFamily="34" charset="-128"/>
              </a:rPr>
              <a:t>linux</a:t>
            </a:r>
            <a:r>
              <a:rPr lang="en-US" altLang="ja-JP" sz="2800" cap="none" dirty="0">
                <a:ea typeface="ＭＳ Ｐゴシック" panose="020B0600070205080204" pitchFamily="34" charset="-128"/>
              </a:rPr>
              <a:t> no process is independent of any other process</a:t>
            </a:r>
          </a:p>
          <a:p>
            <a:r>
              <a:rPr lang="en-US" altLang="ja-JP" sz="2800" cap="none" dirty="0">
                <a:ea typeface="ＭＳ Ｐゴシック" panose="020B0600070205080204" pitchFamily="34" charset="-128"/>
              </a:rPr>
              <a:t>Every process in the system, except the initial process has a parent process</a:t>
            </a:r>
          </a:p>
          <a:p>
            <a:r>
              <a:rPr lang="en-US" altLang="ja-JP" sz="2800" cap="none" dirty="0">
                <a:ea typeface="ＭＳ Ｐゴシック" panose="020B0600070205080204" pitchFamily="34" charset="-128"/>
              </a:rPr>
              <a:t>New processes are not created, they are copied, or rather </a:t>
            </a:r>
            <a:r>
              <a:rPr lang="en-US" altLang="ja-JP" sz="2800" i="1" cap="none" dirty="0">
                <a:ea typeface="ＭＳ Ｐゴシック" panose="020B0600070205080204" pitchFamily="34" charset="-128"/>
              </a:rPr>
              <a:t>cloned</a:t>
            </a:r>
            <a:r>
              <a:rPr lang="en-US" altLang="ja-JP" sz="2800" cap="none" dirty="0">
                <a:ea typeface="ＭＳ Ｐゴシック" panose="020B0600070205080204" pitchFamily="34" charset="-128"/>
              </a:rPr>
              <a:t> from previous processes</a:t>
            </a:r>
          </a:p>
          <a:p>
            <a:pPr>
              <a:buFontTx/>
              <a:buNone/>
            </a:pPr>
            <a:endParaRPr lang="ja-JP" altLang="en-US" sz="2800" cap="none" dirty="0">
              <a:ea typeface="ＭＳ Ｐゴシック" panose="020B0600070205080204" pitchFamily="34" charset="-128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0F11213-CE9F-441A-8FAF-20638E8A1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0634-79EE-40B1-A020-A01902657E8B}" type="slidenum">
              <a:rPr lang="ja-JP" altLang="en-US"/>
              <a:pPr/>
              <a:t>42</a:t>
            </a:fld>
            <a:endParaRPr lang="en-US" altLang="ja-JP"/>
          </a:p>
        </p:txBody>
      </p:sp>
      <p:sp>
        <p:nvSpPr>
          <p:cNvPr id="138244" name="AutoShape 4">
            <a:extLst>
              <a:ext uri="{FF2B5EF4-FFF2-40B4-BE49-F238E27FC236}">
                <a16:creationId xmlns:a16="http://schemas.microsoft.com/office/drawing/2014/main" id="{D5E092E2-E22C-41B0-8ED5-24EAF920C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334000"/>
            <a:ext cx="1066800" cy="533400"/>
          </a:xfrm>
          <a:prstGeom prst="flowChartAlternateProcess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38245" name="AutoShape 5">
            <a:extLst>
              <a:ext uri="{FF2B5EF4-FFF2-40B4-BE49-F238E27FC236}">
                <a16:creationId xmlns:a16="http://schemas.microsoft.com/office/drawing/2014/main" id="{2812169E-73CF-4E9B-8659-02DB6C5BC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334000"/>
            <a:ext cx="1066800" cy="533400"/>
          </a:xfrm>
          <a:prstGeom prst="flowChartAlternateProcess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38246" name="AutoShape 6">
            <a:extLst>
              <a:ext uri="{FF2B5EF4-FFF2-40B4-BE49-F238E27FC236}">
                <a16:creationId xmlns:a16="http://schemas.microsoft.com/office/drawing/2014/main" id="{5BBF0A16-3968-4044-BD39-48563A241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334000"/>
            <a:ext cx="1066800" cy="533400"/>
          </a:xfrm>
          <a:prstGeom prst="flowChartAlternateProcess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cxnSp>
        <p:nvCxnSpPr>
          <p:cNvPr id="138248" name="AutoShape 8">
            <a:extLst>
              <a:ext uri="{FF2B5EF4-FFF2-40B4-BE49-F238E27FC236}">
                <a16:creationId xmlns:a16="http://schemas.microsoft.com/office/drawing/2014/main" id="{89184E16-0D93-417C-8778-851CDCEECEA0}"/>
              </a:ext>
            </a:extLst>
          </p:cNvPr>
          <p:cNvCxnSpPr>
            <a:cxnSpLocks noChangeShapeType="1"/>
            <a:stCxn id="138244" idx="3"/>
            <a:endCxn id="138245" idx="1"/>
          </p:cNvCxnSpPr>
          <p:nvPr/>
        </p:nvCxnSpPr>
        <p:spPr bwMode="auto">
          <a:xfrm>
            <a:off x="1600200" y="5600700"/>
            <a:ext cx="838200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8249" name="AutoShape 9">
            <a:extLst>
              <a:ext uri="{FF2B5EF4-FFF2-40B4-BE49-F238E27FC236}">
                <a16:creationId xmlns:a16="http://schemas.microsoft.com/office/drawing/2014/main" id="{97ED0C6C-E1C9-4051-A380-BB1EAAA28F8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05200" y="5562600"/>
            <a:ext cx="838200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8250" name="AutoShape 10">
            <a:extLst>
              <a:ext uri="{FF2B5EF4-FFF2-40B4-BE49-F238E27FC236}">
                <a16:creationId xmlns:a16="http://schemas.microsoft.com/office/drawing/2014/main" id="{1F70C98B-CD72-482D-BB42-38ABDAE42DA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10200" y="5562600"/>
            <a:ext cx="838200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8251" name="Text Box 11">
            <a:extLst>
              <a:ext uri="{FF2B5EF4-FFF2-40B4-BE49-F238E27FC236}">
                <a16:creationId xmlns:a16="http://schemas.microsoft.com/office/drawing/2014/main" id="{01A7CC52-7204-4D9D-ADF5-6EBA58876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4102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2000" b="1">
                <a:latin typeface="Albertus Extra Bold" pitchFamily="34" charset="0"/>
                <a:ea typeface="ＭＳ Ｐゴシック" panose="020B0600070205080204" pitchFamily="34" charset="-128"/>
              </a:rPr>
              <a:t>init</a:t>
            </a:r>
          </a:p>
        </p:txBody>
      </p:sp>
      <p:sp>
        <p:nvSpPr>
          <p:cNvPr id="138252" name="Text Box 12">
            <a:extLst>
              <a:ext uri="{FF2B5EF4-FFF2-40B4-BE49-F238E27FC236}">
                <a16:creationId xmlns:a16="http://schemas.microsoft.com/office/drawing/2014/main" id="{B4129717-6F82-4D45-B737-78F5F743F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410200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2000" b="1">
                <a:latin typeface="Albertus Extra Bold" pitchFamily="34" charset="0"/>
                <a:ea typeface="ＭＳ Ｐゴシック" panose="020B0600070205080204" pitchFamily="34" charset="-128"/>
              </a:rPr>
              <a:t>getty</a:t>
            </a:r>
          </a:p>
        </p:txBody>
      </p:sp>
      <p:sp>
        <p:nvSpPr>
          <p:cNvPr id="138253" name="Text Box 13">
            <a:extLst>
              <a:ext uri="{FF2B5EF4-FFF2-40B4-BE49-F238E27FC236}">
                <a16:creationId xmlns:a16="http://schemas.microsoft.com/office/drawing/2014/main" id="{48A3DE31-C148-4505-932E-3583BC257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410200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2000" b="1">
                <a:latin typeface="Albertus Extra Bold" pitchFamily="34" charset="0"/>
                <a:ea typeface="ＭＳ Ｐゴシック" panose="020B0600070205080204" pitchFamily="34" charset="-128"/>
              </a:rPr>
              <a:t>login</a:t>
            </a:r>
          </a:p>
        </p:txBody>
      </p:sp>
      <p:sp>
        <p:nvSpPr>
          <p:cNvPr id="138255" name="AutoShape 15">
            <a:extLst>
              <a:ext uri="{FF2B5EF4-FFF2-40B4-BE49-F238E27FC236}">
                <a16:creationId xmlns:a16="http://schemas.microsoft.com/office/drawing/2014/main" id="{7B56B89A-C1EF-4DAB-8615-A6245AB4F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334000"/>
            <a:ext cx="1066800" cy="533400"/>
          </a:xfrm>
          <a:prstGeom prst="flowChartAlternateProcess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38256" name="Rectangle 16">
            <a:extLst>
              <a:ext uri="{FF2B5EF4-FFF2-40B4-BE49-F238E27FC236}">
                <a16:creationId xmlns:a16="http://schemas.microsoft.com/office/drawing/2014/main" id="{D78F81E6-F4B9-49DF-BF5F-102551AC5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432425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2000" b="1">
                <a:latin typeface="Arial" panose="020B0604020202020204" pitchFamily="34" charset="0"/>
                <a:ea typeface="ＭＳ Ｐゴシック" panose="020B0600070205080204" pitchFamily="34" charset="-128"/>
              </a:rPr>
              <a:t>shell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id="{7E4BC6B9-E983-456D-873B-7DCF631852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ＭＳ Ｐゴシック" panose="020B0600070205080204" pitchFamily="34" charset="-128"/>
              </a:rPr>
              <a:t>Times and Timers</a:t>
            </a:r>
          </a:p>
        </p:txBody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F664C519-4935-4887-B3FF-F1D95DD31C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752600"/>
            <a:ext cx="9144000" cy="3959225"/>
          </a:xfrm>
        </p:spPr>
        <p:txBody>
          <a:bodyPr>
            <a:normAutofit lnSpcReduction="10000"/>
          </a:bodyPr>
          <a:lstStyle/>
          <a:p>
            <a:pPr algn="just">
              <a:spcBef>
                <a:spcPts val="500"/>
              </a:spcBef>
              <a:spcAft>
                <a:spcPts val="500"/>
              </a:spcAft>
            </a:pPr>
            <a:r>
              <a:rPr lang="en-US" altLang="ja-JP" sz="2800" cap="none" dirty="0">
                <a:ea typeface="ＭＳ Ｐゴシック" panose="020B0600070205080204" pitchFamily="34" charset="-128"/>
              </a:rPr>
              <a:t>The kernel keeps track of a processes creation time as well as the CPU time that it consumes during its lifetime</a:t>
            </a:r>
          </a:p>
          <a:p>
            <a:pPr algn="just">
              <a:spcBef>
                <a:spcPts val="500"/>
              </a:spcBef>
              <a:spcAft>
                <a:spcPts val="500"/>
              </a:spcAft>
            </a:pPr>
            <a:r>
              <a:rPr lang="en-US" altLang="ja-JP" sz="2800" cap="none" dirty="0">
                <a:ea typeface="ＭＳ Ｐゴシック" panose="020B0600070205080204" pitchFamily="34" charset="-128"/>
              </a:rPr>
              <a:t>Each clock tick, the kernel updates the amount of time that the current process has spent in system and in user mode</a:t>
            </a:r>
          </a:p>
          <a:p>
            <a:pPr algn="just">
              <a:spcBef>
                <a:spcPts val="500"/>
              </a:spcBef>
              <a:spcAft>
                <a:spcPts val="500"/>
              </a:spcAft>
            </a:pPr>
            <a:r>
              <a:rPr lang="en-US" altLang="ja-JP" sz="2800" cap="none" dirty="0">
                <a:ea typeface="ＭＳ Ｐゴシック" panose="020B0600070205080204" pitchFamily="34" charset="-128"/>
              </a:rPr>
              <a:t>UNIX also supports process specific </a:t>
            </a:r>
            <a:r>
              <a:rPr lang="en-US" altLang="ja-JP" sz="2800" i="1" cap="none" dirty="0">
                <a:ea typeface="ＭＳ Ｐゴシック" panose="020B0600070205080204" pitchFamily="34" charset="-128"/>
              </a:rPr>
              <a:t>interval</a:t>
            </a:r>
            <a:r>
              <a:rPr lang="en-US" altLang="ja-JP" sz="2800" cap="none" dirty="0">
                <a:ea typeface="ＭＳ Ｐゴシック" panose="020B0600070205080204" pitchFamily="34" charset="-128"/>
              </a:rPr>
              <a:t> timers, processes can use system calls to set up timers to send signals to themselves when the timers expire</a:t>
            </a:r>
          </a:p>
          <a:p>
            <a:pPr algn="just">
              <a:spcBef>
                <a:spcPts val="500"/>
              </a:spcBef>
              <a:spcAft>
                <a:spcPts val="500"/>
              </a:spcAft>
            </a:pPr>
            <a:endParaRPr lang="en-US" altLang="ja-JP" sz="2800" cap="none" dirty="0"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F81F368-5024-416D-A230-1301E2462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C36AD-414F-42C6-957D-3B7D954D1DEC}" type="slidenum">
              <a:rPr lang="ja-JP" altLang="en-US"/>
              <a:pPr/>
              <a:t>43</a:t>
            </a:fld>
            <a:endParaRPr lang="en-US" altLang="ja-JP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6" name="Rectangle 4">
            <a:extLst>
              <a:ext uri="{FF2B5EF4-FFF2-40B4-BE49-F238E27FC236}">
                <a16:creationId xmlns:a16="http://schemas.microsoft.com/office/drawing/2014/main" id="{90ECA4FA-4CAD-4EDB-9888-ACBC8E4852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 dirty="0">
                <a:ea typeface="ＭＳ Ｐゴシック" panose="020B0600070205080204" pitchFamily="34" charset="-128"/>
              </a:rPr>
              <a:t>Process Scheduling</a:t>
            </a:r>
          </a:p>
        </p:txBody>
      </p:sp>
      <p:sp>
        <p:nvSpPr>
          <p:cNvPr id="438275" name="Rectangle 3">
            <a:extLst>
              <a:ext uri="{FF2B5EF4-FFF2-40B4-BE49-F238E27FC236}">
                <a16:creationId xmlns:a16="http://schemas.microsoft.com/office/drawing/2014/main" id="{28924777-387C-416C-8E2F-357D43287C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676400"/>
            <a:ext cx="8915400" cy="4373563"/>
          </a:xfrm>
        </p:spPr>
        <p:txBody>
          <a:bodyPr/>
          <a:lstStyle/>
          <a:p>
            <a:pPr algn="just">
              <a:spcBef>
                <a:spcPts val="500"/>
              </a:spcBef>
              <a:spcAft>
                <a:spcPts val="500"/>
              </a:spcAft>
            </a:pPr>
            <a:r>
              <a:rPr lang="en-US" altLang="ja-JP" i="1" cap="none" dirty="0">
                <a:ea typeface="ＭＳ Ｐゴシック" panose="020B0600070205080204" pitchFamily="34" charset="-128"/>
              </a:rPr>
              <a:t>Scheduler</a:t>
            </a:r>
            <a:r>
              <a:rPr lang="en-US" altLang="ja-JP" cap="none" dirty="0">
                <a:ea typeface="ＭＳ Ｐゴシック" panose="020B0600070205080204" pitchFamily="34" charset="-128"/>
              </a:rPr>
              <a:t> that must select the most deserving process to run out of all of the processes in the ready to run queue.  The traditional UNIX scheduler uses preemptive round-robin scheduling</a:t>
            </a:r>
          </a:p>
          <a:p>
            <a:pPr algn="just">
              <a:spcBef>
                <a:spcPts val="500"/>
              </a:spcBef>
              <a:spcAft>
                <a:spcPts val="500"/>
              </a:spcAft>
            </a:pPr>
            <a:r>
              <a:rPr lang="en-US" altLang="ja-JP" cap="none" dirty="0">
                <a:ea typeface="ＭＳ Ｐゴシック" panose="020B0600070205080204" pitchFamily="34" charset="-128"/>
              </a:rPr>
              <a:t>Scheduling priorities have integer values between 0 and 140, with smaller numbers meaning higher priorities</a:t>
            </a:r>
          </a:p>
          <a:p>
            <a:endParaRPr lang="en-US" altLang="ja-JP" cap="none" dirty="0"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6188E37-E576-4132-82BA-78E99577A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2599-AB5F-4CAD-9431-8C6F515FB883}" type="slidenum">
              <a:rPr lang="ja-JP" altLang="en-US"/>
              <a:pPr/>
              <a:t>44</a:t>
            </a:fld>
            <a:endParaRPr lang="en-US" altLang="ja-JP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69D4A222-6D3B-416F-9EDA-27BDF23725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ja-JP" altLang="en-US" b="1">
                <a:ea typeface="ＭＳ Ｐゴシック" panose="020B0600070205080204" pitchFamily="34" charset="-128"/>
              </a:rPr>
              <a:t>    </a:t>
            </a:r>
            <a:r>
              <a:rPr lang="en-US" altLang="ja-JP">
                <a:ea typeface="ＭＳ Ｐゴシック" panose="020B0600070205080204" pitchFamily="34" charset="-128"/>
              </a:rPr>
              <a:t>Process Scheduling</a:t>
            </a:r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E2781511-2959-4B74-9C3F-8DAE401BE9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8839200" cy="35052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ja-JP" sz="2400" cap="none" dirty="0">
                <a:ea typeface="ＭＳ Ｐゴシック" panose="020B0600070205080204" pitchFamily="34" charset="-128"/>
              </a:rPr>
              <a:t>For the scheduler keeps information in the </a:t>
            </a:r>
            <a:r>
              <a:rPr lang="en-US" altLang="ja-JP" sz="2400" i="1" cap="none" dirty="0" err="1">
                <a:ea typeface="ＭＳ Ｐゴシック" panose="020B0600070205080204" pitchFamily="34" charset="-128"/>
              </a:rPr>
              <a:t>task_struct</a:t>
            </a:r>
            <a:r>
              <a:rPr lang="en-US" altLang="ja-JP" sz="2400" cap="none" dirty="0">
                <a:ea typeface="ＭＳ Ｐゴシック" panose="020B0600070205080204" pitchFamily="34" charset="-128"/>
              </a:rPr>
              <a:t> for each process</a:t>
            </a:r>
            <a:endParaRPr lang="en-US" altLang="ja-JP" sz="2400" cap="none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algn="just">
              <a:lnSpc>
                <a:spcPct val="90000"/>
              </a:lnSpc>
            </a:pPr>
            <a:r>
              <a:rPr lang="en-US" altLang="ja-JP" sz="2400" i="1" cap="none" dirty="0">
                <a:ea typeface="ＭＳ Ｐゴシック" panose="020B0600070205080204" pitchFamily="34" charset="-128"/>
              </a:rPr>
              <a:t>Policy</a:t>
            </a:r>
            <a:r>
              <a:rPr lang="en-US" altLang="ja-JP" sz="2400" cap="none" dirty="0">
                <a:ea typeface="ＭＳ Ｐゴシック" panose="020B0600070205080204" pitchFamily="34" charset="-128"/>
              </a:rPr>
              <a:t> this is the scheduling policy that will be applied to this process.</a:t>
            </a:r>
          </a:p>
          <a:p>
            <a:pPr algn="just">
              <a:lnSpc>
                <a:spcPct val="90000"/>
              </a:lnSpc>
            </a:pPr>
            <a:r>
              <a:rPr lang="en-US" altLang="ja-JP" sz="2400" b="1" i="1" cap="none" dirty="0">
                <a:ea typeface="ＭＳ Ｐゴシック" panose="020B0600070205080204" pitchFamily="34" charset="-128"/>
              </a:rPr>
              <a:t> </a:t>
            </a:r>
            <a:r>
              <a:rPr lang="en-US" altLang="ja-JP" sz="2400" i="1" cap="none" dirty="0">
                <a:ea typeface="ＭＳ Ｐゴシック" panose="020B0600070205080204" pitchFamily="34" charset="-128"/>
              </a:rPr>
              <a:t>Priority</a:t>
            </a:r>
            <a:r>
              <a:rPr lang="en-US" altLang="ja-JP" sz="2400" cap="none" dirty="0">
                <a:ea typeface="ＭＳ Ｐゴシック" panose="020B0600070205080204" pitchFamily="34" charset="-128"/>
              </a:rPr>
              <a:t> this is the priority that the scheduler will give to this process. </a:t>
            </a:r>
          </a:p>
          <a:p>
            <a:pPr algn="just">
              <a:lnSpc>
                <a:spcPct val="90000"/>
              </a:lnSpc>
            </a:pPr>
            <a:r>
              <a:rPr lang="en-US" altLang="ja-JP" sz="2400" i="1" cap="none" dirty="0" err="1">
                <a:ea typeface="ＭＳ Ｐゴシック" panose="020B0600070205080204" pitchFamily="34" charset="-128"/>
              </a:rPr>
              <a:t>Rt_priority</a:t>
            </a:r>
            <a:r>
              <a:rPr lang="en-US" altLang="ja-JP" sz="2400" cap="none" dirty="0">
                <a:ea typeface="ＭＳ Ｐゴシック" panose="020B0600070205080204" pitchFamily="34" charset="-128"/>
              </a:rPr>
              <a:t> </a:t>
            </a:r>
            <a:r>
              <a:rPr lang="en-US" altLang="ja-JP" sz="2400" cap="none" dirty="0" err="1">
                <a:ea typeface="ＭＳ Ｐゴシック" panose="020B0600070205080204" pitchFamily="34" charset="-128"/>
              </a:rPr>
              <a:t>linux</a:t>
            </a:r>
            <a:r>
              <a:rPr lang="en-US" altLang="ja-JP" sz="2400" cap="none" dirty="0">
                <a:ea typeface="ＭＳ Ｐゴシック" panose="020B0600070205080204" pitchFamily="34" charset="-128"/>
              </a:rPr>
              <a:t> supports real time processes and these are scheduled to have a higher priority than all of the other non-real time processes in system. </a:t>
            </a:r>
          </a:p>
          <a:p>
            <a:pPr algn="just">
              <a:lnSpc>
                <a:spcPct val="90000"/>
              </a:lnSpc>
            </a:pPr>
            <a:r>
              <a:rPr lang="en-US" altLang="ja-JP" sz="2400" i="1" cap="none" dirty="0">
                <a:ea typeface="ＭＳ Ｐゴシック" panose="020B0600070205080204" pitchFamily="34" charset="-128"/>
              </a:rPr>
              <a:t>Counter</a:t>
            </a:r>
            <a:r>
              <a:rPr lang="en-US" altLang="ja-JP" sz="2400" cap="none" dirty="0">
                <a:ea typeface="ＭＳ Ｐゴシック" panose="020B0600070205080204" pitchFamily="34" charset="-128"/>
              </a:rPr>
              <a:t> this is the amount of time that this process is allowed to run for. 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A4817B3-38F5-469C-AB6B-8730C78A7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A6346-7C36-429F-A403-789D3B515195}" type="slidenum">
              <a:rPr lang="ja-JP" altLang="en-US"/>
              <a:pPr/>
              <a:t>45</a:t>
            </a:fld>
            <a:endParaRPr lang="en-US" altLang="ja-JP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C8B87A13-D8DE-4D0D-B3C8-4A49030D93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ＭＳ Ｐゴシック" panose="020B0600070205080204" pitchFamily="34" charset="-128"/>
              </a:rPr>
              <a:t>Creating a new process</a:t>
            </a:r>
          </a:p>
        </p:txBody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1A944A7F-61DC-438F-9BAC-492D141114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752600"/>
            <a:ext cx="9144000" cy="43735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altLang="ja-JP" sz="2800" i="1" cap="none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Fork( )</a:t>
            </a:r>
            <a:r>
              <a:rPr lang="en-US" altLang="ja-JP" sz="2800" cap="none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 system call creates a new process</a:t>
            </a:r>
          </a:p>
          <a:p>
            <a:pPr algn="just"/>
            <a:endParaRPr lang="en-US" altLang="ja-JP" sz="800" cap="none" dirty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  <a:p>
            <a:pPr algn="just"/>
            <a:r>
              <a:rPr lang="en-US" altLang="ja-JP" sz="2800" cap="none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All statements after the </a:t>
            </a:r>
            <a:r>
              <a:rPr lang="en-US" altLang="ja-JP" sz="2800" i="1" cap="none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fork( )</a:t>
            </a:r>
            <a:r>
              <a:rPr lang="en-US" altLang="ja-JP" sz="2800" cap="none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 system call in your program are executed by two processes</a:t>
            </a:r>
          </a:p>
          <a:p>
            <a:pPr algn="just"/>
            <a:endParaRPr lang="en-US" altLang="ja-JP" sz="600" cap="none" dirty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  <a:p>
            <a:pPr algn="just"/>
            <a:r>
              <a:rPr lang="en-US" altLang="ja-JP" sz="2800" cap="none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If </a:t>
            </a:r>
            <a:r>
              <a:rPr lang="en-US" altLang="ja-JP" sz="2800" i="1" cap="none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fork ( )</a:t>
            </a:r>
            <a:r>
              <a:rPr lang="en-US" altLang="ja-JP" sz="2800" cap="none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 returns 0 it is a child process else if &gt; 0 it is parent process else (-1) error</a:t>
            </a:r>
          </a:p>
          <a:p>
            <a:pPr algn="just"/>
            <a:endParaRPr lang="en-US" altLang="ja-JP" sz="900" cap="none" dirty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  <a:p>
            <a:pPr algn="just"/>
            <a:r>
              <a:rPr lang="en-US" altLang="ja-JP" sz="2800" cap="none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A parent process can use the </a:t>
            </a:r>
            <a:r>
              <a:rPr lang="en-US" altLang="ja-JP" sz="2800" i="1" cap="none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wait( )</a:t>
            </a:r>
            <a:r>
              <a:rPr lang="en-US" altLang="ja-JP" sz="2800" cap="none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 system call to wait for the exit of any child process</a:t>
            </a:r>
          </a:p>
          <a:p>
            <a:pPr lvl="1" algn="just"/>
            <a:endParaRPr lang="en-US" altLang="ja-JP" cap="none" dirty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A2D54D1-8A3A-453C-B717-1819E415C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EC50-A6A0-4741-9D09-708E7C480488}" type="slidenum">
              <a:rPr lang="ja-JP" altLang="en-US"/>
              <a:pPr/>
              <a:t>46</a:t>
            </a:fld>
            <a:endParaRPr lang="en-US" altLang="ja-JP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7B180141-7025-4C27-82E1-3CE79A0603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ＭＳ Ｐゴシック" panose="020B0600070205080204" pitchFamily="34" charset="-128"/>
              </a:rPr>
              <a:t>Process Creation</a:t>
            </a:r>
          </a:p>
        </p:txBody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538860A1-D8D1-45C3-A4DC-B5A61BBEE8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752600"/>
            <a:ext cx="9144000" cy="3783013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ja-JP" sz="2800" cap="none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Resource sharing</a:t>
            </a:r>
          </a:p>
          <a:p>
            <a:pPr lvl="1" algn="just">
              <a:lnSpc>
                <a:spcPct val="90000"/>
              </a:lnSpc>
            </a:pPr>
            <a:r>
              <a:rPr lang="en-US" altLang="ja-JP" cap="none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Parent and children share all resources</a:t>
            </a:r>
          </a:p>
          <a:p>
            <a:pPr lvl="1" algn="just">
              <a:lnSpc>
                <a:spcPct val="90000"/>
              </a:lnSpc>
            </a:pPr>
            <a:r>
              <a:rPr lang="en-US" altLang="ja-JP" cap="none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Children share subset of parent’s resources</a:t>
            </a:r>
          </a:p>
          <a:p>
            <a:pPr lvl="1" algn="just">
              <a:lnSpc>
                <a:spcPct val="90000"/>
              </a:lnSpc>
            </a:pPr>
            <a:r>
              <a:rPr lang="en-US" altLang="ja-JP" cap="none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Parent and child share no resources</a:t>
            </a:r>
          </a:p>
          <a:p>
            <a:pPr algn="just">
              <a:lnSpc>
                <a:spcPct val="90000"/>
              </a:lnSpc>
            </a:pPr>
            <a:r>
              <a:rPr lang="en-US" altLang="ja-JP" sz="2800" cap="none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Execution</a:t>
            </a:r>
          </a:p>
          <a:p>
            <a:pPr lvl="1" algn="just">
              <a:lnSpc>
                <a:spcPct val="90000"/>
              </a:lnSpc>
            </a:pPr>
            <a:r>
              <a:rPr lang="en-US" altLang="ja-JP" cap="none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Parent and children execute concurrently</a:t>
            </a:r>
          </a:p>
          <a:p>
            <a:pPr lvl="1" algn="just">
              <a:lnSpc>
                <a:spcPct val="90000"/>
              </a:lnSpc>
            </a:pPr>
            <a:r>
              <a:rPr lang="en-US" altLang="ja-JP" cap="none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Parent waits until children terminate</a:t>
            </a:r>
          </a:p>
          <a:p>
            <a:pPr algn="just">
              <a:lnSpc>
                <a:spcPct val="90000"/>
              </a:lnSpc>
            </a:pPr>
            <a:r>
              <a:rPr lang="en-US" altLang="ja-JP" sz="2800" cap="none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Address space</a:t>
            </a:r>
          </a:p>
          <a:p>
            <a:pPr lvl="1" algn="just">
              <a:lnSpc>
                <a:spcPct val="90000"/>
              </a:lnSpc>
            </a:pPr>
            <a:r>
              <a:rPr lang="en-US" altLang="ja-JP" cap="none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   Child duplicate of parent</a:t>
            </a:r>
          </a:p>
          <a:p>
            <a:pPr lvl="1" algn="just">
              <a:lnSpc>
                <a:spcPct val="90000"/>
              </a:lnSpc>
            </a:pPr>
            <a:r>
              <a:rPr lang="en-US" altLang="ja-JP" cap="none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   Child has a program loaded into it</a:t>
            </a:r>
          </a:p>
          <a:p>
            <a:pPr lvl="1" algn="just">
              <a:lnSpc>
                <a:spcPct val="90000"/>
              </a:lnSpc>
            </a:pPr>
            <a:endParaRPr lang="ja-JP" altLang="en-US" cap="none" dirty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6B579DD-473D-41AA-9E9C-35EF0FA45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461C1-89DD-43D9-A2D2-86A36A944DF4}" type="slidenum">
              <a:rPr lang="ja-JP" altLang="en-US"/>
              <a:pPr/>
              <a:t>47</a:t>
            </a:fld>
            <a:endParaRPr lang="en-US" altLang="ja-JP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5CA36640-EC9F-4D4D-B09D-48462661C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A2D9-A611-437B-A04E-3CA9663506FA}" type="slidenum">
              <a:rPr lang="ja-JP" altLang="en-US"/>
              <a:pPr/>
              <a:t>48</a:t>
            </a:fld>
            <a:endParaRPr lang="en-US" altLang="ja-JP"/>
          </a:p>
        </p:txBody>
      </p:sp>
      <p:graphicFrame>
        <p:nvGraphicFramePr>
          <p:cNvPr id="154626" name="Object 2">
            <a:extLst>
              <a:ext uri="{FF2B5EF4-FFF2-40B4-BE49-F238E27FC236}">
                <a16:creationId xmlns:a16="http://schemas.microsoft.com/office/drawing/2014/main" id="{4308E833-0669-4725-B5C2-5988CA2EFE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2209800"/>
          <a:ext cx="2214563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46" name="Bitmap Image" r:id="rId4" imgW="1333333" imgH="3029373" progId="Paint.Picture">
                  <p:embed/>
                </p:oleObj>
              </mc:Choice>
              <mc:Fallback>
                <p:oleObj name="Bitmap Image" r:id="rId4" imgW="1333333" imgH="3029373" progId="Paint.Picture">
                  <p:embed/>
                  <p:pic>
                    <p:nvPicPr>
                      <p:cNvPr id="154626" name="Object 2">
                        <a:extLst>
                          <a:ext uri="{FF2B5EF4-FFF2-40B4-BE49-F238E27FC236}">
                            <a16:creationId xmlns:a16="http://schemas.microsoft.com/office/drawing/2014/main" id="{4308E833-0669-4725-B5C2-5988CA2EFE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209800"/>
                        <a:ext cx="2214563" cy="464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27" name="Text Box 3">
            <a:extLst>
              <a:ext uri="{FF2B5EF4-FFF2-40B4-BE49-F238E27FC236}">
                <a16:creationId xmlns:a16="http://schemas.microsoft.com/office/drawing/2014/main" id="{609A2E54-1F4F-4158-A2E7-BAC18C779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9144000" cy="2316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ja-JP" sz="4000">
                <a:ea typeface="ＭＳ Ｐゴシック" panose="020B0600070205080204" pitchFamily="34" charset="-128"/>
              </a:rPr>
              <a:t>Process Image</a:t>
            </a:r>
          </a:p>
          <a:p>
            <a:pPr algn="ctr" eaLnBrk="1" hangingPunct="1"/>
            <a:endParaRPr lang="en-US" altLang="ja-JP" sz="4000">
              <a:ea typeface="ＭＳ Ｐゴシック" panose="020B0600070205080204" pitchFamily="34" charset="-128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altLang="ja-JP" sz="44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154628" name="Text Box 4">
            <a:extLst>
              <a:ext uri="{FF2B5EF4-FFF2-40B4-BE49-F238E27FC236}">
                <a16:creationId xmlns:a16="http://schemas.microsoft.com/office/drawing/2014/main" id="{812A760B-A8A2-4670-BB1A-B94DF0F9D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6002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>
                <a:ea typeface="ＭＳ Ｐゴシック" panose="020B0600070205080204" pitchFamily="34" charset="-128"/>
              </a:rPr>
              <a:t>User context</a:t>
            </a:r>
          </a:p>
        </p:txBody>
      </p:sp>
      <p:sp>
        <p:nvSpPr>
          <p:cNvPr id="154629" name="Text Box 5">
            <a:extLst>
              <a:ext uri="{FF2B5EF4-FFF2-40B4-BE49-F238E27FC236}">
                <a16:creationId xmlns:a16="http://schemas.microsoft.com/office/drawing/2014/main" id="{D7D52330-7A74-4EE8-85B1-E3226062D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752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>
                <a:ea typeface="ＭＳ Ｐゴシック" panose="020B0600070205080204" pitchFamily="34" charset="-128"/>
              </a:rPr>
              <a:t>Kernel context</a:t>
            </a:r>
          </a:p>
        </p:txBody>
      </p:sp>
      <p:sp>
        <p:nvSpPr>
          <p:cNvPr id="154630" name="Text Box 6">
            <a:extLst>
              <a:ext uri="{FF2B5EF4-FFF2-40B4-BE49-F238E27FC236}">
                <a16:creationId xmlns:a16="http://schemas.microsoft.com/office/drawing/2014/main" id="{AD8CD709-ADD4-43D5-884E-ADE4F4ED1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286000"/>
            <a:ext cx="1981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1800" b="1">
                <a:ea typeface="ＭＳ Ｐゴシック" panose="020B0600070205080204" pitchFamily="34" charset="-128"/>
              </a:rPr>
              <a:t>Kernel</a:t>
            </a:r>
            <a:r>
              <a:rPr lang="en-US" altLang="ja-JP" sz="1800">
                <a:ea typeface="ＭＳ Ｐゴシック" panose="020B0600070205080204" pitchFamily="34" charset="-128"/>
              </a:rPr>
              <a:t> </a:t>
            </a:r>
            <a:r>
              <a:rPr lang="en-US" altLang="ja-JP" sz="1800" b="1">
                <a:ea typeface="ＭＳ Ｐゴシック" panose="020B0600070205080204" pitchFamily="34" charset="-128"/>
              </a:rPr>
              <a:t>data</a:t>
            </a:r>
            <a:endParaRPr lang="en-US" altLang="ja-JP" b="1">
              <a:ea typeface="ＭＳ Ｐゴシック" panose="020B0600070205080204" pitchFamily="34" charset="-128"/>
            </a:endParaRPr>
          </a:p>
        </p:txBody>
      </p:sp>
      <p:sp>
        <p:nvSpPr>
          <p:cNvPr id="154631" name="Text Box 7">
            <a:extLst>
              <a:ext uri="{FF2B5EF4-FFF2-40B4-BE49-F238E27FC236}">
                <a16:creationId xmlns:a16="http://schemas.microsoft.com/office/drawing/2014/main" id="{9ECF5E32-1D41-407B-9542-782C9DB98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971800"/>
            <a:ext cx="5029200" cy="160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ja-JP" sz="1800" b="1">
                <a:latin typeface="Arial" panose="020B0604020202020204" pitchFamily="34" charset="0"/>
                <a:ea typeface="ＭＳ Ｐゴシック" panose="020B0600070205080204" pitchFamily="34" charset="-128"/>
              </a:rPr>
              <a:t>$ size a.out  (man size )</a:t>
            </a:r>
          </a:p>
          <a:p>
            <a:pPr eaLnBrk="1" hangingPunct="1"/>
            <a:endParaRPr lang="en-US" altLang="ja-JP" sz="1800" b="1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ja-JP" sz="1800" b="1">
                <a:latin typeface="Arial" panose="020B0604020202020204" pitchFamily="34" charset="0"/>
                <a:ea typeface="ＭＳ Ｐゴシック" panose="020B0600070205080204" pitchFamily="34" charset="-128"/>
              </a:rPr>
              <a:t>   text    data     bss     dec     hex    filename</a:t>
            </a:r>
          </a:p>
          <a:p>
            <a:pPr eaLnBrk="1" hangingPunct="1"/>
            <a:r>
              <a:rPr lang="en-US" altLang="ja-JP" sz="1800" b="1">
                <a:latin typeface="Arial" panose="020B0604020202020204" pitchFamily="34" charset="0"/>
                <a:ea typeface="ＭＳ Ｐゴシック" panose="020B0600070205080204" pitchFamily="34" charset="-128"/>
              </a:rPr>
              <a:t>    920     268      24    1212     4bc     a.out</a:t>
            </a:r>
          </a:p>
          <a:p>
            <a:pPr eaLnBrk="1" hangingPunct="1">
              <a:spcBef>
                <a:spcPct val="50000"/>
              </a:spcBef>
            </a:pPr>
            <a:endParaRPr lang="ja-JP" altLang="en-US" sz="1800" b="1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3B8B696-F186-4C3B-9EDC-079D7ECCA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ADEAF-D06C-4686-8B89-63501959E21E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4751753D-BECF-4BE3-B41D-C8CEDA8619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en-US" altLang="en-US" sz="3200"/>
              <a:t>Complexity trends in OS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DA3FBFF-CCA6-48C6-8668-8DBA94ED35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r>
              <a:rPr lang="en-US" altLang="en-US" sz="2400" cap="none" dirty="0"/>
              <a:t>OS functionality drives the</a:t>
            </a:r>
          </a:p>
          <a:p>
            <a:pPr>
              <a:buFontTx/>
              <a:buNone/>
            </a:pPr>
            <a:r>
              <a:rPr lang="en-US" altLang="en-US" sz="2400" cap="none" dirty="0"/>
              <a:t>Complexity</a:t>
            </a:r>
          </a:p>
        </p:txBody>
      </p:sp>
      <p:sp>
        <p:nvSpPr>
          <p:cNvPr id="3076" name="AutoShape 4">
            <a:extLst>
              <a:ext uri="{FF2B5EF4-FFF2-40B4-BE49-F238E27FC236}">
                <a16:creationId xmlns:a16="http://schemas.microsoft.com/office/drawing/2014/main" id="{CCD647FE-4C22-41DF-A501-8D9DD3DE5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905000"/>
            <a:ext cx="3048000" cy="36576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3079" name="Text Box 7">
            <a:extLst>
              <a:ext uri="{FF2B5EF4-FFF2-40B4-BE49-F238E27FC236}">
                <a16:creationId xmlns:a16="http://schemas.microsoft.com/office/drawing/2014/main" id="{271A1112-B31B-448F-B401-F8B46A69D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5146675"/>
            <a:ext cx="1301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/>
              <a:t>Router</a:t>
            </a:r>
          </a:p>
        </p:txBody>
      </p:sp>
      <p:sp>
        <p:nvSpPr>
          <p:cNvPr id="3080" name="Text Box 8">
            <a:extLst>
              <a:ext uri="{FF2B5EF4-FFF2-40B4-BE49-F238E27FC236}">
                <a16:creationId xmlns:a16="http://schemas.microsoft.com/office/drawing/2014/main" id="{B6FB25FA-2E24-49D2-A508-C74028243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905000"/>
            <a:ext cx="1920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Small controllers</a:t>
            </a:r>
          </a:p>
        </p:txBody>
      </p:sp>
      <p:sp>
        <p:nvSpPr>
          <p:cNvPr id="3081" name="Text Box 9">
            <a:extLst>
              <a:ext uri="{FF2B5EF4-FFF2-40B4-BE49-F238E27FC236}">
                <a16:creationId xmlns:a16="http://schemas.microsoft.com/office/drawing/2014/main" id="{6A721088-6E45-4906-9124-246478F9C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362200"/>
            <a:ext cx="1082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sensors</a:t>
            </a:r>
          </a:p>
        </p:txBody>
      </p:sp>
      <p:sp>
        <p:nvSpPr>
          <p:cNvPr id="3082" name="Text Box 10">
            <a:extLst>
              <a:ext uri="{FF2B5EF4-FFF2-40B4-BE49-F238E27FC236}">
                <a16:creationId xmlns:a16="http://schemas.microsoft.com/office/drawing/2014/main" id="{52C389D6-5F74-4907-89CF-674FE7803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2925" y="3138488"/>
            <a:ext cx="19383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Home appliances</a:t>
            </a:r>
          </a:p>
        </p:txBody>
      </p:sp>
      <p:sp>
        <p:nvSpPr>
          <p:cNvPr id="3083" name="Text Box 11">
            <a:extLst>
              <a:ext uri="{FF2B5EF4-FFF2-40B4-BE49-F238E27FC236}">
                <a16:creationId xmlns:a16="http://schemas.microsoft.com/office/drawing/2014/main" id="{3CAF944A-D58D-4F9F-B140-F77CDB072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581400"/>
            <a:ext cx="1698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Mobile phones</a:t>
            </a:r>
          </a:p>
        </p:txBody>
      </p:sp>
      <p:sp>
        <p:nvSpPr>
          <p:cNvPr id="3084" name="Text Box 12">
            <a:extLst>
              <a:ext uri="{FF2B5EF4-FFF2-40B4-BE49-F238E27FC236}">
                <a16:creationId xmlns:a16="http://schemas.microsoft.com/office/drawing/2014/main" id="{1C2D5E5E-83B6-4939-990F-3D5B9686B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1148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PDAs</a:t>
            </a:r>
          </a:p>
        </p:txBody>
      </p:sp>
      <p:sp>
        <p:nvSpPr>
          <p:cNvPr id="3085" name="Text Box 13">
            <a:extLst>
              <a:ext uri="{FF2B5EF4-FFF2-40B4-BE49-F238E27FC236}">
                <a16:creationId xmlns:a16="http://schemas.microsoft.com/office/drawing/2014/main" id="{CB64E8F3-313B-45AC-ACC7-6C34B792E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572000"/>
            <a:ext cx="1839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Game Machines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BB1DD833-BAE8-44AB-8DC9-3C77D55681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400">
                <a:ea typeface="ＭＳ Ｐゴシック" panose="020B0600070205080204" pitchFamily="34" charset="-128"/>
              </a:rPr>
              <a:t>Linux Features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E146DA7F-A17E-4737-9675-12E708A0EF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endParaRPr lang="ja-JP" altLang="en-US" sz="2800" cap="none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ja-JP" sz="2800" cap="none" dirty="0">
                <a:ea typeface="ＭＳ Ｐゴシック" panose="020B0600070205080204" pitchFamily="34" charset="-128"/>
              </a:rPr>
              <a:t>Written in high level language </a:t>
            </a:r>
            <a:r>
              <a:rPr lang="en-US" altLang="ja-JP" sz="2800" cap="none" dirty="0">
                <a:latin typeface="Arial" panose="020B0604020202020204" pitchFamily="34" charset="0"/>
                <a:ea typeface="ＭＳ Ｐゴシック" panose="020B0600070205080204" pitchFamily="34" charset="-128"/>
              </a:rPr>
              <a:t>‘</a:t>
            </a:r>
            <a:r>
              <a:rPr lang="en-US" altLang="ja-JP" sz="2800" cap="none" dirty="0">
                <a:ea typeface="ＭＳ Ｐゴシック" panose="020B0600070205080204" pitchFamily="34" charset="-128"/>
              </a:rPr>
              <a:t>c</a:t>
            </a:r>
            <a:r>
              <a:rPr lang="en-US" altLang="ja-JP" sz="2800" cap="none" dirty="0">
                <a:latin typeface="Arial" panose="020B0604020202020204" pitchFamily="34" charset="0"/>
                <a:ea typeface="ＭＳ Ｐゴシック" panose="020B0600070205080204" pitchFamily="34" charset="-128"/>
              </a:rPr>
              <a:t>’</a:t>
            </a:r>
            <a:endParaRPr lang="en-US" altLang="ja-JP" sz="2800" cap="none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ja-JP" sz="2800" cap="none" dirty="0">
                <a:ea typeface="ＭＳ Ｐゴシック" panose="020B0600070205080204" pitchFamily="34" charset="-128"/>
              </a:rPr>
              <a:t>Monolithic</a:t>
            </a:r>
          </a:p>
          <a:p>
            <a:pPr>
              <a:lnSpc>
                <a:spcPct val="90000"/>
              </a:lnSpc>
            </a:pPr>
            <a:r>
              <a:rPr lang="en-US" altLang="ja-JP" sz="2800" cap="none" dirty="0">
                <a:ea typeface="ＭＳ Ｐゴシック" panose="020B0600070205080204" pitchFamily="34" charset="-128"/>
              </a:rPr>
              <a:t>Layered approach</a:t>
            </a:r>
          </a:p>
          <a:p>
            <a:pPr>
              <a:lnSpc>
                <a:spcPct val="90000"/>
              </a:lnSpc>
            </a:pPr>
            <a:r>
              <a:rPr lang="en-US" altLang="ja-JP" sz="2800" cap="none" dirty="0">
                <a:ea typeface="ＭＳ Ｐゴシック" panose="020B0600070205080204" pitchFamily="34" charset="-128"/>
              </a:rPr>
              <a:t>Simple user interface</a:t>
            </a:r>
          </a:p>
          <a:p>
            <a:pPr>
              <a:lnSpc>
                <a:spcPct val="90000"/>
              </a:lnSpc>
            </a:pPr>
            <a:r>
              <a:rPr lang="en-US" altLang="ja-JP" sz="2800" cap="none" dirty="0">
                <a:ea typeface="ＭＳ Ｐゴシック" panose="020B0600070205080204" pitchFamily="34" charset="-128"/>
              </a:rPr>
              <a:t>Hierarchical file system</a:t>
            </a:r>
          </a:p>
          <a:p>
            <a:pPr>
              <a:lnSpc>
                <a:spcPct val="90000"/>
              </a:lnSpc>
            </a:pPr>
            <a:r>
              <a:rPr lang="en-US" altLang="ja-JP" sz="2800" cap="none" dirty="0">
                <a:ea typeface="ＭＳ Ｐゴシック" panose="020B0600070205080204" pitchFamily="34" charset="-128"/>
              </a:rPr>
              <a:t>Dynamic module loading support</a:t>
            </a:r>
          </a:p>
          <a:p>
            <a:pPr>
              <a:lnSpc>
                <a:spcPct val="90000"/>
              </a:lnSpc>
            </a:pPr>
            <a:r>
              <a:rPr lang="en-US" altLang="ja-JP" sz="2800" cap="none" dirty="0">
                <a:ea typeface="ＭＳ Ｐゴシック" panose="020B0600070205080204" pitchFamily="34" charset="-128"/>
              </a:rPr>
              <a:t>Pre-emptive kernel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ja-JP" sz="2800" cap="none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ja-JP" altLang="en-US" sz="2800" cap="none" dirty="0"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994867D-4159-4EA1-8A29-3CE0B2E09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11B-9784-45FE-8C52-1313CE1064FF}" type="slidenum">
              <a:rPr lang="ja-JP" altLang="en-US"/>
              <a:pPr/>
              <a:t>5</a:t>
            </a:fld>
            <a:endParaRPr lang="en-US" altLang="ja-JP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08892-61B5-4F0A-BC45-BA304B0A9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F7E9-ACE4-4136-8FB3-82FDDB5CE083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BA4C7303-5D9D-4925-8728-ED477CE31F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/>
          <a:lstStyle/>
          <a:p>
            <a:r>
              <a:rPr lang="en-US" altLang="en-US" sz="3200"/>
              <a:t>Requirements of EOS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2CB87BF4-A1D7-43B4-999B-3C960D9929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r>
              <a:rPr lang="en-US" altLang="en-US" sz="2400" cap="none" dirty="0"/>
              <a:t>Memory resident: size is important consideration</a:t>
            </a:r>
          </a:p>
          <a:p>
            <a:pPr lvl="1"/>
            <a:r>
              <a:rPr lang="en-US" altLang="en-US" sz="2000" cap="none" dirty="0"/>
              <a:t>Data structure optimized</a:t>
            </a:r>
          </a:p>
          <a:p>
            <a:pPr lvl="1"/>
            <a:r>
              <a:rPr lang="en-US" altLang="en-US" sz="2000" cap="none" dirty="0"/>
              <a:t>Kernel optimized and usually in assembly language</a:t>
            </a:r>
          </a:p>
          <a:p>
            <a:r>
              <a:rPr lang="en-US" altLang="en-US" sz="2400" cap="none" dirty="0"/>
              <a:t>Support of signaling &amp; interrupts</a:t>
            </a:r>
          </a:p>
          <a:p>
            <a:r>
              <a:rPr lang="en-US" altLang="en-US" sz="2400" cap="none" dirty="0"/>
              <a:t>Real-time scheduling</a:t>
            </a:r>
          </a:p>
          <a:p>
            <a:pPr lvl="1"/>
            <a:r>
              <a:rPr lang="en-US" altLang="en-US" sz="2000" cap="none" dirty="0"/>
              <a:t> Tight-coupled scheduler and interrupts</a:t>
            </a:r>
          </a:p>
          <a:p>
            <a:r>
              <a:rPr lang="en-US" altLang="en-US" sz="2400" cap="none" dirty="0"/>
              <a:t>Power management capabilities</a:t>
            </a:r>
          </a:p>
          <a:p>
            <a:pPr lvl="1"/>
            <a:r>
              <a:rPr lang="en-US" altLang="en-US" sz="2000" cap="none" dirty="0"/>
              <a:t>Power aware schedule</a:t>
            </a:r>
          </a:p>
          <a:p>
            <a:pPr lvl="1"/>
            <a:r>
              <a:rPr lang="en-US" altLang="en-US" sz="2000" cap="none" dirty="0"/>
              <a:t>Control of non-processor resources</a:t>
            </a:r>
          </a:p>
          <a:p>
            <a:pPr>
              <a:buFontTx/>
              <a:buNone/>
            </a:pPr>
            <a:endParaRPr lang="en-US" altLang="en-US" sz="2400" cap="none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CBC81D1-9CE6-44CB-98D1-366AD7C32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FE44-1812-4F30-A34C-A392003E0E67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37664767-D684-421F-9F0A-914E96EEE4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>
                <a:latin typeface="Arial" panose="020B0604020202020204" pitchFamily="34" charset="0"/>
              </a:rPr>
              <a:t>Embedded OS Design approach</a:t>
            </a:r>
          </a:p>
        </p:txBody>
      </p:sp>
      <p:sp>
        <p:nvSpPr>
          <p:cNvPr id="7171" name="Oval 3">
            <a:extLst>
              <a:ext uri="{FF2B5EF4-FFF2-40B4-BE49-F238E27FC236}">
                <a16:creationId xmlns:a16="http://schemas.microsoft.com/office/drawing/2014/main" id="{0342CA7B-4D9F-40E5-808A-27880173D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048000"/>
            <a:ext cx="5105400" cy="30480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2" name="Oval 4">
            <a:extLst>
              <a:ext uri="{FF2B5EF4-FFF2-40B4-BE49-F238E27FC236}">
                <a16:creationId xmlns:a16="http://schemas.microsoft.com/office/drawing/2014/main" id="{754A7ABA-1152-4A44-83D9-5D6D53A22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200400"/>
            <a:ext cx="4419600" cy="24384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Oval 5">
            <a:extLst>
              <a:ext uri="{FF2B5EF4-FFF2-40B4-BE49-F238E27FC236}">
                <a16:creationId xmlns:a16="http://schemas.microsoft.com/office/drawing/2014/main" id="{F01C4026-5127-4162-A6E3-66947B8BC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429000"/>
            <a:ext cx="3657600" cy="1676400"/>
          </a:xfrm>
          <a:prstGeom prst="ellipse">
            <a:avLst/>
          </a:prstGeom>
          <a:solidFill>
            <a:srgbClr val="FF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74" name="Oval 6">
            <a:extLst>
              <a:ext uri="{FF2B5EF4-FFF2-40B4-BE49-F238E27FC236}">
                <a16:creationId xmlns:a16="http://schemas.microsoft.com/office/drawing/2014/main" id="{31FC2DDD-26B8-4FD2-B52D-A8D93A109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657600"/>
            <a:ext cx="2895600" cy="990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75" name="Oval 7">
            <a:extLst>
              <a:ext uri="{FF2B5EF4-FFF2-40B4-BE49-F238E27FC236}">
                <a16:creationId xmlns:a16="http://schemas.microsoft.com/office/drawing/2014/main" id="{1423BA6A-43C6-4AFD-97FB-0341F3ED1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733800"/>
            <a:ext cx="16764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76" name="Text Box 8">
            <a:extLst>
              <a:ext uri="{FF2B5EF4-FFF2-40B4-BE49-F238E27FC236}">
                <a16:creationId xmlns:a16="http://schemas.microsoft.com/office/drawing/2014/main" id="{7E966DE1-7CCC-4701-A48C-CDE4E40BD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659438"/>
            <a:ext cx="2103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>
                <a:latin typeface="Arial" panose="020B0604020202020204" pitchFamily="34" charset="0"/>
              </a:rPr>
              <a:t>Networking support</a:t>
            </a:r>
          </a:p>
        </p:txBody>
      </p:sp>
      <p:sp>
        <p:nvSpPr>
          <p:cNvPr id="7177" name="Text Box 9">
            <a:extLst>
              <a:ext uri="{FF2B5EF4-FFF2-40B4-BE49-F238E27FC236}">
                <a16:creationId xmlns:a16="http://schemas.microsoft.com/office/drawing/2014/main" id="{D8960A66-FD8B-4BB1-99BA-BFB2FC1F64AC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xfrm>
            <a:off x="685330" y="2127819"/>
            <a:ext cx="7773339" cy="3424107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2400" cap="none" dirty="0">
                <a:latin typeface="Arial" panose="020B0604020202020204" pitchFamily="34" charset="0"/>
              </a:rPr>
              <a:t>Traditional OS: monolithic or distribute</a:t>
            </a:r>
          </a:p>
          <a:p>
            <a:pPr>
              <a:spcBef>
                <a:spcPct val="0"/>
              </a:spcBef>
            </a:pPr>
            <a:r>
              <a:rPr lang="en-US" altLang="en-US" sz="2400" cap="none" dirty="0">
                <a:latin typeface="Arial" panose="020B0604020202020204" pitchFamily="34" charset="0"/>
              </a:rPr>
              <a:t>Embedded: layered is the key (</a:t>
            </a:r>
            <a:r>
              <a:rPr lang="en-US" altLang="en-US" sz="2400" cap="none" dirty="0" err="1">
                <a:latin typeface="Arial" panose="020B0604020202020204" pitchFamily="34" charset="0"/>
              </a:rPr>
              <a:t>constantine</a:t>
            </a:r>
            <a:r>
              <a:rPr lang="en-US" altLang="en-US" sz="2400" cap="none" dirty="0">
                <a:latin typeface="Arial" panose="020B0604020202020204" pitchFamily="34" charset="0"/>
              </a:rPr>
              <a:t> D. P, </a:t>
            </a:r>
            <a:r>
              <a:rPr lang="en-US" altLang="en-US" sz="2400" cap="none" dirty="0" err="1">
                <a:latin typeface="Arial" panose="020B0604020202020204" pitchFamily="34" charset="0"/>
              </a:rPr>
              <a:t>uiuc</a:t>
            </a:r>
            <a:r>
              <a:rPr lang="en-US" altLang="en-US" sz="2400" cap="none" dirty="0">
                <a:latin typeface="Arial" panose="020B0604020202020204" pitchFamily="34" charset="0"/>
              </a:rPr>
              <a:t> 2000) </a:t>
            </a:r>
          </a:p>
        </p:txBody>
      </p:sp>
      <p:sp>
        <p:nvSpPr>
          <p:cNvPr id="7178" name="Text Box 10">
            <a:extLst>
              <a:ext uri="{FF2B5EF4-FFF2-40B4-BE49-F238E27FC236}">
                <a16:creationId xmlns:a16="http://schemas.microsoft.com/office/drawing/2014/main" id="{6A17523F-B391-47D7-A640-B49A7BFFF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105400"/>
            <a:ext cx="3200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 b="1">
                <a:latin typeface="Arial" panose="020B0604020202020204" pitchFamily="34" charset="0"/>
              </a:rPr>
              <a:t>Memory Management</a:t>
            </a:r>
          </a:p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9" name="Text Box 11">
            <a:extLst>
              <a:ext uri="{FF2B5EF4-FFF2-40B4-BE49-F238E27FC236}">
                <a16:creationId xmlns:a16="http://schemas.microsoft.com/office/drawing/2014/main" id="{6C82F4B0-BA22-4672-A4B1-879E79EA7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708525"/>
            <a:ext cx="2711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 b="1">
                <a:latin typeface="Arial" panose="020B0604020202020204" pitchFamily="34" charset="0"/>
              </a:rPr>
              <a:t>Real-Time Scheduler</a:t>
            </a:r>
          </a:p>
        </p:txBody>
      </p:sp>
      <p:sp>
        <p:nvSpPr>
          <p:cNvPr id="7180" name="Text Box 12">
            <a:extLst>
              <a:ext uri="{FF2B5EF4-FFF2-40B4-BE49-F238E27FC236}">
                <a16:creationId xmlns:a16="http://schemas.microsoft.com/office/drawing/2014/main" id="{DDE7B33C-ABCB-48CA-B5C1-06E423CA6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325" y="4278313"/>
            <a:ext cx="1965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>
                <a:latin typeface="Arial" panose="020B0604020202020204" pitchFamily="34" charset="0"/>
              </a:rPr>
              <a:t>Interrupt &amp; signalling</a:t>
            </a:r>
          </a:p>
        </p:txBody>
      </p:sp>
      <p:sp>
        <p:nvSpPr>
          <p:cNvPr id="7181" name="Text Box 13">
            <a:extLst>
              <a:ext uri="{FF2B5EF4-FFF2-40B4-BE49-F238E27FC236}">
                <a16:creationId xmlns:a16="http://schemas.microsoft.com/office/drawing/2014/main" id="{0BB1FD20-A416-4881-8403-C39CC23011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525" y="3897313"/>
            <a:ext cx="12969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>
                <a:latin typeface="Arial" panose="020B0604020202020204" pitchFamily="34" charset="0"/>
              </a:rPr>
              <a:t>Basic Loader</a:t>
            </a:r>
          </a:p>
        </p:txBody>
      </p:sp>
      <p:sp>
        <p:nvSpPr>
          <p:cNvPr id="7182" name="Line 14">
            <a:extLst>
              <a:ext uri="{FF2B5EF4-FFF2-40B4-BE49-F238E27FC236}">
                <a16:creationId xmlns:a16="http://schemas.microsoft.com/office/drawing/2014/main" id="{DB05E914-3714-4779-97D2-EDE9D8261F9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5638800"/>
            <a:ext cx="1066800" cy="22860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83" name="Line 15">
            <a:extLst>
              <a:ext uri="{FF2B5EF4-FFF2-40B4-BE49-F238E27FC236}">
                <a16:creationId xmlns:a16="http://schemas.microsoft.com/office/drawing/2014/main" id="{D0967635-5D41-4BAC-80DA-4CB91E41B96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733800"/>
            <a:ext cx="1066800" cy="22860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84" name="Rectangle 16">
            <a:extLst>
              <a:ext uri="{FF2B5EF4-FFF2-40B4-BE49-F238E27FC236}">
                <a16:creationId xmlns:a16="http://schemas.microsoft.com/office/drawing/2014/main" id="{3C67A984-D604-4557-97FE-E84C09580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505200"/>
            <a:ext cx="1371600" cy="609600"/>
          </a:xfrm>
          <a:prstGeom prst="rect">
            <a:avLst/>
          </a:prstGeom>
          <a:solidFill>
            <a:srgbClr val="9966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>
                <a:latin typeface="Arial" panose="020B0604020202020204" pitchFamily="34" charset="0"/>
              </a:rPr>
              <a:t>Power</a:t>
            </a:r>
          </a:p>
          <a:p>
            <a:pPr algn="ctr"/>
            <a:r>
              <a:rPr lang="en-US" altLang="en-US" sz="1600">
                <a:latin typeface="Arial" panose="020B0604020202020204" pitchFamily="34" charset="0"/>
              </a:rPr>
              <a:t>Management</a:t>
            </a:r>
          </a:p>
        </p:txBody>
      </p:sp>
      <p:sp>
        <p:nvSpPr>
          <p:cNvPr id="7185" name="Rectangle 17">
            <a:extLst>
              <a:ext uri="{FF2B5EF4-FFF2-40B4-BE49-F238E27FC236}">
                <a16:creationId xmlns:a16="http://schemas.microsoft.com/office/drawing/2014/main" id="{745348E3-6D40-4FB2-82B4-733A4C635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486400"/>
            <a:ext cx="1371600" cy="609600"/>
          </a:xfrm>
          <a:prstGeom prst="rect">
            <a:avLst/>
          </a:prstGeom>
          <a:solidFill>
            <a:srgbClr val="99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>
                <a:latin typeface="Arial" panose="020B0604020202020204" pitchFamily="34" charset="0"/>
              </a:rPr>
              <a:t>Custom device</a:t>
            </a:r>
          </a:p>
          <a:p>
            <a:pPr algn="ctr"/>
            <a:r>
              <a:rPr lang="en-US" altLang="en-US" sz="1600">
                <a:latin typeface="Arial" panose="020B0604020202020204" pitchFamily="34" charset="0"/>
              </a:rPr>
              <a:t>support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77997-EBDF-456D-9C14-3B74BB66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63E48-BCA6-4136-B070-A37DB5EA5844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323A25F0-3261-42E5-AE0C-040F62D43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/>
          <a:lstStyle/>
          <a:p>
            <a:r>
              <a:rPr lang="en-US" altLang="en-US" sz="3200"/>
              <a:t>Power Management by OS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B7ACA1BF-6C2B-4CBB-9F85-91F936B8CD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r>
              <a:rPr lang="en-US" altLang="en-US" sz="2400" cap="none" dirty="0"/>
              <a:t>Static approach: rely on pre-set parameters</a:t>
            </a:r>
          </a:p>
          <a:p>
            <a:pPr lvl="1"/>
            <a:r>
              <a:rPr lang="en-US" altLang="en-US" sz="2000" cap="none" dirty="0"/>
              <a:t>Example: switch off the power to devices that are not in use for a while (pre-calculated number of cycles). Used in laptops now.</a:t>
            </a:r>
          </a:p>
          <a:p>
            <a:r>
              <a:rPr lang="en-US" altLang="en-US" sz="2400" cap="none" dirty="0"/>
              <a:t>Dynamic approach: based on dynamic condition of workloads and per specification of power optimization guidelines</a:t>
            </a:r>
          </a:p>
          <a:p>
            <a:pPr lvl="1"/>
            <a:r>
              <a:rPr lang="en-US" altLang="en-US" sz="2000" cap="none" dirty="0"/>
              <a:t>Example: restrict multitasking progressively, reduce context switching, even avoid cache/memory access, etc..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04718-DEC7-4668-BA65-7F05D2CD9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39F4-7854-44DE-8CEC-9E5B55B89742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495D95B6-232A-473C-AD79-509FDF1FE2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>
                <a:latin typeface="Arial" panose="020B0604020202020204" pitchFamily="34" charset="0"/>
              </a:rPr>
              <a:t> Popular E-OS 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BDEB0A8-940F-460A-9E3C-C141AC2D8B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>
                <a:latin typeface="Arial" panose="020B0604020202020204" pitchFamily="34" charset="0"/>
              </a:rPr>
              <a:t>WinCE (proprietary, optimized assembly..)</a:t>
            </a:r>
          </a:p>
          <a:p>
            <a:r>
              <a:rPr lang="en-US" altLang="en-US" sz="2400" dirty="0">
                <a:latin typeface="Arial" panose="020B0604020202020204" pitchFamily="34" charset="0"/>
              </a:rPr>
              <a:t>VxWorks</a:t>
            </a:r>
          </a:p>
          <a:p>
            <a:r>
              <a:rPr lang="en-US" altLang="en-US" sz="2400" dirty="0">
                <a:latin typeface="Arial" panose="020B0604020202020204" pitchFamily="34" charset="0"/>
              </a:rPr>
              <a:t>Micro Linux</a:t>
            </a:r>
          </a:p>
          <a:p>
            <a:r>
              <a:rPr lang="en-US" altLang="en-US" sz="2400" dirty="0" err="1">
                <a:latin typeface="Arial" panose="020B0604020202020204" pitchFamily="34" charset="0"/>
              </a:rPr>
              <a:t>MuCOS</a:t>
            </a:r>
            <a:endParaRPr lang="en-US" altLang="en-US" sz="2400" dirty="0">
              <a:latin typeface="Arial" panose="020B0604020202020204" pitchFamily="34" charset="0"/>
            </a:endParaRPr>
          </a:p>
          <a:p>
            <a:r>
              <a:rPr lang="en-US" altLang="en-US" sz="2400" dirty="0">
                <a:latin typeface="Arial" panose="020B0604020202020204" pitchFamily="34" charset="0"/>
              </a:rPr>
              <a:t>Java Virtual Machine (</a:t>
            </a:r>
            <a:r>
              <a:rPr lang="en-US" altLang="en-US" sz="2400" dirty="0" err="1">
                <a:latin typeface="Arial" panose="020B0604020202020204" pitchFamily="34" charset="0"/>
              </a:rPr>
              <a:t>Picojava</a:t>
            </a:r>
            <a:r>
              <a:rPr lang="en-US" altLang="en-US" sz="2400" dirty="0">
                <a:latin typeface="Arial" panose="020B0604020202020204" pitchFamily="34" charset="0"/>
              </a:rPr>
              <a:t>) OS</a:t>
            </a:r>
          </a:p>
          <a:p>
            <a:pPr lvl="1"/>
            <a:r>
              <a:rPr lang="en-US" altLang="en-US" dirty="0"/>
              <a:t>Most likely first open EOS!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B6033-126E-4C47-A3CF-96C498FE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BCD68-8456-4994-B0EC-BF8901D7BB51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2C5B60E7-78D5-47A7-A771-604A23C232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/>
          <a:lstStyle/>
          <a:p>
            <a:r>
              <a:rPr lang="en-US" altLang="en-US" sz="3200" dirty="0"/>
              <a:t>Interrupts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3D650FF-5460-4859-9C16-CEABBD08B7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400" cap="none" dirty="0"/>
              <a:t>Each device has 1-bit “arm’ register to be set by software if interrupt from the device to be accepted.</a:t>
            </a:r>
          </a:p>
          <a:p>
            <a:r>
              <a:rPr lang="en-US" altLang="en-US" sz="2400" cap="none" dirty="0" err="1"/>
              <a:t>Ccr</a:t>
            </a:r>
            <a:r>
              <a:rPr lang="en-US" altLang="en-US" sz="2400" cap="none" dirty="0"/>
              <a:t> is used to program the interrupts</a:t>
            </a:r>
          </a:p>
          <a:p>
            <a:r>
              <a:rPr lang="en-US" altLang="en-US" sz="2400" cap="none" dirty="0"/>
              <a:t>A good design should provide for extensibility in the number of devices that can issue interrupts and also number of </a:t>
            </a:r>
            <a:r>
              <a:rPr lang="en-US" altLang="en-US" sz="2400" cap="none" dirty="0" err="1"/>
              <a:t>isrs</a:t>
            </a:r>
            <a:r>
              <a:rPr lang="en-US" altLang="en-US" sz="2400" cap="none" dirty="0"/>
              <a:t>.</a:t>
            </a:r>
          </a:p>
          <a:p>
            <a:r>
              <a:rPr lang="en-US" altLang="en-US" sz="2400" cap="none" dirty="0"/>
              <a:t>Either polled or vectored interrupts depending on nature of processors and i/o devices.</a:t>
            </a:r>
          </a:p>
          <a:p>
            <a:pPr lvl="1"/>
            <a:r>
              <a:rPr lang="en-US" altLang="en-US" sz="2000" cap="none" dirty="0"/>
              <a:t>Polling: dedicated controllers, data acquisition with periodicity and the i/o devices are slow</a:t>
            </a:r>
          </a:p>
          <a:p>
            <a:pPr lvl="1"/>
            <a:r>
              <a:rPr lang="en-US" altLang="en-US" sz="2000" cap="none" dirty="0"/>
              <a:t>Interrupts: real-time environments, when events are unpredictable and asynchronous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18410-4220-475E-A1DD-15FBD13F5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53E27-5724-4198-BC31-871C71097FA8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CEC751DA-12A4-45C0-90B9-9C6A9451AD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en-US" altLang="en-US" sz="3200"/>
              <a:t>Direct Memory Access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806A21DE-8C8F-4A84-97E1-5A6676699D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</p:spPr>
        <p:txBody>
          <a:bodyPr>
            <a:normAutofit/>
          </a:bodyPr>
          <a:lstStyle/>
          <a:p>
            <a:r>
              <a:rPr lang="en-US" altLang="en-US" sz="2400" cap="none" dirty="0"/>
              <a:t>DMA is used when low latency and/or high bandwidth is required. (Disk IO, video output or low latency data acquisition)</a:t>
            </a:r>
          </a:p>
          <a:p>
            <a:r>
              <a:rPr lang="en-US" altLang="en-US" sz="2400" cap="none" dirty="0"/>
              <a:t>Software DMA: starts with normal interrupts, the ISR sets the device resisters and initiate I/O, processor returns to normal operation, on completion of I/O device inform the processor.</a:t>
            </a:r>
          </a:p>
          <a:p>
            <a:r>
              <a:rPr lang="en-US" altLang="en-US" sz="2400" cap="none" dirty="0"/>
              <a:t>Hardware </a:t>
            </a:r>
            <a:r>
              <a:rPr lang="en-US" altLang="en-US" sz="2400" cap="none" dirty="0" err="1"/>
              <a:t>dma</a:t>
            </a:r>
            <a:r>
              <a:rPr lang="en-US" altLang="en-US" sz="2400" cap="none" dirty="0"/>
              <a:t>: the above can be implemented in hardware</a:t>
            </a:r>
          </a:p>
          <a:p>
            <a:r>
              <a:rPr lang="en-US" altLang="en-US" sz="2400" cap="none" dirty="0"/>
              <a:t>Burst DMA: when buffers are put in I/O devices (disk)</a:t>
            </a:r>
          </a:p>
          <a:p>
            <a:pPr lvl="1"/>
            <a:r>
              <a:rPr lang="en-US" altLang="en-US" sz="2000" cap="none" dirty="0"/>
              <a:t>Low latency asynchronous I/O can not use burst DMA.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F9A8F-5720-450D-B475-6C6AC4C48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EBC2-1D8C-43D7-82A3-5F9AA2145D69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0296B6BB-E73E-4414-9FE1-0E6A2C9501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/>
          <a:lstStyle/>
          <a:p>
            <a:r>
              <a:rPr lang="en-US" altLang="en-US" sz="3200"/>
              <a:t>Real-Time Scheduling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614DD28-5592-4C9D-8C63-6B23AD7385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</p:spPr>
        <p:txBody>
          <a:bodyPr>
            <a:normAutofit/>
          </a:bodyPr>
          <a:lstStyle/>
          <a:p>
            <a:r>
              <a:rPr lang="en-US" altLang="en-US" sz="2400" cap="none" dirty="0"/>
              <a:t>Interrupts are heavily used in scheduling when real-time events are to be completed by some deadline. </a:t>
            </a:r>
          </a:p>
          <a:p>
            <a:r>
              <a:rPr lang="en-US" altLang="en-US" sz="2400" cap="none" dirty="0"/>
              <a:t>Events or threads or tasks or processes need to use priority, deadline, blocking, restoring and nesting</a:t>
            </a:r>
          </a:p>
          <a:p>
            <a:r>
              <a:rPr lang="en-US" altLang="en-US" sz="2400" cap="none" dirty="0"/>
              <a:t>Np-hard problem with out an optimal solution.</a:t>
            </a:r>
          </a:p>
          <a:p>
            <a:r>
              <a:rPr lang="en-US" altLang="en-US" sz="2400" cap="none" dirty="0"/>
              <a:t>Greedy heuristics are proposed as working solutions with some assumptions.</a:t>
            </a:r>
          </a:p>
          <a:p>
            <a:r>
              <a:rPr lang="en-US" altLang="en-US" sz="2400" cap="none" dirty="0"/>
              <a:t>Dynamic rt scheduling: use greedy heuristics together with priority-based interrupts.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38A122C6-9ABA-4191-B562-4E6A67007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600D-E934-413A-BDEF-EBA5E1395B2B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97FB4143-4E22-46C5-8595-1187FF9743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en-US" altLang="en-US" sz="3200"/>
              <a:t>Process states</a:t>
            </a:r>
          </a:p>
        </p:txBody>
      </p:sp>
      <p:sp>
        <p:nvSpPr>
          <p:cNvPr id="15364" name="Oval 4">
            <a:extLst>
              <a:ext uri="{FF2B5EF4-FFF2-40B4-BE49-F238E27FC236}">
                <a16:creationId xmlns:a16="http://schemas.microsoft.com/office/drawing/2014/main" id="{017F6579-142B-48D4-A018-150972680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581400"/>
            <a:ext cx="1295400" cy="6096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ready</a:t>
            </a:r>
          </a:p>
        </p:txBody>
      </p:sp>
      <p:sp>
        <p:nvSpPr>
          <p:cNvPr id="15365" name="Oval 5">
            <a:extLst>
              <a:ext uri="{FF2B5EF4-FFF2-40B4-BE49-F238E27FC236}">
                <a16:creationId xmlns:a16="http://schemas.microsoft.com/office/drawing/2014/main" id="{8DE1D6C3-EFC9-4335-9544-D2F2A7C49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495800"/>
            <a:ext cx="1295400" cy="6096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waiting</a:t>
            </a:r>
          </a:p>
        </p:txBody>
      </p:sp>
      <p:sp>
        <p:nvSpPr>
          <p:cNvPr id="15366" name="Oval 6">
            <a:extLst>
              <a:ext uri="{FF2B5EF4-FFF2-40B4-BE49-F238E27FC236}">
                <a16:creationId xmlns:a16="http://schemas.microsoft.com/office/drawing/2014/main" id="{B48B16D7-8F6E-4EDF-B202-CADF7313B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581400"/>
            <a:ext cx="1295400" cy="6096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running</a:t>
            </a:r>
          </a:p>
        </p:txBody>
      </p:sp>
      <p:sp>
        <p:nvSpPr>
          <p:cNvPr id="15367" name="Oval 7">
            <a:extLst>
              <a:ext uri="{FF2B5EF4-FFF2-40B4-BE49-F238E27FC236}">
                <a16:creationId xmlns:a16="http://schemas.microsoft.com/office/drawing/2014/main" id="{C1354431-BEEC-44E8-A520-11980501C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667000"/>
            <a:ext cx="12954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new</a:t>
            </a:r>
          </a:p>
        </p:txBody>
      </p:sp>
      <p:sp>
        <p:nvSpPr>
          <p:cNvPr id="15368" name="Oval 8">
            <a:extLst>
              <a:ext uri="{FF2B5EF4-FFF2-40B4-BE49-F238E27FC236}">
                <a16:creationId xmlns:a16="http://schemas.microsoft.com/office/drawing/2014/main" id="{59445B1F-AE61-41CD-8899-A989A40B2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743200"/>
            <a:ext cx="1752600" cy="381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terminated</a:t>
            </a:r>
          </a:p>
        </p:txBody>
      </p:sp>
      <p:sp>
        <p:nvSpPr>
          <p:cNvPr id="15369" name="Line 9">
            <a:extLst>
              <a:ext uri="{FF2B5EF4-FFF2-40B4-BE49-F238E27FC236}">
                <a16:creationId xmlns:a16="http://schemas.microsoft.com/office/drawing/2014/main" id="{E9C89DAC-8AF8-4547-9F7C-E113A8807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39624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70" name="Line 10">
            <a:extLst>
              <a:ext uri="{FF2B5EF4-FFF2-40B4-BE49-F238E27FC236}">
                <a16:creationId xmlns:a16="http://schemas.microsoft.com/office/drawing/2014/main" id="{CA889665-152F-47CA-8B20-BB1E450CDB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37338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71" name="Line 11">
            <a:extLst>
              <a:ext uri="{FF2B5EF4-FFF2-40B4-BE49-F238E27FC236}">
                <a16:creationId xmlns:a16="http://schemas.microsoft.com/office/drawing/2014/main" id="{4B395C10-6F2B-4320-9CE0-9ABE31293F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4267200"/>
            <a:ext cx="5334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72" name="Line 12">
            <a:extLst>
              <a:ext uri="{FF2B5EF4-FFF2-40B4-BE49-F238E27FC236}">
                <a16:creationId xmlns:a16="http://schemas.microsoft.com/office/drawing/2014/main" id="{10D52E05-89CA-4855-A8D3-3A49FBF53ED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19400" y="4191000"/>
            <a:ext cx="5334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73" name="Line 13">
            <a:extLst>
              <a:ext uri="{FF2B5EF4-FFF2-40B4-BE49-F238E27FC236}">
                <a16:creationId xmlns:a16="http://schemas.microsoft.com/office/drawing/2014/main" id="{8D085C60-AD31-4BF9-ACB7-292194C833A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32004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74" name="Line 14">
            <a:extLst>
              <a:ext uri="{FF2B5EF4-FFF2-40B4-BE49-F238E27FC236}">
                <a16:creationId xmlns:a16="http://schemas.microsoft.com/office/drawing/2014/main" id="{2BF149B5-FBA9-4788-9D84-6B694E5B87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0200" y="32004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81" name="Text Box 21">
            <a:extLst>
              <a:ext uri="{FF2B5EF4-FFF2-40B4-BE49-F238E27FC236}">
                <a16:creationId xmlns:a16="http://schemas.microsoft.com/office/drawing/2014/main" id="{60EDB1F1-29BC-4AD3-A225-22C542BB1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25" y="4354513"/>
            <a:ext cx="10160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1"/>
              <a:t>IO or event</a:t>
            </a:r>
          </a:p>
          <a:p>
            <a:r>
              <a:rPr lang="en-US" altLang="en-US" sz="1400" b="1" i="1"/>
              <a:t> wait</a:t>
            </a:r>
          </a:p>
        </p:txBody>
      </p:sp>
      <p:sp>
        <p:nvSpPr>
          <p:cNvPr id="15382" name="Text Box 22">
            <a:extLst>
              <a:ext uri="{FF2B5EF4-FFF2-40B4-BE49-F238E27FC236}">
                <a16:creationId xmlns:a16="http://schemas.microsoft.com/office/drawing/2014/main" id="{0F1D168F-029C-4B1E-9988-9BDE911ED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419600"/>
            <a:ext cx="89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 b="1" i="1"/>
              <a:t>IO or event</a:t>
            </a:r>
          </a:p>
          <a:p>
            <a:r>
              <a:rPr lang="en-US" altLang="en-US" sz="1200" b="1" i="1"/>
              <a:t>completion</a:t>
            </a:r>
          </a:p>
        </p:txBody>
      </p:sp>
      <p:sp>
        <p:nvSpPr>
          <p:cNvPr id="15384" name="Text Box 24">
            <a:extLst>
              <a:ext uri="{FF2B5EF4-FFF2-40B4-BE49-F238E27FC236}">
                <a16:creationId xmlns:a16="http://schemas.microsoft.com/office/drawing/2014/main" id="{D7340155-F90B-4D31-B209-5D0E623F1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925" y="3973513"/>
            <a:ext cx="9255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1"/>
              <a:t>Scheduler</a:t>
            </a:r>
          </a:p>
          <a:p>
            <a:r>
              <a:rPr lang="en-US" altLang="en-US" sz="1400" b="1" i="1"/>
              <a:t>dispatch</a:t>
            </a:r>
          </a:p>
        </p:txBody>
      </p:sp>
      <p:sp>
        <p:nvSpPr>
          <p:cNvPr id="15385" name="Text Box 25">
            <a:extLst>
              <a:ext uri="{FF2B5EF4-FFF2-40B4-BE49-F238E27FC236}">
                <a16:creationId xmlns:a16="http://schemas.microsoft.com/office/drawing/2014/main" id="{69380C20-AFA4-482F-9AFB-F9D072EC9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925" y="3287713"/>
            <a:ext cx="836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1" dirty="0"/>
              <a:t>interrupt</a:t>
            </a:r>
          </a:p>
        </p:txBody>
      </p:sp>
      <p:sp>
        <p:nvSpPr>
          <p:cNvPr id="15386" name="Text Box 26">
            <a:extLst>
              <a:ext uri="{FF2B5EF4-FFF2-40B4-BE49-F238E27FC236}">
                <a16:creationId xmlns:a16="http://schemas.microsoft.com/office/drawing/2014/main" id="{84DBD4AC-6AA1-41A3-A2F0-26545B4EA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5" y="3313113"/>
            <a:ext cx="41433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 b="1" i="1"/>
              <a:t>exit</a:t>
            </a:r>
          </a:p>
        </p:txBody>
      </p:sp>
      <p:sp>
        <p:nvSpPr>
          <p:cNvPr id="15387" name="Text Box 27">
            <a:extLst>
              <a:ext uri="{FF2B5EF4-FFF2-40B4-BE49-F238E27FC236}">
                <a16:creationId xmlns:a16="http://schemas.microsoft.com/office/drawing/2014/main" id="{246D117C-117E-4D87-A036-003FEBBD0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5" y="3160713"/>
            <a:ext cx="7286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 b="1" i="1"/>
              <a:t>admitted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947" y="900477"/>
            <a:ext cx="4131920" cy="369088"/>
          </a:xfrm>
          <a:prstGeom prst="rect">
            <a:avLst/>
          </a:prstGeom>
        </p:spPr>
        <p:txBody>
          <a:bodyPr vert="horz" wrap="square" lIns="0" tIns="27190" rIns="0" bIns="0" rtlCol="0">
            <a:spAutoFit/>
          </a:bodyPr>
          <a:lstStyle/>
          <a:p>
            <a:pPr marL="20141">
              <a:spcBef>
                <a:spcPts val="214"/>
              </a:spcBef>
            </a:pPr>
            <a:r>
              <a:rPr sz="2220" spc="-127" dirty="0">
                <a:latin typeface="Trebuchet MS"/>
                <a:cs typeface="Trebuchet MS"/>
              </a:rPr>
              <a:t>Simplified</a:t>
            </a:r>
            <a:r>
              <a:rPr sz="2220" spc="16" dirty="0">
                <a:latin typeface="Trebuchet MS"/>
                <a:cs typeface="Trebuchet MS"/>
              </a:rPr>
              <a:t> </a:t>
            </a:r>
            <a:r>
              <a:rPr sz="2220" spc="-95" dirty="0">
                <a:latin typeface="Trebuchet MS"/>
                <a:cs typeface="Trebuchet MS"/>
              </a:rPr>
              <a:t>Linux</a:t>
            </a:r>
            <a:r>
              <a:rPr sz="2220" spc="24" dirty="0">
                <a:latin typeface="Trebuchet MS"/>
                <a:cs typeface="Trebuchet MS"/>
              </a:rPr>
              <a:t> </a:t>
            </a:r>
            <a:r>
              <a:rPr sz="2220" spc="-135" dirty="0">
                <a:latin typeface="Trebuchet MS"/>
                <a:cs typeface="Trebuchet MS"/>
              </a:rPr>
              <a:t>system</a:t>
            </a:r>
            <a:r>
              <a:rPr sz="2220" spc="24" dirty="0">
                <a:latin typeface="Trebuchet MS"/>
                <a:cs typeface="Trebuchet MS"/>
              </a:rPr>
              <a:t> </a:t>
            </a:r>
            <a:r>
              <a:rPr sz="2220" spc="-159" dirty="0">
                <a:latin typeface="Trebuchet MS"/>
                <a:cs typeface="Trebuchet MS"/>
              </a:rPr>
              <a:t>architecture</a:t>
            </a:r>
            <a:endParaRPr sz="2220" dirty="0">
              <a:latin typeface="Trebuchet MS"/>
              <a:cs typeface="Trebuchet M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052388" y="1609079"/>
            <a:ext cx="3023159" cy="1681771"/>
            <a:chOff x="1924700" y="474864"/>
            <a:chExt cx="1906270" cy="1060450"/>
          </a:xfrm>
        </p:grpSpPr>
        <p:sp>
          <p:nvSpPr>
            <p:cNvPr id="26" name="object 26"/>
            <p:cNvSpPr/>
            <p:nvPr/>
          </p:nvSpPr>
          <p:spPr>
            <a:xfrm>
              <a:off x="1931013" y="481177"/>
              <a:ext cx="1894205" cy="1048385"/>
            </a:xfrm>
            <a:custGeom>
              <a:avLst/>
              <a:gdLst/>
              <a:ahLst/>
              <a:cxnLst/>
              <a:rect l="l" t="t" r="r" b="b"/>
              <a:pathLst>
                <a:path w="1894204" h="1048385">
                  <a:moveTo>
                    <a:pt x="1893641" y="0"/>
                  </a:moveTo>
                  <a:lnTo>
                    <a:pt x="0" y="0"/>
                  </a:lnTo>
                  <a:lnTo>
                    <a:pt x="0" y="1047815"/>
                  </a:lnTo>
                  <a:lnTo>
                    <a:pt x="1893641" y="1047815"/>
                  </a:lnTo>
                  <a:lnTo>
                    <a:pt x="1893641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27" name="object 27"/>
            <p:cNvSpPr/>
            <p:nvPr/>
          </p:nvSpPr>
          <p:spPr>
            <a:xfrm>
              <a:off x="1931013" y="481177"/>
              <a:ext cx="1894205" cy="1048385"/>
            </a:xfrm>
            <a:custGeom>
              <a:avLst/>
              <a:gdLst/>
              <a:ahLst/>
              <a:cxnLst/>
              <a:rect l="l" t="t" r="r" b="b"/>
              <a:pathLst>
                <a:path w="1894204" h="1048385">
                  <a:moveTo>
                    <a:pt x="0" y="1047815"/>
                  </a:moveTo>
                  <a:lnTo>
                    <a:pt x="1893641" y="1047815"/>
                  </a:lnTo>
                  <a:lnTo>
                    <a:pt x="1893641" y="0"/>
                  </a:lnTo>
                  <a:lnTo>
                    <a:pt x="0" y="0"/>
                  </a:lnTo>
                  <a:lnTo>
                    <a:pt x="0" y="1047815"/>
                  </a:lnTo>
                  <a:close/>
                </a:path>
              </a:pathLst>
            </a:custGeom>
            <a:ln w="12624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28" name="object 28"/>
            <p:cNvSpPr/>
            <p:nvPr/>
          </p:nvSpPr>
          <p:spPr>
            <a:xfrm>
              <a:off x="2133002" y="1213385"/>
              <a:ext cx="631825" cy="252729"/>
            </a:xfrm>
            <a:custGeom>
              <a:avLst/>
              <a:gdLst/>
              <a:ahLst/>
              <a:cxnLst/>
              <a:rect l="l" t="t" r="r" b="b"/>
              <a:pathLst>
                <a:path w="631825" h="252730">
                  <a:moveTo>
                    <a:pt x="631213" y="0"/>
                  </a:moveTo>
                  <a:lnTo>
                    <a:pt x="0" y="0"/>
                  </a:lnTo>
                  <a:lnTo>
                    <a:pt x="0" y="252486"/>
                  </a:lnTo>
                  <a:lnTo>
                    <a:pt x="631213" y="252486"/>
                  </a:lnTo>
                  <a:lnTo>
                    <a:pt x="631213" y="0"/>
                  </a:lnTo>
                  <a:close/>
                </a:path>
              </a:pathLst>
            </a:custGeom>
            <a:solidFill>
              <a:srgbClr val="ACD8E6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29" name="object 29"/>
            <p:cNvSpPr/>
            <p:nvPr/>
          </p:nvSpPr>
          <p:spPr>
            <a:xfrm>
              <a:off x="2133002" y="1213385"/>
              <a:ext cx="631825" cy="252729"/>
            </a:xfrm>
            <a:custGeom>
              <a:avLst/>
              <a:gdLst/>
              <a:ahLst/>
              <a:cxnLst/>
              <a:rect l="l" t="t" r="r" b="b"/>
              <a:pathLst>
                <a:path w="631825" h="252730">
                  <a:moveTo>
                    <a:pt x="0" y="252486"/>
                  </a:moveTo>
                  <a:lnTo>
                    <a:pt x="631213" y="252486"/>
                  </a:lnTo>
                  <a:lnTo>
                    <a:pt x="631213" y="0"/>
                  </a:lnTo>
                  <a:lnTo>
                    <a:pt x="0" y="0"/>
                  </a:lnTo>
                  <a:lnTo>
                    <a:pt x="0" y="252486"/>
                  </a:lnTo>
                  <a:close/>
                </a:path>
              </a:pathLst>
            </a:custGeom>
            <a:ln w="12624">
              <a:solidFill>
                <a:srgbClr val="5CABFF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30" name="object 30"/>
            <p:cNvSpPr/>
            <p:nvPr/>
          </p:nvSpPr>
          <p:spPr>
            <a:xfrm>
              <a:off x="2310831" y="1318376"/>
              <a:ext cx="41275" cy="56515"/>
            </a:xfrm>
            <a:custGeom>
              <a:avLst/>
              <a:gdLst/>
              <a:ahLst/>
              <a:cxnLst/>
              <a:rect l="l" t="t" r="r" b="b"/>
              <a:pathLst>
                <a:path w="41275" h="56515">
                  <a:moveTo>
                    <a:pt x="27939" y="0"/>
                  </a:moveTo>
                  <a:lnTo>
                    <a:pt x="18468" y="0"/>
                  </a:lnTo>
                  <a:lnTo>
                    <a:pt x="12084" y="3166"/>
                  </a:lnTo>
                  <a:lnTo>
                    <a:pt x="7430" y="8279"/>
                  </a:lnTo>
                  <a:lnTo>
                    <a:pt x="2531" y="13779"/>
                  </a:lnTo>
                  <a:lnTo>
                    <a:pt x="0" y="20949"/>
                  </a:lnTo>
                  <a:lnTo>
                    <a:pt x="0" y="35580"/>
                  </a:lnTo>
                  <a:lnTo>
                    <a:pt x="2531" y="42732"/>
                  </a:lnTo>
                  <a:lnTo>
                    <a:pt x="7430" y="48170"/>
                  </a:lnTo>
                  <a:lnTo>
                    <a:pt x="12084" y="53283"/>
                  </a:lnTo>
                  <a:lnTo>
                    <a:pt x="18468" y="56436"/>
                  </a:lnTo>
                  <a:lnTo>
                    <a:pt x="28184" y="56436"/>
                  </a:lnTo>
                  <a:lnTo>
                    <a:pt x="30945" y="56369"/>
                  </a:lnTo>
                  <a:lnTo>
                    <a:pt x="33623" y="55568"/>
                  </a:lnTo>
                  <a:lnTo>
                    <a:pt x="36318" y="54864"/>
                  </a:lnTo>
                  <a:lnTo>
                    <a:pt x="38750" y="53448"/>
                  </a:lnTo>
                  <a:lnTo>
                    <a:pt x="41117" y="52022"/>
                  </a:lnTo>
                  <a:lnTo>
                    <a:pt x="40644" y="46585"/>
                  </a:lnTo>
                  <a:lnTo>
                    <a:pt x="38358" y="48170"/>
                  </a:lnTo>
                  <a:lnTo>
                    <a:pt x="36072" y="49658"/>
                  </a:lnTo>
                  <a:lnTo>
                    <a:pt x="33395" y="50441"/>
                  </a:lnTo>
                  <a:lnTo>
                    <a:pt x="30864" y="51305"/>
                  </a:lnTo>
                  <a:lnTo>
                    <a:pt x="28103" y="51386"/>
                  </a:lnTo>
                  <a:lnTo>
                    <a:pt x="20298" y="51386"/>
                  </a:lnTo>
                  <a:lnTo>
                    <a:pt x="15627" y="48642"/>
                  </a:lnTo>
                  <a:lnTo>
                    <a:pt x="12393" y="44625"/>
                  </a:lnTo>
                  <a:lnTo>
                    <a:pt x="8769" y="39989"/>
                  </a:lnTo>
                  <a:lnTo>
                    <a:pt x="7038" y="34159"/>
                  </a:lnTo>
                  <a:lnTo>
                    <a:pt x="7038" y="22370"/>
                  </a:lnTo>
                  <a:lnTo>
                    <a:pt x="8769" y="16456"/>
                  </a:lnTo>
                  <a:lnTo>
                    <a:pt x="12393" y="11819"/>
                  </a:lnTo>
                  <a:lnTo>
                    <a:pt x="15627" y="7802"/>
                  </a:lnTo>
                  <a:lnTo>
                    <a:pt x="20298" y="5059"/>
                  </a:lnTo>
                  <a:lnTo>
                    <a:pt x="27793" y="5059"/>
                  </a:lnTo>
                  <a:lnTo>
                    <a:pt x="30242" y="5290"/>
                  </a:lnTo>
                  <a:lnTo>
                    <a:pt x="32528" y="6007"/>
                  </a:lnTo>
                  <a:lnTo>
                    <a:pt x="34896" y="6707"/>
                  </a:lnTo>
                  <a:lnTo>
                    <a:pt x="37101" y="7882"/>
                  </a:lnTo>
                  <a:lnTo>
                    <a:pt x="39159" y="9308"/>
                  </a:lnTo>
                  <a:lnTo>
                    <a:pt x="40253" y="2841"/>
                  </a:lnTo>
                  <a:lnTo>
                    <a:pt x="37885" y="1892"/>
                  </a:lnTo>
                  <a:lnTo>
                    <a:pt x="35435" y="1108"/>
                  </a:lnTo>
                  <a:lnTo>
                    <a:pt x="32920" y="636"/>
                  </a:lnTo>
                  <a:lnTo>
                    <a:pt x="30470" y="160"/>
                  </a:lnTo>
                  <a:lnTo>
                    <a:pt x="279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90533" y="1319418"/>
              <a:ext cx="198756" cy="70661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2133002" y="935653"/>
              <a:ext cx="631825" cy="252729"/>
            </a:xfrm>
            <a:custGeom>
              <a:avLst/>
              <a:gdLst/>
              <a:ahLst/>
              <a:cxnLst/>
              <a:rect l="l" t="t" r="r" b="b"/>
              <a:pathLst>
                <a:path w="631825" h="252730">
                  <a:moveTo>
                    <a:pt x="631213" y="0"/>
                  </a:moveTo>
                  <a:lnTo>
                    <a:pt x="0" y="0"/>
                  </a:lnTo>
                  <a:lnTo>
                    <a:pt x="0" y="252484"/>
                  </a:lnTo>
                  <a:lnTo>
                    <a:pt x="631213" y="252484"/>
                  </a:lnTo>
                  <a:lnTo>
                    <a:pt x="631213" y="0"/>
                  </a:lnTo>
                  <a:close/>
                </a:path>
              </a:pathLst>
            </a:custGeom>
            <a:solidFill>
              <a:srgbClr val="ACD8E6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33" name="object 33"/>
            <p:cNvSpPr/>
            <p:nvPr/>
          </p:nvSpPr>
          <p:spPr>
            <a:xfrm>
              <a:off x="2133002" y="935653"/>
              <a:ext cx="631825" cy="252729"/>
            </a:xfrm>
            <a:custGeom>
              <a:avLst/>
              <a:gdLst/>
              <a:ahLst/>
              <a:cxnLst/>
              <a:rect l="l" t="t" r="r" b="b"/>
              <a:pathLst>
                <a:path w="631825" h="252730">
                  <a:moveTo>
                    <a:pt x="0" y="252484"/>
                  </a:moveTo>
                  <a:lnTo>
                    <a:pt x="631213" y="252484"/>
                  </a:lnTo>
                  <a:lnTo>
                    <a:pt x="631213" y="0"/>
                  </a:lnTo>
                  <a:lnTo>
                    <a:pt x="0" y="0"/>
                  </a:lnTo>
                  <a:lnTo>
                    <a:pt x="0" y="252484"/>
                  </a:lnTo>
                  <a:close/>
                </a:path>
              </a:pathLst>
            </a:custGeom>
            <a:ln w="12624">
              <a:solidFill>
                <a:srgbClr val="5CABFF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60343" y="1041684"/>
              <a:ext cx="371078" cy="70020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2890459" y="935653"/>
              <a:ext cx="631825" cy="252729"/>
            </a:xfrm>
            <a:custGeom>
              <a:avLst/>
              <a:gdLst/>
              <a:ahLst/>
              <a:cxnLst/>
              <a:rect l="l" t="t" r="r" b="b"/>
              <a:pathLst>
                <a:path w="631825" h="252730">
                  <a:moveTo>
                    <a:pt x="631213" y="0"/>
                  </a:moveTo>
                  <a:lnTo>
                    <a:pt x="0" y="0"/>
                  </a:lnTo>
                  <a:lnTo>
                    <a:pt x="0" y="252484"/>
                  </a:lnTo>
                  <a:lnTo>
                    <a:pt x="631213" y="252484"/>
                  </a:lnTo>
                  <a:lnTo>
                    <a:pt x="631213" y="0"/>
                  </a:lnTo>
                  <a:close/>
                </a:path>
              </a:pathLst>
            </a:custGeom>
            <a:solidFill>
              <a:srgbClr val="ACD8E6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36" name="object 36"/>
            <p:cNvSpPr/>
            <p:nvPr/>
          </p:nvSpPr>
          <p:spPr>
            <a:xfrm>
              <a:off x="2890459" y="935653"/>
              <a:ext cx="631825" cy="252729"/>
            </a:xfrm>
            <a:custGeom>
              <a:avLst/>
              <a:gdLst/>
              <a:ahLst/>
              <a:cxnLst/>
              <a:rect l="l" t="t" r="r" b="b"/>
              <a:pathLst>
                <a:path w="631825" h="252730">
                  <a:moveTo>
                    <a:pt x="0" y="252484"/>
                  </a:moveTo>
                  <a:lnTo>
                    <a:pt x="631213" y="252484"/>
                  </a:lnTo>
                  <a:lnTo>
                    <a:pt x="631213" y="0"/>
                  </a:lnTo>
                  <a:lnTo>
                    <a:pt x="0" y="0"/>
                  </a:lnTo>
                  <a:lnTo>
                    <a:pt x="0" y="252484"/>
                  </a:lnTo>
                  <a:close/>
                </a:path>
              </a:pathLst>
            </a:custGeom>
            <a:ln w="12624">
              <a:solidFill>
                <a:srgbClr val="5CABFF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pic>
          <p:nvPicPr>
            <p:cNvPr id="37" name="object 3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26690" y="527828"/>
              <a:ext cx="1401294" cy="388883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97495" y="1041684"/>
              <a:ext cx="222321" cy="70656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2890459" y="1213385"/>
              <a:ext cx="631825" cy="252729"/>
            </a:xfrm>
            <a:custGeom>
              <a:avLst/>
              <a:gdLst/>
              <a:ahLst/>
              <a:cxnLst/>
              <a:rect l="l" t="t" r="r" b="b"/>
              <a:pathLst>
                <a:path w="631825" h="252730">
                  <a:moveTo>
                    <a:pt x="631213" y="0"/>
                  </a:moveTo>
                  <a:lnTo>
                    <a:pt x="0" y="0"/>
                  </a:lnTo>
                  <a:lnTo>
                    <a:pt x="0" y="252486"/>
                  </a:lnTo>
                  <a:lnTo>
                    <a:pt x="631213" y="252486"/>
                  </a:lnTo>
                  <a:lnTo>
                    <a:pt x="631213" y="0"/>
                  </a:lnTo>
                  <a:close/>
                </a:path>
              </a:pathLst>
            </a:custGeom>
            <a:solidFill>
              <a:srgbClr val="ACD8E6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40" name="object 40"/>
            <p:cNvSpPr/>
            <p:nvPr/>
          </p:nvSpPr>
          <p:spPr>
            <a:xfrm>
              <a:off x="2890459" y="1213385"/>
              <a:ext cx="631825" cy="252729"/>
            </a:xfrm>
            <a:custGeom>
              <a:avLst/>
              <a:gdLst/>
              <a:ahLst/>
              <a:cxnLst/>
              <a:rect l="l" t="t" r="r" b="b"/>
              <a:pathLst>
                <a:path w="631825" h="252730">
                  <a:moveTo>
                    <a:pt x="0" y="252486"/>
                  </a:moveTo>
                  <a:lnTo>
                    <a:pt x="631213" y="252486"/>
                  </a:lnTo>
                  <a:lnTo>
                    <a:pt x="631213" y="0"/>
                  </a:lnTo>
                  <a:lnTo>
                    <a:pt x="0" y="0"/>
                  </a:lnTo>
                  <a:lnTo>
                    <a:pt x="0" y="252486"/>
                  </a:lnTo>
                  <a:close/>
                </a:path>
              </a:pathLst>
            </a:custGeom>
            <a:ln w="12624">
              <a:solidFill>
                <a:srgbClr val="5CABFF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3052388" y="5092716"/>
            <a:ext cx="3023159" cy="420946"/>
            <a:chOff x="1924700" y="2671490"/>
            <a:chExt cx="1906270" cy="265430"/>
          </a:xfrm>
        </p:grpSpPr>
        <p:sp>
          <p:nvSpPr>
            <p:cNvPr id="42" name="object 42"/>
            <p:cNvSpPr/>
            <p:nvPr/>
          </p:nvSpPr>
          <p:spPr>
            <a:xfrm>
              <a:off x="1931013" y="2677802"/>
              <a:ext cx="1894205" cy="252729"/>
            </a:xfrm>
            <a:custGeom>
              <a:avLst/>
              <a:gdLst/>
              <a:ahLst/>
              <a:cxnLst/>
              <a:rect l="l" t="t" r="r" b="b"/>
              <a:pathLst>
                <a:path w="1894204" h="252730">
                  <a:moveTo>
                    <a:pt x="1893641" y="0"/>
                  </a:moveTo>
                  <a:lnTo>
                    <a:pt x="0" y="0"/>
                  </a:lnTo>
                  <a:lnTo>
                    <a:pt x="0" y="252486"/>
                  </a:lnTo>
                  <a:lnTo>
                    <a:pt x="1893641" y="252486"/>
                  </a:lnTo>
                  <a:lnTo>
                    <a:pt x="1893641" y="0"/>
                  </a:lnTo>
                  <a:close/>
                </a:path>
              </a:pathLst>
            </a:custGeom>
            <a:solidFill>
              <a:srgbClr val="FFABAB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43" name="object 43"/>
            <p:cNvSpPr/>
            <p:nvPr/>
          </p:nvSpPr>
          <p:spPr>
            <a:xfrm>
              <a:off x="1931013" y="2677802"/>
              <a:ext cx="1894205" cy="252729"/>
            </a:xfrm>
            <a:custGeom>
              <a:avLst/>
              <a:gdLst/>
              <a:ahLst/>
              <a:cxnLst/>
              <a:rect l="l" t="t" r="r" b="b"/>
              <a:pathLst>
                <a:path w="1894204" h="252730">
                  <a:moveTo>
                    <a:pt x="0" y="252486"/>
                  </a:moveTo>
                  <a:lnTo>
                    <a:pt x="1893641" y="252486"/>
                  </a:lnTo>
                  <a:lnTo>
                    <a:pt x="1893641" y="0"/>
                  </a:lnTo>
                  <a:lnTo>
                    <a:pt x="0" y="0"/>
                  </a:lnTo>
                  <a:lnTo>
                    <a:pt x="0" y="252486"/>
                  </a:lnTo>
                  <a:close/>
                </a:path>
              </a:pathLst>
            </a:custGeom>
            <a:ln w="12624">
              <a:solidFill>
                <a:srgbClr val="CC1F1A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44" name="object 44"/>
            <p:cNvSpPr/>
            <p:nvPr/>
          </p:nvSpPr>
          <p:spPr>
            <a:xfrm>
              <a:off x="2726969" y="2783839"/>
              <a:ext cx="306070" cy="55880"/>
            </a:xfrm>
            <a:custGeom>
              <a:avLst/>
              <a:gdLst/>
              <a:ahLst/>
              <a:cxnLst/>
              <a:rect l="l" t="t" r="r" b="b"/>
              <a:pathLst>
                <a:path w="306069" h="55880">
                  <a:moveTo>
                    <a:pt x="40944" y="0"/>
                  </a:moveTo>
                  <a:lnTo>
                    <a:pt x="33921" y="0"/>
                  </a:lnTo>
                  <a:lnTo>
                    <a:pt x="33921" y="23418"/>
                  </a:lnTo>
                  <a:lnTo>
                    <a:pt x="7023" y="23418"/>
                  </a:lnTo>
                  <a:lnTo>
                    <a:pt x="7023" y="0"/>
                  </a:lnTo>
                  <a:lnTo>
                    <a:pt x="0" y="0"/>
                  </a:lnTo>
                  <a:lnTo>
                    <a:pt x="0" y="54343"/>
                  </a:lnTo>
                  <a:lnTo>
                    <a:pt x="7023" y="54343"/>
                  </a:lnTo>
                  <a:lnTo>
                    <a:pt x="7023" y="28219"/>
                  </a:lnTo>
                  <a:lnTo>
                    <a:pt x="33921" y="28219"/>
                  </a:lnTo>
                  <a:lnTo>
                    <a:pt x="33921" y="54343"/>
                  </a:lnTo>
                  <a:lnTo>
                    <a:pt x="40944" y="54343"/>
                  </a:lnTo>
                  <a:lnTo>
                    <a:pt x="40944" y="0"/>
                  </a:lnTo>
                  <a:close/>
                </a:path>
                <a:path w="306069" h="55880">
                  <a:moveTo>
                    <a:pt x="81915" y="23291"/>
                  </a:moveTo>
                  <a:lnTo>
                    <a:pt x="81038" y="22440"/>
                  </a:lnTo>
                  <a:lnTo>
                    <a:pt x="76161" y="17767"/>
                  </a:lnTo>
                  <a:lnTo>
                    <a:pt x="63779" y="17767"/>
                  </a:lnTo>
                  <a:lnTo>
                    <a:pt x="60210" y="19037"/>
                  </a:lnTo>
                  <a:lnTo>
                    <a:pt x="56515" y="21170"/>
                  </a:lnTo>
                  <a:lnTo>
                    <a:pt x="56984" y="26327"/>
                  </a:lnTo>
                  <a:lnTo>
                    <a:pt x="61087" y="23456"/>
                  </a:lnTo>
                  <a:lnTo>
                    <a:pt x="65036" y="22440"/>
                  </a:lnTo>
                  <a:lnTo>
                    <a:pt x="72605" y="22440"/>
                  </a:lnTo>
                  <a:lnTo>
                    <a:pt x="75768" y="25539"/>
                  </a:lnTo>
                  <a:lnTo>
                    <a:pt x="75768" y="34658"/>
                  </a:lnTo>
                  <a:lnTo>
                    <a:pt x="75768" y="38684"/>
                  </a:lnTo>
                  <a:lnTo>
                    <a:pt x="75768" y="47434"/>
                  </a:lnTo>
                  <a:lnTo>
                    <a:pt x="73088" y="49009"/>
                  </a:lnTo>
                  <a:lnTo>
                    <a:pt x="70802" y="50507"/>
                  </a:lnTo>
                  <a:lnTo>
                    <a:pt x="67792" y="50596"/>
                  </a:lnTo>
                  <a:lnTo>
                    <a:pt x="63144" y="50596"/>
                  </a:lnTo>
                  <a:lnTo>
                    <a:pt x="59575" y="48679"/>
                  </a:lnTo>
                  <a:lnTo>
                    <a:pt x="59575" y="39420"/>
                  </a:lnTo>
                  <a:lnTo>
                    <a:pt x="75768" y="38684"/>
                  </a:lnTo>
                  <a:lnTo>
                    <a:pt x="75768" y="34658"/>
                  </a:lnTo>
                  <a:lnTo>
                    <a:pt x="63931" y="34810"/>
                  </a:lnTo>
                  <a:lnTo>
                    <a:pt x="53898" y="38138"/>
                  </a:lnTo>
                  <a:lnTo>
                    <a:pt x="53924" y="49009"/>
                  </a:lnTo>
                  <a:lnTo>
                    <a:pt x="56032" y="55397"/>
                  </a:lnTo>
                  <a:lnTo>
                    <a:pt x="64008" y="55397"/>
                  </a:lnTo>
                  <a:lnTo>
                    <a:pt x="71424" y="55245"/>
                  </a:lnTo>
                  <a:lnTo>
                    <a:pt x="76009" y="51689"/>
                  </a:lnTo>
                  <a:lnTo>
                    <a:pt x="76009" y="54533"/>
                  </a:lnTo>
                  <a:lnTo>
                    <a:pt x="81915" y="54533"/>
                  </a:lnTo>
                  <a:lnTo>
                    <a:pt x="81915" y="51689"/>
                  </a:lnTo>
                  <a:lnTo>
                    <a:pt x="81915" y="50596"/>
                  </a:lnTo>
                  <a:lnTo>
                    <a:pt x="81915" y="38684"/>
                  </a:lnTo>
                  <a:lnTo>
                    <a:pt x="81915" y="23291"/>
                  </a:lnTo>
                  <a:close/>
                </a:path>
                <a:path w="306069" h="55880">
                  <a:moveTo>
                    <a:pt x="112026" y="17767"/>
                  </a:moveTo>
                  <a:lnTo>
                    <a:pt x="105003" y="17868"/>
                  </a:lnTo>
                  <a:lnTo>
                    <a:pt x="100660" y="21805"/>
                  </a:lnTo>
                  <a:lnTo>
                    <a:pt x="98209" y="25488"/>
                  </a:lnTo>
                  <a:lnTo>
                    <a:pt x="98209" y="18173"/>
                  </a:lnTo>
                  <a:lnTo>
                    <a:pt x="92697" y="18173"/>
                  </a:lnTo>
                  <a:lnTo>
                    <a:pt x="92697" y="54343"/>
                  </a:lnTo>
                  <a:lnTo>
                    <a:pt x="98602" y="54343"/>
                  </a:lnTo>
                  <a:lnTo>
                    <a:pt x="98602" y="29121"/>
                  </a:lnTo>
                  <a:lnTo>
                    <a:pt x="104292" y="23317"/>
                  </a:lnTo>
                  <a:lnTo>
                    <a:pt x="112026" y="23152"/>
                  </a:lnTo>
                  <a:lnTo>
                    <a:pt x="112026" y="17767"/>
                  </a:lnTo>
                  <a:close/>
                </a:path>
                <a:path w="306069" h="55880">
                  <a:moveTo>
                    <a:pt x="148221" y="0"/>
                  </a:moveTo>
                  <a:lnTo>
                    <a:pt x="142316" y="0"/>
                  </a:lnTo>
                  <a:lnTo>
                    <a:pt x="142316" y="22377"/>
                  </a:lnTo>
                  <a:lnTo>
                    <a:pt x="142062" y="22161"/>
                  </a:lnTo>
                  <a:lnTo>
                    <a:pt x="142062" y="27178"/>
                  </a:lnTo>
                  <a:lnTo>
                    <a:pt x="141986" y="45796"/>
                  </a:lnTo>
                  <a:lnTo>
                    <a:pt x="139458" y="48082"/>
                  </a:lnTo>
                  <a:lnTo>
                    <a:pt x="137642" y="49872"/>
                  </a:lnTo>
                  <a:lnTo>
                    <a:pt x="135674" y="50596"/>
                  </a:lnTo>
                  <a:lnTo>
                    <a:pt x="128727" y="50596"/>
                  </a:lnTo>
                  <a:lnTo>
                    <a:pt x="122961" y="46596"/>
                  </a:lnTo>
                  <a:lnTo>
                    <a:pt x="122961" y="25920"/>
                  </a:lnTo>
                  <a:lnTo>
                    <a:pt x="129755" y="22580"/>
                  </a:lnTo>
                  <a:lnTo>
                    <a:pt x="134404" y="22580"/>
                  </a:lnTo>
                  <a:lnTo>
                    <a:pt x="137960" y="22847"/>
                  </a:lnTo>
                  <a:lnTo>
                    <a:pt x="140335" y="24663"/>
                  </a:lnTo>
                  <a:lnTo>
                    <a:pt x="142062" y="27178"/>
                  </a:lnTo>
                  <a:lnTo>
                    <a:pt x="142062" y="22161"/>
                  </a:lnTo>
                  <a:lnTo>
                    <a:pt x="138112" y="18656"/>
                  </a:lnTo>
                  <a:lnTo>
                    <a:pt x="133705" y="17767"/>
                  </a:lnTo>
                  <a:lnTo>
                    <a:pt x="122961" y="17767"/>
                  </a:lnTo>
                  <a:lnTo>
                    <a:pt x="116916" y="25920"/>
                  </a:lnTo>
                  <a:lnTo>
                    <a:pt x="116801" y="47066"/>
                  </a:lnTo>
                  <a:lnTo>
                    <a:pt x="122897" y="55397"/>
                  </a:lnTo>
                  <a:lnTo>
                    <a:pt x="132981" y="55397"/>
                  </a:lnTo>
                  <a:lnTo>
                    <a:pt x="137642" y="54686"/>
                  </a:lnTo>
                  <a:lnTo>
                    <a:pt x="141884" y="50596"/>
                  </a:lnTo>
                  <a:lnTo>
                    <a:pt x="142062" y="50419"/>
                  </a:lnTo>
                  <a:lnTo>
                    <a:pt x="142062" y="54533"/>
                  </a:lnTo>
                  <a:lnTo>
                    <a:pt x="148221" y="53936"/>
                  </a:lnTo>
                  <a:lnTo>
                    <a:pt x="148221" y="50419"/>
                  </a:lnTo>
                  <a:lnTo>
                    <a:pt x="148221" y="22580"/>
                  </a:lnTo>
                  <a:lnTo>
                    <a:pt x="148221" y="22377"/>
                  </a:lnTo>
                  <a:lnTo>
                    <a:pt x="148221" y="0"/>
                  </a:lnTo>
                  <a:close/>
                </a:path>
                <a:path w="306069" h="55880">
                  <a:moveTo>
                    <a:pt x="208305" y="18808"/>
                  </a:moveTo>
                  <a:lnTo>
                    <a:pt x="202552" y="18808"/>
                  </a:lnTo>
                  <a:lnTo>
                    <a:pt x="197497" y="35775"/>
                  </a:lnTo>
                  <a:lnTo>
                    <a:pt x="194271" y="46596"/>
                  </a:lnTo>
                  <a:lnTo>
                    <a:pt x="193878" y="50038"/>
                  </a:lnTo>
                  <a:lnTo>
                    <a:pt x="193459" y="47548"/>
                  </a:lnTo>
                  <a:lnTo>
                    <a:pt x="191503" y="40436"/>
                  </a:lnTo>
                  <a:lnTo>
                    <a:pt x="190157" y="35864"/>
                  </a:lnTo>
                  <a:lnTo>
                    <a:pt x="185026" y="18808"/>
                  </a:lnTo>
                  <a:lnTo>
                    <a:pt x="179501" y="18808"/>
                  </a:lnTo>
                  <a:lnTo>
                    <a:pt x="174993" y="33870"/>
                  </a:lnTo>
                  <a:lnTo>
                    <a:pt x="174129" y="36664"/>
                  </a:lnTo>
                  <a:lnTo>
                    <a:pt x="171450" y="45872"/>
                  </a:lnTo>
                  <a:lnTo>
                    <a:pt x="171145" y="49949"/>
                  </a:lnTo>
                  <a:lnTo>
                    <a:pt x="170675" y="46113"/>
                  </a:lnTo>
                  <a:lnTo>
                    <a:pt x="168059" y="37071"/>
                  </a:lnTo>
                  <a:lnTo>
                    <a:pt x="166801" y="32664"/>
                  </a:lnTo>
                  <a:lnTo>
                    <a:pt x="162687" y="18808"/>
                  </a:lnTo>
                  <a:lnTo>
                    <a:pt x="156692" y="18808"/>
                  </a:lnTo>
                  <a:lnTo>
                    <a:pt x="167500" y="54343"/>
                  </a:lnTo>
                  <a:lnTo>
                    <a:pt x="173736" y="54343"/>
                  </a:lnTo>
                  <a:lnTo>
                    <a:pt x="178638" y="37871"/>
                  </a:lnTo>
                  <a:lnTo>
                    <a:pt x="179730" y="34175"/>
                  </a:lnTo>
                  <a:lnTo>
                    <a:pt x="181952" y="26263"/>
                  </a:lnTo>
                  <a:lnTo>
                    <a:pt x="182181" y="23304"/>
                  </a:lnTo>
                  <a:lnTo>
                    <a:pt x="182422" y="25539"/>
                  </a:lnTo>
                  <a:lnTo>
                    <a:pt x="183769" y="31064"/>
                  </a:lnTo>
                  <a:lnTo>
                    <a:pt x="184797" y="34505"/>
                  </a:lnTo>
                  <a:lnTo>
                    <a:pt x="190563" y="54343"/>
                  </a:lnTo>
                  <a:lnTo>
                    <a:pt x="197497" y="54343"/>
                  </a:lnTo>
                  <a:lnTo>
                    <a:pt x="208305" y="18808"/>
                  </a:lnTo>
                  <a:close/>
                </a:path>
                <a:path w="306069" h="55880">
                  <a:moveTo>
                    <a:pt x="240842" y="23291"/>
                  </a:moveTo>
                  <a:lnTo>
                    <a:pt x="239953" y="22440"/>
                  </a:lnTo>
                  <a:lnTo>
                    <a:pt x="235077" y="17767"/>
                  </a:lnTo>
                  <a:lnTo>
                    <a:pt x="222694" y="17767"/>
                  </a:lnTo>
                  <a:lnTo>
                    <a:pt x="219138" y="19037"/>
                  </a:lnTo>
                  <a:lnTo>
                    <a:pt x="215430" y="21170"/>
                  </a:lnTo>
                  <a:lnTo>
                    <a:pt x="215900" y="26327"/>
                  </a:lnTo>
                  <a:lnTo>
                    <a:pt x="220002" y="23456"/>
                  </a:lnTo>
                  <a:lnTo>
                    <a:pt x="223951" y="22440"/>
                  </a:lnTo>
                  <a:lnTo>
                    <a:pt x="231521" y="22440"/>
                  </a:lnTo>
                  <a:lnTo>
                    <a:pt x="234683" y="25539"/>
                  </a:lnTo>
                  <a:lnTo>
                    <a:pt x="234683" y="34658"/>
                  </a:lnTo>
                  <a:lnTo>
                    <a:pt x="234683" y="38684"/>
                  </a:lnTo>
                  <a:lnTo>
                    <a:pt x="234683" y="47434"/>
                  </a:lnTo>
                  <a:lnTo>
                    <a:pt x="232003" y="49009"/>
                  </a:lnTo>
                  <a:lnTo>
                    <a:pt x="229717" y="50507"/>
                  </a:lnTo>
                  <a:lnTo>
                    <a:pt x="226707" y="50596"/>
                  </a:lnTo>
                  <a:lnTo>
                    <a:pt x="222059" y="50596"/>
                  </a:lnTo>
                  <a:lnTo>
                    <a:pt x="218503" y="48679"/>
                  </a:lnTo>
                  <a:lnTo>
                    <a:pt x="218503" y="39420"/>
                  </a:lnTo>
                  <a:lnTo>
                    <a:pt x="234683" y="38684"/>
                  </a:lnTo>
                  <a:lnTo>
                    <a:pt x="234683" y="34658"/>
                  </a:lnTo>
                  <a:lnTo>
                    <a:pt x="222846" y="34810"/>
                  </a:lnTo>
                  <a:lnTo>
                    <a:pt x="212813" y="38138"/>
                  </a:lnTo>
                  <a:lnTo>
                    <a:pt x="212839" y="49009"/>
                  </a:lnTo>
                  <a:lnTo>
                    <a:pt x="214960" y="55397"/>
                  </a:lnTo>
                  <a:lnTo>
                    <a:pt x="222923" y="55397"/>
                  </a:lnTo>
                  <a:lnTo>
                    <a:pt x="230339" y="55245"/>
                  </a:lnTo>
                  <a:lnTo>
                    <a:pt x="234924" y="51689"/>
                  </a:lnTo>
                  <a:lnTo>
                    <a:pt x="234924" y="54533"/>
                  </a:lnTo>
                  <a:lnTo>
                    <a:pt x="240842" y="54533"/>
                  </a:lnTo>
                  <a:lnTo>
                    <a:pt x="240842" y="51689"/>
                  </a:lnTo>
                  <a:lnTo>
                    <a:pt x="240842" y="50596"/>
                  </a:lnTo>
                  <a:lnTo>
                    <a:pt x="240842" y="38684"/>
                  </a:lnTo>
                  <a:lnTo>
                    <a:pt x="240842" y="23291"/>
                  </a:lnTo>
                  <a:close/>
                </a:path>
                <a:path w="306069" h="55880">
                  <a:moveTo>
                    <a:pt x="270941" y="17767"/>
                  </a:moveTo>
                  <a:lnTo>
                    <a:pt x="263931" y="17868"/>
                  </a:lnTo>
                  <a:lnTo>
                    <a:pt x="259575" y="21805"/>
                  </a:lnTo>
                  <a:lnTo>
                    <a:pt x="257124" y="25488"/>
                  </a:lnTo>
                  <a:lnTo>
                    <a:pt x="257124" y="18173"/>
                  </a:lnTo>
                  <a:lnTo>
                    <a:pt x="251612" y="18173"/>
                  </a:lnTo>
                  <a:lnTo>
                    <a:pt x="251612" y="54343"/>
                  </a:lnTo>
                  <a:lnTo>
                    <a:pt x="257517" y="54343"/>
                  </a:lnTo>
                  <a:lnTo>
                    <a:pt x="257517" y="29121"/>
                  </a:lnTo>
                  <a:lnTo>
                    <a:pt x="263207" y="23317"/>
                  </a:lnTo>
                  <a:lnTo>
                    <a:pt x="270941" y="23152"/>
                  </a:lnTo>
                  <a:lnTo>
                    <a:pt x="270941" y="17767"/>
                  </a:lnTo>
                  <a:close/>
                </a:path>
                <a:path w="306069" h="55880">
                  <a:moveTo>
                    <a:pt x="305549" y="36741"/>
                  </a:moveTo>
                  <a:lnTo>
                    <a:pt x="305536" y="32397"/>
                  </a:lnTo>
                  <a:lnTo>
                    <a:pt x="305485" y="28206"/>
                  </a:lnTo>
                  <a:lnTo>
                    <a:pt x="301777" y="22580"/>
                  </a:lnTo>
                  <a:lnTo>
                    <a:pt x="301066" y="21513"/>
                  </a:lnTo>
                  <a:lnTo>
                    <a:pt x="301066" y="32397"/>
                  </a:lnTo>
                  <a:lnTo>
                    <a:pt x="281559" y="32397"/>
                  </a:lnTo>
                  <a:lnTo>
                    <a:pt x="282829" y="26492"/>
                  </a:lnTo>
                  <a:lnTo>
                    <a:pt x="287020" y="22580"/>
                  </a:lnTo>
                  <a:lnTo>
                    <a:pt x="295605" y="22580"/>
                  </a:lnTo>
                  <a:lnTo>
                    <a:pt x="300037" y="25247"/>
                  </a:lnTo>
                  <a:lnTo>
                    <a:pt x="301066" y="32397"/>
                  </a:lnTo>
                  <a:lnTo>
                    <a:pt x="301066" y="21513"/>
                  </a:lnTo>
                  <a:lnTo>
                    <a:pt x="299173" y="18656"/>
                  </a:lnTo>
                  <a:lnTo>
                    <a:pt x="294347" y="17767"/>
                  </a:lnTo>
                  <a:lnTo>
                    <a:pt x="282752" y="17767"/>
                  </a:lnTo>
                  <a:lnTo>
                    <a:pt x="275653" y="26098"/>
                  </a:lnTo>
                  <a:lnTo>
                    <a:pt x="275755" y="36741"/>
                  </a:lnTo>
                  <a:lnTo>
                    <a:pt x="276987" y="43738"/>
                  </a:lnTo>
                  <a:lnTo>
                    <a:pt x="280619" y="49834"/>
                  </a:lnTo>
                  <a:lnTo>
                    <a:pt x="286042" y="53911"/>
                  </a:lnTo>
                  <a:lnTo>
                    <a:pt x="292696" y="55397"/>
                  </a:lnTo>
                  <a:lnTo>
                    <a:pt x="297662" y="55397"/>
                  </a:lnTo>
                  <a:lnTo>
                    <a:pt x="302171" y="53517"/>
                  </a:lnTo>
                  <a:lnTo>
                    <a:pt x="305244" y="51295"/>
                  </a:lnTo>
                  <a:lnTo>
                    <a:pt x="305181" y="50596"/>
                  </a:lnTo>
                  <a:lnTo>
                    <a:pt x="304761" y="45999"/>
                  </a:lnTo>
                  <a:lnTo>
                    <a:pt x="299808" y="50266"/>
                  </a:lnTo>
                  <a:lnTo>
                    <a:pt x="294589" y="50596"/>
                  </a:lnTo>
                  <a:lnTo>
                    <a:pt x="286461" y="50596"/>
                  </a:lnTo>
                  <a:lnTo>
                    <a:pt x="281393" y="44780"/>
                  </a:lnTo>
                  <a:lnTo>
                    <a:pt x="281165" y="36741"/>
                  </a:lnTo>
                  <a:lnTo>
                    <a:pt x="305549" y="367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3052388" y="3370920"/>
            <a:ext cx="3023159" cy="1622355"/>
            <a:chOff x="1924700" y="1585802"/>
            <a:chExt cx="1906270" cy="1022985"/>
          </a:xfrm>
        </p:grpSpPr>
        <p:sp>
          <p:nvSpPr>
            <p:cNvPr id="46" name="object 46"/>
            <p:cNvSpPr/>
            <p:nvPr/>
          </p:nvSpPr>
          <p:spPr>
            <a:xfrm>
              <a:off x="1931013" y="2349570"/>
              <a:ext cx="1894205" cy="252729"/>
            </a:xfrm>
            <a:custGeom>
              <a:avLst/>
              <a:gdLst/>
              <a:ahLst/>
              <a:cxnLst/>
              <a:rect l="l" t="t" r="r" b="b"/>
              <a:pathLst>
                <a:path w="1894204" h="252730">
                  <a:moveTo>
                    <a:pt x="1893641" y="0"/>
                  </a:moveTo>
                  <a:lnTo>
                    <a:pt x="0" y="0"/>
                  </a:lnTo>
                  <a:lnTo>
                    <a:pt x="0" y="252486"/>
                  </a:lnTo>
                  <a:lnTo>
                    <a:pt x="1893641" y="252486"/>
                  </a:lnTo>
                  <a:lnTo>
                    <a:pt x="1893641" y="0"/>
                  </a:lnTo>
                  <a:close/>
                </a:path>
              </a:pathLst>
            </a:custGeom>
            <a:solidFill>
              <a:srgbClr val="FFF8A7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47" name="object 47"/>
            <p:cNvSpPr/>
            <p:nvPr/>
          </p:nvSpPr>
          <p:spPr>
            <a:xfrm>
              <a:off x="1931013" y="2349570"/>
              <a:ext cx="1894205" cy="252729"/>
            </a:xfrm>
            <a:custGeom>
              <a:avLst/>
              <a:gdLst/>
              <a:ahLst/>
              <a:cxnLst/>
              <a:rect l="l" t="t" r="r" b="b"/>
              <a:pathLst>
                <a:path w="1894204" h="252730">
                  <a:moveTo>
                    <a:pt x="0" y="252486"/>
                  </a:moveTo>
                  <a:lnTo>
                    <a:pt x="1893641" y="252486"/>
                  </a:lnTo>
                  <a:lnTo>
                    <a:pt x="1893641" y="0"/>
                  </a:lnTo>
                  <a:lnTo>
                    <a:pt x="0" y="0"/>
                  </a:lnTo>
                  <a:lnTo>
                    <a:pt x="0" y="252486"/>
                  </a:lnTo>
                  <a:close/>
                </a:path>
              </a:pathLst>
            </a:custGeom>
            <a:ln w="12624">
              <a:solidFill>
                <a:srgbClr val="D9CB2F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48" name="object 48"/>
            <p:cNvSpPr/>
            <p:nvPr/>
          </p:nvSpPr>
          <p:spPr>
            <a:xfrm>
              <a:off x="2700528" y="2455608"/>
              <a:ext cx="360045" cy="55880"/>
            </a:xfrm>
            <a:custGeom>
              <a:avLst/>
              <a:gdLst/>
              <a:ahLst/>
              <a:cxnLst/>
              <a:rect l="l" t="t" r="r" b="b"/>
              <a:pathLst>
                <a:path w="360044" h="55880">
                  <a:moveTo>
                    <a:pt x="40500" y="32816"/>
                  </a:moveTo>
                  <a:lnTo>
                    <a:pt x="34810" y="28219"/>
                  </a:lnTo>
                  <a:lnTo>
                    <a:pt x="34086" y="27635"/>
                  </a:lnTo>
                  <a:lnTo>
                    <a:pt x="34086" y="33121"/>
                  </a:lnTo>
                  <a:lnTo>
                    <a:pt x="34086" y="45339"/>
                  </a:lnTo>
                  <a:lnTo>
                    <a:pt x="27152" y="49936"/>
                  </a:lnTo>
                  <a:lnTo>
                    <a:pt x="6540" y="49936"/>
                  </a:lnTo>
                  <a:lnTo>
                    <a:pt x="6540" y="28219"/>
                  </a:lnTo>
                  <a:lnTo>
                    <a:pt x="17995" y="28219"/>
                  </a:lnTo>
                  <a:lnTo>
                    <a:pt x="26365" y="28321"/>
                  </a:lnTo>
                  <a:lnTo>
                    <a:pt x="34086" y="33121"/>
                  </a:lnTo>
                  <a:lnTo>
                    <a:pt x="34086" y="27635"/>
                  </a:lnTo>
                  <a:lnTo>
                    <a:pt x="33616" y="27254"/>
                  </a:lnTo>
                  <a:lnTo>
                    <a:pt x="25260" y="25933"/>
                  </a:lnTo>
                  <a:lnTo>
                    <a:pt x="32448" y="24130"/>
                  </a:lnTo>
                  <a:lnTo>
                    <a:pt x="33375" y="23418"/>
                  </a:lnTo>
                  <a:lnTo>
                    <a:pt x="38354" y="19596"/>
                  </a:lnTo>
                  <a:lnTo>
                    <a:pt x="38354" y="6464"/>
                  </a:lnTo>
                  <a:lnTo>
                    <a:pt x="35026" y="3924"/>
                  </a:lnTo>
                  <a:lnTo>
                    <a:pt x="32194" y="1765"/>
                  </a:lnTo>
                  <a:lnTo>
                    <a:pt x="32194" y="8102"/>
                  </a:lnTo>
                  <a:lnTo>
                    <a:pt x="32194" y="18199"/>
                  </a:lnTo>
                  <a:lnTo>
                    <a:pt x="26593" y="23418"/>
                  </a:lnTo>
                  <a:lnTo>
                    <a:pt x="6540" y="23418"/>
                  </a:lnTo>
                  <a:lnTo>
                    <a:pt x="6540" y="4432"/>
                  </a:lnTo>
                  <a:lnTo>
                    <a:pt x="16497" y="4432"/>
                  </a:lnTo>
                  <a:lnTo>
                    <a:pt x="25260" y="3924"/>
                  </a:lnTo>
                  <a:lnTo>
                    <a:pt x="32194" y="8102"/>
                  </a:lnTo>
                  <a:lnTo>
                    <a:pt x="32194" y="1765"/>
                  </a:lnTo>
                  <a:lnTo>
                    <a:pt x="29908" y="0"/>
                  </a:lnTo>
                  <a:lnTo>
                    <a:pt x="0" y="0"/>
                  </a:lnTo>
                  <a:lnTo>
                    <a:pt x="0" y="54343"/>
                  </a:lnTo>
                  <a:lnTo>
                    <a:pt x="20828" y="54343"/>
                  </a:lnTo>
                  <a:lnTo>
                    <a:pt x="32194" y="54267"/>
                  </a:lnTo>
                  <a:lnTo>
                    <a:pt x="37249" y="49936"/>
                  </a:lnTo>
                  <a:lnTo>
                    <a:pt x="40500" y="47167"/>
                  </a:lnTo>
                  <a:lnTo>
                    <a:pt x="40500" y="32816"/>
                  </a:lnTo>
                  <a:close/>
                </a:path>
                <a:path w="360044" h="55880">
                  <a:moveTo>
                    <a:pt x="83273" y="36995"/>
                  </a:moveTo>
                  <a:lnTo>
                    <a:pt x="81889" y="29464"/>
                  </a:lnTo>
                  <a:lnTo>
                    <a:pt x="78155" y="23368"/>
                  </a:lnTo>
                  <a:lnTo>
                    <a:pt x="77114" y="22580"/>
                  </a:lnTo>
                  <a:lnTo>
                    <a:pt x="77114" y="26746"/>
                  </a:lnTo>
                  <a:lnTo>
                    <a:pt x="77114" y="45631"/>
                  </a:lnTo>
                  <a:lnTo>
                    <a:pt x="71767" y="50342"/>
                  </a:lnTo>
                  <a:lnTo>
                    <a:pt x="60464" y="50342"/>
                  </a:lnTo>
                  <a:lnTo>
                    <a:pt x="54775" y="45872"/>
                  </a:lnTo>
                  <a:lnTo>
                    <a:pt x="54775" y="26504"/>
                  </a:lnTo>
                  <a:lnTo>
                    <a:pt x="60794" y="22580"/>
                  </a:lnTo>
                  <a:lnTo>
                    <a:pt x="71437" y="22580"/>
                  </a:lnTo>
                  <a:lnTo>
                    <a:pt x="77114" y="26746"/>
                  </a:lnTo>
                  <a:lnTo>
                    <a:pt x="77114" y="22580"/>
                  </a:lnTo>
                  <a:lnTo>
                    <a:pt x="72656" y="19265"/>
                  </a:lnTo>
                  <a:lnTo>
                    <a:pt x="66001" y="17767"/>
                  </a:lnTo>
                  <a:lnTo>
                    <a:pt x="59182" y="19304"/>
                  </a:lnTo>
                  <a:lnTo>
                    <a:pt x="53670" y="23444"/>
                  </a:lnTo>
                  <a:lnTo>
                    <a:pt x="49974" y="29565"/>
                  </a:lnTo>
                  <a:lnTo>
                    <a:pt x="48628" y="36995"/>
                  </a:lnTo>
                  <a:lnTo>
                    <a:pt x="48628" y="47561"/>
                  </a:lnTo>
                  <a:lnTo>
                    <a:pt x="56667" y="55397"/>
                  </a:lnTo>
                  <a:lnTo>
                    <a:pt x="75387" y="55397"/>
                  </a:lnTo>
                  <a:lnTo>
                    <a:pt x="80365" y="50342"/>
                  </a:lnTo>
                  <a:lnTo>
                    <a:pt x="83273" y="47396"/>
                  </a:lnTo>
                  <a:lnTo>
                    <a:pt x="83273" y="36995"/>
                  </a:lnTo>
                  <a:close/>
                </a:path>
                <a:path w="360044" h="55880">
                  <a:moveTo>
                    <a:pt x="125844" y="36995"/>
                  </a:moveTo>
                  <a:lnTo>
                    <a:pt x="124460" y="29464"/>
                  </a:lnTo>
                  <a:lnTo>
                    <a:pt x="120726" y="23368"/>
                  </a:lnTo>
                  <a:lnTo>
                    <a:pt x="119684" y="22580"/>
                  </a:lnTo>
                  <a:lnTo>
                    <a:pt x="119684" y="26746"/>
                  </a:lnTo>
                  <a:lnTo>
                    <a:pt x="119684" y="45631"/>
                  </a:lnTo>
                  <a:lnTo>
                    <a:pt x="114325" y="50342"/>
                  </a:lnTo>
                  <a:lnTo>
                    <a:pt x="103035" y="50342"/>
                  </a:lnTo>
                  <a:lnTo>
                    <a:pt x="97345" y="45872"/>
                  </a:lnTo>
                  <a:lnTo>
                    <a:pt x="97345" y="26504"/>
                  </a:lnTo>
                  <a:lnTo>
                    <a:pt x="103352" y="22580"/>
                  </a:lnTo>
                  <a:lnTo>
                    <a:pt x="114007" y="22580"/>
                  </a:lnTo>
                  <a:lnTo>
                    <a:pt x="119684" y="26746"/>
                  </a:lnTo>
                  <a:lnTo>
                    <a:pt x="119684" y="22580"/>
                  </a:lnTo>
                  <a:lnTo>
                    <a:pt x="115227" y="19265"/>
                  </a:lnTo>
                  <a:lnTo>
                    <a:pt x="108559" y="17767"/>
                  </a:lnTo>
                  <a:lnTo>
                    <a:pt x="101752" y="19304"/>
                  </a:lnTo>
                  <a:lnTo>
                    <a:pt x="96227" y="23444"/>
                  </a:lnTo>
                  <a:lnTo>
                    <a:pt x="92532" y="29565"/>
                  </a:lnTo>
                  <a:lnTo>
                    <a:pt x="91186" y="36995"/>
                  </a:lnTo>
                  <a:lnTo>
                    <a:pt x="91186" y="47561"/>
                  </a:lnTo>
                  <a:lnTo>
                    <a:pt x="99237" y="55397"/>
                  </a:lnTo>
                  <a:lnTo>
                    <a:pt x="117957" y="55397"/>
                  </a:lnTo>
                  <a:lnTo>
                    <a:pt x="122923" y="50342"/>
                  </a:lnTo>
                  <a:lnTo>
                    <a:pt x="125844" y="47396"/>
                  </a:lnTo>
                  <a:lnTo>
                    <a:pt x="125844" y="36995"/>
                  </a:lnTo>
                  <a:close/>
                </a:path>
                <a:path w="360044" h="55880">
                  <a:moveTo>
                    <a:pt x="155397" y="52400"/>
                  </a:moveTo>
                  <a:lnTo>
                    <a:pt x="154139" y="47688"/>
                  </a:lnTo>
                  <a:lnTo>
                    <a:pt x="152069" y="49377"/>
                  </a:lnTo>
                  <a:lnTo>
                    <a:pt x="149542" y="50342"/>
                  </a:lnTo>
                  <a:lnTo>
                    <a:pt x="144106" y="50342"/>
                  </a:lnTo>
                  <a:lnTo>
                    <a:pt x="143002" y="47929"/>
                  </a:lnTo>
                  <a:lnTo>
                    <a:pt x="143002" y="23406"/>
                  </a:lnTo>
                  <a:lnTo>
                    <a:pt x="154139" y="23406"/>
                  </a:lnTo>
                  <a:lnTo>
                    <a:pt x="154139" y="18808"/>
                  </a:lnTo>
                  <a:lnTo>
                    <a:pt x="143002" y="18808"/>
                  </a:lnTo>
                  <a:lnTo>
                    <a:pt x="143002" y="8369"/>
                  </a:lnTo>
                  <a:lnTo>
                    <a:pt x="137553" y="8369"/>
                  </a:lnTo>
                  <a:lnTo>
                    <a:pt x="137553" y="18808"/>
                  </a:lnTo>
                  <a:lnTo>
                    <a:pt x="130683" y="18808"/>
                  </a:lnTo>
                  <a:lnTo>
                    <a:pt x="130683" y="23406"/>
                  </a:lnTo>
                  <a:lnTo>
                    <a:pt x="137312" y="23406"/>
                  </a:lnTo>
                  <a:lnTo>
                    <a:pt x="137312" y="49860"/>
                  </a:lnTo>
                  <a:lnTo>
                    <a:pt x="138417" y="55397"/>
                  </a:lnTo>
                  <a:lnTo>
                    <a:pt x="149402" y="55397"/>
                  </a:lnTo>
                  <a:lnTo>
                    <a:pt x="153416" y="53428"/>
                  </a:lnTo>
                  <a:lnTo>
                    <a:pt x="155397" y="52400"/>
                  </a:lnTo>
                  <a:close/>
                </a:path>
                <a:path w="360044" h="55880">
                  <a:moveTo>
                    <a:pt x="170497" y="0"/>
                  </a:moveTo>
                  <a:lnTo>
                    <a:pt x="164592" y="0"/>
                  </a:lnTo>
                  <a:lnTo>
                    <a:pt x="164592" y="54343"/>
                  </a:lnTo>
                  <a:lnTo>
                    <a:pt x="170497" y="54343"/>
                  </a:lnTo>
                  <a:lnTo>
                    <a:pt x="170497" y="0"/>
                  </a:lnTo>
                  <a:close/>
                </a:path>
                <a:path w="360044" h="55880">
                  <a:moveTo>
                    <a:pt x="214439" y="36995"/>
                  </a:moveTo>
                  <a:lnTo>
                    <a:pt x="213067" y="29464"/>
                  </a:lnTo>
                  <a:lnTo>
                    <a:pt x="209321" y="23368"/>
                  </a:lnTo>
                  <a:lnTo>
                    <a:pt x="208292" y="22593"/>
                  </a:lnTo>
                  <a:lnTo>
                    <a:pt x="208292" y="26746"/>
                  </a:lnTo>
                  <a:lnTo>
                    <a:pt x="208292" y="45631"/>
                  </a:lnTo>
                  <a:lnTo>
                    <a:pt x="202933" y="50342"/>
                  </a:lnTo>
                  <a:lnTo>
                    <a:pt x="191630" y="50342"/>
                  </a:lnTo>
                  <a:lnTo>
                    <a:pt x="185953" y="45872"/>
                  </a:lnTo>
                  <a:lnTo>
                    <a:pt x="185953" y="26504"/>
                  </a:lnTo>
                  <a:lnTo>
                    <a:pt x="191960" y="22580"/>
                  </a:lnTo>
                  <a:lnTo>
                    <a:pt x="202603" y="22580"/>
                  </a:lnTo>
                  <a:lnTo>
                    <a:pt x="208292" y="26746"/>
                  </a:lnTo>
                  <a:lnTo>
                    <a:pt x="208292" y="22593"/>
                  </a:lnTo>
                  <a:lnTo>
                    <a:pt x="203822" y="19265"/>
                  </a:lnTo>
                  <a:lnTo>
                    <a:pt x="197167" y="17767"/>
                  </a:lnTo>
                  <a:lnTo>
                    <a:pt x="190347" y="19304"/>
                  </a:lnTo>
                  <a:lnTo>
                    <a:pt x="184835" y="23444"/>
                  </a:lnTo>
                  <a:lnTo>
                    <a:pt x="181140" y="29565"/>
                  </a:lnTo>
                  <a:lnTo>
                    <a:pt x="179793" y="36995"/>
                  </a:lnTo>
                  <a:lnTo>
                    <a:pt x="179793" y="47561"/>
                  </a:lnTo>
                  <a:lnTo>
                    <a:pt x="187845" y="55397"/>
                  </a:lnTo>
                  <a:lnTo>
                    <a:pt x="206552" y="55397"/>
                  </a:lnTo>
                  <a:lnTo>
                    <a:pt x="211531" y="50342"/>
                  </a:lnTo>
                  <a:lnTo>
                    <a:pt x="214439" y="47396"/>
                  </a:lnTo>
                  <a:lnTo>
                    <a:pt x="214439" y="36995"/>
                  </a:lnTo>
                  <a:close/>
                </a:path>
                <a:path w="360044" h="55880">
                  <a:moveTo>
                    <a:pt x="250063" y="23291"/>
                  </a:moveTo>
                  <a:lnTo>
                    <a:pt x="249174" y="22440"/>
                  </a:lnTo>
                  <a:lnTo>
                    <a:pt x="244309" y="17767"/>
                  </a:lnTo>
                  <a:lnTo>
                    <a:pt x="231927" y="17767"/>
                  </a:lnTo>
                  <a:lnTo>
                    <a:pt x="228358" y="19050"/>
                  </a:lnTo>
                  <a:lnTo>
                    <a:pt x="224663" y="21170"/>
                  </a:lnTo>
                  <a:lnTo>
                    <a:pt x="225132" y="26327"/>
                  </a:lnTo>
                  <a:lnTo>
                    <a:pt x="229235" y="23444"/>
                  </a:lnTo>
                  <a:lnTo>
                    <a:pt x="233184" y="22440"/>
                  </a:lnTo>
                  <a:lnTo>
                    <a:pt x="240753" y="22440"/>
                  </a:lnTo>
                  <a:lnTo>
                    <a:pt x="243916" y="25539"/>
                  </a:lnTo>
                  <a:lnTo>
                    <a:pt x="243916" y="34658"/>
                  </a:lnTo>
                  <a:lnTo>
                    <a:pt x="243916" y="38684"/>
                  </a:lnTo>
                  <a:lnTo>
                    <a:pt x="243916" y="47434"/>
                  </a:lnTo>
                  <a:lnTo>
                    <a:pt x="241236" y="49009"/>
                  </a:lnTo>
                  <a:lnTo>
                    <a:pt x="238950" y="50507"/>
                  </a:lnTo>
                  <a:lnTo>
                    <a:pt x="235940" y="50596"/>
                  </a:lnTo>
                  <a:lnTo>
                    <a:pt x="231279" y="50596"/>
                  </a:lnTo>
                  <a:lnTo>
                    <a:pt x="227723" y="48679"/>
                  </a:lnTo>
                  <a:lnTo>
                    <a:pt x="227723" y="39420"/>
                  </a:lnTo>
                  <a:lnTo>
                    <a:pt x="243916" y="38684"/>
                  </a:lnTo>
                  <a:lnTo>
                    <a:pt x="243916" y="34658"/>
                  </a:lnTo>
                  <a:lnTo>
                    <a:pt x="232079" y="34810"/>
                  </a:lnTo>
                  <a:lnTo>
                    <a:pt x="222046" y="38138"/>
                  </a:lnTo>
                  <a:lnTo>
                    <a:pt x="222072" y="49009"/>
                  </a:lnTo>
                  <a:lnTo>
                    <a:pt x="224180" y="55397"/>
                  </a:lnTo>
                  <a:lnTo>
                    <a:pt x="232156" y="55397"/>
                  </a:lnTo>
                  <a:lnTo>
                    <a:pt x="239560" y="55245"/>
                  </a:lnTo>
                  <a:lnTo>
                    <a:pt x="244157" y="51689"/>
                  </a:lnTo>
                  <a:lnTo>
                    <a:pt x="244157" y="54533"/>
                  </a:lnTo>
                  <a:lnTo>
                    <a:pt x="250063" y="54533"/>
                  </a:lnTo>
                  <a:lnTo>
                    <a:pt x="250063" y="51689"/>
                  </a:lnTo>
                  <a:lnTo>
                    <a:pt x="250063" y="50596"/>
                  </a:lnTo>
                  <a:lnTo>
                    <a:pt x="250063" y="38684"/>
                  </a:lnTo>
                  <a:lnTo>
                    <a:pt x="250063" y="23291"/>
                  </a:lnTo>
                  <a:close/>
                </a:path>
                <a:path w="360044" h="55880">
                  <a:moveTo>
                    <a:pt x="290830" y="0"/>
                  </a:moveTo>
                  <a:lnTo>
                    <a:pt x="284911" y="0"/>
                  </a:lnTo>
                  <a:lnTo>
                    <a:pt x="284911" y="22377"/>
                  </a:lnTo>
                  <a:lnTo>
                    <a:pt x="284670" y="22174"/>
                  </a:lnTo>
                  <a:lnTo>
                    <a:pt x="284670" y="27178"/>
                  </a:lnTo>
                  <a:lnTo>
                    <a:pt x="284581" y="45796"/>
                  </a:lnTo>
                  <a:lnTo>
                    <a:pt x="282079" y="48082"/>
                  </a:lnTo>
                  <a:lnTo>
                    <a:pt x="280238" y="49872"/>
                  </a:lnTo>
                  <a:lnTo>
                    <a:pt x="278282" y="50596"/>
                  </a:lnTo>
                  <a:lnTo>
                    <a:pt x="271322" y="50596"/>
                  </a:lnTo>
                  <a:lnTo>
                    <a:pt x="265557" y="46596"/>
                  </a:lnTo>
                  <a:lnTo>
                    <a:pt x="265557" y="25920"/>
                  </a:lnTo>
                  <a:lnTo>
                    <a:pt x="272351" y="22580"/>
                  </a:lnTo>
                  <a:lnTo>
                    <a:pt x="277012" y="22580"/>
                  </a:lnTo>
                  <a:lnTo>
                    <a:pt x="280568" y="22847"/>
                  </a:lnTo>
                  <a:lnTo>
                    <a:pt x="282943" y="24663"/>
                  </a:lnTo>
                  <a:lnTo>
                    <a:pt x="284670" y="27178"/>
                  </a:lnTo>
                  <a:lnTo>
                    <a:pt x="284670" y="22174"/>
                  </a:lnTo>
                  <a:lnTo>
                    <a:pt x="280720" y="18656"/>
                  </a:lnTo>
                  <a:lnTo>
                    <a:pt x="276301" y="17767"/>
                  </a:lnTo>
                  <a:lnTo>
                    <a:pt x="265557" y="17767"/>
                  </a:lnTo>
                  <a:lnTo>
                    <a:pt x="259524" y="25920"/>
                  </a:lnTo>
                  <a:lnTo>
                    <a:pt x="259410" y="47066"/>
                  </a:lnTo>
                  <a:lnTo>
                    <a:pt x="265493" y="55397"/>
                  </a:lnTo>
                  <a:lnTo>
                    <a:pt x="275590" y="55397"/>
                  </a:lnTo>
                  <a:lnTo>
                    <a:pt x="280238" y="54686"/>
                  </a:lnTo>
                  <a:lnTo>
                    <a:pt x="284480" y="50596"/>
                  </a:lnTo>
                  <a:lnTo>
                    <a:pt x="284670" y="50406"/>
                  </a:lnTo>
                  <a:lnTo>
                    <a:pt x="284670" y="54533"/>
                  </a:lnTo>
                  <a:lnTo>
                    <a:pt x="290830" y="53936"/>
                  </a:lnTo>
                  <a:lnTo>
                    <a:pt x="290830" y="50406"/>
                  </a:lnTo>
                  <a:lnTo>
                    <a:pt x="290830" y="22580"/>
                  </a:lnTo>
                  <a:lnTo>
                    <a:pt x="290830" y="22377"/>
                  </a:lnTo>
                  <a:lnTo>
                    <a:pt x="290830" y="0"/>
                  </a:lnTo>
                  <a:close/>
                </a:path>
                <a:path w="360044" h="55880">
                  <a:moveTo>
                    <a:pt x="330860" y="36741"/>
                  </a:moveTo>
                  <a:lnTo>
                    <a:pt x="330847" y="32397"/>
                  </a:lnTo>
                  <a:lnTo>
                    <a:pt x="330796" y="28206"/>
                  </a:lnTo>
                  <a:lnTo>
                    <a:pt x="327075" y="22580"/>
                  </a:lnTo>
                  <a:lnTo>
                    <a:pt x="326364" y="21513"/>
                  </a:lnTo>
                  <a:lnTo>
                    <a:pt x="326364" y="32397"/>
                  </a:lnTo>
                  <a:lnTo>
                    <a:pt x="306870" y="32397"/>
                  </a:lnTo>
                  <a:lnTo>
                    <a:pt x="308127" y="26492"/>
                  </a:lnTo>
                  <a:lnTo>
                    <a:pt x="312331" y="22580"/>
                  </a:lnTo>
                  <a:lnTo>
                    <a:pt x="320916" y="22580"/>
                  </a:lnTo>
                  <a:lnTo>
                    <a:pt x="325335" y="25247"/>
                  </a:lnTo>
                  <a:lnTo>
                    <a:pt x="326364" y="32397"/>
                  </a:lnTo>
                  <a:lnTo>
                    <a:pt x="326364" y="21513"/>
                  </a:lnTo>
                  <a:lnTo>
                    <a:pt x="324472" y="18656"/>
                  </a:lnTo>
                  <a:lnTo>
                    <a:pt x="319659" y="17767"/>
                  </a:lnTo>
                  <a:lnTo>
                    <a:pt x="308063" y="17767"/>
                  </a:lnTo>
                  <a:lnTo>
                    <a:pt x="300964" y="26098"/>
                  </a:lnTo>
                  <a:lnTo>
                    <a:pt x="301066" y="36741"/>
                  </a:lnTo>
                  <a:lnTo>
                    <a:pt x="302298" y="43738"/>
                  </a:lnTo>
                  <a:lnTo>
                    <a:pt x="305930" y="49834"/>
                  </a:lnTo>
                  <a:lnTo>
                    <a:pt x="311353" y="53911"/>
                  </a:lnTo>
                  <a:lnTo>
                    <a:pt x="318008" y="55397"/>
                  </a:lnTo>
                  <a:lnTo>
                    <a:pt x="322973" y="55397"/>
                  </a:lnTo>
                  <a:lnTo>
                    <a:pt x="327482" y="53517"/>
                  </a:lnTo>
                  <a:lnTo>
                    <a:pt x="330555" y="51295"/>
                  </a:lnTo>
                  <a:lnTo>
                    <a:pt x="330492" y="50596"/>
                  </a:lnTo>
                  <a:lnTo>
                    <a:pt x="330073" y="45999"/>
                  </a:lnTo>
                  <a:lnTo>
                    <a:pt x="325120" y="50266"/>
                  </a:lnTo>
                  <a:lnTo>
                    <a:pt x="319900" y="50596"/>
                  </a:lnTo>
                  <a:lnTo>
                    <a:pt x="311772" y="50596"/>
                  </a:lnTo>
                  <a:lnTo>
                    <a:pt x="306717" y="44780"/>
                  </a:lnTo>
                  <a:lnTo>
                    <a:pt x="306476" y="36741"/>
                  </a:lnTo>
                  <a:lnTo>
                    <a:pt x="330860" y="36741"/>
                  </a:lnTo>
                  <a:close/>
                </a:path>
                <a:path w="360044" h="55880">
                  <a:moveTo>
                    <a:pt x="359943" y="17767"/>
                  </a:moveTo>
                  <a:lnTo>
                    <a:pt x="352933" y="17868"/>
                  </a:lnTo>
                  <a:lnTo>
                    <a:pt x="348576" y="21805"/>
                  </a:lnTo>
                  <a:lnTo>
                    <a:pt x="346125" y="25488"/>
                  </a:lnTo>
                  <a:lnTo>
                    <a:pt x="346125" y="18173"/>
                  </a:lnTo>
                  <a:lnTo>
                    <a:pt x="340614" y="18173"/>
                  </a:lnTo>
                  <a:lnTo>
                    <a:pt x="340614" y="54343"/>
                  </a:lnTo>
                  <a:lnTo>
                    <a:pt x="346519" y="54343"/>
                  </a:lnTo>
                  <a:lnTo>
                    <a:pt x="346519" y="29121"/>
                  </a:lnTo>
                  <a:lnTo>
                    <a:pt x="352209" y="23317"/>
                  </a:lnTo>
                  <a:lnTo>
                    <a:pt x="359943" y="23152"/>
                  </a:lnTo>
                  <a:lnTo>
                    <a:pt x="359943" y="177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49" name="object 49"/>
            <p:cNvSpPr/>
            <p:nvPr/>
          </p:nvSpPr>
          <p:spPr>
            <a:xfrm>
              <a:off x="1931013" y="1592114"/>
              <a:ext cx="1894205" cy="707390"/>
            </a:xfrm>
            <a:custGeom>
              <a:avLst/>
              <a:gdLst/>
              <a:ahLst/>
              <a:cxnLst/>
              <a:rect l="l" t="t" r="r" b="b"/>
              <a:pathLst>
                <a:path w="1894204" h="707389">
                  <a:moveTo>
                    <a:pt x="1893641" y="0"/>
                  </a:moveTo>
                  <a:lnTo>
                    <a:pt x="0" y="0"/>
                  </a:lnTo>
                  <a:lnTo>
                    <a:pt x="0" y="706961"/>
                  </a:lnTo>
                  <a:lnTo>
                    <a:pt x="1893641" y="706961"/>
                  </a:lnTo>
                  <a:lnTo>
                    <a:pt x="1893641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50" name="object 50"/>
            <p:cNvSpPr/>
            <p:nvPr/>
          </p:nvSpPr>
          <p:spPr>
            <a:xfrm>
              <a:off x="1931013" y="1592114"/>
              <a:ext cx="1894205" cy="707390"/>
            </a:xfrm>
            <a:custGeom>
              <a:avLst/>
              <a:gdLst/>
              <a:ahLst/>
              <a:cxnLst/>
              <a:rect l="l" t="t" r="r" b="b"/>
              <a:pathLst>
                <a:path w="1894204" h="707389">
                  <a:moveTo>
                    <a:pt x="0" y="706961"/>
                  </a:moveTo>
                  <a:lnTo>
                    <a:pt x="1893641" y="706961"/>
                  </a:lnTo>
                  <a:lnTo>
                    <a:pt x="1893641" y="0"/>
                  </a:lnTo>
                  <a:lnTo>
                    <a:pt x="0" y="0"/>
                  </a:lnTo>
                  <a:lnTo>
                    <a:pt x="0" y="706961"/>
                  </a:lnTo>
                  <a:close/>
                </a:path>
              </a:pathLst>
            </a:custGeom>
            <a:ln w="12624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51" name="object 51"/>
            <p:cNvSpPr/>
            <p:nvPr/>
          </p:nvSpPr>
          <p:spPr>
            <a:xfrm>
              <a:off x="2620124" y="1638769"/>
              <a:ext cx="393700" cy="55880"/>
            </a:xfrm>
            <a:custGeom>
              <a:avLst/>
              <a:gdLst/>
              <a:ahLst/>
              <a:cxnLst/>
              <a:rect l="l" t="t" r="r" b="b"/>
              <a:pathLst>
                <a:path w="393700" h="55880">
                  <a:moveTo>
                    <a:pt x="31965" y="49149"/>
                  </a:moveTo>
                  <a:lnTo>
                    <a:pt x="10896" y="49301"/>
                  </a:lnTo>
                  <a:lnTo>
                    <a:pt x="7035" y="49301"/>
                  </a:lnTo>
                  <a:lnTo>
                    <a:pt x="7035" y="0"/>
                  </a:lnTo>
                  <a:lnTo>
                    <a:pt x="0" y="0"/>
                  </a:lnTo>
                  <a:lnTo>
                    <a:pt x="0" y="54343"/>
                  </a:lnTo>
                  <a:lnTo>
                    <a:pt x="31965" y="54343"/>
                  </a:lnTo>
                  <a:lnTo>
                    <a:pt x="31965" y="49149"/>
                  </a:lnTo>
                  <a:close/>
                </a:path>
                <a:path w="393700" h="55880">
                  <a:moveTo>
                    <a:pt x="48717" y="18808"/>
                  </a:moveTo>
                  <a:lnTo>
                    <a:pt x="42811" y="18808"/>
                  </a:lnTo>
                  <a:lnTo>
                    <a:pt x="42811" y="54343"/>
                  </a:lnTo>
                  <a:lnTo>
                    <a:pt x="48717" y="54343"/>
                  </a:lnTo>
                  <a:lnTo>
                    <a:pt x="48717" y="18808"/>
                  </a:lnTo>
                  <a:close/>
                </a:path>
                <a:path w="393700" h="55880">
                  <a:moveTo>
                    <a:pt x="49352" y="2095"/>
                  </a:moveTo>
                  <a:lnTo>
                    <a:pt x="42329" y="2095"/>
                  </a:lnTo>
                  <a:lnTo>
                    <a:pt x="42329" y="9131"/>
                  </a:lnTo>
                  <a:lnTo>
                    <a:pt x="49352" y="9131"/>
                  </a:lnTo>
                  <a:lnTo>
                    <a:pt x="49352" y="2095"/>
                  </a:lnTo>
                  <a:close/>
                </a:path>
                <a:path w="393700" h="55880">
                  <a:moveTo>
                    <a:pt x="89979" y="25006"/>
                  </a:moveTo>
                  <a:lnTo>
                    <a:pt x="88785" y="17767"/>
                  </a:lnTo>
                  <a:lnTo>
                    <a:pt x="72059" y="17767"/>
                  </a:lnTo>
                  <a:lnTo>
                    <a:pt x="68199" y="23152"/>
                  </a:lnTo>
                  <a:lnTo>
                    <a:pt x="67729" y="23799"/>
                  </a:lnTo>
                  <a:lnTo>
                    <a:pt x="67729" y="18173"/>
                  </a:lnTo>
                  <a:lnTo>
                    <a:pt x="62039" y="18173"/>
                  </a:lnTo>
                  <a:lnTo>
                    <a:pt x="62039" y="54343"/>
                  </a:lnTo>
                  <a:lnTo>
                    <a:pt x="68199" y="54343"/>
                  </a:lnTo>
                  <a:lnTo>
                    <a:pt x="68199" y="29286"/>
                  </a:lnTo>
                  <a:lnTo>
                    <a:pt x="70167" y="22580"/>
                  </a:lnTo>
                  <a:lnTo>
                    <a:pt x="83743" y="22580"/>
                  </a:lnTo>
                  <a:lnTo>
                    <a:pt x="83820" y="28308"/>
                  </a:lnTo>
                  <a:lnTo>
                    <a:pt x="83820" y="54343"/>
                  </a:lnTo>
                  <a:lnTo>
                    <a:pt x="89979" y="54343"/>
                  </a:lnTo>
                  <a:lnTo>
                    <a:pt x="89979" y="25006"/>
                  </a:lnTo>
                  <a:close/>
                </a:path>
                <a:path w="393700" h="55880">
                  <a:moveTo>
                    <a:pt x="131597" y="18808"/>
                  </a:moveTo>
                  <a:lnTo>
                    <a:pt x="125450" y="18808"/>
                  </a:lnTo>
                  <a:lnTo>
                    <a:pt x="125450" y="48234"/>
                  </a:lnTo>
                  <a:lnTo>
                    <a:pt x="121018" y="51066"/>
                  </a:lnTo>
                  <a:lnTo>
                    <a:pt x="110375" y="51066"/>
                  </a:lnTo>
                  <a:lnTo>
                    <a:pt x="109816" y="48958"/>
                  </a:lnTo>
                  <a:lnTo>
                    <a:pt x="109816" y="18808"/>
                  </a:lnTo>
                  <a:lnTo>
                    <a:pt x="103657" y="18808"/>
                  </a:lnTo>
                  <a:lnTo>
                    <a:pt x="103657" y="51625"/>
                  </a:lnTo>
                  <a:lnTo>
                    <a:pt x="105473" y="55397"/>
                  </a:lnTo>
                  <a:lnTo>
                    <a:pt x="116205" y="55397"/>
                  </a:lnTo>
                  <a:lnTo>
                    <a:pt x="121818" y="54127"/>
                  </a:lnTo>
                  <a:lnTo>
                    <a:pt x="125679" y="50736"/>
                  </a:lnTo>
                  <a:lnTo>
                    <a:pt x="125679" y="54521"/>
                  </a:lnTo>
                  <a:lnTo>
                    <a:pt x="131597" y="54521"/>
                  </a:lnTo>
                  <a:lnTo>
                    <a:pt x="131597" y="18808"/>
                  </a:lnTo>
                  <a:close/>
                </a:path>
                <a:path w="393700" h="55880">
                  <a:moveTo>
                    <a:pt x="175196" y="54343"/>
                  </a:moveTo>
                  <a:lnTo>
                    <a:pt x="159410" y="36029"/>
                  </a:lnTo>
                  <a:lnTo>
                    <a:pt x="173863" y="18808"/>
                  </a:lnTo>
                  <a:lnTo>
                    <a:pt x="167373" y="18808"/>
                  </a:lnTo>
                  <a:lnTo>
                    <a:pt x="156806" y="32029"/>
                  </a:lnTo>
                  <a:lnTo>
                    <a:pt x="145923" y="18808"/>
                  </a:lnTo>
                  <a:lnTo>
                    <a:pt x="139357" y="18808"/>
                  </a:lnTo>
                  <a:lnTo>
                    <a:pt x="154190" y="36029"/>
                  </a:lnTo>
                  <a:lnTo>
                    <a:pt x="138899" y="54343"/>
                  </a:lnTo>
                  <a:lnTo>
                    <a:pt x="145364" y="54343"/>
                  </a:lnTo>
                  <a:lnTo>
                    <a:pt x="156806" y="39306"/>
                  </a:lnTo>
                  <a:lnTo>
                    <a:pt x="168643" y="54343"/>
                  </a:lnTo>
                  <a:lnTo>
                    <a:pt x="175196" y="54343"/>
                  </a:lnTo>
                  <a:close/>
                </a:path>
                <a:path w="393700" h="55880">
                  <a:moveTo>
                    <a:pt x="240068" y="54343"/>
                  </a:moveTo>
                  <a:lnTo>
                    <a:pt x="225082" y="33058"/>
                  </a:lnTo>
                  <a:lnTo>
                    <a:pt x="238340" y="19596"/>
                  </a:lnTo>
                  <a:lnTo>
                    <a:pt x="231228" y="19596"/>
                  </a:lnTo>
                  <a:lnTo>
                    <a:pt x="215201" y="35877"/>
                  </a:lnTo>
                  <a:lnTo>
                    <a:pt x="215201" y="0"/>
                  </a:lnTo>
                  <a:lnTo>
                    <a:pt x="209524" y="0"/>
                  </a:lnTo>
                  <a:lnTo>
                    <a:pt x="209524" y="54343"/>
                  </a:lnTo>
                  <a:lnTo>
                    <a:pt x="214972" y="54343"/>
                  </a:lnTo>
                  <a:lnTo>
                    <a:pt x="214972" y="43307"/>
                  </a:lnTo>
                  <a:lnTo>
                    <a:pt x="221284" y="36804"/>
                  </a:lnTo>
                  <a:lnTo>
                    <a:pt x="233603" y="54343"/>
                  </a:lnTo>
                  <a:lnTo>
                    <a:pt x="240068" y="54343"/>
                  </a:lnTo>
                  <a:close/>
                </a:path>
                <a:path w="393700" h="55880">
                  <a:moveTo>
                    <a:pt x="272770" y="36741"/>
                  </a:moveTo>
                  <a:lnTo>
                    <a:pt x="272745" y="32397"/>
                  </a:lnTo>
                  <a:lnTo>
                    <a:pt x="272707" y="28194"/>
                  </a:lnTo>
                  <a:lnTo>
                    <a:pt x="268986" y="22580"/>
                  </a:lnTo>
                  <a:lnTo>
                    <a:pt x="268274" y="21513"/>
                  </a:lnTo>
                  <a:lnTo>
                    <a:pt x="268274" y="32397"/>
                  </a:lnTo>
                  <a:lnTo>
                    <a:pt x="248780" y="32397"/>
                  </a:lnTo>
                  <a:lnTo>
                    <a:pt x="250037" y="26492"/>
                  </a:lnTo>
                  <a:lnTo>
                    <a:pt x="254241" y="22580"/>
                  </a:lnTo>
                  <a:lnTo>
                    <a:pt x="262826" y="22580"/>
                  </a:lnTo>
                  <a:lnTo>
                    <a:pt x="267246" y="25247"/>
                  </a:lnTo>
                  <a:lnTo>
                    <a:pt x="268274" y="32397"/>
                  </a:lnTo>
                  <a:lnTo>
                    <a:pt x="268274" y="21513"/>
                  </a:lnTo>
                  <a:lnTo>
                    <a:pt x="266382" y="18656"/>
                  </a:lnTo>
                  <a:lnTo>
                    <a:pt x="261569" y="17767"/>
                  </a:lnTo>
                  <a:lnTo>
                    <a:pt x="249974" y="17767"/>
                  </a:lnTo>
                  <a:lnTo>
                    <a:pt x="242874" y="26085"/>
                  </a:lnTo>
                  <a:lnTo>
                    <a:pt x="242963" y="36741"/>
                  </a:lnTo>
                  <a:lnTo>
                    <a:pt x="244208" y="43738"/>
                  </a:lnTo>
                  <a:lnTo>
                    <a:pt x="247840" y="49834"/>
                  </a:lnTo>
                  <a:lnTo>
                    <a:pt x="253263" y="53911"/>
                  </a:lnTo>
                  <a:lnTo>
                    <a:pt x="259918" y="55397"/>
                  </a:lnTo>
                  <a:lnTo>
                    <a:pt x="264883" y="55397"/>
                  </a:lnTo>
                  <a:lnTo>
                    <a:pt x="269392" y="53517"/>
                  </a:lnTo>
                  <a:lnTo>
                    <a:pt x="272453" y="51295"/>
                  </a:lnTo>
                  <a:lnTo>
                    <a:pt x="272389" y="50584"/>
                  </a:lnTo>
                  <a:lnTo>
                    <a:pt x="271983" y="45999"/>
                  </a:lnTo>
                  <a:lnTo>
                    <a:pt x="267030" y="50266"/>
                  </a:lnTo>
                  <a:lnTo>
                    <a:pt x="261810" y="50584"/>
                  </a:lnTo>
                  <a:lnTo>
                    <a:pt x="253682" y="50584"/>
                  </a:lnTo>
                  <a:lnTo>
                    <a:pt x="248615" y="44780"/>
                  </a:lnTo>
                  <a:lnTo>
                    <a:pt x="248386" y="36741"/>
                  </a:lnTo>
                  <a:lnTo>
                    <a:pt x="272770" y="36741"/>
                  </a:lnTo>
                  <a:close/>
                </a:path>
                <a:path w="393700" h="55880">
                  <a:moveTo>
                    <a:pt x="301853" y="17767"/>
                  </a:moveTo>
                  <a:lnTo>
                    <a:pt x="294830" y="17868"/>
                  </a:lnTo>
                  <a:lnTo>
                    <a:pt x="290487" y="21793"/>
                  </a:lnTo>
                  <a:lnTo>
                    <a:pt x="288036" y="25488"/>
                  </a:lnTo>
                  <a:lnTo>
                    <a:pt x="288036" y="18173"/>
                  </a:lnTo>
                  <a:lnTo>
                    <a:pt x="282524" y="18173"/>
                  </a:lnTo>
                  <a:lnTo>
                    <a:pt x="282524" y="54343"/>
                  </a:lnTo>
                  <a:lnTo>
                    <a:pt x="288429" y="54343"/>
                  </a:lnTo>
                  <a:lnTo>
                    <a:pt x="288429" y="29121"/>
                  </a:lnTo>
                  <a:lnTo>
                    <a:pt x="294119" y="23317"/>
                  </a:lnTo>
                  <a:lnTo>
                    <a:pt x="301853" y="23152"/>
                  </a:lnTo>
                  <a:lnTo>
                    <a:pt x="301853" y="17767"/>
                  </a:lnTo>
                  <a:close/>
                </a:path>
                <a:path w="393700" h="55880">
                  <a:moveTo>
                    <a:pt x="338124" y="25006"/>
                  </a:moveTo>
                  <a:lnTo>
                    <a:pt x="336931" y="17767"/>
                  </a:lnTo>
                  <a:lnTo>
                    <a:pt x="320217" y="17767"/>
                  </a:lnTo>
                  <a:lnTo>
                    <a:pt x="316344" y="23152"/>
                  </a:lnTo>
                  <a:lnTo>
                    <a:pt x="315874" y="23799"/>
                  </a:lnTo>
                  <a:lnTo>
                    <a:pt x="315874" y="18173"/>
                  </a:lnTo>
                  <a:lnTo>
                    <a:pt x="310184" y="18173"/>
                  </a:lnTo>
                  <a:lnTo>
                    <a:pt x="310184" y="54343"/>
                  </a:lnTo>
                  <a:lnTo>
                    <a:pt x="316344" y="54343"/>
                  </a:lnTo>
                  <a:lnTo>
                    <a:pt x="316344" y="29286"/>
                  </a:lnTo>
                  <a:lnTo>
                    <a:pt x="318325" y="22580"/>
                  </a:lnTo>
                  <a:lnTo>
                    <a:pt x="331889" y="22580"/>
                  </a:lnTo>
                  <a:lnTo>
                    <a:pt x="331965" y="28308"/>
                  </a:lnTo>
                  <a:lnTo>
                    <a:pt x="331965" y="54343"/>
                  </a:lnTo>
                  <a:lnTo>
                    <a:pt x="338124" y="54343"/>
                  </a:lnTo>
                  <a:lnTo>
                    <a:pt x="338124" y="25006"/>
                  </a:lnTo>
                  <a:close/>
                </a:path>
                <a:path w="393700" h="55880">
                  <a:moveTo>
                    <a:pt x="378079" y="36741"/>
                  </a:moveTo>
                  <a:lnTo>
                    <a:pt x="378066" y="32397"/>
                  </a:lnTo>
                  <a:lnTo>
                    <a:pt x="378015" y="28194"/>
                  </a:lnTo>
                  <a:lnTo>
                    <a:pt x="374294" y="22580"/>
                  </a:lnTo>
                  <a:lnTo>
                    <a:pt x="373595" y="21526"/>
                  </a:lnTo>
                  <a:lnTo>
                    <a:pt x="373595" y="32397"/>
                  </a:lnTo>
                  <a:lnTo>
                    <a:pt x="354088" y="32397"/>
                  </a:lnTo>
                  <a:lnTo>
                    <a:pt x="373595" y="32397"/>
                  </a:lnTo>
                  <a:lnTo>
                    <a:pt x="373595" y="21526"/>
                  </a:lnTo>
                  <a:lnTo>
                    <a:pt x="371703" y="18656"/>
                  </a:lnTo>
                  <a:lnTo>
                    <a:pt x="366877" y="17767"/>
                  </a:lnTo>
                  <a:lnTo>
                    <a:pt x="355282" y="17767"/>
                  </a:lnTo>
                  <a:lnTo>
                    <a:pt x="348183" y="26085"/>
                  </a:lnTo>
                  <a:lnTo>
                    <a:pt x="348284" y="36741"/>
                  </a:lnTo>
                  <a:lnTo>
                    <a:pt x="349516" y="43738"/>
                  </a:lnTo>
                  <a:lnTo>
                    <a:pt x="353161" y="49834"/>
                  </a:lnTo>
                  <a:lnTo>
                    <a:pt x="358571" y="53911"/>
                  </a:lnTo>
                  <a:lnTo>
                    <a:pt x="365226" y="55397"/>
                  </a:lnTo>
                  <a:lnTo>
                    <a:pt x="370192" y="55397"/>
                  </a:lnTo>
                  <a:lnTo>
                    <a:pt x="374700" y="53517"/>
                  </a:lnTo>
                  <a:lnTo>
                    <a:pt x="377774" y="51295"/>
                  </a:lnTo>
                  <a:lnTo>
                    <a:pt x="377710" y="50584"/>
                  </a:lnTo>
                  <a:lnTo>
                    <a:pt x="377304" y="45999"/>
                  </a:lnTo>
                  <a:lnTo>
                    <a:pt x="372338" y="50266"/>
                  </a:lnTo>
                  <a:lnTo>
                    <a:pt x="367131" y="50584"/>
                  </a:lnTo>
                  <a:lnTo>
                    <a:pt x="358990" y="50584"/>
                  </a:lnTo>
                  <a:lnTo>
                    <a:pt x="353936" y="44780"/>
                  </a:lnTo>
                  <a:lnTo>
                    <a:pt x="353707" y="36741"/>
                  </a:lnTo>
                  <a:lnTo>
                    <a:pt x="378079" y="36741"/>
                  </a:lnTo>
                  <a:close/>
                </a:path>
                <a:path w="393700" h="55880">
                  <a:moveTo>
                    <a:pt x="393661" y="0"/>
                  </a:moveTo>
                  <a:lnTo>
                    <a:pt x="387756" y="0"/>
                  </a:lnTo>
                  <a:lnTo>
                    <a:pt x="387756" y="54343"/>
                  </a:lnTo>
                  <a:lnTo>
                    <a:pt x="393661" y="54343"/>
                  </a:lnTo>
                  <a:lnTo>
                    <a:pt x="3936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pic>
          <p:nvPicPr>
            <p:cNvPr id="52" name="object 5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27684" y="1737291"/>
              <a:ext cx="643838" cy="265110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2915706" y="1743603"/>
              <a:ext cx="631825" cy="252729"/>
            </a:xfrm>
            <a:custGeom>
              <a:avLst/>
              <a:gdLst/>
              <a:ahLst/>
              <a:cxnLst/>
              <a:rect l="l" t="t" r="r" b="b"/>
              <a:pathLst>
                <a:path w="631825" h="252730">
                  <a:moveTo>
                    <a:pt x="631213" y="0"/>
                  </a:moveTo>
                  <a:lnTo>
                    <a:pt x="0" y="0"/>
                  </a:lnTo>
                  <a:lnTo>
                    <a:pt x="0" y="252486"/>
                  </a:lnTo>
                  <a:lnTo>
                    <a:pt x="631213" y="252486"/>
                  </a:lnTo>
                  <a:lnTo>
                    <a:pt x="631213" y="0"/>
                  </a:lnTo>
                  <a:close/>
                </a:path>
              </a:pathLst>
            </a:custGeom>
            <a:solidFill>
              <a:srgbClr val="C5E386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54" name="object 54"/>
            <p:cNvSpPr/>
            <p:nvPr/>
          </p:nvSpPr>
          <p:spPr>
            <a:xfrm>
              <a:off x="2915706" y="1743603"/>
              <a:ext cx="631825" cy="252729"/>
            </a:xfrm>
            <a:custGeom>
              <a:avLst/>
              <a:gdLst/>
              <a:ahLst/>
              <a:cxnLst/>
              <a:rect l="l" t="t" r="r" b="b"/>
              <a:pathLst>
                <a:path w="631825" h="252730">
                  <a:moveTo>
                    <a:pt x="0" y="252486"/>
                  </a:moveTo>
                  <a:lnTo>
                    <a:pt x="631213" y="252486"/>
                  </a:lnTo>
                  <a:lnTo>
                    <a:pt x="631213" y="0"/>
                  </a:lnTo>
                  <a:lnTo>
                    <a:pt x="0" y="0"/>
                  </a:lnTo>
                  <a:lnTo>
                    <a:pt x="0" y="252486"/>
                  </a:lnTo>
                  <a:close/>
                </a:path>
              </a:pathLst>
            </a:custGeom>
            <a:ln w="12624">
              <a:solidFill>
                <a:srgbClr val="6A8853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55" name="object 55"/>
            <p:cNvSpPr/>
            <p:nvPr/>
          </p:nvSpPr>
          <p:spPr>
            <a:xfrm>
              <a:off x="3003740" y="1849640"/>
              <a:ext cx="460375" cy="55880"/>
            </a:xfrm>
            <a:custGeom>
              <a:avLst/>
              <a:gdLst/>
              <a:ahLst/>
              <a:cxnLst/>
              <a:rect l="l" t="t" r="r" b="b"/>
              <a:pathLst>
                <a:path w="460375" h="55880">
                  <a:moveTo>
                    <a:pt x="44907" y="27647"/>
                  </a:moveTo>
                  <a:lnTo>
                    <a:pt x="43040" y="16929"/>
                  </a:lnTo>
                  <a:lnTo>
                    <a:pt x="38125" y="8559"/>
                  </a:lnTo>
                  <a:lnTo>
                    <a:pt x="38125" y="27647"/>
                  </a:lnTo>
                  <a:lnTo>
                    <a:pt x="36677" y="36741"/>
                  </a:lnTo>
                  <a:lnTo>
                    <a:pt x="32639" y="43776"/>
                  </a:lnTo>
                  <a:lnTo>
                    <a:pt x="26543" y="48323"/>
                  </a:lnTo>
                  <a:lnTo>
                    <a:pt x="18872" y="49936"/>
                  </a:lnTo>
                  <a:lnTo>
                    <a:pt x="6794" y="49936"/>
                  </a:lnTo>
                  <a:lnTo>
                    <a:pt x="6794" y="4432"/>
                  </a:lnTo>
                  <a:lnTo>
                    <a:pt x="18872" y="4432"/>
                  </a:lnTo>
                  <a:lnTo>
                    <a:pt x="26543" y="6121"/>
                  </a:lnTo>
                  <a:lnTo>
                    <a:pt x="32639" y="10883"/>
                  </a:lnTo>
                  <a:lnTo>
                    <a:pt x="36677" y="18224"/>
                  </a:lnTo>
                  <a:lnTo>
                    <a:pt x="38125" y="27647"/>
                  </a:lnTo>
                  <a:lnTo>
                    <a:pt x="38125" y="8559"/>
                  </a:lnTo>
                  <a:lnTo>
                    <a:pt x="37884" y="8140"/>
                  </a:lnTo>
                  <a:lnTo>
                    <a:pt x="33096" y="4432"/>
                  </a:lnTo>
                  <a:lnTo>
                    <a:pt x="30200" y="2184"/>
                  </a:lnTo>
                  <a:lnTo>
                    <a:pt x="20688" y="0"/>
                  </a:lnTo>
                  <a:lnTo>
                    <a:pt x="0" y="0"/>
                  </a:lnTo>
                  <a:lnTo>
                    <a:pt x="0" y="54356"/>
                  </a:lnTo>
                  <a:lnTo>
                    <a:pt x="20777" y="54356"/>
                  </a:lnTo>
                  <a:lnTo>
                    <a:pt x="30200" y="52260"/>
                  </a:lnTo>
                  <a:lnTo>
                    <a:pt x="33312" y="49936"/>
                  </a:lnTo>
                  <a:lnTo>
                    <a:pt x="37871" y="46545"/>
                  </a:lnTo>
                  <a:lnTo>
                    <a:pt x="43027" y="38061"/>
                  </a:lnTo>
                  <a:lnTo>
                    <a:pt x="44907" y="27647"/>
                  </a:lnTo>
                  <a:close/>
                </a:path>
                <a:path w="460375" h="55880">
                  <a:moveTo>
                    <a:pt x="83439" y="36741"/>
                  </a:moveTo>
                  <a:lnTo>
                    <a:pt x="83413" y="32397"/>
                  </a:lnTo>
                  <a:lnTo>
                    <a:pt x="83362" y="28206"/>
                  </a:lnTo>
                  <a:lnTo>
                    <a:pt x="79654" y="22593"/>
                  </a:lnTo>
                  <a:lnTo>
                    <a:pt x="78943" y="21526"/>
                  </a:lnTo>
                  <a:lnTo>
                    <a:pt x="78943" y="32397"/>
                  </a:lnTo>
                  <a:lnTo>
                    <a:pt x="59436" y="32397"/>
                  </a:lnTo>
                  <a:lnTo>
                    <a:pt x="60706" y="26492"/>
                  </a:lnTo>
                  <a:lnTo>
                    <a:pt x="64897" y="22593"/>
                  </a:lnTo>
                  <a:lnTo>
                    <a:pt x="73494" y="22593"/>
                  </a:lnTo>
                  <a:lnTo>
                    <a:pt x="77914" y="25247"/>
                  </a:lnTo>
                  <a:lnTo>
                    <a:pt x="78943" y="32397"/>
                  </a:lnTo>
                  <a:lnTo>
                    <a:pt x="78943" y="21526"/>
                  </a:lnTo>
                  <a:lnTo>
                    <a:pt x="77050" y="18656"/>
                  </a:lnTo>
                  <a:lnTo>
                    <a:pt x="72224" y="17767"/>
                  </a:lnTo>
                  <a:lnTo>
                    <a:pt x="60629" y="17767"/>
                  </a:lnTo>
                  <a:lnTo>
                    <a:pt x="53530" y="26098"/>
                  </a:lnTo>
                  <a:lnTo>
                    <a:pt x="53632" y="36741"/>
                  </a:lnTo>
                  <a:lnTo>
                    <a:pt x="54864" y="43751"/>
                  </a:lnTo>
                  <a:lnTo>
                    <a:pt x="58508" y="49847"/>
                  </a:lnTo>
                  <a:lnTo>
                    <a:pt x="63919" y="53911"/>
                  </a:lnTo>
                  <a:lnTo>
                    <a:pt x="70586" y="55397"/>
                  </a:lnTo>
                  <a:lnTo>
                    <a:pt x="75539" y="55397"/>
                  </a:lnTo>
                  <a:lnTo>
                    <a:pt x="80048" y="53517"/>
                  </a:lnTo>
                  <a:lnTo>
                    <a:pt x="83121" y="51295"/>
                  </a:lnTo>
                  <a:lnTo>
                    <a:pt x="83058" y="50596"/>
                  </a:lnTo>
                  <a:lnTo>
                    <a:pt x="82651" y="45999"/>
                  </a:lnTo>
                  <a:lnTo>
                    <a:pt x="77685" y="50266"/>
                  </a:lnTo>
                  <a:lnTo>
                    <a:pt x="72478" y="50596"/>
                  </a:lnTo>
                  <a:lnTo>
                    <a:pt x="64338" y="50596"/>
                  </a:lnTo>
                  <a:lnTo>
                    <a:pt x="59283" y="44780"/>
                  </a:lnTo>
                  <a:lnTo>
                    <a:pt x="59055" y="36741"/>
                  </a:lnTo>
                  <a:lnTo>
                    <a:pt x="83439" y="36741"/>
                  </a:lnTo>
                  <a:close/>
                </a:path>
                <a:path w="460375" h="55880">
                  <a:moveTo>
                    <a:pt x="121907" y="18808"/>
                  </a:moveTo>
                  <a:lnTo>
                    <a:pt x="116001" y="18808"/>
                  </a:lnTo>
                  <a:lnTo>
                    <a:pt x="109753" y="35471"/>
                  </a:lnTo>
                  <a:lnTo>
                    <a:pt x="105638" y="46355"/>
                  </a:lnTo>
                  <a:lnTo>
                    <a:pt x="105029" y="50114"/>
                  </a:lnTo>
                  <a:lnTo>
                    <a:pt x="104470" y="47231"/>
                  </a:lnTo>
                  <a:lnTo>
                    <a:pt x="102412" y="41706"/>
                  </a:lnTo>
                  <a:lnTo>
                    <a:pt x="101625" y="39560"/>
                  </a:lnTo>
                  <a:lnTo>
                    <a:pt x="93967" y="18808"/>
                  </a:lnTo>
                  <a:lnTo>
                    <a:pt x="87807" y="18808"/>
                  </a:lnTo>
                  <a:lnTo>
                    <a:pt x="101384" y="54356"/>
                  </a:lnTo>
                  <a:lnTo>
                    <a:pt x="108343" y="54356"/>
                  </a:lnTo>
                  <a:lnTo>
                    <a:pt x="121907" y="18808"/>
                  </a:lnTo>
                  <a:close/>
                </a:path>
                <a:path w="460375" h="55880">
                  <a:moveTo>
                    <a:pt x="136220" y="18808"/>
                  </a:moveTo>
                  <a:lnTo>
                    <a:pt x="130302" y="18808"/>
                  </a:lnTo>
                  <a:lnTo>
                    <a:pt x="130302" y="54356"/>
                  </a:lnTo>
                  <a:lnTo>
                    <a:pt x="136220" y="54356"/>
                  </a:lnTo>
                  <a:lnTo>
                    <a:pt x="136220" y="18808"/>
                  </a:lnTo>
                  <a:close/>
                </a:path>
                <a:path w="460375" h="55880">
                  <a:moveTo>
                    <a:pt x="136855" y="2095"/>
                  </a:moveTo>
                  <a:lnTo>
                    <a:pt x="129832" y="2095"/>
                  </a:lnTo>
                  <a:lnTo>
                    <a:pt x="129832" y="9131"/>
                  </a:lnTo>
                  <a:lnTo>
                    <a:pt x="136855" y="9131"/>
                  </a:lnTo>
                  <a:lnTo>
                    <a:pt x="136855" y="2095"/>
                  </a:lnTo>
                  <a:close/>
                </a:path>
                <a:path w="460375" h="55880">
                  <a:moveTo>
                    <a:pt x="175895" y="51384"/>
                  </a:moveTo>
                  <a:lnTo>
                    <a:pt x="175425" y="46037"/>
                  </a:lnTo>
                  <a:lnTo>
                    <a:pt x="171411" y="49237"/>
                  </a:lnTo>
                  <a:lnTo>
                    <a:pt x="167144" y="50355"/>
                  </a:lnTo>
                  <a:lnTo>
                    <a:pt x="156565" y="50355"/>
                  </a:lnTo>
                  <a:lnTo>
                    <a:pt x="152146" y="44589"/>
                  </a:lnTo>
                  <a:lnTo>
                    <a:pt x="152146" y="30505"/>
                  </a:lnTo>
                  <a:lnTo>
                    <a:pt x="155067" y="22834"/>
                  </a:lnTo>
                  <a:lnTo>
                    <a:pt x="167538" y="22834"/>
                  </a:lnTo>
                  <a:lnTo>
                    <a:pt x="170218" y="23469"/>
                  </a:lnTo>
                  <a:lnTo>
                    <a:pt x="174561" y="26339"/>
                  </a:lnTo>
                  <a:lnTo>
                    <a:pt x="175501" y="21170"/>
                  </a:lnTo>
                  <a:lnTo>
                    <a:pt x="170853" y="18491"/>
                  </a:lnTo>
                  <a:lnTo>
                    <a:pt x="168173" y="17767"/>
                  </a:lnTo>
                  <a:lnTo>
                    <a:pt x="163360" y="17767"/>
                  </a:lnTo>
                  <a:lnTo>
                    <a:pt x="156019" y="19418"/>
                  </a:lnTo>
                  <a:lnTo>
                    <a:pt x="150558" y="23761"/>
                  </a:lnTo>
                  <a:lnTo>
                    <a:pt x="147154" y="29870"/>
                  </a:lnTo>
                  <a:lnTo>
                    <a:pt x="145986" y="36830"/>
                  </a:lnTo>
                  <a:lnTo>
                    <a:pt x="145986" y="46761"/>
                  </a:lnTo>
                  <a:lnTo>
                    <a:pt x="153174" y="55397"/>
                  </a:lnTo>
                  <a:lnTo>
                    <a:pt x="167297" y="55397"/>
                  </a:lnTo>
                  <a:lnTo>
                    <a:pt x="171640" y="54305"/>
                  </a:lnTo>
                  <a:lnTo>
                    <a:pt x="175895" y="51384"/>
                  </a:lnTo>
                  <a:close/>
                </a:path>
                <a:path w="460375" h="55880">
                  <a:moveTo>
                    <a:pt x="211759" y="36741"/>
                  </a:moveTo>
                  <a:lnTo>
                    <a:pt x="211747" y="32397"/>
                  </a:lnTo>
                  <a:lnTo>
                    <a:pt x="211696" y="28206"/>
                  </a:lnTo>
                  <a:lnTo>
                    <a:pt x="207975" y="22593"/>
                  </a:lnTo>
                  <a:lnTo>
                    <a:pt x="207276" y="21539"/>
                  </a:lnTo>
                  <a:lnTo>
                    <a:pt x="207276" y="32397"/>
                  </a:lnTo>
                  <a:lnTo>
                    <a:pt x="187769" y="32397"/>
                  </a:lnTo>
                  <a:lnTo>
                    <a:pt x="207276" y="32397"/>
                  </a:lnTo>
                  <a:lnTo>
                    <a:pt x="207276" y="21539"/>
                  </a:lnTo>
                  <a:lnTo>
                    <a:pt x="205384" y="18656"/>
                  </a:lnTo>
                  <a:lnTo>
                    <a:pt x="200558" y="17767"/>
                  </a:lnTo>
                  <a:lnTo>
                    <a:pt x="188963" y="17767"/>
                  </a:lnTo>
                  <a:lnTo>
                    <a:pt x="181864" y="26098"/>
                  </a:lnTo>
                  <a:lnTo>
                    <a:pt x="181965" y="36741"/>
                  </a:lnTo>
                  <a:lnTo>
                    <a:pt x="183197" y="43751"/>
                  </a:lnTo>
                  <a:lnTo>
                    <a:pt x="186829" y="49847"/>
                  </a:lnTo>
                  <a:lnTo>
                    <a:pt x="192252" y="53911"/>
                  </a:lnTo>
                  <a:lnTo>
                    <a:pt x="198907" y="55397"/>
                  </a:lnTo>
                  <a:lnTo>
                    <a:pt x="203873" y="55397"/>
                  </a:lnTo>
                  <a:lnTo>
                    <a:pt x="208381" y="53517"/>
                  </a:lnTo>
                  <a:lnTo>
                    <a:pt x="211455" y="51295"/>
                  </a:lnTo>
                  <a:lnTo>
                    <a:pt x="211391" y="50596"/>
                  </a:lnTo>
                  <a:lnTo>
                    <a:pt x="210972" y="45999"/>
                  </a:lnTo>
                  <a:lnTo>
                    <a:pt x="206019" y="50266"/>
                  </a:lnTo>
                  <a:lnTo>
                    <a:pt x="200799" y="50596"/>
                  </a:lnTo>
                  <a:lnTo>
                    <a:pt x="192671" y="50596"/>
                  </a:lnTo>
                  <a:lnTo>
                    <a:pt x="187604" y="44780"/>
                  </a:lnTo>
                  <a:lnTo>
                    <a:pt x="187375" y="36741"/>
                  </a:lnTo>
                  <a:lnTo>
                    <a:pt x="211759" y="36741"/>
                  </a:lnTo>
                  <a:close/>
                </a:path>
                <a:path w="460375" h="55880">
                  <a:moveTo>
                    <a:pt x="276098" y="0"/>
                  </a:moveTo>
                  <a:lnTo>
                    <a:pt x="270179" y="0"/>
                  </a:lnTo>
                  <a:lnTo>
                    <a:pt x="270179" y="22377"/>
                  </a:lnTo>
                  <a:lnTo>
                    <a:pt x="269938" y="22174"/>
                  </a:lnTo>
                  <a:lnTo>
                    <a:pt x="269938" y="27178"/>
                  </a:lnTo>
                  <a:lnTo>
                    <a:pt x="269849" y="45796"/>
                  </a:lnTo>
                  <a:lnTo>
                    <a:pt x="267335" y="48082"/>
                  </a:lnTo>
                  <a:lnTo>
                    <a:pt x="265506" y="49872"/>
                  </a:lnTo>
                  <a:lnTo>
                    <a:pt x="263550" y="50596"/>
                  </a:lnTo>
                  <a:lnTo>
                    <a:pt x="256590" y="50596"/>
                  </a:lnTo>
                  <a:lnTo>
                    <a:pt x="250837" y="46596"/>
                  </a:lnTo>
                  <a:lnTo>
                    <a:pt x="250837" y="25920"/>
                  </a:lnTo>
                  <a:lnTo>
                    <a:pt x="257619" y="22593"/>
                  </a:lnTo>
                  <a:lnTo>
                    <a:pt x="262280" y="22593"/>
                  </a:lnTo>
                  <a:lnTo>
                    <a:pt x="265836" y="22847"/>
                  </a:lnTo>
                  <a:lnTo>
                    <a:pt x="268211" y="24663"/>
                  </a:lnTo>
                  <a:lnTo>
                    <a:pt x="269938" y="27178"/>
                  </a:lnTo>
                  <a:lnTo>
                    <a:pt x="269938" y="22174"/>
                  </a:lnTo>
                  <a:lnTo>
                    <a:pt x="265988" y="18656"/>
                  </a:lnTo>
                  <a:lnTo>
                    <a:pt x="261569" y="17767"/>
                  </a:lnTo>
                  <a:lnTo>
                    <a:pt x="250837" y="17767"/>
                  </a:lnTo>
                  <a:lnTo>
                    <a:pt x="244792" y="25920"/>
                  </a:lnTo>
                  <a:lnTo>
                    <a:pt x="244678" y="47066"/>
                  </a:lnTo>
                  <a:lnTo>
                    <a:pt x="250761" y="55397"/>
                  </a:lnTo>
                  <a:lnTo>
                    <a:pt x="260858" y="55397"/>
                  </a:lnTo>
                  <a:lnTo>
                    <a:pt x="265506" y="54698"/>
                  </a:lnTo>
                  <a:lnTo>
                    <a:pt x="269748" y="50596"/>
                  </a:lnTo>
                  <a:lnTo>
                    <a:pt x="269938" y="50419"/>
                  </a:lnTo>
                  <a:lnTo>
                    <a:pt x="269938" y="54533"/>
                  </a:lnTo>
                  <a:lnTo>
                    <a:pt x="276098" y="53936"/>
                  </a:lnTo>
                  <a:lnTo>
                    <a:pt x="276098" y="50419"/>
                  </a:lnTo>
                  <a:lnTo>
                    <a:pt x="276098" y="22593"/>
                  </a:lnTo>
                  <a:lnTo>
                    <a:pt x="276098" y="22377"/>
                  </a:lnTo>
                  <a:lnTo>
                    <a:pt x="276098" y="0"/>
                  </a:lnTo>
                  <a:close/>
                </a:path>
                <a:path w="460375" h="55880">
                  <a:moveTo>
                    <a:pt x="309270" y="17767"/>
                  </a:moveTo>
                  <a:lnTo>
                    <a:pt x="302247" y="17868"/>
                  </a:lnTo>
                  <a:lnTo>
                    <a:pt x="297903" y="21805"/>
                  </a:lnTo>
                  <a:lnTo>
                    <a:pt x="295452" y="25501"/>
                  </a:lnTo>
                  <a:lnTo>
                    <a:pt x="295452" y="18186"/>
                  </a:lnTo>
                  <a:lnTo>
                    <a:pt x="289941" y="18186"/>
                  </a:lnTo>
                  <a:lnTo>
                    <a:pt x="289941" y="54356"/>
                  </a:lnTo>
                  <a:lnTo>
                    <a:pt x="295846" y="54356"/>
                  </a:lnTo>
                  <a:lnTo>
                    <a:pt x="295846" y="29121"/>
                  </a:lnTo>
                  <a:lnTo>
                    <a:pt x="301523" y="23317"/>
                  </a:lnTo>
                  <a:lnTo>
                    <a:pt x="309270" y="23164"/>
                  </a:lnTo>
                  <a:lnTo>
                    <a:pt x="309270" y="17767"/>
                  </a:lnTo>
                  <a:close/>
                </a:path>
                <a:path w="460375" h="55880">
                  <a:moveTo>
                    <a:pt x="323507" y="18808"/>
                  </a:moveTo>
                  <a:lnTo>
                    <a:pt x="317601" y="18808"/>
                  </a:lnTo>
                  <a:lnTo>
                    <a:pt x="317601" y="54356"/>
                  </a:lnTo>
                  <a:lnTo>
                    <a:pt x="323507" y="54356"/>
                  </a:lnTo>
                  <a:lnTo>
                    <a:pt x="323507" y="18808"/>
                  </a:lnTo>
                  <a:close/>
                </a:path>
                <a:path w="460375" h="55880">
                  <a:moveTo>
                    <a:pt x="324154" y="2095"/>
                  </a:moveTo>
                  <a:lnTo>
                    <a:pt x="317131" y="2095"/>
                  </a:lnTo>
                  <a:lnTo>
                    <a:pt x="317131" y="9131"/>
                  </a:lnTo>
                  <a:lnTo>
                    <a:pt x="324154" y="9131"/>
                  </a:lnTo>
                  <a:lnTo>
                    <a:pt x="324154" y="2095"/>
                  </a:lnTo>
                  <a:close/>
                </a:path>
                <a:path w="460375" h="55880">
                  <a:moveTo>
                    <a:pt x="365645" y="18808"/>
                  </a:moveTo>
                  <a:lnTo>
                    <a:pt x="359727" y="18808"/>
                  </a:lnTo>
                  <a:lnTo>
                    <a:pt x="353491" y="35471"/>
                  </a:lnTo>
                  <a:lnTo>
                    <a:pt x="349377" y="46355"/>
                  </a:lnTo>
                  <a:lnTo>
                    <a:pt x="348754" y="50114"/>
                  </a:lnTo>
                  <a:lnTo>
                    <a:pt x="348208" y="47231"/>
                  </a:lnTo>
                  <a:lnTo>
                    <a:pt x="346138" y="41706"/>
                  </a:lnTo>
                  <a:lnTo>
                    <a:pt x="345363" y="39560"/>
                  </a:lnTo>
                  <a:lnTo>
                    <a:pt x="337705" y="18808"/>
                  </a:lnTo>
                  <a:lnTo>
                    <a:pt x="331546" y="18808"/>
                  </a:lnTo>
                  <a:lnTo>
                    <a:pt x="345109" y="54356"/>
                  </a:lnTo>
                  <a:lnTo>
                    <a:pt x="352069" y="54356"/>
                  </a:lnTo>
                  <a:lnTo>
                    <a:pt x="365645" y="18808"/>
                  </a:lnTo>
                  <a:close/>
                </a:path>
                <a:path w="460375" h="55880">
                  <a:moveTo>
                    <a:pt x="400316" y="36741"/>
                  </a:moveTo>
                  <a:lnTo>
                    <a:pt x="400304" y="32397"/>
                  </a:lnTo>
                  <a:lnTo>
                    <a:pt x="400253" y="28206"/>
                  </a:lnTo>
                  <a:lnTo>
                    <a:pt x="396532" y="22593"/>
                  </a:lnTo>
                  <a:lnTo>
                    <a:pt x="395820" y="21526"/>
                  </a:lnTo>
                  <a:lnTo>
                    <a:pt x="395820" y="32397"/>
                  </a:lnTo>
                  <a:lnTo>
                    <a:pt x="376326" y="32397"/>
                  </a:lnTo>
                  <a:lnTo>
                    <a:pt x="377583" y="26492"/>
                  </a:lnTo>
                  <a:lnTo>
                    <a:pt x="381787" y="22593"/>
                  </a:lnTo>
                  <a:lnTo>
                    <a:pt x="390372" y="22593"/>
                  </a:lnTo>
                  <a:lnTo>
                    <a:pt x="394792" y="25247"/>
                  </a:lnTo>
                  <a:lnTo>
                    <a:pt x="395820" y="32397"/>
                  </a:lnTo>
                  <a:lnTo>
                    <a:pt x="395820" y="21526"/>
                  </a:lnTo>
                  <a:lnTo>
                    <a:pt x="393928" y="18656"/>
                  </a:lnTo>
                  <a:lnTo>
                    <a:pt x="389115" y="17767"/>
                  </a:lnTo>
                  <a:lnTo>
                    <a:pt x="377520" y="17767"/>
                  </a:lnTo>
                  <a:lnTo>
                    <a:pt x="370420" y="26098"/>
                  </a:lnTo>
                  <a:lnTo>
                    <a:pt x="370509" y="36741"/>
                  </a:lnTo>
                  <a:lnTo>
                    <a:pt x="371754" y="43751"/>
                  </a:lnTo>
                  <a:lnTo>
                    <a:pt x="375386" y="49847"/>
                  </a:lnTo>
                  <a:lnTo>
                    <a:pt x="380809" y="53911"/>
                  </a:lnTo>
                  <a:lnTo>
                    <a:pt x="387464" y="55397"/>
                  </a:lnTo>
                  <a:lnTo>
                    <a:pt x="392430" y="55397"/>
                  </a:lnTo>
                  <a:lnTo>
                    <a:pt x="396938" y="53517"/>
                  </a:lnTo>
                  <a:lnTo>
                    <a:pt x="400011" y="51295"/>
                  </a:lnTo>
                  <a:lnTo>
                    <a:pt x="399948" y="50596"/>
                  </a:lnTo>
                  <a:lnTo>
                    <a:pt x="399529" y="45999"/>
                  </a:lnTo>
                  <a:lnTo>
                    <a:pt x="394563" y="50266"/>
                  </a:lnTo>
                  <a:lnTo>
                    <a:pt x="389356" y="50596"/>
                  </a:lnTo>
                  <a:lnTo>
                    <a:pt x="381228" y="50596"/>
                  </a:lnTo>
                  <a:lnTo>
                    <a:pt x="376161" y="44780"/>
                  </a:lnTo>
                  <a:lnTo>
                    <a:pt x="375932" y="36741"/>
                  </a:lnTo>
                  <a:lnTo>
                    <a:pt x="400316" y="36741"/>
                  </a:lnTo>
                  <a:close/>
                </a:path>
                <a:path w="460375" h="55880">
                  <a:moveTo>
                    <a:pt x="429399" y="17767"/>
                  </a:moveTo>
                  <a:lnTo>
                    <a:pt x="422376" y="17868"/>
                  </a:lnTo>
                  <a:lnTo>
                    <a:pt x="418033" y="21805"/>
                  </a:lnTo>
                  <a:lnTo>
                    <a:pt x="415582" y="25501"/>
                  </a:lnTo>
                  <a:lnTo>
                    <a:pt x="415582" y="18186"/>
                  </a:lnTo>
                  <a:lnTo>
                    <a:pt x="410070" y="18186"/>
                  </a:lnTo>
                  <a:lnTo>
                    <a:pt x="410070" y="54356"/>
                  </a:lnTo>
                  <a:lnTo>
                    <a:pt x="415975" y="54356"/>
                  </a:lnTo>
                  <a:lnTo>
                    <a:pt x="415975" y="29121"/>
                  </a:lnTo>
                  <a:lnTo>
                    <a:pt x="421665" y="23317"/>
                  </a:lnTo>
                  <a:lnTo>
                    <a:pt x="429399" y="23164"/>
                  </a:lnTo>
                  <a:lnTo>
                    <a:pt x="429399" y="17767"/>
                  </a:lnTo>
                  <a:close/>
                </a:path>
                <a:path w="460375" h="55880">
                  <a:moveTo>
                    <a:pt x="459752" y="39941"/>
                  </a:moveTo>
                  <a:lnTo>
                    <a:pt x="456844" y="37236"/>
                  </a:lnTo>
                  <a:lnTo>
                    <a:pt x="456679" y="36995"/>
                  </a:lnTo>
                  <a:lnTo>
                    <a:pt x="453593" y="34201"/>
                  </a:lnTo>
                  <a:lnTo>
                    <a:pt x="451472" y="33705"/>
                  </a:lnTo>
                  <a:lnTo>
                    <a:pt x="447522" y="32994"/>
                  </a:lnTo>
                  <a:lnTo>
                    <a:pt x="443166" y="32105"/>
                  </a:lnTo>
                  <a:lnTo>
                    <a:pt x="439547" y="31305"/>
                  </a:lnTo>
                  <a:lnTo>
                    <a:pt x="439547" y="22440"/>
                  </a:lnTo>
                  <a:lnTo>
                    <a:pt x="448792" y="22440"/>
                  </a:lnTo>
                  <a:lnTo>
                    <a:pt x="452970" y="22745"/>
                  </a:lnTo>
                  <a:lnTo>
                    <a:pt x="457454" y="25476"/>
                  </a:lnTo>
                  <a:lnTo>
                    <a:pt x="458406" y="20307"/>
                  </a:lnTo>
                  <a:lnTo>
                    <a:pt x="454304" y="18415"/>
                  </a:lnTo>
                  <a:lnTo>
                    <a:pt x="451078" y="17767"/>
                  </a:lnTo>
                  <a:lnTo>
                    <a:pt x="433946" y="17767"/>
                  </a:lnTo>
                  <a:lnTo>
                    <a:pt x="433946" y="32105"/>
                  </a:lnTo>
                  <a:lnTo>
                    <a:pt x="436232" y="34671"/>
                  </a:lnTo>
                  <a:lnTo>
                    <a:pt x="438200" y="36195"/>
                  </a:lnTo>
                  <a:lnTo>
                    <a:pt x="440651" y="37960"/>
                  </a:lnTo>
                  <a:lnTo>
                    <a:pt x="442391" y="38265"/>
                  </a:lnTo>
                  <a:lnTo>
                    <a:pt x="449567" y="39725"/>
                  </a:lnTo>
                  <a:lnTo>
                    <a:pt x="454139" y="40665"/>
                  </a:lnTo>
                  <a:lnTo>
                    <a:pt x="454139" y="50431"/>
                  </a:lnTo>
                  <a:lnTo>
                    <a:pt x="440334" y="50431"/>
                  </a:lnTo>
                  <a:lnTo>
                    <a:pt x="435927" y="47472"/>
                  </a:lnTo>
                  <a:lnTo>
                    <a:pt x="434505" y="46507"/>
                  </a:lnTo>
                  <a:lnTo>
                    <a:pt x="433552" y="51930"/>
                  </a:lnTo>
                  <a:lnTo>
                    <a:pt x="436067" y="53187"/>
                  </a:lnTo>
                  <a:lnTo>
                    <a:pt x="440410" y="55397"/>
                  </a:lnTo>
                  <a:lnTo>
                    <a:pt x="452577" y="55397"/>
                  </a:lnTo>
                  <a:lnTo>
                    <a:pt x="455955" y="52882"/>
                  </a:lnTo>
                  <a:lnTo>
                    <a:pt x="458406" y="50990"/>
                  </a:lnTo>
                  <a:lnTo>
                    <a:pt x="459752" y="47790"/>
                  </a:lnTo>
                  <a:lnTo>
                    <a:pt x="459752" y="44361"/>
                  </a:lnTo>
                  <a:lnTo>
                    <a:pt x="459752" y="399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56" name="object 56"/>
            <p:cNvSpPr/>
            <p:nvPr/>
          </p:nvSpPr>
          <p:spPr>
            <a:xfrm>
              <a:off x="2233996" y="2021341"/>
              <a:ext cx="631825" cy="252729"/>
            </a:xfrm>
            <a:custGeom>
              <a:avLst/>
              <a:gdLst/>
              <a:ahLst/>
              <a:cxnLst/>
              <a:rect l="l" t="t" r="r" b="b"/>
              <a:pathLst>
                <a:path w="631825" h="252730">
                  <a:moveTo>
                    <a:pt x="631213" y="0"/>
                  </a:moveTo>
                  <a:lnTo>
                    <a:pt x="0" y="0"/>
                  </a:lnTo>
                  <a:lnTo>
                    <a:pt x="0" y="252486"/>
                  </a:lnTo>
                  <a:lnTo>
                    <a:pt x="631213" y="252486"/>
                  </a:lnTo>
                  <a:lnTo>
                    <a:pt x="631213" y="0"/>
                  </a:lnTo>
                  <a:close/>
                </a:path>
              </a:pathLst>
            </a:custGeom>
            <a:solidFill>
              <a:srgbClr val="C5E386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57" name="object 57"/>
            <p:cNvSpPr/>
            <p:nvPr/>
          </p:nvSpPr>
          <p:spPr>
            <a:xfrm>
              <a:off x="2233996" y="2021341"/>
              <a:ext cx="631825" cy="252729"/>
            </a:xfrm>
            <a:custGeom>
              <a:avLst/>
              <a:gdLst/>
              <a:ahLst/>
              <a:cxnLst/>
              <a:rect l="l" t="t" r="r" b="b"/>
              <a:pathLst>
                <a:path w="631825" h="252730">
                  <a:moveTo>
                    <a:pt x="0" y="252486"/>
                  </a:moveTo>
                  <a:lnTo>
                    <a:pt x="631213" y="252486"/>
                  </a:lnTo>
                  <a:lnTo>
                    <a:pt x="631213" y="0"/>
                  </a:lnTo>
                  <a:lnTo>
                    <a:pt x="0" y="0"/>
                  </a:lnTo>
                  <a:lnTo>
                    <a:pt x="0" y="252486"/>
                  </a:lnTo>
                  <a:close/>
                </a:path>
              </a:pathLst>
            </a:custGeom>
            <a:ln w="12624">
              <a:solidFill>
                <a:srgbClr val="6A8853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pic>
          <p:nvPicPr>
            <p:cNvPr id="58" name="object 5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67326" y="2127374"/>
              <a:ext cx="369673" cy="70349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2915706" y="2021341"/>
              <a:ext cx="631825" cy="252729"/>
            </a:xfrm>
            <a:custGeom>
              <a:avLst/>
              <a:gdLst/>
              <a:ahLst/>
              <a:cxnLst/>
              <a:rect l="l" t="t" r="r" b="b"/>
              <a:pathLst>
                <a:path w="631825" h="252730">
                  <a:moveTo>
                    <a:pt x="631213" y="0"/>
                  </a:moveTo>
                  <a:lnTo>
                    <a:pt x="0" y="0"/>
                  </a:lnTo>
                  <a:lnTo>
                    <a:pt x="0" y="252486"/>
                  </a:lnTo>
                  <a:lnTo>
                    <a:pt x="631213" y="252486"/>
                  </a:lnTo>
                  <a:lnTo>
                    <a:pt x="631213" y="0"/>
                  </a:lnTo>
                  <a:close/>
                </a:path>
              </a:pathLst>
            </a:custGeom>
            <a:solidFill>
              <a:srgbClr val="C5E386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60" name="object 60"/>
            <p:cNvSpPr/>
            <p:nvPr/>
          </p:nvSpPr>
          <p:spPr>
            <a:xfrm>
              <a:off x="2915706" y="2021341"/>
              <a:ext cx="631825" cy="252729"/>
            </a:xfrm>
            <a:custGeom>
              <a:avLst/>
              <a:gdLst/>
              <a:ahLst/>
              <a:cxnLst/>
              <a:rect l="l" t="t" r="r" b="b"/>
              <a:pathLst>
                <a:path w="631825" h="252730">
                  <a:moveTo>
                    <a:pt x="0" y="252486"/>
                  </a:moveTo>
                  <a:lnTo>
                    <a:pt x="631213" y="252486"/>
                  </a:lnTo>
                  <a:lnTo>
                    <a:pt x="631213" y="0"/>
                  </a:lnTo>
                  <a:lnTo>
                    <a:pt x="0" y="0"/>
                  </a:lnTo>
                  <a:lnTo>
                    <a:pt x="0" y="252486"/>
                  </a:lnTo>
                  <a:close/>
                </a:path>
              </a:pathLst>
            </a:custGeom>
            <a:ln w="12624">
              <a:solidFill>
                <a:srgbClr val="6A8853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pic>
          <p:nvPicPr>
            <p:cNvPr id="61" name="object 6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48888" y="2127374"/>
              <a:ext cx="369402" cy="70656"/>
            </a:xfrm>
            <a:prstGeom prst="rect">
              <a:avLst/>
            </a:prstGeom>
          </p:spPr>
        </p:pic>
      </p:grpSp>
      <p:pic>
        <p:nvPicPr>
          <p:cNvPr id="62" name="object 6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912327" y="2948461"/>
            <a:ext cx="352580" cy="112061"/>
          </a:xfrm>
          <a:prstGeom prst="rect">
            <a:avLst/>
          </a:prstGeom>
        </p:spPr>
      </p:pic>
      <p:sp>
        <p:nvSpPr>
          <p:cNvPr id="67" name="object 67"/>
          <p:cNvSpPr txBox="1"/>
          <p:nvPr/>
        </p:nvSpPr>
        <p:spPr>
          <a:xfrm>
            <a:off x="8758461" y="5828135"/>
            <a:ext cx="396777" cy="130132"/>
          </a:xfrm>
          <a:prstGeom prst="rect">
            <a:avLst/>
          </a:prstGeom>
        </p:spPr>
        <p:txBody>
          <a:bodyPr vert="horz" wrap="square" lIns="0" tIns="32226" rIns="0" bIns="0" rtlCol="0">
            <a:spAutoFit/>
          </a:bodyPr>
          <a:lstStyle/>
          <a:p>
            <a:pPr marL="60423">
              <a:spcBef>
                <a:spcPts val="254"/>
              </a:spcBef>
            </a:pPr>
            <a:fld id="{81D60167-4931-47E6-BA6A-407CBD079E47}" type="slidenum">
              <a:rPr sz="634" spc="8" dirty="0">
                <a:latin typeface="Microsoft Sans Serif"/>
                <a:cs typeface="Microsoft Sans Serif"/>
              </a:rPr>
              <a:pPr marL="60423">
                <a:spcBef>
                  <a:spcPts val="254"/>
                </a:spcBef>
              </a:pPr>
              <a:t>58</a:t>
            </a:fld>
            <a:r>
              <a:rPr sz="634" spc="8" dirty="0">
                <a:latin typeface="Microsoft Sans Serif"/>
                <a:cs typeface="Microsoft Sans Serif"/>
              </a:rPr>
              <a:t>/324</a:t>
            </a:r>
            <a:endParaRPr sz="634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948" y="900477"/>
            <a:ext cx="3256793" cy="369088"/>
          </a:xfrm>
          <a:prstGeom prst="rect">
            <a:avLst/>
          </a:prstGeom>
        </p:spPr>
        <p:txBody>
          <a:bodyPr vert="horz" wrap="square" lIns="0" tIns="27190" rIns="0" bIns="0" rtlCol="0">
            <a:spAutoFit/>
          </a:bodyPr>
          <a:lstStyle/>
          <a:p>
            <a:pPr marL="20141">
              <a:spcBef>
                <a:spcPts val="214"/>
              </a:spcBef>
            </a:pPr>
            <a:r>
              <a:rPr sz="2220" spc="-127" dirty="0">
                <a:latin typeface="Trebuchet MS"/>
                <a:cs typeface="Trebuchet MS"/>
              </a:rPr>
              <a:t>Overall</a:t>
            </a:r>
            <a:r>
              <a:rPr sz="2220" spc="16" dirty="0">
                <a:latin typeface="Trebuchet MS"/>
                <a:cs typeface="Trebuchet MS"/>
              </a:rPr>
              <a:t> </a:t>
            </a:r>
            <a:r>
              <a:rPr sz="2220" spc="-95" dirty="0">
                <a:latin typeface="Trebuchet MS"/>
                <a:cs typeface="Trebuchet MS"/>
              </a:rPr>
              <a:t>Linux</a:t>
            </a:r>
            <a:r>
              <a:rPr sz="2220" spc="24" dirty="0">
                <a:latin typeface="Trebuchet MS"/>
                <a:cs typeface="Trebuchet MS"/>
              </a:rPr>
              <a:t> </a:t>
            </a:r>
            <a:r>
              <a:rPr sz="2220" spc="-95" dirty="0">
                <a:latin typeface="Trebuchet MS"/>
                <a:cs typeface="Trebuchet MS"/>
              </a:rPr>
              <a:t>boot</a:t>
            </a:r>
            <a:r>
              <a:rPr sz="2220" spc="16" dirty="0">
                <a:latin typeface="Trebuchet MS"/>
                <a:cs typeface="Trebuchet MS"/>
              </a:rPr>
              <a:t> </a:t>
            </a:r>
            <a:r>
              <a:rPr sz="2220" spc="-174" dirty="0">
                <a:latin typeface="Trebuchet MS"/>
                <a:cs typeface="Trebuchet MS"/>
              </a:rPr>
              <a:t>sequence</a:t>
            </a:r>
            <a:endParaRPr sz="2220">
              <a:latin typeface="Trebuchet MS"/>
              <a:cs typeface="Trebuchet M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528028" y="1608531"/>
            <a:ext cx="4074518" cy="3905334"/>
            <a:chOff x="1594062" y="474518"/>
            <a:chExt cx="2569210" cy="2462530"/>
          </a:xfrm>
        </p:grpSpPr>
        <p:sp>
          <p:nvSpPr>
            <p:cNvPr id="26" name="object 26"/>
            <p:cNvSpPr/>
            <p:nvPr/>
          </p:nvSpPr>
          <p:spPr>
            <a:xfrm>
              <a:off x="1599387" y="1758861"/>
              <a:ext cx="2558415" cy="1172845"/>
            </a:xfrm>
            <a:custGeom>
              <a:avLst/>
              <a:gdLst/>
              <a:ahLst/>
              <a:cxnLst/>
              <a:rect l="l" t="t" r="r" b="b"/>
              <a:pathLst>
                <a:path w="2558415" h="1172845">
                  <a:moveTo>
                    <a:pt x="2557996" y="63944"/>
                  </a:moveTo>
                  <a:lnTo>
                    <a:pt x="2494051" y="63944"/>
                  </a:lnTo>
                  <a:lnTo>
                    <a:pt x="2494051" y="0"/>
                  </a:lnTo>
                  <a:lnTo>
                    <a:pt x="63944" y="0"/>
                  </a:lnTo>
                  <a:lnTo>
                    <a:pt x="63944" y="63944"/>
                  </a:lnTo>
                  <a:lnTo>
                    <a:pt x="0" y="63944"/>
                  </a:lnTo>
                  <a:lnTo>
                    <a:pt x="0" y="1108456"/>
                  </a:lnTo>
                  <a:lnTo>
                    <a:pt x="63944" y="1108456"/>
                  </a:lnTo>
                  <a:lnTo>
                    <a:pt x="63944" y="1172413"/>
                  </a:lnTo>
                  <a:lnTo>
                    <a:pt x="2494051" y="1172413"/>
                  </a:lnTo>
                  <a:lnTo>
                    <a:pt x="2494051" y="1108456"/>
                  </a:lnTo>
                  <a:lnTo>
                    <a:pt x="2557996" y="1108456"/>
                  </a:lnTo>
                  <a:lnTo>
                    <a:pt x="2557996" y="63944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4062" y="1753520"/>
              <a:ext cx="74609" cy="74606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599391" y="1822797"/>
              <a:ext cx="0" cy="1044575"/>
            </a:xfrm>
            <a:custGeom>
              <a:avLst/>
              <a:gdLst/>
              <a:ahLst/>
              <a:cxnLst/>
              <a:rect l="l" t="t" r="r" b="b"/>
              <a:pathLst>
                <a:path h="1044575">
                  <a:moveTo>
                    <a:pt x="0" y="0"/>
                  </a:moveTo>
                  <a:lnTo>
                    <a:pt x="0" y="1044518"/>
                  </a:lnTo>
                </a:path>
              </a:pathLst>
            </a:custGeom>
            <a:ln w="10658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4062" y="2861987"/>
              <a:ext cx="74609" cy="74609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663342" y="2925938"/>
              <a:ext cx="2430145" cy="10795"/>
            </a:xfrm>
            <a:custGeom>
              <a:avLst/>
              <a:gdLst/>
              <a:ahLst/>
              <a:cxnLst/>
              <a:rect l="l" t="t" r="r" b="b"/>
              <a:pathLst>
                <a:path w="2430145" h="10794">
                  <a:moveTo>
                    <a:pt x="0" y="10658"/>
                  </a:moveTo>
                  <a:lnTo>
                    <a:pt x="2430104" y="10658"/>
                  </a:lnTo>
                  <a:lnTo>
                    <a:pt x="2430104" y="0"/>
                  </a:lnTo>
                  <a:lnTo>
                    <a:pt x="0" y="0"/>
                  </a:lnTo>
                  <a:lnTo>
                    <a:pt x="0" y="10658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88117" y="2861987"/>
              <a:ext cx="74606" cy="74609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4157394" y="1822797"/>
              <a:ext cx="0" cy="1044575"/>
            </a:xfrm>
            <a:custGeom>
              <a:avLst/>
              <a:gdLst/>
              <a:ahLst/>
              <a:cxnLst/>
              <a:rect l="l" t="t" r="r" b="b"/>
              <a:pathLst>
                <a:path h="1044575">
                  <a:moveTo>
                    <a:pt x="0" y="1044518"/>
                  </a:moveTo>
                  <a:lnTo>
                    <a:pt x="0" y="0"/>
                  </a:lnTo>
                </a:path>
              </a:pathLst>
            </a:custGeom>
            <a:ln w="10658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88117" y="1753520"/>
              <a:ext cx="74606" cy="74606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663342" y="1753520"/>
              <a:ext cx="2430145" cy="10795"/>
            </a:xfrm>
            <a:custGeom>
              <a:avLst/>
              <a:gdLst/>
              <a:ahLst/>
              <a:cxnLst/>
              <a:rect l="l" t="t" r="r" b="b"/>
              <a:pathLst>
                <a:path w="2430145" h="10794">
                  <a:moveTo>
                    <a:pt x="0" y="10658"/>
                  </a:moveTo>
                  <a:lnTo>
                    <a:pt x="2430104" y="10658"/>
                  </a:lnTo>
                  <a:lnTo>
                    <a:pt x="2430104" y="0"/>
                  </a:lnTo>
                  <a:lnTo>
                    <a:pt x="0" y="0"/>
                  </a:lnTo>
                  <a:lnTo>
                    <a:pt x="0" y="10658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35" name="object 35"/>
            <p:cNvSpPr/>
            <p:nvPr/>
          </p:nvSpPr>
          <p:spPr>
            <a:xfrm>
              <a:off x="1705965" y="2291765"/>
              <a:ext cx="1066165" cy="426720"/>
            </a:xfrm>
            <a:custGeom>
              <a:avLst/>
              <a:gdLst/>
              <a:ahLst/>
              <a:cxnLst/>
              <a:rect l="l" t="t" r="r" b="b"/>
              <a:pathLst>
                <a:path w="1066164" h="426719">
                  <a:moveTo>
                    <a:pt x="1065834" y="63957"/>
                  </a:moveTo>
                  <a:lnTo>
                    <a:pt x="1001890" y="63957"/>
                  </a:lnTo>
                  <a:lnTo>
                    <a:pt x="1001890" y="0"/>
                  </a:lnTo>
                  <a:lnTo>
                    <a:pt x="63957" y="0"/>
                  </a:lnTo>
                  <a:lnTo>
                    <a:pt x="63957" y="63957"/>
                  </a:lnTo>
                  <a:lnTo>
                    <a:pt x="0" y="63957"/>
                  </a:lnTo>
                  <a:lnTo>
                    <a:pt x="0" y="362394"/>
                  </a:lnTo>
                  <a:lnTo>
                    <a:pt x="63957" y="362394"/>
                  </a:lnTo>
                  <a:lnTo>
                    <a:pt x="63957" y="426339"/>
                  </a:lnTo>
                  <a:lnTo>
                    <a:pt x="1001890" y="426339"/>
                  </a:lnTo>
                  <a:lnTo>
                    <a:pt x="1001890" y="362394"/>
                  </a:lnTo>
                  <a:lnTo>
                    <a:pt x="1065834" y="362394"/>
                  </a:lnTo>
                  <a:lnTo>
                    <a:pt x="1065834" y="63957"/>
                  </a:lnTo>
                  <a:close/>
                </a:path>
              </a:pathLst>
            </a:custGeom>
            <a:solidFill>
              <a:srgbClr val="FFF8A7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00646" y="2286438"/>
              <a:ext cx="74609" cy="74606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705975" y="2355714"/>
              <a:ext cx="0" cy="298450"/>
            </a:xfrm>
            <a:custGeom>
              <a:avLst/>
              <a:gdLst/>
              <a:ahLst/>
              <a:cxnLst/>
              <a:rect l="l" t="t" r="r" b="b"/>
              <a:pathLst>
                <a:path h="298450">
                  <a:moveTo>
                    <a:pt x="0" y="0"/>
                  </a:moveTo>
                  <a:lnTo>
                    <a:pt x="0" y="298435"/>
                  </a:lnTo>
                </a:path>
              </a:pathLst>
            </a:custGeom>
            <a:ln w="10658">
              <a:solidFill>
                <a:srgbClr val="D9CB2F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pic>
          <p:nvPicPr>
            <p:cNvPr id="38" name="object 3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00646" y="2648821"/>
              <a:ext cx="74609" cy="7460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769926" y="2712770"/>
              <a:ext cx="938530" cy="10795"/>
            </a:xfrm>
            <a:custGeom>
              <a:avLst/>
              <a:gdLst/>
              <a:ahLst/>
              <a:cxnLst/>
              <a:rect l="l" t="t" r="r" b="b"/>
              <a:pathLst>
                <a:path w="938530" h="10794">
                  <a:moveTo>
                    <a:pt x="0" y="10658"/>
                  </a:moveTo>
                  <a:lnTo>
                    <a:pt x="937935" y="10658"/>
                  </a:lnTo>
                  <a:lnTo>
                    <a:pt x="937935" y="0"/>
                  </a:lnTo>
                  <a:lnTo>
                    <a:pt x="0" y="0"/>
                  </a:lnTo>
                  <a:lnTo>
                    <a:pt x="0" y="10658"/>
                  </a:lnTo>
                  <a:close/>
                </a:path>
              </a:pathLst>
            </a:custGeom>
            <a:solidFill>
              <a:srgbClr val="D9CB2F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pic>
          <p:nvPicPr>
            <p:cNvPr id="40" name="object 4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02532" y="2648821"/>
              <a:ext cx="74606" cy="74607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2771809" y="2355714"/>
              <a:ext cx="0" cy="298450"/>
            </a:xfrm>
            <a:custGeom>
              <a:avLst/>
              <a:gdLst/>
              <a:ahLst/>
              <a:cxnLst/>
              <a:rect l="l" t="t" r="r" b="b"/>
              <a:pathLst>
                <a:path h="298450">
                  <a:moveTo>
                    <a:pt x="0" y="298435"/>
                  </a:moveTo>
                  <a:lnTo>
                    <a:pt x="0" y="0"/>
                  </a:lnTo>
                </a:path>
              </a:pathLst>
            </a:custGeom>
            <a:ln w="10658">
              <a:solidFill>
                <a:srgbClr val="D9CB2F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pic>
          <p:nvPicPr>
            <p:cNvPr id="42" name="object 4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02532" y="2286438"/>
              <a:ext cx="74606" cy="74606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1769926" y="2286438"/>
              <a:ext cx="938530" cy="10795"/>
            </a:xfrm>
            <a:custGeom>
              <a:avLst/>
              <a:gdLst/>
              <a:ahLst/>
              <a:cxnLst/>
              <a:rect l="l" t="t" r="r" b="b"/>
              <a:pathLst>
                <a:path w="938530" h="10794">
                  <a:moveTo>
                    <a:pt x="0" y="10658"/>
                  </a:moveTo>
                  <a:lnTo>
                    <a:pt x="937935" y="10658"/>
                  </a:lnTo>
                  <a:lnTo>
                    <a:pt x="937935" y="0"/>
                  </a:lnTo>
                  <a:lnTo>
                    <a:pt x="0" y="0"/>
                  </a:lnTo>
                  <a:lnTo>
                    <a:pt x="0" y="10658"/>
                  </a:lnTo>
                  <a:close/>
                </a:path>
              </a:pathLst>
            </a:custGeom>
            <a:solidFill>
              <a:srgbClr val="D9CB2F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44" name="object 44"/>
            <p:cNvSpPr/>
            <p:nvPr/>
          </p:nvSpPr>
          <p:spPr>
            <a:xfrm>
              <a:off x="2984970" y="2291765"/>
              <a:ext cx="1066165" cy="426720"/>
            </a:xfrm>
            <a:custGeom>
              <a:avLst/>
              <a:gdLst/>
              <a:ahLst/>
              <a:cxnLst/>
              <a:rect l="l" t="t" r="r" b="b"/>
              <a:pathLst>
                <a:path w="1066164" h="426719">
                  <a:moveTo>
                    <a:pt x="1065834" y="63957"/>
                  </a:moveTo>
                  <a:lnTo>
                    <a:pt x="1001890" y="63957"/>
                  </a:lnTo>
                  <a:lnTo>
                    <a:pt x="1001890" y="0"/>
                  </a:lnTo>
                  <a:lnTo>
                    <a:pt x="63957" y="0"/>
                  </a:lnTo>
                  <a:lnTo>
                    <a:pt x="63957" y="63957"/>
                  </a:lnTo>
                  <a:lnTo>
                    <a:pt x="0" y="63957"/>
                  </a:lnTo>
                  <a:lnTo>
                    <a:pt x="0" y="362394"/>
                  </a:lnTo>
                  <a:lnTo>
                    <a:pt x="63957" y="362394"/>
                  </a:lnTo>
                  <a:lnTo>
                    <a:pt x="63957" y="426339"/>
                  </a:lnTo>
                  <a:lnTo>
                    <a:pt x="1001890" y="426339"/>
                  </a:lnTo>
                  <a:lnTo>
                    <a:pt x="1001890" y="362394"/>
                  </a:lnTo>
                  <a:lnTo>
                    <a:pt x="1065834" y="362394"/>
                  </a:lnTo>
                  <a:lnTo>
                    <a:pt x="1065834" y="63957"/>
                  </a:lnTo>
                  <a:close/>
                </a:path>
              </a:pathLst>
            </a:custGeom>
            <a:solidFill>
              <a:srgbClr val="FFF8A7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pic>
          <p:nvPicPr>
            <p:cNvPr id="45" name="object 4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79647" y="2286438"/>
              <a:ext cx="74609" cy="74606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2984976" y="2355714"/>
              <a:ext cx="0" cy="298450"/>
            </a:xfrm>
            <a:custGeom>
              <a:avLst/>
              <a:gdLst/>
              <a:ahLst/>
              <a:cxnLst/>
              <a:rect l="l" t="t" r="r" b="b"/>
              <a:pathLst>
                <a:path h="298450">
                  <a:moveTo>
                    <a:pt x="0" y="0"/>
                  </a:moveTo>
                  <a:lnTo>
                    <a:pt x="0" y="298435"/>
                  </a:lnTo>
                </a:path>
              </a:pathLst>
            </a:custGeom>
            <a:ln w="10658">
              <a:solidFill>
                <a:srgbClr val="D9CB2F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pic>
          <p:nvPicPr>
            <p:cNvPr id="47" name="object 4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79647" y="2648821"/>
              <a:ext cx="74609" cy="74607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3048928" y="2712770"/>
              <a:ext cx="938530" cy="10795"/>
            </a:xfrm>
            <a:custGeom>
              <a:avLst/>
              <a:gdLst/>
              <a:ahLst/>
              <a:cxnLst/>
              <a:rect l="l" t="t" r="r" b="b"/>
              <a:pathLst>
                <a:path w="938529" h="10794">
                  <a:moveTo>
                    <a:pt x="0" y="10658"/>
                  </a:moveTo>
                  <a:lnTo>
                    <a:pt x="937935" y="10658"/>
                  </a:lnTo>
                  <a:lnTo>
                    <a:pt x="937935" y="0"/>
                  </a:lnTo>
                  <a:lnTo>
                    <a:pt x="0" y="0"/>
                  </a:lnTo>
                  <a:lnTo>
                    <a:pt x="0" y="10658"/>
                  </a:lnTo>
                  <a:close/>
                </a:path>
              </a:pathLst>
            </a:custGeom>
            <a:solidFill>
              <a:srgbClr val="D9CB2F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pic>
          <p:nvPicPr>
            <p:cNvPr id="49" name="object 4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81534" y="2648821"/>
              <a:ext cx="74606" cy="74607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4050811" y="2355714"/>
              <a:ext cx="0" cy="298450"/>
            </a:xfrm>
            <a:custGeom>
              <a:avLst/>
              <a:gdLst/>
              <a:ahLst/>
              <a:cxnLst/>
              <a:rect l="l" t="t" r="r" b="b"/>
              <a:pathLst>
                <a:path h="298450">
                  <a:moveTo>
                    <a:pt x="0" y="298435"/>
                  </a:moveTo>
                  <a:lnTo>
                    <a:pt x="0" y="0"/>
                  </a:lnTo>
                </a:path>
              </a:pathLst>
            </a:custGeom>
            <a:ln w="10658">
              <a:solidFill>
                <a:srgbClr val="D9CB2F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pic>
          <p:nvPicPr>
            <p:cNvPr id="51" name="object 5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81534" y="2286438"/>
              <a:ext cx="74606" cy="74606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3048928" y="2286438"/>
              <a:ext cx="938530" cy="10795"/>
            </a:xfrm>
            <a:custGeom>
              <a:avLst/>
              <a:gdLst/>
              <a:ahLst/>
              <a:cxnLst/>
              <a:rect l="l" t="t" r="r" b="b"/>
              <a:pathLst>
                <a:path w="938529" h="10794">
                  <a:moveTo>
                    <a:pt x="0" y="10658"/>
                  </a:moveTo>
                  <a:lnTo>
                    <a:pt x="937935" y="10658"/>
                  </a:lnTo>
                  <a:lnTo>
                    <a:pt x="937935" y="0"/>
                  </a:lnTo>
                  <a:lnTo>
                    <a:pt x="0" y="0"/>
                  </a:lnTo>
                  <a:lnTo>
                    <a:pt x="0" y="10658"/>
                  </a:lnTo>
                  <a:close/>
                </a:path>
              </a:pathLst>
            </a:custGeom>
            <a:solidFill>
              <a:srgbClr val="D9CB2F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53" name="object 53"/>
            <p:cNvSpPr/>
            <p:nvPr/>
          </p:nvSpPr>
          <p:spPr>
            <a:xfrm>
              <a:off x="1705965" y="1828139"/>
              <a:ext cx="2345055" cy="277495"/>
            </a:xfrm>
            <a:custGeom>
              <a:avLst/>
              <a:gdLst/>
              <a:ahLst/>
              <a:cxnLst/>
              <a:rect l="l" t="t" r="r" b="b"/>
              <a:pathLst>
                <a:path w="2345054" h="277494">
                  <a:moveTo>
                    <a:pt x="2344839" y="63944"/>
                  </a:moveTo>
                  <a:lnTo>
                    <a:pt x="2280894" y="63944"/>
                  </a:lnTo>
                  <a:lnTo>
                    <a:pt x="2280894" y="0"/>
                  </a:lnTo>
                  <a:lnTo>
                    <a:pt x="63957" y="0"/>
                  </a:lnTo>
                  <a:lnTo>
                    <a:pt x="63957" y="63944"/>
                  </a:lnTo>
                  <a:lnTo>
                    <a:pt x="0" y="63944"/>
                  </a:lnTo>
                  <a:lnTo>
                    <a:pt x="0" y="213156"/>
                  </a:lnTo>
                  <a:lnTo>
                    <a:pt x="63957" y="213156"/>
                  </a:lnTo>
                  <a:lnTo>
                    <a:pt x="63957" y="277114"/>
                  </a:lnTo>
                  <a:lnTo>
                    <a:pt x="2280894" y="277114"/>
                  </a:lnTo>
                  <a:lnTo>
                    <a:pt x="2280894" y="213156"/>
                  </a:lnTo>
                  <a:lnTo>
                    <a:pt x="2344839" y="213156"/>
                  </a:lnTo>
                  <a:lnTo>
                    <a:pt x="2344839" y="63944"/>
                  </a:lnTo>
                  <a:close/>
                </a:path>
              </a:pathLst>
            </a:custGeom>
            <a:solidFill>
              <a:srgbClr val="FFF8A7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pic>
          <p:nvPicPr>
            <p:cNvPr id="54" name="object 5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00646" y="1822800"/>
              <a:ext cx="74609" cy="287773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1769926" y="2099914"/>
              <a:ext cx="2217420" cy="10795"/>
            </a:xfrm>
            <a:custGeom>
              <a:avLst/>
              <a:gdLst/>
              <a:ahLst/>
              <a:cxnLst/>
              <a:rect l="l" t="t" r="r" b="b"/>
              <a:pathLst>
                <a:path w="2217420" h="10794">
                  <a:moveTo>
                    <a:pt x="0" y="10658"/>
                  </a:moveTo>
                  <a:lnTo>
                    <a:pt x="2216936" y="10658"/>
                  </a:lnTo>
                  <a:lnTo>
                    <a:pt x="2216936" y="0"/>
                  </a:lnTo>
                  <a:lnTo>
                    <a:pt x="0" y="0"/>
                  </a:lnTo>
                  <a:lnTo>
                    <a:pt x="0" y="10658"/>
                  </a:lnTo>
                  <a:close/>
                </a:path>
              </a:pathLst>
            </a:custGeom>
            <a:solidFill>
              <a:srgbClr val="D9CB2F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pic>
          <p:nvPicPr>
            <p:cNvPr id="56" name="object 5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81534" y="1822800"/>
              <a:ext cx="74606" cy="287773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769926" y="1822800"/>
              <a:ext cx="2217420" cy="10795"/>
            </a:xfrm>
            <a:custGeom>
              <a:avLst/>
              <a:gdLst/>
              <a:ahLst/>
              <a:cxnLst/>
              <a:rect l="l" t="t" r="r" b="b"/>
              <a:pathLst>
                <a:path w="2217420" h="10794">
                  <a:moveTo>
                    <a:pt x="0" y="10658"/>
                  </a:moveTo>
                  <a:lnTo>
                    <a:pt x="2216936" y="10658"/>
                  </a:lnTo>
                  <a:lnTo>
                    <a:pt x="2216936" y="0"/>
                  </a:lnTo>
                  <a:lnTo>
                    <a:pt x="0" y="0"/>
                  </a:lnTo>
                  <a:lnTo>
                    <a:pt x="0" y="10658"/>
                  </a:lnTo>
                  <a:close/>
                </a:path>
              </a:pathLst>
            </a:custGeom>
            <a:solidFill>
              <a:srgbClr val="D9CB2F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58" name="object 58"/>
            <p:cNvSpPr/>
            <p:nvPr/>
          </p:nvSpPr>
          <p:spPr>
            <a:xfrm>
              <a:off x="2581478" y="2806445"/>
              <a:ext cx="172085" cy="62230"/>
            </a:xfrm>
            <a:custGeom>
              <a:avLst/>
              <a:gdLst/>
              <a:ahLst/>
              <a:cxnLst/>
              <a:rect l="l" t="t" r="r" b="b"/>
              <a:pathLst>
                <a:path w="172085" h="62230">
                  <a:moveTo>
                    <a:pt x="45923" y="60871"/>
                  </a:moveTo>
                  <a:lnTo>
                    <a:pt x="28956" y="32740"/>
                  </a:lnTo>
                  <a:lnTo>
                    <a:pt x="28473" y="31940"/>
                  </a:lnTo>
                  <a:lnTo>
                    <a:pt x="37553" y="29286"/>
                  </a:lnTo>
                  <a:lnTo>
                    <a:pt x="39420" y="27343"/>
                  </a:lnTo>
                  <a:lnTo>
                    <a:pt x="43459" y="23126"/>
                  </a:lnTo>
                  <a:lnTo>
                    <a:pt x="43459" y="16141"/>
                  </a:lnTo>
                  <a:lnTo>
                    <a:pt x="41757" y="10020"/>
                  </a:lnTo>
                  <a:lnTo>
                    <a:pt x="37147" y="4940"/>
                  </a:lnTo>
                  <a:lnTo>
                    <a:pt x="36309" y="4483"/>
                  </a:lnTo>
                  <a:lnTo>
                    <a:pt x="36309" y="10020"/>
                  </a:lnTo>
                  <a:lnTo>
                    <a:pt x="36309" y="22275"/>
                  </a:lnTo>
                  <a:lnTo>
                    <a:pt x="30670" y="27343"/>
                  </a:lnTo>
                  <a:lnTo>
                    <a:pt x="7581" y="27343"/>
                  </a:lnTo>
                  <a:lnTo>
                    <a:pt x="7581" y="4940"/>
                  </a:lnTo>
                  <a:lnTo>
                    <a:pt x="30492" y="4940"/>
                  </a:lnTo>
                  <a:lnTo>
                    <a:pt x="36309" y="10020"/>
                  </a:lnTo>
                  <a:lnTo>
                    <a:pt x="36309" y="4483"/>
                  </a:lnTo>
                  <a:lnTo>
                    <a:pt x="30035" y="1320"/>
                  </a:lnTo>
                  <a:lnTo>
                    <a:pt x="21247" y="0"/>
                  </a:lnTo>
                  <a:lnTo>
                    <a:pt x="0" y="0"/>
                  </a:lnTo>
                  <a:lnTo>
                    <a:pt x="0" y="60871"/>
                  </a:lnTo>
                  <a:lnTo>
                    <a:pt x="7581" y="60871"/>
                  </a:lnTo>
                  <a:lnTo>
                    <a:pt x="7581" y="32740"/>
                  </a:lnTo>
                  <a:lnTo>
                    <a:pt x="21513" y="32740"/>
                  </a:lnTo>
                  <a:lnTo>
                    <a:pt x="38074" y="60871"/>
                  </a:lnTo>
                  <a:lnTo>
                    <a:pt x="45923" y="60871"/>
                  </a:lnTo>
                  <a:close/>
                </a:path>
                <a:path w="172085" h="62230">
                  <a:moveTo>
                    <a:pt x="91173" y="41465"/>
                  </a:moveTo>
                  <a:lnTo>
                    <a:pt x="89636" y="33197"/>
                  </a:lnTo>
                  <a:lnTo>
                    <a:pt x="85458" y="26466"/>
                  </a:lnTo>
                  <a:lnTo>
                    <a:pt x="84391" y="25679"/>
                  </a:lnTo>
                  <a:lnTo>
                    <a:pt x="84302" y="30238"/>
                  </a:lnTo>
                  <a:lnTo>
                    <a:pt x="84302" y="50952"/>
                  </a:lnTo>
                  <a:lnTo>
                    <a:pt x="78320" y="56121"/>
                  </a:lnTo>
                  <a:lnTo>
                    <a:pt x="65709" y="56121"/>
                  </a:lnTo>
                  <a:lnTo>
                    <a:pt x="59359" y="51206"/>
                  </a:lnTo>
                  <a:lnTo>
                    <a:pt x="59359" y="29972"/>
                  </a:lnTo>
                  <a:lnTo>
                    <a:pt x="66065" y="25679"/>
                  </a:lnTo>
                  <a:lnTo>
                    <a:pt x="77952" y="25679"/>
                  </a:lnTo>
                  <a:lnTo>
                    <a:pt x="84302" y="30238"/>
                  </a:lnTo>
                  <a:lnTo>
                    <a:pt x="84302" y="25615"/>
                  </a:lnTo>
                  <a:lnTo>
                    <a:pt x="79324" y="21945"/>
                  </a:lnTo>
                  <a:lnTo>
                    <a:pt x="71882" y="20294"/>
                  </a:lnTo>
                  <a:lnTo>
                    <a:pt x="64274" y="21983"/>
                  </a:lnTo>
                  <a:lnTo>
                    <a:pt x="58115" y="26568"/>
                  </a:lnTo>
                  <a:lnTo>
                    <a:pt x="53987" y="33312"/>
                  </a:lnTo>
                  <a:lnTo>
                    <a:pt x="52476" y="41465"/>
                  </a:lnTo>
                  <a:lnTo>
                    <a:pt x="54051" y="49530"/>
                  </a:lnTo>
                  <a:lnTo>
                    <a:pt x="58267" y="55956"/>
                  </a:lnTo>
                  <a:lnTo>
                    <a:pt x="64414" y="60223"/>
                  </a:lnTo>
                  <a:lnTo>
                    <a:pt x="71780" y="61760"/>
                  </a:lnTo>
                  <a:lnTo>
                    <a:pt x="79286" y="60198"/>
                  </a:lnTo>
                  <a:lnTo>
                    <a:pt x="85128" y="56121"/>
                  </a:lnTo>
                  <a:lnTo>
                    <a:pt x="85445" y="55892"/>
                  </a:lnTo>
                  <a:lnTo>
                    <a:pt x="89636" y="49453"/>
                  </a:lnTo>
                  <a:lnTo>
                    <a:pt x="91173" y="41465"/>
                  </a:lnTo>
                  <a:close/>
                </a:path>
                <a:path w="172085" h="62230">
                  <a:moveTo>
                    <a:pt x="138836" y="41465"/>
                  </a:moveTo>
                  <a:lnTo>
                    <a:pt x="137299" y="33197"/>
                  </a:lnTo>
                  <a:lnTo>
                    <a:pt x="133121" y="26466"/>
                  </a:lnTo>
                  <a:lnTo>
                    <a:pt x="132041" y="25679"/>
                  </a:lnTo>
                  <a:lnTo>
                    <a:pt x="131953" y="30238"/>
                  </a:lnTo>
                  <a:lnTo>
                    <a:pt x="131953" y="50952"/>
                  </a:lnTo>
                  <a:lnTo>
                    <a:pt x="125971" y="56121"/>
                  </a:lnTo>
                  <a:lnTo>
                    <a:pt x="113347" y="56121"/>
                  </a:lnTo>
                  <a:lnTo>
                    <a:pt x="107010" y="51206"/>
                  </a:lnTo>
                  <a:lnTo>
                    <a:pt x="107010" y="29972"/>
                  </a:lnTo>
                  <a:lnTo>
                    <a:pt x="113715" y="25679"/>
                  </a:lnTo>
                  <a:lnTo>
                    <a:pt x="125615" y="25679"/>
                  </a:lnTo>
                  <a:lnTo>
                    <a:pt x="131953" y="30238"/>
                  </a:lnTo>
                  <a:lnTo>
                    <a:pt x="131953" y="25615"/>
                  </a:lnTo>
                  <a:lnTo>
                    <a:pt x="126974" y="21945"/>
                  </a:lnTo>
                  <a:lnTo>
                    <a:pt x="119532" y="20294"/>
                  </a:lnTo>
                  <a:lnTo>
                    <a:pt x="111925" y="21983"/>
                  </a:lnTo>
                  <a:lnTo>
                    <a:pt x="105765" y="26568"/>
                  </a:lnTo>
                  <a:lnTo>
                    <a:pt x="101638" y="33312"/>
                  </a:lnTo>
                  <a:lnTo>
                    <a:pt x="100126" y="41465"/>
                  </a:lnTo>
                  <a:lnTo>
                    <a:pt x="101701" y="49530"/>
                  </a:lnTo>
                  <a:lnTo>
                    <a:pt x="105918" y="55956"/>
                  </a:lnTo>
                  <a:lnTo>
                    <a:pt x="112064" y="60223"/>
                  </a:lnTo>
                  <a:lnTo>
                    <a:pt x="119430" y="61760"/>
                  </a:lnTo>
                  <a:lnTo>
                    <a:pt x="126936" y="60198"/>
                  </a:lnTo>
                  <a:lnTo>
                    <a:pt x="132778" y="56121"/>
                  </a:lnTo>
                  <a:lnTo>
                    <a:pt x="133108" y="55892"/>
                  </a:lnTo>
                  <a:lnTo>
                    <a:pt x="137287" y="49453"/>
                  </a:lnTo>
                  <a:lnTo>
                    <a:pt x="138836" y="41465"/>
                  </a:lnTo>
                  <a:close/>
                </a:path>
                <a:path w="172085" h="62230">
                  <a:moveTo>
                    <a:pt x="171742" y="58420"/>
                  </a:moveTo>
                  <a:lnTo>
                    <a:pt x="170332" y="53251"/>
                  </a:lnTo>
                  <a:lnTo>
                    <a:pt x="168046" y="55092"/>
                  </a:lnTo>
                  <a:lnTo>
                    <a:pt x="165227" y="56121"/>
                  </a:lnTo>
                  <a:lnTo>
                    <a:pt x="159143" y="56121"/>
                  </a:lnTo>
                  <a:lnTo>
                    <a:pt x="157899" y="53517"/>
                  </a:lnTo>
                  <a:lnTo>
                    <a:pt x="157899" y="27165"/>
                  </a:lnTo>
                  <a:lnTo>
                    <a:pt x="170332" y="27165"/>
                  </a:lnTo>
                  <a:lnTo>
                    <a:pt x="170332" y="22059"/>
                  </a:lnTo>
                  <a:lnTo>
                    <a:pt x="157899" y="22059"/>
                  </a:lnTo>
                  <a:lnTo>
                    <a:pt x="157899" y="10579"/>
                  </a:lnTo>
                  <a:lnTo>
                    <a:pt x="151815" y="10579"/>
                  </a:lnTo>
                  <a:lnTo>
                    <a:pt x="151815" y="22059"/>
                  </a:lnTo>
                  <a:lnTo>
                    <a:pt x="144157" y="22059"/>
                  </a:lnTo>
                  <a:lnTo>
                    <a:pt x="144157" y="27165"/>
                  </a:lnTo>
                  <a:lnTo>
                    <a:pt x="151561" y="27165"/>
                  </a:lnTo>
                  <a:lnTo>
                    <a:pt x="151561" y="55600"/>
                  </a:lnTo>
                  <a:lnTo>
                    <a:pt x="152793" y="61760"/>
                  </a:lnTo>
                  <a:lnTo>
                    <a:pt x="165036" y="61760"/>
                  </a:lnTo>
                  <a:lnTo>
                    <a:pt x="169545" y="59563"/>
                  </a:lnTo>
                  <a:lnTo>
                    <a:pt x="171742" y="584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pic>
          <p:nvPicPr>
            <p:cNvPr id="59" name="object 5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788902" y="2805550"/>
              <a:ext cx="353564" cy="80032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139110" y="2470980"/>
              <a:ext cx="168000" cy="65293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201884" y="2475244"/>
              <a:ext cx="681662" cy="80292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1705965" y="1012774"/>
              <a:ext cx="2345055" cy="533400"/>
            </a:xfrm>
            <a:custGeom>
              <a:avLst/>
              <a:gdLst/>
              <a:ahLst/>
              <a:cxnLst/>
              <a:rect l="l" t="t" r="r" b="b"/>
              <a:pathLst>
                <a:path w="2345054" h="533400">
                  <a:moveTo>
                    <a:pt x="2344839" y="63944"/>
                  </a:moveTo>
                  <a:lnTo>
                    <a:pt x="2280894" y="63944"/>
                  </a:lnTo>
                  <a:lnTo>
                    <a:pt x="2280894" y="0"/>
                  </a:lnTo>
                  <a:lnTo>
                    <a:pt x="63957" y="0"/>
                  </a:lnTo>
                  <a:lnTo>
                    <a:pt x="63957" y="63944"/>
                  </a:lnTo>
                  <a:lnTo>
                    <a:pt x="0" y="63944"/>
                  </a:lnTo>
                  <a:lnTo>
                    <a:pt x="0" y="468960"/>
                  </a:lnTo>
                  <a:lnTo>
                    <a:pt x="63957" y="468960"/>
                  </a:lnTo>
                  <a:lnTo>
                    <a:pt x="63957" y="532917"/>
                  </a:lnTo>
                  <a:lnTo>
                    <a:pt x="2280894" y="532917"/>
                  </a:lnTo>
                  <a:lnTo>
                    <a:pt x="2280894" y="468960"/>
                  </a:lnTo>
                  <a:lnTo>
                    <a:pt x="2344839" y="468960"/>
                  </a:lnTo>
                  <a:lnTo>
                    <a:pt x="2344839" y="63944"/>
                  </a:lnTo>
                  <a:close/>
                </a:path>
              </a:pathLst>
            </a:custGeom>
            <a:solidFill>
              <a:srgbClr val="FFF8A7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pic>
          <p:nvPicPr>
            <p:cNvPr id="63" name="object 6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700646" y="1007436"/>
              <a:ext cx="74609" cy="74606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1705975" y="1076713"/>
              <a:ext cx="0" cy="405130"/>
            </a:xfrm>
            <a:custGeom>
              <a:avLst/>
              <a:gdLst/>
              <a:ahLst/>
              <a:cxnLst/>
              <a:rect l="l" t="t" r="r" b="b"/>
              <a:pathLst>
                <a:path h="405130">
                  <a:moveTo>
                    <a:pt x="0" y="0"/>
                  </a:moveTo>
                  <a:lnTo>
                    <a:pt x="0" y="405017"/>
                  </a:lnTo>
                </a:path>
              </a:pathLst>
            </a:custGeom>
            <a:ln w="10658">
              <a:solidFill>
                <a:srgbClr val="D9CB2F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pic>
          <p:nvPicPr>
            <p:cNvPr id="65" name="object 6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700646" y="1476401"/>
              <a:ext cx="74609" cy="74609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1769926" y="1540353"/>
              <a:ext cx="2217420" cy="10795"/>
            </a:xfrm>
            <a:custGeom>
              <a:avLst/>
              <a:gdLst/>
              <a:ahLst/>
              <a:cxnLst/>
              <a:rect l="l" t="t" r="r" b="b"/>
              <a:pathLst>
                <a:path w="2217420" h="10794">
                  <a:moveTo>
                    <a:pt x="0" y="10658"/>
                  </a:moveTo>
                  <a:lnTo>
                    <a:pt x="2216936" y="10658"/>
                  </a:lnTo>
                  <a:lnTo>
                    <a:pt x="2216936" y="0"/>
                  </a:lnTo>
                  <a:lnTo>
                    <a:pt x="0" y="0"/>
                  </a:lnTo>
                  <a:lnTo>
                    <a:pt x="0" y="10658"/>
                  </a:lnTo>
                  <a:close/>
                </a:path>
              </a:pathLst>
            </a:custGeom>
            <a:solidFill>
              <a:srgbClr val="D9CB2F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pic>
          <p:nvPicPr>
            <p:cNvPr id="67" name="object 6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981534" y="1476401"/>
              <a:ext cx="74606" cy="74609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4050811" y="1076713"/>
              <a:ext cx="0" cy="405130"/>
            </a:xfrm>
            <a:custGeom>
              <a:avLst/>
              <a:gdLst/>
              <a:ahLst/>
              <a:cxnLst/>
              <a:rect l="l" t="t" r="r" b="b"/>
              <a:pathLst>
                <a:path h="405130">
                  <a:moveTo>
                    <a:pt x="0" y="405017"/>
                  </a:moveTo>
                  <a:lnTo>
                    <a:pt x="0" y="0"/>
                  </a:lnTo>
                </a:path>
              </a:pathLst>
            </a:custGeom>
            <a:ln w="10658">
              <a:solidFill>
                <a:srgbClr val="D9CB2F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pic>
          <p:nvPicPr>
            <p:cNvPr id="69" name="object 6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981534" y="1007436"/>
              <a:ext cx="74606" cy="74606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1769926" y="1007436"/>
              <a:ext cx="2217420" cy="10795"/>
            </a:xfrm>
            <a:custGeom>
              <a:avLst/>
              <a:gdLst/>
              <a:ahLst/>
              <a:cxnLst/>
              <a:rect l="l" t="t" r="r" b="b"/>
              <a:pathLst>
                <a:path w="2217420" h="10794">
                  <a:moveTo>
                    <a:pt x="0" y="10658"/>
                  </a:moveTo>
                  <a:lnTo>
                    <a:pt x="2216936" y="10658"/>
                  </a:lnTo>
                  <a:lnTo>
                    <a:pt x="2216936" y="0"/>
                  </a:lnTo>
                  <a:lnTo>
                    <a:pt x="0" y="0"/>
                  </a:lnTo>
                  <a:lnTo>
                    <a:pt x="0" y="10658"/>
                  </a:lnTo>
                  <a:close/>
                </a:path>
              </a:pathLst>
            </a:custGeom>
            <a:solidFill>
              <a:srgbClr val="D9CB2F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pic>
          <p:nvPicPr>
            <p:cNvPr id="71" name="object 7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051726" y="1545682"/>
              <a:ext cx="1628423" cy="531661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2747835" y="1072057"/>
              <a:ext cx="254635" cy="62230"/>
            </a:xfrm>
            <a:custGeom>
              <a:avLst/>
              <a:gdLst/>
              <a:ahLst/>
              <a:cxnLst/>
              <a:rect l="l" t="t" r="r" b="b"/>
              <a:pathLst>
                <a:path w="254635" h="62230">
                  <a:moveTo>
                    <a:pt x="53771" y="58343"/>
                  </a:moveTo>
                  <a:lnTo>
                    <a:pt x="29095" y="25361"/>
                  </a:lnTo>
                  <a:lnTo>
                    <a:pt x="52285" y="3695"/>
                  </a:lnTo>
                  <a:lnTo>
                    <a:pt x="53327" y="2730"/>
                  </a:lnTo>
                  <a:lnTo>
                    <a:pt x="53327" y="0"/>
                  </a:lnTo>
                  <a:lnTo>
                    <a:pt x="41694" y="0"/>
                  </a:lnTo>
                  <a:lnTo>
                    <a:pt x="39852" y="1765"/>
                  </a:lnTo>
                  <a:lnTo>
                    <a:pt x="11455" y="28435"/>
                  </a:lnTo>
                  <a:lnTo>
                    <a:pt x="11455" y="1409"/>
                  </a:lnTo>
                  <a:lnTo>
                    <a:pt x="10858" y="0"/>
                  </a:lnTo>
                  <a:lnTo>
                    <a:pt x="1066" y="0"/>
                  </a:lnTo>
                  <a:lnTo>
                    <a:pt x="0" y="965"/>
                  </a:lnTo>
                  <a:lnTo>
                    <a:pt x="0" y="59842"/>
                  </a:lnTo>
                  <a:lnTo>
                    <a:pt x="977" y="60883"/>
                  </a:lnTo>
                  <a:lnTo>
                    <a:pt x="10591" y="60883"/>
                  </a:lnTo>
                  <a:lnTo>
                    <a:pt x="11455" y="59753"/>
                  </a:lnTo>
                  <a:lnTo>
                    <a:pt x="11455" y="41948"/>
                  </a:lnTo>
                  <a:lnTo>
                    <a:pt x="21247" y="32727"/>
                  </a:lnTo>
                  <a:lnTo>
                    <a:pt x="40995" y="59055"/>
                  </a:lnTo>
                  <a:lnTo>
                    <a:pt x="42418" y="60883"/>
                  </a:lnTo>
                  <a:lnTo>
                    <a:pt x="53771" y="60883"/>
                  </a:lnTo>
                  <a:lnTo>
                    <a:pt x="53771" y="58343"/>
                  </a:lnTo>
                  <a:close/>
                </a:path>
                <a:path w="254635" h="62230">
                  <a:moveTo>
                    <a:pt x="103162" y="42278"/>
                  </a:moveTo>
                  <a:lnTo>
                    <a:pt x="93370" y="20929"/>
                  </a:lnTo>
                  <a:lnTo>
                    <a:pt x="93370" y="37693"/>
                  </a:lnTo>
                  <a:lnTo>
                    <a:pt x="75031" y="37693"/>
                  </a:lnTo>
                  <a:lnTo>
                    <a:pt x="75311" y="32346"/>
                  </a:lnTo>
                  <a:lnTo>
                    <a:pt x="77076" y="25768"/>
                  </a:lnTo>
                  <a:lnTo>
                    <a:pt x="91782" y="25768"/>
                  </a:lnTo>
                  <a:lnTo>
                    <a:pt x="93040" y="30607"/>
                  </a:lnTo>
                  <a:lnTo>
                    <a:pt x="93167" y="32346"/>
                  </a:lnTo>
                  <a:lnTo>
                    <a:pt x="93370" y="37693"/>
                  </a:lnTo>
                  <a:lnTo>
                    <a:pt x="93370" y="20929"/>
                  </a:lnTo>
                  <a:lnTo>
                    <a:pt x="93154" y="20777"/>
                  </a:lnTo>
                  <a:lnTo>
                    <a:pt x="84734" y="19418"/>
                  </a:lnTo>
                  <a:lnTo>
                    <a:pt x="75501" y="20586"/>
                  </a:lnTo>
                  <a:lnTo>
                    <a:pt x="68910" y="24638"/>
                  </a:lnTo>
                  <a:lnTo>
                    <a:pt x="64973" y="31292"/>
                  </a:lnTo>
                  <a:lnTo>
                    <a:pt x="63665" y="40259"/>
                  </a:lnTo>
                  <a:lnTo>
                    <a:pt x="65189" y="49720"/>
                  </a:lnTo>
                  <a:lnTo>
                    <a:pt x="69583" y="56438"/>
                  </a:lnTo>
                  <a:lnTo>
                    <a:pt x="76568" y="60439"/>
                  </a:lnTo>
                  <a:lnTo>
                    <a:pt x="85877" y="61772"/>
                  </a:lnTo>
                  <a:lnTo>
                    <a:pt x="89230" y="61772"/>
                  </a:lnTo>
                  <a:lnTo>
                    <a:pt x="94246" y="61341"/>
                  </a:lnTo>
                  <a:lnTo>
                    <a:pt x="102006" y="57454"/>
                  </a:lnTo>
                  <a:lnTo>
                    <a:pt x="102628" y="57188"/>
                  </a:lnTo>
                  <a:lnTo>
                    <a:pt x="102628" y="55854"/>
                  </a:lnTo>
                  <a:lnTo>
                    <a:pt x="102552" y="54800"/>
                  </a:lnTo>
                  <a:lnTo>
                    <a:pt x="102273" y="52260"/>
                  </a:lnTo>
                  <a:lnTo>
                    <a:pt x="101930" y="49517"/>
                  </a:lnTo>
                  <a:lnTo>
                    <a:pt x="100507" y="49428"/>
                  </a:lnTo>
                  <a:lnTo>
                    <a:pt x="99542" y="50304"/>
                  </a:lnTo>
                  <a:lnTo>
                    <a:pt x="94348" y="54800"/>
                  </a:lnTo>
                  <a:lnTo>
                    <a:pt x="89052" y="55422"/>
                  </a:lnTo>
                  <a:lnTo>
                    <a:pt x="86233" y="55422"/>
                  </a:lnTo>
                  <a:lnTo>
                    <a:pt x="76276" y="55854"/>
                  </a:lnTo>
                  <a:lnTo>
                    <a:pt x="75209" y="48006"/>
                  </a:lnTo>
                  <a:lnTo>
                    <a:pt x="74955" y="42354"/>
                  </a:lnTo>
                  <a:lnTo>
                    <a:pt x="100952" y="42354"/>
                  </a:lnTo>
                  <a:lnTo>
                    <a:pt x="103162" y="42278"/>
                  </a:lnTo>
                  <a:close/>
                </a:path>
                <a:path w="254635" h="62230">
                  <a:moveTo>
                    <a:pt x="138379" y="19875"/>
                  </a:moveTo>
                  <a:lnTo>
                    <a:pt x="134315" y="19875"/>
                  </a:lnTo>
                  <a:lnTo>
                    <a:pt x="127876" y="20739"/>
                  </a:lnTo>
                  <a:lnTo>
                    <a:pt x="123736" y="30251"/>
                  </a:lnTo>
                  <a:lnTo>
                    <a:pt x="123647" y="21717"/>
                  </a:lnTo>
                  <a:lnTo>
                    <a:pt x="123024" y="20294"/>
                  </a:lnTo>
                  <a:lnTo>
                    <a:pt x="113423" y="20294"/>
                  </a:lnTo>
                  <a:lnTo>
                    <a:pt x="112369" y="21272"/>
                  </a:lnTo>
                  <a:lnTo>
                    <a:pt x="112369" y="59855"/>
                  </a:lnTo>
                  <a:lnTo>
                    <a:pt x="113334" y="60883"/>
                  </a:lnTo>
                  <a:lnTo>
                    <a:pt x="123202" y="60883"/>
                  </a:lnTo>
                  <a:lnTo>
                    <a:pt x="124091" y="59753"/>
                  </a:lnTo>
                  <a:lnTo>
                    <a:pt x="124091" y="32524"/>
                  </a:lnTo>
                  <a:lnTo>
                    <a:pt x="131051" y="29121"/>
                  </a:lnTo>
                  <a:lnTo>
                    <a:pt x="136613" y="28765"/>
                  </a:lnTo>
                  <a:lnTo>
                    <a:pt x="138201" y="28676"/>
                  </a:lnTo>
                  <a:lnTo>
                    <a:pt x="138379" y="28676"/>
                  </a:lnTo>
                  <a:lnTo>
                    <a:pt x="138379" y="26390"/>
                  </a:lnTo>
                  <a:lnTo>
                    <a:pt x="138379" y="19875"/>
                  </a:lnTo>
                  <a:close/>
                </a:path>
                <a:path w="254635" h="62230">
                  <a:moveTo>
                    <a:pt x="184594" y="23037"/>
                  </a:moveTo>
                  <a:lnTo>
                    <a:pt x="180721" y="19418"/>
                  </a:lnTo>
                  <a:lnTo>
                    <a:pt x="162471" y="19418"/>
                  </a:lnTo>
                  <a:lnTo>
                    <a:pt x="158508" y="26123"/>
                  </a:lnTo>
                  <a:lnTo>
                    <a:pt x="157365" y="28511"/>
                  </a:lnTo>
                  <a:lnTo>
                    <a:pt x="157276" y="21272"/>
                  </a:lnTo>
                  <a:lnTo>
                    <a:pt x="156667" y="19850"/>
                  </a:lnTo>
                  <a:lnTo>
                    <a:pt x="146875" y="19850"/>
                  </a:lnTo>
                  <a:lnTo>
                    <a:pt x="145821" y="20828"/>
                  </a:lnTo>
                  <a:lnTo>
                    <a:pt x="145821" y="59817"/>
                  </a:lnTo>
                  <a:lnTo>
                    <a:pt x="146786" y="60883"/>
                  </a:lnTo>
                  <a:lnTo>
                    <a:pt x="156933" y="60883"/>
                  </a:lnTo>
                  <a:lnTo>
                    <a:pt x="157810" y="59740"/>
                  </a:lnTo>
                  <a:lnTo>
                    <a:pt x="157810" y="29400"/>
                  </a:lnTo>
                  <a:lnTo>
                    <a:pt x="162915" y="25768"/>
                  </a:lnTo>
                  <a:lnTo>
                    <a:pt x="171742" y="25768"/>
                  </a:lnTo>
                  <a:lnTo>
                    <a:pt x="172618" y="27813"/>
                  </a:lnTo>
                  <a:lnTo>
                    <a:pt x="172618" y="59474"/>
                  </a:lnTo>
                  <a:lnTo>
                    <a:pt x="173240" y="60883"/>
                  </a:lnTo>
                  <a:lnTo>
                    <a:pt x="183718" y="60883"/>
                  </a:lnTo>
                  <a:lnTo>
                    <a:pt x="184594" y="59740"/>
                  </a:lnTo>
                  <a:lnTo>
                    <a:pt x="184594" y="56362"/>
                  </a:lnTo>
                  <a:lnTo>
                    <a:pt x="184594" y="23037"/>
                  </a:lnTo>
                  <a:close/>
                </a:path>
                <a:path w="254635" h="62230">
                  <a:moveTo>
                    <a:pt x="233337" y="42278"/>
                  </a:moveTo>
                  <a:lnTo>
                    <a:pt x="223545" y="20929"/>
                  </a:lnTo>
                  <a:lnTo>
                    <a:pt x="223545" y="37693"/>
                  </a:lnTo>
                  <a:lnTo>
                    <a:pt x="205206" y="37693"/>
                  </a:lnTo>
                  <a:lnTo>
                    <a:pt x="205486" y="32346"/>
                  </a:lnTo>
                  <a:lnTo>
                    <a:pt x="207251" y="25768"/>
                  </a:lnTo>
                  <a:lnTo>
                    <a:pt x="221957" y="25768"/>
                  </a:lnTo>
                  <a:lnTo>
                    <a:pt x="223215" y="30607"/>
                  </a:lnTo>
                  <a:lnTo>
                    <a:pt x="223342" y="32346"/>
                  </a:lnTo>
                  <a:lnTo>
                    <a:pt x="223545" y="37693"/>
                  </a:lnTo>
                  <a:lnTo>
                    <a:pt x="223545" y="20929"/>
                  </a:lnTo>
                  <a:lnTo>
                    <a:pt x="223329" y="20777"/>
                  </a:lnTo>
                  <a:lnTo>
                    <a:pt x="214909" y="19418"/>
                  </a:lnTo>
                  <a:lnTo>
                    <a:pt x="205676" y="20586"/>
                  </a:lnTo>
                  <a:lnTo>
                    <a:pt x="199085" y="24638"/>
                  </a:lnTo>
                  <a:lnTo>
                    <a:pt x="195160" y="31292"/>
                  </a:lnTo>
                  <a:lnTo>
                    <a:pt x="193852" y="40259"/>
                  </a:lnTo>
                  <a:lnTo>
                    <a:pt x="195376" y="49720"/>
                  </a:lnTo>
                  <a:lnTo>
                    <a:pt x="199758" y="56438"/>
                  </a:lnTo>
                  <a:lnTo>
                    <a:pt x="206743" y="60439"/>
                  </a:lnTo>
                  <a:lnTo>
                    <a:pt x="216065" y="61772"/>
                  </a:lnTo>
                  <a:lnTo>
                    <a:pt x="219405" y="61772"/>
                  </a:lnTo>
                  <a:lnTo>
                    <a:pt x="224421" y="61341"/>
                  </a:lnTo>
                  <a:lnTo>
                    <a:pt x="232194" y="57454"/>
                  </a:lnTo>
                  <a:lnTo>
                    <a:pt x="232803" y="57188"/>
                  </a:lnTo>
                  <a:lnTo>
                    <a:pt x="232803" y="55854"/>
                  </a:lnTo>
                  <a:lnTo>
                    <a:pt x="232727" y="54800"/>
                  </a:lnTo>
                  <a:lnTo>
                    <a:pt x="232448" y="52260"/>
                  </a:lnTo>
                  <a:lnTo>
                    <a:pt x="232105" y="49517"/>
                  </a:lnTo>
                  <a:lnTo>
                    <a:pt x="230682" y="49428"/>
                  </a:lnTo>
                  <a:lnTo>
                    <a:pt x="229717" y="50304"/>
                  </a:lnTo>
                  <a:lnTo>
                    <a:pt x="224523" y="54800"/>
                  </a:lnTo>
                  <a:lnTo>
                    <a:pt x="219227" y="55422"/>
                  </a:lnTo>
                  <a:lnTo>
                    <a:pt x="216395" y="55422"/>
                  </a:lnTo>
                  <a:lnTo>
                    <a:pt x="206451" y="55854"/>
                  </a:lnTo>
                  <a:lnTo>
                    <a:pt x="205384" y="48006"/>
                  </a:lnTo>
                  <a:lnTo>
                    <a:pt x="205130" y="42354"/>
                  </a:lnTo>
                  <a:lnTo>
                    <a:pt x="231127" y="42354"/>
                  </a:lnTo>
                  <a:lnTo>
                    <a:pt x="233337" y="42278"/>
                  </a:lnTo>
                  <a:close/>
                </a:path>
                <a:path w="254635" h="62230">
                  <a:moveTo>
                    <a:pt x="254266" y="1409"/>
                  </a:moveTo>
                  <a:lnTo>
                    <a:pt x="253644" y="0"/>
                  </a:lnTo>
                  <a:lnTo>
                    <a:pt x="243598" y="0"/>
                  </a:lnTo>
                  <a:lnTo>
                    <a:pt x="242544" y="965"/>
                  </a:lnTo>
                  <a:lnTo>
                    <a:pt x="242544" y="59842"/>
                  </a:lnTo>
                  <a:lnTo>
                    <a:pt x="243509" y="60883"/>
                  </a:lnTo>
                  <a:lnTo>
                    <a:pt x="253390" y="60883"/>
                  </a:lnTo>
                  <a:lnTo>
                    <a:pt x="254266" y="59753"/>
                  </a:lnTo>
                  <a:lnTo>
                    <a:pt x="254266" y="56680"/>
                  </a:lnTo>
                  <a:lnTo>
                    <a:pt x="254266" y="14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pic>
          <p:nvPicPr>
            <p:cNvPr id="73" name="object 7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026383" y="1212527"/>
              <a:ext cx="1675578" cy="277159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1705965" y="479856"/>
              <a:ext cx="2345055" cy="320040"/>
            </a:xfrm>
            <a:custGeom>
              <a:avLst/>
              <a:gdLst/>
              <a:ahLst/>
              <a:cxnLst/>
              <a:rect l="l" t="t" r="r" b="b"/>
              <a:pathLst>
                <a:path w="2345054" h="320040">
                  <a:moveTo>
                    <a:pt x="2344839" y="63944"/>
                  </a:moveTo>
                  <a:lnTo>
                    <a:pt x="2280894" y="63944"/>
                  </a:lnTo>
                  <a:lnTo>
                    <a:pt x="2280894" y="0"/>
                  </a:lnTo>
                  <a:lnTo>
                    <a:pt x="63957" y="0"/>
                  </a:lnTo>
                  <a:lnTo>
                    <a:pt x="63957" y="63944"/>
                  </a:lnTo>
                  <a:lnTo>
                    <a:pt x="0" y="63944"/>
                  </a:lnTo>
                  <a:lnTo>
                    <a:pt x="0" y="255790"/>
                  </a:lnTo>
                  <a:lnTo>
                    <a:pt x="63957" y="255790"/>
                  </a:lnTo>
                  <a:lnTo>
                    <a:pt x="63957" y="319747"/>
                  </a:lnTo>
                  <a:lnTo>
                    <a:pt x="2280894" y="319747"/>
                  </a:lnTo>
                  <a:lnTo>
                    <a:pt x="2280894" y="255790"/>
                  </a:lnTo>
                  <a:lnTo>
                    <a:pt x="2344839" y="255790"/>
                  </a:lnTo>
                  <a:lnTo>
                    <a:pt x="2344839" y="63944"/>
                  </a:lnTo>
                  <a:close/>
                </a:path>
              </a:pathLst>
            </a:custGeom>
            <a:solidFill>
              <a:srgbClr val="FFF8A7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pic>
          <p:nvPicPr>
            <p:cNvPr id="75" name="object 7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700646" y="474518"/>
              <a:ext cx="74609" cy="330405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1769926" y="794265"/>
              <a:ext cx="2217420" cy="10795"/>
            </a:xfrm>
            <a:custGeom>
              <a:avLst/>
              <a:gdLst/>
              <a:ahLst/>
              <a:cxnLst/>
              <a:rect l="l" t="t" r="r" b="b"/>
              <a:pathLst>
                <a:path w="2217420" h="10795">
                  <a:moveTo>
                    <a:pt x="0" y="10658"/>
                  </a:moveTo>
                  <a:lnTo>
                    <a:pt x="2216936" y="10658"/>
                  </a:lnTo>
                  <a:lnTo>
                    <a:pt x="2216936" y="0"/>
                  </a:lnTo>
                  <a:lnTo>
                    <a:pt x="0" y="0"/>
                  </a:lnTo>
                  <a:lnTo>
                    <a:pt x="0" y="10658"/>
                  </a:lnTo>
                  <a:close/>
                </a:path>
              </a:pathLst>
            </a:custGeom>
            <a:solidFill>
              <a:srgbClr val="D9CB2F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pic>
          <p:nvPicPr>
            <p:cNvPr id="77" name="object 7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981534" y="474518"/>
              <a:ext cx="74606" cy="330405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1769926" y="474518"/>
              <a:ext cx="2217420" cy="10795"/>
            </a:xfrm>
            <a:custGeom>
              <a:avLst/>
              <a:gdLst/>
              <a:ahLst/>
              <a:cxnLst/>
              <a:rect l="l" t="t" r="r" b="b"/>
              <a:pathLst>
                <a:path w="2217420" h="10795">
                  <a:moveTo>
                    <a:pt x="0" y="10658"/>
                  </a:moveTo>
                  <a:lnTo>
                    <a:pt x="2216936" y="10658"/>
                  </a:lnTo>
                  <a:lnTo>
                    <a:pt x="2216936" y="0"/>
                  </a:lnTo>
                  <a:lnTo>
                    <a:pt x="0" y="0"/>
                  </a:lnTo>
                  <a:lnTo>
                    <a:pt x="0" y="10658"/>
                  </a:lnTo>
                  <a:close/>
                </a:path>
              </a:pathLst>
            </a:custGeom>
            <a:solidFill>
              <a:srgbClr val="D9CB2F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sp>
          <p:nvSpPr>
            <p:cNvPr id="79" name="object 79"/>
            <p:cNvSpPr/>
            <p:nvPr/>
          </p:nvSpPr>
          <p:spPr>
            <a:xfrm>
              <a:off x="2681757" y="538073"/>
              <a:ext cx="445134" cy="62230"/>
            </a:xfrm>
            <a:custGeom>
              <a:avLst/>
              <a:gdLst/>
              <a:ahLst/>
              <a:cxnLst/>
              <a:rect l="l" t="t" r="r" b="b"/>
              <a:pathLst>
                <a:path w="445135" h="62229">
                  <a:moveTo>
                    <a:pt x="51130" y="31508"/>
                  </a:moveTo>
                  <a:lnTo>
                    <a:pt x="38874" y="29578"/>
                  </a:lnTo>
                  <a:lnTo>
                    <a:pt x="38874" y="32258"/>
                  </a:lnTo>
                  <a:lnTo>
                    <a:pt x="38874" y="52705"/>
                  </a:lnTo>
                  <a:lnTo>
                    <a:pt x="29451" y="53314"/>
                  </a:lnTo>
                  <a:lnTo>
                    <a:pt x="12433" y="53314"/>
                  </a:lnTo>
                  <a:lnTo>
                    <a:pt x="12433" y="32651"/>
                  </a:lnTo>
                  <a:lnTo>
                    <a:pt x="23533" y="32651"/>
                  </a:lnTo>
                  <a:lnTo>
                    <a:pt x="26619" y="32258"/>
                  </a:lnTo>
                  <a:lnTo>
                    <a:pt x="38874" y="32258"/>
                  </a:lnTo>
                  <a:lnTo>
                    <a:pt x="38874" y="29578"/>
                  </a:lnTo>
                  <a:lnTo>
                    <a:pt x="35610" y="29057"/>
                  </a:lnTo>
                  <a:lnTo>
                    <a:pt x="43738" y="27203"/>
                  </a:lnTo>
                  <a:lnTo>
                    <a:pt x="44653" y="26301"/>
                  </a:lnTo>
                  <a:lnTo>
                    <a:pt x="48387" y="22656"/>
                  </a:lnTo>
                  <a:lnTo>
                    <a:pt x="48387" y="15811"/>
                  </a:lnTo>
                  <a:lnTo>
                    <a:pt x="45694" y="7581"/>
                  </a:lnTo>
                  <a:lnTo>
                    <a:pt x="45402" y="6680"/>
                  </a:lnTo>
                  <a:lnTo>
                    <a:pt x="38544" y="1981"/>
                  </a:lnTo>
                  <a:lnTo>
                    <a:pt x="36410" y="1498"/>
                  </a:lnTo>
                  <a:lnTo>
                    <a:pt x="36410" y="7975"/>
                  </a:lnTo>
                  <a:lnTo>
                    <a:pt x="36410" y="26301"/>
                  </a:lnTo>
                  <a:lnTo>
                    <a:pt x="12433" y="26301"/>
                  </a:lnTo>
                  <a:lnTo>
                    <a:pt x="12433" y="7581"/>
                  </a:lnTo>
                  <a:lnTo>
                    <a:pt x="22745" y="7581"/>
                  </a:lnTo>
                  <a:lnTo>
                    <a:pt x="26174" y="7708"/>
                  </a:lnTo>
                  <a:lnTo>
                    <a:pt x="36410" y="7975"/>
                  </a:lnTo>
                  <a:lnTo>
                    <a:pt x="36410" y="1498"/>
                  </a:lnTo>
                  <a:lnTo>
                    <a:pt x="31000" y="254"/>
                  </a:lnTo>
                  <a:lnTo>
                    <a:pt x="25920" y="0"/>
                  </a:lnTo>
                  <a:lnTo>
                    <a:pt x="1066" y="0"/>
                  </a:lnTo>
                  <a:lnTo>
                    <a:pt x="0" y="977"/>
                  </a:lnTo>
                  <a:lnTo>
                    <a:pt x="0" y="59842"/>
                  </a:lnTo>
                  <a:lnTo>
                    <a:pt x="977" y="60883"/>
                  </a:lnTo>
                  <a:lnTo>
                    <a:pt x="28384" y="60883"/>
                  </a:lnTo>
                  <a:lnTo>
                    <a:pt x="34696" y="60693"/>
                  </a:lnTo>
                  <a:lnTo>
                    <a:pt x="42202" y="58686"/>
                  </a:lnTo>
                  <a:lnTo>
                    <a:pt x="48501" y="53594"/>
                  </a:lnTo>
                  <a:lnTo>
                    <a:pt x="48577" y="53314"/>
                  </a:lnTo>
                  <a:lnTo>
                    <a:pt x="51130" y="44208"/>
                  </a:lnTo>
                  <a:lnTo>
                    <a:pt x="51130" y="32258"/>
                  </a:lnTo>
                  <a:lnTo>
                    <a:pt x="51130" y="31508"/>
                  </a:lnTo>
                  <a:close/>
                </a:path>
                <a:path w="445135" h="62229">
                  <a:moveTo>
                    <a:pt x="103657" y="41198"/>
                  </a:moveTo>
                  <a:lnTo>
                    <a:pt x="102336" y="31800"/>
                  </a:lnTo>
                  <a:lnTo>
                    <a:pt x="98806" y="25768"/>
                  </a:lnTo>
                  <a:lnTo>
                    <a:pt x="98336" y="24980"/>
                  </a:lnTo>
                  <a:lnTo>
                    <a:pt x="91681" y="20840"/>
                  </a:lnTo>
                  <a:lnTo>
                    <a:pt x="91681" y="25768"/>
                  </a:lnTo>
                  <a:lnTo>
                    <a:pt x="91681" y="54902"/>
                  </a:lnTo>
                  <a:lnTo>
                    <a:pt x="72720" y="54902"/>
                  </a:lnTo>
                  <a:lnTo>
                    <a:pt x="72720" y="25768"/>
                  </a:lnTo>
                  <a:lnTo>
                    <a:pt x="91681" y="25768"/>
                  </a:lnTo>
                  <a:lnTo>
                    <a:pt x="91681" y="20840"/>
                  </a:lnTo>
                  <a:lnTo>
                    <a:pt x="82245" y="19418"/>
                  </a:lnTo>
                  <a:lnTo>
                    <a:pt x="72669" y="20853"/>
                  </a:lnTo>
                  <a:lnTo>
                    <a:pt x="65976" y="25069"/>
                  </a:lnTo>
                  <a:lnTo>
                    <a:pt x="62026" y="31915"/>
                  </a:lnTo>
                  <a:lnTo>
                    <a:pt x="60744" y="41198"/>
                  </a:lnTo>
                  <a:lnTo>
                    <a:pt x="62141" y="50380"/>
                  </a:lnTo>
                  <a:lnTo>
                    <a:pt x="66255" y="56781"/>
                  </a:lnTo>
                  <a:lnTo>
                    <a:pt x="72974" y="60540"/>
                  </a:lnTo>
                  <a:lnTo>
                    <a:pt x="82143" y="61772"/>
                  </a:lnTo>
                  <a:lnTo>
                    <a:pt x="91376" y="60540"/>
                  </a:lnTo>
                  <a:lnTo>
                    <a:pt x="98094" y="56819"/>
                  </a:lnTo>
                  <a:lnTo>
                    <a:pt x="99339" y="54902"/>
                  </a:lnTo>
                  <a:lnTo>
                    <a:pt x="102247" y="50419"/>
                  </a:lnTo>
                  <a:lnTo>
                    <a:pt x="103657" y="41198"/>
                  </a:lnTo>
                  <a:close/>
                </a:path>
                <a:path w="445135" h="62229">
                  <a:moveTo>
                    <a:pt x="156095" y="41198"/>
                  </a:moveTo>
                  <a:lnTo>
                    <a:pt x="154774" y="31800"/>
                  </a:lnTo>
                  <a:lnTo>
                    <a:pt x="151244" y="25768"/>
                  </a:lnTo>
                  <a:lnTo>
                    <a:pt x="150787" y="24980"/>
                  </a:lnTo>
                  <a:lnTo>
                    <a:pt x="144119" y="20840"/>
                  </a:lnTo>
                  <a:lnTo>
                    <a:pt x="144119" y="25768"/>
                  </a:lnTo>
                  <a:lnTo>
                    <a:pt x="144119" y="54902"/>
                  </a:lnTo>
                  <a:lnTo>
                    <a:pt x="125171" y="54902"/>
                  </a:lnTo>
                  <a:lnTo>
                    <a:pt x="125171" y="25768"/>
                  </a:lnTo>
                  <a:lnTo>
                    <a:pt x="144119" y="25768"/>
                  </a:lnTo>
                  <a:lnTo>
                    <a:pt x="144119" y="20840"/>
                  </a:lnTo>
                  <a:lnTo>
                    <a:pt x="134683" y="19418"/>
                  </a:lnTo>
                  <a:lnTo>
                    <a:pt x="125120" y="20853"/>
                  </a:lnTo>
                  <a:lnTo>
                    <a:pt x="118414" y="25069"/>
                  </a:lnTo>
                  <a:lnTo>
                    <a:pt x="114465" y="31915"/>
                  </a:lnTo>
                  <a:lnTo>
                    <a:pt x="113182" y="41198"/>
                  </a:lnTo>
                  <a:lnTo>
                    <a:pt x="114579" y="50380"/>
                  </a:lnTo>
                  <a:lnTo>
                    <a:pt x="118706" y="56781"/>
                  </a:lnTo>
                  <a:lnTo>
                    <a:pt x="125412" y="60540"/>
                  </a:lnTo>
                  <a:lnTo>
                    <a:pt x="134594" y="61772"/>
                  </a:lnTo>
                  <a:lnTo>
                    <a:pt x="143814" y="60540"/>
                  </a:lnTo>
                  <a:lnTo>
                    <a:pt x="150533" y="56819"/>
                  </a:lnTo>
                  <a:lnTo>
                    <a:pt x="151777" y="54902"/>
                  </a:lnTo>
                  <a:lnTo>
                    <a:pt x="154686" y="50419"/>
                  </a:lnTo>
                  <a:lnTo>
                    <a:pt x="156095" y="41198"/>
                  </a:lnTo>
                  <a:close/>
                </a:path>
                <a:path w="445135" h="62229">
                  <a:moveTo>
                    <a:pt x="192836" y="56388"/>
                  </a:moveTo>
                  <a:lnTo>
                    <a:pt x="192138" y="53822"/>
                  </a:lnTo>
                  <a:lnTo>
                    <a:pt x="191693" y="52070"/>
                  </a:lnTo>
                  <a:lnTo>
                    <a:pt x="191516" y="51536"/>
                  </a:lnTo>
                  <a:lnTo>
                    <a:pt x="190284" y="51536"/>
                  </a:lnTo>
                  <a:lnTo>
                    <a:pt x="189661" y="52158"/>
                  </a:lnTo>
                  <a:lnTo>
                    <a:pt x="188696" y="52857"/>
                  </a:lnTo>
                  <a:lnTo>
                    <a:pt x="186309" y="54902"/>
                  </a:lnTo>
                  <a:lnTo>
                    <a:pt x="180492" y="54902"/>
                  </a:lnTo>
                  <a:lnTo>
                    <a:pt x="179171" y="53301"/>
                  </a:lnTo>
                  <a:lnTo>
                    <a:pt x="179171" y="26657"/>
                  </a:lnTo>
                  <a:lnTo>
                    <a:pt x="191249" y="26657"/>
                  </a:lnTo>
                  <a:lnTo>
                    <a:pt x="191249" y="20294"/>
                  </a:lnTo>
                  <a:lnTo>
                    <a:pt x="179171" y="20294"/>
                  </a:lnTo>
                  <a:lnTo>
                    <a:pt x="179171" y="10236"/>
                  </a:lnTo>
                  <a:lnTo>
                    <a:pt x="178562" y="8826"/>
                  </a:lnTo>
                  <a:lnTo>
                    <a:pt x="169037" y="8826"/>
                  </a:lnTo>
                  <a:lnTo>
                    <a:pt x="167982" y="9791"/>
                  </a:lnTo>
                  <a:lnTo>
                    <a:pt x="167982" y="20294"/>
                  </a:lnTo>
                  <a:lnTo>
                    <a:pt x="161721" y="20294"/>
                  </a:lnTo>
                  <a:lnTo>
                    <a:pt x="161721" y="26657"/>
                  </a:lnTo>
                  <a:lnTo>
                    <a:pt x="167716" y="26657"/>
                  </a:lnTo>
                  <a:lnTo>
                    <a:pt x="167716" y="57988"/>
                  </a:lnTo>
                  <a:lnTo>
                    <a:pt x="170891" y="61772"/>
                  </a:lnTo>
                  <a:lnTo>
                    <a:pt x="181635" y="61772"/>
                  </a:lnTo>
                  <a:lnTo>
                    <a:pt x="186232" y="60363"/>
                  </a:lnTo>
                  <a:lnTo>
                    <a:pt x="187718" y="59918"/>
                  </a:lnTo>
                  <a:lnTo>
                    <a:pt x="192836" y="58331"/>
                  </a:lnTo>
                  <a:lnTo>
                    <a:pt x="192836" y="56667"/>
                  </a:lnTo>
                  <a:lnTo>
                    <a:pt x="192836" y="56388"/>
                  </a:lnTo>
                  <a:close/>
                </a:path>
                <a:path w="445135" h="62229">
                  <a:moveTo>
                    <a:pt x="213525" y="1409"/>
                  </a:moveTo>
                  <a:lnTo>
                    <a:pt x="212915" y="0"/>
                  </a:lnTo>
                  <a:lnTo>
                    <a:pt x="202857" y="0"/>
                  </a:lnTo>
                  <a:lnTo>
                    <a:pt x="201815" y="965"/>
                  </a:lnTo>
                  <a:lnTo>
                    <a:pt x="201815" y="59842"/>
                  </a:lnTo>
                  <a:lnTo>
                    <a:pt x="202780" y="60883"/>
                  </a:lnTo>
                  <a:lnTo>
                    <a:pt x="212648" y="60883"/>
                  </a:lnTo>
                  <a:lnTo>
                    <a:pt x="213525" y="59753"/>
                  </a:lnTo>
                  <a:lnTo>
                    <a:pt x="213525" y="56680"/>
                  </a:lnTo>
                  <a:lnTo>
                    <a:pt x="213525" y="1409"/>
                  </a:lnTo>
                  <a:close/>
                </a:path>
                <a:path w="445135" h="62229">
                  <a:moveTo>
                    <a:pt x="265239" y="41198"/>
                  </a:moveTo>
                  <a:lnTo>
                    <a:pt x="263918" y="31800"/>
                  </a:lnTo>
                  <a:lnTo>
                    <a:pt x="260388" y="25768"/>
                  </a:lnTo>
                  <a:lnTo>
                    <a:pt x="259930" y="24980"/>
                  </a:lnTo>
                  <a:lnTo>
                    <a:pt x="253263" y="20840"/>
                  </a:lnTo>
                  <a:lnTo>
                    <a:pt x="253263" y="25768"/>
                  </a:lnTo>
                  <a:lnTo>
                    <a:pt x="253263" y="54902"/>
                  </a:lnTo>
                  <a:lnTo>
                    <a:pt x="234302" y="54902"/>
                  </a:lnTo>
                  <a:lnTo>
                    <a:pt x="234302" y="25768"/>
                  </a:lnTo>
                  <a:lnTo>
                    <a:pt x="253263" y="25768"/>
                  </a:lnTo>
                  <a:lnTo>
                    <a:pt x="253263" y="20840"/>
                  </a:lnTo>
                  <a:lnTo>
                    <a:pt x="243827" y="19418"/>
                  </a:lnTo>
                  <a:lnTo>
                    <a:pt x="234264" y="20853"/>
                  </a:lnTo>
                  <a:lnTo>
                    <a:pt x="227558" y="25069"/>
                  </a:lnTo>
                  <a:lnTo>
                    <a:pt x="223621" y="31915"/>
                  </a:lnTo>
                  <a:lnTo>
                    <a:pt x="222326" y="41198"/>
                  </a:lnTo>
                  <a:lnTo>
                    <a:pt x="223723" y="50380"/>
                  </a:lnTo>
                  <a:lnTo>
                    <a:pt x="227850" y="56781"/>
                  </a:lnTo>
                  <a:lnTo>
                    <a:pt x="234556" y="60540"/>
                  </a:lnTo>
                  <a:lnTo>
                    <a:pt x="243738" y="61772"/>
                  </a:lnTo>
                  <a:lnTo>
                    <a:pt x="252958" y="60540"/>
                  </a:lnTo>
                  <a:lnTo>
                    <a:pt x="259676" y="56819"/>
                  </a:lnTo>
                  <a:lnTo>
                    <a:pt x="260921" y="54902"/>
                  </a:lnTo>
                  <a:lnTo>
                    <a:pt x="263829" y="50419"/>
                  </a:lnTo>
                  <a:lnTo>
                    <a:pt x="265239" y="41198"/>
                  </a:lnTo>
                  <a:close/>
                </a:path>
                <a:path w="445135" h="62229">
                  <a:moveTo>
                    <a:pt x="298907" y="55206"/>
                  </a:moveTo>
                  <a:lnTo>
                    <a:pt x="298754" y="55422"/>
                  </a:lnTo>
                  <a:lnTo>
                    <a:pt x="298907" y="55422"/>
                  </a:lnTo>
                  <a:lnTo>
                    <a:pt x="298907" y="55206"/>
                  </a:lnTo>
                  <a:close/>
                </a:path>
                <a:path w="445135" h="62229">
                  <a:moveTo>
                    <a:pt x="310883" y="19507"/>
                  </a:moveTo>
                  <a:lnTo>
                    <a:pt x="297484" y="19418"/>
                  </a:lnTo>
                  <a:lnTo>
                    <a:pt x="288937" y="19418"/>
                  </a:lnTo>
                  <a:lnTo>
                    <a:pt x="284530" y="19773"/>
                  </a:lnTo>
                  <a:lnTo>
                    <a:pt x="278625" y="22237"/>
                  </a:lnTo>
                  <a:lnTo>
                    <a:pt x="276771" y="23037"/>
                  </a:lnTo>
                  <a:lnTo>
                    <a:pt x="276339" y="23304"/>
                  </a:lnTo>
                  <a:lnTo>
                    <a:pt x="276377" y="25234"/>
                  </a:lnTo>
                  <a:lnTo>
                    <a:pt x="276860" y="29921"/>
                  </a:lnTo>
                  <a:lnTo>
                    <a:pt x="277037" y="31140"/>
                  </a:lnTo>
                  <a:lnTo>
                    <a:pt x="277482" y="31572"/>
                  </a:lnTo>
                  <a:lnTo>
                    <a:pt x="278536" y="31572"/>
                  </a:lnTo>
                  <a:lnTo>
                    <a:pt x="282854" y="27152"/>
                  </a:lnTo>
                  <a:lnTo>
                    <a:pt x="287261" y="25234"/>
                  </a:lnTo>
                  <a:lnTo>
                    <a:pt x="297484" y="25234"/>
                  </a:lnTo>
                  <a:lnTo>
                    <a:pt x="298907" y="28105"/>
                  </a:lnTo>
                  <a:lnTo>
                    <a:pt x="298907" y="36258"/>
                  </a:lnTo>
                  <a:lnTo>
                    <a:pt x="293509" y="36487"/>
                  </a:lnTo>
                  <a:lnTo>
                    <a:pt x="284657" y="37934"/>
                  </a:lnTo>
                  <a:lnTo>
                    <a:pt x="276377" y="41783"/>
                  </a:lnTo>
                  <a:lnTo>
                    <a:pt x="272719" y="49174"/>
                  </a:lnTo>
                  <a:lnTo>
                    <a:pt x="272846" y="55422"/>
                  </a:lnTo>
                  <a:lnTo>
                    <a:pt x="277660" y="61772"/>
                  </a:lnTo>
                  <a:lnTo>
                    <a:pt x="288417" y="61772"/>
                  </a:lnTo>
                  <a:lnTo>
                    <a:pt x="295021" y="60896"/>
                  </a:lnTo>
                  <a:lnTo>
                    <a:pt x="298754" y="55422"/>
                  </a:lnTo>
                  <a:lnTo>
                    <a:pt x="286550" y="55422"/>
                  </a:lnTo>
                  <a:lnTo>
                    <a:pt x="284175" y="52311"/>
                  </a:lnTo>
                  <a:lnTo>
                    <a:pt x="284175" y="40513"/>
                  </a:lnTo>
                  <a:lnTo>
                    <a:pt x="296430" y="39903"/>
                  </a:lnTo>
                  <a:lnTo>
                    <a:pt x="298907" y="39827"/>
                  </a:lnTo>
                  <a:lnTo>
                    <a:pt x="298907" y="55206"/>
                  </a:lnTo>
                  <a:lnTo>
                    <a:pt x="299161" y="54825"/>
                  </a:lnTo>
                  <a:lnTo>
                    <a:pt x="299275" y="59664"/>
                  </a:lnTo>
                  <a:lnTo>
                    <a:pt x="299770" y="60807"/>
                  </a:lnTo>
                  <a:lnTo>
                    <a:pt x="310007" y="60807"/>
                  </a:lnTo>
                  <a:lnTo>
                    <a:pt x="310883" y="59664"/>
                  </a:lnTo>
                  <a:lnTo>
                    <a:pt x="310883" y="54825"/>
                  </a:lnTo>
                  <a:lnTo>
                    <a:pt x="310883" y="39827"/>
                  </a:lnTo>
                  <a:lnTo>
                    <a:pt x="310883" y="25234"/>
                  </a:lnTo>
                  <a:lnTo>
                    <a:pt x="310883" y="19507"/>
                  </a:lnTo>
                  <a:close/>
                </a:path>
                <a:path w="445135" h="62229">
                  <a:moveTo>
                    <a:pt x="360476" y="23825"/>
                  </a:moveTo>
                  <a:lnTo>
                    <a:pt x="360362" y="1130"/>
                  </a:lnTo>
                  <a:lnTo>
                    <a:pt x="359854" y="0"/>
                  </a:lnTo>
                  <a:lnTo>
                    <a:pt x="349631" y="0"/>
                  </a:lnTo>
                  <a:lnTo>
                    <a:pt x="348754" y="1130"/>
                  </a:lnTo>
                  <a:lnTo>
                    <a:pt x="348754" y="23825"/>
                  </a:lnTo>
                  <a:lnTo>
                    <a:pt x="348475" y="23571"/>
                  </a:lnTo>
                  <a:lnTo>
                    <a:pt x="348475" y="52070"/>
                  </a:lnTo>
                  <a:lnTo>
                    <a:pt x="345935" y="53848"/>
                  </a:lnTo>
                  <a:lnTo>
                    <a:pt x="343725" y="55245"/>
                  </a:lnTo>
                  <a:lnTo>
                    <a:pt x="341693" y="55422"/>
                  </a:lnTo>
                  <a:lnTo>
                    <a:pt x="331749" y="55422"/>
                  </a:lnTo>
                  <a:lnTo>
                    <a:pt x="331749" y="25768"/>
                  </a:lnTo>
                  <a:lnTo>
                    <a:pt x="344170" y="25768"/>
                  </a:lnTo>
                  <a:lnTo>
                    <a:pt x="346557" y="26657"/>
                  </a:lnTo>
                  <a:lnTo>
                    <a:pt x="348411" y="28435"/>
                  </a:lnTo>
                  <a:lnTo>
                    <a:pt x="348475" y="52070"/>
                  </a:lnTo>
                  <a:lnTo>
                    <a:pt x="348475" y="23571"/>
                  </a:lnTo>
                  <a:lnTo>
                    <a:pt x="344779" y="20040"/>
                  </a:lnTo>
                  <a:lnTo>
                    <a:pt x="340372" y="19418"/>
                  </a:lnTo>
                  <a:lnTo>
                    <a:pt x="337642" y="19418"/>
                  </a:lnTo>
                  <a:lnTo>
                    <a:pt x="327304" y="22136"/>
                  </a:lnTo>
                  <a:lnTo>
                    <a:pt x="321983" y="28435"/>
                  </a:lnTo>
                  <a:lnTo>
                    <a:pt x="320027" y="35534"/>
                  </a:lnTo>
                  <a:lnTo>
                    <a:pt x="319747" y="40690"/>
                  </a:lnTo>
                  <a:lnTo>
                    <a:pt x="320027" y="45694"/>
                  </a:lnTo>
                  <a:lnTo>
                    <a:pt x="321932" y="52755"/>
                  </a:lnTo>
                  <a:lnTo>
                    <a:pt x="327113" y="59042"/>
                  </a:lnTo>
                  <a:lnTo>
                    <a:pt x="337197" y="61772"/>
                  </a:lnTo>
                  <a:lnTo>
                    <a:pt x="340906" y="61772"/>
                  </a:lnTo>
                  <a:lnTo>
                    <a:pt x="344690" y="60718"/>
                  </a:lnTo>
                  <a:lnTo>
                    <a:pt x="348475" y="56667"/>
                  </a:lnTo>
                  <a:lnTo>
                    <a:pt x="348475" y="59918"/>
                  </a:lnTo>
                  <a:lnTo>
                    <a:pt x="349719" y="60807"/>
                  </a:lnTo>
                  <a:lnTo>
                    <a:pt x="359587" y="60807"/>
                  </a:lnTo>
                  <a:lnTo>
                    <a:pt x="360476" y="59664"/>
                  </a:lnTo>
                  <a:lnTo>
                    <a:pt x="360476" y="56667"/>
                  </a:lnTo>
                  <a:lnTo>
                    <a:pt x="360476" y="55422"/>
                  </a:lnTo>
                  <a:lnTo>
                    <a:pt x="360476" y="25768"/>
                  </a:lnTo>
                  <a:lnTo>
                    <a:pt x="360476" y="23825"/>
                  </a:lnTo>
                  <a:close/>
                </a:path>
                <a:path w="445135" h="62229">
                  <a:moveTo>
                    <a:pt x="409295" y="42278"/>
                  </a:moveTo>
                  <a:lnTo>
                    <a:pt x="399503" y="20929"/>
                  </a:lnTo>
                  <a:lnTo>
                    <a:pt x="399503" y="37693"/>
                  </a:lnTo>
                  <a:lnTo>
                    <a:pt x="381165" y="37693"/>
                  </a:lnTo>
                  <a:lnTo>
                    <a:pt x="381444" y="32346"/>
                  </a:lnTo>
                  <a:lnTo>
                    <a:pt x="383209" y="25768"/>
                  </a:lnTo>
                  <a:lnTo>
                    <a:pt x="397916" y="25768"/>
                  </a:lnTo>
                  <a:lnTo>
                    <a:pt x="399173" y="30607"/>
                  </a:lnTo>
                  <a:lnTo>
                    <a:pt x="399300" y="32346"/>
                  </a:lnTo>
                  <a:lnTo>
                    <a:pt x="399503" y="37693"/>
                  </a:lnTo>
                  <a:lnTo>
                    <a:pt x="399503" y="20929"/>
                  </a:lnTo>
                  <a:lnTo>
                    <a:pt x="399288" y="20777"/>
                  </a:lnTo>
                  <a:lnTo>
                    <a:pt x="390867" y="19418"/>
                  </a:lnTo>
                  <a:lnTo>
                    <a:pt x="381635" y="20586"/>
                  </a:lnTo>
                  <a:lnTo>
                    <a:pt x="375043" y="24638"/>
                  </a:lnTo>
                  <a:lnTo>
                    <a:pt x="371106" y="31292"/>
                  </a:lnTo>
                  <a:lnTo>
                    <a:pt x="369798" y="40259"/>
                  </a:lnTo>
                  <a:lnTo>
                    <a:pt x="371322" y="49720"/>
                  </a:lnTo>
                  <a:lnTo>
                    <a:pt x="375716" y="56438"/>
                  </a:lnTo>
                  <a:lnTo>
                    <a:pt x="382701" y="60439"/>
                  </a:lnTo>
                  <a:lnTo>
                    <a:pt x="392010" y="61772"/>
                  </a:lnTo>
                  <a:lnTo>
                    <a:pt x="395363" y="61772"/>
                  </a:lnTo>
                  <a:lnTo>
                    <a:pt x="400380" y="61341"/>
                  </a:lnTo>
                  <a:lnTo>
                    <a:pt x="408139" y="57454"/>
                  </a:lnTo>
                  <a:lnTo>
                    <a:pt x="408762" y="57188"/>
                  </a:lnTo>
                  <a:lnTo>
                    <a:pt x="408762" y="55854"/>
                  </a:lnTo>
                  <a:lnTo>
                    <a:pt x="408686" y="54800"/>
                  </a:lnTo>
                  <a:lnTo>
                    <a:pt x="408406" y="52260"/>
                  </a:lnTo>
                  <a:lnTo>
                    <a:pt x="408063" y="49530"/>
                  </a:lnTo>
                  <a:lnTo>
                    <a:pt x="406641" y="49428"/>
                  </a:lnTo>
                  <a:lnTo>
                    <a:pt x="405676" y="50317"/>
                  </a:lnTo>
                  <a:lnTo>
                    <a:pt x="400481" y="54800"/>
                  </a:lnTo>
                  <a:lnTo>
                    <a:pt x="395185" y="55422"/>
                  </a:lnTo>
                  <a:lnTo>
                    <a:pt x="392366" y="55422"/>
                  </a:lnTo>
                  <a:lnTo>
                    <a:pt x="382409" y="55854"/>
                  </a:lnTo>
                  <a:lnTo>
                    <a:pt x="381342" y="48006"/>
                  </a:lnTo>
                  <a:lnTo>
                    <a:pt x="381088" y="42354"/>
                  </a:lnTo>
                  <a:lnTo>
                    <a:pt x="407085" y="42354"/>
                  </a:lnTo>
                  <a:lnTo>
                    <a:pt x="409295" y="42278"/>
                  </a:lnTo>
                  <a:close/>
                </a:path>
                <a:path w="445135" h="62229">
                  <a:moveTo>
                    <a:pt x="444512" y="19875"/>
                  </a:moveTo>
                  <a:lnTo>
                    <a:pt x="440448" y="19875"/>
                  </a:lnTo>
                  <a:lnTo>
                    <a:pt x="434009" y="20739"/>
                  </a:lnTo>
                  <a:lnTo>
                    <a:pt x="429869" y="30251"/>
                  </a:lnTo>
                  <a:lnTo>
                    <a:pt x="429780" y="21717"/>
                  </a:lnTo>
                  <a:lnTo>
                    <a:pt x="429158" y="20294"/>
                  </a:lnTo>
                  <a:lnTo>
                    <a:pt x="419557" y="20294"/>
                  </a:lnTo>
                  <a:lnTo>
                    <a:pt x="418503" y="21272"/>
                  </a:lnTo>
                  <a:lnTo>
                    <a:pt x="418503" y="59855"/>
                  </a:lnTo>
                  <a:lnTo>
                    <a:pt x="419468" y="60883"/>
                  </a:lnTo>
                  <a:lnTo>
                    <a:pt x="429336" y="60883"/>
                  </a:lnTo>
                  <a:lnTo>
                    <a:pt x="430225" y="59753"/>
                  </a:lnTo>
                  <a:lnTo>
                    <a:pt x="430225" y="32524"/>
                  </a:lnTo>
                  <a:lnTo>
                    <a:pt x="437184" y="29121"/>
                  </a:lnTo>
                  <a:lnTo>
                    <a:pt x="442747" y="28765"/>
                  </a:lnTo>
                  <a:lnTo>
                    <a:pt x="444334" y="28676"/>
                  </a:lnTo>
                  <a:lnTo>
                    <a:pt x="444512" y="28676"/>
                  </a:lnTo>
                  <a:lnTo>
                    <a:pt x="444512" y="26390"/>
                  </a:lnTo>
                  <a:lnTo>
                    <a:pt x="444512" y="198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pic>
          <p:nvPicPr>
            <p:cNvPr id="80" name="object 8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986135" y="680674"/>
              <a:ext cx="1766922" cy="64414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3762581" y="680674"/>
              <a:ext cx="6350" cy="55244"/>
            </a:xfrm>
            <a:custGeom>
              <a:avLst/>
              <a:gdLst/>
              <a:ahLst/>
              <a:cxnLst/>
              <a:rect l="l" t="t" r="r" b="b"/>
              <a:pathLst>
                <a:path w="6350" h="55245">
                  <a:moveTo>
                    <a:pt x="5940" y="0"/>
                  </a:moveTo>
                  <a:lnTo>
                    <a:pt x="0" y="0"/>
                  </a:lnTo>
                  <a:lnTo>
                    <a:pt x="0" y="54705"/>
                  </a:lnTo>
                  <a:lnTo>
                    <a:pt x="5940" y="54705"/>
                  </a:lnTo>
                  <a:lnTo>
                    <a:pt x="59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pic>
          <p:nvPicPr>
            <p:cNvPr id="82" name="object 8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846419" y="799594"/>
              <a:ext cx="63950" cy="206584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2238892" y="2105244"/>
              <a:ext cx="640080" cy="135255"/>
            </a:xfrm>
            <a:custGeom>
              <a:avLst/>
              <a:gdLst/>
              <a:ahLst/>
              <a:cxnLst/>
              <a:rect l="l" t="t" r="r" b="b"/>
              <a:pathLst>
                <a:path w="640080" h="135255">
                  <a:moveTo>
                    <a:pt x="639504" y="0"/>
                  </a:moveTo>
                  <a:lnTo>
                    <a:pt x="639504" y="93261"/>
                  </a:lnTo>
                  <a:lnTo>
                    <a:pt x="0" y="93261"/>
                  </a:lnTo>
                  <a:lnTo>
                    <a:pt x="0" y="134637"/>
                  </a:lnTo>
                </a:path>
              </a:pathLst>
            </a:custGeom>
            <a:ln w="106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pic>
          <p:nvPicPr>
            <p:cNvPr id="84" name="object 8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206918" y="2221226"/>
              <a:ext cx="63950" cy="63950"/>
            </a:xfrm>
            <a:prstGeom prst="rect">
              <a:avLst/>
            </a:prstGeom>
          </p:spPr>
        </p:pic>
        <p:sp>
          <p:nvSpPr>
            <p:cNvPr id="85" name="object 85"/>
            <p:cNvSpPr/>
            <p:nvPr/>
          </p:nvSpPr>
          <p:spPr>
            <a:xfrm>
              <a:off x="2878396" y="2105244"/>
              <a:ext cx="640080" cy="135255"/>
            </a:xfrm>
            <a:custGeom>
              <a:avLst/>
              <a:gdLst/>
              <a:ahLst/>
              <a:cxnLst/>
              <a:rect l="l" t="t" r="r" b="b"/>
              <a:pathLst>
                <a:path w="640079" h="135255">
                  <a:moveTo>
                    <a:pt x="0" y="0"/>
                  </a:moveTo>
                  <a:lnTo>
                    <a:pt x="0" y="93261"/>
                  </a:lnTo>
                  <a:lnTo>
                    <a:pt x="639497" y="93261"/>
                  </a:lnTo>
                  <a:lnTo>
                    <a:pt x="639497" y="134637"/>
                  </a:lnTo>
                </a:path>
              </a:pathLst>
            </a:custGeom>
            <a:ln w="106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55"/>
            </a:p>
          </p:txBody>
        </p:sp>
        <p:pic>
          <p:nvPicPr>
            <p:cNvPr id="86" name="object 8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485920" y="2221226"/>
              <a:ext cx="63950" cy="63950"/>
            </a:xfrm>
            <a:prstGeom prst="rect">
              <a:avLst/>
            </a:prstGeom>
          </p:spPr>
        </p:pic>
      </p:grpSp>
      <p:sp>
        <p:nvSpPr>
          <p:cNvPr id="91" name="object 91"/>
          <p:cNvSpPr txBox="1"/>
          <p:nvPr/>
        </p:nvSpPr>
        <p:spPr>
          <a:xfrm>
            <a:off x="8758461" y="5828135"/>
            <a:ext cx="396777" cy="130132"/>
          </a:xfrm>
          <a:prstGeom prst="rect">
            <a:avLst/>
          </a:prstGeom>
        </p:spPr>
        <p:txBody>
          <a:bodyPr vert="horz" wrap="square" lIns="0" tIns="32226" rIns="0" bIns="0" rtlCol="0">
            <a:spAutoFit/>
          </a:bodyPr>
          <a:lstStyle/>
          <a:p>
            <a:pPr marL="60423">
              <a:spcBef>
                <a:spcPts val="254"/>
              </a:spcBef>
            </a:pPr>
            <a:fld id="{81D60167-4931-47E6-BA6A-407CBD079E47}" type="slidenum">
              <a:rPr sz="634" spc="8" dirty="0">
                <a:latin typeface="Microsoft Sans Serif"/>
                <a:cs typeface="Microsoft Sans Serif"/>
              </a:rPr>
              <a:pPr marL="60423">
                <a:spcBef>
                  <a:spcPts val="254"/>
                </a:spcBef>
              </a:pPr>
              <a:t>59</a:t>
            </a:fld>
            <a:r>
              <a:rPr sz="634" spc="8" dirty="0">
                <a:latin typeface="Microsoft Sans Serif"/>
                <a:cs typeface="Microsoft Sans Serif"/>
              </a:rPr>
              <a:t>/324</a:t>
            </a:r>
            <a:endParaRPr sz="634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16D97F3E-2A48-4463-8444-A430587C1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4ED-299A-4919-A753-0F5FB22F5271}" type="slidenum">
              <a:rPr lang="ja-JP" altLang="en-US"/>
              <a:pPr/>
              <a:t>6</a:t>
            </a:fld>
            <a:endParaRPr lang="en-US" altLang="ja-JP"/>
          </a:p>
        </p:txBody>
      </p:sp>
      <p:pic>
        <p:nvPicPr>
          <p:cNvPr id="39939" name="Picture 3">
            <a:extLst>
              <a:ext uri="{FF2B5EF4-FFF2-40B4-BE49-F238E27FC236}">
                <a16:creationId xmlns:a16="http://schemas.microsoft.com/office/drawing/2014/main" id="{2A830A88-C91C-4AC9-B5EF-78E4EB8F7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8096250" cy="329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940" name="Text Box 4">
            <a:extLst>
              <a:ext uri="{FF2B5EF4-FFF2-40B4-BE49-F238E27FC236}">
                <a16:creationId xmlns:a16="http://schemas.microsoft.com/office/drawing/2014/main" id="{3CB856D9-2FE6-4B26-A25C-63F702634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775" y="349250"/>
            <a:ext cx="90392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ja-JP" sz="3600">
                <a:ea typeface="ＭＳ Ｐゴシック" panose="020B0600070205080204" pitchFamily="34" charset="-128"/>
              </a:rPr>
              <a:t>General Structure of Linux kernel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3948" y="738975"/>
            <a:ext cx="2554882" cy="710719"/>
          </a:xfrm>
          <a:prstGeom prst="rect">
            <a:avLst/>
          </a:prstGeom>
        </p:spPr>
        <p:txBody>
          <a:bodyPr vert="horz" wrap="square" lIns="0" tIns="27190" rIns="0" bIns="0" rtlCol="0" anchor="ctr">
            <a:spAutoFit/>
          </a:bodyPr>
          <a:lstStyle/>
          <a:p>
            <a:pPr marL="20141">
              <a:lnSpc>
                <a:spcPct val="100000"/>
              </a:lnSpc>
              <a:spcBef>
                <a:spcPts val="214"/>
              </a:spcBef>
            </a:pPr>
            <a:r>
              <a:rPr sz="2220" spc="-135" dirty="0"/>
              <a:t>Embedded</a:t>
            </a:r>
            <a:r>
              <a:rPr sz="2220" spc="-8" dirty="0"/>
              <a:t> </a:t>
            </a:r>
            <a:r>
              <a:rPr sz="2220" spc="-95" dirty="0"/>
              <a:t>Linux</a:t>
            </a:r>
            <a:r>
              <a:rPr sz="2220" spc="-8" dirty="0"/>
              <a:t> </a:t>
            </a:r>
            <a:r>
              <a:rPr sz="2220" spc="-167" dirty="0"/>
              <a:t>work</a:t>
            </a:r>
            <a:endParaRPr sz="2220"/>
          </a:p>
        </p:txBody>
      </p:sp>
      <p:sp>
        <p:nvSpPr>
          <p:cNvPr id="25" name="object 25"/>
          <p:cNvSpPr txBox="1"/>
          <p:nvPr/>
        </p:nvSpPr>
        <p:spPr>
          <a:xfrm>
            <a:off x="669183" y="2554578"/>
            <a:ext cx="7838865" cy="1513777"/>
          </a:xfrm>
          <a:prstGeom prst="rect">
            <a:avLst/>
          </a:prstGeom>
        </p:spPr>
        <p:txBody>
          <a:bodyPr vert="horz" wrap="square" lIns="0" tIns="11078" rIns="0" bIns="0" rtlCol="0">
            <a:spAutoFit/>
          </a:bodyPr>
          <a:lstStyle/>
          <a:p>
            <a:pPr marL="340380" marR="363544" indent="-280966">
              <a:lnSpc>
                <a:spcPct val="102600"/>
              </a:lnSpc>
              <a:spcBef>
                <a:spcPts val="87"/>
              </a:spcBef>
              <a:buClr>
                <a:srgbClr val="F47F19"/>
              </a:buClr>
              <a:buFont typeface="Cambria"/>
              <a:buChar char="►"/>
              <a:tabLst>
                <a:tab pos="341389" algn="l"/>
              </a:tabLst>
            </a:pPr>
            <a:r>
              <a:rPr lang="en-US" sz="1744" b="1" spc="-16" dirty="0">
                <a:latin typeface="Arial"/>
                <a:cs typeface="Arial"/>
              </a:rPr>
              <a:t>BSP</a:t>
            </a:r>
            <a:r>
              <a:rPr lang="en-US" sz="1744" b="1" spc="151" dirty="0">
                <a:latin typeface="Arial"/>
                <a:cs typeface="Arial"/>
              </a:rPr>
              <a:t> </a:t>
            </a:r>
            <a:r>
              <a:rPr lang="en-US" sz="1744" b="1" spc="-111" dirty="0">
                <a:latin typeface="Arial"/>
                <a:cs typeface="Arial"/>
              </a:rPr>
              <a:t>work</a:t>
            </a:r>
            <a:r>
              <a:rPr lang="en-US" sz="1744" spc="-111" dirty="0">
                <a:latin typeface="Tahoma"/>
                <a:cs typeface="Tahoma"/>
              </a:rPr>
              <a:t>:</a:t>
            </a:r>
            <a:r>
              <a:rPr lang="en-US" sz="1744" spc="238" dirty="0">
                <a:latin typeface="Tahoma"/>
                <a:cs typeface="Tahoma"/>
              </a:rPr>
              <a:t> </a:t>
            </a:r>
            <a:r>
              <a:rPr lang="en-US" sz="1744" spc="-48" dirty="0">
                <a:latin typeface="Tahoma"/>
                <a:cs typeface="Tahoma"/>
              </a:rPr>
              <a:t>porting</a:t>
            </a:r>
            <a:r>
              <a:rPr lang="en-US" sz="1744" spc="32" dirty="0">
                <a:latin typeface="Tahoma"/>
                <a:cs typeface="Tahoma"/>
              </a:rPr>
              <a:t> </a:t>
            </a:r>
            <a:r>
              <a:rPr lang="en-US" sz="1744" spc="-63" dirty="0">
                <a:latin typeface="Tahoma"/>
                <a:cs typeface="Tahoma"/>
              </a:rPr>
              <a:t>the</a:t>
            </a:r>
            <a:r>
              <a:rPr lang="en-US" sz="1744" spc="32" dirty="0">
                <a:latin typeface="Tahoma"/>
                <a:cs typeface="Tahoma"/>
              </a:rPr>
              <a:t> </a:t>
            </a:r>
            <a:r>
              <a:rPr lang="en-US" sz="1744" spc="-56" dirty="0">
                <a:latin typeface="Tahoma"/>
                <a:cs typeface="Tahoma"/>
              </a:rPr>
              <a:t>bootloader</a:t>
            </a:r>
            <a:r>
              <a:rPr lang="en-US" sz="1744" spc="32" dirty="0">
                <a:latin typeface="Tahoma"/>
                <a:cs typeface="Tahoma"/>
              </a:rPr>
              <a:t> </a:t>
            </a:r>
            <a:r>
              <a:rPr lang="en-US" sz="1744" spc="-79" dirty="0">
                <a:latin typeface="Tahoma"/>
                <a:cs typeface="Tahoma"/>
              </a:rPr>
              <a:t>and</a:t>
            </a:r>
            <a:r>
              <a:rPr lang="en-US" sz="1744" spc="40" dirty="0">
                <a:latin typeface="Tahoma"/>
                <a:cs typeface="Tahoma"/>
              </a:rPr>
              <a:t> </a:t>
            </a:r>
            <a:r>
              <a:rPr lang="en-US" sz="1744" spc="-32" dirty="0" err="1">
                <a:latin typeface="Tahoma"/>
                <a:cs typeface="Tahoma"/>
              </a:rPr>
              <a:t>linux</a:t>
            </a:r>
            <a:r>
              <a:rPr lang="en-US" sz="1744" spc="32" dirty="0">
                <a:latin typeface="Tahoma"/>
                <a:cs typeface="Tahoma"/>
              </a:rPr>
              <a:t> </a:t>
            </a:r>
            <a:r>
              <a:rPr lang="en-US" sz="1744" spc="-79" dirty="0">
                <a:latin typeface="Tahoma"/>
                <a:cs typeface="Tahoma"/>
              </a:rPr>
              <a:t>kernel,</a:t>
            </a:r>
            <a:r>
              <a:rPr lang="en-US" sz="1744" spc="32" dirty="0">
                <a:latin typeface="Tahoma"/>
                <a:cs typeface="Tahoma"/>
              </a:rPr>
              <a:t> </a:t>
            </a:r>
            <a:r>
              <a:rPr lang="en-US" sz="1744" spc="-79" dirty="0">
                <a:latin typeface="Tahoma"/>
                <a:cs typeface="Tahoma"/>
              </a:rPr>
              <a:t>developing</a:t>
            </a:r>
            <a:r>
              <a:rPr lang="en-US" sz="1744" spc="32" dirty="0">
                <a:latin typeface="Tahoma"/>
                <a:cs typeface="Tahoma"/>
              </a:rPr>
              <a:t> </a:t>
            </a:r>
            <a:r>
              <a:rPr lang="en-US" sz="1744" spc="-32" dirty="0" err="1">
                <a:latin typeface="Tahoma"/>
                <a:cs typeface="Tahoma"/>
              </a:rPr>
              <a:t>linux</a:t>
            </a:r>
            <a:r>
              <a:rPr lang="en-US" sz="1744" spc="32" dirty="0">
                <a:latin typeface="Tahoma"/>
                <a:cs typeface="Tahoma"/>
              </a:rPr>
              <a:t> </a:t>
            </a:r>
            <a:r>
              <a:rPr lang="en-US" sz="1744" spc="-79" dirty="0">
                <a:latin typeface="Tahoma"/>
                <a:cs typeface="Tahoma"/>
              </a:rPr>
              <a:t>device </a:t>
            </a:r>
            <a:r>
              <a:rPr lang="en-US" sz="1744" spc="-515" dirty="0">
                <a:latin typeface="Tahoma"/>
                <a:cs typeface="Tahoma"/>
              </a:rPr>
              <a:t> </a:t>
            </a:r>
            <a:r>
              <a:rPr lang="en-US" sz="1744" spc="-71" dirty="0">
                <a:latin typeface="Tahoma"/>
                <a:cs typeface="Tahoma"/>
              </a:rPr>
              <a:t>drivers.</a:t>
            </a:r>
            <a:endParaRPr lang="en-US" sz="1744" dirty="0">
              <a:latin typeface="Tahoma"/>
              <a:cs typeface="Tahoma"/>
            </a:endParaRPr>
          </a:p>
          <a:p>
            <a:pPr marL="340380" marR="71500" indent="-280966">
              <a:lnSpc>
                <a:spcPct val="102600"/>
              </a:lnSpc>
              <a:spcBef>
                <a:spcPts val="476"/>
              </a:spcBef>
              <a:buClr>
                <a:srgbClr val="F47F19"/>
              </a:buClr>
              <a:buFont typeface="Cambria"/>
              <a:buChar char="►"/>
              <a:tabLst>
                <a:tab pos="341389" algn="l"/>
              </a:tabLst>
            </a:pPr>
            <a:r>
              <a:rPr lang="en-US" sz="1744" b="1" spc="-103" dirty="0">
                <a:latin typeface="Arial"/>
                <a:cs typeface="Arial"/>
              </a:rPr>
              <a:t>System</a:t>
            </a:r>
            <a:r>
              <a:rPr lang="en-US" sz="1744" b="1" spc="151" dirty="0">
                <a:latin typeface="Arial"/>
                <a:cs typeface="Arial"/>
              </a:rPr>
              <a:t> </a:t>
            </a:r>
            <a:r>
              <a:rPr lang="en-US" sz="1744" b="1" spc="-48" dirty="0">
                <a:latin typeface="Arial"/>
                <a:cs typeface="Arial"/>
              </a:rPr>
              <a:t>integration</a:t>
            </a:r>
            <a:r>
              <a:rPr lang="en-US" sz="1744" b="1" spc="159" dirty="0">
                <a:latin typeface="Arial"/>
                <a:cs typeface="Arial"/>
              </a:rPr>
              <a:t> </a:t>
            </a:r>
            <a:r>
              <a:rPr lang="en-US" sz="1744" b="1" spc="-111" dirty="0">
                <a:latin typeface="Arial"/>
                <a:cs typeface="Arial"/>
              </a:rPr>
              <a:t>work</a:t>
            </a:r>
            <a:r>
              <a:rPr lang="en-US" sz="1744" spc="-111" dirty="0">
                <a:latin typeface="Tahoma"/>
                <a:cs typeface="Tahoma"/>
              </a:rPr>
              <a:t>:</a:t>
            </a:r>
            <a:r>
              <a:rPr lang="en-US" sz="1744" spc="230" dirty="0">
                <a:latin typeface="Tahoma"/>
                <a:cs typeface="Tahoma"/>
              </a:rPr>
              <a:t> </a:t>
            </a:r>
            <a:r>
              <a:rPr lang="en-US" sz="1744" spc="-79" dirty="0">
                <a:latin typeface="Tahoma"/>
                <a:cs typeface="Tahoma"/>
              </a:rPr>
              <a:t>assembling</a:t>
            </a:r>
            <a:r>
              <a:rPr lang="en-US" sz="1744" spc="40" dirty="0">
                <a:latin typeface="Tahoma"/>
                <a:cs typeface="Tahoma"/>
              </a:rPr>
              <a:t> </a:t>
            </a:r>
            <a:r>
              <a:rPr lang="en-US" sz="1744" spc="-24" dirty="0">
                <a:latin typeface="Tahoma"/>
                <a:cs typeface="Tahoma"/>
              </a:rPr>
              <a:t>all</a:t>
            </a:r>
            <a:r>
              <a:rPr lang="en-US" sz="1744" spc="40" dirty="0">
                <a:latin typeface="Tahoma"/>
                <a:cs typeface="Tahoma"/>
              </a:rPr>
              <a:t> </a:t>
            </a:r>
            <a:r>
              <a:rPr lang="en-US" sz="1744" spc="-63" dirty="0">
                <a:latin typeface="Tahoma"/>
                <a:cs typeface="Tahoma"/>
              </a:rPr>
              <a:t>the</a:t>
            </a:r>
            <a:r>
              <a:rPr lang="en-US" sz="1744" spc="32" dirty="0">
                <a:latin typeface="Tahoma"/>
                <a:cs typeface="Tahoma"/>
              </a:rPr>
              <a:t> </a:t>
            </a:r>
            <a:r>
              <a:rPr lang="en-US" sz="1744" spc="-103" dirty="0">
                <a:latin typeface="Tahoma"/>
                <a:cs typeface="Tahoma"/>
              </a:rPr>
              <a:t>user</a:t>
            </a:r>
            <a:r>
              <a:rPr lang="en-US" sz="1744" spc="40" dirty="0">
                <a:latin typeface="Tahoma"/>
                <a:cs typeface="Tahoma"/>
              </a:rPr>
              <a:t> </a:t>
            </a:r>
            <a:r>
              <a:rPr lang="en-US" sz="1744" spc="-95" dirty="0">
                <a:latin typeface="Tahoma"/>
                <a:cs typeface="Tahoma"/>
              </a:rPr>
              <a:t>space</a:t>
            </a:r>
            <a:r>
              <a:rPr lang="en-US" sz="1744" spc="40" dirty="0">
                <a:latin typeface="Tahoma"/>
                <a:cs typeface="Tahoma"/>
              </a:rPr>
              <a:t> </a:t>
            </a:r>
            <a:r>
              <a:rPr lang="en-US" sz="1744" spc="-71" dirty="0">
                <a:latin typeface="Tahoma"/>
                <a:cs typeface="Tahoma"/>
              </a:rPr>
              <a:t>components</a:t>
            </a:r>
            <a:r>
              <a:rPr lang="en-US" sz="1744" spc="32" dirty="0">
                <a:latin typeface="Tahoma"/>
                <a:cs typeface="Tahoma"/>
              </a:rPr>
              <a:t> </a:t>
            </a:r>
            <a:r>
              <a:rPr lang="en-US" sz="1744" spc="-119" dirty="0">
                <a:latin typeface="Tahoma"/>
                <a:cs typeface="Tahoma"/>
              </a:rPr>
              <a:t>needed</a:t>
            </a:r>
            <a:r>
              <a:rPr lang="en-US" sz="1744" spc="40" dirty="0">
                <a:latin typeface="Tahoma"/>
                <a:cs typeface="Tahoma"/>
              </a:rPr>
              <a:t> </a:t>
            </a:r>
            <a:r>
              <a:rPr lang="en-US" sz="1744" spc="-71" dirty="0">
                <a:latin typeface="Tahoma"/>
                <a:cs typeface="Tahoma"/>
              </a:rPr>
              <a:t>for </a:t>
            </a:r>
            <a:r>
              <a:rPr lang="en-US" sz="1744" spc="-523" dirty="0">
                <a:latin typeface="Tahoma"/>
                <a:cs typeface="Tahoma"/>
              </a:rPr>
              <a:t> </a:t>
            </a:r>
            <a:r>
              <a:rPr lang="en-US" sz="1744" spc="-63" dirty="0">
                <a:latin typeface="Tahoma"/>
                <a:cs typeface="Tahoma"/>
              </a:rPr>
              <a:t>the</a:t>
            </a:r>
            <a:r>
              <a:rPr lang="en-US" sz="1744" spc="40" dirty="0">
                <a:latin typeface="Tahoma"/>
                <a:cs typeface="Tahoma"/>
              </a:rPr>
              <a:t> </a:t>
            </a:r>
            <a:r>
              <a:rPr lang="en-US" sz="1744" spc="-79" dirty="0">
                <a:latin typeface="Tahoma"/>
                <a:cs typeface="Tahoma"/>
              </a:rPr>
              <a:t>system,</a:t>
            </a:r>
            <a:r>
              <a:rPr lang="en-US" sz="1744" spc="40" dirty="0">
                <a:latin typeface="Tahoma"/>
                <a:cs typeface="Tahoma"/>
              </a:rPr>
              <a:t> </a:t>
            </a:r>
            <a:r>
              <a:rPr lang="en-US" sz="1744" spc="-71" dirty="0">
                <a:latin typeface="Tahoma"/>
                <a:cs typeface="Tahoma"/>
              </a:rPr>
              <a:t>configure</a:t>
            </a:r>
            <a:r>
              <a:rPr lang="en-US" sz="1744" spc="40" dirty="0">
                <a:latin typeface="Tahoma"/>
                <a:cs typeface="Tahoma"/>
              </a:rPr>
              <a:t> </a:t>
            </a:r>
            <a:r>
              <a:rPr lang="en-US" sz="1744" spc="-71" dirty="0">
                <a:latin typeface="Tahoma"/>
                <a:cs typeface="Tahoma"/>
              </a:rPr>
              <a:t>them,</a:t>
            </a:r>
            <a:r>
              <a:rPr lang="en-US" sz="1744" spc="40" dirty="0">
                <a:latin typeface="Tahoma"/>
                <a:cs typeface="Tahoma"/>
              </a:rPr>
              <a:t> </a:t>
            </a:r>
            <a:r>
              <a:rPr lang="en-US" sz="1744" spc="-87" dirty="0">
                <a:latin typeface="Tahoma"/>
                <a:cs typeface="Tahoma"/>
              </a:rPr>
              <a:t>develop</a:t>
            </a:r>
            <a:r>
              <a:rPr lang="en-US" sz="1744" spc="40" dirty="0">
                <a:latin typeface="Tahoma"/>
                <a:cs typeface="Tahoma"/>
              </a:rPr>
              <a:t> </a:t>
            </a:r>
            <a:r>
              <a:rPr lang="en-US" sz="1744" spc="-63" dirty="0">
                <a:latin typeface="Tahoma"/>
                <a:cs typeface="Tahoma"/>
              </a:rPr>
              <a:t>the</a:t>
            </a:r>
            <a:r>
              <a:rPr lang="en-US" sz="1744" spc="40" dirty="0">
                <a:latin typeface="Tahoma"/>
                <a:cs typeface="Tahoma"/>
              </a:rPr>
              <a:t> </a:t>
            </a:r>
            <a:r>
              <a:rPr lang="en-US" sz="1744" spc="-87" dirty="0">
                <a:latin typeface="Tahoma"/>
                <a:cs typeface="Tahoma"/>
              </a:rPr>
              <a:t>upgrade</a:t>
            </a:r>
            <a:r>
              <a:rPr lang="en-US" sz="1744" spc="40" dirty="0">
                <a:latin typeface="Tahoma"/>
                <a:cs typeface="Tahoma"/>
              </a:rPr>
              <a:t> </a:t>
            </a:r>
            <a:r>
              <a:rPr lang="en-US" sz="1744" spc="-79" dirty="0">
                <a:latin typeface="Tahoma"/>
                <a:cs typeface="Tahoma"/>
              </a:rPr>
              <a:t>and</a:t>
            </a:r>
            <a:r>
              <a:rPr lang="en-US" sz="1744" spc="40" dirty="0">
                <a:latin typeface="Tahoma"/>
                <a:cs typeface="Tahoma"/>
              </a:rPr>
              <a:t> </a:t>
            </a:r>
            <a:r>
              <a:rPr lang="en-US" sz="1744" spc="-87" dirty="0">
                <a:latin typeface="Tahoma"/>
                <a:cs typeface="Tahoma"/>
              </a:rPr>
              <a:t>recovery</a:t>
            </a:r>
            <a:r>
              <a:rPr lang="en-US" sz="1744" spc="40" dirty="0">
                <a:latin typeface="Tahoma"/>
                <a:cs typeface="Tahoma"/>
              </a:rPr>
              <a:t> </a:t>
            </a:r>
            <a:r>
              <a:rPr lang="en-US" sz="1744" spc="-87" dirty="0">
                <a:latin typeface="Tahoma"/>
                <a:cs typeface="Tahoma"/>
              </a:rPr>
              <a:t>mechanisms,</a:t>
            </a:r>
            <a:r>
              <a:rPr lang="en-US" sz="1744" spc="40" dirty="0">
                <a:latin typeface="Tahoma"/>
                <a:cs typeface="Tahoma"/>
              </a:rPr>
              <a:t> </a:t>
            </a:r>
            <a:r>
              <a:rPr lang="en-US" sz="1744" spc="-56" dirty="0">
                <a:latin typeface="Tahoma"/>
                <a:cs typeface="Tahoma"/>
              </a:rPr>
              <a:t>etc.</a:t>
            </a:r>
            <a:endParaRPr lang="en-US" sz="1744" dirty="0">
              <a:latin typeface="Tahoma"/>
              <a:cs typeface="Tahoma"/>
            </a:endParaRPr>
          </a:p>
          <a:p>
            <a:pPr marL="340380" indent="-280966">
              <a:spcBef>
                <a:spcPts val="530"/>
              </a:spcBef>
              <a:buClr>
                <a:srgbClr val="F47F19"/>
              </a:buClr>
              <a:buFont typeface="Cambria"/>
              <a:buChar char="►"/>
              <a:tabLst>
                <a:tab pos="341389" algn="l"/>
              </a:tabLst>
            </a:pPr>
            <a:r>
              <a:rPr lang="en-US" sz="1744" b="1" spc="-63" dirty="0">
                <a:latin typeface="Arial"/>
                <a:cs typeface="Arial"/>
              </a:rPr>
              <a:t>Application</a:t>
            </a:r>
            <a:r>
              <a:rPr lang="en-US" sz="1744" b="1" spc="159" dirty="0">
                <a:latin typeface="Arial"/>
                <a:cs typeface="Arial"/>
              </a:rPr>
              <a:t> </a:t>
            </a:r>
            <a:r>
              <a:rPr lang="en-US" sz="1744" b="1" spc="-79" dirty="0">
                <a:latin typeface="Arial"/>
                <a:cs typeface="Arial"/>
              </a:rPr>
              <a:t>development</a:t>
            </a:r>
            <a:r>
              <a:rPr lang="en-US" sz="1744" spc="-79" dirty="0">
                <a:latin typeface="Tahoma"/>
                <a:cs typeface="Tahoma"/>
              </a:rPr>
              <a:t>:</a:t>
            </a:r>
            <a:r>
              <a:rPr lang="en-US" sz="1744" spc="246" dirty="0">
                <a:latin typeface="Tahoma"/>
                <a:cs typeface="Tahoma"/>
              </a:rPr>
              <a:t> </a:t>
            </a:r>
            <a:r>
              <a:rPr lang="en-US" sz="1744" spc="-56" dirty="0">
                <a:latin typeface="Tahoma"/>
                <a:cs typeface="Tahoma"/>
              </a:rPr>
              <a:t>write</a:t>
            </a:r>
            <a:r>
              <a:rPr lang="en-US" sz="1744" spc="40" dirty="0">
                <a:latin typeface="Tahoma"/>
                <a:cs typeface="Tahoma"/>
              </a:rPr>
              <a:t> </a:t>
            </a:r>
            <a:r>
              <a:rPr lang="en-US" sz="1744" spc="-63" dirty="0">
                <a:latin typeface="Tahoma"/>
                <a:cs typeface="Tahoma"/>
              </a:rPr>
              <a:t>the</a:t>
            </a:r>
            <a:r>
              <a:rPr lang="en-US" sz="1744" spc="40" dirty="0">
                <a:latin typeface="Tahoma"/>
                <a:cs typeface="Tahoma"/>
              </a:rPr>
              <a:t> </a:t>
            </a:r>
            <a:r>
              <a:rPr lang="en-US" sz="1744" spc="-63" dirty="0">
                <a:latin typeface="Tahoma"/>
                <a:cs typeface="Tahoma"/>
              </a:rPr>
              <a:t>company-specific</a:t>
            </a:r>
            <a:r>
              <a:rPr lang="en-US" sz="1744" spc="48" dirty="0">
                <a:latin typeface="Tahoma"/>
                <a:cs typeface="Tahoma"/>
              </a:rPr>
              <a:t> </a:t>
            </a:r>
            <a:r>
              <a:rPr lang="en-US" sz="1744" spc="-48" dirty="0">
                <a:latin typeface="Tahoma"/>
                <a:cs typeface="Tahoma"/>
              </a:rPr>
              <a:t>applications</a:t>
            </a:r>
            <a:r>
              <a:rPr lang="en-US" sz="1744" spc="40" dirty="0">
                <a:latin typeface="Tahoma"/>
                <a:cs typeface="Tahoma"/>
              </a:rPr>
              <a:t> </a:t>
            </a:r>
            <a:r>
              <a:rPr lang="en-US" sz="1744" spc="-79" dirty="0">
                <a:latin typeface="Tahoma"/>
                <a:cs typeface="Tahoma"/>
              </a:rPr>
              <a:t>and</a:t>
            </a:r>
            <a:r>
              <a:rPr lang="en-US" sz="1744" spc="40" dirty="0">
                <a:latin typeface="Tahoma"/>
                <a:cs typeface="Tahoma"/>
              </a:rPr>
              <a:t> </a:t>
            </a:r>
            <a:r>
              <a:rPr lang="en-US" sz="1744" spc="-63" dirty="0">
                <a:latin typeface="Tahoma"/>
                <a:cs typeface="Tahoma"/>
              </a:rPr>
              <a:t>libraries.</a:t>
            </a:r>
            <a:endParaRPr lang="en-US" sz="1744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3947" y="738975"/>
            <a:ext cx="4169181" cy="710719"/>
          </a:xfrm>
          <a:prstGeom prst="rect">
            <a:avLst/>
          </a:prstGeom>
        </p:spPr>
        <p:txBody>
          <a:bodyPr vert="horz" wrap="square" lIns="0" tIns="27190" rIns="0" bIns="0" rtlCol="0" anchor="ctr">
            <a:spAutoFit/>
          </a:bodyPr>
          <a:lstStyle/>
          <a:p>
            <a:pPr marL="20141">
              <a:lnSpc>
                <a:spcPct val="100000"/>
              </a:lnSpc>
              <a:spcBef>
                <a:spcPts val="214"/>
              </a:spcBef>
            </a:pPr>
            <a:r>
              <a:rPr sz="2220" spc="-135" dirty="0"/>
              <a:t>Complexity</a:t>
            </a:r>
            <a:r>
              <a:rPr sz="2220" spc="24" dirty="0"/>
              <a:t> </a:t>
            </a:r>
            <a:r>
              <a:rPr sz="2220" spc="-151" dirty="0"/>
              <a:t>of</a:t>
            </a:r>
            <a:r>
              <a:rPr sz="2220" spc="24" dirty="0"/>
              <a:t> </a:t>
            </a:r>
            <a:r>
              <a:rPr sz="2220" spc="-151" dirty="0"/>
              <a:t>user</a:t>
            </a:r>
            <a:r>
              <a:rPr sz="2220" spc="24" dirty="0"/>
              <a:t> </a:t>
            </a:r>
            <a:r>
              <a:rPr sz="2220" spc="-159" dirty="0"/>
              <a:t>space</a:t>
            </a:r>
            <a:r>
              <a:rPr sz="2220" spc="24" dirty="0"/>
              <a:t> </a:t>
            </a:r>
            <a:r>
              <a:rPr sz="2220" spc="-127" dirty="0"/>
              <a:t>integration</a:t>
            </a:r>
            <a:endParaRPr sz="2220"/>
          </a:p>
        </p:txBody>
      </p:sp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4870" y="1648818"/>
            <a:ext cx="7843266" cy="3837825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7095836" y="1660718"/>
            <a:ext cx="90634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151" dirty="0">
                <a:latin typeface="Times New Roman"/>
                <a:cs typeface="Times New Roman"/>
              </a:rPr>
              <a:t>A</a:t>
            </a:r>
            <a:r>
              <a:rPr sz="396" spc="-127" dirty="0">
                <a:latin typeface="Times New Roman"/>
                <a:cs typeface="Times New Roman"/>
              </a:rPr>
              <a:t>L</a:t>
            </a:r>
            <a:r>
              <a:rPr sz="396" spc="-119" dirty="0">
                <a:latin typeface="Times New Roman"/>
                <a:cs typeface="Times New Roman"/>
              </a:rPr>
              <a:t>L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081562" y="1940800"/>
            <a:ext cx="137966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i="1" spc="-63" dirty="0">
                <a:latin typeface="Times New Roman"/>
                <a:cs typeface="Times New Roman"/>
              </a:rPr>
              <a:t>t</a:t>
            </a:r>
            <a:r>
              <a:rPr sz="396" i="1" spc="-103" dirty="0">
                <a:latin typeface="Times New Roman"/>
                <a:cs typeface="Times New Roman"/>
              </a:rPr>
              <a:t>oo</a:t>
            </a:r>
            <a:r>
              <a:rPr sz="396" i="1" spc="-63" dirty="0">
                <a:latin typeface="Times New Roman"/>
                <a:cs typeface="Times New Roman"/>
              </a:rPr>
              <a:t>l</a:t>
            </a:r>
            <a:r>
              <a:rPr sz="396" i="1" spc="-95" dirty="0">
                <a:latin typeface="Times New Roman"/>
                <a:cs typeface="Times New Roman"/>
              </a:rPr>
              <a:t>c</a:t>
            </a:r>
            <a:r>
              <a:rPr sz="396" i="1" spc="-103" dirty="0">
                <a:latin typeface="Times New Roman"/>
                <a:cs typeface="Times New Roman"/>
              </a:rPr>
              <a:t>ha</a:t>
            </a:r>
            <a:r>
              <a:rPr sz="396" i="1" spc="-63" dirty="0">
                <a:latin typeface="Times New Roman"/>
                <a:cs typeface="Times New Roman"/>
              </a:rPr>
              <a:t>i</a:t>
            </a:r>
            <a:r>
              <a:rPr sz="396" i="1" spc="-95" dirty="0">
                <a:latin typeface="Times New Roman"/>
                <a:cs typeface="Times New Roman"/>
              </a:rPr>
              <a:t>n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568126" y="1944746"/>
            <a:ext cx="298086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103" dirty="0">
                <a:latin typeface="Times New Roman"/>
                <a:cs typeface="Times New Roman"/>
              </a:rPr>
              <a:t>busybox</a:t>
            </a:r>
            <a:r>
              <a:rPr sz="396" spc="698" dirty="0">
                <a:latin typeface="Times New Roman"/>
                <a:cs typeface="Times New Roman"/>
              </a:rPr>
              <a:t> </a:t>
            </a:r>
            <a:r>
              <a:rPr sz="396" spc="-87" dirty="0">
                <a:latin typeface="Times New Roman"/>
                <a:cs typeface="Times New Roman"/>
              </a:rPr>
              <a:t>libgtk3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040932" y="1944746"/>
            <a:ext cx="200401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103" dirty="0">
                <a:latin typeface="Times New Roman"/>
                <a:cs typeface="Times New Roman"/>
              </a:rPr>
              <a:t>x</a:t>
            </a:r>
            <a:r>
              <a:rPr sz="396" spc="-95" dirty="0">
                <a:latin typeface="Times New Roman"/>
                <a:cs typeface="Times New Roman"/>
              </a:rPr>
              <a:t>a</a:t>
            </a:r>
            <a:r>
              <a:rPr sz="396" spc="-103" dirty="0">
                <a:latin typeface="Times New Roman"/>
                <a:cs typeface="Times New Roman"/>
              </a:rPr>
              <a:t>pp_xkb</a:t>
            </a:r>
            <a:r>
              <a:rPr sz="396" spc="-95" dirty="0">
                <a:latin typeface="Times New Roman"/>
                <a:cs typeface="Times New Roman"/>
              </a:rPr>
              <a:t>c</a:t>
            </a:r>
            <a:r>
              <a:rPr sz="396" spc="-103" dirty="0">
                <a:latin typeface="Times New Roman"/>
                <a:cs typeface="Times New Roman"/>
              </a:rPr>
              <a:t>o</a:t>
            </a:r>
            <a:r>
              <a:rPr sz="396" spc="-151" dirty="0">
                <a:latin typeface="Times New Roman"/>
                <a:cs typeface="Times New Roman"/>
              </a:rPr>
              <a:t>m</a:t>
            </a:r>
            <a:r>
              <a:rPr sz="396" spc="-95" dirty="0">
                <a:latin typeface="Times New Roman"/>
                <a:cs typeface="Times New Roman"/>
              </a:rPr>
              <a:t>p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063652" y="2796824"/>
            <a:ext cx="279959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87" dirty="0">
                <a:latin typeface="Times New Roman"/>
                <a:cs typeface="Times New Roman"/>
              </a:rPr>
              <a:t>xfont_font-cursor-misc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447981" y="2796824"/>
            <a:ext cx="561933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95" dirty="0">
                <a:latin typeface="Times New Roman"/>
                <a:cs typeface="Times New Roman"/>
              </a:rPr>
              <a:t>xfont_font-misc-misc</a:t>
            </a:r>
            <a:r>
              <a:rPr sz="396" spc="32" dirty="0">
                <a:latin typeface="Times New Roman"/>
                <a:cs typeface="Times New Roman"/>
              </a:rPr>
              <a:t>         </a:t>
            </a:r>
            <a:r>
              <a:rPr sz="396" spc="-87" dirty="0">
                <a:latin typeface="Times New Roman"/>
                <a:cs typeface="Times New Roman"/>
              </a:rPr>
              <a:t>xfont_font-alias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443392" y="2228771"/>
            <a:ext cx="246727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87" dirty="0">
                <a:latin typeface="Times New Roman"/>
                <a:cs typeface="Times New Roman"/>
              </a:rPr>
              <a:t>xserver_xorg-server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557790" y="1944746"/>
            <a:ext cx="135952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79" dirty="0">
                <a:latin typeface="Times New Roman"/>
                <a:cs typeface="Times New Roman"/>
              </a:rPr>
              <a:t>rootfs-tar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218238" y="2224827"/>
            <a:ext cx="241692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i="1" spc="-87" dirty="0">
                <a:latin typeface="Times New Roman"/>
                <a:cs typeface="Times New Roman"/>
              </a:rPr>
              <a:t>toolchain-buildroot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13769" y="3648903"/>
            <a:ext cx="92647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103" dirty="0">
                <a:latin typeface="Times New Roman"/>
                <a:cs typeface="Times New Roman"/>
              </a:rPr>
              <a:t>g</a:t>
            </a:r>
            <a:r>
              <a:rPr sz="396" spc="-63" dirty="0">
                <a:latin typeface="Times New Roman"/>
                <a:cs typeface="Times New Roman"/>
              </a:rPr>
              <a:t>li</a:t>
            </a:r>
            <a:r>
              <a:rPr sz="396" spc="-103" dirty="0">
                <a:latin typeface="Times New Roman"/>
                <a:cs typeface="Times New Roman"/>
              </a:rPr>
              <a:t>b</a:t>
            </a:r>
            <a:r>
              <a:rPr sz="396" spc="-87" dirty="0">
                <a:latin typeface="Times New Roman"/>
                <a:cs typeface="Times New Roman"/>
              </a:rPr>
              <a:t>c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67302" y="3932929"/>
            <a:ext cx="672708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87" dirty="0">
                <a:latin typeface="Times New Roman"/>
                <a:cs typeface="Times New Roman"/>
              </a:rPr>
              <a:t>linux-headers</a:t>
            </a:r>
            <a:r>
              <a:rPr sz="396" dirty="0">
                <a:latin typeface="Times New Roman"/>
                <a:cs typeface="Times New Roman"/>
              </a:rPr>
              <a:t>         </a:t>
            </a:r>
            <a:r>
              <a:rPr sz="396" spc="-79" dirty="0">
                <a:latin typeface="Times New Roman"/>
                <a:cs typeface="Times New Roman"/>
              </a:rPr>
              <a:t>host-gcc-initial</a:t>
            </a:r>
            <a:r>
              <a:rPr sz="396" spc="79" dirty="0">
                <a:latin typeface="Times New Roman"/>
                <a:cs typeface="Times New Roman"/>
              </a:rPr>
              <a:t>     </a:t>
            </a:r>
            <a:r>
              <a:rPr sz="396" spc="-95" dirty="0">
                <a:latin typeface="Times New Roman"/>
                <a:cs typeface="Times New Roman"/>
              </a:rPr>
              <a:t>host-gawk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597836" y="4500982"/>
            <a:ext cx="193353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95" dirty="0">
                <a:latin typeface="Times New Roman"/>
                <a:cs typeface="Times New Roman"/>
              </a:rPr>
              <a:t>host-automake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476668" y="4785009"/>
            <a:ext cx="181269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103" dirty="0">
                <a:latin typeface="Times New Roman"/>
                <a:cs typeface="Times New Roman"/>
              </a:rPr>
              <a:t>ho</a:t>
            </a:r>
            <a:r>
              <a:rPr sz="396" spc="-87" dirty="0">
                <a:latin typeface="Times New Roman"/>
                <a:cs typeface="Times New Roman"/>
              </a:rPr>
              <a:t>s</a:t>
            </a:r>
            <a:r>
              <a:rPr sz="396" spc="-63" dirty="0">
                <a:latin typeface="Times New Roman"/>
                <a:cs typeface="Times New Roman"/>
              </a:rPr>
              <a:t>t</a:t>
            </a:r>
            <a:r>
              <a:rPr sz="396" spc="-71" dirty="0">
                <a:latin typeface="Times New Roman"/>
                <a:cs typeface="Times New Roman"/>
              </a:rPr>
              <a:t>-</a:t>
            </a:r>
            <a:r>
              <a:rPr sz="396" spc="-95" dirty="0">
                <a:latin typeface="Times New Roman"/>
                <a:cs typeface="Times New Roman"/>
              </a:rPr>
              <a:t>a</a:t>
            </a:r>
            <a:r>
              <a:rPr sz="396" spc="-103" dirty="0">
                <a:latin typeface="Times New Roman"/>
                <a:cs typeface="Times New Roman"/>
              </a:rPr>
              <a:t>u</a:t>
            </a:r>
            <a:r>
              <a:rPr sz="396" spc="-63" dirty="0">
                <a:latin typeface="Times New Roman"/>
                <a:cs typeface="Times New Roman"/>
              </a:rPr>
              <a:t>t</a:t>
            </a:r>
            <a:r>
              <a:rPr sz="396" spc="-103" dirty="0">
                <a:latin typeface="Times New Roman"/>
                <a:cs typeface="Times New Roman"/>
              </a:rPr>
              <a:t>o</a:t>
            </a:r>
            <a:r>
              <a:rPr sz="396" spc="-95" dirty="0">
                <a:latin typeface="Times New Roman"/>
                <a:cs typeface="Times New Roman"/>
              </a:rPr>
              <a:t>c</a:t>
            </a:r>
            <a:r>
              <a:rPr sz="396" spc="-103" dirty="0">
                <a:latin typeface="Times New Roman"/>
                <a:cs typeface="Times New Roman"/>
              </a:rPr>
              <a:t>on</a:t>
            </a:r>
            <a:r>
              <a:rPr sz="396" spc="-63" dirty="0">
                <a:latin typeface="Times New Roman"/>
                <a:cs typeface="Times New Roman"/>
              </a:rPr>
              <a:t>f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364019" y="5353061"/>
            <a:ext cx="126888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103" dirty="0">
                <a:latin typeface="Times New Roman"/>
                <a:cs typeface="Times New Roman"/>
              </a:rPr>
              <a:t>ho</a:t>
            </a:r>
            <a:r>
              <a:rPr sz="396" spc="-87" dirty="0">
                <a:latin typeface="Times New Roman"/>
                <a:cs typeface="Times New Roman"/>
              </a:rPr>
              <a:t>s</a:t>
            </a:r>
            <a:r>
              <a:rPr sz="396" spc="-63" dirty="0">
                <a:latin typeface="Times New Roman"/>
                <a:cs typeface="Times New Roman"/>
              </a:rPr>
              <a:t>t</a:t>
            </a:r>
            <a:r>
              <a:rPr sz="396" spc="-71" dirty="0">
                <a:latin typeface="Times New Roman"/>
                <a:cs typeface="Times New Roman"/>
              </a:rPr>
              <a:t>-</a:t>
            </a:r>
            <a:r>
              <a:rPr sz="396" spc="-151" dirty="0">
                <a:latin typeface="Times New Roman"/>
                <a:cs typeface="Times New Roman"/>
              </a:rPr>
              <a:t>m</a:t>
            </a:r>
            <a:r>
              <a:rPr sz="396" spc="-95" dirty="0">
                <a:latin typeface="Times New Roman"/>
                <a:cs typeface="Times New Roman"/>
              </a:rPr>
              <a:t>4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095177" y="4216956"/>
            <a:ext cx="169184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87" dirty="0">
                <a:latin typeface="Times New Roman"/>
                <a:cs typeface="Times New Roman"/>
              </a:rPr>
              <a:t>host-binutils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136830" y="4500982"/>
            <a:ext cx="137966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103" dirty="0">
                <a:latin typeface="Times New Roman"/>
                <a:cs typeface="Times New Roman"/>
              </a:rPr>
              <a:t>ho</a:t>
            </a:r>
            <a:r>
              <a:rPr sz="396" spc="-87" dirty="0">
                <a:latin typeface="Times New Roman"/>
                <a:cs typeface="Times New Roman"/>
              </a:rPr>
              <a:t>s</a:t>
            </a:r>
            <a:r>
              <a:rPr sz="396" spc="-63" dirty="0">
                <a:latin typeface="Times New Roman"/>
                <a:cs typeface="Times New Roman"/>
              </a:rPr>
              <a:t>t</a:t>
            </a:r>
            <a:r>
              <a:rPr sz="396" spc="-71" dirty="0">
                <a:latin typeface="Times New Roman"/>
                <a:cs typeface="Times New Roman"/>
              </a:rPr>
              <a:t>-</a:t>
            </a:r>
            <a:r>
              <a:rPr sz="396" spc="-151" dirty="0">
                <a:latin typeface="Times New Roman"/>
                <a:cs typeface="Times New Roman"/>
              </a:rPr>
              <a:t>m</a:t>
            </a:r>
            <a:r>
              <a:rPr sz="396" spc="-103" dirty="0">
                <a:latin typeface="Times New Roman"/>
                <a:cs typeface="Times New Roman"/>
              </a:rPr>
              <a:t>p</a:t>
            </a:r>
            <a:r>
              <a:rPr sz="396" spc="-87" dirty="0">
                <a:latin typeface="Times New Roman"/>
                <a:cs typeface="Times New Roman"/>
              </a:rPr>
              <a:t>c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198359" y="4785009"/>
            <a:ext cx="143001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95" dirty="0">
                <a:latin typeface="Times New Roman"/>
                <a:cs typeface="Times New Roman"/>
              </a:rPr>
              <a:t>host-mpfr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240958" y="5069035"/>
            <a:ext cx="384693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95" dirty="0">
                <a:latin typeface="Times New Roman"/>
                <a:cs typeface="Times New Roman"/>
              </a:rPr>
              <a:t>host-gmp</a:t>
            </a:r>
            <a:r>
              <a:rPr sz="396" spc="40" dirty="0">
                <a:latin typeface="Times New Roman"/>
                <a:cs typeface="Times New Roman"/>
              </a:rPr>
              <a:t>     </a:t>
            </a:r>
            <a:r>
              <a:rPr sz="396" spc="181" dirty="0">
                <a:latin typeface="Times New Roman"/>
                <a:cs typeface="Times New Roman"/>
              </a:rPr>
              <a:t> </a:t>
            </a:r>
            <a:r>
              <a:rPr sz="396" spc="-87" dirty="0">
                <a:latin typeface="Times New Roman"/>
                <a:cs typeface="Times New Roman"/>
              </a:rPr>
              <a:t>host-libtool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216928" y="2228771"/>
            <a:ext cx="72507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95" dirty="0">
                <a:latin typeface="Times New Roman"/>
                <a:cs typeface="Times New Roman"/>
              </a:rPr>
              <a:t>a</a:t>
            </a:r>
            <a:r>
              <a:rPr sz="396" spc="-63" dirty="0">
                <a:latin typeface="Times New Roman"/>
                <a:cs typeface="Times New Roman"/>
              </a:rPr>
              <a:t>t</a:t>
            </a:r>
            <a:r>
              <a:rPr sz="396" spc="-95" dirty="0">
                <a:latin typeface="Times New Roman"/>
                <a:cs typeface="Times New Roman"/>
              </a:rPr>
              <a:t>k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837333" y="2228771"/>
            <a:ext cx="165154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87" dirty="0">
                <a:latin typeface="Times New Roman"/>
                <a:cs typeface="Times New Roman"/>
              </a:rPr>
              <a:t>host-libgtk3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700654" y="2228771"/>
            <a:ext cx="103726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103" dirty="0">
                <a:latin typeface="Times New Roman"/>
                <a:cs typeface="Times New Roman"/>
              </a:rPr>
              <a:t>p</a:t>
            </a:r>
            <a:r>
              <a:rPr sz="396" spc="-95" dirty="0">
                <a:latin typeface="Times New Roman"/>
                <a:cs typeface="Times New Roman"/>
              </a:rPr>
              <a:t>a</a:t>
            </a:r>
            <a:r>
              <a:rPr sz="396" spc="-103" dirty="0">
                <a:latin typeface="Times New Roman"/>
                <a:cs typeface="Times New Roman"/>
              </a:rPr>
              <a:t>ng</a:t>
            </a:r>
            <a:r>
              <a:rPr sz="396" spc="-95" dirty="0">
                <a:latin typeface="Times New Roman"/>
                <a:cs typeface="Times New Roman"/>
              </a:rPr>
              <a:t>o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495237" y="2512799"/>
            <a:ext cx="220544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95" dirty="0">
                <a:latin typeface="Times New Roman"/>
                <a:cs typeface="Times New Roman"/>
              </a:rPr>
              <a:t>xlib_libXdamage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050399" y="2512799"/>
            <a:ext cx="193353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87" dirty="0">
                <a:latin typeface="Times New Roman"/>
                <a:cs typeface="Times New Roman"/>
              </a:rPr>
              <a:t>xlib_libxkbfile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697231" y="3932929"/>
            <a:ext cx="172205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87" dirty="0">
                <a:latin typeface="Times New Roman"/>
                <a:cs typeface="Times New Roman"/>
              </a:rPr>
              <a:t>host-libglib2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470041" y="4216956"/>
            <a:ext cx="92647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63" dirty="0">
                <a:latin typeface="Times New Roman"/>
                <a:cs typeface="Times New Roman"/>
              </a:rPr>
              <a:t>li</a:t>
            </a:r>
            <a:r>
              <a:rPr sz="396" spc="-87" dirty="0">
                <a:latin typeface="Times New Roman"/>
                <a:cs typeface="Times New Roman"/>
              </a:rPr>
              <a:t>bff</a:t>
            </a:r>
            <a:r>
              <a:rPr sz="396" spc="-56" dirty="0">
                <a:latin typeface="Times New Roman"/>
                <a:cs typeface="Times New Roman"/>
              </a:rPr>
              <a:t>i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692498" y="4216956"/>
            <a:ext cx="372608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79" dirty="0">
                <a:latin typeface="Times New Roman"/>
                <a:cs typeface="Times New Roman"/>
              </a:rPr>
              <a:t>host-libffi</a:t>
            </a:r>
            <a:r>
              <a:rPr sz="396" spc="79" dirty="0">
                <a:latin typeface="Times New Roman"/>
                <a:cs typeface="Times New Roman"/>
              </a:rPr>
              <a:t>     </a:t>
            </a:r>
            <a:r>
              <a:rPr sz="396" spc="-87" dirty="0">
                <a:latin typeface="Times New Roman"/>
                <a:cs typeface="Times New Roman"/>
              </a:rPr>
              <a:t>host-gettext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255014" y="4785009"/>
            <a:ext cx="176233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95" dirty="0">
                <a:latin typeface="Times New Roman"/>
                <a:cs typeface="Times New Roman"/>
              </a:rPr>
              <a:t>host-pkgconf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052799" y="3364877"/>
            <a:ext cx="165154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95" dirty="0">
                <a:latin typeface="Times New Roman"/>
                <a:cs typeface="Times New Roman"/>
              </a:rPr>
              <a:t>xlib_libX11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232879" y="4500982"/>
            <a:ext cx="238670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95" dirty="0">
                <a:latin typeface="Times New Roman"/>
                <a:cs typeface="Times New Roman"/>
              </a:rPr>
              <a:t>host-xproto_xproto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896242" y="3648903"/>
            <a:ext cx="156093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87" dirty="0">
                <a:latin typeface="Times New Roman"/>
                <a:cs typeface="Times New Roman"/>
              </a:rPr>
              <a:t>xlib_xtrans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793424" y="4500982"/>
            <a:ext cx="459214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  <a:tabLst>
                <a:tab pos="331318" algn="l"/>
              </a:tabLst>
            </a:pPr>
            <a:r>
              <a:rPr sz="396" spc="-103" dirty="0">
                <a:latin typeface="Times New Roman"/>
                <a:cs typeface="Times New Roman"/>
              </a:rPr>
              <a:t>ho</a:t>
            </a:r>
            <a:r>
              <a:rPr sz="396" spc="-87" dirty="0">
                <a:latin typeface="Times New Roman"/>
                <a:cs typeface="Times New Roman"/>
              </a:rPr>
              <a:t>s</a:t>
            </a:r>
            <a:r>
              <a:rPr sz="396" spc="-63" dirty="0">
                <a:latin typeface="Times New Roman"/>
                <a:cs typeface="Times New Roman"/>
              </a:rPr>
              <a:t>t</a:t>
            </a:r>
            <a:r>
              <a:rPr sz="396" spc="-71" dirty="0">
                <a:latin typeface="Times New Roman"/>
                <a:cs typeface="Times New Roman"/>
              </a:rPr>
              <a:t>-</a:t>
            </a:r>
            <a:r>
              <a:rPr sz="396" spc="-95" dirty="0">
                <a:latin typeface="Times New Roman"/>
                <a:cs typeface="Times New Roman"/>
              </a:rPr>
              <a:t>z</a:t>
            </a:r>
            <a:r>
              <a:rPr sz="396" spc="-63" dirty="0">
                <a:latin typeface="Times New Roman"/>
                <a:cs typeface="Times New Roman"/>
              </a:rPr>
              <a:t>li</a:t>
            </a:r>
            <a:r>
              <a:rPr sz="396" spc="-95" dirty="0">
                <a:latin typeface="Times New Roman"/>
                <a:cs typeface="Times New Roman"/>
              </a:rPr>
              <a:t>b</a:t>
            </a:r>
            <a:r>
              <a:rPr sz="396" dirty="0">
                <a:latin typeface="Times New Roman"/>
                <a:cs typeface="Times New Roman"/>
              </a:rPr>
              <a:t>	</a:t>
            </a:r>
            <a:r>
              <a:rPr sz="396" spc="-103" dirty="0">
                <a:latin typeface="Times New Roman"/>
                <a:cs typeface="Times New Roman"/>
              </a:rPr>
              <a:t>ho</a:t>
            </a:r>
            <a:r>
              <a:rPr sz="396" spc="-87" dirty="0">
                <a:latin typeface="Times New Roman"/>
                <a:cs typeface="Times New Roman"/>
              </a:rPr>
              <a:t>s</a:t>
            </a:r>
            <a:r>
              <a:rPr sz="396" spc="-63" dirty="0">
                <a:latin typeface="Times New Roman"/>
                <a:cs typeface="Times New Roman"/>
              </a:rPr>
              <a:t>t</a:t>
            </a:r>
            <a:r>
              <a:rPr sz="396" spc="-71" dirty="0">
                <a:latin typeface="Times New Roman"/>
                <a:cs typeface="Times New Roman"/>
              </a:rPr>
              <a:t>-</a:t>
            </a:r>
            <a:r>
              <a:rPr sz="396" spc="-95" dirty="0">
                <a:latin typeface="Times New Roman"/>
                <a:cs typeface="Times New Roman"/>
              </a:rPr>
              <a:t>e</a:t>
            </a:r>
            <a:r>
              <a:rPr sz="396" spc="-103" dirty="0">
                <a:latin typeface="Times New Roman"/>
                <a:cs typeface="Times New Roman"/>
              </a:rPr>
              <a:t>xp</a:t>
            </a:r>
            <a:r>
              <a:rPr sz="396" spc="-95" dirty="0">
                <a:latin typeface="Times New Roman"/>
                <a:cs typeface="Times New Roman"/>
              </a:rPr>
              <a:t>a</a:t>
            </a:r>
            <a:r>
              <a:rPr sz="396" spc="-56" dirty="0">
                <a:latin typeface="Times New Roman"/>
                <a:cs typeface="Times New Roman"/>
              </a:rPr>
              <a:t>t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459847" y="4216956"/>
            <a:ext cx="187311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95" dirty="0">
                <a:latin typeface="Times New Roman"/>
                <a:cs typeface="Times New Roman"/>
              </a:rPr>
              <a:t>xproto_xproto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800633" y="4216956"/>
            <a:ext cx="470292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87" dirty="0">
                <a:latin typeface="Times New Roman"/>
                <a:cs typeface="Times New Roman"/>
              </a:rPr>
              <a:t>xutil_util-macros</a:t>
            </a:r>
            <a:r>
              <a:rPr sz="396" dirty="0">
                <a:latin typeface="Times New Roman"/>
                <a:cs typeface="Times New Roman"/>
              </a:rPr>
              <a:t>          </a:t>
            </a:r>
            <a:r>
              <a:rPr sz="396" spc="-87" dirty="0">
                <a:latin typeface="Times New Roman"/>
                <a:cs typeface="Times New Roman"/>
              </a:rPr>
              <a:t>host-libxml2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350402" y="4216956"/>
            <a:ext cx="300100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87" dirty="0">
                <a:latin typeface="Times New Roman"/>
                <a:cs typeface="Times New Roman"/>
              </a:rPr>
              <a:t>host-libpng</a:t>
            </a:r>
            <a:r>
              <a:rPr sz="396" dirty="0">
                <a:latin typeface="Times New Roman"/>
                <a:cs typeface="Times New Roman"/>
              </a:rPr>
              <a:t>        </a:t>
            </a:r>
            <a:r>
              <a:rPr sz="396" spc="-79" dirty="0">
                <a:latin typeface="Times New Roman"/>
                <a:cs typeface="Times New Roman"/>
              </a:rPr>
              <a:t>zlib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669779" y="2512799"/>
            <a:ext cx="669687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87" dirty="0">
                <a:latin typeface="Times New Roman"/>
                <a:cs typeface="Times New Roman"/>
              </a:rPr>
              <a:t>xlib_libXrandr</a:t>
            </a:r>
            <a:r>
              <a:rPr sz="396" spc="-8" dirty="0">
                <a:latin typeface="Times New Roman"/>
                <a:cs typeface="Times New Roman"/>
              </a:rPr>
              <a:t>         </a:t>
            </a:r>
            <a:r>
              <a:rPr sz="396" spc="-95" dirty="0">
                <a:latin typeface="Times New Roman"/>
                <a:cs typeface="Times New Roman"/>
              </a:rPr>
              <a:t>harfbuzz</a:t>
            </a:r>
            <a:r>
              <a:rPr sz="396" spc="32" dirty="0">
                <a:latin typeface="Times New Roman"/>
                <a:cs typeface="Times New Roman"/>
              </a:rPr>
              <a:t>      </a:t>
            </a:r>
            <a:r>
              <a:rPr sz="396" spc="40" dirty="0">
                <a:latin typeface="Times New Roman"/>
                <a:cs typeface="Times New Roman"/>
              </a:rPr>
              <a:t> </a:t>
            </a:r>
            <a:r>
              <a:rPr sz="396" spc="-87" dirty="0">
                <a:latin typeface="Times New Roman"/>
                <a:cs typeface="Times New Roman"/>
              </a:rPr>
              <a:t>xlib_libXcursor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917795" y="3080850"/>
            <a:ext cx="204431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95" dirty="0">
                <a:latin typeface="Times New Roman"/>
                <a:cs typeface="Times New Roman"/>
              </a:rPr>
              <a:t>xlib_libXrender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390601" y="4500982"/>
            <a:ext cx="96677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95" dirty="0">
                <a:latin typeface="Times New Roman"/>
                <a:cs typeface="Times New Roman"/>
              </a:rPr>
              <a:t>expat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706696" y="3648903"/>
            <a:ext cx="2032224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  <a:tabLst>
                <a:tab pos="408861" algn="l"/>
              </a:tabLst>
            </a:pPr>
            <a:r>
              <a:rPr sz="396" spc="-95" dirty="0">
                <a:latin typeface="Times New Roman"/>
                <a:cs typeface="Times New Roman"/>
              </a:rPr>
              <a:t>host-gdk-pixbuf	xproto_xf86bigfontproto</a:t>
            </a:r>
            <a:r>
              <a:rPr sz="396" spc="32" dirty="0">
                <a:latin typeface="Times New Roman"/>
                <a:cs typeface="Times New Roman"/>
              </a:rPr>
              <a:t>         </a:t>
            </a:r>
            <a:r>
              <a:rPr sz="396" spc="-95" dirty="0">
                <a:latin typeface="Times New Roman"/>
                <a:cs typeface="Times New Roman"/>
              </a:rPr>
              <a:t>xproto_xextproto</a:t>
            </a:r>
            <a:r>
              <a:rPr sz="396" spc="32" dirty="0">
                <a:latin typeface="Times New Roman"/>
                <a:cs typeface="Times New Roman"/>
              </a:rPr>
              <a:t>       </a:t>
            </a:r>
            <a:r>
              <a:rPr sz="396" spc="40" dirty="0">
                <a:latin typeface="Times New Roman"/>
                <a:cs typeface="Times New Roman"/>
              </a:rPr>
              <a:t> </a:t>
            </a:r>
            <a:r>
              <a:rPr sz="396" spc="-95" dirty="0">
                <a:latin typeface="Times New Roman"/>
                <a:cs typeface="Times New Roman"/>
              </a:rPr>
              <a:t>xproto_inputproto</a:t>
            </a:r>
            <a:r>
              <a:rPr sz="396" spc="40" dirty="0">
                <a:latin typeface="Times New Roman"/>
                <a:cs typeface="Times New Roman"/>
              </a:rPr>
              <a:t>        </a:t>
            </a:r>
            <a:r>
              <a:rPr sz="396" spc="-95" dirty="0">
                <a:latin typeface="Times New Roman"/>
                <a:cs typeface="Times New Roman"/>
              </a:rPr>
              <a:t>xproto_kbproto</a:t>
            </a:r>
            <a:r>
              <a:rPr sz="396" spc="32" dirty="0">
                <a:latin typeface="Times New Roman"/>
                <a:cs typeface="Times New Roman"/>
              </a:rPr>
              <a:t>          </a:t>
            </a:r>
            <a:r>
              <a:rPr sz="396" spc="40" dirty="0">
                <a:latin typeface="Times New Roman"/>
                <a:cs typeface="Times New Roman"/>
              </a:rPr>
              <a:t> </a:t>
            </a:r>
            <a:r>
              <a:rPr sz="396" spc="-87" dirty="0">
                <a:latin typeface="Times New Roman"/>
                <a:cs typeface="Times New Roman"/>
              </a:rPr>
              <a:t>freetype</a:t>
            </a:r>
            <a:r>
              <a:rPr sz="396" spc="-8" dirty="0">
                <a:latin typeface="Times New Roman"/>
                <a:cs typeface="Times New Roman"/>
              </a:rPr>
              <a:t>       </a:t>
            </a:r>
            <a:r>
              <a:rPr sz="396" dirty="0">
                <a:latin typeface="Times New Roman"/>
                <a:cs typeface="Times New Roman"/>
              </a:rPr>
              <a:t> </a:t>
            </a:r>
            <a:r>
              <a:rPr sz="396" spc="-87" dirty="0">
                <a:latin typeface="Times New Roman"/>
                <a:cs typeface="Times New Roman"/>
              </a:rPr>
              <a:t>libxcb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643274" y="3364877"/>
            <a:ext cx="687814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87" dirty="0">
                <a:latin typeface="Times New Roman"/>
                <a:cs typeface="Times New Roman"/>
              </a:rPr>
              <a:t>libglib2</a:t>
            </a:r>
            <a:r>
              <a:rPr sz="396" dirty="0">
                <a:latin typeface="Times New Roman"/>
                <a:cs typeface="Times New Roman"/>
              </a:rPr>
              <a:t>              </a:t>
            </a:r>
            <a:r>
              <a:rPr sz="396" spc="-95" dirty="0">
                <a:latin typeface="Times New Roman"/>
                <a:cs typeface="Times New Roman"/>
              </a:rPr>
              <a:t>xproto_renderproto</a:t>
            </a:r>
            <a:r>
              <a:rPr sz="396" spc="24" dirty="0">
                <a:latin typeface="Times New Roman"/>
                <a:cs typeface="Times New Roman"/>
              </a:rPr>
              <a:t>       </a:t>
            </a:r>
            <a:r>
              <a:rPr sz="396" spc="32" dirty="0">
                <a:latin typeface="Times New Roman"/>
                <a:cs typeface="Times New Roman"/>
              </a:rPr>
              <a:t> </a:t>
            </a:r>
            <a:r>
              <a:rPr sz="396" spc="-103" dirty="0">
                <a:latin typeface="Times New Roman"/>
                <a:cs typeface="Times New Roman"/>
              </a:rPr>
              <a:t>pixman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586112" y="3080850"/>
            <a:ext cx="982879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87" dirty="0">
                <a:latin typeface="Times New Roman"/>
                <a:cs typeface="Times New Roman"/>
              </a:rPr>
              <a:t>xproto_fixesproto</a:t>
            </a:r>
            <a:r>
              <a:rPr sz="396" dirty="0">
                <a:latin typeface="Times New Roman"/>
                <a:cs typeface="Times New Roman"/>
              </a:rPr>
              <a:t>               </a:t>
            </a:r>
            <a:r>
              <a:rPr sz="396" spc="-95" dirty="0">
                <a:latin typeface="Times New Roman"/>
                <a:cs typeface="Times New Roman"/>
              </a:rPr>
              <a:t>gdk-pixbuf</a:t>
            </a:r>
            <a:r>
              <a:rPr sz="396" spc="24" dirty="0">
                <a:latin typeface="Times New Roman"/>
                <a:cs typeface="Times New Roman"/>
              </a:rPr>
              <a:t>       </a:t>
            </a:r>
            <a:r>
              <a:rPr sz="396" spc="-87" dirty="0">
                <a:latin typeface="Times New Roman"/>
                <a:cs typeface="Times New Roman"/>
              </a:rPr>
              <a:t>fontconfig</a:t>
            </a:r>
            <a:r>
              <a:rPr sz="396" spc="-8" dirty="0">
                <a:latin typeface="Times New Roman"/>
                <a:cs typeface="Times New Roman"/>
              </a:rPr>
              <a:t>        </a:t>
            </a:r>
            <a:r>
              <a:rPr sz="396" dirty="0">
                <a:latin typeface="Times New Roman"/>
                <a:cs typeface="Times New Roman"/>
              </a:rPr>
              <a:t> </a:t>
            </a:r>
            <a:r>
              <a:rPr sz="396" spc="-87" dirty="0">
                <a:latin typeface="Times New Roman"/>
                <a:cs typeface="Times New Roman"/>
              </a:rPr>
              <a:t>xlib_libXext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428026" y="2796824"/>
            <a:ext cx="1263846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95" dirty="0">
                <a:latin typeface="Times New Roman"/>
                <a:cs typeface="Times New Roman"/>
              </a:rPr>
              <a:t>xproto_damageproto</a:t>
            </a:r>
            <a:r>
              <a:rPr sz="396" spc="24" dirty="0">
                <a:latin typeface="Times New Roman"/>
                <a:cs typeface="Times New Roman"/>
              </a:rPr>
              <a:t>        </a:t>
            </a:r>
            <a:r>
              <a:rPr sz="396" spc="-87" dirty="0">
                <a:latin typeface="Times New Roman"/>
                <a:cs typeface="Times New Roman"/>
              </a:rPr>
              <a:t>xlib_libXfixes</a:t>
            </a:r>
            <a:r>
              <a:rPr sz="396" dirty="0">
                <a:latin typeface="Times New Roman"/>
                <a:cs typeface="Times New Roman"/>
              </a:rPr>
              <a:t>               </a:t>
            </a:r>
            <a:r>
              <a:rPr sz="396" spc="-87" dirty="0">
                <a:latin typeface="Times New Roman"/>
                <a:cs typeface="Times New Roman"/>
              </a:rPr>
              <a:t>xlib_libXft</a:t>
            </a:r>
            <a:r>
              <a:rPr sz="396" dirty="0">
                <a:latin typeface="Times New Roman"/>
                <a:cs typeface="Times New Roman"/>
              </a:rPr>
              <a:t>               </a:t>
            </a:r>
            <a:r>
              <a:rPr sz="396" spc="8" dirty="0">
                <a:latin typeface="Times New Roman"/>
                <a:cs typeface="Times New Roman"/>
              </a:rPr>
              <a:t> </a:t>
            </a:r>
            <a:r>
              <a:rPr sz="396" spc="-95" dirty="0">
                <a:latin typeface="Times New Roman"/>
                <a:cs typeface="Times New Roman"/>
              </a:rPr>
              <a:t>xproto_xineramaproto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746455" y="2796824"/>
            <a:ext cx="463242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95" dirty="0">
                <a:latin typeface="Times New Roman"/>
                <a:cs typeface="Times New Roman"/>
              </a:rPr>
              <a:t>xproto_randrproto</a:t>
            </a:r>
            <a:r>
              <a:rPr sz="396" spc="24" dirty="0">
                <a:latin typeface="Times New Roman"/>
                <a:cs typeface="Times New Roman"/>
              </a:rPr>
              <a:t>            </a:t>
            </a:r>
            <a:r>
              <a:rPr sz="396" spc="-87" dirty="0">
                <a:latin typeface="Times New Roman"/>
                <a:cs typeface="Times New Roman"/>
              </a:rPr>
              <a:t>cairo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7059866" y="3080850"/>
            <a:ext cx="1207451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95" dirty="0">
                <a:latin typeface="Times New Roman"/>
                <a:cs typeface="Times New Roman"/>
              </a:rPr>
              <a:t>host-xapp_mkfontdir</a:t>
            </a:r>
            <a:r>
              <a:rPr sz="396" spc="24" dirty="0">
                <a:latin typeface="Times New Roman"/>
                <a:cs typeface="Times New Roman"/>
              </a:rPr>
              <a:t>         </a:t>
            </a:r>
            <a:r>
              <a:rPr sz="396" spc="-95" dirty="0">
                <a:latin typeface="Times New Roman"/>
                <a:cs typeface="Times New Roman"/>
              </a:rPr>
              <a:t>host-xapp_bdftopcf</a:t>
            </a:r>
            <a:r>
              <a:rPr sz="396" spc="24" dirty="0">
                <a:latin typeface="Times New Roman"/>
                <a:cs typeface="Times New Roman"/>
              </a:rPr>
              <a:t>        </a:t>
            </a:r>
            <a:r>
              <a:rPr sz="396" spc="32" dirty="0">
                <a:latin typeface="Times New Roman"/>
                <a:cs typeface="Times New Roman"/>
              </a:rPr>
              <a:t> </a:t>
            </a:r>
            <a:r>
              <a:rPr sz="396" spc="-87" dirty="0">
                <a:latin typeface="Times New Roman"/>
                <a:cs typeface="Times New Roman"/>
              </a:rPr>
              <a:t>host-xfont_font-util</a:t>
            </a:r>
            <a:r>
              <a:rPr sz="396" dirty="0">
                <a:latin typeface="Times New Roman"/>
                <a:cs typeface="Times New Roman"/>
              </a:rPr>
              <a:t>           </a:t>
            </a:r>
            <a:r>
              <a:rPr sz="396" spc="-87" dirty="0">
                <a:latin typeface="Times New Roman"/>
                <a:cs typeface="Times New Roman"/>
              </a:rPr>
              <a:t>xfont_font-util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377930" y="3364877"/>
            <a:ext cx="231621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87" dirty="0">
                <a:latin typeface="Times New Roman"/>
                <a:cs typeface="Times New Roman"/>
              </a:rPr>
              <a:t>host-xlib_libXfont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270963" y="3648903"/>
            <a:ext cx="262840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95" dirty="0">
                <a:latin typeface="Times New Roman"/>
                <a:cs typeface="Times New Roman"/>
              </a:rPr>
              <a:t>host-xfont_encodings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827941" y="3648903"/>
            <a:ext cx="207452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87" dirty="0">
                <a:latin typeface="Times New Roman"/>
                <a:cs typeface="Times New Roman"/>
              </a:rPr>
              <a:t>host-xlib_xtrans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7637307" y="3648903"/>
            <a:ext cx="276938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87" dirty="0">
                <a:latin typeface="Times New Roman"/>
                <a:cs typeface="Times New Roman"/>
              </a:rPr>
              <a:t>host-xproto_fontsproto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992435" y="3932929"/>
            <a:ext cx="280967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95" dirty="0">
                <a:latin typeface="Times New Roman"/>
                <a:cs typeface="Times New Roman"/>
              </a:rPr>
              <a:t>host-xapp_mkfontscale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734589" y="4500982"/>
            <a:ext cx="269889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87" dirty="0">
                <a:latin typeface="Times New Roman"/>
                <a:cs typeface="Times New Roman"/>
              </a:rPr>
              <a:t>host-xutil_util-macros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415940" y="4216956"/>
            <a:ext cx="176233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87" dirty="0">
                <a:latin typeface="Times New Roman"/>
                <a:cs typeface="Times New Roman"/>
              </a:rPr>
              <a:t>host-freetype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008088" y="3364877"/>
            <a:ext cx="450151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87" dirty="0">
                <a:latin typeface="Times New Roman"/>
                <a:cs typeface="Times New Roman"/>
              </a:rPr>
              <a:t>host-gcc-final</a:t>
            </a:r>
            <a:r>
              <a:rPr sz="396" dirty="0">
                <a:latin typeface="Times New Roman"/>
                <a:cs typeface="Times New Roman"/>
              </a:rPr>
              <a:t>                </a:t>
            </a:r>
            <a:r>
              <a:rPr sz="396" spc="-87" dirty="0">
                <a:latin typeface="Times New Roman"/>
                <a:cs typeface="Times New Roman"/>
              </a:rPr>
              <a:t>libsha1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308025" y="3364877"/>
            <a:ext cx="180260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87" dirty="0">
                <a:latin typeface="Times New Roman"/>
                <a:cs typeface="Times New Roman"/>
              </a:rPr>
              <a:t>xlib_libXfont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5346473" y="2512799"/>
            <a:ext cx="249748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95" dirty="0">
                <a:latin typeface="Times New Roman"/>
                <a:cs typeface="Times New Roman"/>
              </a:rPr>
              <a:t>xproto_bigreqsproto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6833622" y="3932929"/>
            <a:ext cx="248741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95" dirty="0">
                <a:latin typeface="Times New Roman"/>
                <a:cs typeface="Times New Roman"/>
              </a:rPr>
              <a:t>xproto_presentproto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696725" y="2512799"/>
            <a:ext cx="1197381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95" dirty="0">
                <a:latin typeface="Times New Roman"/>
                <a:cs typeface="Times New Roman"/>
              </a:rPr>
              <a:t>xproto_compositeproto</a:t>
            </a:r>
            <a:r>
              <a:rPr sz="396" spc="24" dirty="0">
                <a:latin typeface="Times New Roman"/>
                <a:cs typeface="Times New Roman"/>
              </a:rPr>
              <a:t>         </a:t>
            </a:r>
            <a:r>
              <a:rPr sz="396" spc="-95" dirty="0">
                <a:latin typeface="Times New Roman"/>
                <a:cs typeface="Times New Roman"/>
              </a:rPr>
              <a:t>xproto_glproto</a:t>
            </a:r>
            <a:r>
              <a:rPr sz="396" spc="32" dirty="0">
                <a:latin typeface="Times New Roman"/>
                <a:cs typeface="Times New Roman"/>
              </a:rPr>
              <a:t>       </a:t>
            </a:r>
            <a:r>
              <a:rPr sz="396" spc="40" dirty="0">
                <a:latin typeface="Times New Roman"/>
                <a:cs typeface="Times New Roman"/>
              </a:rPr>
              <a:t> </a:t>
            </a:r>
            <a:r>
              <a:rPr sz="396" spc="-95" dirty="0">
                <a:latin typeface="Times New Roman"/>
                <a:cs typeface="Times New Roman"/>
              </a:rPr>
              <a:t>xkeyboard-config</a:t>
            </a:r>
            <a:r>
              <a:rPr sz="396" spc="32" dirty="0">
                <a:latin typeface="Times New Roman"/>
                <a:cs typeface="Times New Roman"/>
              </a:rPr>
              <a:t>        </a:t>
            </a:r>
            <a:r>
              <a:rPr sz="396" spc="-95" dirty="0">
                <a:latin typeface="Times New Roman"/>
                <a:cs typeface="Times New Roman"/>
              </a:rPr>
              <a:t>xproto_videoproto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2935416" y="2512799"/>
            <a:ext cx="2247732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87" dirty="0">
                <a:latin typeface="Times New Roman"/>
                <a:cs typeface="Times New Roman"/>
              </a:rPr>
              <a:t>xlib_libXi</a:t>
            </a:r>
            <a:r>
              <a:rPr sz="396" dirty="0">
                <a:latin typeface="Times New Roman"/>
                <a:cs typeface="Times New Roman"/>
              </a:rPr>
              <a:t>               </a:t>
            </a:r>
            <a:r>
              <a:rPr sz="396" spc="-95" dirty="0">
                <a:latin typeface="Times New Roman"/>
                <a:cs typeface="Times New Roman"/>
              </a:rPr>
              <a:t>xlib_libXinerama</a:t>
            </a:r>
            <a:r>
              <a:rPr sz="396" spc="40" dirty="0">
                <a:latin typeface="Times New Roman"/>
                <a:cs typeface="Times New Roman"/>
              </a:rPr>
              <a:t>        </a:t>
            </a:r>
            <a:r>
              <a:rPr sz="396" spc="-95" dirty="0">
                <a:latin typeface="Times New Roman"/>
                <a:cs typeface="Times New Roman"/>
              </a:rPr>
              <a:t>xproto_xcmiscproto</a:t>
            </a:r>
            <a:r>
              <a:rPr sz="396" spc="24" dirty="0">
                <a:latin typeface="Times New Roman"/>
                <a:cs typeface="Times New Roman"/>
              </a:rPr>
              <a:t>       </a:t>
            </a:r>
            <a:r>
              <a:rPr sz="396" spc="32" dirty="0">
                <a:latin typeface="Times New Roman"/>
                <a:cs typeface="Times New Roman"/>
              </a:rPr>
              <a:t> </a:t>
            </a:r>
            <a:r>
              <a:rPr sz="396" spc="-87" dirty="0">
                <a:latin typeface="Times New Roman"/>
                <a:cs typeface="Times New Roman"/>
              </a:rPr>
              <a:t>xlib_libXres</a:t>
            </a:r>
            <a:r>
              <a:rPr sz="396" spc="87" dirty="0">
                <a:latin typeface="Times New Roman"/>
                <a:cs typeface="Times New Roman"/>
              </a:rPr>
              <a:t>    </a:t>
            </a:r>
            <a:r>
              <a:rPr sz="396" spc="95" dirty="0">
                <a:latin typeface="Times New Roman"/>
                <a:cs typeface="Times New Roman"/>
              </a:rPr>
              <a:t> </a:t>
            </a:r>
            <a:r>
              <a:rPr sz="396" spc="-95" dirty="0">
                <a:latin typeface="Times New Roman"/>
                <a:cs typeface="Times New Roman"/>
              </a:rPr>
              <a:t>xlib_libXxf86vm</a:t>
            </a:r>
            <a:r>
              <a:rPr sz="396" spc="32" dirty="0">
                <a:latin typeface="Times New Roman"/>
                <a:cs typeface="Times New Roman"/>
              </a:rPr>
              <a:t>        </a:t>
            </a:r>
            <a:r>
              <a:rPr sz="396" spc="-95" dirty="0">
                <a:latin typeface="Times New Roman"/>
                <a:cs typeface="Times New Roman"/>
              </a:rPr>
              <a:t>xproto_xf86dgaproto</a:t>
            </a:r>
            <a:r>
              <a:rPr sz="396" spc="40" dirty="0">
                <a:latin typeface="Times New Roman"/>
                <a:cs typeface="Times New Roman"/>
              </a:rPr>
              <a:t>      </a:t>
            </a:r>
            <a:r>
              <a:rPr sz="396" spc="48" dirty="0">
                <a:latin typeface="Times New Roman"/>
                <a:cs typeface="Times New Roman"/>
              </a:rPr>
              <a:t> </a:t>
            </a:r>
            <a:r>
              <a:rPr sz="396" spc="-103" dirty="0">
                <a:latin typeface="Times New Roman"/>
                <a:cs typeface="Times New Roman"/>
              </a:rPr>
              <a:t>mcookie</a:t>
            </a:r>
            <a:r>
              <a:rPr sz="396" spc="825" dirty="0">
                <a:latin typeface="Times New Roman"/>
                <a:cs typeface="Times New Roman"/>
              </a:rPr>
              <a:t> </a:t>
            </a:r>
            <a:r>
              <a:rPr sz="396" spc="-95" dirty="0">
                <a:latin typeface="Times New Roman"/>
                <a:cs typeface="Times New Roman"/>
              </a:rPr>
              <a:t>xdata_xbitmaps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6299724" y="2796824"/>
            <a:ext cx="251762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103" dirty="0">
                <a:latin typeface="Times New Roman"/>
                <a:cs typeface="Times New Roman"/>
              </a:rPr>
              <a:t>host-xapp_xkbcomp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786796" y="4216956"/>
            <a:ext cx="531722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95" dirty="0">
                <a:latin typeface="Times New Roman"/>
                <a:cs typeface="Times New Roman"/>
              </a:rPr>
              <a:t>host-python</a:t>
            </a:r>
            <a:r>
              <a:rPr sz="396" spc="32" dirty="0">
                <a:latin typeface="Times New Roman"/>
                <a:cs typeface="Times New Roman"/>
              </a:rPr>
              <a:t>        </a:t>
            </a:r>
            <a:r>
              <a:rPr sz="396" spc="-87" dirty="0">
                <a:latin typeface="Times New Roman"/>
                <a:cs typeface="Times New Roman"/>
              </a:rPr>
              <a:t>host-libxml-parser-perl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6131226" y="3080850"/>
            <a:ext cx="244713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87" dirty="0">
                <a:latin typeface="Times New Roman"/>
                <a:cs typeface="Times New Roman"/>
              </a:rPr>
              <a:t>host-xlib_libxkbfile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6060227" y="3364877"/>
            <a:ext cx="215508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95" dirty="0">
                <a:latin typeface="Times New Roman"/>
                <a:cs typeface="Times New Roman"/>
              </a:rPr>
              <a:t>host-xlib_libX11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663592" y="3648903"/>
            <a:ext cx="999999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87" dirty="0">
                <a:latin typeface="Times New Roman"/>
                <a:cs typeface="Times New Roman"/>
              </a:rPr>
              <a:t>host-xproto_inputproto</a:t>
            </a:r>
            <a:r>
              <a:rPr sz="396" dirty="0">
                <a:latin typeface="Times New Roman"/>
                <a:cs typeface="Times New Roman"/>
              </a:rPr>
              <a:t>           </a:t>
            </a:r>
            <a:r>
              <a:rPr sz="396" spc="-95" dirty="0">
                <a:latin typeface="Times New Roman"/>
                <a:cs typeface="Times New Roman"/>
              </a:rPr>
              <a:t>host-xproto_kbproto</a:t>
            </a:r>
            <a:r>
              <a:rPr sz="396" spc="32" dirty="0">
                <a:latin typeface="Times New Roman"/>
                <a:cs typeface="Times New Roman"/>
              </a:rPr>
              <a:t>        </a:t>
            </a:r>
            <a:r>
              <a:rPr sz="396" spc="40" dirty="0">
                <a:latin typeface="Times New Roman"/>
                <a:cs typeface="Times New Roman"/>
              </a:rPr>
              <a:t> </a:t>
            </a:r>
            <a:r>
              <a:rPr sz="396" spc="-95" dirty="0">
                <a:latin typeface="Times New Roman"/>
                <a:cs typeface="Times New Roman"/>
              </a:rPr>
              <a:t>host-xproto_xextproto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4416887" y="3932929"/>
            <a:ext cx="256797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87" dirty="0">
                <a:latin typeface="Times New Roman"/>
                <a:cs typeface="Times New Roman"/>
              </a:rPr>
              <a:t>host-libpthread-stubs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5008528" y="4216956"/>
            <a:ext cx="984893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  <a:tabLst>
                <a:tab pos="451157" algn="l"/>
              </a:tabLst>
            </a:pPr>
            <a:r>
              <a:rPr sz="396" spc="-87" dirty="0">
                <a:latin typeface="Times New Roman"/>
                <a:cs typeface="Times New Roman"/>
              </a:rPr>
              <a:t>host-xlib_libfontenc	host-xlib_libXau</a:t>
            </a:r>
            <a:r>
              <a:rPr sz="396" dirty="0">
                <a:latin typeface="Times New Roman"/>
                <a:cs typeface="Times New Roman"/>
              </a:rPr>
              <a:t>          </a:t>
            </a:r>
            <a:r>
              <a:rPr sz="396" spc="-95" dirty="0">
                <a:latin typeface="Times New Roman"/>
                <a:cs typeface="Times New Roman"/>
              </a:rPr>
              <a:t>host-xlib_libXdmcp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4263533" y="3648903"/>
            <a:ext cx="444108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87" dirty="0">
                <a:latin typeface="Times New Roman"/>
                <a:cs typeface="Times New Roman"/>
              </a:rPr>
              <a:t>host-libxcb</a:t>
            </a:r>
            <a:r>
              <a:rPr sz="396" spc="87" dirty="0">
                <a:latin typeface="Times New Roman"/>
                <a:cs typeface="Times New Roman"/>
              </a:rPr>
              <a:t>     </a:t>
            </a:r>
            <a:r>
              <a:rPr sz="396" spc="-95" dirty="0">
                <a:latin typeface="Times New Roman"/>
                <a:cs typeface="Times New Roman"/>
              </a:rPr>
              <a:t>xfont_encodings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2148772" y="3932929"/>
            <a:ext cx="2113795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87" dirty="0">
                <a:latin typeface="Times New Roman"/>
                <a:cs typeface="Times New Roman"/>
              </a:rPr>
              <a:t>libpng</a:t>
            </a:r>
            <a:r>
              <a:rPr sz="396" spc="111" dirty="0">
                <a:latin typeface="Times New Roman"/>
                <a:cs typeface="Times New Roman"/>
              </a:rPr>
              <a:t>    </a:t>
            </a:r>
            <a:r>
              <a:rPr sz="396" spc="-87" dirty="0">
                <a:latin typeface="Times New Roman"/>
                <a:cs typeface="Times New Roman"/>
              </a:rPr>
              <a:t>libpthread-stubs</a:t>
            </a:r>
            <a:r>
              <a:rPr sz="396" spc="87" dirty="0">
                <a:latin typeface="Times New Roman"/>
                <a:cs typeface="Times New Roman"/>
              </a:rPr>
              <a:t>    </a:t>
            </a:r>
            <a:r>
              <a:rPr sz="396" spc="95" dirty="0">
                <a:latin typeface="Times New Roman"/>
                <a:cs typeface="Times New Roman"/>
              </a:rPr>
              <a:t> </a:t>
            </a:r>
            <a:r>
              <a:rPr sz="396" spc="-95" dirty="0">
                <a:latin typeface="Times New Roman"/>
                <a:cs typeface="Times New Roman"/>
              </a:rPr>
              <a:t>xcb-proto</a:t>
            </a:r>
            <a:r>
              <a:rPr sz="396" spc="32" dirty="0">
                <a:latin typeface="Times New Roman"/>
                <a:cs typeface="Times New Roman"/>
              </a:rPr>
              <a:t>       </a:t>
            </a:r>
            <a:r>
              <a:rPr sz="396" spc="-87" dirty="0">
                <a:latin typeface="Times New Roman"/>
                <a:cs typeface="Times New Roman"/>
              </a:rPr>
              <a:t>host-xcb-proto</a:t>
            </a:r>
            <a:r>
              <a:rPr sz="396" dirty="0">
                <a:latin typeface="Times New Roman"/>
                <a:cs typeface="Times New Roman"/>
              </a:rPr>
              <a:t>        </a:t>
            </a:r>
            <a:r>
              <a:rPr sz="396" spc="8" dirty="0">
                <a:latin typeface="Times New Roman"/>
                <a:cs typeface="Times New Roman"/>
              </a:rPr>
              <a:t> </a:t>
            </a:r>
            <a:r>
              <a:rPr sz="396" spc="-79" dirty="0">
                <a:latin typeface="Times New Roman"/>
                <a:cs typeface="Times New Roman"/>
              </a:rPr>
              <a:t>host-intltool</a:t>
            </a:r>
            <a:r>
              <a:rPr sz="396" spc="87" dirty="0">
                <a:latin typeface="Times New Roman"/>
                <a:cs typeface="Times New Roman"/>
              </a:rPr>
              <a:t>     </a:t>
            </a:r>
            <a:r>
              <a:rPr sz="396" spc="-87" dirty="0">
                <a:latin typeface="Times New Roman"/>
                <a:cs typeface="Times New Roman"/>
              </a:rPr>
              <a:t>xlib_libfontenc</a:t>
            </a:r>
            <a:r>
              <a:rPr sz="396" dirty="0">
                <a:latin typeface="Times New Roman"/>
                <a:cs typeface="Times New Roman"/>
              </a:rPr>
              <a:t>          </a:t>
            </a:r>
            <a:r>
              <a:rPr sz="396" spc="-95" dirty="0">
                <a:latin typeface="Times New Roman"/>
                <a:cs typeface="Times New Roman"/>
              </a:rPr>
              <a:t>xlib_libXdmcp</a:t>
            </a:r>
            <a:r>
              <a:rPr sz="396" spc="32" dirty="0">
                <a:latin typeface="Times New Roman"/>
                <a:cs typeface="Times New Roman"/>
              </a:rPr>
              <a:t>       </a:t>
            </a:r>
            <a:r>
              <a:rPr sz="396" spc="-95" dirty="0">
                <a:latin typeface="Times New Roman"/>
                <a:cs typeface="Times New Roman"/>
              </a:rPr>
              <a:t>xlib_libXau</a:t>
            </a:r>
            <a:r>
              <a:rPr sz="396" spc="32" dirty="0">
                <a:latin typeface="Times New Roman"/>
                <a:cs typeface="Times New Roman"/>
              </a:rPr>
              <a:t>       </a:t>
            </a:r>
            <a:r>
              <a:rPr sz="396" spc="-79" dirty="0">
                <a:latin typeface="Times New Roman"/>
                <a:cs typeface="Times New Roman"/>
              </a:rPr>
              <a:t>host-libxslt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4868427" y="3648903"/>
            <a:ext cx="679758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87" dirty="0">
                <a:latin typeface="Times New Roman"/>
                <a:cs typeface="Times New Roman"/>
              </a:rPr>
              <a:t>xproto_fontsproto</a:t>
            </a:r>
            <a:r>
              <a:rPr sz="396" spc="95" dirty="0">
                <a:latin typeface="Times New Roman"/>
                <a:cs typeface="Times New Roman"/>
              </a:rPr>
              <a:t>    </a:t>
            </a:r>
            <a:r>
              <a:rPr sz="396" spc="285" dirty="0">
                <a:latin typeface="Times New Roman"/>
                <a:cs typeface="Times New Roman"/>
              </a:rPr>
              <a:t> </a:t>
            </a:r>
            <a:r>
              <a:rPr sz="396" spc="-95" dirty="0">
                <a:latin typeface="Times New Roman"/>
                <a:cs typeface="Times New Roman"/>
              </a:rPr>
              <a:t>host-xproto_xf86bigfontproto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3936000" y="2796824"/>
            <a:ext cx="261833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95" dirty="0">
                <a:latin typeface="Times New Roman"/>
                <a:cs typeface="Times New Roman"/>
              </a:rPr>
              <a:t>xproto_resourceproto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4376181" y="2796824"/>
            <a:ext cx="312185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95" dirty="0">
                <a:latin typeface="Times New Roman"/>
                <a:cs typeface="Times New Roman"/>
              </a:rPr>
              <a:t>xproto_xf86vidmodeproto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7536965" y="2228771"/>
            <a:ext cx="452165" cy="86336"/>
          </a:xfrm>
          <a:prstGeom prst="rect">
            <a:avLst/>
          </a:prstGeom>
        </p:spPr>
        <p:txBody>
          <a:bodyPr vert="horz" wrap="square" lIns="0" tIns="25176" rIns="0" bIns="0" rtlCol="0">
            <a:spAutoFit/>
          </a:bodyPr>
          <a:lstStyle/>
          <a:p>
            <a:pPr marL="20141">
              <a:spcBef>
                <a:spcPts val="198"/>
              </a:spcBef>
            </a:pPr>
            <a:r>
              <a:rPr sz="396" spc="-87" dirty="0">
                <a:latin typeface="Times New Roman"/>
                <a:cs typeface="Times New Roman"/>
              </a:rPr>
              <a:t>host-fakeroot</a:t>
            </a:r>
            <a:r>
              <a:rPr sz="396" spc="-8" dirty="0">
                <a:latin typeface="Times New Roman"/>
                <a:cs typeface="Times New Roman"/>
              </a:rPr>
              <a:t>          </a:t>
            </a:r>
            <a:r>
              <a:rPr sz="396" spc="-95" dirty="0">
                <a:latin typeface="Times New Roman"/>
                <a:cs typeface="Times New Roman"/>
              </a:rPr>
              <a:t>host-makedevs</a:t>
            </a:r>
            <a:endParaRPr sz="396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>
            <a:spLocks noGrp="1"/>
          </p:cNvSpPr>
          <p:nvPr>
            <p:ph type="ftr" sz="quarter" idx="5"/>
          </p:nvPr>
        </p:nvSpPr>
        <p:spPr>
          <a:xfrm>
            <a:off x="273532" y="3135213"/>
            <a:ext cx="2518410" cy="996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400" b="0" i="0" kern="1200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41">
              <a:spcBef>
                <a:spcPts val="254"/>
              </a:spcBef>
            </a:pPr>
            <a:r>
              <a:rPr lang="en-US" spc="5"/>
              <a:t>-</a:t>
            </a:r>
            <a:r>
              <a:rPr lang="en-US" spc="40"/>
              <a:t> </a:t>
            </a:r>
            <a:r>
              <a:rPr lang="en-US" spc="-5"/>
              <a:t>Kernel,</a:t>
            </a:r>
            <a:r>
              <a:rPr lang="en-US" spc="40"/>
              <a:t> </a:t>
            </a:r>
            <a:r>
              <a:rPr lang="en-US" spc="-10"/>
              <a:t>drivers</a:t>
            </a:r>
            <a:r>
              <a:rPr lang="en-US" spc="40"/>
              <a:t> </a:t>
            </a:r>
            <a:r>
              <a:rPr lang="en-US" spc="-10"/>
              <a:t>and</a:t>
            </a:r>
            <a:r>
              <a:rPr lang="en-US" spc="40"/>
              <a:t> </a:t>
            </a:r>
            <a:r>
              <a:rPr lang="en-US" spc="-15"/>
              <a:t>embedded</a:t>
            </a:r>
            <a:r>
              <a:rPr lang="en-US" spc="45"/>
              <a:t> </a:t>
            </a:r>
            <a:r>
              <a:rPr lang="en-US"/>
              <a:t>Linux</a:t>
            </a:r>
            <a:r>
              <a:rPr lang="en-US" spc="40"/>
              <a:t> </a:t>
            </a:r>
            <a:r>
              <a:rPr lang="en-US" spc="5"/>
              <a:t>-</a:t>
            </a:r>
            <a:r>
              <a:rPr lang="en-US" spc="40"/>
              <a:t> </a:t>
            </a:r>
            <a:r>
              <a:rPr lang="en-US" spc="-5"/>
              <a:t>Development,</a:t>
            </a:r>
            <a:r>
              <a:rPr lang="en-US" spc="40"/>
              <a:t> </a:t>
            </a:r>
            <a:r>
              <a:rPr lang="en-US" spc="-5"/>
              <a:t>consulting,</a:t>
            </a:r>
            <a:r>
              <a:rPr lang="en-US" spc="45"/>
              <a:t> </a:t>
            </a:r>
            <a:r>
              <a:rPr lang="en-US"/>
              <a:t>training</a:t>
            </a:r>
            <a:r>
              <a:rPr lang="en-US" spc="40"/>
              <a:t> </a:t>
            </a:r>
            <a:r>
              <a:rPr lang="en-US" spc="-10"/>
              <a:t>and</a:t>
            </a:r>
            <a:r>
              <a:rPr lang="en-US" spc="40"/>
              <a:t> </a:t>
            </a:r>
            <a:r>
              <a:rPr lang="en-US" spc="-5"/>
              <a:t>support</a:t>
            </a:r>
            <a:r>
              <a:rPr lang="en-US" spc="40"/>
              <a:t> </a:t>
            </a:r>
            <a:r>
              <a:rPr lang="en-US" spc="5"/>
              <a:t>- </a:t>
            </a:r>
            <a:r>
              <a:rPr lang="en-US" spc="85"/>
              <a:t> </a:t>
            </a:r>
            <a:r>
              <a:rPr lang="en-US" spc="-5">
                <a:latin typeface="SimSun"/>
                <a:cs typeface="SimSun"/>
              </a:rPr>
              <a:t>https://bootlin.com</a:t>
            </a:r>
            <a:endParaRPr spc="-8" dirty="0">
              <a:latin typeface="SimSun"/>
              <a:cs typeface="SimSun"/>
            </a:endParaRPr>
          </a:p>
        </p:txBody>
      </p:sp>
    </p:spTree>
  </p:cSld>
  <p:clrMapOvr>
    <a:masterClrMapping/>
  </p:clrMapOvr>
  <p:transition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3947" y="909791"/>
            <a:ext cx="4564951" cy="369088"/>
          </a:xfrm>
          <a:prstGeom prst="rect">
            <a:avLst/>
          </a:prstGeom>
        </p:spPr>
        <p:txBody>
          <a:bodyPr vert="horz" wrap="square" lIns="0" tIns="27190" rIns="0" bIns="0" rtlCol="0" anchor="ctr">
            <a:spAutoFit/>
          </a:bodyPr>
          <a:lstStyle/>
          <a:p>
            <a:pPr marL="20141">
              <a:lnSpc>
                <a:spcPct val="100000"/>
              </a:lnSpc>
              <a:spcBef>
                <a:spcPts val="214"/>
              </a:spcBef>
            </a:pPr>
            <a:r>
              <a:rPr sz="2220" spc="-135" dirty="0"/>
              <a:t>Embedded</a:t>
            </a:r>
            <a:r>
              <a:rPr sz="2220" spc="32" dirty="0"/>
              <a:t> </a:t>
            </a:r>
            <a:r>
              <a:rPr sz="2220" spc="-95" dirty="0"/>
              <a:t>Linux</a:t>
            </a:r>
            <a:r>
              <a:rPr sz="2220" spc="40" dirty="0"/>
              <a:t> </a:t>
            </a:r>
            <a:r>
              <a:rPr sz="2220" spc="-135" dirty="0"/>
              <a:t>build</a:t>
            </a:r>
            <a:r>
              <a:rPr sz="2220" spc="32" dirty="0"/>
              <a:t> </a:t>
            </a:r>
            <a:r>
              <a:rPr sz="2220" spc="-151" dirty="0"/>
              <a:t>system:</a:t>
            </a:r>
            <a:r>
              <a:rPr sz="2220" spc="278" dirty="0"/>
              <a:t> </a:t>
            </a:r>
            <a:r>
              <a:rPr sz="2220" spc="-159" dirty="0"/>
              <a:t>principle</a:t>
            </a:r>
            <a:endParaRPr sz="2220"/>
          </a:p>
        </p:txBody>
      </p:sp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0599" y="1703478"/>
            <a:ext cx="7193709" cy="2564302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669184" y="4472177"/>
            <a:ext cx="5153067" cy="1021928"/>
          </a:xfrm>
          <a:prstGeom prst="rect">
            <a:avLst/>
          </a:prstGeom>
        </p:spPr>
        <p:txBody>
          <a:bodyPr vert="horz" wrap="square" lIns="0" tIns="87612" rIns="0" bIns="0" rtlCol="0">
            <a:spAutoFit/>
          </a:bodyPr>
          <a:lstStyle/>
          <a:p>
            <a:pPr marL="340380" indent="-280966">
              <a:spcBef>
                <a:spcPts val="688"/>
              </a:spcBef>
              <a:buClr>
                <a:srgbClr val="F47F19"/>
              </a:buClr>
              <a:buFont typeface="Cambria"/>
              <a:buChar char="►"/>
              <a:tabLst>
                <a:tab pos="341389" algn="l"/>
              </a:tabLst>
            </a:pPr>
            <a:r>
              <a:rPr sz="1744" spc="-24" dirty="0">
                <a:latin typeface="Tahoma"/>
                <a:cs typeface="Tahoma"/>
              </a:rPr>
              <a:t>Building</a:t>
            </a:r>
            <a:r>
              <a:rPr sz="1744" spc="16" dirty="0">
                <a:latin typeface="Tahoma"/>
                <a:cs typeface="Tahoma"/>
              </a:rPr>
              <a:t> </a:t>
            </a:r>
            <a:r>
              <a:rPr sz="1744" spc="-63" dirty="0">
                <a:latin typeface="Tahoma"/>
                <a:cs typeface="Tahoma"/>
              </a:rPr>
              <a:t>from</a:t>
            </a:r>
            <a:r>
              <a:rPr sz="1744" spc="16" dirty="0">
                <a:latin typeface="Tahoma"/>
                <a:cs typeface="Tahoma"/>
              </a:rPr>
              <a:t> </a:t>
            </a:r>
            <a:r>
              <a:rPr sz="1744" spc="-87" dirty="0">
                <a:latin typeface="Tahoma"/>
                <a:cs typeface="Tahoma"/>
              </a:rPr>
              <a:t>source</a:t>
            </a:r>
            <a:r>
              <a:rPr sz="1744" spc="24" dirty="0">
                <a:latin typeface="Tahoma"/>
                <a:cs typeface="Tahoma"/>
              </a:rPr>
              <a:t> </a:t>
            </a:r>
            <a:r>
              <a:rPr sz="1744" i="1" spc="-16" dirty="0">
                <a:latin typeface="Times New Roman"/>
                <a:cs typeface="Times New Roman"/>
              </a:rPr>
              <a:t>→</a:t>
            </a:r>
            <a:r>
              <a:rPr sz="1744" i="1" spc="135" dirty="0">
                <a:latin typeface="Times New Roman"/>
                <a:cs typeface="Times New Roman"/>
              </a:rPr>
              <a:t> </a:t>
            </a:r>
            <a:r>
              <a:rPr sz="1744" spc="-16" dirty="0">
                <a:latin typeface="Tahoma"/>
                <a:cs typeface="Tahoma"/>
              </a:rPr>
              <a:t>lot</a:t>
            </a:r>
            <a:r>
              <a:rPr sz="1744" spc="16" dirty="0">
                <a:latin typeface="Tahoma"/>
                <a:cs typeface="Tahoma"/>
              </a:rPr>
              <a:t> </a:t>
            </a:r>
            <a:r>
              <a:rPr sz="1744" spc="-56" dirty="0">
                <a:latin typeface="Tahoma"/>
                <a:cs typeface="Tahoma"/>
              </a:rPr>
              <a:t>of</a:t>
            </a:r>
            <a:r>
              <a:rPr sz="1744" spc="16" dirty="0">
                <a:latin typeface="Tahoma"/>
                <a:cs typeface="Tahoma"/>
              </a:rPr>
              <a:t> </a:t>
            </a:r>
            <a:r>
              <a:rPr sz="1744" spc="-32" dirty="0">
                <a:latin typeface="Tahoma"/>
                <a:cs typeface="Tahoma"/>
              </a:rPr>
              <a:t>flexibility</a:t>
            </a:r>
            <a:endParaRPr sz="1744">
              <a:latin typeface="Tahoma"/>
              <a:cs typeface="Tahoma"/>
            </a:endParaRPr>
          </a:p>
          <a:p>
            <a:pPr marL="340380" indent="-280966">
              <a:spcBef>
                <a:spcPts val="530"/>
              </a:spcBef>
              <a:buClr>
                <a:srgbClr val="F47F19"/>
              </a:buClr>
              <a:buFont typeface="Cambria"/>
              <a:buChar char="►"/>
              <a:tabLst>
                <a:tab pos="341389" algn="l"/>
              </a:tabLst>
            </a:pPr>
            <a:r>
              <a:rPr sz="1744" spc="-48" dirty="0">
                <a:latin typeface="Tahoma"/>
                <a:cs typeface="Tahoma"/>
              </a:rPr>
              <a:t>Cross-compilation</a:t>
            </a:r>
            <a:r>
              <a:rPr sz="1744" spc="8" dirty="0">
                <a:latin typeface="Tahoma"/>
                <a:cs typeface="Tahoma"/>
              </a:rPr>
              <a:t> </a:t>
            </a:r>
            <a:r>
              <a:rPr sz="1744" i="1" spc="-16" dirty="0">
                <a:latin typeface="Times New Roman"/>
                <a:cs typeface="Times New Roman"/>
              </a:rPr>
              <a:t>→</a:t>
            </a:r>
            <a:r>
              <a:rPr sz="1744" i="1" spc="127" dirty="0">
                <a:latin typeface="Times New Roman"/>
                <a:cs typeface="Times New Roman"/>
              </a:rPr>
              <a:t> </a:t>
            </a:r>
            <a:r>
              <a:rPr sz="1744" spc="-79" dirty="0">
                <a:latin typeface="Tahoma"/>
                <a:cs typeface="Tahoma"/>
              </a:rPr>
              <a:t>leveraging</a:t>
            </a:r>
            <a:r>
              <a:rPr sz="1744" spc="16" dirty="0">
                <a:latin typeface="Tahoma"/>
                <a:cs typeface="Tahoma"/>
              </a:rPr>
              <a:t> </a:t>
            </a:r>
            <a:r>
              <a:rPr sz="1744" spc="-48" dirty="0">
                <a:latin typeface="Tahoma"/>
                <a:cs typeface="Tahoma"/>
              </a:rPr>
              <a:t>fast</a:t>
            </a:r>
            <a:r>
              <a:rPr sz="1744" spc="16" dirty="0">
                <a:latin typeface="Tahoma"/>
                <a:cs typeface="Tahoma"/>
              </a:rPr>
              <a:t> </a:t>
            </a:r>
            <a:r>
              <a:rPr sz="1744" spc="-40" dirty="0">
                <a:latin typeface="Tahoma"/>
                <a:cs typeface="Tahoma"/>
              </a:rPr>
              <a:t>build</a:t>
            </a:r>
            <a:r>
              <a:rPr sz="1744" spc="16" dirty="0">
                <a:latin typeface="Tahoma"/>
                <a:cs typeface="Tahoma"/>
              </a:rPr>
              <a:t> </a:t>
            </a:r>
            <a:r>
              <a:rPr sz="1744" spc="-79" dirty="0">
                <a:latin typeface="Tahoma"/>
                <a:cs typeface="Tahoma"/>
              </a:rPr>
              <a:t>machines</a:t>
            </a:r>
            <a:endParaRPr sz="1744">
              <a:latin typeface="Tahoma"/>
              <a:cs typeface="Tahoma"/>
            </a:endParaRPr>
          </a:p>
          <a:p>
            <a:pPr marL="340380" indent="-280966">
              <a:spcBef>
                <a:spcPts val="523"/>
              </a:spcBef>
              <a:buClr>
                <a:srgbClr val="F47F19"/>
              </a:buClr>
              <a:buFont typeface="Cambria"/>
              <a:buChar char="►"/>
              <a:tabLst>
                <a:tab pos="341389" algn="l"/>
              </a:tabLst>
            </a:pPr>
            <a:r>
              <a:rPr sz="1744" spc="-63" dirty="0">
                <a:latin typeface="Tahoma"/>
                <a:cs typeface="Tahoma"/>
              </a:rPr>
              <a:t>Recipes</a:t>
            </a:r>
            <a:r>
              <a:rPr sz="1744" spc="8" dirty="0">
                <a:latin typeface="Tahoma"/>
                <a:cs typeface="Tahoma"/>
              </a:rPr>
              <a:t> </a:t>
            </a:r>
            <a:r>
              <a:rPr sz="1744" spc="-71" dirty="0">
                <a:latin typeface="Tahoma"/>
                <a:cs typeface="Tahoma"/>
              </a:rPr>
              <a:t>for</a:t>
            </a:r>
            <a:r>
              <a:rPr sz="1744" spc="16" dirty="0">
                <a:latin typeface="Tahoma"/>
                <a:cs typeface="Tahoma"/>
              </a:rPr>
              <a:t> </a:t>
            </a:r>
            <a:r>
              <a:rPr sz="1744" spc="-48" dirty="0">
                <a:latin typeface="Tahoma"/>
                <a:cs typeface="Tahoma"/>
              </a:rPr>
              <a:t>building</a:t>
            </a:r>
            <a:r>
              <a:rPr sz="1744" spc="16" dirty="0">
                <a:latin typeface="Tahoma"/>
                <a:cs typeface="Tahoma"/>
              </a:rPr>
              <a:t> </a:t>
            </a:r>
            <a:r>
              <a:rPr sz="1744" spc="-71" dirty="0">
                <a:latin typeface="Tahoma"/>
                <a:cs typeface="Tahoma"/>
              </a:rPr>
              <a:t>components</a:t>
            </a:r>
            <a:r>
              <a:rPr sz="1744" spc="24" dirty="0">
                <a:latin typeface="Tahoma"/>
                <a:cs typeface="Tahoma"/>
              </a:rPr>
              <a:t> </a:t>
            </a:r>
            <a:r>
              <a:rPr sz="1744" i="1" spc="-16" dirty="0">
                <a:latin typeface="Times New Roman"/>
                <a:cs typeface="Times New Roman"/>
              </a:rPr>
              <a:t>→</a:t>
            </a:r>
            <a:r>
              <a:rPr sz="1744" i="1" spc="127" dirty="0">
                <a:latin typeface="Times New Roman"/>
                <a:cs typeface="Times New Roman"/>
              </a:rPr>
              <a:t> </a:t>
            </a:r>
            <a:r>
              <a:rPr sz="1744" spc="-111" dirty="0">
                <a:latin typeface="Tahoma"/>
                <a:cs typeface="Tahoma"/>
              </a:rPr>
              <a:t>easy</a:t>
            </a:r>
            <a:endParaRPr sz="1744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562D4-5E1A-42AA-B09F-189667BEC09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97769" y="2892030"/>
            <a:ext cx="5829300" cy="1925240"/>
          </a:xfrm>
        </p:spPr>
        <p:txBody>
          <a:bodyPr/>
          <a:lstStyle/>
          <a:p>
            <a:pPr marL="0" indent="0" algn="ctr">
              <a:buNone/>
              <a:defRPr/>
            </a:pPr>
            <a:r>
              <a:rPr lang="en-US" sz="4050" dirty="0">
                <a:latin typeface="Freestyle Script" panose="030804020302050B0404" pitchFamily="66" charset="0"/>
              </a:rPr>
              <a:t>THANK YOU</a:t>
            </a:r>
            <a:endParaRPr lang="en-IN" sz="4050" dirty="0">
              <a:latin typeface="Freestyle Script" panose="030804020302050B0404" pitchFamily="66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>
            <a:extLst>
              <a:ext uri="{FF2B5EF4-FFF2-40B4-BE49-F238E27FC236}">
                <a16:creationId xmlns:a16="http://schemas.microsoft.com/office/drawing/2014/main" id="{5C0F7055-02B3-4958-83F1-495792EE96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ＭＳ Ｐゴシック" panose="020B0600070205080204" pitchFamily="34" charset="-128"/>
              </a:rPr>
              <a:t>Monolithic Kernel</a:t>
            </a:r>
          </a:p>
        </p:txBody>
      </p:sp>
      <p:pic>
        <p:nvPicPr>
          <p:cNvPr id="433156" name="Picture 4">
            <a:extLst>
              <a:ext uri="{FF2B5EF4-FFF2-40B4-BE49-F238E27FC236}">
                <a16:creationId xmlns:a16="http://schemas.microsoft.com/office/drawing/2014/main" id="{8C36F5A1-87BC-4314-A594-343B4681EC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1752600"/>
            <a:ext cx="6705600" cy="4794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ACC06DF-14C0-44A0-87C2-6EA05B4EF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5A24-43BA-4579-9517-F7F0AFBF8FE7}" type="slidenum">
              <a:rPr lang="ja-JP" altLang="en-US"/>
              <a:pPr/>
              <a:t>7</a:t>
            </a:fld>
            <a:endParaRPr lang="en-US" altLang="ja-JP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8" name="Rectangle 4">
            <a:extLst>
              <a:ext uri="{FF2B5EF4-FFF2-40B4-BE49-F238E27FC236}">
                <a16:creationId xmlns:a16="http://schemas.microsoft.com/office/drawing/2014/main" id="{E4591CEB-0E03-4CDB-8D46-533B2E802E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>
                <a:ea typeface="ＭＳ Ｐゴシック" panose="020B0600070205080204" pitchFamily="34" charset="-128"/>
              </a:rPr>
              <a:t>Monolithic Kernel</a:t>
            </a:r>
          </a:p>
        </p:txBody>
      </p:sp>
      <p:sp>
        <p:nvSpPr>
          <p:cNvPr id="461827" name="Rectangle 3">
            <a:extLst>
              <a:ext uri="{FF2B5EF4-FFF2-40B4-BE49-F238E27FC236}">
                <a16:creationId xmlns:a16="http://schemas.microsoft.com/office/drawing/2014/main" id="{4F3B97CE-FF5B-413B-A021-23B994903E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752600"/>
            <a:ext cx="9144000" cy="4373563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80000"/>
              </a:lnSpc>
            </a:pPr>
            <a:r>
              <a:rPr lang="en-US" altLang="ja-JP" sz="2600" cap="none" dirty="0">
                <a:ea typeface="ＭＳ Ｐゴシック" panose="020B0600070205080204" pitchFamily="34" charset="-128"/>
              </a:rPr>
              <a:t>It runs every basic system service like process and memory management, interrupt handling and I/O  communication, file system, etc. In kernel space </a:t>
            </a:r>
          </a:p>
          <a:p>
            <a:pPr algn="just">
              <a:lnSpc>
                <a:spcPct val="80000"/>
              </a:lnSpc>
            </a:pPr>
            <a:endParaRPr lang="en-US" altLang="ja-JP" sz="1200" cap="none" dirty="0">
              <a:ea typeface="ＭＳ Ｐゴシック" panose="020B0600070205080204" pitchFamily="34" charset="-128"/>
            </a:endParaRPr>
          </a:p>
          <a:p>
            <a:pPr algn="just">
              <a:lnSpc>
                <a:spcPct val="80000"/>
              </a:lnSpc>
            </a:pPr>
            <a:r>
              <a:rPr lang="en-US" altLang="ja-JP" sz="2600" cap="none" dirty="0">
                <a:ea typeface="ＭＳ Ｐゴシック" panose="020B0600070205080204" pitchFamily="34" charset="-128"/>
              </a:rPr>
              <a:t>It is constructed in a layered fashion, built up from the fundamental process management up to the interfaces to the rest of the operating system (libraries and on top of them the applications). </a:t>
            </a:r>
          </a:p>
          <a:p>
            <a:pPr algn="just">
              <a:lnSpc>
                <a:spcPct val="80000"/>
              </a:lnSpc>
            </a:pPr>
            <a:endParaRPr lang="en-US" altLang="ja-JP" sz="1400" cap="none" dirty="0">
              <a:ea typeface="ＭＳ Ｐゴシック" panose="020B0600070205080204" pitchFamily="34" charset="-128"/>
            </a:endParaRPr>
          </a:p>
          <a:p>
            <a:pPr algn="just">
              <a:lnSpc>
                <a:spcPct val="80000"/>
              </a:lnSpc>
            </a:pPr>
            <a:r>
              <a:rPr lang="en-US" altLang="ja-JP" sz="2600" cap="none" dirty="0">
                <a:ea typeface="ＭＳ Ｐゴシック" panose="020B0600070205080204" pitchFamily="34" charset="-128"/>
              </a:rPr>
              <a:t>The inclusion of all basic services in kernel space has three big drawbacks: the kernel size, lack of extensibility and the bad maintainability. Bug fixing or the addition of new features means a recompilation of the whole kernel. 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7A25AA5-E977-425A-9EB0-E308D329F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1D797-9B96-4E18-B0D2-CA00F1727AF9}" type="slidenum">
              <a:rPr lang="ja-JP" altLang="en-US"/>
              <a:pPr/>
              <a:t>8</a:t>
            </a:fld>
            <a:endParaRPr lang="en-US" altLang="ja-JP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>
            <a:extLst>
              <a:ext uri="{FF2B5EF4-FFF2-40B4-BE49-F238E27FC236}">
                <a16:creationId xmlns:a16="http://schemas.microsoft.com/office/drawing/2014/main" id="{A7DCEB3F-3CC1-468B-9A05-EBF0AFCCF7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ＭＳ Ｐゴシック" panose="020B0600070205080204" pitchFamily="34" charset="-128"/>
              </a:rPr>
              <a:t>Micro Kernel</a:t>
            </a:r>
          </a:p>
        </p:txBody>
      </p:sp>
      <p:pic>
        <p:nvPicPr>
          <p:cNvPr id="462852" name="Picture 4">
            <a:extLst>
              <a:ext uri="{FF2B5EF4-FFF2-40B4-BE49-F238E27FC236}">
                <a16:creationId xmlns:a16="http://schemas.microsoft.com/office/drawing/2014/main" id="{D8B57094-9834-4F54-ABBF-63C3BE7996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1676400"/>
            <a:ext cx="6934200" cy="50117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038A8FC-156B-4155-8DCE-0D55C34AB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811A-3ECB-4BCA-9098-F53751B43CE9}" type="slidenum">
              <a:rPr lang="ja-JP" altLang="en-US"/>
              <a:pPr/>
              <a:t>9</a:t>
            </a:fld>
            <a:endParaRPr lang="en-US" altLang="ja-JP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1526</TotalTime>
  <Words>3524</Words>
  <Application>Microsoft Office PowerPoint</Application>
  <PresentationFormat>On-screen Show (4:3)</PresentationFormat>
  <Paragraphs>579</Paragraphs>
  <Slides>63</Slides>
  <Notes>37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4" baseType="lpstr">
      <vt:lpstr>Arial</vt:lpstr>
      <vt:lpstr>Times New Roman</vt:lpstr>
      <vt:lpstr>ＭＳ Ｐゴシック</vt:lpstr>
      <vt:lpstr>宋体</vt:lpstr>
      <vt:lpstr>Tahoma</vt:lpstr>
      <vt:lpstr>Courier New</vt:lpstr>
      <vt:lpstr>Albertus Extra Bold</vt:lpstr>
      <vt:lpstr>Helvetica</vt:lpstr>
      <vt:lpstr>Gill Sans</vt:lpstr>
      <vt:lpstr>Droplet</vt:lpstr>
      <vt:lpstr>Bitmap Image</vt:lpstr>
      <vt:lpstr>Linux device driver</vt:lpstr>
      <vt:lpstr>What is Linux ?</vt:lpstr>
      <vt:lpstr>Linux Kernel Version</vt:lpstr>
      <vt:lpstr>Linux  - Why Popular ?</vt:lpstr>
      <vt:lpstr>Linux Features</vt:lpstr>
      <vt:lpstr>PowerPoint Presentation</vt:lpstr>
      <vt:lpstr>Monolithic Kernel</vt:lpstr>
      <vt:lpstr>Monolithic Kernel</vt:lpstr>
      <vt:lpstr>Micro Kernel</vt:lpstr>
      <vt:lpstr>Micro Kernel</vt:lpstr>
      <vt:lpstr>System Calls</vt:lpstr>
      <vt:lpstr>PowerPoint Presentation</vt:lpstr>
      <vt:lpstr>Steps to Perform read ( )</vt:lpstr>
      <vt:lpstr>File Management</vt:lpstr>
      <vt:lpstr>File Descriptor (fd)</vt:lpstr>
      <vt:lpstr>File Descriptor (fd)</vt:lpstr>
      <vt:lpstr>File Management –File Systems</vt:lpstr>
      <vt:lpstr>File Systems</vt:lpstr>
      <vt:lpstr>File Systems - Creating</vt:lpstr>
      <vt:lpstr>File Systems – Super block</vt:lpstr>
      <vt:lpstr>File Systems - Superblock</vt:lpstr>
      <vt:lpstr>File Systems – I-node table</vt:lpstr>
      <vt:lpstr>File Systems – I-node table</vt:lpstr>
      <vt:lpstr>Device Special Files</vt:lpstr>
      <vt:lpstr>Device Special Files</vt:lpstr>
      <vt:lpstr>FS - Mounting</vt:lpstr>
      <vt:lpstr>FS- Mounting</vt:lpstr>
      <vt:lpstr>FS– Internal Routines</vt:lpstr>
      <vt:lpstr>Buffer Cache</vt:lpstr>
      <vt:lpstr>Buffer Cache</vt:lpstr>
      <vt:lpstr>Buffer Cache</vt:lpstr>
      <vt:lpstr>Introduction to Process</vt:lpstr>
      <vt:lpstr>Introduction to Process</vt:lpstr>
      <vt:lpstr>Dual Modes </vt:lpstr>
      <vt:lpstr>Per-process Objects </vt:lpstr>
      <vt:lpstr>Context of a Process</vt:lpstr>
      <vt:lpstr>Context of a Process</vt:lpstr>
      <vt:lpstr>Process Structure</vt:lpstr>
      <vt:lpstr>Process State</vt:lpstr>
      <vt:lpstr>PowerPoint Presentation</vt:lpstr>
      <vt:lpstr> Identifiers </vt:lpstr>
      <vt:lpstr>init - shell</vt:lpstr>
      <vt:lpstr>Times and Timers</vt:lpstr>
      <vt:lpstr>Process Scheduling</vt:lpstr>
      <vt:lpstr>    Process Scheduling</vt:lpstr>
      <vt:lpstr>Creating a new process</vt:lpstr>
      <vt:lpstr>Process Creation</vt:lpstr>
      <vt:lpstr>PowerPoint Presentation</vt:lpstr>
      <vt:lpstr>Complexity trends in OS</vt:lpstr>
      <vt:lpstr>Requirements of EOS</vt:lpstr>
      <vt:lpstr>Embedded OS Design approach</vt:lpstr>
      <vt:lpstr>Power Management by OS</vt:lpstr>
      <vt:lpstr> Popular E-OS </vt:lpstr>
      <vt:lpstr>Interrupts</vt:lpstr>
      <vt:lpstr>Direct Memory Access</vt:lpstr>
      <vt:lpstr>Real-Time Scheduling</vt:lpstr>
      <vt:lpstr>Process states</vt:lpstr>
      <vt:lpstr>PowerPoint Presentation</vt:lpstr>
      <vt:lpstr>PowerPoint Presentation</vt:lpstr>
      <vt:lpstr>Embedded Linux work</vt:lpstr>
      <vt:lpstr>Complexity of user space integration</vt:lpstr>
      <vt:lpstr>Embedded Linux build system: principle</vt:lpstr>
      <vt:lpstr>PowerPoint Presentation</vt:lpstr>
    </vt:vector>
  </TitlesOfParts>
  <Company>SMU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SMU</dc:creator>
  <cp:lastModifiedBy>subithra s</cp:lastModifiedBy>
  <cp:revision>145</cp:revision>
  <dcterms:created xsi:type="dcterms:W3CDTF">2005-07-04T08:17:29Z</dcterms:created>
  <dcterms:modified xsi:type="dcterms:W3CDTF">2024-05-27T14:32:50Z</dcterms:modified>
</cp:coreProperties>
</file>