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3" r:id="rId1"/>
  </p:sldMasterIdLst>
  <p:notesMasterIdLst>
    <p:notesMasterId r:id="rId96"/>
  </p:notesMasterIdLst>
  <p:handoutMasterIdLst>
    <p:handoutMasterId r:id="rId97"/>
  </p:handoutMasterIdLst>
  <p:sldIdLst>
    <p:sldId id="647" r:id="rId2"/>
    <p:sldId id="421" r:id="rId3"/>
    <p:sldId id="482" r:id="rId4"/>
    <p:sldId id="595" r:id="rId5"/>
    <p:sldId id="596" r:id="rId6"/>
    <p:sldId id="597" r:id="rId7"/>
    <p:sldId id="598" r:id="rId8"/>
    <p:sldId id="640" r:id="rId9"/>
    <p:sldId id="641" r:id="rId10"/>
    <p:sldId id="603" r:id="rId11"/>
    <p:sldId id="604" r:id="rId12"/>
    <p:sldId id="602" r:id="rId13"/>
    <p:sldId id="605" r:id="rId14"/>
    <p:sldId id="606" r:id="rId15"/>
    <p:sldId id="560" r:id="rId16"/>
    <p:sldId id="607" r:id="rId17"/>
    <p:sldId id="608" r:id="rId18"/>
    <p:sldId id="582" r:id="rId19"/>
    <p:sldId id="584" r:id="rId20"/>
    <p:sldId id="585" r:id="rId21"/>
    <p:sldId id="586" r:id="rId22"/>
    <p:sldId id="587" r:id="rId23"/>
    <p:sldId id="588" r:id="rId24"/>
    <p:sldId id="589" r:id="rId25"/>
    <p:sldId id="438" r:id="rId26"/>
    <p:sldId id="483" r:id="rId27"/>
    <p:sldId id="648" r:id="rId28"/>
    <p:sldId id="649" r:id="rId29"/>
    <p:sldId id="650" r:id="rId30"/>
    <p:sldId id="651" r:id="rId31"/>
    <p:sldId id="652" r:id="rId32"/>
    <p:sldId id="621" r:id="rId33"/>
    <p:sldId id="440" r:id="rId34"/>
    <p:sldId id="441" r:id="rId35"/>
    <p:sldId id="498" r:id="rId36"/>
    <p:sldId id="630" r:id="rId37"/>
    <p:sldId id="631" r:id="rId38"/>
    <p:sldId id="445" r:id="rId39"/>
    <p:sldId id="619" r:id="rId40"/>
    <p:sldId id="613" r:id="rId41"/>
    <p:sldId id="616" r:id="rId42"/>
    <p:sldId id="615" r:id="rId43"/>
    <p:sldId id="614" r:id="rId44"/>
    <p:sldId id="610" r:id="rId45"/>
    <p:sldId id="611" r:id="rId46"/>
    <p:sldId id="612" r:id="rId47"/>
    <p:sldId id="620" r:id="rId48"/>
    <p:sldId id="496" r:id="rId49"/>
    <p:sldId id="489" r:id="rId50"/>
    <p:sldId id="624" r:id="rId51"/>
    <p:sldId id="623" r:id="rId52"/>
    <p:sldId id="625" r:id="rId53"/>
    <p:sldId id="626" r:id="rId54"/>
    <p:sldId id="628" r:id="rId55"/>
    <p:sldId id="447" r:id="rId56"/>
    <p:sldId id="645" r:id="rId57"/>
    <p:sldId id="646" r:id="rId58"/>
    <p:sldId id="644" r:id="rId59"/>
    <p:sldId id="627" r:id="rId60"/>
    <p:sldId id="629" r:id="rId61"/>
    <p:sldId id="475" r:id="rId62"/>
    <p:sldId id="567" r:id="rId63"/>
    <p:sldId id="568" r:id="rId64"/>
    <p:sldId id="517" r:id="rId65"/>
    <p:sldId id="518" r:id="rId66"/>
    <p:sldId id="519" r:id="rId67"/>
    <p:sldId id="520" r:id="rId68"/>
    <p:sldId id="590" r:id="rId69"/>
    <p:sldId id="591" r:id="rId70"/>
    <p:sldId id="592" r:id="rId71"/>
    <p:sldId id="593" r:id="rId72"/>
    <p:sldId id="601" r:id="rId73"/>
    <p:sldId id="599" r:id="rId74"/>
    <p:sldId id="600" r:id="rId75"/>
    <p:sldId id="609" r:id="rId76"/>
    <p:sldId id="632" r:id="rId77"/>
    <p:sldId id="633" r:id="rId78"/>
    <p:sldId id="634" r:id="rId79"/>
    <p:sldId id="635" r:id="rId80"/>
    <p:sldId id="545" r:id="rId81"/>
    <p:sldId id="639" r:id="rId82"/>
    <p:sldId id="636" r:id="rId83"/>
    <p:sldId id="637" r:id="rId84"/>
    <p:sldId id="638" r:id="rId85"/>
    <p:sldId id="642" r:id="rId86"/>
    <p:sldId id="643" r:id="rId87"/>
    <p:sldId id="472" r:id="rId88"/>
    <p:sldId id="256" r:id="rId89"/>
    <p:sldId id="257" r:id="rId90"/>
    <p:sldId id="258" r:id="rId91"/>
    <p:sldId id="259" r:id="rId92"/>
    <p:sldId id="260" r:id="rId93"/>
    <p:sldId id="261" r:id="rId94"/>
    <p:sldId id="262" r:id="rId95"/>
  </p:sldIdLst>
  <p:sldSz cx="9144000" cy="6858000" type="screen4x3"/>
  <p:notesSz cx="6858000" cy="9258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8" autoAdjust="0"/>
    <p:restoredTop sz="94660"/>
  </p:normalViewPr>
  <p:slideViewPr>
    <p:cSldViewPr>
      <p:cViewPr varScale="1">
        <p:scale>
          <a:sx n="62" d="100"/>
          <a:sy n="62" d="100"/>
        </p:scale>
        <p:origin x="1376" y="28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9873">
            <a:extLst>
              <a:ext uri="{FF2B5EF4-FFF2-40B4-BE49-F238E27FC236}">
                <a16:creationId xmlns:a16="http://schemas.microsoft.com/office/drawing/2014/main" id="{9B3BDA7F-4447-3F4D-023B-33E13AD567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79874">
            <a:extLst>
              <a:ext uri="{FF2B5EF4-FFF2-40B4-BE49-F238E27FC236}">
                <a16:creationId xmlns:a16="http://schemas.microsoft.com/office/drawing/2014/main" id="{B1F7B396-157A-5D6C-4C27-52D1F26D932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79875">
            <a:extLst>
              <a:ext uri="{FF2B5EF4-FFF2-40B4-BE49-F238E27FC236}">
                <a16:creationId xmlns:a16="http://schemas.microsoft.com/office/drawing/2014/main" id="{DB5BB62D-5D85-13ED-6F58-41D640B90EE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11268">
            <a:extLst>
              <a:ext uri="{FF2B5EF4-FFF2-40B4-BE49-F238E27FC236}">
                <a16:creationId xmlns:a16="http://schemas.microsoft.com/office/drawing/2014/main" id="{B3C87958-9BA1-2FDD-02DF-28F3DB47333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94750"/>
            <a:ext cx="2971800" cy="4635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F938E8-EA34-4709-987D-C201AC8BF6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3729">
            <a:extLst>
              <a:ext uri="{FF2B5EF4-FFF2-40B4-BE49-F238E27FC236}">
                <a16:creationId xmlns:a16="http://schemas.microsoft.com/office/drawing/2014/main" id="{49C5EBC8-17C2-F05A-A77B-B2740F0F543D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5D4E2E-C6B6-5E97-A3D8-7933571E48F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35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8E08817A-39F1-4E7C-BD61-B79A2AA635AA}" type="datetimeFigureOut">
              <a:rPr lang="en-US"/>
              <a:pPr>
                <a:defRPr/>
              </a:pPr>
              <a:t>6/6/2024</a:t>
            </a:fld>
            <a:endParaRPr lang="en-US"/>
          </a:p>
        </p:txBody>
      </p:sp>
      <p:sp>
        <p:nvSpPr>
          <p:cNvPr id="91140" name="Rectangle 73731">
            <a:extLst>
              <a:ext uri="{FF2B5EF4-FFF2-40B4-BE49-F238E27FC236}">
                <a16:creationId xmlns:a16="http://schemas.microsoft.com/office/drawing/2014/main" id="{E9072722-4F80-0AC0-C122-5A463FC46047}"/>
              </a:ext>
            </a:extLst>
          </p:cNvPr>
          <p:cNvSpPr>
            <a:spLocks noGrp="1" noRot="1"/>
          </p:cNvSpPr>
          <p:nvPr>
            <p:ph type="sldImg" idx="2"/>
          </p:nvPr>
        </p:nvSpPr>
        <p:spPr bwMode="auto">
          <a:xfrm>
            <a:off x="1114425" y="693738"/>
            <a:ext cx="4629150" cy="34718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3E5410-2788-1B0A-997D-E6FBE6B07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97375"/>
            <a:ext cx="5486400" cy="41671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73733">
            <a:extLst>
              <a:ext uri="{FF2B5EF4-FFF2-40B4-BE49-F238E27FC236}">
                <a16:creationId xmlns:a16="http://schemas.microsoft.com/office/drawing/2014/main" id="{6F2341F6-D5BB-9536-59B6-8C20F69EAE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87931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9B5F1-814A-9536-F7BF-52B232A33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793163"/>
            <a:ext cx="2971800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D312920F-262D-4A36-9E27-3441138543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1ED886F4-F95D-9E79-BEC3-5087516EF5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7E9EFA55-85B0-3284-C60A-25CE723103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66950B22-29BA-3D90-295E-22B82A49D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1EA5BD-0E63-42A7-99A4-146693F8D579}" type="slidenum"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5777">
            <a:extLst>
              <a:ext uri="{FF2B5EF4-FFF2-40B4-BE49-F238E27FC236}">
                <a16:creationId xmlns:a16="http://schemas.microsoft.com/office/drawing/2014/main" id="{005DECED-39B1-E324-E108-BBB9EDD8FE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9525" cap="flat">
            <a:headEnd type="none" w="med" len="med"/>
            <a:tailEnd type="none" w="med" len="med"/>
          </a:ln>
        </p:spPr>
      </p:sp>
      <p:sp>
        <p:nvSpPr>
          <p:cNvPr id="101379" name="TextBox 75778">
            <a:extLst>
              <a:ext uri="{FF2B5EF4-FFF2-40B4-BE49-F238E27FC236}">
                <a16:creationId xmlns:a16="http://schemas.microsoft.com/office/drawing/2014/main" id="{70D721E2-FCFF-E739-32DD-4FBDAFFEBF2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4753">
            <a:extLst>
              <a:ext uri="{FF2B5EF4-FFF2-40B4-BE49-F238E27FC236}">
                <a16:creationId xmlns:a16="http://schemas.microsoft.com/office/drawing/2014/main" id="{B592DCB4-D7E6-65CC-21B4-B193B873CF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9525" cap="flat">
            <a:headEnd type="none" w="med" len="med"/>
            <a:tailEnd type="none" w="med" len="med"/>
          </a:ln>
        </p:spPr>
      </p:sp>
      <p:sp>
        <p:nvSpPr>
          <p:cNvPr id="102403" name="TextBox 74754">
            <a:extLst>
              <a:ext uri="{FF2B5EF4-FFF2-40B4-BE49-F238E27FC236}">
                <a16:creationId xmlns:a16="http://schemas.microsoft.com/office/drawing/2014/main" id="{8204D077-045A-5E18-44A6-031918559B2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4753">
            <a:extLst>
              <a:ext uri="{FF2B5EF4-FFF2-40B4-BE49-F238E27FC236}">
                <a16:creationId xmlns:a16="http://schemas.microsoft.com/office/drawing/2014/main" id="{E6114EB4-9A37-DA6D-3BD5-FA469B9761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9525" cap="flat">
            <a:headEnd type="none" w="med" len="med"/>
            <a:tailEnd type="none" w="med" len="med"/>
          </a:ln>
        </p:spPr>
      </p:sp>
      <p:sp>
        <p:nvSpPr>
          <p:cNvPr id="103427" name="TextBox 74754">
            <a:extLst>
              <a:ext uri="{FF2B5EF4-FFF2-40B4-BE49-F238E27FC236}">
                <a16:creationId xmlns:a16="http://schemas.microsoft.com/office/drawing/2014/main" id="{BE268263-42C2-0521-D217-E5B83B6B80F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4753">
            <a:extLst>
              <a:ext uri="{FF2B5EF4-FFF2-40B4-BE49-F238E27FC236}">
                <a16:creationId xmlns:a16="http://schemas.microsoft.com/office/drawing/2014/main" id="{3F156083-3144-5EB0-C237-F03E02FDAE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9525" cap="flat">
            <a:headEnd type="none" w="med" len="med"/>
            <a:tailEnd type="none" w="med" len="med"/>
          </a:ln>
        </p:spPr>
      </p:sp>
      <p:sp>
        <p:nvSpPr>
          <p:cNvPr id="104451" name="TextBox 74754">
            <a:extLst>
              <a:ext uri="{FF2B5EF4-FFF2-40B4-BE49-F238E27FC236}">
                <a16:creationId xmlns:a16="http://schemas.microsoft.com/office/drawing/2014/main" id="{C3100E67-65A3-07C0-D14A-CF1B14BD6F3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4753">
            <a:extLst>
              <a:ext uri="{FF2B5EF4-FFF2-40B4-BE49-F238E27FC236}">
                <a16:creationId xmlns:a16="http://schemas.microsoft.com/office/drawing/2014/main" id="{DD55871F-7A9B-7F29-E5C6-AF0D8B177A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9525" cap="flat">
            <a:headEnd type="none" w="med" len="med"/>
            <a:tailEnd type="none" w="med" len="med"/>
          </a:ln>
        </p:spPr>
      </p:sp>
      <p:sp>
        <p:nvSpPr>
          <p:cNvPr id="105475" name="TextBox 74754">
            <a:extLst>
              <a:ext uri="{FF2B5EF4-FFF2-40B4-BE49-F238E27FC236}">
                <a16:creationId xmlns:a16="http://schemas.microsoft.com/office/drawing/2014/main" id="{917B45B7-86BC-B59C-7717-270D2ABCC79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4753">
            <a:extLst>
              <a:ext uri="{FF2B5EF4-FFF2-40B4-BE49-F238E27FC236}">
                <a16:creationId xmlns:a16="http://schemas.microsoft.com/office/drawing/2014/main" id="{17D7436D-3A23-EA07-4816-6E5C6BBAC0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9525" cap="flat">
            <a:headEnd type="none" w="med" len="med"/>
            <a:tailEnd type="none" w="med" len="med"/>
          </a:ln>
        </p:spPr>
      </p:sp>
      <p:sp>
        <p:nvSpPr>
          <p:cNvPr id="106499" name="TextBox 74754">
            <a:extLst>
              <a:ext uri="{FF2B5EF4-FFF2-40B4-BE49-F238E27FC236}">
                <a16:creationId xmlns:a16="http://schemas.microsoft.com/office/drawing/2014/main" id="{8AA5B122-CBF5-456C-8CEF-7D689A962A3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4753">
            <a:extLst>
              <a:ext uri="{FF2B5EF4-FFF2-40B4-BE49-F238E27FC236}">
                <a16:creationId xmlns:a16="http://schemas.microsoft.com/office/drawing/2014/main" id="{E4B86435-07F5-9B7E-836F-6FAD8F4D04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9525" cap="flat">
            <a:headEnd type="none" w="med" len="med"/>
            <a:tailEnd type="none" w="med" len="med"/>
          </a:ln>
        </p:spPr>
      </p:sp>
      <p:sp>
        <p:nvSpPr>
          <p:cNvPr id="107523" name="TextBox 74754">
            <a:extLst>
              <a:ext uri="{FF2B5EF4-FFF2-40B4-BE49-F238E27FC236}">
                <a16:creationId xmlns:a16="http://schemas.microsoft.com/office/drawing/2014/main" id="{5981BD6C-B4DE-4D3F-2EA3-E4C47845270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25FF75B0-07B8-F3F8-0CCF-EC4F18AA5C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DB0379A4-005B-2C61-4200-2B1B69E596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BF88E74A-98CC-842F-50D8-0391518E5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42756B-B5E2-4C6F-A554-534918C2931A}" type="slidenum"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57</a:t>
            </a:fld>
            <a:endParaRPr lang="en-US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4425A0FC-C728-B962-2B6B-DD6EA5C5E5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031291CB-DD66-D0A7-1580-DA0036DD7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E0C3805D-A873-BC00-8D8B-900A50E8D5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A90C59-E77F-4142-9CEC-A7E223BA6F6E}" type="slidenum"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83</a:t>
            </a:fld>
            <a:endParaRPr lang="en-US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3230CB1A-5AE7-911E-9A9C-6ECB3940A2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90827768-0658-E8F4-5C43-02C5C23555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id="{6204DEC9-49B7-46DE-430C-C11E10213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681160-FACA-4024-8E7D-D889AA968581}" type="slidenum"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84</a:t>
            </a:fld>
            <a:endParaRPr lang="en-US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69248EC4-D40E-722B-3394-82750D9218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7DC389E7-F126-C13D-2656-B328C91B8A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5FDFDF04-2583-E8D3-EB69-1DB9F6749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549BC9-A927-4559-A547-AAABDA7A8ECE}" type="slidenum"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8">
            <a:extLst>
              <a:ext uri="{FF2B5EF4-FFF2-40B4-BE49-F238E27FC236}">
                <a16:creationId xmlns:a16="http://schemas.microsoft.com/office/drawing/2014/main" id="{A1620DD6-69AF-6199-B6FD-3D0BDEE273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DB84C3-99B4-4B15-8231-5A74CC4A0122}" type="slidenum">
              <a:rPr lang="en-GB" altLang="en-US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GB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4211" name="Text Box 1">
            <a:extLst>
              <a:ext uri="{FF2B5EF4-FFF2-40B4-BE49-F238E27FC236}">
                <a16:creationId xmlns:a16="http://schemas.microsoft.com/office/drawing/2014/main" id="{36FF1F24-372C-DA34-2AD9-5C50554A2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693738"/>
            <a:ext cx="4629150" cy="34718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D9906813-42E7-7581-D0D5-DB9F62048BE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97375"/>
            <a:ext cx="5484813" cy="416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8">
            <a:extLst>
              <a:ext uri="{FF2B5EF4-FFF2-40B4-BE49-F238E27FC236}">
                <a16:creationId xmlns:a16="http://schemas.microsoft.com/office/drawing/2014/main" id="{7819F786-C574-E6E1-793F-E22AC6C016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348A20-5453-4F7A-B877-9C7D96CB9034}" type="slidenum">
              <a:rPr lang="en-GB" altLang="en-US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GB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5235" name="Text Box 1">
            <a:extLst>
              <a:ext uri="{FF2B5EF4-FFF2-40B4-BE49-F238E27FC236}">
                <a16:creationId xmlns:a16="http://schemas.microsoft.com/office/drawing/2014/main" id="{2D2EC5C9-2E83-5635-1898-BA1C9515B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693738"/>
            <a:ext cx="4629150" cy="34718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14DFA984-9AAA-5B40-7185-CA5F9D2CEF8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97375"/>
            <a:ext cx="5484813" cy="416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8">
            <a:extLst>
              <a:ext uri="{FF2B5EF4-FFF2-40B4-BE49-F238E27FC236}">
                <a16:creationId xmlns:a16="http://schemas.microsoft.com/office/drawing/2014/main" id="{F93F9759-27F2-9757-5A55-578DAAA1B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2178D2-D29B-41D4-8246-6A73DF85DDC9}" type="slidenum">
              <a:rPr lang="en-GB" altLang="en-US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GB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6259" name="Text Box 1">
            <a:extLst>
              <a:ext uri="{FF2B5EF4-FFF2-40B4-BE49-F238E27FC236}">
                <a16:creationId xmlns:a16="http://schemas.microsoft.com/office/drawing/2014/main" id="{ED8CB51B-9E83-6192-E6C7-12233EC01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693738"/>
            <a:ext cx="4629150" cy="34718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1BBA65C3-2961-464F-45B2-341B9A77D07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97375"/>
            <a:ext cx="5484813" cy="416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>
            <a:extLst>
              <a:ext uri="{FF2B5EF4-FFF2-40B4-BE49-F238E27FC236}">
                <a16:creationId xmlns:a16="http://schemas.microsoft.com/office/drawing/2014/main" id="{B20F6DDF-94E3-4BCF-DBAA-3559D77FC0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AE0C95-CD1C-47E9-B8D9-912BF636AAFA}" type="slidenum">
              <a:rPr lang="en-GB" altLang="en-US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GB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7283" name="Rectangle 1">
            <a:extLst>
              <a:ext uri="{FF2B5EF4-FFF2-40B4-BE49-F238E27FC236}">
                <a16:creationId xmlns:a16="http://schemas.microsoft.com/office/drawing/2014/main" id="{3E34A220-3A5D-E616-3630-CC81A0710C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7A0B9B93-EBCE-BFCD-799E-01070219C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8">
            <a:extLst>
              <a:ext uri="{FF2B5EF4-FFF2-40B4-BE49-F238E27FC236}">
                <a16:creationId xmlns:a16="http://schemas.microsoft.com/office/drawing/2014/main" id="{9F8D624D-800D-AB84-FBE0-DA4F5DB09F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272DBA-B766-4D87-8B3C-ABD30833439E}" type="slidenum">
              <a:rPr lang="en-GB" altLang="en-US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GB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8307" name="Rectangle 1">
            <a:extLst>
              <a:ext uri="{FF2B5EF4-FFF2-40B4-BE49-F238E27FC236}">
                <a16:creationId xmlns:a16="http://schemas.microsoft.com/office/drawing/2014/main" id="{F10D6C7E-ED8A-905A-B8CF-897A2E52AE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AA8A4119-6BA9-17C8-4869-194AB31B5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8">
            <a:extLst>
              <a:ext uri="{FF2B5EF4-FFF2-40B4-BE49-F238E27FC236}">
                <a16:creationId xmlns:a16="http://schemas.microsoft.com/office/drawing/2014/main" id="{DEC2DDBF-5A21-B705-99BF-DFA9F4EAF4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4753AE-1212-42D8-97DF-E328F06C2C51}" type="slidenum">
              <a:rPr lang="en-GB" altLang="en-US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GB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9331" name="Rectangle 1">
            <a:extLst>
              <a:ext uri="{FF2B5EF4-FFF2-40B4-BE49-F238E27FC236}">
                <a16:creationId xmlns:a16="http://schemas.microsoft.com/office/drawing/2014/main" id="{1547D324-6CF7-72BF-9592-75F13D8BEB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id="{A3B97B57-4D33-D51D-2D22-D2594ED30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8">
            <a:extLst>
              <a:ext uri="{FF2B5EF4-FFF2-40B4-BE49-F238E27FC236}">
                <a16:creationId xmlns:a16="http://schemas.microsoft.com/office/drawing/2014/main" id="{A3ACD859-1B19-F0FD-E49D-EAF993532E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7F1B14-8F3A-49E3-970E-44EDAED92F21}" type="slidenum">
              <a:rPr lang="en-GB" altLang="en-US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GB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0355" name="Text Box 1">
            <a:extLst>
              <a:ext uri="{FF2B5EF4-FFF2-40B4-BE49-F238E27FC236}">
                <a16:creationId xmlns:a16="http://schemas.microsoft.com/office/drawing/2014/main" id="{1FF1D21A-6408-EEE3-35C0-4CF092CCD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693738"/>
            <a:ext cx="4629150" cy="34718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6E74A60F-1896-755C-9BA4-03A4708DAED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97375"/>
            <a:ext cx="5484813" cy="416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E66E-4FEA-4CA4-B616-998E91E16E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40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B6-9C7A-46E0-910E-080022CF80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11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B6-9C7A-46E0-910E-080022CF80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598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43">
            <a:extLst>
              <a:ext uri="{FF2B5EF4-FFF2-40B4-BE49-F238E27FC236}">
                <a16:creationId xmlns:a16="http://schemas.microsoft.com/office/drawing/2014/main" id="{97BF18F4-E724-6F11-D698-6BD15D528F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>
            <a:extLst>
              <a:ext uri="{FF2B5EF4-FFF2-40B4-BE49-F238E27FC236}">
                <a16:creationId xmlns:a16="http://schemas.microsoft.com/office/drawing/2014/main" id="{F0283840-38D1-ABEC-EA83-5FCBACB25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8B82A9-F8E6-4CD9-89AC-77F23837D7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CF388-0477-46F7-9A43-873DF671A2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69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0243">
            <a:extLst>
              <a:ext uri="{FF2B5EF4-FFF2-40B4-BE49-F238E27FC236}">
                <a16:creationId xmlns:a16="http://schemas.microsoft.com/office/drawing/2014/main" id="{BAEC62F8-4CC3-AE6D-28C8-CDD7816781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44">
            <a:extLst>
              <a:ext uri="{FF2B5EF4-FFF2-40B4-BE49-F238E27FC236}">
                <a16:creationId xmlns:a16="http://schemas.microsoft.com/office/drawing/2014/main" id="{4C8930EF-D842-0CD6-25EA-5557809D65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8B96E8-B24B-85A6-B5DB-5D3A445972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2E4CB-E4A2-426A-A382-CD925393F1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20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A09-E401-4700-B1EC-992E1DB3E1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92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3E29-23C9-49DB-A6DE-A55A3F469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19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90B4-6128-41A8-8911-A00C933D2E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92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F090-BC59-4DD7-89C3-0E582C3BF6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77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FA3A-859C-4EA6-BC77-C5FB313B99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00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AA16-D76C-499B-8C25-624D1CA97D0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9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A6E4-8D40-46FF-AE34-EE8F5AC4EA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21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868E-0880-4D39-B43F-977099A5EB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14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4E7B6-9C7A-46E0-910E-080022CF80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15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4rhzdZIDX_k" TargetMode="External"/><Relationship Id="rId3" Type="http://schemas.openxmlformats.org/officeDocument/2006/relationships/hyperlink" Target="https://www.alexhyett.com/feed/feed.atom.xml" TargetMode="External"/><Relationship Id="rId7" Type="http://schemas.openxmlformats.org/officeDocument/2006/relationships/hyperlink" Target="https://www.alexhyett.com/book-notes/" TargetMode="External"/><Relationship Id="rId2" Type="http://schemas.openxmlformats.org/officeDocument/2006/relationships/hyperlink" Target="https://www.alexhyett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lexhyett.com/blog/" TargetMode="External"/><Relationship Id="rId5" Type="http://schemas.openxmlformats.org/officeDocument/2006/relationships/hyperlink" Target="https://www.alexhyett.com/newsletter/" TargetMode="External"/><Relationship Id="rId4" Type="http://schemas.openxmlformats.org/officeDocument/2006/relationships/image" Target="../media/image43.png"/><Relationship Id="rId9" Type="http://schemas.openxmlformats.org/officeDocument/2006/relationships/hyperlink" Target="http://www.alexhyett.com/domain-driven-design/" TargetMode="Externa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exhyett.com/domain-driven-design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exhyett.com/domain-driven-design/" TargetMode="Externa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exhyett.com/domain-driven-design/" TargetMode="Externa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exhyett.com/domain-driven-design/" TargetMode="Externa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exhyett.com/domain-driven-design/" TargetMode="Externa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exhyett.com/blogroll/" TargetMode="External"/><Relationship Id="rId3" Type="http://schemas.openxmlformats.org/officeDocument/2006/relationships/hyperlink" Target="http://www.alexhyett.com/domain-driven-design/" TargetMode="External"/><Relationship Id="rId7" Type="http://schemas.openxmlformats.org/officeDocument/2006/relationships/hyperlink" Target="https://www.alexhyett.com/about/" TargetMode="External"/><Relationship Id="rId2" Type="http://schemas.openxmlformats.org/officeDocument/2006/relationships/hyperlink" Target="https://www.alexhyett.com/hexagonal-architectur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lexhyett.com/subscribe/" TargetMode="External"/><Relationship Id="rId5" Type="http://schemas.openxmlformats.org/officeDocument/2006/relationships/hyperlink" Target="https://www.alexhyett.com/now/" TargetMode="External"/><Relationship Id="rId4" Type="http://schemas.openxmlformats.org/officeDocument/2006/relationships/hyperlink" Target="https://www.alexhyett.com/tags/programming/" TargetMode="External"/><Relationship Id="rId9" Type="http://schemas.openxmlformats.org/officeDocument/2006/relationships/hyperlink" Target="https://www.alexhyett.com/affiliate-disclaim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219137">
            <a:extLst>
              <a:ext uri="{FF2B5EF4-FFF2-40B4-BE49-F238E27FC236}">
                <a16:creationId xmlns:a16="http://schemas.microsoft.com/office/drawing/2014/main" id="{25B8226D-2D17-BF13-C242-864D103C4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133600"/>
            <a:ext cx="8534400" cy="1143000"/>
          </a:xfrm>
        </p:spPr>
        <p:txBody>
          <a:bodyPr>
            <a:normAutofit fontScale="90000"/>
          </a:bodyPr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Not all of a large system will be well designed</a:t>
            </a:r>
            <a:r>
              <a:rPr lang="en-US" altLang="en-US" sz="3600">
                <a:solidFill>
                  <a:schemeClr val="bg1"/>
                </a:solidFill>
              </a:rPr>
              <a:t>.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hape 12290">
            <a:extLst>
              <a:ext uri="{FF2B5EF4-FFF2-40B4-BE49-F238E27FC236}">
                <a16:creationId xmlns:a16="http://schemas.microsoft.com/office/drawing/2014/main" id="{21195C1B-A6D4-99E2-C305-DAE867219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/>
              <a:t>Define Domain</a:t>
            </a:r>
          </a:p>
        </p:txBody>
      </p:sp>
      <p:sp>
        <p:nvSpPr>
          <p:cNvPr id="18434" name="Shape 12289">
            <a:extLst>
              <a:ext uri="{FF2B5EF4-FFF2-40B4-BE49-F238E27FC236}">
                <a16:creationId xmlns:a16="http://schemas.microsoft.com/office/drawing/2014/main" id="{6847F583-1962-3227-2CFC-25FECE01F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>
              <a:lnSpc>
                <a:spcPct val="110000"/>
              </a:lnSpc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domain</a:t>
            </a:r>
            <a:r>
              <a:rPr lang="en-US" altLang="en-US">
                <a:solidFill>
                  <a:schemeClr val="bg1"/>
                </a:solidFill>
              </a:rPr>
              <a:t>     A sphere of knowledge, influence, or activity.</a:t>
            </a:r>
            <a:endParaRPr lang="en-US" altLang="en-US"/>
          </a:p>
          <a:p>
            <a:pPr defTabSz="914400" eaLnBrk="1" hangingPunct="1">
              <a:lnSpc>
                <a:spcPct val="110000"/>
              </a:lnSpc>
              <a:buFontTx/>
              <a:buNone/>
            </a:pP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hape 104450">
            <a:extLst>
              <a:ext uri="{FF2B5EF4-FFF2-40B4-BE49-F238E27FC236}">
                <a16:creationId xmlns:a16="http://schemas.microsoft.com/office/drawing/2014/main" id="{3DDE6847-8490-4C3A-C181-430CCECDA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/>
              <a:t>Define Domain</a:t>
            </a:r>
          </a:p>
        </p:txBody>
      </p:sp>
      <p:sp>
        <p:nvSpPr>
          <p:cNvPr id="19458" name="Shape 104449">
            <a:extLst>
              <a:ext uri="{FF2B5EF4-FFF2-40B4-BE49-F238E27FC236}">
                <a16:creationId xmlns:a16="http://schemas.microsoft.com/office/drawing/2014/main" id="{EC960A7D-6D96-FA5B-D784-5351B7CD1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>
              <a:lnSpc>
                <a:spcPct val="110000"/>
              </a:lnSpc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domain</a:t>
            </a:r>
            <a:r>
              <a:rPr lang="en-US" altLang="en-US">
                <a:solidFill>
                  <a:schemeClr val="bg1"/>
                </a:solidFill>
              </a:rPr>
              <a:t>     A sphere of knowledge, influence, or activity.</a:t>
            </a:r>
            <a:endParaRPr lang="en-US" altLang="en-US"/>
          </a:p>
          <a:p>
            <a:pPr defTabSz="914400" eaLnBrk="1" hangingPunct="1">
              <a:lnSpc>
                <a:spcPct val="110000"/>
              </a:lnSpc>
              <a:buFontTx/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 defTabSz="914400" eaLnBrk="1" hangingPunct="1">
              <a:lnSpc>
                <a:spcPct val="110000"/>
              </a:lnSpc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   The subject area to which the user applies a program is the </a:t>
            </a:r>
            <a:r>
              <a:rPr lang="en-US" altLang="en-US" i="1">
                <a:solidFill>
                  <a:schemeClr val="bg1"/>
                </a:solidFill>
              </a:rPr>
              <a:t>domain</a:t>
            </a:r>
            <a:r>
              <a:rPr lang="en-US" altLang="en-US">
                <a:solidFill>
                  <a:schemeClr val="bg1"/>
                </a:solidFill>
              </a:rPr>
              <a:t> of the software.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89441">
            <a:extLst>
              <a:ext uri="{FF2B5EF4-FFF2-40B4-BE49-F238E27FC236}">
                <a16:creationId xmlns:a16="http://schemas.microsoft.com/office/drawing/2014/main" id="{75772E3F-9175-68B4-CD09-4ACA7B16D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Why bother with models?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hape 13314">
            <a:extLst>
              <a:ext uri="{FF2B5EF4-FFF2-40B4-BE49-F238E27FC236}">
                <a16:creationId xmlns:a16="http://schemas.microsoft.com/office/drawing/2014/main" id="{ADDB8B37-78B3-031A-F73E-3DDDD90BC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/>
              <a:t>Critical Complexity Is</a:t>
            </a:r>
          </a:p>
        </p:txBody>
      </p:sp>
      <p:sp>
        <p:nvSpPr>
          <p:cNvPr id="21506" name="Shape 13313">
            <a:extLst>
              <a:ext uri="{FF2B5EF4-FFF2-40B4-BE49-F238E27FC236}">
                <a16:creationId xmlns:a16="http://schemas.microsoft.com/office/drawing/2014/main" id="{9E9C9DE2-CC1E-227F-1625-59A51396F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>
              <a:lnSpc>
                <a:spcPct val="120000"/>
              </a:lnSpc>
              <a:buFontTx/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 defTabSz="914400" eaLnBrk="1" hangingPunct="1">
              <a:lnSpc>
                <a:spcPct val="120000"/>
              </a:lnSpc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The critical complexity of most software projects is in understanding the domain itself.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190466">
            <a:extLst>
              <a:ext uri="{FF2B5EF4-FFF2-40B4-BE49-F238E27FC236}">
                <a16:creationId xmlns:a16="http://schemas.microsoft.com/office/drawing/2014/main" id="{756DC9A0-1B6A-E8E9-2047-A5557C2FF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What is a model?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>
            <a:extLst>
              <a:ext uri="{FF2B5EF4-FFF2-40B4-BE49-F238E27FC236}">
                <a16:creationId xmlns:a16="http://schemas.microsoft.com/office/drawing/2014/main" id="{1355E788-5922-5F37-9BAB-86A2A3D1C1C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09600" y="381000"/>
          <a:ext cx="7870825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68596" imgH="2542946" progId="Visio.Drawing.6">
                  <p:embed/>
                </p:oleObj>
              </mc:Choice>
              <mc:Fallback>
                <p:oleObj name="Visio" r:id="rId2" imgW="4768596" imgH="2542946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"/>
                        <a:ext cx="7870825" cy="419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Shape 31746">
            <a:extLst>
              <a:ext uri="{FF2B5EF4-FFF2-40B4-BE49-F238E27FC236}">
                <a16:creationId xmlns:a16="http://schemas.microsoft.com/office/drawing/2014/main" id="{88E7EFF4-8B14-C4CA-1C0D-B684E79D73E5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71" y="274638"/>
            <a:ext cx="4751057" cy="5851525"/>
          </a:xfrm>
          <a:noFill/>
        </p:spPr>
      </p:pic>
      <p:sp>
        <p:nvSpPr>
          <p:cNvPr id="23554" name="Shape 15362">
            <a:extLst>
              <a:ext uri="{FF2B5EF4-FFF2-40B4-BE49-F238E27FC236}">
                <a16:creationId xmlns:a16="http://schemas.microsoft.com/office/drawing/2014/main" id="{00EB89FA-6296-3A3D-C48D-C7F9B02B38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04800"/>
            <a:ext cx="8229600" cy="1143000"/>
          </a:xfrm>
        </p:spPr>
        <p:txBody>
          <a:bodyPr/>
          <a:lstStyle/>
          <a:p>
            <a:pPr marL="0" indent="0" defTabSz="914400" eaLnBrk="1" hangingPunct="1"/>
            <a:r>
              <a:rPr lang="en-US" altLang="en-US"/>
              <a:t>Chinese Map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110593">
            <a:extLst>
              <a:ext uri="{FF2B5EF4-FFF2-40B4-BE49-F238E27FC236}">
                <a16:creationId xmlns:a16="http://schemas.microsoft.com/office/drawing/2014/main" id="{4CB12471-1793-AF14-5F45-9250E8E284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marL="0" indent="0" defTabSz="914400" eaLnBrk="1" hangingPunct="1"/>
            <a:r>
              <a:rPr lang="en-US" altLang="en-US"/>
              <a:t>Mercator Map</a:t>
            </a:r>
          </a:p>
        </p:txBody>
      </p:sp>
      <p:pic>
        <p:nvPicPr>
          <p:cNvPr id="24579" name="Rectangle 32770">
            <a:extLst>
              <a:ext uri="{FF2B5EF4-FFF2-40B4-BE49-F238E27FC236}">
                <a16:creationId xmlns:a16="http://schemas.microsoft.com/office/drawing/2014/main" id="{0F0E2525-0780-4DC6-7FAF-789F52246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3"/>
            <a:ext cx="9144000" cy="646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CE68BF95-E39E-6DB6-6DAC-90C74E30B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800"/>
              </a:spcBef>
            </a:pPr>
            <a:r>
              <a:rPr lang="en-GB" altLang="en-US" sz="3200" b="1">
                <a:solidFill>
                  <a:srgbClr val="FFFFFF"/>
                </a:solidFill>
              </a:rPr>
              <a:t>model</a:t>
            </a:r>
            <a:r>
              <a:rPr lang="en-GB" altLang="en-US" sz="3200">
                <a:solidFill>
                  <a:srgbClr val="FFFFFF"/>
                </a:solidFill>
              </a:rPr>
              <a:t>     A system of abstractions that describes selected aspects of a domain and can be used to solve problems related to that domain.</a:t>
            </a:r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F915EC04-E727-638A-9FAB-5B79CC59A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5138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</a:pPr>
            <a:r>
              <a:rPr lang="en-GB" altLang="en-US" sz="4400">
                <a:solidFill>
                  <a:srgbClr val="000000"/>
                </a:solidFill>
              </a:rPr>
              <a:t>Define Model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74902B26-9F54-0146-1B3A-08CF2C17D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800"/>
              </a:spcBef>
            </a:pPr>
            <a:r>
              <a:rPr lang="en-GB" altLang="en-US" sz="3200" b="1">
                <a:solidFill>
                  <a:srgbClr val="FFFFFF"/>
                </a:solidFill>
              </a:rPr>
              <a:t>model</a:t>
            </a:r>
            <a:r>
              <a:rPr lang="en-GB" altLang="en-US" sz="3200">
                <a:solidFill>
                  <a:srgbClr val="FFFFFF"/>
                </a:solidFill>
              </a:rPr>
              <a:t>     A </a:t>
            </a:r>
            <a:r>
              <a:rPr lang="en-GB" altLang="en-US" sz="3200" i="1">
                <a:solidFill>
                  <a:srgbClr val="FFFF00"/>
                </a:solidFill>
              </a:rPr>
              <a:t>system of</a:t>
            </a:r>
            <a:r>
              <a:rPr lang="en-GB" altLang="en-US" sz="3200">
                <a:solidFill>
                  <a:srgbClr val="FFFF00"/>
                </a:solidFill>
              </a:rPr>
              <a:t> </a:t>
            </a:r>
            <a:r>
              <a:rPr lang="en-GB" altLang="en-US" sz="3200" i="1">
                <a:solidFill>
                  <a:srgbClr val="FFFF00"/>
                </a:solidFill>
              </a:rPr>
              <a:t>abstractions</a:t>
            </a:r>
            <a:r>
              <a:rPr lang="en-GB" altLang="en-US" sz="3200">
                <a:solidFill>
                  <a:srgbClr val="FFFFFF"/>
                </a:solidFill>
              </a:rPr>
              <a:t> that describes </a:t>
            </a:r>
            <a:r>
              <a:rPr lang="en-GB" altLang="en-US" sz="3200" i="1">
                <a:solidFill>
                  <a:srgbClr val="FFFF00"/>
                </a:solidFill>
              </a:rPr>
              <a:t>selected</a:t>
            </a:r>
            <a:r>
              <a:rPr lang="en-GB" altLang="en-US" sz="3200">
                <a:solidFill>
                  <a:srgbClr val="FFFFFF"/>
                </a:solidFill>
              </a:rPr>
              <a:t> aspects of a domain and can be used to solve problems related to that domain.</a:t>
            </a: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56C3D15A-9B52-D1FC-6935-50EAF3F56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5138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</a:pPr>
            <a:r>
              <a:rPr lang="en-GB" altLang="en-US" sz="4400">
                <a:solidFill>
                  <a:srgbClr val="000000"/>
                </a:solidFill>
              </a:rPr>
              <a:t>Define Model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188417">
            <a:extLst>
              <a:ext uri="{FF2B5EF4-FFF2-40B4-BE49-F238E27FC236}">
                <a16:creationId xmlns:a16="http://schemas.microsoft.com/office/drawing/2014/main" id="{21C77A5C-13AC-9FCF-B571-3A0A6A03E66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990600"/>
            <a:ext cx="8153400" cy="1143000"/>
          </a:xfrm>
        </p:spPr>
        <p:txBody>
          <a:bodyPr/>
          <a:lstStyle/>
          <a:p>
            <a:pPr marL="0" indent="0" defTabSz="914400" eaLnBrk="1" hangingPunct="1"/>
            <a:r>
              <a:rPr lang="en-US" altLang="en-US" sz="5400">
                <a:latin typeface="Bitstream Vera Sans" pitchFamily="34" charset="0"/>
              </a:rPr>
              <a:t>Strategic Design</a:t>
            </a:r>
            <a:endParaRPr lang="en-US" altLang="en-US"/>
          </a:p>
        </p:txBody>
      </p:sp>
      <p:sp>
        <p:nvSpPr>
          <p:cNvPr id="10246" name="Shape 188424">
            <a:extLst>
              <a:ext uri="{FF2B5EF4-FFF2-40B4-BE49-F238E27FC236}">
                <a16:creationId xmlns:a16="http://schemas.microsoft.com/office/drawing/2014/main" id="{F3DEB48B-8BC8-4290-07EC-9E9CE9BC4F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2514600"/>
            <a:ext cx="6400800" cy="2819400"/>
          </a:xfrm>
        </p:spPr>
        <p:txBody>
          <a:bodyPr>
            <a:normAutofit fontScale="92500" lnSpcReduction="10000"/>
          </a:bodyPr>
          <a:lstStyle/>
          <a:p>
            <a:pPr defTabSz="914400" eaLnBrk="1" hangingPunct="1"/>
            <a:r>
              <a:rPr lang="en-US" altLang="en-US" i="1" dirty="0">
                <a:solidFill>
                  <a:schemeClr val="tx1"/>
                </a:solidFill>
              </a:rPr>
              <a:t>Making Models Work in Large Projects</a:t>
            </a:r>
            <a:endParaRPr lang="en-US" altLang="en-US" dirty="0">
              <a:solidFill>
                <a:srgbClr val="898989"/>
              </a:solidFill>
            </a:endParaRPr>
          </a:p>
          <a:p>
            <a:pPr defTabSz="914400" eaLnBrk="1" hangingPunct="1"/>
            <a:endParaRPr lang="en-US" altLang="en-US" sz="2400" dirty="0">
              <a:solidFill>
                <a:schemeClr val="tx1"/>
              </a:solidFill>
            </a:endParaRPr>
          </a:p>
          <a:p>
            <a:pPr defTabSz="914400" eaLnBrk="1" hangingPunct="1"/>
            <a:endParaRPr lang="en-US" altLang="en-US" dirty="0"/>
          </a:p>
          <a:p>
            <a:pPr algn="r" defTabSz="914400" eaLnBrk="1" hangingPunct="1"/>
            <a:r>
              <a:rPr lang="en-US" altLang="en-US" sz="2400" dirty="0">
                <a:solidFill>
                  <a:schemeClr val="tx1"/>
                </a:solidFill>
              </a:rPr>
              <a:t>BHAVANA</a:t>
            </a:r>
          </a:p>
          <a:p>
            <a:pPr algn="r" defTabSz="914400" eaLnBrk="1" hangingPunct="1"/>
            <a:endParaRPr lang="en-US" altLang="en-US" dirty="0"/>
          </a:p>
          <a:p>
            <a:pPr algn="r" defTabSz="914400" eaLnBrk="1" hangingPunct="1"/>
            <a:r>
              <a:rPr lang="en-US" altLang="en-US" sz="2400" dirty="0">
                <a:solidFill>
                  <a:schemeClr val="tx1"/>
                </a:solidFill>
              </a:rPr>
              <a:t>DAY 46</a:t>
            </a:r>
          </a:p>
          <a:p>
            <a:pPr algn="r" defTabSz="914400" eaLnBrk="1" hangingPunct="1"/>
            <a:r>
              <a:rPr lang="en-US" altLang="en-US" dirty="0"/>
              <a:t>06/06/2024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099C259C-9FD3-EDC9-E5F4-60ACF9448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800"/>
              </a:spcBef>
            </a:pPr>
            <a:r>
              <a:rPr lang="en-GB" altLang="en-US" sz="3200" b="1">
                <a:solidFill>
                  <a:srgbClr val="FFFFFF"/>
                </a:solidFill>
              </a:rPr>
              <a:t>model</a:t>
            </a:r>
            <a:r>
              <a:rPr lang="en-GB" altLang="en-US" sz="3200">
                <a:solidFill>
                  <a:srgbClr val="FFFFFF"/>
                </a:solidFill>
              </a:rPr>
              <a:t>     A </a:t>
            </a:r>
            <a:r>
              <a:rPr lang="en-GB" altLang="en-US" sz="3200" i="1">
                <a:solidFill>
                  <a:srgbClr val="FFFF00"/>
                </a:solidFill>
              </a:rPr>
              <a:t>system of</a:t>
            </a:r>
            <a:r>
              <a:rPr lang="en-GB" altLang="en-US" sz="3200">
                <a:solidFill>
                  <a:srgbClr val="FFFF00"/>
                </a:solidFill>
              </a:rPr>
              <a:t> </a:t>
            </a:r>
            <a:r>
              <a:rPr lang="en-GB" altLang="en-US" sz="3200" i="1">
                <a:solidFill>
                  <a:srgbClr val="FFFF00"/>
                </a:solidFill>
              </a:rPr>
              <a:t>abstractions</a:t>
            </a:r>
            <a:r>
              <a:rPr lang="en-GB" altLang="en-US" sz="3200">
                <a:solidFill>
                  <a:srgbClr val="FFFFFF"/>
                </a:solidFill>
              </a:rPr>
              <a:t> that describes </a:t>
            </a:r>
            <a:r>
              <a:rPr lang="en-GB" altLang="en-US" sz="3200" i="1">
                <a:solidFill>
                  <a:srgbClr val="FFFF00"/>
                </a:solidFill>
              </a:rPr>
              <a:t>selected</a:t>
            </a:r>
            <a:r>
              <a:rPr lang="en-GB" altLang="en-US" sz="3200">
                <a:solidFill>
                  <a:srgbClr val="FFFFFF"/>
                </a:solidFill>
              </a:rPr>
              <a:t> aspects of a domain and can be </a:t>
            </a:r>
            <a:r>
              <a:rPr lang="en-GB" altLang="en-US" sz="3200" i="1">
                <a:solidFill>
                  <a:srgbClr val="FFFF00"/>
                </a:solidFill>
              </a:rPr>
              <a:t>used</a:t>
            </a:r>
            <a:r>
              <a:rPr lang="en-GB" altLang="en-US" sz="3200">
                <a:solidFill>
                  <a:srgbClr val="FFFFFF"/>
                </a:solidFill>
              </a:rPr>
              <a:t> to solve problems related to that domain.</a:t>
            </a: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6E81E6F7-BD69-182B-B87B-5DF673E74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5138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</a:pPr>
            <a:r>
              <a:rPr lang="en-GB" altLang="en-US" sz="4400">
                <a:solidFill>
                  <a:srgbClr val="000000"/>
                </a:solidFill>
              </a:rPr>
              <a:t>Define Model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B22D7354-F000-3934-0E64-D723C9CBF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84582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</a:pPr>
            <a:r>
              <a:rPr lang="en-GB" altLang="en-US" sz="4400">
                <a:solidFill>
                  <a:srgbClr val="FFFFFF"/>
                </a:solidFill>
              </a:rPr>
              <a:t>A Model Serves a Particular </a:t>
            </a:r>
            <a:r>
              <a:rPr lang="en-GB" altLang="en-US" sz="4400" i="1">
                <a:solidFill>
                  <a:srgbClr val="FFFFFF"/>
                </a:solidFill>
              </a:rPr>
              <a:t>Use.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286A071C-1BE7-35C3-E0AF-084A8E787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84582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</a:pPr>
            <a:r>
              <a:rPr lang="en-GB" altLang="en-US" sz="4400">
                <a:solidFill>
                  <a:srgbClr val="FFFFFF"/>
                </a:solidFill>
              </a:rPr>
              <a:t>A Model Serves a Particular </a:t>
            </a:r>
            <a:r>
              <a:rPr lang="en-GB" altLang="en-US" sz="4400" i="1">
                <a:solidFill>
                  <a:srgbClr val="FFFFFF"/>
                </a:solidFill>
              </a:rPr>
              <a:t>Use.</a:t>
            </a: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DE95FB47-3137-9562-C937-EFD9ECBAD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33600"/>
            <a:ext cx="82296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>
                <a:solidFill>
                  <a:srgbClr val="FFFFFF"/>
                </a:solidFill>
              </a:rPr>
              <a:t>Not “as realistic as possible”</a:t>
            </a:r>
          </a:p>
          <a:p>
            <a:pPr eaLnBrk="1" hangingPunct="1">
              <a:lnSpc>
                <a:spcPct val="93000"/>
              </a:lnSpc>
              <a:spcBef>
                <a:spcPts val="800"/>
              </a:spcBef>
            </a:pPr>
            <a:endParaRPr lang="en-GB" altLang="en-US" sz="3200">
              <a:solidFill>
                <a:srgbClr val="FFFFFF"/>
              </a:solidFill>
            </a:endParaRPr>
          </a:p>
          <a:p>
            <a:pPr eaLnBrk="1" hangingPunct="1">
              <a:lnSpc>
                <a:spcPct val="93000"/>
              </a:lnSpc>
              <a:spcBef>
                <a:spcPts val="800"/>
              </a:spcBef>
            </a:pPr>
            <a:endParaRPr lang="en-GB" altLang="en-US"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6D675CE4-CA3B-2435-F009-9CD1BD61F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84582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</a:pPr>
            <a:r>
              <a:rPr lang="en-GB" altLang="en-US" sz="4400">
                <a:solidFill>
                  <a:srgbClr val="FFFFFF"/>
                </a:solidFill>
              </a:rPr>
              <a:t>A Model Serves a Particular </a:t>
            </a:r>
            <a:r>
              <a:rPr lang="en-GB" altLang="en-US" sz="4400" i="1">
                <a:solidFill>
                  <a:srgbClr val="FFFFFF"/>
                </a:solidFill>
              </a:rPr>
              <a:t>Use.</a:t>
            </a: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080D498B-531F-E1CF-ECBF-E9958A5D9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33600"/>
            <a:ext cx="822960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>
                <a:solidFill>
                  <a:srgbClr val="FFFFFF"/>
                </a:solidFill>
              </a:rPr>
              <a:t>Not “as realistic as possible”</a:t>
            </a:r>
          </a:p>
          <a:p>
            <a:pPr eaLnBrk="1" hangingPunct="1">
              <a:lnSpc>
                <a:spcPct val="93000"/>
              </a:lnSpc>
              <a:spcBef>
                <a:spcPts val="800"/>
              </a:spcBef>
            </a:pPr>
            <a:endParaRPr lang="en-GB" altLang="en-US" sz="3200">
              <a:solidFill>
                <a:srgbClr val="FFFFFF"/>
              </a:solidFill>
            </a:endParaRPr>
          </a:p>
          <a:p>
            <a:pPr eaLnBrk="1" hangingPunct="1">
              <a:lnSpc>
                <a:spcPct val="93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>
                <a:solidFill>
                  <a:srgbClr val="FFFFFF"/>
                </a:solidFill>
              </a:rPr>
              <a:t>Useful relative to specific set of domain scenarios</a:t>
            </a:r>
          </a:p>
          <a:p>
            <a:pPr eaLnBrk="1" hangingPunct="1">
              <a:lnSpc>
                <a:spcPct val="93000"/>
              </a:lnSpc>
              <a:spcBef>
                <a:spcPts val="800"/>
              </a:spcBef>
            </a:pPr>
            <a:endParaRPr lang="en-GB" altLang="en-US"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F43AB9B5-187C-AA19-4E78-7A09320FF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 eaLnBrk="0" hangingPunct="0"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800"/>
              </a:spcBef>
            </a:pPr>
            <a:r>
              <a:rPr lang="en-GB" altLang="en-US" sz="3200" b="1">
                <a:solidFill>
                  <a:srgbClr val="FFFFFF"/>
                </a:solidFill>
              </a:rPr>
              <a:t>ubiquitous language</a:t>
            </a:r>
            <a:r>
              <a:rPr lang="en-GB" altLang="en-US" sz="3200">
                <a:solidFill>
                  <a:srgbClr val="FFFFFF"/>
                </a:solidFill>
              </a:rPr>
              <a:t>	A language structured around the domain model and used by all team members to connect all the activities of the team with the software.</a:t>
            </a:r>
          </a:p>
          <a:p>
            <a:pPr eaLnBrk="1" hangingPunct="1">
              <a:lnSpc>
                <a:spcPct val="110000"/>
              </a:lnSpc>
              <a:spcBef>
                <a:spcPts val="800"/>
              </a:spcBef>
            </a:pPr>
            <a:endParaRPr lang="en-GB" altLang="en-US" sz="3200">
              <a:solidFill>
                <a:srgbClr val="FFFFFF"/>
              </a:solidFill>
            </a:endParaRP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786FF3CA-51B9-7D11-B0D8-AD1D89935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5138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</a:pPr>
            <a:r>
              <a:rPr lang="en-GB" altLang="en-US" sz="4400">
                <a:solidFill>
                  <a:srgbClr val="000000"/>
                </a:solidFill>
              </a:rPr>
              <a:t>Define Ubiquitous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hape 218114">
            <a:extLst>
              <a:ext uri="{FF2B5EF4-FFF2-40B4-BE49-F238E27FC236}">
                <a16:creationId xmlns:a16="http://schemas.microsoft.com/office/drawing/2014/main" id="{4DA5F3C6-5F3B-756B-2140-9DCFF3739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/>
              <a:t>Define Context</a:t>
            </a:r>
          </a:p>
        </p:txBody>
      </p:sp>
      <p:sp>
        <p:nvSpPr>
          <p:cNvPr id="32770" name="Shape 218113">
            <a:extLst>
              <a:ext uri="{FF2B5EF4-FFF2-40B4-BE49-F238E27FC236}">
                <a16:creationId xmlns:a16="http://schemas.microsoft.com/office/drawing/2014/main" id="{1238DEBF-65D8-7ABA-5DA0-2E95A9FF8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>
              <a:lnSpc>
                <a:spcPct val="110000"/>
              </a:lnSpc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context</a:t>
            </a:r>
            <a:r>
              <a:rPr lang="en-US" altLang="en-US">
                <a:solidFill>
                  <a:schemeClr val="bg1"/>
                </a:solidFill>
              </a:rPr>
              <a:t>	 The setting in which a word or statement appears that determines its meaning.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hape 219137">
            <a:extLst>
              <a:ext uri="{FF2B5EF4-FFF2-40B4-BE49-F238E27FC236}">
                <a16:creationId xmlns:a16="http://schemas.microsoft.com/office/drawing/2014/main" id="{C945E506-1345-66B1-6836-703025A70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133600"/>
            <a:ext cx="8534400" cy="1143000"/>
          </a:xfrm>
        </p:spPr>
        <p:txBody>
          <a:bodyPr/>
          <a:lstStyle/>
          <a:p>
            <a:pPr marL="0" indent="0" defTabSz="914400" eaLnBrk="1" hangingPunct="1"/>
            <a:r>
              <a:rPr lang="en-US" altLang="en-US" sz="3600">
                <a:solidFill>
                  <a:schemeClr val="bg1"/>
                </a:solidFill>
              </a:rPr>
              <a:t>There are always multiple models.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A7687E10-6157-CB92-D7E3-E27FC488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4819" name="Text Placeholder 2">
            <a:extLst>
              <a:ext uri="{FF2B5EF4-FFF2-40B4-BE49-F238E27FC236}">
                <a16:creationId xmlns:a16="http://schemas.microsoft.com/office/drawing/2014/main" id="{B209F9EE-452F-9191-7338-257E50C6F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4820" name="Picture 2">
            <a:extLst>
              <a:ext uri="{FF2B5EF4-FFF2-40B4-BE49-F238E27FC236}">
                <a16:creationId xmlns:a16="http://schemas.microsoft.com/office/drawing/2014/main" id="{D8C413A7-8305-6C70-60D2-5BC2ECDC4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8163"/>
            <a:ext cx="6858000" cy="57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436EFC19-3B7F-BD6D-2D78-1F5FC8140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74422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F6D351E3-4FF3-0D1B-A842-38D83DDE2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183438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219137">
            <a:extLst>
              <a:ext uri="{FF2B5EF4-FFF2-40B4-BE49-F238E27FC236}">
                <a16:creationId xmlns:a16="http://schemas.microsoft.com/office/drawing/2014/main" id="{16218AFE-9404-DDE6-9319-66DDBA3BC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133600"/>
            <a:ext cx="8534400" cy="1143000"/>
          </a:xfrm>
        </p:spPr>
        <p:txBody>
          <a:bodyPr>
            <a:normAutofit fontScale="90000"/>
          </a:bodyPr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Not all of a large system will be well designed</a:t>
            </a:r>
            <a:r>
              <a:rPr lang="en-US" altLang="en-US" sz="3600">
                <a:solidFill>
                  <a:schemeClr val="bg1"/>
                </a:solidFill>
              </a:rPr>
              <a:t>.</a:t>
            </a: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FD23567A-B83B-A965-E027-44B31325B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494588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A31500A8-EBBB-98F8-E5FA-FA48BE060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72802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 descr="Continuous Integration - Eights11">
            <a:extLst>
              <a:ext uri="{FF2B5EF4-FFF2-40B4-BE49-F238E27FC236}">
                <a16:creationId xmlns:a16="http://schemas.microsoft.com/office/drawing/2014/main" id="{553CA629-D49E-7DB3-3059-DFC4CFD7405B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-320675"/>
            <a:ext cx="7391400" cy="7272338"/>
          </a:xfrm>
          <a:noFill/>
        </p:spPr>
      </p:pic>
      <p:sp>
        <p:nvSpPr>
          <p:cNvPr id="39938" name="Rectangle 2">
            <a:extLst>
              <a:ext uri="{FF2B5EF4-FFF2-40B4-BE49-F238E27FC236}">
                <a16:creationId xmlns:a16="http://schemas.microsoft.com/office/drawing/2014/main" id="{3FB59BA0-221E-E75F-62E3-0C1C185942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Rowing 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Shape 24576">
            <a:extLst>
              <a:ext uri="{FF2B5EF4-FFF2-40B4-BE49-F238E27FC236}">
                <a16:creationId xmlns:a16="http://schemas.microsoft.com/office/drawing/2014/main" id="{B1EE7329-4A54-68CD-0B6B-43AA999B6474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24000"/>
            <a:ext cx="7518400" cy="3862388"/>
          </a:xfrm>
          <a:noFill/>
        </p:spPr>
      </p:pic>
      <p:sp>
        <p:nvSpPr>
          <p:cNvPr id="40963" name="TextBox 24577">
            <a:extLst>
              <a:ext uri="{FF2B5EF4-FFF2-40B4-BE49-F238E27FC236}">
                <a16:creationId xmlns:a16="http://schemas.microsoft.com/office/drawing/2014/main" id="{4C70AD45-A953-ED0A-7C14-729BDE54D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1000"/>
            <a:ext cx="2441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tx1"/>
                </a:solidFill>
              </a:rPr>
              <a:t>“Context Map”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21930C4-11B3-A70A-404E-6E851EB087A0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579688" y="1789113"/>
          <a:ext cx="3984625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84650" imgH="2823362" progId="Visio.Drawing.6">
                  <p:embed/>
                </p:oleObj>
              </mc:Choice>
              <mc:Fallback>
                <p:oleObj name="Visio" r:id="rId2" imgW="3984650" imgH="2823362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1789113"/>
                        <a:ext cx="3984625" cy="282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">
            <a:extLst>
              <a:ext uri="{FF2B5EF4-FFF2-40B4-BE49-F238E27FC236}">
                <a16:creationId xmlns:a16="http://schemas.microsoft.com/office/drawing/2014/main" id="{30542D15-B3CD-D374-BEF7-856DBF7E2310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579688" y="1789113"/>
          <a:ext cx="3984625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84650" imgH="2823362" progId="Visio.Drawing.6">
                  <p:embed/>
                </p:oleObj>
              </mc:Choice>
              <mc:Fallback>
                <p:oleObj name="Visio" r:id="rId2" imgW="3984650" imgH="2823362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1789113"/>
                        <a:ext cx="3984625" cy="282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Shape 54274">
            <a:extLst>
              <a:ext uri="{FF2B5EF4-FFF2-40B4-BE49-F238E27FC236}">
                <a16:creationId xmlns:a16="http://schemas.microsoft.com/office/drawing/2014/main" id="{AF51E5A5-3E9F-0480-A8F9-23A3E962C6EC}"/>
              </a:ext>
            </a:extLst>
          </p:cNvPr>
          <p:cNvSpPr>
            <a:spLocks noEditPoints="1" noChangeArrowheads="1"/>
          </p:cNvSpPr>
          <p:nvPr/>
        </p:nvSpPr>
        <p:spPr bwMode="auto">
          <a:xfrm rot="-4957713">
            <a:off x="3462338" y="984250"/>
            <a:ext cx="908050" cy="974725"/>
          </a:xfrm>
          <a:custGeom>
            <a:avLst/>
            <a:gdLst>
              <a:gd name="G0" fmla="+- 0 0 0"/>
              <a:gd name="G1" fmla="*/ 10800 1 2"/>
              <a:gd name="G2" fmla="*/ G1 10800 21600"/>
              <a:gd name="G3" fmla="+- 10800 0 G2"/>
              <a:gd name="G4" fmla="+- 10800 0 0"/>
              <a:gd name="G5" fmla="+- G1 10800 0"/>
              <a:gd name="G6" fmla="*/ 10800 1 2"/>
              <a:gd name="G7" fmla="+- 10800 0 0"/>
              <a:gd name="G8" fmla="+- G2 G6 G1"/>
              <a:gd name="G9" fmla="+- G8 10800 0"/>
              <a:gd name="G10" fmla="+- G6 10800 0"/>
              <a:gd name="T0" fmla="*/ 10800 w 21600"/>
              <a:gd name="T1" fmla="*/ 0 h 21600"/>
              <a:gd name="T2" fmla="*/ 5400 w 21600"/>
              <a:gd name="T3" fmla="*/ 10800 h 21600"/>
              <a:gd name="T4" fmla="*/ 0 w 21600"/>
              <a:gd name="T5" fmla="*/ 21600 h 21600"/>
              <a:gd name="T6" fmla="*/ 10800 w 21600"/>
              <a:gd name="T7" fmla="*/ 16200 h 21600"/>
              <a:gd name="T8" fmla="*/ 21600 w 21600"/>
              <a:gd name="T9" fmla="*/ 10800 h 21600"/>
              <a:gd name="T10" fmla="*/ 16200 w 21600"/>
              <a:gd name="T11" fmla="*/ 5400 h 21600"/>
              <a:gd name="T12" fmla="*/ G3 w 21600"/>
              <a:gd name="T13" fmla="*/ G6 h 21600"/>
              <a:gd name="T14" fmla="*/ G5 w 21600"/>
              <a:gd name="T15" fmla="*/ G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D8EBB3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6" name="TextBox 8194">
            <a:extLst>
              <a:ext uri="{FF2B5EF4-FFF2-40B4-BE49-F238E27FC236}">
                <a16:creationId xmlns:a16="http://schemas.microsoft.com/office/drawing/2014/main" id="{D64F8299-9859-4086-6243-EB141CB53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0"/>
            <a:ext cx="4197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chemeClr val="tx2"/>
                </a:solidFill>
              </a:rPr>
              <a:t>cooperative </a:t>
            </a:r>
          </a:p>
          <a:p>
            <a:pPr eaLnBrk="1" hangingPunct="1"/>
            <a:r>
              <a:rPr lang="en-US" altLang="en-US" sz="3200">
                <a:solidFill>
                  <a:schemeClr val="tx2"/>
                </a:solidFill>
              </a:rPr>
              <a:t>upstream/downstream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ustomer-Supplier SP005532">
            <a:extLst>
              <a:ext uri="{FF2B5EF4-FFF2-40B4-BE49-F238E27FC236}">
                <a16:creationId xmlns:a16="http://schemas.microsoft.com/office/drawing/2014/main" id="{877424F1-166B-7E9C-CDE1-5447268EC99F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677400" cy="6388100"/>
          </a:xfr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55E2E511-B349-0D39-17E0-955CF770AC82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579688" y="1789113"/>
          <a:ext cx="3984625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84650" imgH="2823362" progId="Visio.Drawing.6">
                  <p:embed/>
                </p:oleObj>
              </mc:Choice>
              <mc:Fallback>
                <p:oleObj name="Visio" r:id="rId2" imgW="3984650" imgH="2823362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1789113"/>
                        <a:ext cx="3984625" cy="282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PubTriangle">
            <a:extLst>
              <a:ext uri="{FF2B5EF4-FFF2-40B4-BE49-F238E27FC236}">
                <a16:creationId xmlns:a16="http://schemas.microsoft.com/office/drawing/2014/main" id="{78924250-AAAF-96A6-6132-D04ECA62C350}"/>
              </a:ext>
            </a:extLst>
          </p:cNvPr>
          <p:cNvSpPr>
            <a:spLocks noEditPoints="1" noChangeArrowheads="1"/>
          </p:cNvSpPr>
          <p:nvPr/>
        </p:nvSpPr>
        <p:spPr bwMode="auto">
          <a:xfrm rot="-4957713">
            <a:off x="1709738" y="2405062"/>
            <a:ext cx="908050" cy="974725"/>
          </a:xfrm>
          <a:custGeom>
            <a:avLst/>
            <a:gdLst>
              <a:gd name="G0" fmla="+- 0 0 0"/>
              <a:gd name="G1" fmla="*/ 10800 1 2"/>
              <a:gd name="G2" fmla="*/ G1 10800 21600"/>
              <a:gd name="G3" fmla="+- 10800 0 G2"/>
              <a:gd name="G4" fmla="+- 10800 0 0"/>
              <a:gd name="G5" fmla="+- G1 10800 0"/>
              <a:gd name="G6" fmla="*/ 10800 1 2"/>
              <a:gd name="G7" fmla="+- 10800 0 0"/>
              <a:gd name="G8" fmla="+- G2 G6 G1"/>
              <a:gd name="G9" fmla="+- G8 10800 0"/>
              <a:gd name="G10" fmla="+- G6 10800 0"/>
              <a:gd name="T0" fmla="*/ 10800 w 21600"/>
              <a:gd name="T1" fmla="*/ 0 h 21600"/>
              <a:gd name="T2" fmla="*/ 5400 w 21600"/>
              <a:gd name="T3" fmla="*/ 10800 h 21600"/>
              <a:gd name="T4" fmla="*/ 0 w 21600"/>
              <a:gd name="T5" fmla="*/ 21600 h 21600"/>
              <a:gd name="T6" fmla="*/ 10800 w 21600"/>
              <a:gd name="T7" fmla="*/ 16200 h 21600"/>
              <a:gd name="T8" fmla="*/ 21600 w 21600"/>
              <a:gd name="T9" fmla="*/ 10800 h 21600"/>
              <a:gd name="T10" fmla="*/ 16200 w 21600"/>
              <a:gd name="T11" fmla="*/ 5400 h 21600"/>
              <a:gd name="T12" fmla="*/ G3 w 21600"/>
              <a:gd name="T13" fmla="*/ G6 h 21600"/>
              <a:gd name="T14" fmla="*/ G5 w 21600"/>
              <a:gd name="T15" fmla="*/ G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22A11DBD-7C21-683C-9E91-3B9781481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114800"/>
            <a:ext cx="3048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/>
              <a:t>uncooperative </a:t>
            </a:r>
          </a:p>
          <a:p>
            <a:pPr eaLnBrk="1" hangingPunct="1"/>
            <a:r>
              <a:rPr lang="en-US" altLang="en-US" sz="3200"/>
              <a:t>upstream/</a:t>
            </a:r>
          </a:p>
          <a:p>
            <a:pPr eaLnBrk="1" hangingPunct="1"/>
            <a:r>
              <a:rPr lang="en-US" altLang="en-US" sz="3200"/>
              <a:t>downstream</a:t>
            </a:r>
          </a:p>
        </p:txBody>
      </p:sp>
      <p:sp>
        <p:nvSpPr>
          <p:cNvPr id="41989" name="PubTriangle">
            <a:extLst>
              <a:ext uri="{FF2B5EF4-FFF2-40B4-BE49-F238E27FC236}">
                <a16:creationId xmlns:a16="http://schemas.microsoft.com/office/drawing/2014/main" id="{F0F64A0A-7C55-13F5-5051-86E79A1BBA88}"/>
              </a:ext>
            </a:extLst>
          </p:cNvPr>
          <p:cNvSpPr>
            <a:spLocks noEditPoints="1" noChangeArrowheads="1"/>
          </p:cNvSpPr>
          <p:nvPr/>
        </p:nvSpPr>
        <p:spPr bwMode="auto">
          <a:xfrm rot="-18736675">
            <a:off x="4910138" y="4310062"/>
            <a:ext cx="908050" cy="974725"/>
          </a:xfrm>
          <a:custGeom>
            <a:avLst/>
            <a:gdLst>
              <a:gd name="G0" fmla="+- 0 0 0"/>
              <a:gd name="G1" fmla="*/ 10800 1 2"/>
              <a:gd name="G2" fmla="*/ G1 10800 21600"/>
              <a:gd name="G3" fmla="+- 10800 0 G2"/>
              <a:gd name="G4" fmla="+- 10800 0 0"/>
              <a:gd name="G5" fmla="+- G1 10800 0"/>
              <a:gd name="G6" fmla="*/ 10800 1 2"/>
              <a:gd name="G7" fmla="+- 10800 0 0"/>
              <a:gd name="G8" fmla="+- G2 G6 G1"/>
              <a:gd name="G9" fmla="+- G8 10800 0"/>
              <a:gd name="G10" fmla="+- G6 10800 0"/>
              <a:gd name="T0" fmla="*/ 10800 w 21600"/>
              <a:gd name="T1" fmla="*/ 0 h 21600"/>
              <a:gd name="T2" fmla="*/ 5400 w 21600"/>
              <a:gd name="T3" fmla="*/ 10800 h 21600"/>
              <a:gd name="T4" fmla="*/ 0 w 21600"/>
              <a:gd name="T5" fmla="*/ 21600 h 21600"/>
              <a:gd name="T6" fmla="*/ 10800 w 21600"/>
              <a:gd name="T7" fmla="*/ 16200 h 21600"/>
              <a:gd name="T8" fmla="*/ 21600 w 21600"/>
              <a:gd name="T9" fmla="*/ 10800 h 21600"/>
              <a:gd name="T10" fmla="*/ 16200 w 21600"/>
              <a:gd name="T11" fmla="*/ 5400 h 21600"/>
              <a:gd name="T12" fmla="*/ G3 w 21600"/>
              <a:gd name="T13" fmla="*/ G6 h 21600"/>
              <a:gd name="T14" fmla="*/ G5 w 21600"/>
              <a:gd name="T15" fmla="*/ G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Shape 28673">
            <a:extLst>
              <a:ext uri="{FF2B5EF4-FFF2-40B4-BE49-F238E27FC236}">
                <a16:creationId xmlns:a16="http://schemas.microsoft.com/office/drawing/2014/main" id="{9ADCAA88-BF57-967D-24D8-7D198AC1F4C2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06980"/>
            <a:ext cx="2133600" cy="1386840"/>
          </a:xfr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16FC72A8-39DB-3256-917F-04BA7836A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820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2">
            <a:extLst>
              <a:ext uri="{FF2B5EF4-FFF2-40B4-BE49-F238E27FC236}">
                <a16:creationId xmlns:a16="http://schemas.microsoft.com/office/drawing/2014/main" id="{5315BB77-7907-DA67-8998-A6F81646D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200400"/>
            <a:ext cx="13239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65537">
            <a:extLst>
              <a:ext uri="{FF2B5EF4-FFF2-40B4-BE49-F238E27FC236}">
                <a16:creationId xmlns:a16="http://schemas.microsoft.com/office/drawing/2014/main" id="{04643CEE-BE39-72DE-C148-179678E67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Ground Up Rebuild</a:t>
            </a:r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3934F46A-C1B0-F286-E099-77F20C772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238375"/>
            <a:ext cx="4124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3864DE7C-230F-550A-5E9A-84264C44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572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Custom House </a:t>
            </a:r>
            <a:br>
              <a:rPr lang="en-US" altLang="en-US"/>
            </a:br>
            <a:r>
              <a:rPr lang="en-US" altLang="en-US"/>
              <a:t>Currency Exchange System </a:t>
            </a:r>
            <a:br>
              <a:rPr lang="en-US" altLang="en-US"/>
            </a:br>
            <a:r>
              <a:rPr lang="en-US" altLang="en-US"/>
              <a:t>early 2006</a:t>
            </a:r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C4C18073-3B1C-B995-6BAD-CE5FF4447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819400"/>
            <a:ext cx="90392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>
            <a:extLst>
              <a:ext uri="{FF2B5EF4-FFF2-40B4-BE49-F238E27FC236}">
                <a16:creationId xmlns:a16="http://schemas.microsoft.com/office/drawing/2014/main" id="{6938228E-B2DC-04FA-F170-F76D199BB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 House Context Map</a:t>
            </a: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C1815041-B883-4663-6E66-968AEF7B3B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963" y="1606550"/>
          <a:ext cx="7348537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51227" imgH="1341730" progId="Visio.Drawing.11">
                  <p:embed/>
                </p:oleObj>
              </mc:Choice>
              <mc:Fallback>
                <p:oleObj name="Visio" r:id="rId2" imgW="2351227" imgH="134173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606550"/>
                        <a:ext cx="7348537" cy="418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>
            <a:extLst>
              <a:ext uri="{FF2B5EF4-FFF2-40B4-BE49-F238E27FC236}">
                <a16:creationId xmlns:a16="http://schemas.microsoft.com/office/drawing/2014/main" id="{A91CC1AA-3F76-E7F2-BE8D-C5FD7A81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 House Context Map</a:t>
            </a:r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16041FEA-A253-E6C7-DD61-A4A9B1CA86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963" y="1606550"/>
          <a:ext cx="7348537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51227" imgH="1341730" progId="Visio.Drawing.11">
                  <p:embed/>
                </p:oleObj>
              </mc:Choice>
              <mc:Fallback>
                <p:oleObj name="Visio" r:id="rId2" imgW="2351227" imgH="134173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606550"/>
                        <a:ext cx="7348537" cy="418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535BFD02-2A90-8FD6-4083-4FA16715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 House Context Map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D9990817-A52A-8556-97F0-E4A2D4F88B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963" y="1606550"/>
          <a:ext cx="7348537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51227" imgH="1341730" progId="Visio.Drawing.11">
                  <p:embed/>
                </p:oleObj>
              </mc:Choice>
              <mc:Fallback>
                <p:oleObj name="Visio" r:id="rId2" imgW="2351227" imgH="134173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606550"/>
                        <a:ext cx="7348537" cy="418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B8612428-480E-5EA3-A75A-FB2595F2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 House “SPOT” Model</a:t>
            </a:r>
            <a:br>
              <a:rPr lang="en-US" altLang="en-US"/>
            </a:br>
            <a:r>
              <a:rPr lang="en-US" altLang="en-US"/>
              <a:t>of Currency Exchange Deal</a:t>
            </a:r>
          </a:p>
        </p:txBody>
      </p:sp>
      <p:pic>
        <p:nvPicPr>
          <p:cNvPr id="46083" name="Picture 2">
            <a:extLst>
              <a:ext uri="{FF2B5EF4-FFF2-40B4-BE49-F238E27FC236}">
                <a16:creationId xmlns:a16="http://schemas.microsoft.com/office/drawing/2014/main" id="{15EE301B-BA44-1751-E821-C67C19C4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119313"/>
            <a:ext cx="41243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69190BCF-2031-F9DC-844E-9C403A77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Interpretation of </a:t>
            </a:r>
            <a:br>
              <a:rPr lang="en-US" altLang="en-US"/>
            </a:br>
            <a:r>
              <a:rPr lang="en-US" altLang="en-US" i="1"/>
              <a:t>Implicit</a:t>
            </a:r>
            <a:r>
              <a:rPr lang="en-US" altLang="en-US"/>
              <a:t> “TBS” Model</a:t>
            </a:r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E561DE91-FF74-6E8D-7A07-CD9D3CE32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78390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B1D7E673-0504-0B81-37F6-113ABCC3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Explicit Translation</a:t>
            </a:r>
          </a:p>
        </p:txBody>
      </p:sp>
      <p:pic>
        <p:nvPicPr>
          <p:cNvPr id="48131" name="Picture 2">
            <a:extLst>
              <a:ext uri="{FF2B5EF4-FFF2-40B4-BE49-F238E27FC236}">
                <a16:creationId xmlns:a16="http://schemas.microsoft.com/office/drawing/2014/main" id="{29EB5480-21F4-9A86-F04B-3697B00F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27590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3">
            <a:extLst>
              <a:ext uri="{FF2B5EF4-FFF2-40B4-BE49-F238E27FC236}">
                <a16:creationId xmlns:a16="http://schemas.microsoft.com/office/drawing/2014/main" id="{347A1FB1-A474-7B7C-7040-82DF3045B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33600"/>
            <a:ext cx="42386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ight Arrow 4">
            <a:extLst>
              <a:ext uri="{FF2B5EF4-FFF2-40B4-BE49-F238E27FC236}">
                <a16:creationId xmlns:a16="http://schemas.microsoft.com/office/drawing/2014/main" id="{58BAD8F7-98EF-3028-E45D-267BE4A9F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124200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3F4A4FFF-3C6D-A7F9-9F0E-C8037E23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Custom House </a:t>
            </a:r>
            <a:br>
              <a:rPr lang="en-US" altLang="en-US"/>
            </a:br>
            <a:r>
              <a:rPr lang="en-US" altLang="en-US"/>
              <a:t>Currency Exchange System </a:t>
            </a:r>
            <a:br>
              <a:rPr lang="en-US" altLang="en-US"/>
            </a:br>
            <a:r>
              <a:rPr lang="en-US" altLang="en-US"/>
              <a:t>late 2006</a:t>
            </a:r>
          </a:p>
        </p:txBody>
      </p:sp>
      <p:pic>
        <p:nvPicPr>
          <p:cNvPr id="49155" name="Picture 2">
            <a:extLst>
              <a:ext uri="{FF2B5EF4-FFF2-40B4-BE49-F238E27FC236}">
                <a16:creationId xmlns:a16="http://schemas.microsoft.com/office/drawing/2014/main" id="{349AC92A-56B0-E563-953F-0099D84B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5628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hape 7168">
            <a:extLst>
              <a:ext uri="{FF2B5EF4-FFF2-40B4-BE49-F238E27FC236}">
                <a16:creationId xmlns:a16="http://schemas.microsoft.com/office/drawing/2014/main" id="{D68EAE8A-76F0-16A5-97A0-9ED68F4ED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200400"/>
            <a:ext cx="7772400" cy="1143000"/>
          </a:xfrm>
        </p:spPr>
        <p:txBody>
          <a:bodyPr lIns="90000" tIns="46800" rIns="90000" bIns="46800">
            <a:normAutofit fontScale="90000"/>
          </a:bodyPr>
          <a:lstStyle/>
          <a:p>
            <a:pPr marL="0" indent="0" defTabSz="914400"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>
                <a:solidFill>
                  <a:schemeClr val="bg1"/>
                </a:solidFill>
              </a:rPr>
              <a:t>Map What Is</a:t>
            </a:r>
            <a:br>
              <a:rPr lang="en-GB" altLang="en-US">
                <a:solidFill>
                  <a:schemeClr val="bg1"/>
                </a:solidFill>
              </a:rPr>
            </a:br>
            <a:br>
              <a:rPr lang="en-GB" altLang="en-US">
                <a:solidFill>
                  <a:schemeClr val="bg1"/>
                </a:solidFill>
              </a:rPr>
            </a:br>
            <a:r>
              <a:rPr lang="en-GB" altLang="en-US">
                <a:solidFill>
                  <a:schemeClr val="bg1"/>
                </a:solidFill>
              </a:rPr>
              <a:t> </a:t>
            </a:r>
            <a:br>
              <a:rPr lang="en-GB" altLang="en-US">
                <a:solidFill>
                  <a:schemeClr val="bg1"/>
                </a:solidFill>
              </a:rPr>
            </a:br>
            <a:br>
              <a:rPr lang="en-GB" altLang="en-US">
                <a:solidFill>
                  <a:schemeClr val="bg1"/>
                </a:solidFill>
              </a:rPr>
            </a:br>
            <a:r>
              <a:rPr lang="en-GB" altLang="en-US">
                <a:solidFill>
                  <a:schemeClr val="bg1"/>
                </a:solidFill>
              </a:rPr>
              <a:t> 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hape 7168">
            <a:extLst>
              <a:ext uri="{FF2B5EF4-FFF2-40B4-BE49-F238E27FC236}">
                <a16:creationId xmlns:a16="http://schemas.microsoft.com/office/drawing/2014/main" id="{1232A24B-48DE-9893-64DC-9EBEE436E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676400"/>
            <a:ext cx="7772400" cy="1143000"/>
          </a:xfrm>
        </p:spPr>
        <p:txBody>
          <a:bodyPr lIns="90000" tIns="46800" rIns="90000" bIns="46800"/>
          <a:lstStyle/>
          <a:p>
            <a:pPr marL="0" indent="0" defTabSz="914400"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>
                <a:solidFill>
                  <a:schemeClr val="bg1"/>
                </a:solidFill>
              </a:rPr>
              <a:t>Push Translation to the Borders</a:t>
            </a:r>
            <a:endParaRPr lang="en-US" altLang="en-US"/>
          </a:p>
        </p:txBody>
      </p:sp>
      <p:sp>
        <p:nvSpPr>
          <p:cNvPr id="51203" name="Shape 7169">
            <a:extLst>
              <a:ext uri="{FF2B5EF4-FFF2-40B4-BE49-F238E27FC236}">
                <a16:creationId xmlns:a16="http://schemas.microsoft.com/office/drawing/2014/main" id="{559C86B3-5C29-2CCE-4C68-810D8F5F7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2286000"/>
            <a:ext cx="6019800" cy="4114800"/>
          </a:xfrm>
        </p:spPr>
        <p:txBody>
          <a:bodyPr lIns="90000" tIns="46800" rIns="90000" bIns="46800"/>
          <a:lstStyle/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chemeClr val="bg1"/>
              </a:solidFill>
            </a:endParaRPr>
          </a:p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chemeClr val="bg1"/>
              </a:solidFill>
            </a:endParaRPr>
          </a:p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65537">
            <a:extLst>
              <a:ext uri="{FF2B5EF4-FFF2-40B4-BE49-F238E27FC236}">
                <a16:creationId xmlns:a16="http://schemas.microsoft.com/office/drawing/2014/main" id="{25CE01B4-FADF-2CFA-4A8E-28B57E5D8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Ground Up Rebuild</a:t>
            </a: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6C6A3A7E-9F8B-E214-7528-C984A5BFC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238375"/>
            <a:ext cx="4124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2">
            <a:extLst>
              <a:ext uri="{FF2B5EF4-FFF2-40B4-BE49-F238E27FC236}">
                <a16:creationId xmlns:a16="http://schemas.microsoft.com/office/drawing/2014/main" id="{D9195D6F-E7F0-37CB-FCC0-216147058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6296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hape 7168">
            <a:extLst>
              <a:ext uri="{FF2B5EF4-FFF2-40B4-BE49-F238E27FC236}">
                <a16:creationId xmlns:a16="http://schemas.microsoft.com/office/drawing/2014/main" id="{C1BD2827-0F55-CD7F-6FE0-B147F09BA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676400"/>
            <a:ext cx="7772400" cy="1143000"/>
          </a:xfrm>
        </p:spPr>
        <p:txBody>
          <a:bodyPr lIns="90000" tIns="46800" rIns="90000" bIns="46800">
            <a:normAutofit fontScale="90000"/>
          </a:bodyPr>
          <a:lstStyle/>
          <a:p>
            <a:pPr marL="0" indent="0" defTabSz="914400"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>
                <a:solidFill>
                  <a:schemeClr val="bg1"/>
                </a:solidFill>
              </a:rPr>
              <a:t>Single, Unified Model within Any One Context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hape 7168">
            <a:extLst>
              <a:ext uri="{FF2B5EF4-FFF2-40B4-BE49-F238E27FC236}">
                <a16:creationId xmlns:a16="http://schemas.microsoft.com/office/drawing/2014/main" id="{D666E7AA-E7B5-E3DB-7CC4-A61605768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676400"/>
            <a:ext cx="7772400" cy="1143000"/>
          </a:xfrm>
        </p:spPr>
        <p:txBody>
          <a:bodyPr lIns="90000" tIns="46800" rIns="90000" bIns="46800">
            <a:normAutofit fontScale="90000"/>
          </a:bodyPr>
          <a:lstStyle/>
          <a:p>
            <a:pPr marL="0" indent="0" defTabSz="914400"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>
                <a:solidFill>
                  <a:schemeClr val="bg1"/>
                </a:solidFill>
              </a:rPr>
              <a:t>Single, Unified Model within Any One Context</a:t>
            </a:r>
            <a:endParaRPr lang="en-US" altLang="en-US"/>
          </a:p>
        </p:txBody>
      </p:sp>
      <p:sp>
        <p:nvSpPr>
          <p:cNvPr id="53251" name="Shape 7169">
            <a:extLst>
              <a:ext uri="{FF2B5EF4-FFF2-40B4-BE49-F238E27FC236}">
                <a16:creationId xmlns:a16="http://schemas.microsoft.com/office/drawing/2014/main" id="{8416A856-78A8-4664-B7B8-C5F19D70B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2819400"/>
            <a:ext cx="6553200" cy="3352800"/>
          </a:xfrm>
        </p:spPr>
        <p:txBody>
          <a:bodyPr lIns="90000" tIns="46800" rIns="90000" bIns="46800"/>
          <a:lstStyle/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chemeClr val="bg1"/>
              </a:solidFill>
            </a:endParaRPr>
          </a:p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chemeClr val="bg1"/>
              </a:solidFill>
            </a:endParaRPr>
          </a:p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chemeClr val="bg1"/>
                </a:solidFill>
              </a:rPr>
              <a:t>(Where careful design is going on.)</a:t>
            </a:r>
          </a:p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hape 7168">
            <a:extLst>
              <a:ext uri="{FF2B5EF4-FFF2-40B4-BE49-F238E27FC236}">
                <a16:creationId xmlns:a16="http://schemas.microsoft.com/office/drawing/2014/main" id="{6724CC05-BE36-CE19-FA6B-871796242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676400"/>
            <a:ext cx="7772400" cy="1143000"/>
          </a:xfrm>
        </p:spPr>
        <p:txBody>
          <a:bodyPr lIns="90000" tIns="46800" rIns="90000" bIns="46800">
            <a:normAutofit fontScale="90000"/>
          </a:bodyPr>
          <a:lstStyle/>
          <a:p>
            <a:pPr marL="0" indent="0" defTabSz="914400"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>
                <a:solidFill>
                  <a:schemeClr val="bg1"/>
                </a:solidFill>
              </a:rPr>
              <a:t>Single, Unified Model within Any One Context</a:t>
            </a:r>
            <a:endParaRPr lang="en-US" altLang="en-US"/>
          </a:p>
        </p:txBody>
      </p:sp>
      <p:sp>
        <p:nvSpPr>
          <p:cNvPr id="54275" name="Shape 7169">
            <a:extLst>
              <a:ext uri="{FF2B5EF4-FFF2-40B4-BE49-F238E27FC236}">
                <a16:creationId xmlns:a16="http://schemas.microsoft.com/office/drawing/2014/main" id="{38683356-1B10-0B70-6636-91962E7A9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2819400"/>
            <a:ext cx="6553200" cy="3352800"/>
          </a:xfrm>
        </p:spPr>
        <p:txBody>
          <a:bodyPr lIns="90000" tIns="46800" rIns="90000" bIns="46800"/>
          <a:lstStyle/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chemeClr val="bg1"/>
              </a:solidFill>
            </a:endParaRPr>
          </a:p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chemeClr val="bg1"/>
              </a:solidFill>
            </a:endParaRPr>
          </a:p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chemeClr val="bg1"/>
                </a:solidFill>
              </a:rPr>
              <a:t>No duplication...</a:t>
            </a:r>
          </a:p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hape 7168">
            <a:extLst>
              <a:ext uri="{FF2B5EF4-FFF2-40B4-BE49-F238E27FC236}">
                <a16:creationId xmlns:a16="http://schemas.microsoft.com/office/drawing/2014/main" id="{412E140E-1235-65ED-6841-918D4C444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676400"/>
            <a:ext cx="7772400" cy="1143000"/>
          </a:xfrm>
        </p:spPr>
        <p:txBody>
          <a:bodyPr lIns="90000" tIns="46800" rIns="90000" bIns="46800">
            <a:normAutofit fontScale="90000"/>
          </a:bodyPr>
          <a:lstStyle/>
          <a:p>
            <a:pPr marL="0" indent="0" defTabSz="914400"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>
                <a:solidFill>
                  <a:schemeClr val="bg1"/>
                </a:solidFill>
              </a:rPr>
              <a:t>Single, Unified Model within Any One Context</a:t>
            </a:r>
            <a:endParaRPr lang="en-US" altLang="en-US"/>
          </a:p>
        </p:txBody>
      </p:sp>
      <p:sp>
        <p:nvSpPr>
          <p:cNvPr id="55299" name="Shape 7169">
            <a:extLst>
              <a:ext uri="{FF2B5EF4-FFF2-40B4-BE49-F238E27FC236}">
                <a16:creationId xmlns:a16="http://schemas.microsoft.com/office/drawing/2014/main" id="{30D30A57-070F-A777-58A6-389E96F4B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2819400"/>
            <a:ext cx="6553200" cy="3352800"/>
          </a:xfrm>
        </p:spPr>
        <p:txBody>
          <a:bodyPr lIns="90000" tIns="46800" rIns="90000" bIns="46800"/>
          <a:lstStyle/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chemeClr val="bg1"/>
              </a:solidFill>
            </a:endParaRPr>
          </a:p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chemeClr val="bg1"/>
              </a:solidFill>
            </a:endParaRPr>
          </a:p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chemeClr val="bg1"/>
                </a:solidFill>
              </a:rPr>
              <a:t>No duplication...within a context!</a:t>
            </a:r>
          </a:p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chemeClr val="bg1"/>
              </a:solidFill>
            </a:endParaRPr>
          </a:p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chemeClr val="bg1"/>
                </a:solidFill>
              </a:rPr>
              <a:t>Duplication between...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hape 7168">
            <a:extLst>
              <a:ext uri="{FF2B5EF4-FFF2-40B4-BE49-F238E27FC236}">
                <a16:creationId xmlns:a16="http://schemas.microsoft.com/office/drawing/2014/main" id="{D972C0C7-ED25-1060-D9E8-E889701E3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676400"/>
            <a:ext cx="7772400" cy="1143000"/>
          </a:xfrm>
        </p:spPr>
        <p:txBody>
          <a:bodyPr lIns="90000" tIns="46800" rIns="90000" bIns="46800">
            <a:normAutofit fontScale="90000"/>
          </a:bodyPr>
          <a:lstStyle/>
          <a:p>
            <a:pPr marL="0" indent="0" defTabSz="914400"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>
                <a:solidFill>
                  <a:schemeClr val="bg1"/>
                </a:solidFill>
              </a:rPr>
              <a:t>Single, Unified Model within Any One Context</a:t>
            </a:r>
            <a:endParaRPr lang="en-US" altLang="en-US"/>
          </a:p>
        </p:txBody>
      </p:sp>
      <p:sp>
        <p:nvSpPr>
          <p:cNvPr id="56323" name="Shape 7169">
            <a:extLst>
              <a:ext uri="{FF2B5EF4-FFF2-40B4-BE49-F238E27FC236}">
                <a16:creationId xmlns:a16="http://schemas.microsoft.com/office/drawing/2014/main" id="{AD8C34C1-0AD9-DD8F-F231-BB349D7BB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2819400"/>
            <a:ext cx="6553200" cy="3352800"/>
          </a:xfrm>
        </p:spPr>
        <p:txBody>
          <a:bodyPr lIns="90000" tIns="46800" rIns="90000" bIns="46800"/>
          <a:lstStyle/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chemeClr val="bg1"/>
              </a:solidFill>
            </a:endParaRPr>
          </a:p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chemeClr val="bg1"/>
              </a:solidFill>
            </a:endParaRPr>
          </a:p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chemeClr val="bg1"/>
                </a:solidFill>
              </a:rPr>
              <a:t>No duplication...within a context!</a:t>
            </a:r>
          </a:p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chemeClr val="bg1"/>
              </a:solidFill>
            </a:endParaRPr>
          </a:p>
          <a:p>
            <a:pPr defTabSz="9144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chemeClr val="bg1"/>
                </a:solidFill>
              </a:rPr>
              <a:t>Duplication between...AOK!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Shape 30720">
            <a:extLst>
              <a:ext uri="{FF2B5EF4-FFF2-40B4-BE49-F238E27FC236}">
                <a16:creationId xmlns:a16="http://schemas.microsoft.com/office/drawing/2014/main" id="{7C1CBCBB-F415-A6C0-34D8-B6040DAA03EF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12" y="274638"/>
            <a:ext cx="7555775" cy="5851525"/>
          </a:xfr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hape 65537">
            <a:extLst>
              <a:ext uri="{FF2B5EF4-FFF2-40B4-BE49-F238E27FC236}">
                <a16:creationId xmlns:a16="http://schemas.microsoft.com/office/drawing/2014/main" id="{6F91FC77-6489-147F-EDC5-117C5996C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Ground Up Rebuild</a:t>
            </a:r>
          </a:p>
        </p:txBody>
      </p:sp>
      <p:pic>
        <p:nvPicPr>
          <p:cNvPr id="58371" name="Picture 2">
            <a:extLst>
              <a:ext uri="{FF2B5EF4-FFF2-40B4-BE49-F238E27FC236}">
                <a16:creationId xmlns:a16="http://schemas.microsoft.com/office/drawing/2014/main" id="{AC8F4B43-8F87-AB36-2405-4E7F099B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4124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2">
            <a:extLst>
              <a:ext uri="{FF2B5EF4-FFF2-40B4-BE49-F238E27FC236}">
                <a16:creationId xmlns:a16="http://schemas.microsoft.com/office/drawing/2014/main" id="{3DFB7406-2552-C7F6-ED5B-C54FC260A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9800"/>
            <a:ext cx="27527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ight Arrow 4">
            <a:extLst>
              <a:ext uri="{FF2B5EF4-FFF2-40B4-BE49-F238E27FC236}">
                <a16:creationId xmlns:a16="http://schemas.microsoft.com/office/drawing/2014/main" id="{EF3826F3-2664-C63A-85B3-A3E42372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24200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3">
            <a:extLst>
              <a:ext uri="{FF2B5EF4-FFF2-40B4-BE49-F238E27FC236}">
                <a16:creationId xmlns:a16="http://schemas.microsoft.com/office/drawing/2014/main" id="{418B9A2E-942C-3606-CC34-DA8DC92F6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38600"/>
            <a:ext cx="3429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Shape 65537">
            <a:extLst>
              <a:ext uri="{FF2B5EF4-FFF2-40B4-BE49-F238E27FC236}">
                <a16:creationId xmlns:a16="http://schemas.microsoft.com/office/drawing/2014/main" id="{7E403F8F-9BAA-00AB-2486-AD5BECA4B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tx1"/>
                </a:solidFill>
              </a:rPr>
              <a:t>Let’s Refactor</a:t>
            </a:r>
          </a:p>
        </p:txBody>
      </p:sp>
      <p:pic>
        <p:nvPicPr>
          <p:cNvPr id="59396" name="Picture 2">
            <a:extLst>
              <a:ext uri="{FF2B5EF4-FFF2-40B4-BE49-F238E27FC236}">
                <a16:creationId xmlns:a16="http://schemas.microsoft.com/office/drawing/2014/main" id="{BADC5DDC-7229-48AE-F49D-5AFE6F714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4124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ight Arrow 7">
            <a:extLst>
              <a:ext uri="{FF2B5EF4-FFF2-40B4-BE49-F238E27FC236}">
                <a16:creationId xmlns:a16="http://schemas.microsoft.com/office/drawing/2014/main" id="{44E462F9-D373-F9F9-F234-E59BB98FFB7B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5641975" y="4292600"/>
            <a:ext cx="561975" cy="484188"/>
          </a:xfrm>
          <a:prstGeom prst="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398" name="Right Arrow 8">
            <a:extLst>
              <a:ext uri="{FF2B5EF4-FFF2-40B4-BE49-F238E27FC236}">
                <a16:creationId xmlns:a16="http://schemas.microsoft.com/office/drawing/2014/main" id="{AFF57B22-5BAF-A473-ECDA-6237280777CB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5108575" y="3987800"/>
            <a:ext cx="561975" cy="484188"/>
          </a:xfrm>
          <a:prstGeom prst="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399" name="Right Arrow 9">
            <a:extLst>
              <a:ext uri="{FF2B5EF4-FFF2-40B4-BE49-F238E27FC236}">
                <a16:creationId xmlns:a16="http://schemas.microsoft.com/office/drawing/2014/main" id="{6A906E84-0DBD-F3A5-6599-401F9C9BE2B6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4498975" y="3683000"/>
            <a:ext cx="561975" cy="484188"/>
          </a:xfrm>
          <a:prstGeom prst="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0" name="Right Arrow 10">
            <a:extLst>
              <a:ext uri="{FF2B5EF4-FFF2-40B4-BE49-F238E27FC236}">
                <a16:creationId xmlns:a16="http://schemas.microsoft.com/office/drawing/2014/main" id="{245F6016-4484-BFB6-EB81-7FCE6DCF6881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3965575" y="3302000"/>
            <a:ext cx="561975" cy="484188"/>
          </a:xfrm>
          <a:prstGeom prst="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82BC2E88-40AD-69F0-0275-7288CE92D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altLang="en-US"/>
              <a:t>The Enterprise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72FDC-9510-F873-7707-69CD02048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/>
              <a:t>One Ring to rule them all, One Ring to find them, One Ring to bring them all, and in the darkness bind them</a:t>
            </a:r>
            <a:endParaRPr lang="en-US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9137">
            <a:extLst>
              <a:ext uri="{FF2B5EF4-FFF2-40B4-BE49-F238E27FC236}">
                <a16:creationId xmlns:a16="http://schemas.microsoft.com/office/drawing/2014/main" id="{EA6EF642-AF3A-081B-BD97-E070B9616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133600"/>
            <a:ext cx="8534400" cy="1143000"/>
          </a:xfrm>
        </p:spPr>
        <p:txBody>
          <a:bodyPr>
            <a:normAutofit fontScale="90000"/>
          </a:bodyPr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Not all of a large system will be well designed</a:t>
            </a:r>
            <a:r>
              <a:rPr lang="en-US" altLang="en-US" sz="3600">
                <a:solidFill>
                  <a:schemeClr val="bg1"/>
                </a:solidFill>
              </a:rPr>
              <a:t>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65537">
            <a:extLst>
              <a:ext uri="{FF2B5EF4-FFF2-40B4-BE49-F238E27FC236}">
                <a16:creationId xmlns:a16="http://schemas.microsoft.com/office/drawing/2014/main" id="{DFF6559C-402C-BFE6-2E98-37282C33E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Ground Up Rebuild</a:t>
            </a:r>
          </a:p>
        </p:txBody>
      </p:sp>
      <p:pic>
        <p:nvPicPr>
          <p:cNvPr id="14339" name="Picture 2">
            <a:extLst>
              <a:ext uri="{FF2B5EF4-FFF2-40B4-BE49-F238E27FC236}">
                <a16:creationId xmlns:a16="http://schemas.microsoft.com/office/drawing/2014/main" id="{39F85301-339B-7D60-75E8-7E8BEC7C1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4124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2">
            <a:extLst>
              <a:ext uri="{FF2B5EF4-FFF2-40B4-BE49-F238E27FC236}">
                <a16:creationId xmlns:a16="http://schemas.microsoft.com/office/drawing/2014/main" id="{E09CA01F-A1F1-CEE3-6317-3A0D9EF05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9800"/>
            <a:ext cx="27527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ight Arrow 4">
            <a:extLst>
              <a:ext uri="{FF2B5EF4-FFF2-40B4-BE49-F238E27FC236}">
                <a16:creationId xmlns:a16="http://schemas.microsoft.com/office/drawing/2014/main" id="{05250F2D-C9F3-A761-0E36-499913BDC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24200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65537">
            <a:extLst>
              <a:ext uri="{FF2B5EF4-FFF2-40B4-BE49-F238E27FC236}">
                <a16:creationId xmlns:a16="http://schemas.microsoft.com/office/drawing/2014/main" id="{F0D485E5-8011-E094-C3A2-284DE80AE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Distilling the Core Domain</a:t>
            </a:r>
            <a:endParaRPr lang="en-US" altLang="en-US"/>
          </a:p>
        </p:txBody>
      </p:sp>
      <p:pic>
        <p:nvPicPr>
          <p:cNvPr id="62467" name="Rectangle 40963">
            <a:extLst>
              <a:ext uri="{FF2B5EF4-FFF2-40B4-BE49-F238E27FC236}">
                <a16:creationId xmlns:a16="http://schemas.microsoft.com/office/drawing/2014/main" id="{46DA5233-E8E5-1C9E-39B4-275F1F431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828800"/>
            <a:ext cx="295116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hape 65537">
            <a:extLst>
              <a:ext uri="{FF2B5EF4-FFF2-40B4-BE49-F238E27FC236}">
                <a16:creationId xmlns:a16="http://schemas.microsoft.com/office/drawing/2014/main" id="{DA2A7804-934B-A056-98A3-5D3157444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Distilling the Core Domain</a:t>
            </a:r>
            <a:endParaRPr lang="en-US" altLang="en-US"/>
          </a:p>
        </p:txBody>
      </p:sp>
      <p:sp>
        <p:nvSpPr>
          <p:cNvPr id="63491" name="Shape 3">
            <a:extLst>
              <a:ext uri="{FF2B5EF4-FFF2-40B4-BE49-F238E27FC236}">
                <a16:creationId xmlns:a16="http://schemas.microsoft.com/office/drawing/2014/main" id="{20FCCC7E-3949-6080-899A-B11695E8C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8229600" cy="3840163"/>
          </a:xfrm>
        </p:spPr>
        <p:txBody>
          <a:bodyPr/>
          <a:lstStyle/>
          <a:p>
            <a:pPr defTabSz="914400" eaLnBrk="1" hangingPunct="1"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				Generic Subdomains</a:t>
            </a:r>
          </a:p>
          <a:p>
            <a:pPr defTabSz="914400" eaLnBrk="1" hangingPunct="1">
              <a:buFontTx/>
              <a:buNone/>
            </a:pPr>
            <a:endParaRPr lang="en-US" altLang="en-US">
              <a:solidFill>
                <a:srgbClr val="FFFFFF"/>
              </a:solidFill>
            </a:endParaRPr>
          </a:p>
          <a:p>
            <a:pPr defTabSz="914400" eaLnBrk="1" hangingPunct="1"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				</a:t>
            </a:r>
          </a:p>
        </p:txBody>
      </p:sp>
      <p:pic>
        <p:nvPicPr>
          <p:cNvPr id="63492" name="Rectangle 40963">
            <a:extLst>
              <a:ext uri="{FF2B5EF4-FFF2-40B4-BE49-F238E27FC236}">
                <a16:creationId xmlns:a16="http://schemas.microsoft.com/office/drawing/2014/main" id="{24B04A06-B90B-775B-DB5C-799FC22B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828800"/>
            <a:ext cx="295116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hape 65537">
            <a:extLst>
              <a:ext uri="{FF2B5EF4-FFF2-40B4-BE49-F238E27FC236}">
                <a16:creationId xmlns:a16="http://schemas.microsoft.com/office/drawing/2014/main" id="{12FB4D1E-84F7-EDC7-A5DE-686B216B8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Distilling the Core Domain</a:t>
            </a:r>
            <a:endParaRPr lang="en-US" altLang="en-US"/>
          </a:p>
        </p:txBody>
      </p:sp>
      <p:sp>
        <p:nvSpPr>
          <p:cNvPr id="64515" name="Shape 3">
            <a:extLst>
              <a:ext uri="{FF2B5EF4-FFF2-40B4-BE49-F238E27FC236}">
                <a16:creationId xmlns:a16="http://schemas.microsoft.com/office/drawing/2014/main" id="{A521FB50-3F9F-EB08-AE1C-CCF49FA4C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8229600" cy="3840163"/>
          </a:xfrm>
        </p:spPr>
        <p:txBody>
          <a:bodyPr/>
          <a:lstStyle/>
          <a:p>
            <a:pPr defTabSz="914400" eaLnBrk="1" hangingPunct="1"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				Generic Subdomains</a:t>
            </a:r>
          </a:p>
          <a:p>
            <a:pPr defTabSz="914400" eaLnBrk="1" hangingPunct="1">
              <a:buFontTx/>
              <a:buNone/>
            </a:pPr>
            <a:endParaRPr lang="en-US" altLang="en-US">
              <a:solidFill>
                <a:srgbClr val="FFFFFF"/>
              </a:solidFill>
            </a:endParaRPr>
          </a:p>
          <a:p>
            <a:pPr defTabSz="914400" eaLnBrk="1" hangingPunct="1"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				Supporting Subdomains</a:t>
            </a:r>
          </a:p>
          <a:p>
            <a:pPr defTabSz="914400" eaLnBrk="1" hangingPunct="1">
              <a:buFontTx/>
              <a:buNone/>
            </a:pPr>
            <a:endParaRPr lang="en-US" altLang="en-US">
              <a:solidFill>
                <a:srgbClr val="FFFFFF"/>
              </a:solidFill>
            </a:endParaRPr>
          </a:p>
          <a:p>
            <a:pPr defTabSz="914400" eaLnBrk="1" hangingPunct="1"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				</a:t>
            </a:r>
          </a:p>
        </p:txBody>
      </p:sp>
      <p:pic>
        <p:nvPicPr>
          <p:cNvPr id="64516" name="Rectangle 40963">
            <a:extLst>
              <a:ext uri="{FF2B5EF4-FFF2-40B4-BE49-F238E27FC236}">
                <a16:creationId xmlns:a16="http://schemas.microsoft.com/office/drawing/2014/main" id="{0125D1CE-527C-52D2-9F9A-DC845E059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828800"/>
            <a:ext cx="295116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hape 65537">
            <a:extLst>
              <a:ext uri="{FF2B5EF4-FFF2-40B4-BE49-F238E27FC236}">
                <a16:creationId xmlns:a16="http://schemas.microsoft.com/office/drawing/2014/main" id="{A8DCB0AC-D328-4BBB-2EA3-D52CC67CF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Distilling the Core Domain</a:t>
            </a:r>
            <a:endParaRPr lang="en-US" altLang="en-US"/>
          </a:p>
        </p:txBody>
      </p:sp>
      <p:sp>
        <p:nvSpPr>
          <p:cNvPr id="65539" name="Shape 3">
            <a:extLst>
              <a:ext uri="{FF2B5EF4-FFF2-40B4-BE49-F238E27FC236}">
                <a16:creationId xmlns:a16="http://schemas.microsoft.com/office/drawing/2014/main" id="{6856321E-2B96-20EE-8606-DA94E5DD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8229600" cy="3840163"/>
          </a:xfrm>
        </p:spPr>
        <p:txBody>
          <a:bodyPr/>
          <a:lstStyle/>
          <a:p>
            <a:pPr defTabSz="914400" eaLnBrk="1" hangingPunct="1"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				Generic Subdomains</a:t>
            </a:r>
          </a:p>
          <a:p>
            <a:pPr defTabSz="914400" eaLnBrk="1" hangingPunct="1">
              <a:buFontTx/>
              <a:buNone/>
            </a:pPr>
            <a:endParaRPr lang="en-US" altLang="en-US">
              <a:solidFill>
                <a:srgbClr val="FFFFFF"/>
              </a:solidFill>
            </a:endParaRPr>
          </a:p>
          <a:p>
            <a:pPr defTabSz="914400" eaLnBrk="1" hangingPunct="1"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				Supporting Subdomains</a:t>
            </a:r>
          </a:p>
          <a:p>
            <a:pPr defTabSz="914400" eaLnBrk="1" hangingPunct="1">
              <a:buFontTx/>
              <a:buNone/>
            </a:pPr>
            <a:endParaRPr lang="en-US" altLang="en-US">
              <a:solidFill>
                <a:srgbClr val="FFFFFF"/>
              </a:solidFill>
            </a:endParaRPr>
          </a:p>
          <a:p>
            <a:pPr defTabSz="914400" eaLnBrk="1" hangingPunct="1"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				</a:t>
            </a:r>
            <a:r>
              <a:rPr lang="en-US" altLang="en-US" sz="2000">
                <a:solidFill>
                  <a:srgbClr val="FFFFFF"/>
                </a:solidFill>
              </a:rPr>
              <a:t>Core Domain</a:t>
            </a:r>
            <a:endParaRPr lang="en-US" altLang="en-US" sz="2000"/>
          </a:p>
          <a:p>
            <a:pPr defTabSz="914400" eaLnBrk="1" hangingPunct="1">
              <a:buFontTx/>
              <a:buNone/>
            </a:pPr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65540" name="Rectangle 40963">
            <a:extLst>
              <a:ext uri="{FF2B5EF4-FFF2-40B4-BE49-F238E27FC236}">
                <a16:creationId xmlns:a16="http://schemas.microsoft.com/office/drawing/2014/main" id="{BFC7979A-66CB-B702-2EB3-55DC9047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828800"/>
            <a:ext cx="295116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hape 65537">
            <a:extLst>
              <a:ext uri="{FF2B5EF4-FFF2-40B4-BE49-F238E27FC236}">
                <a16:creationId xmlns:a16="http://schemas.microsoft.com/office/drawing/2014/main" id="{6B6FA568-38D4-E0F3-FE78-07BB76461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Distilling the Core Domain</a:t>
            </a:r>
            <a:endParaRPr lang="en-US" altLang="en-US"/>
          </a:p>
        </p:txBody>
      </p:sp>
      <p:sp>
        <p:nvSpPr>
          <p:cNvPr id="66563" name="Shape 39938">
            <a:extLst>
              <a:ext uri="{FF2B5EF4-FFF2-40B4-BE49-F238E27FC236}">
                <a16:creationId xmlns:a16="http://schemas.microsoft.com/office/drawing/2014/main" id="{7F1BEDB7-BD6B-8FCD-5C95-57EE85D40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lvl="1" defTabSz="914400" eaLnBrk="1" hangingPunct="1"/>
            <a:r>
              <a:rPr lang="en-US" altLang="en-US" sz="3200">
                <a:solidFill>
                  <a:schemeClr val="bg1"/>
                </a:solidFill>
              </a:rPr>
              <a:t>What makes your system worth writing?</a:t>
            </a:r>
            <a:endParaRPr lang="en-US" altLang="en-US"/>
          </a:p>
          <a:p>
            <a:pPr lvl="1" defTabSz="914400" eaLnBrk="1" hangingPunct="1"/>
            <a:endParaRPr lang="en-US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hape 65537">
            <a:extLst>
              <a:ext uri="{FF2B5EF4-FFF2-40B4-BE49-F238E27FC236}">
                <a16:creationId xmlns:a16="http://schemas.microsoft.com/office/drawing/2014/main" id="{2AC3D322-EC38-9C6A-0D75-5826083B8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Distilling the Core Domain</a:t>
            </a:r>
            <a:endParaRPr lang="en-US" altLang="en-US"/>
          </a:p>
        </p:txBody>
      </p:sp>
      <p:sp>
        <p:nvSpPr>
          <p:cNvPr id="67587" name="Shape 40962">
            <a:extLst>
              <a:ext uri="{FF2B5EF4-FFF2-40B4-BE49-F238E27FC236}">
                <a16:creationId xmlns:a16="http://schemas.microsoft.com/office/drawing/2014/main" id="{50AA3645-ACE4-DFA3-F3B1-BC03ECC1C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lvl="1" defTabSz="914400" eaLnBrk="1" hangingPunct="1"/>
            <a:r>
              <a:rPr lang="en-US" altLang="en-US" sz="3200">
                <a:solidFill>
                  <a:schemeClr val="bg1"/>
                </a:solidFill>
              </a:rPr>
              <a:t>What makes your system worth writing?</a:t>
            </a:r>
            <a:endParaRPr lang="en-US" altLang="en-US"/>
          </a:p>
          <a:p>
            <a:pPr lvl="1" defTabSz="914400" eaLnBrk="1" hangingPunct="1"/>
            <a:endParaRPr lang="en-US" altLang="en-US" sz="3200">
              <a:solidFill>
                <a:schemeClr val="bg1"/>
              </a:solidFill>
            </a:endParaRPr>
          </a:p>
          <a:p>
            <a:pPr lvl="1" defTabSz="914400" eaLnBrk="1" hangingPunct="1"/>
            <a:r>
              <a:rPr lang="en-US" altLang="en-US" sz="3200">
                <a:solidFill>
                  <a:schemeClr val="bg1"/>
                </a:solidFill>
              </a:rPr>
              <a:t>Why not buy it off the shelf?</a:t>
            </a:r>
          </a:p>
          <a:p>
            <a:pPr lvl="1" defTabSz="914400" eaLnBrk="1" hangingPunct="1"/>
            <a:endParaRPr lang="en-US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hape 65537">
            <a:extLst>
              <a:ext uri="{FF2B5EF4-FFF2-40B4-BE49-F238E27FC236}">
                <a16:creationId xmlns:a16="http://schemas.microsoft.com/office/drawing/2014/main" id="{B3A7DF3C-970C-F50E-748F-3DA27C2AD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Distilling the Core Domain</a:t>
            </a:r>
            <a:endParaRPr lang="en-US" altLang="en-US"/>
          </a:p>
        </p:txBody>
      </p:sp>
      <p:sp>
        <p:nvSpPr>
          <p:cNvPr id="68611" name="Shape 41986">
            <a:extLst>
              <a:ext uri="{FF2B5EF4-FFF2-40B4-BE49-F238E27FC236}">
                <a16:creationId xmlns:a16="http://schemas.microsoft.com/office/drawing/2014/main" id="{53A65B26-E5ED-1003-2CC3-D9A2EF6D4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lvl="1" defTabSz="914400" eaLnBrk="1" hangingPunct="1"/>
            <a:r>
              <a:rPr lang="en-US" altLang="en-US" sz="3200">
                <a:solidFill>
                  <a:schemeClr val="bg1"/>
                </a:solidFill>
              </a:rPr>
              <a:t>What makes your system worth writing?</a:t>
            </a:r>
            <a:endParaRPr lang="en-US" altLang="en-US"/>
          </a:p>
          <a:p>
            <a:pPr lvl="1" defTabSz="914400" eaLnBrk="1" hangingPunct="1"/>
            <a:endParaRPr lang="en-US" altLang="en-US" sz="3200">
              <a:solidFill>
                <a:schemeClr val="bg1"/>
              </a:solidFill>
            </a:endParaRPr>
          </a:p>
          <a:p>
            <a:pPr lvl="1" defTabSz="914400" eaLnBrk="1" hangingPunct="1"/>
            <a:r>
              <a:rPr lang="en-US" altLang="en-US" sz="3200">
                <a:solidFill>
                  <a:schemeClr val="bg1"/>
                </a:solidFill>
              </a:rPr>
              <a:t>Why not buy it off the shelf?</a:t>
            </a:r>
          </a:p>
          <a:p>
            <a:pPr lvl="1" defTabSz="914400" eaLnBrk="1" hangingPunct="1"/>
            <a:endParaRPr lang="en-US" altLang="en-US" sz="3200">
              <a:solidFill>
                <a:schemeClr val="bg1"/>
              </a:solidFill>
            </a:endParaRPr>
          </a:p>
          <a:p>
            <a:pPr lvl="1" defTabSz="914400" eaLnBrk="1" hangingPunct="1"/>
            <a:r>
              <a:rPr lang="en-US" altLang="en-US" sz="3200">
                <a:solidFill>
                  <a:schemeClr val="bg1"/>
                </a:solidFill>
              </a:rPr>
              <a:t>Why not outsource it?</a:t>
            </a:r>
          </a:p>
          <a:p>
            <a:pPr lvl="1" defTabSz="914400" eaLnBrk="1" hangingPunct="1"/>
            <a:endParaRPr lang="en-US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hape 65537">
            <a:extLst>
              <a:ext uri="{FF2B5EF4-FFF2-40B4-BE49-F238E27FC236}">
                <a16:creationId xmlns:a16="http://schemas.microsoft.com/office/drawing/2014/main" id="{699FEFB6-590E-6A1C-B280-B61D598DF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Distilling the Core Domain</a:t>
            </a:r>
            <a:endParaRPr lang="en-US" altLang="en-US"/>
          </a:p>
        </p:txBody>
      </p:sp>
      <p:sp>
        <p:nvSpPr>
          <p:cNvPr id="69635" name="Shape 43010">
            <a:extLst>
              <a:ext uri="{FF2B5EF4-FFF2-40B4-BE49-F238E27FC236}">
                <a16:creationId xmlns:a16="http://schemas.microsoft.com/office/drawing/2014/main" id="{451DF972-55C9-BE17-D7A1-9EED9ECBA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lvl="1" defTabSz="914400" eaLnBrk="1" hangingPunct="1"/>
            <a:r>
              <a:rPr lang="en-US" altLang="en-US" sz="3200">
                <a:solidFill>
                  <a:schemeClr val="bg1"/>
                </a:solidFill>
              </a:rPr>
              <a:t>What makes your system worth writing?</a:t>
            </a:r>
            <a:endParaRPr lang="en-US" altLang="en-US"/>
          </a:p>
          <a:p>
            <a:pPr lvl="1" defTabSz="914400" eaLnBrk="1" hangingPunct="1"/>
            <a:endParaRPr lang="en-US" altLang="en-US" sz="3200">
              <a:solidFill>
                <a:schemeClr val="bg1"/>
              </a:solidFill>
            </a:endParaRPr>
          </a:p>
          <a:p>
            <a:pPr lvl="1" defTabSz="914400" eaLnBrk="1" hangingPunct="1"/>
            <a:r>
              <a:rPr lang="en-US" altLang="en-US" sz="3200">
                <a:solidFill>
                  <a:schemeClr val="bg1"/>
                </a:solidFill>
              </a:rPr>
              <a:t>Why not buy it off the shelf?</a:t>
            </a:r>
          </a:p>
          <a:p>
            <a:pPr lvl="1" defTabSz="914400" eaLnBrk="1" hangingPunct="1"/>
            <a:endParaRPr lang="en-US" altLang="en-US" sz="3200">
              <a:solidFill>
                <a:schemeClr val="bg1"/>
              </a:solidFill>
            </a:endParaRPr>
          </a:p>
          <a:p>
            <a:pPr lvl="1" defTabSz="914400" eaLnBrk="1" hangingPunct="1"/>
            <a:r>
              <a:rPr lang="en-US" altLang="en-US" sz="3200">
                <a:solidFill>
                  <a:schemeClr val="bg1"/>
                </a:solidFill>
              </a:rPr>
              <a:t>Why not outsource it?</a:t>
            </a:r>
          </a:p>
          <a:p>
            <a:pPr lvl="1" defTabSz="914400" eaLnBrk="1" hangingPunct="1"/>
            <a:endParaRPr lang="en-US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hape 65537">
            <a:extLst>
              <a:ext uri="{FF2B5EF4-FFF2-40B4-BE49-F238E27FC236}">
                <a16:creationId xmlns:a16="http://schemas.microsoft.com/office/drawing/2014/main" id="{30C9EC16-21A6-7BAD-3118-F5DAC6555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Effort Distribution</a:t>
            </a:r>
          </a:p>
        </p:txBody>
      </p:sp>
      <p:pic>
        <p:nvPicPr>
          <p:cNvPr id="70659" name="Picture 8">
            <a:extLst>
              <a:ext uri="{FF2B5EF4-FFF2-40B4-BE49-F238E27FC236}">
                <a16:creationId xmlns:a16="http://schemas.microsoft.com/office/drawing/2014/main" id="{E8013BFF-3B88-2041-ADEA-B54A6CA52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27527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hape 65537">
            <a:extLst>
              <a:ext uri="{FF2B5EF4-FFF2-40B4-BE49-F238E27FC236}">
                <a16:creationId xmlns:a16="http://schemas.microsoft.com/office/drawing/2014/main" id="{EFD56509-E1AD-5A26-F053-4E02085E0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Effort Distribution</a:t>
            </a:r>
          </a:p>
        </p:txBody>
      </p:sp>
      <p:pic>
        <p:nvPicPr>
          <p:cNvPr id="71683" name="Picture 8">
            <a:extLst>
              <a:ext uri="{FF2B5EF4-FFF2-40B4-BE49-F238E27FC236}">
                <a16:creationId xmlns:a16="http://schemas.microsoft.com/office/drawing/2014/main" id="{6E360DA8-33AB-632C-5B02-C51F7CB8A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27527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9">
            <a:extLst>
              <a:ext uri="{FF2B5EF4-FFF2-40B4-BE49-F238E27FC236}">
                <a16:creationId xmlns:a16="http://schemas.microsoft.com/office/drawing/2014/main" id="{FBC01E38-3199-3C95-50D2-375756CFD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000"/>
            <a:ext cx="27527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65537">
            <a:extLst>
              <a:ext uri="{FF2B5EF4-FFF2-40B4-BE49-F238E27FC236}">
                <a16:creationId xmlns:a16="http://schemas.microsoft.com/office/drawing/2014/main" id="{8C88CD0B-57B9-8694-C304-D5B221C61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Ground Up Rebuild</a:t>
            </a:r>
          </a:p>
        </p:txBody>
      </p:sp>
      <p:pic>
        <p:nvPicPr>
          <p:cNvPr id="15363" name="Picture 7">
            <a:extLst>
              <a:ext uri="{FF2B5EF4-FFF2-40B4-BE49-F238E27FC236}">
                <a16:creationId xmlns:a16="http://schemas.microsoft.com/office/drawing/2014/main" id="{40EC5390-AD26-B3DA-BD94-A77E784FA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2762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8">
            <a:extLst>
              <a:ext uri="{FF2B5EF4-FFF2-40B4-BE49-F238E27FC236}">
                <a16:creationId xmlns:a16="http://schemas.microsoft.com/office/drawing/2014/main" id="{830C491C-9D3A-E55D-176B-1F16326B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29527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6">
            <a:extLst>
              <a:ext uri="{FF2B5EF4-FFF2-40B4-BE49-F238E27FC236}">
                <a16:creationId xmlns:a16="http://schemas.microsoft.com/office/drawing/2014/main" id="{FEF4D982-D11A-56D5-C1B6-140914384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28765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ight Arrow 12">
            <a:extLst>
              <a:ext uri="{FF2B5EF4-FFF2-40B4-BE49-F238E27FC236}">
                <a16:creationId xmlns:a16="http://schemas.microsoft.com/office/drawing/2014/main" id="{D6CB4BC2-357C-95F8-EA6C-E7EF1FD17E24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2571750" y="2635250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7" name="Right Arrow 13">
            <a:extLst>
              <a:ext uri="{FF2B5EF4-FFF2-40B4-BE49-F238E27FC236}">
                <a16:creationId xmlns:a16="http://schemas.microsoft.com/office/drawing/2014/main" id="{8AF4FD34-92FA-0CD4-7B83-2BE155D4EBE3}"/>
              </a:ext>
            </a:extLst>
          </p:cNvPr>
          <p:cNvSpPr>
            <a:spLocks noChangeArrowheads="1"/>
          </p:cNvSpPr>
          <p:nvPr/>
        </p:nvSpPr>
        <p:spPr bwMode="auto">
          <a:xfrm rot="1696900">
            <a:off x="5086350" y="4546600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TextBox 14">
            <a:extLst>
              <a:ext uri="{FF2B5EF4-FFF2-40B4-BE49-F238E27FC236}">
                <a16:creationId xmlns:a16="http://schemas.microsoft.com/office/drawing/2014/main" id="{289E0DE3-222F-817D-0821-F4A3DE2BB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43200"/>
            <a:ext cx="842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Year 1</a:t>
            </a:r>
          </a:p>
        </p:txBody>
      </p:sp>
      <p:sp>
        <p:nvSpPr>
          <p:cNvPr id="15369" name="TextBox 15">
            <a:extLst>
              <a:ext uri="{FF2B5EF4-FFF2-40B4-BE49-F238E27FC236}">
                <a16:creationId xmlns:a16="http://schemas.microsoft.com/office/drawing/2014/main" id="{294EA554-DBAD-CEAC-82C7-CADAF7DC9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19600"/>
            <a:ext cx="842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Year 2</a:t>
            </a:r>
          </a:p>
        </p:txBody>
      </p:sp>
      <p:sp>
        <p:nvSpPr>
          <p:cNvPr id="15370" name="TextBox 16">
            <a:extLst>
              <a:ext uri="{FF2B5EF4-FFF2-40B4-BE49-F238E27FC236}">
                <a16:creationId xmlns:a16="http://schemas.microsoft.com/office/drawing/2014/main" id="{097BD2E1-2F9E-339F-9B3E-3BE9E842F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019800"/>
            <a:ext cx="842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Year 3</a:t>
            </a:r>
          </a:p>
        </p:txBody>
      </p:sp>
      <p:sp>
        <p:nvSpPr>
          <p:cNvPr id="15371" name="Line Callout 1 17">
            <a:extLst>
              <a:ext uri="{FF2B5EF4-FFF2-40B4-BE49-F238E27FC236}">
                <a16:creationId xmlns:a16="http://schemas.microsoft.com/office/drawing/2014/main" id="{3C1EC416-CB9F-C2AC-9FB5-DEDEC8B99E1A}"/>
              </a:ext>
            </a:extLst>
          </p:cNvPr>
          <p:cNvSpPr>
            <a:spLocks/>
          </p:cNvSpPr>
          <p:nvPr/>
        </p:nvSpPr>
        <p:spPr bwMode="auto">
          <a:xfrm>
            <a:off x="5105400" y="2057400"/>
            <a:ext cx="1295400" cy="612775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Legacy Replaced</a:t>
            </a:r>
          </a:p>
        </p:txBody>
      </p:sp>
      <p:sp>
        <p:nvSpPr>
          <p:cNvPr id="15372" name="Line Callout 1 18">
            <a:extLst>
              <a:ext uri="{FF2B5EF4-FFF2-40B4-BE49-F238E27FC236}">
                <a16:creationId xmlns:a16="http://schemas.microsoft.com/office/drawing/2014/main" id="{199B3FCC-9C9E-E141-AC20-05EB365B2B5C}"/>
              </a:ext>
            </a:extLst>
          </p:cNvPr>
          <p:cNvSpPr>
            <a:spLocks/>
          </p:cNvSpPr>
          <p:nvPr/>
        </p:nvSpPr>
        <p:spPr bwMode="auto">
          <a:xfrm>
            <a:off x="7848600" y="3429000"/>
            <a:ext cx="1295400" cy="914400"/>
          </a:xfrm>
          <a:prstGeom prst="borderCallout1">
            <a:avLst>
              <a:gd name="adj1" fmla="val 18750"/>
              <a:gd name="adj2" fmla="val -8333"/>
              <a:gd name="adj3" fmla="val 102778"/>
              <a:gd name="adj4" fmla="val -451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Exciting New Features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hape 65537">
            <a:extLst>
              <a:ext uri="{FF2B5EF4-FFF2-40B4-BE49-F238E27FC236}">
                <a16:creationId xmlns:a16="http://schemas.microsoft.com/office/drawing/2014/main" id="{8914BA13-617B-1C49-0343-C2CB64358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Effort Distribution</a:t>
            </a:r>
          </a:p>
        </p:txBody>
      </p:sp>
      <p:pic>
        <p:nvPicPr>
          <p:cNvPr id="72707" name="Picture 8">
            <a:extLst>
              <a:ext uri="{FF2B5EF4-FFF2-40B4-BE49-F238E27FC236}">
                <a16:creationId xmlns:a16="http://schemas.microsoft.com/office/drawing/2014/main" id="{89BAC2B9-1CF1-A27C-0EDE-B9AE858D6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27527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9">
            <a:extLst>
              <a:ext uri="{FF2B5EF4-FFF2-40B4-BE49-F238E27FC236}">
                <a16:creationId xmlns:a16="http://schemas.microsoft.com/office/drawing/2014/main" id="{BAD36DBA-5944-D945-4C62-A96E1A90E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000"/>
            <a:ext cx="27527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10">
            <a:extLst>
              <a:ext uri="{FF2B5EF4-FFF2-40B4-BE49-F238E27FC236}">
                <a16:creationId xmlns:a16="http://schemas.microsoft.com/office/drawing/2014/main" id="{A63E37A8-D8B7-A347-7216-F9C0CA0F6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27527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hape 65537">
            <a:extLst>
              <a:ext uri="{FF2B5EF4-FFF2-40B4-BE49-F238E27FC236}">
                <a16:creationId xmlns:a16="http://schemas.microsoft.com/office/drawing/2014/main" id="{2C7AD294-2CD9-8EC3-6430-C6312734D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Effort Distribution</a:t>
            </a:r>
          </a:p>
        </p:txBody>
      </p:sp>
      <p:pic>
        <p:nvPicPr>
          <p:cNvPr id="73731" name="Picture 8">
            <a:extLst>
              <a:ext uri="{FF2B5EF4-FFF2-40B4-BE49-F238E27FC236}">
                <a16:creationId xmlns:a16="http://schemas.microsoft.com/office/drawing/2014/main" id="{E4B37B3D-17C6-D839-B5D5-868613D0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27527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2" name="Picture 9">
            <a:extLst>
              <a:ext uri="{FF2B5EF4-FFF2-40B4-BE49-F238E27FC236}">
                <a16:creationId xmlns:a16="http://schemas.microsoft.com/office/drawing/2014/main" id="{AAA0CF44-022E-3DEE-1713-B3FFF9CCA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000"/>
            <a:ext cx="27527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10">
            <a:extLst>
              <a:ext uri="{FF2B5EF4-FFF2-40B4-BE49-F238E27FC236}">
                <a16:creationId xmlns:a16="http://schemas.microsoft.com/office/drawing/2014/main" id="{F36B3013-EF32-FF48-6773-227C08043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27527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11">
            <a:extLst>
              <a:ext uri="{FF2B5EF4-FFF2-40B4-BE49-F238E27FC236}">
                <a16:creationId xmlns:a16="http://schemas.microsoft.com/office/drawing/2014/main" id="{133F9E88-C342-8CBD-68F6-DB1C4F1AA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81400"/>
            <a:ext cx="27527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hape 65537">
            <a:extLst>
              <a:ext uri="{FF2B5EF4-FFF2-40B4-BE49-F238E27FC236}">
                <a16:creationId xmlns:a16="http://schemas.microsoft.com/office/drawing/2014/main" id="{999BF98B-0266-7693-A2DF-890326624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Ground Up Rebuild</a:t>
            </a:r>
          </a:p>
        </p:txBody>
      </p:sp>
      <p:pic>
        <p:nvPicPr>
          <p:cNvPr id="74755" name="Picture 7">
            <a:extLst>
              <a:ext uri="{FF2B5EF4-FFF2-40B4-BE49-F238E27FC236}">
                <a16:creationId xmlns:a16="http://schemas.microsoft.com/office/drawing/2014/main" id="{5FE4D484-8EE7-BEAC-D8BB-BF9949403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2762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8">
            <a:extLst>
              <a:ext uri="{FF2B5EF4-FFF2-40B4-BE49-F238E27FC236}">
                <a16:creationId xmlns:a16="http://schemas.microsoft.com/office/drawing/2014/main" id="{D304F60D-3D3B-23BA-553B-6586AC112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29527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6">
            <a:extLst>
              <a:ext uri="{FF2B5EF4-FFF2-40B4-BE49-F238E27FC236}">
                <a16:creationId xmlns:a16="http://schemas.microsoft.com/office/drawing/2014/main" id="{D55BF77A-7667-FA89-4984-2C0AC073C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28765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8" name="Right Arrow 12">
            <a:extLst>
              <a:ext uri="{FF2B5EF4-FFF2-40B4-BE49-F238E27FC236}">
                <a16:creationId xmlns:a16="http://schemas.microsoft.com/office/drawing/2014/main" id="{274F0F39-A330-A3AD-E30C-8D53A5A50CFF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2571750" y="2635250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59" name="Right Arrow 13">
            <a:extLst>
              <a:ext uri="{FF2B5EF4-FFF2-40B4-BE49-F238E27FC236}">
                <a16:creationId xmlns:a16="http://schemas.microsoft.com/office/drawing/2014/main" id="{0C4D46DB-01CE-03B7-F39B-73F84E657BA6}"/>
              </a:ext>
            </a:extLst>
          </p:cNvPr>
          <p:cNvSpPr>
            <a:spLocks noChangeArrowheads="1"/>
          </p:cNvSpPr>
          <p:nvPr/>
        </p:nvSpPr>
        <p:spPr bwMode="auto">
          <a:xfrm rot="1696900">
            <a:off x="5086350" y="4546600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60" name="TextBox 14">
            <a:extLst>
              <a:ext uri="{FF2B5EF4-FFF2-40B4-BE49-F238E27FC236}">
                <a16:creationId xmlns:a16="http://schemas.microsoft.com/office/drawing/2014/main" id="{79A93FE4-6C0A-944D-5842-845DBEC66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43200"/>
            <a:ext cx="842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Year 1</a:t>
            </a:r>
          </a:p>
        </p:txBody>
      </p:sp>
      <p:sp>
        <p:nvSpPr>
          <p:cNvPr id="74761" name="TextBox 15">
            <a:extLst>
              <a:ext uri="{FF2B5EF4-FFF2-40B4-BE49-F238E27FC236}">
                <a16:creationId xmlns:a16="http://schemas.microsoft.com/office/drawing/2014/main" id="{57A0B028-FAAB-39FB-EE93-6E062458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19600"/>
            <a:ext cx="842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Year 2</a:t>
            </a:r>
          </a:p>
        </p:txBody>
      </p:sp>
      <p:sp>
        <p:nvSpPr>
          <p:cNvPr id="74762" name="TextBox 16">
            <a:extLst>
              <a:ext uri="{FF2B5EF4-FFF2-40B4-BE49-F238E27FC236}">
                <a16:creationId xmlns:a16="http://schemas.microsoft.com/office/drawing/2014/main" id="{4052242E-292C-F752-3378-47F31AFD4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019800"/>
            <a:ext cx="842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Year 3</a:t>
            </a:r>
          </a:p>
        </p:txBody>
      </p:sp>
      <p:sp>
        <p:nvSpPr>
          <p:cNvPr id="74763" name="Line Callout 1 17">
            <a:extLst>
              <a:ext uri="{FF2B5EF4-FFF2-40B4-BE49-F238E27FC236}">
                <a16:creationId xmlns:a16="http://schemas.microsoft.com/office/drawing/2014/main" id="{177DCEEA-2BC4-4648-D19A-B1A048B51E77}"/>
              </a:ext>
            </a:extLst>
          </p:cNvPr>
          <p:cNvSpPr>
            <a:spLocks/>
          </p:cNvSpPr>
          <p:nvPr/>
        </p:nvSpPr>
        <p:spPr bwMode="auto">
          <a:xfrm>
            <a:off x="5105400" y="2057400"/>
            <a:ext cx="1295400" cy="612775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Legacy Replaced</a:t>
            </a:r>
          </a:p>
        </p:txBody>
      </p:sp>
      <p:sp>
        <p:nvSpPr>
          <p:cNvPr id="74764" name="Line Callout 1 18">
            <a:extLst>
              <a:ext uri="{FF2B5EF4-FFF2-40B4-BE49-F238E27FC236}">
                <a16:creationId xmlns:a16="http://schemas.microsoft.com/office/drawing/2014/main" id="{7F0492D6-F297-229E-056D-30F91DCCB0E9}"/>
              </a:ext>
            </a:extLst>
          </p:cNvPr>
          <p:cNvSpPr>
            <a:spLocks/>
          </p:cNvSpPr>
          <p:nvPr/>
        </p:nvSpPr>
        <p:spPr bwMode="auto">
          <a:xfrm>
            <a:off x="7848600" y="3429000"/>
            <a:ext cx="1295400" cy="914400"/>
          </a:xfrm>
          <a:prstGeom prst="borderCallout1">
            <a:avLst>
              <a:gd name="adj1" fmla="val 18750"/>
              <a:gd name="adj2" fmla="val -8333"/>
              <a:gd name="adj3" fmla="val 102778"/>
              <a:gd name="adj4" fmla="val -451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Exciting New Features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hape 65537">
            <a:extLst>
              <a:ext uri="{FF2B5EF4-FFF2-40B4-BE49-F238E27FC236}">
                <a16:creationId xmlns:a16="http://schemas.microsoft.com/office/drawing/2014/main" id="{54CBAA61-7958-4A44-739D-07FAC570B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tx1"/>
                </a:solidFill>
              </a:rPr>
              <a:t>Which Part is Core?</a:t>
            </a:r>
          </a:p>
        </p:txBody>
      </p:sp>
      <p:pic>
        <p:nvPicPr>
          <p:cNvPr id="75779" name="Picture 2">
            <a:extLst>
              <a:ext uri="{FF2B5EF4-FFF2-40B4-BE49-F238E27FC236}">
                <a16:creationId xmlns:a16="http://schemas.microsoft.com/office/drawing/2014/main" id="{C5114B8D-A363-36C9-99C8-D79755B11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095500"/>
            <a:ext cx="2971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0" name="Picture 8">
            <a:extLst>
              <a:ext uri="{FF2B5EF4-FFF2-40B4-BE49-F238E27FC236}">
                <a16:creationId xmlns:a16="http://schemas.microsoft.com/office/drawing/2014/main" id="{E9689FA2-0724-142B-183C-AAF5ECE54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29527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hape 65537">
            <a:extLst>
              <a:ext uri="{FF2B5EF4-FFF2-40B4-BE49-F238E27FC236}">
                <a16:creationId xmlns:a16="http://schemas.microsoft.com/office/drawing/2014/main" id="{C20E5793-D80B-7AF1-88E8-8B9ED312C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tx1"/>
                </a:solidFill>
              </a:rPr>
              <a:t>Which Part is Core?</a:t>
            </a:r>
          </a:p>
        </p:txBody>
      </p:sp>
      <p:pic>
        <p:nvPicPr>
          <p:cNvPr id="76803" name="Picture 2">
            <a:extLst>
              <a:ext uri="{FF2B5EF4-FFF2-40B4-BE49-F238E27FC236}">
                <a16:creationId xmlns:a16="http://schemas.microsoft.com/office/drawing/2014/main" id="{5340F765-4061-9D94-3CBA-ED93B6EC9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095500"/>
            <a:ext cx="2971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hape 65537">
            <a:extLst>
              <a:ext uri="{FF2B5EF4-FFF2-40B4-BE49-F238E27FC236}">
                <a16:creationId xmlns:a16="http://schemas.microsoft.com/office/drawing/2014/main" id="{11A52A34-9111-E1AD-1DAD-01B7B2D76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Responsibility Traps</a:t>
            </a:r>
            <a:endParaRPr lang="en-US" altLang="en-US"/>
          </a:p>
        </p:txBody>
      </p:sp>
      <p:sp>
        <p:nvSpPr>
          <p:cNvPr id="77827" name="Text Placeholder 3">
            <a:extLst>
              <a:ext uri="{FF2B5EF4-FFF2-40B4-BE49-F238E27FC236}">
                <a16:creationId xmlns:a16="http://schemas.microsoft.com/office/drawing/2014/main" id="{9F116833-7DAE-BC2C-F843-EFA068B9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667000"/>
            <a:ext cx="8077200" cy="34591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…Or, Why do irresponsible programmers become heroes?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hape 65537">
            <a:extLst>
              <a:ext uri="{FF2B5EF4-FFF2-40B4-BE49-F238E27FC236}">
                <a16:creationId xmlns:a16="http://schemas.microsoft.com/office/drawing/2014/main" id="{71C0F236-18F6-568F-D18F-967807654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tx1"/>
                </a:solidFill>
              </a:rPr>
              <a:t>Let’s Hack</a:t>
            </a:r>
          </a:p>
        </p:txBody>
      </p:sp>
      <p:pic>
        <p:nvPicPr>
          <p:cNvPr id="78851" name="Picture 2">
            <a:extLst>
              <a:ext uri="{FF2B5EF4-FFF2-40B4-BE49-F238E27FC236}">
                <a16:creationId xmlns:a16="http://schemas.microsoft.com/office/drawing/2014/main" id="{AC69F282-B05D-AB3E-744E-8476E48E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238375"/>
            <a:ext cx="4124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hape 65537">
            <a:extLst>
              <a:ext uri="{FF2B5EF4-FFF2-40B4-BE49-F238E27FC236}">
                <a16:creationId xmlns:a16="http://schemas.microsoft.com/office/drawing/2014/main" id="{6E550F4D-426F-FE33-7E0F-A6ADF5E7A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tx1"/>
                </a:solidFill>
              </a:rPr>
              <a:t>Let’s Hack</a:t>
            </a:r>
          </a:p>
        </p:txBody>
      </p:sp>
      <p:pic>
        <p:nvPicPr>
          <p:cNvPr id="79875" name="Picture 2">
            <a:extLst>
              <a:ext uri="{FF2B5EF4-FFF2-40B4-BE49-F238E27FC236}">
                <a16:creationId xmlns:a16="http://schemas.microsoft.com/office/drawing/2014/main" id="{B41C77A7-6388-A42C-D3E2-DEB281999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6296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hape 65537">
            <a:extLst>
              <a:ext uri="{FF2B5EF4-FFF2-40B4-BE49-F238E27FC236}">
                <a16:creationId xmlns:a16="http://schemas.microsoft.com/office/drawing/2014/main" id="{952FB377-5DAE-9822-A650-1C600DB216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tx1"/>
                </a:solidFill>
              </a:rPr>
              <a:t>Which Parts are Core?</a:t>
            </a:r>
          </a:p>
        </p:txBody>
      </p:sp>
      <p:pic>
        <p:nvPicPr>
          <p:cNvPr id="80899" name="Picture 2">
            <a:extLst>
              <a:ext uri="{FF2B5EF4-FFF2-40B4-BE49-F238E27FC236}">
                <a16:creationId xmlns:a16="http://schemas.microsoft.com/office/drawing/2014/main" id="{B0ABA951-5795-91C6-FC5F-68DD0DC31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238375"/>
            <a:ext cx="4124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0" name="Picture 2">
            <a:extLst>
              <a:ext uri="{FF2B5EF4-FFF2-40B4-BE49-F238E27FC236}">
                <a16:creationId xmlns:a16="http://schemas.microsoft.com/office/drawing/2014/main" id="{C47C706E-5C73-D73B-500C-EB7C25EC3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238375"/>
            <a:ext cx="4124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2">
            <a:extLst>
              <a:ext uri="{FF2B5EF4-FFF2-40B4-BE49-F238E27FC236}">
                <a16:creationId xmlns:a16="http://schemas.microsoft.com/office/drawing/2014/main" id="{21BE5269-A95F-C458-3F86-BE5818DF3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928813"/>
            <a:ext cx="62960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hape 65537">
            <a:extLst>
              <a:ext uri="{FF2B5EF4-FFF2-40B4-BE49-F238E27FC236}">
                <a16:creationId xmlns:a16="http://schemas.microsoft.com/office/drawing/2014/main" id="{5605AB83-27DF-810F-50B2-0B7AA49BB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tx1"/>
                </a:solidFill>
              </a:rPr>
              <a:t>Which Parts are Core?</a:t>
            </a:r>
          </a:p>
        </p:txBody>
      </p:sp>
      <p:pic>
        <p:nvPicPr>
          <p:cNvPr id="81923" name="Picture 4">
            <a:extLst>
              <a:ext uri="{FF2B5EF4-FFF2-40B4-BE49-F238E27FC236}">
                <a16:creationId xmlns:a16="http://schemas.microsoft.com/office/drawing/2014/main" id="{C9314AA4-5524-77BA-64A3-95BAF8D10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885950"/>
            <a:ext cx="63246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65537">
            <a:extLst>
              <a:ext uri="{FF2B5EF4-FFF2-40B4-BE49-F238E27FC236}">
                <a16:creationId xmlns:a16="http://schemas.microsoft.com/office/drawing/2014/main" id="{C3C7355B-549A-3F20-90B6-4F5CC9E42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tx1"/>
                </a:solidFill>
              </a:rPr>
              <a:t>Let’s Refactor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F2B216F8-E662-A071-E1DB-0DC3417F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238375"/>
            <a:ext cx="4124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hape 63489">
            <a:extLst>
              <a:ext uri="{FF2B5EF4-FFF2-40B4-BE49-F238E27FC236}">
                <a16:creationId xmlns:a16="http://schemas.microsoft.com/office/drawing/2014/main" id="{1EFA79AE-F7F0-564E-FB36-668DB8CAF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rgbClr val="FFFFFF"/>
                </a:solidFill>
              </a:rPr>
              <a:t>Responsibility Traps</a:t>
            </a:r>
            <a:endParaRPr lang="en-US" altLang="en-US"/>
          </a:p>
        </p:txBody>
      </p:sp>
      <p:sp>
        <p:nvSpPr>
          <p:cNvPr id="82947" name="Shape 63490">
            <a:extLst>
              <a:ext uri="{FF2B5EF4-FFF2-40B4-BE49-F238E27FC236}">
                <a16:creationId xmlns:a16="http://schemas.microsoft.com/office/drawing/2014/main" id="{8551462F-3D95-DB46-F9EA-ADCD7544F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/>
            <a:endParaRPr lang="en-US" altLang="en-US">
              <a:solidFill>
                <a:srgbClr val="FFFFFF"/>
              </a:solidFill>
            </a:endParaRPr>
          </a:p>
          <a:p>
            <a:pPr defTabSz="914400" eaLnBrk="1" hangingPunct="1"/>
            <a:r>
              <a:rPr lang="en-US" altLang="en-US">
                <a:solidFill>
                  <a:srgbClr val="FFFFFF"/>
                </a:solidFill>
              </a:rPr>
              <a:t>Building a platform to make other (lesser) programmers more productive.</a:t>
            </a:r>
          </a:p>
          <a:p>
            <a:pPr defTabSz="914400" eaLnBrk="1" hangingPunct="1"/>
            <a:endParaRPr lang="en-US" altLang="en-US">
              <a:solidFill>
                <a:srgbClr val="FFFFFF"/>
              </a:solidFill>
            </a:endParaRPr>
          </a:p>
          <a:p>
            <a:pPr defTabSz="914400" eaLnBrk="1" hangingPunct="1"/>
            <a:r>
              <a:rPr lang="en-US" altLang="en-US">
                <a:solidFill>
                  <a:srgbClr val="FFFFFF"/>
                </a:solidFill>
              </a:rPr>
              <a:t>Cleaning up other people’s mess.</a:t>
            </a:r>
          </a:p>
          <a:p>
            <a:pPr defTabSz="914400" eaLnBrk="1" hangingPunct="1"/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hape 63489">
            <a:extLst>
              <a:ext uri="{FF2B5EF4-FFF2-40B4-BE49-F238E27FC236}">
                <a16:creationId xmlns:a16="http://schemas.microsoft.com/office/drawing/2014/main" id="{71D4E13B-582F-5CEA-AC54-BA13942AF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>
            <a:normAutofit fontScale="90000"/>
          </a:bodyPr>
          <a:lstStyle/>
          <a:p>
            <a:pPr marL="0" indent="0" defTabSz="914400" eaLnBrk="1" hangingPunct="1"/>
            <a:r>
              <a:rPr lang="en-US" altLang="en-US">
                <a:solidFill>
                  <a:srgbClr val="FFFFFF"/>
                </a:solidFill>
              </a:rPr>
              <a:t>What’s a responsible designer to do?!!</a:t>
            </a:r>
            <a:endParaRPr lang="en-US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hape 65537">
            <a:extLst>
              <a:ext uri="{FF2B5EF4-FFF2-40B4-BE49-F238E27FC236}">
                <a16:creationId xmlns:a16="http://schemas.microsoft.com/office/drawing/2014/main" id="{346CB2D0-8F4A-DDFF-99DA-A162F1E6C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tx1"/>
                </a:solidFill>
              </a:rPr>
              <a:t>How could we just build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the core part?</a:t>
            </a:r>
          </a:p>
        </p:txBody>
      </p:sp>
      <p:pic>
        <p:nvPicPr>
          <p:cNvPr id="84995" name="Picture 2">
            <a:extLst>
              <a:ext uri="{FF2B5EF4-FFF2-40B4-BE49-F238E27FC236}">
                <a16:creationId xmlns:a16="http://schemas.microsoft.com/office/drawing/2014/main" id="{5C0C0096-2423-623B-139F-B5C0F8394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095500"/>
            <a:ext cx="2971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hape 65537">
            <a:extLst>
              <a:ext uri="{FF2B5EF4-FFF2-40B4-BE49-F238E27FC236}">
                <a16:creationId xmlns:a16="http://schemas.microsoft.com/office/drawing/2014/main" id="{B8B47563-7090-F1F0-5449-CAD666894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tx1"/>
                </a:solidFill>
              </a:rPr>
              <a:t>Build Platform Based on Model</a:t>
            </a:r>
          </a:p>
        </p:txBody>
      </p:sp>
      <p:pic>
        <p:nvPicPr>
          <p:cNvPr id="86019" name="Picture 2">
            <a:extLst>
              <a:ext uri="{FF2B5EF4-FFF2-40B4-BE49-F238E27FC236}">
                <a16:creationId xmlns:a16="http://schemas.microsoft.com/office/drawing/2014/main" id="{9EAA7C70-8857-19F9-A371-6123F4C70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25082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0" name="Picture 4">
            <a:extLst>
              <a:ext uri="{FF2B5EF4-FFF2-40B4-BE49-F238E27FC236}">
                <a16:creationId xmlns:a16="http://schemas.microsoft.com/office/drawing/2014/main" id="{834144FC-3C49-D333-7960-D52098004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62400"/>
            <a:ext cx="27352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5">
            <a:extLst>
              <a:ext uri="{FF2B5EF4-FFF2-40B4-BE49-F238E27FC236}">
                <a16:creationId xmlns:a16="http://schemas.microsoft.com/office/drawing/2014/main" id="{1880362B-1EEC-4A14-1B29-D564559B3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2362200"/>
            <a:ext cx="2830513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Right Arrow 6">
            <a:extLst>
              <a:ext uri="{FF2B5EF4-FFF2-40B4-BE49-F238E27FC236}">
                <a16:creationId xmlns:a16="http://schemas.microsoft.com/office/drawing/2014/main" id="{65688385-6838-98C5-764F-A37DFB42AB0A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3051175" y="2006600"/>
            <a:ext cx="561975" cy="484188"/>
          </a:xfrm>
          <a:prstGeom prst="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23" name="Right Arrow 7">
            <a:extLst>
              <a:ext uri="{FF2B5EF4-FFF2-40B4-BE49-F238E27FC236}">
                <a16:creationId xmlns:a16="http://schemas.microsoft.com/office/drawing/2014/main" id="{0F17AC24-1161-56B0-D8CE-E0671BCD2760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6099175" y="3606800"/>
            <a:ext cx="561975" cy="484188"/>
          </a:xfrm>
          <a:prstGeom prst="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hape 65537">
            <a:extLst>
              <a:ext uri="{FF2B5EF4-FFF2-40B4-BE49-F238E27FC236}">
                <a16:creationId xmlns:a16="http://schemas.microsoft.com/office/drawing/2014/main" id="{D80B870C-27D1-DC06-F7C1-36D0D0367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tx1"/>
                </a:solidFill>
              </a:rPr>
              <a:t>Build Platform Based on Model</a:t>
            </a:r>
          </a:p>
        </p:txBody>
      </p:sp>
      <p:pic>
        <p:nvPicPr>
          <p:cNvPr id="87043" name="Picture 4">
            <a:extLst>
              <a:ext uri="{FF2B5EF4-FFF2-40B4-BE49-F238E27FC236}">
                <a16:creationId xmlns:a16="http://schemas.microsoft.com/office/drawing/2014/main" id="{F8D9962A-D62D-4B77-1CB7-74CAC8B1B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41624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hape 63489">
            <a:extLst>
              <a:ext uri="{FF2B5EF4-FFF2-40B4-BE49-F238E27FC236}">
                <a16:creationId xmlns:a16="http://schemas.microsoft.com/office/drawing/2014/main" id="{DBBD83EE-2504-1E09-71BB-8B8EF7B93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rgbClr val="FFFFFF"/>
                </a:solidFill>
              </a:rPr>
              <a:t>Strategy</a:t>
            </a:r>
            <a:endParaRPr lang="en-US" altLang="en-US"/>
          </a:p>
        </p:txBody>
      </p:sp>
      <p:sp>
        <p:nvSpPr>
          <p:cNvPr id="88067" name="Shape 63490">
            <a:extLst>
              <a:ext uri="{FF2B5EF4-FFF2-40B4-BE49-F238E27FC236}">
                <a16:creationId xmlns:a16="http://schemas.microsoft.com/office/drawing/2014/main" id="{209C5B65-0105-2652-EBB2-CFDD431A7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/>
            <a:r>
              <a:rPr lang="en-US" altLang="en-US">
                <a:solidFill>
                  <a:srgbClr val="FFFFFF"/>
                </a:solidFill>
              </a:rPr>
              <a:t>Draw a Context Map.</a:t>
            </a:r>
          </a:p>
          <a:p>
            <a:pPr defTabSz="914400" eaLnBrk="1" hangingPunct="1"/>
            <a:r>
              <a:rPr lang="en-US" altLang="en-US">
                <a:solidFill>
                  <a:srgbClr val="FFFFFF"/>
                </a:solidFill>
              </a:rPr>
              <a:t>Work with business leadership to define Core Domain.</a:t>
            </a:r>
          </a:p>
          <a:p>
            <a:pPr defTabSz="914400" eaLnBrk="1" hangingPunct="1"/>
            <a:r>
              <a:rPr lang="en-US" altLang="en-US">
                <a:solidFill>
                  <a:srgbClr val="FFFFFF"/>
                </a:solidFill>
              </a:rPr>
              <a:t>Design a platform that supports work in the Core Domain.</a:t>
            </a:r>
          </a:p>
          <a:p>
            <a:pPr defTabSz="914400" eaLnBrk="1" hangingPunct="1"/>
            <a:r>
              <a:rPr lang="en-US" altLang="en-US">
                <a:solidFill>
                  <a:srgbClr val="FFFFFF"/>
                </a:solidFill>
              </a:rPr>
              <a:t>Work with management to give freedom to the Core Domain Platform Context.</a:t>
            </a:r>
          </a:p>
          <a:p>
            <a:pPr defTabSz="914400" eaLnBrk="1" hangingPunct="1"/>
            <a:r>
              <a:rPr lang="en-US" altLang="en-US">
                <a:solidFill>
                  <a:srgbClr val="FFFFFF"/>
                </a:solidFill>
              </a:rPr>
              <a:t>Develop and model in the Core Domain.</a:t>
            </a:r>
          </a:p>
          <a:p>
            <a:pPr defTabSz="914400" eaLnBrk="1" hangingPunct="1"/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hape 63489">
            <a:extLst>
              <a:ext uri="{FF2B5EF4-FFF2-40B4-BE49-F238E27FC236}">
                <a16:creationId xmlns:a16="http://schemas.microsoft.com/office/drawing/2014/main" id="{53C716BE-0C81-2F54-1FFF-7BFD22AD9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rgbClr val="FFFFFF"/>
                </a:solidFill>
              </a:rPr>
              <a:t>Strategy</a:t>
            </a:r>
            <a:endParaRPr lang="en-US" altLang="en-US"/>
          </a:p>
        </p:txBody>
      </p:sp>
      <p:sp>
        <p:nvSpPr>
          <p:cNvPr id="89091" name="Shape 63490">
            <a:extLst>
              <a:ext uri="{FF2B5EF4-FFF2-40B4-BE49-F238E27FC236}">
                <a16:creationId xmlns:a16="http://schemas.microsoft.com/office/drawing/2014/main" id="{2A876AEF-CFAF-B321-E02D-553C98511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/>
            <a:r>
              <a:rPr lang="en-US" altLang="en-US">
                <a:solidFill>
                  <a:srgbClr val="FFFFFF"/>
                </a:solidFill>
              </a:rPr>
              <a:t>Keep an eye on your Context Map.</a:t>
            </a:r>
          </a:p>
          <a:p>
            <a:pPr defTabSz="914400" eaLnBrk="1" hangingPunct="1"/>
            <a:r>
              <a:rPr lang="en-US" altLang="en-US">
                <a:solidFill>
                  <a:srgbClr val="FFFFFF"/>
                </a:solidFill>
              </a:rPr>
              <a:t>Keep working with business leadership as Core Domain narrows and shifts.</a:t>
            </a:r>
          </a:p>
          <a:p>
            <a:pPr defTabSz="914400" eaLnBrk="1" hangingPunct="1"/>
            <a:r>
              <a:rPr lang="en-US" altLang="en-US">
                <a:solidFill>
                  <a:srgbClr val="FFFFFF"/>
                </a:solidFill>
              </a:rPr>
              <a:t>Guard your platform that supports work in the Core Domain.</a:t>
            </a:r>
          </a:p>
          <a:p>
            <a:pPr defTabSz="914400" eaLnBrk="1" hangingPunct="1"/>
            <a:r>
              <a:rPr lang="en-US" altLang="en-US">
                <a:solidFill>
                  <a:srgbClr val="FFFFFF"/>
                </a:solidFill>
              </a:rPr>
              <a:t>Keep working with management to maintain freedom of the Core Domain Platform Context.</a:t>
            </a:r>
          </a:p>
          <a:p>
            <a:pPr defTabSz="914400" eaLnBrk="1" hangingPunct="1"/>
            <a:r>
              <a:rPr lang="en-US" altLang="en-US">
                <a:solidFill>
                  <a:srgbClr val="FFFFFF"/>
                </a:solidFill>
              </a:rPr>
              <a:t>Keep developing and evolving the model in the Core Domain.</a:t>
            </a:r>
          </a:p>
          <a:p>
            <a:pPr defTabSz="914400" eaLnBrk="1" hangingPunct="1"/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hape 252929">
            <a:extLst>
              <a:ext uri="{FF2B5EF4-FFF2-40B4-BE49-F238E27FC236}">
                <a16:creationId xmlns:a16="http://schemas.microsoft.com/office/drawing/2014/main" id="{9D718077-9A95-B8AD-BB62-B725CC648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Strategic DDD Resources</a:t>
            </a:r>
            <a:endParaRPr lang="en-US" altLang="en-US"/>
          </a:p>
        </p:txBody>
      </p:sp>
      <p:sp>
        <p:nvSpPr>
          <p:cNvPr id="90115" name="Shape 252930">
            <a:extLst>
              <a:ext uri="{FF2B5EF4-FFF2-40B4-BE49-F238E27FC236}">
                <a16:creationId xmlns:a16="http://schemas.microsoft.com/office/drawing/2014/main" id="{120383A9-D944-2B65-B00B-9DD6A7A4D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 defTabSz="914400" eaLnBrk="1" hangingPunct="1">
              <a:buFontTx/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 algn="ctr" defTabSz="914400" eaLnBrk="1" hangingPunct="1"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www.domaindrivendesign.org</a:t>
            </a:r>
          </a:p>
          <a:p>
            <a:pPr algn="ctr" defTabSz="914400" eaLnBrk="1" hangingPunct="1">
              <a:buFontTx/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 algn="ctr" defTabSz="914400" eaLnBrk="1" hangingPunct="1">
              <a:buFontTx/>
              <a:buNone/>
            </a:pPr>
            <a:r>
              <a:rPr lang="en-US" altLang="en-US" i="1">
                <a:solidFill>
                  <a:schemeClr val="bg1"/>
                </a:solidFill>
              </a:rPr>
              <a:t>Domain-Driven Design </a:t>
            </a:r>
          </a:p>
          <a:p>
            <a:pPr algn="ctr" defTabSz="914400" eaLnBrk="1" hangingPunct="1"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by Eric Evans</a:t>
            </a:r>
          </a:p>
          <a:p>
            <a:pPr algn="ctr" defTabSz="914400" eaLnBrk="1" hangingPunct="1">
              <a:buFontTx/>
              <a:buNone/>
            </a:pPr>
            <a:r>
              <a:rPr lang="en-US" altLang="en-US" i="1">
                <a:solidFill>
                  <a:schemeClr val="bg1"/>
                </a:solidFill>
              </a:rPr>
              <a:t>PART 4!</a:t>
            </a:r>
          </a:p>
          <a:p>
            <a:pPr algn="ctr" defTabSz="914400" eaLnBrk="1" hangingPunct="1">
              <a:buFontTx/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 algn="ctr" defTabSz="914400" eaLnBrk="1" hangingPunct="1"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www.domainlanguage.com</a:t>
            </a:r>
            <a:endParaRPr lang="en-US" altLang="en-US"/>
          </a:p>
          <a:p>
            <a:pPr algn="ctr" defTabSz="914400" eaLnBrk="1" hangingPunct="1">
              <a:buFontTx/>
              <a:buNone/>
            </a:pPr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90116" name="Rectangle 72707">
            <a:extLst>
              <a:ext uri="{FF2B5EF4-FFF2-40B4-BE49-F238E27FC236}">
                <a16:creationId xmlns:a16="http://schemas.microsoft.com/office/drawing/2014/main" id="{82907294-8907-00C1-80F3-1B9D31327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124200"/>
            <a:ext cx="1508125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82610" y="1759297"/>
            <a:ext cx="3976744" cy="1240060"/>
            <a:chOff x="676274" y="2743199"/>
            <a:chExt cx="6200775" cy="1933575"/>
          </a:xfrm>
        </p:grpSpPr>
        <p:sp>
          <p:nvSpPr>
            <p:cNvPr id="3" name="object 3"/>
            <p:cNvSpPr/>
            <p:nvPr/>
          </p:nvSpPr>
          <p:spPr>
            <a:xfrm>
              <a:off x="681037" y="2747962"/>
              <a:ext cx="6191250" cy="1924050"/>
            </a:xfrm>
            <a:custGeom>
              <a:avLst/>
              <a:gdLst/>
              <a:ahLst/>
              <a:cxnLst/>
              <a:rect l="l" t="t" r="r" b="b"/>
              <a:pathLst>
                <a:path w="6191250" h="1924050">
                  <a:moveTo>
                    <a:pt x="0" y="1896808"/>
                  </a:moveTo>
                  <a:lnTo>
                    <a:pt x="0" y="27241"/>
                  </a:lnTo>
                  <a:lnTo>
                    <a:pt x="0" y="23628"/>
                  </a:lnTo>
                  <a:lnTo>
                    <a:pt x="691" y="20153"/>
                  </a:lnTo>
                  <a:lnTo>
                    <a:pt x="2073" y="16816"/>
                  </a:lnTo>
                  <a:lnTo>
                    <a:pt x="3456" y="13479"/>
                  </a:lnTo>
                  <a:lnTo>
                    <a:pt x="5424" y="10533"/>
                  </a:lnTo>
                  <a:lnTo>
                    <a:pt x="7978" y="7978"/>
                  </a:lnTo>
                  <a:lnTo>
                    <a:pt x="10533" y="5424"/>
                  </a:lnTo>
                  <a:lnTo>
                    <a:pt x="13479" y="3455"/>
                  </a:lnTo>
                  <a:lnTo>
                    <a:pt x="16816" y="2073"/>
                  </a:lnTo>
                  <a:lnTo>
                    <a:pt x="20154" y="691"/>
                  </a:lnTo>
                  <a:lnTo>
                    <a:pt x="23629" y="0"/>
                  </a:lnTo>
                  <a:lnTo>
                    <a:pt x="27241" y="0"/>
                  </a:lnTo>
                  <a:lnTo>
                    <a:pt x="6164008" y="0"/>
                  </a:lnTo>
                  <a:lnTo>
                    <a:pt x="6167620" y="0"/>
                  </a:lnTo>
                  <a:lnTo>
                    <a:pt x="6171094" y="691"/>
                  </a:lnTo>
                  <a:lnTo>
                    <a:pt x="6191249" y="27241"/>
                  </a:lnTo>
                  <a:lnTo>
                    <a:pt x="6191249" y="1896808"/>
                  </a:lnTo>
                  <a:lnTo>
                    <a:pt x="6174432" y="1921975"/>
                  </a:lnTo>
                  <a:lnTo>
                    <a:pt x="6171094" y="1923358"/>
                  </a:lnTo>
                  <a:lnTo>
                    <a:pt x="6167620" y="1924049"/>
                  </a:lnTo>
                  <a:lnTo>
                    <a:pt x="6164008" y="1924049"/>
                  </a:lnTo>
                  <a:lnTo>
                    <a:pt x="27241" y="1924049"/>
                  </a:lnTo>
                  <a:lnTo>
                    <a:pt x="0" y="1900420"/>
                  </a:lnTo>
                  <a:lnTo>
                    <a:pt x="0" y="1896808"/>
                  </a:lnTo>
                  <a:close/>
                </a:path>
              </a:pathLst>
            </a:custGeom>
            <a:ln w="9524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" name="object 4"/>
            <p:cNvSpPr/>
            <p:nvPr/>
          </p:nvSpPr>
          <p:spPr>
            <a:xfrm>
              <a:off x="1222908" y="3476624"/>
              <a:ext cx="1922780" cy="819150"/>
            </a:xfrm>
            <a:custGeom>
              <a:avLst/>
              <a:gdLst/>
              <a:ahLst/>
              <a:cxnLst/>
              <a:rect l="l" t="t" r="r" b="b"/>
              <a:pathLst>
                <a:path w="1922780" h="819150">
                  <a:moveTo>
                    <a:pt x="768553" y="504825"/>
                  </a:moveTo>
                  <a:lnTo>
                    <a:pt x="0" y="504825"/>
                  </a:lnTo>
                  <a:lnTo>
                    <a:pt x="0" y="571500"/>
                  </a:lnTo>
                  <a:lnTo>
                    <a:pt x="768553" y="571500"/>
                  </a:lnTo>
                  <a:lnTo>
                    <a:pt x="768553" y="504825"/>
                  </a:lnTo>
                  <a:close/>
                </a:path>
                <a:path w="1922780" h="819150">
                  <a:moveTo>
                    <a:pt x="1132738" y="247650"/>
                  </a:moveTo>
                  <a:lnTo>
                    <a:pt x="0" y="247650"/>
                  </a:lnTo>
                  <a:lnTo>
                    <a:pt x="0" y="314325"/>
                  </a:lnTo>
                  <a:lnTo>
                    <a:pt x="1132738" y="314325"/>
                  </a:lnTo>
                  <a:lnTo>
                    <a:pt x="1132738" y="247650"/>
                  </a:lnTo>
                  <a:close/>
                </a:path>
                <a:path w="1922780" h="819150">
                  <a:moveTo>
                    <a:pt x="1229766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1229766" y="66675"/>
                  </a:lnTo>
                  <a:lnTo>
                    <a:pt x="1229766" y="0"/>
                  </a:lnTo>
                  <a:close/>
                </a:path>
                <a:path w="1922780" h="819150">
                  <a:moveTo>
                    <a:pt x="1922716" y="752475"/>
                  </a:moveTo>
                  <a:lnTo>
                    <a:pt x="0" y="752475"/>
                  </a:lnTo>
                  <a:lnTo>
                    <a:pt x="0" y="819150"/>
                  </a:lnTo>
                  <a:lnTo>
                    <a:pt x="1922716" y="819150"/>
                  </a:lnTo>
                  <a:lnTo>
                    <a:pt x="1922716" y="752475"/>
                  </a:lnTo>
                  <a:close/>
                </a:path>
              </a:pathLst>
            </a:custGeom>
            <a:solidFill>
              <a:srgbClr val="FFF6B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571983" y="336140"/>
            <a:ext cx="667067" cy="138238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834" b="1" spc="38" dirty="0">
                <a:latin typeface="Trebuchet MS"/>
                <a:cs typeface="Trebuchet MS"/>
                <a:hlinkClick r:id="rId2"/>
              </a:rPr>
              <a:t>ALEX</a:t>
            </a:r>
            <a:r>
              <a:rPr sz="834" b="1" spc="26" dirty="0">
                <a:latin typeface="Trebuchet MS"/>
                <a:cs typeface="Trebuchet MS"/>
                <a:hlinkClick r:id="rId2"/>
              </a:rPr>
              <a:t> </a:t>
            </a:r>
            <a:r>
              <a:rPr sz="834" b="1" spc="-6" dirty="0">
                <a:latin typeface="Trebuchet MS"/>
                <a:cs typeface="Trebuchet MS"/>
                <a:hlinkClick r:id="rId2"/>
              </a:rPr>
              <a:t>HYETT</a:t>
            </a:r>
            <a:endParaRPr sz="834">
              <a:latin typeface="Trebuchet MS"/>
              <a:cs typeface="Trebuchet MS"/>
            </a:endParaRPr>
          </a:p>
        </p:txBody>
      </p:sp>
      <p:pic>
        <p:nvPicPr>
          <p:cNvPr id="6" name="object 6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3256" y="390144"/>
            <a:ext cx="67977" cy="6757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91720" y="103888"/>
            <a:ext cx="2261837" cy="386213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658483">
              <a:spcBef>
                <a:spcPts val="64"/>
              </a:spcBef>
            </a:pPr>
            <a:r>
              <a:rPr sz="513" spc="-6" dirty="0">
                <a:latin typeface="Arial MT"/>
                <a:cs typeface="Arial MT"/>
              </a:rPr>
              <a:t>Domain-</a:t>
            </a:r>
            <a:r>
              <a:rPr sz="513" dirty="0">
                <a:latin typeface="Arial MT"/>
                <a:cs typeface="Arial MT"/>
              </a:rPr>
              <a:t>Driven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Design: Simple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6" dirty="0">
                <a:latin typeface="Arial MT"/>
                <a:cs typeface="Arial MT"/>
              </a:rPr>
              <a:t>Explanation</a:t>
            </a:r>
            <a:r>
              <a:rPr sz="513" dirty="0">
                <a:latin typeface="Arial MT"/>
                <a:cs typeface="Arial MT"/>
              </a:rPr>
              <a:t> |</a:t>
            </a:r>
            <a:r>
              <a:rPr sz="513" spc="-29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Alex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13" dirty="0">
                <a:latin typeface="Arial MT"/>
                <a:cs typeface="Arial MT"/>
              </a:rPr>
              <a:t>Hyett</a:t>
            </a:r>
            <a:endParaRPr sz="513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13">
              <a:latin typeface="Arial MT"/>
              <a:cs typeface="Arial MT"/>
            </a:endParaRPr>
          </a:p>
          <a:p>
            <a:pPr>
              <a:spcBef>
                <a:spcPts val="93"/>
              </a:spcBef>
            </a:pPr>
            <a:endParaRPr sz="513">
              <a:latin typeface="Arial MT"/>
              <a:cs typeface="Arial MT"/>
            </a:endParaRPr>
          </a:p>
          <a:p>
            <a:pPr marL="8145">
              <a:spcBef>
                <a:spcPts val="3"/>
              </a:spcBef>
              <a:tabLst>
                <a:tab pos="776986" algn="l"/>
                <a:tab pos="1374793" algn="l"/>
              </a:tabLst>
            </a:pPr>
            <a:r>
              <a:rPr sz="834" spc="22" dirty="0">
                <a:solidFill>
                  <a:srgbClr val="333333"/>
                </a:solidFill>
                <a:latin typeface="Trebuchet MS"/>
                <a:cs typeface="Trebuchet MS"/>
                <a:hlinkClick r:id="rId5"/>
              </a:rPr>
              <a:t>NEWSLETTER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	</a:t>
            </a:r>
            <a:r>
              <a:rPr sz="834" spc="38" dirty="0">
                <a:solidFill>
                  <a:srgbClr val="333333"/>
                </a:solidFill>
                <a:latin typeface="Trebuchet MS"/>
                <a:cs typeface="Trebuchet MS"/>
                <a:hlinkClick r:id="rId6"/>
              </a:rPr>
              <a:t>ARTICLES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	</a:t>
            </a:r>
            <a:r>
              <a:rPr sz="834" spc="48" dirty="0">
                <a:solidFill>
                  <a:srgbClr val="333333"/>
                </a:solidFill>
                <a:latin typeface="Trebuchet MS"/>
                <a:cs typeface="Trebuchet MS"/>
                <a:hlinkClick r:id="rId7"/>
              </a:rPr>
              <a:t>BOOK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  <a:hlinkClick r:id="rId7"/>
              </a:rPr>
              <a:t>NOTES</a:t>
            </a:r>
            <a:endParaRPr sz="834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4250" y="342249"/>
            <a:ext cx="270410" cy="138238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834" spc="22" dirty="0">
                <a:solidFill>
                  <a:srgbClr val="333333"/>
                </a:solidFill>
                <a:latin typeface="Trebuchet MS"/>
                <a:cs typeface="Trebuchet MS"/>
                <a:hlinkClick r:id="rId3"/>
              </a:rPr>
              <a:t>FEED</a:t>
            </a:r>
            <a:endParaRPr sz="834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1983" y="1122692"/>
            <a:ext cx="3353252" cy="206884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8145">
              <a:spcBef>
                <a:spcPts val="73"/>
              </a:spcBef>
            </a:pPr>
            <a:r>
              <a:rPr sz="1283" b="1" dirty="0">
                <a:latin typeface="Trebuchet MS"/>
                <a:cs typeface="Trebuchet MS"/>
              </a:rPr>
              <a:t>Domain-Driven</a:t>
            </a:r>
            <a:r>
              <a:rPr sz="1283" b="1" spc="115" dirty="0">
                <a:latin typeface="Trebuchet MS"/>
                <a:cs typeface="Trebuchet MS"/>
              </a:rPr>
              <a:t> </a:t>
            </a:r>
            <a:r>
              <a:rPr sz="1283" b="1" dirty="0">
                <a:latin typeface="Trebuchet MS"/>
                <a:cs typeface="Trebuchet MS"/>
              </a:rPr>
              <a:t>Design:</a:t>
            </a:r>
            <a:r>
              <a:rPr sz="1283" b="1" spc="115" dirty="0">
                <a:latin typeface="Trebuchet MS"/>
                <a:cs typeface="Trebuchet MS"/>
              </a:rPr>
              <a:t> </a:t>
            </a:r>
            <a:r>
              <a:rPr sz="1283" b="1" spc="38" dirty="0">
                <a:latin typeface="Trebuchet MS"/>
                <a:cs typeface="Trebuchet MS"/>
              </a:rPr>
              <a:t>Simple</a:t>
            </a:r>
            <a:r>
              <a:rPr sz="1283" b="1" spc="115" dirty="0">
                <a:latin typeface="Trebuchet MS"/>
                <a:cs typeface="Trebuchet MS"/>
              </a:rPr>
              <a:t> </a:t>
            </a:r>
            <a:r>
              <a:rPr sz="1283" b="1" spc="-6" dirty="0">
                <a:latin typeface="Trebuchet MS"/>
                <a:cs typeface="Trebuchet MS"/>
              </a:rPr>
              <a:t>Explanation</a:t>
            </a:r>
            <a:endParaRPr sz="1283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0698" y="1869416"/>
            <a:ext cx="1493773" cy="908321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834" b="1" spc="73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b="1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b="1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b="1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b="1" dirty="0">
                <a:solidFill>
                  <a:srgbClr val="333333"/>
                </a:solidFill>
                <a:latin typeface="Trebuchet MS"/>
                <a:cs typeface="Trebuchet MS"/>
              </a:rPr>
              <a:t>article,</a:t>
            </a:r>
            <a:r>
              <a:rPr sz="834" b="1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b="1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b="1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b="1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b="1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b="1" spc="-6" dirty="0">
                <a:solidFill>
                  <a:srgbClr val="333333"/>
                </a:solidFill>
                <a:latin typeface="Trebuchet MS"/>
                <a:cs typeface="Trebuchet MS"/>
              </a:rPr>
              <a:t>cover:</a:t>
            </a:r>
            <a:endParaRPr sz="834">
              <a:latin typeface="Trebuchet MS"/>
              <a:cs typeface="Trebuchet MS"/>
            </a:endParaRPr>
          </a:p>
          <a:p>
            <a:pPr>
              <a:spcBef>
                <a:spcPts val="147"/>
              </a:spcBef>
            </a:pPr>
            <a:endParaRPr sz="834">
              <a:latin typeface="Trebuchet MS"/>
              <a:cs typeface="Trebuchet MS"/>
            </a:endParaRPr>
          </a:p>
          <a:p>
            <a:pPr marL="251258" indent="-120132">
              <a:buClr>
                <a:srgbClr val="333333"/>
              </a:buClr>
              <a:buAutoNum type="arabicPeriod"/>
              <a:tabLst>
                <a:tab pos="251258" algn="l"/>
              </a:tabLst>
            </a:pPr>
            <a:r>
              <a:rPr sz="834" dirty="0">
                <a:latin typeface="Trebuchet MS"/>
                <a:cs typeface="Trebuchet MS"/>
              </a:rPr>
              <a:t>Strategic</a:t>
            </a:r>
            <a:r>
              <a:rPr sz="834" spc="-6" dirty="0">
                <a:latin typeface="Trebuchet MS"/>
                <a:cs typeface="Trebuchet MS"/>
              </a:rPr>
              <a:t> Design</a:t>
            </a:r>
            <a:endParaRPr sz="834">
              <a:latin typeface="Trebuchet MS"/>
              <a:cs typeface="Trebuchet MS"/>
            </a:endParaRPr>
          </a:p>
          <a:p>
            <a:pPr marL="251258" indent="-120132">
              <a:spcBef>
                <a:spcPts val="250"/>
              </a:spcBef>
              <a:buClr>
                <a:srgbClr val="333333"/>
              </a:buClr>
              <a:buAutoNum type="arabicPeriod"/>
              <a:tabLst>
                <a:tab pos="251258" algn="l"/>
              </a:tabLst>
            </a:pPr>
            <a:r>
              <a:rPr sz="834" spc="-16" dirty="0">
                <a:latin typeface="Trebuchet MS"/>
                <a:cs typeface="Trebuchet MS"/>
              </a:rPr>
              <a:t>Tactical</a:t>
            </a:r>
            <a:r>
              <a:rPr sz="834" spc="-26" dirty="0">
                <a:latin typeface="Trebuchet MS"/>
                <a:cs typeface="Trebuchet MS"/>
              </a:rPr>
              <a:t> </a:t>
            </a:r>
            <a:r>
              <a:rPr sz="834" spc="-6" dirty="0">
                <a:latin typeface="Trebuchet MS"/>
                <a:cs typeface="Trebuchet MS"/>
              </a:rPr>
              <a:t>Design</a:t>
            </a:r>
            <a:endParaRPr sz="834">
              <a:latin typeface="Trebuchet MS"/>
              <a:cs typeface="Trebuchet MS"/>
            </a:endParaRPr>
          </a:p>
          <a:p>
            <a:pPr marL="251258" indent="-120132">
              <a:spcBef>
                <a:spcPts val="298"/>
              </a:spcBef>
              <a:buClr>
                <a:srgbClr val="333333"/>
              </a:buClr>
              <a:buAutoNum type="arabicPeriod"/>
              <a:tabLst>
                <a:tab pos="251258" algn="l"/>
              </a:tabLst>
            </a:pPr>
            <a:r>
              <a:rPr sz="834" spc="-6" dirty="0">
                <a:latin typeface="Trebuchet MS"/>
                <a:cs typeface="Trebuchet MS"/>
              </a:rPr>
              <a:t>Aggregate</a:t>
            </a:r>
            <a:endParaRPr sz="834">
              <a:latin typeface="Trebuchet MS"/>
              <a:cs typeface="Trebuchet MS"/>
            </a:endParaRPr>
          </a:p>
          <a:p>
            <a:pPr marL="251258" indent="-120132">
              <a:spcBef>
                <a:spcPts val="250"/>
              </a:spcBef>
              <a:buClr>
                <a:srgbClr val="333333"/>
              </a:buClr>
              <a:buAutoNum type="arabicPeriod"/>
              <a:tabLst>
                <a:tab pos="251258" algn="l"/>
              </a:tabLst>
            </a:pPr>
            <a:r>
              <a:rPr sz="834" dirty="0">
                <a:latin typeface="Trebuchet MS"/>
                <a:cs typeface="Trebuchet MS"/>
              </a:rPr>
              <a:t>Repositories</a:t>
            </a:r>
            <a:r>
              <a:rPr sz="834" spc="35" dirty="0">
                <a:latin typeface="Trebuchet MS"/>
                <a:cs typeface="Trebuchet MS"/>
              </a:rPr>
              <a:t> </a:t>
            </a:r>
            <a:r>
              <a:rPr sz="834" dirty="0">
                <a:latin typeface="Trebuchet MS"/>
                <a:cs typeface="Trebuchet MS"/>
              </a:rPr>
              <a:t>and</a:t>
            </a:r>
            <a:r>
              <a:rPr sz="834" spc="38" dirty="0">
                <a:latin typeface="Trebuchet MS"/>
                <a:cs typeface="Trebuchet MS"/>
              </a:rPr>
              <a:t> </a:t>
            </a:r>
            <a:r>
              <a:rPr sz="834" spc="-6" dirty="0">
                <a:latin typeface="Trebuchet MS"/>
                <a:cs typeface="Trebuchet MS"/>
              </a:rPr>
              <a:t>Services</a:t>
            </a:r>
            <a:endParaRPr sz="834">
              <a:latin typeface="Trebuchet MS"/>
              <a:cs typeface="Trebuchet MS"/>
            </a:endParaRPr>
          </a:p>
        </p:txBody>
      </p:sp>
      <p:sp>
        <p:nvSpPr>
          <p:cNvPr id="11" name="object 11">
            <a:hlinkClick r:id="rId8"/>
          </p:cNvPr>
          <p:cNvSpPr/>
          <p:nvPr/>
        </p:nvSpPr>
        <p:spPr>
          <a:xfrm>
            <a:off x="2580128" y="5503911"/>
            <a:ext cx="1101189" cy="42761"/>
          </a:xfrm>
          <a:custGeom>
            <a:avLst/>
            <a:gdLst/>
            <a:ahLst/>
            <a:cxnLst/>
            <a:rect l="l" t="t" r="r" b="b"/>
            <a:pathLst>
              <a:path w="1717039" h="66675">
                <a:moveTo>
                  <a:pt x="1716434" y="66674"/>
                </a:moveTo>
                <a:lnTo>
                  <a:pt x="0" y="66674"/>
                </a:lnTo>
                <a:lnTo>
                  <a:pt x="0" y="0"/>
                </a:lnTo>
                <a:lnTo>
                  <a:pt x="1716434" y="0"/>
                </a:lnTo>
                <a:lnTo>
                  <a:pt x="1716434" y="66674"/>
                </a:lnTo>
                <a:close/>
              </a:path>
            </a:pathLst>
          </a:custGeom>
          <a:solidFill>
            <a:srgbClr val="FFF6B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2" name="object 12"/>
          <p:cNvSpPr txBox="1"/>
          <p:nvPr/>
        </p:nvSpPr>
        <p:spPr>
          <a:xfrm>
            <a:off x="2571983" y="3177698"/>
            <a:ext cx="3933576" cy="3297028"/>
          </a:xfrm>
          <a:prstGeom prst="rect">
            <a:avLst/>
          </a:prstGeom>
        </p:spPr>
        <p:txBody>
          <a:bodyPr vert="horz" wrap="square" lIns="0" tIns="4480" rIns="0" bIns="0" rtlCol="0">
            <a:spAutoFit/>
          </a:bodyPr>
          <a:lstStyle/>
          <a:p>
            <a:pPr marL="8145" marR="103028">
              <a:lnSpc>
                <a:spcPct val="127400"/>
              </a:lnSpc>
              <a:spcBef>
                <a:spcPts val="35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When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trying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build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complex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software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important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everyone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same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page.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Even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though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most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prefer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work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alone,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home,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an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endless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supply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coffee,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good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software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just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isn’t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built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way.</a:t>
            </a:r>
            <a:endParaRPr sz="834">
              <a:latin typeface="Trebuchet MS"/>
              <a:cs typeface="Trebuchet MS"/>
            </a:endParaRPr>
          </a:p>
          <a:p>
            <a:pPr marL="8145" marR="9773">
              <a:lnSpc>
                <a:spcPct val="127400"/>
              </a:lnSpc>
              <a:spcBef>
                <a:spcPts val="843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software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itself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should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represent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should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clear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from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code</a:t>
            </a:r>
            <a:r>
              <a:rPr sz="834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how</a:t>
            </a:r>
            <a:r>
              <a:rPr sz="834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834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functions.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Software</a:t>
            </a:r>
            <a:r>
              <a:rPr sz="834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development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difficult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enough</a:t>
            </a:r>
            <a:r>
              <a:rPr sz="834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without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engineering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using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different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names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same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thing.</a:t>
            </a:r>
            <a:endParaRPr sz="834">
              <a:latin typeface="Trebuchet MS"/>
              <a:cs typeface="Trebuchet MS"/>
            </a:endParaRPr>
          </a:p>
          <a:p>
            <a:pPr marL="8145" marR="78187">
              <a:lnSpc>
                <a:spcPct val="127400"/>
              </a:lnSpc>
              <a:spcBef>
                <a:spcPts val="840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where</a:t>
            </a:r>
            <a:r>
              <a:rPr sz="834" spc="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Driven</a:t>
            </a:r>
            <a:r>
              <a:rPr sz="834" spc="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Design</a:t>
            </a:r>
            <a:r>
              <a:rPr sz="834" spc="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(DDD)</a:t>
            </a:r>
            <a:r>
              <a:rPr sz="834" spc="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comes</a:t>
            </a:r>
            <a:r>
              <a:rPr sz="834" spc="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8" dirty="0">
                <a:solidFill>
                  <a:srgbClr val="333333"/>
                </a:solidFill>
                <a:latin typeface="Trebuchet MS"/>
                <a:cs typeface="Trebuchet MS"/>
              </a:rPr>
              <a:t>in,</a:t>
            </a:r>
            <a:r>
              <a:rPr sz="834" spc="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was</a:t>
            </a:r>
            <a:r>
              <a:rPr sz="834" spc="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made</a:t>
            </a:r>
            <a:r>
              <a:rPr sz="834" spc="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popular</a:t>
            </a:r>
            <a:r>
              <a:rPr sz="834" spc="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by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Eric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Evans</a:t>
            </a:r>
            <a:r>
              <a:rPr sz="834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his</a:t>
            </a:r>
            <a:r>
              <a:rPr sz="834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67" dirty="0">
                <a:solidFill>
                  <a:srgbClr val="333333"/>
                </a:solidFill>
                <a:latin typeface="Trebuchet MS"/>
                <a:cs typeface="Trebuchet MS"/>
              </a:rPr>
              <a:t>2003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book</a:t>
            </a:r>
            <a:r>
              <a:rPr sz="834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Driven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Design:</a:t>
            </a:r>
            <a:r>
              <a:rPr sz="834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Tackling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Complexity</a:t>
            </a:r>
            <a:r>
              <a:rPr sz="834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Heart</a:t>
            </a:r>
            <a:r>
              <a:rPr sz="834" spc="-4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Software.</a:t>
            </a:r>
            <a:endParaRPr sz="834">
              <a:latin typeface="Trebuchet MS"/>
              <a:cs typeface="Trebuchet MS"/>
            </a:endParaRPr>
          </a:p>
          <a:p>
            <a:pPr marL="8145" marR="50496">
              <a:lnSpc>
                <a:spcPct val="125000"/>
              </a:lnSpc>
              <a:spcBef>
                <a:spcPts val="866"/>
              </a:spcBef>
            </a:pPr>
            <a:r>
              <a:rPr sz="834" spc="61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article,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115" dirty="0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am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going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cover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key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concepts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that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know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8" dirty="0">
                <a:solidFill>
                  <a:srgbClr val="333333"/>
                </a:solidFill>
                <a:latin typeface="Trebuchet MS"/>
                <a:cs typeface="Trebuchet MS"/>
              </a:rPr>
              <a:t>so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55" dirty="0">
                <a:solidFill>
                  <a:srgbClr val="333333"/>
                </a:solidFill>
                <a:latin typeface="Trebuchet MS"/>
                <a:cs typeface="Trebuchet MS"/>
              </a:rPr>
              <a:t>DDD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your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next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project.</a:t>
            </a:r>
            <a:endParaRPr sz="834">
              <a:latin typeface="Trebuchet MS"/>
              <a:cs typeface="Trebuchet MS"/>
            </a:endParaRPr>
          </a:p>
          <a:p>
            <a:pPr>
              <a:spcBef>
                <a:spcPts val="147"/>
              </a:spcBef>
            </a:pPr>
            <a:endParaRPr sz="834">
              <a:latin typeface="Trebuchet MS"/>
              <a:cs typeface="Trebuchet MS"/>
            </a:endParaRPr>
          </a:p>
          <a:p>
            <a:pPr marL="8145"/>
            <a:r>
              <a:rPr sz="834" spc="-6" dirty="0">
                <a:latin typeface="Trebuchet MS"/>
                <a:cs typeface="Trebuchet MS"/>
                <a:hlinkClick r:id="rId8"/>
              </a:rPr>
              <a:t>Watch</a:t>
            </a:r>
            <a:r>
              <a:rPr sz="834" spc="-19" dirty="0">
                <a:latin typeface="Trebuchet MS"/>
                <a:cs typeface="Trebuchet MS"/>
                <a:hlinkClick r:id="rId8"/>
              </a:rPr>
              <a:t> </a:t>
            </a:r>
            <a:r>
              <a:rPr sz="834" dirty="0">
                <a:latin typeface="Trebuchet MS"/>
                <a:cs typeface="Trebuchet MS"/>
                <a:hlinkClick r:id="rId8"/>
              </a:rPr>
              <a:t>this</a:t>
            </a:r>
            <a:r>
              <a:rPr sz="834" spc="-19" dirty="0">
                <a:latin typeface="Trebuchet MS"/>
                <a:cs typeface="Trebuchet MS"/>
                <a:hlinkClick r:id="rId8"/>
              </a:rPr>
              <a:t> </a:t>
            </a:r>
            <a:r>
              <a:rPr sz="834" dirty="0">
                <a:latin typeface="Trebuchet MS"/>
                <a:cs typeface="Trebuchet MS"/>
                <a:hlinkClick r:id="rId8"/>
              </a:rPr>
              <a:t>on</a:t>
            </a:r>
            <a:r>
              <a:rPr sz="834" spc="-19" dirty="0">
                <a:latin typeface="Trebuchet MS"/>
                <a:cs typeface="Trebuchet MS"/>
                <a:hlinkClick r:id="rId8"/>
              </a:rPr>
              <a:t> </a:t>
            </a:r>
            <a:r>
              <a:rPr sz="834" spc="-6" dirty="0">
                <a:latin typeface="Trebuchet MS"/>
                <a:cs typeface="Trebuchet MS"/>
                <a:hlinkClick r:id="rId8"/>
              </a:rPr>
              <a:t>YouTube!</a:t>
            </a: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34">
              <a:latin typeface="Trebuchet MS"/>
              <a:cs typeface="Trebuchet MS"/>
            </a:endParaRPr>
          </a:p>
          <a:p>
            <a:pPr>
              <a:spcBef>
                <a:spcPts val="446"/>
              </a:spcBef>
            </a:pPr>
            <a:endParaRPr sz="834">
              <a:latin typeface="Trebuchet MS"/>
              <a:cs typeface="Trebuchet MS"/>
            </a:endParaRPr>
          </a:p>
          <a:p>
            <a:pPr marL="8145">
              <a:spcBef>
                <a:spcPts val="3"/>
              </a:spcBef>
            </a:pPr>
            <a:r>
              <a:rPr sz="962" b="1" dirty="0">
                <a:latin typeface="Trebuchet MS"/>
                <a:cs typeface="Trebuchet MS"/>
              </a:rPr>
              <a:t>Strategic</a:t>
            </a:r>
            <a:r>
              <a:rPr sz="962" b="1" spc="157" dirty="0">
                <a:latin typeface="Trebuchet MS"/>
                <a:cs typeface="Trebuchet MS"/>
              </a:rPr>
              <a:t> </a:t>
            </a:r>
            <a:r>
              <a:rPr sz="962" b="1" spc="29" dirty="0">
                <a:latin typeface="Trebuchet MS"/>
                <a:cs typeface="Trebuchet MS"/>
              </a:rPr>
              <a:t>Design</a:t>
            </a:r>
            <a:endParaRPr sz="962">
              <a:latin typeface="Trebuchet MS"/>
              <a:cs typeface="Trebuchet MS"/>
            </a:endParaRPr>
          </a:p>
          <a:p>
            <a:pPr marL="8145" marR="3258">
              <a:lnSpc>
                <a:spcPct val="129800"/>
              </a:lnSpc>
              <a:spcBef>
                <a:spcPts val="1081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first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step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using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55" dirty="0">
                <a:solidFill>
                  <a:srgbClr val="333333"/>
                </a:solidFill>
                <a:latin typeface="Trebuchet MS"/>
                <a:cs typeface="Trebuchet MS"/>
              </a:rPr>
              <a:t>DDD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call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Strategic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Design.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Although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possible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55" dirty="0">
                <a:solidFill>
                  <a:srgbClr val="333333"/>
                </a:solidFill>
                <a:latin typeface="Trebuchet MS"/>
                <a:cs typeface="Trebuchet MS"/>
              </a:rPr>
              <a:t>DDD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existing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application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lot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easier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when the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application</a:t>
            </a:r>
            <a:endParaRPr sz="834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8539" y="6664659"/>
            <a:ext cx="1431465" cy="80577"/>
          </a:xfrm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8145">
              <a:spcBef>
                <a:spcPts val="13"/>
              </a:spcBef>
            </a:pPr>
            <a:r>
              <a:rPr sz="513" spc="-6" dirty="0">
                <a:latin typeface="Arial MT"/>
                <a:cs typeface="Arial MT"/>
              </a:rPr>
              <a:t>https://</a:t>
            </a:r>
            <a:r>
              <a:rPr sz="513" spc="-6" dirty="0">
                <a:latin typeface="Arial MT"/>
                <a:cs typeface="Arial MT"/>
                <a:hlinkClick r:id="rId9"/>
              </a:rPr>
              <a:t>www.alexhyett.com/domain-driven-design/</a:t>
            </a:r>
            <a:endParaRPr sz="513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7055494" y="10391931"/>
            <a:ext cx="192404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24434">
              <a:spcBef>
                <a:spcPts val="13"/>
              </a:spcBef>
            </a:pPr>
            <a:fld id="{81D60167-4931-47E6-BA6A-407CBD079E47}" type="slidenum">
              <a:rPr lang="en-IN" spc="-25" smtClean="0"/>
              <a:pPr marL="38100">
                <a:spcBef>
                  <a:spcPts val="20"/>
                </a:spcBef>
              </a:pPr>
              <a:t>88</a:t>
            </a:fld>
            <a:r>
              <a:rPr lang="en-IN" spc="-25"/>
              <a:t>/7</a:t>
            </a:r>
            <a:endParaRPr spc="-16" dirty="0"/>
          </a:p>
        </p:txBody>
      </p:sp>
      <p:sp>
        <p:nvSpPr>
          <p:cNvPr id="13" name="object 13"/>
          <p:cNvSpPr txBox="1"/>
          <p:nvPr/>
        </p:nvSpPr>
        <p:spPr>
          <a:xfrm>
            <a:off x="2348539" y="103888"/>
            <a:ext cx="512314" cy="8715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513" dirty="0">
                <a:latin typeface="Arial MT"/>
                <a:cs typeface="Arial MT"/>
              </a:rPr>
              <a:t>6/6/24,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12:51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spc="-16" dirty="0">
                <a:latin typeface="Arial MT"/>
                <a:cs typeface="Arial MT"/>
              </a:rPr>
              <a:t>PM</a:t>
            </a:r>
            <a:endParaRPr sz="51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8539" y="77205"/>
            <a:ext cx="1289744" cy="293551"/>
          </a:xfrm>
          <a:prstGeom prst="rect">
            <a:avLst/>
          </a:prstGeom>
        </p:spPr>
        <p:txBody>
          <a:bodyPr vert="horz" wrap="square" lIns="0" tIns="34616" rIns="0" bIns="0" rtlCol="0">
            <a:spAutoFit/>
          </a:bodyPr>
          <a:lstStyle/>
          <a:p>
            <a:pPr marL="8145">
              <a:spcBef>
                <a:spcPts val="273"/>
              </a:spcBef>
            </a:pPr>
            <a:r>
              <a:rPr sz="513" dirty="0">
                <a:latin typeface="Arial MT"/>
                <a:cs typeface="Arial MT"/>
              </a:rPr>
              <a:t>6/6/24,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12:51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spc="-16" dirty="0">
                <a:latin typeface="Arial MT"/>
                <a:cs typeface="Arial MT"/>
              </a:rPr>
              <a:t>PM</a:t>
            </a:r>
            <a:endParaRPr sz="513">
              <a:latin typeface="Arial MT"/>
              <a:cs typeface="Arial MT"/>
            </a:endParaRPr>
          </a:p>
          <a:p>
            <a:pPr marL="231304">
              <a:spcBef>
                <a:spcPts val="362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built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mind.</a:t>
            </a:r>
            <a:endParaRPr sz="834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17000" y="3017682"/>
            <a:ext cx="36652" cy="36652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8"/>
                </a:moveTo>
                <a:lnTo>
                  <a:pt x="24785" y="57148"/>
                </a:lnTo>
                <a:lnTo>
                  <a:pt x="21140" y="56423"/>
                </a:lnTo>
                <a:lnTo>
                  <a:pt x="0" y="32363"/>
                </a:lnTo>
                <a:lnTo>
                  <a:pt x="0" y="2478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/>
          <p:nvPr/>
        </p:nvSpPr>
        <p:spPr>
          <a:xfrm>
            <a:off x="2717000" y="3341442"/>
            <a:ext cx="36652" cy="36652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8"/>
                </a:moveTo>
                <a:lnTo>
                  <a:pt x="24785" y="57148"/>
                </a:lnTo>
                <a:lnTo>
                  <a:pt x="21140" y="56423"/>
                </a:lnTo>
                <a:lnTo>
                  <a:pt x="0" y="32363"/>
                </a:lnTo>
                <a:lnTo>
                  <a:pt x="0" y="2478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/>
          <p:nvPr/>
        </p:nvSpPr>
        <p:spPr>
          <a:xfrm>
            <a:off x="2717000" y="3665201"/>
            <a:ext cx="36652" cy="36652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8"/>
                </a:moveTo>
                <a:lnTo>
                  <a:pt x="24785" y="57148"/>
                </a:lnTo>
                <a:lnTo>
                  <a:pt x="21140" y="56422"/>
                </a:lnTo>
                <a:lnTo>
                  <a:pt x="0" y="32363"/>
                </a:lnTo>
                <a:lnTo>
                  <a:pt x="0" y="2478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6"/>
          <p:cNvSpPr txBox="1"/>
          <p:nvPr/>
        </p:nvSpPr>
        <p:spPr>
          <a:xfrm>
            <a:off x="2571983" y="459340"/>
            <a:ext cx="3992627" cy="5803367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 marR="305826">
              <a:lnSpc>
                <a:spcPct val="127400"/>
              </a:lnSpc>
              <a:spcBef>
                <a:spcPts val="83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work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different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subdomains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business.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6" dirty="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subdomain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refers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subject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area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building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the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application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subdomains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part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application.</a:t>
            </a:r>
            <a:endParaRPr sz="834">
              <a:latin typeface="Trebuchet MS"/>
              <a:cs typeface="Trebuchet MS"/>
            </a:endParaRPr>
          </a:p>
          <a:p>
            <a:pPr>
              <a:spcBef>
                <a:spcPts val="147"/>
              </a:spcBef>
            </a:pPr>
            <a:endParaRPr sz="834">
              <a:latin typeface="Trebuchet MS"/>
              <a:cs typeface="Trebuchet MS"/>
            </a:endParaRPr>
          </a:p>
          <a:p>
            <a:pPr marL="8145"/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important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when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working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subdomains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correct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language.</a:t>
            </a:r>
            <a:endParaRPr sz="834">
              <a:latin typeface="Trebuchet MS"/>
              <a:cs typeface="Trebuchet MS"/>
            </a:endParaRPr>
          </a:p>
          <a:p>
            <a:pPr marL="8145" marR="59048">
              <a:lnSpc>
                <a:spcPct val="128200"/>
              </a:lnSpc>
              <a:spcBef>
                <a:spcPts val="834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want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words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describe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application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same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words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used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business.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grand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name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“Ubiquitous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language”,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just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fancy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way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saying,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everyone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same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words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describe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business.</a:t>
            </a: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34">
              <a:latin typeface="Trebuchet MS"/>
              <a:cs typeface="Trebuchet MS"/>
            </a:endParaRPr>
          </a:p>
          <a:p>
            <a:pPr>
              <a:spcBef>
                <a:spcPts val="13"/>
              </a:spcBef>
            </a:pPr>
            <a:endParaRPr sz="834">
              <a:latin typeface="Trebuchet MS"/>
              <a:cs typeface="Trebuchet MS"/>
            </a:endParaRPr>
          </a:p>
          <a:p>
            <a:pPr marL="8145">
              <a:spcBef>
                <a:spcPts val="3"/>
              </a:spcBef>
            </a:pPr>
            <a:r>
              <a:rPr sz="962" b="1" spc="-6" dirty="0">
                <a:latin typeface="Trebuchet MS"/>
                <a:cs typeface="Trebuchet MS"/>
              </a:rPr>
              <a:t>Subdomains</a:t>
            </a:r>
            <a:endParaRPr sz="962">
              <a:latin typeface="Trebuchet MS"/>
              <a:cs typeface="Trebuchet MS"/>
            </a:endParaRPr>
          </a:p>
          <a:p>
            <a:pPr marL="8145" marR="87553">
              <a:lnSpc>
                <a:spcPct val="125000"/>
              </a:lnSpc>
              <a:spcBef>
                <a:spcPts val="984"/>
              </a:spcBef>
            </a:pP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Let’s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Netflix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2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example.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were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build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Netflix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from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scratch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using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8" dirty="0">
                <a:solidFill>
                  <a:srgbClr val="333333"/>
                </a:solidFill>
                <a:latin typeface="Trebuchet MS"/>
                <a:cs typeface="Trebuchet MS"/>
              </a:rPr>
              <a:t>DDD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then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domains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would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have?</a:t>
            </a:r>
            <a:endParaRPr sz="834">
              <a:latin typeface="Trebuchet MS"/>
              <a:cs typeface="Trebuchet MS"/>
            </a:endParaRPr>
          </a:p>
          <a:p>
            <a:pPr marL="252073" marR="267954">
              <a:lnSpc>
                <a:spcPct val="129800"/>
              </a:lnSpc>
              <a:spcBef>
                <a:spcPts val="818"/>
              </a:spcBef>
            </a:pPr>
            <a:r>
              <a:rPr sz="834" b="1" dirty="0">
                <a:solidFill>
                  <a:srgbClr val="333333"/>
                </a:solidFill>
                <a:latin typeface="Trebuchet MS"/>
                <a:cs typeface="Trebuchet MS"/>
              </a:rPr>
              <a:t>Video</a:t>
            </a:r>
            <a:r>
              <a:rPr sz="834" b="1" spc="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b="1" dirty="0">
                <a:solidFill>
                  <a:srgbClr val="333333"/>
                </a:solidFill>
                <a:latin typeface="Trebuchet MS"/>
                <a:cs typeface="Trebuchet MS"/>
              </a:rPr>
              <a:t>Streaming</a:t>
            </a:r>
            <a:r>
              <a:rPr sz="834" b="1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-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obviously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main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part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8" dirty="0">
                <a:solidFill>
                  <a:srgbClr val="333333"/>
                </a:solidFill>
                <a:latin typeface="Trebuchet MS"/>
                <a:cs typeface="Trebuchet MS"/>
              </a:rPr>
              <a:t>so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this would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core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domain.</a:t>
            </a:r>
            <a:endParaRPr sz="834">
              <a:latin typeface="Trebuchet MS"/>
              <a:cs typeface="Trebuchet MS"/>
            </a:endParaRPr>
          </a:p>
          <a:p>
            <a:pPr marL="252073" marR="100992">
              <a:lnSpc>
                <a:spcPts val="1295"/>
              </a:lnSpc>
              <a:spcBef>
                <a:spcPts val="45"/>
              </a:spcBef>
            </a:pPr>
            <a:r>
              <a:rPr sz="834" b="1" dirty="0">
                <a:solidFill>
                  <a:srgbClr val="333333"/>
                </a:solidFill>
                <a:latin typeface="Trebuchet MS"/>
                <a:cs typeface="Trebuchet MS"/>
              </a:rPr>
              <a:t>Recommendations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-</a:t>
            </a:r>
            <a:r>
              <a:rPr sz="834" spc="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recommendations</a:t>
            </a:r>
            <a:r>
              <a:rPr sz="834" spc="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engine</a:t>
            </a:r>
            <a:r>
              <a:rPr sz="834" spc="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machine</a:t>
            </a:r>
            <a:r>
              <a:rPr sz="834" spc="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learning involved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likely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another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subdomain.</a:t>
            </a:r>
            <a:endParaRPr sz="834">
              <a:latin typeface="Trebuchet MS"/>
              <a:cs typeface="Trebuchet MS"/>
            </a:endParaRPr>
          </a:p>
          <a:p>
            <a:pPr marL="252073">
              <a:spcBef>
                <a:spcPts val="163"/>
              </a:spcBef>
            </a:pPr>
            <a:r>
              <a:rPr sz="834" b="1" dirty="0">
                <a:solidFill>
                  <a:srgbClr val="333333"/>
                </a:solidFill>
                <a:latin typeface="Trebuchet MS"/>
                <a:cs typeface="Trebuchet MS"/>
              </a:rPr>
              <a:t>Billing</a:t>
            </a:r>
            <a:r>
              <a:rPr sz="834" b="1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-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billing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handling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monthly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subscriptions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could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another</a:t>
            </a:r>
            <a:endParaRPr sz="834">
              <a:latin typeface="Trebuchet MS"/>
              <a:cs typeface="Trebuchet MS"/>
            </a:endParaRPr>
          </a:p>
          <a:p>
            <a:pPr marL="252073">
              <a:spcBef>
                <a:spcPts val="298"/>
              </a:spcBef>
            </a:pP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subdomain.</a:t>
            </a:r>
            <a:endParaRPr sz="834">
              <a:latin typeface="Trebuchet MS"/>
              <a:cs typeface="Trebuchet MS"/>
            </a:endParaRPr>
          </a:p>
          <a:p>
            <a:pPr>
              <a:spcBef>
                <a:spcPts val="147"/>
              </a:spcBef>
            </a:pPr>
            <a:endParaRPr sz="834">
              <a:latin typeface="Trebuchet MS"/>
              <a:cs typeface="Trebuchet MS"/>
            </a:endParaRPr>
          </a:p>
          <a:p>
            <a:pPr marL="8145"/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There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likely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quite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8" dirty="0">
                <a:solidFill>
                  <a:srgbClr val="333333"/>
                </a:solidFill>
                <a:latin typeface="Trebuchet MS"/>
                <a:cs typeface="Trebuchet MS"/>
              </a:rPr>
              <a:t>few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haven’t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covered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here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2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well.</a:t>
            </a:r>
            <a:endParaRPr sz="834">
              <a:latin typeface="Trebuchet MS"/>
              <a:cs typeface="Trebuchet MS"/>
            </a:endParaRPr>
          </a:p>
          <a:p>
            <a:pPr marL="8145" marR="136421" algn="just">
              <a:lnSpc>
                <a:spcPct val="126600"/>
              </a:lnSpc>
              <a:spcBef>
                <a:spcPts val="850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Working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out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subdomains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should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always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done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2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group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exercise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business.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engineering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team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tries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work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are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themselves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then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might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not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representative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the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defeats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 whole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point of using Domain Driven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Design.</a:t>
            </a:r>
            <a:endParaRPr sz="834">
              <a:latin typeface="Trebuchet MS"/>
              <a:cs typeface="Trebuchet MS"/>
            </a:endParaRPr>
          </a:p>
          <a:p>
            <a:pPr marL="8145" marR="3258">
              <a:lnSpc>
                <a:spcPct val="129800"/>
              </a:lnSpc>
              <a:spcBef>
                <a:spcPts val="818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aim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here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end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up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system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reflects 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real-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world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trying</a:t>
            </a:r>
            <a:r>
              <a:rPr sz="834" spc="-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solve.</a:t>
            </a:r>
            <a:endParaRPr sz="834">
              <a:latin typeface="Trebuchet MS"/>
              <a:cs typeface="Trebuchet MS"/>
            </a:endParaRPr>
          </a:p>
          <a:p>
            <a:pPr marL="8145" marR="56197">
              <a:lnSpc>
                <a:spcPct val="125000"/>
              </a:lnSpc>
              <a:spcBef>
                <a:spcPts val="866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Working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domains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going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iterative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process.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might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find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one of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domains is huge and needs to be broken down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further.</a:t>
            </a:r>
            <a:endParaRPr sz="834">
              <a:latin typeface="Trebuchet MS"/>
              <a:cs typeface="Trebuchet MS"/>
            </a:endParaRPr>
          </a:p>
          <a:p>
            <a:pPr marL="8145" marR="84703" algn="just">
              <a:lnSpc>
                <a:spcPct val="129800"/>
              </a:lnSpc>
              <a:spcBef>
                <a:spcPts val="818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Once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worked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main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are,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next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step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work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out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key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parts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make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up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each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domain.</a:t>
            </a:r>
            <a:endParaRPr sz="834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8539" y="6664659"/>
            <a:ext cx="1431465" cy="80577"/>
          </a:xfrm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8145">
              <a:spcBef>
                <a:spcPts val="13"/>
              </a:spcBef>
            </a:pPr>
            <a:r>
              <a:rPr sz="513" spc="-6" dirty="0">
                <a:latin typeface="Arial MT"/>
                <a:cs typeface="Arial MT"/>
              </a:rPr>
              <a:t>https://</a:t>
            </a:r>
            <a:r>
              <a:rPr sz="513" spc="-6" dirty="0">
                <a:latin typeface="Arial MT"/>
                <a:cs typeface="Arial MT"/>
                <a:hlinkClick r:id="rId2"/>
              </a:rPr>
              <a:t>www.alexhyett.com/domain-driven-design/</a:t>
            </a:r>
            <a:endParaRPr sz="513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7055494" y="10391931"/>
            <a:ext cx="192404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24434">
              <a:spcBef>
                <a:spcPts val="13"/>
              </a:spcBef>
            </a:pPr>
            <a:fld id="{81D60167-4931-47E6-BA6A-407CBD079E47}" type="slidenum">
              <a:rPr lang="en-IN" spc="-25" smtClean="0"/>
              <a:pPr marL="38100">
                <a:spcBef>
                  <a:spcPts val="20"/>
                </a:spcBef>
              </a:pPr>
              <a:t>89</a:t>
            </a:fld>
            <a:r>
              <a:rPr lang="en-IN" spc="-25"/>
              <a:t>/7</a:t>
            </a:r>
            <a:endParaRPr spc="-16" dirty="0"/>
          </a:p>
        </p:txBody>
      </p:sp>
      <p:sp>
        <p:nvSpPr>
          <p:cNvPr id="7" name="object 7"/>
          <p:cNvSpPr txBox="1"/>
          <p:nvPr/>
        </p:nvSpPr>
        <p:spPr>
          <a:xfrm>
            <a:off x="4142102" y="103888"/>
            <a:ext cx="1611467" cy="8715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513" spc="-6" dirty="0">
                <a:latin typeface="Arial MT"/>
                <a:cs typeface="Arial MT"/>
              </a:rPr>
              <a:t>Domain-</a:t>
            </a:r>
            <a:r>
              <a:rPr sz="513" dirty="0">
                <a:latin typeface="Arial MT"/>
                <a:cs typeface="Arial MT"/>
              </a:rPr>
              <a:t>Driven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Design: Simple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6" dirty="0">
                <a:latin typeface="Arial MT"/>
                <a:cs typeface="Arial MT"/>
              </a:rPr>
              <a:t>Explanation</a:t>
            </a:r>
            <a:r>
              <a:rPr sz="513" dirty="0">
                <a:latin typeface="Arial MT"/>
                <a:cs typeface="Arial MT"/>
              </a:rPr>
              <a:t> |</a:t>
            </a:r>
            <a:r>
              <a:rPr sz="513" spc="-29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Alex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13" dirty="0">
                <a:latin typeface="Arial MT"/>
                <a:cs typeface="Arial MT"/>
              </a:rPr>
              <a:t>Hyett</a:t>
            </a:r>
            <a:endParaRPr sz="51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>
            <a:extLst>
              <a:ext uri="{FF2B5EF4-FFF2-40B4-BE49-F238E27FC236}">
                <a16:creationId xmlns:a16="http://schemas.microsoft.com/office/drawing/2014/main" id="{57952D5C-BC5D-EC61-6CC4-A1A9FEAC6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38600"/>
            <a:ext cx="3429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Shape 65537">
            <a:extLst>
              <a:ext uri="{FF2B5EF4-FFF2-40B4-BE49-F238E27FC236}">
                <a16:creationId xmlns:a16="http://schemas.microsoft.com/office/drawing/2014/main" id="{C6A0DE9D-A59C-812D-D817-181ED4533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tx1"/>
                </a:solidFill>
              </a:rPr>
              <a:t>Let’s Refactor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F3E45377-DD8F-F7E2-C6A3-9F7259FF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4124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ight Arrow 7">
            <a:extLst>
              <a:ext uri="{FF2B5EF4-FFF2-40B4-BE49-F238E27FC236}">
                <a16:creationId xmlns:a16="http://schemas.microsoft.com/office/drawing/2014/main" id="{20B2E14C-FCA0-73DF-BE24-075604953A17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5641975" y="4292600"/>
            <a:ext cx="561975" cy="484188"/>
          </a:xfrm>
          <a:prstGeom prst="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4" name="Right Arrow 8">
            <a:extLst>
              <a:ext uri="{FF2B5EF4-FFF2-40B4-BE49-F238E27FC236}">
                <a16:creationId xmlns:a16="http://schemas.microsoft.com/office/drawing/2014/main" id="{DAB07759-24CE-0802-C764-176574493115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5108575" y="3987800"/>
            <a:ext cx="561975" cy="484188"/>
          </a:xfrm>
          <a:prstGeom prst="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Right Arrow 9">
            <a:extLst>
              <a:ext uri="{FF2B5EF4-FFF2-40B4-BE49-F238E27FC236}">
                <a16:creationId xmlns:a16="http://schemas.microsoft.com/office/drawing/2014/main" id="{E138F9C3-5906-E210-97CC-4F1367A8ACB1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4498975" y="3683000"/>
            <a:ext cx="561975" cy="484188"/>
          </a:xfrm>
          <a:prstGeom prst="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6" name="Right Arrow 10">
            <a:extLst>
              <a:ext uri="{FF2B5EF4-FFF2-40B4-BE49-F238E27FC236}">
                <a16:creationId xmlns:a16="http://schemas.microsoft.com/office/drawing/2014/main" id="{723151FA-B67F-1454-06A5-6C55F6C6193D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3965575" y="3302000"/>
            <a:ext cx="561975" cy="484188"/>
          </a:xfrm>
          <a:prstGeom prst="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348539" y="6664659"/>
            <a:ext cx="1431465" cy="80577"/>
          </a:xfrm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8145">
              <a:spcBef>
                <a:spcPts val="13"/>
              </a:spcBef>
            </a:pPr>
            <a:r>
              <a:rPr sz="513" spc="-6" dirty="0">
                <a:latin typeface="Arial MT"/>
                <a:cs typeface="Arial MT"/>
              </a:rPr>
              <a:t>https://</a:t>
            </a:r>
            <a:r>
              <a:rPr sz="513" spc="-6" dirty="0">
                <a:latin typeface="Arial MT"/>
                <a:cs typeface="Arial MT"/>
                <a:hlinkClick r:id="rId2"/>
              </a:rPr>
              <a:t>www.alexhyett.com/domain-driven-design/</a:t>
            </a:r>
            <a:endParaRPr sz="513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055494" y="10391931"/>
            <a:ext cx="192404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24434">
              <a:spcBef>
                <a:spcPts val="13"/>
              </a:spcBef>
            </a:pPr>
            <a:fld id="{81D60167-4931-47E6-BA6A-407CBD079E47}" type="slidenum">
              <a:rPr lang="en-IN" spc="-25" smtClean="0"/>
              <a:pPr marL="38100">
                <a:spcBef>
                  <a:spcPts val="20"/>
                </a:spcBef>
              </a:pPr>
              <a:t>90</a:t>
            </a:fld>
            <a:r>
              <a:rPr lang="en-IN" spc="-25"/>
              <a:t>/7</a:t>
            </a:r>
            <a:endParaRPr spc="-16" dirty="0"/>
          </a:p>
        </p:txBody>
      </p:sp>
      <p:sp>
        <p:nvSpPr>
          <p:cNvPr id="2" name="object 2"/>
          <p:cNvSpPr txBox="1"/>
          <p:nvPr/>
        </p:nvSpPr>
        <p:spPr>
          <a:xfrm>
            <a:off x="2348539" y="75760"/>
            <a:ext cx="1235173" cy="314880"/>
          </a:xfrm>
          <a:prstGeom prst="rect">
            <a:avLst/>
          </a:prstGeom>
        </p:spPr>
        <p:txBody>
          <a:bodyPr vert="horz" wrap="square" lIns="0" tIns="36245" rIns="0" bIns="0" rtlCol="0">
            <a:spAutoFit/>
          </a:bodyPr>
          <a:lstStyle/>
          <a:p>
            <a:pPr marL="8145">
              <a:spcBef>
                <a:spcPts val="285"/>
              </a:spcBef>
            </a:pPr>
            <a:r>
              <a:rPr sz="513" dirty="0">
                <a:latin typeface="Arial MT"/>
                <a:cs typeface="Arial MT"/>
              </a:rPr>
              <a:t>6/6/24,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12:51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spc="-16" dirty="0">
                <a:latin typeface="Arial MT"/>
                <a:cs typeface="Arial MT"/>
              </a:rPr>
              <a:t>PM</a:t>
            </a:r>
            <a:endParaRPr sz="513">
              <a:latin typeface="Arial MT"/>
              <a:cs typeface="Arial MT"/>
            </a:endParaRPr>
          </a:p>
          <a:p>
            <a:pPr marL="231304">
              <a:spcBef>
                <a:spcPts val="426"/>
              </a:spcBef>
            </a:pPr>
            <a:r>
              <a:rPr sz="962" b="1" dirty="0">
                <a:latin typeface="Trebuchet MS"/>
                <a:cs typeface="Trebuchet MS"/>
              </a:rPr>
              <a:t>Bounded</a:t>
            </a:r>
            <a:r>
              <a:rPr sz="962" b="1" spc="42" dirty="0">
                <a:latin typeface="Trebuchet MS"/>
                <a:cs typeface="Trebuchet MS"/>
              </a:rPr>
              <a:t> </a:t>
            </a:r>
            <a:r>
              <a:rPr sz="962" b="1" spc="-6" dirty="0">
                <a:latin typeface="Trebuchet MS"/>
                <a:cs typeface="Trebuchet MS"/>
              </a:rPr>
              <a:t>Context</a:t>
            </a:r>
            <a:endParaRPr sz="96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983" y="502100"/>
            <a:ext cx="3995477" cy="588859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 marR="70043">
              <a:lnSpc>
                <a:spcPct val="129800"/>
              </a:lnSpc>
              <a:spcBef>
                <a:spcPts val="61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we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closer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look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billing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we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might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subscribers,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accounts, payment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details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subscription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plans.</a:t>
            </a:r>
            <a:endParaRPr sz="834">
              <a:latin typeface="Trebuchet MS"/>
              <a:cs typeface="Trebuchet MS"/>
            </a:endParaRPr>
          </a:p>
          <a:p>
            <a:pPr marL="8145" marR="190174" algn="just">
              <a:lnSpc>
                <a:spcPct val="127400"/>
              </a:lnSpc>
              <a:spcBef>
                <a:spcPts val="840"/>
              </a:spcBef>
            </a:pP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notice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when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5" dirty="0">
                <a:solidFill>
                  <a:srgbClr val="333333"/>
                </a:solidFill>
                <a:latin typeface="Trebuchet MS"/>
                <a:cs typeface="Trebuchet MS"/>
              </a:rPr>
              <a:t>go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through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exercise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there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parts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common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across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multiple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subdomains.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example,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subscribers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users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will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likely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come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up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across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whole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system.</a:t>
            </a:r>
            <a:endParaRPr sz="834">
              <a:latin typeface="Trebuchet MS"/>
              <a:cs typeface="Trebuchet MS"/>
            </a:endParaRPr>
          </a:p>
          <a:p>
            <a:pPr marL="8145" marR="3258">
              <a:lnSpc>
                <a:spcPct val="127400"/>
              </a:lnSpc>
              <a:spcBef>
                <a:spcPts val="843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Each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own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preference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2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call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users.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billing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may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call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them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subscribers or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customers.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video streaming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might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call</a:t>
            </a:r>
            <a:r>
              <a:rPr sz="834" spc="-51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them</a:t>
            </a:r>
            <a:r>
              <a:rPr sz="834" spc="-4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viewers.</a:t>
            </a:r>
            <a:endParaRPr sz="834">
              <a:latin typeface="Trebuchet MS"/>
              <a:cs typeface="Trebuchet MS"/>
            </a:endParaRPr>
          </a:p>
          <a:p>
            <a:pPr marL="8145" marR="21176">
              <a:lnSpc>
                <a:spcPct val="127400"/>
              </a:lnSpc>
              <a:spcBef>
                <a:spcPts val="840"/>
              </a:spcBef>
            </a:pPr>
            <a:r>
              <a:rPr sz="834" spc="55" dirty="0">
                <a:solidFill>
                  <a:srgbClr val="333333"/>
                </a:solidFill>
                <a:latin typeface="Trebuchet MS"/>
                <a:cs typeface="Trebuchet MS"/>
              </a:rPr>
              <a:t>DDD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copes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this by creating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called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a Bounded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Context.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Each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subdomain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own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Bounded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Context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allowing the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language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used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each</a:t>
            </a:r>
            <a:r>
              <a:rPr sz="834" spc="321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different.</a:t>
            </a:r>
            <a:endParaRPr sz="834">
              <a:latin typeface="Trebuchet MS"/>
              <a:cs typeface="Trebuchet MS"/>
            </a:endParaRPr>
          </a:p>
          <a:p>
            <a:pPr marL="8145" marR="68820">
              <a:lnSpc>
                <a:spcPct val="125000"/>
              </a:lnSpc>
              <a:spcBef>
                <a:spcPts val="866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don’t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try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force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whole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agree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call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“Users”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just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agree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language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within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that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subdomain.</a:t>
            </a:r>
            <a:endParaRPr sz="834">
              <a:latin typeface="Trebuchet MS"/>
              <a:cs typeface="Trebuchet MS"/>
            </a:endParaRPr>
          </a:p>
          <a:p>
            <a:pPr marL="8145" marR="57012">
              <a:lnSpc>
                <a:spcPct val="127400"/>
              </a:lnSpc>
              <a:spcBef>
                <a:spcPts val="843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done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good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job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should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find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some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clear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separation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between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different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subdomains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language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used.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Each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subdomain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should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at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least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8" dirty="0">
                <a:solidFill>
                  <a:srgbClr val="333333"/>
                </a:solidFill>
                <a:latin typeface="Trebuchet MS"/>
                <a:cs typeface="Trebuchet MS"/>
              </a:rPr>
              <a:t>few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things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unique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just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domain.</a:t>
            </a:r>
            <a:endParaRPr sz="834">
              <a:latin typeface="Trebuchet MS"/>
              <a:cs typeface="Trebuchet MS"/>
            </a:endParaRPr>
          </a:p>
          <a:p>
            <a:pPr marL="8145" marR="225196" algn="just">
              <a:lnSpc>
                <a:spcPct val="129800"/>
              </a:lnSpc>
              <a:spcBef>
                <a:spcPts val="818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example,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billing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contain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payment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details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wouldn’t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expect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see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any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other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domains.</a:t>
            </a:r>
            <a:endParaRPr sz="834">
              <a:latin typeface="Trebuchet MS"/>
              <a:cs typeface="Trebuchet MS"/>
            </a:endParaRPr>
          </a:p>
          <a:p>
            <a:pPr marL="8145" marR="109544">
              <a:lnSpc>
                <a:spcPct val="127400"/>
              </a:lnSpc>
              <a:spcBef>
                <a:spcPts val="840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aim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here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build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up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model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the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the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different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elements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make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up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each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domain.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elements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inside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called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Entities which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115" dirty="0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cover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detail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bit.</a:t>
            </a: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34">
              <a:latin typeface="Trebuchet MS"/>
              <a:cs typeface="Trebuchet MS"/>
            </a:endParaRPr>
          </a:p>
          <a:p>
            <a:pPr>
              <a:spcBef>
                <a:spcPts val="13"/>
              </a:spcBef>
            </a:pPr>
            <a:endParaRPr sz="834">
              <a:latin typeface="Trebuchet MS"/>
              <a:cs typeface="Trebuchet MS"/>
            </a:endParaRPr>
          </a:p>
          <a:p>
            <a:pPr marL="8145">
              <a:spcBef>
                <a:spcPts val="3"/>
              </a:spcBef>
            </a:pPr>
            <a:r>
              <a:rPr sz="962" b="1" spc="-6" dirty="0">
                <a:latin typeface="Trebuchet MS"/>
                <a:cs typeface="Trebuchet MS"/>
              </a:rPr>
              <a:t>Relationships</a:t>
            </a:r>
            <a:endParaRPr sz="962">
              <a:latin typeface="Trebuchet MS"/>
              <a:cs typeface="Trebuchet MS"/>
            </a:endParaRPr>
          </a:p>
          <a:p>
            <a:pPr marL="8145" marR="90404">
              <a:lnSpc>
                <a:spcPct val="125000"/>
              </a:lnSpc>
              <a:spcBef>
                <a:spcPts val="984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Once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know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different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subdomains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we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work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how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they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interact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relationships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exist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between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them.</a:t>
            </a:r>
            <a:endParaRPr sz="834">
              <a:latin typeface="Trebuchet MS"/>
              <a:cs typeface="Trebuchet MS"/>
            </a:endParaRPr>
          </a:p>
          <a:p>
            <a:pPr marL="8145" marR="293609">
              <a:lnSpc>
                <a:spcPct val="127400"/>
              </a:lnSpc>
              <a:spcBef>
                <a:spcPts val="840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creating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Context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8" dirty="0">
                <a:solidFill>
                  <a:srgbClr val="333333"/>
                </a:solidFill>
                <a:latin typeface="Trebuchet MS"/>
                <a:cs typeface="Trebuchet MS"/>
              </a:rPr>
              <a:t>Map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outlines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subdomains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communicate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each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other,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how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they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communicate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direction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communication.</a:t>
            </a:r>
            <a:endParaRPr sz="834">
              <a:latin typeface="Trebuchet MS"/>
              <a:cs typeface="Trebuchet MS"/>
            </a:endParaRPr>
          </a:p>
          <a:p>
            <a:pPr>
              <a:spcBef>
                <a:spcPts val="147"/>
              </a:spcBef>
            </a:pPr>
            <a:endParaRPr sz="834">
              <a:latin typeface="Trebuchet MS"/>
              <a:cs typeface="Trebuchet MS"/>
            </a:endParaRPr>
          </a:p>
          <a:p>
            <a:pPr marL="8145"/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interactions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between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subdomains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usually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happen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between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entities.</a:t>
            </a:r>
            <a:endParaRPr sz="834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2102" y="103888"/>
            <a:ext cx="1611467" cy="8715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513" spc="-6" dirty="0">
                <a:latin typeface="Arial MT"/>
                <a:cs typeface="Arial MT"/>
              </a:rPr>
              <a:t>Domain-</a:t>
            </a:r>
            <a:r>
              <a:rPr sz="513" dirty="0">
                <a:latin typeface="Arial MT"/>
                <a:cs typeface="Arial MT"/>
              </a:rPr>
              <a:t>Driven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Design: Simple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6" dirty="0">
                <a:latin typeface="Arial MT"/>
                <a:cs typeface="Arial MT"/>
              </a:rPr>
              <a:t>Explanation</a:t>
            </a:r>
            <a:r>
              <a:rPr sz="513" dirty="0">
                <a:latin typeface="Arial MT"/>
                <a:cs typeface="Arial MT"/>
              </a:rPr>
              <a:t> |</a:t>
            </a:r>
            <a:r>
              <a:rPr sz="513" spc="-29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Alex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13" dirty="0">
                <a:latin typeface="Arial MT"/>
                <a:cs typeface="Arial MT"/>
              </a:rPr>
              <a:t>Hyett</a:t>
            </a:r>
            <a:endParaRPr sz="51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7000" y="995712"/>
            <a:ext cx="36652" cy="36652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8"/>
                </a:moveTo>
                <a:lnTo>
                  <a:pt x="24785" y="57148"/>
                </a:lnTo>
                <a:lnTo>
                  <a:pt x="21140" y="56419"/>
                </a:lnTo>
                <a:lnTo>
                  <a:pt x="0" y="32361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1"/>
                </a:lnTo>
                <a:lnTo>
                  <a:pt x="32364" y="5714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" name="object 3"/>
          <p:cNvSpPr/>
          <p:nvPr/>
        </p:nvSpPr>
        <p:spPr>
          <a:xfrm>
            <a:off x="2717000" y="1154537"/>
            <a:ext cx="36652" cy="36652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8"/>
                </a:moveTo>
                <a:lnTo>
                  <a:pt x="24785" y="57148"/>
                </a:lnTo>
                <a:lnTo>
                  <a:pt x="21140" y="56419"/>
                </a:lnTo>
                <a:lnTo>
                  <a:pt x="0" y="32363"/>
                </a:lnTo>
                <a:lnTo>
                  <a:pt x="0" y="24782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/>
          <p:nvPr/>
        </p:nvSpPr>
        <p:spPr>
          <a:xfrm>
            <a:off x="2717000" y="1319471"/>
            <a:ext cx="36652" cy="36652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8"/>
                </a:moveTo>
                <a:lnTo>
                  <a:pt x="24785" y="57148"/>
                </a:lnTo>
                <a:lnTo>
                  <a:pt x="21140" y="56419"/>
                </a:lnTo>
                <a:lnTo>
                  <a:pt x="0" y="32363"/>
                </a:lnTo>
                <a:lnTo>
                  <a:pt x="0" y="24782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 txBox="1"/>
          <p:nvPr/>
        </p:nvSpPr>
        <p:spPr>
          <a:xfrm>
            <a:off x="2348539" y="77205"/>
            <a:ext cx="4209280" cy="6286089"/>
          </a:xfrm>
          <a:prstGeom prst="rect">
            <a:avLst/>
          </a:prstGeom>
        </p:spPr>
        <p:txBody>
          <a:bodyPr vert="horz" wrap="square" lIns="0" tIns="34616" rIns="0" bIns="0" rtlCol="0">
            <a:spAutoFit/>
          </a:bodyPr>
          <a:lstStyle/>
          <a:p>
            <a:pPr marL="8145">
              <a:spcBef>
                <a:spcPts val="273"/>
              </a:spcBef>
              <a:tabLst>
                <a:tab pos="1801566" algn="l"/>
              </a:tabLst>
            </a:pPr>
            <a:r>
              <a:rPr sz="513" dirty="0">
                <a:latin typeface="Arial MT"/>
                <a:cs typeface="Arial MT"/>
              </a:rPr>
              <a:t>6/6/24,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12:51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spc="-16" dirty="0">
                <a:latin typeface="Arial MT"/>
                <a:cs typeface="Arial MT"/>
              </a:rPr>
              <a:t>PM</a:t>
            </a:r>
            <a:r>
              <a:rPr sz="513" dirty="0">
                <a:latin typeface="Arial MT"/>
                <a:cs typeface="Arial MT"/>
              </a:rPr>
              <a:t>	</a:t>
            </a:r>
            <a:r>
              <a:rPr sz="513" spc="-6" dirty="0">
                <a:latin typeface="Arial MT"/>
                <a:cs typeface="Arial MT"/>
              </a:rPr>
              <a:t>Domain-</a:t>
            </a:r>
            <a:r>
              <a:rPr sz="513" dirty="0">
                <a:latin typeface="Arial MT"/>
                <a:cs typeface="Arial MT"/>
              </a:rPr>
              <a:t>Driven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Design: Simple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6" dirty="0">
                <a:latin typeface="Arial MT"/>
                <a:cs typeface="Arial MT"/>
              </a:rPr>
              <a:t>Explanation</a:t>
            </a:r>
            <a:r>
              <a:rPr sz="513" dirty="0">
                <a:latin typeface="Arial MT"/>
                <a:cs typeface="Arial MT"/>
              </a:rPr>
              <a:t> |</a:t>
            </a:r>
            <a:r>
              <a:rPr sz="513" spc="-29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Alex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6" dirty="0">
                <a:latin typeface="Arial MT"/>
                <a:cs typeface="Arial MT"/>
              </a:rPr>
              <a:t>Hyett</a:t>
            </a:r>
            <a:endParaRPr sz="513">
              <a:latin typeface="Arial MT"/>
              <a:cs typeface="Arial MT"/>
            </a:endParaRPr>
          </a:p>
          <a:p>
            <a:pPr marL="231304" marR="196690">
              <a:lnSpc>
                <a:spcPct val="125000"/>
              </a:lnSpc>
              <a:spcBef>
                <a:spcPts val="112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Back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our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Netflix example,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video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streaming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know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what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video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quality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stream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viewers.</a:t>
            </a:r>
            <a:endParaRPr sz="834">
              <a:latin typeface="Trebuchet MS"/>
              <a:cs typeface="Trebuchet MS"/>
            </a:endParaRPr>
          </a:p>
          <a:p>
            <a:pPr marL="475639" marR="1020100" indent="-244335">
              <a:lnSpc>
                <a:spcPct val="211500"/>
              </a:lnSpc>
              <a:spcBef>
                <a:spcPts val="48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depends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subscription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plan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they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are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paying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for: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Basic</a:t>
            </a:r>
            <a:r>
              <a:rPr sz="834" spc="4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-</a:t>
            </a:r>
            <a:r>
              <a:rPr sz="834" spc="4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HD</a:t>
            </a:r>
            <a:endParaRPr sz="834">
              <a:latin typeface="Trebuchet MS"/>
              <a:cs typeface="Trebuchet MS"/>
            </a:endParaRPr>
          </a:p>
          <a:p>
            <a:pPr marL="475639" marR="2795603">
              <a:lnSpc>
                <a:spcPts val="1302"/>
              </a:lnSpc>
              <a:spcBef>
                <a:spcPts val="42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Standard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-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Full 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HD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Premium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-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Ultra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HD</a:t>
            </a:r>
            <a:endParaRPr sz="834">
              <a:latin typeface="Trebuchet MS"/>
              <a:cs typeface="Trebuchet MS"/>
            </a:endParaRPr>
          </a:p>
          <a:p>
            <a:pPr marL="231304" marR="3258">
              <a:lnSpc>
                <a:spcPct val="127400"/>
              </a:lnSpc>
              <a:spcBef>
                <a:spcPts val="747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subscription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plan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however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outside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the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bounded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context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streaming domain.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doesn’t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know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users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paying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it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only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cares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about</a:t>
            </a:r>
            <a:r>
              <a:rPr sz="834" spc="321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streaming</a:t>
            </a:r>
            <a:r>
              <a:rPr sz="834" spc="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videos.</a:t>
            </a:r>
            <a:endParaRPr sz="834">
              <a:latin typeface="Trebuchet MS"/>
              <a:cs typeface="Trebuchet MS"/>
            </a:endParaRPr>
          </a:p>
          <a:p>
            <a:pPr marL="231304" marR="155560">
              <a:lnSpc>
                <a:spcPct val="125000"/>
              </a:lnSpc>
              <a:spcBef>
                <a:spcPts val="866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steaming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therefore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check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billing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find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out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quality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video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serve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user.</a:t>
            </a:r>
            <a:endParaRPr sz="834">
              <a:latin typeface="Trebuchet MS"/>
              <a:cs typeface="Trebuchet MS"/>
            </a:endParaRPr>
          </a:p>
          <a:p>
            <a:pPr marL="231304" marR="161669">
              <a:lnSpc>
                <a:spcPct val="129800"/>
              </a:lnSpc>
              <a:spcBef>
                <a:spcPts val="818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course,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billing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doesn’t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care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about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video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quality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only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cares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about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user’s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subscription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plan.</a:t>
            </a:r>
            <a:endParaRPr sz="834">
              <a:latin typeface="Trebuchet MS"/>
              <a:cs typeface="Trebuchet MS"/>
            </a:endParaRPr>
          </a:p>
          <a:p>
            <a:pPr marL="231304" marR="77780">
              <a:lnSpc>
                <a:spcPct val="125000"/>
              </a:lnSpc>
              <a:spcBef>
                <a:spcPts val="866"/>
              </a:spcBef>
            </a:pPr>
            <a:r>
              <a:rPr sz="834" spc="61" dirty="0">
                <a:solidFill>
                  <a:srgbClr val="333333"/>
                </a:solidFill>
                <a:latin typeface="Trebuchet MS"/>
                <a:cs typeface="Trebuchet MS"/>
              </a:rPr>
              <a:t>So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mapping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between the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viewer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the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streaming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subscriber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billing domain.</a:t>
            </a:r>
            <a:endParaRPr sz="834">
              <a:latin typeface="Trebuchet MS"/>
              <a:cs typeface="Trebuchet MS"/>
            </a:endParaRPr>
          </a:p>
          <a:p>
            <a:pPr marL="231304" marR="198319">
              <a:lnSpc>
                <a:spcPct val="127400"/>
              </a:lnSpc>
              <a:spcBef>
                <a:spcPts val="840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Now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make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sure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we don’t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pollute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either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information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doesn’t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there,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create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we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call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anti-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corruption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layer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does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translation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between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domains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us.</a:t>
            </a:r>
            <a:endParaRPr sz="834">
              <a:latin typeface="Trebuchet MS"/>
              <a:cs typeface="Trebuchet MS"/>
            </a:endParaRPr>
          </a:p>
          <a:p>
            <a:pPr marL="231304" marR="68414">
              <a:lnSpc>
                <a:spcPct val="129800"/>
              </a:lnSpc>
              <a:spcBef>
                <a:spcPts val="818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Once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outlined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how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they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interact we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move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the next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stage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is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tactical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design.</a:t>
            </a: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34">
              <a:latin typeface="Trebuchet MS"/>
              <a:cs typeface="Trebuchet MS"/>
            </a:endParaRPr>
          </a:p>
          <a:p>
            <a:pPr>
              <a:spcBef>
                <a:spcPts val="398"/>
              </a:spcBef>
            </a:pPr>
            <a:endParaRPr sz="834">
              <a:latin typeface="Trebuchet MS"/>
              <a:cs typeface="Trebuchet MS"/>
            </a:endParaRPr>
          </a:p>
          <a:p>
            <a:pPr marL="231304">
              <a:spcBef>
                <a:spcPts val="3"/>
              </a:spcBef>
            </a:pPr>
            <a:r>
              <a:rPr sz="962" b="1" dirty="0">
                <a:latin typeface="Trebuchet MS"/>
                <a:cs typeface="Trebuchet MS"/>
              </a:rPr>
              <a:t>Tactical</a:t>
            </a:r>
            <a:r>
              <a:rPr sz="962" b="1" spc="58" dirty="0">
                <a:latin typeface="Trebuchet MS"/>
                <a:cs typeface="Trebuchet MS"/>
              </a:rPr>
              <a:t> </a:t>
            </a:r>
            <a:r>
              <a:rPr sz="962" b="1" spc="29" dirty="0">
                <a:latin typeface="Trebuchet MS"/>
                <a:cs typeface="Trebuchet MS"/>
              </a:rPr>
              <a:t>Design</a:t>
            </a:r>
            <a:endParaRPr sz="962">
              <a:latin typeface="Trebuchet MS"/>
              <a:cs typeface="Trebuchet MS"/>
            </a:endParaRPr>
          </a:p>
          <a:p>
            <a:pPr>
              <a:spcBef>
                <a:spcPts val="58"/>
              </a:spcBef>
            </a:pPr>
            <a:endParaRPr sz="962">
              <a:latin typeface="Trebuchet MS"/>
              <a:cs typeface="Trebuchet MS"/>
            </a:endParaRPr>
          </a:p>
          <a:p>
            <a:pPr marL="231304" marR="63120">
              <a:lnSpc>
                <a:spcPct val="125000"/>
              </a:lnSpc>
            </a:pPr>
            <a:r>
              <a:rPr sz="834" spc="61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stage,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look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trying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refine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our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models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bit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further.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this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look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each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work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inside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them.</a:t>
            </a:r>
            <a:endParaRPr sz="834">
              <a:latin typeface="Trebuchet MS"/>
              <a:cs typeface="Trebuchet MS"/>
            </a:endParaRPr>
          </a:p>
          <a:p>
            <a:pPr>
              <a:spcBef>
                <a:spcPts val="147"/>
              </a:spcBef>
            </a:pPr>
            <a:endParaRPr sz="834">
              <a:latin typeface="Trebuchet MS"/>
              <a:cs typeface="Trebuchet MS"/>
            </a:endParaRPr>
          </a:p>
          <a:p>
            <a:pPr marL="231304"/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come</a:t>
            </a:r>
            <a:r>
              <a:rPr sz="834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two</a:t>
            </a:r>
            <a:r>
              <a:rPr sz="834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forms.</a:t>
            </a: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34">
              <a:latin typeface="Trebuchet MS"/>
              <a:cs typeface="Trebuchet MS"/>
            </a:endParaRPr>
          </a:p>
          <a:p>
            <a:pPr>
              <a:spcBef>
                <a:spcPts val="13"/>
              </a:spcBef>
            </a:pPr>
            <a:endParaRPr sz="834">
              <a:latin typeface="Trebuchet MS"/>
              <a:cs typeface="Trebuchet MS"/>
            </a:endParaRPr>
          </a:p>
          <a:p>
            <a:pPr marL="231304"/>
            <a:r>
              <a:rPr sz="962" b="1" spc="-6" dirty="0">
                <a:latin typeface="Trebuchet MS"/>
                <a:cs typeface="Trebuchet MS"/>
              </a:rPr>
              <a:t>Entities</a:t>
            </a:r>
            <a:endParaRPr sz="962">
              <a:latin typeface="Trebuchet MS"/>
              <a:cs typeface="Trebuchet MS"/>
            </a:endParaRPr>
          </a:p>
          <a:p>
            <a:pPr marL="231304" marR="41536">
              <a:lnSpc>
                <a:spcPct val="129800"/>
              </a:lnSpc>
              <a:spcBef>
                <a:spcPts val="940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entities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object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link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their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real-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world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counterparts.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61" dirty="0">
                <a:solidFill>
                  <a:srgbClr val="333333"/>
                </a:solidFill>
                <a:latin typeface="Trebuchet MS"/>
                <a:cs typeface="Trebuchet MS"/>
              </a:rPr>
              <a:t>So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example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entity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might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subscriber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our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Netflix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example.</a:t>
            </a:r>
            <a:endParaRPr sz="834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8539" y="6664659"/>
            <a:ext cx="1431465" cy="80577"/>
          </a:xfrm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8145">
              <a:spcBef>
                <a:spcPts val="13"/>
              </a:spcBef>
            </a:pPr>
            <a:r>
              <a:rPr sz="513" spc="-6" dirty="0">
                <a:latin typeface="Arial MT"/>
                <a:cs typeface="Arial MT"/>
              </a:rPr>
              <a:t>https://</a:t>
            </a:r>
            <a:r>
              <a:rPr sz="513" spc="-6" dirty="0">
                <a:latin typeface="Arial MT"/>
                <a:cs typeface="Arial MT"/>
                <a:hlinkClick r:id="rId2"/>
              </a:rPr>
              <a:t>www.alexhyett.com/domain-driven-design/</a:t>
            </a:r>
            <a:endParaRPr sz="513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7055494" y="10391931"/>
            <a:ext cx="192404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24434">
              <a:spcBef>
                <a:spcPts val="13"/>
              </a:spcBef>
            </a:pPr>
            <a:fld id="{81D60167-4931-47E6-BA6A-407CBD079E47}" type="slidenum">
              <a:rPr lang="en-IN" spc="-25" smtClean="0"/>
              <a:pPr marL="38100">
                <a:spcBef>
                  <a:spcPts val="20"/>
                </a:spcBef>
              </a:pPr>
              <a:t>91</a:t>
            </a:fld>
            <a:r>
              <a:rPr lang="en-IN" spc="-25"/>
              <a:t>/7</a:t>
            </a:r>
            <a:endParaRPr spc="-16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48539" y="6664659"/>
            <a:ext cx="1431465" cy="80577"/>
          </a:xfrm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8145">
              <a:spcBef>
                <a:spcPts val="13"/>
              </a:spcBef>
            </a:pPr>
            <a:r>
              <a:rPr sz="513" spc="-6" dirty="0">
                <a:latin typeface="Arial MT"/>
                <a:cs typeface="Arial MT"/>
              </a:rPr>
              <a:t>https://</a:t>
            </a:r>
            <a:r>
              <a:rPr sz="513" spc="-6" dirty="0">
                <a:latin typeface="Arial MT"/>
                <a:cs typeface="Arial MT"/>
                <a:hlinkClick r:id="rId2"/>
              </a:rPr>
              <a:t>www.alexhyett.com/domain-driven-design/</a:t>
            </a:r>
            <a:endParaRPr sz="513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055494" y="10391931"/>
            <a:ext cx="192404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24434">
              <a:spcBef>
                <a:spcPts val="13"/>
              </a:spcBef>
            </a:pPr>
            <a:fld id="{81D60167-4931-47E6-BA6A-407CBD079E47}" type="slidenum">
              <a:rPr lang="en-IN" spc="-25" smtClean="0"/>
              <a:pPr marL="38100">
                <a:spcBef>
                  <a:spcPts val="20"/>
                </a:spcBef>
              </a:pPr>
              <a:t>92</a:t>
            </a:fld>
            <a:r>
              <a:rPr lang="en-IN" spc="-25"/>
              <a:t>/7</a:t>
            </a:r>
            <a:endParaRPr spc="-16" dirty="0"/>
          </a:p>
        </p:txBody>
      </p:sp>
      <p:sp>
        <p:nvSpPr>
          <p:cNvPr id="2" name="object 2"/>
          <p:cNvSpPr txBox="1"/>
          <p:nvPr/>
        </p:nvSpPr>
        <p:spPr>
          <a:xfrm>
            <a:off x="2348539" y="77205"/>
            <a:ext cx="4200729" cy="6179072"/>
          </a:xfrm>
          <a:prstGeom prst="rect">
            <a:avLst/>
          </a:prstGeom>
        </p:spPr>
        <p:txBody>
          <a:bodyPr vert="horz" wrap="square" lIns="0" tIns="34616" rIns="0" bIns="0" rtlCol="0">
            <a:spAutoFit/>
          </a:bodyPr>
          <a:lstStyle/>
          <a:p>
            <a:pPr marL="8145">
              <a:spcBef>
                <a:spcPts val="273"/>
              </a:spcBef>
              <a:tabLst>
                <a:tab pos="1801566" algn="l"/>
              </a:tabLst>
            </a:pPr>
            <a:r>
              <a:rPr sz="513" dirty="0">
                <a:latin typeface="Arial MT"/>
                <a:cs typeface="Arial MT"/>
              </a:rPr>
              <a:t>6/6/24,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12:51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spc="-16" dirty="0">
                <a:latin typeface="Arial MT"/>
                <a:cs typeface="Arial MT"/>
              </a:rPr>
              <a:t>PM</a:t>
            </a:r>
            <a:r>
              <a:rPr sz="513" dirty="0">
                <a:latin typeface="Arial MT"/>
                <a:cs typeface="Arial MT"/>
              </a:rPr>
              <a:t>	</a:t>
            </a:r>
            <a:r>
              <a:rPr sz="513" spc="-6" dirty="0">
                <a:latin typeface="Arial MT"/>
                <a:cs typeface="Arial MT"/>
              </a:rPr>
              <a:t>Domain-</a:t>
            </a:r>
            <a:r>
              <a:rPr sz="513" dirty="0">
                <a:latin typeface="Arial MT"/>
                <a:cs typeface="Arial MT"/>
              </a:rPr>
              <a:t>Driven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Design: Simple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6" dirty="0">
                <a:latin typeface="Arial MT"/>
                <a:cs typeface="Arial MT"/>
              </a:rPr>
              <a:t>Explanation</a:t>
            </a:r>
            <a:r>
              <a:rPr sz="513" dirty="0">
                <a:latin typeface="Arial MT"/>
                <a:cs typeface="Arial MT"/>
              </a:rPr>
              <a:t> |</a:t>
            </a:r>
            <a:r>
              <a:rPr sz="513" spc="-29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Alex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6" dirty="0">
                <a:latin typeface="Arial MT"/>
                <a:cs typeface="Arial MT"/>
              </a:rPr>
              <a:t>Hyett</a:t>
            </a:r>
            <a:endParaRPr sz="513">
              <a:latin typeface="Arial MT"/>
              <a:cs typeface="Arial MT"/>
            </a:endParaRPr>
          </a:p>
          <a:p>
            <a:pPr marL="231304" marR="3258">
              <a:lnSpc>
                <a:spcPct val="127400"/>
              </a:lnSpc>
              <a:spcBef>
                <a:spcPts val="90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Each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entity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has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87" dirty="0">
                <a:solidFill>
                  <a:srgbClr val="333333"/>
                </a:solidFill>
                <a:latin typeface="Trebuchet MS"/>
                <a:cs typeface="Trebuchet MS"/>
              </a:rPr>
              <a:t>ID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87" dirty="0">
                <a:solidFill>
                  <a:srgbClr val="333333"/>
                </a:solidFill>
                <a:latin typeface="Trebuchet MS"/>
                <a:cs typeface="Trebuchet MS"/>
              </a:rPr>
              <a:t>ID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makes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them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unique.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Two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different entities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the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same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properties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would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considered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different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entities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they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have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different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IDs.</a:t>
            </a:r>
            <a:endParaRPr sz="834">
              <a:latin typeface="Trebuchet MS"/>
              <a:cs typeface="Trebuchet MS"/>
            </a:endParaRPr>
          </a:p>
          <a:p>
            <a:pPr marL="231304" marR="232933">
              <a:lnSpc>
                <a:spcPct val="127400"/>
              </a:lnSpc>
              <a:spcBef>
                <a:spcPts val="840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Entities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mutable,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change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their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properties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over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time.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example,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subscriber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could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change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their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email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address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would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still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same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subscriber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2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has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same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ID.</a:t>
            </a:r>
            <a:endParaRPr sz="834">
              <a:latin typeface="Trebuchet MS"/>
              <a:cs typeface="Trebuchet MS"/>
            </a:endParaRPr>
          </a:p>
          <a:p>
            <a:pPr>
              <a:spcBef>
                <a:spcPts val="147"/>
              </a:spcBef>
            </a:pPr>
            <a:endParaRPr sz="834">
              <a:latin typeface="Trebuchet MS"/>
              <a:cs typeface="Trebuchet MS"/>
            </a:endParaRPr>
          </a:p>
          <a:p>
            <a:pPr marL="231304"/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other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consider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called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Objects.</a:t>
            </a: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34">
              <a:latin typeface="Trebuchet MS"/>
              <a:cs typeface="Trebuchet MS"/>
            </a:endParaRPr>
          </a:p>
          <a:p>
            <a:pPr>
              <a:spcBef>
                <a:spcPts val="13"/>
              </a:spcBef>
            </a:pPr>
            <a:endParaRPr sz="834">
              <a:latin typeface="Trebuchet MS"/>
              <a:cs typeface="Trebuchet MS"/>
            </a:endParaRPr>
          </a:p>
          <a:p>
            <a:pPr marL="231304"/>
            <a:r>
              <a:rPr sz="962" b="1" dirty="0">
                <a:latin typeface="Trebuchet MS"/>
                <a:cs typeface="Trebuchet MS"/>
              </a:rPr>
              <a:t>Value</a:t>
            </a:r>
            <a:r>
              <a:rPr sz="962" b="1" spc="29" dirty="0">
                <a:latin typeface="Trebuchet MS"/>
                <a:cs typeface="Trebuchet MS"/>
              </a:rPr>
              <a:t> </a:t>
            </a:r>
            <a:r>
              <a:rPr sz="962" b="1" spc="-6" dirty="0">
                <a:latin typeface="Trebuchet MS"/>
                <a:cs typeface="Trebuchet MS"/>
              </a:rPr>
              <a:t>Objects</a:t>
            </a:r>
            <a:endParaRPr sz="962">
              <a:latin typeface="Trebuchet MS"/>
              <a:cs typeface="Trebuchet MS"/>
            </a:endParaRPr>
          </a:p>
          <a:p>
            <a:pPr marL="231304" marR="283022">
              <a:lnSpc>
                <a:spcPct val="129800"/>
              </a:lnSpc>
              <a:spcBef>
                <a:spcPts val="936"/>
              </a:spcBef>
            </a:pPr>
            <a:r>
              <a:rPr sz="834" spc="38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object,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2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name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suggests,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generally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corresponds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your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domain.</a:t>
            </a:r>
            <a:endParaRPr sz="834">
              <a:latin typeface="Trebuchet MS"/>
              <a:cs typeface="Trebuchet MS"/>
            </a:endParaRPr>
          </a:p>
          <a:p>
            <a:pPr marL="231304" marR="171849">
              <a:lnSpc>
                <a:spcPct val="125000"/>
              </a:lnSpc>
              <a:spcBef>
                <a:spcPts val="866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Entities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consist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several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value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objects.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subscriber,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could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their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email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address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their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date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birth.</a:t>
            </a:r>
            <a:endParaRPr sz="834">
              <a:latin typeface="Trebuchet MS"/>
              <a:cs typeface="Trebuchet MS"/>
            </a:endParaRPr>
          </a:p>
          <a:p>
            <a:pPr marL="231304" marR="133163">
              <a:lnSpc>
                <a:spcPct val="128200"/>
              </a:lnSpc>
              <a:spcBef>
                <a:spcPts val="834"/>
              </a:spcBef>
            </a:pP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not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unique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two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with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same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considered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equal.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creating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languages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like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83" dirty="0">
                <a:solidFill>
                  <a:srgbClr val="333333"/>
                </a:solidFill>
                <a:latin typeface="Trebuchet MS"/>
                <a:cs typeface="Trebuchet MS"/>
              </a:rPr>
              <a:t>C#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Java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then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will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override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Equals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HashCode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methods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8" dirty="0">
                <a:solidFill>
                  <a:srgbClr val="333333"/>
                </a:solidFill>
                <a:latin typeface="Trebuchet MS"/>
                <a:cs typeface="Trebuchet MS"/>
              </a:rPr>
              <a:t>so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when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compare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them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they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considered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equal.</a:t>
            </a:r>
            <a:endParaRPr sz="834">
              <a:latin typeface="Trebuchet MS"/>
              <a:cs typeface="Trebuchet MS"/>
            </a:endParaRPr>
          </a:p>
          <a:p>
            <a:pPr marL="231304" marR="124611">
              <a:lnSpc>
                <a:spcPct val="125000"/>
              </a:lnSpc>
              <a:spcBef>
                <a:spcPts val="866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Unlike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Entities,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should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immutable.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can’t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update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them,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you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different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then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just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create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new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one.</a:t>
            </a:r>
            <a:endParaRPr sz="834">
              <a:latin typeface="Trebuchet MS"/>
              <a:cs typeface="Trebuchet MS"/>
            </a:endParaRPr>
          </a:p>
          <a:p>
            <a:pPr marL="231304" marR="167777">
              <a:lnSpc>
                <a:spcPct val="129800"/>
              </a:lnSpc>
              <a:spcBef>
                <a:spcPts val="821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generally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only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allowing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values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entered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constructor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then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not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providing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any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setter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methods.</a:t>
            </a:r>
            <a:endParaRPr sz="834">
              <a:latin typeface="Trebuchet MS"/>
              <a:cs typeface="Trebuchet MS"/>
            </a:endParaRPr>
          </a:p>
          <a:p>
            <a:pPr marL="231304" marR="174700">
              <a:lnSpc>
                <a:spcPct val="127400"/>
              </a:lnSpc>
              <a:spcBef>
                <a:spcPts val="840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key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thing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understand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here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they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object.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could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just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2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easily create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string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store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email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address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but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creating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Object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explicitly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saying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important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part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domain.</a:t>
            </a:r>
            <a:endParaRPr sz="834">
              <a:latin typeface="Trebuchet MS"/>
              <a:cs typeface="Trebuchet MS"/>
            </a:endParaRPr>
          </a:p>
          <a:p>
            <a:pPr marL="231304" marR="23619">
              <a:lnSpc>
                <a:spcPct val="126600"/>
              </a:lnSpc>
              <a:spcBef>
                <a:spcPts val="850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fact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object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means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add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additional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validation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logic in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constructor.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This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can be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really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useful.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For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example,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you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have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email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address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object,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don’t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check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everywhere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code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is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fact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valid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email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address,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inside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object.</a:t>
            </a:r>
            <a:endParaRPr sz="834">
              <a:latin typeface="Trebuchet MS"/>
              <a:cs typeface="Trebuchet MS"/>
            </a:endParaRPr>
          </a:p>
          <a:p>
            <a:pPr marL="231304" marR="63120">
              <a:lnSpc>
                <a:spcPct val="129800"/>
              </a:lnSpc>
              <a:spcBef>
                <a:spcPts val="818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Even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if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don’t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end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up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using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Driven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Design,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great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way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write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cleaner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code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applications.</a:t>
            </a:r>
            <a:endParaRPr sz="834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348539" y="6664659"/>
            <a:ext cx="1431465" cy="80577"/>
          </a:xfrm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8145">
              <a:spcBef>
                <a:spcPts val="13"/>
              </a:spcBef>
            </a:pPr>
            <a:r>
              <a:rPr sz="513" spc="-6" dirty="0">
                <a:latin typeface="Arial MT"/>
                <a:cs typeface="Arial MT"/>
              </a:rPr>
              <a:t>https://</a:t>
            </a:r>
            <a:r>
              <a:rPr sz="513" spc="-6" dirty="0">
                <a:latin typeface="Arial MT"/>
                <a:cs typeface="Arial MT"/>
                <a:hlinkClick r:id="rId2"/>
              </a:rPr>
              <a:t>www.alexhyett.com/domain-driven-design/</a:t>
            </a:r>
            <a:endParaRPr sz="513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055494" y="10391931"/>
            <a:ext cx="192404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24434">
              <a:spcBef>
                <a:spcPts val="13"/>
              </a:spcBef>
            </a:pPr>
            <a:fld id="{81D60167-4931-47E6-BA6A-407CBD079E47}" type="slidenum">
              <a:rPr lang="en-IN" spc="-25" smtClean="0"/>
              <a:pPr marL="38100">
                <a:spcBef>
                  <a:spcPts val="20"/>
                </a:spcBef>
              </a:pPr>
              <a:t>93</a:t>
            </a:fld>
            <a:r>
              <a:rPr lang="en-IN" spc="-25"/>
              <a:t>/7</a:t>
            </a:r>
            <a:endParaRPr spc="-16" dirty="0"/>
          </a:p>
        </p:txBody>
      </p:sp>
      <p:sp>
        <p:nvSpPr>
          <p:cNvPr id="2" name="object 2"/>
          <p:cNvSpPr txBox="1"/>
          <p:nvPr/>
        </p:nvSpPr>
        <p:spPr>
          <a:xfrm>
            <a:off x="2348539" y="75760"/>
            <a:ext cx="1590698" cy="314880"/>
          </a:xfrm>
          <a:prstGeom prst="rect">
            <a:avLst/>
          </a:prstGeom>
        </p:spPr>
        <p:txBody>
          <a:bodyPr vert="horz" wrap="square" lIns="0" tIns="36245" rIns="0" bIns="0" rtlCol="0">
            <a:spAutoFit/>
          </a:bodyPr>
          <a:lstStyle/>
          <a:p>
            <a:pPr marL="8145">
              <a:spcBef>
                <a:spcPts val="285"/>
              </a:spcBef>
            </a:pPr>
            <a:r>
              <a:rPr sz="513" dirty="0">
                <a:latin typeface="Arial MT"/>
                <a:cs typeface="Arial MT"/>
              </a:rPr>
              <a:t>6/6/24,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12:51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spc="-16" dirty="0">
                <a:latin typeface="Arial MT"/>
                <a:cs typeface="Arial MT"/>
              </a:rPr>
              <a:t>PM</a:t>
            </a:r>
            <a:endParaRPr sz="513">
              <a:latin typeface="Arial MT"/>
              <a:cs typeface="Arial MT"/>
            </a:endParaRPr>
          </a:p>
          <a:p>
            <a:pPr marL="231304">
              <a:spcBef>
                <a:spcPts val="426"/>
              </a:spcBef>
            </a:pPr>
            <a:r>
              <a:rPr sz="962" b="1" dirty="0">
                <a:latin typeface="Trebuchet MS"/>
                <a:cs typeface="Trebuchet MS"/>
              </a:rPr>
              <a:t>Entity</a:t>
            </a:r>
            <a:r>
              <a:rPr sz="962" b="1" spc="-6" dirty="0">
                <a:latin typeface="Trebuchet MS"/>
                <a:cs typeface="Trebuchet MS"/>
              </a:rPr>
              <a:t> </a:t>
            </a:r>
            <a:r>
              <a:rPr sz="962" b="1" dirty="0">
                <a:latin typeface="Trebuchet MS"/>
                <a:cs typeface="Trebuchet MS"/>
              </a:rPr>
              <a:t>or</a:t>
            </a:r>
            <a:r>
              <a:rPr sz="962" b="1" spc="-6" dirty="0">
                <a:latin typeface="Trebuchet MS"/>
                <a:cs typeface="Trebuchet MS"/>
              </a:rPr>
              <a:t> </a:t>
            </a:r>
            <a:r>
              <a:rPr sz="962" b="1" dirty="0">
                <a:latin typeface="Trebuchet MS"/>
                <a:cs typeface="Trebuchet MS"/>
              </a:rPr>
              <a:t>Value</a:t>
            </a:r>
            <a:r>
              <a:rPr sz="962" b="1" spc="-6" dirty="0">
                <a:latin typeface="Trebuchet MS"/>
                <a:cs typeface="Trebuchet MS"/>
              </a:rPr>
              <a:t> Object?</a:t>
            </a:r>
            <a:endParaRPr sz="96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983" y="502100"/>
            <a:ext cx="3968192" cy="585056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 marR="3258">
              <a:lnSpc>
                <a:spcPct val="129800"/>
              </a:lnSpc>
              <a:spcBef>
                <a:spcPts val="61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When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modelling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it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difficult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decide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whether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something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should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entity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object.</a:t>
            </a:r>
            <a:endParaRPr sz="834">
              <a:latin typeface="Trebuchet MS"/>
              <a:cs typeface="Trebuchet MS"/>
            </a:endParaRPr>
          </a:p>
          <a:p>
            <a:pPr marL="8145" marR="114838">
              <a:lnSpc>
                <a:spcPct val="127400"/>
              </a:lnSpc>
              <a:spcBef>
                <a:spcPts val="840"/>
              </a:spcBef>
            </a:pP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Generally,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depends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how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important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object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your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model. For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example,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many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domains,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address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just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information.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part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billing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details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but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doesn’t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any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meaning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system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beyond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that.</a:t>
            </a:r>
            <a:endParaRPr sz="834">
              <a:latin typeface="Trebuchet MS"/>
              <a:cs typeface="Trebuchet MS"/>
            </a:endParaRPr>
          </a:p>
          <a:p>
            <a:pPr marL="8145" marR="50903">
              <a:lnSpc>
                <a:spcPct val="127400"/>
              </a:lnSpc>
              <a:spcBef>
                <a:spcPts val="843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Now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imagine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creating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real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estate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application.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Now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address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isn’t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just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information, it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key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understanding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property.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61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case,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it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likely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entity.</a:t>
            </a:r>
            <a:endParaRPr sz="834">
              <a:latin typeface="Trebuchet MS"/>
              <a:cs typeface="Trebuchet MS"/>
            </a:endParaRPr>
          </a:p>
          <a:p>
            <a:pPr marL="8145" marR="216237">
              <a:lnSpc>
                <a:spcPct val="125000"/>
              </a:lnSpc>
              <a:spcBef>
                <a:spcPts val="866"/>
              </a:spcBef>
            </a:pP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Generally,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want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than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Entities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as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simpler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work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2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they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small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immutable.</a:t>
            </a: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34">
              <a:latin typeface="Trebuchet MS"/>
              <a:cs typeface="Trebuchet MS"/>
            </a:endParaRPr>
          </a:p>
          <a:p>
            <a:pPr>
              <a:spcBef>
                <a:spcPts val="446"/>
              </a:spcBef>
            </a:pPr>
            <a:endParaRPr sz="834">
              <a:latin typeface="Trebuchet MS"/>
              <a:cs typeface="Trebuchet MS"/>
            </a:endParaRPr>
          </a:p>
          <a:p>
            <a:pPr marL="8145"/>
            <a:r>
              <a:rPr sz="962" b="1" spc="22" dirty="0">
                <a:latin typeface="Trebuchet MS"/>
                <a:cs typeface="Trebuchet MS"/>
              </a:rPr>
              <a:t>Aggregate</a:t>
            </a:r>
            <a:endParaRPr sz="962">
              <a:latin typeface="Trebuchet MS"/>
              <a:cs typeface="Trebuchet MS"/>
            </a:endParaRPr>
          </a:p>
          <a:p>
            <a:pPr marL="8145" marR="154338">
              <a:lnSpc>
                <a:spcPct val="129800"/>
              </a:lnSpc>
              <a:spcBef>
                <a:spcPts val="1081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Now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know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about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Entities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Objects,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next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important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object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consider in </a:t>
            </a:r>
            <a:r>
              <a:rPr sz="834" spc="55" dirty="0">
                <a:solidFill>
                  <a:srgbClr val="333333"/>
                </a:solidFill>
                <a:latin typeface="Trebuchet MS"/>
                <a:cs typeface="Trebuchet MS"/>
              </a:rPr>
              <a:t>DDD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called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aggregate.</a:t>
            </a:r>
            <a:endParaRPr sz="834">
              <a:latin typeface="Trebuchet MS"/>
              <a:cs typeface="Trebuchet MS"/>
            </a:endParaRPr>
          </a:p>
          <a:p>
            <a:pPr marL="8145" marR="354693">
              <a:lnSpc>
                <a:spcPct val="125000"/>
              </a:lnSpc>
              <a:spcBef>
                <a:spcPts val="866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aggregate,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2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name suggests, is a group of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several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entities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value objects.</a:t>
            </a:r>
            <a:endParaRPr sz="834">
              <a:latin typeface="Trebuchet MS"/>
              <a:cs typeface="Trebuchet MS"/>
            </a:endParaRPr>
          </a:p>
          <a:p>
            <a:pPr marL="8145" marR="13846">
              <a:lnSpc>
                <a:spcPct val="127400"/>
              </a:lnSpc>
              <a:spcBef>
                <a:spcPts val="843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example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aggregate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could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customer’s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order.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made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up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customer,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products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they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ordered,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order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price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other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details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such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as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shipping</a:t>
            </a:r>
            <a:r>
              <a:rPr sz="834" spc="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address.</a:t>
            </a:r>
            <a:endParaRPr sz="834">
              <a:latin typeface="Trebuchet MS"/>
              <a:cs typeface="Trebuchet MS"/>
            </a:endParaRPr>
          </a:p>
          <a:p>
            <a:pPr marL="8145" marR="15882">
              <a:lnSpc>
                <a:spcPct val="127400"/>
              </a:lnSpc>
              <a:spcBef>
                <a:spcPts val="840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aggregate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also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transactional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boundary,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8" dirty="0">
                <a:solidFill>
                  <a:srgbClr val="333333"/>
                </a:solidFill>
                <a:latin typeface="Trebuchet MS"/>
                <a:cs typeface="Trebuchet MS"/>
              </a:rPr>
              <a:t>so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whenever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changes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made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they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should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either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committed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rolled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back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single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transaction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database.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way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aggregate is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always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in a consistent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state.</a:t>
            </a:r>
            <a:endParaRPr sz="834">
              <a:latin typeface="Trebuchet MS"/>
              <a:cs typeface="Trebuchet MS"/>
            </a:endParaRPr>
          </a:p>
          <a:p>
            <a:pPr marL="8145" marR="237005">
              <a:lnSpc>
                <a:spcPct val="129800"/>
              </a:lnSpc>
              <a:spcBef>
                <a:spcPts val="818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Like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Entities,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aggregates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also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87" dirty="0">
                <a:solidFill>
                  <a:srgbClr val="333333"/>
                </a:solidFill>
                <a:latin typeface="Trebuchet MS"/>
                <a:cs typeface="Trebuchet MS"/>
              </a:rPr>
              <a:t>ID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8" dirty="0">
                <a:solidFill>
                  <a:srgbClr val="333333"/>
                </a:solidFill>
                <a:latin typeface="Trebuchet MS"/>
                <a:cs typeface="Trebuchet MS"/>
              </a:rPr>
              <a:t>so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they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can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referenced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from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other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parts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application.</a:t>
            </a:r>
            <a:endParaRPr sz="834">
              <a:latin typeface="Trebuchet MS"/>
              <a:cs typeface="Trebuchet MS"/>
            </a:endParaRPr>
          </a:p>
          <a:p>
            <a:pPr marL="8145" marR="190174">
              <a:lnSpc>
                <a:spcPct val="127400"/>
              </a:lnSpc>
              <a:spcBef>
                <a:spcPts val="843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aggregate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also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responsible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enforcing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invariants.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These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rules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always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remain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true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matter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system.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example,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might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rule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order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total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should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sum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products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ordered.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might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another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rule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stops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people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from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ordering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product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than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stock.</a:t>
            </a:r>
            <a:endParaRPr sz="834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2102" y="103888"/>
            <a:ext cx="1611467" cy="8715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513" spc="-6" dirty="0">
                <a:latin typeface="Arial MT"/>
                <a:cs typeface="Arial MT"/>
              </a:rPr>
              <a:t>Domain-</a:t>
            </a:r>
            <a:r>
              <a:rPr sz="513" dirty="0">
                <a:latin typeface="Arial MT"/>
                <a:cs typeface="Arial MT"/>
              </a:rPr>
              <a:t>Driven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Design: Simple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6" dirty="0">
                <a:latin typeface="Arial MT"/>
                <a:cs typeface="Arial MT"/>
              </a:rPr>
              <a:t>Explanation</a:t>
            </a:r>
            <a:r>
              <a:rPr sz="513" dirty="0">
                <a:latin typeface="Arial MT"/>
                <a:cs typeface="Arial MT"/>
              </a:rPr>
              <a:t> |</a:t>
            </a:r>
            <a:r>
              <a:rPr sz="513" spc="-29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Alex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13" dirty="0">
                <a:latin typeface="Arial MT"/>
                <a:cs typeface="Arial MT"/>
              </a:rPr>
              <a:t>Hyett</a:t>
            </a:r>
            <a:endParaRPr sz="51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5664" y="4456273"/>
            <a:ext cx="3970635" cy="885757"/>
          </a:xfrm>
          <a:custGeom>
            <a:avLst/>
            <a:gdLst/>
            <a:ahLst/>
            <a:cxnLst/>
            <a:rect l="l" t="t" r="r" b="b"/>
            <a:pathLst>
              <a:path w="6191250" h="1381125">
                <a:moveTo>
                  <a:pt x="0" y="1353884"/>
                </a:moveTo>
                <a:lnTo>
                  <a:pt x="0" y="27240"/>
                </a:lnTo>
                <a:lnTo>
                  <a:pt x="0" y="23626"/>
                </a:lnTo>
                <a:lnTo>
                  <a:pt x="691" y="20147"/>
                </a:lnTo>
                <a:lnTo>
                  <a:pt x="2073" y="16807"/>
                </a:lnTo>
                <a:lnTo>
                  <a:pt x="3456" y="13469"/>
                </a:lnTo>
                <a:lnTo>
                  <a:pt x="5424" y="10525"/>
                </a:lnTo>
                <a:lnTo>
                  <a:pt x="7978" y="7971"/>
                </a:lnTo>
                <a:lnTo>
                  <a:pt x="10533" y="5417"/>
                </a:lnTo>
                <a:lnTo>
                  <a:pt x="13479" y="3446"/>
                </a:lnTo>
                <a:lnTo>
                  <a:pt x="16816" y="2065"/>
                </a:lnTo>
                <a:lnTo>
                  <a:pt x="20154" y="688"/>
                </a:lnTo>
                <a:lnTo>
                  <a:pt x="23629" y="0"/>
                </a:lnTo>
                <a:lnTo>
                  <a:pt x="27241" y="0"/>
                </a:lnTo>
                <a:lnTo>
                  <a:pt x="6164008" y="0"/>
                </a:lnTo>
                <a:lnTo>
                  <a:pt x="6167620" y="0"/>
                </a:lnTo>
                <a:lnTo>
                  <a:pt x="6171094" y="688"/>
                </a:lnTo>
                <a:lnTo>
                  <a:pt x="6191249" y="27240"/>
                </a:lnTo>
                <a:lnTo>
                  <a:pt x="6191249" y="1353884"/>
                </a:lnTo>
                <a:lnTo>
                  <a:pt x="6174432" y="1379045"/>
                </a:lnTo>
                <a:lnTo>
                  <a:pt x="6171094" y="1380427"/>
                </a:lnTo>
                <a:lnTo>
                  <a:pt x="6167620" y="1381120"/>
                </a:lnTo>
                <a:lnTo>
                  <a:pt x="6164008" y="1381124"/>
                </a:lnTo>
                <a:lnTo>
                  <a:pt x="27241" y="1381124"/>
                </a:lnTo>
                <a:lnTo>
                  <a:pt x="23629" y="1381120"/>
                </a:lnTo>
                <a:lnTo>
                  <a:pt x="20154" y="1380427"/>
                </a:lnTo>
                <a:lnTo>
                  <a:pt x="16816" y="1379045"/>
                </a:lnTo>
                <a:lnTo>
                  <a:pt x="13479" y="1377664"/>
                </a:lnTo>
                <a:lnTo>
                  <a:pt x="0" y="1357489"/>
                </a:lnTo>
                <a:lnTo>
                  <a:pt x="0" y="1353884"/>
                </a:lnTo>
                <a:close/>
              </a:path>
            </a:pathLst>
          </a:custGeom>
          <a:ln w="9524">
            <a:solidFill>
              <a:srgbClr val="6E6E6E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" name="object 3">
            <a:hlinkClick r:id="rId2"/>
          </p:cNvPr>
          <p:cNvSpPr/>
          <p:nvPr/>
        </p:nvSpPr>
        <p:spPr>
          <a:xfrm>
            <a:off x="2580128" y="3872895"/>
            <a:ext cx="1083678" cy="42761"/>
          </a:xfrm>
          <a:custGeom>
            <a:avLst/>
            <a:gdLst/>
            <a:ahLst/>
            <a:cxnLst/>
            <a:rect l="l" t="t" r="r" b="b"/>
            <a:pathLst>
              <a:path w="1689735" h="66675">
                <a:moveTo>
                  <a:pt x="1689645" y="66674"/>
                </a:moveTo>
                <a:lnTo>
                  <a:pt x="0" y="66674"/>
                </a:lnTo>
                <a:lnTo>
                  <a:pt x="0" y="0"/>
                </a:lnTo>
                <a:lnTo>
                  <a:pt x="1689645" y="0"/>
                </a:lnTo>
                <a:lnTo>
                  <a:pt x="1689645" y="66674"/>
                </a:lnTo>
                <a:close/>
              </a:path>
            </a:pathLst>
          </a:custGeom>
          <a:solidFill>
            <a:srgbClr val="FFF6B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 txBox="1"/>
          <p:nvPr/>
        </p:nvSpPr>
        <p:spPr>
          <a:xfrm>
            <a:off x="2348539" y="77206"/>
            <a:ext cx="4212539" cy="3876134"/>
          </a:xfrm>
          <a:prstGeom prst="rect">
            <a:avLst/>
          </a:prstGeom>
        </p:spPr>
        <p:txBody>
          <a:bodyPr vert="horz" wrap="square" lIns="0" tIns="34616" rIns="0" bIns="0" rtlCol="0">
            <a:spAutoFit/>
          </a:bodyPr>
          <a:lstStyle/>
          <a:p>
            <a:pPr marL="8145">
              <a:spcBef>
                <a:spcPts val="273"/>
              </a:spcBef>
              <a:tabLst>
                <a:tab pos="1801566" algn="l"/>
              </a:tabLst>
            </a:pPr>
            <a:r>
              <a:rPr sz="513" dirty="0">
                <a:latin typeface="Arial MT"/>
                <a:cs typeface="Arial MT"/>
              </a:rPr>
              <a:t>6/6/24,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12:51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spc="-16" dirty="0">
                <a:latin typeface="Arial MT"/>
                <a:cs typeface="Arial MT"/>
              </a:rPr>
              <a:t>PM</a:t>
            </a:r>
            <a:r>
              <a:rPr sz="513" dirty="0">
                <a:latin typeface="Arial MT"/>
                <a:cs typeface="Arial MT"/>
              </a:rPr>
              <a:t>	</a:t>
            </a:r>
            <a:r>
              <a:rPr sz="513" spc="-6" dirty="0">
                <a:latin typeface="Arial MT"/>
                <a:cs typeface="Arial MT"/>
              </a:rPr>
              <a:t>Domain-</a:t>
            </a:r>
            <a:r>
              <a:rPr sz="513" dirty="0">
                <a:latin typeface="Arial MT"/>
                <a:cs typeface="Arial MT"/>
              </a:rPr>
              <a:t>Driven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Design: Simple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6" dirty="0">
                <a:latin typeface="Arial MT"/>
                <a:cs typeface="Arial MT"/>
              </a:rPr>
              <a:t>Explanation</a:t>
            </a:r>
            <a:r>
              <a:rPr sz="513" dirty="0">
                <a:latin typeface="Arial MT"/>
                <a:cs typeface="Arial MT"/>
              </a:rPr>
              <a:t> |</a:t>
            </a:r>
            <a:r>
              <a:rPr sz="513" spc="-29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Alex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6" dirty="0">
                <a:latin typeface="Arial MT"/>
                <a:cs typeface="Arial MT"/>
              </a:rPr>
              <a:t>Hyett</a:t>
            </a:r>
            <a:endParaRPr sz="513">
              <a:latin typeface="Arial MT"/>
              <a:cs typeface="Arial MT"/>
            </a:endParaRPr>
          </a:p>
          <a:p>
            <a:pPr marL="231304" marR="274877">
              <a:lnSpc>
                <a:spcPct val="127400"/>
              </a:lnSpc>
              <a:spcBef>
                <a:spcPts val="90"/>
              </a:spcBef>
            </a:pP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Obviously,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comes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cost.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rules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add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your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aggregate,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longer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going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take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updates,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could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affect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user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experience.</a:t>
            </a:r>
            <a:endParaRPr sz="834">
              <a:latin typeface="Trebuchet MS"/>
              <a:cs typeface="Trebuchet MS"/>
            </a:endParaRPr>
          </a:p>
          <a:p>
            <a:pPr marL="231304" marR="48460">
              <a:lnSpc>
                <a:spcPct val="126600"/>
              </a:lnSpc>
              <a:spcBef>
                <a:spcPts val="850"/>
              </a:spcBef>
            </a:pPr>
            <a:r>
              <a:rPr sz="834" spc="61" dirty="0">
                <a:solidFill>
                  <a:srgbClr val="333333"/>
                </a:solidFill>
                <a:latin typeface="Trebuchet MS"/>
                <a:cs typeface="Trebuchet MS"/>
              </a:rPr>
              <a:t>So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generally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there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bit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trade-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off between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performance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consistency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that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keep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mind.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61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some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cases,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makes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sense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add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call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corrective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policy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run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regular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basis,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either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fix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flag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anything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isn’t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correct.</a:t>
            </a: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34">
              <a:latin typeface="Trebuchet MS"/>
              <a:cs typeface="Trebuchet MS"/>
            </a:endParaRPr>
          </a:p>
          <a:p>
            <a:pPr>
              <a:spcBef>
                <a:spcPts val="446"/>
              </a:spcBef>
            </a:pPr>
            <a:endParaRPr sz="834">
              <a:latin typeface="Trebuchet MS"/>
              <a:cs typeface="Trebuchet MS"/>
            </a:endParaRPr>
          </a:p>
          <a:p>
            <a:pPr marL="231304"/>
            <a:r>
              <a:rPr sz="962" b="1" dirty="0">
                <a:latin typeface="Trebuchet MS"/>
                <a:cs typeface="Trebuchet MS"/>
              </a:rPr>
              <a:t>Repositories</a:t>
            </a:r>
            <a:r>
              <a:rPr sz="962" b="1" spc="131" dirty="0">
                <a:latin typeface="Trebuchet MS"/>
                <a:cs typeface="Trebuchet MS"/>
              </a:rPr>
              <a:t> </a:t>
            </a:r>
            <a:r>
              <a:rPr sz="962" b="1" dirty="0">
                <a:latin typeface="Trebuchet MS"/>
                <a:cs typeface="Trebuchet MS"/>
              </a:rPr>
              <a:t>and</a:t>
            </a:r>
            <a:r>
              <a:rPr sz="962" b="1" spc="135" dirty="0">
                <a:latin typeface="Trebuchet MS"/>
                <a:cs typeface="Trebuchet MS"/>
              </a:rPr>
              <a:t> </a:t>
            </a:r>
            <a:r>
              <a:rPr sz="962" b="1" spc="-6" dirty="0">
                <a:latin typeface="Trebuchet MS"/>
                <a:cs typeface="Trebuchet MS"/>
              </a:rPr>
              <a:t>Services</a:t>
            </a:r>
            <a:endParaRPr sz="962">
              <a:latin typeface="Trebuchet MS"/>
              <a:cs typeface="Trebuchet MS"/>
            </a:endParaRPr>
          </a:p>
          <a:p>
            <a:pPr marL="231304" marR="269991">
              <a:lnSpc>
                <a:spcPct val="129800"/>
              </a:lnSpc>
              <a:spcBef>
                <a:spcPts val="1081"/>
              </a:spcBef>
            </a:pP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Finally,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repositories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done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any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backend development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probably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familiar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with.</a:t>
            </a:r>
            <a:endParaRPr sz="834">
              <a:latin typeface="Trebuchet MS"/>
              <a:cs typeface="Trebuchet MS"/>
            </a:endParaRPr>
          </a:p>
          <a:p>
            <a:pPr marL="231304" marR="174293">
              <a:lnSpc>
                <a:spcPct val="125000"/>
              </a:lnSpc>
              <a:spcBef>
                <a:spcPts val="866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repositories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case are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persistence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layer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our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aggregates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8" dirty="0">
                <a:solidFill>
                  <a:srgbClr val="333333"/>
                </a:solidFill>
                <a:latin typeface="Trebuchet MS"/>
                <a:cs typeface="Trebuchet MS"/>
              </a:rPr>
              <a:t>so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they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stored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database.</a:t>
            </a:r>
            <a:endParaRPr sz="834">
              <a:latin typeface="Trebuchet MS"/>
              <a:cs typeface="Trebuchet MS"/>
            </a:endParaRPr>
          </a:p>
          <a:p>
            <a:pPr marL="231304" marR="3258">
              <a:lnSpc>
                <a:spcPct val="129800"/>
              </a:lnSpc>
              <a:spcBef>
                <a:spcPts val="818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services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contain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additional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logic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either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5" dirty="0">
                <a:solidFill>
                  <a:srgbClr val="333333"/>
                </a:solidFill>
                <a:latin typeface="Trebuchet MS"/>
                <a:cs typeface="Trebuchet MS"/>
              </a:rPr>
              <a:t>won’t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fit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into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single</a:t>
            </a:r>
            <a:r>
              <a:rPr sz="834" spc="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aggregate</a:t>
            </a:r>
            <a:r>
              <a:rPr sz="834" spc="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sz="834" spc="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spans</a:t>
            </a:r>
            <a:r>
              <a:rPr sz="834" spc="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multiple</a:t>
            </a:r>
            <a:r>
              <a:rPr sz="834" spc="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aggregates.</a:t>
            </a:r>
            <a:endParaRPr sz="834">
              <a:latin typeface="Trebuchet MS"/>
              <a:cs typeface="Trebuchet MS"/>
            </a:endParaRPr>
          </a:p>
          <a:p>
            <a:pPr>
              <a:spcBef>
                <a:spcPts val="147"/>
              </a:spcBef>
            </a:pPr>
            <a:endParaRPr sz="834">
              <a:latin typeface="Trebuchet MS"/>
              <a:cs typeface="Trebuchet MS"/>
            </a:endParaRPr>
          </a:p>
          <a:p>
            <a:pPr marL="231304"/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Once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everything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mapped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ready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start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building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application.</a:t>
            </a:r>
            <a:endParaRPr sz="834">
              <a:latin typeface="Trebuchet MS"/>
              <a:cs typeface="Trebuchet MS"/>
            </a:endParaRPr>
          </a:p>
          <a:p>
            <a:pPr marL="231304" marR="53754">
              <a:lnSpc>
                <a:spcPct val="129800"/>
              </a:lnSpc>
              <a:spcBef>
                <a:spcPts val="818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want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learn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best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approach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115" dirty="0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suggest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read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article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sz="834" dirty="0">
                <a:latin typeface="Trebuchet MS"/>
                <a:cs typeface="Trebuchet MS"/>
                <a:hlinkClick r:id="rId2"/>
              </a:rPr>
              <a:t>hexagonal</a:t>
            </a:r>
            <a:r>
              <a:rPr sz="834" spc="-13" dirty="0">
                <a:latin typeface="Trebuchet MS"/>
                <a:cs typeface="Trebuchet MS"/>
                <a:hlinkClick r:id="rId2"/>
              </a:rPr>
              <a:t> </a:t>
            </a:r>
            <a:r>
              <a:rPr sz="834" spc="-6" dirty="0">
                <a:latin typeface="Trebuchet MS"/>
                <a:cs typeface="Trebuchet MS"/>
                <a:hlinkClick r:id="rId2"/>
              </a:rPr>
              <a:t>architecture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.</a:t>
            </a:r>
            <a:endParaRPr sz="834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8539" y="6664659"/>
            <a:ext cx="1431465" cy="80577"/>
          </a:xfrm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8145">
              <a:spcBef>
                <a:spcPts val="13"/>
              </a:spcBef>
            </a:pPr>
            <a:r>
              <a:rPr sz="513" spc="-6" dirty="0">
                <a:latin typeface="Arial MT"/>
                <a:cs typeface="Arial MT"/>
              </a:rPr>
              <a:t>https://</a:t>
            </a:r>
            <a:r>
              <a:rPr sz="513" spc="-6" dirty="0">
                <a:latin typeface="Arial MT"/>
                <a:cs typeface="Arial MT"/>
                <a:hlinkClick r:id="rId3"/>
              </a:rPr>
              <a:t>www.alexhyett.com/domain-driven-design/</a:t>
            </a:r>
            <a:endParaRPr sz="513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7055494" y="10391931"/>
            <a:ext cx="192404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24434">
              <a:spcBef>
                <a:spcPts val="13"/>
              </a:spcBef>
            </a:pPr>
            <a:fld id="{81D60167-4931-47E6-BA6A-407CBD079E47}" type="slidenum">
              <a:rPr lang="en-IN" spc="-25" smtClean="0"/>
              <a:pPr marL="38100">
                <a:spcBef>
                  <a:spcPts val="20"/>
                </a:spcBef>
              </a:pPr>
              <a:t>94</a:t>
            </a:fld>
            <a:r>
              <a:rPr lang="en-IN" spc="-25"/>
              <a:t>/7</a:t>
            </a:r>
            <a:endParaRPr spc="-16" dirty="0"/>
          </a:p>
        </p:txBody>
      </p:sp>
      <p:sp>
        <p:nvSpPr>
          <p:cNvPr id="5" name="object 5"/>
          <p:cNvSpPr txBox="1"/>
          <p:nvPr/>
        </p:nvSpPr>
        <p:spPr>
          <a:xfrm>
            <a:off x="2680699" y="4554360"/>
            <a:ext cx="424756" cy="291794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705" b="1" spc="-6" dirty="0">
                <a:solidFill>
                  <a:srgbClr val="333333"/>
                </a:solidFill>
                <a:latin typeface="Trebuchet MS"/>
                <a:cs typeface="Trebuchet MS"/>
              </a:rPr>
              <a:t>Metadata</a:t>
            </a:r>
            <a:endParaRPr sz="705">
              <a:latin typeface="Trebuchet MS"/>
              <a:cs typeface="Trebuchet MS"/>
            </a:endParaRPr>
          </a:p>
          <a:p>
            <a:pPr marL="8145">
              <a:spcBef>
                <a:spcPts val="548"/>
              </a:spcBef>
            </a:pPr>
            <a:r>
              <a:rPr sz="705" spc="-6" dirty="0">
                <a:solidFill>
                  <a:srgbClr val="333333"/>
                </a:solidFill>
                <a:latin typeface="Trebuchet MS"/>
                <a:cs typeface="Trebuchet MS"/>
              </a:rPr>
              <a:t>Published</a:t>
            </a:r>
            <a:endParaRPr sz="705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587" y="4731511"/>
            <a:ext cx="518015" cy="119183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705" spc="38" dirty="0">
                <a:solidFill>
                  <a:srgbClr val="333333"/>
                </a:solidFill>
                <a:latin typeface="Trebuchet MS"/>
                <a:cs typeface="Trebuchet MS"/>
              </a:rPr>
              <a:t>2023-</a:t>
            </a:r>
            <a:r>
              <a:rPr sz="705" spc="51" dirty="0">
                <a:solidFill>
                  <a:srgbClr val="333333"/>
                </a:solidFill>
                <a:latin typeface="Trebuchet MS"/>
                <a:cs typeface="Trebuchet MS"/>
              </a:rPr>
              <a:t>04-</a:t>
            </a:r>
            <a:r>
              <a:rPr sz="705" spc="35" dirty="0">
                <a:solidFill>
                  <a:srgbClr val="333333"/>
                </a:solidFill>
                <a:latin typeface="Trebuchet MS"/>
                <a:cs typeface="Trebuchet MS"/>
              </a:rPr>
              <a:t>28</a:t>
            </a:r>
            <a:endParaRPr sz="705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0698" y="4975858"/>
            <a:ext cx="206473" cy="119183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705" spc="-13" dirty="0">
                <a:solidFill>
                  <a:srgbClr val="333333"/>
                </a:solidFill>
                <a:latin typeface="Trebuchet MS"/>
                <a:cs typeface="Trebuchet MS"/>
              </a:rPr>
              <a:t>Tags</a:t>
            </a:r>
            <a:endParaRPr sz="705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4666" y="4981966"/>
            <a:ext cx="625528" cy="119183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705" spc="-6" dirty="0">
                <a:latin typeface="Consolas"/>
                <a:cs typeface="Consolas"/>
                <a:hlinkClick r:id="rId4"/>
              </a:rPr>
              <a:t>#programming</a:t>
            </a:r>
            <a:endParaRPr sz="705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1983" y="5853490"/>
            <a:ext cx="2976144" cy="317310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948021">
              <a:spcBef>
                <a:spcPts val="67"/>
              </a:spcBef>
              <a:tabLst>
                <a:tab pos="1185433" algn="l"/>
                <a:tab pos="1628088" algn="l"/>
                <a:tab pos="1924140" algn="l"/>
                <a:tab pos="2280463" algn="l"/>
              </a:tabLst>
            </a:pPr>
            <a:r>
              <a:rPr sz="641" spc="-16" dirty="0">
                <a:solidFill>
                  <a:srgbClr val="333333"/>
                </a:solidFill>
                <a:latin typeface="Trebuchet MS"/>
                <a:cs typeface="Trebuchet MS"/>
                <a:hlinkClick r:id="rId5"/>
              </a:rPr>
              <a:t>Now</a:t>
            </a:r>
            <a:r>
              <a:rPr sz="641" dirty="0">
                <a:solidFill>
                  <a:srgbClr val="333333"/>
                </a:solidFill>
                <a:latin typeface="Trebuchet MS"/>
                <a:cs typeface="Trebuchet MS"/>
              </a:rPr>
              <a:t>	</a:t>
            </a:r>
            <a:r>
              <a:rPr sz="641" spc="-6" dirty="0">
                <a:solidFill>
                  <a:srgbClr val="333333"/>
                </a:solidFill>
                <a:latin typeface="Trebuchet MS"/>
                <a:cs typeface="Trebuchet MS"/>
                <a:hlinkClick r:id="rId6"/>
              </a:rPr>
              <a:t>Subscribe</a:t>
            </a:r>
            <a:r>
              <a:rPr sz="641" dirty="0">
                <a:solidFill>
                  <a:srgbClr val="333333"/>
                </a:solidFill>
                <a:latin typeface="Trebuchet MS"/>
                <a:cs typeface="Trebuchet MS"/>
              </a:rPr>
              <a:t>	</a:t>
            </a:r>
            <a:r>
              <a:rPr sz="641" spc="-13" dirty="0">
                <a:solidFill>
                  <a:srgbClr val="333333"/>
                </a:solidFill>
                <a:latin typeface="Trebuchet MS"/>
                <a:cs typeface="Trebuchet MS"/>
                <a:hlinkClick r:id="rId7"/>
              </a:rPr>
              <a:t>About</a:t>
            </a:r>
            <a:r>
              <a:rPr sz="641" dirty="0">
                <a:solidFill>
                  <a:srgbClr val="333333"/>
                </a:solidFill>
                <a:latin typeface="Trebuchet MS"/>
                <a:cs typeface="Trebuchet MS"/>
              </a:rPr>
              <a:t>	</a:t>
            </a:r>
            <a:r>
              <a:rPr sz="641" spc="-6" dirty="0">
                <a:solidFill>
                  <a:srgbClr val="333333"/>
                </a:solidFill>
                <a:latin typeface="Trebuchet MS"/>
                <a:cs typeface="Trebuchet MS"/>
                <a:hlinkClick r:id="rId8"/>
              </a:rPr>
              <a:t>Blogroll</a:t>
            </a:r>
            <a:r>
              <a:rPr sz="641" dirty="0">
                <a:solidFill>
                  <a:srgbClr val="333333"/>
                </a:solidFill>
                <a:latin typeface="Trebuchet MS"/>
                <a:cs typeface="Trebuchet MS"/>
              </a:rPr>
              <a:t>	</a:t>
            </a:r>
            <a:r>
              <a:rPr sz="641" spc="-19" dirty="0">
                <a:solidFill>
                  <a:srgbClr val="333333"/>
                </a:solidFill>
                <a:latin typeface="Trebuchet MS"/>
                <a:cs typeface="Trebuchet MS"/>
                <a:hlinkClick r:id="rId9"/>
              </a:rPr>
              <a:t>Affiliate</a:t>
            </a:r>
            <a:r>
              <a:rPr sz="641" spc="-16" dirty="0">
                <a:solidFill>
                  <a:srgbClr val="333333"/>
                </a:solidFill>
                <a:latin typeface="Trebuchet MS"/>
                <a:cs typeface="Trebuchet MS"/>
                <a:hlinkClick r:id="rId9"/>
              </a:rPr>
              <a:t> </a:t>
            </a:r>
            <a:r>
              <a:rPr sz="641" spc="-6" dirty="0">
                <a:solidFill>
                  <a:srgbClr val="333333"/>
                </a:solidFill>
                <a:latin typeface="Trebuchet MS"/>
                <a:cs typeface="Trebuchet MS"/>
                <a:hlinkClick r:id="rId9"/>
              </a:rPr>
              <a:t>Disclaimer</a:t>
            </a:r>
            <a:endParaRPr sz="641">
              <a:latin typeface="Trebuchet MS"/>
              <a:cs typeface="Trebuchet MS"/>
            </a:endParaRPr>
          </a:p>
          <a:p>
            <a:pPr>
              <a:spcBef>
                <a:spcPts val="122"/>
              </a:spcBef>
            </a:pPr>
            <a:endParaRPr sz="641">
              <a:latin typeface="Trebuchet MS"/>
              <a:cs typeface="Trebuchet MS"/>
            </a:endParaRPr>
          </a:p>
          <a:p>
            <a:pPr marL="8145"/>
            <a:r>
              <a:rPr sz="641" spc="55" dirty="0">
                <a:solidFill>
                  <a:srgbClr val="333333"/>
                </a:solidFill>
                <a:latin typeface="Trebuchet MS"/>
                <a:cs typeface="Trebuchet MS"/>
              </a:rPr>
              <a:t>©</a:t>
            </a:r>
            <a:r>
              <a:rPr sz="641" dirty="0">
                <a:solidFill>
                  <a:srgbClr val="333333"/>
                </a:solidFill>
                <a:latin typeface="Trebuchet MS"/>
                <a:cs typeface="Trebuchet MS"/>
              </a:rPr>
              <a:t> 2015</a:t>
            </a:r>
            <a:r>
              <a:rPr sz="641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641" dirty="0">
                <a:solidFill>
                  <a:srgbClr val="333333"/>
                </a:solidFill>
                <a:latin typeface="Trebuchet MS"/>
                <a:cs typeface="Trebuchet MS"/>
              </a:rPr>
              <a:t>- </a:t>
            </a:r>
            <a:r>
              <a:rPr sz="641" spc="35" dirty="0">
                <a:solidFill>
                  <a:srgbClr val="333333"/>
                </a:solidFill>
                <a:latin typeface="Trebuchet MS"/>
                <a:cs typeface="Trebuchet MS"/>
              </a:rPr>
              <a:t>2024</a:t>
            </a:r>
            <a:r>
              <a:rPr sz="641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641" spc="-13" dirty="0">
                <a:solidFill>
                  <a:srgbClr val="333333"/>
                </a:solidFill>
                <a:latin typeface="Trebuchet MS"/>
                <a:cs typeface="Trebuchet MS"/>
              </a:rPr>
              <a:t>Alex</a:t>
            </a:r>
            <a:r>
              <a:rPr sz="641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641" spc="-13" dirty="0">
                <a:solidFill>
                  <a:srgbClr val="333333"/>
                </a:solidFill>
                <a:latin typeface="Trebuchet MS"/>
                <a:cs typeface="Trebuchet MS"/>
              </a:rPr>
              <a:t>Hyett</a:t>
            </a:r>
            <a:endParaRPr sz="64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13852</TotalTime>
  <Words>3146</Words>
  <Application>Microsoft Office PowerPoint</Application>
  <PresentationFormat>On-screen Show (4:3)</PresentationFormat>
  <Paragraphs>341</Paragraphs>
  <Slides>94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2" baseType="lpstr">
      <vt:lpstr>Arial</vt:lpstr>
      <vt:lpstr>Calibri</vt:lpstr>
      <vt:lpstr>Bitstream Vera Sans</vt:lpstr>
      <vt:lpstr>Lucida Sans Unicode</vt:lpstr>
      <vt:lpstr>Times New Roman</vt:lpstr>
      <vt:lpstr>Office Theme</vt:lpstr>
      <vt:lpstr>Microsoft Visio Drawing</vt:lpstr>
      <vt:lpstr>Microsoft Office Visio Drawing</vt:lpstr>
      <vt:lpstr>Not all of a large system will be well designed.</vt:lpstr>
      <vt:lpstr>Strategic Design</vt:lpstr>
      <vt:lpstr>Not all of a large system will be well designed.</vt:lpstr>
      <vt:lpstr>Ground Up Rebuild</vt:lpstr>
      <vt:lpstr>Ground Up Rebuild</vt:lpstr>
      <vt:lpstr>Ground Up Rebuild</vt:lpstr>
      <vt:lpstr>Ground Up Rebuild</vt:lpstr>
      <vt:lpstr>Let’s Refactor</vt:lpstr>
      <vt:lpstr>Let’s Refactor</vt:lpstr>
      <vt:lpstr>Define Domain</vt:lpstr>
      <vt:lpstr>Define Domain</vt:lpstr>
      <vt:lpstr>Why bother with models?</vt:lpstr>
      <vt:lpstr>Critical Complexity Is</vt:lpstr>
      <vt:lpstr>What is a model?</vt:lpstr>
      <vt:lpstr>PowerPoint Presentation</vt:lpstr>
      <vt:lpstr>Chinese Map</vt:lpstr>
      <vt:lpstr>Mercator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Define Context</vt:lpstr>
      <vt:lpstr>There are always multiple models.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Rowing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House  Currency Exchange System  early 2006</vt:lpstr>
      <vt:lpstr>Custom House Context Map</vt:lpstr>
      <vt:lpstr>Custom House Context Map</vt:lpstr>
      <vt:lpstr>Custom House Context Map</vt:lpstr>
      <vt:lpstr>Custom House “SPOT” Model of Currency Exchange Deal</vt:lpstr>
      <vt:lpstr>Object Interpretation of  Implicit “TBS” Model</vt:lpstr>
      <vt:lpstr>Explicit Translation</vt:lpstr>
      <vt:lpstr>Custom House  Currency Exchange System  late 2006</vt:lpstr>
      <vt:lpstr>Map What Is      </vt:lpstr>
      <vt:lpstr>Push Translation to the Borders</vt:lpstr>
      <vt:lpstr>Single, Unified Model within Any One Context</vt:lpstr>
      <vt:lpstr>Single, Unified Model within Any One Context</vt:lpstr>
      <vt:lpstr>Single, Unified Model within Any One Context</vt:lpstr>
      <vt:lpstr>Single, Unified Model within Any One Context</vt:lpstr>
      <vt:lpstr>Single, Unified Model within Any One Context</vt:lpstr>
      <vt:lpstr>PowerPoint Presentation</vt:lpstr>
      <vt:lpstr>Ground Up Rebuild</vt:lpstr>
      <vt:lpstr>Let’s Refactor</vt:lpstr>
      <vt:lpstr>The Enterprise Model</vt:lpstr>
      <vt:lpstr>Not all of a large system will be well designed.</vt:lpstr>
      <vt:lpstr>Distilling the Core Domain</vt:lpstr>
      <vt:lpstr>Distilling the Core Domain</vt:lpstr>
      <vt:lpstr>Distilling the Core Domain</vt:lpstr>
      <vt:lpstr>Distilling the Core Domain</vt:lpstr>
      <vt:lpstr>Distilling the Core Domain</vt:lpstr>
      <vt:lpstr>Distilling the Core Domain</vt:lpstr>
      <vt:lpstr>Distilling the Core Domain</vt:lpstr>
      <vt:lpstr>Distilling the Core Domain</vt:lpstr>
      <vt:lpstr>Effort Distribution</vt:lpstr>
      <vt:lpstr>Effort Distribution</vt:lpstr>
      <vt:lpstr>Effort Distribution</vt:lpstr>
      <vt:lpstr>Effort Distribution</vt:lpstr>
      <vt:lpstr>Ground Up Rebuild</vt:lpstr>
      <vt:lpstr>Which Part is Core?</vt:lpstr>
      <vt:lpstr>Which Part is Core?</vt:lpstr>
      <vt:lpstr>Responsibility Traps</vt:lpstr>
      <vt:lpstr>Let’s Hack</vt:lpstr>
      <vt:lpstr>Let’s Hack</vt:lpstr>
      <vt:lpstr>Which Parts are Core?</vt:lpstr>
      <vt:lpstr>Which Parts are Core?</vt:lpstr>
      <vt:lpstr>Responsibility Traps</vt:lpstr>
      <vt:lpstr>What’s a responsible designer to do?!!</vt:lpstr>
      <vt:lpstr>How could we just build  the core part?</vt:lpstr>
      <vt:lpstr>Build Platform Based on Model</vt:lpstr>
      <vt:lpstr>Build Platform Based on Model</vt:lpstr>
      <vt:lpstr>Strategy</vt:lpstr>
      <vt:lpstr>Strategy</vt:lpstr>
      <vt:lpstr>Strategic DDD 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Domain-Driven Design: The tutorial</dc:title>
  <dc:creator>Preferred Customer</dc:creator>
  <cp:lastModifiedBy>Bhavana Udupa</cp:lastModifiedBy>
  <cp:revision>200</cp:revision>
  <dcterms:created xsi:type="dcterms:W3CDTF">2003-08-09T00:30:08Z</dcterms:created>
  <dcterms:modified xsi:type="dcterms:W3CDTF">2024-06-06T11:11:10Z</dcterms:modified>
</cp:coreProperties>
</file>