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4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6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90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33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5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536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37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63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7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0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6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92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6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1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5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71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E99E8C-AC17-475A-8F0C-61763DD3137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DAA0D6-4EE9-4984-A47E-DA498990B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7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34A0A3-E683-61BA-23A1-FB12CFB5824B}"/>
              </a:ext>
            </a:extLst>
          </p:cNvPr>
          <p:cNvSpPr txBox="1"/>
          <p:nvPr/>
        </p:nvSpPr>
        <p:spPr>
          <a:xfrm>
            <a:off x="9924836" y="5527497"/>
            <a:ext cx="2024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BHAVANA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02/05/2024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149B6-7522-67FB-AE33-18BE500D9D7D}"/>
              </a:ext>
            </a:extLst>
          </p:cNvPr>
          <p:cNvSpPr txBox="1"/>
          <p:nvPr/>
        </p:nvSpPr>
        <p:spPr>
          <a:xfrm>
            <a:off x="3657600" y="2834815"/>
            <a:ext cx="496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4662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BE6C40-107E-2BC4-D5D1-D6354EC9A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57" y="647272"/>
            <a:ext cx="5316020" cy="53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9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8611F51-263B-9E48-5888-AAF2F7A5FACA}"/>
              </a:ext>
            </a:extLst>
          </p:cNvPr>
          <p:cNvSpPr txBox="1">
            <a:spLocks noChangeArrowheads="1"/>
          </p:cNvSpPr>
          <p:nvPr/>
        </p:nvSpPr>
        <p:spPr>
          <a:xfrm>
            <a:off x="2535150" y="609600"/>
            <a:ext cx="7772400" cy="5334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is a graph?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0F9B64E-E075-E831-91CF-A846915CBCB4}"/>
              </a:ext>
            </a:extLst>
          </p:cNvPr>
          <p:cNvSpPr txBox="1">
            <a:spLocks noChangeArrowheads="1"/>
          </p:cNvSpPr>
          <p:nvPr/>
        </p:nvSpPr>
        <p:spPr>
          <a:xfrm>
            <a:off x="2535150" y="1371600"/>
            <a:ext cx="7772400" cy="23622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data structure that consists of a set of nodes 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and a set of edges that relate the nodes to each other</a:t>
            </a:r>
          </a:p>
          <a:p>
            <a:r>
              <a:rPr lang="en-US" altLang="en-US" sz="28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set of edges describes relationships among the vertices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AAEFBF-00B4-8045-7B8B-D13C3C9B1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550" y="3733800"/>
            <a:ext cx="6096000" cy="2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11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50F293A-71D6-BC9B-C063-15E66DC6CBC4}"/>
              </a:ext>
            </a:extLst>
          </p:cNvPr>
          <p:cNvSpPr txBox="1">
            <a:spLocks noChangeArrowheads="1"/>
          </p:cNvSpPr>
          <p:nvPr/>
        </p:nvSpPr>
        <p:spPr>
          <a:xfrm>
            <a:off x="2699534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 of graphs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E6E1F08-07A8-F8DA-6CE6-C26D21DB7C0D}"/>
              </a:ext>
            </a:extLst>
          </p:cNvPr>
          <p:cNvSpPr txBox="1">
            <a:spLocks noChangeArrowheads="1"/>
          </p:cNvSpPr>
          <p:nvPr/>
        </p:nvSpPr>
        <p:spPr>
          <a:xfrm>
            <a:off x="2699534" y="1981200"/>
            <a:ext cx="7772400" cy="41148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graph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as follows:</a:t>
            </a:r>
          </a:p>
          <a:p>
            <a:pPr>
              <a:buFontTx/>
              <a:buNone/>
            </a:pPr>
            <a:r>
              <a:rPr lang="es-ES_tradnl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s-ES_tradnl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G=(V,E)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V(G):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finite, nonempty set of vertices</a:t>
            </a:r>
          </a:p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E(G):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set of edges (pairs of vertices)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C8DFC72-4D9E-31E2-D505-303C91B66A21}"/>
              </a:ext>
            </a:extLst>
          </p:cNvPr>
          <p:cNvSpPr txBox="1">
            <a:spLocks noChangeArrowheads="1"/>
          </p:cNvSpPr>
          <p:nvPr/>
        </p:nvSpPr>
        <p:spPr>
          <a:xfrm>
            <a:off x="2288566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Directed vs. undirected graphs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04B3FF6-3E0C-E55A-ADB8-DA71759D9E1E}"/>
              </a:ext>
            </a:extLst>
          </p:cNvPr>
          <p:cNvSpPr txBox="1">
            <a:spLocks noChangeArrowheads="1"/>
          </p:cNvSpPr>
          <p:nvPr/>
        </p:nvSpPr>
        <p:spPr>
          <a:xfrm>
            <a:off x="2288566" y="1981200"/>
            <a:ext cx="7772400" cy="10668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When the edges in a graph have no direction, the graph is called </a:t>
            </a:r>
            <a:r>
              <a:rPr lang="en-US" altLang="en-US" i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undirected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F53F86C-74D7-6166-2BD5-051C65BB4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43" b="71895"/>
          <a:stretch>
            <a:fillRect/>
          </a:stretch>
        </p:blipFill>
        <p:spPr bwMode="auto">
          <a:xfrm>
            <a:off x="4080550" y="2840805"/>
            <a:ext cx="3886200" cy="3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8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F6CFE7D-B3FC-99B1-9416-709DB0C90658}"/>
              </a:ext>
            </a:extLst>
          </p:cNvPr>
          <p:cNvSpPr txBox="1">
            <a:spLocks noChangeArrowheads="1"/>
          </p:cNvSpPr>
          <p:nvPr/>
        </p:nvSpPr>
        <p:spPr>
          <a:xfrm>
            <a:off x="2463234" y="1981200"/>
            <a:ext cx="7772400" cy="12192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ea typeface="MS Mincho" panose="02020609040205080304" pitchFamily="49" charset="-128"/>
              </a:rPr>
              <a:t>When the edges in a graph have a direction, the graph is called </a:t>
            </a:r>
            <a:r>
              <a:rPr lang="en-US" altLang="en-US" i="1">
                <a:ea typeface="MS Mincho" panose="02020609040205080304" pitchFamily="49" charset="-128"/>
              </a:rPr>
              <a:t>directed</a:t>
            </a:r>
            <a:r>
              <a:rPr lang="en-US" altLang="en-US">
                <a:ea typeface="MS Mincho" panose="02020609040205080304" pitchFamily="49" charset="-128"/>
              </a:rPr>
              <a:t> (or </a:t>
            </a:r>
            <a:r>
              <a:rPr lang="en-US" altLang="en-US" i="1">
                <a:ea typeface="MS Mincho" panose="02020609040205080304" pitchFamily="49" charset="-128"/>
              </a:rPr>
              <a:t>digraph</a:t>
            </a:r>
            <a:r>
              <a:rPr lang="en-US" altLang="en-US">
                <a:ea typeface="MS Mincho" panose="02020609040205080304" pitchFamily="49" charset="-128"/>
              </a:rPr>
              <a:t>)</a:t>
            </a:r>
            <a:r>
              <a:rPr lang="en-US" altLang="en-US"/>
              <a:t>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812B271-C9E6-44F3-FA57-DE265335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7" r="13568" b="34114"/>
          <a:stretch>
            <a:fillRect/>
          </a:stretch>
        </p:blipFill>
        <p:spPr bwMode="auto">
          <a:xfrm>
            <a:off x="3881068" y="2793206"/>
            <a:ext cx="4114800" cy="32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525D35D8-A332-2C6D-39AF-529C54749753}"/>
              </a:ext>
            </a:extLst>
          </p:cNvPr>
          <p:cNvSpPr txBox="1">
            <a:spLocks noChangeArrowheads="1"/>
          </p:cNvSpPr>
          <p:nvPr/>
        </p:nvSpPr>
        <p:spPr>
          <a:xfrm>
            <a:off x="2463234" y="609600"/>
            <a:ext cx="7772400" cy="1143000"/>
          </a:xfrm>
          <a:prstGeom prst="rect">
            <a:avLst/>
          </a:prstGeom>
          <a:noFill/>
          <a:ln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>
                <a:ea typeface="MS Mincho" panose="02020609040205080304" pitchFamily="49" charset="-128"/>
              </a:rPr>
              <a:t>Directed vs. undirected graphs </a:t>
            </a:r>
            <a:endParaRPr lang="en-US" altLang="en-US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B617F25-D6ED-55E9-5121-5820F2DE7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360" y="4282281"/>
            <a:ext cx="2938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dirty="0"/>
              <a:t>E(Graph2) = {(1,3) (3,1) (5,9) (9,11) (5,7)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3479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3C2587D-120B-0907-DFE7-D56DC42A38E2}"/>
              </a:ext>
            </a:extLst>
          </p:cNvPr>
          <p:cNvSpPr txBox="1">
            <a:spLocks noChangeArrowheads="1"/>
          </p:cNvSpPr>
          <p:nvPr/>
        </p:nvSpPr>
        <p:spPr>
          <a:xfrm>
            <a:off x="2520592" y="685800"/>
            <a:ext cx="7772400" cy="381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 terminology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8196233-D2E2-F992-C145-8799CB6CD4EB}"/>
              </a:ext>
            </a:extLst>
          </p:cNvPr>
          <p:cNvSpPr txBox="1">
            <a:spLocks noChangeArrowheads="1"/>
          </p:cNvSpPr>
          <p:nvPr/>
        </p:nvSpPr>
        <p:spPr>
          <a:xfrm>
            <a:off x="2672992" y="1524000"/>
            <a:ext cx="7772400" cy="38862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Adjacent nodes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two nodes are adjacent if they are connected by an edge</a:t>
            </a:r>
          </a:p>
          <a:p>
            <a:endParaRPr lang="en-US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 sequence of vertices that connect two nodes in a graph</a:t>
            </a:r>
          </a:p>
          <a:p>
            <a:r>
              <a:rPr lang="en-US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 graph in which every vertex is directly connected to every other vertex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E691DC-A408-95D2-819B-23CE87037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5" t="41249" r="13568" b="49304"/>
          <a:stretch>
            <a:fillRect/>
          </a:stretch>
        </p:blipFill>
        <p:spPr bwMode="auto">
          <a:xfrm>
            <a:off x="4465833" y="2503487"/>
            <a:ext cx="2438400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414518-025D-E81A-2282-DCFE8E3285A2}"/>
              </a:ext>
            </a:extLst>
          </p:cNvPr>
          <p:cNvSpPr txBox="1"/>
          <p:nvPr/>
        </p:nvSpPr>
        <p:spPr>
          <a:xfrm>
            <a:off x="7386262" y="2503487"/>
            <a:ext cx="6118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5 is adjacent to 7</a:t>
            </a:r>
          </a:p>
          <a:p>
            <a:r>
              <a:rPr lang="en-US" altLang="en-US" dirty="0"/>
              <a:t>7 is adjacent from 5</a:t>
            </a:r>
          </a:p>
        </p:txBody>
      </p:sp>
    </p:spTree>
    <p:extLst>
      <p:ext uri="{BB962C8B-B14F-4D97-AF65-F5344CB8AC3E}">
        <p14:creationId xmlns:p14="http://schemas.microsoft.com/office/powerpoint/2010/main" val="415991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010E82-3ABD-9967-55DB-A439B73428FF}"/>
              </a:ext>
            </a:extLst>
          </p:cNvPr>
          <p:cNvSpPr txBox="1"/>
          <p:nvPr/>
        </p:nvSpPr>
        <p:spPr>
          <a:xfrm>
            <a:off x="1271427" y="1089733"/>
            <a:ext cx="8067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number of edges in a complete directed graph with N vertices? </a:t>
            </a: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* (N-1)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F4FE3-079B-C636-B85D-259163E13776}"/>
              </a:ext>
            </a:extLst>
          </p:cNvPr>
          <p:cNvSpPr txBox="1"/>
          <p:nvPr/>
        </p:nvSpPr>
        <p:spPr>
          <a:xfrm>
            <a:off x="1271426" y="2384276"/>
            <a:ext cx="8365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number of edges in a complete undirected graph with N vertices? </a:t>
            </a: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altLang="en-US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 * (N-1) / 2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2FF4F-F8CD-0BAC-D431-6AE73723813E}"/>
              </a:ext>
            </a:extLst>
          </p:cNvPr>
          <p:cNvSpPr txBox="1"/>
          <p:nvPr/>
        </p:nvSpPr>
        <p:spPr>
          <a:xfrm>
            <a:off x="1271427" y="4048287"/>
            <a:ext cx="6118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u="sng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Weighted graph</a:t>
            </a:r>
            <a:r>
              <a:rPr lang="en-US" alt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a graph in which each edge carries a value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0EC2D-9939-715B-47AE-0A404F042561}"/>
              </a:ext>
            </a:extLst>
          </p:cNvPr>
          <p:cNvSpPr txBox="1"/>
          <p:nvPr/>
        </p:nvSpPr>
        <p:spPr>
          <a:xfrm>
            <a:off x="1189232" y="4844938"/>
            <a:ext cx="9506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Array-based implementation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1D array is used to represent the vertices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2D array (adjacency matrix) is used to represent the edges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055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8FEE3C7-0289-0485-E684-FB95CC119210}"/>
              </a:ext>
            </a:extLst>
          </p:cNvPr>
          <p:cNvSpPr txBox="1">
            <a:spLocks noChangeArrowheads="1"/>
          </p:cNvSpPr>
          <p:nvPr/>
        </p:nvSpPr>
        <p:spPr>
          <a:xfrm>
            <a:off x="2288566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Depth-First-Search (DFS)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916B240-AEE5-8690-F1F6-CE20A5D449A2}"/>
              </a:ext>
            </a:extLst>
          </p:cNvPr>
          <p:cNvSpPr txBox="1">
            <a:spLocks noChangeArrowheads="1"/>
          </p:cNvSpPr>
          <p:nvPr/>
        </p:nvSpPr>
        <p:spPr>
          <a:xfrm>
            <a:off x="2288566" y="1981200"/>
            <a:ext cx="7772400" cy="41148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idea behind DFS?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Travel as far as you can down a path 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 up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as little as possible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when you reach a "dead end" (i.e.,  next vertex has been "marked" or there is no next vertex)</a:t>
            </a:r>
          </a:p>
          <a:p>
            <a:r>
              <a:rPr lang="en-US" altLang="en-US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DFS can be implemented efficiently using a 							</a:t>
            </a:r>
            <a:r>
              <a:rPr lang="en-US" altLang="en-US" i="1">
                <a:solidFill>
                  <a:srgbClr val="FF9933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5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D4B0735-A323-1A30-348A-EC9FA2437F74}"/>
              </a:ext>
            </a:extLst>
          </p:cNvPr>
          <p:cNvSpPr txBox="1">
            <a:spLocks noChangeArrowheads="1"/>
          </p:cNvSpPr>
          <p:nvPr/>
        </p:nvSpPr>
        <p:spPr>
          <a:xfrm>
            <a:off x="2494050" y="11430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Breadth-First-Searching (BFS)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91F9867-3528-F63D-1D30-473AFB7F9DF2}"/>
              </a:ext>
            </a:extLst>
          </p:cNvPr>
          <p:cNvSpPr txBox="1">
            <a:spLocks noChangeArrowheads="1"/>
          </p:cNvSpPr>
          <p:nvPr/>
        </p:nvSpPr>
        <p:spPr>
          <a:xfrm>
            <a:off x="2494050" y="2438400"/>
            <a:ext cx="7772400" cy="3657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idea behind BFS?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Look at all possible paths at the same depth before you go at a deeper level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 up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as far as possible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when you reach a "dead end" (i.e.,  next vertex has been "marked" or there is no next vertex)</a:t>
            </a:r>
          </a:p>
        </p:txBody>
      </p:sp>
    </p:spTree>
    <p:extLst>
      <p:ext uri="{BB962C8B-B14F-4D97-AF65-F5344CB8AC3E}">
        <p14:creationId xmlns:p14="http://schemas.microsoft.com/office/powerpoint/2010/main" val="2272135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544</TotalTime>
  <Words>423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MS Mincho</vt:lpstr>
      <vt:lpstr>Arial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21</cp:revision>
  <dcterms:created xsi:type="dcterms:W3CDTF">2024-05-01T02:59:42Z</dcterms:created>
  <dcterms:modified xsi:type="dcterms:W3CDTF">2024-05-02T11:00:11Z</dcterms:modified>
</cp:coreProperties>
</file>