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342" r:id="rId5"/>
    <p:sldId id="344" r:id="rId6"/>
    <p:sldId id="347" r:id="rId7"/>
    <p:sldId id="346" r:id="rId8"/>
    <p:sldId id="345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7974A-9D9E-495C-809F-0EEF1ED0F5E7}" v="425" dt="2024-04-19T11:07:1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4A47974A-9D9E-495C-809F-0EEF1ED0F5E7}"/>
    <pc:docChg chg="addSld delSld modSld addMainMaster delMainMaster">
      <pc:chgData name="Ganavi M" userId="aa0847465628f3dc" providerId="Windows Live" clId="Web-{4A47974A-9D9E-495C-809F-0EEF1ED0F5E7}" dt="2024-04-19T11:07:15.195" v="326" actId="1076"/>
      <pc:docMkLst>
        <pc:docMk/>
      </pc:docMkLst>
      <pc:sldChg chg="del">
        <pc:chgData name="Ganavi M" userId="aa0847465628f3dc" providerId="Windows Live" clId="Web-{4A47974A-9D9E-495C-809F-0EEF1ED0F5E7}" dt="2024-04-19T10:43:01.882" v="10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4A47974A-9D9E-495C-809F-0EEF1ED0F5E7}" dt="2024-04-19T11:07:15.195" v="326" actId="1076"/>
        <pc:sldMkLst>
          <pc:docMk/>
          <pc:sldMk cId="4259797247" sldId="264"/>
        </pc:sldMkLst>
        <pc:spChg chg="mod">
          <ac:chgData name="Ganavi M" userId="aa0847465628f3dc" providerId="Windows Live" clId="Web-{4A47974A-9D9E-495C-809F-0EEF1ED0F5E7}" dt="2024-04-19T11:07:15.195" v="326" actId="1076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 mod modClrScheme chgLayout">
        <pc:chgData name="Ganavi M" userId="aa0847465628f3dc" providerId="Windows Live" clId="Web-{4A47974A-9D9E-495C-809F-0EEF1ED0F5E7}" dt="2024-04-19T10:43:09.679" v="12"/>
        <pc:sldMkLst>
          <pc:docMk/>
          <pc:sldMk cId="978697549" sldId="299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978697549" sldId="299"/>
            <ac:spMk id="2" creationId="{A86E5542-696E-3D9C-2E69-B2BEB7962846}"/>
          </ac:spMkLst>
        </pc:spChg>
      </pc:sldChg>
      <pc:sldChg chg="modSp add mod modClrScheme chgLayout">
        <pc:chgData name="Ganavi M" userId="aa0847465628f3dc" providerId="Windows Live" clId="Web-{4A47974A-9D9E-495C-809F-0EEF1ED0F5E7}" dt="2024-04-19T10:51:37.936" v="162" actId="1076"/>
        <pc:sldMkLst>
          <pc:docMk/>
          <pc:sldMk cId="3151377091" sldId="322"/>
        </pc:sldMkLst>
        <pc:spChg chg="mod">
          <ac:chgData name="Ganavi M" userId="aa0847465628f3dc" providerId="Windows Live" clId="Web-{4A47974A-9D9E-495C-809F-0EEF1ED0F5E7}" dt="2024-04-19T10:51:37.936" v="162" actId="1076"/>
          <ac:spMkLst>
            <pc:docMk/>
            <pc:sldMk cId="3151377091" sldId="322"/>
            <ac:spMk id="2" creationId="{1F104161-E150-B2DB-61DA-375D8F83BFA2}"/>
          </ac:spMkLst>
        </pc:spChg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3151377091" sldId="322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4A47974A-9D9E-495C-809F-0EEF1ED0F5E7}" dt="2024-04-19T11:06:39.584" v="323" actId="20577"/>
        <pc:sldMkLst>
          <pc:docMk/>
          <pc:sldMk cId="821299552" sldId="333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821299552" sldId="333"/>
            <ac:spMk id="3" creationId="{556C2DD6-6CB5-98AA-37D0-8569A2221E29}"/>
          </ac:spMkLst>
        </pc:spChg>
        <pc:spChg chg="mod">
          <ac:chgData name="Ganavi M" userId="aa0847465628f3dc" providerId="Windows Live" clId="Web-{4A47974A-9D9E-495C-809F-0EEF1ED0F5E7}" dt="2024-04-19T11:06:39.584" v="323" actId="20577"/>
          <ac:spMkLst>
            <pc:docMk/>
            <pc:sldMk cId="821299552" sldId="333"/>
            <ac:spMk id="4" creationId="{58BB6D1A-0C0E-F0E0-97DD-BFB537158662}"/>
          </ac:spMkLst>
        </pc:spChg>
        <pc:spChg chg="mod">
          <ac:chgData name="Ganavi M" userId="aa0847465628f3dc" providerId="Windows Live" clId="Web-{4A47974A-9D9E-495C-809F-0EEF1ED0F5E7}" dt="2024-04-19T10:48:09.036" v="85" actId="1076"/>
          <ac:spMkLst>
            <pc:docMk/>
            <pc:sldMk cId="821299552" sldId="333"/>
            <ac:spMk id="5" creationId="{7A91BCC1-14DC-A631-E003-2F5219D1579A}"/>
          </ac:spMkLst>
        </pc:spChg>
      </pc:sldChg>
      <pc:sldChg chg="modSp add mod modClrScheme chgLayout">
        <pc:chgData name="Ganavi M" userId="aa0847465628f3dc" providerId="Windows Live" clId="Web-{4A47974A-9D9E-495C-809F-0EEF1ED0F5E7}" dt="2024-04-19T11:04:41.407" v="320" actId="14100"/>
        <pc:sldMkLst>
          <pc:docMk/>
          <pc:sldMk cId="611128102" sldId="342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611128102" sldId="342"/>
            <ac:spMk id="3" creationId="{556C2DD6-6CB5-98AA-37D0-8569A2221E29}"/>
          </ac:spMkLst>
        </pc:spChg>
        <pc:spChg chg="mod">
          <ac:chgData name="Ganavi M" userId="aa0847465628f3dc" providerId="Windows Live" clId="Web-{4A47974A-9D9E-495C-809F-0EEF1ED0F5E7}" dt="2024-04-19T11:04:41.407" v="320" actId="14100"/>
          <ac:spMkLst>
            <pc:docMk/>
            <pc:sldMk cId="611128102" sldId="342"/>
            <ac:spMk id="4" creationId="{58BB6D1A-0C0E-F0E0-97DD-BFB537158662}"/>
          </ac:spMkLst>
        </pc:spChg>
      </pc:sldChg>
      <pc:sldChg chg="modSp add mod modClrScheme chgLayout">
        <pc:chgData name="Ganavi M" userId="aa0847465628f3dc" providerId="Windows Live" clId="Web-{4A47974A-9D9E-495C-809F-0EEF1ED0F5E7}" dt="2024-04-19T11:04:58.376" v="322" actId="1076"/>
        <pc:sldMkLst>
          <pc:docMk/>
          <pc:sldMk cId="1723390617" sldId="344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1723390617" sldId="344"/>
            <ac:spMk id="3" creationId="{556C2DD6-6CB5-98AA-37D0-8569A2221E29}"/>
          </ac:spMkLst>
        </pc:spChg>
        <pc:spChg chg="mod">
          <ac:chgData name="Ganavi M" userId="aa0847465628f3dc" providerId="Windows Live" clId="Web-{4A47974A-9D9E-495C-809F-0EEF1ED0F5E7}" dt="2024-04-19T11:04:58.376" v="322" actId="1076"/>
          <ac:spMkLst>
            <pc:docMk/>
            <pc:sldMk cId="1723390617" sldId="344"/>
            <ac:spMk id="4" creationId="{58BB6D1A-0C0E-F0E0-97DD-BFB537158662}"/>
          </ac:spMkLst>
        </pc:spChg>
      </pc:sldChg>
      <pc:sldChg chg="modSp add mod replId modClrScheme chgLayout">
        <pc:chgData name="Ganavi M" userId="aa0847465628f3dc" providerId="Windows Live" clId="Web-{4A47974A-9D9E-495C-809F-0EEF1ED0F5E7}" dt="2024-04-19T10:43:09.679" v="12"/>
        <pc:sldMkLst>
          <pc:docMk/>
          <pc:sldMk cId="2617477481" sldId="345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2617477481" sldId="345"/>
            <ac:spMk id="3" creationId="{556C2DD6-6CB5-98AA-37D0-8569A2221E29}"/>
          </ac:spMkLst>
        </pc:spChg>
      </pc:sldChg>
      <pc:sldChg chg="modSp add mod replId modClrScheme chgLayout">
        <pc:chgData name="Ganavi M" userId="aa0847465628f3dc" providerId="Windows Live" clId="Web-{4A47974A-9D9E-495C-809F-0EEF1ED0F5E7}" dt="2024-04-19T10:43:09.679" v="12"/>
        <pc:sldMkLst>
          <pc:docMk/>
          <pc:sldMk cId="1806545192" sldId="346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1806545192" sldId="346"/>
            <ac:spMk id="3" creationId="{556C2DD6-6CB5-98AA-37D0-8569A2221E29}"/>
          </ac:spMkLst>
        </pc:spChg>
      </pc:sldChg>
      <pc:sldChg chg="modSp add mod replId modClrScheme chgLayout">
        <pc:chgData name="Ganavi M" userId="aa0847465628f3dc" providerId="Windows Live" clId="Web-{4A47974A-9D9E-495C-809F-0EEF1ED0F5E7}" dt="2024-04-19T10:43:09.679" v="12"/>
        <pc:sldMkLst>
          <pc:docMk/>
          <pc:sldMk cId="1473791594" sldId="347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1473791594" sldId="347"/>
            <ac:spMk id="3" creationId="{556C2DD6-6CB5-98AA-37D0-8569A2221E29}"/>
          </ac:spMkLst>
        </pc:spChg>
      </pc:sldChg>
      <pc:sldChg chg="modSp add del mod replId modClrScheme chgLayout">
        <pc:chgData name="Ganavi M" userId="aa0847465628f3dc" providerId="Windows Live" clId="Web-{4A47974A-9D9E-495C-809F-0EEF1ED0F5E7}" dt="2024-04-19T11:06:46.568" v="324"/>
        <pc:sldMkLst>
          <pc:docMk/>
          <pc:sldMk cId="4221559303" sldId="348"/>
        </pc:sldMkLst>
        <pc:spChg chg="mod ord">
          <ac:chgData name="Ganavi M" userId="aa0847465628f3dc" providerId="Windows Live" clId="Web-{4A47974A-9D9E-495C-809F-0EEF1ED0F5E7}" dt="2024-04-19T10:43:09.679" v="12"/>
          <ac:spMkLst>
            <pc:docMk/>
            <pc:sldMk cId="4221559303" sldId="348"/>
            <ac:spMk id="3" creationId="{556C2DD6-6CB5-98AA-37D0-8569A2221E29}"/>
          </ac:spMkLst>
        </pc:spChg>
      </pc:sldChg>
      <pc:sldMasterChg chg="del addSldLayout delSldLayout">
        <pc:chgData name="Ganavi M" userId="aa0847465628f3dc" providerId="Windows Live" clId="Web-{4A47974A-9D9E-495C-809F-0EEF1ED0F5E7}" dt="2024-04-19T10:43:06.898" v="11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4A47974A-9D9E-495C-809F-0EEF1ED0F5E7}" dt="2024-04-19T10:43:06.898" v="11"/>
          <pc:sldLayoutMkLst>
            <pc:docMk/>
            <pc:sldMasterMk cId="2460954070" sldId="2147483660"/>
            <pc:sldLayoutMk cId="1131314815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4A47974A-9D9E-495C-809F-0EEF1ED0F5E7}" dt="2024-04-19T10:43:09.679" v="12"/>
        <pc:sldMasterMkLst>
          <pc:docMk/>
          <pc:sldMasterMk cId="4174026699" sldId="2147483673"/>
        </pc:sldMasterMkLst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543960443" sldId="2147483674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3126600691" sldId="2147483675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4261290345" sldId="2147483676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379697292" sldId="2147483677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838149238" sldId="2147483678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955996084" sldId="2147483679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171738875" sldId="2147483680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671837376" sldId="2147483681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594890702" sldId="2147483682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055838324" sldId="2147483683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2938956718" sldId="2147483684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2034720955" sldId="2147483685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3162088260" sldId="2147483686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1416878954" sldId="2147483687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3746753738" sldId="2147483688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2133590242" sldId="2147483689"/>
          </pc:sldLayoutMkLst>
        </pc:sldLayoutChg>
        <pc:sldLayoutChg chg="add del mod replId">
          <pc:chgData name="Ganavi M" userId="aa0847465628f3dc" providerId="Windows Live" clId="Web-{4A47974A-9D9E-495C-809F-0EEF1ED0F5E7}" dt="2024-04-19T10:43:09.679" v="12"/>
          <pc:sldLayoutMkLst>
            <pc:docMk/>
            <pc:sldMasterMk cId="4174026699" sldId="2147483673"/>
            <pc:sldLayoutMk cId="432021886" sldId="2147483690"/>
          </pc:sldLayoutMkLst>
        </pc:sldLayoutChg>
      </pc:sldMasterChg>
      <pc:sldMasterChg chg="add addSldLayout modSldLayout">
        <pc:chgData name="Ganavi M" userId="aa0847465628f3dc" providerId="Windows Live" clId="Web-{4A47974A-9D9E-495C-809F-0EEF1ED0F5E7}" dt="2024-04-19T10:43:09.679" v="12"/>
        <pc:sldMasterMkLst>
          <pc:docMk/>
          <pc:sldMasterMk cId="1125283582" sldId="2147483691"/>
        </pc:sldMasterMkLst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2458417245" sldId="2147483692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3152374954" sldId="2147483693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1868856725" sldId="2147483694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829246686" sldId="2147483695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1577599022" sldId="2147483696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2062131440" sldId="2147483697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39329420" sldId="2147483698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1209131522" sldId="2147483699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4206997615" sldId="2147483700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2248945191" sldId="2147483701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2199801620" sldId="2147483702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2267447390" sldId="2147483703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926654832" sldId="2147483704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3402235117" sldId="2147483705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1147365537" sldId="2147483706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1091574735" sldId="2147483707"/>
          </pc:sldLayoutMkLst>
        </pc:sldLayoutChg>
        <pc:sldLayoutChg chg="add mod replId">
          <pc:chgData name="Ganavi M" userId="aa0847465628f3dc" providerId="Windows Live" clId="Web-{4A47974A-9D9E-495C-809F-0EEF1ED0F5E7}" dt="2024-04-19T10:43:09.679" v="12"/>
          <pc:sldLayoutMkLst>
            <pc:docMk/>
            <pc:sldMasterMk cId="1125283582" sldId="2147483691"/>
            <pc:sldLayoutMk cId="3953558580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5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7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5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7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5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3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4858" y="925155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13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THREADS AND PROCESS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1976814" y="912656"/>
            <a:ext cx="936809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+mn-lt"/>
                <a:cs typeface="+mn-lt"/>
              </a:rPr>
              <a:t>#include &lt;stdio.h&gt;
#include &lt;</a:t>
            </a:r>
            <a:r>
              <a:rPr lang="en-US" sz="1600" err="1">
                <a:latin typeface="Calibri"/>
                <a:ea typeface="+mn-lt"/>
                <a:cs typeface="+mn-lt"/>
              </a:rPr>
              <a:t>pthread.h</a:t>
            </a:r>
            <a:r>
              <a:rPr lang="en-US" sz="1600" dirty="0">
                <a:latin typeface="Calibri"/>
                <a:ea typeface="+mn-lt"/>
                <a:cs typeface="+mn-lt"/>
              </a:rPr>
              <a:t>&gt;</a:t>
            </a:r>
            <a:endParaRPr lang="en-US" sz="1600" dirty="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These lines include standard header files. </a:t>
            </a:r>
            <a:r>
              <a:rPr lang="en-US" sz="1600" b="1" dirty="0">
                <a:latin typeface="Calibri"/>
                <a:ea typeface="+mn-lt"/>
                <a:cs typeface="+mn-lt"/>
              </a:rPr>
              <a:t>&lt;</a:t>
            </a:r>
            <a:r>
              <a:rPr lang="en-US" sz="1600" b="1" err="1">
                <a:latin typeface="Calibri"/>
                <a:ea typeface="+mn-lt"/>
                <a:cs typeface="+mn-lt"/>
              </a:rPr>
              <a:t>stdio.h</a:t>
            </a:r>
            <a:r>
              <a:rPr lang="en-US" sz="1600" b="1" dirty="0">
                <a:latin typeface="Calibri"/>
                <a:ea typeface="+mn-lt"/>
                <a:cs typeface="+mn-lt"/>
              </a:rPr>
              <a:t>&gt;</a:t>
            </a:r>
            <a:r>
              <a:rPr lang="en-US" sz="1600" dirty="0">
                <a:latin typeface="Calibri"/>
                <a:ea typeface="+mn-lt"/>
                <a:cs typeface="+mn-lt"/>
              </a:rPr>
              <a:t> is for standard input/output functions, and </a:t>
            </a:r>
            <a:r>
              <a:rPr lang="en-US" sz="1600" b="1" dirty="0">
                <a:latin typeface="Calibri"/>
                <a:ea typeface="+mn-lt"/>
                <a:cs typeface="+mn-lt"/>
              </a:rPr>
              <a:t>&lt;</a:t>
            </a:r>
            <a:r>
              <a:rPr lang="en-US" sz="1600" b="1" err="1">
                <a:latin typeface="Calibri"/>
                <a:ea typeface="+mn-lt"/>
                <a:cs typeface="+mn-lt"/>
              </a:rPr>
              <a:t>pthread.h</a:t>
            </a:r>
            <a:r>
              <a:rPr lang="en-US" sz="1600" b="1" dirty="0">
                <a:latin typeface="Calibri"/>
                <a:ea typeface="+mn-lt"/>
                <a:cs typeface="+mn-lt"/>
              </a:rPr>
              <a:t>&gt;</a:t>
            </a:r>
            <a:r>
              <a:rPr lang="en-US" sz="1600" dirty="0">
                <a:latin typeface="Calibri"/>
                <a:ea typeface="+mn-lt"/>
                <a:cs typeface="+mn-lt"/>
              </a:rPr>
              <a:t> is for POSIX threads.</a:t>
            </a: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#define MAX_SIZE  5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This line defines a macro named </a:t>
            </a:r>
            <a:r>
              <a:rPr lang="en-US" sz="1600" b="1" dirty="0">
                <a:latin typeface="Calibri"/>
                <a:cs typeface="Calibri"/>
              </a:rPr>
              <a:t>MAX_SIZE</a:t>
            </a:r>
            <a:r>
              <a:rPr lang="en-US" sz="1600" dirty="0">
                <a:latin typeface="Calibri"/>
                <a:ea typeface="+mn-lt"/>
                <a:cs typeface="+mn-lt"/>
              </a:rPr>
              <a:t> with a value of 5. It will be used later to specify the size of the buffer.</a:t>
            </a:r>
          </a:p>
          <a:p>
            <a:pPr algn="just"/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pthread_mutex_t lock;
</a:t>
            </a:r>
            <a:r>
              <a:rPr lang="en-US" sz="1600" err="1">
                <a:latin typeface="Calibri"/>
                <a:cs typeface="Calibri"/>
              </a:rPr>
              <a:t>pthread_cond_t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err="1">
                <a:latin typeface="Calibri"/>
                <a:cs typeface="Calibri"/>
              </a:rPr>
              <a:t>notFull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err="1">
                <a:latin typeface="Calibri"/>
                <a:cs typeface="Calibri"/>
              </a:rPr>
              <a:t>notEmpty</a:t>
            </a:r>
            <a:r>
              <a:rPr lang="en-US" sz="1600" dirty="0">
                <a:latin typeface="Calibri"/>
                <a:cs typeface="Calibri"/>
              </a:rPr>
              <a:t>;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These lines declare variables used for thread synchronization: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b="1" err="1">
                <a:latin typeface="Calibri"/>
                <a:cs typeface="Calibri"/>
              </a:rPr>
              <a:t>pthread_mutex_t</a:t>
            </a:r>
            <a:r>
              <a:rPr lang="en-US" sz="1600" b="1" dirty="0">
                <a:latin typeface="Calibri"/>
                <a:cs typeface="Calibri"/>
              </a:rPr>
              <a:t> lock;</a:t>
            </a:r>
            <a:r>
              <a:rPr lang="en-US" sz="1600" dirty="0">
                <a:latin typeface="Calibri"/>
                <a:ea typeface="+mn-lt"/>
                <a:cs typeface="+mn-lt"/>
              </a:rPr>
              <a:t>: Declares a mutex variable named </a:t>
            </a:r>
            <a:r>
              <a:rPr lang="en-US" sz="1600" b="1" dirty="0">
                <a:latin typeface="Calibri"/>
                <a:cs typeface="Calibri"/>
              </a:rPr>
              <a:t>lock</a:t>
            </a:r>
            <a:r>
              <a:rPr lang="en-US" sz="1600" dirty="0">
                <a:latin typeface="Calibri"/>
                <a:ea typeface="+mn-lt"/>
                <a:cs typeface="+mn-lt"/>
              </a:rPr>
              <a:t> for mutual exclusion.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1600" b="1" err="1">
                <a:latin typeface="Calibri"/>
                <a:cs typeface="Calibri"/>
              </a:rPr>
              <a:t>pthread_cond_t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err="1">
                <a:latin typeface="Calibri"/>
                <a:cs typeface="Calibri"/>
              </a:rPr>
              <a:t>notFull</a:t>
            </a:r>
            <a:r>
              <a:rPr lang="en-US" sz="1600" b="1" dirty="0">
                <a:latin typeface="Calibri"/>
                <a:cs typeface="Calibri"/>
              </a:rPr>
              <a:t>, </a:t>
            </a:r>
            <a:r>
              <a:rPr lang="en-US" sz="1600" b="1" err="1">
                <a:latin typeface="Calibri"/>
                <a:cs typeface="Calibri"/>
              </a:rPr>
              <a:t>notEmpty</a:t>
            </a:r>
            <a:r>
              <a:rPr lang="en-US" sz="1600" b="1" dirty="0">
                <a:latin typeface="Calibri"/>
                <a:cs typeface="Calibri"/>
              </a:rPr>
              <a:t>;</a:t>
            </a:r>
            <a:r>
              <a:rPr lang="en-US" sz="1600" dirty="0">
                <a:latin typeface="Calibri"/>
                <a:ea typeface="+mn-lt"/>
                <a:cs typeface="+mn-lt"/>
              </a:rPr>
              <a:t>: Declares two condition variables named </a:t>
            </a:r>
            <a:r>
              <a:rPr lang="en-US" sz="1600" b="1" err="1">
                <a:latin typeface="Calibri"/>
                <a:cs typeface="Calibri"/>
              </a:rPr>
              <a:t>notFull</a:t>
            </a:r>
            <a:r>
              <a:rPr lang="en-US" sz="1600" dirty="0">
                <a:latin typeface="Calibri"/>
                <a:ea typeface="+mn-lt"/>
                <a:cs typeface="+mn-lt"/>
              </a:rPr>
              <a:t> and </a:t>
            </a:r>
            <a:r>
              <a:rPr lang="en-US" sz="1600" b="1" err="1">
                <a:latin typeface="Calibri"/>
                <a:cs typeface="Calibri"/>
              </a:rPr>
              <a:t>notEmpty</a:t>
            </a:r>
            <a:r>
              <a:rPr lang="en-US" sz="1600" dirty="0">
                <a:latin typeface="Calibri"/>
                <a:ea typeface="+mn-lt"/>
                <a:cs typeface="+mn-lt"/>
              </a:rPr>
              <a:t>. They are used for signaling when the buffer is not full and not empty, respectively.</a:t>
            </a:r>
          </a:p>
          <a:p>
            <a:pPr algn="just"/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int count;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declares an integer variable </a:t>
            </a:r>
            <a:r>
              <a:rPr lang="en-US" sz="1600" b="1" dirty="0">
                <a:latin typeface="Calibri"/>
                <a:cs typeface="Calibri"/>
              </a:rPr>
              <a:t>count</a:t>
            </a:r>
            <a:r>
              <a:rPr lang="en-US" sz="1600" dirty="0">
                <a:latin typeface="Calibri"/>
                <a:ea typeface="+mn-lt"/>
                <a:cs typeface="+mn-lt"/>
              </a:rPr>
              <a:t> to keep track of the number of items in the buffer.</a:t>
            </a: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for(;;) {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starts an infinite loop for the producer thread, indicating that it will continuously produce items.</a:t>
            </a:r>
          </a:p>
          <a:p>
            <a:pPr algn="just"/>
            <a:endParaRPr lang="en-US" sz="1600" dirty="0">
              <a:latin typeface="Calibri"/>
              <a:cs typeface="Calibri"/>
            </a:endParaRPr>
          </a:p>
          <a:p>
            <a:pPr algn="just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3787168" y="-3307"/>
            <a:ext cx="351733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THREADS AND PROCESS</a:t>
            </a:r>
            <a:endParaRPr lang="en-US" b="1" dirty="0">
              <a:solidFill>
                <a:srgbClr val="000000"/>
              </a:solidFill>
              <a:latin typeface="Corbel"/>
              <a:ea typeface="+mn-lt"/>
              <a:cs typeface="+mn-lt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               PROGARM </a:t>
            </a:r>
            <a:endParaRPr lang="en-US" sz="2200" b="1" dirty="0">
              <a:solidFill>
                <a:srgbClr val="000000"/>
              </a:solidFill>
              <a:latin typeface="Corbel"/>
              <a:ea typeface="+mn-lt"/>
              <a:cs typeface="+mn-lt"/>
            </a:endParaRPr>
          </a:p>
          <a:p>
            <a:pPr algn="just"/>
            <a:endParaRPr lang="en-US" dirty="0">
              <a:solidFill>
                <a:srgbClr val="FFFFFF"/>
              </a:solidFill>
              <a:latin typeface="Corbe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058460" y="396579"/>
            <a:ext cx="10127975" cy="6465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onsolas"/>
              </a:rPr>
              <a:t>pthread_mutex_lock</a:t>
            </a:r>
            <a:r>
              <a:rPr lang="en-US" sz="1600" dirty="0">
                <a:latin typeface="Consolas"/>
              </a:rPr>
              <a:t>(&amp;lock);
</a:t>
            </a:r>
            <a:r>
              <a:rPr lang="en-US" sz="1600" dirty="0">
                <a:ea typeface="+mn-lt"/>
                <a:cs typeface="+mn-lt"/>
              </a:rPr>
              <a:t>This line locks the mutex </a:t>
            </a:r>
            <a:r>
              <a:rPr lang="en-US" sz="1600" b="1" dirty="0">
                <a:latin typeface="Consolas"/>
              </a:rPr>
              <a:t>lock</a:t>
            </a:r>
            <a:r>
              <a:rPr lang="en-US" sz="1600" dirty="0">
                <a:ea typeface="+mn-lt"/>
                <a:cs typeface="+mn-lt"/>
              </a:rPr>
              <a:t> to ensure exclusive access to shared resources.</a:t>
            </a:r>
          </a:p>
          <a:p>
            <a:endParaRPr lang="en-US" sz="1600" b="1" dirty="0">
              <a:latin typeface="Corbel"/>
            </a:endParaRPr>
          </a:p>
          <a:p>
            <a:r>
              <a:rPr lang="en-US" sz="1600" dirty="0">
                <a:latin typeface="Consolas"/>
              </a:rPr>
              <a:t>while(count == MAX_SIZE)
            </a:t>
            </a:r>
            <a:r>
              <a:rPr lang="en-US" sz="1600" dirty="0" err="1">
                <a:latin typeface="Consolas"/>
              </a:rPr>
              <a:t>pthread_cond_wait</a:t>
            </a:r>
            <a:r>
              <a:rPr lang="en-US" sz="1600" dirty="0">
                <a:latin typeface="Consolas"/>
              </a:rPr>
              <a:t>(&amp;</a:t>
            </a:r>
            <a:r>
              <a:rPr lang="en-US" sz="1600" dirty="0" err="1">
                <a:latin typeface="Consolas"/>
              </a:rPr>
              <a:t>notFull</a:t>
            </a:r>
            <a:r>
              <a:rPr lang="en-US" sz="1600" dirty="0">
                <a:latin typeface="Consolas"/>
              </a:rPr>
              <a:t>, &amp;lock);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This line waits on the </a:t>
            </a:r>
            <a:r>
              <a:rPr lang="en-US" sz="1600" b="1" dirty="0" err="1">
                <a:latin typeface="Consolas"/>
              </a:rPr>
              <a:t>notFull</a:t>
            </a:r>
            <a:r>
              <a:rPr lang="en-US" sz="1600" dirty="0">
                <a:ea typeface="+mn-lt"/>
                <a:cs typeface="+mn-lt"/>
              </a:rPr>
              <a:t> condition variable if the buffer is full (i.e., </a:t>
            </a:r>
            <a:r>
              <a:rPr lang="en-US" sz="1600" b="1" dirty="0">
                <a:latin typeface="Consolas"/>
              </a:rPr>
              <a:t>count</a:t>
            </a:r>
            <a:r>
              <a:rPr lang="en-US" sz="1600" dirty="0">
                <a:ea typeface="+mn-lt"/>
                <a:cs typeface="+mn-lt"/>
              </a:rPr>
              <a:t> is equal to </a:t>
            </a:r>
            <a:r>
              <a:rPr lang="en-US" sz="1600" b="1" dirty="0">
                <a:latin typeface="Consolas"/>
              </a:rPr>
              <a:t>MAX_SIZE</a:t>
            </a:r>
            <a:r>
              <a:rPr lang="en-US" sz="1600" dirty="0">
                <a:ea typeface="+mn-lt"/>
                <a:cs typeface="+mn-lt"/>
              </a:rPr>
              <a:t>). While waiting, the mutex is released, allowing other threads to proceed. The thread will be woken up and the mutex reacquired once the condition becomes true.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orbel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Consolas"/>
              </a:rPr>
              <a:t>buf[count] = getchar();
        count++;</a:t>
            </a: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These lines read a character from the standard input and store it in the buffer at the index indicated by </a:t>
            </a:r>
            <a:r>
              <a:rPr lang="en-US" sz="1600" b="1" dirty="0">
                <a:latin typeface="Consolas"/>
              </a:rPr>
              <a:t>count</a:t>
            </a:r>
            <a:r>
              <a:rPr lang="en-US" sz="1600" dirty="0">
                <a:ea typeface="+mn-lt"/>
                <a:cs typeface="+mn-lt"/>
              </a:rPr>
              <a:t>. Then, it increments the </a:t>
            </a:r>
            <a:r>
              <a:rPr lang="en-US" sz="1600" b="1" dirty="0">
                <a:latin typeface="Consolas"/>
              </a:rPr>
              <a:t>count</a:t>
            </a:r>
            <a:r>
              <a:rPr lang="en-US" sz="1600" dirty="0">
                <a:ea typeface="+mn-lt"/>
                <a:cs typeface="+mn-lt"/>
              </a:rPr>
              <a:t> variable to indicate that an item has been added to the buffer.</a:t>
            </a:r>
          </a:p>
          <a:p>
            <a:endParaRPr lang="en-US" sz="1600" dirty="0">
              <a:latin typeface="Corbel"/>
            </a:endParaRPr>
          </a:p>
          <a:p>
            <a:r>
              <a:rPr lang="en-US" sz="1600" dirty="0">
                <a:latin typeface="Consolas"/>
              </a:rPr>
              <a:t>pthread_cond_signal(&amp;notEmpty);
        </a:t>
            </a:r>
            <a:r>
              <a:rPr lang="en-US" sz="1600" dirty="0" err="1">
                <a:latin typeface="Consolas"/>
              </a:rPr>
              <a:t>pthread_mutex_unlock</a:t>
            </a:r>
            <a:r>
              <a:rPr lang="en-US" sz="1600" dirty="0">
                <a:latin typeface="Consolas"/>
              </a:rPr>
              <a:t>(&amp;lock);
   }</a:t>
            </a:r>
          </a:p>
          <a:p>
            <a:r>
              <a:rPr lang="en-US" sz="1600" dirty="0">
                <a:ea typeface="+mn-lt"/>
                <a:cs typeface="+mn-lt"/>
              </a:rPr>
              <a:t>These lines signal the consumer thread that an item has been added to the buffer by using the </a:t>
            </a:r>
            <a:r>
              <a:rPr lang="en-US" sz="1600" b="1" err="1">
                <a:latin typeface="Consolas"/>
              </a:rPr>
              <a:t>notEmpty</a:t>
            </a:r>
            <a:r>
              <a:rPr lang="en-US" sz="1600" dirty="0">
                <a:ea typeface="+mn-lt"/>
                <a:cs typeface="+mn-lt"/>
              </a:rPr>
              <a:t> condition variable. Then, it unlocks the mutex to allow other threads to access shared resources.</a:t>
            </a:r>
          </a:p>
          <a:p>
            <a:endParaRPr lang="en-US" sz="1600" dirty="0">
              <a:latin typeface="Corbel"/>
            </a:endParaRPr>
          </a:p>
          <a:p>
            <a:r>
              <a:rPr lang="en-US" sz="1600" dirty="0">
                <a:latin typeface="Consolas"/>
              </a:rPr>
              <a:t>void consumer(char* </a:t>
            </a:r>
            <a:r>
              <a:rPr lang="en-US" sz="1600" dirty="0" err="1">
                <a:latin typeface="Consolas"/>
              </a:rPr>
              <a:t>buf</a:t>
            </a:r>
            <a:r>
              <a:rPr lang="en-US" sz="1600" dirty="0">
                <a:latin typeface="Consolas"/>
              </a:rPr>
              <a:t>) {
</a:t>
            </a:r>
            <a:r>
              <a:rPr lang="en-US" sz="1600" dirty="0">
                <a:ea typeface="+mn-lt"/>
                <a:cs typeface="+mn-lt"/>
              </a:rPr>
              <a:t>This line defines a function named </a:t>
            </a:r>
            <a:r>
              <a:rPr lang="en-US" sz="1600" b="1" dirty="0">
                <a:latin typeface="Consolas"/>
              </a:rPr>
              <a:t>consumer</a:t>
            </a:r>
            <a:r>
              <a:rPr lang="en-US" sz="1600" dirty="0">
                <a:ea typeface="+mn-lt"/>
                <a:cs typeface="+mn-lt"/>
              </a:rPr>
              <a:t> that takes a character pointer </a:t>
            </a:r>
            <a:r>
              <a:rPr lang="en-US" sz="1600" b="1" dirty="0" err="1">
                <a:latin typeface="Consolas"/>
              </a:rPr>
              <a:t>buf</a:t>
            </a:r>
            <a:r>
              <a:rPr lang="en-US" sz="1600" dirty="0">
                <a:ea typeface="+mn-lt"/>
                <a:cs typeface="+mn-lt"/>
              </a:rPr>
              <a:t> as an argument. This function represents the behavior of the consumer thread.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orbel"/>
            </a:endParaRPr>
          </a:p>
          <a:p>
            <a:endParaRPr lang="en-US" sz="1600" b="1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906897" y="215889"/>
            <a:ext cx="9823373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ea typeface="+mn-lt"/>
                <a:cs typeface="+mn-lt"/>
              </a:rPr>
              <a:t>(;;) {
This line starts an infinite loop for the consumer thread, indicating that it will continuously consume items from the buffer.</a:t>
            </a:r>
            <a:endParaRPr lang="en-US" sz="1600">
              <a:latin typeface="Calibri"/>
              <a:ea typeface="+mn-lt"/>
              <a:cs typeface="Calibri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 err="1">
                <a:latin typeface="Calibri"/>
                <a:ea typeface="Roboto"/>
                <a:cs typeface="Roboto"/>
              </a:rPr>
              <a:t>pthread_mutex_lock</a:t>
            </a:r>
            <a:r>
              <a:rPr lang="en-US" sz="1600" dirty="0">
                <a:latin typeface="Calibri"/>
                <a:ea typeface="Roboto"/>
                <a:cs typeface="Roboto"/>
              </a:rPr>
              <a:t>(&amp;lock);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locks the mutex </a:t>
            </a:r>
            <a:r>
              <a:rPr lang="en-US" sz="1600" b="1" dirty="0">
                <a:latin typeface="Calibri"/>
                <a:ea typeface="Roboto"/>
                <a:cs typeface="Roboto"/>
              </a:rPr>
              <a:t>lock</a:t>
            </a:r>
            <a:r>
              <a:rPr lang="en-US" sz="1600" dirty="0">
                <a:latin typeface="Calibri"/>
                <a:ea typeface="+mn-lt"/>
                <a:cs typeface="+mn-lt"/>
              </a:rPr>
              <a:t> to ensure exclusive access to shared resources.</a:t>
            </a:r>
            <a:endParaRPr lang="en-US" sz="1600">
              <a:latin typeface="Calibri"/>
              <a:ea typeface="+mn-lt"/>
              <a:cs typeface="Calibri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>
                <a:latin typeface="Calibri"/>
                <a:ea typeface="Roboto"/>
                <a:cs typeface="Roboto"/>
              </a:rPr>
              <a:t>while(count == 0)
            </a:t>
            </a:r>
            <a:r>
              <a:rPr lang="en-US" sz="1600" dirty="0" err="1">
                <a:latin typeface="Calibri"/>
                <a:ea typeface="Roboto"/>
                <a:cs typeface="Roboto"/>
              </a:rPr>
              <a:t>pthread_cond_wait</a:t>
            </a:r>
            <a:r>
              <a:rPr lang="en-US" sz="1600" dirty="0">
                <a:latin typeface="Calibri"/>
                <a:ea typeface="Roboto"/>
                <a:cs typeface="Roboto"/>
              </a:rPr>
              <a:t>(&amp;</a:t>
            </a:r>
            <a:r>
              <a:rPr lang="en-US" sz="1600" dirty="0" err="1">
                <a:latin typeface="Calibri"/>
                <a:ea typeface="Roboto"/>
                <a:cs typeface="Roboto"/>
              </a:rPr>
              <a:t>notEmpty</a:t>
            </a:r>
            <a:r>
              <a:rPr lang="en-US" sz="1600" dirty="0">
                <a:latin typeface="Calibri"/>
                <a:ea typeface="Roboto"/>
                <a:cs typeface="Roboto"/>
              </a:rPr>
              <a:t>, &amp;lock);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waits on the </a:t>
            </a:r>
            <a:r>
              <a:rPr lang="en-US" sz="1600" b="1" dirty="0" err="1">
                <a:latin typeface="Calibri"/>
                <a:ea typeface="Roboto"/>
                <a:cs typeface="Roboto"/>
              </a:rPr>
              <a:t>notEmpty</a:t>
            </a:r>
            <a:r>
              <a:rPr lang="en-US" sz="1600" dirty="0">
                <a:latin typeface="Calibri"/>
                <a:ea typeface="+mn-lt"/>
                <a:cs typeface="+mn-lt"/>
              </a:rPr>
              <a:t> condition variable if the buffer is empty (i.e., </a:t>
            </a:r>
            <a:r>
              <a:rPr lang="en-US" sz="1600" b="1" dirty="0">
                <a:latin typeface="Calibri"/>
                <a:ea typeface="Roboto"/>
                <a:cs typeface="Roboto"/>
              </a:rPr>
              <a:t>count</a:t>
            </a:r>
            <a:r>
              <a:rPr lang="en-US" sz="1600" dirty="0">
                <a:latin typeface="Calibri"/>
                <a:ea typeface="+mn-lt"/>
                <a:cs typeface="+mn-lt"/>
              </a:rPr>
              <a:t> is equal to 0). While waiting, the mutex is released, allowing other threads to proceed. The thread will be woken up and the mutex reacquired once the condition becomes true.</a:t>
            </a:r>
            <a:endParaRPr lang="en-US" sz="1600">
              <a:latin typeface="Calibri"/>
              <a:ea typeface="+mn-lt"/>
              <a:cs typeface="Calibri"/>
            </a:endParaRPr>
          </a:p>
          <a:p>
            <a:endParaRPr lang="en-US" sz="1600" b="1" dirty="0">
              <a:latin typeface="Calibri"/>
              <a:ea typeface="Roboto"/>
              <a:cs typeface="Roboto"/>
            </a:endParaRPr>
          </a:p>
          <a:p>
            <a:r>
              <a:rPr lang="en-US" sz="1600" dirty="0">
                <a:latin typeface="Calibri"/>
                <a:ea typeface="Roboto"/>
                <a:cs typeface="Roboto"/>
              </a:rPr>
              <a:t>putchar(buf[count-1]);
        count--;
</a:t>
            </a:r>
            <a:r>
              <a:rPr lang="en-US" sz="1600" dirty="0">
                <a:latin typeface="Calibri"/>
                <a:ea typeface="+mn-lt"/>
                <a:cs typeface="+mn-lt"/>
              </a:rPr>
              <a:t>These lines print the last character in the buffer to the standard output and then decrement the </a:t>
            </a:r>
            <a:r>
              <a:rPr lang="en-US" sz="1600" b="1" dirty="0">
                <a:latin typeface="Calibri"/>
                <a:ea typeface="Roboto"/>
                <a:cs typeface="Roboto"/>
              </a:rPr>
              <a:t>count</a:t>
            </a:r>
            <a:r>
              <a:rPr lang="en-US" sz="1600" dirty="0">
                <a:latin typeface="Calibri"/>
                <a:ea typeface="+mn-lt"/>
                <a:cs typeface="+mn-lt"/>
              </a:rPr>
              <a:t> variable to indicate that an item has been consumed from the buffer.</a:t>
            </a:r>
            <a:endParaRPr lang="en-US" sz="1600" dirty="0">
              <a:latin typeface="Calibri"/>
              <a:ea typeface="+mn-lt"/>
              <a:cs typeface="Calibri"/>
            </a:endParaRPr>
          </a:p>
          <a:p>
            <a:endParaRPr lang="en-US" sz="1600" b="1" dirty="0">
              <a:latin typeface="Calibri"/>
              <a:ea typeface="Roboto"/>
              <a:cs typeface="Roboto"/>
            </a:endParaRPr>
          </a:p>
          <a:p>
            <a:r>
              <a:rPr lang="en-US" sz="1600" dirty="0">
                <a:latin typeface="Calibri"/>
                <a:ea typeface="Roboto"/>
                <a:cs typeface="Roboto"/>
              </a:rPr>
              <a:t> pthread_cond_signal(&amp;notFull);
        </a:t>
            </a:r>
            <a:r>
              <a:rPr lang="en-US" sz="1600" dirty="0" err="1">
                <a:latin typeface="Calibri"/>
                <a:ea typeface="Roboto"/>
                <a:cs typeface="Roboto"/>
              </a:rPr>
              <a:t>pthread_mutex_unlock</a:t>
            </a:r>
            <a:r>
              <a:rPr lang="en-US" sz="1600" dirty="0">
                <a:latin typeface="Calibri"/>
                <a:ea typeface="Roboto"/>
                <a:cs typeface="Roboto"/>
              </a:rPr>
              <a:t>(&amp;lock);
   }
</a:t>
            </a:r>
            <a:r>
              <a:rPr lang="en-US" sz="1600" dirty="0">
                <a:latin typeface="Calibri"/>
                <a:ea typeface="+mn-lt"/>
                <a:cs typeface="+mn-lt"/>
              </a:rPr>
              <a:t>These lines signal the producer thread that space is now available in the buffer by using the </a:t>
            </a:r>
            <a:r>
              <a:rPr lang="en-US" sz="1600" b="1" dirty="0" err="1">
                <a:latin typeface="Calibri"/>
                <a:ea typeface="Roboto"/>
                <a:cs typeface="Roboto"/>
              </a:rPr>
              <a:t>notFull</a:t>
            </a:r>
            <a:r>
              <a:rPr lang="en-US" sz="1600" dirty="0">
                <a:latin typeface="Calibri"/>
                <a:ea typeface="+mn-lt"/>
                <a:cs typeface="+mn-lt"/>
              </a:rPr>
              <a:t> condition variable. Then, it unlocks the mutex to allow other threads to access shared resources.</a:t>
            </a:r>
            <a:endParaRPr lang="en-US" sz="1600" dirty="0">
              <a:latin typeface="Calibri"/>
              <a:ea typeface="+mn-lt"/>
              <a:cs typeface="Calibri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>
                <a:latin typeface="Calibri"/>
                <a:ea typeface="Roboto"/>
                <a:cs typeface="Calibri"/>
              </a:rPr>
              <a:t>int main() {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"/>
                <a:ea typeface="Roboto"/>
                <a:cs typeface="Calibri"/>
              </a:rPr>
              <a:t>This line defines the </a:t>
            </a:r>
            <a:r>
              <a:rPr lang="en-US" sz="1600" b="1" dirty="0">
                <a:latin typeface="Calibri"/>
                <a:ea typeface="Roboto"/>
                <a:cs typeface="Calibri"/>
              </a:rPr>
              <a:t>main</a:t>
            </a:r>
            <a:r>
              <a:rPr lang="en-US" sz="1600" dirty="0">
                <a:latin typeface="Calibri"/>
                <a:ea typeface="Roboto"/>
                <a:cs typeface="Calibri"/>
              </a:rPr>
              <a:t> function, which serves as the entry point of the program.</a:t>
            </a:r>
            <a:endParaRPr lang="en-US" dirty="0"/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endParaRPr lang="en-US" sz="1600" b="1" dirty="0">
              <a:latin typeface="Calibri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11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30694" y="212841"/>
            <a:ext cx="1028674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Roboto"/>
                <a:cs typeface="Roboto"/>
              </a:rPr>
              <a:t>char buffer[MAX_SIZE];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declares a character array named </a:t>
            </a:r>
            <a:r>
              <a:rPr lang="en-US" sz="1600" b="1" dirty="0">
                <a:latin typeface="Calibri"/>
                <a:ea typeface="Roboto"/>
                <a:cs typeface="Roboto"/>
              </a:rPr>
              <a:t>buffer</a:t>
            </a:r>
            <a:r>
              <a:rPr lang="en-US" sz="1600" dirty="0">
                <a:latin typeface="Calibri"/>
                <a:ea typeface="+mn-lt"/>
                <a:cs typeface="+mn-lt"/>
              </a:rPr>
              <a:t> with a size of </a:t>
            </a:r>
            <a:r>
              <a:rPr lang="en-US" sz="1600" b="1" dirty="0">
                <a:latin typeface="Calibri"/>
                <a:ea typeface="Roboto"/>
                <a:cs typeface="Roboto"/>
              </a:rPr>
              <a:t>MAX_SIZE</a:t>
            </a:r>
            <a:r>
              <a:rPr lang="en-US" sz="1600" dirty="0">
                <a:latin typeface="Calibri"/>
                <a:ea typeface="+mn-lt"/>
                <a:cs typeface="+mn-lt"/>
              </a:rPr>
              <a:t>. This buffer will be shared between the producer and consumer threads.</a:t>
            </a:r>
            <a:endParaRPr lang="en-US" sz="1600" dirty="0">
              <a:latin typeface="Calibri"/>
              <a:ea typeface="+mn-lt"/>
              <a:cs typeface="Calibri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 err="1">
                <a:latin typeface="Calibri"/>
                <a:ea typeface="Roboto"/>
                <a:cs typeface="Roboto"/>
              </a:rPr>
              <a:t>pthread_t</a:t>
            </a:r>
            <a:r>
              <a:rPr lang="en-US" sz="1600" dirty="0">
                <a:latin typeface="Calibri"/>
                <a:ea typeface="Roboto"/>
                <a:cs typeface="Roboto"/>
              </a:rPr>
              <a:t> t1, t2; // Add consumer thread
</a:t>
            </a:r>
            <a:r>
              <a:rPr lang="en-US" sz="1600" dirty="0">
                <a:latin typeface="Calibri"/>
                <a:ea typeface="+mn-lt"/>
                <a:cs typeface="+mn-lt"/>
              </a:rPr>
              <a:t>This line declares two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pthread</a:t>
            </a:r>
            <a:r>
              <a:rPr lang="en-US" sz="1600" dirty="0">
                <a:latin typeface="Calibri"/>
                <a:ea typeface="+mn-lt"/>
                <a:cs typeface="+mn-lt"/>
              </a:rPr>
              <a:t> variables </a:t>
            </a:r>
            <a:r>
              <a:rPr lang="en-US" sz="1600" b="1" dirty="0">
                <a:latin typeface="Calibri"/>
                <a:ea typeface="Roboto"/>
                <a:cs typeface="Roboto"/>
              </a:rPr>
              <a:t>t1</a:t>
            </a:r>
            <a:r>
              <a:rPr lang="en-US" sz="1600" dirty="0">
                <a:latin typeface="Calibri"/>
                <a:ea typeface="+mn-lt"/>
                <a:cs typeface="+mn-lt"/>
              </a:rPr>
              <a:t> and </a:t>
            </a:r>
            <a:r>
              <a:rPr lang="en-US" sz="1600" b="1" dirty="0">
                <a:latin typeface="Calibri"/>
                <a:ea typeface="Roboto"/>
                <a:cs typeface="Roboto"/>
              </a:rPr>
              <a:t>t2</a:t>
            </a:r>
            <a:r>
              <a:rPr lang="en-US" sz="1600" dirty="0">
                <a:latin typeface="Calibri"/>
                <a:ea typeface="+mn-lt"/>
                <a:cs typeface="+mn-lt"/>
              </a:rPr>
              <a:t> to hold the IDs of the producer and consumer threads, respectively.</a:t>
            </a:r>
            <a:endParaRPr lang="en-US" sz="1600">
              <a:latin typeface="Calibri"/>
              <a:ea typeface="+mn-lt"/>
              <a:cs typeface="Calibri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 err="1">
                <a:latin typeface="Calibri"/>
                <a:ea typeface="Roboto"/>
                <a:cs typeface="Roboto"/>
              </a:rPr>
              <a:t>pthread_mutex_init</a:t>
            </a:r>
            <a:r>
              <a:rPr lang="en-US" sz="1600" dirty="0">
                <a:latin typeface="Calibri"/>
                <a:ea typeface="Roboto"/>
                <a:cs typeface="Roboto"/>
              </a:rPr>
              <a:t>(&amp;lock, NULL);
   </a:t>
            </a:r>
            <a:r>
              <a:rPr lang="en-US" sz="1600" dirty="0" err="1">
                <a:latin typeface="Calibri"/>
                <a:ea typeface="Roboto"/>
                <a:cs typeface="Roboto"/>
              </a:rPr>
              <a:t>pthread_cond_init</a:t>
            </a:r>
            <a:r>
              <a:rPr lang="en-US" sz="1600" dirty="0">
                <a:latin typeface="Calibri"/>
                <a:ea typeface="Roboto"/>
                <a:cs typeface="Roboto"/>
              </a:rPr>
              <a:t>(&amp;</a:t>
            </a:r>
            <a:r>
              <a:rPr lang="en-US" sz="1600" dirty="0" err="1">
                <a:latin typeface="Calibri"/>
                <a:ea typeface="Roboto"/>
                <a:cs typeface="Roboto"/>
              </a:rPr>
              <a:t>notFull</a:t>
            </a:r>
            <a:r>
              <a:rPr lang="en-US" sz="1600" dirty="0">
                <a:latin typeface="Calibri"/>
                <a:ea typeface="Roboto"/>
                <a:cs typeface="Roboto"/>
              </a:rPr>
              <a:t>, NULL);
   </a:t>
            </a:r>
            <a:r>
              <a:rPr lang="en-US" sz="1600" dirty="0" err="1">
                <a:latin typeface="Calibri"/>
                <a:ea typeface="Roboto"/>
                <a:cs typeface="Roboto"/>
              </a:rPr>
              <a:t>pthread_cond_init</a:t>
            </a:r>
            <a:r>
              <a:rPr lang="en-US" sz="1600" dirty="0">
                <a:latin typeface="Calibri"/>
                <a:ea typeface="Roboto"/>
                <a:cs typeface="Roboto"/>
              </a:rPr>
              <a:t>(&amp;</a:t>
            </a:r>
            <a:r>
              <a:rPr lang="en-US" sz="1600" dirty="0" err="1">
                <a:latin typeface="Calibri"/>
                <a:ea typeface="Roboto"/>
                <a:cs typeface="Roboto"/>
              </a:rPr>
              <a:t>notEmpty</a:t>
            </a:r>
            <a:r>
              <a:rPr lang="en-US" sz="1600" dirty="0">
                <a:latin typeface="Calibri"/>
                <a:ea typeface="Roboto"/>
                <a:cs typeface="Roboto"/>
              </a:rPr>
              <a:t>, NULL);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These lines initialize the mutex </a:t>
            </a:r>
            <a:r>
              <a:rPr lang="en-US" sz="1600" b="1" dirty="0">
                <a:latin typeface="Calibri"/>
                <a:ea typeface="Roboto"/>
                <a:cs typeface="Roboto"/>
              </a:rPr>
              <a:t>lock</a:t>
            </a:r>
            <a:r>
              <a:rPr lang="en-US" sz="1600" dirty="0">
                <a:latin typeface="Calibri"/>
                <a:ea typeface="+mn-lt"/>
                <a:cs typeface="+mn-lt"/>
              </a:rPr>
              <a:t> and the condition variables </a:t>
            </a:r>
            <a:r>
              <a:rPr lang="en-US" sz="1600" b="1" dirty="0" err="1">
                <a:latin typeface="Calibri"/>
                <a:ea typeface="Roboto"/>
                <a:cs typeface="Roboto"/>
              </a:rPr>
              <a:t>notFull</a:t>
            </a:r>
            <a:r>
              <a:rPr lang="en-US" sz="1600" dirty="0">
                <a:latin typeface="Calibri"/>
                <a:ea typeface="+mn-lt"/>
                <a:cs typeface="+mn-lt"/>
              </a:rPr>
              <a:t> and </a:t>
            </a:r>
            <a:r>
              <a:rPr lang="en-US" sz="1600" b="1" dirty="0" err="1">
                <a:latin typeface="Calibri"/>
                <a:ea typeface="Roboto"/>
                <a:cs typeface="Roboto"/>
              </a:rPr>
              <a:t>notEmpty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Roboto"/>
              <a:cs typeface="Roboto"/>
            </a:endParaRPr>
          </a:p>
          <a:p>
            <a:r>
              <a:rPr lang="en-US" sz="1600" dirty="0">
                <a:latin typeface="Consolas"/>
                <a:ea typeface="Roboto"/>
                <a:cs typeface="Roboto"/>
              </a:rPr>
              <a:t>pthread_create(&amp;t1, NULL, (void*)producer, &amp;buffer);
   </a:t>
            </a:r>
            <a:r>
              <a:rPr lang="en-US" sz="1600" dirty="0" err="1">
                <a:latin typeface="Consolas"/>
                <a:ea typeface="Roboto"/>
                <a:cs typeface="Roboto"/>
              </a:rPr>
              <a:t>pthread_create</a:t>
            </a:r>
            <a:r>
              <a:rPr lang="en-US" sz="1600" dirty="0">
                <a:latin typeface="Consolas"/>
                <a:ea typeface="Roboto"/>
                <a:cs typeface="Roboto"/>
              </a:rPr>
              <a:t>(&amp;t2, NULL, (void*)consumer, &amp;buffer); // Create consumer thread
</a:t>
            </a:r>
            <a:r>
              <a:rPr lang="en-US" sz="1600" dirty="0">
                <a:ea typeface="+mn-lt"/>
                <a:cs typeface="+mn-lt"/>
              </a:rPr>
              <a:t>These lines create two new threads: one for the producer and one for the consumer. The </a:t>
            </a:r>
            <a:r>
              <a:rPr lang="en-US" sz="1600" b="1" dirty="0" err="1">
                <a:latin typeface="Consolas"/>
                <a:ea typeface="Roboto"/>
                <a:cs typeface="Roboto"/>
              </a:rPr>
              <a:t>pthread_create</a:t>
            </a:r>
            <a:r>
              <a:rPr lang="en-US" sz="1600" dirty="0">
                <a:ea typeface="+mn-lt"/>
                <a:cs typeface="+mn-lt"/>
              </a:rPr>
              <a:t> function is used to create threads, and each thread runs the respective producer and consumer functions. The </a:t>
            </a:r>
            <a:r>
              <a:rPr lang="en-US" sz="1600" b="1" dirty="0">
                <a:latin typeface="Consolas"/>
                <a:ea typeface="Roboto"/>
                <a:cs typeface="Roboto"/>
              </a:rPr>
              <a:t>buffer</a:t>
            </a:r>
            <a:r>
              <a:rPr lang="en-US" sz="1600" dirty="0">
                <a:ea typeface="+mn-lt"/>
                <a:cs typeface="+mn-lt"/>
              </a:rPr>
              <a:t> array is passed as an argument to both functions.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orbel"/>
              <a:ea typeface="Roboto"/>
              <a:cs typeface="Roboto"/>
            </a:endParaRPr>
          </a:p>
          <a:p>
            <a:r>
              <a:rPr lang="en-US" sz="1600" dirty="0" err="1">
                <a:latin typeface="Consolas"/>
                <a:ea typeface="Roboto"/>
                <a:cs typeface="Roboto"/>
              </a:rPr>
              <a:t>pthread_join</a:t>
            </a:r>
            <a:r>
              <a:rPr lang="en-US" sz="1600" dirty="0">
                <a:latin typeface="Consolas"/>
                <a:ea typeface="Roboto"/>
                <a:cs typeface="Roboto"/>
              </a:rPr>
              <a:t>(t2, NULL); // Join consumer thread
</a:t>
            </a:r>
            <a:r>
              <a:rPr lang="en-US" sz="1600" dirty="0">
                <a:ea typeface="+mn-lt"/>
                <a:cs typeface="+mn-lt"/>
              </a:rPr>
              <a:t>This line joins the consumer thread using the </a:t>
            </a:r>
            <a:r>
              <a:rPr lang="en-US" sz="1600" b="1" dirty="0" err="1">
                <a:latin typeface="Consolas"/>
                <a:ea typeface="Roboto"/>
                <a:cs typeface="Roboto"/>
              </a:rPr>
              <a:t>pthread_join</a:t>
            </a:r>
            <a:r>
              <a:rPr lang="en-US" sz="1600" dirty="0">
                <a:ea typeface="+mn-lt"/>
                <a:cs typeface="+mn-lt"/>
              </a:rPr>
              <a:t> function. It waits for the consumer thread to terminate before proceeding with the rest of the </a:t>
            </a:r>
            <a:r>
              <a:rPr lang="en-US" sz="1600" b="1" dirty="0">
                <a:latin typeface="Consolas"/>
                <a:ea typeface="Roboto"/>
                <a:cs typeface="Roboto"/>
              </a:rPr>
              <a:t>main</a:t>
            </a:r>
            <a:r>
              <a:rPr lang="en-US" sz="1600" dirty="0">
                <a:ea typeface="+mn-lt"/>
                <a:cs typeface="+mn-lt"/>
              </a:rPr>
              <a:t> function.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onsolas"/>
              <a:ea typeface="Roboto"/>
              <a:cs typeface="Roboto"/>
            </a:endParaRPr>
          </a:p>
          <a:p>
            <a:r>
              <a:rPr lang="en-US" sz="1600" dirty="0">
                <a:latin typeface="Consolas"/>
                <a:ea typeface="Roboto"/>
                <a:cs typeface="Roboto"/>
              </a:rPr>
              <a:t>return 0;
}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This line indicates the successful completion of the program and returns 0 to the operating system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latin typeface="Corbel"/>
              <a:ea typeface="Roboto"/>
              <a:cs typeface="Roboto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  <a:p>
            <a:endParaRPr lang="en-US" sz="1600" dirty="0">
              <a:latin typeface="Calibri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339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1526498" y="439711"/>
            <a:ext cx="906405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rbel"/>
              </a:rPr>
              <a:t>                                           </a:t>
            </a:r>
            <a:r>
              <a:rPr lang="en-US" sz="2000" dirty="0">
                <a:latin typeface="Corbel"/>
              </a:rPr>
              <a:t>       </a:t>
            </a:r>
            <a:r>
              <a:rPr lang="en-US" sz="2000" b="1" dirty="0">
                <a:latin typeface="Corbel"/>
              </a:rPr>
              <a:t>PROCESS</a:t>
            </a:r>
            <a:endParaRPr lang="en-US" sz="2000">
              <a:latin typeface="Corbel"/>
            </a:endParaRPr>
          </a:p>
          <a:p>
            <a:endParaRPr lang="en-US" sz="1600" dirty="0">
              <a:latin typeface="Corbel"/>
            </a:endParaRPr>
          </a:p>
          <a:p>
            <a:pPr>
              <a:buFont typeface=""/>
              <a:buAutoNum type="arabicPeriod"/>
            </a:pPr>
            <a:r>
              <a:rPr lang="en-US" sz="1600" b="1" dirty="0">
                <a:latin typeface="Corbel"/>
              </a:rPr>
              <a:t> Definition</a:t>
            </a:r>
            <a:r>
              <a:rPr lang="en-US" sz="1600" dirty="0">
                <a:latin typeface="Corbel"/>
              </a:rPr>
              <a:t>: A process is an instance of a program that is being executed. It is an independent entity with its own memory space, resources, and execution state.</a:t>
            </a:r>
          </a:p>
          <a:p>
            <a:pPr>
              <a:buAutoNum type="arabicPeriod"/>
            </a:pPr>
            <a:endParaRPr lang="en-US" sz="1600" dirty="0">
              <a:latin typeface="Corbel"/>
            </a:endParaRPr>
          </a:p>
          <a:p>
            <a:pPr>
              <a:buFont typeface=""/>
              <a:buAutoNum type="arabicPeriod"/>
            </a:pPr>
            <a:r>
              <a:rPr lang="en-US" sz="1600" b="1" dirty="0">
                <a:latin typeface="Corbel"/>
              </a:rPr>
              <a:t> Isolation</a:t>
            </a:r>
            <a:r>
              <a:rPr lang="en-US" sz="1600" dirty="0">
                <a:latin typeface="Corbel"/>
              </a:rPr>
              <a:t>: Processes are isolated from each other, meaning that each process runs independently and cannot directly access the memory or resources of other processes.</a:t>
            </a:r>
          </a:p>
          <a:p>
            <a:pPr>
              <a:buAutoNum type="arabicPeriod"/>
            </a:pPr>
            <a:endParaRPr lang="en-US" sz="1600" dirty="0">
              <a:latin typeface="Corbel"/>
            </a:endParaRPr>
          </a:p>
          <a:p>
            <a:pPr>
              <a:buFont typeface=""/>
              <a:buAutoNum type="arabicPeriod"/>
            </a:pPr>
            <a:r>
              <a:rPr lang="en-US" sz="1600" b="1" dirty="0">
                <a:latin typeface="Corbel"/>
              </a:rPr>
              <a:t> Address Space</a:t>
            </a:r>
            <a:r>
              <a:rPr lang="en-US" sz="1600" dirty="0">
                <a:latin typeface="Corbel"/>
              </a:rPr>
              <a:t>: Each process has its own address space, which includes code, data, heap, and stack segments. This ensures memory protection and prevents interference between processes.</a:t>
            </a:r>
          </a:p>
          <a:p>
            <a:pPr>
              <a:buAutoNum type="arabicPeriod"/>
            </a:pPr>
            <a:endParaRPr lang="en-US" sz="1600" dirty="0">
              <a:latin typeface="Corbel"/>
            </a:endParaRPr>
          </a:p>
          <a:p>
            <a:pPr>
              <a:buFont typeface=""/>
              <a:buAutoNum type="arabicPeriod"/>
            </a:pPr>
            <a:r>
              <a:rPr lang="en-US" sz="1600" b="1" dirty="0">
                <a:latin typeface="Corbel"/>
              </a:rPr>
              <a:t> Creation</a:t>
            </a:r>
            <a:r>
              <a:rPr lang="en-US" sz="1600" dirty="0">
                <a:latin typeface="Corbel"/>
              </a:rPr>
              <a:t>: Processes are created using system calls such as fork() (in Unix-like systems) or </a:t>
            </a:r>
            <a:r>
              <a:rPr lang="en-US" sz="1600" dirty="0" err="1">
                <a:latin typeface="Corbel"/>
              </a:rPr>
              <a:t>CreateProcess</a:t>
            </a:r>
            <a:r>
              <a:rPr lang="en-US" sz="1600" dirty="0">
                <a:latin typeface="Corbel"/>
              </a:rPr>
              <a:t>() (in Windows).</a:t>
            </a:r>
          </a:p>
          <a:p>
            <a:pPr>
              <a:buFont typeface=""/>
              <a:buAutoNum type="arabicPeriod"/>
            </a:pPr>
            <a:endParaRPr lang="en-US" sz="1600" b="1" dirty="0">
              <a:latin typeface="Corbel"/>
            </a:endParaRPr>
          </a:p>
          <a:p>
            <a:pPr>
              <a:buAutoNum type="arabicPeriod"/>
            </a:pPr>
            <a:r>
              <a:rPr lang="en-US" sz="1600" b="1" dirty="0">
                <a:latin typeface="Corbel"/>
              </a:rPr>
              <a:t> Overhead</a:t>
            </a:r>
            <a:r>
              <a:rPr lang="en-US" sz="1600" dirty="0">
                <a:latin typeface="Corbel"/>
              </a:rPr>
              <a:t>: Processes typically have higher overhead compared to threads because they require separate memory spaces and resources.</a:t>
            </a:r>
            <a:endParaRPr lang="en-US">
              <a:latin typeface="Corbel"/>
            </a:endParaRPr>
          </a:p>
          <a:p>
            <a:pPr>
              <a:buFont typeface=""/>
              <a:buAutoNum type="arabicPeriod"/>
            </a:pPr>
            <a:endParaRPr lang="en-US" sz="1600" b="1" dirty="0">
              <a:latin typeface="Corbel"/>
            </a:endParaRPr>
          </a:p>
          <a:p>
            <a:pPr>
              <a:buAutoNum type="arabicPeriod"/>
            </a:pPr>
            <a:r>
              <a:rPr lang="en-US" sz="1600" b="1" dirty="0">
                <a:latin typeface="Corbel"/>
              </a:rPr>
              <a:t> Communication</a:t>
            </a:r>
            <a:r>
              <a:rPr lang="en-US" sz="1600" dirty="0">
                <a:latin typeface="Corbel"/>
              </a:rPr>
              <a:t>: Inter-process communication (IPC) mechanisms such as pipes, sockets, shared memory, and message queues are used for communication between processes.</a:t>
            </a:r>
            <a:endParaRPr lang="en-US">
              <a:latin typeface="Corbel"/>
            </a:endParaRPr>
          </a:p>
          <a:p>
            <a:endParaRPr lang="en-US" sz="1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7379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266331" y="719096"/>
            <a:ext cx="8529411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/>
              <a:t>Process Table:</a:t>
            </a:r>
          </a:p>
          <a:p>
            <a:endParaRPr lang="en-US" sz="25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Definition</a:t>
            </a:r>
            <a:r>
              <a:rPr lang="en-US" sz="1600" dirty="0">
                <a:ea typeface="+mn-lt"/>
                <a:cs typeface="+mn-lt"/>
              </a:rPr>
              <a:t>: The process table is an OS control table that stores information about active processes in the system.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Contents</a:t>
            </a:r>
            <a:r>
              <a:rPr lang="en-US" sz="1600" dirty="0">
                <a:ea typeface="+mn-lt"/>
                <a:cs typeface="+mn-lt"/>
              </a:rPr>
              <a:t>: The process table typically contains process IDs, process states, memory allocation information, CPU scheduling information, and other process-related data.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Usage</a:t>
            </a:r>
            <a:r>
              <a:rPr lang="en-US" sz="1600" dirty="0">
                <a:ea typeface="+mn-lt"/>
                <a:cs typeface="+mn-lt"/>
              </a:rPr>
              <a:t>: The process table is used by the operating system's process manager to track and manage processes, including process creation, termination, scheduling, and resource allocation.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orbel"/>
              <a:ea typeface="Roboto"/>
              <a:cs typeface="Roboto"/>
            </a:endParaRPr>
          </a:p>
          <a:p>
            <a:r>
              <a:rPr lang="en-US" sz="2500" b="1" dirty="0"/>
              <a:t>Scheduling and Execution:</a:t>
            </a:r>
            <a:endParaRPr lang="en-US" sz="2500" dirty="0">
              <a:latin typeface="Corbel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Scheduling</a:t>
            </a:r>
            <a:r>
              <a:rPr lang="en-US" sz="1600" dirty="0">
                <a:ea typeface="+mn-lt"/>
                <a:cs typeface="+mn-lt"/>
              </a:rPr>
              <a:t>: Scheduling is the process of determining which process should run next on the CPU.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Execution</a:t>
            </a:r>
            <a:r>
              <a:rPr lang="en-US" sz="1600">
                <a:ea typeface="+mn-lt"/>
                <a:cs typeface="+mn-lt"/>
              </a:rPr>
              <a:t>: Execution refers to the actual running of a process on the CPU.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Schedulers</a:t>
            </a:r>
            <a:r>
              <a:rPr lang="en-US" sz="1600" dirty="0">
                <a:ea typeface="+mn-lt"/>
                <a:cs typeface="+mn-lt"/>
              </a:rPr>
              <a:t>: The operating system uses scheduling algorithms to decide the order in which processes are executed, based on factors such as process priorities, CPU burst times, and system load.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orbel"/>
              <a:ea typeface="Roboto"/>
              <a:cs typeface="Roboto"/>
            </a:endParaRPr>
          </a:p>
          <a:p>
            <a:endParaRPr lang="en-US" sz="1600" dirty="0">
              <a:latin typeface="Bookman Old Style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065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3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71901" y="1017973"/>
            <a:ext cx="755505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/>
              <a:t>Mutex of Threads:</a:t>
            </a:r>
            <a:endParaRPr lang="en-US" sz="2500"/>
          </a:p>
          <a:p>
            <a:endParaRPr lang="en-US" sz="25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 mutex (short for mutual exclusion) is a synchronization primitive used to protect shared resources from concurrent access by multiple threads.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Usage</a:t>
            </a:r>
            <a:r>
              <a:rPr lang="en-US" dirty="0">
                <a:ea typeface="+mn-lt"/>
                <a:cs typeface="+mn-lt"/>
              </a:rPr>
              <a:t>: Threads use mutexes to acquire exclusive access to shared resources, ensuring that only one thread can modify the resource at a time.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Operations</a:t>
            </a:r>
            <a:r>
              <a:rPr lang="en-US" dirty="0">
                <a:ea typeface="+mn-lt"/>
                <a:cs typeface="+mn-lt"/>
              </a:rPr>
              <a:t>: Mutexes support two main operations: </a:t>
            </a:r>
            <a:r>
              <a:rPr lang="en-US" b="1" dirty="0">
                <a:latin typeface="Consolas"/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(to acquire the mutex) and </a:t>
            </a:r>
            <a:r>
              <a:rPr lang="en-US" b="1" dirty="0">
                <a:latin typeface="Consolas"/>
                <a:ea typeface="+mn-lt"/>
                <a:cs typeface="+mn-lt"/>
              </a:rPr>
              <a:t>unlock</a:t>
            </a:r>
            <a:r>
              <a:rPr lang="en-US" dirty="0">
                <a:ea typeface="+mn-lt"/>
                <a:cs typeface="+mn-lt"/>
              </a:rPr>
              <a:t> (to release the mutex).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Deadlocks</a:t>
            </a:r>
            <a:r>
              <a:rPr lang="en-US" dirty="0">
                <a:ea typeface="+mn-lt"/>
                <a:cs typeface="+mn-lt"/>
              </a:rPr>
              <a:t>: Improper use of mutexes can lead to deadlocks, where threads wait indefinitely for resources locked by each other. Proper synchronization techniques are needed to avoid deadlocks.</a:t>
            </a:r>
          </a:p>
          <a:p>
            <a:endParaRPr lang="en-US" b="1" dirty="0">
              <a:latin typeface="Corbel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747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86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124</cp:revision>
  <dcterms:created xsi:type="dcterms:W3CDTF">2013-07-15T20:26:40Z</dcterms:created>
  <dcterms:modified xsi:type="dcterms:W3CDTF">2024-04-19T11:07:22Z</dcterms:modified>
</cp:coreProperties>
</file>