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E359A-2781-4C35-B0F5-C140C6B88D2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52A7F-EBB9-4938-97B1-B68E84594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52A7F-EBB9-4938-97B1-B68E845944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5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2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1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34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0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126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09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92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4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6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5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0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4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2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CF6650-D3E6-43E3-B839-C640B0E0145E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377695-AEE5-48DA-AF08-10C0BC482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9267FD-ED64-87E5-067C-0C222FC12B9A}"/>
              </a:ext>
            </a:extLst>
          </p:cNvPr>
          <p:cNvSpPr txBox="1"/>
          <p:nvPr/>
        </p:nvSpPr>
        <p:spPr>
          <a:xfrm>
            <a:off x="9246742" y="499324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13</a:t>
            </a:r>
          </a:p>
          <a:p>
            <a:r>
              <a:rPr lang="en-IN" dirty="0"/>
              <a:t>19/04/2024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5BC42-04DA-ED32-2B33-E80F8879E8D2}"/>
              </a:ext>
            </a:extLst>
          </p:cNvPr>
          <p:cNvSpPr txBox="1"/>
          <p:nvPr/>
        </p:nvSpPr>
        <p:spPr>
          <a:xfrm>
            <a:off x="3369924" y="1962364"/>
            <a:ext cx="709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PTHREAD</a:t>
            </a:r>
          </a:p>
        </p:txBody>
      </p:sp>
    </p:spTree>
    <p:extLst>
      <p:ext uri="{BB962C8B-B14F-4D97-AF65-F5344CB8AC3E}">
        <p14:creationId xmlns:p14="http://schemas.microsoft.com/office/powerpoint/2010/main" val="195959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3891A8-1FB3-1E6A-EF49-BF12925E89C5}"/>
              </a:ext>
            </a:extLst>
          </p:cNvPr>
          <p:cNvSpPr txBox="1">
            <a:spLocks noChangeArrowheads="1"/>
          </p:cNvSpPr>
          <p:nvPr/>
        </p:nvSpPr>
        <p:spPr>
          <a:xfrm>
            <a:off x="1597629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3E4BA209-3D25-0198-0E32-16D4D2B5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92" y="1295400"/>
            <a:ext cx="4570412" cy="4113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2765A422-0C40-7CDE-DF43-3CF6092F6441}"/>
              </a:ext>
            </a:extLst>
          </p:cNvPr>
          <p:cNvSpPr>
            <a:spLocks/>
          </p:cNvSpPr>
          <p:nvPr/>
        </p:nvSpPr>
        <p:spPr bwMode="auto">
          <a:xfrm>
            <a:off x="4715479" y="2062163"/>
            <a:ext cx="508000" cy="3048000"/>
          </a:xfrm>
          <a:custGeom>
            <a:avLst/>
            <a:gdLst>
              <a:gd name="T0" fmla="*/ 104 w 320"/>
              <a:gd name="T1" fmla="*/ 0 h 2112"/>
              <a:gd name="T2" fmla="*/ 8 w 320"/>
              <a:gd name="T3" fmla="*/ 192 h 2112"/>
              <a:gd name="T4" fmla="*/ 152 w 320"/>
              <a:gd name="T5" fmla="*/ 432 h 2112"/>
              <a:gd name="T6" fmla="*/ 56 w 320"/>
              <a:gd name="T7" fmla="*/ 720 h 2112"/>
              <a:gd name="T8" fmla="*/ 200 w 320"/>
              <a:gd name="T9" fmla="*/ 1056 h 2112"/>
              <a:gd name="T10" fmla="*/ 56 w 320"/>
              <a:gd name="T11" fmla="*/ 1488 h 2112"/>
              <a:gd name="T12" fmla="*/ 296 w 320"/>
              <a:gd name="T13" fmla="*/ 1872 h 2112"/>
              <a:gd name="T14" fmla="*/ 200 w 320"/>
              <a:gd name="T15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2112">
                <a:moveTo>
                  <a:pt x="104" y="0"/>
                </a:moveTo>
                <a:cubicBezTo>
                  <a:pt x="52" y="60"/>
                  <a:pt x="0" y="120"/>
                  <a:pt x="8" y="192"/>
                </a:cubicBezTo>
                <a:cubicBezTo>
                  <a:pt x="16" y="264"/>
                  <a:pt x="144" y="344"/>
                  <a:pt x="152" y="432"/>
                </a:cubicBezTo>
                <a:cubicBezTo>
                  <a:pt x="160" y="520"/>
                  <a:pt x="48" y="616"/>
                  <a:pt x="56" y="720"/>
                </a:cubicBezTo>
                <a:cubicBezTo>
                  <a:pt x="64" y="824"/>
                  <a:pt x="200" y="928"/>
                  <a:pt x="200" y="1056"/>
                </a:cubicBezTo>
                <a:cubicBezTo>
                  <a:pt x="200" y="1184"/>
                  <a:pt x="40" y="1352"/>
                  <a:pt x="56" y="1488"/>
                </a:cubicBezTo>
                <a:cubicBezTo>
                  <a:pt x="72" y="1624"/>
                  <a:pt x="272" y="1768"/>
                  <a:pt x="296" y="1872"/>
                </a:cubicBezTo>
                <a:cubicBezTo>
                  <a:pt x="320" y="1976"/>
                  <a:pt x="260" y="2044"/>
                  <a:pt x="200" y="21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0DE09C1B-E78E-3D25-6677-9BC2E1702E2E}"/>
              </a:ext>
            </a:extLst>
          </p:cNvPr>
          <p:cNvSpPr>
            <a:spLocks/>
          </p:cNvSpPr>
          <p:nvPr/>
        </p:nvSpPr>
        <p:spPr bwMode="auto">
          <a:xfrm>
            <a:off x="5871179" y="2824163"/>
            <a:ext cx="508000" cy="1752600"/>
          </a:xfrm>
          <a:custGeom>
            <a:avLst/>
            <a:gdLst>
              <a:gd name="T0" fmla="*/ 104 w 320"/>
              <a:gd name="T1" fmla="*/ 0 h 2112"/>
              <a:gd name="T2" fmla="*/ 8 w 320"/>
              <a:gd name="T3" fmla="*/ 192 h 2112"/>
              <a:gd name="T4" fmla="*/ 152 w 320"/>
              <a:gd name="T5" fmla="*/ 432 h 2112"/>
              <a:gd name="T6" fmla="*/ 56 w 320"/>
              <a:gd name="T7" fmla="*/ 720 h 2112"/>
              <a:gd name="T8" fmla="*/ 200 w 320"/>
              <a:gd name="T9" fmla="*/ 1056 h 2112"/>
              <a:gd name="T10" fmla="*/ 56 w 320"/>
              <a:gd name="T11" fmla="*/ 1488 h 2112"/>
              <a:gd name="T12" fmla="*/ 296 w 320"/>
              <a:gd name="T13" fmla="*/ 1872 h 2112"/>
              <a:gd name="T14" fmla="*/ 200 w 320"/>
              <a:gd name="T15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2112">
                <a:moveTo>
                  <a:pt x="104" y="0"/>
                </a:moveTo>
                <a:cubicBezTo>
                  <a:pt x="52" y="60"/>
                  <a:pt x="0" y="120"/>
                  <a:pt x="8" y="192"/>
                </a:cubicBezTo>
                <a:cubicBezTo>
                  <a:pt x="16" y="264"/>
                  <a:pt x="144" y="344"/>
                  <a:pt x="152" y="432"/>
                </a:cubicBezTo>
                <a:cubicBezTo>
                  <a:pt x="160" y="520"/>
                  <a:pt x="48" y="616"/>
                  <a:pt x="56" y="720"/>
                </a:cubicBezTo>
                <a:cubicBezTo>
                  <a:pt x="64" y="824"/>
                  <a:pt x="200" y="928"/>
                  <a:pt x="200" y="1056"/>
                </a:cubicBezTo>
                <a:cubicBezTo>
                  <a:pt x="200" y="1184"/>
                  <a:pt x="40" y="1352"/>
                  <a:pt x="56" y="1488"/>
                </a:cubicBezTo>
                <a:cubicBezTo>
                  <a:pt x="72" y="1624"/>
                  <a:pt x="272" y="1768"/>
                  <a:pt x="296" y="1872"/>
                </a:cubicBezTo>
                <a:cubicBezTo>
                  <a:pt x="320" y="1976"/>
                  <a:pt x="260" y="2044"/>
                  <a:pt x="200" y="21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5BE96E70-676C-3A87-F390-74D71EC10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79" y="168116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thrd 0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A3F41F41-3339-C250-7C1A-AF2FCEF2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579" y="236696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thrd 1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DDFC0FCC-350E-BF78-2E93-B4B58E603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979" y="282416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3AA203D2-5DF7-2DE3-BCAE-5D13C9A10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379" y="2595563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create_thread()</a:t>
            </a: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DA13AC77-82B4-F534-26CF-1FB143F333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3579" y="28241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C48059A5-206B-BAB5-960A-E6B536A5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579" y="2595563"/>
            <a:ext cx="197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start of printMsg()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7163069-DF0D-C0F8-8D17-4070A9745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2179" y="457676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6666AD7-A3D8-8BEC-9B3A-6A69EE9A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179" y="4348163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end of printMsg()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8D24701B-D7C6-C877-A912-FD215F45E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379" y="511016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B0524888-335A-C054-3B42-D81E58CEA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779" y="4881563"/>
            <a:ext cx="173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end of program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502CED49-47D8-BD1A-8D39-182A4076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554" y="5980113"/>
            <a:ext cx="815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Note:</a:t>
            </a:r>
            <a:r>
              <a:rPr lang="en-US" altLang="en-US"/>
              <a:t>  thrd 0 is the function that contains </a:t>
            </a:r>
            <a:r>
              <a:rPr lang="en-US" altLang="en-US" i="1"/>
              <a:t>main()</a:t>
            </a:r>
            <a:r>
              <a:rPr lang="en-US" altLang="en-US"/>
              <a:t> – only one </a:t>
            </a:r>
            <a:r>
              <a:rPr lang="en-US" altLang="en-US" i="1"/>
              <a:t>main()</a:t>
            </a:r>
            <a:r>
              <a:rPr lang="en-US" altLang="en-US"/>
              <a:t> per program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11497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CAF4C43-2DF5-7BE3-C60C-AA59A32B31F5}"/>
              </a:ext>
            </a:extLst>
          </p:cNvPr>
          <p:cNvSpPr txBox="1">
            <a:spLocks noChangeArrowheads="1"/>
          </p:cNvSpPr>
          <p:nvPr/>
        </p:nvSpPr>
        <p:spPr>
          <a:xfrm>
            <a:off x="1659273" y="28058"/>
            <a:ext cx="8229600" cy="7921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Exiting a Thread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63FA5EE-CC9F-4F33-DC22-4845C5590AE4}"/>
              </a:ext>
            </a:extLst>
          </p:cNvPr>
          <p:cNvSpPr txBox="1">
            <a:spLocks noChangeArrowheads="1"/>
          </p:cNvSpPr>
          <p:nvPr/>
        </p:nvSpPr>
        <p:spPr>
          <a:xfrm>
            <a:off x="1659273" y="1125020"/>
            <a:ext cx="8229600" cy="518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pthreads exist in user space and are seen by the kernel as a single process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one issues and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exit()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system call, all the threads are terminated by the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function exits, all of the other threads are terminated</a:t>
            </a: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have a thread exit, use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pthread_exit()</a:t>
            </a: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Prototype: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void  pthread_exit(void *status);</a:t>
            </a:r>
          </a:p>
          <a:p>
            <a:pPr lvl="2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exit status of the thread – passed to the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variable in the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pthread_join()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function of a thread waiting for this one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40EB1-2C86-D1BE-C78A-E8B0B036965C}"/>
              </a:ext>
            </a:extLst>
          </p:cNvPr>
          <p:cNvSpPr txBox="1"/>
          <p:nvPr/>
        </p:nvSpPr>
        <p:spPr>
          <a:xfrm>
            <a:off x="983750" y="566558"/>
            <a:ext cx="94958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basic synchronization primitives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locks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variables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</a:p>
          <a:p>
            <a:pPr marL="609600" indent="-6096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Mutexes and condition variables will handle most of the cases you need in this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792E3-BADE-BA1E-6DF6-DFDD0FE8C154}"/>
              </a:ext>
            </a:extLst>
          </p:cNvPr>
          <p:cNvSpPr txBox="1"/>
          <p:nvPr/>
        </p:nvSpPr>
        <p:spPr>
          <a:xfrm>
            <a:off x="983750" y="2696093"/>
            <a:ext cx="94958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Mutex lock is created like a normal variable</a:t>
            </a:r>
          </a:p>
          <a:p>
            <a:pPr lvl="1"/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pthread_mutex_p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mutex;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Mutexes must be initialized before being used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mutex can only be initialized once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prototype: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pthread_mutexattr_t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3"/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pointer to the mutex lock to be initialized</a:t>
            </a:r>
          </a:p>
          <a:p>
            <a:pPr lvl="3"/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mattr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of the mutex – usually NULL</a:t>
            </a:r>
          </a:p>
        </p:txBody>
      </p:sp>
    </p:spTree>
    <p:extLst>
      <p:ext uri="{BB962C8B-B14F-4D97-AF65-F5344CB8AC3E}">
        <p14:creationId xmlns:p14="http://schemas.microsoft.com/office/powerpoint/2010/main" val="719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F37FB1F-9CED-C64F-2034-530E0131F4FF}"/>
              </a:ext>
            </a:extLst>
          </p:cNvPr>
          <p:cNvSpPr txBox="1">
            <a:spLocks noChangeArrowheads="1"/>
          </p:cNvSpPr>
          <p:nvPr/>
        </p:nvSpPr>
        <p:spPr>
          <a:xfrm>
            <a:off x="-1494893" y="350838"/>
            <a:ext cx="8229600" cy="944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Locking a Mutex</a:t>
            </a:r>
            <a:endParaRPr lang="en-US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E9EFAF-8E3C-C8B8-1317-A3C9F94A60DB}"/>
              </a:ext>
            </a:extLst>
          </p:cNvPr>
          <p:cNvSpPr txBox="1">
            <a:spLocks noChangeArrowheads="1"/>
          </p:cNvSpPr>
          <p:nvPr/>
        </p:nvSpPr>
        <p:spPr>
          <a:xfrm>
            <a:off x="-77060" y="1447799"/>
            <a:ext cx="5553186" cy="5059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To insure mutual exclusion to a critical section, a thread should lock a mutex</a:t>
            </a:r>
          </a:p>
          <a:p>
            <a:pPr lvl="1"/>
            <a:r>
              <a:rPr lang="en-US" altLang="en-US" sz="1600" dirty="0"/>
              <a:t>when locking function is called, it does not return until the current thread owns the lock</a:t>
            </a:r>
          </a:p>
          <a:p>
            <a:pPr lvl="1"/>
            <a:r>
              <a:rPr lang="en-US" altLang="en-US" sz="1600" dirty="0"/>
              <a:t>if the mutex is already locked, calling thread blocks</a:t>
            </a:r>
          </a:p>
          <a:p>
            <a:pPr lvl="1"/>
            <a:r>
              <a:rPr lang="en-US" altLang="en-US" sz="1600" dirty="0"/>
              <a:t>if multiple threads try to gain lock at the same time, the return order is based on priority of the threads</a:t>
            </a:r>
          </a:p>
          <a:p>
            <a:pPr lvl="2"/>
            <a:r>
              <a:rPr lang="en-US" altLang="en-US" dirty="0"/>
              <a:t>higher priorities return first</a:t>
            </a:r>
          </a:p>
          <a:p>
            <a:pPr lvl="2"/>
            <a:r>
              <a:rPr lang="en-US" altLang="en-US" dirty="0"/>
              <a:t>no guarantees about ordering between same priority threads</a:t>
            </a:r>
          </a:p>
          <a:p>
            <a:pPr lvl="1"/>
            <a:r>
              <a:rPr lang="en-US" altLang="en-US" sz="1600" dirty="0"/>
              <a:t>prototype:</a:t>
            </a:r>
          </a:p>
          <a:p>
            <a:pPr lvl="2"/>
            <a:r>
              <a:rPr lang="en-US" altLang="en-US" dirty="0"/>
              <a:t>int </a:t>
            </a:r>
            <a:r>
              <a:rPr lang="en-US" altLang="en-US" dirty="0" err="1"/>
              <a:t>pthread_mutex_lock</a:t>
            </a:r>
            <a:r>
              <a:rPr lang="en-US" altLang="en-US" dirty="0"/>
              <a:t>(</a:t>
            </a:r>
            <a:r>
              <a:rPr lang="en-US" altLang="en-US" dirty="0" err="1"/>
              <a:t>pthread_mutex_t</a:t>
            </a:r>
            <a:r>
              <a:rPr lang="en-US" altLang="en-US" dirty="0"/>
              <a:t> *</a:t>
            </a:r>
            <a:r>
              <a:rPr lang="en-US" altLang="en-US" dirty="0" err="1"/>
              <a:t>mp</a:t>
            </a:r>
            <a:r>
              <a:rPr lang="en-US" altLang="en-US" dirty="0"/>
              <a:t>); </a:t>
            </a:r>
          </a:p>
          <a:p>
            <a:pPr lvl="3"/>
            <a:r>
              <a:rPr lang="en-US" altLang="en-US" sz="1600" i="1" dirty="0" err="1"/>
              <a:t>mp</a:t>
            </a:r>
            <a:r>
              <a:rPr lang="en-US" altLang="en-US" sz="1600" i="1" dirty="0"/>
              <a:t>:</a:t>
            </a:r>
            <a:r>
              <a:rPr lang="en-US" altLang="en-US" sz="1600" dirty="0"/>
              <a:t> mutex to lock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C2FF80-0CC5-9F47-7E33-E86B386BC5F7}"/>
              </a:ext>
            </a:extLst>
          </p:cNvPr>
          <p:cNvSpPr txBox="1">
            <a:spLocks noChangeArrowheads="1"/>
          </p:cNvSpPr>
          <p:nvPr/>
        </p:nvSpPr>
        <p:spPr>
          <a:xfrm>
            <a:off x="5933331" y="274638"/>
            <a:ext cx="4618234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Unlocking a Mutex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74C5B4-3B94-5DE5-E49B-ACB16A839F52}"/>
              </a:ext>
            </a:extLst>
          </p:cNvPr>
          <p:cNvSpPr txBox="1">
            <a:spLocks noChangeArrowheads="1"/>
          </p:cNvSpPr>
          <p:nvPr/>
        </p:nvSpPr>
        <p:spPr>
          <a:xfrm>
            <a:off x="5933331" y="1295400"/>
            <a:ext cx="4618234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When a thread is finished within the critical section, it needs to release the mutex</a:t>
            </a:r>
          </a:p>
          <a:p>
            <a:pPr lvl="1"/>
            <a:r>
              <a:rPr lang="en-US" altLang="en-US" dirty="0"/>
              <a:t>calling the unlock function releases the lock</a:t>
            </a:r>
          </a:p>
          <a:p>
            <a:pPr lvl="1"/>
            <a:r>
              <a:rPr lang="en-US" altLang="en-US" dirty="0"/>
              <a:t>then, any threads waiting for the lock compete to get it</a:t>
            </a:r>
          </a:p>
          <a:p>
            <a:pPr lvl="1"/>
            <a:r>
              <a:rPr lang="en-US" altLang="en-US" dirty="0"/>
              <a:t>very important to remember to release mutex</a:t>
            </a:r>
          </a:p>
          <a:p>
            <a:pPr lvl="1"/>
            <a:r>
              <a:rPr lang="en-US" altLang="en-US" dirty="0"/>
              <a:t>prototype:</a:t>
            </a:r>
          </a:p>
          <a:p>
            <a:pPr lvl="2"/>
            <a:r>
              <a:rPr lang="en-US" altLang="en-US" sz="2000" dirty="0"/>
              <a:t>int </a:t>
            </a:r>
            <a:r>
              <a:rPr lang="en-US" altLang="en-US" sz="2000" dirty="0" err="1"/>
              <a:t>pthread_mutex_unlock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pthread_mutex_t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mp</a:t>
            </a:r>
            <a:r>
              <a:rPr lang="en-US" altLang="en-US" sz="2000" dirty="0"/>
              <a:t>);</a:t>
            </a:r>
          </a:p>
          <a:p>
            <a:pPr lvl="3"/>
            <a:r>
              <a:rPr lang="en-US" altLang="en-US" sz="1800" i="1" dirty="0" err="1"/>
              <a:t>mp</a:t>
            </a:r>
            <a:r>
              <a:rPr lang="en-US" altLang="en-US" sz="1800" i="1" dirty="0"/>
              <a:t>: </a:t>
            </a:r>
            <a:r>
              <a:rPr lang="en-US" altLang="en-US" sz="1800" dirty="0"/>
              <a:t>mutex to unlock</a:t>
            </a:r>
            <a:endParaRPr lang="en-US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10700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27302-3727-C040-D73C-54BBDD86C115}"/>
              </a:ext>
            </a:extLst>
          </p:cNvPr>
          <p:cNvSpPr txBox="1"/>
          <p:nvPr/>
        </p:nvSpPr>
        <p:spPr>
          <a:xfrm>
            <a:off x="696074" y="529745"/>
            <a:ext cx="4859675" cy="640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VARIABLE: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in the previous example 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spin-lock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wait for a condition to be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buffer to be full or empty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spin-locks require CPU time to run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of cycles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variables allow a thread to block until a specific condition becomes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a blocked process cannot be run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waste CPU cycles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thread goes to wait queue for condition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condition becomes true, some other thread signals the blocked thread(s)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80F5D-85D3-7397-9E72-1C56A0AB329C}"/>
              </a:ext>
            </a:extLst>
          </p:cNvPr>
          <p:cNvSpPr txBox="1"/>
          <p:nvPr/>
        </p:nvSpPr>
        <p:spPr>
          <a:xfrm>
            <a:off x="5555749" y="458956"/>
            <a:ext cx="625953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on CV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wait call is used to block a thread on a CV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 the thread on a wait queue until it gets signaled that the condition is true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after signal, condition may still not be true!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thread does not compete for CPU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wait call should occur under the protection of a mutex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mutex is automatically released by the wait call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mutex is automatically reclaimed on return from wait call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prototype: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pthread_cond_wait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cv,pthread_mutex_t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*mutex);</a:t>
            </a:r>
          </a:p>
          <a:p>
            <a:pPr lvl="2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condition variable to block on</a:t>
            </a:r>
          </a:p>
          <a:p>
            <a:pPr lvl="2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mutex to release while waiting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4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A86B7E-002C-26B9-B19E-731FB20BC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439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351</TotalTime>
  <Words>615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17</cp:revision>
  <dcterms:created xsi:type="dcterms:W3CDTF">2024-04-19T03:07:43Z</dcterms:created>
  <dcterms:modified xsi:type="dcterms:W3CDTF">2024-04-19T10:12:25Z</dcterms:modified>
</cp:coreProperties>
</file>