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61" r:id="rId3"/>
    <p:sldId id="257" r:id="rId4"/>
    <p:sldId id="262" r:id="rId5"/>
    <p:sldId id="258" r:id="rId6"/>
    <p:sldId id="28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22CE16-6BC3-49C8-995F-3FAE2AF449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299411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304366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196366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932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1030179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2CE16-6BC3-49C8-995F-3FAE2AF44939}"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82416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2CE16-6BC3-49C8-995F-3FAE2AF44939}"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360800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2CE16-6BC3-49C8-995F-3FAE2AF449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1233153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2CE16-6BC3-49C8-995F-3FAE2AF449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219729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2CE16-6BC3-49C8-995F-3FAE2AF449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378582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2CE16-6BC3-49C8-995F-3FAE2AF449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221488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43386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2CE16-6BC3-49C8-995F-3FAE2AF44939}"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318905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22CE16-6BC3-49C8-995F-3FAE2AF44939}"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18936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F22CE16-6BC3-49C8-995F-3FAE2AF44939}"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151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379228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2CE16-6BC3-49C8-995F-3FAE2AF449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5D14A9-8B73-49CB-8FFB-D01D2188A71E}" type="slidenum">
              <a:rPr lang="en-IN" smtClean="0"/>
              <a:t>‹#›</a:t>
            </a:fld>
            <a:endParaRPr lang="en-IN"/>
          </a:p>
        </p:txBody>
      </p:sp>
    </p:spTree>
    <p:extLst>
      <p:ext uri="{BB962C8B-B14F-4D97-AF65-F5344CB8AC3E}">
        <p14:creationId xmlns:p14="http://schemas.microsoft.com/office/powerpoint/2010/main" val="400923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F22CE16-6BC3-49C8-995F-3FAE2AF44939}" type="datetimeFigureOut">
              <a:rPr lang="en-IN" smtClean="0"/>
              <a:t>27-04-2024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5D14A9-8B73-49CB-8FFB-D01D2188A71E}" type="slidenum">
              <a:rPr lang="en-IN" smtClean="0"/>
              <a:t>‹#›</a:t>
            </a:fld>
            <a:endParaRPr lang="en-IN"/>
          </a:p>
        </p:txBody>
      </p:sp>
    </p:spTree>
    <p:extLst>
      <p:ext uri="{BB962C8B-B14F-4D97-AF65-F5344CB8AC3E}">
        <p14:creationId xmlns:p14="http://schemas.microsoft.com/office/powerpoint/2010/main" val="1440046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18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1BB8-D370-4119-BBB2-51147D75FAE9}"/>
              </a:ext>
            </a:extLst>
          </p:cNvPr>
          <p:cNvSpPr>
            <a:spLocks noGrp="1"/>
          </p:cNvSpPr>
          <p:nvPr>
            <p:ph type="title"/>
          </p:nvPr>
        </p:nvSpPr>
        <p:spPr>
          <a:xfrm>
            <a:off x="647444" y="223461"/>
            <a:ext cx="10364451" cy="202667"/>
          </a:xfrm>
        </p:spPr>
        <p:txBody>
          <a:bodyPr>
            <a:normAutofit fontScale="90000"/>
          </a:bodyPr>
          <a:lstStyle/>
          <a:p>
            <a:r>
              <a:rPr lang="en-US" dirty="0"/>
              <a:t>Profile data</a:t>
            </a:r>
            <a:endParaRPr lang="en-IN" dirty="0"/>
          </a:p>
        </p:txBody>
      </p:sp>
      <p:sp>
        <p:nvSpPr>
          <p:cNvPr id="3" name="Content Placeholder 2">
            <a:extLst>
              <a:ext uri="{FF2B5EF4-FFF2-40B4-BE49-F238E27FC236}">
                <a16:creationId xmlns:a16="http://schemas.microsoft.com/office/drawing/2014/main" id="{B45C5FFF-EFCD-49BB-9F69-86FF353F2293}"/>
              </a:ext>
            </a:extLst>
          </p:cNvPr>
          <p:cNvSpPr>
            <a:spLocks noGrp="1"/>
          </p:cNvSpPr>
          <p:nvPr>
            <p:ph sz="quarter" idx="13"/>
          </p:nvPr>
        </p:nvSpPr>
        <p:spPr>
          <a:xfrm>
            <a:off x="628949" y="1803565"/>
            <a:ext cx="10363826" cy="5017404"/>
          </a:xfrm>
        </p:spPr>
        <p:txBody>
          <a:bodyPr>
            <a:noAutofit/>
          </a:bodyPr>
          <a:lstStyle/>
          <a:p>
            <a:pPr marL="0" indent="0">
              <a:buNone/>
            </a:pPr>
            <a:r>
              <a:rPr lang="en-US" sz="1400" cap="none" dirty="0"/>
              <a:t>Profiling data refers to information collected during the execution of a program that provides insights into its runtime behavior, including details about the time spent in different parts of the code, function call frequencies, and memory usage. Profiling data is useful for identifying performance bottlenecks, optimizing code, and understanding the overall behavior of a program.</a:t>
            </a:r>
          </a:p>
          <a:p>
            <a:r>
              <a:rPr lang="en-US" sz="1400" cap="none" dirty="0"/>
              <a:t>When you enable profiling using the -</a:t>
            </a:r>
            <a:r>
              <a:rPr lang="en-US" sz="1400" cap="none" dirty="0" err="1"/>
              <a:t>pg</a:t>
            </a:r>
            <a:r>
              <a:rPr lang="en-US" sz="1400" cap="none" dirty="0"/>
              <a:t> flag with the </a:t>
            </a:r>
            <a:r>
              <a:rPr lang="en-US" sz="1400" cap="none" dirty="0" err="1"/>
              <a:t>gcc</a:t>
            </a:r>
            <a:r>
              <a:rPr lang="en-US" sz="1400" cap="none" dirty="0"/>
              <a:t> compiler, the compiler inserts instrumentation code into the compiled program. This instrumentation code records information about function calls, their durations, and the flow of execution. This information is then collected during program execution and stored in a file called </a:t>
            </a:r>
            <a:r>
              <a:rPr lang="en-US" sz="1400" cap="none" dirty="0" err="1"/>
              <a:t>gmon.Out</a:t>
            </a:r>
            <a:r>
              <a:rPr lang="en-US" sz="1400" cap="none" dirty="0"/>
              <a:t> by default.</a:t>
            </a:r>
          </a:p>
          <a:p>
            <a:pPr marL="0" indent="0">
              <a:buNone/>
            </a:pPr>
            <a:r>
              <a:rPr lang="en-US" sz="1400" cap="none" dirty="0"/>
              <a:t>Profiling data typically includes:</a:t>
            </a:r>
          </a:p>
          <a:p>
            <a:r>
              <a:rPr lang="en-US" sz="1400" cap="none" dirty="0"/>
              <a:t>Function call graph: it shows which functions are called by other functions and how often each function is called. This helps identify which functions consume the most time and which functions are called most frequently.</a:t>
            </a:r>
          </a:p>
          <a:p>
            <a:r>
              <a:rPr lang="en-US" sz="1400" cap="none" dirty="0"/>
              <a:t>Time spent in functions: it provides information about the amount of time spent executing each function. Functions that consume a significant amount of time are candidates for optimization.</a:t>
            </a:r>
          </a:p>
          <a:p>
            <a:r>
              <a:rPr lang="en-US" sz="1400" cap="none" dirty="0"/>
              <a:t>Memory allocation and deallocation: some profilers also track memory usage, including the allocation and deallocation of memory, helping identify memory leaks and inefficient memory usage patterns.</a:t>
            </a:r>
          </a:p>
          <a:p>
            <a:r>
              <a:rPr lang="en-US" sz="1400" cap="none" dirty="0"/>
              <a:t>Hotspots: hotspots are sections of code that are executed frequently or consume a significant amount of time during program execution. </a:t>
            </a:r>
            <a:endParaRPr lang="en-US" sz="1400" dirty="0"/>
          </a:p>
        </p:txBody>
      </p:sp>
      <p:sp>
        <p:nvSpPr>
          <p:cNvPr id="5" name="TextBox 4">
            <a:extLst>
              <a:ext uri="{FF2B5EF4-FFF2-40B4-BE49-F238E27FC236}">
                <a16:creationId xmlns:a16="http://schemas.microsoft.com/office/drawing/2014/main" id="{37872EA7-9F06-4CC9-93E6-B91919872A1A}"/>
              </a:ext>
            </a:extLst>
          </p:cNvPr>
          <p:cNvSpPr txBox="1"/>
          <p:nvPr/>
        </p:nvSpPr>
        <p:spPr>
          <a:xfrm>
            <a:off x="2905218" y="689784"/>
            <a:ext cx="6094520" cy="369332"/>
          </a:xfrm>
          <a:prstGeom prst="rect">
            <a:avLst/>
          </a:prstGeom>
          <a:noFill/>
        </p:spPr>
        <p:txBody>
          <a:bodyPr wrap="square">
            <a:spAutoFit/>
          </a:bodyPr>
          <a:lstStyle/>
          <a:p>
            <a:r>
              <a:rPr lang="en-IN" dirty="0" err="1"/>
              <a:t>gcc</a:t>
            </a:r>
            <a:r>
              <a:rPr lang="en-IN" dirty="0"/>
              <a:t> -Wall -</a:t>
            </a:r>
            <a:r>
              <a:rPr lang="en-IN" dirty="0" err="1"/>
              <a:t>pg</a:t>
            </a:r>
            <a:r>
              <a:rPr lang="en-IN" dirty="0"/>
              <a:t> </a:t>
            </a:r>
            <a:r>
              <a:rPr lang="en-IN" dirty="0" err="1"/>
              <a:t>doubly_linked_list.c</a:t>
            </a:r>
            <a:r>
              <a:rPr lang="en-IN" dirty="0"/>
              <a:t> </a:t>
            </a:r>
            <a:r>
              <a:rPr lang="en-IN" dirty="0" err="1"/>
              <a:t>main.c</a:t>
            </a:r>
            <a:r>
              <a:rPr lang="en-IN" dirty="0"/>
              <a:t> -o </a:t>
            </a:r>
            <a:r>
              <a:rPr lang="en-IN" dirty="0" err="1"/>
              <a:t>test_gprof</a:t>
            </a:r>
            <a:endParaRPr lang="en-IN" dirty="0"/>
          </a:p>
        </p:txBody>
      </p:sp>
      <p:sp>
        <p:nvSpPr>
          <p:cNvPr id="7" name="TextBox 6">
            <a:extLst>
              <a:ext uri="{FF2B5EF4-FFF2-40B4-BE49-F238E27FC236}">
                <a16:creationId xmlns:a16="http://schemas.microsoft.com/office/drawing/2014/main" id="{A5E7A388-FBC4-45C0-9BD9-A2CE76555199}"/>
              </a:ext>
            </a:extLst>
          </p:cNvPr>
          <p:cNvSpPr txBox="1"/>
          <p:nvPr/>
        </p:nvSpPr>
        <p:spPr>
          <a:xfrm>
            <a:off x="2782097" y="975329"/>
            <a:ext cx="5163418" cy="369332"/>
          </a:xfrm>
          <a:prstGeom prst="rect">
            <a:avLst/>
          </a:prstGeom>
          <a:noFill/>
        </p:spPr>
        <p:txBody>
          <a:bodyPr wrap="square">
            <a:spAutoFit/>
          </a:bodyPr>
          <a:lstStyle/>
          <a:p>
            <a:r>
              <a:rPr lang="en-IN" dirty="0"/>
              <a:t>./</a:t>
            </a:r>
            <a:r>
              <a:rPr lang="en-IN" dirty="0" err="1"/>
              <a:t>test_gprof</a:t>
            </a:r>
            <a:endParaRPr lang="en-IN" dirty="0"/>
          </a:p>
        </p:txBody>
      </p:sp>
      <p:sp>
        <p:nvSpPr>
          <p:cNvPr id="9" name="TextBox 8">
            <a:extLst>
              <a:ext uri="{FF2B5EF4-FFF2-40B4-BE49-F238E27FC236}">
                <a16:creationId xmlns:a16="http://schemas.microsoft.com/office/drawing/2014/main" id="{82C40143-B711-4F1E-8A28-574BE3731BF4}"/>
              </a:ext>
            </a:extLst>
          </p:cNvPr>
          <p:cNvSpPr txBox="1"/>
          <p:nvPr/>
        </p:nvSpPr>
        <p:spPr>
          <a:xfrm>
            <a:off x="2905218" y="1159995"/>
            <a:ext cx="6094520" cy="369332"/>
          </a:xfrm>
          <a:prstGeom prst="rect">
            <a:avLst/>
          </a:prstGeom>
          <a:noFill/>
        </p:spPr>
        <p:txBody>
          <a:bodyPr wrap="square">
            <a:spAutoFit/>
          </a:bodyPr>
          <a:lstStyle/>
          <a:p>
            <a:r>
              <a:rPr lang="en-IN" dirty="0" err="1"/>
              <a:t>gprof</a:t>
            </a:r>
            <a:r>
              <a:rPr lang="en-IN" dirty="0"/>
              <a:t> </a:t>
            </a:r>
            <a:r>
              <a:rPr lang="en-IN" dirty="0" err="1"/>
              <a:t>test_gprof</a:t>
            </a:r>
            <a:r>
              <a:rPr lang="en-IN" dirty="0"/>
              <a:t> </a:t>
            </a:r>
            <a:r>
              <a:rPr lang="en-IN" dirty="0" err="1"/>
              <a:t>gmon.out</a:t>
            </a:r>
            <a:r>
              <a:rPr lang="en-IN" dirty="0"/>
              <a:t> &gt; analysis.txt</a:t>
            </a:r>
          </a:p>
        </p:txBody>
      </p:sp>
    </p:spTree>
    <p:extLst>
      <p:ext uri="{BB962C8B-B14F-4D97-AF65-F5344CB8AC3E}">
        <p14:creationId xmlns:p14="http://schemas.microsoft.com/office/powerpoint/2010/main" val="411480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3D4C3D-D7E4-443B-97F8-4DD22D9D9FD2}"/>
              </a:ext>
            </a:extLst>
          </p:cNvPr>
          <p:cNvPicPr>
            <a:picLocks noChangeAspect="1"/>
          </p:cNvPicPr>
          <p:nvPr/>
        </p:nvPicPr>
        <p:blipFill rotWithShape="1">
          <a:blip r:embed="rId2">
            <a:extLst>
              <a:ext uri="{28A0092B-C50C-407E-A947-70E740481C1C}">
                <a14:useLocalDpi xmlns:a14="http://schemas.microsoft.com/office/drawing/2010/main" val="0"/>
              </a:ext>
            </a:extLst>
          </a:blip>
          <a:srcRect l="6918" t="29773" r="12039" b="4725"/>
          <a:stretch/>
        </p:blipFill>
        <p:spPr>
          <a:xfrm>
            <a:off x="1997058" y="1946429"/>
            <a:ext cx="7068904" cy="3213716"/>
          </a:xfrm>
          <a:prstGeom prst="rect">
            <a:avLst/>
          </a:prstGeom>
        </p:spPr>
      </p:pic>
      <p:sp>
        <p:nvSpPr>
          <p:cNvPr id="7" name="Title 1">
            <a:extLst>
              <a:ext uri="{FF2B5EF4-FFF2-40B4-BE49-F238E27FC236}">
                <a16:creationId xmlns:a16="http://schemas.microsoft.com/office/drawing/2014/main" id="{CFA4203A-FEA5-4EB0-963A-46D84AB80D9E}"/>
              </a:ext>
            </a:extLst>
          </p:cNvPr>
          <p:cNvSpPr txBox="1">
            <a:spLocks/>
          </p:cNvSpPr>
          <p:nvPr/>
        </p:nvSpPr>
        <p:spPr>
          <a:xfrm>
            <a:off x="1872563" y="995819"/>
            <a:ext cx="6614490" cy="557774"/>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Profile data</a:t>
            </a:r>
            <a:endParaRPr lang="en-IN" dirty="0"/>
          </a:p>
        </p:txBody>
      </p:sp>
    </p:spTree>
    <p:extLst>
      <p:ext uri="{BB962C8B-B14F-4D97-AF65-F5344CB8AC3E}">
        <p14:creationId xmlns:p14="http://schemas.microsoft.com/office/powerpoint/2010/main" val="158797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46C-B5E9-4F5E-BE21-FF59DE4F1557}"/>
              </a:ext>
            </a:extLst>
          </p:cNvPr>
          <p:cNvSpPr>
            <a:spLocks noGrp="1"/>
          </p:cNvSpPr>
          <p:nvPr>
            <p:ph type="title"/>
          </p:nvPr>
        </p:nvSpPr>
        <p:spPr>
          <a:xfrm>
            <a:off x="540913" y="520863"/>
            <a:ext cx="10364451" cy="571091"/>
          </a:xfrm>
        </p:spPr>
        <p:txBody>
          <a:bodyPr>
            <a:normAutofit fontScale="90000"/>
          </a:bodyPr>
          <a:lstStyle/>
          <a:p>
            <a:r>
              <a:rPr lang="en-US" dirty="0"/>
              <a:t>Coverage</a:t>
            </a:r>
            <a:endParaRPr lang="en-IN" dirty="0"/>
          </a:p>
        </p:txBody>
      </p:sp>
      <p:pic>
        <p:nvPicPr>
          <p:cNvPr id="4" name="Content Placeholder 3">
            <a:extLst>
              <a:ext uri="{FF2B5EF4-FFF2-40B4-BE49-F238E27FC236}">
                <a16:creationId xmlns:a16="http://schemas.microsoft.com/office/drawing/2014/main" id="{45BD666A-0F09-4567-B7FD-99BAA7FA20B1}"/>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7500" t="47120" r="21578" b="21035"/>
          <a:stretch/>
        </p:blipFill>
        <p:spPr>
          <a:xfrm>
            <a:off x="2787589" y="4799158"/>
            <a:ext cx="7102136" cy="1793790"/>
          </a:xfrm>
          <a:prstGeom prst="rect">
            <a:avLst/>
          </a:prstGeom>
        </p:spPr>
      </p:pic>
      <p:sp>
        <p:nvSpPr>
          <p:cNvPr id="7" name="TextBox 6">
            <a:extLst>
              <a:ext uri="{FF2B5EF4-FFF2-40B4-BE49-F238E27FC236}">
                <a16:creationId xmlns:a16="http://schemas.microsoft.com/office/drawing/2014/main" id="{5FFEDA07-EE9B-4B38-B0A0-16E9C2B37D07}"/>
              </a:ext>
            </a:extLst>
          </p:cNvPr>
          <p:cNvSpPr txBox="1"/>
          <p:nvPr/>
        </p:nvSpPr>
        <p:spPr>
          <a:xfrm>
            <a:off x="913775" y="1286223"/>
            <a:ext cx="10617694" cy="3416320"/>
          </a:xfrm>
          <a:prstGeom prst="rect">
            <a:avLst/>
          </a:prstGeom>
          <a:noFill/>
        </p:spPr>
        <p:txBody>
          <a:bodyPr wrap="square">
            <a:spAutoFit/>
          </a:bodyPr>
          <a:lstStyle/>
          <a:p>
            <a:r>
              <a:rPr lang="en-US" dirty="0"/>
              <a:t>Compile your code with coverage flags: First, compile your code with GCC, enabling coverage flags -</a:t>
            </a:r>
            <a:r>
              <a:rPr lang="en-US" dirty="0" err="1"/>
              <a:t>fprofile</a:t>
            </a:r>
            <a:r>
              <a:rPr lang="en-US" dirty="0"/>
              <a:t>-arcs and -</a:t>
            </a:r>
            <a:r>
              <a:rPr lang="en-US" dirty="0" err="1"/>
              <a:t>ftest</a:t>
            </a:r>
            <a:r>
              <a:rPr lang="en-US" dirty="0"/>
              <a:t>-coverage. These flags instruct GCC to generate the necessary profiling information during compilation.</a:t>
            </a:r>
          </a:p>
          <a:p>
            <a:endParaRPr lang="en-US" dirty="0"/>
          </a:p>
          <a:p>
            <a:r>
              <a:rPr lang="en-US" b="1" dirty="0" err="1"/>
              <a:t>gcc</a:t>
            </a:r>
            <a:r>
              <a:rPr lang="en-US" b="1" dirty="0"/>
              <a:t> -</a:t>
            </a:r>
            <a:r>
              <a:rPr lang="en-US" b="1" dirty="0" err="1"/>
              <a:t>fprofile</a:t>
            </a:r>
            <a:r>
              <a:rPr lang="en-US" b="1" dirty="0"/>
              <a:t>-arcs -</a:t>
            </a:r>
            <a:r>
              <a:rPr lang="en-US" b="1" dirty="0" err="1"/>
              <a:t>ftest</a:t>
            </a:r>
            <a:r>
              <a:rPr lang="en-US" b="1" dirty="0"/>
              <a:t>-coverage -o program </a:t>
            </a:r>
            <a:r>
              <a:rPr lang="en-US" b="1" dirty="0" err="1"/>
              <a:t>program.c</a:t>
            </a:r>
            <a:endParaRPr lang="en-US" b="1" dirty="0"/>
          </a:p>
          <a:p>
            <a:endParaRPr lang="en-US" dirty="0"/>
          </a:p>
          <a:p>
            <a:r>
              <a:rPr lang="en-US" dirty="0"/>
              <a:t>Execute your program as you normally would, either manually or through automated tests.</a:t>
            </a:r>
          </a:p>
          <a:p>
            <a:r>
              <a:rPr lang="en-US" b="1" dirty="0"/>
              <a:t>./program</a:t>
            </a:r>
          </a:p>
          <a:p>
            <a:endParaRPr lang="en-US" dirty="0"/>
          </a:p>
          <a:p>
            <a:r>
              <a:rPr lang="en-US" dirty="0"/>
              <a:t>Generate coverage data: After running your program, GCC will generate coverage data files for each source file. These files have a .</a:t>
            </a:r>
            <a:r>
              <a:rPr lang="en-US" dirty="0" err="1"/>
              <a:t>gcov</a:t>
            </a:r>
            <a:r>
              <a:rPr lang="en-US" dirty="0"/>
              <a:t> extension and contain coverage information for the corresponding source files.</a:t>
            </a:r>
          </a:p>
          <a:p>
            <a:endParaRPr lang="en-US" dirty="0"/>
          </a:p>
          <a:p>
            <a:r>
              <a:rPr lang="en-US" b="1" dirty="0" err="1"/>
              <a:t>gcov</a:t>
            </a:r>
            <a:r>
              <a:rPr lang="en-US" b="1" dirty="0"/>
              <a:t> </a:t>
            </a:r>
            <a:r>
              <a:rPr lang="en-US" b="1" dirty="0" err="1"/>
              <a:t>program.c</a:t>
            </a:r>
            <a:endParaRPr lang="en-IN" b="1" dirty="0"/>
          </a:p>
        </p:txBody>
      </p:sp>
    </p:spTree>
    <p:extLst>
      <p:ext uri="{BB962C8B-B14F-4D97-AF65-F5344CB8AC3E}">
        <p14:creationId xmlns:p14="http://schemas.microsoft.com/office/powerpoint/2010/main" val="33307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F362E3-2DFE-45C7-840D-0E2152D11E5D}"/>
              </a:ext>
            </a:extLst>
          </p:cNvPr>
          <p:cNvPicPr>
            <a:picLocks noChangeAspect="1"/>
          </p:cNvPicPr>
          <p:nvPr/>
        </p:nvPicPr>
        <p:blipFill rotWithShape="1">
          <a:blip r:embed="rId2">
            <a:extLst>
              <a:ext uri="{28A0092B-C50C-407E-A947-70E740481C1C}">
                <a14:useLocalDpi xmlns:a14="http://schemas.microsoft.com/office/drawing/2010/main" val="0"/>
              </a:ext>
            </a:extLst>
          </a:blip>
          <a:srcRect l="7427" t="12816" r="50849" b="52233"/>
          <a:stretch/>
        </p:blipFill>
        <p:spPr>
          <a:xfrm>
            <a:off x="1550632" y="3622089"/>
            <a:ext cx="4731798" cy="2229644"/>
          </a:xfrm>
          <a:prstGeom prst="rect">
            <a:avLst/>
          </a:prstGeom>
        </p:spPr>
      </p:pic>
      <p:pic>
        <p:nvPicPr>
          <p:cNvPr id="7" name="Picture 6">
            <a:extLst>
              <a:ext uri="{FF2B5EF4-FFF2-40B4-BE49-F238E27FC236}">
                <a16:creationId xmlns:a16="http://schemas.microsoft.com/office/drawing/2014/main" id="{930D82F7-A646-4496-8A78-14726139C338}"/>
              </a:ext>
            </a:extLst>
          </p:cNvPr>
          <p:cNvPicPr>
            <a:picLocks noChangeAspect="1"/>
          </p:cNvPicPr>
          <p:nvPr/>
        </p:nvPicPr>
        <p:blipFill rotWithShape="1">
          <a:blip r:embed="rId3">
            <a:extLst>
              <a:ext uri="{28A0092B-C50C-407E-A947-70E740481C1C}">
                <a14:useLocalDpi xmlns:a14="http://schemas.microsoft.com/office/drawing/2010/main" val="0"/>
              </a:ext>
            </a:extLst>
          </a:blip>
          <a:srcRect l="7427" t="10850" r="54490"/>
          <a:stretch/>
        </p:blipFill>
        <p:spPr>
          <a:xfrm>
            <a:off x="6747031" y="1081609"/>
            <a:ext cx="3435657" cy="4935395"/>
          </a:xfrm>
          <a:prstGeom prst="rect">
            <a:avLst/>
          </a:prstGeom>
        </p:spPr>
      </p:pic>
      <p:sp>
        <p:nvSpPr>
          <p:cNvPr id="9" name="TextBox 8">
            <a:extLst>
              <a:ext uri="{FF2B5EF4-FFF2-40B4-BE49-F238E27FC236}">
                <a16:creationId xmlns:a16="http://schemas.microsoft.com/office/drawing/2014/main" id="{08CD769F-3DE1-4576-A219-BCA7C727CC67}"/>
              </a:ext>
            </a:extLst>
          </p:cNvPr>
          <p:cNvSpPr txBox="1"/>
          <p:nvPr/>
        </p:nvSpPr>
        <p:spPr>
          <a:xfrm>
            <a:off x="1280604" y="1266833"/>
            <a:ext cx="5555202" cy="1077218"/>
          </a:xfrm>
          <a:prstGeom prst="rect">
            <a:avLst/>
          </a:prstGeom>
          <a:noFill/>
        </p:spPr>
        <p:txBody>
          <a:bodyPr wrap="square">
            <a:spAutoFit/>
          </a:bodyPr>
          <a:lstStyle/>
          <a:p>
            <a:r>
              <a:rPr lang="en-US" sz="3200" dirty="0"/>
              <a:t>Example of profile data Coverage</a:t>
            </a:r>
            <a:endParaRPr lang="en-IN" sz="3200" dirty="0"/>
          </a:p>
        </p:txBody>
      </p:sp>
    </p:spTree>
    <p:extLst>
      <p:ext uri="{BB962C8B-B14F-4D97-AF65-F5344CB8AC3E}">
        <p14:creationId xmlns:p14="http://schemas.microsoft.com/office/powerpoint/2010/main" val="147844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339</TotalTime>
  <Words>414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Centaur</vt:lpstr>
      <vt:lpstr>Freestyle Script</vt:lpstr>
      <vt:lpstr>Tw Cen MT</vt:lpstr>
      <vt:lpstr>Droplet</vt:lpstr>
      <vt:lpstr>Linux device driver</vt:lpstr>
      <vt:lpstr>Profile data</vt:lpstr>
      <vt:lpstr>PowerPoint Presentation</vt:lpstr>
      <vt:lpstr>Coverage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1</cp:revision>
  <dcterms:created xsi:type="dcterms:W3CDTF">2024-04-27T07:56:40Z</dcterms:created>
  <dcterms:modified xsi:type="dcterms:W3CDTF">2024-04-27T13:35:50Z</dcterms:modified>
</cp:coreProperties>
</file>