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92" r:id="rId3"/>
    <p:sldId id="288" r:id="rId4"/>
    <p:sldId id="289" r:id="rId5"/>
    <p:sldId id="290" r:id="rId6"/>
    <p:sldId id="293" r:id="rId7"/>
    <p:sldId id="291" r:id="rId8"/>
    <p:sldId id="28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autoAdjust="0"/>
    <p:restoredTop sz="94660"/>
  </p:normalViewPr>
  <p:slideViewPr>
    <p:cSldViewPr snapToGrid="0">
      <p:cViewPr varScale="1">
        <p:scale>
          <a:sx n="53" d="100"/>
          <a:sy n="53" d="100"/>
        </p:scale>
        <p:origin x="6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DBE5B7-6028-43FA-8570-863094EE141B}"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421256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BE5B7-6028-43FA-8570-863094EE141B}"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417715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BE5B7-6028-43FA-8570-863094EE141B}"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661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BE5B7-6028-43FA-8570-863094EE141B}"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76C98-1B87-473F-B4D0-0BEFD56CA2E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4313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BE5B7-6028-43FA-8570-863094EE141B}"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891488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BE5B7-6028-43FA-8570-863094EE141B}"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3549233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BE5B7-6028-43FA-8570-863094EE141B}"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2939275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BE5B7-6028-43FA-8570-863094EE141B}"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1013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BE5B7-6028-43FA-8570-863094EE141B}"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337054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BE5B7-6028-43FA-8570-863094EE141B}"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188906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DBE5B7-6028-43FA-8570-863094EE141B}"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184544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BE5B7-6028-43FA-8570-863094EE141B}"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395051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BE5B7-6028-43FA-8570-863094EE141B}"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336888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DBE5B7-6028-43FA-8570-863094EE141B}"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89170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DDBE5B7-6028-43FA-8570-863094EE141B}"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53792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BE5B7-6028-43FA-8570-863094EE141B}"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307460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BE5B7-6028-43FA-8570-863094EE141B}"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76C98-1B87-473F-B4D0-0BEFD56CA2E4}" type="slidenum">
              <a:rPr lang="en-IN" smtClean="0"/>
              <a:t>‹#›</a:t>
            </a:fld>
            <a:endParaRPr lang="en-IN"/>
          </a:p>
        </p:txBody>
      </p:sp>
    </p:spTree>
    <p:extLst>
      <p:ext uri="{BB962C8B-B14F-4D97-AF65-F5344CB8AC3E}">
        <p14:creationId xmlns:p14="http://schemas.microsoft.com/office/powerpoint/2010/main" val="353853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DDBE5B7-6028-43FA-8570-863094EE141B}" type="datetimeFigureOut">
              <a:rPr lang="en-IN" smtClean="0"/>
              <a:t>09-05-2024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6276C98-1B87-473F-B4D0-0BEFD56CA2E4}" type="slidenum">
              <a:rPr lang="en-IN" smtClean="0"/>
              <a:t>‹#›</a:t>
            </a:fld>
            <a:endParaRPr lang="en-IN"/>
          </a:p>
        </p:txBody>
      </p:sp>
    </p:spTree>
    <p:extLst>
      <p:ext uri="{BB962C8B-B14F-4D97-AF65-F5344CB8AC3E}">
        <p14:creationId xmlns:p14="http://schemas.microsoft.com/office/powerpoint/2010/main" val="866544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pPr algn="ctr"/>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26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A3787A-16BB-4EAB-A777-C5C71CE690E0}"/>
              </a:ext>
            </a:extLst>
          </p:cNvPr>
          <p:cNvSpPr txBox="1"/>
          <p:nvPr/>
        </p:nvSpPr>
        <p:spPr>
          <a:xfrm>
            <a:off x="1074198" y="1644874"/>
            <a:ext cx="9898602" cy="4524315"/>
          </a:xfrm>
          <a:prstGeom prst="rect">
            <a:avLst/>
          </a:prstGeom>
          <a:noFill/>
        </p:spPr>
        <p:txBody>
          <a:bodyPr wrap="square">
            <a:spAutoFit/>
          </a:bodyPr>
          <a:lstStyle/>
          <a:p>
            <a:r>
              <a:rPr lang="en-US" b="1" dirty="0"/>
              <a:t>Kernel Space:</a:t>
            </a:r>
          </a:p>
          <a:p>
            <a:r>
              <a:rPr lang="en-US" dirty="0"/>
              <a:t>This is the most privileged level of the operating system. The kernel manages the system's resources and provides essential services to applications.</a:t>
            </a:r>
          </a:p>
          <a:p>
            <a:r>
              <a:rPr lang="en-US" dirty="0"/>
              <a:t>Kernel space has direct access to hardware and can execute privileged instructions. It handles tasks such as memory management, process scheduling, and device drivers.</a:t>
            </a:r>
          </a:p>
          <a:p>
            <a:r>
              <a:rPr lang="en-US" dirty="0"/>
              <a:t>Code running in the kernel space has unrestricted access to system resources and can perform critical operations.</a:t>
            </a:r>
          </a:p>
          <a:p>
            <a:endParaRPr lang="en-US" dirty="0"/>
          </a:p>
          <a:p>
            <a:r>
              <a:rPr lang="en-US" b="1" dirty="0"/>
              <a:t>User Space:</a:t>
            </a:r>
          </a:p>
          <a:p>
            <a:r>
              <a:rPr lang="en-US" dirty="0"/>
              <a:t>User space is where most applications and user-level processes run. These include everyday programs like web browsers, word processors, and media players.</a:t>
            </a:r>
          </a:p>
          <a:p>
            <a:r>
              <a:rPr lang="en-US" dirty="0"/>
              <a:t>User space applications run in a restricted environment and cannot directly access hardware or execute privileged instructions.</a:t>
            </a:r>
          </a:p>
          <a:p>
            <a:r>
              <a:rPr lang="en-US" dirty="0"/>
              <a:t>To interact with the kernel and access system resources, user space programs make system calls. These calls allow them to request services from the kernel, such as file operations, network communication, and memory allocation.</a:t>
            </a:r>
            <a:endParaRPr lang="en-IN" dirty="0"/>
          </a:p>
        </p:txBody>
      </p:sp>
    </p:spTree>
    <p:extLst>
      <p:ext uri="{BB962C8B-B14F-4D97-AF65-F5344CB8AC3E}">
        <p14:creationId xmlns:p14="http://schemas.microsoft.com/office/powerpoint/2010/main" val="313066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CB2E48-C840-494C-9B38-CDDA527D2D0A}"/>
              </a:ext>
            </a:extLst>
          </p:cNvPr>
          <p:cNvPicPr>
            <a:picLocks noChangeAspect="1"/>
          </p:cNvPicPr>
          <p:nvPr/>
        </p:nvPicPr>
        <p:blipFill rotWithShape="1">
          <a:blip r:embed="rId2">
            <a:extLst>
              <a:ext uri="{28A0092B-C50C-407E-A947-70E740481C1C}">
                <a14:useLocalDpi xmlns:a14="http://schemas.microsoft.com/office/drawing/2010/main" val="0"/>
              </a:ext>
            </a:extLst>
          </a:blip>
          <a:srcRect l="22976" t="36826" r="46548" b="22751"/>
          <a:stretch/>
        </p:blipFill>
        <p:spPr>
          <a:xfrm>
            <a:off x="3062514" y="1387730"/>
            <a:ext cx="5471887" cy="4082540"/>
          </a:xfrm>
          <a:prstGeom prst="rect">
            <a:avLst/>
          </a:prstGeom>
        </p:spPr>
      </p:pic>
    </p:spTree>
    <p:extLst>
      <p:ext uri="{BB962C8B-B14F-4D97-AF65-F5344CB8AC3E}">
        <p14:creationId xmlns:p14="http://schemas.microsoft.com/office/powerpoint/2010/main" val="87092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81302-FF50-46F6-9935-E15226EEB315}"/>
              </a:ext>
            </a:extLst>
          </p:cNvPr>
          <p:cNvPicPr>
            <a:picLocks noChangeAspect="1"/>
          </p:cNvPicPr>
          <p:nvPr/>
        </p:nvPicPr>
        <p:blipFill rotWithShape="1">
          <a:blip r:embed="rId2">
            <a:extLst>
              <a:ext uri="{28A0092B-C50C-407E-A947-70E740481C1C}">
                <a14:useLocalDpi xmlns:a14="http://schemas.microsoft.com/office/drawing/2010/main" val="0"/>
              </a:ext>
            </a:extLst>
          </a:blip>
          <a:srcRect l="22976" t="35556" r="47262" b="23386"/>
          <a:stretch/>
        </p:blipFill>
        <p:spPr>
          <a:xfrm>
            <a:off x="3207654" y="1248229"/>
            <a:ext cx="5268687" cy="4088500"/>
          </a:xfrm>
          <a:prstGeom prst="rect">
            <a:avLst/>
          </a:prstGeom>
        </p:spPr>
      </p:pic>
    </p:spTree>
    <p:extLst>
      <p:ext uri="{BB962C8B-B14F-4D97-AF65-F5344CB8AC3E}">
        <p14:creationId xmlns:p14="http://schemas.microsoft.com/office/powerpoint/2010/main" val="199213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7ACB89-FF64-4BF8-84C7-00B5E7CB368A}"/>
              </a:ext>
            </a:extLst>
          </p:cNvPr>
          <p:cNvPicPr>
            <a:picLocks noChangeAspect="1"/>
          </p:cNvPicPr>
          <p:nvPr/>
        </p:nvPicPr>
        <p:blipFill rotWithShape="1">
          <a:blip r:embed="rId2">
            <a:extLst>
              <a:ext uri="{28A0092B-C50C-407E-A947-70E740481C1C}">
                <a14:useLocalDpi xmlns:a14="http://schemas.microsoft.com/office/drawing/2010/main" val="0"/>
              </a:ext>
            </a:extLst>
          </a:blip>
          <a:srcRect l="23096" t="35555" r="47262" b="21270"/>
          <a:stretch/>
        </p:blipFill>
        <p:spPr>
          <a:xfrm>
            <a:off x="3338285" y="1401547"/>
            <a:ext cx="4949371" cy="4054905"/>
          </a:xfrm>
          <a:prstGeom prst="rect">
            <a:avLst/>
          </a:prstGeom>
        </p:spPr>
      </p:pic>
    </p:spTree>
    <p:extLst>
      <p:ext uri="{BB962C8B-B14F-4D97-AF65-F5344CB8AC3E}">
        <p14:creationId xmlns:p14="http://schemas.microsoft.com/office/powerpoint/2010/main" val="345336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662647-DCC2-47C0-8EA3-7A2AFEAABE1C}"/>
              </a:ext>
            </a:extLst>
          </p:cNvPr>
          <p:cNvSpPr txBox="1"/>
          <p:nvPr/>
        </p:nvSpPr>
        <p:spPr>
          <a:xfrm>
            <a:off x="1059543" y="1117600"/>
            <a:ext cx="9245600" cy="5632311"/>
          </a:xfrm>
          <a:prstGeom prst="rect">
            <a:avLst/>
          </a:prstGeom>
          <a:noFill/>
        </p:spPr>
        <p:txBody>
          <a:bodyPr wrap="square">
            <a:spAutoFit/>
          </a:bodyPr>
          <a:lstStyle/>
          <a:p>
            <a:r>
              <a:rPr lang="en-US" dirty="0"/>
              <a:t>IOCTL (</a:t>
            </a:r>
            <a:r>
              <a:rPr lang="en-US" dirty="0" err="1"/>
              <a:t>Input/Output</a:t>
            </a:r>
            <a:r>
              <a:rPr lang="en-US" dirty="0"/>
              <a:t> Control) is a system call that allows user-space applications to communicate with device drivers and perform various control operations on devices. It's a mechanism for passing commands and data between user space and kernel space.</a:t>
            </a:r>
          </a:p>
          <a:p>
            <a:endParaRPr lang="en-US" dirty="0"/>
          </a:p>
          <a:p>
            <a:r>
              <a:rPr lang="en-US" b="1" dirty="0"/>
              <a:t>Definition in Header Files: </a:t>
            </a:r>
            <a:r>
              <a:rPr lang="en-US" dirty="0"/>
              <a:t>Device drivers typically define a set of IOCTL commands along with their corresponding values in header files. These commands are often used to configure device settings, retrieve device information, or perform specific operations on the device.</a:t>
            </a:r>
          </a:p>
          <a:p>
            <a:endParaRPr lang="en-US" dirty="0"/>
          </a:p>
          <a:p>
            <a:r>
              <a:rPr lang="en-US" b="1" dirty="0"/>
              <a:t>User-Space Interaction: </a:t>
            </a:r>
            <a:r>
              <a:rPr lang="en-US" dirty="0"/>
              <a:t>User-space applications can use the </a:t>
            </a:r>
            <a:r>
              <a:rPr lang="en-US" dirty="0" err="1"/>
              <a:t>ioctl</a:t>
            </a:r>
            <a:r>
              <a:rPr lang="en-US" dirty="0"/>
              <a:t>() system call to send commands and data to device drivers. The </a:t>
            </a:r>
            <a:r>
              <a:rPr lang="en-US" dirty="0" err="1"/>
              <a:t>ioctl</a:t>
            </a:r>
            <a:r>
              <a:rPr lang="en-US" dirty="0"/>
              <a:t>() function takes parameters such as a file descriptor representing the device, the IOCTL command, and optionally a pointer to data to be passed to the driver.</a:t>
            </a:r>
          </a:p>
          <a:p>
            <a:endParaRPr lang="en-US" dirty="0"/>
          </a:p>
          <a:p>
            <a:r>
              <a:rPr lang="en-US" b="1" dirty="0"/>
              <a:t>Kernel-Space Handling: </a:t>
            </a:r>
            <a:r>
              <a:rPr lang="en-US" dirty="0"/>
              <a:t>When an </a:t>
            </a:r>
            <a:r>
              <a:rPr lang="en-US" dirty="0" err="1"/>
              <a:t>ioctl</a:t>
            </a:r>
            <a:r>
              <a:rPr lang="en-US" dirty="0"/>
              <a:t>() call is made from user space, the kernel routes the call to the appropriate device driver based on the file descriptor. The driver then interprets the IOCTL command and performs the necessary actions.</a:t>
            </a:r>
          </a:p>
          <a:p>
            <a:endParaRPr lang="en-US" dirty="0"/>
          </a:p>
          <a:p>
            <a:r>
              <a:rPr lang="en-US" b="1" dirty="0"/>
              <a:t>Switch Statement Handling: </a:t>
            </a:r>
            <a:r>
              <a:rPr lang="en-US" dirty="0"/>
              <a:t>Inside the device driver's code, you'll often find a switch statement that handles different IOCTL commands. Each case in the switch corresponds to a specific command, and the driver executes the corresponding code block based on the command received.</a:t>
            </a:r>
            <a:endParaRPr lang="en-IN" dirty="0"/>
          </a:p>
        </p:txBody>
      </p:sp>
      <p:sp>
        <p:nvSpPr>
          <p:cNvPr id="5" name="TextBox 4">
            <a:extLst>
              <a:ext uri="{FF2B5EF4-FFF2-40B4-BE49-F238E27FC236}">
                <a16:creationId xmlns:a16="http://schemas.microsoft.com/office/drawing/2014/main" id="{161A9706-9250-4536-A777-9536B26C24E7}"/>
              </a:ext>
            </a:extLst>
          </p:cNvPr>
          <p:cNvSpPr txBox="1"/>
          <p:nvPr/>
        </p:nvSpPr>
        <p:spPr>
          <a:xfrm>
            <a:off x="2975428" y="276554"/>
            <a:ext cx="4397829" cy="369332"/>
          </a:xfrm>
          <a:prstGeom prst="rect">
            <a:avLst/>
          </a:prstGeom>
          <a:noFill/>
        </p:spPr>
        <p:txBody>
          <a:bodyPr wrap="square" rtlCol="0">
            <a:spAutoFit/>
          </a:bodyPr>
          <a:lstStyle/>
          <a:p>
            <a:pPr algn="ctr"/>
            <a:r>
              <a:rPr lang="en-US" b="1" dirty="0"/>
              <a:t>IOCTL</a:t>
            </a:r>
            <a:endParaRPr lang="en-IN" b="1" dirty="0"/>
          </a:p>
        </p:txBody>
      </p:sp>
    </p:spTree>
    <p:extLst>
      <p:ext uri="{BB962C8B-B14F-4D97-AF65-F5344CB8AC3E}">
        <p14:creationId xmlns:p14="http://schemas.microsoft.com/office/powerpoint/2010/main" val="182778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C12771-EAF2-44A2-9157-659787376B06}"/>
              </a:ext>
            </a:extLst>
          </p:cNvPr>
          <p:cNvPicPr>
            <a:picLocks noChangeAspect="1"/>
          </p:cNvPicPr>
          <p:nvPr/>
        </p:nvPicPr>
        <p:blipFill rotWithShape="1">
          <a:blip r:embed="rId2">
            <a:extLst>
              <a:ext uri="{28A0092B-C50C-407E-A947-70E740481C1C}">
                <a14:useLocalDpi xmlns:a14="http://schemas.microsoft.com/office/drawing/2010/main" val="0"/>
              </a:ext>
            </a:extLst>
          </a:blip>
          <a:srcRect l="7262" t="47407" r="7142"/>
          <a:stretch/>
        </p:blipFill>
        <p:spPr>
          <a:xfrm>
            <a:off x="878114" y="2177143"/>
            <a:ext cx="10435772" cy="3606800"/>
          </a:xfrm>
          <a:prstGeom prst="rect">
            <a:avLst/>
          </a:prstGeom>
        </p:spPr>
      </p:pic>
      <p:sp>
        <p:nvSpPr>
          <p:cNvPr id="4" name="TextBox 3">
            <a:extLst>
              <a:ext uri="{FF2B5EF4-FFF2-40B4-BE49-F238E27FC236}">
                <a16:creationId xmlns:a16="http://schemas.microsoft.com/office/drawing/2014/main" id="{3584078C-1569-4E4F-A72F-F13557BEE3FE}"/>
              </a:ext>
            </a:extLst>
          </p:cNvPr>
          <p:cNvSpPr txBox="1"/>
          <p:nvPr/>
        </p:nvSpPr>
        <p:spPr>
          <a:xfrm>
            <a:off x="3047999" y="704725"/>
            <a:ext cx="4397829" cy="369332"/>
          </a:xfrm>
          <a:prstGeom prst="rect">
            <a:avLst/>
          </a:prstGeom>
          <a:noFill/>
        </p:spPr>
        <p:txBody>
          <a:bodyPr wrap="square" rtlCol="0">
            <a:spAutoFit/>
          </a:bodyPr>
          <a:lstStyle/>
          <a:p>
            <a:pPr algn="ctr"/>
            <a:r>
              <a:rPr lang="en-US" b="1" dirty="0"/>
              <a:t>IOCTL</a:t>
            </a:r>
            <a:endParaRPr lang="en-IN" b="1" dirty="0"/>
          </a:p>
        </p:txBody>
      </p:sp>
    </p:spTree>
    <p:extLst>
      <p:ext uri="{BB962C8B-B14F-4D97-AF65-F5344CB8AC3E}">
        <p14:creationId xmlns:p14="http://schemas.microsoft.com/office/powerpoint/2010/main" val="127051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1212</TotalTime>
  <Words>406</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Centaur</vt:lpstr>
      <vt:lpstr>Freestyle Script</vt:lpstr>
      <vt:lpstr>Tw Cen MT</vt:lpstr>
      <vt:lpstr>Droplet</vt:lpstr>
      <vt:lpstr>Linux device driver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4</cp:revision>
  <dcterms:created xsi:type="dcterms:W3CDTF">2024-05-08T03:12:00Z</dcterms:created>
  <dcterms:modified xsi:type="dcterms:W3CDTF">2024-05-09T12:51:22Z</dcterms:modified>
</cp:coreProperties>
</file>