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67" r:id="rId8"/>
    <p:sldId id="259" r:id="rId9"/>
    <p:sldId id="260" r:id="rId10"/>
    <p:sldId id="261" r:id="rId11"/>
    <p:sldId id="265" r:id="rId12"/>
    <p:sldId id="266" r:id="rId13"/>
    <p:sldId id="268" r:id="rId14"/>
    <p:sldId id="424" r:id="rId15"/>
    <p:sldId id="363" r:id="rId16"/>
    <p:sldId id="364" r:id="rId17"/>
    <p:sldId id="395" r:id="rId18"/>
    <p:sldId id="275" r:id="rId19"/>
    <p:sldId id="366" r:id="rId20"/>
    <p:sldId id="397" r:id="rId21"/>
    <p:sldId id="367" r:id="rId22"/>
    <p:sldId id="368" r:id="rId23"/>
    <p:sldId id="370" r:id="rId24"/>
    <p:sldId id="425" r:id="rId25"/>
    <p:sldId id="426" r:id="rId26"/>
    <p:sldId id="427" r:id="rId27"/>
    <p:sldId id="376" r:id="rId28"/>
    <p:sldId id="428" r:id="rId29"/>
    <p:sldId id="429" r:id="rId30"/>
    <p:sldId id="276" r:id="rId31"/>
    <p:sldId id="269" r:id="rId32"/>
    <p:sldId id="401" r:id="rId33"/>
    <p:sldId id="399" r:id="rId34"/>
    <p:sldId id="430" r:id="rId35"/>
    <p:sldId id="310" r:id="rId36"/>
    <p:sldId id="317" r:id="rId37"/>
    <p:sldId id="318" r:id="rId38"/>
    <p:sldId id="320" r:id="rId39"/>
    <p:sldId id="431" r:id="rId40"/>
    <p:sldId id="323" r:id="rId41"/>
    <p:sldId id="324" r:id="rId42"/>
    <p:sldId id="325" r:id="rId43"/>
    <p:sldId id="326" r:id="rId44"/>
    <p:sldId id="355" r:id="rId45"/>
    <p:sldId id="356" r:id="rId46"/>
    <p:sldId id="330" r:id="rId47"/>
    <p:sldId id="331" r:id="rId48"/>
    <p:sldId id="423" r:id="rId49"/>
    <p:sldId id="334" r:id="rId50"/>
    <p:sldId id="432" r:id="rId51"/>
    <p:sldId id="335" r:id="rId52"/>
    <p:sldId id="336" r:id="rId53"/>
    <p:sldId id="338" r:id="rId54"/>
    <p:sldId id="339" r:id="rId55"/>
    <p:sldId id="340" r:id="rId56"/>
    <p:sldId id="345" r:id="rId57"/>
    <p:sldId id="421" r:id="rId58"/>
    <p:sldId id="433" r:id="rId59"/>
    <p:sldId id="380" r:id="rId60"/>
    <p:sldId id="381" r:id="rId61"/>
    <p:sldId id="383" r:id="rId62"/>
    <p:sldId id="384" r:id="rId63"/>
    <p:sldId id="385" r:id="rId64"/>
    <p:sldId id="387" r:id="rId65"/>
    <p:sldId id="419" r:id="rId66"/>
    <p:sldId id="408" r:id="rId67"/>
    <p:sldId id="417" r:id="rId68"/>
    <p:sldId id="415" r:id="rId69"/>
    <p:sldId id="409" r:id="rId70"/>
    <p:sldId id="410" r:id="rId71"/>
    <p:sldId id="411" r:id="rId72"/>
    <p:sldId id="412" r:id="rId73"/>
    <p:sldId id="391" r:id="rId74"/>
    <p:sldId id="413" r:id="rId75"/>
    <p:sldId id="393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616337F-B757-4B73-9F9D-51FD67E694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1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98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02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17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1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56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5F6-E484-4C9A-8D4A-E319EDB29D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9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8A04E05-B7D8-478E-9C7A-4166F0CFB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05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7B4-5386-FF6B-7B09-4FA85C3B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E25D-9B25-6F59-0458-D051A56D33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3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4409-A3E4-B7B8-0BDE-F2676AED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447800"/>
            <a:ext cx="4013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F3BA-9BCD-3D3A-521F-B9CF79D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400800"/>
            <a:ext cx="1473200" cy="2857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5E3A-55A7-8568-BEE6-19463A4D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562600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Instructor’s Guide for  Coulouris, Dollimore and Kindberg   Distributed Systems: Concepts and Design   Edn. 4   </a:t>
            </a:r>
            <a:br>
              <a:rPr lang="en-GB" altLang="en-US"/>
            </a:br>
            <a:r>
              <a:rPr lang="en-GB" altLang="en-US"/>
              <a:t>©  Pearson Education 2005 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83E2-8D58-ABD1-1647-71FA2C1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16000" cy="285750"/>
          </a:xfrm>
        </p:spPr>
        <p:txBody>
          <a:bodyPr/>
          <a:lstStyle>
            <a:lvl1pPr>
              <a:defRPr/>
            </a:lvl1pPr>
          </a:lstStyle>
          <a:p>
            <a:fld id="{FE7A326C-C8E7-45FE-BB9E-32C7019F8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1C2F-0000-49EC-BB45-852B3AF91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F412227-B8F1-41D8-931F-1B962FADF8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3573-6BB0-4F2F-BC50-BEBB293C8F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6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7B23-AAAC-4E50-9992-E4CF1B6711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6CB0-5DAB-4A55-8679-5F8522F08F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0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622-1693-421E-B9F2-567505CC53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B43-1436-4FA8-920A-B0A3305BA3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0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34CA-3BDE-4F6C-8A73-E8FC4B58A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2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DC3A-94E9-4C1D-9F2B-38B7BF251B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C3BECAB-B9E6-4BC9-43B1-59BF0C634C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A “real” network driver?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417DBE-8C8A-46F3-ED34-8463077624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12975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We want to construct a Linux network device-driver that is able to send and receive packets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A53D2-6B50-526C-85B4-D91ABE4BBA86}"/>
              </a:ext>
            </a:extLst>
          </p:cNvPr>
          <p:cNvSpPr txBox="1"/>
          <p:nvPr/>
        </p:nvSpPr>
        <p:spPr>
          <a:xfrm>
            <a:off x="5334000" y="4648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35</a:t>
            </a:r>
          </a:p>
          <a:p>
            <a:r>
              <a:rPr lang="en-IN" dirty="0"/>
              <a:t>22/05/2024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797D78-1892-D21C-BF96-7AE9E562D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#1: ‘ping’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397372F-A16A-5D27-AC15-A101A61DB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Suppose you assigned the following pair of IP-addresses to the ‘eth2’ interface on ‘anchor01’ and the ‘anchor02’ machines, respectively: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	anchor01$  sudo /sbin/ifconfig eth2 192.168.2.101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	anchor02$  sudo /sbin/ifconfig eth2 192.168.2.102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800"/>
              <a:t>Then try to ‘</a:t>
            </a:r>
            <a:r>
              <a:rPr lang="en-US" altLang="en-US" sz="2800" b="1"/>
              <a:t>ping</a:t>
            </a:r>
            <a:r>
              <a:rPr lang="en-US" altLang="en-US" sz="2800"/>
              <a:t>’ anchor02 from anchor01: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	anchor01$  ping  192.168.2.102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BEDAA24D-A406-477F-B7A7-C799A00F4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#2: client-server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1301AB6-3CBD-4523-FBB5-99841A851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try executing our ‘udpserver’ and ‘udpclient’ application-programs:</a:t>
            </a:r>
          </a:p>
          <a:p>
            <a:pPr lvl="1"/>
            <a:r>
              <a:rPr lang="en-US" altLang="en-US"/>
              <a:t>First execute ‘udpserver’ on anchor01</a:t>
            </a:r>
          </a:p>
          <a:p>
            <a:pPr lvl="2">
              <a:buFontTx/>
              <a:buNone/>
            </a:pPr>
            <a:r>
              <a:rPr lang="en-US" altLang="en-US"/>
              <a:t>		anchor01$  udpserver</a:t>
            </a:r>
          </a:p>
          <a:p>
            <a:pPr lvl="2">
              <a:buFontTx/>
              <a:buNone/>
            </a:pPr>
            <a:r>
              <a:rPr lang="en-US" altLang="en-US"/>
              <a:t>		Socket has port #32774</a:t>
            </a:r>
          </a:p>
          <a:p>
            <a:pPr lvl="1"/>
            <a:r>
              <a:rPr lang="en-US" altLang="en-US"/>
              <a:t>Then execute ‘udpclient’ on anchor02</a:t>
            </a:r>
          </a:p>
          <a:p>
            <a:pPr lvl="2">
              <a:buFontTx/>
              <a:buNone/>
            </a:pPr>
            <a:r>
              <a:rPr lang="en-US" altLang="en-US"/>
              <a:t>	anchor02$  udpclient  192.168.2.101  32774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0159330-D312-136B-8428-4302F1760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#3: ‘nicwatch’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205569F-1559-0981-F670-44DC58B14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Remember, you can watch the incoming and outgoing packets on an interface by using our ‘nicwatch’ application:</a:t>
            </a:r>
          </a:p>
          <a:p>
            <a:pPr lvl="2">
              <a:buFontTx/>
              <a:buNone/>
            </a:pPr>
            <a:r>
              <a:rPr lang="en-US" altLang="en-US"/>
              <a:t>	</a:t>
            </a:r>
          </a:p>
          <a:p>
            <a:pPr lvl="2">
              <a:buFontTx/>
              <a:buNone/>
            </a:pPr>
            <a:r>
              <a:rPr lang="en-US" altLang="en-US"/>
              <a:t>		anchor01$  nicwatch  eth2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r>
              <a:rPr lang="en-US" altLang="en-US"/>
              <a:t>		anchor02$  nicwatch  eth2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3AE036-565D-13E9-559C-4F72AC033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4725" y="575353"/>
            <a:ext cx="7315200" cy="1825096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br>
              <a:rPr lang="en-GB" altLang="en-US" dirty="0"/>
            </a:br>
            <a:br>
              <a:rPr lang="en-GB" altLang="en-US" sz="3200" dirty="0"/>
            </a:br>
            <a:r>
              <a:rPr lang="en-GB" altLang="en-US" sz="3200" dirty="0"/>
              <a:t>Networking and Internetworking</a:t>
            </a:r>
            <a:endParaRPr lang="en-GB" altLang="en-US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0BAB4D-1F64-93F8-D67C-A4AB37F3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868613"/>
            <a:ext cx="76612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defRPr kumimoji="1" sz="2800">
                <a:solidFill>
                  <a:schemeClr val="hlink"/>
                </a:solidFill>
                <a:latin typeface="Arial Black" panose="020B0A040201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2"/>
              </a:buClr>
              <a:buFont typeface="Monotype Sorts" charset="2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2"/>
              </a:buClr>
              <a:buFont typeface="Monotype Sorts" charset="2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</a:rPr>
              <a:t>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</a:rPr>
              <a:t>Switching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</a:rPr>
              <a:t>Routing (IP)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</a:rPr>
              <a:t>End-to-End Protocols (UDP/TCP)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</a:rPr>
              <a:t>Wireless LAN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F1DFE891-6A14-EC78-C577-B6C7942B7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r>
              <a:rPr lang="en-US" altLang="en-US" sz="5400"/>
              <a:t>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0477FDA4-5BED-A976-24F2-62BC90D5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Blocks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3FA7710-9D45-7148-CF29-69686D4F0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en-US"/>
              <a:t>Nodes: PC, special-purpose hardware…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switches</a:t>
            </a:r>
            <a:endParaRPr lang="en-US" altLang="en-US" sz="2000"/>
          </a:p>
          <a:p>
            <a:pPr lvl="1">
              <a:lnSpc>
                <a:spcPct val="80000"/>
              </a:lnSpc>
            </a:pPr>
            <a:endParaRPr lang="en-US" altLang="en-US"/>
          </a:p>
          <a:p>
            <a:r>
              <a:rPr lang="en-US" altLang="en-US"/>
              <a:t>Links: coax cable, optical fiber…</a:t>
            </a:r>
          </a:p>
          <a:p>
            <a:pPr lvl="1"/>
            <a:r>
              <a:rPr lang="en-US" altLang="en-US"/>
              <a:t>point-to-point</a:t>
            </a:r>
          </a:p>
          <a:p>
            <a:pPr lvl="1">
              <a:buFont typeface="Monotype Sorts" charset="2"/>
              <a:buNone/>
            </a:pPr>
            <a:endParaRPr lang="en-US" altLang="en-US"/>
          </a:p>
          <a:p>
            <a:pPr lvl="1"/>
            <a:r>
              <a:rPr lang="en-US" altLang="en-US"/>
              <a:t>multiple access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60E980B5-B640-FC7F-D4F2-343AE59A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5497513"/>
            <a:ext cx="444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rPr>
              <a:t>■ ■ ■</a:t>
            </a:r>
          </a:p>
          <a:p>
            <a:endParaRPr lang="en-US" altLang="en-US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US" altLang="en-US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GB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44389" name="Group 5">
            <a:extLst>
              <a:ext uri="{FF2B5EF4-FFF2-40B4-BE49-F238E27FC236}">
                <a16:creationId xmlns:a16="http://schemas.microsoft.com/office/drawing/2014/main" id="{FB6E8712-FE7E-DD29-7E6E-1131B0F5D6AD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4019550"/>
            <a:ext cx="4160837" cy="2097088"/>
            <a:chOff x="2481" y="2532"/>
            <a:chExt cx="2621" cy="1321"/>
          </a:xfrm>
        </p:grpSpPr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AFE4A057-24D9-EB6C-C777-60062E96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664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Myriad Roman" charset="0"/>
                </a:rPr>
                <a:t>(a)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072E08B-1B67-96A2-C665-505E8AFA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395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Myriad Roman" charset="0"/>
                </a:rPr>
                <a:t>(b)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4392" name="Freeform 8">
              <a:extLst>
                <a:ext uri="{FF2B5EF4-FFF2-40B4-BE49-F238E27FC236}">
                  <a16:creationId xmlns:a16="http://schemas.microsoft.com/office/drawing/2014/main" id="{E133C576-F9D4-C743-7D7D-ACBA7BB7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28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3" name="Rectangle 9">
              <a:extLst>
                <a:ext uri="{FF2B5EF4-FFF2-40B4-BE49-F238E27FC236}">
                  <a16:creationId xmlns:a16="http://schemas.microsoft.com/office/drawing/2014/main" id="{D5E20F56-9E54-AFF2-058E-DF25BBD7B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4" name="Rectangle 10">
              <a:extLst>
                <a:ext uri="{FF2B5EF4-FFF2-40B4-BE49-F238E27FC236}">
                  <a16:creationId xmlns:a16="http://schemas.microsoft.com/office/drawing/2014/main" id="{3E682884-A4C0-0CA7-0F7E-E725E1648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5" name="Freeform 11">
              <a:extLst>
                <a:ext uri="{FF2B5EF4-FFF2-40B4-BE49-F238E27FC236}">
                  <a16:creationId xmlns:a16="http://schemas.microsoft.com/office/drawing/2014/main" id="{E954D186-A845-AC7E-7A1A-773DAE75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62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6" name="Freeform 12">
              <a:extLst>
                <a:ext uri="{FF2B5EF4-FFF2-40B4-BE49-F238E27FC236}">
                  <a16:creationId xmlns:a16="http://schemas.microsoft.com/office/drawing/2014/main" id="{19CAA8F0-9A49-2C1D-546B-ED40C44B3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7" name="Rectangle 13">
              <a:extLst>
                <a:ext uri="{FF2B5EF4-FFF2-40B4-BE49-F238E27FC236}">
                  <a16:creationId xmlns:a16="http://schemas.microsoft.com/office/drawing/2014/main" id="{31FE9222-F55A-5F64-5D88-B1BE59FFD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8" name="Rectangle 14">
              <a:extLst>
                <a:ext uri="{FF2B5EF4-FFF2-40B4-BE49-F238E27FC236}">
                  <a16:creationId xmlns:a16="http://schemas.microsoft.com/office/drawing/2014/main" id="{A14DAA7F-E1B8-1784-4053-9465A5F1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9" name="Freeform 15">
              <a:extLst>
                <a:ext uri="{FF2B5EF4-FFF2-40B4-BE49-F238E27FC236}">
                  <a16:creationId xmlns:a16="http://schemas.microsoft.com/office/drawing/2014/main" id="{267BE71A-768E-667F-F697-0FAEFFE70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0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0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0" name="Rectangle 16">
              <a:extLst>
                <a:ext uri="{FF2B5EF4-FFF2-40B4-BE49-F238E27FC236}">
                  <a16:creationId xmlns:a16="http://schemas.microsoft.com/office/drawing/2014/main" id="{481E984A-98F6-F05E-3465-F099B2ED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1" name="Rectangle 17">
              <a:extLst>
                <a:ext uri="{FF2B5EF4-FFF2-40B4-BE49-F238E27FC236}">
                  <a16:creationId xmlns:a16="http://schemas.microsoft.com/office/drawing/2014/main" id="{2F9325DE-D832-669D-1C17-94EBA667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3507"/>
              <a:ext cx="289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2" name="Freeform 18">
              <a:extLst>
                <a:ext uri="{FF2B5EF4-FFF2-40B4-BE49-F238E27FC236}">
                  <a16:creationId xmlns:a16="http://schemas.microsoft.com/office/drawing/2014/main" id="{39CD13A0-755B-3934-A17E-8C487CC3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483"/>
              <a:ext cx="289" cy="24"/>
            </a:xfrm>
            <a:custGeom>
              <a:avLst/>
              <a:gdLst>
                <a:gd name="T0" fmla="*/ 0 w 289"/>
                <a:gd name="T1" fmla="*/ 24 h 24"/>
                <a:gd name="T2" fmla="*/ 30 w 289"/>
                <a:gd name="T3" fmla="*/ 0 h 24"/>
                <a:gd name="T4" fmla="*/ 259 w 289"/>
                <a:gd name="T5" fmla="*/ 0 h 24"/>
                <a:gd name="T6" fmla="*/ 289 w 289"/>
                <a:gd name="T7" fmla="*/ 24 h 24"/>
                <a:gd name="T8" fmla="*/ 0 w 289"/>
                <a:gd name="T9" fmla="*/ 24 h 24"/>
                <a:gd name="T10" fmla="*/ 0 w 28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24">
                  <a:moveTo>
                    <a:pt x="0" y="24"/>
                  </a:moveTo>
                  <a:lnTo>
                    <a:pt x="30" y="0"/>
                  </a:lnTo>
                  <a:lnTo>
                    <a:pt x="259" y="0"/>
                  </a:lnTo>
                  <a:lnTo>
                    <a:pt x="289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3" name="Freeform 19">
              <a:extLst>
                <a:ext uri="{FF2B5EF4-FFF2-40B4-BE49-F238E27FC236}">
                  <a16:creationId xmlns:a16="http://schemas.microsoft.com/office/drawing/2014/main" id="{C544D896-B899-7B2E-9D4B-1A8E2D0F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2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2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4" name="Rectangle 20">
              <a:extLst>
                <a:ext uri="{FF2B5EF4-FFF2-40B4-BE49-F238E27FC236}">
                  <a16:creationId xmlns:a16="http://schemas.microsoft.com/office/drawing/2014/main" id="{AEE9DEE7-0221-4EC1-916D-AB83314A7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5" name="Rectangle 21">
              <a:extLst>
                <a:ext uri="{FF2B5EF4-FFF2-40B4-BE49-F238E27FC236}">
                  <a16:creationId xmlns:a16="http://schemas.microsoft.com/office/drawing/2014/main" id="{AF6B61A1-3CDC-576B-B2D5-DB7147C4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303"/>
              <a:ext cx="158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6" name="Freeform 22">
              <a:extLst>
                <a:ext uri="{FF2B5EF4-FFF2-40B4-BE49-F238E27FC236}">
                  <a16:creationId xmlns:a16="http://schemas.microsoft.com/office/drawing/2014/main" id="{4F357805-ABC1-E539-7B8B-63E5E6CC9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1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1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7" name="Rectangle 23">
              <a:extLst>
                <a:ext uri="{FF2B5EF4-FFF2-40B4-BE49-F238E27FC236}">
                  <a16:creationId xmlns:a16="http://schemas.microsoft.com/office/drawing/2014/main" id="{3CA97948-6E0F-768D-5BEB-6E8F2270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8" name="Rectangle 24">
              <a:extLst>
                <a:ext uri="{FF2B5EF4-FFF2-40B4-BE49-F238E27FC236}">
                  <a16:creationId xmlns:a16="http://schemas.microsoft.com/office/drawing/2014/main" id="{507481E3-15A0-5742-B3BF-50F6F9EF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9" name="Freeform 25">
              <a:extLst>
                <a:ext uri="{FF2B5EF4-FFF2-40B4-BE49-F238E27FC236}">
                  <a16:creationId xmlns:a16="http://schemas.microsoft.com/office/drawing/2014/main" id="{1F240D7E-1109-4B5D-5A55-EF4B0975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0" name="Freeform 26">
              <a:extLst>
                <a:ext uri="{FF2B5EF4-FFF2-40B4-BE49-F238E27FC236}">
                  <a16:creationId xmlns:a16="http://schemas.microsoft.com/office/drawing/2014/main" id="{5D330B9F-E388-7CAC-BAE1-E9CEEF2F3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1" name="Rectangle 27">
              <a:extLst>
                <a:ext uri="{FF2B5EF4-FFF2-40B4-BE49-F238E27FC236}">
                  <a16:creationId xmlns:a16="http://schemas.microsoft.com/office/drawing/2014/main" id="{313979E6-19B6-EA33-D9D9-B7AD25E7A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2" name="Rectangle 28">
              <a:extLst>
                <a:ext uri="{FF2B5EF4-FFF2-40B4-BE49-F238E27FC236}">
                  <a16:creationId xmlns:a16="http://schemas.microsoft.com/office/drawing/2014/main" id="{AB404017-C3B5-E869-2FA6-A43392D3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3" name="Freeform 29">
              <a:extLst>
                <a:ext uri="{FF2B5EF4-FFF2-40B4-BE49-F238E27FC236}">
                  <a16:creationId xmlns:a16="http://schemas.microsoft.com/office/drawing/2014/main" id="{8747333C-707F-A280-ED22-FF7622936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3401"/>
              <a:ext cx="272" cy="24"/>
            </a:xfrm>
            <a:custGeom>
              <a:avLst/>
              <a:gdLst>
                <a:gd name="T0" fmla="*/ 0 w 272"/>
                <a:gd name="T1" fmla="*/ 24 h 24"/>
                <a:gd name="T2" fmla="*/ 28 w 272"/>
                <a:gd name="T3" fmla="*/ 0 h 24"/>
                <a:gd name="T4" fmla="*/ 244 w 272"/>
                <a:gd name="T5" fmla="*/ 0 h 24"/>
                <a:gd name="T6" fmla="*/ 272 w 272"/>
                <a:gd name="T7" fmla="*/ 24 h 24"/>
                <a:gd name="T8" fmla="*/ 0 w 272"/>
                <a:gd name="T9" fmla="*/ 24 h 24"/>
                <a:gd name="T10" fmla="*/ 0 w 2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4" name="Rectangle 30">
              <a:extLst>
                <a:ext uri="{FF2B5EF4-FFF2-40B4-BE49-F238E27FC236}">
                  <a16:creationId xmlns:a16="http://schemas.microsoft.com/office/drawing/2014/main" id="{0867B6ED-40B8-1015-542D-AE395C85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425"/>
              <a:ext cx="272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5" name="Rectangle 31">
              <a:extLst>
                <a:ext uri="{FF2B5EF4-FFF2-40B4-BE49-F238E27FC236}">
                  <a16:creationId xmlns:a16="http://schemas.microsoft.com/office/drawing/2014/main" id="{287BB482-4E9E-F161-CB9D-B1A59074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6" name="Freeform 32">
              <a:extLst>
                <a:ext uri="{FF2B5EF4-FFF2-40B4-BE49-F238E27FC236}">
                  <a16:creationId xmlns:a16="http://schemas.microsoft.com/office/drawing/2014/main" id="{0453E122-93A6-643A-CD43-16329A99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7" name="Freeform 33">
              <a:extLst>
                <a:ext uri="{FF2B5EF4-FFF2-40B4-BE49-F238E27FC236}">
                  <a16:creationId xmlns:a16="http://schemas.microsoft.com/office/drawing/2014/main" id="{D064A4A0-51E5-1FFF-F16D-B58F1B43B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8" name="Rectangle 34">
              <a:extLst>
                <a:ext uri="{FF2B5EF4-FFF2-40B4-BE49-F238E27FC236}">
                  <a16:creationId xmlns:a16="http://schemas.microsoft.com/office/drawing/2014/main" id="{4AE04DE0-2F41-1087-40AB-B95751F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9" name="Rectangle 35">
              <a:extLst>
                <a:ext uri="{FF2B5EF4-FFF2-40B4-BE49-F238E27FC236}">
                  <a16:creationId xmlns:a16="http://schemas.microsoft.com/office/drawing/2014/main" id="{A30D3048-BA8D-9976-95BF-369D4906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62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0" name="Freeform 36">
              <a:extLst>
                <a:ext uri="{FF2B5EF4-FFF2-40B4-BE49-F238E27FC236}">
                  <a16:creationId xmlns:a16="http://schemas.microsoft.com/office/drawing/2014/main" id="{34147086-69FC-73A8-FF02-8972F78E8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3401"/>
              <a:ext cx="275" cy="24"/>
            </a:xfrm>
            <a:custGeom>
              <a:avLst/>
              <a:gdLst>
                <a:gd name="T0" fmla="*/ 0 w 275"/>
                <a:gd name="T1" fmla="*/ 24 h 24"/>
                <a:gd name="T2" fmla="*/ 28 w 275"/>
                <a:gd name="T3" fmla="*/ 0 h 24"/>
                <a:gd name="T4" fmla="*/ 244 w 275"/>
                <a:gd name="T5" fmla="*/ 0 h 24"/>
                <a:gd name="T6" fmla="*/ 275 w 275"/>
                <a:gd name="T7" fmla="*/ 24 h 24"/>
                <a:gd name="T8" fmla="*/ 0 w 275"/>
                <a:gd name="T9" fmla="*/ 24 h 24"/>
                <a:gd name="T10" fmla="*/ 0 w 275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5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1" name="Rectangle 37">
              <a:extLst>
                <a:ext uri="{FF2B5EF4-FFF2-40B4-BE49-F238E27FC236}">
                  <a16:creationId xmlns:a16="http://schemas.microsoft.com/office/drawing/2014/main" id="{D082881E-C00D-F5B5-487D-F017A21E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425"/>
              <a:ext cx="275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2" name="Rectangle 38">
              <a:extLst>
                <a:ext uri="{FF2B5EF4-FFF2-40B4-BE49-F238E27FC236}">
                  <a16:creationId xmlns:a16="http://schemas.microsoft.com/office/drawing/2014/main" id="{942B5AE8-07A1-38C0-A549-C910383E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3" name="Freeform 39">
              <a:extLst>
                <a:ext uri="{FF2B5EF4-FFF2-40B4-BE49-F238E27FC236}">
                  <a16:creationId xmlns:a16="http://schemas.microsoft.com/office/drawing/2014/main" id="{CE56432B-B196-C40F-B170-57D3EDE2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59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4" name="Freeform 40">
              <a:extLst>
                <a:ext uri="{FF2B5EF4-FFF2-40B4-BE49-F238E27FC236}">
                  <a16:creationId xmlns:a16="http://schemas.microsoft.com/office/drawing/2014/main" id="{AE650C1E-10BD-78B2-E83D-9EA1E991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5" name="Rectangle 41">
              <a:extLst>
                <a:ext uri="{FF2B5EF4-FFF2-40B4-BE49-F238E27FC236}">
                  <a16:creationId xmlns:a16="http://schemas.microsoft.com/office/drawing/2014/main" id="{9179BF27-E67A-E9CA-85F5-165283F3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6" name="Rectangle 42">
              <a:extLst>
                <a:ext uri="{FF2B5EF4-FFF2-40B4-BE49-F238E27FC236}">
                  <a16:creationId xmlns:a16="http://schemas.microsoft.com/office/drawing/2014/main" id="{9CF64FAA-EAC5-D127-D115-CE3795E5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7" name="Line 43">
              <a:extLst>
                <a:ext uri="{FF2B5EF4-FFF2-40B4-BE49-F238E27FC236}">
                  <a16:creationId xmlns:a16="http://schemas.microsoft.com/office/drawing/2014/main" id="{411F85D5-7EF6-04DC-0A00-F9910784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28" name="Line 44">
              <a:extLst>
                <a:ext uri="{FF2B5EF4-FFF2-40B4-BE49-F238E27FC236}">
                  <a16:creationId xmlns:a16="http://schemas.microsoft.com/office/drawing/2014/main" id="{0153CBD8-89E7-72B8-B681-BA20B6611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29" name="Line 45">
              <a:extLst>
                <a:ext uri="{FF2B5EF4-FFF2-40B4-BE49-F238E27FC236}">
                  <a16:creationId xmlns:a16="http://schemas.microsoft.com/office/drawing/2014/main" id="{635025C1-7E8F-AA96-E7AD-0E8FDA23D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0" name="Line 46">
              <a:extLst>
                <a:ext uri="{FF2B5EF4-FFF2-40B4-BE49-F238E27FC236}">
                  <a16:creationId xmlns:a16="http://schemas.microsoft.com/office/drawing/2014/main" id="{5E7F4B11-DA8B-12EE-EE7B-97F9FD5E9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1" name="Line 47">
              <a:extLst>
                <a:ext uri="{FF2B5EF4-FFF2-40B4-BE49-F238E27FC236}">
                  <a16:creationId xmlns:a16="http://schemas.microsoft.com/office/drawing/2014/main" id="{9511C3FA-1875-1E59-0405-6251A245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2" name="Line 48">
              <a:extLst>
                <a:ext uri="{FF2B5EF4-FFF2-40B4-BE49-F238E27FC236}">
                  <a16:creationId xmlns:a16="http://schemas.microsoft.com/office/drawing/2014/main" id="{270512B2-8CE2-FEE4-ADBB-47615F8DF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3" name="Line 49">
              <a:extLst>
                <a:ext uri="{FF2B5EF4-FFF2-40B4-BE49-F238E27FC236}">
                  <a16:creationId xmlns:a16="http://schemas.microsoft.com/office/drawing/2014/main" id="{9C3CD6F0-7919-0F5E-5282-C1B31260B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4" name="Line 50">
              <a:extLst>
                <a:ext uri="{FF2B5EF4-FFF2-40B4-BE49-F238E27FC236}">
                  <a16:creationId xmlns:a16="http://schemas.microsoft.com/office/drawing/2014/main" id="{82A8C48B-5709-FFE1-7BAF-50B17357C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5" name="Line 51">
              <a:extLst>
                <a:ext uri="{FF2B5EF4-FFF2-40B4-BE49-F238E27FC236}">
                  <a16:creationId xmlns:a16="http://schemas.microsoft.com/office/drawing/2014/main" id="{1CB369E0-5D07-D6E9-6A80-C8F0522DB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6" name="Line 52">
              <a:extLst>
                <a:ext uri="{FF2B5EF4-FFF2-40B4-BE49-F238E27FC236}">
                  <a16:creationId xmlns:a16="http://schemas.microsoft.com/office/drawing/2014/main" id="{9863BFED-5ACC-8657-4AC9-5ACE1C952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7" name="Freeform 53">
              <a:extLst>
                <a:ext uri="{FF2B5EF4-FFF2-40B4-BE49-F238E27FC236}">
                  <a16:creationId xmlns:a16="http://schemas.microsoft.com/office/drawing/2014/main" id="{6927142B-789A-692E-87D0-B817118B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663"/>
              <a:ext cx="274" cy="25"/>
            </a:xfrm>
            <a:custGeom>
              <a:avLst/>
              <a:gdLst>
                <a:gd name="T0" fmla="*/ 0 w 274"/>
                <a:gd name="T1" fmla="*/ 25 h 25"/>
                <a:gd name="T2" fmla="*/ 28 w 274"/>
                <a:gd name="T3" fmla="*/ 0 h 25"/>
                <a:gd name="T4" fmla="*/ 244 w 274"/>
                <a:gd name="T5" fmla="*/ 0 h 25"/>
                <a:gd name="T6" fmla="*/ 274 w 274"/>
                <a:gd name="T7" fmla="*/ 25 h 25"/>
                <a:gd name="T8" fmla="*/ 0 w 274"/>
                <a:gd name="T9" fmla="*/ 25 h 25"/>
                <a:gd name="T10" fmla="*/ 0 w 27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38" name="Rectangle 54">
              <a:extLst>
                <a:ext uri="{FF2B5EF4-FFF2-40B4-BE49-F238E27FC236}">
                  <a16:creationId xmlns:a16="http://schemas.microsoft.com/office/drawing/2014/main" id="{236C9ACF-8B2B-38DF-74F6-34844797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688"/>
              <a:ext cx="274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39" name="Rectangle 55">
              <a:extLst>
                <a:ext uri="{FF2B5EF4-FFF2-40B4-BE49-F238E27FC236}">
                  <a16:creationId xmlns:a16="http://schemas.microsoft.com/office/drawing/2014/main" id="{4966D041-C1C3-00E2-0474-33741A72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770"/>
              <a:ext cx="293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0" name="Freeform 56">
              <a:extLst>
                <a:ext uri="{FF2B5EF4-FFF2-40B4-BE49-F238E27FC236}">
                  <a16:creationId xmlns:a16="http://schemas.microsoft.com/office/drawing/2014/main" id="{20D4ABF8-CF2C-595D-08A1-D717707BA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2745"/>
              <a:ext cx="293" cy="25"/>
            </a:xfrm>
            <a:custGeom>
              <a:avLst/>
              <a:gdLst>
                <a:gd name="T0" fmla="*/ 0 w 293"/>
                <a:gd name="T1" fmla="*/ 25 h 25"/>
                <a:gd name="T2" fmla="*/ 31 w 293"/>
                <a:gd name="T3" fmla="*/ 0 h 25"/>
                <a:gd name="T4" fmla="*/ 262 w 293"/>
                <a:gd name="T5" fmla="*/ 0 h 25"/>
                <a:gd name="T6" fmla="*/ 293 w 293"/>
                <a:gd name="T7" fmla="*/ 25 h 25"/>
                <a:gd name="T8" fmla="*/ 0 w 293"/>
                <a:gd name="T9" fmla="*/ 25 h 25"/>
                <a:gd name="T10" fmla="*/ 0 w 293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5">
                  <a:moveTo>
                    <a:pt x="0" y="25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1" name="Freeform 57">
              <a:extLst>
                <a:ext uri="{FF2B5EF4-FFF2-40B4-BE49-F238E27FC236}">
                  <a16:creationId xmlns:a16="http://schemas.microsoft.com/office/drawing/2014/main" id="{85EDF313-24CB-3C1D-5D8C-06A4FC944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2532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2" name="Rectangle 58">
              <a:extLst>
                <a:ext uri="{FF2B5EF4-FFF2-40B4-BE49-F238E27FC236}">
                  <a16:creationId xmlns:a16="http://schemas.microsoft.com/office/drawing/2014/main" id="{0C7AD482-3799-D473-6DE6-B08AB612D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550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3" name="Rectangle 59">
              <a:extLst>
                <a:ext uri="{FF2B5EF4-FFF2-40B4-BE49-F238E27FC236}">
                  <a16:creationId xmlns:a16="http://schemas.microsoft.com/office/drawing/2014/main" id="{6D164EE6-4E3B-0938-F180-BA3AFB1A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566"/>
              <a:ext cx="159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4" name="Freeform 60">
              <a:extLst>
                <a:ext uri="{FF2B5EF4-FFF2-40B4-BE49-F238E27FC236}">
                  <a16:creationId xmlns:a16="http://schemas.microsoft.com/office/drawing/2014/main" id="{FE810AF3-9558-D4FE-D782-D8C6ECFB8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2663"/>
              <a:ext cx="272" cy="25"/>
            </a:xfrm>
            <a:custGeom>
              <a:avLst/>
              <a:gdLst>
                <a:gd name="T0" fmla="*/ 0 w 272"/>
                <a:gd name="T1" fmla="*/ 25 h 25"/>
                <a:gd name="T2" fmla="*/ 28 w 272"/>
                <a:gd name="T3" fmla="*/ 0 h 25"/>
                <a:gd name="T4" fmla="*/ 244 w 272"/>
                <a:gd name="T5" fmla="*/ 0 h 25"/>
                <a:gd name="T6" fmla="*/ 272 w 272"/>
                <a:gd name="T7" fmla="*/ 25 h 25"/>
                <a:gd name="T8" fmla="*/ 0 w 272"/>
                <a:gd name="T9" fmla="*/ 25 h 25"/>
                <a:gd name="T10" fmla="*/ 0 w 272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5" name="Rectangle 61">
              <a:extLst>
                <a:ext uri="{FF2B5EF4-FFF2-40B4-BE49-F238E27FC236}">
                  <a16:creationId xmlns:a16="http://schemas.microsoft.com/office/drawing/2014/main" id="{29890A46-3056-B23A-B8FC-E3F4FA5A7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688"/>
              <a:ext cx="272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6" name="Rectangle 62">
              <a:extLst>
                <a:ext uri="{FF2B5EF4-FFF2-40B4-BE49-F238E27FC236}">
                  <a16:creationId xmlns:a16="http://schemas.microsoft.com/office/drawing/2014/main" id="{D858430C-48ED-4824-C952-7880DE690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70"/>
              <a:ext cx="290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7" name="Freeform 63">
              <a:extLst>
                <a:ext uri="{FF2B5EF4-FFF2-40B4-BE49-F238E27FC236}">
                  <a16:creationId xmlns:a16="http://schemas.microsoft.com/office/drawing/2014/main" id="{54A72129-94C4-7BC7-2B39-3BD00C96A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2745"/>
              <a:ext cx="290" cy="25"/>
            </a:xfrm>
            <a:custGeom>
              <a:avLst/>
              <a:gdLst>
                <a:gd name="T0" fmla="*/ 0 w 290"/>
                <a:gd name="T1" fmla="*/ 25 h 25"/>
                <a:gd name="T2" fmla="*/ 31 w 290"/>
                <a:gd name="T3" fmla="*/ 0 h 25"/>
                <a:gd name="T4" fmla="*/ 259 w 290"/>
                <a:gd name="T5" fmla="*/ 0 h 25"/>
                <a:gd name="T6" fmla="*/ 290 w 290"/>
                <a:gd name="T7" fmla="*/ 25 h 25"/>
                <a:gd name="T8" fmla="*/ 0 w 290"/>
                <a:gd name="T9" fmla="*/ 25 h 25"/>
                <a:gd name="T10" fmla="*/ 0 w 29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5">
                  <a:moveTo>
                    <a:pt x="0" y="25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8" name="Freeform 64">
              <a:extLst>
                <a:ext uri="{FF2B5EF4-FFF2-40B4-BE49-F238E27FC236}">
                  <a16:creationId xmlns:a16="http://schemas.microsoft.com/office/drawing/2014/main" id="{C4B9317C-9677-4F0B-9017-074FDEB02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2532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9" name="Rectangle 65">
              <a:extLst>
                <a:ext uri="{FF2B5EF4-FFF2-40B4-BE49-F238E27FC236}">
                  <a16:creationId xmlns:a16="http://schemas.microsoft.com/office/drawing/2014/main" id="{7DB2D236-B7AA-9B8B-3950-72FE420E0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550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50" name="Rectangle 66">
              <a:extLst>
                <a:ext uri="{FF2B5EF4-FFF2-40B4-BE49-F238E27FC236}">
                  <a16:creationId xmlns:a16="http://schemas.microsoft.com/office/drawing/2014/main" id="{D0A7FE34-E7B2-6A84-5795-1CE3B0747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566"/>
              <a:ext cx="162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9B7C5BE-2138-6157-A913-694ACE82E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Switched Networks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A2F218D-5730-CA33-CDA7-974270A16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3886200" cy="91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two or more nodes connected by a link, or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4AF953CA-2FC5-292A-EA33-2559B15F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373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/>
              <a:t>two or more networks connected by a node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27FBC1AE-2242-B7A3-765B-E8311DE5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network can be defined recursively as...</a:t>
            </a:r>
          </a:p>
        </p:txBody>
      </p:sp>
      <p:pic>
        <p:nvPicPr>
          <p:cNvPr id="145414" name="Picture 6">
            <a:extLst>
              <a:ext uri="{FF2B5EF4-FFF2-40B4-BE49-F238E27FC236}">
                <a16:creationId xmlns:a16="http://schemas.microsoft.com/office/drawing/2014/main" id="{D2871583-D98B-DC19-E0A0-6F5FED4A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6113"/>
            <a:ext cx="3298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5" name="Picture 7">
            <a:extLst>
              <a:ext uri="{FF2B5EF4-FFF2-40B4-BE49-F238E27FC236}">
                <a16:creationId xmlns:a16="http://schemas.microsoft.com/office/drawing/2014/main" id="{F87E0BBD-1BC8-0514-66F5-231D3C3E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3090863"/>
            <a:ext cx="3349625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7F7CA30-339F-1905-78A7-B0C61B231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755" y="4764"/>
            <a:ext cx="6377940" cy="1293028"/>
          </a:xfrm>
        </p:spPr>
        <p:txBody>
          <a:bodyPr>
            <a:normAutofit/>
          </a:bodyPr>
          <a:lstStyle/>
          <a:p>
            <a:r>
              <a:rPr lang="en-GB" altLang="en-US" sz="1800" dirty="0"/>
              <a:t>Simplified view of the QMW Computer Science network (in mid-2000)</a:t>
            </a:r>
          </a:p>
        </p:txBody>
      </p:sp>
      <p:grpSp>
        <p:nvGrpSpPr>
          <p:cNvPr id="177155" name="Group 3">
            <a:extLst>
              <a:ext uri="{FF2B5EF4-FFF2-40B4-BE49-F238E27FC236}">
                <a16:creationId xmlns:a16="http://schemas.microsoft.com/office/drawing/2014/main" id="{4602CFE7-CD0B-1438-FEAC-9332F0FD04A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371600"/>
            <a:ext cx="6135688" cy="4959350"/>
            <a:chOff x="960" y="864"/>
            <a:chExt cx="3865" cy="3124"/>
          </a:xfrm>
        </p:grpSpPr>
        <p:sp>
          <p:nvSpPr>
            <p:cNvPr id="177156" name="Freeform 4">
              <a:extLst>
                <a:ext uri="{FF2B5EF4-FFF2-40B4-BE49-F238E27FC236}">
                  <a16:creationId xmlns:a16="http://schemas.microsoft.com/office/drawing/2014/main" id="{88F4E48E-F3FF-6969-FD46-077076AB9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3593"/>
              <a:ext cx="1590" cy="90"/>
            </a:xfrm>
            <a:custGeom>
              <a:avLst/>
              <a:gdLst>
                <a:gd name="T0" fmla="*/ 0 w 1590"/>
                <a:gd name="T1" fmla="*/ 90 h 90"/>
                <a:gd name="T2" fmla="*/ 1590 w 1590"/>
                <a:gd name="T3" fmla="*/ 90 h 90"/>
                <a:gd name="T4" fmla="*/ 1590 w 159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90">
                  <a:moveTo>
                    <a:pt x="0" y="90"/>
                  </a:moveTo>
                  <a:lnTo>
                    <a:pt x="1590" y="90"/>
                  </a:lnTo>
                  <a:lnTo>
                    <a:pt x="159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57" name="Freeform 5">
              <a:extLst>
                <a:ext uri="{FF2B5EF4-FFF2-40B4-BE49-F238E27FC236}">
                  <a16:creationId xmlns:a16="http://schemas.microsoft.com/office/drawing/2014/main" id="{CDB1073A-043E-2F77-CFC5-F1AC69B94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1033"/>
              <a:ext cx="1579" cy="90"/>
            </a:xfrm>
            <a:custGeom>
              <a:avLst/>
              <a:gdLst>
                <a:gd name="T0" fmla="*/ 0 w 1579"/>
                <a:gd name="T1" fmla="*/ 0 h 90"/>
                <a:gd name="T2" fmla="*/ 1579 w 1579"/>
                <a:gd name="T3" fmla="*/ 0 h 90"/>
                <a:gd name="T4" fmla="*/ 1579 w 1579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9" h="90">
                  <a:moveTo>
                    <a:pt x="0" y="0"/>
                  </a:moveTo>
                  <a:lnTo>
                    <a:pt x="1579" y="0"/>
                  </a:lnTo>
                  <a:lnTo>
                    <a:pt x="1579" y="9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58" name="Rectangle 6">
              <a:extLst>
                <a:ext uri="{FF2B5EF4-FFF2-40B4-BE49-F238E27FC236}">
                  <a16:creationId xmlns:a16="http://schemas.microsoft.com/office/drawing/2014/main" id="{3570CA20-7884-559D-EF08-58DA3BBD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582"/>
              <a:ext cx="1350" cy="4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59" name="Freeform 7">
              <a:extLst>
                <a:ext uri="{FF2B5EF4-FFF2-40B4-BE49-F238E27FC236}">
                  <a16:creationId xmlns:a16="http://schemas.microsoft.com/office/drawing/2014/main" id="{8A6B1B47-24F5-FE88-1B0F-1E6BA10C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1529"/>
              <a:ext cx="316" cy="1940"/>
            </a:xfrm>
            <a:custGeom>
              <a:avLst/>
              <a:gdLst>
                <a:gd name="T0" fmla="*/ 316 w 316"/>
                <a:gd name="T1" fmla="*/ 0 h 1940"/>
                <a:gd name="T2" fmla="*/ 0 w 316"/>
                <a:gd name="T3" fmla="*/ 0 h 1940"/>
                <a:gd name="T4" fmla="*/ 0 w 316"/>
                <a:gd name="T5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6" h="1940">
                  <a:moveTo>
                    <a:pt x="316" y="0"/>
                  </a:moveTo>
                  <a:lnTo>
                    <a:pt x="0" y="0"/>
                  </a:lnTo>
                  <a:lnTo>
                    <a:pt x="0" y="19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0" name="Freeform 8">
              <a:extLst>
                <a:ext uri="{FF2B5EF4-FFF2-40B4-BE49-F238E27FC236}">
                  <a16:creationId xmlns:a16="http://schemas.microsoft.com/office/drawing/2014/main" id="{2DE4D2AC-A2D1-D53A-358D-E380E0781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529"/>
              <a:ext cx="383" cy="1929"/>
            </a:xfrm>
            <a:custGeom>
              <a:avLst/>
              <a:gdLst>
                <a:gd name="T0" fmla="*/ 0 w 383"/>
                <a:gd name="T1" fmla="*/ 0 h 1929"/>
                <a:gd name="T2" fmla="*/ 383 w 383"/>
                <a:gd name="T3" fmla="*/ 0 h 1929"/>
                <a:gd name="T4" fmla="*/ 383 w 383"/>
                <a:gd name="T5" fmla="*/ 1929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1929">
                  <a:moveTo>
                    <a:pt x="0" y="0"/>
                  </a:moveTo>
                  <a:lnTo>
                    <a:pt x="383" y="0"/>
                  </a:lnTo>
                  <a:lnTo>
                    <a:pt x="383" y="192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1" name="Freeform 9">
              <a:extLst>
                <a:ext uri="{FF2B5EF4-FFF2-40B4-BE49-F238E27FC236}">
                  <a16:creationId xmlns:a16="http://schemas.microsoft.com/office/drawing/2014/main" id="{E473188C-22EE-653D-F926-D0C539F5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169"/>
              <a:ext cx="497" cy="304"/>
            </a:xfrm>
            <a:custGeom>
              <a:avLst/>
              <a:gdLst>
                <a:gd name="T0" fmla="*/ 0 w 497"/>
                <a:gd name="T1" fmla="*/ 0 h 304"/>
                <a:gd name="T2" fmla="*/ 0 w 497"/>
                <a:gd name="T3" fmla="*/ 191 h 304"/>
                <a:gd name="T4" fmla="*/ 497 w 497"/>
                <a:gd name="T5" fmla="*/ 191 h 304"/>
                <a:gd name="T6" fmla="*/ 497 w 497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304">
                  <a:moveTo>
                    <a:pt x="0" y="0"/>
                  </a:moveTo>
                  <a:lnTo>
                    <a:pt x="0" y="191"/>
                  </a:lnTo>
                  <a:lnTo>
                    <a:pt x="497" y="191"/>
                  </a:lnTo>
                  <a:lnTo>
                    <a:pt x="497" y="30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2" name="Freeform 10">
              <a:extLst>
                <a:ext uri="{FF2B5EF4-FFF2-40B4-BE49-F238E27FC236}">
                  <a16:creationId xmlns:a16="http://schemas.microsoft.com/office/drawing/2014/main" id="{4C07F453-62C1-46D5-CE76-4B478AD27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157"/>
              <a:ext cx="552" cy="316"/>
            </a:xfrm>
            <a:custGeom>
              <a:avLst/>
              <a:gdLst>
                <a:gd name="T0" fmla="*/ 552 w 552"/>
                <a:gd name="T1" fmla="*/ 0 h 316"/>
                <a:gd name="T2" fmla="*/ 552 w 552"/>
                <a:gd name="T3" fmla="*/ 203 h 316"/>
                <a:gd name="T4" fmla="*/ 0 w 552"/>
                <a:gd name="T5" fmla="*/ 203 h 316"/>
                <a:gd name="T6" fmla="*/ 0 w 552"/>
                <a:gd name="T7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316">
                  <a:moveTo>
                    <a:pt x="552" y="0"/>
                  </a:moveTo>
                  <a:lnTo>
                    <a:pt x="552" y="203"/>
                  </a:lnTo>
                  <a:lnTo>
                    <a:pt x="0" y="203"/>
                  </a:lnTo>
                  <a:lnTo>
                    <a:pt x="0" y="31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3" name="Line 11">
              <a:extLst>
                <a:ext uri="{FF2B5EF4-FFF2-40B4-BE49-F238E27FC236}">
                  <a16:creationId xmlns:a16="http://schemas.microsoft.com/office/drawing/2014/main" id="{BB2DA54F-183E-825D-1C06-C29805DFB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1924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4" name="Rectangle 12">
              <a:extLst>
                <a:ext uri="{FF2B5EF4-FFF2-40B4-BE49-F238E27FC236}">
                  <a16:creationId xmlns:a16="http://schemas.microsoft.com/office/drawing/2014/main" id="{780C42C6-2279-F0E5-41C1-711DBF60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85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5" name="Freeform 13">
              <a:extLst>
                <a:ext uri="{FF2B5EF4-FFF2-40B4-BE49-F238E27FC236}">
                  <a16:creationId xmlns:a16="http://schemas.microsoft.com/office/drawing/2014/main" id="{594FF833-60ED-62E2-4477-DF8CD8875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732"/>
              <a:ext cx="68" cy="767"/>
            </a:xfrm>
            <a:custGeom>
              <a:avLst/>
              <a:gdLst>
                <a:gd name="T0" fmla="*/ 0 w 68"/>
                <a:gd name="T1" fmla="*/ 0 h 767"/>
                <a:gd name="T2" fmla="*/ 68 w 68"/>
                <a:gd name="T3" fmla="*/ 0 h 767"/>
                <a:gd name="T4" fmla="*/ 68 w 68"/>
                <a:gd name="T5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767">
                  <a:moveTo>
                    <a:pt x="0" y="0"/>
                  </a:moveTo>
                  <a:lnTo>
                    <a:pt x="68" y="0"/>
                  </a:lnTo>
                  <a:lnTo>
                    <a:pt x="68" y="76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6" name="Freeform 14">
              <a:extLst>
                <a:ext uri="{FF2B5EF4-FFF2-40B4-BE49-F238E27FC236}">
                  <a16:creationId xmlns:a16="http://schemas.microsoft.com/office/drawing/2014/main" id="{A833F1F3-925B-932E-B864-8BD5BD8E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1597"/>
              <a:ext cx="90" cy="1410"/>
            </a:xfrm>
            <a:custGeom>
              <a:avLst/>
              <a:gdLst>
                <a:gd name="T0" fmla="*/ 90 w 90"/>
                <a:gd name="T1" fmla="*/ 0 h 1410"/>
                <a:gd name="T2" fmla="*/ 90 w 90"/>
                <a:gd name="T3" fmla="*/ 1353 h 1410"/>
                <a:gd name="T4" fmla="*/ 0 w 90"/>
                <a:gd name="T5" fmla="*/ 1353 h 1410"/>
                <a:gd name="T6" fmla="*/ 0 w 90"/>
                <a:gd name="T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410">
                  <a:moveTo>
                    <a:pt x="90" y="0"/>
                  </a:moveTo>
                  <a:lnTo>
                    <a:pt x="90" y="1353"/>
                  </a:lnTo>
                  <a:lnTo>
                    <a:pt x="0" y="1353"/>
                  </a:lnTo>
                  <a:lnTo>
                    <a:pt x="0" y="141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7" name="Freeform 15">
              <a:extLst>
                <a:ext uri="{FF2B5EF4-FFF2-40B4-BE49-F238E27FC236}">
                  <a16:creationId xmlns:a16="http://schemas.microsoft.com/office/drawing/2014/main" id="{5ADC892C-FC6C-62B6-87EA-C666A081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597"/>
              <a:ext cx="632" cy="1376"/>
            </a:xfrm>
            <a:custGeom>
              <a:avLst/>
              <a:gdLst>
                <a:gd name="T0" fmla="*/ 632 w 632"/>
                <a:gd name="T1" fmla="*/ 0 h 1376"/>
                <a:gd name="T2" fmla="*/ 632 w 632"/>
                <a:gd name="T3" fmla="*/ 1263 h 1376"/>
                <a:gd name="T4" fmla="*/ 0 w 632"/>
                <a:gd name="T5" fmla="*/ 1263 h 1376"/>
                <a:gd name="T6" fmla="*/ 0 w 632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1376">
                  <a:moveTo>
                    <a:pt x="632" y="0"/>
                  </a:moveTo>
                  <a:lnTo>
                    <a:pt x="632" y="1263"/>
                  </a:lnTo>
                  <a:lnTo>
                    <a:pt x="0" y="1263"/>
                  </a:lnTo>
                  <a:lnTo>
                    <a:pt x="0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8" name="Freeform 16">
              <a:extLst>
                <a:ext uri="{FF2B5EF4-FFF2-40B4-BE49-F238E27FC236}">
                  <a16:creationId xmlns:a16="http://schemas.microsoft.com/office/drawing/2014/main" id="{C259C8B6-F934-3445-D299-94BBCE6E6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1597"/>
              <a:ext cx="744" cy="1139"/>
            </a:xfrm>
            <a:custGeom>
              <a:avLst/>
              <a:gdLst>
                <a:gd name="T0" fmla="*/ 744 w 744"/>
                <a:gd name="T1" fmla="*/ 0 h 1139"/>
                <a:gd name="T2" fmla="*/ 744 w 744"/>
                <a:gd name="T3" fmla="*/ 1139 h 1139"/>
                <a:gd name="T4" fmla="*/ 0 w 744"/>
                <a:gd name="T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4" h="1139">
                  <a:moveTo>
                    <a:pt x="744" y="0"/>
                  </a:moveTo>
                  <a:lnTo>
                    <a:pt x="744" y="1139"/>
                  </a:lnTo>
                  <a:lnTo>
                    <a:pt x="0" y="113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69" name="Freeform 17">
              <a:extLst>
                <a:ext uri="{FF2B5EF4-FFF2-40B4-BE49-F238E27FC236}">
                  <a16:creationId xmlns:a16="http://schemas.microsoft.com/office/drawing/2014/main" id="{A1AE019B-F5AD-D64E-AE88-FBA9ABEDA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597"/>
              <a:ext cx="666" cy="767"/>
            </a:xfrm>
            <a:custGeom>
              <a:avLst/>
              <a:gdLst>
                <a:gd name="T0" fmla="*/ 666 w 666"/>
                <a:gd name="T1" fmla="*/ 0 h 767"/>
                <a:gd name="T2" fmla="*/ 666 w 666"/>
                <a:gd name="T3" fmla="*/ 767 h 767"/>
                <a:gd name="T4" fmla="*/ 0 w 666"/>
                <a:gd name="T5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6" h="767">
                  <a:moveTo>
                    <a:pt x="666" y="0"/>
                  </a:moveTo>
                  <a:lnTo>
                    <a:pt x="666" y="767"/>
                  </a:lnTo>
                  <a:lnTo>
                    <a:pt x="0" y="76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70" name="Freeform 18">
              <a:extLst>
                <a:ext uri="{FF2B5EF4-FFF2-40B4-BE49-F238E27FC236}">
                  <a16:creationId xmlns:a16="http://schemas.microsoft.com/office/drawing/2014/main" id="{5A687D09-3DC6-C704-27D6-7386662B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1552"/>
              <a:ext cx="575" cy="56"/>
            </a:xfrm>
            <a:custGeom>
              <a:avLst/>
              <a:gdLst>
                <a:gd name="T0" fmla="*/ 0 w 575"/>
                <a:gd name="T1" fmla="*/ 56 h 56"/>
                <a:gd name="T2" fmla="*/ 361 w 575"/>
                <a:gd name="T3" fmla="*/ 56 h 56"/>
                <a:gd name="T4" fmla="*/ 361 w 575"/>
                <a:gd name="T5" fmla="*/ 0 h 56"/>
                <a:gd name="T6" fmla="*/ 575 w 57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6">
                  <a:moveTo>
                    <a:pt x="0" y="56"/>
                  </a:moveTo>
                  <a:lnTo>
                    <a:pt x="361" y="56"/>
                  </a:lnTo>
                  <a:lnTo>
                    <a:pt x="361" y="0"/>
                  </a:lnTo>
                  <a:lnTo>
                    <a:pt x="57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71" name="Freeform 19">
              <a:extLst>
                <a:ext uri="{FF2B5EF4-FFF2-40B4-BE49-F238E27FC236}">
                  <a16:creationId xmlns:a16="http://schemas.microsoft.com/office/drawing/2014/main" id="{4492AA98-439D-FDBE-81DD-FD2D22287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1597"/>
              <a:ext cx="620" cy="384"/>
            </a:xfrm>
            <a:custGeom>
              <a:avLst/>
              <a:gdLst>
                <a:gd name="T0" fmla="*/ 620 w 620"/>
                <a:gd name="T1" fmla="*/ 0 h 384"/>
                <a:gd name="T2" fmla="*/ 620 w 620"/>
                <a:gd name="T3" fmla="*/ 384 h 384"/>
                <a:gd name="T4" fmla="*/ 0 w 6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0" h="384">
                  <a:moveTo>
                    <a:pt x="620" y="0"/>
                  </a:moveTo>
                  <a:lnTo>
                    <a:pt x="620" y="384"/>
                  </a:lnTo>
                  <a:lnTo>
                    <a:pt x="0" y="3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6299C411-1B2F-E7CA-05B1-EFE9D8277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92"/>
              <a:ext cx="3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73" name="Rectangle 21">
              <a:extLst>
                <a:ext uri="{FF2B5EF4-FFF2-40B4-BE49-F238E27FC236}">
                  <a16:creationId xmlns:a16="http://schemas.microsoft.com/office/drawing/2014/main" id="{E6208F36-21AD-02C4-4F62-7B70FAEA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211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file</a:t>
              </a:r>
              <a:endParaRPr lang="en-GB" altLang="en-US"/>
            </a:p>
          </p:txBody>
        </p:sp>
        <p:sp>
          <p:nvSpPr>
            <p:cNvPr id="177174" name="Rectangle 22">
              <a:extLst>
                <a:ext uri="{FF2B5EF4-FFF2-40B4-BE49-F238E27FC236}">
                  <a16:creationId xmlns:a16="http://schemas.microsoft.com/office/drawing/2014/main" id="{9E5E8442-2041-06BB-6278-8840AB92D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422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compute</a:t>
              </a:r>
              <a:endParaRPr lang="en-GB" altLang="en-US"/>
            </a:p>
          </p:txBody>
        </p:sp>
        <p:sp>
          <p:nvSpPr>
            <p:cNvPr id="177175" name="Rectangle 23">
              <a:extLst>
                <a:ext uri="{FF2B5EF4-FFF2-40B4-BE49-F238E27FC236}">
                  <a16:creationId xmlns:a16="http://schemas.microsoft.com/office/drawing/2014/main" id="{30F0E183-1B1B-A6AB-6EB0-C96077136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828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dialup</a:t>
              </a:r>
              <a:endParaRPr lang="en-GB" altLang="en-US"/>
            </a:p>
          </p:txBody>
        </p:sp>
        <p:sp>
          <p:nvSpPr>
            <p:cNvPr id="177176" name="Rectangle 24">
              <a:extLst>
                <a:ext uri="{FF2B5EF4-FFF2-40B4-BE49-F238E27FC236}">
                  <a16:creationId xmlns:a16="http://schemas.microsoft.com/office/drawing/2014/main" id="{CFCC51F1-C7EC-F889-0C6D-7CE40C32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045"/>
              <a:ext cx="2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hammer</a:t>
              </a:r>
              <a:endParaRPr lang="en-GB" altLang="en-US"/>
            </a:p>
          </p:txBody>
        </p:sp>
        <p:sp>
          <p:nvSpPr>
            <p:cNvPr id="177177" name="Rectangle 25">
              <a:extLst>
                <a:ext uri="{FF2B5EF4-FFF2-40B4-BE49-F238E27FC236}">
                  <a16:creationId xmlns:a16="http://schemas.microsoft.com/office/drawing/2014/main" id="{082C7799-77BA-FC89-9A9C-E38A375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003"/>
              <a:ext cx="1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henry </a:t>
              </a:r>
              <a:endParaRPr lang="en-GB" altLang="en-US"/>
            </a:p>
          </p:txBody>
        </p:sp>
        <p:sp>
          <p:nvSpPr>
            <p:cNvPr id="177178" name="Rectangle 26">
              <a:extLst>
                <a:ext uri="{FF2B5EF4-FFF2-40B4-BE49-F238E27FC236}">
                  <a16:creationId xmlns:a16="http://schemas.microsoft.com/office/drawing/2014/main" id="{F486324D-2F7E-F313-117F-2B6AA1365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387"/>
              <a:ext cx="2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hotpoint</a:t>
              </a:r>
              <a:endParaRPr lang="en-GB" altLang="en-US"/>
            </a:p>
          </p:txBody>
        </p:sp>
        <p:sp>
          <p:nvSpPr>
            <p:cNvPr id="177179" name="Rectangle 27">
              <a:extLst>
                <a:ext uri="{FF2B5EF4-FFF2-40B4-BE49-F238E27FC236}">
                  <a16:creationId xmlns:a16="http://schemas.microsoft.com/office/drawing/2014/main" id="{DB2EFF27-5CF9-9031-5BFB-A0852158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071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138.37.88.230</a:t>
              </a:r>
              <a:endParaRPr lang="en-GB" altLang="en-US"/>
            </a:p>
          </p:txBody>
        </p:sp>
        <p:sp>
          <p:nvSpPr>
            <p:cNvPr id="177180" name="Rectangle 28">
              <a:extLst>
                <a:ext uri="{FF2B5EF4-FFF2-40B4-BE49-F238E27FC236}">
                  <a16:creationId xmlns:a16="http://schemas.microsoft.com/office/drawing/2014/main" id="{909168FA-2818-7C38-29E0-3F77FCADD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454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138.37.88.162</a:t>
              </a:r>
              <a:endParaRPr lang="en-GB" altLang="en-US"/>
            </a:p>
          </p:txBody>
        </p:sp>
        <p:sp>
          <p:nvSpPr>
            <p:cNvPr id="177181" name="Rectangle 29">
              <a:extLst>
                <a:ext uri="{FF2B5EF4-FFF2-40B4-BE49-F238E27FC236}">
                  <a16:creationId xmlns:a16="http://schemas.microsoft.com/office/drawing/2014/main" id="{4C2C86FE-30AE-7821-344F-ECF5DDB5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620"/>
              <a:ext cx="1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bruno</a:t>
              </a:r>
              <a:endParaRPr lang="en-GB" altLang="en-US"/>
            </a:p>
          </p:txBody>
        </p:sp>
        <p:sp>
          <p:nvSpPr>
            <p:cNvPr id="177182" name="Rectangle 30">
              <a:extLst>
                <a:ext uri="{FF2B5EF4-FFF2-40B4-BE49-F238E27FC236}">
                  <a16:creationId xmlns:a16="http://schemas.microsoft.com/office/drawing/2014/main" id="{C03642DE-4E46-AF22-847B-E8F5FBF92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687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138.37.88.249</a:t>
              </a:r>
              <a:endParaRPr lang="en-GB" altLang="en-US"/>
            </a:p>
          </p:txBody>
        </p:sp>
        <p:sp>
          <p:nvSpPr>
            <p:cNvPr id="177183" name="Rectangle 31">
              <a:extLst>
                <a:ext uri="{FF2B5EF4-FFF2-40B4-BE49-F238E27FC236}">
                  <a16:creationId xmlns:a16="http://schemas.microsoft.com/office/drawing/2014/main" id="{834825DD-401B-5F12-DFEA-C6773A1DB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643"/>
              <a:ext cx="2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router/</a:t>
              </a:r>
              <a:endParaRPr lang="en-GB" altLang="en-US"/>
            </a:p>
          </p:txBody>
        </p:sp>
        <p:sp>
          <p:nvSpPr>
            <p:cNvPr id="177184" name="Rectangle 32">
              <a:extLst>
                <a:ext uri="{FF2B5EF4-FFF2-40B4-BE49-F238E27FC236}">
                  <a16:creationId xmlns:a16="http://schemas.microsoft.com/office/drawing/2014/main" id="{33F0DC17-96D1-0BEA-5DF0-BA7629F9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354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sickle</a:t>
              </a:r>
              <a:endParaRPr lang="en-GB" altLang="en-US"/>
            </a:p>
          </p:txBody>
        </p:sp>
        <p:sp>
          <p:nvSpPr>
            <p:cNvPr id="177185" name="Rectangle 33">
              <a:extLst>
                <a:ext uri="{FF2B5EF4-FFF2-40B4-BE49-F238E27FC236}">
                  <a16:creationId xmlns:a16="http://schemas.microsoft.com/office/drawing/2014/main" id="{17BB1C54-E367-E1CD-B2DA-841995B0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943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138.37.95.241</a:t>
              </a:r>
              <a:endParaRPr lang="en-GB" altLang="en-US"/>
            </a:p>
          </p:txBody>
        </p:sp>
        <p:sp>
          <p:nvSpPr>
            <p:cNvPr id="177186" name="Rectangle 34">
              <a:extLst>
                <a:ext uri="{FF2B5EF4-FFF2-40B4-BE49-F238E27FC236}">
                  <a16:creationId xmlns:a16="http://schemas.microsoft.com/office/drawing/2014/main" id="{40B853AF-A8CF-621A-707E-A17833C19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943"/>
              <a:ext cx="5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138.37.95.240/29</a:t>
              </a:r>
              <a:endParaRPr lang="en-GB" altLang="en-US"/>
            </a:p>
          </p:txBody>
        </p:sp>
        <p:sp>
          <p:nvSpPr>
            <p:cNvPr id="177187" name="Rectangle 35">
              <a:extLst>
                <a:ext uri="{FF2B5EF4-FFF2-40B4-BE49-F238E27FC236}">
                  <a16:creationId xmlns:a16="http://schemas.microsoft.com/office/drawing/2014/main" id="{6A75DFFA-811E-2C51-8DE9-94F7E64B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3695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138.37.95.249</a:t>
              </a:r>
              <a:endParaRPr lang="en-GB" altLang="en-US"/>
            </a:p>
          </p:txBody>
        </p:sp>
        <p:sp>
          <p:nvSpPr>
            <p:cNvPr id="177188" name="Rectangle 36">
              <a:extLst>
                <a:ext uri="{FF2B5EF4-FFF2-40B4-BE49-F238E27FC236}">
                  <a16:creationId xmlns:a16="http://schemas.microsoft.com/office/drawing/2014/main" id="{644EE893-EA19-3A8F-68C7-22673C08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759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copper</a:t>
              </a:r>
              <a:endParaRPr lang="en-GB" altLang="en-US"/>
            </a:p>
          </p:txBody>
        </p:sp>
        <p:sp>
          <p:nvSpPr>
            <p:cNvPr id="177189" name="Rectangle 37">
              <a:extLst>
                <a:ext uri="{FF2B5EF4-FFF2-40B4-BE49-F238E27FC236}">
                  <a16:creationId xmlns:a16="http://schemas.microsoft.com/office/drawing/2014/main" id="{A348B24A-0B9E-01BB-F435-E52CA987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826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138.37.88.248</a:t>
              </a:r>
              <a:endParaRPr lang="en-GB" altLang="en-US"/>
            </a:p>
          </p:txBody>
        </p:sp>
        <p:sp>
          <p:nvSpPr>
            <p:cNvPr id="177190" name="Rectangle 38">
              <a:extLst>
                <a:ext uri="{FF2B5EF4-FFF2-40B4-BE49-F238E27FC236}">
                  <a16:creationId xmlns:a16="http://schemas.microsoft.com/office/drawing/2014/main" id="{CCA5AEBA-7960-53F0-78B6-B85F27A6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3700"/>
              <a:ext cx="3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  <a:endParaRPr lang="en-GB" altLang="en-US"/>
            </a:p>
          </p:txBody>
        </p:sp>
        <p:sp>
          <p:nvSpPr>
            <p:cNvPr id="177191" name="Rectangle 39">
              <a:extLst>
                <a:ext uri="{FF2B5EF4-FFF2-40B4-BE49-F238E27FC236}">
                  <a16:creationId xmlns:a16="http://schemas.microsoft.com/office/drawing/2014/main" id="{0A8E2455-40A2-4EA4-C584-6195FA851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067"/>
              <a:ext cx="170" cy="226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92" name="Rectangle 40">
              <a:extLst>
                <a:ext uri="{FF2B5EF4-FFF2-40B4-BE49-F238E27FC236}">
                  <a16:creationId xmlns:a16="http://schemas.microsoft.com/office/drawing/2014/main" id="{5A1A7CB5-1B4A-B524-DD84-B0F77A4E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067"/>
              <a:ext cx="181" cy="237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93" name="AutoShape 41">
              <a:extLst>
                <a:ext uri="{FF2B5EF4-FFF2-40B4-BE49-F238E27FC236}">
                  <a16:creationId xmlns:a16="http://schemas.microsoft.com/office/drawing/2014/main" id="{342FC123-2AD5-D2D2-9990-12B0DB4D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73"/>
              <a:ext cx="327" cy="1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94" name="AutoShape 42">
              <a:extLst>
                <a:ext uri="{FF2B5EF4-FFF2-40B4-BE49-F238E27FC236}">
                  <a16:creationId xmlns:a16="http://schemas.microsoft.com/office/drawing/2014/main" id="{B998C734-EE3A-67A9-68CD-1A3D3E3DA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73"/>
              <a:ext cx="338" cy="135"/>
            </a:xfrm>
            <a:prstGeom prst="roundRect">
              <a:avLst>
                <a:gd name="adj" fmla="val 47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195" name="Rectangle 43">
              <a:extLst>
                <a:ext uri="{FF2B5EF4-FFF2-40B4-BE49-F238E27FC236}">
                  <a16:creationId xmlns:a16="http://schemas.microsoft.com/office/drawing/2014/main" id="{87173B39-02E6-EFFD-0270-1E082A48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583"/>
              <a:ext cx="1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web</a:t>
              </a:r>
              <a:endParaRPr lang="en-GB" altLang="en-US"/>
            </a:p>
          </p:txBody>
        </p:sp>
        <p:sp>
          <p:nvSpPr>
            <p:cNvPr id="177196" name="Rectangle 44">
              <a:extLst>
                <a:ext uri="{FF2B5EF4-FFF2-40B4-BE49-F238E27FC236}">
                  <a16:creationId xmlns:a16="http://schemas.microsoft.com/office/drawing/2014/main" id="{EE230E70-6D3C-54F3-7F3A-63908C55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593"/>
              <a:ext cx="5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138.37.95.248/29</a:t>
              </a:r>
              <a:endParaRPr lang="en-GB" altLang="en-US"/>
            </a:p>
          </p:txBody>
        </p:sp>
        <p:sp>
          <p:nvSpPr>
            <p:cNvPr id="177197" name="Rectangle 45">
              <a:extLst>
                <a:ext uri="{FF2B5EF4-FFF2-40B4-BE49-F238E27FC236}">
                  <a16:creationId xmlns:a16="http://schemas.microsoft.com/office/drawing/2014/main" id="{43F547E6-CDBE-063A-37E6-DC104F7B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662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/>
            </a:p>
          </p:txBody>
        </p:sp>
        <p:sp>
          <p:nvSpPr>
            <p:cNvPr id="177198" name="Oval 46">
              <a:extLst>
                <a:ext uri="{FF2B5EF4-FFF2-40B4-BE49-F238E27FC236}">
                  <a16:creationId xmlns:a16="http://schemas.microsoft.com/office/drawing/2014/main" id="{3E4A759D-4F30-75F4-9534-70B46F82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420"/>
              <a:ext cx="90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199" name="Oval 47">
              <a:extLst>
                <a:ext uri="{FF2B5EF4-FFF2-40B4-BE49-F238E27FC236}">
                  <a16:creationId xmlns:a16="http://schemas.microsoft.com/office/drawing/2014/main" id="{E893AA58-A1A0-20A2-D891-9775E70B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409"/>
              <a:ext cx="90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00" name="Oval 48">
              <a:extLst>
                <a:ext uri="{FF2B5EF4-FFF2-40B4-BE49-F238E27FC236}">
                  <a16:creationId xmlns:a16="http://schemas.microsoft.com/office/drawing/2014/main" id="{B7726F82-64A0-5AEA-5775-A6C8B494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398"/>
              <a:ext cx="90" cy="2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01" name="Oval 49">
              <a:extLst>
                <a:ext uri="{FF2B5EF4-FFF2-40B4-BE49-F238E27FC236}">
                  <a16:creationId xmlns:a16="http://schemas.microsoft.com/office/drawing/2014/main" id="{85DAC019-BB2E-3EA2-ABA4-8EF18A54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387"/>
              <a:ext cx="90" cy="2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02" name="Line 50">
              <a:extLst>
                <a:ext uri="{FF2B5EF4-FFF2-40B4-BE49-F238E27FC236}">
                  <a16:creationId xmlns:a16="http://schemas.microsoft.com/office/drawing/2014/main" id="{BEB35029-E955-8DC1-D3E0-9294AA2FE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40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03" name="Rectangle 51">
              <a:extLst>
                <a:ext uri="{FF2B5EF4-FFF2-40B4-BE49-F238E27FC236}">
                  <a16:creationId xmlns:a16="http://schemas.microsoft.com/office/drawing/2014/main" id="{B8E12B03-B67E-EC32-633C-CA03C662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296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04" name="Rectangle 52">
              <a:extLst>
                <a:ext uri="{FF2B5EF4-FFF2-40B4-BE49-F238E27FC236}">
                  <a16:creationId xmlns:a16="http://schemas.microsoft.com/office/drawing/2014/main" id="{46E2E082-AED1-3AA0-D891-88C504CCA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296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05" name="Rectangle 53">
              <a:extLst>
                <a:ext uri="{FF2B5EF4-FFF2-40B4-BE49-F238E27FC236}">
                  <a16:creationId xmlns:a16="http://schemas.microsoft.com/office/drawing/2014/main" id="{9FF40357-EFFA-4C86-115B-0BEAD5156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328"/>
              <a:ext cx="8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desktop computers </a:t>
              </a:r>
              <a:endParaRPr lang="en-GB" altLang="en-US"/>
            </a:p>
          </p:txBody>
        </p:sp>
        <p:sp>
          <p:nvSpPr>
            <p:cNvPr id="177206" name="Rectangle 54">
              <a:extLst>
                <a:ext uri="{FF2B5EF4-FFF2-40B4-BE49-F238E27FC236}">
                  <a16:creationId xmlns:a16="http://schemas.microsoft.com/office/drawing/2014/main" id="{FCB15BAA-FCBC-C917-52E3-9BD1766B6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341"/>
              <a:ext cx="3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138.37.88.xx</a:t>
              </a:r>
              <a:endParaRPr lang="en-GB" altLang="en-US"/>
            </a:p>
          </p:txBody>
        </p:sp>
        <p:sp>
          <p:nvSpPr>
            <p:cNvPr id="177207" name="Rectangle 55">
              <a:extLst>
                <a:ext uri="{FF2B5EF4-FFF2-40B4-BE49-F238E27FC236}">
                  <a16:creationId xmlns:a16="http://schemas.microsoft.com/office/drawing/2014/main" id="{29B8311A-01EA-90AA-E84F-B0EB4CDC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22"/>
              <a:ext cx="2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subnet</a:t>
              </a:r>
              <a:endParaRPr lang="en-GB" altLang="en-US"/>
            </a:p>
          </p:txBody>
        </p:sp>
        <p:sp>
          <p:nvSpPr>
            <p:cNvPr id="177208" name="Rectangle 56">
              <a:extLst>
                <a:ext uri="{FF2B5EF4-FFF2-40B4-BE49-F238E27FC236}">
                  <a16:creationId xmlns:a16="http://schemas.microsoft.com/office/drawing/2014/main" id="{5B8DE0F2-70BA-C45A-B5B1-75AE176A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672"/>
              <a:ext cx="2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subnet</a:t>
              </a:r>
              <a:endParaRPr lang="en-GB" altLang="en-US"/>
            </a:p>
          </p:txBody>
        </p:sp>
        <p:sp>
          <p:nvSpPr>
            <p:cNvPr id="177209" name="Rectangle 57">
              <a:extLst>
                <a:ext uri="{FF2B5EF4-FFF2-40B4-BE49-F238E27FC236}">
                  <a16:creationId xmlns:a16="http://schemas.microsoft.com/office/drawing/2014/main" id="{F7A8B829-0043-DEE0-08D3-620B4468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1489"/>
              <a:ext cx="2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Eswitch</a:t>
              </a:r>
              <a:endParaRPr lang="en-GB" altLang="en-US" sz="1000"/>
            </a:p>
          </p:txBody>
        </p:sp>
        <p:sp>
          <p:nvSpPr>
            <p:cNvPr id="177210" name="Rectangle 58">
              <a:extLst>
                <a:ext uri="{FF2B5EF4-FFF2-40B4-BE49-F238E27FC236}">
                  <a16:creationId xmlns:a16="http://schemas.microsoft.com/office/drawing/2014/main" id="{C3181595-4B37-94C8-F671-A1922069B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13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11" name="Rectangle 59">
              <a:extLst>
                <a:ext uri="{FF2B5EF4-FFF2-40B4-BE49-F238E27FC236}">
                  <a16:creationId xmlns:a16="http://schemas.microsoft.com/office/drawing/2014/main" id="{68E025A9-E9D2-D520-A14A-6802DDC4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13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12" name="Rectangle 60">
              <a:extLst>
                <a:ext uri="{FF2B5EF4-FFF2-40B4-BE49-F238E27FC236}">
                  <a16:creationId xmlns:a16="http://schemas.microsoft.com/office/drawing/2014/main" id="{D7A91E0F-D263-A217-09AF-E0925FB8A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518"/>
              <a:ext cx="79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13" name="Rectangle 61">
              <a:extLst>
                <a:ext uri="{FF2B5EF4-FFF2-40B4-BE49-F238E27FC236}">
                  <a16:creationId xmlns:a16="http://schemas.microsoft.com/office/drawing/2014/main" id="{7B457F16-E48B-6649-45D9-ECEFBCD4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518"/>
              <a:ext cx="91" cy="181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14" name="Rectangle 62">
              <a:extLst>
                <a:ext uri="{FF2B5EF4-FFF2-40B4-BE49-F238E27FC236}">
                  <a16:creationId xmlns:a16="http://schemas.microsoft.com/office/drawing/2014/main" id="{84FFBF53-5580-3B1F-6331-E7AEB390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1281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138.37.88</a:t>
              </a:r>
              <a:endParaRPr lang="en-GB" altLang="en-US"/>
            </a:p>
          </p:txBody>
        </p:sp>
        <p:sp>
          <p:nvSpPr>
            <p:cNvPr id="177215" name="Rectangle 63">
              <a:extLst>
                <a:ext uri="{FF2B5EF4-FFF2-40B4-BE49-F238E27FC236}">
                  <a16:creationId xmlns:a16="http://schemas.microsoft.com/office/drawing/2014/main" id="{DA336DCC-EF47-01EB-E406-228B1909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512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/>
            </a:p>
          </p:txBody>
        </p:sp>
        <p:sp>
          <p:nvSpPr>
            <p:cNvPr id="177216" name="Rectangle 64">
              <a:extLst>
                <a:ext uri="{FF2B5EF4-FFF2-40B4-BE49-F238E27FC236}">
                  <a16:creationId xmlns:a16="http://schemas.microsoft.com/office/drawing/2014/main" id="{24BEBBC0-F678-C686-C52C-70FD10A3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907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/>
            </a:p>
          </p:txBody>
        </p:sp>
        <p:sp>
          <p:nvSpPr>
            <p:cNvPr id="177217" name="Rectangle 65">
              <a:extLst>
                <a:ext uri="{FF2B5EF4-FFF2-40B4-BE49-F238E27FC236}">
                  <a16:creationId xmlns:a16="http://schemas.microsoft.com/office/drawing/2014/main" id="{3E1F8545-6298-7470-88B0-FA3D6A93C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29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/>
            </a:p>
          </p:txBody>
        </p:sp>
        <p:sp>
          <p:nvSpPr>
            <p:cNvPr id="177218" name="Rectangle 66">
              <a:extLst>
                <a:ext uri="{FF2B5EF4-FFF2-40B4-BE49-F238E27FC236}">
                  <a16:creationId xmlns:a16="http://schemas.microsoft.com/office/drawing/2014/main" id="{B1C454CC-6AFE-7CCD-A6FE-41BE7C75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657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19" name="Rectangle 67">
              <a:extLst>
                <a:ext uri="{FF2B5EF4-FFF2-40B4-BE49-F238E27FC236}">
                  <a16:creationId xmlns:a16="http://schemas.microsoft.com/office/drawing/2014/main" id="{8A2F195D-CF1F-AE7E-43B8-CC7DFA4F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657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0" name="Rectangle 68">
              <a:extLst>
                <a:ext uri="{FF2B5EF4-FFF2-40B4-BE49-F238E27FC236}">
                  <a16:creationId xmlns:a16="http://schemas.microsoft.com/office/drawing/2014/main" id="{FF61A95A-9AC4-3FF0-17E4-9CA46E46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70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138.37.88.251</a:t>
              </a:r>
              <a:endParaRPr lang="en-GB" altLang="en-US"/>
            </a:p>
          </p:txBody>
        </p:sp>
        <p:sp>
          <p:nvSpPr>
            <p:cNvPr id="177221" name="Line 69">
              <a:extLst>
                <a:ext uri="{FF2B5EF4-FFF2-40B4-BE49-F238E27FC236}">
                  <a16:creationId xmlns:a16="http://schemas.microsoft.com/office/drawing/2014/main" id="{85E1982A-8209-2301-3688-983C177D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3007"/>
              <a:ext cx="191" cy="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2" name="Freeform 70">
              <a:extLst>
                <a:ext uri="{FF2B5EF4-FFF2-40B4-BE49-F238E27FC236}">
                  <a16:creationId xmlns:a16="http://schemas.microsoft.com/office/drawing/2014/main" id="{5A9DDE56-A6A4-FB9E-CB3A-F19CAF7C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187"/>
              <a:ext cx="33" cy="34"/>
            </a:xfrm>
            <a:custGeom>
              <a:avLst/>
              <a:gdLst>
                <a:gd name="T0" fmla="*/ 0 w 33"/>
                <a:gd name="T1" fmla="*/ 0 h 34"/>
                <a:gd name="T2" fmla="*/ 33 w 33"/>
                <a:gd name="T3" fmla="*/ 0 h 34"/>
                <a:gd name="T4" fmla="*/ 33 w 3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34">
                  <a:moveTo>
                    <a:pt x="0" y="0"/>
                  </a:moveTo>
                  <a:lnTo>
                    <a:pt x="33" y="0"/>
                  </a:lnTo>
                  <a:lnTo>
                    <a:pt x="3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3" name="AutoShape 71">
              <a:extLst>
                <a:ext uri="{FF2B5EF4-FFF2-40B4-BE49-F238E27FC236}">
                  <a16:creationId xmlns:a16="http://schemas.microsoft.com/office/drawing/2014/main" id="{D9D16558-6BD7-0E1F-529D-71F304BC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31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4" name="AutoShape 72">
              <a:extLst>
                <a:ext uri="{FF2B5EF4-FFF2-40B4-BE49-F238E27FC236}">
                  <a16:creationId xmlns:a16="http://schemas.microsoft.com/office/drawing/2014/main" id="{3A63CFAB-F157-8ED8-9106-7405F1BC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120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5" name="Rectangle 73">
              <a:extLst>
                <a:ext uri="{FF2B5EF4-FFF2-40B4-BE49-F238E27FC236}">
                  <a16:creationId xmlns:a16="http://schemas.microsoft.com/office/drawing/2014/main" id="{8F240AA1-B743-0D68-0B77-92E83462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42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6" name="Rectangle 74">
              <a:extLst>
                <a:ext uri="{FF2B5EF4-FFF2-40B4-BE49-F238E27FC236}">
                  <a16:creationId xmlns:a16="http://schemas.microsoft.com/office/drawing/2014/main" id="{D50BD626-738F-E983-B8D7-A5EE3FCB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42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27" name="Freeform 75">
              <a:extLst>
                <a:ext uri="{FF2B5EF4-FFF2-40B4-BE49-F238E27FC236}">
                  <a16:creationId xmlns:a16="http://schemas.microsoft.com/office/drawing/2014/main" id="{7805A808-19E5-D14F-9219-68011DD3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221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228" name="Picture 76">
              <a:extLst>
                <a:ext uri="{FF2B5EF4-FFF2-40B4-BE49-F238E27FC236}">
                  <a16:creationId xmlns:a16="http://schemas.microsoft.com/office/drawing/2014/main" id="{5EFD0A2E-03F0-A254-69E2-CE3CDCDA7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3142"/>
              <a:ext cx="4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29" name="Line 77">
              <a:extLst>
                <a:ext uri="{FF2B5EF4-FFF2-40B4-BE49-F238E27FC236}">
                  <a16:creationId xmlns:a16="http://schemas.microsoft.com/office/drawing/2014/main" id="{55649FDF-AA30-1DE7-5B4F-45C30F8B8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322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0" name="Freeform 78">
              <a:extLst>
                <a:ext uri="{FF2B5EF4-FFF2-40B4-BE49-F238E27FC236}">
                  <a16:creationId xmlns:a16="http://schemas.microsoft.com/office/drawing/2014/main" id="{9DBC1523-1820-BC25-D869-9AB9C6BA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22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1" name="Rectangle 79">
              <a:extLst>
                <a:ext uri="{FF2B5EF4-FFF2-40B4-BE49-F238E27FC236}">
                  <a16:creationId xmlns:a16="http://schemas.microsoft.com/office/drawing/2014/main" id="{4CE26C24-878D-9C52-7C3E-FA2150E4E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76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32" name="Freeform 80">
              <a:extLst>
                <a:ext uri="{FF2B5EF4-FFF2-40B4-BE49-F238E27FC236}">
                  <a16:creationId xmlns:a16="http://schemas.microsoft.com/office/drawing/2014/main" id="{546DE13C-A997-66B4-3A97-B7F0F2911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" y="3187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3" name="Line 81">
              <a:extLst>
                <a:ext uri="{FF2B5EF4-FFF2-40B4-BE49-F238E27FC236}">
                  <a16:creationId xmlns:a16="http://schemas.microsoft.com/office/drawing/2014/main" id="{81AF3900-08F5-76B1-E5B2-A40F27CE5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4" name="Line 82">
              <a:extLst>
                <a:ext uri="{FF2B5EF4-FFF2-40B4-BE49-F238E27FC236}">
                  <a16:creationId xmlns:a16="http://schemas.microsoft.com/office/drawing/2014/main" id="{3CA05D6D-E1C0-9BC3-C1DA-53E5FD81C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87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5" name="Line 83">
              <a:extLst>
                <a:ext uri="{FF2B5EF4-FFF2-40B4-BE49-F238E27FC236}">
                  <a16:creationId xmlns:a16="http://schemas.microsoft.com/office/drawing/2014/main" id="{95AF9168-76FA-2968-5C4B-9587E98F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99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6" name="Freeform 84">
              <a:extLst>
                <a:ext uri="{FF2B5EF4-FFF2-40B4-BE49-F238E27FC236}">
                  <a16:creationId xmlns:a16="http://schemas.microsoft.com/office/drawing/2014/main" id="{F2B140BF-7888-E22E-9B9C-83641D669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3199"/>
              <a:ext cx="45" cy="1"/>
            </a:xfrm>
            <a:custGeom>
              <a:avLst/>
              <a:gdLst>
                <a:gd name="T0" fmla="*/ 0 w 45"/>
                <a:gd name="T1" fmla="*/ 22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22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7" name="Line 85">
              <a:extLst>
                <a:ext uri="{FF2B5EF4-FFF2-40B4-BE49-F238E27FC236}">
                  <a16:creationId xmlns:a16="http://schemas.microsoft.com/office/drawing/2014/main" id="{DC41C854-BB09-892E-96FB-4634149A9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8" name="Rectangle 86">
              <a:extLst>
                <a:ext uri="{FF2B5EF4-FFF2-40B4-BE49-F238E27FC236}">
                  <a16:creationId xmlns:a16="http://schemas.microsoft.com/office/drawing/2014/main" id="{05CE3C89-DA07-76ED-BC84-16F0EEBE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42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39" name="Rectangle 87">
              <a:extLst>
                <a:ext uri="{FF2B5EF4-FFF2-40B4-BE49-F238E27FC236}">
                  <a16:creationId xmlns:a16="http://schemas.microsoft.com/office/drawing/2014/main" id="{F21DB325-FA5E-91A2-7007-7265A3FF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42"/>
              <a:ext cx="23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0" name="Freeform 88">
              <a:extLst>
                <a:ext uri="{FF2B5EF4-FFF2-40B4-BE49-F238E27FC236}">
                  <a16:creationId xmlns:a16="http://schemas.microsoft.com/office/drawing/2014/main" id="{D7DFD1D3-1DDE-9406-E8F4-72E9A2A4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3221"/>
              <a:ext cx="22" cy="34"/>
            </a:xfrm>
            <a:custGeom>
              <a:avLst/>
              <a:gdLst>
                <a:gd name="T0" fmla="*/ 0 w 22"/>
                <a:gd name="T1" fmla="*/ 0 h 34"/>
                <a:gd name="T2" fmla="*/ 22 w 22"/>
                <a:gd name="T3" fmla="*/ 0 h 34"/>
                <a:gd name="T4" fmla="*/ 22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lnTo>
                    <a:pt x="22" y="0"/>
                  </a:lnTo>
                  <a:lnTo>
                    <a:pt x="22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1" name="AutoShape 89">
              <a:extLst>
                <a:ext uri="{FF2B5EF4-FFF2-40B4-BE49-F238E27FC236}">
                  <a16:creationId xmlns:a16="http://schemas.microsoft.com/office/drawing/2014/main" id="{946BBA05-A05B-1976-9E58-CC8C12F4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165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2" name="AutoShape 90">
              <a:extLst>
                <a:ext uri="{FF2B5EF4-FFF2-40B4-BE49-F238E27FC236}">
                  <a16:creationId xmlns:a16="http://schemas.microsoft.com/office/drawing/2014/main" id="{592260FB-88BE-D5AA-5481-894340FF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153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3" name="Rectangle 91">
              <a:extLst>
                <a:ext uri="{FF2B5EF4-FFF2-40B4-BE49-F238E27FC236}">
                  <a16:creationId xmlns:a16="http://schemas.microsoft.com/office/drawing/2014/main" id="{82F6B84F-A421-AE99-D45A-208D8E0E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76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4" name="Rectangle 92">
              <a:extLst>
                <a:ext uri="{FF2B5EF4-FFF2-40B4-BE49-F238E27FC236}">
                  <a16:creationId xmlns:a16="http://schemas.microsoft.com/office/drawing/2014/main" id="{CB376F6B-8984-6D1B-B8B7-C9BD07DF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5" name="Freeform 93">
              <a:extLst>
                <a:ext uri="{FF2B5EF4-FFF2-40B4-BE49-F238E27FC236}">
                  <a16:creationId xmlns:a16="http://schemas.microsoft.com/office/drawing/2014/main" id="{460D4FFF-D536-7714-6EC4-4B34B772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3255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0 h 11"/>
                <a:gd name="T6" fmla="*/ 12 w 12"/>
                <a:gd name="T7" fmla="*/ 11 h 11"/>
                <a:gd name="T8" fmla="*/ 0 w 12"/>
                <a:gd name="T9" fmla="*/ 11 h 11"/>
                <a:gd name="T10" fmla="*/ 0 w 12"/>
                <a:gd name="T11" fmla="*/ 11 h 11"/>
                <a:gd name="T12" fmla="*/ 0 w 12"/>
                <a:gd name="T13" fmla="*/ 11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246" name="Picture 94">
              <a:extLst>
                <a:ext uri="{FF2B5EF4-FFF2-40B4-BE49-F238E27FC236}">
                  <a16:creationId xmlns:a16="http://schemas.microsoft.com/office/drawing/2014/main" id="{C1935084-26AA-DEFC-8203-BA4F30ED6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3176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47" name="Rectangle 95">
              <a:extLst>
                <a:ext uri="{FF2B5EF4-FFF2-40B4-BE49-F238E27FC236}">
                  <a16:creationId xmlns:a16="http://schemas.microsoft.com/office/drawing/2014/main" id="{AF898462-E813-EBE4-5047-47B749E0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255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48" name="Rectangle 96">
              <a:extLst>
                <a:ext uri="{FF2B5EF4-FFF2-40B4-BE49-F238E27FC236}">
                  <a16:creationId xmlns:a16="http://schemas.microsoft.com/office/drawing/2014/main" id="{04310FE7-EF93-7860-F757-86987130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210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49" name="Freeform 97">
              <a:extLst>
                <a:ext uri="{FF2B5EF4-FFF2-40B4-BE49-F238E27FC236}">
                  <a16:creationId xmlns:a16="http://schemas.microsoft.com/office/drawing/2014/main" id="{4B5A6B56-A46F-9CB8-ACE0-383214D4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3221"/>
              <a:ext cx="90" cy="11"/>
            </a:xfrm>
            <a:custGeom>
              <a:avLst/>
              <a:gdLst>
                <a:gd name="T0" fmla="*/ 11 w 90"/>
                <a:gd name="T1" fmla="*/ 0 h 11"/>
                <a:gd name="T2" fmla="*/ 0 w 90"/>
                <a:gd name="T3" fmla="*/ 11 h 11"/>
                <a:gd name="T4" fmla="*/ 90 w 90"/>
                <a:gd name="T5" fmla="*/ 11 h 11"/>
                <a:gd name="T6" fmla="*/ 79 w 90"/>
                <a:gd name="T7" fmla="*/ 0 h 11"/>
                <a:gd name="T8" fmla="*/ 11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11" y="0"/>
                  </a:moveTo>
                  <a:lnTo>
                    <a:pt x="0" y="11"/>
                  </a:lnTo>
                  <a:lnTo>
                    <a:pt x="90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0" name="Line 98">
              <a:extLst>
                <a:ext uri="{FF2B5EF4-FFF2-40B4-BE49-F238E27FC236}">
                  <a16:creationId xmlns:a16="http://schemas.microsoft.com/office/drawing/2014/main" id="{82229D3B-0706-C9A6-328C-C78A866B3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1" name="Line 99">
              <a:extLst>
                <a:ext uri="{FF2B5EF4-FFF2-40B4-BE49-F238E27FC236}">
                  <a16:creationId xmlns:a16="http://schemas.microsoft.com/office/drawing/2014/main" id="{C37A103C-42DC-6A30-4109-0DA10775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221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2" name="Line 100">
              <a:extLst>
                <a:ext uri="{FF2B5EF4-FFF2-40B4-BE49-F238E27FC236}">
                  <a16:creationId xmlns:a16="http://schemas.microsoft.com/office/drawing/2014/main" id="{90A94906-8E14-92A3-20D5-4DC098C53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32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3" name="Freeform 101">
              <a:extLst>
                <a:ext uri="{FF2B5EF4-FFF2-40B4-BE49-F238E27FC236}">
                  <a16:creationId xmlns:a16="http://schemas.microsoft.com/office/drawing/2014/main" id="{F3F92F22-7BFE-184A-6327-A697A2A7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232"/>
              <a:ext cx="45" cy="1"/>
            </a:xfrm>
            <a:custGeom>
              <a:avLst/>
              <a:gdLst>
                <a:gd name="T0" fmla="*/ 0 w 45"/>
                <a:gd name="T1" fmla="*/ 33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33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4" name="Line 102">
              <a:extLst>
                <a:ext uri="{FF2B5EF4-FFF2-40B4-BE49-F238E27FC236}">
                  <a16:creationId xmlns:a16="http://schemas.microsoft.com/office/drawing/2014/main" id="{DD378D6C-9BD5-E8EE-D3A8-B0A4E2D3A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3232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5" name="Rectangle 103">
              <a:extLst>
                <a:ext uri="{FF2B5EF4-FFF2-40B4-BE49-F238E27FC236}">
                  <a16:creationId xmlns:a16="http://schemas.microsoft.com/office/drawing/2014/main" id="{99528A98-D944-3773-8904-190C6B9A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6"/>
              <a:ext cx="22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6" name="Rectangle 104">
              <a:extLst>
                <a:ext uri="{FF2B5EF4-FFF2-40B4-BE49-F238E27FC236}">
                  <a16:creationId xmlns:a16="http://schemas.microsoft.com/office/drawing/2014/main" id="{1C73169C-2BA0-0701-8B77-0B88C760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6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7" name="Freeform 105">
              <a:extLst>
                <a:ext uri="{FF2B5EF4-FFF2-40B4-BE49-F238E27FC236}">
                  <a16:creationId xmlns:a16="http://schemas.microsoft.com/office/drawing/2014/main" id="{4DE536C5-F7DD-4330-8EE1-383CA32FB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052"/>
              <a:ext cx="22" cy="34"/>
            </a:xfrm>
            <a:custGeom>
              <a:avLst/>
              <a:gdLst>
                <a:gd name="T0" fmla="*/ 0 w 22"/>
                <a:gd name="T1" fmla="*/ 0 h 34"/>
                <a:gd name="T2" fmla="*/ 22 w 22"/>
                <a:gd name="T3" fmla="*/ 0 h 34"/>
                <a:gd name="T4" fmla="*/ 22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lnTo>
                    <a:pt x="22" y="0"/>
                  </a:lnTo>
                  <a:lnTo>
                    <a:pt x="22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8" name="AutoShape 106">
              <a:extLst>
                <a:ext uri="{FF2B5EF4-FFF2-40B4-BE49-F238E27FC236}">
                  <a16:creationId xmlns:a16="http://schemas.microsoft.com/office/drawing/2014/main" id="{5C081C23-1051-5F91-CBCC-E3DF372C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996"/>
              <a:ext cx="79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59" name="AutoShape 107">
              <a:extLst>
                <a:ext uri="{FF2B5EF4-FFF2-40B4-BE49-F238E27FC236}">
                  <a16:creationId xmlns:a16="http://schemas.microsoft.com/office/drawing/2014/main" id="{F0610A48-C35B-C13C-3C41-A64A9CA3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984"/>
              <a:ext cx="10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0" name="Rectangle 108">
              <a:extLst>
                <a:ext uri="{FF2B5EF4-FFF2-40B4-BE49-F238E27FC236}">
                  <a16:creationId xmlns:a16="http://schemas.microsoft.com/office/drawing/2014/main" id="{DA7A3418-B94F-6B5A-CBE9-23C52E67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7"/>
              <a:ext cx="57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1" name="Rectangle 109">
              <a:extLst>
                <a:ext uri="{FF2B5EF4-FFF2-40B4-BE49-F238E27FC236}">
                  <a16:creationId xmlns:a16="http://schemas.microsoft.com/office/drawing/2014/main" id="{CAB66304-6A98-9D69-9FAC-D7C14B47D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7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2" name="Freeform 110">
              <a:extLst>
                <a:ext uri="{FF2B5EF4-FFF2-40B4-BE49-F238E27FC236}">
                  <a16:creationId xmlns:a16="http://schemas.microsoft.com/office/drawing/2014/main" id="{F41E083D-4090-67B2-D854-127374050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08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0 h 11"/>
                <a:gd name="T6" fmla="*/ 12 w 12"/>
                <a:gd name="T7" fmla="*/ 11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1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263" name="Picture 111">
              <a:extLst>
                <a:ext uri="{FF2B5EF4-FFF2-40B4-BE49-F238E27FC236}">
                  <a16:creationId xmlns:a16="http://schemas.microsoft.com/office/drawing/2014/main" id="{DFD5351D-31C4-32D8-3F03-25537BC0F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3018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64" name="Line 112">
              <a:extLst>
                <a:ext uri="{FF2B5EF4-FFF2-40B4-BE49-F238E27FC236}">
                  <a16:creationId xmlns:a16="http://schemas.microsoft.com/office/drawing/2014/main" id="{65F7CCB1-3A9B-FCE4-7707-BF77C0C4B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5" name="Line 113">
              <a:extLst>
                <a:ext uri="{FF2B5EF4-FFF2-40B4-BE49-F238E27FC236}">
                  <a16:creationId xmlns:a16="http://schemas.microsoft.com/office/drawing/2014/main" id="{C534BAAD-9F20-B4D7-B851-A8F926AF7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6" name="Line 114">
              <a:extLst>
                <a:ext uri="{FF2B5EF4-FFF2-40B4-BE49-F238E27FC236}">
                  <a16:creationId xmlns:a16="http://schemas.microsoft.com/office/drawing/2014/main" id="{E87EC672-D69F-5730-3518-3D6B928A3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7" name="Rectangle 115">
              <a:extLst>
                <a:ext uri="{FF2B5EF4-FFF2-40B4-BE49-F238E27FC236}">
                  <a16:creationId xmlns:a16="http://schemas.microsoft.com/office/drawing/2014/main" id="{0EDD3A2C-FAAB-5889-4493-506A5FE6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41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68" name="Freeform 116">
              <a:extLst>
                <a:ext uri="{FF2B5EF4-FFF2-40B4-BE49-F238E27FC236}">
                  <a16:creationId xmlns:a16="http://schemas.microsoft.com/office/drawing/2014/main" id="{28154067-AD27-6FD4-57A1-F04B14DF6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3052"/>
              <a:ext cx="79" cy="11"/>
            </a:xfrm>
            <a:custGeom>
              <a:avLst/>
              <a:gdLst>
                <a:gd name="T0" fmla="*/ 11 w 79"/>
                <a:gd name="T1" fmla="*/ 0 h 11"/>
                <a:gd name="T2" fmla="*/ 0 w 79"/>
                <a:gd name="T3" fmla="*/ 11 h 11"/>
                <a:gd name="T4" fmla="*/ 79 w 79"/>
                <a:gd name="T5" fmla="*/ 11 h 11"/>
                <a:gd name="T6" fmla="*/ 79 w 79"/>
                <a:gd name="T7" fmla="*/ 0 h 11"/>
                <a:gd name="T8" fmla="*/ 11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11" y="0"/>
                  </a:moveTo>
                  <a:lnTo>
                    <a:pt x="0" y="11"/>
                  </a:lnTo>
                  <a:lnTo>
                    <a:pt x="79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69" name="Line 117">
              <a:extLst>
                <a:ext uri="{FF2B5EF4-FFF2-40B4-BE49-F238E27FC236}">
                  <a16:creationId xmlns:a16="http://schemas.microsoft.com/office/drawing/2014/main" id="{723E020D-2BC3-08C8-84FA-1E5270212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0" name="Line 118">
              <a:extLst>
                <a:ext uri="{FF2B5EF4-FFF2-40B4-BE49-F238E27FC236}">
                  <a16:creationId xmlns:a16="http://schemas.microsoft.com/office/drawing/2014/main" id="{12541CDB-AD14-943B-927D-67DE0673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1" name="Line 119">
              <a:extLst>
                <a:ext uri="{FF2B5EF4-FFF2-40B4-BE49-F238E27FC236}">
                  <a16:creationId xmlns:a16="http://schemas.microsoft.com/office/drawing/2014/main" id="{8502689B-E6EC-B5F6-40CF-B6D6D77D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2" name="Freeform 120">
              <a:extLst>
                <a:ext uri="{FF2B5EF4-FFF2-40B4-BE49-F238E27FC236}">
                  <a16:creationId xmlns:a16="http://schemas.microsoft.com/office/drawing/2014/main" id="{D25121AE-FB81-CF51-608F-FB88993AE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063"/>
              <a:ext cx="56" cy="1"/>
            </a:xfrm>
            <a:custGeom>
              <a:avLst/>
              <a:gdLst>
                <a:gd name="T0" fmla="*/ 0 w 56"/>
                <a:gd name="T1" fmla="*/ 33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33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3" name="Line 121">
              <a:extLst>
                <a:ext uri="{FF2B5EF4-FFF2-40B4-BE49-F238E27FC236}">
                  <a16:creationId xmlns:a16="http://schemas.microsoft.com/office/drawing/2014/main" id="{8B23666E-A216-FCCD-CC4B-DD8A89637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306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4" name="Rectangle 122">
              <a:extLst>
                <a:ext uri="{FF2B5EF4-FFF2-40B4-BE49-F238E27FC236}">
                  <a16:creationId xmlns:a16="http://schemas.microsoft.com/office/drawing/2014/main" id="{DCE91EF1-9917-E0D3-881F-22047166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3007"/>
              <a:ext cx="22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5" name="Rectangle 123">
              <a:extLst>
                <a:ext uri="{FF2B5EF4-FFF2-40B4-BE49-F238E27FC236}">
                  <a16:creationId xmlns:a16="http://schemas.microsoft.com/office/drawing/2014/main" id="{82E1B140-2C29-F5D7-4ACF-C9EED2EA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3007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6" name="Line 124">
              <a:extLst>
                <a:ext uri="{FF2B5EF4-FFF2-40B4-BE49-F238E27FC236}">
                  <a16:creationId xmlns:a16="http://schemas.microsoft.com/office/drawing/2014/main" id="{A9380AC4-9489-999D-DED9-17FEE7E92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" y="3029"/>
              <a:ext cx="9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7" name="Line 125">
              <a:extLst>
                <a:ext uri="{FF2B5EF4-FFF2-40B4-BE49-F238E27FC236}">
                  <a16:creationId xmlns:a16="http://schemas.microsoft.com/office/drawing/2014/main" id="{CADC3BF8-FFF0-A78B-9B9C-8987D1F3F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3052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8" name="Line 126">
              <a:extLst>
                <a:ext uri="{FF2B5EF4-FFF2-40B4-BE49-F238E27FC236}">
                  <a16:creationId xmlns:a16="http://schemas.microsoft.com/office/drawing/2014/main" id="{19D9CC3E-C3AF-F270-AA55-BDA8C8D24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018"/>
              <a:ext cx="102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79" name="Line 127">
              <a:extLst>
                <a:ext uri="{FF2B5EF4-FFF2-40B4-BE49-F238E27FC236}">
                  <a16:creationId xmlns:a16="http://schemas.microsoft.com/office/drawing/2014/main" id="{BBB6B5F9-618F-1029-1B91-789F7F1D2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3018"/>
              <a:ext cx="147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0" name="Oval 128">
              <a:extLst>
                <a:ext uri="{FF2B5EF4-FFF2-40B4-BE49-F238E27FC236}">
                  <a16:creationId xmlns:a16="http://schemas.microsoft.com/office/drawing/2014/main" id="{EAD136EA-4B96-AEEE-8558-D4643C78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973"/>
              <a:ext cx="68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81" name="Freeform 129">
              <a:extLst>
                <a:ext uri="{FF2B5EF4-FFF2-40B4-BE49-F238E27FC236}">
                  <a16:creationId xmlns:a16="http://schemas.microsoft.com/office/drawing/2014/main" id="{92CF59B5-0B37-E714-641A-E48CB389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26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11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11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2" name="AutoShape 130">
              <a:extLst>
                <a:ext uri="{FF2B5EF4-FFF2-40B4-BE49-F238E27FC236}">
                  <a16:creationId xmlns:a16="http://schemas.microsoft.com/office/drawing/2014/main" id="{FA873972-C123-F922-D9F3-C151C8D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10"/>
              <a:ext cx="68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3" name="AutoShape 131">
              <a:extLst>
                <a:ext uri="{FF2B5EF4-FFF2-40B4-BE49-F238E27FC236}">
                  <a16:creationId xmlns:a16="http://schemas.microsoft.com/office/drawing/2014/main" id="{B349C825-CBDE-88F5-F1FD-3252A2B7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199"/>
              <a:ext cx="90" cy="78"/>
            </a:xfrm>
            <a:prstGeom prst="roundRect">
              <a:avLst>
                <a:gd name="adj" fmla="val 32051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4" name="Rectangle 132">
              <a:extLst>
                <a:ext uri="{FF2B5EF4-FFF2-40B4-BE49-F238E27FC236}">
                  <a16:creationId xmlns:a16="http://schemas.microsoft.com/office/drawing/2014/main" id="{7EBBED9A-E8CB-5B5B-85AB-1F081157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3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5" name="Rectangle 133">
              <a:extLst>
                <a:ext uri="{FF2B5EF4-FFF2-40B4-BE49-F238E27FC236}">
                  <a16:creationId xmlns:a16="http://schemas.microsoft.com/office/drawing/2014/main" id="{48F316DB-7BA3-E634-0CEF-A495A321A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32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6" name="Freeform 134">
              <a:extLst>
                <a:ext uri="{FF2B5EF4-FFF2-40B4-BE49-F238E27FC236}">
                  <a16:creationId xmlns:a16="http://schemas.microsoft.com/office/drawing/2014/main" id="{E2E0FBE6-3C82-AF37-3018-BBA6FEAC9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3300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287" name="Picture 135">
              <a:extLst>
                <a:ext uri="{FF2B5EF4-FFF2-40B4-BE49-F238E27FC236}">
                  <a16:creationId xmlns:a16="http://schemas.microsoft.com/office/drawing/2014/main" id="{1122A1D0-FEFE-12FC-BCED-96EFCFC30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3232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Line 136">
              <a:extLst>
                <a:ext uri="{FF2B5EF4-FFF2-40B4-BE49-F238E27FC236}">
                  <a16:creationId xmlns:a16="http://schemas.microsoft.com/office/drawing/2014/main" id="{C71CD0B2-5EE2-8A84-8E95-C1A499537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89" name="Line 137">
              <a:extLst>
                <a:ext uri="{FF2B5EF4-FFF2-40B4-BE49-F238E27FC236}">
                  <a16:creationId xmlns:a16="http://schemas.microsoft.com/office/drawing/2014/main" id="{7487F959-8F76-4AF0-1817-6402A017D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0" name="Line 138">
              <a:extLst>
                <a:ext uri="{FF2B5EF4-FFF2-40B4-BE49-F238E27FC236}">
                  <a16:creationId xmlns:a16="http://schemas.microsoft.com/office/drawing/2014/main" id="{564C19A1-504F-17CE-3F5F-7813814D1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1" name="Rectangle 139">
              <a:extLst>
                <a:ext uri="{FF2B5EF4-FFF2-40B4-BE49-F238E27FC236}">
                  <a16:creationId xmlns:a16="http://schemas.microsoft.com/office/drawing/2014/main" id="{6E1DFA1D-DD62-8F0C-7F3F-9355CBF9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6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292" name="Freeform 140">
              <a:extLst>
                <a:ext uri="{FF2B5EF4-FFF2-40B4-BE49-F238E27FC236}">
                  <a16:creationId xmlns:a16="http://schemas.microsoft.com/office/drawing/2014/main" id="{1D487E59-D2A8-13D3-256C-4184F8430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3277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3" name="Line 141">
              <a:extLst>
                <a:ext uri="{FF2B5EF4-FFF2-40B4-BE49-F238E27FC236}">
                  <a16:creationId xmlns:a16="http://schemas.microsoft.com/office/drawing/2014/main" id="{DBD56B95-7994-A61E-1717-1CD25706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4" name="Line 142">
              <a:extLst>
                <a:ext uri="{FF2B5EF4-FFF2-40B4-BE49-F238E27FC236}">
                  <a16:creationId xmlns:a16="http://schemas.microsoft.com/office/drawing/2014/main" id="{535CDA80-93D2-FED4-925C-7D61DFCB1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5" name="Line 143">
              <a:extLst>
                <a:ext uri="{FF2B5EF4-FFF2-40B4-BE49-F238E27FC236}">
                  <a16:creationId xmlns:a16="http://schemas.microsoft.com/office/drawing/2014/main" id="{6816BF13-E565-76FD-6856-1833EADE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6" name="Freeform 144">
              <a:extLst>
                <a:ext uri="{FF2B5EF4-FFF2-40B4-BE49-F238E27FC236}">
                  <a16:creationId xmlns:a16="http://schemas.microsoft.com/office/drawing/2014/main" id="{8247A344-D135-275A-F6BE-06A7160A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3277"/>
              <a:ext cx="46" cy="1"/>
            </a:xfrm>
            <a:custGeom>
              <a:avLst/>
              <a:gdLst>
                <a:gd name="T0" fmla="*/ 0 w 46"/>
                <a:gd name="T1" fmla="*/ 23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0" y="0"/>
                  </a:moveTo>
                  <a:lnTo>
                    <a:pt x="23" y="0"/>
                  </a:lnTo>
                  <a:lnTo>
                    <a:pt x="4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7" name="Line 145">
              <a:extLst>
                <a:ext uri="{FF2B5EF4-FFF2-40B4-BE49-F238E27FC236}">
                  <a16:creationId xmlns:a16="http://schemas.microsoft.com/office/drawing/2014/main" id="{5D65CC79-A0BB-7D73-99D3-DA35BBC29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327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8" name="Rectangle 146">
              <a:extLst>
                <a:ext uri="{FF2B5EF4-FFF2-40B4-BE49-F238E27FC236}">
                  <a16:creationId xmlns:a16="http://schemas.microsoft.com/office/drawing/2014/main" id="{DBA8C90D-1D5D-1DB9-9419-1015E11C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21"/>
              <a:ext cx="11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299" name="Rectangle 147">
              <a:extLst>
                <a:ext uri="{FF2B5EF4-FFF2-40B4-BE49-F238E27FC236}">
                  <a16:creationId xmlns:a16="http://schemas.microsoft.com/office/drawing/2014/main" id="{30079F16-BF21-A397-0712-43922429E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21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0" name="Line 148">
              <a:extLst>
                <a:ext uri="{FF2B5EF4-FFF2-40B4-BE49-F238E27FC236}">
                  <a16:creationId xmlns:a16="http://schemas.microsoft.com/office/drawing/2014/main" id="{2D5719FE-CFD6-8E7D-9DFD-57A29DBCE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3" y="3041"/>
              <a:ext cx="203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1" name="Freeform 149">
              <a:extLst>
                <a:ext uri="{FF2B5EF4-FFF2-40B4-BE49-F238E27FC236}">
                  <a16:creationId xmlns:a16="http://schemas.microsoft.com/office/drawing/2014/main" id="{8F1581AE-A1A0-AA79-D3A3-6423FD0F1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3221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23 w 23"/>
                <a:gd name="T3" fmla="*/ 0 h 34"/>
                <a:gd name="T4" fmla="*/ 23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23" y="0"/>
                  </a:lnTo>
                  <a:lnTo>
                    <a:pt x="2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2" name="AutoShape 150">
              <a:extLst>
                <a:ext uri="{FF2B5EF4-FFF2-40B4-BE49-F238E27FC236}">
                  <a16:creationId xmlns:a16="http://schemas.microsoft.com/office/drawing/2014/main" id="{647BB00A-D735-93AA-9503-7BE7931A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165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3" name="AutoShape 151">
              <a:extLst>
                <a:ext uri="{FF2B5EF4-FFF2-40B4-BE49-F238E27FC236}">
                  <a16:creationId xmlns:a16="http://schemas.microsoft.com/office/drawing/2014/main" id="{1182BCE9-A281-8183-8B0C-A9557E4C3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153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4" name="Rectangle 152">
              <a:extLst>
                <a:ext uri="{FF2B5EF4-FFF2-40B4-BE49-F238E27FC236}">
                  <a16:creationId xmlns:a16="http://schemas.microsoft.com/office/drawing/2014/main" id="{C89454F4-57E1-66D0-516C-80A7B1BE7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176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5" name="Rectangle 153">
              <a:extLst>
                <a:ext uri="{FF2B5EF4-FFF2-40B4-BE49-F238E27FC236}">
                  <a16:creationId xmlns:a16="http://schemas.microsoft.com/office/drawing/2014/main" id="{7E9AF7F8-830B-8CD7-DEA0-E43A5777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6" name="Freeform 154">
              <a:extLst>
                <a:ext uri="{FF2B5EF4-FFF2-40B4-BE49-F238E27FC236}">
                  <a16:creationId xmlns:a16="http://schemas.microsoft.com/office/drawing/2014/main" id="{78F8F681-B6B7-BA32-44BA-DE047BA2F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3255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22 w 22"/>
                <a:gd name="T5" fmla="*/ 0 h 11"/>
                <a:gd name="T6" fmla="*/ 22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0 w 22"/>
                <a:gd name="T13" fmla="*/ 11 h 11"/>
                <a:gd name="T14" fmla="*/ 0 w 22"/>
                <a:gd name="T15" fmla="*/ 0 h 11"/>
                <a:gd name="T16" fmla="*/ 0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2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307" name="Picture 155">
              <a:extLst>
                <a:ext uri="{FF2B5EF4-FFF2-40B4-BE49-F238E27FC236}">
                  <a16:creationId xmlns:a16="http://schemas.microsoft.com/office/drawing/2014/main" id="{8630C062-8C04-A06F-6A90-C38A0FA6B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3187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8" name="Line 156">
              <a:extLst>
                <a:ext uri="{FF2B5EF4-FFF2-40B4-BE49-F238E27FC236}">
                  <a16:creationId xmlns:a16="http://schemas.microsoft.com/office/drawing/2014/main" id="{B4E1B3F7-B951-D619-D14E-E05949E05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09" name="Line 157">
              <a:extLst>
                <a:ext uri="{FF2B5EF4-FFF2-40B4-BE49-F238E27FC236}">
                  <a16:creationId xmlns:a16="http://schemas.microsoft.com/office/drawing/2014/main" id="{61E434A6-7468-44FA-5880-582E37619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0" name="Line 158">
              <a:extLst>
                <a:ext uri="{FF2B5EF4-FFF2-40B4-BE49-F238E27FC236}">
                  <a16:creationId xmlns:a16="http://schemas.microsoft.com/office/drawing/2014/main" id="{FC8FABF2-6983-5FFA-D0D4-07DDF74C8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1" name="Rectangle 159">
              <a:extLst>
                <a:ext uri="{FF2B5EF4-FFF2-40B4-BE49-F238E27FC236}">
                  <a16:creationId xmlns:a16="http://schemas.microsoft.com/office/drawing/2014/main" id="{41CCF097-1719-E240-C79E-8AD9C0CA5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210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12" name="Freeform 160">
              <a:extLst>
                <a:ext uri="{FF2B5EF4-FFF2-40B4-BE49-F238E27FC236}">
                  <a16:creationId xmlns:a16="http://schemas.microsoft.com/office/drawing/2014/main" id="{DDB20FE7-8DE3-A7A2-2B58-EFDD283D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" y="3221"/>
              <a:ext cx="91" cy="23"/>
            </a:xfrm>
            <a:custGeom>
              <a:avLst/>
              <a:gdLst>
                <a:gd name="T0" fmla="*/ 12 w 91"/>
                <a:gd name="T1" fmla="*/ 0 h 23"/>
                <a:gd name="T2" fmla="*/ 0 w 91"/>
                <a:gd name="T3" fmla="*/ 23 h 23"/>
                <a:gd name="T4" fmla="*/ 91 w 91"/>
                <a:gd name="T5" fmla="*/ 23 h 23"/>
                <a:gd name="T6" fmla="*/ 79 w 91"/>
                <a:gd name="T7" fmla="*/ 0 h 23"/>
                <a:gd name="T8" fmla="*/ 12 w 9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">
                  <a:moveTo>
                    <a:pt x="12" y="0"/>
                  </a:moveTo>
                  <a:lnTo>
                    <a:pt x="0" y="23"/>
                  </a:lnTo>
                  <a:lnTo>
                    <a:pt x="91" y="23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3" name="Freeform 161">
              <a:extLst>
                <a:ext uri="{FF2B5EF4-FFF2-40B4-BE49-F238E27FC236}">
                  <a16:creationId xmlns:a16="http://schemas.microsoft.com/office/drawing/2014/main" id="{F5A5A874-6E2B-536E-D21F-43165898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3232"/>
              <a:ext cx="67" cy="1"/>
            </a:xfrm>
            <a:custGeom>
              <a:avLst/>
              <a:gdLst>
                <a:gd name="T0" fmla="*/ 0 w 67"/>
                <a:gd name="T1" fmla="*/ 11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11" y="0"/>
                  </a:lnTo>
                  <a:lnTo>
                    <a:pt x="6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4" name="Line 162">
              <a:extLst>
                <a:ext uri="{FF2B5EF4-FFF2-40B4-BE49-F238E27FC236}">
                  <a16:creationId xmlns:a16="http://schemas.microsoft.com/office/drawing/2014/main" id="{E58169B5-80E6-84D5-49B2-5A254E0B2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3232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5" name="Freeform 163">
              <a:extLst>
                <a:ext uri="{FF2B5EF4-FFF2-40B4-BE49-F238E27FC236}">
                  <a16:creationId xmlns:a16="http://schemas.microsoft.com/office/drawing/2014/main" id="{D5B53BFF-0AA0-8098-DBF0-C33C96CE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232"/>
              <a:ext cx="45" cy="1"/>
            </a:xfrm>
            <a:custGeom>
              <a:avLst/>
              <a:gdLst>
                <a:gd name="T0" fmla="*/ 0 w 45"/>
                <a:gd name="T1" fmla="*/ 34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34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6" name="Line 164">
              <a:extLst>
                <a:ext uri="{FF2B5EF4-FFF2-40B4-BE49-F238E27FC236}">
                  <a16:creationId xmlns:a16="http://schemas.microsoft.com/office/drawing/2014/main" id="{C0B77378-C4B6-082B-3EBD-19C3E37D1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7" name="Rectangle 165">
              <a:extLst>
                <a:ext uri="{FF2B5EF4-FFF2-40B4-BE49-F238E27FC236}">
                  <a16:creationId xmlns:a16="http://schemas.microsoft.com/office/drawing/2014/main" id="{1952994A-4C5F-67BC-6E14-13861A1F8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176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8" name="Rectangle 166">
              <a:extLst>
                <a:ext uri="{FF2B5EF4-FFF2-40B4-BE49-F238E27FC236}">
                  <a16:creationId xmlns:a16="http://schemas.microsoft.com/office/drawing/2014/main" id="{1B18FE12-67A0-6508-DC13-CA65B6CE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176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19" name="Freeform 167">
              <a:extLst>
                <a:ext uri="{FF2B5EF4-FFF2-40B4-BE49-F238E27FC236}">
                  <a16:creationId xmlns:a16="http://schemas.microsoft.com/office/drawing/2014/main" id="{12BF911F-D77B-38DA-04AA-BC4D743CB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3255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23 w 34"/>
                <a:gd name="T3" fmla="*/ 0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23" y="0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0" name="AutoShape 168">
              <a:extLst>
                <a:ext uri="{FF2B5EF4-FFF2-40B4-BE49-F238E27FC236}">
                  <a16:creationId xmlns:a16="http://schemas.microsoft.com/office/drawing/2014/main" id="{2B0F71DE-5FC4-4566-EBF0-B3484CF9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199"/>
              <a:ext cx="79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1" name="AutoShape 169">
              <a:extLst>
                <a:ext uri="{FF2B5EF4-FFF2-40B4-BE49-F238E27FC236}">
                  <a16:creationId xmlns:a16="http://schemas.microsoft.com/office/drawing/2014/main" id="{0F049D63-2815-1686-45ED-1FF2E722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187"/>
              <a:ext cx="102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2" name="Rectangle 170">
              <a:extLst>
                <a:ext uri="{FF2B5EF4-FFF2-40B4-BE49-F238E27FC236}">
                  <a16:creationId xmlns:a16="http://schemas.microsoft.com/office/drawing/2014/main" id="{6FCD0B32-FC4D-B7C4-641E-96B93F2A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10"/>
              <a:ext cx="5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3" name="Rectangle 171">
              <a:extLst>
                <a:ext uri="{FF2B5EF4-FFF2-40B4-BE49-F238E27FC236}">
                  <a16:creationId xmlns:a16="http://schemas.microsoft.com/office/drawing/2014/main" id="{A8B14126-2DE2-BACF-5ADA-D1EED6DB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10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4" name="Freeform 172">
              <a:extLst>
                <a:ext uri="{FF2B5EF4-FFF2-40B4-BE49-F238E27FC236}">
                  <a16:creationId xmlns:a16="http://schemas.microsoft.com/office/drawing/2014/main" id="{0EBD2AEB-E264-6DE6-CD77-57A4F0FD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3289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325" name="Picture 173">
              <a:extLst>
                <a:ext uri="{FF2B5EF4-FFF2-40B4-BE49-F238E27FC236}">
                  <a16:creationId xmlns:a16="http://schemas.microsoft.com/office/drawing/2014/main" id="{F8FF47AF-0DC1-4776-26FC-706C1B373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" y="3221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26" name="Line 174">
              <a:extLst>
                <a:ext uri="{FF2B5EF4-FFF2-40B4-BE49-F238E27FC236}">
                  <a16:creationId xmlns:a16="http://schemas.microsoft.com/office/drawing/2014/main" id="{3016DFD9-FA2F-106E-D1FF-C71AFA9F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7" name="Line 175">
              <a:extLst>
                <a:ext uri="{FF2B5EF4-FFF2-40B4-BE49-F238E27FC236}">
                  <a16:creationId xmlns:a16="http://schemas.microsoft.com/office/drawing/2014/main" id="{78027EAD-2C1B-BD8A-0A1C-0665FD33B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8" name="Line 176">
              <a:extLst>
                <a:ext uri="{FF2B5EF4-FFF2-40B4-BE49-F238E27FC236}">
                  <a16:creationId xmlns:a16="http://schemas.microsoft.com/office/drawing/2014/main" id="{C0D320D6-B764-9569-2860-A55DA5E63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29" name="Rectangle 177">
              <a:extLst>
                <a:ext uri="{FF2B5EF4-FFF2-40B4-BE49-F238E27FC236}">
                  <a16:creationId xmlns:a16="http://schemas.microsoft.com/office/drawing/2014/main" id="{8F1A4784-A756-EBF0-D5A4-D63D708DC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44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30" name="Freeform 178">
              <a:extLst>
                <a:ext uri="{FF2B5EF4-FFF2-40B4-BE49-F238E27FC236}">
                  <a16:creationId xmlns:a16="http://schemas.microsoft.com/office/drawing/2014/main" id="{66B4E333-24AD-2D3A-177C-8BE38F7D2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3255"/>
              <a:ext cx="79" cy="22"/>
            </a:xfrm>
            <a:custGeom>
              <a:avLst/>
              <a:gdLst>
                <a:gd name="T0" fmla="*/ 12 w 79"/>
                <a:gd name="T1" fmla="*/ 0 h 22"/>
                <a:gd name="T2" fmla="*/ 0 w 79"/>
                <a:gd name="T3" fmla="*/ 22 h 22"/>
                <a:gd name="T4" fmla="*/ 79 w 79"/>
                <a:gd name="T5" fmla="*/ 22 h 22"/>
                <a:gd name="T6" fmla="*/ 79 w 79"/>
                <a:gd name="T7" fmla="*/ 0 h 22"/>
                <a:gd name="T8" fmla="*/ 12 w 7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2">
                  <a:moveTo>
                    <a:pt x="12" y="0"/>
                  </a:moveTo>
                  <a:lnTo>
                    <a:pt x="0" y="22"/>
                  </a:lnTo>
                  <a:lnTo>
                    <a:pt x="79" y="22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1" name="Line 179">
              <a:extLst>
                <a:ext uri="{FF2B5EF4-FFF2-40B4-BE49-F238E27FC236}">
                  <a16:creationId xmlns:a16="http://schemas.microsoft.com/office/drawing/2014/main" id="{033AC96C-240A-42D9-98E0-1931C714E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2" name="Line 180">
              <a:extLst>
                <a:ext uri="{FF2B5EF4-FFF2-40B4-BE49-F238E27FC236}">
                  <a16:creationId xmlns:a16="http://schemas.microsoft.com/office/drawing/2014/main" id="{CEFEDE45-579E-65C0-33CB-191F96A91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3" name="Line 181">
              <a:extLst>
                <a:ext uri="{FF2B5EF4-FFF2-40B4-BE49-F238E27FC236}">
                  <a16:creationId xmlns:a16="http://schemas.microsoft.com/office/drawing/2014/main" id="{9574524A-62C9-1492-141D-89124B0AB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4" name="Freeform 182">
              <a:extLst>
                <a:ext uri="{FF2B5EF4-FFF2-40B4-BE49-F238E27FC236}">
                  <a16:creationId xmlns:a16="http://schemas.microsoft.com/office/drawing/2014/main" id="{47F2635B-89A8-AA11-5BFD-172BCF9FB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266"/>
              <a:ext cx="56" cy="1"/>
            </a:xfrm>
            <a:custGeom>
              <a:avLst/>
              <a:gdLst>
                <a:gd name="T0" fmla="*/ 0 w 56"/>
                <a:gd name="T1" fmla="*/ 34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34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5" name="Line 183">
              <a:extLst>
                <a:ext uri="{FF2B5EF4-FFF2-40B4-BE49-F238E27FC236}">
                  <a16:creationId xmlns:a16="http://schemas.microsoft.com/office/drawing/2014/main" id="{709E9423-23CE-B762-65AE-67D1162B9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3266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6" name="Rectangle 184">
              <a:extLst>
                <a:ext uri="{FF2B5EF4-FFF2-40B4-BE49-F238E27FC236}">
                  <a16:creationId xmlns:a16="http://schemas.microsoft.com/office/drawing/2014/main" id="{080495EE-88D8-CEC7-7A20-1AAE397E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3210"/>
              <a:ext cx="23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7" name="Rectangle 185">
              <a:extLst>
                <a:ext uri="{FF2B5EF4-FFF2-40B4-BE49-F238E27FC236}">
                  <a16:creationId xmlns:a16="http://schemas.microsoft.com/office/drawing/2014/main" id="{C9337112-C8FD-CCCE-6CE0-D40A5B96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3210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8" name="Freeform 186">
              <a:extLst>
                <a:ext uri="{FF2B5EF4-FFF2-40B4-BE49-F238E27FC236}">
                  <a16:creationId xmlns:a16="http://schemas.microsoft.com/office/drawing/2014/main" id="{2B045A85-87EF-601E-9E30-1118F8725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" y="308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11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11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39" name="AutoShape 187">
              <a:extLst>
                <a:ext uri="{FF2B5EF4-FFF2-40B4-BE49-F238E27FC236}">
                  <a16:creationId xmlns:a16="http://schemas.microsoft.com/office/drawing/2014/main" id="{9DEAA99B-1084-F273-A627-60D9C4C4D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029"/>
              <a:ext cx="67" cy="57"/>
            </a:xfrm>
            <a:prstGeom prst="roundRect">
              <a:avLst>
                <a:gd name="adj" fmla="val 4386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0" name="AutoShape 188">
              <a:extLst>
                <a:ext uri="{FF2B5EF4-FFF2-40B4-BE49-F238E27FC236}">
                  <a16:creationId xmlns:a16="http://schemas.microsoft.com/office/drawing/2014/main" id="{290D06E0-3216-D268-CC86-7900057F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018"/>
              <a:ext cx="91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1" name="Rectangle 189">
              <a:extLst>
                <a:ext uri="{FF2B5EF4-FFF2-40B4-BE49-F238E27FC236}">
                  <a16:creationId xmlns:a16="http://schemas.microsoft.com/office/drawing/2014/main" id="{E0A066F0-DC12-9EF4-DB96-6160B91B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052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2" name="Rectangle 190">
              <a:extLst>
                <a:ext uri="{FF2B5EF4-FFF2-40B4-BE49-F238E27FC236}">
                  <a16:creationId xmlns:a16="http://schemas.microsoft.com/office/drawing/2014/main" id="{F9E37B59-8838-5CB3-374B-2E29504C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052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3" name="Freeform 191">
              <a:extLst>
                <a:ext uri="{FF2B5EF4-FFF2-40B4-BE49-F238E27FC236}">
                  <a16:creationId xmlns:a16="http://schemas.microsoft.com/office/drawing/2014/main" id="{3B15641D-C3E8-8D00-B581-1BAFF1656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3120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344" name="Picture 192">
              <a:extLst>
                <a:ext uri="{FF2B5EF4-FFF2-40B4-BE49-F238E27FC236}">
                  <a16:creationId xmlns:a16="http://schemas.microsoft.com/office/drawing/2014/main" id="{39ED2758-2BAC-623E-9CD0-817264C80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" y="3052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45" name="Line 193">
              <a:extLst>
                <a:ext uri="{FF2B5EF4-FFF2-40B4-BE49-F238E27FC236}">
                  <a16:creationId xmlns:a16="http://schemas.microsoft.com/office/drawing/2014/main" id="{B3E2FF29-E38E-F228-0123-B27ACB5B3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6" name="Line 194">
              <a:extLst>
                <a:ext uri="{FF2B5EF4-FFF2-40B4-BE49-F238E27FC236}">
                  <a16:creationId xmlns:a16="http://schemas.microsoft.com/office/drawing/2014/main" id="{77C356BE-789B-ECDA-A905-E2BED5C8E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7" name="Line 195">
              <a:extLst>
                <a:ext uri="{FF2B5EF4-FFF2-40B4-BE49-F238E27FC236}">
                  <a16:creationId xmlns:a16="http://schemas.microsoft.com/office/drawing/2014/main" id="{A18B63E7-D3E1-1D6A-EA41-8CDF2D6EC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48" name="Rectangle 196">
              <a:extLst>
                <a:ext uri="{FF2B5EF4-FFF2-40B4-BE49-F238E27FC236}">
                  <a16:creationId xmlns:a16="http://schemas.microsoft.com/office/drawing/2014/main" id="{43781C8B-90A5-49FA-2A99-EC4F161B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086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49" name="Freeform 197">
              <a:extLst>
                <a:ext uri="{FF2B5EF4-FFF2-40B4-BE49-F238E27FC236}">
                  <a16:creationId xmlns:a16="http://schemas.microsoft.com/office/drawing/2014/main" id="{7DF6E6B1-011D-B63A-F5DF-31812C79B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097"/>
              <a:ext cx="91" cy="11"/>
            </a:xfrm>
            <a:custGeom>
              <a:avLst/>
              <a:gdLst>
                <a:gd name="T0" fmla="*/ 12 w 91"/>
                <a:gd name="T1" fmla="*/ 0 h 11"/>
                <a:gd name="T2" fmla="*/ 0 w 91"/>
                <a:gd name="T3" fmla="*/ 11 h 11"/>
                <a:gd name="T4" fmla="*/ 91 w 91"/>
                <a:gd name="T5" fmla="*/ 11 h 11"/>
                <a:gd name="T6" fmla="*/ 79 w 91"/>
                <a:gd name="T7" fmla="*/ 0 h 11"/>
                <a:gd name="T8" fmla="*/ 12 w 9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">
                  <a:moveTo>
                    <a:pt x="12" y="0"/>
                  </a:moveTo>
                  <a:lnTo>
                    <a:pt x="0" y="11"/>
                  </a:lnTo>
                  <a:lnTo>
                    <a:pt x="91" y="11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0" name="Freeform 198">
              <a:extLst>
                <a:ext uri="{FF2B5EF4-FFF2-40B4-BE49-F238E27FC236}">
                  <a16:creationId xmlns:a16="http://schemas.microsoft.com/office/drawing/2014/main" id="{D7321DFF-8A8C-F27F-C3A6-B346C5447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3097"/>
              <a:ext cx="56" cy="1"/>
            </a:xfrm>
            <a:custGeom>
              <a:avLst/>
              <a:gdLst>
                <a:gd name="T0" fmla="*/ 0 w 56"/>
                <a:gd name="T1" fmla="*/ 11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11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1" name="Line 199">
              <a:extLst>
                <a:ext uri="{FF2B5EF4-FFF2-40B4-BE49-F238E27FC236}">
                  <a16:creationId xmlns:a16="http://schemas.microsoft.com/office/drawing/2014/main" id="{198611F8-0CB2-BB11-A8F5-CCCB4C7E3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2" name="Line 200">
              <a:extLst>
                <a:ext uri="{FF2B5EF4-FFF2-40B4-BE49-F238E27FC236}">
                  <a16:creationId xmlns:a16="http://schemas.microsoft.com/office/drawing/2014/main" id="{6CDB9277-68A1-4F15-C77D-8722C036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97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3" name="Line 201">
              <a:extLst>
                <a:ext uri="{FF2B5EF4-FFF2-40B4-BE49-F238E27FC236}">
                  <a16:creationId xmlns:a16="http://schemas.microsoft.com/office/drawing/2014/main" id="{83F2A949-E510-E60A-8817-EDED18DC6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097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4" name="Line 202">
              <a:extLst>
                <a:ext uri="{FF2B5EF4-FFF2-40B4-BE49-F238E27FC236}">
                  <a16:creationId xmlns:a16="http://schemas.microsoft.com/office/drawing/2014/main" id="{0A5EAED4-A7CE-8C48-EB89-12BCC05AC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5" name="Rectangle 203">
              <a:extLst>
                <a:ext uri="{FF2B5EF4-FFF2-40B4-BE49-F238E27FC236}">
                  <a16:creationId xmlns:a16="http://schemas.microsoft.com/office/drawing/2014/main" id="{F62D6FA7-7D79-1B8F-A2BB-85E0BA04C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041"/>
              <a:ext cx="11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6" name="Rectangle 204">
              <a:extLst>
                <a:ext uri="{FF2B5EF4-FFF2-40B4-BE49-F238E27FC236}">
                  <a16:creationId xmlns:a16="http://schemas.microsoft.com/office/drawing/2014/main" id="{1E5807A9-DA12-0BA0-DEAB-5BC26CFE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041"/>
              <a:ext cx="22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7" name="Line 205">
              <a:extLst>
                <a:ext uri="{FF2B5EF4-FFF2-40B4-BE49-F238E27FC236}">
                  <a16:creationId xmlns:a16="http://schemas.microsoft.com/office/drawing/2014/main" id="{13107C13-1CCB-F28A-954A-8C79D6E32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5" y="3074"/>
              <a:ext cx="10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8" name="Line 206">
              <a:extLst>
                <a:ext uri="{FF2B5EF4-FFF2-40B4-BE49-F238E27FC236}">
                  <a16:creationId xmlns:a16="http://schemas.microsoft.com/office/drawing/2014/main" id="{36794F7D-F79D-CA5A-1283-2670CC254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086"/>
              <a:ext cx="1" cy="1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59" name="Line 207">
              <a:extLst>
                <a:ext uri="{FF2B5EF4-FFF2-40B4-BE49-F238E27FC236}">
                  <a16:creationId xmlns:a16="http://schemas.microsoft.com/office/drawing/2014/main" id="{1F016895-0759-1701-8E4E-709B4A818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052"/>
              <a:ext cx="10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0" name="Line 208">
              <a:extLst>
                <a:ext uri="{FF2B5EF4-FFF2-40B4-BE49-F238E27FC236}">
                  <a16:creationId xmlns:a16="http://schemas.microsoft.com/office/drawing/2014/main" id="{B21410E7-4627-4E34-A269-D1C93679E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3052"/>
              <a:ext cx="147" cy="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1" name="Oval 209">
              <a:extLst>
                <a:ext uri="{FF2B5EF4-FFF2-40B4-BE49-F238E27FC236}">
                  <a16:creationId xmlns:a16="http://schemas.microsoft.com/office/drawing/2014/main" id="{67C4F880-7396-8845-BD4C-4C06D6FE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007"/>
              <a:ext cx="79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62" name="Freeform 210">
              <a:extLst>
                <a:ext uri="{FF2B5EF4-FFF2-40B4-BE49-F238E27FC236}">
                  <a16:creationId xmlns:a16="http://schemas.microsoft.com/office/drawing/2014/main" id="{7D152DC7-C277-3EA6-C2CE-5B793E846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300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23 w 23"/>
                <a:gd name="T3" fmla="*/ 11 h 34"/>
                <a:gd name="T4" fmla="*/ 23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23" y="11"/>
                  </a:lnTo>
                  <a:lnTo>
                    <a:pt x="2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3" name="AutoShape 211">
              <a:extLst>
                <a:ext uri="{FF2B5EF4-FFF2-40B4-BE49-F238E27FC236}">
                  <a16:creationId xmlns:a16="http://schemas.microsoft.com/office/drawing/2014/main" id="{468592C6-CFE6-927B-9F2E-52952E921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255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4" name="AutoShape 212">
              <a:extLst>
                <a:ext uri="{FF2B5EF4-FFF2-40B4-BE49-F238E27FC236}">
                  <a16:creationId xmlns:a16="http://schemas.microsoft.com/office/drawing/2014/main" id="{B43CCE28-E1C0-1320-DCFD-BE622DC0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244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5" name="Rectangle 213">
              <a:extLst>
                <a:ext uri="{FF2B5EF4-FFF2-40B4-BE49-F238E27FC236}">
                  <a16:creationId xmlns:a16="http://schemas.microsoft.com/office/drawing/2014/main" id="{C96195D7-E35A-56F4-687E-B51D0B78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266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6" name="Rectangle 214">
              <a:extLst>
                <a:ext uri="{FF2B5EF4-FFF2-40B4-BE49-F238E27FC236}">
                  <a16:creationId xmlns:a16="http://schemas.microsoft.com/office/drawing/2014/main" id="{EA6C08BB-266F-37A5-0CEF-9431AFE2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266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67" name="Freeform 215">
              <a:extLst>
                <a:ext uri="{FF2B5EF4-FFF2-40B4-BE49-F238E27FC236}">
                  <a16:creationId xmlns:a16="http://schemas.microsoft.com/office/drawing/2014/main" id="{2794FF05-2079-F0CB-C9FF-E798F7D1D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3334"/>
              <a:ext cx="23" cy="22"/>
            </a:xfrm>
            <a:custGeom>
              <a:avLst/>
              <a:gdLst>
                <a:gd name="T0" fmla="*/ 12 w 23"/>
                <a:gd name="T1" fmla="*/ 0 h 22"/>
                <a:gd name="T2" fmla="*/ 12 w 23"/>
                <a:gd name="T3" fmla="*/ 0 h 22"/>
                <a:gd name="T4" fmla="*/ 23 w 23"/>
                <a:gd name="T5" fmla="*/ 11 h 22"/>
                <a:gd name="T6" fmla="*/ 23 w 23"/>
                <a:gd name="T7" fmla="*/ 11 h 22"/>
                <a:gd name="T8" fmla="*/ 12 w 23"/>
                <a:gd name="T9" fmla="*/ 22 h 22"/>
                <a:gd name="T10" fmla="*/ 12 w 23"/>
                <a:gd name="T11" fmla="*/ 22 h 22"/>
                <a:gd name="T12" fmla="*/ 0 w 23"/>
                <a:gd name="T13" fmla="*/ 11 h 22"/>
                <a:gd name="T14" fmla="*/ 0 w 23"/>
                <a:gd name="T15" fmla="*/ 11 h 22"/>
                <a:gd name="T16" fmla="*/ 0 w 23"/>
                <a:gd name="T17" fmla="*/ 0 h 22"/>
                <a:gd name="T18" fmla="*/ 12 w 2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lnTo>
                    <a:pt x="12" y="0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368" name="Picture 216">
              <a:extLst>
                <a:ext uri="{FF2B5EF4-FFF2-40B4-BE49-F238E27FC236}">
                  <a16:creationId xmlns:a16="http://schemas.microsoft.com/office/drawing/2014/main" id="{42ABD1AA-65E6-62B0-E057-A87845290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" y="3266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69" name="Line 217">
              <a:extLst>
                <a:ext uri="{FF2B5EF4-FFF2-40B4-BE49-F238E27FC236}">
                  <a16:creationId xmlns:a16="http://schemas.microsoft.com/office/drawing/2014/main" id="{8FDCE5D0-0A23-CBC3-D7BE-082E0EC00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0" name="Line 218">
              <a:extLst>
                <a:ext uri="{FF2B5EF4-FFF2-40B4-BE49-F238E27FC236}">
                  <a16:creationId xmlns:a16="http://schemas.microsoft.com/office/drawing/2014/main" id="{25F7412B-4F42-A7B2-8829-42BDED32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1" name="Line 219">
              <a:extLst>
                <a:ext uri="{FF2B5EF4-FFF2-40B4-BE49-F238E27FC236}">
                  <a16:creationId xmlns:a16="http://schemas.microsoft.com/office/drawing/2014/main" id="{2B1DEF64-1B33-B892-406C-DC3BA4707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2" name="Rectangle 220">
              <a:extLst>
                <a:ext uri="{FF2B5EF4-FFF2-40B4-BE49-F238E27FC236}">
                  <a16:creationId xmlns:a16="http://schemas.microsoft.com/office/drawing/2014/main" id="{70415512-5DAA-BF28-9CB4-54FD12EA0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300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73" name="Freeform 221">
              <a:extLst>
                <a:ext uri="{FF2B5EF4-FFF2-40B4-BE49-F238E27FC236}">
                  <a16:creationId xmlns:a16="http://schemas.microsoft.com/office/drawing/2014/main" id="{D6BE95C6-234D-F7BC-C69E-99E683BA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3311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4" name="Line 222">
              <a:extLst>
                <a:ext uri="{FF2B5EF4-FFF2-40B4-BE49-F238E27FC236}">
                  <a16:creationId xmlns:a16="http://schemas.microsoft.com/office/drawing/2014/main" id="{7A438CF1-3378-67A6-8831-E986E665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32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5" name="Line 223">
              <a:extLst>
                <a:ext uri="{FF2B5EF4-FFF2-40B4-BE49-F238E27FC236}">
                  <a16:creationId xmlns:a16="http://schemas.microsoft.com/office/drawing/2014/main" id="{E698CDB1-FA10-1C69-319F-D2D5AED31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311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6" name="Line 224">
              <a:extLst>
                <a:ext uri="{FF2B5EF4-FFF2-40B4-BE49-F238E27FC236}">
                  <a16:creationId xmlns:a16="http://schemas.microsoft.com/office/drawing/2014/main" id="{C646C2F5-E108-CBF8-541A-84EAF443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311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7" name="Line 225">
              <a:extLst>
                <a:ext uri="{FF2B5EF4-FFF2-40B4-BE49-F238E27FC236}">
                  <a16:creationId xmlns:a16="http://schemas.microsoft.com/office/drawing/2014/main" id="{616D4862-BA30-1DB8-8C2F-B5FEC8EF0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32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8" name="Line 226">
              <a:extLst>
                <a:ext uri="{FF2B5EF4-FFF2-40B4-BE49-F238E27FC236}">
                  <a16:creationId xmlns:a16="http://schemas.microsoft.com/office/drawing/2014/main" id="{F13445CE-B051-9E85-9B21-EE5E9EC08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31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79" name="Line 227">
              <a:extLst>
                <a:ext uri="{FF2B5EF4-FFF2-40B4-BE49-F238E27FC236}">
                  <a16:creationId xmlns:a16="http://schemas.microsoft.com/office/drawing/2014/main" id="{386C2B6E-EC8E-9A1D-854E-F211B974E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32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0" name="Rectangle 228">
              <a:extLst>
                <a:ext uri="{FF2B5EF4-FFF2-40B4-BE49-F238E27FC236}">
                  <a16:creationId xmlns:a16="http://schemas.microsoft.com/office/drawing/2014/main" id="{61CA2597-6AF2-DC8A-ED77-1D62659A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255"/>
              <a:ext cx="23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1" name="Rectangle 229">
              <a:extLst>
                <a:ext uri="{FF2B5EF4-FFF2-40B4-BE49-F238E27FC236}">
                  <a16:creationId xmlns:a16="http://schemas.microsoft.com/office/drawing/2014/main" id="{6B83E664-29C8-6717-2B4D-726D7A19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255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2" name="Freeform 230">
              <a:extLst>
                <a:ext uri="{FF2B5EF4-FFF2-40B4-BE49-F238E27FC236}">
                  <a16:creationId xmlns:a16="http://schemas.microsoft.com/office/drawing/2014/main" id="{FECDAA63-37CE-560B-43BE-B19F1404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3108"/>
              <a:ext cx="23" cy="45"/>
            </a:xfrm>
            <a:custGeom>
              <a:avLst/>
              <a:gdLst>
                <a:gd name="T0" fmla="*/ 0 w 23"/>
                <a:gd name="T1" fmla="*/ 0 h 45"/>
                <a:gd name="T2" fmla="*/ 23 w 23"/>
                <a:gd name="T3" fmla="*/ 12 h 45"/>
                <a:gd name="T4" fmla="*/ 23 w 23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5">
                  <a:moveTo>
                    <a:pt x="0" y="0"/>
                  </a:moveTo>
                  <a:lnTo>
                    <a:pt x="23" y="12"/>
                  </a:lnTo>
                  <a:lnTo>
                    <a:pt x="23" y="4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3" name="AutoShape 231">
              <a:extLst>
                <a:ext uri="{FF2B5EF4-FFF2-40B4-BE49-F238E27FC236}">
                  <a16:creationId xmlns:a16="http://schemas.microsoft.com/office/drawing/2014/main" id="{1C990530-3F2A-BAD6-7E30-84FAF645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063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4" name="AutoShape 232">
              <a:extLst>
                <a:ext uri="{FF2B5EF4-FFF2-40B4-BE49-F238E27FC236}">
                  <a16:creationId xmlns:a16="http://schemas.microsoft.com/office/drawing/2014/main" id="{30F3367E-D2CF-F930-1360-B0AC4CD84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3052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5" name="Rectangle 233">
              <a:extLst>
                <a:ext uri="{FF2B5EF4-FFF2-40B4-BE49-F238E27FC236}">
                  <a16:creationId xmlns:a16="http://schemas.microsoft.com/office/drawing/2014/main" id="{8EAC0968-8A9B-984D-C1E3-B7E97949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74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6" name="Rectangle 234">
              <a:extLst>
                <a:ext uri="{FF2B5EF4-FFF2-40B4-BE49-F238E27FC236}">
                  <a16:creationId xmlns:a16="http://schemas.microsoft.com/office/drawing/2014/main" id="{36CEA437-A532-041E-302C-7DC3809B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74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87" name="Freeform 235">
              <a:extLst>
                <a:ext uri="{FF2B5EF4-FFF2-40B4-BE49-F238E27FC236}">
                  <a16:creationId xmlns:a16="http://schemas.microsoft.com/office/drawing/2014/main" id="{1F8D4898-DE66-12EA-F5FE-0E94E8E1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142"/>
              <a:ext cx="11" cy="2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0 h 23"/>
                <a:gd name="T4" fmla="*/ 11 w 11"/>
                <a:gd name="T5" fmla="*/ 11 h 23"/>
                <a:gd name="T6" fmla="*/ 11 w 11"/>
                <a:gd name="T7" fmla="*/ 11 h 23"/>
                <a:gd name="T8" fmla="*/ 0 w 11"/>
                <a:gd name="T9" fmla="*/ 23 h 23"/>
                <a:gd name="T10" fmla="*/ 0 w 11"/>
                <a:gd name="T11" fmla="*/ 23 h 23"/>
                <a:gd name="T12" fmla="*/ 0 w 11"/>
                <a:gd name="T13" fmla="*/ 11 h 23"/>
                <a:gd name="T14" fmla="*/ 0 w 11"/>
                <a:gd name="T15" fmla="*/ 11 h 23"/>
                <a:gd name="T16" fmla="*/ 0 w 11"/>
                <a:gd name="T17" fmla="*/ 0 h 23"/>
                <a:gd name="T18" fmla="*/ 0 w 11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388" name="Picture 236">
              <a:extLst>
                <a:ext uri="{FF2B5EF4-FFF2-40B4-BE49-F238E27FC236}">
                  <a16:creationId xmlns:a16="http://schemas.microsoft.com/office/drawing/2014/main" id="{55960776-46EE-EAA0-E14F-245613968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074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89" name="Rectangle 237">
              <a:extLst>
                <a:ext uri="{FF2B5EF4-FFF2-40B4-BE49-F238E27FC236}">
                  <a16:creationId xmlns:a16="http://schemas.microsoft.com/office/drawing/2014/main" id="{F8CC8C9E-624F-CA1D-E7EA-F67C9408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53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0" name="Rectangle 238">
              <a:extLst>
                <a:ext uri="{FF2B5EF4-FFF2-40B4-BE49-F238E27FC236}">
                  <a16:creationId xmlns:a16="http://schemas.microsoft.com/office/drawing/2014/main" id="{DF25941C-7ECD-3CCC-1CBB-60413C82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108"/>
              <a:ext cx="67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391" name="Freeform 239">
              <a:extLst>
                <a:ext uri="{FF2B5EF4-FFF2-40B4-BE49-F238E27FC236}">
                  <a16:creationId xmlns:a16="http://schemas.microsoft.com/office/drawing/2014/main" id="{44880360-BDBC-3636-8377-9244ECA28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120"/>
              <a:ext cx="91" cy="11"/>
            </a:xfrm>
            <a:custGeom>
              <a:avLst/>
              <a:gdLst>
                <a:gd name="T0" fmla="*/ 12 w 91"/>
                <a:gd name="T1" fmla="*/ 0 h 11"/>
                <a:gd name="T2" fmla="*/ 0 w 91"/>
                <a:gd name="T3" fmla="*/ 11 h 11"/>
                <a:gd name="T4" fmla="*/ 91 w 91"/>
                <a:gd name="T5" fmla="*/ 11 h 11"/>
                <a:gd name="T6" fmla="*/ 79 w 91"/>
                <a:gd name="T7" fmla="*/ 0 h 11"/>
                <a:gd name="T8" fmla="*/ 12 w 9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">
                  <a:moveTo>
                    <a:pt x="12" y="0"/>
                  </a:moveTo>
                  <a:lnTo>
                    <a:pt x="0" y="11"/>
                  </a:lnTo>
                  <a:lnTo>
                    <a:pt x="91" y="11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2" name="Line 240">
              <a:extLst>
                <a:ext uri="{FF2B5EF4-FFF2-40B4-BE49-F238E27FC236}">
                  <a16:creationId xmlns:a16="http://schemas.microsoft.com/office/drawing/2014/main" id="{8984BAA9-6452-8FB2-7D11-898E01B8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313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3" name="Line 241">
              <a:extLst>
                <a:ext uri="{FF2B5EF4-FFF2-40B4-BE49-F238E27FC236}">
                  <a16:creationId xmlns:a16="http://schemas.microsoft.com/office/drawing/2014/main" id="{A06B1DE2-FD34-5A7C-6751-A18481D88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3120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4" name="Line 242">
              <a:extLst>
                <a:ext uri="{FF2B5EF4-FFF2-40B4-BE49-F238E27FC236}">
                  <a16:creationId xmlns:a16="http://schemas.microsoft.com/office/drawing/2014/main" id="{7C8A78BE-DAB4-8C2E-70DE-167C03F49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3120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5" name="Line 243">
              <a:extLst>
                <a:ext uri="{FF2B5EF4-FFF2-40B4-BE49-F238E27FC236}">
                  <a16:creationId xmlns:a16="http://schemas.microsoft.com/office/drawing/2014/main" id="{7CD0ED94-2122-093A-BBEB-5D3A72EF0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3131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6" name="Line 244">
              <a:extLst>
                <a:ext uri="{FF2B5EF4-FFF2-40B4-BE49-F238E27FC236}">
                  <a16:creationId xmlns:a16="http://schemas.microsoft.com/office/drawing/2014/main" id="{AD0A2D1E-9F28-F320-E59A-C66498F3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3120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7" name="Line 245">
              <a:extLst>
                <a:ext uri="{FF2B5EF4-FFF2-40B4-BE49-F238E27FC236}">
                  <a16:creationId xmlns:a16="http://schemas.microsoft.com/office/drawing/2014/main" id="{88693A39-7D3C-02CC-8008-29F27817F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313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8" name="Rectangle 246">
              <a:extLst>
                <a:ext uri="{FF2B5EF4-FFF2-40B4-BE49-F238E27FC236}">
                  <a16:creationId xmlns:a16="http://schemas.microsoft.com/office/drawing/2014/main" id="{19CF521C-46E8-CCDA-D997-91FF8D169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63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399" name="Rectangle 247">
              <a:extLst>
                <a:ext uri="{FF2B5EF4-FFF2-40B4-BE49-F238E27FC236}">
                  <a16:creationId xmlns:a16="http://schemas.microsoft.com/office/drawing/2014/main" id="{D8B29DEA-9539-2214-4FB7-1A4B3948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63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0" name="Freeform 248">
              <a:extLst>
                <a:ext uri="{FF2B5EF4-FFF2-40B4-BE49-F238E27FC236}">
                  <a16:creationId xmlns:a16="http://schemas.microsoft.com/office/drawing/2014/main" id="{8E25E1B7-81B2-75ED-65BE-1E6C2532C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1597"/>
              <a:ext cx="102" cy="1376"/>
            </a:xfrm>
            <a:custGeom>
              <a:avLst/>
              <a:gdLst>
                <a:gd name="T0" fmla="*/ 0 w 102"/>
                <a:gd name="T1" fmla="*/ 0 h 1376"/>
                <a:gd name="T2" fmla="*/ 0 w 102"/>
                <a:gd name="T3" fmla="*/ 1320 h 1376"/>
                <a:gd name="T4" fmla="*/ 102 w 102"/>
                <a:gd name="T5" fmla="*/ 1320 h 1376"/>
                <a:gd name="T6" fmla="*/ 102 w 102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376">
                  <a:moveTo>
                    <a:pt x="0" y="0"/>
                  </a:moveTo>
                  <a:lnTo>
                    <a:pt x="0" y="1320"/>
                  </a:lnTo>
                  <a:lnTo>
                    <a:pt x="102" y="1320"/>
                  </a:lnTo>
                  <a:lnTo>
                    <a:pt x="102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1" name="Freeform 249">
              <a:extLst>
                <a:ext uri="{FF2B5EF4-FFF2-40B4-BE49-F238E27FC236}">
                  <a16:creationId xmlns:a16="http://schemas.microsoft.com/office/drawing/2014/main" id="{0287369D-E411-C4C7-08F7-140C6205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597"/>
              <a:ext cx="620" cy="1376"/>
            </a:xfrm>
            <a:custGeom>
              <a:avLst/>
              <a:gdLst>
                <a:gd name="T0" fmla="*/ 0 w 620"/>
                <a:gd name="T1" fmla="*/ 0 h 1376"/>
                <a:gd name="T2" fmla="*/ 0 w 620"/>
                <a:gd name="T3" fmla="*/ 1263 h 1376"/>
                <a:gd name="T4" fmla="*/ 620 w 620"/>
                <a:gd name="T5" fmla="*/ 1263 h 1376"/>
                <a:gd name="T6" fmla="*/ 620 w 620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376">
                  <a:moveTo>
                    <a:pt x="0" y="0"/>
                  </a:moveTo>
                  <a:lnTo>
                    <a:pt x="0" y="1263"/>
                  </a:lnTo>
                  <a:lnTo>
                    <a:pt x="620" y="1263"/>
                  </a:lnTo>
                  <a:lnTo>
                    <a:pt x="620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2" name="Freeform 250">
              <a:extLst>
                <a:ext uri="{FF2B5EF4-FFF2-40B4-BE49-F238E27FC236}">
                  <a16:creationId xmlns:a16="http://schemas.microsoft.com/office/drawing/2014/main" id="{200DE4D9-6DC1-207C-C352-E5936DF64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1575"/>
              <a:ext cx="22" cy="22"/>
            </a:xfrm>
            <a:custGeom>
              <a:avLst/>
              <a:gdLst>
                <a:gd name="T0" fmla="*/ 22 w 22"/>
                <a:gd name="T1" fmla="*/ 11 h 22"/>
                <a:gd name="T2" fmla="*/ 22 w 22"/>
                <a:gd name="T3" fmla="*/ 0 h 22"/>
                <a:gd name="T4" fmla="*/ 0 w 22"/>
                <a:gd name="T5" fmla="*/ 11 h 22"/>
                <a:gd name="T6" fmla="*/ 0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3" name="Freeform 251">
              <a:extLst>
                <a:ext uri="{FF2B5EF4-FFF2-40B4-BE49-F238E27FC236}">
                  <a16:creationId xmlns:a16="http://schemas.microsoft.com/office/drawing/2014/main" id="{0BB16CD6-546F-0A32-60D1-2E441D6C0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1586"/>
              <a:ext cx="67" cy="113"/>
            </a:xfrm>
            <a:custGeom>
              <a:avLst/>
              <a:gdLst>
                <a:gd name="T0" fmla="*/ 22 w 67"/>
                <a:gd name="T1" fmla="*/ 0 h 113"/>
                <a:gd name="T2" fmla="*/ 0 w 67"/>
                <a:gd name="T3" fmla="*/ 11 h 113"/>
                <a:gd name="T4" fmla="*/ 45 w 67"/>
                <a:gd name="T5" fmla="*/ 113 h 113"/>
                <a:gd name="T6" fmla="*/ 56 w 67"/>
                <a:gd name="T7" fmla="*/ 113 h 113"/>
                <a:gd name="T8" fmla="*/ 56 w 67"/>
                <a:gd name="T9" fmla="*/ 113 h 113"/>
                <a:gd name="T10" fmla="*/ 67 w 67"/>
                <a:gd name="T11" fmla="*/ 101 h 113"/>
                <a:gd name="T12" fmla="*/ 22 w 6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3">
                  <a:moveTo>
                    <a:pt x="22" y="0"/>
                  </a:moveTo>
                  <a:lnTo>
                    <a:pt x="0" y="11"/>
                  </a:lnTo>
                  <a:lnTo>
                    <a:pt x="45" y="113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67" y="10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4" name="Rectangle 252">
              <a:extLst>
                <a:ext uri="{FF2B5EF4-FFF2-40B4-BE49-F238E27FC236}">
                  <a16:creationId xmlns:a16="http://schemas.microsoft.com/office/drawing/2014/main" id="{25B96F77-F677-F9B4-C8B3-E764619D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676"/>
              <a:ext cx="11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5" name="Rectangle 253">
              <a:extLst>
                <a:ext uri="{FF2B5EF4-FFF2-40B4-BE49-F238E27FC236}">
                  <a16:creationId xmlns:a16="http://schemas.microsoft.com/office/drawing/2014/main" id="{65BAEFEA-2EC8-B96C-03FD-5699FB5E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676"/>
              <a:ext cx="530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6" name="Freeform 254">
              <a:extLst>
                <a:ext uri="{FF2B5EF4-FFF2-40B4-BE49-F238E27FC236}">
                  <a16:creationId xmlns:a16="http://schemas.microsoft.com/office/drawing/2014/main" id="{162298C1-FDB2-2CC5-6A1C-57F3252D5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3187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0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7" name="AutoShape 255">
              <a:extLst>
                <a:ext uri="{FF2B5EF4-FFF2-40B4-BE49-F238E27FC236}">
                  <a16:creationId xmlns:a16="http://schemas.microsoft.com/office/drawing/2014/main" id="{599CDCE9-ACE3-40AE-6E9C-D7CA20933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131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8" name="AutoShape 256">
              <a:extLst>
                <a:ext uri="{FF2B5EF4-FFF2-40B4-BE49-F238E27FC236}">
                  <a16:creationId xmlns:a16="http://schemas.microsoft.com/office/drawing/2014/main" id="{BD238C87-F6F3-220C-78D2-06BFABA7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3120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09" name="Rectangle 257">
              <a:extLst>
                <a:ext uri="{FF2B5EF4-FFF2-40B4-BE49-F238E27FC236}">
                  <a16:creationId xmlns:a16="http://schemas.microsoft.com/office/drawing/2014/main" id="{78388863-B828-108D-41C0-C67BDE57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4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0" name="Rectangle 258">
              <a:extLst>
                <a:ext uri="{FF2B5EF4-FFF2-40B4-BE49-F238E27FC236}">
                  <a16:creationId xmlns:a16="http://schemas.microsoft.com/office/drawing/2014/main" id="{D11E2725-8C00-0C04-0594-CDBAD4E40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42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1" name="Freeform 259">
              <a:extLst>
                <a:ext uri="{FF2B5EF4-FFF2-40B4-BE49-F238E27FC236}">
                  <a16:creationId xmlns:a16="http://schemas.microsoft.com/office/drawing/2014/main" id="{4C264C32-3FA9-DA01-1331-8EEF2F46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3221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0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412" name="Picture 260">
              <a:extLst>
                <a:ext uri="{FF2B5EF4-FFF2-40B4-BE49-F238E27FC236}">
                  <a16:creationId xmlns:a16="http://schemas.microsoft.com/office/drawing/2014/main" id="{C4DC4AA6-EC91-22AC-5CED-08325F7A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" y="3142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13" name="Freeform 261">
              <a:extLst>
                <a:ext uri="{FF2B5EF4-FFF2-40B4-BE49-F238E27FC236}">
                  <a16:creationId xmlns:a16="http://schemas.microsoft.com/office/drawing/2014/main" id="{1A6FFAFB-36E2-E17A-7433-791A7D69A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322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4" name="Line 262">
              <a:extLst>
                <a:ext uri="{FF2B5EF4-FFF2-40B4-BE49-F238E27FC236}">
                  <a16:creationId xmlns:a16="http://schemas.microsoft.com/office/drawing/2014/main" id="{B9C7B7AE-11F6-247B-0595-B7FCCC96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322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5" name="Rectangle 263">
              <a:extLst>
                <a:ext uri="{FF2B5EF4-FFF2-40B4-BE49-F238E27FC236}">
                  <a16:creationId xmlns:a16="http://schemas.microsoft.com/office/drawing/2014/main" id="{3CF48236-4A69-BF43-8796-2D7B8AEF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7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16" name="Freeform 264">
              <a:extLst>
                <a:ext uri="{FF2B5EF4-FFF2-40B4-BE49-F238E27FC236}">
                  <a16:creationId xmlns:a16="http://schemas.microsoft.com/office/drawing/2014/main" id="{7D8AFE80-DCC0-0FDF-3539-03283DEDA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3187"/>
              <a:ext cx="79" cy="12"/>
            </a:xfrm>
            <a:custGeom>
              <a:avLst/>
              <a:gdLst>
                <a:gd name="T0" fmla="*/ 68 w 79"/>
                <a:gd name="T1" fmla="*/ 0 h 12"/>
                <a:gd name="T2" fmla="*/ 79 w 79"/>
                <a:gd name="T3" fmla="*/ 12 h 12"/>
                <a:gd name="T4" fmla="*/ 0 w 79"/>
                <a:gd name="T5" fmla="*/ 12 h 12"/>
                <a:gd name="T6" fmla="*/ 0 w 79"/>
                <a:gd name="T7" fmla="*/ 0 h 12"/>
                <a:gd name="T8" fmla="*/ 68 w 7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">
                  <a:moveTo>
                    <a:pt x="68" y="0"/>
                  </a:moveTo>
                  <a:lnTo>
                    <a:pt x="79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7" name="Line 265">
              <a:extLst>
                <a:ext uri="{FF2B5EF4-FFF2-40B4-BE49-F238E27FC236}">
                  <a16:creationId xmlns:a16="http://schemas.microsoft.com/office/drawing/2014/main" id="{A57E33F5-F743-45A9-758F-E550916E8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6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8" name="Line 266">
              <a:extLst>
                <a:ext uri="{FF2B5EF4-FFF2-40B4-BE49-F238E27FC236}">
                  <a16:creationId xmlns:a16="http://schemas.microsoft.com/office/drawing/2014/main" id="{4DB82956-1658-0C57-AF92-EBCFC6F20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18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19" name="Line 267">
              <a:extLst>
                <a:ext uri="{FF2B5EF4-FFF2-40B4-BE49-F238E27FC236}">
                  <a16:creationId xmlns:a16="http://schemas.microsoft.com/office/drawing/2014/main" id="{19A537CA-A62F-5362-FA59-9B055799D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3199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0" name="Freeform 268">
              <a:extLst>
                <a:ext uri="{FF2B5EF4-FFF2-40B4-BE49-F238E27FC236}">
                  <a16:creationId xmlns:a16="http://schemas.microsoft.com/office/drawing/2014/main" id="{3A6F9708-E673-B5A9-B39F-19DFC006A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3199"/>
              <a:ext cx="46" cy="1"/>
            </a:xfrm>
            <a:custGeom>
              <a:avLst/>
              <a:gdLst>
                <a:gd name="T0" fmla="*/ 46 w 46"/>
                <a:gd name="T1" fmla="*/ 23 w 46"/>
                <a:gd name="T2" fmla="*/ 0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1" name="Line 269">
              <a:extLst>
                <a:ext uri="{FF2B5EF4-FFF2-40B4-BE49-F238E27FC236}">
                  <a16:creationId xmlns:a16="http://schemas.microsoft.com/office/drawing/2014/main" id="{C3A8F8BF-5017-2EFB-8685-4041E4284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9" y="319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2" name="Rectangle 270">
              <a:extLst>
                <a:ext uri="{FF2B5EF4-FFF2-40B4-BE49-F238E27FC236}">
                  <a16:creationId xmlns:a16="http://schemas.microsoft.com/office/drawing/2014/main" id="{24E4A91B-259C-DD6C-B56B-E9C667EB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142"/>
              <a:ext cx="23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3" name="Rectangle 271">
              <a:extLst>
                <a:ext uri="{FF2B5EF4-FFF2-40B4-BE49-F238E27FC236}">
                  <a16:creationId xmlns:a16="http://schemas.microsoft.com/office/drawing/2014/main" id="{742BECDC-A410-135A-CB16-36B3B19B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142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4" name="Freeform 272">
              <a:extLst>
                <a:ext uri="{FF2B5EF4-FFF2-40B4-BE49-F238E27FC236}">
                  <a16:creationId xmlns:a16="http://schemas.microsoft.com/office/drawing/2014/main" id="{CA776F5E-4427-BC31-7A0D-CE83632BA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3221"/>
              <a:ext cx="22" cy="34"/>
            </a:xfrm>
            <a:custGeom>
              <a:avLst/>
              <a:gdLst>
                <a:gd name="T0" fmla="*/ 22 w 22"/>
                <a:gd name="T1" fmla="*/ 0 h 34"/>
                <a:gd name="T2" fmla="*/ 0 w 22"/>
                <a:gd name="T3" fmla="*/ 0 h 34"/>
                <a:gd name="T4" fmla="*/ 0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5" name="AutoShape 273">
              <a:extLst>
                <a:ext uri="{FF2B5EF4-FFF2-40B4-BE49-F238E27FC236}">
                  <a16:creationId xmlns:a16="http://schemas.microsoft.com/office/drawing/2014/main" id="{5B29F6DF-A0AE-627C-C306-42F70F9F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65"/>
              <a:ext cx="5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6" name="AutoShape 274">
              <a:extLst>
                <a:ext uri="{FF2B5EF4-FFF2-40B4-BE49-F238E27FC236}">
                  <a16:creationId xmlns:a16="http://schemas.microsoft.com/office/drawing/2014/main" id="{859C7B0F-BE43-4E00-066C-C5A4693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153"/>
              <a:ext cx="79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7" name="Rectangle 275">
              <a:extLst>
                <a:ext uri="{FF2B5EF4-FFF2-40B4-BE49-F238E27FC236}">
                  <a16:creationId xmlns:a16="http://schemas.microsoft.com/office/drawing/2014/main" id="{8332C3E4-E32E-635C-AF0B-BEE0CFBAF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76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8" name="Rectangle 276">
              <a:extLst>
                <a:ext uri="{FF2B5EF4-FFF2-40B4-BE49-F238E27FC236}">
                  <a16:creationId xmlns:a16="http://schemas.microsoft.com/office/drawing/2014/main" id="{E34654CE-E71F-2EEC-1FD6-BEC771C6D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29" name="Freeform 277">
              <a:extLst>
                <a:ext uri="{FF2B5EF4-FFF2-40B4-BE49-F238E27FC236}">
                  <a16:creationId xmlns:a16="http://schemas.microsoft.com/office/drawing/2014/main" id="{3136BB2C-CE01-3C37-FE02-68C5DF23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3255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430" name="Picture 278">
              <a:extLst>
                <a:ext uri="{FF2B5EF4-FFF2-40B4-BE49-F238E27FC236}">
                  <a16:creationId xmlns:a16="http://schemas.microsoft.com/office/drawing/2014/main" id="{6CDA80BC-56A4-F35F-3142-EA681FF9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" y="3176"/>
              <a:ext cx="4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31" name="Rectangle 279">
              <a:extLst>
                <a:ext uri="{FF2B5EF4-FFF2-40B4-BE49-F238E27FC236}">
                  <a16:creationId xmlns:a16="http://schemas.microsoft.com/office/drawing/2014/main" id="{F99CBB08-04A4-54F9-BA2D-A6422AD1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255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2" name="Rectangle 280">
              <a:extLst>
                <a:ext uri="{FF2B5EF4-FFF2-40B4-BE49-F238E27FC236}">
                  <a16:creationId xmlns:a16="http://schemas.microsoft.com/office/drawing/2014/main" id="{CD0B5494-486C-D2A6-9818-E580CC65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210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33" name="Freeform 281">
              <a:extLst>
                <a:ext uri="{FF2B5EF4-FFF2-40B4-BE49-F238E27FC236}">
                  <a16:creationId xmlns:a16="http://schemas.microsoft.com/office/drawing/2014/main" id="{032B2E60-D827-F58F-1FDE-46EC052AF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3221"/>
              <a:ext cx="79" cy="11"/>
            </a:xfrm>
            <a:custGeom>
              <a:avLst/>
              <a:gdLst>
                <a:gd name="T0" fmla="*/ 68 w 79"/>
                <a:gd name="T1" fmla="*/ 0 h 11"/>
                <a:gd name="T2" fmla="*/ 79 w 79"/>
                <a:gd name="T3" fmla="*/ 11 h 11"/>
                <a:gd name="T4" fmla="*/ 0 w 79"/>
                <a:gd name="T5" fmla="*/ 11 h 11"/>
                <a:gd name="T6" fmla="*/ 11 w 79"/>
                <a:gd name="T7" fmla="*/ 0 h 11"/>
                <a:gd name="T8" fmla="*/ 68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68" y="0"/>
                  </a:moveTo>
                  <a:lnTo>
                    <a:pt x="79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4" name="Line 282">
              <a:extLst>
                <a:ext uri="{FF2B5EF4-FFF2-40B4-BE49-F238E27FC236}">
                  <a16:creationId xmlns:a16="http://schemas.microsoft.com/office/drawing/2014/main" id="{DC863AD4-E786-AF1E-055A-2FEE10124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5" name="Line 283">
              <a:extLst>
                <a:ext uri="{FF2B5EF4-FFF2-40B4-BE49-F238E27FC236}">
                  <a16:creationId xmlns:a16="http://schemas.microsoft.com/office/drawing/2014/main" id="{2A1F384E-FA54-396D-0781-E37B470A0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3221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6" name="Line 284">
              <a:extLst>
                <a:ext uri="{FF2B5EF4-FFF2-40B4-BE49-F238E27FC236}">
                  <a16:creationId xmlns:a16="http://schemas.microsoft.com/office/drawing/2014/main" id="{7C94D15E-6A87-9C39-554A-44DEA7C00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4" y="3232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7" name="Freeform 285">
              <a:extLst>
                <a:ext uri="{FF2B5EF4-FFF2-40B4-BE49-F238E27FC236}">
                  <a16:creationId xmlns:a16="http://schemas.microsoft.com/office/drawing/2014/main" id="{8D7CFA06-D7D6-2371-DC9A-0C810722E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3232"/>
              <a:ext cx="57" cy="1"/>
            </a:xfrm>
            <a:custGeom>
              <a:avLst/>
              <a:gdLst>
                <a:gd name="T0" fmla="*/ 57 w 57"/>
                <a:gd name="T1" fmla="*/ 23 w 57"/>
                <a:gd name="T2" fmla="*/ 11 w 57"/>
                <a:gd name="T3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7">
                  <a:moveTo>
                    <a:pt x="57" y="0"/>
                  </a:move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8" name="Rectangle 286">
              <a:extLst>
                <a:ext uri="{FF2B5EF4-FFF2-40B4-BE49-F238E27FC236}">
                  <a16:creationId xmlns:a16="http://schemas.microsoft.com/office/drawing/2014/main" id="{C5CA692B-EAF2-E121-23A4-DBFEF54C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3176"/>
              <a:ext cx="22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39" name="Rectangle 287">
              <a:extLst>
                <a:ext uri="{FF2B5EF4-FFF2-40B4-BE49-F238E27FC236}">
                  <a16:creationId xmlns:a16="http://schemas.microsoft.com/office/drawing/2014/main" id="{B4D7D5B9-FEB8-7D7C-9D72-90D476D1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3176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0" name="Freeform 288">
              <a:extLst>
                <a:ext uri="{FF2B5EF4-FFF2-40B4-BE49-F238E27FC236}">
                  <a16:creationId xmlns:a16="http://schemas.microsoft.com/office/drawing/2014/main" id="{32AE1863-35D3-8E6A-8C79-E2543180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3052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0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1" name="AutoShape 289">
              <a:extLst>
                <a:ext uri="{FF2B5EF4-FFF2-40B4-BE49-F238E27FC236}">
                  <a16:creationId xmlns:a16="http://schemas.microsoft.com/office/drawing/2014/main" id="{0E456D3D-A9ED-687E-CC97-4027475E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2996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2" name="AutoShape 290">
              <a:extLst>
                <a:ext uri="{FF2B5EF4-FFF2-40B4-BE49-F238E27FC236}">
                  <a16:creationId xmlns:a16="http://schemas.microsoft.com/office/drawing/2014/main" id="{59F35FBE-F5FF-DDC1-3AD8-1BFAA74E2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984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3" name="Rectangle 291">
              <a:extLst>
                <a:ext uri="{FF2B5EF4-FFF2-40B4-BE49-F238E27FC236}">
                  <a16:creationId xmlns:a16="http://schemas.microsoft.com/office/drawing/2014/main" id="{EEAA7835-0AAF-5234-7717-2ED12FFE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4" name="Rectangle 292">
              <a:extLst>
                <a:ext uri="{FF2B5EF4-FFF2-40B4-BE49-F238E27FC236}">
                  <a16:creationId xmlns:a16="http://schemas.microsoft.com/office/drawing/2014/main" id="{0B322F42-9E00-9D38-87DA-1B1C8554C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5" name="Freeform 293">
              <a:extLst>
                <a:ext uri="{FF2B5EF4-FFF2-40B4-BE49-F238E27FC236}">
                  <a16:creationId xmlns:a16="http://schemas.microsoft.com/office/drawing/2014/main" id="{D18DBF34-56B3-1780-F228-F484BBD0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3086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446" name="Picture 294">
              <a:extLst>
                <a:ext uri="{FF2B5EF4-FFF2-40B4-BE49-F238E27FC236}">
                  <a16:creationId xmlns:a16="http://schemas.microsoft.com/office/drawing/2014/main" id="{CE700A72-5D5D-BF67-441E-5941CE5D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" y="3018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47" name="Line 295">
              <a:extLst>
                <a:ext uri="{FF2B5EF4-FFF2-40B4-BE49-F238E27FC236}">
                  <a16:creationId xmlns:a16="http://schemas.microsoft.com/office/drawing/2014/main" id="{969C28DD-BE8D-6724-3F35-E26222E55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8" name="Line 296">
              <a:extLst>
                <a:ext uri="{FF2B5EF4-FFF2-40B4-BE49-F238E27FC236}">
                  <a16:creationId xmlns:a16="http://schemas.microsoft.com/office/drawing/2014/main" id="{DDFC3944-3F58-0BCC-C2A9-7D9E8977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49" name="Line 297">
              <a:extLst>
                <a:ext uri="{FF2B5EF4-FFF2-40B4-BE49-F238E27FC236}">
                  <a16:creationId xmlns:a16="http://schemas.microsoft.com/office/drawing/2014/main" id="{0C69FE79-4A2C-2E04-E9AF-1B4AA9A71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0" name="Rectangle 298">
              <a:extLst>
                <a:ext uri="{FF2B5EF4-FFF2-40B4-BE49-F238E27FC236}">
                  <a16:creationId xmlns:a16="http://schemas.microsoft.com/office/drawing/2014/main" id="{D9E09110-724C-06D9-CFDB-E605B78E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1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51" name="Freeform 299">
              <a:extLst>
                <a:ext uri="{FF2B5EF4-FFF2-40B4-BE49-F238E27FC236}">
                  <a16:creationId xmlns:a16="http://schemas.microsoft.com/office/drawing/2014/main" id="{AB196EC6-BEF8-B587-A229-E3D118D5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52"/>
              <a:ext cx="79" cy="11"/>
            </a:xfrm>
            <a:custGeom>
              <a:avLst/>
              <a:gdLst>
                <a:gd name="T0" fmla="*/ 79 w 79"/>
                <a:gd name="T1" fmla="*/ 0 h 11"/>
                <a:gd name="T2" fmla="*/ 79 w 79"/>
                <a:gd name="T3" fmla="*/ 11 h 11"/>
                <a:gd name="T4" fmla="*/ 0 w 79"/>
                <a:gd name="T5" fmla="*/ 11 h 11"/>
                <a:gd name="T6" fmla="*/ 12 w 79"/>
                <a:gd name="T7" fmla="*/ 0 h 11"/>
                <a:gd name="T8" fmla="*/ 79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79" y="0"/>
                  </a:moveTo>
                  <a:lnTo>
                    <a:pt x="79" y="11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2" name="Line 300">
              <a:extLst>
                <a:ext uri="{FF2B5EF4-FFF2-40B4-BE49-F238E27FC236}">
                  <a16:creationId xmlns:a16="http://schemas.microsoft.com/office/drawing/2014/main" id="{098FFEBC-67B5-CC6B-91B7-82272AD1D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063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3" name="Line 301">
              <a:extLst>
                <a:ext uri="{FF2B5EF4-FFF2-40B4-BE49-F238E27FC236}">
                  <a16:creationId xmlns:a16="http://schemas.microsoft.com/office/drawing/2014/main" id="{F597AC58-7990-6E79-6455-330444273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3063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4" name="Line 302">
              <a:extLst>
                <a:ext uri="{FF2B5EF4-FFF2-40B4-BE49-F238E27FC236}">
                  <a16:creationId xmlns:a16="http://schemas.microsoft.com/office/drawing/2014/main" id="{055E2BE7-6016-B39E-ACD6-C54F49818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306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5" name="Freeform 303">
              <a:extLst>
                <a:ext uri="{FF2B5EF4-FFF2-40B4-BE49-F238E27FC236}">
                  <a16:creationId xmlns:a16="http://schemas.microsoft.com/office/drawing/2014/main" id="{074F08ED-BFB5-4446-CC07-5EB81CE6B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3063"/>
              <a:ext cx="45" cy="1"/>
            </a:xfrm>
            <a:custGeom>
              <a:avLst/>
              <a:gdLst>
                <a:gd name="T0" fmla="*/ 45 w 45"/>
                <a:gd name="T1" fmla="*/ 11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6" name="Line 304">
              <a:extLst>
                <a:ext uri="{FF2B5EF4-FFF2-40B4-BE49-F238E27FC236}">
                  <a16:creationId xmlns:a16="http://schemas.microsoft.com/office/drawing/2014/main" id="{670A22BB-0B5B-8CA3-5997-D252F3572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306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7" name="Rectangle 305">
              <a:extLst>
                <a:ext uri="{FF2B5EF4-FFF2-40B4-BE49-F238E27FC236}">
                  <a16:creationId xmlns:a16="http://schemas.microsoft.com/office/drawing/2014/main" id="{5644AFC8-446C-3A3C-6005-9AABDD586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22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8" name="Rectangle 306">
              <a:extLst>
                <a:ext uri="{FF2B5EF4-FFF2-40B4-BE49-F238E27FC236}">
                  <a16:creationId xmlns:a16="http://schemas.microsoft.com/office/drawing/2014/main" id="{8B9E1CCA-11CF-2319-732B-FAE5A4E8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59" name="Rectangle 307">
              <a:extLst>
                <a:ext uri="{FF2B5EF4-FFF2-40B4-BE49-F238E27FC236}">
                  <a16:creationId xmlns:a16="http://schemas.microsoft.com/office/drawing/2014/main" id="{4F034632-E40B-792A-4734-DC6FCD4C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99"/>
              <a:ext cx="2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custard</a:t>
              </a:r>
              <a:endParaRPr lang="en-GB" altLang="en-US"/>
            </a:p>
          </p:txBody>
        </p:sp>
        <p:sp>
          <p:nvSpPr>
            <p:cNvPr id="177460" name="Rectangle 308">
              <a:extLst>
                <a:ext uri="{FF2B5EF4-FFF2-40B4-BE49-F238E27FC236}">
                  <a16:creationId xmlns:a16="http://schemas.microsoft.com/office/drawing/2014/main" id="{22B0F429-9A5B-7929-024D-44FCF187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1778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138.37.94.246</a:t>
              </a:r>
              <a:endParaRPr lang="en-GB" altLang="en-US"/>
            </a:p>
          </p:txBody>
        </p:sp>
        <p:sp>
          <p:nvSpPr>
            <p:cNvPr id="177461" name="AutoShape 309">
              <a:extLst>
                <a:ext uri="{FF2B5EF4-FFF2-40B4-BE49-F238E27FC236}">
                  <a16:creationId xmlns:a16="http://schemas.microsoft.com/office/drawing/2014/main" id="{FF7EF36A-30E2-FE0A-2FF5-7951266A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473"/>
              <a:ext cx="328" cy="1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62" name="AutoShape 310">
              <a:extLst>
                <a:ext uri="{FF2B5EF4-FFF2-40B4-BE49-F238E27FC236}">
                  <a16:creationId xmlns:a16="http://schemas.microsoft.com/office/drawing/2014/main" id="{6F38E768-C7C1-F61D-098A-19215CE4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473"/>
              <a:ext cx="339" cy="135"/>
            </a:xfrm>
            <a:prstGeom prst="roundRect">
              <a:avLst>
                <a:gd name="adj" fmla="val 47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63" name="Oval 311">
              <a:extLst>
                <a:ext uri="{FF2B5EF4-FFF2-40B4-BE49-F238E27FC236}">
                  <a16:creationId xmlns:a16="http://schemas.microsoft.com/office/drawing/2014/main" id="{19CAE9A5-1C10-D20D-4158-E3B212D9B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55"/>
              <a:ext cx="79" cy="1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64" name="Oval 312">
              <a:extLst>
                <a:ext uri="{FF2B5EF4-FFF2-40B4-BE49-F238E27FC236}">
                  <a16:creationId xmlns:a16="http://schemas.microsoft.com/office/drawing/2014/main" id="{492196A2-0BDE-9ECF-4E24-D78B675C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32"/>
              <a:ext cx="79" cy="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65" name="Oval 313">
              <a:extLst>
                <a:ext uri="{FF2B5EF4-FFF2-40B4-BE49-F238E27FC236}">
                  <a16:creationId xmlns:a16="http://schemas.microsoft.com/office/drawing/2014/main" id="{9181C62A-728A-BB57-D52F-23DDA9B9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32"/>
              <a:ext cx="79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66" name="Oval 314">
              <a:extLst>
                <a:ext uri="{FF2B5EF4-FFF2-40B4-BE49-F238E27FC236}">
                  <a16:creationId xmlns:a16="http://schemas.microsoft.com/office/drawing/2014/main" id="{035B3E09-F60B-1C69-A49A-F0E7D1AC5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21"/>
              <a:ext cx="79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67" name="Line 315">
              <a:extLst>
                <a:ext uri="{FF2B5EF4-FFF2-40B4-BE49-F238E27FC236}">
                  <a16:creationId xmlns:a16="http://schemas.microsoft.com/office/drawing/2014/main" id="{C36C9986-D6D9-3F6C-EF9A-E82B7C720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1744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68" name="Rectangle 316">
              <a:extLst>
                <a:ext uri="{FF2B5EF4-FFF2-40B4-BE49-F238E27FC236}">
                  <a16:creationId xmlns:a16="http://schemas.microsoft.com/office/drawing/2014/main" id="{285D425D-C9F6-9B98-9F26-C6596FF0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20"/>
              <a:ext cx="79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69" name="Rectangle 317">
              <a:extLst>
                <a:ext uri="{FF2B5EF4-FFF2-40B4-BE49-F238E27FC236}">
                  <a16:creationId xmlns:a16="http://schemas.microsoft.com/office/drawing/2014/main" id="{556A83C1-5DEB-C44B-B928-14D63C65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20"/>
              <a:ext cx="91" cy="18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0" name="Line 318">
              <a:extLst>
                <a:ext uri="{FF2B5EF4-FFF2-40B4-BE49-F238E27FC236}">
                  <a16:creationId xmlns:a16="http://schemas.microsoft.com/office/drawing/2014/main" id="{9132C81C-47EC-F67D-565F-17E313211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" y="3029"/>
              <a:ext cx="9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1" name="Line 319">
              <a:extLst>
                <a:ext uri="{FF2B5EF4-FFF2-40B4-BE49-F238E27FC236}">
                  <a16:creationId xmlns:a16="http://schemas.microsoft.com/office/drawing/2014/main" id="{88398B22-9BDC-3F7E-7B07-45532E5C9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052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2" name="Line 320">
              <a:extLst>
                <a:ext uri="{FF2B5EF4-FFF2-40B4-BE49-F238E27FC236}">
                  <a16:creationId xmlns:a16="http://schemas.microsoft.com/office/drawing/2014/main" id="{5EE36946-C8BC-83D4-6513-751A2C9BF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018"/>
              <a:ext cx="9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3" name="Line 321">
              <a:extLst>
                <a:ext uri="{FF2B5EF4-FFF2-40B4-BE49-F238E27FC236}">
                  <a16:creationId xmlns:a16="http://schemas.microsoft.com/office/drawing/2014/main" id="{BF464CA2-B172-26B3-317D-86ABEFAD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018"/>
              <a:ext cx="135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4" name="Oval 322">
              <a:extLst>
                <a:ext uri="{FF2B5EF4-FFF2-40B4-BE49-F238E27FC236}">
                  <a16:creationId xmlns:a16="http://schemas.microsoft.com/office/drawing/2014/main" id="{1E29BC31-159A-DB09-6687-BEF58E60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973"/>
              <a:ext cx="68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75" name="Freeform 323">
              <a:extLst>
                <a:ext uri="{FF2B5EF4-FFF2-40B4-BE49-F238E27FC236}">
                  <a16:creationId xmlns:a16="http://schemas.microsoft.com/office/drawing/2014/main" id="{1C0A3829-A892-DACB-4D50-21A236DD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66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11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6" name="AutoShape 324">
              <a:extLst>
                <a:ext uri="{FF2B5EF4-FFF2-40B4-BE49-F238E27FC236}">
                  <a16:creationId xmlns:a16="http://schemas.microsoft.com/office/drawing/2014/main" id="{F6A27FBD-BA71-B07B-AC31-574F45B9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10"/>
              <a:ext cx="67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7" name="AutoShape 325">
              <a:extLst>
                <a:ext uri="{FF2B5EF4-FFF2-40B4-BE49-F238E27FC236}">
                  <a16:creationId xmlns:a16="http://schemas.microsoft.com/office/drawing/2014/main" id="{9EFDE848-B0CB-2218-0152-97C5ACA2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3199"/>
              <a:ext cx="90" cy="78"/>
            </a:xfrm>
            <a:prstGeom prst="roundRect">
              <a:avLst>
                <a:gd name="adj" fmla="val 32051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8" name="Rectangle 326">
              <a:extLst>
                <a:ext uri="{FF2B5EF4-FFF2-40B4-BE49-F238E27FC236}">
                  <a16:creationId xmlns:a16="http://schemas.microsoft.com/office/drawing/2014/main" id="{6B7A1EA7-0997-D946-F25E-49E01274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3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79" name="Rectangle 327">
              <a:extLst>
                <a:ext uri="{FF2B5EF4-FFF2-40B4-BE49-F238E27FC236}">
                  <a16:creationId xmlns:a16="http://schemas.microsoft.com/office/drawing/2014/main" id="{B620BB20-7E4B-221F-5A16-3B0C043B8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32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0" name="Freeform 328">
              <a:extLst>
                <a:ext uri="{FF2B5EF4-FFF2-40B4-BE49-F238E27FC236}">
                  <a16:creationId xmlns:a16="http://schemas.microsoft.com/office/drawing/2014/main" id="{DA8C81F6-AB3D-4661-1498-B105BB179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300"/>
              <a:ext cx="23" cy="11"/>
            </a:xfrm>
            <a:custGeom>
              <a:avLst/>
              <a:gdLst>
                <a:gd name="T0" fmla="*/ 11 w 23"/>
                <a:gd name="T1" fmla="*/ 0 h 11"/>
                <a:gd name="T2" fmla="*/ 11 w 23"/>
                <a:gd name="T3" fmla="*/ 0 h 11"/>
                <a:gd name="T4" fmla="*/ 0 w 23"/>
                <a:gd name="T5" fmla="*/ 0 h 11"/>
                <a:gd name="T6" fmla="*/ 0 w 23"/>
                <a:gd name="T7" fmla="*/ 11 h 11"/>
                <a:gd name="T8" fmla="*/ 11 w 23"/>
                <a:gd name="T9" fmla="*/ 11 h 11"/>
                <a:gd name="T10" fmla="*/ 11 w 23"/>
                <a:gd name="T11" fmla="*/ 11 h 11"/>
                <a:gd name="T12" fmla="*/ 23 w 23"/>
                <a:gd name="T13" fmla="*/ 11 h 11"/>
                <a:gd name="T14" fmla="*/ 23 w 23"/>
                <a:gd name="T15" fmla="*/ 0 h 11"/>
                <a:gd name="T16" fmla="*/ 23 w 23"/>
                <a:gd name="T17" fmla="*/ 0 h 11"/>
                <a:gd name="T18" fmla="*/ 11 w 23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3" y="1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481" name="Picture 329">
              <a:extLst>
                <a:ext uri="{FF2B5EF4-FFF2-40B4-BE49-F238E27FC236}">
                  <a16:creationId xmlns:a16="http://schemas.microsoft.com/office/drawing/2014/main" id="{F0EC7727-2C33-BB2C-E030-616B0C56B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3232"/>
              <a:ext cx="34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82" name="Line 330">
              <a:extLst>
                <a:ext uri="{FF2B5EF4-FFF2-40B4-BE49-F238E27FC236}">
                  <a16:creationId xmlns:a16="http://schemas.microsoft.com/office/drawing/2014/main" id="{B569D19B-287A-C3C3-EED5-760E3D54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3" name="Line 331">
              <a:extLst>
                <a:ext uri="{FF2B5EF4-FFF2-40B4-BE49-F238E27FC236}">
                  <a16:creationId xmlns:a16="http://schemas.microsoft.com/office/drawing/2014/main" id="{3298C5A6-1F3E-3BA7-2DE4-B5035D80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4" name="Line 332">
              <a:extLst>
                <a:ext uri="{FF2B5EF4-FFF2-40B4-BE49-F238E27FC236}">
                  <a16:creationId xmlns:a16="http://schemas.microsoft.com/office/drawing/2014/main" id="{6CC3B1BA-100B-7007-84F4-2C6AAEC69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5" name="Rectangle 333">
              <a:extLst>
                <a:ext uri="{FF2B5EF4-FFF2-40B4-BE49-F238E27FC236}">
                  <a16:creationId xmlns:a16="http://schemas.microsoft.com/office/drawing/2014/main" id="{F5F86309-D1BA-E307-7F3E-FA254C87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6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486" name="Freeform 334">
              <a:extLst>
                <a:ext uri="{FF2B5EF4-FFF2-40B4-BE49-F238E27FC236}">
                  <a16:creationId xmlns:a16="http://schemas.microsoft.com/office/drawing/2014/main" id="{406682B2-5ABA-BF13-6888-08C0DF372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277"/>
              <a:ext cx="78" cy="12"/>
            </a:xfrm>
            <a:custGeom>
              <a:avLst/>
              <a:gdLst>
                <a:gd name="T0" fmla="*/ 67 w 78"/>
                <a:gd name="T1" fmla="*/ 0 h 12"/>
                <a:gd name="T2" fmla="*/ 78 w 78"/>
                <a:gd name="T3" fmla="*/ 12 h 12"/>
                <a:gd name="T4" fmla="*/ 0 w 78"/>
                <a:gd name="T5" fmla="*/ 12 h 12"/>
                <a:gd name="T6" fmla="*/ 11 w 78"/>
                <a:gd name="T7" fmla="*/ 0 h 12"/>
                <a:gd name="T8" fmla="*/ 67 w 7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67" y="0"/>
                  </a:moveTo>
                  <a:lnTo>
                    <a:pt x="78" y="12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7" name="Line 335">
              <a:extLst>
                <a:ext uri="{FF2B5EF4-FFF2-40B4-BE49-F238E27FC236}">
                  <a16:creationId xmlns:a16="http://schemas.microsoft.com/office/drawing/2014/main" id="{15805F74-E48A-D17E-DC69-763B5B9BA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0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8" name="Line 336">
              <a:extLst>
                <a:ext uri="{FF2B5EF4-FFF2-40B4-BE49-F238E27FC236}">
                  <a16:creationId xmlns:a16="http://schemas.microsoft.com/office/drawing/2014/main" id="{21C04A57-6E59-9282-055F-831C00BDE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327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89" name="Line 337">
              <a:extLst>
                <a:ext uri="{FF2B5EF4-FFF2-40B4-BE49-F238E27FC236}">
                  <a16:creationId xmlns:a16="http://schemas.microsoft.com/office/drawing/2014/main" id="{7BCE8CBD-44BD-51A2-37FF-AD3EFD390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7" y="3277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0" name="Freeform 338">
              <a:extLst>
                <a:ext uri="{FF2B5EF4-FFF2-40B4-BE49-F238E27FC236}">
                  <a16:creationId xmlns:a16="http://schemas.microsoft.com/office/drawing/2014/main" id="{7F374D4D-EB61-0020-BE17-53044C46C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3277"/>
              <a:ext cx="45" cy="1"/>
            </a:xfrm>
            <a:custGeom>
              <a:avLst/>
              <a:gdLst>
                <a:gd name="T0" fmla="*/ 45 w 45"/>
                <a:gd name="T1" fmla="*/ 11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1" name="Line 339">
              <a:extLst>
                <a:ext uri="{FF2B5EF4-FFF2-40B4-BE49-F238E27FC236}">
                  <a16:creationId xmlns:a16="http://schemas.microsoft.com/office/drawing/2014/main" id="{E0D933A7-675A-0C84-3C28-F0552F998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2" name="Rectangle 340">
              <a:extLst>
                <a:ext uri="{FF2B5EF4-FFF2-40B4-BE49-F238E27FC236}">
                  <a16:creationId xmlns:a16="http://schemas.microsoft.com/office/drawing/2014/main" id="{DF0F4467-4470-53CB-4474-CC3493D7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3221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3" name="Rectangle 341">
              <a:extLst>
                <a:ext uri="{FF2B5EF4-FFF2-40B4-BE49-F238E27FC236}">
                  <a16:creationId xmlns:a16="http://schemas.microsoft.com/office/drawing/2014/main" id="{F4F50BD2-7C92-3A99-5807-D9DAD6DD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3221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4" name="Rectangle 342">
              <a:extLst>
                <a:ext uri="{FF2B5EF4-FFF2-40B4-BE49-F238E27FC236}">
                  <a16:creationId xmlns:a16="http://schemas.microsoft.com/office/drawing/2014/main" id="{DB31993A-5D25-C50E-B499-ABA7B82E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328"/>
              <a:ext cx="8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desktop computers </a:t>
              </a:r>
              <a:endParaRPr lang="en-GB" altLang="en-US"/>
            </a:p>
          </p:txBody>
        </p:sp>
        <p:sp>
          <p:nvSpPr>
            <p:cNvPr id="177495" name="Rectangle 343">
              <a:extLst>
                <a:ext uri="{FF2B5EF4-FFF2-40B4-BE49-F238E27FC236}">
                  <a16:creationId xmlns:a16="http://schemas.microsoft.com/office/drawing/2014/main" id="{FBEE278F-7B83-AC68-E4C5-458E7A30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89"/>
              <a:ext cx="2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Eswitch</a:t>
              </a:r>
              <a:endParaRPr lang="en-GB" altLang="en-US" sz="1000"/>
            </a:p>
          </p:txBody>
        </p:sp>
        <p:sp>
          <p:nvSpPr>
            <p:cNvPr id="177496" name="Rectangle 344">
              <a:extLst>
                <a:ext uri="{FF2B5EF4-FFF2-40B4-BE49-F238E27FC236}">
                  <a16:creationId xmlns:a16="http://schemas.microsoft.com/office/drawing/2014/main" id="{3B973FFD-4EC0-B14B-F239-695F8D074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1281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b="1">
                  <a:solidFill>
                    <a:srgbClr val="000000"/>
                  </a:solidFill>
                  <a:latin typeface="C Helvetica Condensed" charset="0"/>
                </a:rPr>
                <a:t>138.37.94</a:t>
              </a:r>
              <a:endParaRPr lang="en-GB" altLang="en-US"/>
            </a:p>
          </p:txBody>
        </p:sp>
        <p:sp>
          <p:nvSpPr>
            <p:cNvPr id="177497" name="Line 345">
              <a:extLst>
                <a:ext uri="{FF2B5EF4-FFF2-40B4-BE49-F238E27FC236}">
                  <a16:creationId xmlns:a16="http://schemas.microsoft.com/office/drawing/2014/main" id="{E049A2B0-BC8C-EF1A-8916-CB12069A4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018"/>
              <a:ext cx="203" cy="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8" name="Freeform 346">
              <a:extLst>
                <a:ext uri="{FF2B5EF4-FFF2-40B4-BE49-F238E27FC236}">
                  <a16:creationId xmlns:a16="http://schemas.microsoft.com/office/drawing/2014/main" id="{0086FDB7-D66D-77A8-9AA3-563E700FA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187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12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12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499" name="AutoShape 347">
              <a:extLst>
                <a:ext uri="{FF2B5EF4-FFF2-40B4-BE49-F238E27FC236}">
                  <a16:creationId xmlns:a16="http://schemas.microsoft.com/office/drawing/2014/main" id="{B3EDED87-34B4-C2E7-DBD4-1FBD23E1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131"/>
              <a:ext cx="68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0" name="AutoShape 348">
              <a:extLst>
                <a:ext uri="{FF2B5EF4-FFF2-40B4-BE49-F238E27FC236}">
                  <a16:creationId xmlns:a16="http://schemas.microsoft.com/office/drawing/2014/main" id="{2F2C34E5-2F08-1DBC-99A8-036B70B5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120"/>
              <a:ext cx="90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1" name="Rectangle 349">
              <a:extLst>
                <a:ext uri="{FF2B5EF4-FFF2-40B4-BE49-F238E27FC236}">
                  <a16:creationId xmlns:a16="http://schemas.microsoft.com/office/drawing/2014/main" id="{521D36B8-C365-96A0-3BAF-C1C53D0F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153"/>
              <a:ext cx="45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2" name="Rectangle 350">
              <a:extLst>
                <a:ext uri="{FF2B5EF4-FFF2-40B4-BE49-F238E27FC236}">
                  <a16:creationId xmlns:a16="http://schemas.microsoft.com/office/drawing/2014/main" id="{C10F4E69-EADC-55A5-A4EC-73F1412A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153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3" name="Freeform 351">
              <a:extLst>
                <a:ext uri="{FF2B5EF4-FFF2-40B4-BE49-F238E27FC236}">
                  <a16:creationId xmlns:a16="http://schemas.microsoft.com/office/drawing/2014/main" id="{328EA215-ECB8-4446-1935-196C6FD09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3221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504" name="Picture 352">
              <a:extLst>
                <a:ext uri="{FF2B5EF4-FFF2-40B4-BE49-F238E27FC236}">
                  <a16:creationId xmlns:a16="http://schemas.microsoft.com/office/drawing/2014/main" id="{F97C1A5B-AD2C-97D2-3B07-152D1507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3153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05" name="Line 353">
              <a:extLst>
                <a:ext uri="{FF2B5EF4-FFF2-40B4-BE49-F238E27FC236}">
                  <a16:creationId xmlns:a16="http://schemas.microsoft.com/office/drawing/2014/main" id="{2272F0CB-2207-9C57-DC6A-65D2D6395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6" name="Line 354">
              <a:extLst>
                <a:ext uri="{FF2B5EF4-FFF2-40B4-BE49-F238E27FC236}">
                  <a16:creationId xmlns:a16="http://schemas.microsoft.com/office/drawing/2014/main" id="{807851A3-1477-0201-D75D-91E4F13DF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7" name="Line 355">
              <a:extLst>
                <a:ext uri="{FF2B5EF4-FFF2-40B4-BE49-F238E27FC236}">
                  <a16:creationId xmlns:a16="http://schemas.microsoft.com/office/drawing/2014/main" id="{0CAB0A69-3DE0-39D8-588C-5FD944A9F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08" name="Rectangle 356">
              <a:extLst>
                <a:ext uri="{FF2B5EF4-FFF2-40B4-BE49-F238E27FC236}">
                  <a16:creationId xmlns:a16="http://schemas.microsoft.com/office/drawing/2014/main" id="{C04FEE3B-4AC7-BF4E-8585-67F72088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176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09" name="Freeform 357">
              <a:extLst>
                <a:ext uri="{FF2B5EF4-FFF2-40B4-BE49-F238E27FC236}">
                  <a16:creationId xmlns:a16="http://schemas.microsoft.com/office/drawing/2014/main" id="{362B4A69-1637-514C-604A-F76E5DD62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3199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0" name="Freeform 358">
              <a:extLst>
                <a:ext uri="{FF2B5EF4-FFF2-40B4-BE49-F238E27FC236}">
                  <a16:creationId xmlns:a16="http://schemas.microsoft.com/office/drawing/2014/main" id="{FC05BB4C-2D9D-832A-857A-43DBF17AD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199"/>
              <a:ext cx="56" cy="1"/>
            </a:xfrm>
            <a:custGeom>
              <a:avLst/>
              <a:gdLst>
                <a:gd name="T0" fmla="*/ 56 w 56"/>
                <a:gd name="T1" fmla="*/ 45 w 56"/>
                <a:gd name="T2" fmla="*/ 0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56" y="0"/>
                  </a:move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1" name="Line 359">
              <a:extLst>
                <a:ext uri="{FF2B5EF4-FFF2-40B4-BE49-F238E27FC236}">
                  <a16:creationId xmlns:a16="http://schemas.microsoft.com/office/drawing/2014/main" id="{6EE0D348-E680-7893-1219-A697298AF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3199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2" name="Line 360">
              <a:extLst>
                <a:ext uri="{FF2B5EF4-FFF2-40B4-BE49-F238E27FC236}">
                  <a16:creationId xmlns:a16="http://schemas.microsoft.com/office/drawing/2014/main" id="{BFFF3E2C-E427-C36F-D36D-06441C723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199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3" name="Line 361">
              <a:extLst>
                <a:ext uri="{FF2B5EF4-FFF2-40B4-BE49-F238E27FC236}">
                  <a16:creationId xmlns:a16="http://schemas.microsoft.com/office/drawing/2014/main" id="{30ED58DB-57F4-5BAA-36A2-058FAF76B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3199"/>
              <a:ext cx="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4" name="Line 362">
              <a:extLst>
                <a:ext uri="{FF2B5EF4-FFF2-40B4-BE49-F238E27FC236}">
                  <a16:creationId xmlns:a16="http://schemas.microsoft.com/office/drawing/2014/main" id="{C62B34A1-A73C-942B-CB5C-5AD431919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319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5" name="Rectangle 363">
              <a:extLst>
                <a:ext uri="{FF2B5EF4-FFF2-40B4-BE49-F238E27FC236}">
                  <a16:creationId xmlns:a16="http://schemas.microsoft.com/office/drawing/2014/main" id="{F0AA5586-C35F-3108-E0EB-E274CB96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2"/>
              <a:ext cx="11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6" name="Rectangle 364">
              <a:extLst>
                <a:ext uri="{FF2B5EF4-FFF2-40B4-BE49-F238E27FC236}">
                  <a16:creationId xmlns:a16="http://schemas.microsoft.com/office/drawing/2014/main" id="{42FB32DA-8598-DBE5-4A85-8411DEB2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2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7" name="Freeform 365">
              <a:extLst>
                <a:ext uri="{FF2B5EF4-FFF2-40B4-BE49-F238E27FC236}">
                  <a16:creationId xmlns:a16="http://schemas.microsoft.com/office/drawing/2014/main" id="{BD56B381-59D2-9581-9BD8-992745C4E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3221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11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8" name="AutoShape 366">
              <a:extLst>
                <a:ext uri="{FF2B5EF4-FFF2-40B4-BE49-F238E27FC236}">
                  <a16:creationId xmlns:a16="http://schemas.microsoft.com/office/drawing/2014/main" id="{1FE11D54-BB8B-5F59-980F-BEC2FCC1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165"/>
              <a:ext cx="79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19" name="AutoShape 367">
              <a:extLst>
                <a:ext uri="{FF2B5EF4-FFF2-40B4-BE49-F238E27FC236}">
                  <a16:creationId xmlns:a16="http://schemas.microsoft.com/office/drawing/2014/main" id="{5D00436F-BF17-C859-01E5-18989807F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3153"/>
              <a:ext cx="102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0" name="Rectangle 368">
              <a:extLst>
                <a:ext uri="{FF2B5EF4-FFF2-40B4-BE49-F238E27FC236}">
                  <a16:creationId xmlns:a16="http://schemas.microsoft.com/office/drawing/2014/main" id="{F0944F88-C42D-EF2D-A1D7-5DF9E34AE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187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1" name="Rectangle 369">
              <a:extLst>
                <a:ext uri="{FF2B5EF4-FFF2-40B4-BE49-F238E27FC236}">
                  <a16:creationId xmlns:a16="http://schemas.microsoft.com/office/drawing/2014/main" id="{D58B292F-A131-EC6E-EBB0-362333B3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187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2" name="Freeform 370">
              <a:extLst>
                <a:ext uri="{FF2B5EF4-FFF2-40B4-BE49-F238E27FC236}">
                  <a16:creationId xmlns:a16="http://schemas.microsoft.com/office/drawing/2014/main" id="{1B4DC649-1A1B-E916-CD3D-C2CC3E36E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255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0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523" name="Picture 371">
              <a:extLst>
                <a:ext uri="{FF2B5EF4-FFF2-40B4-BE49-F238E27FC236}">
                  <a16:creationId xmlns:a16="http://schemas.microsoft.com/office/drawing/2014/main" id="{DEBED428-DBE0-0A9B-E4CC-08ACB157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" y="3187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24" name="Line 372">
              <a:extLst>
                <a:ext uri="{FF2B5EF4-FFF2-40B4-BE49-F238E27FC236}">
                  <a16:creationId xmlns:a16="http://schemas.microsoft.com/office/drawing/2014/main" id="{8B207EF2-27DB-AA11-838A-B9FA6026F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5" name="Line 373">
              <a:extLst>
                <a:ext uri="{FF2B5EF4-FFF2-40B4-BE49-F238E27FC236}">
                  <a16:creationId xmlns:a16="http://schemas.microsoft.com/office/drawing/2014/main" id="{D0127771-E0DC-8345-D8C7-AB0298A3E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6" name="Line 374">
              <a:extLst>
                <a:ext uri="{FF2B5EF4-FFF2-40B4-BE49-F238E27FC236}">
                  <a16:creationId xmlns:a16="http://schemas.microsoft.com/office/drawing/2014/main" id="{61782B4A-B624-FC81-5FFD-D539984C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7" name="Rectangle 375">
              <a:extLst>
                <a:ext uri="{FF2B5EF4-FFF2-40B4-BE49-F238E27FC236}">
                  <a16:creationId xmlns:a16="http://schemas.microsoft.com/office/drawing/2014/main" id="{3FCDB7A8-90D4-67E5-EEE9-17FDFFCB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210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28" name="Rectangle 376">
              <a:extLst>
                <a:ext uri="{FF2B5EF4-FFF2-40B4-BE49-F238E27FC236}">
                  <a16:creationId xmlns:a16="http://schemas.microsoft.com/office/drawing/2014/main" id="{95590045-0202-9CCC-E070-0E08F03E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232"/>
              <a:ext cx="79" cy="12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29" name="Line 377">
              <a:extLst>
                <a:ext uri="{FF2B5EF4-FFF2-40B4-BE49-F238E27FC236}">
                  <a16:creationId xmlns:a16="http://schemas.microsoft.com/office/drawing/2014/main" id="{0D95242F-7DA6-2EE5-764C-990C83AEB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3" y="3232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0" name="Line 378">
              <a:extLst>
                <a:ext uri="{FF2B5EF4-FFF2-40B4-BE49-F238E27FC236}">
                  <a16:creationId xmlns:a16="http://schemas.microsoft.com/office/drawing/2014/main" id="{D740DE2D-B73E-A1B2-4AB0-133E7C028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8" y="3232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1" name="Line 379">
              <a:extLst>
                <a:ext uri="{FF2B5EF4-FFF2-40B4-BE49-F238E27FC236}">
                  <a16:creationId xmlns:a16="http://schemas.microsoft.com/office/drawing/2014/main" id="{CF41E302-3A8F-1962-42E7-E2735A3FB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" y="3232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2" name="Freeform 380">
              <a:extLst>
                <a:ext uri="{FF2B5EF4-FFF2-40B4-BE49-F238E27FC236}">
                  <a16:creationId xmlns:a16="http://schemas.microsoft.com/office/drawing/2014/main" id="{87B28FC3-198E-1749-2765-FA725480A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232"/>
              <a:ext cx="57" cy="1"/>
            </a:xfrm>
            <a:custGeom>
              <a:avLst/>
              <a:gdLst>
                <a:gd name="T0" fmla="*/ 57 w 57"/>
                <a:gd name="T1" fmla="*/ 23 w 57"/>
                <a:gd name="T2" fmla="*/ 12 w 57"/>
                <a:gd name="T3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7">
                  <a:moveTo>
                    <a:pt x="57" y="0"/>
                  </a:move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3" name="Rectangle 381">
              <a:extLst>
                <a:ext uri="{FF2B5EF4-FFF2-40B4-BE49-F238E27FC236}">
                  <a16:creationId xmlns:a16="http://schemas.microsoft.com/office/drawing/2014/main" id="{64CA77F7-BCF0-59F0-16BD-E64DEB5B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76"/>
              <a:ext cx="22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4" name="Rectangle 382">
              <a:extLst>
                <a:ext uri="{FF2B5EF4-FFF2-40B4-BE49-F238E27FC236}">
                  <a16:creationId xmlns:a16="http://schemas.microsoft.com/office/drawing/2014/main" id="{864951BE-3D73-43DD-68CA-D3840FD0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76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5" name="Freeform 383">
              <a:extLst>
                <a:ext uri="{FF2B5EF4-FFF2-40B4-BE49-F238E27FC236}">
                  <a16:creationId xmlns:a16="http://schemas.microsoft.com/office/drawing/2014/main" id="{4389A5EA-3D39-E6AC-13B4-DCCDCC8C9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3052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11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6" name="AutoShape 384">
              <a:extLst>
                <a:ext uri="{FF2B5EF4-FFF2-40B4-BE49-F238E27FC236}">
                  <a16:creationId xmlns:a16="http://schemas.microsoft.com/office/drawing/2014/main" id="{28434E4C-6D6B-6CA4-6488-33EF121B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3007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7" name="AutoShape 385">
              <a:extLst>
                <a:ext uri="{FF2B5EF4-FFF2-40B4-BE49-F238E27FC236}">
                  <a16:creationId xmlns:a16="http://schemas.microsoft.com/office/drawing/2014/main" id="{5A2F40EA-46B6-B08B-02AE-62035C70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2996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8" name="Rectangle 386">
              <a:extLst>
                <a:ext uri="{FF2B5EF4-FFF2-40B4-BE49-F238E27FC236}">
                  <a16:creationId xmlns:a16="http://schemas.microsoft.com/office/drawing/2014/main" id="{E45A3E27-3893-4E03-FF04-FD09E1BC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18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39" name="Rectangle 387">
              <a:extLst>
                <a:ext uri="{FF2B5EF4-FFF2-40B4-BE49-F238E27FC236}">
                  <a16:creationId xmlns:a16="http://schemas.microsoft.com/office/drawing/2014/main" id="{D33E8216-D916-7E5F-6AEB-D7EF0CEC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18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0" name="Freeform 388">
              <a:extLst>
                <a:ext uri="{FF2B5EF4-FFF2-40B4-BE49-F238E27FC236}">
                  <a16:creationId xmlns:a16="http://schemas.microsoft.com/office/drawing/2014/main" id="{8AEA3E8F-00BC-72E8-26D2-870E7A6B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3086"/>
              <a:ext cx="11" cy="2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0 h 22"/>
                <a:gd name="T6" fmla="*/ 0 w 11"/>
                <a:gd name="T7" fmla="*/ 11 h 22"/>
                <a:gd name="T8" fmla="*/ 0 w 11"/>
                <a:gd name="T9" fmla="*/ 22 h 22"/>
                <a:gd name="T10" fmla="*/ 0 w 11"/>
                <a:gd name="T11" fmla="*/ 22 h 22"/>
                <a:gd name="T12" fmla="*/ 11 w 11"/>
                <a:gd name="T13" fmla="*/ 11 h 22"/>
                <a:gd name="T14" fmla="*/ 11 w 11"/>
                <a:gd name="T15" fmla="*/ 0 h 22"/>
                <a:gd name="T16" fmla="*/ 11 w 11"/>
                <a:gd name="T17" fmla="*/ 0 h 22"/>
                <a:gd name="T18" fmla="*/ 0 w 1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541" name="Picture 389">
              <a:extLst>
                <a:ext uri="{FF2B5EF4-FFF2-40B4-BE49-F238E27FC236}">
                  <a16:creationId xmlns:a16="http://schemas.microsoft.com/office/drawing/2014/main" id="{70A5A6C5-A55F-10BA-31CC-077BB1811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" y="3018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42" name="Line 390">
              <a:extLst>
                <a:ext uri="{FF2B5EF4-FFF2-40B4-BE49-F238E27FC236}">
                  <a16:creationId xmlns:a16="http://schemas.microsoft.com/office/drawing/2014/main" id="{2D47232A-8D4D-4AEE-ED8F-F6B870197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3" name="Line 391">
              <a:extLst>
                <a:ext uri="{FF2B5EF4-FFF2-40B4-BE49-F238E27FC236}">
                  <a16:creationId xmlns:a16="http://schemas.microsoft.com/office/drawing/2014/main" id="{5E16F040-72AA-872C-9266-7C691DEBB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4" name="Line 392">
              <a:extLst>
                <a:ext uri="{FF2B5EF4-FFF2-40B4-BE49-F238E27FC236}">
                  <a16:creationId xmlns:a16="http://schemas.microsoft.com/office/drawing/2014/main" id="{9762CF12-B339-E73A-A85D-CEDD5F71F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5" name="Rectangle 393">
              <a:extLst>
                <a:ext uri="{FF2B5EF4-FFF2-40B4-BE49-F238E27FC236}">
                  <a16:creationId xmlns:a16="http://schemas.microsoft.com/office/drawing/2014/main" id="{F7D54F18-F809-9F3A-6B4C-F34A9FD1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52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46" name="Freeform 394">
              <a:extLst>
                <a:ext uri="{FF2B5EF4-FFF2-40B4-BE49-F238E27FC236}">
                  <a16:creationId xmlns:a16="http://schemas.microsoft.com/office/drawing/2014/main" id="{8CBF51C9-38D8-2966-1BDC-E31AB7BB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3063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7" name="Line 395">
              <a:extLst>
                <a:ext uri="{FF2B5EF4-FFF2-40B4-BE49-F238E27FC236}">
                  <a16:creationId xmlns:a16="http://schemas.microsoft.com/office/drawing/2014/main" id="{9F96D764-291B-A1B2-FF3A-AF0787624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074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8" name="Line 396">
              <a:extLst>
                <a:ext uri="{FF2B5EF4-FFF2-40B4-BE49-F238E27FC236}">
                  <a16:creationId xmlns:a16="http://schemas.microsoft.com/office/drawing/2014/main" id="{863B69F4-F41D-89FC-B290-0F27D0DB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3063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49" name="Line 397">
              <a:extLst>
                <a:ext uri="{FF2B5EF4-FFF2-40B4-BE49-F238E27FC236}">
                  <a16:creationId xmlns:a16="http://schemas.microsoft.com/office/drawing/2014/main" id="{242C37FD-5BC8-02CA-9F22-A08D6AC0C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2" y="3063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0" name="Freeform 398">
              <a:extLst>
                <a:ext uri="{FF2B5EF4-FFF2-40B4-BE49-F238E27FC236}">
                  <a16:creationId xmlns:a16="http://schemas.microsoft.com/office/drawing/2014/main" id="{60926684-96B4-4B9E-BFD7-E5D504B91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3063"/>
              <a:ext cx="45" cy="1"/>
            </a:xfrm>
            <a:custGeom>
              <a:avLst/>
              <a:gdLst>
                <a:gd name="T0" fmla="*/ 45 w 45"/>
                <a:gd name="T1" fmla="*/ 23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1" name="Line 399">
              <a:extLst>
                <a:ext uri="{FF2B5EF4-FFF2-40B4-BE49-F238E27FC236}">
                  <a16:creationId xmlns:a16="http://schemas.microsoft.com/office/drawing/2014/main" id="{D04D26DD-B9DB-F187-DC42-667A8FF01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9" y="306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2" name="Rectangle 400">
              <a:extLst>
                <a:ext uri="{FF2B5EF4-FFF2-40B4-BE49-F238E27FC236}">
                  <a16:creationId xmlns:a16="http://schemas.microsoft.com/office/drawing/2014/main" id="{4DB83F04-0662-3C8D-4528-DD274023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07"/>
              <a:ext cx="11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3" name="Rectangle 401">
              <a:extLst>
                <a:ext uri="{FF2B5EF4-FFF2-40B4-BE49-F238E27FC236}">
                  <a16:creationId xmlns:a16="http://schemas.microsoft.com/office/drawing/2014/main" id="{3ABBBCE8-6862-C240-A01B-A902FC01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07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4" name="Line 402">
              <a:extLst>
                <a:ext uri="{FF2B5EF4-FFF2-40B4-BE49-F238E27FC236}">
                  <a16:creationId xmlns:a16="http://schemas.microsoft.com/office/drawing/2014/main" id="{59FFFC2A-D30E-6712-F4B1-5775F0128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041"/>
              <a:ext cx="101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5" name="Line 403">
              <a:extLst>
                <a:ext uri="{FF2B5EF4-FFF2-40B4-BE49-F238E27FC236}">
                  <a16:creationId xmlns:a16="http://schemas.microsoft.com/office/drawing/2014/main" id="{CD6766A0-5B9F-AF6A-DB1E-023BF515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3052"/>
              <a:ext cx="1" cy="1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6" name="Line 404">
              <a:extLst>
                <a:ext uri="{FF2B5EF4-FFF2-40B4-BE49-F238E27FC236}">
                  <a16:creationId xmlns:a16="http://schemas.microsoft.com/office/drawing/2014/main" id="{46D5BC43-D1CB-BF73-B491-087A8EA27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3" y="3029"/>
              <a:ext cx="102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7" name="Line 405">
              <a:extLst>
                <a:ext uri="{FF2B5EF4-FFF2-40B4-BE49-F238E27FC236}">
                  <a16:creationId xmlns:a16="http://schemas.microsoft.com/office/drawing/2014/main" id="{20FE2B6D-DA40-D66A-DCE3-772764E7D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018"/>
              <a:ext cx="146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58" name="Oval 406">
              <a:extLst>
                <a:ext uri="{FF2B5EF4-FFF2-40B4-BE49-F238E27FC236}">
                  <a16:creationId xmlns:a16="http://schemas.microsoft.com/office/drawing/2014/main" id="{B5648573-85FD-923E-096A-2583CC8D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984"/>
              <a:ext cx="7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59" name="Freeform 407">
              <a:extLst>
                <a:ext uri="{FF2B5EF4-FFF2-40B4-BE49-F238E27FC236}">
                  <a16:creationId xmlns:a16="http://schemas.microsoft.com/office/drawing/2014/main" id="{5B8697A1-E222-4218-E674-DEED29B87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3266"/>
              <a:ext cx="34" cy="45"/>
            </a:xfrm>
            <a:custGeom>
              <a:avLst/>
              <a:gdLst>
                <a:gd name="T0" fmla="*/ 34 w 34"/>
                <a:gd name="T1" fmla="*/ 0 h 45"/>
                <a:gd name="T2" fmla="*/ 0 w 34"/>
                <a:gd name="T3" fmla="*/ 11 h 45"/>
                <a:gd name="T4" fmla="*/ 0 w 34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45">
                  <a:moveTo>
                    <a:pt x="34" y="0"/>
                  </a:moveTo>
                  <a:lnTo>
                    <a:pt x="0" y="11"/>
                  </a:lnTo>
                  <a:lnTo>
                    <a:pt x="0" y="4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0" name="AutoShape 408">
              <a:extLst>
                <a:ext uri="{FF2B5EF4-FFF2-40B4-BE49-F238E27FC236}">
                  <a16:creationId xmlns:a16="http://schemas.microsoft.com/office/drawing/2014/main" id="{E3ACB6D4-271E-49F0-A30E-978FC207C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221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1" name="AutoShape 409">
              <a:extLst>
                <a:ext uri="{FF2B5EF4-FFF2-40B4-BE49-F238E27FC236}">
                  <a16:creationId xmlns:a16="http://schemas.microsoft.com/office/drawing/2014/main" id="{2CD5FABC-5526-535E-43A3-FB7CE132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210"/>
              <a:ext cx="91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2" name="Rectangle 410">
              <a:extLst>
                <a:ext uri="{FF2B5EF4-FFF2-40B4-BE49-F238E27FC236}">
                  <a16:creationId xmlns:a16="http://schemas.microsoft.com/office/drawing/2014/main" id="{E28931B8-2BE9-F846-EE96-6F07EEC9E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232"/>
              <a:ext cx="45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3" name="Rectangle 411">
              <a:extLst>
                <a:ext uri="{FF2B5EF4-FFF2-40B4-BE49-F238E27FC236}">
                  <a16:creationId xmlns:a16="http://schemas.microsoft.com/office/drawing/2014/main" id="{28330150-BE92-22AD-688B-7F74992C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232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4" name="Freeform 412">
              <a:extLst>
                <a:ext uri="{FF2B5EF4-FFF2-40B4-BE49-F238E27FC236}">
                  <a16:creationId xmlns:a16="http://schemas.microsoft.com/office/drawing/2014/main" id="{6DC44325-460B-ADB7-F79B-FED430881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" y="3300"/>
              <a:ext cx="22" cy="23"/>
            </a:xfrm>
            <a:custGeom>
              <a:avLst/>
              <a:gdLst>
                <a:gd name="T0" fmla="*/ 11 w 22"/>
                <a:gd name="T1" fmla="*/ 0 h 23"/>
                <a:gd name="T2" fmla="*/ 11 w 22"/>
                <a:gd name="T3" fmla="*/ 0 h 23"/>
                <a:gd name="T4" fmla="*/ 0 w 22"/>
                <a:gd name="T5" fmla="*/ 11 h 23"/>
                <a:gd name="T6" fmla="*/ 0 w 22"/>
                <a:gd name="T7" fmla="*/ 11 h 23"/>
                <a:gd name="T8" fmla="*/ 11 w 22"/>
                <a:gd name="T9" fmla="*/ 23 h 23"/>
                <a:gd name="T10" fmla="*/ 11 w 22"/>
                <a:gd name="T11" fmla="*/ 23 h 23"/>
                <a:gd name="T12" fmla="*/ 22 w 22"/>
                <a:gd name="T13" fmla="*/ 11 h 23"/>
                <a:gd name="T14" fmla="*/ 22 w 22"/>
                <a:gd name="T15" fmla="*/ 11 h 23"/>
                <a:gd name="T16" fmla="*/ 22 w 22"/>
                <a:gd name="T17" fmla="*/ 0 h 23"/>
                <a:gd name="T18" fmla="*/ 11 w 22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565" name="Picture 413">
              <a:extLst>
                <a:ext uri="{FF2B5EF4-FFF2-40B4-BE49-F238E27FC236}">
                  <a16:creationId xmlns:a16="http://schemas.microsoft.com/office/drawing/2014/main" id="{7E15EFF6-3253-4760-3D00-18FF8E318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" y="3232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66" name="Rectangle 414">
              <a:extLst>
                <a:ext uri="{FF2B5EF4-FFF2-40B4-BE49-F238E27FC236}">
                  <a16:creationId xmlns:a16="http://schemas.microsoft.com/office/drawing/2014/main" id="{0575555E-288B-39A6-B2CD-D93B33881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311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7" name="Rectangle 415">
              <a:extLst>
                <a:ext uri="{FF2B5EF4-FFF2-40B4-BE49-F238E27FC236}">
                  <a16:creationId xmlns:a16="http://schemas.microsoft.com/office/drawing/2014/main" id="{13EE2545-5A03-655F-8836-39B8EA62F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266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68" name="Freeform 416">
              <a:extLst>
                <a:ext uri="{FF2B5EF4-FFF2-40B4-BE49-F238E27FC236}">
                  <a16:creationId xmlns:a16="http://schemas.microsoft.com/office/drawing/2014/main" id="{A788B5ED-BCB3-22D1-9DB9-61C6C83C7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277"/>
              <a:ext cx="91" cy="12"/>
            </a:xfrm>
            <a:custGeom>
              <a:avLst/>
              <a:gdLst>
                <a:gd name="T0" fmla="*/ 79 w 91"/>
                <a:gd name="T1" fmla="*/ 0 h 12"/>
                <a:gd name="T2" fmla="*/ 91 w 91"/>
                <a:gd name="T3" fmla="*/ 12 h 12"/>
                <a:gd name="T4" fmla="*/ 0 w 91"/>
                <a:gd name="T5" fmla="*/ 12 h 12"/>
                <a:gd name="T6" fmla="*/ 12 w 91"/>
                <a:gd name="T7" fmla="*/ 0 h 12"/>
                <a:gd name="T8" fmla="*/ 79 w 9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2">
                  <a:moveTo>
                    <a:pt x="79" y="0"/>
                  </a:moveTo>
                  <a:lnTo>
                    <a:pt x="91" y="12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69" name="Line 417">
              <a:extLst>
                <a:ext uri="{FF2B5EF4-FFF2-40B4-BE49-F238E27FC236}">
                  <a16:creationId xmlns:a16="http://schemas.microsoft.com/office/drawing/2014/main" id="{74FBE957-2075-D30C-B490-E5E7B0848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328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0" name="Line 418">
              <a:extLst>
                <a:ext uri="{FF2B5EF4-FFF2-40B4-BE49-F238E27FC236}">
                  <a16:creationId xmlns:a16="http://schemas.microsoft.com/office/drawing/2014/main" id="{EA94D9D9-C758-6AAA-4727-A7A4F7BF1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1" name="Line 419">
              <a:extLst>
                <a:ext uri="{FF2B5EF4-FFF2-40B4-BE49-F238E27FC236}">
                  <a16:creationId xmlns:a16="http://schemas.microsoft.com/office/drawing/2014/main" id="{55CC74DD-865D-1E64-EBA6-9EFF204B0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2" name="Line 420">
              <a:extLst>
                <a:ext uri="{FF2B5EF4-FFF2-40B4-BE49-F238E27FC236}">
                  <a16:creationId xmlns:a16="http://schemas.microsoft.com/office/drawing/2014/main" id="{C3442A19-1E02-D38E-6E70-7654A4F68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3289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3" name="Line 421">
              <a:extLst>
                <a:ext uri="{FF2B5EF4-FFF2-40B4-BE49-F238E27FC236}">
                  <a16:creationId xmlns:a16="http://schemas.microsoft.com/office/drawing/2014/main" id="{70E8AE99-1D29-565E-D5E3-78F3393E1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3277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4" name="Line 422">
              <a:extLst>
                <a:ext uri="{FF2B5EF4-FFF2-40B4-BE49-F238E27FC236}">
                  <a16:creationId xmlns:a16="http://schemas.microsoft.com/office/drawing/2014/main" id="{B31EF2BE-2E19-575F-95F1-D2F921C33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328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5" name="Rectangle 423">
              <a:extLst>
                <a:ext uri="{FF2B5EF4-FFF2-40B4-BE49-F238E27FC236}">
                  <a16:creationId xmlns:a16="http://schemas.microsoft.com/office/drawing/2014/main" id="{F76FEF52-159F-2B69-80A2-AA4916FF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221"/>
              <a:ext cx="12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6" name="Rectangle 424">
              <a:extLst>
                <a:ext uri="{FF2B5EF4-FFF2-40B4-BE49-F238E27FC236}">
                  <a16:creationId xmlns:a16="http://schemas.microsoft.com/office/drawing/2014/main" id="{CE3B5F32-0332-C6E1-CFB7-5FF985615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221"/>
              <a:ext cx="23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7" name="Freeform 425">
              <a:extLst>
                <a:ext uri="{FF2B5EF4-FFF2-40B4-BE49-F238E27FC236}">
                  <a16:creationId xmlns:a16="http://schemas.microsoft.com/office/drawing/2014/main" id="{D4E7F500-7132-6D7C-2669-25E37442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3086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8" name="AutoShape 426">
              <a:extLst>
                <a:ext uri="{FF2B5EF4-FFF2-40B4-BE49-F238E27FC236}">
                  <a16:creationId xmlns:a16="http://schemas.microsoft.com/office/drawing/2014/main" id="{11E4310E-10E0-A2C6-83D5-2C95423C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9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79" name="AutoShape 427">
              <a:extLst>
                <a:ext uri="{FF2B5EF4-FFF2-40B4-BE49-F238E27FC236}">
                  <a16:creationId xmlns:a16="http://schemas.microsoft.com/office/drawing/2014/main" id="{A9745730-FAB3-69E2-DF15-8760C8F7C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018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0" name="Rectangle 428">
              <a:extLst>
                <a:ext uri="{FF2B5EF4-FFF2-40B4-BE49-F238E27FC236}">
                  <a16:creationId xmlns:a16="http://schemas.microsoft.com/office/drawing/2014/main" id="{1570B48F-1ECC-78B4-EF92-FB1D74199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041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1" name="Rectangle 429">
              <a:extLst>
                <a:ext uri="{FF2B5EF4-FFF2-40B4-BE49-F238E27FC236}">
                  <a16:creationId xmlns:a16="http://schemas.microsoft.com/office/drawing/2014/main" id="{E634887A-EE35-C5C5-C3B1-5F27EF2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041"/>
              <a:ext cx="56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2" name="Freeform 430">
              <a:extLst>
                <a:ext uri="{FF2B5EF4-FFF2-40B4-BE49-F238E27FC236}">
                  <a16:creationId xmlns:a16="http://schemas.microsoft.com/office/drawing/2014/main" id="{B85E9397-C152-9DFB-79B0-62FF89737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120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583" name="Picture 431">
              <a:extLst>
                <a:ext uri="{FF2B5EF4-FFF2-40B4-BE49-F238E27FC236}">
                  <a16:creationId xmlns:a16="http://schemas.microsoft.com/office/drawing/2014/main" id="{67844071-B0AF-45C1-C096-FB67337CE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" y="3041"/>
              <a:ext cx="45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84" name="Rectangle 432">
              <a:extLst>
                <a:ext uri="{FF2B5EF4-FFF2-40B4-BE49-F238E27FC236}">
                  <a16:creationId xmlns:a16="http://schemas.microsoft.com/office/drawing/2014/main" id="{22E25C91-DF0E-A478-FA9C-39ABA9DF8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3120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5" name="Rectangle 433">
              <a:extLst>
                <a:ext uri="{FF2B5EF4-FFF2-40B4-BE49-F238E27FC236}">
                  <a16:creationId xmlns:a16="http://schemas.microsoft.com/office/drawing/2014/main" id="{FFBD34E7-A493-AE78-8496-CFB512612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74"/>
              <a:ext cx="68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586" name="Freeform 434">
              <a:extLst>
                <a:ext uri="{FF2B5EF4-FFF2-40B4-BE49-F238E27FC236}">
                  <a16:creationId xmlns:a16="http://schemas.microsoft.com/office/drawing/2014/main" id="{1804C60F-BE0E-43B0-CC0B-511E0F223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3086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7" name="Line 435">
              <a:extLst>
                <a:ext uri="{FF2B5EF4-FFF2-40B4-BE49-F238E27FC236}">
                  <a16:creationId xmlns:a16="http://schemas.microsoft.com/office/drawing/2014/main" id="{C6F92A5D-A98C-0B9C-7227-199C4C1C1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7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8" name="Line 436">
              <a:extLst>
                <a:ext uri="{FF2B5EF4-FFF2-40B4-BE49-F238E27FC236}">
                  <a16:creationId xmlns:a16="http://schemas.microsoft.com/office/drawing/2014/main" id="{D8B59807-4485-1572-12CF-7DA5568BC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3086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89" name="Line 437">
              <a:extLst>
                <a:ext uri="{FF2B5EF4-FFF2-40B4-BE49-F238E27FC236}">
                  <a16:creationId xmlns:a16="http://schemas.microsoft.com/office/drawing/2014/main" id="{E22771FD-00E5-F865-5BEF-ACA968C32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3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0" name="Line 438">
              <a:extLst>
                <a:ext uri="{FF2B5EF4-FFF2-40B4-BE49-F238E27FC236}">
                  <a16:creationId xmlns:a16="http://schemas.microsoft.com/office/drawing/2014/main" id="{3006A6A5-E167-ED64-AD08-2F66928F7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3097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1" name="Line 439">
              <a:extLst>
                <a:ext uri="{FF2B5EF4-FFF2-40B4-BE49-F238E27FC236}">
                  <a16:creationId xmlns:a16="http://schemas.microsoft.com/office/drawing/2014/main" id="{0806E241-CE70-1EC9-E432-537F4887D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0" y="3097"/>
              <a:ext cx="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2" name="Line 440">
              <a:extLst>
                <a:ext uri="{FF2B5EF4-FFF2-40B4-BE49-F238E27FC236}">
                  <a16:creationId xmlns:a16="http://schemas.microsoft.com/office/drawing/2014/main" id="{122ED774-DDD1-AEB2-B520-C5BEFB970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0" y="309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3" name="Rectangle 441">
              <a:extLst>
                <a:ext uri="{FF2B5EF4-FFF2-40B4-BE49-F238E27FC236}">
                  <a16:creationId xmlns:a16="http://schemas.microsoft.com/office/drawing/2014/main" id="{4F3E3300-440A-B01C-C7EA-14797CBFA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041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4" name="Rectangle 442">
              <a:extLst>
                <a:ext uri="{FF2B5EF4-FFF2-40B4-BE49-F238E27FC236}">
                  <a16:creationId xmlns:a16="http://schemas.microsoft.com/office/drawing/2014/main" id="{49801E07-1147-C542-7EE0-85FF0EEC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041"/>
              <a:ext cx="22" cy="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595" name="Rectangle 443">
              <a:extLst>
                <a:ext uri="{FF2B5EF4-FFF2-40B4-BE49-F238E27FC236}">
                  <a16:creationId xmlns:a16="http://schemas.microsoft.com/office/drawing/2014/main" id="{2FAC135C-0745-2A82-9EF1-B730FD26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6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hub</a:t>
              </a:r>
              <a:endParaRPr lang="en-GB" altLang="en-US"/>
            </a:p>
          </p:txBody>
        </p:sp>
        <p:sp>
          <p:nvSpPr>
            <p:cNvPr id="177596" name="Rectangle 444">
              <a:extLst>
                <a:ext uri="{FF2B5EF4-FFF2-40B4-BE49-F238E27FC236}">
                  <a16:creationId xmlns:a16="http://schemas.microsoft.com/office/drawing/2014/main" id="{9F070D62-6A1F-CDE5-A5E9-40C245AF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894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hub</a:t>
              </a:r>
              <a:endParaRPr lang="en-GB" altLang="en-US"/>
            </a:p>
          </p:txBody>
        </p:sp>
        <p:sp>
          <p:nvSpPr>
            <p:cNvPr id="177597" name="Rectangle 445">
              <a:extLst>
                <a:ext uri="{FF2B5EF4-FFF2-40B4-BE49-F238E27FC236}">
                  <a16:creationId xmlns:a16="http://schemas.microsoft.com/office/drawing/2014/main" id="{5C1A5486-C5D0-F258-1CC8-93DD2767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182"/>
              <a:ext cx="5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 b="1">
                  <a:solidFill>
                    <a:srgbClr val="000000"/>
                  </a:solidFill>
                  <a:latin typeface="C Helvetica Condensed" charset="0"/>
                </a:rPr>
                <a:t>Student subnet</a:t>
              </a:r>
              <a:endParaRPr lang="en-GB" altLang="en-US"/>
            </a:p>
          </p:txBody>
        </p:sp>
        <p:sp>
          <p:nvSpPr>
            <p:cNvPr id="177598" name="Rectangle 446">
              <a:extLst>
                <a:ext uri="{FF2B5EF4-FFF2-40B4-BE49-F238E27FC236}">
                  <a16:creationId xmlns:a16="http://schemas.microsoft.com/office/drawing/2014/main" id="{6087260A-6BB7-C15B-DB31-FE06F2F8E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182"/>
              <a:ext cx="4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 b="1">
                  <a:solidFill>
                    <a:srgbClr val="000000"/>
                  </a:solidFill>
                  <a:latin typeface="C Helvetica Condensed" charset="0"/>
                </a:rPr>
                <a:t>Staff subnet</a:t>
              </a:r>
              <a:endParaRPr lang="en-GB" altLang="en-US"/>
            </a:p>
          </p:txBody>
        </p:sp>
        <p:sp>
          <p:nvSpPr>
            <p:cNvPr id="177599" name="Rectangle 447">
              <a:extLst>
                <a:ext uri="{FF2B5EF4-FFF2-40B4-BE49-F238E27FC236}">
                  <a16:creationId xmlns:a16="http://schemas.microsoft.com/office/drawing/2014/main" id="{45E96661-3366-D385-8C9A-67C787903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13"/>
              <a:ext cx="113" cy="2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0" name="Rectangle 448">
              <a:extLst>
                <a:ext uri="{FF2B5EF4-FFF2-40B4-BE49-F238E27FC236}">
                  <a16:creationId xmlns:a16="http://schemas.microsoft.com/office/drawing/2014/main" id="{B7008FAD-D62A-A583-CBFC-0B117F34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13"/>
              <a:ext cx="124" cy="34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1" name="Freeform 449">
              <a:extLst>
                <a:ext uri="{FF2B5EF4-FFF2-40B4-BE49-F238E27FC236}">
                  <a16:creationId xmlns:a16="http://schemas.microsoft.com/office/drawing/2014/main" id="{C4E66A0B-0502-707F-F1C9-9EFCBEB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" y="308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0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0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2" name="AutoShape 450">
              <a:extLst>
                <a:ext uri="{FF2B5EF4-FFF2-40B4-BE49-F238E27FC236}">
                  <a16:creationId xmlns:a16="http://schemas.microsoft.com/office/drawing/2014/main" id="{4115023D-FEAA-4BD0-990E-339214F71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29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3" name="AutoShape 451">
              <a:extLst>
                <a:ext uri="{FF2B5EF4-FFF2-40B4-BE49-F238E27FC236}">
                  <a16:creationId xmlns:a16="http://schemas.microsoft.com/office/drawing/2014/main" id="{5BA99E19-5AA6-CE06-C01E-F3957D06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018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4" name="Rectangle 452">
              <a:extLst>
                <a:ext uri="{FF2B5EF4-FFF2-40B4-BE49-F238E27FC236}">
                  <a16:creationId xmlns:a16="http://schemas.microsoft.com/office/drawing/2014/main" id="{21685DF5-2283-47A5-BBEA-834A44275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41"/>
              <a:ext cx="5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5" name="Rectangle 453">
              <a:extLst>
                <a:ext uri="{FF2B5EF4-FFF2-40B4-BE49-F238E27FC236}">
                  <a16:creationId xmlns:a16="http://schemas.microsoft.com/office/drawing/2014/main" id="{32581AA4-8830-FAFB-2116-B51201112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41"/>
              <a:ext cx="68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6" name="Freeform 454">
              <a:extLst>
                <a:ext uri="{FF2B5EF4-FFF2-40B4-BE49-F238E27FC236}">
                  <a16:creationId xmlns:a16="http://schemas.microsoft.com/office/drawing/2014/main" id="{74FF7741-5782-A387-0F40-6BF5F71A4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120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77607" name="Picture 455">
              <a:extLst>
                <a:ext uri="{FF2B5EF4-FFF2-40B4-BE49-F238E27FC236}">
                  <a16:creationId xmlns:a16="http://schemas.microsoft.com/office/drawing/2014/main" id="{BE7C8618-39FC-9069-09BE-8E7A1393E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" y="3041"/>
              <a:ext cx="45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608" name="Line 456">
              <a:extLst>
                <a:ext uri="{FF2B5EF4-FFF2-40B4-BE49-F238E27FC236}">
                  <a16:creationId xmlns:a16="http://schemas.microsoft.com/office/drawing/2014/main" id="{749D328A-7EA9-D146-0861-BA9D94636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312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09" name="Freeform 457">
              <a:extLst>
                <a:ext uri="{FF2B5EF4-FFF2-40B4-BE49-F238E27FC236}">
                  <a16:creationId xmlns:a16="http://schemas.microsoft.com/office/drawing/2014/main" id="{8A19934D-2A2B-DA1D-5AEE-DC3F11EB9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31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0" name="Rectangle 458">
              <a:extLst>
                <a:ext uri="{FF2B5EF4-FFF2-40B4-BE49-F238E27FC236}">
                  <a16:creationId xmlns:a16="http://schemas.microsoft.com/office/drawing/2014/main" id="{417B7B50-703B-784A-2A55-9E4E0687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74"/>
              <a:ext cx="56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7611" name="Freeform 459">
              <a:extLst>
                <a:ext uri="{FF2B5EF4-FFF2-40B4-BE49-F238E27FC236}">
                  <a16:creationId xmlns:a16="http://schemas.microsoft.com/office/drawing/2014/main" id="{1E323D78-FE1B-DA20-380C-4891F0DBD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3086"/>
              <a:ext cx="90" cy="11"/>
            </a:xfrm>
            <a:custGeom>
              <a:avLst/>
              <a:gdLst>
                <a:gd name="T0" fmla="*/ 11 w 90"/>
                <a:gd name="T1" fmla="*/ 0 h 11"/>
                <a:gd name="T2" fmla="*/ 0 w 90"/>
                <a:gd name="T3" fmla="*/ 11 h 11"/>
                <a:gd name="T4" fmla="*/ 90 w 90"/>
                <a:gd name="T5" fmla="*/ 11 h 11"/>
                <a:gd name="T6" fmla="*/ 79 w 90"/>
                <a:gd name="T7" fmla="*/ 0 h 11"/>
                <a:gd name="T8" fmla="*/ 11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11" y="0"/>
                  </a:moveTo>
                  <a:lnTo>
                    <a:pt x="0" y="11"/>
                  </a:lnTo>
                  <a:lnTo>
                    <a:pt x="90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2" name="Line 460">
              <a:extLst>
                <a:ext uri="{FF2B5EF4-FFF2-40B4-BE49-F238E27FC236}">
                  <a16:creationId xmlns:a16="http://schemas.microsoft.com/office/drawing/2014/main" id="{C8F0325A-F456-2CD8-FE23-336234B0B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3" name="Line 461">
              <a:extLst>
                <a:ext uri="{FF2B5EF4-FFF2-40B4-BE49-F238E27FC236}">
                  <a16:creationId xmlns:a16="http://schemas.microsoft.com/office/drawing/2014/main" id="{9EF82A15-F38F-5252-4BE0-0420A3290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86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4" name="Line 462">
              <a:extLst>
                <a:ext uri="{FF2B5EF4-FFF2-40B4-BE49-F238E27FC236}">
                  <a16:creationId xmlns:a16="http://schemas.microsoft.com/office/drawing/2014/main" id="{24257160-88E9-450E-F10D-821995CE4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5" name="Freeform 463">
              <a:extLst>
                <a:ext uri="{FF2B5EF4-FFF2-40B4-BE49-F238E27FC236}">
                  <a16:creationId xmlns:a16="http://schemas.microsoft.com/office/drawing/2014/main" id="{D06157BF-4858-D7CB-6D09-A8951884C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3097"/>
              <a:ext cx="45" cy="1"/>
            </a:xfrm>
            <a:custGeom>
              <a:avLst/>
              <a:gdLst>
                <a:gd name="T0" fmla="*/ 0 w 45"/>
                <a:gd name="T1" fmla="*/ 22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22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6" name="Line 464">
              <a:extLst>
                <a:ext uri="{FF2B5EF4-FFF2-40B4-BE49-F238E27FC236}">
                  <a16:creationId xmlns:a16="http://schemas.microsoft.com/office/drawing/2014/main" id="{D965176C-497D-C570-1C93-3D5536D4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309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7" name="Rectangle 465">
              <a:extLst>
                <a:ext uri="{FF2B5EF4-FFF2-40B4-BE49-F238E27FC236}">
                  <a16:creationId xmlns:a16="http://schemas.microsoft.com/office/drawing/2014/main" id="{AB6B77BD-061E-4F4E-9042-4657D5E2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041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8" name="Rectangle 466">
              <a:extLst>
                <a:ext uri="{FF2B5EF4-FFF2-40B4-BE49-F238E27FC236}">
                  <a16:creationId xmlns:a16="http://schemas.microsoft.com/office/drawing/2014/main" id="{FA5000A5-31B8-C9A8-51C0-A4F835F6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041"/>
              <a:ext cx="22" cy="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19" name="Line 467">
              <a:extLst>
                <a:ext uri="{FF2B5EF4-FFF2-40B4-BE49-F238E27FC236}">
                  <a16:creationId xmlns:a16="http://schemas.microsoft.com/office/drawing/2014/main" id="{FB05504B-EB17-0BB2-C0CF-63F7F19F8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093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0" name="Rectangle 468">
              <a:extLst>
                <a:ext uri="{FF2B5EF4-FFF2-40B4-BE49-F238E27FC236}">
                  <a16:creationId xmlns:a16="http://schemas.microsoft.com/office/drawing/2014/main" id="{1F0F4F79-3AE7-FD2F-8DE6-9548A4EA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02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1" name="Rectangle 469">
              <a:extLst>
                <a:ext uri="{FF2B5EF4-FFF2-40B4-BE49-F238E27FC236}">
                  <a16:creationId xmlns:a16="http://schemas.microsoft.com/office/drawing/2014/main" id="{30011E7E-F794-A98C-2B68-ECC75A6D0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71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2" name="Rectangle 470">
              <a:extLst>
                <a:ext uri="{FF2B5EF4-FFF2-40B4-BE49-F238E27FC236}">
                  <a16:creationId xmlns:a16="http://schemas.microsoft.com/office/drawing/2014/main" id="{D9260809-EB54-B3A9-7E17-A361A7FFE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71"/>
              <a:ext cx="124" cy="45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3" name="Line 471">
              <a:extLst>
                <a:ext uri="{FF2B5EF4-FFF2-40B4-BE49-F238E27FC236}">
                  <a16:creationId xmlns:a16="http://schemas.microsoft.com/office/drawing/2014/main" id="{47F3EFFA-A4C1-98C8-327B-5DEDB57D9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285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4" name="Rectangle 472">
              <a:extLst>
                <a:ext uri="{FF2B5EF4-FFF2-40B4-BE49-F238E27FC236}">
                  <a16:creationId xmlns:a16="http://schemas.microsoft.com/office/drawing/2014/main" id="{79EDB32D-692A-EE1D-B07E-3AC600EB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20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5" name="Rectangle 473">
              <a:extLst>
                <a:ext uri="{FF2B5EF4-FFF2-40B4-BE49-F238E27FC236}">
                  <a16:creationId xmlns:a16="http://schemas.microsoft.com/office/drawing/2014/main" id="{0920EBF3-9434-85B7-9F03-C0D7B141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62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6" name="Rectangle 474">
              <a:extLst>
                <a:ext uri="{FF2B5EF4-FFF2-40B4-BE49-F238E27FC236}">
                  <a16:creationId xmlns:a16="http://schemas.microsoft.com/office/drawing/2014/main" id="{0C3EC7C4-B63A-87EB-E45D-0188EB3F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62"/>
              <a:ext cx="124" cy="4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7" name="Line 475">
              <a:extLst>
                <a:ext uri="{FF2B5EF4-FFF2-40B4-BE49-F238E27FC236}">
                  <a16:creationId xmlns:a16="http://schemas.microsoft.com/office/drawing/2014/main" id="{4BCA401B-5193-65B1-970A-C16681B92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443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8" name="Rectangle 476">
              <a:extLst>
                <a:ext uri="{FF2B5EF4-FFF2-40B4-BE49-F238E27FC236}">
                  <a16:creationId xmlns:a16="http://schemas.microsoft.com/office/drawing/2014/main" id="{FEC786A6-7F56-B650-5FF7-F9B558CD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375"/>
              <a:ext cx="67" cy="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29" name="Rectangle 477">
              <a:extLst>
                <a:ext uri="{FF2B5EF4-FFF2-40B4-BE49-F238E27FC236}">
                  <a16:creationId xmlns:a16="http://schemas.microsoft.com/office/drawing/2014/main" id="{61DF9481-3C0D-36B5-E237-BB90F12F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20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0" name="Rectangle 478">
              <a:extLst>
                <a:ext uri="{FF2B5EF4-FFF2-40B4-BE49-F238E27FC236}">
                  <a16:creationId xmlns:a16="http://schemas.microsoft.com/office/drawing/2014/main" id="{05FD3108-3817-1365-758F-ED4CD821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20"/>
              <a:ext cx="124" cy="45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1" name="Freeform 479">
              <a:extLst>
                <a:ext uri="{FF2B5EF4-FFF2-40B4-BE49-F238E27FC236}">
                  <a16:creationId xmlns:a16="http://schemas.microsoft.com/office/drawing/2014/main" id="{F24B4CA0-2C2F-9FC4-48EE-849EF37F4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608"/>
              <a:ext cx="632" cy="1139"/>
            </a:xfrm>
            <a:custGeom>
              <a:avLst/>
              <a:gdLst>
                <a:gd name="T0" fmla="*/ 0 w 632"/>
                <a:gd name="T1" fmla="*/ 0 h 1139"/>
                <a:gd name="T2" fmla="*/ 0 w 632"/>
                <a:gd name="T3" fmla="*/ 1139 h 1139"/>
                <a:gd name="T4" fmla="*/ 632 w 632"/>
                <a:gd name="T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1139">
                  <a:moveTo>
                    <a:pt x="0" y="0"/>
                  </a:moveTo>
                  <a:lnTo>
                    <a:pt x="0" y="1139"/>
                  </a:lnTo>
                  <a:lnTo>
                    <a:pt x="632" y="113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2" name="Freeform 480">
              <a:extLst>
                <a:ext uri="{FF2B5EF4-FFF2-40B4-BE49-F238E27FC236}">
                  <a16:creationId xmlns:a16="http://schemas.microsoft.com/office/drawing/2014/main" id="{7779030B-E8FA-D1CD-F038-1C0ACBDA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597"/>
              <a:ext cx="552" cy="778"/>
            </a:xfrm>
            <a:custGeom>
              <a:avLst/>
              <a:gdLst>
                <a:gd name="T0" fmla="*/ 0 w 552"/>
                <a:gd name="T1" fmla="*/ 0 h 778"/>
                <a:gd name="T2" fmla="*/ 0 w 552"/>
                <a:gd name="T3" fmla="*/ 778 h 778"/>
                <a:gd name="T4" fmla="*/ 552 w 552"/>
                <a:gd name="T5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78">
                  <a:moveTo>
                    <a:pt x="0" y="0"/>
                  </a:moveTo>
                  <a:lnTo>
                    <a:pt x="0" y="778"/>
                  </a:lnTo>
                  <a:lnTo>
                    <a:pt x="552" y="7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3" name="Freeform 481">
              <a:extLst>
                <a:ext uri="{FF2B5EF4-FFF2-40B4-BE49-F238E27FC236}">
                  <a16:creationId xmlns:a16="http://schemas.microsoft.com/office/drawing/2014/main" id="{5AC737A6-AEEA-C43B-F4D5-A9C162E0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608"/>
              <a:ext cx="519" cy="384"/>
            </a:xfrm>
            <a:custGeom>
              <a:avLst/>
              <a:gdLst>
                <a:gd name="T0" fmla="*/ 0 w 519"/>
                <a:gd name="T1" fmla="*/ 0 h 384"/>
                <a:gd name="T2" fmla="*/ 0 w 519"/>
                <a:gd name="T3" fmla="*/ 384 h 384"/>
                <a:gd name="T4" fmla="*/ 519 w 519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9" h="384">
                  <a:moveTo>
                    <a:pt x="0" y="0"/>
                  </a:moveTo>
                  <a:lnTo>
                    <a:pt x="0" y="384"/>
                  </a:lnTo>
                  <a:lnTo>
                    <a:pt x="519" y="3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4" name="Rectangle 482">
              <a:extLst>
                <a:ext uri="{FF2B5EF4-FFF2-40B4-BE49-F238E27FC236}">
                  <a16:creationId xmlns:a16="http://schemas.microsoft.com/office/drawing/2014/main" id="{69AAF94B-2744-7BBA-B5CF-C7B584F7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913"/>
              <a:ext cx="68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5" name="Rectangle 483">
              <a:extLst>
                <a:ext uri="{FF2B5EF4-FFF2-40B4-BE49-F238E27FC236}">
                  <a16:creationId xmlns:a16="http://schemas.microsoft.com/office/drawing/2014/main" id="{9934451D-0BD3-0C5E-D333-2F9865C2B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913"/>
              <a:ext cx="79" cy="18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6" name="Rectangle 484">
              <a:extLst>
                <a:ext uri="{FF2B5EF4-FFF2-40B4-BE49-F238E27FC236}">
                  <a16:creationId xmlns:a16="http://schemas.microsoft.com/office/drawing/2014/main" id="{2D6229BB-3962-2146-D946-87E87D66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668"/>
              <a:ext cx="68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7" name="Rectangle 485">
              <a:extLst>
                <a:ext uri="{FF2B5EF4-FFF2-40B4-BE49-F238E27FC236}">
                  <a16:creationId xmlns:a16="http://schemas.microsoft.com/office/drawing/2014/main" id="{8AF786A2-F59A-3F62-20FF-E86F0281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668"/>
              <a:ext cx="79" cy="17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8" name="Rectangle 486">
              <a:extLst>
                <a:ext uri="{FF2B5EF4-FFF2-40B4-BE49-F238E27FC236}">
                  <a16:creationId xmlns:a16="http://schemas.microsoft.com/office/drawing/2014/main" id="{D3B40A5F-B5AE-EB73-4DC7-B23F07D1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296"/>
              <a:ext cx="68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39" name="Rectangle 487">
              <a:extLst>
                <a:ext uri="{FF2B5EF4-FFF2-40B4-BE49-F238E27FC236}">
                  <a16:creationId xmlns:a16="http://schemas.microsoft.com/office/drawing/2014/main" id="{A141913A-732E-B88C-C29E-20491E7D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296"/>
              <a:ext cx="79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40" name="Rectangle 488">
              <a:extLst>
                <a:ext uri="{FF2B5EF4-FFF2-40B4-BE49-F238E27FC236}">
                  <a16:creationId xmlns:a16="http://schemas.microsoft.com/office/drawing/2014/main" id="{AA7494D2-B55B-3919-06A5-798E7E87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098"/>
              <a:ext cx="2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other</a:t>
              </a:r>
              <a:endParaRPr lang="en-GB" altLang="en-US"/>
            </a:p>
          </p:txBody>
        </p:sp>
        <p:sp>
          <p:nvSpPr>
            <p:cNvPr id="177641" name="Rectangle 489">
              <a:extLst>
                <a:ext uri="{FF2B5EF4-FFF2-40B4-BE49-F238E27FC236}">
                  <a16:creationId xmlns:a16="http://schemas.microsoft.com/office/drawing/2014/main" id="{A236E464-5F30-A87E-177C-1DCA1F3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177"/>
              <a:ext cx="3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servers</a:t>
              </a:r>
              <a:endParaRPr lang="en-GB" altLang="en-US"/>
            </a:p>
          </p:txBody>
        </p:sp>
        <p:sp>
          <p:nvSpPr>
            <p:cNvPr id="177642" name="Rectangle 490">
              <a:extLst>
                <a:ext uri="{FF2B5EF4-FFF2-40B4-BE49-F238E27FC236}">
                  <a16:creationId xmlns:a16="http://schemas.microsoft.com/office/drawing/2014/main" id="{B50B7A83-D5F7-8DDA-4889-EED8A4EDD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890"/>
              <a:ext cx="2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router/</a:t>
              </a:r>
              <a:endParaRPr lang="en-GB" altLang="en-US"/>
            </a:p>
          </p:txBody>
        </p:sp>
        <p:sp>
          <p:nvSpPr>
            <p:cNvPr id="177643" name="Rectangle 491">
              <a:extLst>
                <a:ext uri="{FF2B5EF4-FFF2-40B4-BE49-F238E27FC236}">
                  <a16:creationId xmlns:a16="http://schemas.microsoft.com/office/drawing/2014/main" id="{A8E138F1-BBEE-AA54-C27F-B540CD85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58"/>
              <a:ext cx="3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  <a:endParaRPr lang="en-GB" altLang="en-US"/>
            </a:p>
          </p:txBody>
        </p:sp>
        <p:sp>
          <p:nvSpPr>
            <p:cNvPr id="177644" name="Rectangle 492">
              <a:extLst>
                <a:ext uri="{FF2B5EF4-FFF2-40B4-BE49-F238E27FC236}">
                  <a16:creationId xmlns:a16="http://schemas.microsoft.com/office/drawing/2014/main" id="{24887C3B-7AE3-D7F8-3D23-49A0670B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70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138.37.94.251</a:t>
              </a:r>
              <a:endParaRPr lang="en-GB" altLang="en-US"/>
            </a:p>
          </p:txBody>
        </p:sp>
        <p:sp>
          <p:nvSpPr>
            <p:cNvPr id="177645" name="Rectangle 493">
              <a:extLst>
                <a:ext uri="{FF2B5EF4-FFF2-40B4-BE49-F238E27FC236}">
                  <a16:creationId xmlns:a16="http://schemas.microsoft.com/office/drawing/2014/main" id="{B95794B4-820C-9A1D-BE67-C38D3801E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952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Zapf Dingbats" charset="2"/>
                </a:rPr>
                <a:t>%</a:t>
              </a:r>
              <a:endParaRPr lang="en-GB" altLang="en-US"/>
            </a:p>
          </p:txBody>
        </p:sp>
        <p:sp>
          <p:nvSpPr>
            <p:cNvPr id="177646" name="Line 494">
              <a:extLst>
                <a:ext uri="{FF2B5EF4-FFF2-40B4-BE49-F238E27FC236}">
                  <a16:creationId xmlns:a16="http://schemas.microsoft.com/office/drawing/2014/main" id="{7963DDD0-B927-3662-5F12-EA8E3D23C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" y="3672"/>
              <a:ext cx="16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47" name="Rectangle 495">
              <a:extLst>
                <a:ext uri="{FF2B5EF4-FFF2-40B4-BE49-F238E27FC236}">
                  <a16:creationId xmlns:a16="http://schemas.microsoft.com/office/drawing/2014/main" id="{86DD30C6-971E-9312-8F25-8AB0A53C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762"/>
              <a:ext cx="11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48" name="Rectangle 496">
              <a:extLst>
                <a:ext uri="{FF2B5EF4-FFF2-40B4-BE49-F238E27FC236}">
                  <a16:creationId xmlns:a16="http://schemas.microsoft.com/office/drawing/2014/main" id="{8C5E36F7-37CC-C1DE-CBEE-DBF12313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762"/>
              <a:ext cx="12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49" name="Rectangle 497">
              <a:extLst>
                <a:ext uri="{FF2B5EF4-FFF2-40B4-BE49-F238E27FC236}">
                  <a16:creationId xmlns:a16="http://schemas.microsoft.com/office/drawing/2014/main" id="{78880BB5-5D54-70C2-0FAA-287A7F56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762"/>
              <a:ext cx="16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50" name="Rectangle 498">
              <a:extLst>
                <a:ext uri="{FF2B5EF4-FFF2-40B4-BE49-F238E27FC236}">
                  <a16:creationId xmlns:a16="http://schemas.microsoft.com/office/drawing/2014/main" id="{68DC89DC-7B36-3FC3-C7BA-AAEB03D8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745"/>
              <a:ext cx="8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1000 Mbps Ethernet</a:t>
              </a:r>
              <a:endParaRPr lang="en-GB" altLang="en-US"/>
            </a:p>
          </p:txBody>
        </p:sp>
        <p:sp>
          <p:nvSpPr>
            <p:cNvPr id="177651" name="Rectangle 499">
              <a:extLst>
                <a:ext uri="{FF2B5EF4-FFF2-40B4-BE49-F238E27FC236}">
                  <a16:creationId xmlns:a16="http://schemas.microsoft.com/office/drawing/2014/main" id="{A0000E84-C669-1E48-396B-C4F7AAEE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846"/>
              <a:ext cx="10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Eswitch:  Ethernet switch</a:t>
              </a:r>
              <a:endParaRPr lang="en-GB" altLang="en-US"/>
            </a:p>
          </p:txBody>
        </p:sp>
        <p:sp>
          <p:nvSpPr>
            <p:cNvPr id="177652" name="Rectangle 500">
              <a:extLst>
                <a:ext uri="{FF2B5EF4-FFF2-40B4-BE49-F238E27FC236}">
                  <a16:creationId xmlns:a16="http://schemas.microsoft.com/office/drawing/2014/main" id="{AB1AD413-E823-96E2-ECAD-E2ED4E2E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3621"/>
              <a:ext cx="8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100 Mbps Ethernet</a:t>
              </a:r>
              <a:endParaRPr lang="en-GB" altLang="en-US"/>
            </a:p>
          </p:txBody>
        </p:sp>
        <p:sp>
          <p:nvSpPr>
            <p:cNvPr id="177653" name="Rectangle 501">
              <a:extLst>
                <a:ext uri="{FF2B5EF4-FFF2-40B4-BE49-F238E27FC236}">
                  <a16:creationId xmlns:a16="http://schemas.microsoft.com/office/drawing/2014/main" id="{759DE674-75B9-3625-D782-E6EABD12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402"/>
              <a:ext cx="170" cy="22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54" name="Rectangle 502">
              <a:extLst>
                <a:ext uri="{FF2B5EF4-FFF2-40B4-BE49-F238E27FC236}">
                  <a16:creationId xmlns:a16="http://schemas.microsoft.com/office/drawing/2014/main" id="{AEE5F9E8-255A-78B0-6F63-F1F192A6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402"/>
              <a:ext cx="181" cy="23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55" name="AutoShape 503">
              <a:extLst>
                <a:ext uri="{FF2B5EF4-FFF2-40B4-BE49-F238E27FC236}">
                  <a16:creationId xmlns:a16="http://schemas.microsoft.com/office/drawing/2014/main" id="{6F664502-4FC7-04AA-478A-80A7D74A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69"/>
              <a:ext cx="1658" cy="2357"/>
            </a:xfrm>
            <a:prstGeom prst="roundRect">
              <a:avLst>
                <a:gd name="adj" fmla="val 1239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56" name="AutoShape 504">
              <a:extLst>
                <a:ext uri="{FF2B5EF4-FFF2-40B4-BE49-F238E27FC236}">
                  <a16:creationId xmlns:a16="http://schemas.microsoft.com/office/drawing/2014/main" id="{91303127-5684-B0C3-3BB4-094C92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169"/>
              <a:ext cx="1285" cy="2357"/>
            </a:xfrm>
            <a:prstGeom prst="roundRect">
              <a:avLst>
                <a:gd name="adj" fmla="val 1599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57" name="Rectangle 505">
              <a:extLst>
                <a:ext uri="{FF2B5EF4-FFF2-40B4-BE49-F238E27FC236}">
                  <a16:creationId xmlns:a16="http://schemas.microsoft.com/office/drawing/2014/main" id="{B3766FFD-0023-E7DB-EEAB-DD9A7CB1B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437"/>
              <a:ext cx="4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file server/</a:t>
              </a:r>
              <a:endParaRPr lang="en-GB" altLang="en-US"/>
            </a:p>
          </p:txBody>
        </p:sp>
        <p:sp>
          <p:nvSpPr>
            <p:cNvPr id="177658" name="Rectangle 506">
              <a:extLst>
                <a:ext uri="{FF2B5EF4-FFF2-40B4-BE49-F238E27FC236}">
                  <a16:creationId xmlns:a16="http://schemas.microsoft.com/office/drawing/2014/main" id="{4994B18F-3603-0ADC-2CD8-B46F8B930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516"/>
              <a:ext cx="3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gateway</a:t>
              </a:r>
              <a:endParaRPr lang="en-GB" altLang="en-US"/>
            </a:p>
          </p:txBody>
        </p:sp>
        <p:sp>
          <p:nvSpPr>
            <p:cNvPr id="177659" name="AutoShape 507">
              <a:extLst>
                <a:ext uri="{FF2B5EF4-FFF2-40B4-BE49-F238E27FC236}">
                  <a16:creationId xmlns:a16="http://schemas.microsoft.com/office/drawing/2014/main" id="{3A25A0D4-EB54-D8E9-1DE6-6F6947F69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620"/>
              <a:ext cx="316" cy="1037"/>
            </a:xfrm>
            <a:prstGeom prst="roundRect">
              <a:avLst>
                <a:gd name="adj" fmla="val 47153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0" name="Rectangle 508">
              <a:extLst>
                <a:ext uri="{FF2B5EF4-FFF2-40B4-BE49-F238E27FC236}">
                  <a16:creationId xmlns:a16="http://schemas.microsoft.com/office/drawing/2014/main" id="{4C9A7853-D944-AA34-E95A-A74A0B4C6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1749"/>
              <a:ext cx="3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printers</a:t>
              </a:r>
              <a:endParaRPr lang="en-GB" altLang="en-US"/>
            </a:p>
          </p:txBody>
        </p:sp>
        <p:sp>
          <p:nvSpPr>
            <p:cNvPr id="177661" name="AutoShape 509">
              <a:extLst>
                <a:ext uri="{FF2B5EF4-FFF2-40B4-BE49-F238E27FC236}">
                  <a16:creationId xmlns:a16="http://schemas.microsoft.com/office/drawing/2014/main" id="{3A07E932-FC65-B4EC-ED85-403D0832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898"/>
              <a:ext cx="1963" cy="237"/>
            </a:xfrm>
            <a:prstGeom prst="roundRect">
              <a:avLst>
                <a:gd name="adj" fmla="val 4620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2" name="Rectangle 510">
              <a:extLst>
                <a:ext uri="{FF2B5EF4-FFF2-40B4-BE49-F238E27FC236}">
                  <a16:creationId xmlns:a16="http://schemas.microsoft.com/office/drawing/2014/main" id="{10740B9D-C9DA-30EC-5CD4-0146017D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875"/>
              <a:ext cx="181" cy="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3" name="Rectangle 511">
              <a:extLst>
                <a:ext uri="{FF2B5EF4-FFF2-40B4-BE49-F238E27FC236}">
                  <a16:creationId xmlns:a16="http://schemas.microsoft.com/office/drawing/2014/main" id="{84A5B064-77C9-44A7-7A39-CACCC1281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64"/>
              <a:ext cx="203" cy="327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4" name="Rectangle 512">
              <a:extLst>
                <a:ext uri="{FF2B5EF4-FFF2-40B4-BE49-F238E27FC236}">
                  <a16:creationId xmlns:a16="http://schemas.microsoft.com/office/drawing/2014/main" id="{8A3D3AFD-42AF-376C-98A1-6257AE89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94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Campus</a:t>
              </a:r>
              <a:endParaRPr lang="en-GB" altLang="en-US"/>
            </a:p>
          </p:txBody>
        </p:sp>
        <p:sp>
          <p:nvSpPr>
            <p:cNvPr id="177665" name="Rectangle 513">
              <a:extLst>
                <a:ext uri="{FF2B5EF4-FFF2-40B4-BE49-F238E27FC236}">
                  <a16:creationId xmlns:a16="http://schemas.microsoft.com/office/drawing/2014/main" id="{1374D8EF-D08D-4FFD-6878-554A0F585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1038"/>
              <a:ext cx="2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  <a:endParaRPr lang="en-GB" altLang="en-US"/>
            </a:p>
          </p:txBody>
        </p:sp>
        <p:sp>
          <p:nvSpPr>
            <p:cNvPr id="177666" name="AutoShape 514">
              <a:extLst>
                <a:ext uri="{FF2B5EF4-FFF2-40B4-BE49-F238E27FC236}">
                  <a16:creationId xmlns:a16="http://schemas.microsoft.com/office/drawing/2014/main" id="{78D341CC-63C9-656B-0087-CA742F89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548"/>
              <a:ext cx="1974" cy="237"/>
            </a:xfrm>
            <a:prstGeom prst="roundRect">
              <a:avLst>
                <a:gd name="adj" fmla="val 4620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7" name="Rectangle 515">
              <a:extLst>
                <a:ext uri="{FF2B5EF4-FFF2-40B4-BE49-F238E27FC236}">
                  <a16:creationId xmlns:a16="http://schemas.microsoft.com/office/drawing/2014/main" id="{057B02AE-144C-A585-C3BE-3C798803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3526"/>
              <a:ext cx="192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8" name="Rectangle 516">
              <a:extLst>
                <a:ext uri="{FF2B5EF4-FFF2-40B4-BE49-F238E27FC236}">
                  <a16:creationId xmlns:a16="http://schemas.microsoft.com/office/drawing/2014/main" id="{9F2AC650-35A6-1B9F-C1F8-53B025E7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3526"/>
              <a:ext cx="203" cy="315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7669" name="Rectangle 517">
              <a:extLst>
                <a:ext uri="{FF2B5EF4-FFF2-40B4-BE49-F238E27FC236}">
                  <a16:creationId xmlns:a16="http://schemas.microsoft.com/office/drawing/2014/main" id="{FEEBD599-D718-59A2-53C6-C8A39904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57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Campus</a:t>
              </a:r>
              <a:endParaRPr lang="en-GB" altLang="en-US"/>
            </a:p>
          </p:txBody>
        </p:sp>
        <p:sp>
          <p:nvSpPr>
            <p:cNvPr id="177670" name="Rectangle 518">
              <a:extLst>
                <a:ext uri="{FF2B5EF4-FFF2-40B4-BE49-F238E27FC236}">
                  <a16:creationId xmlns:a16="http://schemas.microsoft.com/office/drawing/2014/main" id="{BD049795-3732-977B-6E1C-C139AD761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666"/>
              <a:ext cx="2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  <a:endParaRPr lang="en-GB" altLang="en-US"/>
            </a:p>
          </p:txBody>
        </p:sp>
        <p:sp>
          <p:nvSpPr>
            <p:cNvPr id="177671" name="Rectangle 519">
              <a:extLst>
                <a:ext uri="{FF2B5EF4-FFF2-40B4-BE49-F238E27FC236}">
                  <a16:creationId xmlns:a16="http://schemas.microsoft.com/office/drawing/2014/main" id="{62FCA9DB-AE38-4996-377A-37B240CA4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341"/>
              <a:ext cx="3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  <a:latin typeface="C Helvetica Condensed" charset="0"/>
                </a:rPr>
                <a:t>138.37.94.xx</a:t>
              </a:r>
              <a:endParaRPr lang="en-GB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6A7B12-8212-6499-8980-2CFD9581A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4"/>
            <a:ext cx="6377940" cy="1293028"/>
          </a:xfrm>
        </p:spPr>
        <p:txBody>
          <a:bodyPr/>
          <a:lstStyle/>
          <a:p>
            <a:r>
              <a:rPr lang="en-GB" altLang="en-US" dirty="0"/>
              <a:t>Firewall configurations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60D2D5F6-D949-0B8E-9260-71E205F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36688"/>
            <a:ext cx="5486400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0D88538-C70B-77D3-5A20-224400014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and Routing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1DF9B91-0FB8-8FBD-6C0B-BCE71AEFC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Address: byte-string that identifies a node</a:t>
            </a:r>
          </a:p>
          <a:p>
            <a:pPr lvl="1"/>
            <a:r>
              <a:rPr lang="en-US" altLang="en-US"/>
              <a:t>usually unique</a:t>
            </a:r>
          </a:p>
          <a:p>
            <a:r>
              <a:rPr lang="en-US" altLang="en-US"/>
              <a:t>Routing: process of forwarding messages to the destination node based on its address</a:t>
            </a:r>
          </a:p>
          <a:p>
            <a:r>
              <a:rPr lang="en-US" altLang="en-US"/>
              <a:t>Types of addresses</a:t>
            </a:r>
          </a:p>
          <a:p>
            <a:pPr lvl="1"/>
            <a:r>
              <a:rPr lang="en-US" altLang="en-US"/>
              <a:t>unicast: node-specific</a:t>
            </a:r>
          </a:p>
          <a:p>
            <a:pPr lvl="1"/>
            <a:r>
              <a:rPr lang="en-US" altLang="en-US"/>
              <a:t>broadcast: all nodes on the network</a:t>
            </a:r>
          </a:p>
          <a:p>
            <a:pPr lvl="1"/>
            <a:r>
              <a:rPr lang="en-US" altLang="en-US"/>
              <a:t>multicast: some subset of nodes on the 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5BB5C18-235E-8229-28E2-135F87614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‘framework.c’ demo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66EBCDF-7880-2D8E-4BC1-C5E6C31FA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Earlier in our course we wrote a ‘skeleton’ network device-driver that showed us the minimum elements necessary to interact successfully with the Linux kernel, though it did not program any actual hardware</a:t>
            </a:r>
          </a:p>
          <a:p>
            <a:r>
              <a:rPr lang="en-US" altLang="en-US"/>
              <a:t>Since then we have learned how to write code that does control network hardware, by building ‘character-mode’ Linux drivers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0412D517-A254-7136-DA42-F51E3FE2B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Inter-Process Communication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B99A818-1847-A7D0-BFEF-226FFE6E7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Turn host-to-host connectivity into process-to-process communication.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Fill  gap between what applications expect and what the underlying technology provides.</a:t>
            </a:r>
            <a:r>
              <a:rPr lang="en-US" altLang="en-US"/>
              <a:t> </a:t>
            </a: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045626E0-BD13-82AE-F60F-6DA5D3A6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70263"/>
            <a:ext cx="3959225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9DF2773D-C834-8656-2500-21673B042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Multiplexing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8151784-81C0-FFDF-760F-DE468D35C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Circuit switching: carry bit streams</a:t>
            </a:r>
          </a:p>
          <a:p>
            <a:pPr lvl="1"/>
            <a:r>
              <a:rPr lang="en-US" altLang="en-US"/>
              <a:t>original telephone network</a:t>
            </a:r>
          </a:p>
          <a:p>
            <a:r>
              <a:rPr lang="en-US" altLang="en-US"/>
              <a:t>Packet switching: store-and-forward messages</a:t>
            </a:r>
          </a:p>
          <a:p>
            <a:pPr lvl="1"/>
            <a:r>
              <a:rPr lang="en-US" altLang="en-US"/>
              <a:t>Internet</a:t>
            </a:r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46B0DF66-E63C-C6E8-79E9-C4A3076E1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600450"/>
            <a:ext cx="6143625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D08FF1C-44DD-1676-6A9A-7B0944D7B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Multiplexing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535B7BF-5510-496B-659B-26DB045AD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010400" cy="205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On-demand time-division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Schedule link on a per-</a:t>
            </a:r>
            <a:r>
              <a:rPr lang="en-US" altLang="en-US" sz="2400" i="1"/>
              <a:t>packet</a:t>
            </a:r>
            <a:r>
              <a:rPr lang="en-US" altLang="en-US" sz="2400"/>
              <a:t> basis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Packets from different sources interleaved on link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Buffer packets that are </a:t>
            </a:r>
            <a:r>
              <a:rPr lang="en-US" altLang="en-US" sz="2400" i="1"/>
              <a:t>contending</a:t>
            </a:r>
            <a:r>
              <a:rPr lang="en-US" altLang="en-US" sz="2400"/>
              <a:t> for the link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Buffer (queue) overflow is called </a:t>
            </a:r>
            <a:r>
              <a:rPr lang="en-US" altLang="en-US" sz="2400" i="1"/>
              <a:t>congestion</a:t>
            </a:r>
            <a:endParaRPr lang="en-US" altLang="en-US"/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577507AB-0A53-75D9-F994-6728C296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8402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endParaRPr lang="en-GB" altLang="en-US">
              <a:latin typeface="Times New Roman" panose="02020603050405020304" pitchFamily="18" charset="0"/>
            </a:endParaRPr>
          </a:p>
        </p:txBody>
      </p:sp>
      <p:grpSp>
        <p:nvGrpSpPr>
          <p:cNvPr id="149509" name="Group 5">
            <a:extLst>
              <a:ext uri="{FF2B5EF4-FFF2-40B4-BE49-F238E27FC236}">
                <a16:creationId xmlns:a16="http://schemas.microsoft.com/office/drawing/2014/main" id="{658AECDD-8C9E-5FF5-4A3A-50A487CD412D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4294188"/>
            <a:ext cx="3665537" cy="2152650"/>
            <a:chOff x="1349" y="2465"/>
            <a:chExt cx="2309" cy="1356"/>
          </a:xfrm>
        </p:grpSpPr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0BE7D9EA-DE0C-66AB-A4BB-8111CC36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041"/>
              <a:ext cx="375" cy="31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1" name="Freeform 7">
              <a:extLst>
                <a:ext uri="{FF2B5EF4-FFF2-40B4-BE49-F238E27FC236}">
                  <a16:creationId xmlns:a16="http://schemas.microsoft.com/office/drawing/2014/main" id="{9566EC85-386B-5434-1F7D-71174F6AD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3023"/>
              <a:ext cx="393" cy="18"/>
            </a:xfrm>
            <a:custGeom>
              <a:avLst/>
              <a:gdLst>
                <a:gd name="T0" fmla="*/ 0 w 393"/>
                <a:gd name="T1" fmla="*/ 18 h 18"/>
                <a:gd name="T2" fmla="*/ 375 w 393"/>
                <a:gd name="T3" fmla="*/ 18 h 18"/>
                <a:gd name="T4" fmla="*/ 393 w 393"/>
                <a:gd name="T5" fmla="*/ 0 h 18"/>
                <a:gd name="T6" fmla="*/ 18 w 393"/>
                <a:gd name="T7" fmla="*/ 0 h 18"/>
                <a:gd name="T8" fmla="*/ 0 w 39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8">
                  <a:moveTo>
                    <a:pt x="0" y="18"/>
                  </a:moveTo>
                  <a:lnTo>
                    <a:pt x="375" y="18"/>
                  </a:lnTo>
                  <a:lnTo>
                    <a:pt x="393" y="0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2" name="Freeform 8">
              <a:extLst>
                <a:ext uri="{FF2B5EF4-FFF2-40B4-BE49-F238E27FC236}">
                  <a16:creationId xmlns:a16="http://schemas.microsoft.com/office/drawing/2014/main" id="{A932AB12-3D4E-3611-8F9F-62FCFE22D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3023"/>
              <a:ext cx="18" cy="336"/>
            </a:xfrm>
            <a:custGeom>
              <a:avLst/>
              <a:gdLst>
                <a:gd name="T0" fmla="*/ 18 w 18"/>
                <a:gd name="T1" fmla="*/ 0 h 336"/>
                <a:gd name="T2" fmla="*/ 0 w 18"/>
                <a:gd name="T3" fmla="*/ 18 h 336"/>
                <a:gd name="T4" fmla="*/ 0 w 18"/>
                <a:gd name="T5" fmla="*/ 336 h 336"/>
                <a:gd name="T6" fmla="*/ 18 w 18"/>
                <a:gd name="T7" fmla="*/ 316 h 336"/>
                <a:gd name="T8" fmla="*/ 18 w 18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6">
                  <a:moveTo>
                    <a:pt x="18" y="0"/>
                  </a:moveTo>
                  <a:lnTo>
                    <a:pt x="0" y="18"/>
                  </a:lnTo>
                  <a:lnTo>
                    <a:pt x="0" y="336"/>
                  </a:lnTo>
                  <a:lnTo>
                    <a:pt x="18" y="3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FE7F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3" name="Freeform 9">
              <a:extLst>
                <a:ext uri="{FF2B5EF4-FFF2-40B4-BE49-F238E27FC236}">
                  <a16:creationId xmlns:a16="http://schemas.microsoft.com/office/drawing/2014/main" id="{761EF8E2-DE44-460B-74BF-69316CF97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4" name="Line 10">
              <a:extLst>
                <a:ext uri="{FF2B5EF4-FFF2-40B4-BE49-F238E27FC236}">
                  <a16:creationId xmlns:a16="http://schemas.microsoft.com/office/drawing/2014/main" id="{AC57FE8E-6A1D-8CED-2710-17B5BC098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200"/>
              <a:ext cx="4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5" name="Freeform 11">
              <a:extLst>
                <a:ext uri="{FF2B5EF4-FFF2-40B4-BE49-F238E27FC236}">
                  <a16:creationId xmlns:a16="http://schemas.microsoft.com/office/drawing/2014/main" id="{8D150888-3D24-3573-2BAB-CD542259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061"/>
              <a:ext cx="45" cy="43"/>
            </a:xfrm>
            <a:custGeom>
              <a:avLst/>
              <a:gdLst>
                <a:gd name="T0" fmla="*/ 0 w 45"/>
                <a:gd name="T1" fmla="*/ 18 h 43"/>
                <a:gd name="T2" fmla="*/ 45 w 45"/>
                <a:gd name="T3" fmla="*/ 43 h 43"/>
                <a:gd name="T4" fmla="*/ 18 w 45"/>
                <a:gd name="T5" fmla="*/ 0 h 43"/>
                <a:gd name="T6" fmla="*/ 0 w 45"/>
                <a:gd name="T7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3">
                  <a:moveTo>
                    <a:pt x="0" y="18"/>
                  </a:moveTo>
                  <a:lnTo>
                    <a:pt x="45" y="43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6" name="Line 12">
              <a:extLst>
                <a:ext uri="{FF2B5EF4-FFF2-40B4-BE49-F238E27FC236}">
                  <a16:creationId xmlns:a16="http://schemas.microsoft.com/office/drawing/2014/main" id="{EC40CE4E-3C3B-7E68-DE27-9DDA175FF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637"/>
              <a:ext cx="468" cy="4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7" name="Freeform 13">
              <a:extLst>
                <a:ext uri="{FF2B5EF4-FFF2-40B4-BE49-F238E27FC236}">
                  <a16:creationId xmlns:a16="http://schemas.microsoft.com/office/drawing/2014/main" id="{2DDFFAB4-7E1E-8662-35C6-242512ACD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297"/>
              <a:ext cx="45" cy="44"/>
            </a:xfrm>
            <a:custGeom>
              <a:avLst/>
              <a:gdLst>
                <a:gd name="T0" fmla="*/ 18 w 45"/>
                <a:gd name="T1" fmla="*/ 44 h 44"/>
                <a:gd name="T2" fmla="*/ 45 w 45"/>
                <a:gd name="T3" fmla="*/ 0 h 44"/>
                <a:gd name="T4" fmla="*/ 0 w 45"/>
                <a:gd name="T5" fmla="*/ 24 h 44"/>
                <a:gd name="T6" fmla="*/ 18 w 45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18" y="44"/>
                  </a:moveTo>
                  <a:lnTo>
                    <a:pt x="45" y="0"/>
                  </a:lnTo>
                  <a:lnTo>
                    <a:pt x="0" y="24"/>
                  </a:lnTo>
                  <a:lnTo>
                    <a:pt x="1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8" name="Line 14">
              <a:extLst>
                <a:ext uri="{FF2B5EF4-FFF2-40B4-BE49-F238E27FC236}">
                  <a16:creationId xmlns:a16="http://schemas.microsoft.com/office/drawing/2014/main" id="{2D494F8A-92F0-5569-06D8-2D0EFED33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315"/>
              <a:ext cx="466" cy="4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9" name="Freeform 15">
              <a:extLst>
                <a:ext uri="{FF2B5EF4-FFF2-40B4-BE49-F238E27FC236}">
                  <a16:creationId xmlns:a16="http://schemas.microsoft.com/office/drawing/2014/main" id="{6A284CD3-E37D-C949-27CB-2091E3DF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0" name="Line 16">
              <a:extLst>
                <a:ext uri="{FF2B5EF4-FFF2-40B4-BE49-F238E27FC236}">
                  <a16:creationId xmlns:a16="http://schemas.microsoft.com/office/drawing/2014/main" id="{831BFDE7-068F-81A0-3BDD-42B80A1BC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200"/>
              <a:ext cx="86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1" name="Rectangle 17">
              <a:extLst>
                <a:ext uri="{FF2B5EF4-FFF2-40B4-BE49-F238E27FC236}">
                  <a16:creationId xmlns:a16="http://schemas.microsoft.com/office/drawing/2014/main" id="{47BD2558-25D5-3B1B-8374-4EB6661D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3097"/>
              <a:ext cx="65" cy="17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2" name="Rectangle 18">
              <a:extLst>
                <a:ext uri="{FF2B5EF4-FFF2-40B4-BE49-F238E27FC236}">
                  <a16:creationId xmlns:a16="http://schemas.microsoft.com/office/drawing/2014/main" id="{CC02DD5A-A4DD-39EB-3936-D107F23A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59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 </a:t>
              </a:r>
            </a:p>
          </p:txBody>
        </p:sp>
        <p:sp>
          <p:nvSpPr>
            <p:cNvPr id="149523" name="Rectangle 19">
              <a:extLst>
                <a:ext uri="{FF2B5EF4-FFF2-40B4-BE49-F238E27FC236}">
                  <a16:creationId xmlns:a16="http://schemas.microsoft.com/office/drawing/2014/main" id="{C5ACED2E-46D7-81AE-4839-7762E12C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4" name="Freeform 20">
              <a:extLst>
                <a:ext uri="{FF2B5EF4-FFF2-40B4-BE49-F238E27FC236}">
                  <a16:creationId xmlns:a16="http://schemas.microsoft.com/office/drawing/2014/main" id="{8CE0CCBB-B5E2-CFBF-7DA1-676A99A38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5" name="Freeform 21">
              <a:extLst>
                <a:ext uri="{FF2B5EF4-FFF2-40B4-BE49-F238E27FC236}">
                  <a16:creationId xmlns:a16="http://schemas.microsoft.com/office/drawing/2014/main" id="{DEE2BCD1-2AAF-0DD1-3635-A14B8BFB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6" name="Rectangle 22">
              <a:extLst>
                <a:ext uri="{FF2B5EF4-FFF2-40B4-BE49-F238E27FC236}">
                  <a16:creationId xmlns:a16="http://schemas.microsoft.com/office/drawing/2014/main" id="{DEE5F909-E3E3-25E1-392A-8866FDE1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7" name="Freeform 23">
              <a:extLst>
                <a:ext uri="{FF2B5EF4-FFF2-40B4-BE49-F238E27FC236}">
                  <a16:creationId xmlns:a16="http://schemas.microsoft.com/office/drawing/2014/main" id="{09B134E2-7D05-EDC2-D0C1-A7C93291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8" name="Freeform 24">
              <a:extLst>
                <a:ext uri="{FF2B5EF4-FFF2-40B4-BE49-F238E27FC236}">
                  <a16:creationId xmlns:a16="http://schemas.microsoft.com/office/drawing/2014/main" id="{B7EBE118-2FA8-61A2-DBA2-9E0791D6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9" name="Rectangle 25">
              <a:extLst>
                <a:ext uri="{FF2B5EF4-FFF2-40B4-BE49-F238E27FC236}">
                  <a16:creationId xmlns:a16="http://schemas.microsoft.com/office/drawing/2014/main" id="{283D6C50-F06A-2CB4-3AF3-EC6C11350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13"/>
              <a:ext cx="166" cy="69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0" name="Freeform 26">
              <a:extLst>
                <a:ext uri="{FF2B5EF4-FFF2-40B4-BE49-F238E27FC236}">
                  <a16:creationId xmlns:a16="http://schemas.microsoft.com/office/drawing/2014/main" id="{6D732860-C9C0-9315-0478-260730089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1" name="Freeform 27">
              <a:extLst>
                <a:ext uri="{FF2B5EF4-FFF2-40B4-BE49-F238E27FC236}">
                  <a16:creationId xmlns:a16="http://schemas.microsoft.com/office/drawing/2014/main" id="{EAC2C44F-3AAA-A949-472A-CC81B09EF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2" name="Rectangle 28">
              <a:extLst>
                <a:ext uri="{FF2B5EF4-FFF2-40B4-BE49-F238E27FC236}">
                  <a16:creationId xmlns:a16="http://schemas.microsoft.com/office/drawing/2014/main" id="{C18332E7-FCAD-B64D-2670-12F9EEC1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3" name="Freeform 29">
              <a:extLst>
                <a:ext uri="{FF2B5EF4-FFF2-40B4-BE49-F238E27FC236}">
                  <a16:creationId xmlns:a16="http://schemas.microsoft.com/office/drawing/2014/main" id="{ED1E16EB-3BF0-D33C-8221-6CA481E6D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4" name="Freeform 30">
              <a:extLst>
                <a:ext uri="{FF2B5EF4-FFF2-40B4-BE49-F238E27FC236}">
                  <a16:creationId xmlns:a16="http://schemas.microsoft.com/office/drawing/2014/main" id="{55122321-D39E-CC69-F59D-99D88A199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5" name="Rectangle 31">
              <a:extLst>
                <a:ext uri="{FF2B5EF4-FFF2-40B4-BE49-F238E27FC236}">
                  <a16:creationId xmlns:a16="http://schemas.microsoft.com/office/drawing/2014/main" id="{53283F7C-5AB9-30A5-3DDA-39D8B84C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113"/>
              <a:ext cx="166" cy="69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6" name="Freeform 32">
              <a:extLst>
                <a:ext uri="{FF2B5EF4-FFF2-40B4-BE49-F238E27FC236}">
                  <a16:creationId xmlns:a16="http://schemas.microsoft.com/office/drawing/2014/main" id="{598A7498-25BC-D348-D43B-7059397E4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7" name="Freeform 33">
              <a:extLst>
                <a:ext uri="{FF2B5EF4-FFF2-40B4-BE49-F238E27FC236}">
                  <a16:creationId xmlns:a16="http://schemas.microsoft.com/office/drawing/2014/main" id="{1AA069FC-0858-9C33-13CB-D8A72956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8" name="Freeform 34">
              <a:extLst>
                <a:ext uri="{FF2B5EF4-FFF2-40B4-BE49-F238E27FC236}">
                  <a16:creationId xmlns:a16="http://schemas.microsoft.com/office/drawing/2014/main" id="{866550B8-BDC8-5FE2-D59E-01535996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581"/>
              <a:ext cx="166" cy="164"/>
            </a:xfrm>
            <a:custGeom>
              <a:avLst/>
              <a:gdLst>
                <a:gd name="T0" fmla="*/ 119 w 166"/>
                <a:gd name="T1" fmla="*/ 164 h 164"/>
                <a:gd name="T2" fmla="*/ 0 w 166"/>
                <a:gd name="T3" fmla="*/ 50 h 164"/>
                <a:gd name="T4" fmla="*/ 48 w 166"/>
                <a:gd name="T5" fmla="*/ 0 h 164"/>
                <a:gd name="T6" fmla="*/ 166 w 166"/>
                <a:gd name="T7" fmla="*/ 115 h 164"/>
                <a:gd name="T8" fmla="*/ 119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9" y="164"/>
                  </a:moveTo>
                  <a:lnTo>
                    <a:pt x="0" y="50"/>
                  </a:lnTo>
                  <a:lnTo>
                    <a:pt x="48" y="0"/>
                  </a:lnTo>
                  <a:lnTo>
                    <a:pt x="166" y="115"/>
                  </a:lnTo>
                  <a:lnTo>
                    <a:pt x="119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9" name="Freeform 35">
              <a:extLst>
                <a:ext uri="{FF2B5EF4-FFF2-40B4-BE49-F238E27FC236}">
                  <a16:creationId xmlns:a16="http://schemas.microsoft.com/office/drawing/2014/main" id="{F291DD5A-5D28-70A5-27EA-440B4D5F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2693"/>
              <a:ext cx="63" cy="52"/>
            </a:xfrm>
            <a:custGeom>
              <a:avLst/>
              <a:gdLst>
                <a:gd name="T0" fmla="*/ 0 w 63"/>
                <a:gd name="T1" fmla="*/ 52 h 52"/>
                <a:gd name="T2" fmla="*/ 14 w 63"/>
                <a:gd name="T3" fmla="*/ 50 h 52"/>
                <a:gd name="T4" fmla="*/ 63 w 63"/>
                <a:gd name="T5" fmla="*/ 0 h 52"/>
                <a:gd name="T6" fmla="*/ 47 w 63"/>
                <a:gd name="T7" fmla="*/ 3 h 52"/>
                <a:gd name="T8" fmla="*/ 0 w 63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0" y="52"/>
                  </a:moveTo>
                  <a:lnTo>
                    <a:pt x="14" y="50"/>
                  </a:lnTo>
                  <a:lnTo>
                    <a:pt x="63" y="0"/>
                  </a:lnTo>
                  <a:lnTo>
                    <a:pt x="47" y="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0" name="Freeform 36">
              <a:extLst>
                <a:ext uri="{FF2B5EF4-FFF2-40B4-BE49-F238E27FC236}">
                  <a16:creationId xmlns:a16="http://schemas.microsoft.com/office/drawing/2014/main" id="{5C537739-6D0B-4737-D033-4D54EA7B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579"/>
              <a:ext cx="134" cy="117"/>
            </a:xfrm>
            <a:custGeom>
              <a:avLst/>
              <a:gdLst>
                <a:gd name="T0" fmla="*/ 134 w 134"/>
                <a:gd name="T1" fmla="*/ 114 h 117"/>
                <a:gd name="T2" fmla="*/ 15 w 134"/>
                <a:gd name="T3" fmla="*/ 0 h 117"/>
                <a:gd name="T4" fmla="*/ 0 w 134"/>
                <a:gd name="T5" fmla="*/ 2 h 117"/>
                <a:gd name="T6" fmla="*/ 118 w 134"/>
                <a:gd name="T7" fmla="*/ 117 h 117"/>
                <a:gd name="T8" fmla="*/ 134 w 134"/>
                <a:gd name="T9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7">
                  <a:moveTo>
                    <a:pt x="134" y="114"/>
                  </a:moveTo>
                  <a:lnTo>
                    <a:pt x="15" y="0"/>
                  </a:lnTo>
                  <a:lnTo>
                    <a:pt x="0" y="2"/>
                  </a:lnTo>
                  <a:lnTo>
                    <a:pt x="118" y="117"/>
                  </a:lnTo>
                  <a:lnTo>
                    <a:pt x="134" y="114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1" name="Freeform 37">
              <a:extLst>
                <a:ext uri="{FF2B5EF4-FFF2-40B4-BE49-F238E27FC236}">
                  <a16:creationId xmlns:a16="http://schemas.microsoft.com/office/drawing/2014/main" id="{BA561E40-FAF0-8EA7-BB4F-6D8A3FBB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714"/>
              <a:ext cx="166" cy="163"/>
            </a:xfrm>
            <a:custGeom>
              <a:avLst/>
              <a:gdLst>
                <a:gd name="T0" fmla="*/ 119 w 166"/>
                <a:gd name="T1" fmla="*/ 163 h 163"/>
                <a:gd name="T2" fmla="*/ 0 w 166"/>
                <a:gd name="T3" fmla="*/ 49 h 163"/>
                <a:gd name="T4" fmla="*/ 47 w 166"/>
                <a:gd name="T5" fmla="*/ 0 h 163"/>
                <a:gd name="T6" fmla="*/ 166 w 166"/>
                <a:gd name="T7" fmla="*/ 114 h 163"/>
                <a:gd name="T8" fmla="*/ 119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19" y="163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9" y="163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2" name="Freeform 38">
              <a:extLst>
                <a:ext uri="{FF2B5EF4-FFF2-40B4-BE49-F238E27FC236}">
                  <a16:creationId xmlns:a16="http://schemas.microsoft.com/office/drawing/2014/main" id="{A8158730-CCF2-4098-9BC3-C26150CB7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828"/>
              <a:ext cx="63" cy="49"/>
            </a:xfrm>
            <a:custGeom>
              <a:avLst/>
              <a:gdLst>
                <a:gd name="T0" fmla="*/ 0 w 63"/>
                <a:gd name="T1" fmla="*/ 49 h 49"/>
                <a:gd name="T2" fmla="*/ 14 w 63"/>
                <a:gd name="T3" fmla="*/ 49 h 49"/>
                <a:gd name="T4" fmla="*/ 63 w 63"/>
                <a:gd name="T5" fmla="*/ 0 h 49"/>
                <a:gd name="T6" fmla="*/ 47 w 63"/>
                <a:gd name="T7" fmla="*/ 0 h 49"/>
                <a:gd name="T8" fmla="*/ 0 w 6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9">
                  <a:moveTo>
                    <a:pt x="0" y="49"/>
                  </a:moveTo>
                  <a:lnTo>
                    <a:pt x="14" y="49"/>
                  </a:lnTo>
                  <a:lnTo>
                    <a:pt x="63" y="0"/>
                  </a:lnTo>
                  <a:lnTo>
                    <a:pt x="4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3" name="Freeform 39">
              <a:extLst>
                <a:ext uri="{FF2B5EF4-FFF2-40B4-BE49-F238E27FC236}">
                  <a16:creationId xmlns:a16="http://schemas.microsoft.com/office/drawing/2014/main" id="{9F16CB19-5F32-7C9B-82BF-F8EE8DA0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711"/>
              <a:ext cx="133" cy="117"/>
            </a:xfrm>
            <a:custGeom>
              <a:avLst/>
              <a:gdLst>
                <a:gd name="T0" fmla="*/ 133 w 133"/>
                <a:gd name="T1" fmla="*/ 117 h 117"/>
                <a:gd name="T2" fmla="*/ 16 w 133"/>
                <a:gd name="T3" fmla="*/ 0 h 117"/>
                <a:gd name="T4" fmla="*/ 0 w 133"/>
                <a:gd name="T5" fmla="*/ 3 h 117"/>
                <a:gd name="T6" fmla="*/ 119 w 133"/>
                <a:gd name="T7" fmla="*/ 117 h 117"/>
                <a:gd name="T8" fmla="*/ 133 w 133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17">
                  <a:moveTo>
                    <a:pt x="133" y="117"/>
                  </a:moveTo>
                  <a:lnTo>
                    <a:pt x="16" y="0"/>
                  </a:lnTo>
                  <a:lnTo>
                    <a:pt x="0" y="3"/>
                  </a:lnTo>
                  <a:lnTo>
                    <a:pt x="119" y="117"/>
                  </a:lnTo>
                  <a:lnTo>
                    <a:pt x="133" y="117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4" name="Freeform 40">
              <a:extLst>
                <a:ext uri="{FF2B5EF4-FFF2-40B4-BE49-F238E27FC236}">
                  <a16:creationId xmlns:a16="http://schemas.microsoft.com/office/drawing/2014/main" id="{BD03746F-A9EC-D2A5-E3F4-5A712501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846"/>
              <a:ext cx="166" cy="164"/>
            </a:xfrm>
            <a:custGeom>
              <a:avLst/>
              <a:gdLst>
                <a:gd name="T0" fmla="*/ 117 w 166"/>
                <a:gd name="T1" fmla="*/ 164 h 164"/>
                <a:gd name="T2" fmla="*/ 0 w 166"/>
                <a:gd name="T3" fmla="*/ 49 h 164"/>
                <a:gd name="T4" fmla="*/ 47 w 166"/>
                <a:gd name="T5" fmla="*/ 0 h 164"/>
                <a:gd name="T6" fmla="*/ 166 w 166"/>
                <a:gd name="T7" fmla="*/ 114 h 164"/>
                <a:gd name="T8" fmla="*/ 117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7" y="164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7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5" name="Freeform 41">
              <a:extLst>
                <a:ext uri="{FF2B5EF4-FFF2-40B4-BE49-F238E27FC236}">
                  <a16:creationId xmlns:a16="http://schemas.microsoft.com/office/drawing/2014/main" id="{FB0705B4-3DF3-8D58-B8D0-E1F785B1E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2960"/>
              <a:ext cx="62" cy="50"/>
            </a:xfrm>
            <a:custGeom>
              <a:avLst/>
              <a:gdLst>
                <a:gd name="T0" fmla="*/ 0 w 62"/>
                <a:gd name="T1" fmla="*/ 50 h 50"/>
                <a:gd name="T2" fmla="*/ 15 w 62"/>
                <a:gd name="T3" fmla="*/ 50 h 50"/>
                <a:gd name="T4" fmla="*/ 62 w 62"/>
                <a:gd name="T5" fmla="*/ 0 h 50"/>
                <a:gd name="T6" fmla="*/ 49 w 62"/>
                <a:gd name="T7" fmla="*/ 0 h 50"/>
                <a:gd name="T8" fmla="*/ 0 w 6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0" y="50"/>
                  </a:moveTo>
                  <a:lnTo>
                    <a:pt x="15" y="50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6" name="Freeform 42">
              <a:extLst>
                <a:ext uri="{FF2B5EF4-FFF2-40B4-BE49-F238E27FC236}">
                  <a16:creationId xmlns:a16="http://schemas.microsoft.com/office/drawing/2014/main" id="{BAA932C5-C675-108F-7A8B-7957E385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2844"/>
              <a:ext cx="132" cy="116"/>
            </a:xfrm>
            <a:custGeom>
              <a:avLst/>
              <a:gdLst>
                <a:gd name="T0" fmla="*/ 132 w 132"/>
                <a:gd name="T1" fmla="*/ 116 h 116"/>
                <a:gd name="T2" fmla="*/ 14 w 132"/>
                <a:gd name="T3" fmla="*/ 0 h 116"/>
                <a:gd name="T4" fmla="*/ 0 w 132"/>
                <a:gd name="T5" fmla="*/ 2 h 116"/>
                <a:gd name="T6" fmla="*/ 119 w 132"/>
                <a:gd name="T7" fmla="*/ 116 h 116"/>
                <a:gd name="T8" fmla="*/ 132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132" y="116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119" y="116"/>
                  </a:lnTo>
                  <a:lnTo>
                    <a:pt x="132" y="116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7" name="Freeform 43">
              <a:extLst>
                <a:ext uri="{FF2B5EF4-FFF2-40B4-BE49-F238E27FC236}">
                  <a16:creationId xmlns:a16="http://schemas.microsoft.com/office/drawing/2014/main" id="{2EC7716A-F5A9-EC89-2595-6D99F8FD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3651"/>
              <a:ext cx="166" cy="164"/>
            </a:xfrm>
            <a:custGeom>
              <a:avLst/>
              <a:gdLst>
                <a:gd name="T0" fmla="*/ 166 w 166"/>
                <a:gd name="T1" fmla="*/ 49 h 164"/>
                <a:gd name="T2" fmla="*/ 47 w 166"/>
                <a:gd name="T3" fmla="*/ 164 h 164"/>
                <a:gd name="T4" fmla="*/ 0 w 166"/>
                <a:gd name="T5" fmla="*/ 114 h 164"/>
                <a:gd name="T6" fmla="*/ 118 w 166"/>
                <a:gd name="T7" fmla="*/ 0 h 164"/>
                <a:gd name="T8" fmla="*/ 166 w 166"/>
                <a:gd name="T9" fmla="*/ 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49"/>
                  </a:moveTo>
                  <a:lnTo>
                    <a:pt x="47" y="164"/>
                  </a:lnTo>
                  <a:lnTo>
                    <a:pt x="0" y="114"/>
                  </a:lnTo>
                  <a:lnTo>
                    <a:pt x="118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8" name="Freeform 44">
              <a:extLst>
                <a:ext uri="{FF2B5EF4-FFF2-40B4-BE49-F238E27FC236}">
                  <a16:creationId xmlns:a16="http://schemas.microsoft.com/office/drawing/2014/main" id="{1AE949D5-BD5F-2729-F681-C9DE8333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3635"/>
              <a:ext cx="50" cy="65"/>
            </a:xfrm>
            <a:custGeom>
              <a:avLst/>
              <a:gdLst>
                <a:gd name="T0" fmla="*/ 50 w 50"/>
                <a:gd name="T1" fmla="*/ 65 h 65"/>
                <a:gd name="T2" fmla="*/ 50 w 50"/>
                <a:gd name="T3" fmla="*/ 49 h 65"/>
                <a:gd name="T4" fmla="*/ 0 w 50"/>
                <a:gd name="T5" fmla="*/ 0 h 65"/>
                <a:gd name="T6" fmla="*/ 2 w 50"/>
                <a:gd name="T7" fmla="*/ 16 h 65"/>
                <a:gd name="T8" fmla="*/ 50 w 5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50" y="65"/>
                  </a:moveTo>
                  <a:lnTo>
                    <a:pt x="50" y="49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9" name="Freeform 45">
              <a:extLst>
                <a:ext uri="{FF2B5EF4-FFF2-40B4-BE49-F238E27FC236}">
                  <a16:creationId xmlns:a16="http://schemas.microsoft.com/office/drawing/2014/main" id="{BBCC5938-5766-1200-2B49-6FA09AFCF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3635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5 h 130"/>
                <a:gd name="T4" fmla="*/ 3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5"/>
                  </a:lnTo>
                  <a:lnTo>
                    <a:pt x="3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0" name="Freeform 46">
              <a:extLst>
                <a:ext uri="{FF2B5EF4-FFF2-40B4-BE49-F238E27FC236}">
                  <a16:creationId xmlns:a16="http://schemas.microsoft.com/office/drawing/2014/main" id="{D250651B-00BE-966A-274E-132DDFF2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3519"/>
              <a:ext cx="166" cy="163"/>
            </a:xfrm>
            <a:custGeom>
              <a:avLst/>
              <a:gdLst>
                <a:gd name="T0" fmla="*/ 166 w 166"/>
                <a:gd name="T1" fmla="*/ 49 h 163"/>
                <a:gd name="T2" fmla="*/ 48 w 166"/>
                <a:gd name="T3" fmla="*/ 163 h 163"/>
                <a:gd name="T4" fmla="*/ 0 w 166"/>
                <a:gd name="T5" fmla="*/ 114 h 163"/>
                <a:gd name="T6" fmla="*/ 119 w 166"/>
                <a:gd name="T7" fmla="*/ 0 h 163"/>
                <a:gd name="T8" fmla="*/ 166 w 166"/>
                <a:gd name="T9" fmla="*/ 4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66" y="49"/>
                  </a:moveTo>
                  <a:lnTo>
                    <a:pt x="48" y="163"/>
                  </a:lnTo>
                  <a:lnTo>
                    <a:pt x="0" y="114"/>
                  </a:lnTo>
                  <a:lnTo>
                    <a:pt x="119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1" name="Freeform 47">
              <a:extLst>
                <a:ext uri="{FF2B5EF4-FFF2-40B4-BE49-F238E27FC236}">
                  <a16:creationId xmlns:a16="http://schemas.microsoft.com/office/drawing/2014/main" id="{1BD5C4F2-1EA4-9DA5-D790-8C05922D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3503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49 h 65"/>
                <a:gd name="T4" fmla="*/ 0 w 47"/>
                <a:gd name="T5" fmla="*/ 0 h 65"/>
                <a:gd name="T6" fmla="*/ 0 w 47"/>
                <a:gd name="T7" fmla="*/ 16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49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2" name="Freeform 48">
              <a:extLst>
                <a:ext uri="{FF2B5EF4-FFF2-40B4-BE49-F238E27FC236}">
                  <a16:creationId xmlns:a16="http://schemas.microsoft.com/office/drawing/2014/main" id="{03FBF789-F483-BB82-228B-1245FB6A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3503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6 h 130"/>
                <a:gd name="T4" fmla="*/ 2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6"/>
                  </a:lnTo>
                  <a:lnTo>
                    <a:pt x="2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3" name="Freeform 49">
              <a:extLst>
                <a:ext uri="{FF2B5EF4-FFF2-40B4-BE49-F238E27FC236}">
                  <a16:creationId xmlns:a16="http://schemas.microsoft.com/office/drawing/2014/main" id="{4C6F4919-4A6F-509A-95EA-006C848B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86"/>
              <a:ext cx="166" cy="164"/>
            </a:xfrm>
            <a:custGeom>
              <a:avLst/>
              <a:gdLst>
                <a:gd name="T0" fmla="*/ 166 w 166"/>
                <a:gd name="T1" fmla="*/ 50 h 164"/>
                <a:gd name="T2" fmla="*/ 47 w 166"/>
                <a:gd name="T3" fmla="*/ 164 h 164"/>
                <a:gd name="T4" fmla="*/ 0 w 166"/>
                <a:gd name="T5" fmla="*/ 115 h 164"/>
                <a:gd name="T6" fmla="*/ 119 w 166"/>
                <a:gd name="T7" fmla="*/ 0 h 164"/>
                <a:gd name="T8" fmla="*/ 166 w 166"/>
                <a:gd name="T9" fmla="*/ 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50"/>
                  </a:moveTo>
                  <a:lnTo>
                    <a:pt x="47" y="164"/>
                  </a:lnTo>
                  <a:lnTo>
                    <a:pt x="0" y="115"/>
                  </a:lnTo>
                  <a:lnTo>
                    <a:pt x="119" y="0"/>
                  </a:lnTo>
                  <a:lnTo>
                    <a:pt x="166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4" name="Freeform 50">
              <a:extLst>
                <a:ext uri="{FF2B5EF4-FFF2-40B4-BE49-F238E27FC236}">
                  <a16:creationId xmlns:a16="http://schemas.microsoft.com/office/drawing/2014/main" id="{A2E8958C-2912-73EA-13B0-371DDCAD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371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51 h 65"/>
                <a:gd name="T4" fmla="*/ 0 w 47"/>
                <a:gd name="T5" fmla="*/ 0 h 65"/>
                <a:gd name="T6" fmla="*/ 0 w 47"/>
                <a:gd name="T7" fmla="*/ 15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5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5" name="Freeform 51">
              <a:extLst>
                <a:ext uri="{FF2B5EF4-FFF2-40B4-BE49-F238E27FC236}">
                  <a16:creationId xmlns:a16="http://schemas.microsoft.com/office/drawing/2014/main" id="{56F3E747-D5C1-DBB6-9F24-04802EAA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71"/>
              <a:ext cx="119" cy="130"/>
            </a:xfrm>
            <a:custGeom>
              <a:avLst/>
              <a:gdLst>
                <a:gd name="T0" fmla="*/ 119 w 119"/>
                <a:gd name="T1" fmla="*/ 0 h 130"/>
                <a:gd name="T2" fmla="*/ 0 w 119"/>
                <a:gd name="T3" fmla="*/ 116 h 130"/>
                <a:gd name="T4" fmla="*/ 0 w 119"/>
                <a:gd name="T5" fmla="*/ 130 h 130"/>
                <a:gd name="T6" fmla="*/ 119 w 119"/>
                <a:gd name="T7" fmla="*/ 15 h 130"/>
                <a:gd name="T8" fmla="*/ 119 w 119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0">
                  <a:moveTo>
                    <a:pt x="119" y="0"/>
                  </a:moveTo>
                  <a:lnTo>
                    <a:pt x="0" y="116"/>
                  </a:lnTo>
                  <a:lnTo>
                    <a:pt x="0" y="130"/>
                  </a:lnTo>
                  <a:lnTo>
                    <a:pt x="119" y="1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6" name="Rectangle 52">
              <a:extLst>
                <a:ext uri="{FF2B5EF4-FFF2-40B4-BE49-F238E27FC236}">
                  <a16:creationId xmlns:a16="http://schemas.microsoft.com/office/drawing/2014/main" id="{4C87CE77-9937-D038-DC10-8EAF6186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3095"/>
              <a:ext cx="61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7" name="Freeform 53">
              <a:extLst>
                <a:ext uri="{FF2B5EF4-FFF2-40B4-BE49-F238E27FC236}">
                  <a16:creationId xmlns:a16="http://schemas.microsoft.com/office/drawing/2014/main" id="{014AB515-5FF9-CA87-C391-8739E4600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8" name="Freeform 54">
              <a:extLst>
                <a:ext uri="{FF2B5EF4-FFF2-40B4-BE49-F238E27FC236}">
                  <a16:creationId xmlns:a16="http://schemas.microsoft.com/office/drawing/2014/main" id="{E81B6814-AC90-AFA0-2903-01D1233D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9" name="Rectangle 55">
              <a:extLst>
                <a:ext uri="{FF2B5EF4-FFF2-40B4-BE49-F238E27FC236}">
                  <a16:creationId xmlns:a16="http://schemas.microsoft.com/office/drawing/2014/main" id="{DB1E3480-B71C-3CA3-9234-58093CE2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95"/>
              <a:ext cx="60" cy="166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0" name="Freeform 56">
              <a:extLst>
                <a:ext uri="{FF2B5EF4-FFF2-40B4-BE49-F238E27FC236}">
                  <a16:creationId xmlns:a16="http://schemas.microsoft.com/office/drawing/2014/main" id="{EA1F419C-4F56-C04A-A084-9EFBF938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1" name="Freeform 57">
              <a:extLst>
                <a:ext uri="{FF2B5EF4-FFF2-40B4-BE49-F238E27FC236}">
                  <a16:creationId xmlns:a16="http://schemas.microsoft.com/office/drawing/2014/main" id="{F0A695AA-90F4-D26E-B163-0E5C6305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2" name="Rectangle 58">
              <a:extLst>
                <a:ext uri="{FF2B5EF4-FFF2-40B4-BE49-F238E27FC236}">
                  <a16:creationId xmlns:a16="http://schemas.microsoft.com/office/drawing/2014/main" id="{0F47D0B6-5E6E-160D-9144-2ACCBC72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5"/>
              <a:ext cx="61" cy="16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3" name="Freeform 59">
              <a:extLst>
                <a:ext uri="{FF2B5EF4-FFF2-40B4-BE49-F238E27FC236}">
                  <a16:creationId xmlns:a16="http://schemas.microsoft.com/office/drawing/2014/main" id="{78A29150-33EA-D3EF-57E4-76F003F58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095"/>
              <a:ext cx="11" cy="177"/>
            </a:xfrm>
            <a:custGeom>
              <a:avLst/>
              <a:gdLst>
                <a:gd name="T0" fmla="*/ 0 w 11"/>
                <a:gd name="T1" fmla="*/ 0 h 177"/>
                <a:gd name="T2" fmla="*/ 0 w 11"/>
                <a:gd name="T3" fmla="*/ 166 h 177"/>
                <a:gd name="T4" fmla="*/ 9 w 11"/>
                <a:gd name="T5" fmla="*/ 177 h 177"/>
                <a:gd name="T6" fmla="*/ 11 w 11"/>
                <a:gd name="T7" fmla="*/ 11 h 177"/>
                <a:gd name="T8" fmla="*/ 0 w 11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4" name="Freeform 60">
              <a:extLst>
                <a:ext uri="{FF2B5EF4-FFF2-40B4-BE49-F238E27FC236}">
                  <a16:creationId xmlns:a16="http://schemas.microsoft.com/office/drawing/2014/main" id="{B8F8EEF2-FB2D-0101-B23D-DCD9CA8B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5" name="Rectangle 61">
              <a:extLst>
                <a:ext uri="{FF2B5EF4-FFF2-40B4-BE49-F238E27FC236}">
                  <a16:creationId xmlns:a16="http://schemas.microsoft.com/office/drawing/2014/main" id="{78E08EBA-F3D1-41AC-33C6-5DA3B22F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095"/>
              <a:ext cx="60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6" name="Freeform 62">
              <a:extLst>
                <a:ext uri="{FF2B5EF4-FFF2-40B4-BE49-F238E27FC236}">
                  <a16:creationId xmlns:a16="http://schemas.microsoft.com/office/drawing/2014/main" id="{D81C807F-BFDA-BA68-EDC5-EB9E811B5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3095"/>
              <a:ext cx="12" cy="177"/>
            </a:xfrm>
            <a:custGeom>
              <a:avLst/>
              <a:gdLst>
                <a:gd name="T0" fmla="*/ 0 w 12"/>
                <a:gd name="T1" fmla="*/ 0 h 177"/>
                <a:gd name="T2" fmla="*/ 0 w 12"/>
                <a:gd name="T3" fmla="*/ 166 h 177"/>
                <a:gd name="T4" fmla="*/ 9 w 12"/>
                <a:gd name="T5" fmla="*/ 177 h 177"/>
                <a:gd name="T6" fmla="*/ 12 w 12"/>
                <a:gd name="T7" fmla="*/ 11 h 177"/>
                <a:gd name="T8" fmla="*/ 0 w 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7" name="Freeform 63">
              <a:extLst>
                <a:ext uri="{FF2B5EF4-FFF2-40B4-BE49-F238E27FC236}">
                  <a16:creationId xmlns:a16="http://schemas.microsoft.com/office/drawing/2014/main" id="{DBE1A666-7D00-6091-863E-A44A91C3B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8" name="Freeform 64">
              <a:extLst>
                <a:ext uri="{FF2B5EF4-FFF2-40B4-BE49-F238E27FC236}">
                  <a16:creationId xmlns:a16="http://schemas.microsoft.com/office/drawing/2014/main" id="{9E6E7364-4DD6-EE87-FC16-1DA501CF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2590"/>
              <a:ext cx="260" cy="25"/>
            </a:xfrm>
            <a:custGeom>
              <a:avLst/>
              <a:gdLst>
                <a:gd name="T0" fmla="*/ 0 w 260"/>
                <a:gd name="T1" fmla="*/ 25 h 25"/>
                <a:gd name="T2" fmla="*/ 27 w 260"/>
                <a:gd name="T3" fmla="*/ 0 h 25"/>
                <a:gd name="T4" fmla="*/ 233 w 260"/>
                <a:gd name="T5" fmla="*/ 0 h 25"/>
                <a:gd name="T6" fmla="*/ 260 w 260"/>
                <a:gd name="T7" fmla="*/ 25 h 25"/>
                <a:gd name="T8" fmla="*/ 0 w 260"/>
                <a:gd name="T9" fmla="*/ 25 h 25"/>
                <a:gd name="T10" fmla="*/ 0 w 26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5">
                  <a:moveTo>
                    <a:pt x="0" y="25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9" name="Rectangle 65">
              <a:extLst>
                <a:ext uri="{FF2B5EF4-FFF2-40B4-BE49-F238E27FC236}">
                  <a16:creationId xmlns:a16="http://schemas.microsoft.com/office/drawing/2014/main" id="{534B92FF-968B-6285-5214-3221161E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615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0" name="Rectangle 66">
              <a:extLst>
                <a:ext uri="{FF2B5EF4-FFF2-40B4-BE49-F238E27FC236}">
                  <a16:creationId xmlns:a16="http://schemas.microsoft.com/office/drawing/2014/main" id="{0309BB35-1A82-5049-8E76-E336DE3D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693"/>
              <a:ext cx="278" cy="1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1" name="Freeform 67">
              <a:extLst>
                <a:ext uri="{FF2B5EF4-FFF2-40B4-BE49-F238E27FC236}">
                  <a16:creationId xmlns:a16="http://schemas.microsoft.com/office/drawing/2014/main" id="{24699AA2-4B06-9617-A06A-0C940099B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669"/>
              <a:ext cx="278" cy="24"/>
            </a:xfrm>
            <a:custGeom>
              <a:avLst/>
              <a:gdLst>
                <a:gd name="T0" fmla="*/ 0 w 278"/>
                <a:gd name="T1" fmla="*/ 24 h 24"/>
                <a:gd name="T2" fmla="*/ 29 w 278"/>
                <a:gd name="T3" fmla="*/ 0 h 24"/>
                <a:gd name="T4" fmla="*/ 249 w 278"/>
                <a:gd name="T5" fmla="*/ 0 h 24"/>
                <a:gd name="T6" fmla="*/ 278 w 278"/>
                <a:gd name="T7" fmla="*/ 24 h 24"/>
                <a:gd name="T8" fmla="*/ 0 w 278"/>
                <a:gd name="T9" fmla="*/ 24 h 24"/>
                <a:gd name="T10" fmla="*/ 0 w 27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4">
                  <a:moveTo>
                    <a:pt x="0" y="24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2" name="Freeform 68">
              <a:extLst>
                <a:ext uri="{FF2B5EF4-FFF2-40B4-BE49-F238E27FC236}">
                  <a16:creationId xmlns:a16="http://schemas.microsoft.com/office/drawing/2014/main" id="{56B11E99-7346-3E39-7E1E-FE562983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2465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3" name="Rectangle 69">
              <a:extLst>
                <a:ext uri="{FF2B5EF4-FFF2-40B4-BE49-F238E27FC236}">
                  <a16:creationId xmlns:a16="http://schemas.microsoft.com/office/drawing/2014/main" id="{9CA55CA5-D964-1551-8F7A-D2D4630B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483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4" name="Rectangle 70">
              <a:extLst>
                <a:ext uri="{FF2B5EF4-FFF2-40B4-BE49-F238E27FC236}">
                  <a16:creationId xmlns:a16="http://schemas.microsoft.com/office/drawing/2014/main" id="{958DD388-D025-297A-2D55-70ABFFC54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496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5" name="Freeform 71">
              <a:extLst>
                <a:ext uri="{FF2B5EF4-FFF2-40B4-BE49-F238E27FC236}">
                  <a16:creationId xmlns:a16="http://schemas.microsoft.com/office/drawing/2014/main" id="{0377F2AE-C8A7-0F7B-A7F4-69DDCB99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149"/>
              <a:ext cx="260" cy="24"/>
            </a:xfrm>
            <a:custGeom>
              <a:avLst/>
              <a:gdLst>
                <a:gd name="T0" fmla="*/ 0 w 260"/>
                <a:gd name="T1" fmla="*/ 24 h 24"/>
                <a:gd name="T2" fmla="*/ 27 w 260"/>
                <a:gd name="T3" fmla="*/ 0 h 24"/>
                <a:gd name="T4" fmla="*/ 233 w 260"/>
                <a:gd name="T5" fmla="*/ 0 h 24"/>
                <a:gd name="T6" fmla="*/ 260 w 260"/>
                <a:gd name="T7" fmla="*/ 24 h 24"/>
                <a:gd name="T8" fmla="*/ 0 w 260"/>
                <a:gd name="T9" fmla="*/ 24 h 24"/>
                <a:gd name="T10" fmla="*/ 0 w 26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6" name="Rectangle 72">
              <a:extLst>
                <a:ext uri="{FF2B5EF4-FFF2-40B4-BE49-F238E27FC236}">
                  <a16:creationId xmlns:a16="http://schemas.microsoft.com/office/drawing/2014/main" id="{CAAE0846-C3AD-56F0-0A85-31B5BB35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173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7" name="Rectangle 73">
              <a:extLst>
                <a:ext uri="{FF2B5EF4-FFF2-40B4-BE49-F238E27FC236}">
                  <a16:creationId xmlns:a16="http://schemas.microsoft.com/office/drawing/2014/main" id="{18D386BB-3C3E-A672-52F0-24F4E60F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252"/>
              <a:ext cx="278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8" name="Freeform 74">
              <a:extLst>
                <a:ext uri="{FF2B5EF4-FFF2-40B4-BE49-F238E27FC236}">
                  <a16:creationId xmlns:a16="http://schemas.microsoft.com/office/drawing/2014/main" id="{77A2421E-E6F0-AA89-9273-B5163C3A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227"/>
              <a:ext cx="278" cy="25"/>
            </a:xfrm>
            <a:custGeom>
              <a:avLst/>
              <a:gdLst>
                <a:gd name="T0" fmla="*/ 0 w 278"/>
                <a:gd name="T1" fmla="*/ 25 h 25"/>
                <a:gd name="T2" fmla="*/ 29 w 278"/>
                <a:gd name="T3" fmla="*/ 0 h 25"/>
                <a:gd name="T4" fmla="*/ 249 w 278"/>
                <a:gd name="T5" fmla="*/ 0 h 25"/>
                <a:gd name="T6" fmla="*/ 278 w 278"/>
                <a:gd name="T7" fmla="*/ 25 h 25"/>
                <a:gd name="T8" fmla="*/ 0 w 278"/>
                <a:gd name="T9" fmla="*/ 25 h 25"/>
                <a:gd name="T10" fmla="*/ 0 w 27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5">
                  <a:moveTo>
                    <a:pt x="0" y="25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9" name="Freeform 75">
              <a:extLst>
                <a:ext uri="{FF2B5EF4-FFF2-40B4-BE49-F238E27FC236}">
                  <a16:creationId xmlns:a16="http://schemas.microsoft.com/office/drawing/2014/main" id="{71D52DA2-AB39-5E4E-CC6F-5E8179A31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023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0" name="Rectangle 76">
              <a:extLst>
                <a:ext uri="{FF2B5EF4-FFF2-40B4-BE49-F238E27FC236}">
                  <a16:creationId xmlns:a16="http://schemas.microsoft.com/office/drawing/2014/main" id="{FC35BE87-B807-1F8E-3D8F-F7918454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041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1" name="Rectangle 77">
              <a:extLst>
                <a:ext uri="{FF2B5EF4-FFF2-40B4-BE49-F238E27FC236}">
                  <a16:creationId xmlns:a16="http://schemas.microsoft.com/office/drawing/2014/main" id="{ED9A4910-898F-F1B0-BBC5-8F00042B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2" name="Freeform 78">
              <a:extLst>
                <a:ext uri="{FF2B5EF4-FFF2-40B4-BE49-F238E27FC236}">
                  <a16:creationId xmlns:a16="http://schemas.microsoft.com/office/drawing/2014/main" id="{A7F0A547-2890-3BEC-823B-BF761BAF3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3149"/>
              <a:ext cx="262" cy="24"/>
            </a:xfrm>
            <a:custGeom>
              <a:avLst/>
              <a:gdLst>
                <a:gd name="T0" fmla="*/ 0 w 262"/>
                <a:gd name="T1" fmla="*/ 24 h 24"/>
                <a:gd name="T2" fmla="*/ 27 w 262"/>
                <a:gd name="T3" fmla="*/ 0 h 24"/>
                <a:gd name="T4" fmla="*/ 233 w 262"/>
                <a:gd name="T5" fmla="*/ 0 h 24"/>
                <a:gd name="T6" fmla="*/ 262 w 262"/>
                <a:gd name="T7" fmla="*/ 24 h 24"/>
                <a:gd name="T8" fmla="*/ 0 w 262"/>
                <a:gd name="T9" fmla="*/ 24 h 24"/>
                <a:gd name="T10" fmla="*/ 0 w 26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3" name="Rectangle 79">
              <a:extLst>
                <a:ext uri="{FF2B5EF4-FFF2-40B4-BE49-F238E27FC236}">
                  <a16:creationId xmlns:a16="http://schemas.microsoft.com/office/drawing/2014/main" id="{4CF36D80-BA89-8EE6-A1C6-553BCF8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3173"/>
              <a:ext cx="262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4" name="Rectangle 80">
              <a:extLst>
                <a:ext uri="{FF2B5EF4-FFF2-40B4-BE49-F238E27FC236}">
                  <a16:creationId xmlns:a16="http://schemas.microsoft.com/office/drawing/2014/main" id="{E5C31F49-E530-9438-D4EA-3911A567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252"/>
              <a:ext cx="280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5" name="Freeform 81">
              <a:extLst>
                <a:ext uri="{FF2B5EF4-FFF2-40B4-BE49-F238E27FC236}">
                  <a16:creationId xmlns:a16="http://schemas.microsoft.com/office/drawing/2014/main" id="{F77F0D6D-429D-39A1-2739-96C0AB03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3227"/>
              <a:ext cx="280" cy="25"/>
            </a:xfrm>
            <a:custGeom>
              <a:avLst/>
              <a:gdLst>
                <a:gd name="T0" fmla="*/ 0 w 280"/>
                <a:gd name="T1" fmla="*/ 25 h 25"/>
                <a:gd name="T2" fmla="*/ 31 w 280"/>
                <a:gd name="T3" fmla="*/ 0 h 25"/>
                <a:gd name="T4" fmla="*/ 249 w 280"/>
                <a:gd name="T5" fmla="*/ 0 h 25"/>
                <a:gd name="T6" fmla="*/ 280 w 280"/>
                <a:gd name="T7" fmla="*/ 25 h 25"/>
                <a:gd name="T8" fmla="*/ 0 w 280"/>
                <a:gd name="T9" fmla="*/ 25 h 25"/>
                <a:gd name="T10" fmla="*/ 0 w 28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">
                  <a:moveTo>
                    <a:pt x="0" y="25"/>
                  </a:moveTo>
                  <a:lnTo>
                    <a:pt x="31" y="0"/>
                  </a:lnTo>
                  <a:lnTo>
                    <a:pt x="249" y="0"/>
                  </a:lnTo>
                  <a:lnTo>
                    <a:pt x="28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6" name="Freeform 82">
              <a:extLst>
                <a:ext uri="{FF2B5EF4-FFF2-40B4-BE49-F238E27FC236}">
                  <a16:creationId xmlns:a16="http://schemas.microsoft.com/office/drawing/2014/main" id="{8E8800D3-967A-0277-5F35-C699F134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3023"/>
              <a:ext cx="186" cy="18"/>
            </a:xfrm>
            <a:custGeom>
              <a:avLst/>
              <a:gdLst>
                <a:gd name="T0" fmla="*/ 0 w 186"/>
                <a:gd name="T1" fmla="*/ 18 h 18"/>
                <a:gd name="T2" fmla="*/ 20 w 186"/>
                <a:gd name="T3" fmla="*/ 0 h 18"/>
                <a:gd name="T4" fmla="*/ 164 w 186"/>
                <a:gd name="T5" fmla="*/ 0 h 18"/>
                <a:gd name="T6" fmla="*/ 186 w 186"/>
                <a:gd name="T7" fmla="*/ 18 h 18"/>
                <a:gd name="T8" fmla="*/ 0 w 186"/>
                <a:gd name="T9" fmla="*/ 18 h 18"/>
                <a:gd name="T10" fmla="*/ 0 w 18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6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7" name="Rectangle 83">
              <a:extLst>
                <a:ext uri="{FF2B5EF4-FFF2-40B4-BE49-F238E27FC236}">
                  <a16:creationId xmlns:a16="http://schemas.microsoft.com/office/drawing/2014/main" id="{62F7263E-C915-D89E-95B1-830C13066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3041"/>
              <a:ext cx="186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8" name="Rectangle 84">
              <a:extLst>
                <a:ext uri="{FF2B5EF4-FFF2-40B4-BE49-F238E27FC236}">
                  <a16:creationId xmlns:a16="http://schemas.microsoft.com/office/drawing/2014/main" id="{3AEA61B6-AAB9-C0EE-80A5-C411B6C9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9" name="Freeform 85">
              <a:extLst>
                <a:ext uri="{FF2B5EF4-FFF2-40B4-BE49-F238E27FC236}">
                  <a16:creationId xmlns:a16="http://schemas.microsoft.com/office/drawing/2014/main" id="{5FDF091D-6335-12CB-FF69-84758FA91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09"/>
              <a:ext cx="260" cy="23"/>
            </a:xfrm>
            <a:custGeom>
              <a:avLst/>
              <a:gdLst>
                <a:gd name="T0" fmla="*/ 0 w 260"/>
                <a:gd name="T1" fmla="*/ 23 h 23"/>
                <a:gd name="T2" fmla="*/ 27 w 260"/>
                <a:gd name="T3" fmla="*/ 0 h 23"/>
                <a:gd name="T4" fmla="*/ 233 w 260"/>
                <a:gd name="T5" fmla="*/ 0 h 23"/>
                <a:gd name="T6" fmla="*/ 260 w 260"/>
                <a:gd name="T7" fmla="*/ 23 h 23"/>
                <a:gd name="T8" fmla="*/ 0 w 260"/>
                <a:gd name="T9" fmla="*/ 23 h 23"/>
                <a:gd name="T10" fmla="*/ 0 w 26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3">
                  <a:moveTo>
                    <a:pt x="0" y="23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0" name="Rectangle 86">
              <a:extLst>
                <a:ext uri="{FF2B5EF4-FFF2-40B4-BE49-F238E27FC236}">
                  <a16:creationId xmlns:a16="http://schemas.microsoft.com/office/drawing/2014/main" id="{BCB30E57-8F80-FBC8-8AEC-ACDD07AA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2"/>
              <a:ext cx="260" cy="5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1" name="Rectangle 87">
              <a:extLst>
                <a:ext uri="{FF2B5EF4-FFF2-40B4-BE49-F238E27FC236}">
                  <a16:creationId xmlns:a16="http://schemas.microsoft.com/office/drawing/2014/main" id="{DBA0A44F-C188-6B70-FA80-3CD4D7D7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812"/>
              <a:ext cx="278" cy="9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2" name="Freeform 88">
              <a:extLst>
                <a:ext uri="{FF2B5EF4-FFF2-40B4-BE49-F238E27FC236}">
                  <a16:creationId xmlns:a16="http://schemas.microsoft.com/office/drawing/2014/main" id="{07B1A45B-3938-C2CD-245A-9EF67D3BD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785"/>
              <a:ext cx="278" cy="27"/>
            </a:xfrm>
            <a:custGeom>
              <a:avLst/>
              <a:gdLst>
                <a:gd name="T0" fmla="*/ 0 w 278"/>
                <a:gd name="T1" fmla="*/ 27 h 27"/>
                <a:gd name="T2" fmla="*/ 29 w 278"/>
                <a:gd name="T3" fmla="*/ 0 h 27"/>
                <a:gd name="T4" fmla="*/ 249 w 278"/>
                <a:gd name="T5" fmla="*/ 0 h 27"/>
                <a:gd name="T6" fmla="*/ 278 w 278"/>
                <a:gd name="T7" fmla="*/ 27 h 27"/>
                <a:gd name="T8" fmla="*/ 0 w 278"/>
                <a:gd name="T9" fmla="*/ 27 h 27"/>
                <a:gd name="T10" fmla="*/ 0 w 27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">
                  <a:moveTo>
                    <a:pt x="0" y="27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3" name="Freeform 89">
              <a:extLst>
                <a:ext uri="{FF2B5EF4-FFF2-40B4-BE49-F238E27FC236}">
                  <a16:creationId xmlns:a16="http://schemas.microsoft.com/office/drawing/2014/main" id="{6D4F7053-9581-9473-AFEA-B7852A4D5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84"/>
              <a:ext cx="184" cy="15"/>
            </a:xfrm>
            <a:custGeom>
              <a:avLst/>
              <a:gdLst>
                <a:gd name="T0" fmla="*/ 0 w 184"/>
                <a:gd name="T1" fmla="*/ 15 h 15"/>
                <a:gd name="T2" fmla="*/ 20 w 184"/>
                <a:gd name="T3" fmla="*/ 0 h 15"/>
                <a:gd name="T4" fmla="*/ 164 w 184"/>
                <a:gd name="T5" fmla="*/ 0 h 15"/>
                <a:gd name="T6" fmla="*/ 184 w 184"/>
                <a:gd name="T7" fmla="*/ 15 h 15"/>
                <a:gd name="T8" fmla="*/ 0 w 184"/>
                <a:gd name="T9" fmla="*/ 15 h 15"/>
                <a:gd name="T10" fmla="*/ 0 w 18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5">
                  <a:moveTo>
                    <a:pt x="0" y="15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4" name="Rectangle 90">
              <a:extLst>
                <a:ext uri="{FF2B5EF4-FFF2-40B4-BE49-F238E27FC236}">
                  <a16:creationId xmlns:a16="http://schemas.microsoft.com/office/drawing/2014/main" id="{22C5679E-5EEF-C149-C809-630DB354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599"/>
              <a:ext cx="184" cy="12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5" name="Rectangle 91">
              <a:extLst>
                <a:ext uri="{FF2B5EF4-FFF2-40B4-BE49-F238E27FC236}">
                  <a16:creationId xmlns:a16="http://schemas.microsoft.com/office/drawing/2014/main" id="{D73177FC-C825-665C-5491-2EC8680B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615"/>
              <a:ext cx="152" cy="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5B388C48-C2BB-D25F-A35D-390FBBDFD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What Goes Wrong in the Network?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A2E62EC-EB91-7CFB-CDC1-86138A36B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Bit-level errors (electrical interference)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Packet-level errors (congestion)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Link and node failures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Packets are delayed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Packets are deliver out-of-order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Third parties eavesdrop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D998D24-100F-BA42-49B7-FCF8DADA6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Conceptual layering of protocol software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38A0E17-C9F8-E63C-85EB-CA9A47E5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43175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00A9B65-1280-574A-76C6-BF0B80AA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43175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779A340-8404-4B23-D2E2-3D13164C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4013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2F66B6D0-A4F2-CF01-E55A-7A3ED05C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4013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AFB290E9-8F2A-FD78-EB81-49715F39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97238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B453E1C0-E3F9-8F5E-60FC-38B5E25B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97238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C0AAD21F-BEBD-7863-DA02-E49479D2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75063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0236BD0F-A3C6-0209-4B0A-4E4CD333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75063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9B22DA10-1800-59AE-591D-7EF44A69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CB026DDA-870E-5501-1DCD-A26991EA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C4D2D73D-17B5-433B-4BF6-48DE463B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076700"/>
            <a:ext cx="4503738" cy="301625"/>
          </a:xfrm>
          <a:prstGeom prst="ellipse">
            <a:avLst/>
          </a:prstGeom>
          <a:solidFill>
            <a:srgbClr val="D9AA73"/>
          </a:solidFill>
          <a:ln w="2540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E160FF79-3900-E25B-320E-D9680B8B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152900"/>
            <a:ext cx="5181600" cy="50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Freeform 17">
            <a:extLst>
              <a:ext uri="{FF2B5EF4-FFF2-40B4-BE49-F238E27FC236}">
                <a16:creationId xmlns:a16="http://schemas.microsoft.com/office/drawing/2014/main" id="{B4FE6746-0C93-E1E2-FAA0-02F8E49E3781}"/>
              </a:ext>
            </a:extLst>
          </p:cNvPr>
          <p:cNvSpPr>
            <a:spLocks/>
          </p:cNvSpPr>
          <p:nvPr/>
        </p:nvSpPr>
        <p:spPr bwMode="auto">
          <a:xfrm>
            <a:off x="5189538" y="4051300"/>
            <a:ext cx="376237" cy="252413"/>
          </a:xfrm>
          <a:custGeom>
            <a:avLst/>
            <a:gdLst>
              <a:gd name="T0" fmla="*/ 237 w 237"/>
              <a:gd name="T1" fmla="*/ 80 h 159"/>
              <a:gd name="T2" fmla="*/ 0 w 237"/>
              <a:gd name="T3" fmla="*/ 159 h 159"/>
              <a:gd name="T4" fmla="*/ 127 w 237"/>
              <a:gd name="T5" fmla="*/ 80 h 159"/>
              <a:gd name="T6" fmla="*/ 0 w 237"/>
              <a:gd name="T7" fmla="*/ 0 h 159"/>
              <a:gd name="T8" fmla="*/ 222 w 237"/>
              <a:gd name="T9" fmla="*/ 80 h 159"/>
              <a:gd name="T10" fmla="*/ 237 w 237"/>
              <a:gd name="T11" fmla="*/ 8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159">
                <a:moveTo>
                  <a:pt x="237" y="80"/>
                </a:moveTo>
                <a:lnTo>
                  <a:pt x="0" y="159"/>
                </a:lnTo>
                <a:lnTo>
                  <a:pt x="127" y="80"/>
                </a:lnTo>
                <a:lnTo>
                  <a:pt x="0" y="0"/>
                </a:lnTo>
                <a:lnTo>
                  <a:pt x="222" y="80"/>
                </a:lnTo>
                <a:lnTo>
                  <a:pt x="237" y="8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012FE79A-380B-90CB-792A-EC3182E05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4203700"/>
            <a:ext cx="2616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24939327-80C5-2A10-47A9-E93125C2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2628900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n</a:t>
            </a:r>
            <a:endParaRPr lang="en-GB" altLang="en-US"/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C1EFA662-AD6B-BC29-B884-DAA79C44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3786188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2</a:t>
            </a:r>
            <a:endParaRPr lang="en-GB" altLang="en-US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BDFFE843-DC21-F183-9914-B917160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164013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1</a:t>
            </a:r>
            <a:endParaRPr lang="en-GB" altLang="en-US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B26D1828-ACE2-8941-7711-E82B5E3F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517775"/>
            <a:ext cx="806450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A522CB61-C2D7-B937-86D2-C1046C76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025650"/>
            <a:ext cx="1265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Message sent</a:t>
            </a:r>
            <a:endParaRPr lang="en-GB" altLang="en-US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388894AD-C613-2172-E3EB-B3963921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000250"/>
            <a:ext cx="1649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Message received</a:t>
            </a:r>
            <a:endParaRPr lang="en-GB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ED2630EF-876F-3282-C975-0B343FB8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4491038"/>
            <a:ext cx="141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  <a:endParaRPr lang="en-GB" altLang="en-US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C4A8262E-BB84-2DB8-11CE-E749C550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743450"/>
            <a:ext cx="722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medium</a:t>
            </a:r>
            <a:endParaRPr lang="en-GB" altLang="en-US"/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ACF7F6AD-DAEE-AF31-540B-61EF9E94B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4541838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GB" altLang="en-US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717698D3-5E3F-3E66-F6D2-B506CBDD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4541838"/>
            <a:ext cx="847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Recipient</a:t>
            </a:r>
            <a:endParaRPr lang="en-GB" altLang="en-US"/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89123193-F5B0-1906-978B-927E4DD4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2517775"/>
            <a:ext cx="804862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369C8811-4D42-D1DF-E31B-34782EAE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2668588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B4699CF6-8391-DE4E-53E7-2A6708CA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178300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B258F19D-21C4-5359-2F35-AD40E947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2693988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Oval 35">
            <a:extLst>
              <a:ext uri="{FF2B5EF4-FFF2-40B4-BE49-F238E27FC236}">
                <a16:creationId xmlns:a16="http://schemas.microsoft.com/office/drawing/2014/main" id="{C87A97E3-4070-C95E-ACEE-92DF08CA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37343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8" name="Oval 36">
            <a:extLst>
              <a:ext uri="{FF2B5EF4-FFF2-40B4-BE49-F238E27FC236}">
                <a16:creationId xmlns:a16="http://schemas.microsoft.com/office/drawing/2014/main" id="{0867A12F-172B-7F8A-DFC7-DF5D01B4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127500"/>
            <a:ext cx="150812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9" name="Oval 37">
            <a:extLst>
              <a:ext uri="{FF2B5EF4-FFF2-40B4-BE49-F238E27FC236}">
                <a16:creationId xmlns:a16="http://schemas.microsoft.com/office/drawing/2014/main" id="{F4769D16-8B0C-386F-F053-4F688D1F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749675"/>
            <a:ext cx="150812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0" name="Oval 38">
            <a:extLst>
              <a:ext uri="{FF2B5EF4-FFF2-40B4-BE49-F238E27FC236}">
                <a16:creationId xmlns:a16="http://schemas.microsoft.com/office/drawing/2014/main" id="{4F7E4969-3E00-4F2D-053D-A2CAF9F8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970213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1" name="Oval 39">
            <a:extLst>
              <a:ext uri="{FF2B5EF4-FFF2-40B4-BE49-F238E27FC236}">
                <a16:creationId xmlns:a16="http://schemas.microsoft.com/office/drawing/2014/main" id="{C5098F83-D190-2BC7-325A-8B9017C5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59238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2" name="Freeform 40">
            <a:extLst>
              <a:ext uri="{FF2B5EF4-FFF2-40B4-BE49-F238E27FC236}">
                <a16:creationId xmlns:a16="http://schemas.microsoft.com/office/drawing/2014/main" id="{74533861-3189-1741-6FEB-3AFFD0A37AEA}"/>
              </a:ext>
            </a:extLst>
          </p:cNvPr>
          <p:cNvSpPr>
            <a:spLocks/>
          </p:cNvSpPr>
          <p:nvPr/>
        </p:nvSpPr>
        <p:spPr bwMode="auto">
          <a:xfrm>
            <a:off x="7251700" y="2239963"/>
            <a:ext cx="125413" cy="101600"/>
          </a:xfrm>
          <a:custGeom>
            <a:avLst/>
            <a:gdLst>
              <a:gd name="T0" fmla="*/ 79 w 79"/>
              <a:gd name="T1" fmla="*/ 32 h 64"/>
              <a:gd name="T2" fmla="*/ 64 w 79"/>
              <a:gd name="T3" fmla="*/ 64 h 64"/>
              <a:gd name="T4" fmla="*/ 0 w 79"/>
              <a:gd name="T5" fmla="*/ 0 h 64"/>
              <a:gd name="T6" fmla="*/ 79 w 79"/>
              <a:gd name="T7" fmla="*/ 16 h 64"/>
              <a:gd name="T8" fmla="*/ 79 w 79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4">
                <a:moveTo>
                  <a:pt x="79" y="32"/>
                </a:moveTo>
                <a:lnTo>
                  <a:pt x="64" y="64"/>
                </a:lnTo>
                <a:lnTo>
                  <a:pt x="0" y="0"/>
                </a:lnTo>
                <a:lnTo>
                  <a:pt x="79" y="16"/>
                </a:lnTo>
                <a:lnTo>
                  <a:pt x="79" y="3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3" name="Line 41">
            <a:extLst>
              <a:ext uri="{FF2B5EF4-FFF2-40B4-BE49-F238E27FC236}">
                <a16:creationId xmlns:a16="http://schemas.microsoft.com/office/drawing/2014/main" id="{68716415-4A46-2386-08F9-89C89FDD3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7113" y="2290763"/>
            <a:ext cx="4794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52A6F114-046F-36CA-1B3C-0A37D653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668588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623CC183-F92E-1129-CB34-E85B6165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4178300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73824946-74DA-2FE2-2AC6-CA58B87A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693988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7" name="Oval 45">
            <a:extLst>
              <a:ext uri="{FF2B5EF4-FFF2-40B4-BE49-F238E27FC236}">
                <a16:creationId xmlns:a16="http://schemas.microsoft.com/office/drawing/2014/main" id="{812CEBE3-A365-AB9E-57BE-2C3A1DF8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3397250"/>
            <a:ext cx="152400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8" name="Oval 46">
            <a:extLst>
              <a:ext uri="{FF2B5EF4-FFF2-40B4-BE49-F238E27FC236}">
                <a16:creationId xmlns:a16="http://schemas.microsoft.com/office/drawing/2014/main" id="{E68EB5BC-6437-4701-9D48-F0B4F2F9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4152900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9" name="Oval 47">
            <a:extLst>
              <a:ext uri="{FF2B5EF4-FFF2-40B4-BE49-F238E27FC236}">
                <a16:creationId xmlns:a16="http://schemas.microsoft.com/office/drawing/2014/main" id="{DACD4FF7-4FD5-2B87-84F9-5C6B71CC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3775075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0" name="Oval 48">
            <a:extLst>
              <a:ext uri="{FF2B5EF4-FFF2-40B4-BE49-F238E27FC236}">
                <a16:creationId xmlns:a16="http://schemas.microsoft.com/office/drawing/2014/main" id="{98C507F1-2333-7E9F-A969-44DB3EF1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995613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1" name="Oval 49">
            <a:extLst>
              <a:ext uri="{FF2B5EF4-FFF2-40B4-BE49-F238E27FC236}">
                <a16:creationId xmlns:a16="http://schemas.microsoft.com/office/drawing/2014/main" id="{360FF6FB-C35C-672E-CEA8-3CACB47E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617788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2" name="Freeform 50">
            <a:extLst>
              <a:ext uri="{FF2B5EF4-FFF2-40B4-BE49-F238E27FC236}">
                <a16:creationId xmlns:a16="http://schemas.microsoft.com/office/drawing/2014/main" id="{6B029A4D-C399-C6C6-673E-00FB0599653C}"/>
              </a:ext>
            </a:extLst>
          </p:cNvPr>
          <p:cNvSpPr>
            <a:spLocks/>
          </p:cNvSpPr>
          <p:nvPr/>
        </p:nvSpPr>
        <p:spPr bwMode="auto">
          <a:xfrm>
            <a:off x="2749550" y="2466975"/>
            <a:ext cx="125413" cy="100013"/>
          </a:xfrm>
          <a:custGeom>
            <a:avLst/>
            <a:gdLst>
              <a:gd name="T0" fmla="*/ 63 w 79"/>
              <a:gd name="T1" fmla="*/ 16 h 63"/>
              <a:gd name="T2" fmla="*/ 79 w 79"/>
              <a:gd name="T3" fmla="*/ 32 h 63"/>
              <a:gd name="T4" fmla="*/ 0 w 79"/>
              <a:gd name="T5" fmla="*/ 63 h 63"/>
              <a:gd name="T6" fmla="*/ 47 w 79"/>
              <a:gd name="T7" fmla="*/ 0 h 63"/>
              <a:gd name="T8" fmla="*/ 63 w 79"/>
              <a:gd name="T9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3">
                <a:moveTo>
                  <a:pt x="63" y="16"/>
                </a:moveTo>
                <a:lnTo>
                  <a:pt x="79" y="32"/>
                </a:lnTo>
                <a:lnTo>
                  <a:pt x="0" y="63"/>
                </a:lnTo>
                <a:lnTo>
                  <a:pt x="47" y="0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3" name="Line 51">
            <a:extLst>
              <a:ext uri="{FF2B5EF4-FFF2-40B4-BE49-F238E27FC236}">
                <a16:creationId xmlns:a16="http://schemas.microsoft.com/office/drawing/2014/main" id="{8CD5DAA9-D750-A751-7768-6F20FD841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265363"/>
            <a:ext cx="352425" cy="227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44" name="Rectangle 52">
            <a:extLst>
              <a:ext uri="{FF2B5EF4-FFF2-40B4-BE49-F238E27FC236}">
                <a16:creationId xmlns:a16="http://schemas.microsoft.com/office/drawing/2014/main" id="{252A9CA4-5A64-ED8F-A4A7-C3EF0957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5" name="Rectangle 53">
            <a:extLst>
              <a:ext uri="{FF2B5EF4-FFF2-40B4-BE49-F238E27FC236}">
                <a16:creationId xmlns:a16="http://schemas.microsoft.com/office/drawing/2014/main" id="{7C5C932F-AC66-E5B9-228D-C4406EFC7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29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E9BEDD-C1D3-C9B9-4BB4-B04C0544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712" y="347261"/>
            <a:ext cx="6377940" cy="1293028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Protocol layers in the ISO Open Systems Interconnection (OSI) model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F02F07E6-B054-C57C-1A43-7BC60B8C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262063"/>
            <a:ext cx="8077200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id="{009C9FB6-9B77-54E6-2EDF-57CD9E10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5364163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/>
              <a:t>most peer-to-peer communication is indirect</a:t>
            </a:r>
          </a:p>
          <a:p>
            <a:pPr>
              <a:lnSpc>
                <a:spcPct val="80000"/>
              </a:lnSpc>
            </a:pPr>
            <a:r>
              <a:rPr lang="en-US" altLang="en-US"/>
              <a:t>peer-to-peer is direct only at hardware level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CE56835-AD69-3AB6-2E96-360CCE85E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Encapsulation as it is applied in layered protocols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A3EE0B3-7408-EB58-03D7-846AD2AA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213"/>
            <a:ext cx="8153400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AFD5C31F-7AE7-371B-AFF0-C2C641937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54316"/>
            <a:ext cx="6377940" cy="1293028"/>
          </a:xfrm>
        </p:spPr>
        <p:txBody>
          <a:bodyPr/>
          <a:lstStyle/>
          <a:p>
            <a:r>
              <a:rPr lang="en-US" altLang="en-US"/>
              <a:t>ISO Architecture</a:t>
            </a:r>
          </a:p>
        </p:txBody>
      </p:sp>
      <p:pic>
        <p:nvPicPr>
          <p:cNvPr id="157699" name="Picture 3">
            <a:extLst>
              <a:ext uri="{FF2B5EF4-FFF2-40B4-BE49-F238E27FC236}">
                <a16:creationId xmlns:a16="http://schemas.microsoft.com/office/drawing/2014/main" id="{DF34A55D-94DB-7337-91E4-39546B48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277938"/>
            <a:ext cx="6910388" cy="52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20355DF-CEC5-8BD5-D061-382CCB1B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2818" y="158349"/>
            <a:ext cx="6377940" cy="1293028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OSI protocol summary</a:t>
            </a:r>
          </a:p>
        </p:txBody>
      </p:sp>
      <p:sp>
        <p:nvSpPr>
          <p:cNvPr id="11405" name="Rectangle 141">
            <a:extLst>
              <a:ext uri="{FF2B5EF4-FFF2-40B4-BE49-F238E27FC236}">
                <a16:creationId xmlns:a16="http://schemas.microsoft.com/office/drawing/2014/main" id="{4BE81A71-6B89-15F7-4041-C867F5F9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1900238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00"/>
          </a:p>
        </p:txBody>
      </p:sp>
      <p:sp>
        <p:nvSpPr>
          <p:cNvPr id="11408" name="Rectangle 144">
            <a:extLst>
              <a:ext uri="{FF2B5EF4-FFF2-40B4-BE49-F238E27FC236}">
                <a16:creationId xmlns:a16="http://schemas.microsoft.com/office/drawing/2014/main" id="{A29C886A-15E6-AAB6-4DA3-6A52BFB9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190023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00"/>
          </a:p>
        </p:txBody>
      </p:sp>
      <p:grpSp>
        <p:nvGrpSpPr>
          <p:cNvPr id="11491" name="Group 227">
            <a:extLst>
              <a:ext uri="{FF2B5EF4-FFF2-40B4-BE49-F238E27FC236}">
                <a16:creationId xmlns:a16="http://schemas.microsoft.com/office/drawing/2014/main" id="{7A55491E-F5BC-7520-8679-D2FD4CEB5A4A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1579563"/>
            <a:ext cx="8150225" cy="4397375"/>
            <a:chOff x="303" y="995"/>
            <a:chExt cx="5134" cy="2770"/>
          </a:xfrm>
        </p:grpSpPr>
        <p:sp>
          <p:nvSpPr>
            <p:cNvPr id="11383" name="Rectangle 119">
              <a:extLst>
                <a:ext uri="{FF2B5EF4-FFF2-40B4-BE49-F238E27FC236}">
                  <a16:creationId xmlns:a16="http://schemas.microsoft.com/office/drawing/2014/main" id="{6317AC37-49FE-B1C9-C0D0-75384429D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019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386" name="Rectangle 122">
              <a:extLst>
                <a:ext uri="{FF2B5EF4-FFF2-40B4-BE49-F238E27FC236}">
                  <a16:creationId xmlns:a16="http://schemas.microsoft.com/office/drawing/2014/main" id="{158CDBAB-556F-3FFE-00F1-821E8195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019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78" name="Rectangle 214">
              <a:extLst>
                <a:ext uri="{FF2B5EF4-FFF2-40B4-BE49-F238E27FC236}">
                  <a16:creationId xmlns:a16="http://schemas.microsoft.com/office/drawing/2014/main" id="{37DB4556-E476-B6B7-BB59-C5438681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764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82" name="Rectangle 218">
              <a:extLst>
                <a:ext uri="{FF2B5EF4-FFF2-40B4-BE49-F238E27FC236}">
                  <a16:creationId xmlns:a16="http://schemas.microsoft.com/office/drawing/2014/main" id="{FFBF03BF-83BE-63F7-B0F8-0F4FC110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764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379" name="Rectangle 115">
              <a:extLst>
                <a:ext uri="{FF2B5EF4-FFF2-40B4-BE49-F238E27FC236}">
                  <a16:creationId xmlns:a16="http://schemas.microsoft.com/office/drawing/2014/main" id="{077F7FDF-F895-9DA3-953B-FB969FEA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054"/>
              <a:ext cx="21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</a:rPr>
                <a:t>Layer</a:t>
              </a:r>
              <a:endParaRPr lang="en-GB" altLang="en-US" sz="1000"/>
            </a:p>
          </p:txBody>
        </p:sp>
        <p:sp>
          <p:nvSpPr>
            <p:cNvPr id="11380" name="Rectangle 116">
              <a:extLst>
                <a:ext uri="{FF2B5EF4-FFF2-40B4-BE49-F238E27FC236}">
                  <a16:creationId xmlns:a16="http://schemas.microsoft.com/office/drawing/2014/main" id="{56DECEA7-B316-4B68-7905-B53FA6C9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054"/>
              <a:ext cx="4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</a:rPr>
                <a:t>Description</a:t>
              </a:r>
              <a:endParaRPr lang="en-GB" altLang="en-US" sz="1000"/>
            </a:p>
          </p:txBody>
        </p:sp>
        <p:sp>
          <p:nvSpPr>
            <p:cNvPr id="11381" name="Rectangle 117">
              <a:extLst>
                <a:ext uri="{FF2B5EF4-FFF2-40B4-BE49-F238E27FC236}">
                  <a16:creationId xmlns:a16="http://schemas.microsoft.com/office/drawing/2014/main" id="{F12EFCAF-B492-305F-681A-F9FDF0FF4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54"/>
              <a:ext cx="3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</a:rPr>
                <a:t>Examples</a:t>
              </a:r>
              <a:endParaRPr lang="en-GB" altLang="en-US" sz="1000"/>
            </a:p>
          </p:txBody>
        </p:sp>
        <p:sp>
          <p:nvSpPr>
            <p:cNvPr id="11391" name="Rectangle 127">
              <a:extLst>
                <a:ext uri="{FF2B5EF4-FFF2-40B4-BE49-F238E27FC236}">
                  <a16:creationId xmlns:a16="http://schemas.microsoft.com/office/drawing/2014/main" id="{6201D927-8129-CBDA-B03E-41AC2F2E8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995"/>
              <a:ext cx="11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392" name="Rectangle 128">
              <a:extLst>
                <a:ext uri="{FF2B5EF4-FFF2-40B4-BE49-F238E27FC236}">
                  <a16:creationId xmlns:a16="http://schemas.microsoft.com/office/drawing/2014/main" id="{43672223-FF6E-8C8B-B83A-AA70AA0C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995"/>
              <a:ext cx="12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394" name="Rectangle 130">
              <a:extLst>
                <a:ext uri="{FF2B5EF4-FFF2-40B4-BE49-F238E27FC236}">
                  <a16:creationId xmlns:a16="http://schemas.microsoft.com/office/drawing/2014/main" id="{8308E12D-82A9-8FE3-D93D-F213F32E8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203"/>
              <a:ext cx="4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Application</a:t>
              </a:r>
              <a:endParaRPr lang="en-GB" altLang="en-US" sz="1000"/>
            </a:p>
          </p:txBody>
        </p:sp>
        <p:sp>
          <p:nvSpPr>
            <p:cNvPr id="11395" name="Rectangle 131">
              <a:extLst>
                <a:ext uri="{FF2B5EF4-FFF2-40B4-BE49-F238E27FC236}">
                  <a16:creationId xmlns:a16="http://schemas.microsoft.com/office/drawing/2014/main" id="{C49E74C0-102A-0EA9-1712-102D81C0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203"/>
              <a:ext cx="28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Protocols that are designed to meet the communication requirements of</a:t>
              </a:r>
              <a:endParaRPr lang="en-GB" altLang="en-US" sz="1000"/>
            </a:p>
          </p:txBody>
        </p:sp>
        <p:sp>
          <p:nvSpPr>
            <p:cNvPr id="11396" name="Rectangle 132">
              <a:extLst>
                <a:ext uri="{FF2B5EF4-FFF2-40B4-BE49-F238E27FC236}">
                  <a16:creationId xmlns:a16="http://schemas.microsoft.com/office/drawing/2014/main" id="{58C99330-13DA-C8CD-E221-CC68A8285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321"/>
              <a:ext cx="24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specific applications, often defining the interface to a service.</a:t>
              </a:r>
              <a:endParaRPr lang="en-GB" altLang="en-US" sz="1000"/>
            </a:p>
          </p:txBody>
        </p:sp>
        <p:sp>
          <p:nvSpPr>
            <p:cNvPr id="11397" name="Rectangle 133">
              <a:extLst>
                <a:ext uri="{FF2B5EF4-FFF2-40B4-BE49-F238E27FC236}">
                  <a16:creationId xmlns:a16="http://schemas.microsoft.com/office/drawing/2014/main" id="{4F1D6533-2D61-0019-E72E-0363C7F3C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32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 </a:t>
              </a:r>
              <a:endParaRPr lang="en-GB" altLang="en-US" sz="1000"/>
            </a:p>
          </p:txBody>
        </p:sp>
        <p:sp>
          <p:nvSpPr>
            <p:cNvPr id="11398" name="Rectangle 134">
              <a:extLst>
                <a:ext uri="{FF2B5EF4-FFF2-40B4-BE49-F238E27FC236}">
                  <a16:creationId xmlns:a16="http://schemas.microsoft.com/office/drawing/2014/main" id="{7830A3B2-DF00-E540-7E62-1167D8B2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32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i="1">
                  <a:solidFill>
                    <a:srgbClr val="000000"/>
                  </a:solidFill>
                </a:rPr>
                <a:t> </a:t>
              </a:r>
              <a:endParaRPr lang="en-GB" altLang="en-US" sz="1000"/>
            </a:p>
          </p:txBody>
        </p:sp>
        <p:sp>
          <p:nvSpPr>
            <p:cNvPr id="11399" name="Rectangle 135">
              <a:extLst>
                <a:ext uri="{FF2B5EF4-FFF2-40B4-BE49-F238E27FC236}">
                  <a16:creationId xmlns:a16="http://schemas.microsoft.com/office/drawing/2014/main" id="{0446EAC6-8BE1-390B-60E3-6EF3C9FC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215"/>
              <a:ext cx="2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HTTP, </a:t>
              </a:r>
              <a:endParaRPr lang="en-GB" altLang="en-US" sz="1000"/>
            </a:p>
          </p:txBody>
        </p:sp>
        <p:sp>
          <p:nvSpPr>
            <p:cNvPr id="11400" name="Rectangle 136">
              <a:extLst>
                <a:ext uri="{FF2B5EF4-FFF2-40B4-BE49-F238E27FC236}">
                  <a16:creationId xmlns:a16="http://schemas.microsoft.com/office/drawing/2014/main" id="{D89767E1-7709-05FB-87EA-68FDD763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203"/>
              <a:ext cx="1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FTP</a:t>
              </a:r>
              <a:endParaRPr lang="en-GB" altLang="en-US" sz="1000"/>
            </a:p>
          </p:txBody>
        </p:sp>
        <p:sp>
          <p:nvSpPr>
            <p:cNvPr id="11401" name="Rectangle 137">
              <a:extLst>
                <a:ext uri="{FF2B5EF4-FFF2-40B4-BE49-F238E27FC236}">
                  <a16:creationId xmlns:a16="http://schemas.microsoft.com/office/drawing/2014/main" id="{9A1D0B60-58BB-56CD-DE17-81EC292B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1215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, </a:t>
              </a:r>
              <a:endParaRPr lang="en-GB" altLang="en-US" sz="1000"/>
            </a:p>
          </p:txBody>
        </p:sp>
        <p:sp>
          <p:nvSpPr>
            <p:cNvPr id="11402" name="Rectangle 138">
              <a:extLst>
                <a:ext uri="{FF2B5EF4-FFF2-40B4-BE49-F238E27FC236}">
                  <a16:creationId xmlns:a16="http://schemas.microsoft.com/office/drawing/2014/main" id="{D28E3FA1-C074-67FA-2372-69EAAF18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215"/>
              <a:ext cx="2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SMTP,</a:t>
              </a:r>
              <a:endParaRPr lang="en-GB" altLang="en-US" sz="1000"/>
            </a:p>
          </p:txBody>
        </p:sp>
        <p:sp>
          <p:nvSpPr>
            <p:cNvPr id="11403" name="Rectangle 139">
              <a:extLst>
                <a:ext uri="{FF2B5EF4-FFF2-40B4-BE49-F238E27FC236}">
                  <a16:creationId xmlns:a16="http://schemas.microsoft.com/office/drawing/2014/main" id="{B9A5D91F-250E-66DF-7E07-E792F76D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33"/>
              <a:ext cx="4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CORBA IIOP</a:t>
              </a:r>
              <a:endParaRPr lang="en-GB" altLang="en-US" sz="1000"/>
            </a:p>
          </p:txBody>
        </p:sp>
        <p:sp>
          <p:nvSpPr>
            <p:cNvPr id="11413" name="Rectangle 149">
              <a:extLst>
                <a:ext uri="{FF2B5EF4-FFF2-40B4-BE49-F238E27FC236}">
                  <a16:creationId xmlns:a16="http://schemas.microsoft.com/office/drawing/2014/main" id="{E0E1F49C-25A4-1074-5EB8-234CCF7C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197"/>
              <a:ext cx="11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14" name="Rectangle 150">
              <a:extLst>
                <a:ext uri="{FF2B5EF4-FFF2-40B4-BE49-F238E27FC236}">
                  <a16:creationId xmlns:a16="http://schemas.microsoft.com/office/drawing/2014/main" id="{2F828C94-A29D-76C5-7D64-7B5E7293D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197"/>
              <a:ext cx="1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16" name="Rectangle 152">
              <a:extLst>
                <a:ext uri="{FF2B5EF4-FFF2-40B4-BE49-F238E27FC236}">
                  <a16:creationId xmlns:a16="http://schemas.microsoft.com/office/drawing/2014/main" id="{816AB444-9C9F-9A99-C37C-FE637CC6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476"/>
              <a:ext cx="4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Presentation</a:t>
              </a:r>
              <a:endParaRPr lang="en-GB" altLang="en-US" sz="1000"/>
            </a:p>
          </p:txBody>
        </p:sp>
        <p:sp>
          <p:nvSpPr>
            <p:cNvPr id="11417" name="Rectangle 153">
              <a:extLst>
                <a:ext uri="{FF2B5EF4-FFF2-40B4-BE49-F238E27FC236}">
                  <a16:creationId xmlns:a16="http://schemas.microsoft.com/office/drawing/2014/main" id="{B028BC55-F6F5-31D6-1A61-AD64AC1E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476"/>
              <a:ext cx="270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Protocols at this level transmit data in a network representation that is</a:t>
              </a:r>
              <a:endParaRPr lang="en-GB" altLang="en-US" sz="1000"/>
            </a:p>
          </p:txBody>
        </p:sp>
        <p:sp>
          <p:nvSpPr>
            <p:cNvPr id="11418" name="Rectangle 154">
              <a:extLst>
                <a:ext uri="{FF2B5EF4-FFF2-40B4-BE49-F238E27FC236}">
                  <a16:creationId xmlns:a16="http://schemas.microsoft.com/office/drawing/2014/main" id="{B4938E93-45D1-F97D-CAAC-762F3971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95"/>
              <a:ext cx="30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independent of the representations used in individual computers, which may</a:t>
              </a:r>
              <a:endParaRPr lang="en-GB" altLang="en-US" sz="1000"/>
            </a:p>
          </p:txBody>
        </p:sp>
        <p:sp>
          <p:nvSpPr>
            <p:cNvPr id="11419" name="Rectangle 155">
              <a:extLst>
                <a:ext uri="{FF2B5EF4-FFF2-40B4-BE49-F238E27FC236}">
                  <a16:creationId xmlns:a16="http://schemas.microsoft.com/office/drawing/2014/main" id="{C19B694C-D2B4-B696-4FCA-C2D34612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714"/>
              <a:ext cx="22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differ. Encryption is also performed in this layer, if required.</a:t>
              </a:r>
              <a:endParaRPr lang="en-GB" altLang="en-US" sz="1000"/>
            </a:p>
          </p:txBody>
        </p:sp>
        <p:sp>
          <p:nvSpPr>
            <p:cNvPr id="11420" name="Rectangle 156">
              <a:extLst>
                <a:ext uri="{FF2B5EF4-FFF2-40B4-BE49-F238E27FC236}">
                  <a16:creationId xmlns:a16="http://schemas.microsoft.com/office/drawing/2014/main" id="{A8CBEC0E-89E3-DE74-0D81-40C60EA1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476"/>
              <a:ext cx="5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Secure Sockets</a:t>
              </a:r>
              <a:endParaRPr lang="en-GB" altLang="en-US" sz="1000"/>
            </a:p>
          </p:txBody>
        </p:sp>
        <p:sp>
          <p:nvSpPr>
            <p:cNvPr id="11421" name="Rectangle 157">
              <a:extLst>
                <a:ext uri="{FF2B5EF4-FFF2-40B4-BE49-F238E27FC236}">
                  <a16:creationId xmlns:a16="http://schemas.microsoft.com/office/drawing/2014/main" id="{172F241B-8BA6-1013-0CCD-30E5537B0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595"/>
              <a:ext cx="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(</a:t>
              </a:r>
              <a:endParaRPr lang="en-GB" altLang="en-US" sz="1000"/>
            </a:p>
          </p:txBody>
        </p:sp>
        <p:sp>
          <p:nvSpPr>
            <p:cNvPr id="11422" name="Rectangle 158">
              <a:extLst>
                <a:ext uri="{FF2B5EF4-FFF2-40B4-BE49-F238E27FC236}">
                  <a16:creationId xmlns:a16="http://schemas.microsoft.com/office/drawing/2014/main" id="{68588FFF-E1A4-372E-5808-CE4B1D12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595"/>
              <a:ext cx="6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SSL),CORBA Data</a:t>
              </a:r>
              <a:endParaRPr lang="en-GB" altLang="en-US" sz="1000"/>
            </a:p>
          </p:txBody>
        </p:sp>
        <p:sp>
          <p:nvSpPr>
            <p:cNvPr id="11423" name="Rectangle 159">
              <a:extLst>
                <a:ext uri="{FF2B5EF4-FFF2-40B4-BE49-F238E27FC236}">
                  <a16:creationId xmlns:a16="http://schemas.microsoft.com/office/drawing/2014/main" id="{B2329802-FA6E-B6CC-9CE0-995CC1A8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714"/>
              <a:ext cx="18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Rep.</a:t>
              </a:r>
              <a:endParaRPr lang="en-GB" altLang="en-US" sz="1000"/>
            </a:p>
          </p:txBody>
        </p:sp>
        <p:sp>
          <p:nvSpPr>
            <p:cNvPr id="11425" name="Rectangle 161">
              <a:extLst>
                <a:ext uri="{FF2B5EF4-FFF2-40B4-BE49-F238E27FC236}">
                  <a16:creationId xmlns:a16="http://schemas.microsoft.com/office/drawing/2014/main" id="{A6C9FB52-EB8F-C65D-A5A3-21B75C39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470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26" name="Rectangle 162">
              <a:extLst>
                <a:ext uri="{FF2B5EF4-FFF2-40B4-BE49-F238E27FC236}">
                  <a16:creationId xmlns:a16="http://schemas.microsoft.com/office/drawing/2014/main" id="{8F0FDBC4-AED5-F482-9C69-2D2937B6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470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28" name="Rectangle 164">
              <a:extLst>
                <a:ext uri="{FF2B5EF4-FFF2-40B4-BE49-F238E27FC236}">
                  <a16:creationId xmlns:a16="http://schemas.microsoft.com/office/drawing/2014/main" id="{F2152DFE-8C09-FE32-EDC2-5C0D57FD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856"/>
              <a:ext cx="27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Session</a:t>
              </a:r>
              <a:endParaRPr lang="en-GB" altLang="en-US" sz="1000"/>
            </a:p>
          </p:txBody>
        </p:sp>
        <p:sp>
          <p:nvSpPr>
            <p:cNvPr id="11429" name="Rectangle 165">
              <a:extLst>
                <a:ext uri="{FF2B5EF4-FFF2-40B4-BE49-F238E27FC236}">
                  <a16:creationId xmlns:a16="http://schemas.microsoft.com/office/drawing/2014/main" id="{2DA91BA3-77CD-3280-D372-F377E38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856"/>
              <a:ext cx="289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dirty="0">
                  <a:solidFill>
                    <a:srgbClr val="000000"/>
                  </a:solidFill>
                </a:rPr>
                <a:t>At this level reliability and adaptation are performed, such as detection of</a:t>
              </a:r>
              <a:endParaRPr lang="en-GB" altLang="en-US" sz="1000" dirty="0"/>
            </a:p>
          </p:txBody>
        </p:sp>
        <p:sp>
          <p:nvSpPr>
            <p:cNvPr id="11430" name="Rectangle 166">
              <a:extLst>
                <a:ext uri="{FF2B5EF4-FFF2-40B4-BE49-F238E27FC236}">
                  <a16:creationId xmlns:a16="http://schemas.microsoft.com/office/drawing/2014/main" id="{577F543A-6A6C-71DA-A035-C84443FD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975"/>
              <a:ext cx="127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failures and automatic recovery.</a:t>
              </a:r>
              <a:endParaRPr lang="en-GB" altLang="en-US" sz="1000"/>
            </a:p>
          </p:txBody>
        </p:sp>
        <p:sp>
          <p:nvSpPr>
            <p:cNvPr id="11432" name="Rectangle 168">
              <a:extLst>
                <a:ext uri="{FF2B5EF4-FFF2-40B4-BE49-F238E27FC236}">
                  <a16:creationId xmlns:a16="http://schemas.microsoft.com/office/drawing/2014/main" id="{71251837-7BDB-3264-8F90-EF15F9F0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851"/>
              <a:ext cx="11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33" name="Rectangle 169">
              <a:extLst>
                <a:ext uri="{FF2B5EF4-FFF2-40B4-BE49-F238E27FC236}">
                  <a16:creationId xmlns:a16="http://schemas.microsoft.com/office/drawing/2014/main" id="{66050248-9B02-4AF7-5528-9E9ED851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851"/>
              <a:ext cx="12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35" name="Rectangle 171">
              <a:extLst>
                <a:ext uri="{FF2B5EF4-FFF2-40B4-BE49-F238E27FC236}">
                  <a16:creationId xmlns:a16="http://schemas.microsoft.com/office/drawing/2014/main" id="{363F933C-1B48-9470-2213-DB8FBE72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118"/>
              <a:ext cx="3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Transport</a:t>
              </a:r>
              <a:endParaRPr lang="en-GB" altLang="en-US" sz="1000"/>
            </a:p>
          </p:txBody>
        </p:sp>
        <p:sp>
          <p:nvSpPr>
            <p:cNvPr id="11436" name="Rectangle 172">
              <a:extLst>
                <a:ext uri="{FF2B5EF4-FFF2-40B4-BE49-F238E27FC236}">
                  <a16:creationId xmlns:a16="http://schemas.microsoft.com/office/drawing/2014/main" id="{7FF1BDB7-F5D9-D2F6-D681-07846991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118"/>
              <a:ext cx="29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This is the lowest level at which messages (rather than packets) are handled.</a:t>
              </a:r>
              <a:endParaRPr lang="en-GB" altLang="en-US" sz="1000"/>
            </a:p>
          </p:txBody>
        </p:sp>
        <p:sp>
          <p:nvSpPr>
            <p:cNvPr id="11437" name="Rectangle 173">
              <a:extLst>
                <a:ext uri="{FF2B5EF4-FFF2-40B4-BE49-F238E27FC236}">
                  <a16:creationId xmlns:a16="http://schemas.microsoft.com/office/drawing/2014/main" id="{70C33805-A232-ECE3-42B3-47F00540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237"/>
              <a:ext cx="28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dirty="0">
                  <a:solidFill>
                    <a:srgbClr val="000000"/>
                  </a:solidFill>
                </a:rPr>
                <a:t>Messages are addressed to communication ports attached to processes,</a:t>
              </a:r>
              <a:endParaRPr lang="en-GB" altLang="en-US" sz="1000" dirty="0"/>
            </a:p>
          </p:txBody>
        </p:sp>
        <p:sp>
          <p:nvSpPr>
            <p:cNvPr id="11438" name="Rectangle 174">
              <a:extLst>
                <a:ext uri="{FF2B5EF4-FFF2-40B4-BE49-F238E27FC236}">
                  <a16:creationId xmlns:a16="http://schemas.microsoft.com/office/drawing/2014/main" id="{AEB1E36C-0DEA-0261-D668-C4B4FA59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5"/>
              <a:ext cx="269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 dirty="0">
                  <a:solidFill>
                    <a:srgbClr val="000000"/>
                  </a:solidFill>
                </a:rPr>
                <a:t>Protocols in this layer may be connection-oriented or connectionless.</a:t>
              </a:r>
              <a:endParaRPr lang="en-GB" altLang="en-US" sz="1000" dirty="0"/>
            </a:p>
          </p:txBody>
        </p:sp>
        <p:sp>
          <p:nvSpPr>
            <p:cNvPr id="11439" name="Rectangle 175">
              <a:extLst>
                <a:ext uri="{FF2B5EF4-FFF2-40B4-BE49-F238E27FC236}">
                  <a16:creationId xmlns:a16="http://schemas.microsoft.com/office/drawing/2014/main" id="{C0E0B368-00A2-ADCE-CF07-A29944F6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118"/>
              <a:ext cx="1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TCP, </a:t>
              </a:r>
              <a:endParaRPr lang="en-GB" altLang="en-US" sz="1000"/>
            </a:p>
          </p:txBody>
        </p:sp>
        <p:sp>
          <p:nvSpPr>
            <p:cNvPr id="11440" name="Rectangle 176">
              <a:extLst>
                <a:ext uri="{FF2B5EF4-FFF2-40B4-BE49-F238E27FC236}">
                  <a16:creationId xmlns:a16="http://schemas.microsoft.com/office/drawing/2014/main" id="{28CB5F2E-EB0C-44D4-F98B-52EBF8B2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2118"/>
              <a:ext cx="1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UDP</a:t>
              </a:r>
              <a:endParaRPr lang="en-GB" altLang="en-US" sz="1000"/>
            </a:p>
          </p:txBody>
        </p:sp>
        <p:sp>
          <p:nvSpPr>
            <p:cNvPr id="11442" name="Rectangle 178">
              <a:extLst>
                <a:ext uri="{FF2B5EF4-FFF2-40B4-BE49-F238E27FC236}">
                  <a16:creationId xmlns:a16="http://schemas.microsoft.com/office/drawing/2014/main" id="{5E1FA0FA-5215-99BF-CFE3-55FC66ED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112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43" name="Rectangle 179">
              <a:extLst>
                <a:ext uri="{FF2B5EF4-FFF2-40B4-BE49-F238E27FC236}">
                  <a16:creationId xmlns:a16="http://schemas.microsoft.com/office/drawing/2014/main" id="{51BB786F-5DAB-8B1F-2D35-804131162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112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45" name="Rectangle 181">
              <a:extLst>
                <a:ext uri="{FF2B5EF4-FFF2-40B4-BE49-F238E27FC236}">
                  <a16:creationId xmlns:a16="http://schemas.microsoft.com/office/drawing/2014/main" id="{198B429E-D612-CE10-A591-8C7EFC94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498"/>
              <a:ext cx="3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Network</a:t>
              </a:r>
              <a:endParaRPr lang="en-GB" altLang="en-US" sz="1000"/>
            </a:p>
          </p:txBody>
        </p:sp>
        <p:sp>
          <p:nvSpPr>
            <p:cNvPr id="11446" name="Rectangle 182">
              <a:extLst>
                <a:ext uri="{FF2B5EF4-FFF2-40B4-BE49-F238E27FC236}">
                  <a16:creationId xmlns:a16="http://schemas.microsoft.com/office/drawing/2014/main" id="{A1237281-C1F5-276E-0127-6678FFF4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498"/>
              <a:ext cx="29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Transfers data packets between computers in a specific network. In a WAN</a:t>
              </a:r>
              <a:endParaRPr lang="en-GB" altLang="en-US" sz="1000"/>
            </a:p>
          </p:txBody>
        </p:sp>
        <p:sp>
          <p:nvSpPr>
            <p:cNvPr id="11447" name="Rectangle 183">
              <a:extLst>
                <a:ext uri="{FF2B5EF4-FFF2-40B4-BE49-F238E27FC236}">
                  <a16:creationId xmlns:a16="http://schemas.microsoft.com/office/drawing/2014/main" id="{6A841BEE-7753-6D4C-0DDE-107FD0B1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617"/>
              <a:ext cx="28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or an internetwork this involves the generation of a route passing through</a:t>
              </a:r>
            </a:p>
          </p:txBody>
        </p:sp>
        <p:sp>
          <p:nvSpPr>
            <p:cNvPr id="11448" name="Rectangle 184">
              <a:extLst>
                <a:ext uri="{FF2B5EF4-FFF2-40B4-BE49-F238E27FC236}">
                  <a16:creationId xmlns:a16="http://schemas.microsoft.com/office/drawing/2014/main" id="{DE34F14C-6CBD-4548-F431-D95C92D3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736"/>
              <a:ext cx="17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routers. In a single LAN no routing is required.</a:t>
              </a:r>
              <a:endParaRPr lang="en-GB" altLang="en-US" sz="1000"/>
            </a:p>
          </p:txBody>
        </p:sp>
        <p:sp>
          <p:nvSpPr>
            <p:cNvPr id="11449" name="Rectangle 185">
              <a:extLst>
                <a:ext uri="{FF2B5EF4-FFF2-40B4-BE49-F238E27FC236}">
                  <a16:creationId xmlns:a16="http://schemas.microsoft.com/office/drawing/2014/main" id="{FD18DD98-E736-0D45-7FA7-3764B50E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498"/>
              <a:ext cx="1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IP, </a:t>
              </a:r>
              <a:endParaRPr lang="en-GB" altLang="en-US" sz="1000"/>
            </a:p>
          </p:txBody>
        </p:sp>
        <p:sp>
          <p:nvSpPr>
            <p:cNvPr id="11450" name="Rectangle 186">
              <a:extLst>
                <a:ext uri="{FF2B5EF4-FFF2-40B4-BE49-F238E27FC236}">
                  <a16:creationId xmlns:a16="http://schemas.microsoft.com/office/drawing/2014/main" id="{618CF324-095D-0A3B-3F4C-20D00A5E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2498"/>
              <a:ext cx="4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ATM virtual</a:t>
              </a:r>
              <a:endParaRPr lang="en-GB" altLang="en-US" sz="1000"/>
            </a:p>
          </p:txBody>
        </p:sp>
        <p:sp>
          <p:nvSpPr>
            <p:cNvPr id="11451" name="Rectangle 187">
              <a:extLst>
                <a:ext uri="{FF2B5EF4-FFF2-40B4-BE49-F238E27FC236}">
                  <a16:creationId xmlns:a16="http://schemas.microsoft.com/office/drawing/2014/main" id="{EB31F3AE-B829-5ADE-C5FC-960FA7B8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617"/>
              <a:ext cx="2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circuits</a:t>
              </a:r>
              <a:endParaRPr lang="en-GB" altLang="en-US" sz="1000"/>
            </a:p>
          </p:txBody>
        </p:sp>
        <p:sp>
          <p:nvSpPr>
            <p:cNvPr id="11453" name="Rectangle 189">
              <a:extLst>
                <a:ext uri="{FF2B5EF4-FFF2-40B4-BE49-F238E27FC236}">
                  <a16:creationId xmlns:a16="http://schemas.microsoft.com/office/drawing/2014/main" id="{140354F2-C7CF-15BD-50F1-E57104C6E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492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54" name="Rectangle 190">
              <a:extLst>
                <a:ext uri="{FF2B5EF4-FFF2-40B4-BE49-F238E27FC236}">
                  <a16:creationId xmlns:a16="http://schemas.microsoft.com/office/drawing/2014/main" id="{5BBBF42F-F362-1D0B-7CCA-1A303831C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492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56" name="Rectangle 192">
              <a:extLst>
                <a:ext uri="{FF2B5EF4-FFF2-40B4-BE49-F238E27FC236}">
                  <a16:creationId xmlns:a16="http://schemas.microsoft.com/office/drawing/2014/main" id="{4775871F-7877-F5B8-001B-76FE836E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878"/>
              <a:ext cx="3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Data link</a:t>
              </a:r>
              <a:endParaRPr lang="en-GB" altLang="en-US" sz="1000"/>
            </a:p>
          </p:txBody>
        </p:sp>
        <p:sp>
          <p:nvSpPr>
            <p:cNvPr id="11457" name="Rectangle 193">
              <a:extLst>
                <a:ext uri="{FF2B5EF4-FFF2-40B4-BE49-F238E27FC236}">
                  <a16:creationId xmlns:a16="http://schemas.microsoft.com/office/drawing/2014/main" id="{BD013AD0-FDFD-27AE-4772-EEBF2B86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878"/>
              <a:ext cx="279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Responsible for transmission of packets between nodes that are directly</a:t>
              </a:r>
              <a:endParaRPr lang="en-GB" altLang="en-US" sz="1000"/>
            </a:p>
          </p:txBody>
        </p:sp>
        <p:sp>
          <p:nvSpPr>
            <p:cNvPr id="11458" name="Rectangle 194">
              <a:extLst>
                <a:ext uri="{FF2B5EF4-FFF2-40B4-BE49-F238E27FC236}">
                  <a16:creationId xmlns:a16="http://schemas.microsoft.com/office/drawing/2014/main" id="{1DBEF29C-5D01-400A-1165-E2D053307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997"/>
              <a:ext cx="27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connected by a physical link. In a WAN transmission is between pairs of</a:t>
              </a:r>
              <a:endParaRPr lang="en-GB" altLang="en-US" sz="1000"/>
            </a:p>
          </p:txBody>
        </p:sp>
        <p:sp>
          <p:nvSpPr>
            <p:cNvPr id="11459" name="Rectangle 195">
              <a:extLst>
                <a:ext uri="{FF2B5EF4-FFF2-40B4-BE49-F238E27FC236}">
                  <a16:creationId xmlns:a16="http://schemas.microsoft.com/office/drawing/2014/main" id="{75E5042B-01ED-B9E1-9A10-1AF856CB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16"/>
              <a:ext cx="29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routers or between routers and hosts. In a LAN it is between any pair of hosts.</a:t>
              </a:r>
              <a:endParaRPr lang="en-GB" altLang="en-US" sz="1000"/>
            </a:p>
          </p:txBody>
        </p:sp>
        <p:sp>
          <p:nvSpPr>
            <p:cNvPr id="11460" name="Rectangle 196">
              <a:extLst>
                <a:ext uri="{FF2B5EF4-FFF2-40B4-BE49-F238E27FC236}">
                  <a16:creationId xmlns:a16="http://schemas.microsoft.com/office/drawing/2014/main" id="{2C2F11B6-1D85-90A9-095D-BE36FEC05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78"/>
              <a:ext cx="57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Ethernet MAC,</a:t>
              </a:r>
              <a:endParaRPr lang="en-GB" altLang="en-US" sz="1000"/>
            </a:p>
          </p:txBody>
        </p:sp>
        <p:sp>
          <p:nvSpPr>
            <p:cNvPr id="11461" name="Rectangle 197">
              <a:extLst>
                <a:ext uri="{FF2B5EF4-FFF2-40B4-BE49-F238E27FC236}">
                  <a16:creationId xmlns:a16="http://schemas.microsoft.com/office/drawing/2014/main" id="{C05DAD6C-D57E-533A-CD0E-256ED536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997"/>
              <a:ext cx="66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ATM cell transfer,</a:t>
              </a:r>
              <a:endParaRPr lang="en-GB" altLang="en-US" sz="1000"/>
            </a:p>
          </p:txBody>
        </p:sp>
        <p:sp>
          <p:nvSpPr>
            <p:cNvPr id="11462" name="Rectangle 198">
              <a:extLst>
                <a:ext uri="{FF2B5EF4-FFF2-40B4-BE49-F238E27FC236}">
                  <a16:creationId xmlns:a16="http://schemas.microsoft.com/office/drawing/2014/main" id="{8BBA75FE-79BF-4AA8-9059-DD07226C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116"/>
              <a:ext cx="1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PPP</a:t>
              </a:r>
              <a:endParaRPr lang="en-GB" altLang="en-US" sz="1000"/>
            </a:p>
          </p:txBody>
        </p:sp>
        <p:sp>
          <p:nvSpPr>
            <p:cNvPr id="11464" name="Rectangle 200">
              <a:extLst>
                <a:ext uri="{FF2B5EF4-FFF2-40B4-BE49-F238E27FC236}">
                  <a16:creationId xmlns:a16="http://schemas.microsoft.com/office/drawing/2014/main" id="{9AA065DA-2C26-8646-DDB2-BAFB8EFF8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873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65" name="Rectangle 201">
              <a:extLst>
                <a:ext uri="{FF2B5EF4-FFF2-40B4-BE49-F238E27FC236}">
                  <a16:creationId xmlns:a16="http://schemas.microsoft.com/office/drawing/2014/main" id="{A4E2CBD6-DABB-EDA5-0F5B-ECF653F4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873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67" name="Rectangle 203">
              <a:extLst>
                <a:ext uri="{FF2B5EF4-FFF2-40B4-BE49-F238E27FC236}">
                  <a16:creationId xmlns:a16="http://schemas.microsoft.com/office/drawing/2014/main" id="{23CC2E39-8EC3-B160-409F-D3529EBF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259"/>
              <a:ext cx="3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Physical</a:t>
              </a:r>
              <a:endParaRPr lang="en-GB" altLang="en-US" sz="1000"/>
            </a:p>
          </p:txBody>
        </p:sp>
        <p:sp>
          <p:nvSpPr>
            <p:cNvPr id="11468" name="Rectangle 204">
              <a:extLst>
                <a:ext uri="{FF2B5EF4-FFF2-40B4-BE49-F238E27FC236}">
                  <a16:creationId xmlns:a16="http://schemas.microsoft.com/office/drawing/2014/main" id="{9E4FC440-8312-8CC5-5C5B-1A820407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259"/>
              <a:ext cx="290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The circuits and hardware that drive the network. It transmits sequences of</a:t>
              </a:r>
              <a:endParaRPr lang="en-GB" altLang="en-US" sz="1000"/>
            </a:p>
          </p:txBody>
        </p:sp>
        <p:sp>
          <p:nvSpPr>
            <p:cNvPr id="11469" name="Rectangle 205">
              <a:extLst>
                <a:ext uri="{FF2B5EF4-FFF2-40B4-BE49-F238E27FC236}">
                  <a16:creationId xmlns:a16="http://schemas.microsoft.com/office/drawing/2014/main" id="{FBC21F35-3E74-7B96-B773-7D26A170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377"/>
              <a:ext cx="30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binary data by analogue signalling, using amplitude or frequency modulation</a:t>
              </a:r>
              <a:endParaRPr lang="en-GB" altLang="en-US" sz="1000"/>
            </a:p>
          </p:txBody>
        </p:sp>
        <p:sp>
          <p:nvSpPr>
            <p:cNvPr id="11470" name="Rectangle 206">
              <a:extLst>
                <a:ext uri="{FF2B5EF4-FFF2-40B4-BE49-F238E27FC236}">
                  <a16:creationId xmlns:a16="http://schemas.microsoft.com/office/drawing/2014/main" id="{94168C1A-525E-0360-EF5A-35C83E73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496"/>
              <a:ext cx="28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of electrical signals (on cable circuits), light signals (on fibre optic circuits)</a:t>
              </a:r>
              <a:endParaRPr lang="en-GB" altLang="en-US" sz="1000"/>
            </a:p>
          </p:txBody>
        </p:sp>
        <p:sp>
          <p:nvSpPr>
            <p:cNvPr id="11471" name="Rectangle 207">
              <a:extLst>
                <a:ext uri="{FF2B5EF4-FFF2-40B4-BE49-F238E27FC236}">
                  <a16:creationId xmlns:a16="http://schemas.microsoft.com/office/drawing/2014/main" id="{A5032CE5-6AEE-55E8-0153-15E78CE9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615"/>
              <a:ext cx="26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or other electromagnetic signals (on radio and microwave circuits).</a:t>
              </a:r>
              <a:endParaRPr lang="en-GB" altLang="en-US" sz="1000"/>
            </a:p>
          </p:txBody>
        </p:sp>
        <p:sp>
          <p:nvSpPr>
            <p:cNvPr id="11472" name="Rectangle 208">
              <a:extLst>
                <a:ext uri="{FF2B5EF4-FFF2-40B4-BE49-F238E27FC236}">
                  <a16:creationId xmlns:a16="http://schemas.microsoft.com/office/drawing/2014/main" id="{9117120E-8BDA-90A7-0F56-794A9C503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259"/>
              <a:ext cx="8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Ethernet base- band</a:t>
              </a:r>
              <a:endParaRPr lang="en-GB" altLang="en-US" sz="1000"/>
            </a:p>
          </p:txBody>
        </p:sp>
        <p:sp>
          <p:nvSpPr>
            <p:cNvPr id="11473" name="Rectangle 209">
              <a:extLst>
                <a:ext uri="{FF2B5EF4-FFF2-40B4-BE49-F238E27FC236}">
                  <a16:creationId xmlns:a16="http://schemas.microsoft.com/office/drawing/2014/main" id="{14E07516-4DF1-F9F6-5A5B-5CD5C325B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377"/>
              <a:ext cx="4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signalling, </a:t>
              </a:r>
              <a:endParaRPr lang="en-GB" altLang="en-US" sz="1000"/>
            </a:p>
          </p:txBody>
        </p:sp>
        <p:sp>
          <p:nvSpPr>
            <p:cNvPr id="11474" name="Rectangle 210">
              <a:extLst>
                <a:ext uri="{FF2B5EF4-FFF2-40B4-BE49-F238E27FC236}">
                  <a16:creationId xmlns:a16="http://schemas.microsoft.com/office/drawing/2014/main" id="{8576ABA9-8E64-41C4-B4FD-531DB527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" y="3377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</a:rPr>
                <a:t>ISDN</a:t>
              </a:r>
              <a:endParaRPr lang="en-GB" altLang="en-US" sz="1000"/>
            </a:p>
          </p:txBody>
        </p:sp>
        <p:sp>
          <p:nvSpPr>
            <p:cNvPr id="11477" name="Rectangle 213">
              <a:extLst>
                <a:ext uri="{FF2B5EF4-FFF2-40B4-BE49-F238E27FC236}">
                  <a16:creationId xmlns:a16="http://schemas.microsoft.com/office/drawing/2014/main" id="{CDF9DC8D-D366-1548-27DC-6F588C73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253"/>
              <a:ext cx="1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81" name="Rectangle 217">
              <a:extLst>
                <a:ext uri="{FF2B5EF4-FFF2-40B4-BE49-F238E27FC236}">
                  <a16:creationId xmlns:a16="http://schemas.microsoft.com/office/drawing/2014/main" id="{DDFDFC17-8A45-28F4-0199-4F250B30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253"/>
              <a:ext cx="12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1487" name="Line 223">
              <a:extLst>
                <a:ext uri="{FF2B5EF4-FFF2-40B4-BE49-F238E27FC236}">
                  <a16:creationId xmlns:a16="http://schemas.microsoft.com/office/drawing/2014/main" id="{2F7FC3A4-837E-C4B2-DDAD-B74A31F92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" y="3765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00"/>
            </a:p>
          </p:txBody>
        </p:sp>
        <p:sp>
          <p:nvSpPr>
            <p:cNvPr id="11488" name="Line 224">
              <a:extLst>
                <a:ext uri="{FF2B5EF4-FFF2-40B4-BE49-F238E27FC236}">
                  <a16:creationId xmlns:a16="http://schemas.microsoft.com/office/drawing/2014/main" id="{7B103245-1875-36BF-0BCD-315620388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00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00"/>
            </a:p>
          </p:txBody>
        </p:sp>
        <p:sp>
          <p:nvSpPr>
            <p:cNvPr id="11489" name="Line 225">
              <a:extLst>
                <a:ext uri="{FF2B5EF4-FFF2-40B4-BE49-F238E27FC236}">
                  <a16:creationId xmlns:a16="http://schemas.microsoft.com/office/drawing/2014/main" id="{5D09F08F-B66E-9566-A362-637D367A6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19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A903BA-B002-9BA1-D7B8-6C4604C5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TCP/IP layers</a:t>
            </a:r>
          </a:p>
        </p:txBody>
      </p:sp>
      <p:grpSp>
        <p:nvGrpSpPr>
          <p:cNvPr id="18478" name="Group 46">
            <a:extLst>
              <a:ext uri="{FF2B5EF4-FFF2-40B4-BE49-F238E27FC236}">
                <a16:creationId xmlns:a16="http://schemas.microsoft.com/office/drawing/2014/main" id="{863E07DF-3748-AD1F-7572-5E9889508D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2913"/>
            <a:ext cx="7823200" cy="4184650"/>
            <a:chOff x="384" y="1079"/>
            <a:chExt cx="4928" cy="2636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173CD6AF-9408-8D01-F0DB-F0275F3CC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13" cy="29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E82713CE-B907-FC71-3A9F-B6188E5FA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C1745742-B5F1-4500-B47D-E60DC12F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13" cy="297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7E81BAF9-A276-94B8-842B-AD219948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907F4216-BA8A-3B9F-9901-9E60056E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F84A96BF-0B26-D3AA-E5B4-80A151AD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28" cy="31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797CD2EA-D019-0939-E284-F05811EE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4813BE8C-4952-A639-376F-F0A507D8F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Rectangle 12">
              <a:extLst>
                <a:ext uri="{FF2B5EF4-FFF2-40B4-BE49-F238E27FC236}">
                  <a16:creationId xmlns:a16="http://schemas.microsoft.com/office/drawing/2014/main" id="{788819D0-BD5A-9A69-1D03-55A4846A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5" name="Rectangle 13">
              <a:extLst>
                <a:ext uri="{FF2B5EF4-FFF2-40B4-BE49-F238E27FC236}">
                  <a16:creationId xmlns:a16="http://schemas.microsoft.com/office/drawing/2014/main" id="{5DC42309-9F54-9226-04CE-2EE35331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1F5882D3-F4F7-A7CF-9007-95DE2DD1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736"/>
              <a:ext cx="20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Messages (UDP) or Streams (TCP)</a:t>
              </a:r>
              <a:endParaRPr lang="en-GB" altLang="en-US"/>
            </a:p>
          </p:txBody>
        </p:sp>
        <p:sp>
          <p:nvSpPr>
            <p:cNvPr id="18447" name="Rectangle 15">
              <a:extLst>
                <a:ext uri="{FF2B5EF4-FFF2-40B4-BE49-F238E27FC236}">
                  <a16:creationId xmlns:a16="http://schemas.microsoft.com/office/drawing/2014/main" id="{5ABB6366-2011-4BD3-0237-FD5097A9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53"/>
              <a:ext cx="500" cy="236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8" name="Rectangle 16">
              <a:extLst>
                <a:ext uri="{FF2B5EF4-FFF2-40B4-BE49-F238E27FC236}">
                  <a16:creationId xmlns:a16="http://schemas.microsoft.com/office/drawing/2014/main" id="{F448B2F1-DFDB-A164-763E-FC45E50B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557"/>
              <a:ext cx="31" cy="19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E6DC69F1-CA4D-D1AD-73F3-8EE4DCEA6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517"/>
              <a:ext cx="6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  <a:endParaRPr lang="en-GB" altLang="en-US"/>
            </a:p>
          </p:txBody>
        </p:sp>
        <p:sp>
          <p:nvSpPr>
            <p:cNvPr id="18450" name="Rectangle 18">
              <a:extLst>
                <a:ext uri="{FF2B5EF4-FFF2-40B4-BE49-F238E27FC236}">
                  <a16:creationId xmlns:a16="http://schemas.microsoft.com/office/drawing/2014/main" id="{BD99C668-818B-9A34-917D-05A49B24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018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  <a:endParaRPr lang="en-GB" altLang="en-US"/>
            </a:p>
          </p:txBody>
        </p:sp>
        <p:sp>
          <p:nvSpPr>
            <p:cNvPr id="18451" name="Rectangle 19">
              <a:extLst>
                <a:ext uri="{FF2B5EF4-FFF2-40B4-BE49-F238E27FC236}">
                  <a16:creationId xmlns:a16="http://schemas.microsoft.com/office/drawing/2014/main" id="{2B70B459-EBA7-B659-2B53-97DC9083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487"/>
              <a:ext cx="4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  <a:endParaRPr lang="en-GB" altLang="en-US"/>
            </a:p>
          </p:txBody>
        </p:sp>
        <p:sp>
          <p:nvSpPr>
            <p:cNvPr id="18452" name="Rectangle 20">
              <a:extLst>
                <a:ext uri="{FF2B5EF4-FFF2-40B4-BE49-F238E27FC236}">
                  <a16:creationId xmlns:a16="http://schemas.microsoft.com/office/drawing/2014/main" id="{3FCAC889-252A-A286-0C5E-18FAB2C8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221"/>
              <a:ext cx="11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 or TCP packets</a:t>
              </a:r>
              <a:endParaRPr lang="en-GB" altLang="en-US"/>
            </a:p>
          </p:txBody>
        </p:sp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FFD0F9C7-726E-53D6-D470-1839B41CA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690"/>
              <a:ext cx="7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 datagrams</a:t>
              </a:r>
              <a:endParaRPr lang="en-GB" altLang="en-US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EDE116F6-0AC7-1746-1C69-726BB1CD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206"/>
              <a:ext cx="13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Network-specific frames</a:t>
              </a:r>
              <a:endParaRPr lang="en-GB" altLang="en-US"/>
            </a:p>
          </p:txBody>
        </p:sp>
        <p:sp>
          <p:nvSpPr>
            <p:cNvPr id="18455" name="Rectangle 23">
              <a:extLst>
                <a:ext uri="{FF2B5EF4-FFF2-40B4-BE49-F238E27FC236}">
                  <a16:creationId xmlns:a16="http://schemas.microsoft.com/office/drawing/2014/main" id="{30A51851-8C93-3B61-1AF7-43E9E4DA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079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</a:t>
              </a:r>
              <a:endParaRPr lang="en-GB" altLang="en-US"/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2080CE0F-BD58-847C-1911-AFCE72D6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205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Layers</a:t>
              </a:r>
              <a:endParaRPr lang="en-GB" altLang="en-US"/>
            </a:p>
          </p:txBody>
        </p:sp>
        <p:sp>
          <p:nvSpPr>
            <p:cNvPr id="18457" name="Rectangle 25">
              <a:extLst>
                <a:ext uri="{FF2B5EF4-FFF2-40B4-BE49-F238E27FC236}">
                  <a16:creationId xmlns:a16="http://schemas.microsoft.com/office/drawing/2014/main" id="{618A2BBF-9951-1127-C5CB-21C940BE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473"/>
              <a:ext cx="10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Underlying network</a:t>
              </a:r>
              <a:endParaRPr lang="en-GB" altLang="en-US"/>
            </a:p>
          </p:txBody>
        </p:sp>
        <p:sp>
          <p:nvSpPr>
            <p:cNvPr id="18458" name="Rectangle 26">
              <a:extLst>
                <a:ext uri="{FF2B5EF4-FFF2-40B4-BE49-F238E27FC236}">
                  <a16:creationId xmlns:a16="http://schemas.microsoft.com/office/drawing/2014/main" id="{FC795294-BFAF-2EF9-7842-EE7869A0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003"/>
              <a:ext cx="10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  interface</a:t>
              </a:r>
              <a:endParaRPr lang="en-GB" altLang="en-US"/>
            </a:p>
          </p:txBody>
        </p:sp>
        <p:sp>
          <p:nvSpPr>
            <p:cNvPr id="18459" name="Line 27">
              <a:extLst>
                <a:ext uri="{FF2B5EF4-FFF2-40B4-BE49-F238E27FC236}">
                  <a16:creationId xmlns:a16="http://schemas.microsoft.com/office/drawing/2014/main" id="{272BE2A2-D0C1-351B-B681-419CB88A1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179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0" name="Oval 28">
              <a:extLst>
                <a:ext uri="{FF2B5EF4-FFF2-40B4-BE49-F238E27FC236}">
                  <a16:creationId xmlns:a16="http://schemas.microsoft.com/office/drawing/2014/main" id="{E8CBBE01-BFA8-F5C1-DA3A-674BA36F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77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37FBD23A-63E5-64C8-2350-7BFEE90F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276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BBD63F3F-2C0D-7523-7514-DEB3D5818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777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3" name="Oval 31">
              <a:extLst>
                <a:ext uri="{FF2B5EF4-FFF2-40B4-BE49-F238E27FC236}">
                  <a16:creationId xmlns:a16="http://schemas.microsoft.com/office/drawing/2014/main" id="{8C3BF554-D9F4-5790-8D53-28C2F0E1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761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4" name="Line 32">
              <a:extLst>
                <a:ext uri="{FF2B5EF4-FFF2-40B4-BE49-F238E27FC236}">
                  <a16:creationId xmlns:a16="http://schemas.microsoft.com/office/drawing/2014/main" id="{1A7E9ADC-32E1-4D41-6442-B26856548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326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5" name="Oval 33">
              <a:extLst>
                <a:ext uri="{FF2B5EF4-FFF2-40B4-BE49-F238E27FC236}">
                  <a16:creationId xmlns:a16="http://schemas.microsoft.com/office/drawing/2014/main" id="{32EFCC73-3384-FA3A-398D-08A58A05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246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6" name="Oval 34">
              <a:extLst>
                <a:ext uri="{FF2B5EF4-FFF2-40B4-BE49-F238E27FC236}">
                  <a16:creationId xmlns:a16="http://schemas.microsoft.com/office/drawing/2014/main" id="{B547B0ED-41C6-ACBE-C711-4718BB2D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9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7" name="Oval 35">
              <a:extLst>
                <a:ext uri="{FF2B5EF4-FFF2-40B4-BE49-F238E27FC236}">
                  <a16:creationId xmlns:a16="http://schemas.microsoft.com/office/drawing/2014/main" id="{6BA79B88-858A-C936-6AD3-6191D8FF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495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8" name="Oval 36">
              <a:extLst>
                <a:ext uri="{FF2B5EF4-FFF2-40B4-BE49-F238E27FC236}">
                  <a16:creationId xmlns:a16="http://schemas.microsoft.com/office/drawing/2014/main" id="{F6CA435C-2A47-AE41-A14A-3FACD2FB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994"/>
              <a:ext cx="78" cy="7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9" name="Oval 37">
              <a:extLst>
                <a:ext uri="{FF2B5EF4-FFF2-40B4-BE49-F238E27FC236}">
                  <a16:creationId xmlns:a16="http://schemas.microsoft.com/office/drawing/2014/main" id="{5B114882-D484-4C4B-5639-8B9AE9469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494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0" name="Oval 38">
              <a:extLst>
                <a:ext uri="{FF2B5EF4-FFF2-40B4-BE49-F238E27FC236}">
                  <a16:creationId xmlns:a16="http://schemas.microsoft.com/office/drawing/2014/main" id="{C23DE173-A65E-1A7C-FFA3-EA9A6233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24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1" name="Oval 39">
              <a:extLst>
                <a:ext uri="{FF2B5EF4-FFF2-40B4-BE49-F238E27FC236}">
                  <a16:creationId xmlns:a16="http://schemas.microsoft.com/office/drawing/2014/main" id="{C6D2CF25-E3BC-87A3-295E-142E5480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244"/>
              <a:ext cx="32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2" name="Freeform 40">
              <a:extLst>
                <a:ext uri="{FF2B5EF4-FFF2-40B4-BE49-F238E27FC236}">
                  <a16:creationId xmlns:a16="http://schemas.microsoft.com/office/drawing/2014/main" id="{9EF654AC-7E4A-F427-B455-E5B46D3BA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1275"/>
              <a:ext cx="110" cy="156"/>
            </a:xfrm>
            <a:custGeom>
              <a:avLst/>
              <a:gdLst>
                <a:gd name="T0" fmla="*/ 63 w 110"/>
                <a:gd name="T1" fmla="*/ 0 h 156"/>
                <a:gd name="T2" fmla="*/ 110 w 110"/>
                <a:gd name="T3" fmla="*/ 0 h 156"/>
                <a:gd name="T4" fmla="*/ 63 w 110"/>
                <a:gd name="T5" fmla="*/ 156 h 156"/>
                <a:gd name="T6" fmla="*/ 0 w 110"/>
                <a:gd name="T7" fmla="*/ 0 h 156"/>
                <a:gd name="T8" fmla="*/ 63 w 11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6">
                  <a:moveTo>
                    <a:pt x="63" y="0"/>
                  </a:moveTo>
                  <a:lnTo>
                    <a:pt x="110" y="0"/>
                  </a:lnTo>
                  <a:lnTo>
                    <a:pt x="63" y="15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4" name="Oval 42">
              <a:extLst>
                <a:ext uri="{FF2B5EF4-FFF2-40B4-BE49-F238E27FC236}">
                  <a16:creationId xmlns:a16="http://schemas.microsoft.com/office/drawing/2014/main" id="{2BAC607D-B279-7542-2C98-52A23D7A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12"/>
              <a:ext cx="31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5" name="Freeform 43">
              <a:extLst>
                <a:ext uri="{FF2B5EF4-FFF2-40B4-BE49-F238E27FC236}">
                  <a16:creationId xmlns:a16="http://schemas.microsoft.com/office/drawing/2014/main" id="{2B44F9F5-D12E-24E8-0BED-51DAAF16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3480"/>
              <a:ext cx="156" cy="94"/>
            </a:xfrm>
            <a:custGeom>
              <a:avLst/>
              <a:gdLst>
                <a:gd name="T0" fmla="*/ 0 w 156"/>
                <a:gd name="T1" fmla="*/ 47 h 94"/>
                <a:gd name="T2" fmla="*/ 0 w 156"/>
                <a:gd name="T3" fmla="*/ 0 h 94"/>
                <a:gd name="T4" fmla="*/ 156 w 156"/>
                <a:gd name="T5" fmla="*/ 47 h 94"/>
                <a:gd name="T6" fmla="*/ 0 w 156"/>
                <a:gd name="T7" fmla="*/ 94 h 94"/>
                <a:gd name="T8" fmla="*/ 0 w 156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4">
                  <a:moveTo>
                    <a:pt x="0" y="47"/>
                  </a:moveTo>
                  <a:lnTo>
                    <a:pt x="0" y="0"/>
                  </a:lnTo>
                  <a:lnTo>
                    <a:pt x="156" y="47"/>
                  </a:lnTo>
                  <a:lnTo>
                    <a:pt x="0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6" name="Rectangle 44">
              <a:extLst>
                <a:ext uri="{FF2B5EF4-FFF2-40B4-BE49-F238E27FC236}">
                  <a16:creationId xmlns:a16="http://schemas.microsoft.com/office/drawing/2014/main" id="{2DD4DE65-062F-516B-1AC2-796744AC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512"/>
              <a:ext cx="1549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7" name="Oval 45">
              <a:extLst>
                <a:ext uri="{FF2B5EF4-FFF2-40B4-BE49-F238E27FC236}">
                  <a16:creationId xmlns:a16="http://schemas.microsoft.com/office/drawing/2014/main" id="{8B1C4A55-654A-5D69-33F7-EBBB77ED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4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20B23F13-34E8-D158-E66C-8A3B055F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Role of device-drivers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A2E9ED-709C-06BE-45B0-713167C6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38100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hardware devices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B5C6DEA-51C6-1468-3735-A0FCED33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1B42DD8-D6AD-C2D9-9218-D7FCB694A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3962400" cy="1752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Linux</a:t>
            </a:r>
          </a:p>
          <a:p>
            <a:pPr algn="ctr"/>
            <a:r>
              <a:rPr lang="en-US" altLang="en-US"/>
              <a:t> operating system </a:t>
            </a:r>
          </a:p>
          <a:p>
            <a:pPr algn="ctr"/>
            <a:r>
              <a:rPr lang="en-US" altLang="en-US"/>
              <a:t>kernel</a:t>
            </a:r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7C71073-51AE-F0C0-7D5F-73D837F6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networking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B323E012-DC15-09CE-A02F-74D8973D7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F8DBDB2B-45A9-0DA8-45D6-5986DF3356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C8AC4248-05BB-0B80-5D29-9E39991AB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23AC9B72-5CDC-DA50-94B7-8444D0C69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E6077338-8E29-15B8-B760-D6760F22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4478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A89211CB-4232-5D61-2A02-02C79D0C4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2362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application </a:t>
            </a:r>
          </a:p>
          <a:p>
            <a:pPr algn="ctr"/>
            <a:r>
              <a:rPr lang="en-US" altLang="en-US"/>
              <a:t> program  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07AEBC94-B38A-53BF-CAEE-9014697C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2057400" cy="1143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standard </a:t>
            </a:r>
          </a:p>
          <a:p>
            <a:pPr algn="ctr"/>
            <a:r>
              <a:rPr lang="en-US" altLang="en-US"/>
              <a:t> runtime </a:t>
            </a:r>
          </a:p>
          <a:p>
            <a:pPr algn="ctr"/>
            <a:r>
              <a:rPr lang="en-US" altLang="en-US"/>
              <a:t> libraries 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F74B2465-A675-A6F9-4492-DA8D196E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7605C8AF-BAAA-E4AC-FA4B-7DB434E16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47C501DD-F67F-964A-AC9A-FB4BB271A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5F2C0C52-2D1F-2F2D-52C1-C76FEAC2D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1DD99808-150F-112C-A74A-911004FD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411288"/>
            <a:ext cx="618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 user space                            kernel space    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6B1C16CC-3E47-4D80-0D7E-91FD01C3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file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9B82E5D7-49BA-E8C0-CB6F-68708FEC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character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C506AC0F-A782-C497-C3B1-D881B1AC2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A24A2C1A-F269-191D-C865-0A60E66A3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A6248F83-1784-AB44-6969-8E6F23A2C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9AEEE0F6-288F-3114-B4EC-142C704B6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D5D0123-8318-4A4A-73C5-53149568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Encapsulation in a message transmitted via TCP over an Ethernet</a:t>
            </a:r>
          </a:p>
        </p:txBody>
      </p:sp>
      <p:grpSp>
        <p:nvGrpSpPr>
          <p:cNvPr id="26683" name="Group 59">
            <a:extLst>
              <a:ext uri="{FF2B5EF4-FFF2-40B4-BE49-F238E27FC236}">
                <a16:creationId xmlns:a16="http://schemas.microsoft.com/office/drawing/2014/main" id="{CE5A75F2-7885-62DC-11C8-2CB20B4BCDD6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2114550"/>
            <a:ext cx="7848600" cy="2833688"/>
            <a:chOff x="448" y="1332"/>
            <a:chExt cx="4944" cy="1785"/>
          </a:xfrm>
        </p:grpSpPr>
        <p:sp>
          <p:nvSpPr>
            <p:cNvPr id="26628" name="Rectangle 4">
              <a:extLst>
                <a:ext uri="{FF2B5EF4-FFF2-40B4-BE49-F238E27FC236}">
                  <a16:creationId xmlns:a16="http://schemas.microsoft.com/office/drawing/2014/main" id="{BEED38BE-3EBE-F50B-7DC0-819EDBFE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6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29" name="Rectangle 5">
              <a:extLst>
                <a:ext uri="{FF2B5EF4-FFF2-40B4-BE49-F238E27FC236}">
                  <a16:creationId xmlns:a16="http://schemas.microsoft.com/office/drawing/2014/main" id="{01CB578F-7C6E-8811-7DEC-B12227D7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7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0" name="Rectangle 6">
              <a:extLst>
                <a:ext uri="{FF2B5EF4-FFF2-40B4-BE49-F238E27FC236}">
                  <a16:creationId xmlns:a16="http://schemas.microsoft.com/office/drawing/2014/main" id="{9FCAF712-92C4-054E-8559-17590A5A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387"/>
              <a:ext cx="1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 message</a:t>
              </a:r>
              <a:endParaRPr lang="en-GB" altLang="en-US"/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BAE1E84C-69D7-F8EB-6A85-0FE16727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30"/>
              <a:ext cx="1579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75F4AE82-69AF-17B6-DEDC-B463A76C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44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3" name="Rectangle 9">
              <a:extLst>
                <a:ext uri="{FF2B5EF4-FFF2-40B4-BE49-F238E27FC236}">
                  <a16:creationId xmlns:a16="http://schemas.microsoft.com/office/drawing/2014/main" id="{A19F29A4-72B8-0DEF-376A-F0FA292E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60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5322C584-571D-CA4F-21AE-DC08D7FE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769"/>
              <a:ext cx="6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 header</a:t>
              </a:r>
              <a:endParaRPr lang="en-GB" altLang="en-US"/>
            </a:p>
          </p:txBody>
        </p:sp>
        <p:sp>
          <p:nvSpPr>
            <p:cNvPr id="26635" name="Freeform 11">
              <a:extLst>
                <a:ext uri="{FF2B5EF4-FFF2-40B4-BE49-F238E27FC236}">
                  <a16:creationId xmlns:a16="http://schemas.microsoft.com/office/drawing/2014/main" id="{869CE268-2803-C21A-2919-812ABA33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4660AAF4-1397-93D0-301E-19B20C186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664AB186-56BC-51C9-1BCA-1D0B8244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8A528264-8980-79FF-7901-CE79B691F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9" name="Freeform 15">
              <a:extLst>
                <a:ext uri="{FF2B5EF4-FFF2-40B4-BE49-F238E27FC236}">
                  <a16:creationId xmlns:a16="http://schemas.microsoft.com/office/drawing/2014/main" id="{3B13D631-E1F5-A3CD-E1C5-A5CAB0860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676C153A-D4AC-D709-99A5-E924673E0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D5E691EF-97A0-ECFA-B9B7-884D2EC9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46E382EE-A05D-1B56-40D1-225E5AB8B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3" name="Rectangle 19">
              <a:extLst>
                <a:ext uri="{FF2B5EF4-FFF2-40B4-BE49-F238E27FC236}">
                  <a16:creationId xmlns:a16="http://schemas.microsoft.com/office/drawing/2014/main" id="{A0265036-47FE-2AB1-E696-FD0A6FF6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113"/>
              <a:ext cx="2823" cy="19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4" name="Freeform 20">
              <a:extLst>
                <a:ext uri="{FF2B5EF4-FFF2-40B4-BE49-F238E27FC236}">
                  <a16:creationId xmlns:a16="http://schemas.microsoft.com/office/drawing/2014/main" id="{1E7BA58E-6D77-219E-740F-C8B31DE4B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33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6E9A26C0-98A3-5A88-48F5-4B3B4B248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0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360B6ED7-DF85-116F-301D-B8817695E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5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6B7818FC-F6DC-6DAB-32CC-65CF66BFE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017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8" name="Freeform 24">
              <a:extLst>
                <a:ext uri="{FF2B5EF4-FFF2-40B4-BE49-F238E27FC236}">
                  <a16:creationId xmlns:a16="http://schemas.microsoft.com/office/drawing/2014/main" id="{ABA34726-16FB-6A2A-32AB-8521B3785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049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62D9A1D8-1EED-B44D-5F74-BC07091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2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0" name="Line 26">
              <a:extLst>
                <a:ext uri="{FF2B5EF4-FFF2-40B4-BE49-F238E27FC236}">
                  <a16:creationId xmlns:a16="http://schemas.microsoft.com/office/drawing/2014/main" id="{775255A3-328E-BB99-67D2-EFED4935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69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E979C242-5AE5-5DA7-80C6-ED50327A2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03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5B806CC0-B7EF-04F8-9A0C-CE3371769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7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3" name="Rectangle 29">
              <a:extLst>
                <a:ext uri="{FF2B5EF4-FFF2-40B4-BE49-F238E27FC236}">
                  <a16:creationId xmlns:a16="http://schemas.microsoft.com/office/drawing/2014/main" id="{1C76BB4B-D377-4AFE-4C87-31F9B5E4B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8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4" name="Rectangle 30">
              <a:extLst>
                <a:ext uri="{FF2B5EF4-FFF2-40B4-BE49-F238E27FC236}">
                  <a16:creationId xmlns:a16="http://schemas.microsoft.com/office/drawing/2014/main" id="{D4E088DB-CDAA-4427-2617-29F706C7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168"/>
              <a:ext cx="5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 header</a:t>
              </a:r>
              <a:endParaRPr lang="en-GB" altLang="en-US"/>
            </a:p>
          </p:txBody>
        </p:sp>
        <p:sp>
          <p:nvSpPr>
            <p:cNvPr id="26655" name="Rectangle 31">
              <a:extLst>
                <a:ext uri="{FF2B5EF4-FFF2-40B4-BE49-F238E27FC236}">
                  <a16:creationId xmlns:a16="http://schemas.microsoft.com/office/drawing/2014/main" id="{98F58D65-E6FF-57F2-1D1E-2B3DDAB38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527"/>
              <a:ext cx="3780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4AB9BFA0-EF70-2FF9-EF9E-38729D61D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57" name="Line 33">
              <a:extLst>
                <a:ext uri="{FF2B5EF4-FFF2-40B4-BE49-F238E27FC236}">
                  <a16:creationId xmlns:a16="http://schemas.microsoft.com/office/drawing/2014/main" id="{3C918BF7-C010-CABC-914F-14F513D55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8" name="Line 34">
              <a:extLst>
                <a:ext uri="{FF2B5EF4-FFF2-40B4-BE49-F238E27FC236}">
                  <a16:creationId xmlns:a16="http://schemas.microsoft.com/office/drawing/2014/main" id="{C36ECA9A-0D99-792F-8387-2C49E945C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AE4A7CED-CFEC-8D44-E91B-279D6F262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0" name="Rectangle 36">
              <a:extLst>
                <a:ext uri="{FF2B5EF4-FFF2-40B4-BE49-F238E27FC236}">
                  <a16:creationId xmlns:a16="http://schemas.microsoft.com/office/drawing/2014/main" id="{28B1E3B0-225E-9E6B-0D30-F47DAAA3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16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1" name="Rectangle 37">
              <a:extLst>
                <a:ext uri="{FF2B5EF4-FFF2-40B4-BE49-F238E27FC236}">
                  <a16:creationId xmlns:a16="http://schemas.microsoft.com/office/drawing/2014/main" id="{0458B8A8-B566-C3C8-E511-64D1D4D5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32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2" name="Rectangle 38">
              <a:extLst>
                <a:ext uri="{FF2B5EF4-FFF2-40B4-BE49-F238E27FC236}">
                  <a16:creationId xmlns:a16="http://schemas.microsoft.com/office/drawing/2014/main" id="{0E04D535-ADC4-161D-1BAB-4717B66C2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566"/>
              <a:ext cx="9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header</a:t>
              </a:r>
              <a:endParaRPr lang="en-GB" altLang="en-US"/>
            </a:p>
          </p:txBody>
        </p:sp>
        <p:sp>
          <p:nvSpPr>
            <p:cNvPr id="26663" name="Freeform 39">
              <a:extLst>
                <a:ext uri="{FF2B5EF4-FFF2-40B4-BE49-F238E27FC236}">
                  <a16:creationId xmlns:a16="http://schemas.microsoft.com/office/drawing/2014/main" id="{83FFA56B-B4A4-64C8-D7DB-6FD4B9B7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4" name="Line 40">
              <a:extLst>
                <a:ext uri="{FF2B5EF4-FFF2-40B4-BE49-F238E27FC236}">
                  <a16:creationId xmlns:a16="http://schemas.microsoft.com/office/drawing/2014/main" id="{C986A951-BECE-17C5-CE0D-6B33D1D2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5" name="Line 41">
              <a:extLst>
                <a:ext uri="{FF2B5EF4-FFF2-40B4-BE49-F238E27FC236}">
                  <a16:creationId xmlns:a16="http://schemas.microsoft.com/office/drawing/2014/main" id="{3DE7C6BC-A7F4-2FAC-56CB-B545848BB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6" name="Line 42">
              <a:extLst>
                <a:ext uri="{FF2B5EF4-FFF2-40B4-BE49-F238E27FC236}">
                  <a16:creationId xmlns:a16="http://schemas.microsoft.com/office/drawing/2014/main" id="{692A7330-19D6-2C7F-0BE4-346C879D4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7" name="Freeform 43">
              <a:extLst>
                <a:ext uri="{FF2B5EF4-FFF2-40B4-BE49-F238E27FC236}">
                  <a16:creationId xmlns:a16="http://schemas.microsoft.com/office/drawing/2014/main" id="{3FB37E73-B133-1FFA-66BD-51DEAC664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A4E2EA72-91ED-47EF-72D0-890BBC696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9" name="Line 45">
              <a:extLst>
                <a:ext uri="{FF2B5EF4-FFF2-40B4-BE49-F238E27FC236}">
                  <a16:creationId xmlns:a16="http://schemas.microsoft.com/office/drawing/2014/main" id="{EFAF2CD9-AB0C-DA30-FB02-06C34EE90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0" name="Line 46">
              <a:extLst>
                <a:ext uri="{FF2B5EF4-FFF2-40B4-BE49-F238E27FC236}">
                  <a16:creationId xmlns:a16="http://schemas.microsoft.com/office/drawing/2014/main" id="{CD0D0105-73A5-85C1-C435-32F3ECF89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1" name="Rectangle 47">
              <a:extLst>
                <a:ext uri="{FF2B5EF4-FFF2-40B4-BE49-F238E27FC236}">
                  <a16:creationId xmlns:a16="http://schemas.microsoft.com/office/drawing/2014/main" id="{307B228B-F5A1-C7AC-E682-4ADF839B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10"/>
              <a:ext cx="4896" cy="20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2" name="Freeform 48">
              <a:extLst>
                <a:ext uri="{FF2B5EF4-FFF2-40B4-BE49-F238E27FC236}">
                  <a16:creationId xmlns:a16="http://schemas.microsoft.com/office/drawing/2014/main" id="{949D03A9-4326-05F9-7034-6122130D3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7BC279D9-F0C7-510B-75E6-AAF9BF75C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F4ED1AB2-47D2-5B2D-5D68-5D7DF9E07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5" name="Line 51">
              <a:extLst>
                <a:ext uri="{FF2B5EF4-FFF2-40B4-BE49-F238E27FC236}">
                  <a16:creationId xmlns:a16="http://schemas.microsoft.com/office/drawing/2014/main" id="{FCD2AB44-6B76-2A54-ACC0-78727D526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6" name="Rectangle 52">
              <a:extLst>
                <a:ext uri="{FF2B5EF4-FFF2-40B4-BE49-F238E27FC236}">
                  <a16:creationId xmlns:a16="http://schemas.microsoft.com/office/drawing/2014/main" id="{771C755F-7BB7-1925-CFA5-5EFAEB503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949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frame</a:t>
              </a:r>
              <a:endParaRPr lang="en-GB" altLang="en-US"/>
            </a:p>
          </p:txBody>
        </p:sp>
        <p:sp>
          <p:nvSpPr>
            <p:cNvPr id="26677" name="Rectangle 53">
              <a:extLst>
                <a:ext uri="{FF2B5EF4-FFF2-40B4-BE49-F238E27FC236}">
                  <a16:creationId xmlns:a16="http://schemas.microsoft.com/office/drawing/2014/main" id="{11F1954C-98E1-AD78-1CD1-10CE1086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753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port</a:t>
              </a:r>
              <a:endParaRPr lang="en-GB" altLang="en-US" sz="1400"/>
            </a:p>
          </p:txBody>
        </p:sp>
        <p:sp>
          <p:nvSpPr>
            <p:cNvPr id="26678" name="Rectangle 54">
              <a:extLst>
                <a:ext uri="{FF2B5EF4-FFF2-40B4-BE49-F238E27FC236}">
                  <a16:creationId xmlns:a16="http://schemas.microsoft.com/office/drawing/2014/main" id="{9DD1960A-B0D5-7124-4CEA-C27A5024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746"/>
              <a:ext cx="255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9" name="Rectangle 55">
              <a:extLst>
                <a:ext uri="{FF2B5EF4-FFF2-40B4-BE49-F238E27FC236}">
                  <a16:creationId xmlns:a16="http://schemas.microsoft.com/office/drawing/2014/main" id="{6F7115FF-6C98-A638-51B3-12F5485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152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GB" altLang="en-US" sz="1400"/>
            </a:p>
          </p:txBody>
        </p:sp>
        <p:sp>
          <p:nvSpPr>
            <p:cNvPr id="26680" name="Rectangle 56">
              <a:extLst>
                <a:ext uri="{FF2B5EF4-FFF2-40B4-BE49-F238E27FC236}">
                  <a16:creationId xmlns:a16="http://schemas.microsoft.com/office/drawing/2014/main" id="{16ED27CC-135C-ABDC-C18F-67FED847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2145"/>
              <a:ext cx="271" cy="14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1" name="Rectangle 57">
              <a:extLst>
                <a:ext uri="{FF2B5EF4-FFF2-40B4-BE49-F238E27FC236}">
                  <a16:creationId xmlns:a16="http://schemas.microsoft.com/office/drawing/2014/main" id="{F88D880E-48D8-E2AD-63C0-70BC36A6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56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GB" altLang="en-US"/>
            </a:p>
          </p:txBody>
        </p:sp>
        <p:sp>
          <p:nvSpPr>
            <p:cNvPr id="26682" name="Rectangle 58">
              <a:extLst>
                <a:ext uri="{FF2B5EF4-FFF2-40B4-BE49-F238E27FC236}">
                  <a16:creationId xmlns:a16="http://schemas.microsoft.com/office/drawing/2014/main" id="{ABA6A7E9-A658-76D2-F0FD-B252FFB3E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543"/>
              <a:ext cx="159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AE6783-E970-5F76-506A-485520C4E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The programmer's conceptual view of a TCP/IP Internet</a:t>
            </a:r>
            <a:endParaRPr lang="en-US" altLang="en-US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B0A404DE-334E-6CD5-8BE3-6DB0FE16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9248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D9DBEEC3-548C-DDEA-5B53-B40E7ACBD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Internet Architecture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AF620B8-170D-97E0-C4EC-B98725DD0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Hourglass Design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Application vs Application Protocol (FTP, HTTP)</a:t>
            </a:r>
          </a:p>
        </p:txBody>
      </p:sp>
      <p:grpSp>
        <p:nvGrpSpPr>
          <p:cNvPr id="183300" name="Group 4">
            <a:extLst>
              <a:ext uri="{FF2B5EF4-FFF2-40B4-BE49-F238E27FC236}">
                <a16:creationId xmlns:a16="http://schemas.microsoft.com/office/drawing/2014/main" id="{C2480894-50BF-D9B8-9633-3042937369C1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3573463"/>
            <a:ext cx="3675063" cy="2792412"/>
            <a:chOff x="1780" y="2036"/>
            <a:chExt cx="2315" cy="1759"/>
          </a:xfrm>
        </p:grpSpPr>
        <p:sp>
          <p:nvSpPr>
            <p:cNvPr id="183301" name="Rectangle 5">
              <a:extLst>
                <a:ext uri="{FF2B5EF4-FFF2-40B4-BE49-F238E27FC236}">
                  <a16:creationId xmlns:a16="http://schemas.microsoft.com/office/drawing/2014/main" id="{5F10EACF-099C-D839-3BDF-F179F35D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3622"/>
              <a:ext cx="1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endParaRPr lang="en-GB" altLang="en-US" sz="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83302" name="Line 6">
              <a:extLst>
                <a:ext uri="{FF2B5EF4-FFF2-40B4-BE49-F238E27FC236}">
                  <a16:creationId xmlns:a16="http://schemas.microsoft.com/office/drawing/2014/main" id="{F061143F-2EF6-DB97-6597-B0A610711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337"/>
              <a:ext cx="309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3" name="Line 7">
              <a:extLst>
                <a:ext uri="{FF2B5EF4-FFF2-40B4-BE49-F238E27FC236}">
                  <a16:creationId xmlns:a16="http://schemas.microsoft.com/office/drawing/2014/main" id="{38DC4F7B-5C01-B8C1-93B6-8A5DB54D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0" y="2337"/>
              <a:ext cx="149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4" name="Line 8">
              <a:extLst>
                <a:ext uri="{FF2B5EF4-FFF2-40B4-BE49-F238E27FC236}">
                  <a16:creationId xmlns:a16="http://schemas.microsoft.com/office/drawing/2014/main" id="{E4E7CC16-D3FE-5BED-AB15-C8A751385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2333"/>
              <a:ext cx="225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5" name="Line 9">
              <a:extLst>
                <a:ext uri="{FF2B5EF4-FFF2-40B4-BE49-F238E27FC236}">
                  <a16:creationId xmlns:a16="http://schemas.microsoft.com/office/drawing/2014/main" id="{7035FE3A-7E3D-35A8-4509-814C22B16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6" y="2333"/>
              <a:ext cx="251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6" name="Line 10">
              <a:extLst>
                <a:ext uri="{FF2B5EF4-FFF2-40B4-BE49-F238E27FC236}">
                  <a16:creationId xmlns:a16="http://schemas.microsoft.com/office/drawing/2014/main" id="{842556A8-6F86-E0DC-EAA2-72BE58C11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2797"/>
              <a:ext cx="412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7" name="Line 11">
              <a:extLst>
                <a:ext uri="{FF2B5EF4-FFF2-40B4-BE49-F238E27FC236}">
                  <a16:creationId xmlns:a16="http://schemas.microsoft.com/office/drawing/2014/main" id="{6CE34144-A078-65EA-B582-2C52B0F77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2797"/>
              <a:ext cx="423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8" name="Line 12">
              <a:extLst>
                <a:ext uri="{FF2B5EF4-FFF2-40B4-BE49-F238E27FC236}">
                  <a16:creationId xmlns:a16="http://schemas.microsoft.com/office/drawing/2014/main" id="{A777A133-8588-1EEE-D9A5-38855353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9" y="3255"/>
              <a:ext cx="6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09" name="Line 13">
              <a:extLst>
                <a:ext uri="{FF2B5EF4-FFF2-40B4-BE49-F238E27FC236}">
                  <a16:creationId xmlns:a16="http://schemas.microsoft.com/office/drawing/2014/main" id="{04D6B370-AD76-9FFA-446D-3CE628F62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1" y="3255"/>
              <a:ext cx="6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0" name="Line 14">
              <a:extLst>
                <a:ext uri="{FF2B5EF4-FFF2-40B4-BE49-F238E27FC236}">
                  <a16:creationId xmlns:a16="http://schemas.microsoft.com/office/drawing/2014/main" id="{433D2582-F0B2-4E07-4358-34BAF513F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9" y="3255"/>
              <a:ext cx="80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1" name="Rectangle 15">
              <a:extLst>
                <a:ext uri="{FF2B5EF4-FFF2-40B4-BE49-F238E27FC236}">
                  <a16:creationId xmlns:a16="http://schemas.microsoft.com/office/drawing/2014/main" id="{09B06C0A-C2B0-8D61-8B40-FF37CA29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2" name="Freeform 16">
              <a:extLst>
                <a:ext uri="{FF2B5EF4-FFF2-40B4-BE49-F238E27FC236}">
                  <a16:creationId xmlns:a16="http://schemas.microsoft.com/office/drawing/2014/main" id="{745B9318-05A6-BA9B-FCB7-D34C09C09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3" name="Freeform 17">
              <a:extLst>
                <a:ext uri="{FF2B5EF4-FFF2-40B4-BE49-F238E27FC236}">
                  <a16:creationId xmlns:a16="http://schemas.microsoft.com/office/drawing/2014/main" id="{0036D722-A66B-815E-60FC-BE45C23D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4" name="Rectangle 18">
              <a:extLst>
                <a:ext uri="{FF2B5EF4-FFF2-40B4-BE49-F238E27FC236}">
                  <a16:creationId xmlns:a16="http://schemas.microsoft.com/office/drawing/2014/main" id="{3DAAE414-8495-716E-8305-9A07B35E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162"/>
              <a:ext cx="2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FTP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15" name="Rectangle 19">
              <a:extLst>
                <a:ext uri="{FF2B5EF4-FFF2-40B4-BE49-F238E27FC236}">
                  <a16:creationId xmlns:a16="http://schemas.microsoft.com/office/drawing/2014/main" id="{8FEE9466-B46E-77AA-A2BF-1E1932ACA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630"/>
              <a:ext cx="419" cy="2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6" name="Freeform 20">
              <a:extLst>
                <a:ext uri="{FF2B5EF4-FFF2-40B4-BE49-F238E27FC236}">
                  <a16:creationId xmlns:a16="http://schemas.microsoft.com/office/drawing/2014/main" id="{7A913735-83B6-165B-1C99-1FC69AE1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557"/>
              <a:ext cx="72" cy="305"/>
            </a:xfrm>
            <a:custGeom>
              <a:avLst/>
              <a:gdLst>
                <a:gd name="T0" fmla="*/ 72 w 72"/>
                <a:gd name="T1" fmla="*/ 0 h 305"/>
                <a:gd name="T2" fmla="*/ 72 w 72"/>
                <a:gd name="T3" fmla="*/ 233 h 305"/>
                <a:gd name="T4" fmla="*/ 0 w 72"/>
                <a:gd name="T5" fmla="*/ 305 h 305"/>
                <a:gd name="T6" fmla="*/ 0 w 72"/>
                <a:gd name="T7" fmla="*/ 73 h 305"/>
                <a:gd name="T8" fmla="*/ 72 w 72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5">
                  <a:moveTo>
                    <a:pt x="72" y="0"/>
                  </a:moveTo>
                  <a:lnTo>
                    <a:pt x="72" y="233"/>
                  </a:lnTo>
                  <a:lnTo>
                    <a:pt x="0" y="305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7" name="Freeform 21">
              <a:extLst>
                <a:ext uri="{FF2B5EF4-FFF2-40B4-BE49-F238E27FC236}">
                  <a16:creationId xmlns:a16="http://schemas.microsoft.com/office/drawing/2014/main" id="{3CF170AB-BB2D-AC80-190B-44B4CF65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557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6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6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18" name="Rectangle 22">
              <a:extLst>
                <a:ext uri="{FF2B5EF4-FFF2-40B4-BE49-F238E27FC236}">
                  <a16:creationId xmlns:a16="http://schemas.microsoft.com/office/drawing/2014/main" id="{39CD4886-7714-43E6-F8F7-1E4A867C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68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19" name="Rectangle 23">
              <a:extLst>
                <a:ext uri="{FF2B5EF4-FFF2-40B4-BE49-F238E27FC236}">
                  <a16:creationId xmlns:a16="http://schemas.microsoft.com/office/drawing/2014/main" id="{A5C84CB5-23F0-1CD3-DE5F-64B05988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622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0" name="Freeform 24">
              <a:extLst>
                <a:ext uri="{FF2B5EF4-FFF2-40B4-BE49-F238E27FC236}">
                  <a16:creationId xmlns:a16="http://schemas.microsoft.com/office/drawing/2014/main" id="{DDCCAFC5-2928-3D25-7BF8-AD2A6C9C7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255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1" name="Freeform 25">
              <a:extLst>
                <a:ext uri="{FF2B5EF4-FFF2-40B4-BE49-F238E27FC236}">
                  <a16:creationId xmlns:a16="http://schemas.microsoft.com/office/drawing/2014/main" id="{B6A24C79-B16A-3B1C-5E11-0F24566F9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2550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7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2">
                  <a:moveTo>
                    <a:pt x="0" y="72"/>
                  </a:moveTo>
                  <a:lnTo>
                    <a:pt x="77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2" name="Rectangle 26">
              <a:extLst>
                <a:ext uri="{FF2B5EF4-FFF2-40B4-BE49-F238E27FC236}">
                  <a16:creationId xmlns:a16="http://schemas.microsoft.com/office/drawing/2014/main" id="{A80DE997-595E-FED1-7087-CD08D5F5B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672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UDP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23" name="Rectangle 27">
              <a:extLst>
                <a:ext uri="{FF2B5EF4-FFF2-40B4-BE49-F238E27FC236}">
                  <a16:creationId xmlns:a16="http://schemas.microsoft.com/office/drawing/2014/main" id="{2286352C-56B2-81D4-610B-8CD033B36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053"/>
              <a:ext cx="418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4" name="Freeform 28">
              <a:extLst>
                <a:ext uri="{FF2B5EF4-FFF2-40B4-BE49-F238E27FC236}">
                  <a16:creationId xmlns:a16="http://schemas.microsoft.com/office/drawing/2014/main" id="{9D9F010A-451A-4A9B-85F1-F82DBAA9D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298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5" name="Freeform 29">
              <a:extLst>
                <a:ext uri="{FF2B5EF4-FFF2-40B4-BE49-F238E27FC236}">
                  <a16:creationId xmlns:a16="http://schemas.microsoft.com/office/drawing/2014/main" id="{B8CD7525-B35C-7D03-433F-D25B2E09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980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8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8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6" name="Rectangle 30">
              <a:extLst>
                <a:ext uri="{FF2B5EF4-FFF2-40B4-BE49-F238E27FC236}">
                  <a16:creationId xmlns:a16="http://schemas.microsoft.com/office/drawing/2014/main" id="{603FFC2D-D3BA-09C7-0E37-DF58EAC9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106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IP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27" name="Rectangle 31">
              <a:extLst>
                <a:ext uri="{FF2B5EF4-FFF2-40B4-BE49-F238E27FC236}">
                  <a16:creationId xmlns:a16="http://schemas.microsoft.com/office/drawing/2014/main" id="{F8C941E4-580F-2E49-889B-CCCFF5BE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8" name="Freeform 32">
              <a:extLst>
                <a:ext uri="{FF2B5EF4-FFF2-40B4-BE49-F238E27FC236}">
                  <a16:creationId xmlns:a16="http://schemas.microsoft.com/office/drawing/2014/main" id="{C05C4120-90E6-AD7E-FE80-053C0CBA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3494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9 h 301"/>
                <a:gd name="T4" fmla="*/ 0 w 72"/>
                <a:gd name="T5" fmla="*/ 301 h 301"/>
                <a:gd name="T6" fmla="*/ 0 w 72"/>
                <a:gd name="T7" fmla="*/ 73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29" name="Freeform 33">
              <a:extLst>
                <a:ext uri="{FF2B5EF4-FFF2-40B4-BE49-F238E27FC236}">
                  <a16:creationId xmlns:a16="http://schemas.microsoft.com/office/drawing/2014/main" id="{49BD60BC-6C2F-8580-364A-9899D4B36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3494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0" name="Rectangle 34">
              <a:extLst>
                <a:ext uri="{FF2B5EF4-FFF2-40B4-BE49-F238E27FC236}">
                  <a16:creationId xmlns:a16="http://schemas.microsoft.com/office/drawing/2014/main" id="{D583070D-F29F-2B6B-0A90-44D86BF8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31" name="Rectangle 35">
              <a:extLst>
                <a:ext uri="{FF2B5EF4-FFF2-40B4-BE49-F238E27FC236}">
                  <a16:creationId xmlns:a16="http://schemas.microsoft.com/office/drawing/2014/main" id="{8F648933-80B9-4995-3AFA-528FEF39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32" name="Rectangle 36">
              <a:extLst>
                <a:ext uri="{FF2B5EF4-FFF2-40B4-BE49-F238E27FC236}">
                  <a16:creationId xmlns:a16="http://schemas.microsoft.com/office/drawing/2014/main" id="{C248B3E7-3EA0-6571-65B3-4FA3AC54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3" name="Freeform 37">
              <a:extLst>
                <a:ext uri="{FF2B5EF4-FFF2-40B4-BE49-F238E27FC236}">
                  <a16:creationId xmlns:a16="http://schemas.microsoft.com/office/drawing/2014/main" id="{5BDCF0D6-962C-E797-01D1-4D35A27A4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4" name="Freeform 38">
              <a:extLst>
                <a:ext uri="{FF2B5EF4-FFF2-40B4-BE49-F238E27FC236}">
                  <a16:creationId xmlns:a16="http://schemas.microsoft.com/office/drawing/2014/main" id="{5C028349-EB10-2FD1-D177-5FC6B9886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5" name="Rectangle 39">
              <a:extLst>
                <a:ext uri="{FF2B5EF4-FFF2-40B4-BE49-F238E27FC236}">
                  <a16:creationId xmlns:a16="http://schemas.microsoft.com/office/drawing/2014/main" id="{0F979C3C-D4CB-C27A-56B7-415E7B79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36" name="Rectangle 40">
              <a:extLst>
                <a:ext uri="{FF2B5EF4-FFF2-40B4-BE49-F238E27FC236}">
                  <a16:creationId xmlns:a16="http://schemas.microsoft.com/office/drawing/2014/main" id="{3B27452C-DB95-BF2D-1508-19975E0D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37" name="Rectangle 41">
              <a:extLst>
                <a:ext uri="{FF2B5EF4-FFF2-40B4-BE49-F238E27FC236}">
                  <a16:creationId xmlns:a16="http://schemas.microsoft.com/office/drawing/2014/main" id="{C87AA4F6-3DA2-5632-E6DC-CC7D4F3B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8" name="Freeform 42">
              <a:extLst>
                <a:ext uri="{FF2B5EF4-FFF2-40B4-BE49-F238E27FC236}">
                  <a16:creationId xmlns:a16="http://schemas.microsoft.com/office/drawing/2014/main" id="{EFD7449B-2267-2429-8D74-0F391D6CA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39" name="Freeform 43">
              <a:extLst>
                <a:ext uri="{FF2B5EF4-FFF2-40B4-BE49-F238E27FC236}">
                  <a16:creationId xmlns:a16="http://schemas.microsoft.com/office/drawing/2014/main" id="{EB0959B5-A539-CA2D-CF30-E9F98F002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0" name="Rectangle 44">
              <a:extLst>
                <a:ext uri="{FF2B5EF4-FFF2-40B4-BE49-F238E27FC236}">
                  <a16:creationId xmlns:a16="http://schemas.microsoft.com/office/drawing/2014/main" id="{EBA4687D-CB50-9A76-F71A-A59C5DC1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41" name="Rectangle 45">
              <a:extLst>
                <a:ext uri="{FF2B5EF4-FFF2-40B4-BE49-F238E27FC236}">
                  <a16:creationId xmlns:a16="http://schemas.microsoft.com/office/drawing/2014/main" id="{9BA00C05-4528-9A69-6E2D-64777737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42" name="Freeform 46">
              <a:extLst>
                <a:ext uri="{FF2B5EF4-FFF2-40B4-BE49-F238E27FC236}">
                  <a16:creationId xmlns:a16="http://schemas.microsoft.com/office/drawing/2014/main" id="{7AC3BE0D-AF2A-0BCD-330E-20FF6F121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2036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3" name="Rectangle 47">
              <a:extLst>
                <a:ext uri="{FF2B5EF4-FFF2-40B4-BE49-F238E27FC236}">
                  <a16:creationId xmlns:a16="http://schemas.microsoft.com/office/drawing/2014/main" id="{51B6649D-57F6-A5D2-AF77-00F5C0CC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4" name="Freeform 48">
              <a:extLst>
                <a:ext uri="{FF2B5EF4-FFF2-40B4-BE49-F238E27FC236}">
                  <a16:creationId xmlns:a16="http://schemas.microsoft.com/office/drawing/2014/main" id="{2DB2DE0F-63A6-C273-4432-78085F5C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2036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6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2">
                  <a:moveTo>
                    <a:pt x="0" y="72"/>
                  </a:moveTo>
                  <a:lnTo>
                    <a:pt x="76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5" name="Rectangle 49">
              <a:extLst>
                <a:ext uri="{FF2B5EF4-FFF2-40B4-BE49-F238E27FC236}">
                  <a16:creationId xmlns:a16="http://schemas.microsoft.com/office/drawing/2014/main" id="{DAADB63D-2F6E-A1B2-CDCB-060AE3B0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162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HTTP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46" name="Freeform 50">
              <a:extLst>
                <a:ext uri="{FF2B5EF4-FFF2-40B4-BE49-F238E27FC236}">
                  <a16:creationId xmlns:a16="http://schemas.microsoft.com/office/drawing/2014/main" id="{B3939E16-0424-E760-0B9F-93AEEAD0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7" name="Rectangle 51">
              <a:extLst>
                <a:ext uri="{FF2B5EF4-FFF2-40B4-BE49-F238E27FC236}">
                  <a16:creationId xmlns:a16="http://schemas.microsoft.com/office/drawing/2014/main" id="{694865BB-A90C-CDC6-1194-40815B8F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8" name="Freeform 52">
              <a:extLst>
                <a:ext uri="{FF2B5EF4-FFF2-40B4-BE49-F238E27FC236}">
                  <a16:creationId xmlns:a16="http://schemas.microsoft.com/office/drawing/2014/main" id="{B15291D4-D614-590F-EB5A-18231D12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49" name="Rectangle 53">
              <a:extLst>
                <a:ext uri="{FF2B5EF4-FFF2-40B4-BE49-F238E27FC236}">
                  <a16:creationId xmlns:a16="http://schemas.microsoft.com/office/drawing/2014/main" id="{0DC77441-11FC-B659-8332-919BAB70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162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SMTP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3350" name="Rectangle 54">
              <a:extLst>
                <a:ext uri="{FF2B5EF4-FFF2-40B4-BE49-F238E27FC236}">
                  <a16:creationId xmlns:a16="http://schemas.microsoft.com/office/drawing/2014/main" id="{511E950B-19C6-A993-8032-4140AC17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51" name="Freeform 55">
              <a:extLst>
                <a:ext uri="{FF2B5EF4-FFF2-40B4-BE49-F238E27FC236}">
                  <a16:creationId xmlns:a16="http://schemas.microsoft.com/office/drawing/2014/main" id="{611BF844-0AD9-1319-92C1-389CB8EB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52" name="Freeform 56">
              <a:extLst>
                <a:ext uri="{FF2B5EF4-FFF2-40B4-BE49-F238E27FC236}">
                  <a16:creationId xmlns:a16="http://schemas.microsoft.com/office/drawing/2014/main" id="{6B19329F-FF6B-8D8D-DCC4-D2F824F8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3353" name="Rectangle 57">
              <a:extLst>
                <a:ext uri="{FF2B5EF4-FFF2-40B4-BE49-F238E27FC236}">
                  <a16:creationId xmlns:a16="http://schemas.microsoft.com/office/drawing/2014/main" id="{BCEA1154-A27E-CA8F-4453-0E07DABF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62"/>
              <a:ext cx="2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TFTP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0ABE8E0-C6D7-F3AA-1183-0DC7D2A24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09588"/>
            <a:ext cx="7772400" cy="1143000"/>
          </a:xfrm>
        </p:spPr>
        <p:txBody>
          <a:bodyPr/>
          <a:lstStyle/>
          <a:p>
            <a:r>
              <a:rPr lang="en-US" altLang="en-US"/>
              <a:t>Protocol Multiplexing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BD6AEB9D-235C-AEDA-8DAC-D8A0B0E39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763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Multiplexing and Demultiplexing (demux key)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Encapsulation (header/body)</a:t>
            </a:r>
          </a:p>
        </p:txBody>
      </p:sp>
      <p:grpSp>
        <p:nvGrpSpPr>
          <p:cNvPr id="181252" name="Group 4">
            <a:extLst>
              <a:ext uri="{FF2B5EF4-FFF2-40B4-BE49-F238E27FC236}">
                <a16:creationId xmlns:a16="http://schemas.microsoft.com/office/drawing/2014/main" id="{AB7377F0-5E79-2FE5-FE67-B18092C92E3B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2497138"/>
            <a:ext cx="4441825" cy="3848100"/>
            <a:chOff x="1118" y="1208"/>
            <a:chExt cx="2798" cy="2424"/>
          </a:xfrm>
        </p:grpSpPr>
        <p:sp>
          <p:nvSpPr>
            <p:cNvPr id="181253" name="Rectangle 5">
              <a:extLst>
                <a:ext uri="{FF2B5EF4-FFF2-40B4-BE49-F238E27FC236}">
                  <a16:creationId xmlns:a16="http://schemas.microsoft.com/office/drawing/2014/main" id="{0D26E8D7-8B48-D54E-C247-AC03BFD5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265"/>
              <a:ext cx="905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4" name="Freeform 6">
              <a:extLst>
                <a:ext uri="{FF2B5EF4-FFF2-40B4-BE49-F238E27FC236}">
                  <a16:creationId xmlns:a16="http://schemas.microsoft.com/office/drawing/2014/main" id="{BC080188-D591-591D-C3EC-C37944F1A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208"/>
              <a:ext cx="976" cy="57"/>
            </a:xfrm>
            <a:custGeom>
              <a:avLst/>
              <a:gdLst>
                <a:gd name="T0" fmla="*/ 0 w 976"/>
                <a:gd name="T1" fmla="*/ 57 h 57"/>
                <a:gd name="T2" fmla="*/ 905 w 976"/>
                <a:gd name="T3" fmla="*/ 57 h 57"/>
                <a:gd name="T4" fmla="*/ 976 w 976"/>
                <a:gd name="T5" fmla="*/ 0 h 57"/>
                <a:gd name="T6" fmla="*/ 71 w 976"/>
                <a:gd name="T7" fmla="*/ 0 h 57"/>
                <a:gd name="T8" fmla="*/ 0 w 97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57">
                  <a:moveTo>
                    <a:pt x="0" y="57"/>
                  </a:moveTo>
                  <a:lnTo>
                    <a:pt x="905" y="57"/>
                  </a:lnTo>
                  <a:lnTo>
                    <a:pt x="976" y="0"/>
                  </a:lnTo>
                  <a:lnTo>
                    <a:pt x="7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5" name="Freeform 7">
              <a:extLst>
                <a:ext uri="{FF2B5EF4-FFF2-40B4-BE49-F238E27FC236}">
                  <a16:creationId xmlns:a16="http://schemas.microsoft.com/office/drawing/2014/main" id="{1012EAE8-F059-6E12-7E60-38ABC51CA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6" name="Rectangle 8">
              <a:extLst>
                <a:ext uri="{FF2B5EF4-FFF2-40B4-BE49-F238E27FC236}">
                  <a16:creationId xmlns:a16="http://schemas.microsoft.com/office/drawing/2014/main" id="{23C4DBCA-94B5-35C6-6966-A8282D53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1265"/>
              <a:ext cx="907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7" name="Freeform 9">
              <a:extLst>
                <a:ext uri="{FF2B5EF4-FFF2-40B4-BE49-F238E27FC236}">
                  <a16:creationId xmlns:a16="http://schemas.microsoft.com/office/drawing/2014/main" id="{C805D6BE-D504-B028-EB50-5CEFB1D18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208"/>
              <a:ext cx="978" cy="57"/>
            </a:xfrm>
            <a:custGeom>
              <a:avLst/>
              <a:gdLst>
                <a:gd name="T0" fmla="*/ 0 w 978"/>
                <a:gd name="T1" fmla="*/ 57 h 57"/>
                <a:gd name="T2" fmla="*/ 907 w 978"/>
                <a:gd name="T3" fmla="*/ 57 h 57"/>
                <a:gd name="T4" fmla="*/ 978 w 978"/>
                <a:gd name="T5" fmla="*/ 0 h 57"/>
                <a:gd name="T6" fmla="*/ 73 w 978"/>
                <a:gd name="T7" fmla="*/ 0 h 57"/>
                <a:gd name="T8" fmla="*/ 0 w 9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8" h="57">
                  <a:moveTo>
                    <a:pt x="0" y="57"/>
                  </a:moveTo>
                  <a:lnTo>
                    <a:pt x="907" y="57"/>
                  </a:lnTo>
                  <a:lnTo>
                    <a:pt x="978" y="0"/>
                  </a:lnTo>
                  <a:lnTo>
                    <a:pt x="7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8" name="Freeform 10">
              <a:extLst>
                <a:ext uri="{FF2B5EF4-FFF2-40B4-BE49-F238E27FC236}">
                  <a16:creationId xmlns:a16="http://schemas.microsoft.com/office/drawing/2014/main" id="{8032857F-5866-0B40-337C-F0B385AC3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9" name="Freeform 11">
              <a:extLst>
                <a:ext uri="{FF2B5EF4-FFF2-40B4-BE49-F238E27FC236}">
                  <a16:creationId xmlns:a16="http://schemas.microsoft.com/office/drawing/2014/main" id="{BEA775F5-EE62-A2F4-10DB-BA628A314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  <a:lnTo>
                    <a:pt x="516" y="836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0" name="Freeform 12">
              <a:extLst>
                <a:ext uri="{FF2B5EF4-FFF2-40B4-BE49-F238E27FC236}">
                  <a16:creationId xmlns:a16="http://schemas.microsoft.com/office/drawing/2014/main" id="{CE5F6D0B-4F36-5EBB-CC8E-8BBA8F03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1" name="Freeform 13">
              <a:extLst>
                <a:ext uri="{FF2B5EF4-FFF2-40B4-BE49-F238E27FC236}">
                  <a16:creationId xmlns:a16="http://schemas.microsoft.com/office/drawing/2014/main" id="{5AD3A53F-1E2C-1E0E-3F88-06249B912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  <a:lnTo>
                    <a:pt x="519" y="8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2" name="Freeform 14">
              <a:extLst>
                <a:ext uri="{FF2B5EF4-FFF2-40B4-BE49-F238E27FC236}">
                  <a16:creationId xmlns:a16="http://schemas.microsoft.com/office/drawing/2014/main" id="{90A0F3B6-9BEA-C65F-5FF1-DA80B8538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3" name="Freeform 15">
              <a:extLst>
                <a:ext uri="{FF2B5EF4-FFF2-40B4-BE49-F238E27FC236}">
                  <a16:creationId xmlns:a16="http://schemas.microsoft.com/office/drawing/2014/main" id="{601EE7A3-93C6-D238-5607-F0E9D8DF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286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4" name="Line 16">
              <a:extLst>
                <a:ext uri="{FF2B5EF4-FFF2-40B4-BE49-F238E27FC236}">
                  <a16:creationId xmlns:a16="http://schemas.microsoft.com/office/drawing/2014/main" id="{4C81C3FE-86FB-E754-C0F5-DB663254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13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5" name="Freeform 17">
              <a:extLst>
                <a:ext uri="{FF2B5EF4-FFF2-40B4-BE49-F238E27FC236}">
                  <a16:creationId xmlns:a16="http://schemas.microsoft.com/office/drawing/2014/main" id="{60EDBAC8-C12B-9BD6-C73F-1B1C1B2A6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1831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6" name="Line 18">
              <a:extLst>
                <a:ext uri="{FF2B5EF4-FFF2-40B4-BE49-F238E27FC236}">
                  <a16:creationId xmlns:a16="http://schemas.microsoft.com/office/drawing/2014/main" id="{F030FD0A-BC26-AA27-5E70-8E8351B10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82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7" name="Freeform 19">
              <a:extLst>
                <a:ext uri="{FF2B5EF4-FFF2-40B4-BE49-F238E27FC236}">
                  <a16:creationId xmlns:a16="http://schemas.microsoft.com/office/drawing/2014/main" id="{639FD052-B75A-7AB5-EA73-B54F63135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13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8" name="Line 20">
              <a:extLst>
                <a:ext uri="{FF2B5EF4-FFF2-40B4-BE49-F238E27FC236}">
                  <a16:creationId xmlns:a16="http://schemas.microsoft.com/office/drawing/2014/main" id="{FC547878-2C70-CBCF-D143-AB662B6B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217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9" name="Freeform 21">
              <a:extLst>
                <a:ext uri="{FF2B5EF4-FFF2-40B4-BE49-F238E27FC236}">
                  <a16:creationId xmlns:a16="http://schemas.microsoft.com/office/drawing/2014/main" id="{FDCA8408-A1F7-A047-F1AC-500C69E4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68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0" name="Line 22">
              <a:extLst>
                <a:ext uri="{FF2B5EF4-FFF2-40B4-BE49-F238E27FC236}">
                  <a16:creationId xmlns:a16="http://schemas.microsoft.com/office/drawing/2014/main" id="{C1BFA8FB-D452-F997-D650-C9A1708D6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724"/>
              <a:ext cx="1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1" name="Freeform 23">
              <a:extLst>
                <a:ext uri="{FF2B5EF4-FFF2-40B4-BE49-F238E27FC236}">
                  <a16:creationId xmlns:a16="http://schemas.microsoft.com/office/drawing/2014/main" id="{E1B827A7-373F-B785-BBF0-3B563F92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587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2" name="Freeform 24">
              <a:extLst>
                <a:ext uri="{FF2B5EF4-FFF2-40B4-BE49-F238E27FC236}">
                  <a16:creationId xmlns:a16="http://schemas.microsoft.com/office/drawing/2014/main" id="{795E7FC5-687E-1F79-8827-40EA815A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585"/>
              <a:ext cx="227" cy="592"/>
            </a:xfrm>
            <a:custGeom>
              <a:avLst/>
              <a:gdLst>
                <a:gd name="T0" fmla="*/ 0 w 227"/>
                <a:gd name="T1" fmla="*/ 0 h 592"/>
                <a:gd name="T2" fmla="*/ 0 w 227"/>
                <a:gd name="T3" fmla="*/ 592 h 592"/>
                <a:gd name="T4" fmla="*/ 227 w 227"/>
                <a:gd name="T5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592">
                  <a:moveTo>
                    <a:pt x="0" y="0"/>
                  </a:moveTo>
                  <a:lnTo>
                    <a:pt x="0" y="592"/>
                  </a:lnTo>
                  <a:lnTo>
                    <a:pt x="227" y="5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3" name="Freeform 25">
              <a:extLst>
                <a:ext uri="{FF2B5EF4-FFF2-40B4-BE49-F238E27FC236}">
                  <a16:creationId xmlns:a16="http://schemas.microsoft.com/office/drawing/2014/main" id="{D507E94C-1360-75C3-ECDE-97C8A4B40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620"/>
              <a:ext cx="230" cy="557"/>
            </a:xfrm>
            <a:custGeom>
              <a:avLst/>
              <a:gdLst>
                <a:gd name="T0" fmla="*/ 0 w 230"/>
                <a:gd name="T1" fmla="*/ 557 h 557"/>
                <a:gd name="T2" fmla="*/ 230 w 230"/>
                <a:gd name="T3" fmla="*/ 557 h 557"/>
                <a:gd name="T4" fmla="*/ 230 w 230"/>
                <a:gd name="T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" h="557">
                  <a:moveTo>
                    <a:pt x="0" y="557"/>
                  </a:moveTo>
                  <a:lnTo>
                    <a:pt x="230" y="557"/>
                  </a:lnTo>
                  <a:lnTo>
                    <a:pt x="23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4" name="Rectangle 26">
              <a:extLst>
                <a:ext uri="{FF2B5EF4-FFF2-40B4-BE49-F238E27FC236}">
                  <a16:creationId xmlns:a16="http://schemas.microsoft.com/office/drawing/2014/main" id="{E80D34F1-FE90-028C-87FC-B5548435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5" name="Rectangle 27">
              <a:extLst>
                <a:ext uri="{FF2B5EF4-FFF2-40B4-BE49-F238E27FC236}">
                  <a16:creationId xmlns:a16="http://schemas.microsoft.com/office/drawing/2014/main" id="{34B2FF63-E7B6-58D4-9D52-4A2D2505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6" name="Rectangle 28">
              <a:extLst>
                <a:ext uri="{FF2B5EF4-FFF2-40B4-BE49-F238E27FC236}">
                  <a16:creationId xmlns:a16="http://schemas.microsoft.com/office/drawing/2014/main" id="{A07D6557-F7A0-4D87-82EF-4BBE1590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7" name="Rectangle 29">
              <a:extLst>
                <a:ext uri="{FF2B5EF4-FFF2-40B4-BE49-F238E27FC236}">
                  <a16:creationId xmlns:a16="http://schemas.microsoft.com/office/drawing/2014/main" id="{7136B36A-31BC-EA7C-908B-7A3C3A2C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575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8" name="Rectangle 30">
              <a:extLst>
                <a:ext uri="{FF2B5EF4-FFF2-40B4-BE49-F238E27FC236}">
                  <a16:creationId xmlns:a16="http://schemas.microsoft.com/office/drawing/2014/main" id="{2610411E-B370-BFDB-0A47-94580D53B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9" name="Rectangle 31">
              <a:extLst>
                <a:ext uri="{FF2B5EF4-FFF2-40B4-BE49-F238E27FC236}">
                  <a16:creationId xmlns:a16="http://schemas.microsoft.com/office/drawing/2014/main" id="{BA8DC743-8928-CFC9-B3D7-F86F0B2D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575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0" name="Rectangle 32">
              <a:extLst>
                <a:ext uri="{FF2B5EF4-FFF2-40B4-BE49-F238E27FC236}">
                  <a16:creationId xmlns:a16="http://schemas.microsoft.com/office/drawing/2014/main" id="{94BB92A4-E416-F0D4-91B8-5E50B1B86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1" name="Freeform 33">
              <a:extLst>
                <a:ext uri="{FF2B5EF4-FFF2-40B4-BE49-F238E27FC236}">
                  <a16:creationId xmlns:a16="http://schemas.microsoft.com/office/drawing/2014/main" id="{0ED303CA-6482-74DE-40B3-47C7C1F29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2" name="Freeform 34">
              <a:extLst>
                <a:ext uri="{FF2B5EF4-FFF2-40B4-BE49-F238E27FC236}">
                  <a16:creationId xmlns:a16="http://schemas.microsoft.com/office/drawing/2014/main" id="{9AD5A76D-AAEB-ECD0-7F2E-BBF3E99EC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3" name="Rectangle 35">
              <a:extLst>
                <a:ext uri="{FF2B5EF4-FFF2-40B4-BE49-F238E27FC236}">
                  <a16:creationId xmlns:a16="http://schemas.microsoft.com/office/drawing/2014/main" id="{BF2BCE76-1DA2-AC5E-F19A-2D21D2CC2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987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4" name="Rectangle 36">
              <a:extLst>
                <a:ext uri="{FF2B5EF4-FFF2-40B4-BE49-F238E27FC236}">
                  <a16:creationId xmlns:a16="http://schemas.microsoft.com/office/drawing/2014/main" id="{B4148A3E-A400-5530-7B76-29BD92D1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5" name="Freeform 37">
              <a:extLst>
                <a:ext uri="{FF2B5EF4-FFF2-40B4-BE49-F238E27FC236}">
                  <a16:creationId xmlns:a16="http://schemas.microsoft.com/office/drawing/2014/main" id="{44C2E830-570D-6250-4809-FD10F445A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6" name="Freeform 38">
              <a:extLst>
                <a:ext uri="{FF2B5EF4-FFF2-40B4-BE49-F238E27FC236}">
                  <a16:creationId xmlns:a16="http://schemas.microsoft.com/office/drawing/2014/main" id="{28F9D874-166D-5168-1D78-7DBED8800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7" name="Rectangle 39">
              <a:extLst>
                <a:ext uri="{FF2B5EF4-FFF2-40B4-BE49-F238E27FC236}">
                  <a16:creationId xmlns:a16="http://schemas.microsoft.com/office/drawing/2014/main" id="{3D4B4A32-F84C-95CE-DAD9-8771B1D48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8" name="Rectangle 40">
              <a:extLst>
                <a:ext uri="{FF2B5EF4-FFF2-40B4-BE49-F238E27FC236}">
                  <a16:creationId xmlns:a16="http://schemas.microsoft.com/office/drawing/2014/main" id="{BFAB0C2F-D610-3E3E-941D-EA7E92C8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9" name="Freeform 41">
              <a:extLst>
                <a:ext uri="{FF2B5EF4-FFF2-40B4-BE49-F238E27FC236}">
                  <a16:creationId xmlns:a16="http://schemas.microsoft.com/office/drawing/2014/main" id="{DF50900A-0BA4-4BBD-AD10-641008DFC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0" name="Freeform 42">
              <a:extLst>
                <a:ext uri="{FF2B5EF4-FFF2-40B4-BE49-F238E27FC236}">
                  <a16:creationId xmlns:a16="http://schemas.microsoft.com/office/drawing/2014/main" id="{6E436B44-E73C-9F2E-C470-88C0D1C2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1" name="Rectangle 43">
              <a:extLst>
                <a:ext uri="{FF2B5EF4-FFF2-40B4-BE49-F238E27FC236}">
                  <a16:creationId xmlns:a16="http://schemas.microsoft.com/office/drawing/2014/main" id="{1FDB34EF-DFB5-36F6-62B4-BC37209EE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92" name="Rectangle 44">
              <a:extLst>
                <a:ext uri="{FF2B5EF4-FFF2-40B4-BE49-F238E27FC236}">
                  <a16:creationId xmlns:a16="http://schemas.microsoft.com/office/drawing/2014/main" id="{F1EAB923-088D-D0ED-3BBD-8A47D414B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3" name="Freeform 45">
              <a:extLst>
                <a:ext uri="{FF2B5EF4-FFF2-40B4-BE49-F238E27FC236}">
                  <a16:creationId xmlns:a16="http://schemas.microsoft.com/office/drawing/2014/main" id="{A0B31CEC-859C-7FEC-011A-65BC15A0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4" name="Freeform 46">
              <a:extLst>
                <a:ext uri="{FF2B5EF4-FFF2-40B4-BE49-F238E27FC236}">
                  <a16:creationId xmlns:a16="http://schemas.microsoft.com/office/drawing/2014/main" id="{D5A2B83A-3A98-244F-22D8-0C0809028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5" name="Rectangle 47">
              <a:extLst>
                <a:ext uri="{FF2B5EF4-FFF2-40B4-BE49-F238E27FC236}">
                  <a16:creationId xmlns:a16="http://schemas.microsoft.com/office/drawing/2014/main" id="{296120FD-1C4E-2A29-3955-E5B798A0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44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96" name="Rectangle 48">
              <a:extLst>
                <a:ext uri="{FF2B5EF4-FFF2-40B4-BE49-F238E27FC236}">
                  <a16:creationId xmlns:a16="http://schemas.microsoft.com/office/drawing/2014/main" id="{6AD573C0-F53D-37C8-3FE1-5CC3EA7D3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7" name="Freeform 49">
              <a:extLst>
                <a:ext uri="{FF2B5EF4-FFF2-40B4-BE49-F238E27FC236}">
                  <a16:creationId xmlns:a16="http://schemas.microsoft.com/office/drawing/2014/main" id="{36DB3DD9-3F16-4BC6-DBCF-6A01DC1FB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8" name="Freeform 50">
              <a:extLst>
                <a:ext uri="{FF2B5EF4-FFF2-40B4-BE49-F238E27FC236}">
                  <a16:creationId xmlns:a16="http://schemas.microsoft.com/office/drawing/2014/main" id="{983690B7-AA79-EBC2-EDEF-E0155009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9" name="Rectangle 51">
              <a:extLst>
                <a:ext uri="{FF2B5EF4-FFF2-40B4-BE49-F238E27FC236}">
                  <a16:creationId xmlns:a16="http://schemas.microsoft.com/office/drawing/2014/main" id="{A4BC2343-9E37-651E-947A-A9FE853D7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987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0" name="Rectangle 52">
              <a:extLst>
                <a:ext uri="{FF2B5EF4-FFF2-40B4-BE49-F238E27FC236}">
                  <a16:creationId xmlns:a16="http://schemas.microsoft.com/office/drawing/2014/main" id="{06FBB58F-5C50-8D16-C3A7-CBA55906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1" name="Freeform 53">
              <a:extLst>
                <a:ext uri="{FF2B5EF4-FFF2-40B4-BE49-F238E27FC236}">
                  <a16:creationId xmlns:a16="http://schemas.microsoft.com/office/drawing/2014/main" id="{8F5E0654-1CD0-DEE2-DE6D-0229C13E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2" name="Freeform 54">
              <a:extLst>
                <a:ext uri="{FF2B5EF4-FFF2-40B4-BE49-F238E27FC236}">
                  <a16:creationId xmlns:a16="http://schemas.microsoft.com/office/drawing/2014/main" id="{3A0CA5A8-C97E-C2A0-E884-D120D5B12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3" name="Rectangle 55">
              <a:extLst>
                <a:ext uri="{FF2B5EF4-FFF2-40B4-BE49-F238E27FC236}">
                  <a16:creationId xmlns:a16="http://schemas.microsoft.com/office/drawing/2014/main" id="{0A00C08C-1786-929C-E573-92B4503C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44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4" name="Rectangle 56">
              <a:extLst>
                <a:ext uri="{FF2B5EF4-FFF2-40B4-BE49-F238E27FC236}">
                  <a16:creationId xmlns:a16="http://schemas.microsoft.com/office/drawing/2014/main" id="{E6D52568-F436-C12F-F36A-CA1957327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5" name="Freeform 57">
              <a:extLst>
                <a:ext uri="{FF2B5EF4-FFF2-40B4-BE49-F238E27FC236}">
                  <a16:creationId xmlns:a16="http://schemas.microsoft.com/office/drawing/2014/main" id="{508F34C7-E13F-A365-9B59-76D028BBC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395"/>
              <a:ext cx="33" cy="289"/>
            </a:xfrm>
            <a:custGeom>
              <a:avLst/>
              <a:gdLst>
                <a:gd name="T0" fmla="*/ 33 w 33"/>
                <a:gd name="T1" fmla="*/ 0 h 289"/>
                <a:gd name="T2" fmla="*/ 33 w 33"/>
                <a:gd name="T3" fmla="*/ 258 h 289"/>
                <a:gd name="T4" fmla="*/ 0 w 33"/>
                <a:gd name="T5" fmla="*/ 289 h 289"/>
                <a:gd name="T6" fmla="*/ 0 w 33"/>
                <a:gd name="T7" fmla="*/ 33 h 289"/>
                <a:gd name="T8" fmla="*/ 33 w 3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9">
                  <a:moveTo>
                    <a:pt x="33" y="0"/>
                  </a:moveTo>
                  <a:lnTo>
                    <a:pt x="33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6" name="Freeform 58">
              <a:extLst>
                <a:ext uri="{FF2B5EF4-FFF2-40B4-BE49-F238E27FC236}">
                  <a16:creationId xmlns:a16="http://schemas.microsoft.com/office/drawing/2014/main" id="{EB6531DA-181B-1C25-0528-ABDCEB425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1395"/>
              <a:ext cx="445" cy="33"/>
            </a:xfrm>
            <a:custGeom>
              <a:avLst/>
              <a:gdLst>
                <a:gd name="T0" fmla="*/ 0 w 445"/>
                <a:gd name="T1" fmla="*/ 33 h 33"/>
                <a:gd name="T2" fmla="*/ 33 w 445"/>
                <a:gd name="T3" fmla="*/ 0 h 33"/>
                <a:gd name="T4" fmla="*/ 445 w 445"/>
                <a:gd name="T5" fmla="*/ 0 h 33"/>
                <a:gd name="T6" fmla="*/ 412 w 445"/>
                <a:gd name="T7" fmla="*/ 33 h 33"/>
                <a:gd name="T8" fmla="*/ 0 w 4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">
                  <a:moveTo>
                    <a:pt x="0" y="33"/>
                  </a:moveTo>
                  <a:lnTo>
                    <a:pt x="33" y="0"/>
                  </a:lnTo>
                  <a:lnTo>
                    <a:pt x="445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7" name="Rectangle 59">
              <a:extLst>
                <a:ext uri="{FF2B5EF4-FFF2-40B4-BE49-F238E27FC236}">
                  <a16:creationId xmlns:a16="http://schemas.microsoft.com/office/drawing/2014/main" id="{2520F1F8-FB30-7762-FEA0-19B22F565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8" name="Rectangle 60">
              <a:extLst>
                <a:ext uri="{FF2B5EF4-FFF2-40B4-BE49-F238E27FC236}">
                  <a16:creationId xmlns:a16="http://schemas.microsoft.com/office/drawing/2014/main" id="{DDDBEA97-8678-0289-4A4F-328B4E740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556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9" name="Rectangle 61">
              <a:extLst>
                <a:ext uri="{FF2B5EF4-FFF2-40B4-BE49-F238E27FC236}">
                  <a16:creationId xmlns:a16="http://schemas.microsoft.com/office/drawing/2014/main" id="{8869A69B-6C28-BD3B-08EF-3AE98C915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0" name="Freeform 62">
              <a:extLst>
                <a:ext uri="{FF2B5EF4-FFF2-40B4-BE49-F238E27FC236}">
                  <a16:creationId xmlns:a16="http://schemas.microsoft.com/office/drawing/2014/main" id="{BAC1499A-84D4-946A-E5B9-E985D4A9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395"/>
              <a:ext cx="34" cy="289"/>
            </a:xfrm>
            <a:custGeom>
              <a:avLst/>
              <a:gdLst>
                <a:gd name="T0" fmla="*/ 34 w 34"/>
                <a:gd name="T1" fmla="*/ 0 h 289"/>
                <a:gd name="T2" fmla="*/ 34 w 34"/>
                <a:gd name="T3" fmla="*/ 258 h 289"/>
                <a:gd name="T4" fmla="*/ 0 w 34"/>
                <a:gd name="T5" fmla="*/ 289 h 289"/>
                <a:gd name="T6" fmla="*/ 0 w 34"/>
                <a:gd name="T7" fmla="*/ 33 h 289"/>
                <a:gd name="T8" fmla="*/ 34 w 34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9">
                  <a:moveTo>
                    <a:pt x="34" y="0"/>
                  </a:moveTo>
                  <a:lnTo>
                    <a:pt x="34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1" name="Freeform 63">
              <a:extLst>
                <a:ext uri="{FF2B5EF4-FFF2-40B4-BE49-F238E27FC236}">
                  <a16:creationId xmlns:a16="http://schemas.microsoft.com/office/drawing/2014/main" id="{84D7ADE7-26EB-7D89-F2D5-A1141A94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395"/>
              <a:ext cx="446" cy="33"/>
            </a:xfrm>
            <a:custGeom>
              <a:avLst/>
              <a:gdLst>
                <a:gd name="T0" fmla="*/ 0 w 446"/>
                <a:gd name="T1" fmla="*/ 33 h 33"/>
                <a:gd name="T2" fmla="*/ 33 w 446"/>
                <a:gd name="T3" fmla="*/ 0 h 33"/>
                <a:gd name="T4" fmla="*/ 446 w 446"/>
                <a:gd name="T5" fmla="*/ 0 h 33"/>
                <a:gd name="T6" fmla="*/ 412 w 446"/>
                <a:gd name="T7" fmla="*/ 33 h 33"/>
                <a:gd name="T8" fmla="*/ 0 w 44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3">
                  <a:moveTo>
                    <a:pt x="0" y="33"/>
                  </a:moveTo>
                  <a:lnTo>
                    <a:pt x="33" y="0"/>
                  </a:lnTo>
                  <a:lnTo>
                    <a:pt x="446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2" name="Rectangle 64">
              <a:extLst>
                <a:ext uri="{FF2B5EF4-FFF2-40B4-BE49-F238E27FC236}">
                  <a16:creationId xmlns:a16="http://schemas.microsoft.com/office/drawing/2014/main" id="{154C0762-6966-0631-15AC-85F8A4D5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3" name="Rectangle 65">
              <a:extLst>
                <a:ext uri="{FF2B5EF4-FFF2-40B4-BE49-F238E27FC236}">
                  <a16:creationId xmlns:a16="http://schemas.microsoft.com/office/drawing/2014/main" id="{416FDE7E-F20B-AE7B-BB87-6A8729BC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56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4" name="Rectangle 66">
              <a:extLst>
                <a:ext uri="{FF2B5EF4-FFF2-40B4-BE49-F238E27FC236}">
                  <a16:creationId xmlns:a16="http://schemas.microsoft.com/office/drawing/2014/main" id="{88B57614-37F3-1882-8D71-BE1025AE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5" name="Freeform 67">
              <a:extLst>
                <a:ext uri="{FF2B5EF4-FFF2-40B4-BE49-F238E27FC236}">
                  <a16:creationId xmlns:a16="http://schemas.microsoft.com/office/drawing/2014/main" id="{0E08E569-59BC-227F-94EE-7534B2EA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6" name="Freeform 68">
              <a:extLst>
                <a:ext uri="{FF2B5EF4-FFF2-40B4-BE49-F238E27FC236}">
                  <a16:creationId xmlns:a16="http://schemas.microsoft.com/office/drawing/2014/main" id="{128B8B13-02B4-EB40-5F20-CD52029DF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7" name="Rectangle 69">
              <a:extLst>
                <a:ext uri="{FF2B5EF4-FFF2-40B4-BE49-F238E27FC236}">
                  <a16:creationId xmlns:a16="http://schemas.microsoft.com/office/drawing/2014/main" id="{A20A076B-74CD-EA9C-4D43-FC5E4BA2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188"/>
              <a:ext cx="44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    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8" name="Line 70">
              <a:extLst>
                <a:ext uri="{FF2B5EF4-FFF2-40B4-BE49-F238E27FC236}">
                  <a16:creationId xmlns:a16="http://schemas.microsoft.com/office/drawing/2014/main" id="{7E3BA247-AA1F-9FD6-620E-F9956599D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9" name="Rectangle 71">
              <a:extLst>
                <a:ext uri="{FF2B5EF4-FFF2-40B4-BE49-F238E27FC236}">
                  <a16:creationId xmlns:a16="http://schemas.microsoft.com/office/drawing/2014/main" id="{41C43CAC-A0B9-0215-A852-9422B511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0" name="Freeform 72">
              <a:extLst>
                <a:ext uri="{FF2B5EF4-FFF2-40B4-BE49-F238E27FC236}">
                  <a16:creationId xmlns:a16="http://schemas.microsoft.com/office/drawing/2014/main" id="{7C80FE84-C153-8C99-BBE7-6221E070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1" name="Freeform 73">
              <a:extLst>
                <a:ext uri="{FF2B5EF4-FFF2-40B4-BE49-F238E27FC236}">
                  <a16:creationId xmlns:a16="http://schemas.microsoft.com/office/drawing/2014/main" id="{AFA4E085-00D7-40F0-7012-4F42C3C5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2" name="Rectangle 74">
              <a:extLst>
                <a:ext uri="{FF2B5EF4-FFF2-40B4-BE49-F238E27FC236}">
                  <a16:creationId xmlns:a16="http://schemas.microsoft.com/office/drawing/2014/main" id="{2C6F2C3F-4411-3137-747C-B5471ED5C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188"/>
              <a:ext cx="44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    </a:t>
              </a:r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23" name="Line 75">
              <a:extLst>
                <a:ext uri="{FF2B5EF4-FFF2-40B4-BE49-F238E27FC236}">
                  <a16:creationId xmlns:a16="http://schemas.microsoft.com/office/drawing/2014/main" id="{D739B9DB-E7A3-529E-75A4-0917F04A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4" name="Rectangle 76">
              <a:extLst>
                <a:ext uri="{FF2B5EF4-FFF2-40B4-BE49-F238E27FC236}">
                  <a16:creationId xmlns:a16="http://schemas.microsoft.com/office/drawing/2014/main" id="{A78F8427-9B59-C57D-DCF9-740FF396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125"/>
              <a:ext cx="739" cy="10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5" name="Freeform 77">
              <a:extLst>
                <a:ext uri="{FF2B5EF4-FFF2-40B4-BE49-F238E27FC236}">
                  <a16:creationId xmlns:a16="http://schemas.microsoft.com/office/drawing/2014/main" id="{3A4B5B90-3228-870C-7753-BE278C31F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111"/>
              <a:ext cx="17" cy="118"/>
            </a:xfrm>
            <a:custGeom>
              <a:avLst/>
              <a:gdLst>
                <a:gd name="T0" fmla="*/ 17 w 17"/>
                <a:gd name="T1" fmla="*/ 0 h 118"/>
                <a:gd name="T2" fmla="*/ 17 w 17"/>
                <a:gd name="T3" fmla="*/ 104 h 118"/>
                <a:gd name="T4" fmla="*/ 0 w 17"/>
                <a:gd name="T5" fmla="*/ 118 h 118"/>
                <a:gd name="T6" fmla="*/ 0 w 17"/>
                <a:gd name="T7" fmla="*/ 14 h 118"/>
                <a:gd name="T8" fmla="*/ 17 w 1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8">
                  <a:moveTo>
                    <a:pt x="17" y="0"/>
                  </a:moveTo>
                  <a:lnTo>
                    <a:pt x="17" y="104"/>
                  </a:lnTo>
                  <a:lnTo>
                    <a:pt x="0" y="118"/>
                  </a:lnTo>
                  <a:lnTo>
                    <a:pt x="0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6" name="Freeform 78">
              <a:extLst>
                <a:ext uri="{FF2B5EF4-FFF2-40B4-BE49-F238E27FC236}">
                  <a16:creationId xmlns:a16="http://schemas.microsoft.com/office/drawing/2014/main" id="{BAC3AABF-9C63-2B10-6D0F-B52BB682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3111"/>
              <a:ext cx="756" cy="14"/>
            </a:xfrm>
            <a:custGeom>
              <a:avLst/>
              <a:gdLst>
                <a:gd name="T0" fmla="*/ 0 w 756"/>
                <a:gd name="T1" fmla="*/ 14 h 14"/>
                <a:gd name="T2" fmla="*/ 17 w 756"/>
                <a:gd name="T3" fmla="*/ 0 h 14"/>
                <a:gd name="T4" fmla="*/ 756 w 756"/>
                <a:gd name="T5" fmla="*/ 0 h 14"/>
                <a:gd name="T6" fmla="*/ 739 w 756"/>
                <a:gd name="T7" fmla="*/ 14 h 14"/>
                <a:gd name="T8" fmla="*/ 0 w 75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4">
                  <a:moveTo>
                    <a:pt x="0" y="14"/>
                  </a:moveTo>
                  <a:lnTo>
                    <a:pt x="17" y="0"/>
                  </a:lnTo>
                  <a:lnTo>
                    <a:pt x="756" y="0"/>
                  </a:lnTo>
                  <a:lnTo>
                    <a:pt x="7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7" name="Rectangle 79">
              <a:extLst>
                <a:ext uri="{FF2B5EF4-FFF2-40B4-BE49-F238E27FC236}">
                  <a16:creationId xmlns:a16="http://schemas.microsoft.com/office/drawing/2014/main" id="{831DB2EA-B40E-27D6-7CAC-2762CB1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134"/>
              <a:ext cx="7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   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    RRP    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28" name="Line 80">
              <a:extLst>
                <a:ext uri="{FF2B5EF4-FFF2-40B4-BE49-F238E27FC236}">
                  <a16:creationId xmlns:a16="http://schemas.microsoft.com/office/drawing/2014/main" id="{79698A71-3FB8-7985-9449-044F0E4B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9" name="Line 81">
              <a:extLst>
                <a:ext uri="{FF2B5EF4-FFF2-40B4-BE49-F238E27FC236}">
                  <a16:creationId xmlns:a16="http://schemas.microsoft.com/office/drawing/2014/main" id="{31B322EA-5C8E-18B2-7C47-7DFA9C4B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69F580DB-F1E4-844B-7892-42780D0D8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r>
              <a:rPr lang="en-US" altLang="en-US" sz="5400"/>
              <a:t>Switching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4F2CCE2-7010-27D8-FEA8-2FA0765B9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Scalable Networks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1438264-511A-D8BD-D068-39C4840E57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49375"/>
            <a:ext cx="7696200" cy="5127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Switch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Connect links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Connect switches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forwards packets from input port to output port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port selected based on address in packet header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store and forward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support large numbers of hosts 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9C83F3D6-7F80-B5AC-B238-9D37DE58B7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9055"/>
            <a:ext cx="2008208" cy="19495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2B92F09-95AC-D2FE-2D39-3FC11BA3A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Datagram Switching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CD93C5A-61E8-3019-A211-DDB221B178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505200"/>
            <a:ext cx="8077200" cy="2514600"/>
          </a:xfrm>
        </p:spPr>
        <p:txBody>
          <a:bodyPr/>
          <a:lstStyle/>
          <a:p>
            <a:r>
              <a:rPr lang="en-US" altLang="en-US" sz="2400"/>
              <a:t>No connection setup phase</a:t>
            </a:r>
          </a:p>
          <a:p>
            <a:pPr lvl="1"/>
            <a:r>
              <a:rPr lang="en-US" altLang="en-US" sz="2000"/>
              <a:t>Sometimes called </a:t>
            </a:r>
            <a:r>
              <a:rPr lang="en-US" altLang="en-US" sz="2000" i="1"/>
              <a:t>connectionless </a:t>
            </a:r>
            <a:r>
              <a:rPr lang="en-US" altLang="en-US" sz="2000"/>
              <a:t>model</a:t>
            </a:r>
          </a:p>
          <a:p>
            <a:r>
              <a:rPr lang="en-US" altLang="en-US" sz="2400"/>
              <a:t>Each packet forwarded independently </a:t>
            </a:r>
          </a:p>
          <a:p>
            <a:r>
              <a:rPr lang="en-US" altLang="en-US" sz="2400"/>
              <a:t>Each switch  maintains a forwarding (routing) table</a:t>
            </a:r>
          </a:p>
          <a:p>
            <a:pPr lvl="1"/>
            <a:r>
              <a:rPr lang="en-US" altLang="en-US" sz="2000"/>
              <a:t>Eg. Switch 1</a:t>
            </a:r>
          </a:p>
        </p:txBody>
      </p:sp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AA7DB4E2-532B-5971-4508-A8A10B77DC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50863" y="1317625"/>
          <a:ext cx="20812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14972" imgH="1552816" progId="Excel.Sheet.8">
                  <p:embed/>
                </p:oleObj>
              </mc:Choice>
              <mc:Fallback>
                <p:oleObj name="Worksheet" r:id="rId2" imgW="1514972" imgH="1552816" progId="Excel.Sheet.8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AA7DB4E2-532B-5971-4508-A8A10B77D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317625"/>
                        <a:ext cx="20812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6" name="Picture 4">
            <a:extLst>
              <a:ext uri="{FF2B5EF4-FFF2-40B4-BE49-F238E27FC236}">
                <a16:creationId xmlns:a16="http://schemas.microsoft.com/office/drawing/2014/main" id="{C19BEFF6-19AC-9D40-2231-708912E5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31925"/>
            <a:ext cx="4953000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1765DBD-6FBD-A344-AED1-9BE9728C1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6213"/>
            <a:ext cx="7772400" cy="1143001"/>
          </a:xfrm>
        </p:spPr>
        <p:txBody>
          <a:bodyPr/>
          <a:lstStyle/>
          <a:p>
            <a:r>
              <a:rPr lang="fr-BE" altLang="en-US"/>
              <a:t>Datagram Model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CCEB20D-F13B-5EDC-6FEB-7BD0ED42E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24800" cy="5410200"/>
          </a:xfrm>
        </p:spPr>
        <p:txBody>
          <a:bodyPr/>
          <a:lstStyle/>
          <a:p>
            <a:r>
              <a:rPr lang="fr-BE" altLang="en-US" sz="2400"/>
              <a:t>Source host has no way of knowing if the network is capable of delivering a packet or if the destination host is even up.</a:t>
            </a:r>
          </a:p>
          <a:p>
            <a:pPr lvl="1"/>
            <a:r>
              <a:rPr lang="fr-BE" altLang="en-US" sz="2000"/>
              <a:t>No QoS</a:t>
            </a:r>
          </a:p>
          <a:p>
            <a:r>
              <a:rPr lang="fr-BE" altLang="en-US" sz="2400"/>
              <a:t>Since packets are treated independently, it is possible to route around link and node failures.</a:t>
            </a:r>
          </a:p>
          <a:p>
            <a:r>
              <a:rPr lang="fr-BE" altLang="en-US" sz="2400"/>
              <a:t>Since every packet must carry the full address of the destination, the overhead per packet is higher than for the connection-oriented model.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1119FDD9-3510-08E2-34BD-4C7833C9F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25425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/>
              <a:t>Learning Bridges 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619BD88-1D44-77DC-8886-A45C5F73A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5246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Do not forward to all the other ports (broadcast) when unnecessary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Maintain forwarding table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/>
              <a:t>				                                   </a:t>
            </a:r>
            <a:r>
              <a:rPr lang="en-US" altLang="en-US" sz="1600"/>
              <a:t>Host	Port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A	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B	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C	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X	2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Y	2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		                                                                  Z	2</a:t>
            </a: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40000"/>
              </a:lnSpc>
            </a:pPr>
            <a:r>
              <a:rPr lang="en-US" altLang="en-US"/>
              <a:t>Learn table entries based on source address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Table is an optimization; need not be complete</a:t>
            </a:r>
          </a:p>
          <a:p>
            <a:pPr>
              <a:lnSpc>
                <a:spcPct val="80000"/>
              </a:lnSpc>
            </a:pPr>
            <a:r>
              <a:rPr lang="en-US" altLang="en-US"/>
              <a:t>Always forward broadcast frames 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FD1C784E-8ED8-7519-7E9E-0E6D03E33D4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43200"/>
            <a:ext cx="830263" cy="1708150"/>
            <a:chOff x="2496" y="1968"/>
            <a:chExt cx="523" cy="1076"/>
          </a:xfrm>
        </p:grpSpPr>
        <p:sp>
          <p:nvSpPr>
            <p:cNvPr id="82949" name="Line 5">
              <a:extLst>
                <a:ext uri="{FF2B5EF4-FFF2-40B4-BE49-F238E27FC236}">
                  <a16:creationId xmlns:a16="http://schemas.microsoft.com/office/drawing/2014/main" id="{892EA11D-1A31-3973-73A5-117F04165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50" name="Line 6">
              <a:extLst>
                <a:ext uri="{FF2B5EF4-FFF2-40B4-BE49-F238E27FC236}">
                  <a16:creationId xmlns:a16="http://schemas.microsoft.com/office/drawing/2014/main" id="{7FC0851B-381D-0616-4638-0449FB9A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1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51" name="Line 7">
              <a:extLst>
                <a:ext uri="{FF2B5EF4-FFF2-40B4-BE49-F238E27FC236}">
                  <a16:creationId xmlns:a16="http://schemas.microsoft.com/office/drawing/2014/main" id="{8C664028-1D9F-5D1F-210F-8FB1A8546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52" name="Line 8">
              <a:extLst>
                <a:ext uri="{FF2B5EF4-FFF2-40B4-BE49-F238E27FC236}">
                  <a16:creationId xmlns:a16="http://schemas.microsoft.com/office/drawing/2014/main" id="{02636A92-1928-D242-9C96-FD3553699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4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82953" name="Picture 9">
            <a:extLst>
              <a:ext uri="{FF2B5EF4-FFF2-40B4-BE49-F238E27FC236}">
                <a16:creationId xmlns:a16="http://schemas.microsoft.com/office/drawing/2014/main" id="{46C2637B-9F0E-C7D5-6195-B3C06DF9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05088"/>
            <a:ext cx="403860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0E5C0E8-BD1C-9F66-B5B3-AA229D262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r>
              <a:rPr lang="en-US" altLang="en-US" sz="5400"/>
              <a:t>Routing (IP)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7FDD7D-5DC8-113B-3D19-28133B87E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Pedagogy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FC1461-FDFE-9573-B7C1-89FE34B60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character-mode device-drivers has advantages for studying how the network  controller hardware works -- because we don’t have to worry about interfacing with the Linux kernel’s networking subsystem </a:t>
            </a:r>
          </a:p>
          <a:p>
            <a:r>
              <a:rPr lang="en-US" altLang="en-US"/>
              <a:t>But we don’t end up with a ‘real’ network device-driver until we do create code that can work with that networking subsystem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2654802-5627-6C92-C692-DB19A82FB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/>
              <a:t>Internetworking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7B163C2-21CE-5ADF-68F6-A4EE76675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/>
              <a:t>Concatenation of Different Networks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199E05CA-2547-6804-72B3-F4770B2A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0388"/>
            <a:ext cx="6248400" cy="47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9DC117E-4AF1-0C9C-0B9A-22ED53969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IP Internet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0A973E-36CB-EB91-F696-184E27814B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Connecting Problem 1: Heterogeneity of Networks</a:t>
            </a:r>
          </a:p>
          <a:p>
            <a:pPr lvl="1"/>
            <a:r>
              <a:rPr lang="en-US" altLang="en-US" sz="2000"/>
              <a:t>Solution: Layered Protocol Stack (IP over …… )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Problem 2: Scalability in Routing and Addressing</a:t>
            </a:r>
          </a:p>
          <a:p>
            <a:pPr lvl="1"/>
            <a:r>
              <a:rPr lang="en-US" altLang="en-US" sz="2000"/>
              <a:t>Solution: Address Hierarchy 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316FFD4A-439D-4948-2B69-2E75951861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743200"/>
            <a:ext cx="7924800" cy="2374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1CE21DF-C83C-2444-EB2C-0EBEA6AC7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538" y="0"/>
            <a:ext cx="7772400" cy="914400"/>
          </a:xfrm>
        </p:spPr>
        <p:txBody>
          <a:bodyPr/>
          <a:lstStyle/>
          <a:p>
            <a:r>
              <a:rPr lang="en-US" altLang="en-US"/>
              <a:t>Service Model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8808627-38E2-7349-89E4-6E7500A12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74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Connectionless (datagram-based)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Best-effort delivery (unreliable service)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packets can be lost, delayed, duplicated, delivered out of order.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Datagram format: IP header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4F77528E-BDA0-4F5D-659A-F9862492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3132138"/>
            <a:ext cx="4724400" cy="37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E168449-FE3B-346B-787A-8F3D26190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Header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020CA72-ABC2-B96C-D047-0AF0FB61E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924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b="1"/>
              <a:t>Version</a:t>
            </a:r>
            <a:r>
              <a:rPr lang="en-US" altLang="en-US" sz="2000"/>
              <a:t> (always set to the value 4 for IP v4)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IP Header Length</a:t>
            </a:r>
            <a:r>
              <a:rPr lang="en-US" altLang="en-US" sz="2000"/>
              <a:t> (number of 32 -bit words forming the header, usually five)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Size of Datagram</a:t>
            </a:r>
            <a:r>
              <a:rPr lang="en-US" altLang="en-US" sz="2000"/>
              <a:t> (in bytes, header + data)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Flags</a:t>
            </a:r>
            <a:r>
              <a:rPr lang="en-US" altLang="en-US" sz="2000"/>
              <a:t> 3 bits: </a:t>
            </a:r>
            <a:r>
              <a:rPr lang="en-US" altLang="en-US" sz="1800"/>
              <a:t>R (reserved bit set to 0) DF (Don't fragment ) MF (More fragments</a:t>
            </a:r>
            <a:r>
              <a:rPr lang="en-US" altLang="en-US" sz="2000"/>
              <a:t>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Time To Live</a:t>
            </a:r>
            <a:r>
              <a:rPr lang="en-US" altLang="en-US" sz="2000"/>
              <a:t> (Number of hops /links which the packet may be routed over, decremented by most routers - used to prevent accidental routing loops)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Protocol</a:t>
            </a:r>
            <a:r>
              <a:rPr lang="en-US" altLang="en-US" sz="2000"/>
              <a:t> (the type of transport packet being carried (e.g. 1 = ICMP; 6 = TCP; 17= UDP). </a:t>
            </a:r>
          </a:p>
          <a:p>
            <a:pPr>
              <a:lnSpc>
                <a:spcPct val="80000"/>
              </a:lnSpc>
            </a:pPr>
            <a:r>
              <a:rPr lang="en-US" altLang="en-US" sz="2000" b="1" i="1"/>
              <a:t>Header</a:t>
            </a:r>
            <a:r>
              <a:rPr lang="en-US" altLang="en-US" sz="2000" b="1"/>
              <a:t> Checksum</a:t>
            </a:r>
            <a:r>
              <a:rPr lang="en-US" altLang="en-US" sz="2000"/>
              <a:t> (A 1's complement checksum of IP header, updated whenever the packet header is modified by a node. Packets with an invalid checksum are discarded by all nodes in an IP network) 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Source Address / Destination Address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D577316-9694-9F74-D9B1-E25B60F8C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0948" y="343631"/>
            <a:ext cx="6377940" cy="1293028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Internet address structure, showing field sizes in bits</a:t>
            </a:r>
          </a:p>
        </p:txBody>
      </p:sp>
      <p:pic>
        <p:nvPicPr>
          <p:cNvPr id="136195" name="Picture 3">
            <a:extLst>
              <a:ext uri="{FF2B5EF4-FFF2-40B4-BE49-F238E27FC236}">
                <a16:creationId xmlns:a16="http://schemas.microsoft.com/office/drawing/2014/main" id="{0896084A-A69F-9868-EBA9-5CD04E84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0050"/>
            <a:ext cx="7848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6" name="Rectangle 4">
            <a:extLst>
              <a:ext uri="{FF2B5EF4-FFF2-40B4-BE49-F238E27FC236}">
                <a16:creationId xmlns:a16="http://schemas.microsoft.com/office/drawing/2014/main" id="{6816A255-3688-A8D9-4DD4-9DAB87DF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741988"/>
            <a:ext cx="6456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</a:rPr>
              <a:t>globally unique </a:t>
            </a:r>
          </a:p>
          <a:p>
            <a:r>
              <a:rPr kumimoji="1" lang="en-US" altLang="en-US">
                <a:solidFill>
                  <a:schemeClr val="hlink"/>
                </a:solidFill>
              </a:rPr>
              <a:t>hierarchical: network + host</a:t>
            </a:r>
            <a:endParaRPr kumimoji="1"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1443A9E-6941-A41E-8AB7-218B21578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Decimal representation of Internet addresses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F59A5CAA-5E6C-200A-C7AC-F40C4E8D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2012950"/>
            <a:ext cx="1081088" cy="2998788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1DA97419-AB3E-9206-17E7-913DA001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2012950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9455C0B8-0416-9D94-FDE2-DF98A131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33588"/>
            <a:ext cx="1081087" cy="297815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BFA2365D-12BE-50F7-2C29-101350E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33588"/>
            <a:ext cx="1101725" cy="2998787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950F8BC2-F1EC-E868-38BD-5A673AE0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033588"/>
            <a:ext cx="1081087" cy="2998787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CAD2DB8D-6836-50C1-7EBB-3924D66D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033588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52A904C3-8ED4-99C9-DC24-E3A1F007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012950"/>
            <a:ext cx="1081088" cy="295910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6" name="Rectangle 10">
            <a:extLst>
              <a:ext uri="{FF2B5EF4-FFF2-40B4-BE49-F238E27FC236}">
                <a16:creationId xmlns:a16="http://schemas.microsoft.com/office/drawing/2014/main" id="{EB482B1D-6824-3BB3-B2AB-16EAFFB9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012950"/>
            <a:ext cx="1100138" cy="2978150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27" name="Rectangle 11">
            <a:extLst>
              <a:ext uri="{FF2B5EF4-FFF2-40B4-BE49-F238E27FC236}">
                <a16:creationId xmlns:a16="http://schemas.microsoft.com/office/drawing/2014/main" id="{5A570790-7162-834C-F953-837BE92D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1860550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octet 1</a:t>
            </a:r>
            <a:endParaRPr lang="en-GB" altLang="en-US"/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1AD21574-938F-9070-3F5B-31B7435C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860550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octet 2</a:t>
            </a:r>
            <a:endParaRPr lang="en-GB" altLang="en-US"/>
          </a:p>
        </p:txBody>
      </p:sp>
      <p:sp>
        <p:nvSpPr>
          <p:cNvPr id="137229" name="Rectangle 13">
            <a:extLst>
              <a:ext uri="{FF2B5EF4-FFF2-40B4-BE49-F238E27FC236}">
                <a16:creationId xmlns:a16="http://schemas.microsoft.com/office/drawing/2014/main" id="{A4D585CE-0C70-25D7-0A09-657472BC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1860550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octet 3</a:t>
            </a:r>
            <a:endParaRPr lang="en-GB" altLang="en-US"/>
          </a:p>
        </p:txBody>
      </p:sp>
      <p:sp>
        <p:nvSpPr>
          <p:cNvPr id="137230" name="Rectangle 14">
            <a:extLst>
              <a:ext uri="{FF2B5EF4-FFF2-40B4-BE49-F238E27FC236}">
                <a16:creationId xmlns:a16="http://schemas.microsoft.com/office/drawing/2014/main" id="{9BB6CA53-FF77-E067-382D-9625C6BB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451100"/>
            <a:ext cx="6143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Class A:</a:t>
            </a:r>
            <a:endParaRPr lang="en-GB" altLang="en-US"/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2AF553A6-986C-A49C-49B0-C3ADB3B8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2471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 to 127</a:t>
            </a:r>
            <a:endParaRPr lang="en-GB" altLang="en-US"/>
          </a:p>
        </p:txBody>
      </p: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206CBC60-C85D-6DC0-004C-A26FE089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420528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F028D935-D49A-9211-1164-23AE5B28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420528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A10BF7AD-4666-8219-8DB7-AA2EBD54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420528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en-US"/>
          </a:p>
        </p:txBody>
      </p:sp>
      <p:sp>
        <p:nvSpPr>
          <p:cNvPr id="137235" name="Rectangle 19">
            <a:extLst>
              <a:ext uri="{FF2B5EF4-FFF2-40B4-BE49-F238E27FC236}">
                <a16:creationId xmlns:a16="http://schemas.microsoft.com/office/drawing/2014/main" id="{056B91CC-97E9-4F63-9E88-C47BA4C0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22600"/>
            <a:ext cx="6143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Class B:</a:t>
            </a:r>
            <a:endParaRPr lang="en-GB" altLang="en-US"/>
          </a:p>
        </p:txBody>
      </p:sp>
      <p:sp>
        <p:nvSpPr>
          <p:cNvPr id="137236" name="Rectangle 20">
            <a:extLst>
              <a:ext uri="{FF2B5EF4-FFF2-40B4-BE49-F238E27FC236}">
                <a16:creationId xmlns:a16="http://schemas.microsoft.com/office/drawing/2014/main" id="{CB3C29A7-3C4C-7CAE-0FD6-CEA33695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043238"/>
            <a:ext cx="7810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128 to 191</a:t>
            </a:r>
            <a:endParaRPr lang="en-GB" altLang="en-US"/>
          </a:p>
        </p:txBody>
      </p:sp>
      <p:sp>
        <p:nvSpPr>
          <p:cNvPr id="137237" name="Rectangle 21">
            <a:extLst>
              <a:ext uri="{FF2B5EF4-FFF2-40B4-BE49-F238E27FC236}">
                <a16:creationId xmlns:a16="http://schemas.microsoft.com/office/drawing/2014/main" id="{16950383-6263-C00C-0A83-87A045AC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14738"/>
            <a:ext cx="6238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Class C:</a:t>
            </a:r>
            <a:endParaRPr lang="en-GB" altLang="en-US"/>
          </a:p>
        </p:txBody>
      </p:sp>
      <p:sp>
        <p:nvSpPr>
          <p:cNvPr id="137238" name="Rectangle 22">
            <a:extLst>
              <a:ext uri="{FF2B5EF4-FFF2-40B4-BE49-F238E27FC236}">
                <a16:creationId xmlns:a16="http://schemas.microsoft.com/office/drawing/2014/main" id="{E6797781-BFBE-741D-5B21-DABAE537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633788"/>
            <a:ext cx="825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192 to 223 </a:t>
            </a:r>
            <a:endParaRPr lang="en-GB" altLang="en-US"/>
          </a:p>
        </p:txBody>
      </p: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3975F279-BB3B-F447-FEED-14CD3E5F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205288"/>
            <a:ext cx="825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224 to 239 </a:t>
            </a:r>
            <a:endParaRPr lang="en-GB" altLang="en-US"/>
          </a:p>
        </p:txBody>
      </p:sp>
      <p:sp>
        <p:nvSpPr>
          <p:cNvPr id="137240" name="Rectangle 24">
            <a:extLst>
              <a:ext uri="{FF2B5EF4-FFF2-40B4-BE49-F238E27FC236}">
                <a16:creationId xmlns:a16="http://schemas.microsoft.com/office/drawing/2014/main" id="{5F6B5CB7-E75A-971B-244B-97D8AB6F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184650"/>
            <a:ext cx="1430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Class D (multicast):</a:t>
            </a:r>
            <a:endParaRPr lang="en-GB" altLang="en-US"/>
          </a:p>
        </p:txBody>
      </p:sp>
      <p:sp>
        <p:nvSpPr>
          <p:cNvPr id="137241" name="Rectangle 25">
            <a:extLst>
              <a:ext uri="{FF2B5EF4-FFF2-40B4-BE49-F238E27FC236}">
                <a16:creationId xmlns:a16="http://schemas.microsoft.com/office/drawing/2014/main" id="{82AA02DB-BDC9-8B6E-7912-C5AC5C51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3368675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en-US"/>
          </a:p>
        </p:txBody>
      </p:sp>
      <p:sp>
        <p:nvSpPr>
          <p:cNvPr id="137242" name="Rectangle 26">
            <a:extLst>
              <a:ext uri="{FF2B5EF4-FFF2-40B4-BE49-F238E27FC236}">
                <a16:creationId xmlns:a16="http://schemas.microsoft.com/office/drawing/2014/main" id="{7E88753F-C5E2-E4FF-634A-35877C81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778125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en-US"/>
          </a:p>
        </p:txBody>
      </p:sp>
      <p:sp>
        <p:nvSpPr>
          <p:cNvPr id="137243" name="Rectangle 27">
            <a:extLst>
              <a:ext uri="{FF2B5EF4-FFF2-40B4-BE49-F238E27FC236}">
                <a16:creationId xmlns:a16="http://schemas.microsoft.com/office/drawing/2014/main" id="{9BDF3E06-8755-7F0C-554B-B1229A56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165350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en-US"/>
          </a:p>
        </p:txBody>
      </p:sp>
      <p:sp>
        <p:nvSpPr>
          <p:cNvPr id="137244" name="Rectangle 28">
            <a:extLst>
              <a:ext uri="{FF2B5EF4-FFF2-40B4-BE49-F238E27FC236}">
                <a16:creationId xmlns:a16="http://schemas.microsoft.com/office/drawing/2014/main" id="{00FCACEC-8172-AB39-0BFC-C3E7407E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2778125"/>
            <a:ext cx="550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en-US"/>
          </a:p>
        </p:txBody>
      </p:sp>
      <p:sp>
        <p:nvSpPr>
          <p:cNvPr id="137245" name="Rectangle 29">
            <a:extLst>
              <a:ext uri="{FF2B5EF4-FFF2-40B4-BE49-F238E27FC236}">
                <a16:creationId xmlns:a16="http://schemas.microsoft.com/office/drawing/2014/main" id="{C1743538-7BC2-9632-4537-412445C1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2165350"/>
            <a:ext cx="550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en-US"/>
          </a:p>
        </p:txBody>
      </p:sp>
      <p:sp>
        <p:nvSpPr>
          <p:cNvPr id="137246" name="Rectangle 30">
            <a:extLst>
              <a:ext uri="{FF2B5EF4-FFF2-40B4-BE49-F238E27FC236}">
                <a16:creationId xmlns:a16="http://schemas.microsoft.com/office/drawing/2014/main" id="{3EEAEA60-B71A-7D05-0F1F-E21E2DD5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3368675"/>
            <a:ext cx="5508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en-US"/>
          </a:p>
        </p:txBody>
      </p:sp>
      <p:sp>
        <p:nvSpPr>
          <p:cNvPr id="137247" name="Rectangle 31">
            <a:extLst>
              <a:ext uri="{FF2B5EF4-FFF2-40B4-BE49-F238E27FC236}">
                <a16:creationId xmlns:a16="http://schemas.microsoft.com/office/drawing/2014/main" id="{789D78F8-8A8A-67AB-B165-105BB698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Multicast address</a:t>
            </a:r>
            <a:endParaRPr lang="en-GB" altLang="en-US"/>
          </a:p>
        </p:txBody>
      </p:sp>
      <p:sp>
        <p:nvSpPr>
          <p:cNvPr id="137248" name="Freeform 32">
            <a:extLst>
              <a:ext uri="{FF2B5EF4-FFF2-40B4-BE49-F238E27FC236}">
                <a16:creationId xmlns:a16="http://schemas.microsoft.com/office/drawing/2014/main" id="{FC66DA53-30A3-3B50-5921-427C4CEEABB9}"/>
              </a:ext>
            </a:extLst>
          </p:cNvPr>
          <p:cNvSpPr>
            <a:spLocks/>
          </p:cNvSpPr>
          <p:nvPr/>
        </p:nvSpPr>
        <p:spPr bwMode="auto">
          <a:xfrm>
            <a:off x="2144713" y="2360613"/>
            <a:ext cx="611187" cy="80962"/>
          </a:xfrm>
          <a:custGeom>
            <a:avLst/>
            <a:gdLst>
              <a:gd name="T0" fmla="*/ 0 w 385"/>
              <a:gd name="T1" fmla="*/ 51 h 51"/>
              <a:gd name="T2" fmla="*/ 0 w 385"/>
              <a:gd name="T3" fmla="*/ 0 h 51"/>
              <a:gd name="T4" fmla="*/ 385 w 38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51">
                <a:moveTo>
                  <a:pt x="0" y="51"/>
                </a:moveTo>
                <a:lnTo>
                  <a:pt x="0" y="0"/>
                </a:lnTo>
                <a:lnTo>
                  <a:pt x="38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49" name="Freeform 33">
            <a:extLst>
              <a:ext uri="{FF2B5EF4-FFF2-40B4-BE49-F238E27FC236}">
                <a16:creationId xmlns:a16="http://schemas.microsoft.com/office/drawing/2014/main" id="{16EEEC8F-C4AF-FACC-E9A4-9727381B7D19}"/>
              </a:ext>
            </a:extLst>
          </p:cNvPr>
          <p:cNvSpPr>
            <a:spLocks/>
          </p:cNvSpPr>
          <p:nvPr/>
        </p:nvSpPr>
        <p:spPr bwMode="auto">
          <a:xfrm>
            <a:off x="2736850" y="2360613"/>
            <a:ext cx="569913" cy="80962"/>
          </a:xfrm>
          <a:custGeom>
            <a:avLst/>
            <a:gdLst>
              <a:gd name="T0" fmla="*/ 359 w 359"/>
              <a:gd name="T1" fmla="*/ 51 h 51"/>
              <a:gd name="T2" fmla="*/ 359 w 359"/>
              <a:gd name="T3" fmla="*/ 0 h 51"/>
              <a:gd name="T4" fmla="*/ 0 w 359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9" h="51">
                <a:moveTo>
                  <a:pt x="359" y="51"/>
                </a:moveTo>
                <a:lnTo>
                  <a:pt x="359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0" name="Freeform 34">
            <a:extLst>
              <a:ext uri="{FF2B5EF4-FFF2-40B4-BE49-F238E27FC236}">
                <a16:creationId xmlns:a16="http://schemas.microsoft.com/office/drawing/2014/main" id="{6CA30C2B-D5EA-77DD-FB93-FE643A1270DB}"/>
              </a:ext>
            </a:extLst>
          </p:cNvPr>
          <p:cNvSpPr>
            <a:spLocks/>
          </p:cNvSpPr>
          <p:nvPr/>
        </p:nvSpPr>
        <p:spPr bwMode="auto">
          <a:xfrm>
            <a:off x="2144713" y="2952750"/>
            <a:ext cx="1265237" cy="80963"/>
          </a:xfrm>
          <a:custGeom>
            <a:avLst/>
            <a:gdLst>
              <a:gd name="T0" fmla="*/ 0 w 797"/>
              <a:gd name="T1" fmla="*/ 51 h 51"/>
              <a:gd name="T2" fmla="*/ 0 w 797"/>
              <a:gd name="T3" fmla="*/ 0 h 51"/>
              <a:gd name="T4" fmla="*/ 797 w 797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7" h="51">
                <a:moveTo>
                  <a:pt x="0" y="51"/>
                </a:moveTo>
                <a:lnTo>
                  <a:pt x="0" y="0"/>
                </a:lnTo>
                <a:lnTo>
                  <a:pt x="797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1" name="Freeform 35">
            <a:extLst>
              <a:ext uri="{FF2B5EF4-FFF2-40B4-BE49-F238E27FC236}">
                <a16:creationId xmlns:a16="http://schemas.microsoft.com/office/drawing/2014/main" id="{A2CAF198-2B77-9A6A-6658-6048E1E086D2}"/>
              </a:ext>
            </a:extLst>
          </p:cNvPr>
          <p:cNvSpPr>
            <a:spLocks/>
          </p:cNvSpPr>
          <p:nvPr/>
        </p:nvSpPr>
        <p:spPr bwMode="auto">
          <a:xfrm>
            <a:off x="3368675" y="2952750"/>
            <a:ext cx="1182688" cy="80963"/>
          </a:xfrm>
          <a:custGeom>
            <a:avLst/>
            <a:gdLst>
              <a:gd name="T0" fmla="*/ 745 w 745"/>
              <a:gd name="T1" fmla="*/ 51 h 51"/>
              <a:gd name="T2" fmla="*/ 745 w 745"/>
              <a:gd name="T3" fmla="*/ 0 h 51"/>
              <a:gd name="T4" fmla="*/ 0 w 74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2" name="Freeform 36">
            <a:extLst>
              <a:ext uri="{FF2B5EF4-FFF2-40B4-BE49-F238E27FC236}">
                <a16:creationId xmlns:a16="http://schemas.microsoft.com/office/drawing/2014/main" id="{D1BAE80C-62F3-7FE3-FE05-DB6173811CFD}"/>
              </a:ext>
            </a:extLst>
          </p:cNvPr>
          <p:cNvSpPr>
            <a:spLocks/>
          </p:cNvSpPr>
          <p:nvPr/>
        </p:nvSpPr>
        <p:spPr bwMode="auto">
          <a:xfrm>
            <a:off x="2144713" y="3522663"/>
            <a:ext cx="1917700" cy="82550"/>
          </a:xfrm>
          <a:custGeom>
            <a:avLst/>
            <a:gdLst>
              <a:gd name="T0" fmla="*/ 0 w 1208"/>
              <a:gd name="T1" fmla="*/ 52 h 52"/>
              <a:gd name="T2" fmla="*/ 0 w 1208"/>
              <a:gd name="T3" fmla="*/ 0 h 52"/>
              <a:gd name="T4" fmla="*/ 1208 w 1208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8" h="52">
                <a:moveTo>
                  <a:pt x="0" y="52"/>
                </a:moveTo>
                <a:lnTo>
                  <a:pt x="0" y="0"/>
                </a:lnTo>
                <a:lnTo>
                  <a:pt x="120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3" name="Freeform 37">
            <a:extLst>
              <a:ext uri="{FF2B5EF4-FFF2-40B4-BE49-F238E27FC236}">
                <a16:creationId xmlns:a16="http://schemas.microsoft.com/office/drawing/2014/main" id="{E8B7397E-DA7E-42AA-1890-B27594E56F71}"/>
              </a:ext>
            </a:extLst>
          </p:cNvPr>
          <p:cNvSpPr>
            <a:spLocks/>
          </p:cNvSpPr>
          <p:nvPr/>
        </p:nvSpPr>
        <p:spPr bwMode="auto">
          <a:xfrm>
            <a:off x="4021138" y="3522663"/>
            <a:ext cx="1816100" cy="82550"/>
          </a:xfrm>
          <a:custGeom>
            <a:avLst/>
            <a:gdLst>
              <a:gd name="T0" fmla="*/ 1144 w 1144"/>
              <a:gd name="T1" fmla="*/ 52 h 52"/>
              <a:gd name="T2" fmla="*/ 1144 w 1144"/>
              <a:gd name="T3" fmla="*/ 0 h 52"/>
              <a:gd name="T4" fmla="*/ 0 w 1144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4" h="52">
                <a:moveTo>
                  <a:pt x="1144" y="52"/>
                </a:moveTo>
                <a:lnTo>
                  <a:pt x="1144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4" name="Freeform 38">
            <a:extLst>
              <a:ext uri="{FF2B5EF4-FFF2-40B4-BE49-F238E27FC236}">
                <a16:creationId xmlns:a16="http://schemas.microsoft.com/office/drawing/2014/main" id="{82A7284F-4B64-9C0C-20E1-F7ECB2420C84}"/>
              </a:ext>
            </a:extLst>
          </p:cNvPr>
          <p:cNvSpPr>
            <a:spLocks/>
          </p:cNvSpPr>
          <p:nvPr/>
        </p:nvSpPr>
        <p:spPr bwMode="auto">
          <a:xfrm>
            <a:off x="2144713" y="4114800"/>
            <a:ext cx="2590800" cy="80963"/>
          </a:xfrm>
          <a:custGeom>
            <a:avLst/>
            <a:gdLst>
              <a:gd name="T0" fmla="*/ 0 w 1632"/>
              <a:gd name="T1" fmla="*/ 51 h 51"/>
              <a:gd name="T2" fmla="*/ 0 w 1632"/>
              <a:gd name="T3" fmla="*/ 0 h 51"/>
              <a:gd name="T4" fmla="*/ 1632 w 1632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51">
                <a:moveTo>
                  <a:pt x="0" y="51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5" name="Freeform 39">
            <a:extLst>
              <a:ext uri="{FF2B5EF4-FFF2-40B4-BE49-F238E27FC236}">
                <a16:creationId xmlns:a16="http://schemas.microsoft.com/office/drawing/2014/main" id="{5EF87FE7-FCB0-04AB-3854-9BC1C28BEA9D}"/>
              </a:ext>
            </a:extLst>
          </p:cNvPr>
          <p:cNvSpPr>
            <a:spLocks/>
          </p:cNvSpPr>
          <p:nvPr/>
        </p:nvSpPr>
        <p:spPr bwMode="auto">
          <a:xfrm>
            <a:off x="4652963" y="4114800"/>
            <a:ext cx="2447925" cy="80963"/>
          </a:xfrm>
          <a:custGeom>
            <a:avLst/>
            <a:gdLst>
              <a:gd name="T0" fmla="*/ 1542 w 1542"/>
              <a:gd name="T1" fmla="*/ 51 h 51"/>
              <a:gd name="T2" fmla="*/ 1542 w 1542"/>
              <a:gd name="T3" fmla="*/ 0 h 51"/>
              <a:gd name="T4" fmla="*/ 0 w 1542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51">
                <a:moveTo>
                  <a:pt x="1542" y="51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6" name="Freeform 40">
            <a:extLst>
              <a:ext uri="{FF2B5EF4-FFF2-40B4-BE49-F238E27FC236}">
                <a16:creationId xmlns:a16="http://schemas.microsoft.com/office/drawing/2014/main" id="{10716420-C289-C12C-6BA1-B526C4CF3DAF}"/>
              </a:ext>
            </a:extLst>
          </p:cNvPr>
          <p:cNvSpPr>
            <a:spLocks/>
          </p:cNvSpPr>
          <p:nvPr/>
        </p:nvSpPr>
        <p:spPr bwMode="auto">
          <a:xfrm>
            <a:off x="3429000" y="2360613"/>
            <a:ext cx="1754188" cy="80962"/>
          </a:xfrm>
          <a:custGeom>
            <a:avLst/>
            <a:gdLst>
              <a:gd name="T0" fmla="*/ 0 w 1105"/>
              <a:gd name="T1" fmla="*/ 51 h 51"/>
              <a:gd name="T2" fmla="*/ 0 w 1105"/>
              <a:gd name="T3" fmla="*/ 0 h 51"/>
              <a:gd name="T4" fmla="*/ 1105 w 110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5" h="51">
                <a:moveTo>
                  <a:pt x="0" y="51"/>
                </a:moveTo>
                <a:lnTo>
                  <a:pt x="0" y="0"/>
                </a:lnTo>
                <a:lnTo>
                  <a:pt x="110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7" name="Freeform 41">
            <a:extLst>
              <a:ext uri="{FF2B5EF4-FFF2-40B4-BE49-F238E27FC236}">
                <a16:creationId xmlns:a16="http://schemas.microsoft.com/office/drawing/2014/main" id="{E1ABD475-9142-8DF9-454A-D00393D8D6A6}"/>
              </a:ext>
            </a:extLst>
          </p:cNvPr>
          <p:cNvSpPr>
            <a:spLocks/>
          </p:cNvSpPr>
          <p:nvPr/>
        </p:nvSpPr>
        <p:spPr bwMode="auto">
          <a:xfrm>
            <a:off x="5164138" y="2360613"/>
            <a:ext cx="1957387" cy="80962"/>
          </a:xfrm>
          <a:custGeom>
            <a:avLst/>
            <a:gdLst>
              <a:gd name="T0" fmla="*/ 1233 w 1233"/>
              <a:gd name="T1" fmla="*/ 51 h 51"/>
              <a:gd name="T2" fmla="*/ 1233 w 1233"/>
              <a:gd name="T3" fmla="*/ 0 h 51"/>
              <a:gd name="T4" fmla="*/ 0 w 1233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3" h="51">
                <a:moveTo>
                  <a:pt x="1233" y="51"/>
                </a:moveTo>
                <a:lnTo>
                  <a:pt x="1233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8" name="Freeform 42">
            <a:extLst>
              <a:ext uri="{FF2B5EF4-FFF2-40B4-BE49-F238E27FC236}">
                <a16:creationId xmlns:a16="http://schemas.microsoft.com/office/drawing/2014/main" id="{FC29EB72-28AA-B4B6-1F92-4A9092E37145}"/>
              </a:ext>
            </a:extLst>
          </p:cNvPr>
          <p:cNvSpPr>
            <a:spLocks/>
          </p:cNvSpPr>
          <p:nvPr/>
        </p:nvSpPr>
        <p:spPr bwMode="auto">
          <a:xfrm>
            <a:off x="4694238" y="2952750"/>
            <a:ext cx="1285875" cy="80963"/>
          </a:xfrm>
          <a:custGeom>
            <a:avLst/>
            <a:gdLst>
              <a:gd name="T0" fmla="*/ 0 w 810"/>
              <a:gd name="T1" fmla="*/ 51 h 51"/>
              <a:gd name="T2" fmla="*/ 0 w 810"/>
              <a:gd name="T3" fmla="*/ 0 h 51"/>
              <a:gd name="T4" fmla="*/ 810 w 810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0" h="51">
                <a:moveTo>
                  <a:pt x="0" y="51"/>
                </a:moveTo>
                <a:lnTo>
                  <a:pt x="0" y="0"/>
                </a:lnTo>
                <a:lnTo>
                  <a:pt x="8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59" name="Freeform 43">
            <a:extLst>
              <a:ext uri="{FF2B5EF4-FFF2-40B4-BE49-F238E27FC236}">
                <a16:creationId xmlns:a16="http://schemas.microsoft.com/office/drawing/2014/main" id="{185CF2FE-98E0-8347-5E01-3D1A451CEA7A}"/>
              </a:ext>
            </a:extLst>
          </p:cNvPr>
          <p:cNvSpPr>
            <a:spLocks/>
          </p:cNvSpPr>
          <p:nvPr/>
        </p:nvSpPr>
        <p:spPr bwMode="auto">
          <a:xfrm>
            <a:off x="5938838" y="2952750"/>
            <a:ext cx="1182687" cy="80963"/>
          </a:xfrm>
          <a:custGeom>
            <a:avLst/>
            <a:gdLst>
              <a:gd name="T0" fmla="*/ 745 w 745"/>
              <a:gd name="T1" fmla="*/ 51 h 51"/>
              <a:gd name="T2" fmla="*/ 745 w 745"/>
              <a:gd name="T3" fmla="*/ 0 h 51"/>
              <a:gd name="T4" fmla="*/ 0 w 74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60" name="Freeform 44">
            <a:extLst>
              <a:ext uri="{FF2B5EF4-FFF2-40B4-BE49-F238E27FC236}">
                <a16:creationId xmlns:a16="http://schemas.microsoft.com/office/drawing/2014/main" id="{07442994-D599-B4BE-E601-B3E3F648A1FB}"/>
              </a:ext>
            </a:extLst>
          </p:cNvPr>
          <p:cNvSpPr>
            <a:spLocks/>
          </p:cNvSpPr>
          <p:nvPr/>
        </p:nvSpPr>
        <p:spPr bwMode="auto">
          <a:xfrm>
            <a:off x="5959475" y="3522663"/>
            <a:ext cx="631825" cy="82550"/>
          </a:xfrm>
          <a:custGeom>
            <a:avLst/>
            <a:gdLst>
              <a:gd name="T0" fmla="*/ 0 w 398"/>
              <a:gd name="T1" fmla="*/ 52 h 52"/>
              <a:gd name="T2" fmla="*/ 0 w 398"/>
              <a:gd name="T3" fmla="*/ 0 h 52"/>
              <a:gd name="T4" fmla="*/ 398 w 398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" h="52">
                <a:moveTo>
                  <a:pt x="0" y="52"/>
                </a:moveTo>
                <a:lnTo>
                  <a:pt x="0" y="0"/>
                </a:lnTo>
                <a:lnTo>
                  <a:pt x="39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61" name="Freeform 45">
            <a:extLst>
              <a:ext uri="{FF2B5EF4-FFF2-40B4-BE49-F238E27FC236}">
                <a16:creationId xmlns:a16="http://schemas.microsoft.com/office/drawing/2014/main" id="{7A957441-A56F-CFD5-E977-A314F6E36373}"/>
              </a:ext>
            </a:extLst>
          </p:cNvPr>
          <p:cNvSpPr>
            <a:spLocks/>
          </p:cNvSpPr>
          <p:nvPr/>
        </p:nvSpPr>
        <p:spPr bwMode="auto">
          <a:xfrm>
            <a:off x="6550025" y="3522663"/>
            <a:ext cx="571500" cy="82550"/>
          </a:xfrm>
          <a:custGeom>
            <a:avLst/>
            <a:gdLst>
              <a:gd name="T0" fmla="*/ 360 w 360"/>
              <a:gd name="T1" fmla="*/ 52 h 52"/>
              <a:gd name="T2" fmla="*/ 360 w 360"/>
              <a:gd name="T3" fmla="*/ 0 h 52"/>
              <a:gd name="T4" fmla="*/ 0 w 360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52">
                <a:moveTo>
                  <a:pt x="360" y="52"/>
                </a:moveTo>
                <a:lnTo>
                  <a:pt x="36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62" name="Rectangle 46">
            <a:extLst>
              <a:ext uri="{FF2B5EF4-FFF2-40B4-BE49-F238E27FC236}">
                <a16:creationId xmlns:a16="http://schemas.microsoft.com/office/drawing/2014/main" id="{480A0511-183B-B199-EF29-E9AC972B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3614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3" name="Rectangle 47">
            <a:extLst>
              <a:ext uri="{FF2B5EF4-FFF2-40B4-BE49-F238E27FC236}">
                <a16:creationId xmlns:a16="http://schemas.microsoft.com/office/drawing/2014/main" id="{63E1F2AD-7C20-ED95-6EC9-9132A4B7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3614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4" name="Rectangle 48">
            <a:extLst>
              <a:ext uri="{FF2B5EF4-FFF2-40B4-BE49-F238E27FC236}">
                <a16:creationId xmlns:a16="http://schemas.microsoft.com/office/drawing/2014/main" id="{30EAD732-8573-4629-F726-D29C9712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614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en-US"/>
          </a:p>
        </p:txBody>
      </p:sp>
      <p:sp>
        <p:nvSpPr>
          <p:cNvPr id="137265" name="Rectangle 49">
            <a:extLst>
              <a:ext uri="{FF2B5EF4-FFF2-40B4-BE49-F238E27FC236}">
                <a16:creationId xmlns:a16="http://schemas.microsoft.com/office/drawing/2014/main" id="{4D9D1AB6-F67B-BFE3-8F1F-41D0F210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30432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6" name="Rectangle 50">
            <a:extLst>
              <a:ext uri="{FF2B5EF4-FFF2-40B4-BE49-F238E27FC236}">
                <a16:creationId xmlns:a16="http://schemas.microsoft.com/office/drawing/2014/main" id="{20A8A909-7F87-7B97-3F28-598804DD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30432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7" name="Rectangle 51">
            <a:extLst>
              <a:ext uri="{FF2B5EF4-FFF2-40B4-BE49-F238E27FC236}">
                <a16:creationId xmlns:a16="http://schemas.microsoft.com/office/drawing/2014/main" id="{AB248FAD-EBCA-B97A-C8D1-7CF62621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0432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8" name="Rectangle 52">
            <a:extLst>
              <a:ext uri="{FF2B5EF4-FFF2-40B4-BE49-F238E27FC236}">
                <a16:creationId xmlns:a16="http://schemas.microsoft.com/office/drawing/2014/main" id="{B1BD4A8E-032C-9D20-5AB4-D266D2F1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471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69" name="Rectangle 53">
            <a:extLst>
              <a:ext uri="{FF2B5EF4-FFF2-40B4-BE49-F238E27FC236}">
                <a16:creationId xmlns:a16="http://schemas.microsoft.com/office/drawing/2014/main" id="{F9853F88-182B-0834-2268-506E1B34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2471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70" name="Rectangle 54">
            <a:extLst>
              <a:ext uri="{FF2B5EF4-FFF2-40B4-BE49-F238E27FC236}">
                <a16:creationId xmlns:a16="http://schemas.microsoft.com/office/drawing/2014/main" id="{D922CF35-2FD6-2449-41D7-670E77F0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2471738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71" name="Rectangle 55">
            <a:extLst>
              <a:ext uri="{FF2B5EF4-FFF2-40B4-BE49-F238E27FC236}">
                <a16:creationId xmlns:a16="http://schemas.microsoft.com/office/drawing/2014/main" id="{8333E670-F78A-2EAB-7592-74336B4D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Multicast address</a:t>
            </a:r>
            <a:endParaRPr lang="en-GB" altLang="en-US"/>
          </a:p>
        </p:txBody>
      </p:sp>
      <p:sp>
        <p:nvSpPr>
          <p:cNvPr id="137272" name="Rectangle 56">
            <a:extLst>
              <a:ext uri="{FF2B5EF4-FFF2-40B4-BE49-F238E27FC236}">
                <a16:creationId xmlns:a16="http://schemas.microsoft.com/office/drawing/2014/main" id="{481D87A8-80BA-E5FD-7395-02CA4391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4714875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73" name="Rectangle 57">
            <a:extLst>
              <a:ext uri="{FF2B5EF4-FFF2-40B4-BE49-F238E27FC236}">
                <a16:creationId xmlns:a16="http://schemas.microsoft.com/office/drawing/2014/main" id="{A51F7DCA-051E-0F02-7263-97727360F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4714875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en-US"/>
          </a:p>
        </p:txBody>
      </p:sp>
      <p:sp>
        <p:nvSpPr>
          <p:cNvPr id="137274" name="Rectangle 58">
            <a:extLst>
              <a:ext uri="{FF2B5EF4-FFF2-40B4-BE49-F238E27FC236}">
                <a16:creationId xmlns:a16="http://schemas.microsoft.com/office/drawing/2014/main" id="{D583E699-959A-DDCB-2CBD-431AB901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4714875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en-US"/>
          </a:p>
        </p:txBody>
      </p:sp>
      <p:sp>
        <p:nvSpPr>
          <p:cNvPr id="137275" name="Rectangle 59">
            <a:extLst>
              <a:ext uri="{FF2B5EF4-FFF2-40B4-BE49-F238E27FC236}">
                <a16:creationId xmlns:a16="http://schemas.microsoft.com/office/drawing/2014/main" id="{07C03085-7626-AA3D-8C37-ADB62A1C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714875"/>
            <a:ext cx="825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240 to 255 </a:t>
            </a:r>
            <a:endParaRPr lang="en-GB" altLang="en-US"/>
          </a:p>
        </p:txBody>
      </p:sp>
      <p:sp>
        <p:nvSpPr>
          <p:cNvPr id="137276" name="Rectangle 60">
            <a:extLst>
              <a:ext uri="{FF2B5EF4-FFF2-40B4-BE49-F238E27FC236}">
                <a16:creationId xmlns:a16="http://schemas.microsoft.com/office/drawing/2014/main" id="{C7A98F20-3AF0-B026-45F4-355B0FFD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4695825"/>
            <a:ext cx="1412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Class E (reserved):</a:t>
            </a:r>
            <a:endParaRPr lang="en-GB" altLang="en-US"/>
          </a:p>
        </p:txBody>
      </p:sp>
      <p:sp>
        <p:nvSpPr>
          <p:cNvPr id="137277" name="Freeform 61">
            <a:extLst>
              <a:ext uri="{FF2B5EF4-FFF2-40B4-BE49-F238E27FC236}">
                <a16:creationId xmlns:a16="http://schemas.microsoft.com/office/drawing/2014/main" id="{232ECE21-8C84-4D4D-B2E0-9416FD7261C2}"/>
              </a:ext>
            </a:extLst>
          </p:cNvPr>
          <p:cNvSpPr>
            <a:spLocks/>
          </p:cNvSpPr>
          <p:nvPr/>
        </p:nvSpPr>
        <p:spPr bwMode="auto">
          <a:xfrm>
            <a:off x="2144713" y="4624388"/>
            <a:ext cx="2590800" cy="82550"/>
          </a:xfrm>
          <a:custGeom>
            <a:avLst/>
            <a:gdLst>
              <a:gd name="T0" fmla="*/ 0 w 1632"/>
              <a:gd name="T1" fmla="*/ 52 h 52"/>
              <a:gd name="T2" fmla="*/ 0 w 1632"/>
              <a:gd name="T3" fmla="*/ 0 h 52"/>
              <a:gd name="T4" fmla="*/ 1632 w 1632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52">
                <a:moveTo>
                  <a:pt x="0" y="52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78" name="Freeform 62">
            <a:extLst>
              <a:ext uri="{FF2B5EF4-FFF2-40B4-BE49-F238E27FC236}">
                <a16:creationId xmlns:a16="http://schemas.microsoft.com/office/drawing/2014/main" id="{7501AE19-16B9-EAFF-1176-1E7FFF8C9CB4}"/>
              </a:ext>
            </a:extLst>
          </p:cNvPr>
          <p:cNvSpPr>
            <a:spLocks/>
          </p:cNvSpPr>
          <p:nvPr/>
        </p:nvSpPr>
        <p:spPr bwMode="auto">
          <a:xfrm>
            <a:off x="4652963" y="4624388"/>
            <a:ext cx="2447925" cy="82550"/>
          </a:xfrm>
          <a:custGeom>
            <a:avLst/>
            <a:gdLst>
              <a:gd name="T0" fmla="*/ 1542 w 1542"/>
              <a:gd name="T1" fmla="*/ 52 h 52"/>
              <a:gd name="T2" fmla="*/ 1542 w 1542"/>
              <a:gd name="T3" fmla="*/ 0 h 52"/>
              <a:gd name="T4" fmla="*/ 0 w 1542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52">
                <a:moveTo>
                  <a:pt x="1542" y="52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279" name="Rectangle 63">
            <a:extLst>
              <a:ext uri="{FF2B5EF4-FFF2-40B4-BE49-F238E27FC236}">
                <a16:creationId xmlns:a16="http://schemas.microsoft.com/office/drawing/2014/main" id="{7CD25AA8-6DA4-1D3D-A792-215341E1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2349500"/>
            <a:ext cx="7350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1.0.0.0 to </a:t>
            </a:r>
            <a:endParaRPr lang="en-GB" altLang="en-US"/>
          </a:p>
        </p:txBody>
      </p:sp>
      <p:sp>
        <p:nvSpPr>
          <p:cNvPr id="137280" name="Rectangle 64">
            <a:extLst>
              <a:ext uri="{FF2B5EF4-FFF2-40B4-BE49-F238E27FC236}">
                <a16:creationId xmlns:a16="http://schemas.microsoft.com/office/drawing/2014/main" id="{DAE7F534-B91D-9375-8BAC-78680A34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2533650"/>
            <a:ext cx="1239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127.255.255.255</a:t>
            </a:r>
            <a:endParaRPr lang="en-GB" altLang="en-US"/>
          </a:p>
        </p:txBody>
      </p:sp>
      <p:sp>
        <p:nvSpPr>
          <p:cNvPr id="137281" name="Rectangle 65">
            <a:extLst>
              <a:ext uri="{FF2B5EF4-FFF2-40B4-BE49-F238E27FC236}">
                <a16:creationId xmlns:a16="http://schemas.microsoft.com/office/drawing/2014/main" id="{F5777E73-55A1-665F-6B9E-DF30A503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2981325"/>
            <a:ext cx="917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128.0.0.0 to </a:t>
            </a:r>
            <a:endParaRPr lang="en-GB" altLang="en-US"/>
          </a:p>
        </p:txBody>
      </p:sp>
      <p:sp>
        <p:nvSpPr>
          <p:cNvPr id="137282" name="Rectangle 66">
            <a:extLst>
              <a:ext uri="{FF2B5EF4-FFF2-40B4-BE49-F238E27FC236}">
                <a16:creationId xmlns:a16="http://schemas.microsoft.com/office/drawing/2014/main" id="{39ED9050-CC12-510B-562B-5AC0526C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165475"/>
            <a:ext cx="1239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191.255.255.255</a:t>
            </a:r>
            <a:endParaRPr lang="en-GB" altLang="en-US"/>
          </a:p>
        </p:txBody>
      </p:sp>
      <p:sp>
        <p:nvSpPr>
          <p:cNvPr id="137283" name="Rectangle 67">
            <a:extLst>
              <a:ext uri="{FF2B5EF4-FFF2-40B4-BE49-F238E27FC236}">
                <a16:creationId xmlns:a16="http://schemas.microsoft.com/office/drawing/2014/main" id="{FED44E4B-4EBC-605C-6112-67675E2F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3532188"/>
            <a:ext cx="917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192.0.0.0 to </a:t>
            </a:r>
            <a:endParaRPr lang="en-GB" altLang="en-US"/>
          </a:p>
        </p:txBody>
      </p:sp>
      <p:sp>
        <p:nvSpPr>
          <p:cNvPr id="137284" name="Rectangle 68">
            <a:extLst>
              <a:ext uri="{FF2B5EF4-FFF2-40B4-BE49-F238E27FC236}">
                <a16:creationId xmlns:a16="http://schemas.microsoft.com/office/drawing/2014/main" id="{D4FCCCA2-CEDC-7F6E-EC82-2C5CDEB3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716338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223.255.255.255</a:t>
            </a:r>
            <a:endParaRPr lang="en-GB" altLang="en-US"/>
          </a:p>
        </p:txBody>
      </p:sp>
      <p:sp>
        <p:nvSpPr>
          <p:cNvPr id="137285" name="Rectangle 69">
            <a:extLst>
              <a:ext uri="{FF2B5EF4-FFF2-40B4-BE49-F238E27FC236}">
                <a16:creationId xmlns:a16="http://schemas.microsoft.com/office/drawing/2014/main" id="{35FBD46C-C652-78D8-2CFA-5456E8B4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4124325"/>
            <a:ext cx="917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224.0.0.0 to </a:t>
            </a:r>
            <a:endParaRPr lang="en-GB" altLang="en-US"/>
          </a:p>
        </p:txBody>
      </p:sp>
      <p:sp>
        <p:nvSpPr>
          <p:cNvPr id="137286" name="Rectangle 70">
            <a:extLst>
              <a:ext uri="{FF2B5EF4-FFF2-40B4-BE49-F238E27FC236}">
                <a16:creationId xmlns:a16="http://schemas.microsoft.com/office/drawing/2014/main" id="{68158BDA-25B6-776C-C033-CB4CCBFE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4306888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239.255.255.255</a:t>
            </a:r>
            <a:endParaRPr lang="en-GB" altLang="en-US"/>
          </a:p>
        </p:txBody>
      </p:sp>
      <p:sp>
        <p:nvSpPr>
          <p:cNvPr id="137287" name="Rectangle 71">
            <a:extLst>
              <a:ext uri="{FF2B5EF4-FFF2-40B4-BE49-F238E27FC236}">
                <a16:creationId xmlns:a16="http://schemas.microsoft.com/office/drawing/2014/main" id="{8764EB77-E8DA-A3EF-1858-0F3726F7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4633913"/>
            <a:ext cx="917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240.0.0.0 to </a:t>
            </a:r>
            <a:endParaRPr lang="en-GB" altLang="en-US"/>
          </a:p>
        </p:txBody>
      </p:sp>
      <p:sp>
        <p:nvSpPr>
          <p:cNvPr id="137288" name="Rectangle 72">
            <a:extLst>
              <a:ext uri="{FF2B5EF4-FFF2-40B4-BE49-F238E27FC236}">
                <a16:creationId xmlns:a16="http://schemas.microsoft.com/office/drawing/2014/main" id="{075B8440-88B8-4808-6C0C-1BA7E14F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4818063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255.255.255.255</a:t>
            </a:r>
            <a:endParaRPr lang="en-GB" altLang="en-US"/>
          </a:p>
        </p:txBody>
      </p:sp>
      <p:sp>
        <p:nvSpPr>
          <p:cNvPr id="137289" name="Rectangle 73">
            <a:extLst>
              <a:ext uri="{FF2B5EF4-FFF2-40B4-BE49-F238E27FC236}">
                <a16:creationId xmlns:a16="http://schemas.microsoft.com/office/drawing/2014/main" id="{78466E47-2118-5CF8-8065-0F9C03C1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860550"/>
            <a:ext cx="14779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Range of addresses</a:t>
            </a:r>
            <a:endParaRPr lang="en-GB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C02FC058-2B28-490D-B7CE-DB6FDC965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Datagram Forwarding Strategy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A46A1A-AFFB-17BB-58BF-C93C6CE38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304925"/>
            <a:ext cx="7540625" cy="4732338"/>
          </a:xfrm>
        </p:spPr>
        <p:txBody>
          <a:bodyPr/>
          <a:lstStyle/>
          <a:p>
            <a:r>
              <a:rPr lang="en-US" altLang="en-US"/>
              <a:t>Every datagram contains destination’s address</a:t>
            </a:r>
          </a:p>
          <a:p>
            <a:r>
              <a:rPr lang="en-US" altLang="en-US"/>
              <a:t>if connected to destination network, then forward to the host in LAN</a:t>
            </a:r>
          </a:p>
          <a:p>
            <a:pPr lvl="1"/>
            <a:r>
              <a:rPr lang="en-US" altLang="en-US"/>
              <a:t>If network number of destination IP == my network number</a:t>
            </a:r>
          </a:p>
          <a:p>
            <a:r>
              <a:rPr lang="en-US" altLang="en-US"/>
              <a:t>if not directly connected, then forward to the host’s default router</a:t>
            </a:r>
          </a:p>
          <a:p>
            <a:r>
              <a:rPr lang="en-US" altLang="en-US"/>
              <a:t>Each router maintains a forwarding table</a:t>
            </a:r>
          </a:p>
          <a:p>
            <a:pPr lvl="1"/>
            <a:r>
              <a:rPr lang="en-US" altLang="en-US"/>
              <a:t>forwarding table maps </a:t>
            </a:r>
            <a:r>
              <a:rPr lang="en-US" altLang="en-US" b="1"/>
              <a:t>network number</a:t>
            </a:r>
            <a:r>
              <a:rPr lang="en-US" altLang="en-US"/>
              <a:t> (rather than host address) into next hop or interface number (if directly connected)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0C0F6C5-6AD1-A827-09B4-FAECF1F0D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5715000" cy="2667000"/>
          </a:xfrm>
        </p:spPr>
        <p:txBody>
          <a:bodyPr/>
          <a:lstStyle/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b="1"/>
              <a:t>Traffic:  </a:t>
            </a:r>
            <a:r>
              <a:rPr lang="en-US" altLang="en-US" sz="1600"/>
              <a:t>H1 </a:t>
            </a:r>
            <a:r>
              <a:rPr lang="en-US" altLang="en-US" sz="1600">
                <a:cs typeface="Times New Roman" panose="02020603050405020304" pitchFamily="18" charset="0"/>
              </a:rPr>
              <a:t>→ H3,   H1 → H8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b="1"/>
              <a:t>R1: </a:t>
            </a:r>
            <a:r>
              <a:rPr lang="en-US" altLang="en-US" sz="1600"/>
              <a:t>default router is R2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 b="1"/>
              <a:t>R2 Routing Table: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       Network Number	  Next Hop       Interface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            1		      R3	        interface 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            2		      R1             interface 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             3		       -               interface 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1600"/>
              <a:t>		             4		       -               interface 0    </a:t>
            </a:r>
          </a:p>
        </p:txBody>
      </p:sp>
      <p:pic>
        <p:nvPicPr>
          <p:cNvPr id="105475" name="Picture 3">
            <a:extLst>
              <a:ext uri="{FF2B5EF4-FFF2-40B4-BE49-F238E27FC236}">
                <a16:creationId xmlns:a16="http://schemas.microsoft.com/office/drawing/2014/main" id="{F99BD99E-B690-6DCC-2236-D998801904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82775"/>
            <a:ext cx="6477000" cy="4975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2ED9FABD-55AD-5F0D-24B8-E1559D645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r>
              <a:rPr lang="en-US" altLang="en-US"/>
              <a:t>Address Translation in LAN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3E58C03C-D129-88A0-05C7-9797B39C4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01000" cy="5410200"/>
          </a:xfrm>
        </p:spPr>
        <p:txBody>
          <a:bodyPr>
            <a:normAutofit/>
          </a:bodyPr>
          <a:lstStyle/>
          <a:p>
            <a:r>
              <a:rPr lang="en-US" altLang="en-US" sz="2400"/>
              <a:t>Map IP addresses into physical addresses of the destination host (if connected directly) or the next hop router</a:t>
            </a:r>
          </a:p>
          <a:p>
            <a:r>
              <a:rPr lang="en-US" altLang="en-US" sz="2400"/>
              <a:t>ARP</a:t>
            </a:r>
          </a:p>
          <a:p>
            <a:pPr lvl="1"/>
            <a:r>
              <a:rPr lang="en-US" altLang="en-US" sz="2000"/>
              <a:t>Each host caches its table of IP to physical address bindings</a:t>
            </a:r>
          </a:p>
          <a:p>
            <a:pPr lvl="1"/>
            <a:r>
              <a:rPr lang="en-US" altLang="en-US" sz="2000"/>
              <a:t>table entries are discarded if not refreshed</a:t>
            </a:r>
          </a:p>
          <a:p>
            <a:pPr lvl="2"/>
            <a:r>
              <a:rPr lang="en-US" altLang="en-US" sz="1600"/>
              <a:t>timeout in about 10 minutes</a:t>
            </a:r>
          </a:p>
          <a:p>
            <a:pPr lvl="1"/>
            <a:r>
              <a:rPr lang="en-US" altLang="en-US" sz="2000"/>
              <a:t>broadcast request if IP address not in table</a:t>
            </a:r>
          </a:p>
          <a:p>
            <a:pPr lvl="1"/>
            <a:r>
              <a:rPr lang="en-US" altLang="en-US" sz="2000"/>
              <a:t>target machine send its physical address to the sender </a:t>
            </a:r>
          </a:p>
          <a:p>
            <a:pPr lvl="1"/>
            <a:r>
              <a:rPr lang="en-US" altLang="en-US" sz="2000"/>
              <a:t>target machine also updates add entry of the source in its table</a:t>
            </a:r>
          </a:p>
          <a:p>
            <a:pPr lvl="2"/>
            <a:r>
              <a:rPr lang="en-US" altLang="en-US" sz="1600"/>
              <a:t>It is likely that the target will send IP packets to the source later on.</a:t>
            </a:r>
          </a:p>
          <a:p>
            <a:pPr lvl="1"/>
            <a:r>
              <a:rPr lang="en-US" altLang="en-US" sz="2000"/>
              <a:t>Other hosts (who receives the broadcasted request) update table if already have an entry</a:t>
            </a:r>
          </a:p>
          <a:p>
            <a:pPr lvl="2"/>
            <a:endParaRPr lang="en-US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D76C21A8-2095-0F63-2531-6849C7C0C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r>
              <a:rPr lang="en-US" altLang="en-US"/>
              <a:t>End-to-End Protocols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09D9901-270B-71EF-34F8-CF3C6E49F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Underlying best-effort network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drop messages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re-orders messages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delivers duplicate copies of a given message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limits packet (not message) to some finite size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delivers messages after an arbitrarily long delay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Common end-to-end services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guarantee message delivery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deliver messages in the same order they are sent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deliver at most one copy of each message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support arbitrarily large messages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support synchronization between sender and receiver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 the receiver to flow control the sender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support multiple application processes on each host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2700E04-CE51-DDB7-2BDB-B5ABFDC9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Source-code layout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C256DC2-93D4-1DD2-B648-C9D18E36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00200"/>
            <a:ext cx="3048000" cy="495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#include &lt;linux/module.h&gt;</a:t>
            </a:r>
          </a:p>
          <a:p>
            <a:r>
              <a:rPr lang="en-US" altLang="en-US" sz="1600"/>
              <a:t>#include &lt;linux/etherdevice.h&gt;</a:t>
            </a:r>
          </a:p>
          <a:p>
            <a:r>
              <a:rPr lang="en-US" altLang="en-US" sz="1600"/>
              <a:t>…</a:t>
            </a:r>
          </a:p>
          <a:p>
            <a:r>
              <a:rPr lang="en-US" altLang="en-US" sz="1600"/>
              <a:t>typedef  struct { </a:t>
            </a:r>
          </a:p>
          <a:p>
            <a:r>
              <a:rPr lang="en-US" altLang="en-US" sz="1600"/>
              <a:t>     /* driver’s private data */</a:t>
            </a:r>
          </a:p>
          <a:p>
            <a:r>
              <a:rPr lang="en-US" altLang="en-US" sz="1600"/>
              <a:t>     } MY_DRIVERDATA;</a:t>
            </a:r>
          </a:p>
          <a:p>
            <a:endParaRPr lang="en-US" altLang="en-US" sz="1600"/>
          </a:p>
          <a:p>
            <a:r>
              <a:rPr lang="en-US" altLang="en-US" sz="1600"/>
              <a:t>char modname[ ] = “netframe”;</a:t>
            </a:r>
          </a:p>
          <a:p>
            <a:r>
              <a:rPr lang="en-US" altLang="en-US" sz="1600"/>
              <a:t>struct net_device *netdev;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A7523EDC-7B5E-919E-F685-11F1FCE2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255713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</a:rPr>
              <a:t>netframe.c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17EC572-E746-FA1D-93C1-F5E3E3BE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my_init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94812A61-7E4D-B302-43BC-888420DE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my_exit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B58FDECB-BD85-752F-FEC2-F1D692A4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67400"/>
            <a:ext cx="229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 The mandatory module-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administration functions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24B3D1F5-C676-964F-F2B4-1233EE3F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172200"/>
            <a:ext cx="685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3D50569D-BDB4-03B3-18A1-FE58FC3A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 </a:t>
            </a:r>
            <a:r>
              <a:rPr lang="en-US" altLang="en-US" sz="1600"/>
              <a:t>my_open()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05A8056B-43AC-0F77-CFC2-A616EEEA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my_stop()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E478737-B80E-ADCB-FF29-758E87AE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00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my_hard_start_xmit()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5C7EB462-CCA7-9556-20C2-687869D9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my_isr()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CB7ABF17-7A6E-5586-E8A5-FBB7232B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62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my_get_info()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5DF0DFA2-D8D7-7080-D007-CA94984B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2070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CC3300"/>
                </a:solidFill>
              </a:rPr>
              <a:t>The network driver’s </a:t>
            </a:r>
          </a:p>
          <a:p>
            <a:r>
              <a:rPr lang="en-US" altLang="en-US" sz="1600" i="1">
                <a:solidFill>
                  <a:srgbClr val="CC3300"/>
                </a:solidFill>
              </a:rPr>
              <a:t> “payload” functions</a:t>
            </a:r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E94DD75D-11E0-6129-FD1F-706192277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343400"/>
            <a:ext cx="6096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E870464E-9AA4-972A-648C-B8E74B069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609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160BA1C2-7CEE-7473-3271-F61362359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648200"/>
            <a:ext cx="609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1E718E6D-61F5-40BA-440F-8A9DF9153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953000"/>
            <a:ext cx="5334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352C700D-6C60-0FDA-CDB1-B2511B5C5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105400"/>
            <a:ext cx="5334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21254540-9861-F749-B634-17CFA20C7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238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Optional pseudo-file (for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debugging assistance)</a:t>
            </a:r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2BC9B660-AB2D-1E48-6B8A-78851231A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174CE1F8-DAE0-A6F0-0ED0-E8C9A2164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r>
              <a:rPr lang="en-US" altLang="en-US" sz="5400"/>
              <a:t>End-to-End Protocols</a:t>
            </a:r>
          </a:p>
          <a:p>
            <a:pPr algn="ctr">
              <a:buFont typeface="Monotype Sorts" charset="2"/>
              <a:buNone/>
            </a:pPr>
            <a:r>
              <a:rPr lang="en-US" altLang="en-US" sz="5400"/>
              <a:t>(UDP/TCP)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098AB8F-F4F3-F9BF-BE31-5244B3B38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0"/>
            <a:ext cx="7772400" cy="990600"/>
          </a:xfrm>
        </p:spPr>
        <p:txBody>
          <a:bodyPr/>
          <a:lstStyle/>
          <a:p>
            <a:r>
              <a:rPr lang="en-US" altLang="en-US"/>
              <a:t>Simple Demultiplexor (UDP)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588BFA8-F9AF-CB51-3375-2CFCE160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05788" cy="48148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Unreliable and unordered datagram service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Adds multiplexing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 flow control or error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need for sender-side buffer)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Endpoints identified by ports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servers listens at </a:t>
            </a:r>
            <a:r>
              <a:rPr lang="en-US" altLang="en-US" sz="2000" i="1"/>
              <a:t>well-known</a:t>
            </a:r>
            <a:r>
              <a:rPr lang="en-US" altLang="en-US" sz="2000"/>
              <a:t> ports!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see </a:t>
            </a:r>
            <a:r>
              <a:rPr lang="en-US" altLang="en-US" sz="2000" b="1">
                <a:latin typeface="Courier New" panose="02070309020205020404" pitchFamily="49" charset="0"/>
              </a:rPr>
              <a:t>/etc/services</a:t>
            </a:r>
            <a:r>
              <a:rPr lang="en-US" altLang="en-US" sz="2000"/>
              <a:t> on Unix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Header format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170000"/>
              </a:lnSpc>
            </a:pPr>
            <a:r>
              <a:rPr lang="en-US" altLang="en-US" sz="2400"/>
              <a:t>Optional checksum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psuedo header (IP.src, IP.dsest, IP.proto, UDP.len) + UDP header + data</a:t>
            </a:r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1A269B60-D9D4-F516-4848-30A9B35C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908300"/>
            <a:ext cx="3665538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E517460-B867-2899-1CDF-F66DB0B95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/>
              <a:t>TCP Overview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5694DB6-CF89-5484-F726-7966BD1692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3200400" cy="205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Connection-oriented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Byte-stream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/>
              <a:t>app writes bytes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TCP sends </a:t>
            </a:r>
            <a:r>
              <a:rPr lang="en-US" altLang="en-US" sz="2000" i="1"/>
              <a:t>segments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app reads bytes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C42D571A-0706-56F1-B1B8-3F5B7C4F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24000"/>
            <a:ext cx="4343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Full duplex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Flow control: keep sender from overrunning receiver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Congestion control: keep sender from overrunning network</a:t>
            </a:r>
          </a:p>
        </p:txBody>
      </p:sp>
      <p:grpSp>
        <p:nvGrpSpPr>
          <p:cNvPr id="113669" name="Group 5">
            <a:extLst>
              <a:ext uri="{FF2B5EF4-FFF2-40B4-BE49-F238E27FC236}">
                <a16:creationId xmlns:a16="http://schemas.microsoft.com/office/drawing/2014/main" id="{FB5D2C7E-D285-7709-7394-8033D1331855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3794125"/>
            <a:ext cx="4360862" cy="2679700"/>
            <a:chOff x="1492" y="2390"/>
            <a:chExt cx="2566" cy="1522"/>
          </a:xfrm>
        </p:grpSpPr>
        <p:sp>
          <p:nvSpPr>
            <p:cNvPr id="113670" name="Freeform 6">
              <a:extLst>
                <a:ext uri="{FF2B5EF4-FFF2-40B4-BE49-F238E27FC236}">
                  <a16:creationId xmlns:a16="http://schemas.microsoft.com/office/drawing/2014/main" id="{6D9CD11C-875C-37A5-C69E-C1AA05AC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104"/>
              <a:ext cx="607" cy="307"/>
            </a:xfrm>
            <a:custGeom>
              <a:avLst/>
              <a:gdLst>
                <a:gd name="T0" fmla="*/ 607 w 607"/>
                <a:gd name="T1" fmla="*/ 22 h 307"/>
                <a:gd name="T2" fmla="*/ 607 w 607"/>
                <a:gd name="T3" fmla="*/ 0 h 307"/>
                <a:gd name="T4" fmla="*/ 0 w 607"/>
                <a:gd name="T5" fmla="*/ 0 h 307"/>
                <a:gd name="T6" fmla="*/ 0 w 607"/>
                <a:gd name="T7" fmla="*/ 307 h 307"/>
                <a:gd name="T8" fmla="*/ 21 w 607"/>
                <a:gd name="T9" fmla="*/ 307 h 307"/>
                <a:gd name="T10" fmla="*/ 607 w 607"/>
                <a:gd name="T11" fmla="*/ 307 h 307"/>
                <a:gd name="T12" fmla="*/ 607 w 607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307">
                  <a:moveTo>
                    <a:pt x="607" y="22"/>
                  </a:moveTo>
                  <a:lnTo>
                    <a:pt x="607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07" y="307"/>
                  </a:lnTo>
                  <a:lnTo>
                    <a:pt x="607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1" name="Freeform 7">
              <a:extLst>
                <a:ext uri="{FF2B5EF4-FFF2-40B4-BE49-F238E27FC236}">
                  <a16:creationId xmlns:a16="http://schemas.microsoft.com/office/drawing/2014/main" id="{A211E3B0-3718-FD76-5EBA-D9F55DCF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104"/>
              <a:ext cx="672" cy="307"/>
            </a:xfrm>
            <a:custGeom>
              <a:avLst/>
              <a:gdLst>
                <a:gd name="T0" fmla="*/ 672 w 672"/>
                <a:gd name="T1" fmla="*/ 22 h 307"/>
                <a:gd name="T2" fmla="*/ 672 w 672"/>
                <a:gd name="T3" fmla="*/ 0 h 307"/>
                <a:gd name="T4" fmla="*/ 0 w 672"/>
                <a:gd name="T5" fmla="*/ 0 h 307"/>
                <a:gd name="T6" fmla="*/ 0 w 672"/>
                <a:gd name="T7" fmla="*/ 307 h 307"/>
                <a:gd name="T8" fmla="*/ 21 w 672"/>
                <a:gd name="T9" fmla="*/ 307 h 307"/>
                <a:gd name="T10" fmla="*/ 672 w 672"/>
                <a:gd name="T11" fmla="*/ 307 h 307"/>
                <a:gd name="T12" fmla="*/ 672 w 672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307">
                  <a:moveTo>
                    <a:pt x="672" y="22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72" y="307"/>
                  </a:lnTo>
                  <a:lnTo>
                    <a:pt x="672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2" name="Freeform 8">
              <a:extLst>
                <a:ext uri="{FF2B5EF4-FFF2-40B4-BE49-F238E27FC236}">
                  <a16:creationId xmlns:a16="http://schemas.microsoft.com/office/drawing/2014/main" id="{C362E4F8-3517-5C36-39BC-DCDE82BB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9 w 810"/>
                <a:gd name="T11" fmla="*/ 93 h 261"/>
                <a:gd name="T12" fmla="*/ 775 w 810"/>
                <a:gd name="T13" fmla="*/ 83 h 261"/>
                <a:gd name="T14" fmla="*/ 757 w 810"/>
                <a:gd name="T15" fmla="*/ 72 h 261"/>
                <a:gd name="T16" fmla="*/ 738 w 810"/>
                <a:gd name="T17" fmla="*/ 61 h 261"/>
                <a:gd name="T18" fmla="*/ 693 w 810"/>
                <a:gd name="T19" fmla="*/ 43 h 261"/>
                <a:gd name="T20" fmla="*/ 640 w 810"/>
                <a:gd name="T21" fmla="*/ 29 h 261"/>
                <a:gd name="T22" fmla="*/ 584 w 810"/>
                <a:gd name="T23" fmla="*/ 16 h 261"/>
                <a:gd name="T24" fmla="*/ 522 w 810"/>
                <a:gd name="T25" fmla="*/ 8 h 261"/>
                <a:gd name="T26" fmla="*/ 464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200 w 810"/>
                <a:gd name="T37" fmla="*/ 21 h 261"/>
                <a:gd name="T38" fmla="*/ 139 w 810"/>
                <a:gd name="T39" fmla="*/ 37 h 261"/>
                <a:gd name="T40" fmla="*/ 109 w 810"/>
                <a:gd name="T41" fmla="*/ 45 h 261"/>
                <a:gd name="T42" fmla="*/ 83 w 810"/>
                <a:gd name="T43" fmla="*/ 56 h 261"/>
                <a:gd name="T44" fmla="*/ 59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1 w 810"/>
                <a:gd name="T51" fmla="*/ 104 h 261"/>
                <a:gd name="T52" fmla="*/ 3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3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7 w 810"/>
                <a:gd name="T65" fmla="*/ 179 h 261"/>
                <a:gd name="T66" fmla="*/ 27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9 w 810"/>
                <a:gd name="T75" fmla="*/ 227 h 261"/>
                <a:gd name="T76" fmla="*/ 189 w 810"/>
                <a:gd name="T77" fmla="*/ 240 h 261"/>
                <a:gd name="T78" fmla="*/ 243 w 810"/>
                <a:gd name="T79" fmla="*/ 250 h 261"/>
                <a:gd name="T80" fmla="*/ 296 w 810"/>
                <a:gd name="T81" fmla="*/ 256 h 261"/>
                <a:gd name="T82" fmla="*/ 352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2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2 w 810"/>
                <a:gd name="T95" fmla="*/ 227 h 261"/>
                <a:gd name="T96" fmla="*/ 701 w 810"/>
                <a:gd name="T97" fmla="*/ 219 h 261"/>
                <a:gd name="T98" fmla="*/ 728 w 810"/>
                <a:gd name="T99" fmla="*/ 208 h 261"/>
                <a:gd name="T100" fmla="*/ 752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9" y="93"/>
                  </a:lnTo>
                  <a:lnTo>
                    <a:pt x="775" y="83"/>
                  </a:lnTo>
                  <a:lnTo>
                    <a:pt x="757" y="72"/>
                  </a:lnTo>
                  <a:lnTo>
                    <a:pt x="738" y="61"/>
                  </a:lnTo>
                  <a:lnTo>
                    <a:pt x="693" y="43"/>
                  </a:lnTo>
                  <a:lnTo>
                    <a:pt x="640" y="29"/>
                  </a:lnTo>
                  <a:lnTo>
                    <a:pt x="584" y="16"/>
                  </a:lnTo>
                  <a:lnTo>
                    <a:pt x="522" y="8"/>
                  </a:lnTo>
                  <a:lnTo>
                    <a:pt x="464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200" y="21"/>
                  </a:lnTo>
                  <a:lnTo>
                    <a:pt x="139" y="37"/>
                  </a:lnTo>
                  <a:lnTo>
                    <a:pt x="109" y="45"/>
                  </a:lnTo>
                  <a:lnTo>
                    <a:pt x="83" y="56"/>
                  </a:lnTo>
                  <a:lnTo>
                    <a:pt x="59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1" y="104"/>
                  </a:lnTo>
                  <a:lnTo>
                    <a:pt x="3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9" y="227"/>
                  </a:lnTo>
                  <a:lnTo>
                    <a:pt x="189" y="240"/>
                  </a:lnTo>
                  <a:lnTo>
                    <a:pt x="243" y="250"/>
                  </a:lnTo>
                  <a:lnTo>
                    <a:pt x="296" y="256"/>
                  </a:lnTo>
                  <a:lnTo>
                    <a:pt x="352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2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2" y="227"/>
                  </a:lnTo>
                  <a:lnTo>
                    <a:pt x="701" y="219"/>
                  </a:lnTo>
                  <a:lnTo>
                    <a:pt x="728" y="208"/>
                  </a:lnTo>
                  <a:lnTo>
                    <a:pt x="752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3" name="Freeform 9">
              <a:extLst>
                <a:ext uri="{FF2B5EF4-FFF2-40B4-BE49-F238E27FC236}">
                  <a16:creationId xmlns:a16="http://schemas.microsoft.com/office/drawing/2014/main" id="{98D7C70C-B3FF-F867-D4EE-4C81DB43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8 w 810"/>
                <a:gd name="T11" fmla="*/ 93 h 261"/>
                <a:gd name="T12" fmla="*/ 775 w 810"/>
                <a:gd name="T13" fmla="*/ 83 h 261"/>
                <a:gd name="T14" fmla="*/ 756 w 810"/>
                <a:gd name="T15" fmla="*/ 72 h 261"/>
                <a:gd name="T16" fmla="*/ 738 w 810"/>
                <a:gd name="T17" fmla="*/ 61 h 261"/>
                <a:gd name="T18" fmla="*/ 692 w 810"/>
                <a:gd name="T19" fmla="*/ 43 h 261"/>
                <a:gd name="T20" fmla="*/ 639 w 810"/>
                <a:gd name="T21" fmla="*/ 29 h 261"/>
                <a:gd name="T22" fmla="*/ 583 w 810"/>
                <a:gd name="T23" fmla="*/ 16 h 261"/>
                <a:gd name="T24" fmla="*/ 522 w 810"/>
                <a:gd name="T25" fmla="*/ 8 h 261"/>
                <a:gd name="T26" fmla="*/ 463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199 w 810"/>
                <a:gd name="T37" fmla="*/ 21 h 261"/>
                <a:gd name="T38" fmla="*/ 138 w 810"/>
                <a:gd name="T39" fmla="*/ 37 h 261"/>
                <a:gd name="T40" fmla="*/ 109 w 810"/>
                <a:gd name="T41" fmla="*/ 45 h 261"/>
                <a:gd name="T42" fmla="*/ 82 w 810"/>
                <a:gd name="T43" fmla="*/ 56 h 261"/>
                <a:gd name="T44" fmla="*/ 58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0 w 810"/>
                <a:gd name="T51" fmla="*/ 104 h 261"/>
                <a:gd name="T52" fmla="*/ 2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2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6 w 810"/>
                <a:gd name="T65" fmla="*/ 179 h 261"/>
                <a:gd name="T66" fmla="*/ 26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8 w 810"/>
                <a:gd name="T75" fmla="*/ 227 h 261"/>
                <a:gd name="T76" fmla="*/ 189 w 810"/>
                <a:gd name="T77" fmla="*/ 240 h 261"/>
                <a:gd name="T78" fmla="*/ 242 w 810"/>
                <a:gd name="T79" fmla="*/ 250 h 261"/>
                <a:gd name="T80" fmla="*/ 295 w 810"/>
                <a:gd name="T81" fmla="*/ 256 h 261"/>
                <a:gd name="T82" fmla="*/ 351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1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1 w 810"/>
                <a:gd name="T95" fmla="*/ 227 h 261"/>
                <a:gd name="T96" fmla="*/ 700 w 810"/>
                <a:gd name="T97" fmla="*/ 219 h 261"/>
                <a:gd name="T98" fmla="*/ 727 w 810"/>
                <a:gd name="T99" fmla="*/ 208 h 261"/>
                <a:gd name="T100" fmla="*/ 751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8" y="93"/>
                  </a:lnTo>
                  <a:lnTo>
                    <a:pt x="775" y="83"/>
                  </a:lnTo>
                  <a:lnTo>
                    <a:pt x="756" y="72"/>
                  </a:lnTo>
                  <a:lnTo>
                    <a:pt x="738" y="61"/>
                  </a:lnTo>
                  <a:lnTo>
                    <a:pt x="692" y="43"/>
                  </a:lnTo>
                  <a:lnTo>
                    <a:pt x="639" y="29"/>
                  </a:lnTo>
                  <a:lnTo>
                    <a:pt x="583" y="16"/>
                  </a:lnTo>
                  <a:lnTo>
                    <a:pt x="522" y="8"/>
                  </a:lnTo>
                  <a:lnTo>
                    <a:pt x="463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199" y="21"/>
                  </a:lnTo>
                  <a:lnTo>
                    <a:pt x="138" y="37"/>
                  </a:lnTo>
                  <a:lnTo>
                    <a:pt x="109" y="45"/>
                  </a:lnTo>
                  <a:lnTo>
                    <a:pt x="82" y="56"/>
                  </a:lnTo>
                  <a:lnTo>
                    <a:pt x="58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0" y="104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8" y="227"/>
                  </a:lnTo>
                  <a:lnTo>
                    <a:pt x="189" y="240"/>
                  </a:lnTo>
                  <a:lnTo>
                    <a:pt x="242" y="250"/>
                  </a:lnTo>
                  <a:lnTo>
                    <a:pt x="295" y="256"/>
                  </a:lnTo>
                  <a:lnTo>
                    <a:pt x="351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1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1" y="227"/>
                  </a:lnTo>
                  <a:lnTo>
                    <a:pt x="700" y="219"/>
                  </a:lnTo>
                  <a:lnTo>
                    <a:pt x="727" y="208"/>
                  </a:lnTo>
                  <a:lnTo>
                    <a:pt x="751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4" name="Rectangle 10">
              <a:extLst>
                <a:ext uri="{FF2B5EF4-FFF2-40B4-BE49-F238E27FC236}">
                  <a16:creationId xmlns:a16="http://schemas.microsoft.com/office/drawing/2014/main" id="{6E3B514E-1F0E-FC0A-D1AE-3468313C6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649095EE-A931-A3AB-53A7-D0D62210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046AEC92-2E55-BB9D-4248-2F3219F90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7" name="Rectangle 13">
              <a:extLst>
                <a:ext uri="{FF2B5EF4-FFF2-40B4-BE49-F238E27FC236}">
                  <a16:creationId xmlns:a16="http://schemas.microsoft.com/office/drawing/2014/main" id="{6F58F85C-AA2A-5A7C-7F62-EBDA1AC4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468"/>
              <a:ext cx="71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78" name="Rectangle 14">
              <a:extLst>
                <a:ext uri="{FF2B5EF4-FFF2-40B4-BE49-F238E27FC236}">
                  <a16:creationId xmlns:a16="http://schemas.microsoft.com/office/drawing/2014/main" id="{9792525E-F2FA-D549-D320-8EDABD21D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766"/>
              <a:ext cx="1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Write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79" name="Rectangle 15">
              <a:extLst>
                <a:ext uri="{FF2B5EF4-FFF2-40B4-BE49-F238E27FC236}">
                  <a16:creationId xmlns:a16="http://schemas.microsoft.com/office/drawing/2014/main" id="{FF011026-4C0E-40F9-E826-2C552867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867"/>
              <a:ext cx="1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0" name="Rectangle 16">
              <a:extLst>
                <a:ext uri="{FF2B5EF4-FFF2-40B4-BE49-F238E27FC236}">
                  <a16:creationId xmlns:a16="http://schemas.microsoft.com/office/drawing/2014/main" id="{FE153D39-8D66-8C83-C396-A4730A56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42"/>
              <a:ext cx="1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1" name="Rectangle 17">
              <a:extLst>
                <a:ext uri="{FF2B5EF4-FFF2-40B4-BE49-F238E27FC236}">
                  <a16:creationId xmlns:a16="http://schemas.microsoft.com/office/drawing/2014/main" id="{EF76046F-B035-8228-FF54-7E05AF03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3278"/>
              <a:ext cx="4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Send buffer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2" name="Rectangle 18">
              <a:extLst>
                <a:ext uri="{FF2B5EF4-FFF2-40B4-BE49-F238E27FC236}">
                  <a16:creationId xmlns:a16="http://schemas.microsoft.com/office/drawing/2014/main" id="{A7F0D0F2-5C08-132D-B332-CB23D0A6B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640"/>
              <a:ext cx="32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3" name="Rectangle 19">
              <a:extLst>
                <a:ext uri="{FF2B5EF4-FFF2-40B4-BE49-F238E27FC236}">
                  <a16:creationId xmlns:a16="http://schemas.microsoft.com/office/drawing/2014/main" id="{8C385D20-CB84-DF1E-23A5-5E544E40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688"/>
              <a:ext cx="174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4" name="Rectangle 20">
              <a:extLst>
                <a:ext uri="{FF2B5EF4-FFF2-40B4-BE49-F238E27FC236}">
                  <a16:creationId xmlns:a16="http://schemas.microsoft.com/office/drawing/2014/main" id="{6E56A59D-9253-7B98-1C4D-3759C419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5" name="Rectangle 21">
              <a:extLst>
                <a:ext uri="{FF2B5EF4-FFF2-40B4-BE49-F238E27FC236}">
                  <a16:creationId xmlns:a16="http://schemas.microsoft.com/office/drawing/2014/main" id="{CF54E19C-4551-A1A8-3BE0-E8B0D629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6" name="Rectangle 22">
              <a:extLst>
                <a:ext uri="{FF2B5EF4-FFF2-40B4-BE49-F238E27FC236}">
                  <a16:creationId xmlns:a16="http://schemas.microsoft.com/office/drawing/2014/main" id="{363DBF7C-E148-AFE6-3CBA-327D9F758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691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7" name="Rectangle 23">
              <a:extLst>
                <a:ext uri="{FF2B5EF4-FFF2-40B4-BE49-F238E27FC236}">
                  <a16:creationId xmlns:a16="http://schemas.microsoft.com/office/drawing/2014/main" id="{6B856885-72E4-9FEB-BA6A-E24A5FA6F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77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8" name="Rectangle 24">
              <a:extLst>
                <a:ext uri="{FF2B5EF4-FFF2-40B4-BE49-F238E27FC236}">
                  <a16:creationId xmlns:a16="http://schemas.microsoft.com/office/drawing/2014/main" id="{F6F0A6A3-3594-71A4-9EBC-416CEEBA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774"/>
              <a:ext cx="267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9" name="Rectangle 25">
              <a:extLst>
                <a:ext uri="{FF2B5EF4-FFF2-40B4-BE49-F238E27FC236}">
                  <a16:creationId xmlns:a16="http://schemas.microsoft.com/office/drawing/2014/main" id="{B240B011-D9B0-0D56-C2BB-7B64A318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640"/>
              <a:ext cx="3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0" name="Rectangle 26">
              <a:extLst>
                <a:ext uri="{FF2B5EF4-FFF2-40B4-BE49-F238E27FC236}">
                  <a16:creationId xmlns:a16="http://schemas.microsoft.com/office/drawing/2014/main" id="{AA6A7265-14C6-374F-DB78-AD58340DD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40"/>
              <a:ext cx="3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1" name="Rectangle 27">
              <a:extLst>
                <a:ext uri="{FF2B5EF4-FFF2-40B4-BE49-F238E27FC236}">
                  <a16:creationId xmlns:a16="http://schemas.microsoft.com/office/drawing/2014/main" id="{A69ABA94-F1BD-30CD-BB87-B2D83A63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816"/>
              <a:ext cx="6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Transmit segments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2" name="Freeform 28">
              <a:extLst>
                <a:ext uri="{FF2B5EF4-FFF2-40B4-BE49-F238E27FC236}">
                  <a16:creationId xmlns:a16="http://schemas.microsoft.com/office/drawing/2014/main" id="{98B4B56F-EF20-B274-8A9F-A521F647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3411"/>
              <a:ext cx="1719" cy="378"/>
            </a:xfrm>
            <a:custGeom>
              <a:avLst/>
              <a:gdLst>
                <a:gd name="T0" fmla="*/ 0 w 1719"/>
                <a:gd name="T1" fmla="*/ 0 h 378"/>
                <a:gd name="T2" fmla="*/ 0 w 1719"/>
                <a:gd name="T3" fmla="*/ 378 h 378"/>
                <a:gd name="T4" fmla="*/ 1719 w 1719"/>
                <a:gd name="T5" fmla="*/ 378 h 378"/>
                <a:gd name="T6" fmla="*/ 1719 w 1719"/>
                <a:gd name="T7" fmla="*/ 5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9" h="378">
                  <a:moveTo>
                    <a:pt x="0" y="0"/>
                  </a:moveTo>
                  <a:lnTo>
                    <a:pt x="0" y="378"/>
                  </a:lnTo>
                  <a:lnTo>
                    <a:pt x="1719" y="378"/>
                  </a:lnTo>
                  <a:lnTo>
                    <a:pt x="1719" y="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3" name="Freeform 29">
              <a:extLst>
                <a:ext uri="{FF2B5EF4-FFF2-40B4-BE49-F238E27FC236}">
                  <a16:creationId xmlns:a16="http://schemas.microsoft.com/office/drawing/2014/main" id="{26637873-6833-3446-8F73-0054D88B9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3411"/>
              <a:ext cx="29" cy="56"/>
            </a:xfrm>
            <a:custGeom>
              <a:avLst/>
              <a:gdLst>
                <a:gd name="T0" fmla="*/ 29 w 29"/>
                <a:gd name="T1" fmla="*/ 56 h 56"/>
                <a:gd name="T2" fmla="*/ 16 w 29"/>
                <a:gd name="T3" fmla="*/ 0 h 56"/>
                <a:gd name="T4" fmla="*/ 0 w 29"/>
                <a:gd name="T5" fmla="*/ 56 h 56"/>
                <a:gd name="T6" fmla="*/ 29 w 2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6">
                  <a:moveTo>
                    <a:pt x="29" y="56"/>
                  </a:moveTo>
                  <a:lnTo>
                    <a:pt x="16" y="0"/>
                  </a:lnTo>
                  <a:lnTo>
                    <a:pt x="0" y="56"/>
                  </a:lnTo>
                  <a:lnTo>
                    <a:pt x="29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4" name="Line 30">
              <a:extLst>
                <a:ext uri="{FF2B5EF4-FFF2-40B4-BE49-F238E27FC236}">
                  <a16:creationId xmlns:a16="http://schemas.microsoft.com/office/drawing/2014/main" id="{3DE0440B-D579-DF1C-4E91-C13450ACC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654"/>
              <a:ext cx="1" cy="39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5" name="Freeform 31">
              <a:extLst>
                <a:ext uri="{FF2B5EF4-FFF2-40B4-BE49-F238E27FC236}">
                  <a16:creationId xmlns:a16="http://schemas.microsoft.com/office/drawing/2014/main" id="{35A3EC6A-0196-DD93-99B3-18E5731F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3040"/>
              <a:ext cx="32" cy="59"/>
            </a:xfrm>
            <a:custGeom>
              <a:avLst/>
              <a:gdLst>
                <a:gd name="T0" fmla="*/ 0 w 32"/>
                <a:gd name="T1" fmla="*/ 0 h 59"/>
                <a:gd name="T2" fmla="*/ 16 w 32"/>
                <a:gd name="T3" fmla="*/ 59 h 59"/>
                <a:gd name="T4" fmla="*/ 32 w 32"/>
                <a:gd name="T5" fmla="*/ 0 h 59"/>
                <a:gd name="T6" fmla="*/ 0 w 32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9">
                  <a:moveTo>
                    <a:pt x="0" y="0"/>
                  </a:moveTo>
                  <a:lnTo>
                    <a:pt x="16" y="59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6" name="Rectangle 32">
              <a:extLst>
                <a:ext uri="{FF2B5EF4-FFF2-40B4-BE49-F238E27FC236}">
                  <a16:creationId xmlns:a16="http://schemas.microsoft.com/office/drawing/2014/main" id="{A0B7210E-5EAD-791C-6B99-371B614B9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68"/>
              <a:ext cx="71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7" name="Rectangle 33">
              <a:extLst>
                <a:ext uri="{FF2B5EF4-FFF2-40B4-BE49-F238E27FC236}">
                  <a16:creationId xmlns:a16="http://schemas.microsoft.com/office/drawing/2014/main" id="{B1381444-DDF0-3994-856B-F9F4C8D7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766"/>
              <a:ext cx="19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Read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8" name="Rectangle 34">
              <a:extLst>
                <a:ext uri="{FF2B5EF4-FFF2-40B4-BE49-F238E27FC236}">
                  <a16:creationId xmlns:a16="http://schemas.microsoft.com/office/drawing/2014/main" id="{D5C942E3-81F6-6DF6-043A-A03B78C4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867"/>
              <a:ext cx="19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9" name="Rectangle 35">
              <a:extLst>
                <a:ext uri="{FF2B5EF4-FFF2-40B4-BE49-F238E27FC236}">
                  <a16:creationId xmlns:a16="http://schemas.microsoft.com/office/drawing/2014/main" id="{EC524067-CDA5-2C3A-EE3D-E3638D8FE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142"/>
              <a:ext cx="16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700" name="Rectangle 36">
              <a:extLst>
                <a:ext uri="{FF2B5EF4-FFF2-40B4-BE49-F238E27FC236}">
                  <a16:creationId xmlns:a16="http://schemas.microsoft.com/office/drawing/2014/main" id="{4A948251-F2EA-0D58-BD37-8D6BCB5AD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278"/>
              <a:ext cx="5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Receive buffer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701" name="Rectangle 37">
              <a:extLst>
                <a:ext uri="{FF2B5EF4-FFF2-40B4-BE49-F238E27FC236}">
                  <a16:creationId xmlns:a16="http://schemas.microsoft.com/office/drawing/2014/main" id="{2350CA5F-F21B-A7D1-2E52-FF710E29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3272"/>
              <a:ext cx="589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2" name="Rectangle 38">
              <a:extLst>
                <a:ext uri="{FF2B5EF4-FFF2-40B4-BE49-F238E27FC236}">
                  <a16:creationId xmlns:a16="http://schemas.microsoft.com/office/drawing/2014/main" id="{89679D43-4778-3D82-45CD-C86E25B5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272"/>
              <a:ext cx="525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3" name="Line 39">
              <a:extLst>
                <a:ext uri="{FF2B5EF4-FFF2-40B4-BE49-F238E27FC236}">
                  <a16:creationId xmlns:a16="http://schemas.microsoft.com/office/drawing/2014/main" id="{1255B915-A209-900A-6A58-F2E72B87C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2702"/>
              <a:ext cx="1" cy="4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4" name="Freeform 40">
              <a:extLst>
                <a:ext uri="{FF2B5EF4-FFF2-40B4-BE49-F238E27FC236}">
                  <a16:creationId xmlns:a16="http://schemas.microsoft.com/office/drawing/2014/main" id="{4AF40C55-A857-979A-BD7F-B04D3962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2651"/>
              <a:ext cx="29" cy="59"/>
            </a:xfrm>
            <a:custGeom>
              <a:avLst/>
              <a:gdLst>
                <a:gd name="T0" fmla="*/ 29 w 29"/>
                <a:gd name="T1" fmla="*/ 59 h 59"/>
                <a:gd name="T2" fmla="*/ 16 w 29"/>
                <a:gd name="T3" fmla="*/ 0 h 59"/>
                <a:gd name="T4" fmla="*/ 0 w 29"/>
                <a:gd name="T5" fmla="*/ 59 h 59"/>
                <a:gd name="T6" fmla="*/ 29 w 2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9">
                  <a:moveTo>
                    <a:pt x="29" y="59"/>
                  </a:moveTo>
                  <a:lnTo>
                    <a:pt x="16" y="0"/>
                  </a:lnTo>
                  <a:lnTo>
                    <a:pt x="0" y="59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5" name="Rectangle 41">
              <a:extLst>
                <a:ext uri="{FF2B5EF4-FFF2-40B4-BE49-F238E27FC236}">
                  <a16:creationId xmlns:a16="http://schemas.microsoft.com/office/drawing/2014/main" id="{84D56E8E-F802-2AA5-BDC7-0FE1E2C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584"/>
              <a:ext cx="14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US" altLang="en-US" sz="1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 </a:t>
              </a:r>
              <a:endParaRPr lang="en-GB" altLang="en-US" sz="1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13706" name="Freeform 42">
              <a:extLst>
                <a:ext uri="{FF2B5EF4-FFF2-40B4-BE49-F238E27FC236}">
                  <a16:creationId xmlns:a16="http://schemas.microsoft.com/office/drawing/2014/main" id="{382E6D05-9490-6711-6DCC-47D283AD4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2867"/>
              <a:ext cx="16" cy="99"/>
            </a:xfrm>
            <a:custGeom>
              <a:avLst/>
              <a:gdLst>
                <a:gd name="T0" fmla="*/ 16 w 16"/>
                <a:gd name="T1" fmla="*/ 91 h 99"/>
                <a:gd name="T2" fmla="*/ 16 w 16"/>
                <a:gd name="T3" fmla="*/ 91 h 99"/>
                <a:gd name="T4" fmla="*/ 14 w 16"/>
                <a:gd name="T5" fmla="*/ 85 h 99"/>
                <a:gd name="T6" fmla="*/ 8 w 16"/>
                <a:gd name="T7" fmla="*/ 83 h 99"/>
                <a:gd name="T8" fmla="*/ 8 w 16"/>
                <a:gd name="T9" fmla="*/ 83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6 h 99"/>
                <a:gd name="T18" fmla="*/ 8 w 16"/>
                <a:gd name="T19" fmla="*/ 99 h 99"/>
                <a:gd name="T20" fmla="*/ 8 w 16"/>
                <a:gd name="T21" fmla="*/ 99 h 99"/>
                <a:gd name="T22" fmla="*/ 14 w 16"/>
                <a:gd name="T23" fmla="*/ 96 h 99"/>
                <a:gd name="T24" fmla="*/ 16 w 16"/>
                <a:gd name="T25" fmla="*/ 91 h 99"/>
                <a:gd name="T26" fmla="*/ 16 w 16"/>
                <a:gd name="T27" fmla="*/ 91 h 99"/>
                <a:gd name="T28" fmla="*/ 16 w 16"/>
                <a:gd name="T29" fmla="*/ 48 h 99"/>
                <a:gd name="T30" fmla="*/ 16 w 16"/>
                <a:gd name="T31" fmla="*/ 48 h 99"/>
                <a:gd name="T32" fmla="*/ 14 w 16"/>
                <a:gd name="T33" fmla="*/ 43 h 99"/>
                <a:gd name="T34" fmla="*/ 8 w 16"/>
                <a:gd name="T35" fmla="*/ 40 h 99"/>
                <a:gd name="T36" fmla="*/ 8 w 16"/>
                <a:gd name="T37" fmla="*/ 40 h 99"/>
                <a:gd name="T38" fmla="*/ 3 w 16"/>
                <a:gd name="T39" fmla="*/ 43 h 99"/>
                <a:gd name="T40" fmla="*/ 0 w 16"/>
                <a:gd name="T41" fmla="*/ 48 h 99"/>
                <a:gd name="T42" fmla="*/ 0 w 16"/>
                <a:gd name="T43" fmla="*/ 48 h 99"/>
                <a:gd name="T44" fmla="*/ 3 w 16"/>
                <a:gd name="T45" fmla="*/ 53 h 99"/>
                <a:gd name="T46" fmla="*/ 8 w 16"/>
                <a:gd name="T47" fmla="*/ 56 h 99"/>
                <a:gd name="T48" fmla="*/ 8 w 16"/>
                <a:gd name="T49" fmla="*/ 56 h 99"/>
                <a:gd name="T50" fmla="*/ 14 w 16"/>
                <a:gd name="T51" fmla="*/ 53 h 99"/>
                <a:gd name="T52" fmla="*/ 16 w 16"/>
                <a:gd name="T53" fmla="*/ 48 h 99"/>
                <a:gd name="T54" fmla="*/ 16 w 16"/>
                <a:gd name="T55" fmla="*/ 48 h 99"/>
                <a:gd name="T56" fmla="*/ 16 w 16"/>
                <a:gd name="T57" fmla="*/ 5 h 99"/>
                <a:gd name="T58" fmla="*/ 16 w 16"/>
                <a:gd name="T59" fmla="*/ 5 h 99"/>
                <a:gd name="T60" fmla="*/ 14 w 16"/>
                <a:gd name="T61" fmla="*/ 0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0 h 99"/>
                <a:gd name="T68" fmla="*/ 0 w 16"/>
                <a:gd name="T69" fmla="*/ 5 h 99"/>
                <a:gd name="T70" fmla="*/ 0 w 16"/>
                <a:gd name="T71" fmla="*/ 5 h 99"/>
                <a:gd name="T72" fmla="*/ 3 w 16"/>
                <a:gd name="T73" fmla="*/ 11 h 99"/>
                <a:gd name="T74" fmla="*/ 8 w 16"/>
                <a:gd name="T75" fmla="*/ 13 h 99"/>
                <a:gd name="T76" fmla="*/ 8 w 16"/>
                <a:gd name="T77" fmla="*/ 13 h 99"/>
                <a:gd name="T78" fmla="*/ 14 w 16"/>
                <a:gd name="T79" fmla="*/ 11 h 99"/>
                <a:gd name="T80" fmla="*/ 16 w 16"/>
                <a:gd name="T81" fmla="*/ 5 h 99"/>
                <a:gd name="T82" fmla="*/ 16 w 16"/>
                <a:gd name="T83" fmla="*/ 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1"/>
                  </a:moveTo>
                  <a:lnTo>
                    <a:pt x="16" y="91"/>
                  </a:lnTo>
                  <a:lnTo>
                    <a:pt x="14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4" y="96"/>
                  </a:lnTo>
                  <a:lnTo>
                    <a:pt x="16" y="91"/>
                  </a:lnTo>
                  <a:lnTo>
                    <a:pt x="16" y="91"/>
                  </a:lnTo>
                  <a:close/>
                  <a:moveTo>
                    <a:pt x="16" y="48"/>
                  </a:moveTo>
                  <a:lnTo>
                    <a:pt x="16" y="48"/>
                  </a:lnTo>
                  <a:lnTo>
                    <a:pt x="14" y="43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4" y="53"/>
                  </a:lnTo>
                  <a:lnTo>
                    <a:pt x="16" y="48"/>
                  </a:lnTo>
                  <a:lnTo>
                    <a:pt x="16" y="48"/>
                  </a:lnTo>
                  <a:close/>
                  <a:moveTo>
                    <a:pt x="16" y="5"/>
                  </a:moveTo>
                  <a:lnTo>
                    <a:pt x="16" y="5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7" name="Freeform 43">
              <a:extLst>
                <a:ext uri="{FF2B5EF4-FFF2-40B4-BE49-F238E27FC236}">
                  <a16:creationId xmlns:a16="http://schemas.microsoft.com/office/drawing/2014/main" id="{0E378B8D-DE68-B9C5-6466-516A929D5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5" y="2867"/>
              <a:ext cx="16" cy="99"/>
            </a:xfrm>
            <a:custGeom>
              <a:avLst/>
              <a:gdLst>
                <a:gd name="T0" fmla="*/ 16 w 16"/>
                <a:gd name="T1" fmla="*/ 93 h 99"/>
                <a:gd name="T2" fmla="*/ 16 w 16"/>
                <a:gd name="T3" fmla="*/ 93 h 99"/>
                <a:gd name="T4" fmla="*/ 16 w 16"/>
                <a:gd name="T5" fmla="*/ 85 h 99"/>
                <a:gd name="T6" fmla="*/ 8 w 16"/>
                <a:gd name="T7" fmla="*/ 85 h 99"/>
                <a:gd name="T8" fmla="*/ 8 w 16"/>
                <a:gd name="T9" fmla="*/ 85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9 h 99"/>
                <a:gd name="T18" fmla="*/ 8 w 16"/>
                <a:gd name="T19" fmla="*/ 99 h 99"/>
                <a:gd name="T20" fmla="*/ 8 w 16"/>
                <a:gd name="T21" fmla="*/ 99 h 99"/>
                <a:gd name="T22" fmla="*/ 16 w 16"/>
                <a:gd name="T23" fmla="*/ 99 h 99"/>
                <a:gd name="T24" fmla="*/ 16 w 16"/>
                <a:gd name="T25" fmla="*/ 93 h 99"/>
                <a:gd name="T26" fmla="*/ 16 w 16"/>
                <a:gd name="T27" fmla="*/ 93 h 99"/>
                <a:gd name="T28" fmla="*/ 16 w 16"/>
                <a:gd name="T29" fmla="*/ 51 h 99"/>
                <a:gd name="T30" fmla="*/ 16 w 16"/>
                <a:gd name="T31" fmla="*/ 51 h 99"/>
                <a:gd name="T32" fmla="*/ 16 w 16"/>
                <a:gd name="T33" fmla="*/ 45 h 99"/>
                <a:gd name="T34" fmla="*/ 8 w 16"/>
                <a:gd name="T35" fmla="*/ 43 h 99"/>
                <a:gd name="T36" fmla="*/ 8 w 16"/>
                <a:gd name="T37" fmla="*/ 43 h 99"/>
                <a:gd name="T38" fmla="*/ 3 w 16"/>
                <a:gd name="T39" fmla="*/ 45 h 99"/>
                <a:gd name="T40" fmla="*/ 0 w 16"/>
                <a:gd name="T41" fmla="*/ 51 h 99"/>
                <a:gd name="T42" fmla="*/ 0 w 16"/>
                <a:gd name="T43" fmla="*/ 51 h 99"/>
                <a:gd name="T44" fmla="*/ 3 w 16"/>
                <a:gd name="T45" fmla="*/ 56 h 99"/>
                <a:gd name="T46" fmla="*/ 8 w 16"/>
                <a:gd name="T47" fmla="*/ 56 h 99"/>
                <a:gd name="T48" fmla="*/ 8 w 16"/>
                <a:gd name="T49" fmla="*/ 56 h 99"/>
                <a:gd name="T50" fmla="*/ 16 w 16"/>
                <a:gd name="T51" fmla="*/ 56 h 99"/>
                <a:gd name="T52" fmla="*/ 16 w 16"/>
                <a:gd name="T53" fmla="*/ 51 h 99"/>
                <a:gd name="T54" fmla="*/ 16 w 16"/>
                <a:gd name="T55" fmla="*/ 51 h 99"/>
                <a:gd name="T56" fmla="*/ 16 w 16"/>
                <a:gd name="T57" fmla="*/ 8 h 99"/>
                <a:gd name="T58" fmla="*/ 16 w 16"/>
                <a:gd name="T59" fmla="*/ 8 h 99"/>
                <a:gd name="T60" fmla="*/ 16 w 16"/>
                <a:gd name="T61" fmla="*/ 3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3 h 99"/>
                <a:gd name="T68" fmla="*/ 0 w 16"/>
                <a:gd name="T69" fmla="*/ 8 h 99"/>
                <a:gd name="T70" fmla="*/ 0 w 16"/>
                <a:gd name="T71" fmla="*/ 8 h 99"/>
                <a:gd name="T72" fmla="*/ 3 w 16"/>
                <a:gd name="T73" fmla="*/ 13 h 99"/>
                <a:gd name="T74" fmla="*/ 8 w 16"/>
                <a:gd name="T75" fmla="*/ 16 h 99"/>
                <a:gd name="T76" fmla="*/ 8 w 16"/>
                <a:gd name="T77" fmla="*/ 16 h 99"/>
                <a:gd name="T78" fmla="*/ 16 w 16"/>
                <a:gd name="T79" fmla="*/ 13 h 99"/>
                <a:gd name="T80" fmla="*/ 16 w 16"/>
                <a:gd name="T81" fmla="*/ 8 h 99"/>
                <a:gd name="T82" fmla="*/ 16 w 16"/>
                <a:gd name="T8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3"/>
                  </a:moveTo>
                  <a:lnTo>
                    <a:pt x="16" y="93"/>
                  </a:lnTo>
                  <a:lnTo>
                    <a:pt x="16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6" y="99"/>
                  </a:lnTo>
                  <a:lnTo>
                    <a:pt x="16" y="93"/>
                  </a:lnTo>
                  <a:lnTo>
                    <a:pt x="16" y="93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16" y="45"/>
                  </a:lnTo>
                  <a:lnTo>
                    <a:pt x="8" y="43"/>
                  </a:lnTo>
                  <a:lnTo>
                    <a:pt x="8" y="43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16" y="51"/>
                  </a:lnTo>
                  <a:lnTo>
                    <a:pt x="16" y="51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3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13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9FA7B40-B1A0-B45C-2953-5E775978D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914400"/>
          </a:xfrm>
        </p:spPr>
        <p:txBody>
          <a:bodyPr/>
          <a:lstStyle/>
          <a:p>
            <a:r>
              <a:rPr lang="en-US" altLang="en-US"/>
              <a:t>Segment Format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013333BD-65F6-0584-96F2-D93CA129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0825"/>
            <a:ext cx="5340350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BA1E9A4-2460-8B12-7D39-D16093304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Segment Format (cont)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BFD7880-4826-4FEF-0A42-1CB091430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Each connection identified with 4-tuple: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(SrcPort, SrcIPAddr, DsrPort, DstIPAddr)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Sliding window + flow control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acknowledgment, SequenceNum, AdvertisedWinow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Flags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SYN, FIN, RESET, PUSH, URG, ACK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Checksum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/>
              <a:t>pseudo header + TCP header + data</a:t>
            </a:r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FD2E5F51-75BA-1139-321A-6B106976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833688"/>
            <a:ext cx="4822825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E5A9DAC-B80F-E753-7682-5F04A7EB6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Connection Establishment and Three-Way Handshake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B3CE29A-209F-786B-7419-6567C5F2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952625"/>
            <a:ext cx="19843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Active participant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9D7EB65A-363E-48A3-3E81-83DA51A4A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244725"/>
            <a:ext cx="858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(client)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FC717457-DE88-A165-5D72-D39FF913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1952625"/>
            <a:ext cx="21764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Passive participant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FDE0B1F8-465A-24CD-DC06-69C51E84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2244725"/>
            <a:ext cx="9572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(server)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74748900-B639-F369-D462-19600238D568}"/>
              </a:ext>
            </a:extLst>
          </p:cNvPr>
          <p:cNvSpPr>
            <a:spLocks noChangeArrowheads="1"/>
          </p:cNvSpPr>
          <p:nvPr/>
        </p:nvSpPr>
        <p:spPr bwMode="auto">
          <a:xfrm rot="780000">
            <a:off x="3306763" y="2830513"/>
            <a:ext cx="220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SYN, SequenceNum =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FF05467A-7C20-7262-D9B6-29A298E990F8}"/>
              </a:ext>
            </a:extLst>
          </p:cNvPr>
          <p:cNvSpPr>
            <a:spLocks noChangeArrowheads="1"/>
          </p:cNvSpPr>
          <p:nvPr/>
        </p:nvSpPr>
        <p:spPr bwMode="auto">
          <a:xfrm rot="780000">
            <a:off x="5570538" y="31194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x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69" name="Line 9">
            <a:extLst>
              <a:ext uri="{FF2B5EF4-FFF2-40B4-BE49-F238E27FC236}">
                <a16:creationId xmlns:a16="http://schemas.microsoft.com/office/drawing/2014/main" id="{7400717B-CF03-5291-D7B7-D6A3D8BA0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51113"/>
            <a:ext cx="1588" cy="3233737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80D3E6E9-B857-3872-BA17-B97D68BD8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2559050"/>
            <a:ext cx="1588" cy="3241675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1" name="Line 11">
            <a:extLst>
              <a:ext uri="{FF2B5EF4-FFF2-40B4-BE49-F238E27FC236}">
                <a16:creationId xmlns:a16="http://schemas.microsoft.com/office/drawing/2014/main" id="{A2216C3F-AA94-BD7B-9F90-EEE4140BA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41625"/>
            <a:ext cx="3716338" cy="828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2" name="Freeform 12">
            <a:extLst>
              <a:ext uri="{FF2B5EF4-FFF2-40B4-BE49-F238E27FC236}">
                <a16:creationId xmlns:a16="http://schemas.microsoft.com/office/drawing/2014/main" id="{96808B2A-9918-7393-54EB-BE5CEF7EA169}"/>
              </a:ext>
            </a:extLst>
          </p:cNvPr>
          <p:cNvSpPr>
            <a:spLocks/>
          </p:cNvSpPr>
          <p:nvPr/>
        </p:nvSpPr>
        <p:spPr bwMode="auto">
          <a:xfrm>
            <a:off x="6419850" y="3624263"/>
            <a:ext cx="176213" cy="84137"/>
          </a:xfrm>
          <a:custGeom>
            <a:avLst/>
            <a:gdLst>
              <a:gd name="T0" fmla="*/ 0 w 111"/>
              <a:gd name="T1" fmla="*/ 53 h 53"/>
              <a:gd name="T2" fmla="*/ 111 w 111"/>
              <a:gd name="T3" fmla="*/ 53 h 53"/>
              <a:gd name="T4" fmla="*/ 20 w 111"/>
              <a:gd name="T5" fmla="*/ 0 h 53"/>
              <a:gd name="T6" fmla="*/ 0 w 111"/>
              <a:gd name="T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3">
                <a:moveTo>
                  <a:pt x="0" y="53"/>
                </a:moveTo>
                <a:lnTo>
                  <a:pt x="111" y="53"/>
                </a:lnTo>
                <a:lnTo>
                  <a:pt x="20" y="0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3" name="Rectangle 13">
            <a:extLst>
              <a:ext uri="{FF2B5EF4-FFF2-40B4-BE49-F238E27FC236}">
                <a16:creationId xmlns:a16="http://schemas.microsoft.com/office/drawing/2014/main" id="{F6FDB0CE-0954-0A3E-BE77-1415BC9B8C5D}"/>
              </a:ext>
            </a:extLst>
          </p:cNvPr>
          <p:cNvSpPr>
            <a:spLocks noChangeArrowheads="1"/>
          </p:cNvSpPr>
          <p:nvPr/>
        </p:nvSpPr>
        <p:spPr bwMode="auto">
          <a:xfrm rot="720000">
            <a:off x="2963863" y="5040313"/>
            <a:ext cx="2917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ACK, Acknowledgment =</a:t>
            </a:r>
            <a:r>
              <a:rPr lang="en-US" altLang="en-US" sz="1900">
                <a:solidFill>
                  <a:srgbClr val="000000"/>
                </a:solidFill>
                <a:latin typeface="Myriad Roman" charset="0"/>
              </a:rPr>
              <a:t>y+1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74" name="Line 14">
            <a:extLst>
              <a:ext uri="{FF2B5EF4-FFF2-40B4-BE49-F238E27FC236}">
                <a16:creationId xmlns:a16="http://schemas.microsoft.com/office/drawing/2014/main" id="{447DDC83-2363-03A3-5538-275E87D0D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4673600"/>
            <a:ext cx="3716338" cy="8270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5" name="Line 15">
            <a:extLst>
              <a:ext uri="{FF2B5EF4-FFF2-40B4-BE49-F238E27FC236}">
                <a16:creationId xmlns:a16="http://schemas.microsoft.com/office/drawing/2014/main" id="{5030FD68-0D60-FD37-8EAE-19AF54A90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716338"/>
            <a:ext cx="3708400" cy="919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6" name="Freeform 16">
            <a:extLst>
              <a:ext uri="{FF2B5EF4-FFF2-40B4-BE49-F238E27FC236}">
                <a16:creationId xmlns:a16="http://schemas.microsoft.com/office/drawing/2014/main" id="{1971B8D6-6913-AABF-3A5A-BD78037B760C}"/>
              </a:ext>
            </a:extLst>
          </p:cNvPr>
          <p:cNvSpPr>
            <a:spLocks/>
          </p:cNvSpPr>
          <p:nvPr/>
        </p:nvSpPr>
        <p:spPr bwMode="auto">
          <a:xfrm>
            <a:off x="2743200" y="4581525"/>
            <a:ext cx="176213" cy="92075"/>
          </a:xfrm>
          <a:custGeom>
            <a:avLst/>
            <a:gdLst>
              <a:gd name="T0" fmla="*/ 96 w 111"/>
              <a:gd name="T1" fmla="*/ 0 h 58"/>
              <a:gd name="T2" fmla="*/ 0 w 111"/>
              <a:gd name="T3" fmla="*/ 53 h 58"/>
              <a:gd name="T4" fmla="*/ 111 w 111"/>
              <a:gd name="T5" fmla="*/ 58 h 58"/>
              <a:gd name="T6" fmla="*/ 96 w 111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8">
                <a:moveTo>
                  <a:pt x="96" y="0"/>
                </a:moveTo>
                <a:lnTo>
                  <a:pt x="0" y="53"/>
                </a:lnTo>
                <a:lnTo>
                  <a:pt x="111" y="58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7" name="Rectangle 17">
            <a:extLst>
              <a:ext uri="{FF2B5EF4-FFF2-40B4-BE49-F238E27FC236}">
                <a16:creationId xmlns:a16="http://schemas.microsoft.com/office/drawing/2014/main" id="{559D4C7B-AFC1-5B58-F34F-4A68B36AB9EE}"/>
              </a:ext>
            </a:extLst>
          </p:cNvPr>
          <p:cNvSpPr>
            <a:spLocks noChangeArrowheads="1"/>
          </p:cNvSpPr>
          <p:nvPr/>
        </p:nvSpPr>
        <p:spPr bwMode="auto">
          <a:xfrm rot="20760000">
            <a:off x="3676650" y="4154488"/>
            <a:ext cx="228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900">
                <a:solidFill>
                  <a:srgbClr val="000000"/>
                </a:solidFill>
                <a:latin typeface="Myriad Roman" charset="0"/>
              </a:rPr>
              <a:t>Acknowledgment =</a:t>
            </a:r>
            <a:r>
              <a:rPr lang="en-US" altLang="en-US" sz="1900">
                <a:solidFill>
                  <a:srgbClr val="000000"/>
                </a:solidFill>
                <a:latin typeface="Myriad Roman" charset="0"/>
              </a:rPr>
              <a:t>x+1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7778" name="Freeform 18">
            <a:extLst>
              <a:ext uri="{FF2B5EF4-FFF2-40B4-BE49-F238E27FC236}">
                <a16:creationId xmlns:a16="http://schemas.microsoft.com/office/drawing/2014/main" id="{8C233F21-0E17-D9F8-4507-63DC19C690B8}"/>
              </a:ext>
            </a:extLst>
          </p:cNvPr>
          <p:cNvSpPr>
            <a:spLocks/>
          </p:cNvSpPr>
          <p:nvPr/>
        </p:nvSpPr>
        <p:spPr bwMode="auto">
          <a:xfrm>
            <a:off x="6419850" y="5448300"/>
            <a:ext cx="176213" cy="90488"/>
          </a:xfrm>
          <a:custGeom>
            <a:avLst/>
            <a:gdLst>
              <a:gd name="T0" fmla="*/ 0 w 111"/>
              <a:gd name="T1" fmla="*/ 57 h 57"/>
              <a:gd name="T2" fmla="*/ 111 w 111"/>
              <a:gd name="T3" fmla="*/ 57 h 57"/>
              <a:gd name="T4" fmla="*/ 20 w 111"/>
              <a:gd name="T5" fmla="*/ 0 h 57"/>
              <a:gd name="T6" fmla="*/ 0 w 111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7">
                <a:moveTo>
                  <a:pt x="0" y="57"/>
                </a:moveTo>
                <a:lnTo>
                  <a:pt x="111" y="57"/>
                </a:lnTo>
                <a:lnTo>
                  <a:pt x="2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79" name="Rectangle 19">
            <a:extLst>
              <a:ext uri="{FF2B5EF4-FFF2-40B4-BE49-F238E27FC236}">
                <a16:creationId xmlns:a16="http://schemas.microsoft.com/office/drawing/2014/main" id="{8E200C33-7E56-BF97-4749-877A6B00F848}"/>
              </a:ext>
            </a:extLst>
          </p:cNvPr>
          <p:cNvSpPr>
            <a:spLocks noChangeArrowheads="1"/>
          </p:cNvSpPr>
          <p:nvPr/>
        </p:nvSpPr>
        <p:spPr bwMode="auto">
          <a:xfrm rot="20760000">
            <a:off x="2933700" y="3829050"/>
            <a:ext cx="33861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Myriad Roman" charset="0"/>
              </a:rPr>
              <a:t>SYN+ACK, SequenceNum=y,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38C3563-04F3-1EEA-5657-9E938E70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b="1"/>
              <a:t>Reliability and Flow Control</a:t>
            </a:r>
            <a:r>
              <a:rPr lang="en-US" altLang="en-US" sz="1800"/>
              <a:t> 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979CBEC-CA75-BE55-200C-B88D2C23C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8023225" cy="4651375"/>
          </a:xfrm>
        </p:spPr>
        <p:txBody>
          <a:bodyPr/>
          <a:lstStyle/>
          <a:p>
            <a:r>
              <a:rPr lang="en-US" altLang="en-US"/>
              <a:t>The receiver’s buffer has two purposes</a:t>
            </a:r>
          </a:p>
          <a:p>
            <a:pPr lvl="1"/>
            <a:r>
              <a:rPr lang="en-US" altLang="en-US"/>
              <a:t>Reorder segments received out of order </a:t>
            </a:r>
          </a:p>
          <a:p>
            <a:pPr lvl="1"/>
            <a:r>
              <a:rPr lang="en-US" altLang="en-US"/>
              <a:t>Hold data unread by the application</a:t>
            </a:r>
          </a:p>
          <a:p>
            <a:r>
              <a:rPr lang="en-US" altLang="en-US"/>
              <a:t>The sender cannot send more than </a:t>
            </a:r>
            <a:r>
              <a:rPr lang="en-US" altLang="en-US" i="1"/>
              <a:t>AdvertisedWindow </a:t>
            </a:r>
            <a:r>
              <a:rPr lang="en-US" altLang="en-US"/>
              <a:t>bytes of unacknowledged data at any given time (Flow Control).</a:t>
            </a:r>
          </a:p>
          <a:p>
            <a:r>
              <a:rPr lang="en-US" altLang="en-US"/>
              <a:t>The sender retransmits after timeout</a:t>
            </a:r>
          </a:p>
          <a:p>
            <a:pPr lvl="1"/>
            <a:r>
              <a:rPr lang="en-US" altLang="en-US"/>
              <a:t>Adaptive RTT measurement.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112F887A-D72B-CCE1-19D2-3F8F978DE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Socket API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F220AF17-0E24-C0AF-90F3-57378CDF0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92238"/>
            <a:ext cx="8763000" cy="49958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Creating a socket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socket(int domain, int type, int protocol)</a:t>
            </a:r>
          </a:p>
          <a:p>
            <a:pPr lvl="2">
              <a:lnSpc>
                <a:spcPct val="80000"/>
              </a:lnSpc>
            </a:pPr>
            <a:r>
              <a:rPr lang="en-US" altLang="en-US" sz="1600">
                <a:latin typeface="Helvetica" panose="020B0604020202020204" pitchFamily="34" charset="0"/>
              </a:rPr>
              <a:t>type = SOCK_STREAM, SOCK_DGRAM, SOCK_RAW</a:t>
            </a:r>
          </a:p>
          <a:p>
            <a:pPr lvl="2">
              <a:lnSpc>
                <a:spcPct val="80000"/>
              </a:lnSpc>
            </a:pPr>
            <a:endParaRPr lang="en-US" altLang="en-US" sz="100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Passive Open (on server)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bind(int socket, struct sockaddr *addr, int addr_len)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listen(int socket, int backlog)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accept(int socket, struct sockaddr *addr, int addr_len)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Active Open (on client)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connect(int socket, struct sockaddr *addr,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			int addr_len)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Sending/Receiving Messages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send(int socket, char *msg, int mlen, int flags)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int recv(int socket, char *buf, int blen, int flags)</a:t>
            </a:r>
            <a:endParaRPr lang="en-US" altLang="en-US" sz="2000"/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E396F20E-0453-A6AB-867A-E16AB9E2A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endParaRPr lang="en-US" altLang="en-US" sz="4800"/>
          </a:p>
          <a:p>
            <a:pPr algn="ctr">
              <a:buFont typeface="Monotype Sorts" charset="2"/>
              <a:buNone/>
            </a:pPr>
            <a:r>
              <a:rPr lang="en-US" altLang="en-US" sz="5400"/>
              <a:t>Wireless LAN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ADBF8A53-63DE-D008-9214-A10C64665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7772400" cy="1143000"/>
          </a:xfrm>
        </p:spPr>
        <p:txBody>
          <a:bodyPr/>
          <a:lstStyle/>
          <a:p>
            <a:r>
              <a:rPr lang="en-US" altLang="en-US"/>
              <a:t>Ethernet Overview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3B02301-DDBC-0931-47FD-2F15091BA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altLang="en-US"/>
              <a:t>The most successful Local Area Networks</a:t>
            </a:r>
          </a:p>
          <a:p>
            <a:r>
              <a:rPr lang="en-US" altLang="en-US"/>
              <a:t>Bandwidth: 10Mbps, 100Mbps (Fast), 1Gbps</a:t>
            </a:r>
          </a:p>
          <a:p>
            <a:r>
              <a:rPr lang="en-US" altLang="en-US"/>
              <a:t>Avoid Simultaneous on a Shared Line: CSMA/CD</a:t>
            </a:r>
            <a:endParaRPr lang="en-US" altLang="en-US" sz="3200"/>
          </a:p>
          <a:p>
            <a:pPr lvl="1"/>
            <a:r>
              <a:rPr lang="en-US" altLang="en-US"/>
              <a:t>multiple access</a:t>
            </a:r>
          </a:p>
          <a:p>
            <a:pPr lvl="1"/>
            <a:r>
              <a:rPr lang="en-US" altLang="en-US"/>
              <a:t>carrier sense: </a:t>
            </a:r>
          </a:p>
          <a:p>
            <a:pPr lvl="2"/>
            <a:r>
              <a:rPr lang="en-US" altLang="en-US"/>
              <a:t>listen before transmitting.</a:t>
            </a:r>
          </a:p>
          <a:p>
            <a:pPr lvl="2"/>
            <a:r>
              <a:rPr lang="en-US" altLang="en-US"/>
              <a:t>distinguish an idle and busy link.</a:t>
            </a:r>
          </a:p>
          <a:p>
            <a:pPr lvl="1"/>
            <a:r>
              <a:rPr lang="en-US" altLang="en-US"/>
              <a:t>collision detection</a:t>
            </a:r>
          </a:p>
          <a:p>
            <a:pPr lvl="2"/>
            <a:r>
              <a:rPr lang="en-US" altLang="en-US"/>
              <a:t>listen while transmitting.</a:t>
            </a:r>
          </a:p>
          <a:p>
            <a:pPr lvl="2"/>
            <a:r>
              <a:rPr lang="en-US" altLang="en-US"/>
              <a:t>Collision: What you hear is different from what you listen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4E3F26-6B59-F70C-95BA-2F04F3F53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‘minimal’ functionality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7659F3F-4E4D-2F1F-0A69-3ECB247A8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Use the mimimum number of descriptors</a:t>
            </a:r>
          </a:p>
          <a:p>
            <a:r>
              <a:rPr lang="en-US" altLang="en-US"/>
              <a:t>Use simple ‘legacy’ descriptor-formats</a:t>
            </a:r>
          </a:p>
          <a:p>
            <a:r>
              <a:rPr lang="en-US" altLang="en-US"/>
              <a:t>Maintain a minimal set of driver statistics</a:t>
            </a:r>
          </a:p>
          <a:p>
            <a:r>
              <a:rPr lang="en-US" altLang="en-US"/>
              <a:t>Omit flow-control and VLAN tagging</a:t>
            </a:r>
          </a:p>
          <a:p>
            <a:r>
              <a:rPr lang="en-US" altLang="en-US"/>
              <a:t>Omit nonessential interrupt-processing</a:t>
            </a:r>
          </a:p>
          <a:p>
            <a:r>
              <a:rPr lang="en-US" altLang="en-US"/>
              <a:t>Omit use of packet-filtering options</a:t>
            </a:r>
          </a:p>
          <a:p>
            <a:r>
              <a:rPr lang="en-US" altLang="en-US"/>
              <a:t>Omit use of device’s ‘offload’ options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9947C35E-80DF-D0C9-F57B-674D1A6B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Ethernet Frame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DF71028C-ED76-BBE3-A8F6-2D838AF9A7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772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Frame Format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unique, 48-bit unicast address assigned to each adapter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example: </a:t>
            </a:r>
            <a:r>
              <a:rPr lang="en-US" altLang="en-US" sz="1600" b="1">
                <a:latin typeface="Courier New" panose="02070309020205020404" pitchFamily="49" charset="0"/>
              </a:rPr>
              <a:t>8:0:e4:b1:2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2000"/>
              <a:t>Every body hears the frame (shared media). But the one with matching destination address picks up.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broadcast: all </a:t>
            </a:r>
            <a:r>
              <a:rPr lang="en-US" altLang="en-US" sz="2000" b="1">
                <a:latin typeface="Courier New" panose="02070309020205020404" pitchFamily="49" charset="0"/>
              </a:rPr>
              <a:t>1</a:t>
            </a:r>
            <a:r>
              <a:rPr lang="en-US" altLang="en-US" sz="2000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multicast: first bit is </a:t>
            </a:r>
            <a:r>
              <a:rPr lang="en-US" altLang="en-US" sz="2000" b="1">
                <a:latin typeface="Courier New" panose="02070309020205020404" pitchFamily="49" charset="0"/>
              </a:rPr>
              <a:t>1. </a:t>
            </a:r>
            <a:r>
              <a:rPr lang="en-US" altLang="en-US" sz="2000"/>
              <a:t>The host can configure its adaptor to accept some multicast addresses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Preamble (a seq. alternating 0s and 1s ) indicates the start of a frame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Type: high-level protocols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162820" name="Picture 4">
            <a:extLst>
              <a:ext uri="{FF2B5EF4-FFF2-40B4-BE49-F238E27FC236}">
                <a16:creationId xmlns:a16="http://schemas.microsoft.com/office/drawing/2014/main" id="{83A4AFBF-D1B3-7C98-C82D-C1C6473C21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752600"/>
            <a:ext cx="5105400" cy="79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EAACF72-63E7-59C5-7A11-F808E44CE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0"/>
            <a:ext cx="7772400" cy="1143000"/>
          </a:xfrm>
        </p:spPr>
        <p:txBody>
          <a:bodyPr/>
          <a:lstStyle/>
          <a:p>
            <a:r>
              <a:rPr lang="en-US" altLang="en-US"/>
              <a:t>Transmit Algorithm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D2F45342-941F-AD71-107F-1229F5632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If line is idle…</a:t>
            </a:r>
            <a:endParaRPr lang="en-US" altLang="en-US" sz="3200"/>
          </a:p>
          <a:p>
            <a:pPr lvl="1">
              <a:lnSpc>
                <a:spcPct val="80000"/>
              </a:lnSpc>
            </a:pPr>
            <a:r>
              <a:rPr lang="en-US" altLang="en-US"/>
              <a:t>send immediately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upper bound message size of 1500 bytes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Limited occupancy on the line.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must wait 9.6us between back-to-back frames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To allow other hosts to send.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line is busy…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wait until idle and transmit immediately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BE57D35-51DE-AEA4-62A6-C03015420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5937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Collisions</a:t>
            </a:r>
          </a:p>
        </p:txBody>
      </p:sp>
      <p:pic>
        <p:nvPicPr>
          <p:cNvPr id="165891" name="Picture 3">
            <a:extLst>
              <a:ext uri="{FF2B5EF4-FFF2-40B4-BE49-F238E27FC236}">
                <a16:creationId xmlns:a16="http://schemas.microsoft.com/office/drawing/2014/main" id="{66A8B7F5-D11A-C061-1996-49121EE4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2998788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2" name="Text Box 4">
            <a:extLst>
              <a:ext uri="{FF2B5EF4-FFF2-40B4-BE49-F238E27FC236}">
                <a16:creationId xmlns:a16="http://schemas.microsoft.com/office/drawing/2014/main" id="{173F75A3-275D-8BFD-5751-4D4D4405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29A2AE2E-8EA7-2FF6-1E94-6D71C16F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27188"/>
            <a:ext cx="449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/>
              <a:t>The remote side may send its frame before it hears the frame currently being sent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Both sides detect an idle line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Due to the propagation delay</a:t>
            </a:r>
          </a:p>
          <a:p>
            <a:pPr>
              <a:lnSpc>
                <a:spcPct val="80000"/>
              </a:lnSpc>
            </a:pPr>
            <a:r>
              <a:rPr lang="en-US" altLang="en-US"/>
              <a:t>For A to detect the collision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Collisions can only be detected during transmission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51.2us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>
                <a:cs typeface="Times New Roman" panose="02020603050405020304" pitchFamily="18" charset="0"/>
              </a:rPr>
              <a:t>10Mbps = 64 bytes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8C088057-D35A-3FD4-67C2-F321F1266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Upon Collision</a:t>
            </a:r>
            <a:endParaRPr lang="en-US" altLang="en-US" sz="1800"/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1979B3CE-D0FC-1552-C8B2-78B958641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Send 32 jam bits, then stop transmitting frame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 ensure other hosts to detect conllision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minimum frame is 64 bytes (header + 46 bytes of data)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delay and try again: exponential backoff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1st time: 0 or 51.2us selected at random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2nd time: 0, 51.2, or 102.4us</a:t>
            </a:r>
          </a:p>
          <a:p>
            <a:pPr lvl="1">
              <a:lnSpc>
                <a:spcPct val="80000"/>
              </a:lnSpc>
            </a:pPr>
            <a:r>
              <a:rPr lang="en-US" altLang="en-US" sz="2800" i="1"/>
              <a:t>nth</a:t>
            </a:r>
            <a:r>
              <a:rPr lang="en-US" altLang="en-US" sz="2800"/>
              <a:t> time: </a:t>
            </a:r>
            <a:r>
              <a:rPr lang="en-US" altLang="en-US" sz="2800" i="1"/>
              <a:t>k </a:t>
            </a:r>
            <a:r>
              <a:rPr lang="en-US" altLang="en-US" sz="2800"/>
              <a:t>x 51.2us, for randomly selected </a:t>
            </a:r>
            <a:r>
              <a:rPr lang="en-US" altLang="en-US" sz="2800" i="1"/>
              <a:t>k</a:t>
            </a:r>
            <a:r>
              <a:rPr lang="en-US" altLang="en-US" sz="2800"/>
              <a:t>=0..2</a:t>
            </a:r>
            <a:r>
              <a:rPr lang="en-US" altLang="en-US" sz="2800" i="1" baseline="30000"/>
              <a:t>n</a:t>
            </a:r>
            <a:r>
              <a:rPr lang="en-US" altLang="en-US" sz="2800"/>
              <a:t> - 1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give up after several tries (usually 16)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B1543FDF-63FB-3C89-9EBD-0AA58BAA3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LANs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37948B6E-F0DE-263D-A392-48C4B4926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IEEE 802.11</a:t>
            </a:r>
          </a:p>
          <a:p>
            <a:r>
              <a:rPr lang="en-US" altLang="en-US"/>
              <a:t>Bandwidth: 1 - 11 Mbps</a:t>
            </a:r>
          </a:p>
          <a:p>
            <a:r>
              <a:rPr lang="en-US" altLang="en-US"/>
              <a:t>Physical Media</a:t>
            </a:r>
          </a:p>
          <a:p>
            <a:pPr lvl="1"/>
            <a:r>
              <a:rPr lang="en-US" altLang="en-US"/>
              <a:t>diffused infrared (10m)</a:t>
            </a:r>
          </a:p>
          <a:p>
            <a:pPr lvl="2"/>
            <a:r>
              <a:rPr lang="en-US" altLang="en-US"/>
              <a:t>Diffused: the sender do not need a clear line of sight.</a:t>
            </a:r>
          </a:p>
          <a:p>
            <a:pPr lvl="1"/>
            <a:r>
              <a:rPr lang="en-US" altLang="en-US"/>
              <a:t>spread spectrum radio (2.4GHz): 11 Mbps </a:t>
            </a:r>
            <a:r>
              <a:rPr lang="en-US" altLang="en-US">
                <a:sym typeface="Symbol" panose="05050102010706020507" pitchFamily="18" charset="2"/>
              </a:rPr>
              <a:t> 54Mbps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F566AAF6-341B-12BA-2245-4865E578C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197" y="304800"/>
            <a:ext cx="6377940" cy="1293028"/>
          </a:xfrm>
        </p:spPr>
        <p:txBody>
          <a:bodyPr/>
          <a:lstStyle/>
          <a:p>
            <a:r>
              <a:rPr lang="en-GB" altLang="en-US" dirty="0"/>
              <a:t>Wireless LAN configuration</a:t>
            </a:r>
            <a:r>
              <a:rPr lang="en-US" altLang="en-US" dirty="0"/>
              <a:t>                  </a:t>
            </a:r>
          </a:p>
        </p:txBody>
      </p:sp>
      <p:pic>
        <p:nvPicPr>
          <p:cNvPr id="201731" name="Picture 3">
            <a:extLst>
              <a:ext uri="{FF2B5EF4-FFF2-40B4-BE49-F238E27FC236}">
                <a16:creationId xmlns:a16="http://schemas.microsoft.com/office/drawing/2014/main" id="{FE9732E4-3DF4-ECDC-3DF8-B74DD318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2888"/>
            <a:ext cx="77724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4F56A7EE-A520-CBD7-156F-D873551C7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Infrastructure mode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EB9238C-3C44-11E3-7867-4687B491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810000" cy="762000"/>
          </a:xfrm>
          <a:prstGeom prst="rect">
            <a:avLst/>
          </a:prstGeom>
          <a:solidFill>
            <a:srgbClr val="DAD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90468" name="Picture 4">
            <a:extLst>
              <a:ext uri="{FF2B5EF4-FFF2-40B4-BE49-F238E27FC236}">
                <a16:creationId xmlns:a16="http://schemas.microsoft.com/office/drawing/2014/main" id="{376D65FE-DEF3-3189-9C86-5385B112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90838"/>
            <a:ext cx="9747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0469" name="Group 5">
            <a:extLst>
              <a:ext uri="{FF2B5EF4-FFF2-40B4-BE49-F238E27FC236}">
                <a16:creationId xmlns:a16="http://schemas.microsoft.com/office/drawing/2014/main" id="{08965B00-6742-2FA2-CC34-65865DFBE8D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1066800" cy="609600"/>
            <a:chOff x="1248" y="2736"/>
            <a:chExt cx="240" cy="192"/>
          </a:xfrm>
        </p:grpSpPr>
        <p:sp>
          <p:nvSpPr>
            <p:cNvPr id="190470" name="Line 6">
              <a:extLst>
                <a:ext uri="{FF2B5EF4-FFF2-40B4-BE49-F238E27FC236}">
                  <a16:creationId xmlns:a16="http://schemas.microsoft.com/office/drawing/2014/main" id="{F9C76D83-D8C8-6F48-288B-9A71211B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471" name="Line 7">
              <a:extLst>
                <a:ext uri="{FF2B5EF4-FFF2-40B4-BE49-F238E27FC236}">
                  <a16:creationId xmlns:a16="http://schemas.microsoft.com/office/drawing/2014/main" id="{A3FCB41F-099D-E116-EF83-3A0D21EEC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472" name="Line 8">
              <a:extLst>
                <a:ext uri="{FF2B5EF4-FFF2-40B4-BE49-F238E27FC236}">
                  <a16:creationId xmlns:a16="http://schemas.microsoft.com/office/drawing/2014/main" id="{44CFDFC7-FFC8-262A-8346-D9F17DF2B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90473" name="Object 9">
            <a:extLst>
              <a:ext uri="{FF2B5EF4-FFF2-40B4-BE49-F238E27FC236}">
                <a16:creationId xmlns:a16="http://schemas.microsoft.com/office/drawing/2014/main" id="{DBAEA7E4-43FE-8019-A209-BCA1553B6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352800"/>
          <a:ext cx="979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395600" imgH="1652040" progId="MS_ClipArt_Gallery.2">
                  <p:embed/>
                </p:oleObj>
              </mc:Choice>
              <mc:Fallback>
                <p:oleObj name="Clip" r:id="rId3" imgW="4395600" imgH="1652040" progId="MS_ClipArt_Gallery.2">
                  <p:embed/>
                  <p:pic>
                    <p:nvPicPr>
                      <p:cNvPr id="190473" name="Object 9">
                        <a:extLst>
                          <a:ext uri="{FF2B5EF4-FFF2-40B4-BE49-F238E27FC236}">
                            <a16:creationId xmlns:a16="http://schemas.microsoft.com/office/drawing/2014/main" id="{DBAEA7E4-43FE-8019-A209-BCA1553B6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979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Line 10">
            <a:extLst>
              <a:ext uri="{FF2B5EF4-FFF2-40B4-BE49-F238E27FC236}">
                <a16:creationId xmlns:a16="http://schemas.microsoft.com/office/drawing/2014/main" id="{3019EA2E-1727-EDF0-D890-8AF14D93A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819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0475" name="Object 11">
            <a:extLst>
              <a:ext uri="{FF2B5EF4-FFF2-40B4-BE49-F238E27FC236}">
                <a16:creationId xmlns:a16="http://schemas.microsoft.com/office/drawing/2014/main" id="{0A1C7B36-13EE-D005-EE93-D4FAB2240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168525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985920" imgH="4144680" progId="MS_ClipArt_Gallery.2">
                  <p:embed/>
                </p:oleObj>
              </mc:Choice>
              <mc:Fallback>
                <p:oleObj name="Clip" r:id="rId5" imgW="3985920" imgH="4144680" progId="MS_ClipArt_Gallery.2">
                  <p:embed/>
                  <p:pic>
                    <p:nvPicPr>
                      <p:cNvPr id="190475" name="Object 11">
                        <a:extLst>
                          <a:ext uri="{FF2B5EF4-FFF2-40B4-BE49-F238E27FC236}">
                            <a16:creationId xmlns:a16="http://schemas.microsoft.com/office/drawing/2014/main" id="{0A1C7B36-13EE-D005-EE93-D4FAB2240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68525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Text Box 12">
            <a:extLst>
              <a:ext uri="{FF2B5EF4-FFF2-40B4-BE49-F238E27FC236}">
                <a16:creationId xmlns:a16="http://schemas.microsoft.com/office/drawing/2014/main" id="{B36741A6-0484-20DF-00B9-182EF2F8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mobile terminal</a:t>
            </a:r>
          </a:p>
        </p:txBody>
      </p:sp>
      <p:sp>
        <p:nvSpPr>
          <p:cNvPr id="190477" name="Text Box 13">
            <a:extLst>
              <a:ext uri="{FF2B5EF4-FFF2-40B4-BE49-F238E27FC236}">
                <a16:creationId xmlns:a16="http://schemas.microsoft.com/office/drawing/2014/main" id="{6C653A49-586B-5360-01DB-A0E47B9C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752850"/>
            <a:ext cx="1312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access point</a:t>
            </a: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4237FDF9-6951-8FBF-E44F-2079A1C7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1736725"/>
            <a:ext cx="906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fixed</a:t>
            </a:r>
          </a:p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terminal</a:t>
            </a:r>
          </a:p>
        </p:txBody>
      </p:sp>
      <p:sp>
        <p:nvSpPr>
          <p:cNvPr id="190479" name="Rectangle 15">
            <a:extLst>
              <a:ext uri="{FF2B5EF4-FFF2-40B4-BE49-F238E27FC236}">
                <a16:creationId xmlns:a16="http://schemas.microsoft.com/office/drawing/2014/main" id="{9BE41734-63D2-1F5D-8548-E99916D1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application</a:t>
            </a:r>
          </a:p>
        </p:txBody>
      </p:sp>
      <p:sp>
        <p:nvSpPr>
          <p:cNvPr id="190480" name="Rectangle 16">
            <a:extLst>
              <a:ext uri="{FF2B5EF4-FFF2-40B4-BE49-F238E27FC236}">
                <a16:creationId xmlns:a16="http://schemas.microsoft.com/office/drawing/2014/main" id="{CA8678D6-5B71-8C9D-FC6E-315E4604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19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TCP</a:t>
            </a:r>
          </a:p>
        </p:txBody>
      </p:sp>
      <p:sp>
        <p:nvSpPr>
          <p:cNvPr id="190481" name="Rectangle 17">
            <a:extLst>
              <a:ext uri="{FF2B5EF4-FFF2-40B4-BE49-F238E27FC236}">
                <a16:creationId xmlns:a16="http://schemas.microsoft.com/office/drawing/2014/main" id="{0CB88ACF-33A5-ABBE-82DA-98E1A57B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2" name="Rectangle 18">
            <a:extLst>
              <a:ext uri="{FF2B5EF4-FFF2-40B4-BE49-F238E27FC236}">
                <a16:creationId xmlns:a16="http://schemas.microsoft.com/office/drawing/2014/main" id="{7D257C5F-AF5C-B50C-CC2D-ADC91B5C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83" name="Rectangle 19">
            <a:extLst>
              <a:ext uri="{FF2B5EF4-FFF2-40B4-BE49-F238E27FC236}">
                <a16:creationId xmlns:a16="http://schemas.microsoft.com/office/drawing/2014/main" id="{E342BAFF-75BC-7188-EAC2-978F5D4F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IP</a:t>
            </a:r>
          </a:p>
        </p:txBody>
      </p:sp>
      <p:sp>
        <p:nvSpPr>
          <p:cNvPr id="190484" name="Rectangle 20">
            <a:extLst>
              <a:ext uri="{FF2B5EF4-FFF2-40B4-BE49-F238E27FC236}">
                <a16:creationId xmlns:a16="http://schemas.microsoft.com/office/drawing/2014/main" id="{0447BE0D-7140-5E6C-EAD3-4CBCF103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62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85" name="Rectangle 21">
            <a:extLst>
              <a:ext uri="{FF2B5EF4-FFF2-40B4-BE49-F238E27FC236}">
                <a16:creationId xmlns:a16="http://schemas.microsoft.com/office/drawing/2014/main" id="{5E1ACD7A-1BF6-5AE2-15A5-CF561599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4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6" name="Rectangle 22">
            <a:extLst>
              <a:ext uri="{FF2B5EF4-FFF2-40B4-BE49-F238E27FC236}">
                <a16:creationId xmlns:a16="http://schemas.microsoft.com/office/drawing/2014/main" id="{C6AAA0D6-B51F-DFA0-542D-55E2BAF2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application</a:t>
            </a:r>
          </a:p>
        </p:txBody>
      </p:sp>
      <p:sp>
        <p:nvSpPr>
          <p:cNvPr id="190487" name="Rectangle 23">
            <a:extLst>
              <a:ext uri="{FF2B5EF4-FFF2-40B4-BE49-F238E27FC236}">
                <a16:creationId xmlns:a16="http://schemas.microsoft.com/office/drawing/2014/main" id="{137171AA-B3DD-3690-3325-7A95EBD4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TCP</a:t>
            </a:r>
          </a:p>
        </p:txBody>
      </p:sp>
      <p:sp>
        <p:nvSpPr>
          <p:cNvPr id="190488" name="Rectangle 24">
            <a:extLst>
              <a:ext uri="{FF2B5EF4-FFF2-40B4-BE49-F238E27FC236}">
                <a16:creationId xmlns:a16="http://schemas.microsoft.com/office/drawing/2014/main" id="{8995710E-7775-1A40-3BDD-7D502B56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9" name="Rectangle 25">
            <a:extLst>
              <a:ext uri="{FF2B5EF4-FFF2-40B4-BE49-F238E27FC236}">
                <a16:creationId xmlns:a16="http://schemas.microsoft.com/office/drawing/2014/main" id="{1044F045-64BB-5D90-B5BD-F68555AC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90" name="Rectangle 26">
            <a:extLst>
              <a:ext uri="{FF2B5EF4-FFF2-40B4-BE49-F238E27FC236}">
                <a16:creationId xmlns:a16="http://schemas.microsoft.com/office/drawing/2014/main" id="{44F0D38D-0F19-08C2-18AA-1D3B7AED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IP</a:t>
            </a:r>
          </a:p>
        </p:txBody>
      </p:sp>
      <p:sp>
        <p:nvSpPr>
          <p:cNvPr id="190491" name="Rectangle 27">
            <a:extLst>
              <a:ext uri="{FF2B5EF4-FFF2-40B4-BE49-F238E27FC236}">
                <a16:creationId xmlns:a16="http://schemas.microsoft.com/office/drawing/2014/main" id="{CF4B1486-38F3-6ED1-9064-B730DC77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62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92" name="Rectangle 28">
            <a:extLst>
              <a:ext uri="{FF2B5EF4-FFF2-40B4-BE49-F238E27FC236}">
                <a16:creationId xmlns:a16="http://schemas.microsoft.com/office/drawing/2014/main" id="{C9AD4C95-2D72-D6CE-35C5-840D557F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93" name="Rectangle 29">
            <a:extLst>
              <a:ext uri="{FF2B5EF4-FFF2-40B4-BE49-F238E27FC236}">
                <a16:creationId xmlns:a16="http://schemas.microsoft.com/office/drawing/2014/main" id="{89436CC1-D56D-2BE5-DFB2-E5C68B9D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sp>
        <p:nvSpPr>
          <p:cNvPr id="190494" name="Line 30">
            <a:extLst>
              <a:ext uri="{FF2B5EF4-FFF2-40B4-BE49-F238E27FC236}">
                <a16:creationId xmlns:a16="http://schemas.microsoft.com/office/drawing/2014/main" id="{C4CB10FE-F724-4D8C-D8AD-24FE69803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95" name="Line 31">
            <a:extLst>
              <a:ext uri="{FF2B5EF4-FFF2-40B4-BE49-F238E27FC236}">
                <a16:creationId xmlns:a16="http://schemas.microsoft.com/office/drawing/2014/main" id="{E9E5E254-5D07-916F-397B-D8B0E193C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553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96" name="Line 32">
            <a:extLst>
              <a:ext uri="{FF2B5EF4-FFF2-40B4-BE49-F238E27FC236}">
                <a16:creationId xmlns:a16="http://schemas.microsoft.com/office/drawing/2014/main" id="{E6CCFD61-D2FF-11E4-F7A0-ACE844F1E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97" name="Line 33">
            <a:extLst>
              <a:ext uri="{FF2B5EF4-FFF2-40B4-BE49-F238E27FC236}">
                <a16:creationId xmlns:a16="http://schemas.microsoft.com/office/drawing/2014/main" id="{71D04754-0EDB-BE62-4420-8DF2EACCB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98" name="Line 34">
            <a:extLst>
              <a:ext uri="{FF2B5EF4-FFF2-40B4-BE49-F238E27FC236}">
                <a16:creationId xmlns:a16="http://schemas.microsoft.com/office/drawing/2014/main" id="{F8C03588-64E7-0706-40A7-314AF03D9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553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99" name="Line 35">
            <a:extLst>
              <a:ext uri="{FF2B5EF4-FFF2-40B4-BE49-F238E27FC236}">
                <a16:creationId xmlns:a16="http://schemas.microsoft.com/office/drawing/2014/main" id="{650B9558-C00C-591E-861C-B6917A429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500" name="Text Box 36">
            <a:extLst>
              <a:ext uri="{FF2B5EF4-FFF2-40B4-BE49-F238E27FC236}">
                <a16:creationId xmlns:a16="http://schemas.microsoft.com/office/drawing/2014/main" id="{348C72B9-AF8D-C190-EB6E-E472F871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032125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infrastructure</a:t>
            </a:r>
          </a:p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network</a:t>
            </a:r>
          </a:p>
        </p:txBody>
      </p:sp>
      <p:sp>
        <p:nvSpPr>
          <p:cNvPr id="190501" name="Rectangle 37">
            <a:extLst>
              <a:ext uri="{FF2B5EF4-FFF2-40B4-BE49-F238E27FC236}">
                <a16:creationId xmlns:a16="http://schemas.microsoft.com/office/drawing/2014/main" id="{D5C9B07E-EE2E-F31E-D0AC-9B92D5D8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1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sp>
        <p:nvSpPr>
          <p:cNvPr id="190502" name="Rectangle 38">
            <a:extLst>
              <a:ext uri="{FF2B5EF4-FFF2-40B4-BE49-F238E27FC236}">
                <a16:creationId xmlns:a16="http://schemas.microsoft.com/office/drawing/2014/main" id="{198004F7-D481-6AC3-6D44-C52CD799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pic>
        <p:nvPicPr>
          <p:cNvPr id="190503" name="Picture 39">
            <a:extLst>
              <a:ext uri="{FF2B5EF4-FFF2-40B4-BE49-F238E27FC236}">
                <a16:creationId xmlns:a16="http://schemas.microsoft.com/office/drawing/2014/main" id="{55AA2F22-A03F-454D-754F-F53A52D1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592263"/>
            <a:ext cx="11176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504" name="AutoShape 40">
            <a:extLst>
              <a:ext uri="{FF2B5EF4-FFF2-40B4-BE49-F238E27FC236}">
                <a16:creationId xmlns:a16="http://schemas.microsoft.com/office/drawing/2014/main" id="{F6F07EE7-9D01-3546-4647-D601CD94FAF3}"/>
              </a:ext>
            </a:extLst>
          </p:cNvPr>
          <p:cNvCxnSpPr>
            <a:cxnSpLocks noChangeShapeType="1"/>
            <a:stCxn id="190503" idx="2"/>
            <a:endCxn id="0" idx="3"/>
          </p:cNvCxnSpPr>
          <p:nvPr/>
        </p:nvCxnSpPr>
        <p:spPr bwMode="auto">
          <a:xfrm flipH="1">
            <a:off x="6388100" y="2279650"/>
            <a:ext cx="9032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5" name="AutoShape 41">
            <a:extLst>
              <a:ext uri="{FF2B5EF4-FFF2-40B4-BE49-F238E27FC236}">
                <a16:creationId xmlns:a16="http://schemas.microsoft.com/office/drawing/2014/main" id="{15AEF109-50D5-30E9-8207-ECBA9AA9B86D}"/>
              </a:ext>
            </a:extLst>
          </p:cNvPr>
          <p:cNvCxnSpPr>
            <a:cxnSpLocks noChangeShapeType="1"/>
            <a:stCxn id="0" idx="1"/>
            <a:endCxn id="0" idx="0"/>
          </p:cNvCxnSpPr>
          <p:nvPr/>
        </p:nvCxnSpPr>
        <p:spPr bwMode="auto">
          <a:xfrm flipH="1">
            <a:off x="4452938" y="2625725"/>
            <a:ext cx="105568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6" name="AutoShape 42">
            <a:extLst>
              <a:ext uri="{FF2B5EF4-FFF2-40B4-BE49-F238E27FC236}">
                <a16:creationId xmlns:a16="http://schemas.microsoft.com/office/drawing/2014/main" id="{98B53CE5-3145-EC25-8583-1E0E8728E794}"/>
              </a:ext>
            </a:extLst>
          </p:cNvPr>
          <p:cNvCxnSpPr>
            <a:cxnSpLocks noChangeShapeType="1"/>
            <a:stCxn id="0" idx="0"/>
          </p:cNvCxnSpPr>
          <p:nvPr/>
        </p:nvCxnSpPr>
        <p:spPr bwMode="auto">
          <a:xfrm flipH="1" flipV="1">
            <a:off x="5292725" y="1879600"/>
            <a:ext cx="65563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7" name="AutoShape 43">
            <a:extLst>
              <a:ext uri="{FF2B5EF4-FFF2-40B4-BE49-F238E27FC236}">
                <a16:creationId xmlns:a16="http://schemas.microsoft.com/office/drawing/2014/main" id="{C757EF5F-9CC3-BBEA-C6E5-0AB5F3CA1935}"/>
              </a:ext>
            </a:extLst>
          </p:cNvPr>
          <p:cNvCxnSpPr>
            <a:cxnSpLocks noChangeShapeType="1"/>
            <a:endCxn id="0" idx="3"/>
          </p:cNvCxnSpPr>
          <p:nvPr/>
        </p:nvCxnSpPr>
        <p:spPr bwMode="auto">
          <a:xfrm flipH="1" flipV="1">
            <a:off x="6388100" y="2625725"/>
            <a:ext cx="1639888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63388EAF-F87D-6B56-D5F4-6E3AA1BEC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r>
              <a:rPr lang="en-US" altLang="en-US"/>
              <a:t>Supporting Mobility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41824A0-3FC7-ECB2-0AD4-FC357C05A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Case 1: </a:t>
            </a:r>
            <a:r>
              <a:rPr lang="en-US" altLang="en-US" i="1"/>
              <a:t>ad hoc</a:t>
            </a:r>
            <a:r>
              <a:rPr lang="en-US" altLang="en-US"/>
              <a:t> networking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Case 2: </a:t>
            </a:r>
            <a:r>
              <a:rPr lang="en-US" altLang="en-US" i="1"/>
              <a:t>access points</a:t>
            </a:r>
            <a:r>
              <a:rPr lang="en-US" altLang="en-US"/>
              <a:t> (AP)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Tethered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mobile node associates with an AP (base station)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Mobile nodes sends to AP first; AP forwards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199684" name="Picture 4">
            <a:extLst>
              <a:ext uri="{FF2B5EF4-FFF2-40B4-BE49-F238E27FC236}">
                <a16:creationId xmlns:a16="http://schemas.microsoft.com/office/drawing/2014/main" id="{C6B7A72B-E8B1-1EA7-B62F-2640BB40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94125"/>
            <a:ext cx="48006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167D1E53-78AD-6D2F-7E4E-FE0FF8E11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Collisions Avoidance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819B5B8D-1028-68A7-B760-3F77E8950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Similar to Ethernet: Wait until link idle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Problem: </a:t>
            </a:r>
            <a:r>
              <a:rPr lang="en-US" altLang="en-US" sz="2400" i="1"/>
              <a:t>hidden</a:t>
            </a:r>
            <a:r>
              <a:rPr lang="en-US" altLang="en-US" sz="2400"/>
              <a:t> and </a:t>
            </a:r>
            <a:r>
              <a:rPr lang="en-US" altLang="en-US" sz="2400" i="1"/>
              <a:t>exposed </a:t>
            </a:r>
            <a:r>
              <a:rPr lang="en-US" altLang="en-US" sz="2400"/>
              <a:t>nodes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>
                <a:sym typeface="Symbol" panose="05050102010706020507" pitchFamily="18" charset="2"/>
              </a:rPr>
              <a:t> C; C  B;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Collides at B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A, C cannot detect: hidden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 </a:t>
            </a:r>
            <a:r>
              <a:rPr lang="en-US" altLang="en-US" sz="2000">
                <a:sym typeface="Symbol" panose="05050102010706020507" pitchFamily="18" charset="2"/>
              </a:rPr>
              <a:t> A; </a:t>
            </a:r>
            <a:r>
              <a:rPr lang="en-US" altLang="en-US" sz="2000"/>
              <a:t>C </a:t>
            </a:r>
            <a:r>
              <a:rPr lang="en-US" altLang="en-US" sz="2000">
                <a:sym typeface="Symbol" panose="05050102010706020507" pitchFamily="18" charset="2"/>
              </a:rPr>
              <a:t> D;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C assumes collision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Actually no collision at A or D</a:t>
            </a:r>
          </a:p>
          <a:p>
            <a:pPr lvl="2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Cannot (listen) detect collision when transmit</a:t>
            </a:r>
            <a:endParaRPr lang="en-US" altLang="en-US" sz="24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</p:txBody>
      </p:sp>
      <p:pic>
        <p:nvPicPr>
          <p:cNvPr id="197636" name="Picture 4">
            <a:extLst>
              <a:ext uri="{FF2B5EF4-FFF2-40B4-BE49-F238E27FC236}">
                <a16:creationId xmlns:a16="http://schemas.microsoft.com/office/drawing/2014/main" id="{22E91232-EB04-F55E-573A-3AD685A8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3200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330DD2B-5570-E26F-2CD5-473B1180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0"/>
            <a:ext cx="7772400" cy="1143000"/>
          </a:xfrm>
        </p:spPr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802.11 </a:t>
            </a:r>
            <a:r>
              <a:rPr lang="en-US" altLang="ko-KR">
                <a:ea typeface="굴림" panose="020B0600000101010101" pitchFamily="34" charset="-127"/>
              </a:rPr>
              <a:t>MAC 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39F4C629-706F-808D-F5FE-72ADE96A4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29384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Priorities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defined through different inter frame spaces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no guaranteed, hard priorities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SIFS (Short Inter Frame Spacing)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ea typeface="굴림" panose="020B0600000101010101" pitchFamily="34" charset="-127"/>
              </a:rPr>
              <a:t>highest priority, for ACK, CTS, polling response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PIFS (PCF IFS)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ea typeface="굴림" panose="020B0600000101010101" pitchFamily="34" charset="-127"/>
              </a:rPr>
              <a:t>medium priority, for time-bounded service using PCF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DIFS (DCF, Distributed Coordination Function IFS)</a:t>
            </a:r>
          </a:p>
          <a:p>
            <a:pPr lvl="2">
              <a:lnSpc>
                <a:spcPct val="90000"/>
              </a:lnSpc>
            </a:pPr>
            <a:r>
              <a:rPr lang="en-US" altLang="ko-KR" sz="1400">
                <a:ea typeface="굴림" panose="020B0600000101010101" pitchFamily="34" charset="-127"/>
              </a:rPr>
              <a:t>lowest priority, for asynchronous data service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E9D20750-4170-D594-23CA-E361987A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99088"/>
            <a:ext cx="304800" cy="381000"/>
          </a:xfrm>
          <a:prstGeom prst="rect">
            <a:avLst/>
          </a:prstGeom>
          <a:gradFill rotWithShape="0">
            <a:gsLst>
              <a:gs pos="0">
                <a:srgbClr val="FF6699">
                  <a:gamma/>
                  <a:tint val="20392"/>
                  <a:invGamma/>
                </a:srgbClr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8CE344DD-5268-A8ED-CDB8-2DC7696F8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780088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4" name="Text Box 6">
            <a:extLst>
              <a:ext uri="{FF2B5EF4-FFF2-40B4-BE49-F238E27FC236}">
                <a16:creationId xmlns:a16="http://schemas.microsoft.com/office/drawing/2014/main" id="{ACF6AAA9-24F1-73BB-5B79-300B58EF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80707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0E0318C5-C4C7-9E9C-204C-D177819D2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99088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busy</a:t>
            </a:r>
          </a:p>
        </p:txBody>
      </p:sp>
      <p:sp>
        <p:nvSpPr>
          <p:cNvPr id="191496" name="Line 8">
            <a:extLst>
              <a:ext uri="{FF2B5EF4-FFF2-40B4-BE49-F238E27FC236}">
                <a16:creationId xmlns:a16="http://schemas.microsoft.com/office/drawing/2014/main" id="{6E5BE2E3-7795-8DEA-75DF-17230BD3A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41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7" name="Line 9">
            <a:extLst>
              <a:ext uri="{FF2B5EF4-FFF2-40B4-BE49-F238E27FC236}">
                <a16:creationId xmlns:a16="http://schemas.microsoft.com/office/drawing/2014/main" id="{E24193BD-297D-2321-E1F4-1950427D4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941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8" name="Line 10">
            <a:extLst>
              <a:ext uri="{FF2B5EF4-FFF2-40B4-BE49-F238E27FC236}">
                <a16:creationId xmlns:a16="http://schemas.microsoft.com/office/drawing/2014/main" id="{9C19AAD8-2A22-B9B8-7A62-D06AB5820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941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27D251E6-CBB0-654C-D70D-BFFAA9A8D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941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59CAA1F7-95FB-E076-E9ED-FDB6C7885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70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1" name="Line 13">
            <a:extLst>
              <a:ext uri="{FF2B5EF4-FFF2-40B4-BE49-F238E27FC236}">
                <a16:creationId xmlns:a16="http://schemas.microsoft.com/office/drawing/2014/main" id="{54EE7F10-6DDC-5505-75B4-290BE36F5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399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2" name="Line 14">
            <a:extLst>
              <a:ext uri="{FF2B5EF4-FFF2-40B4-BE49-F238E27FC236}">
                <a16:creationId xmlns:a16="http://schemas.microsoft.com/office/drawing/2014/main" id="{7152962A-1F5A-3462-9588-BCE6744CC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763" y="56276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3" name="Text Box 15">
            <a:extLst>
              <a:ext uri="{FF2B5EF4-FFF2-40B4-BE49-F238E27FC236}">
                <a16:creationId xmlns:a16="http://schemas.microsoft.com/office/drawing/2014/main" id="{C66E8CB2-C138-298D-590E-6575ACA5E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5334000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3F6830D9-6580-2E55-D191-D7B0F338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322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5" name="Text Box 17">
            <a:extLst>
              <a:ext uri="{FF2B5EF4-FFF2-40B4-BE49-F238E27FC236}">
                <a16:creationId xmlns:a16="http://schemas.microsoft.com/office/drawing/2014/main" id="{4246ED14-2EB9-1D3C-FF1D-7F7B1EC2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5045075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PIFS</a:t>
            </a:r>
          </a:p>
        </p:txBody>
      </p:sp>
      <p:sp>
        <p:nvSpPr>
          <p:cNvPr id="191506" name="Text Box 18">
            <a:extLst>
              <a:ext uri="{FF2B5EF4-FFF2-40B4-BE49-F238E27FC236}">
                <a16:creationId xmlns:a16="http://schemas.microsoft.com/office/drawing/2014/main" id="{C2051D4E-F0C9-FA16-488F-8CCCC409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4740275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59CF101A-392B-F892-373D-32E0297DC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18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F10AA10B-A642-DCD5-278B-8F9F6DAB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740275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1509" name="Line 21">
            <a:extLst>
              <a:ext uri="{FF2B5EF4-FFF2-40B4-BE49-F238E27FC236}">
                <a16:creationId xmlns:a16="http://schemas.microsoft.com/office/drawing/2014/main" id="{F5C28A9B-51F9-DFA5-B535-412600CD3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018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0" name="Rectangle 22">
            <a:extLst>
              <a:ext uri="{FF2B5EF4-FFF2-40B4-BE49-F238E27FC236}">
                <a16:creationId xmlns:a16="http://schemas.microsoft.com/office/drawing/2014/main" id="{29B9324D-EB4E-10AF-D345-201B6E0C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99088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next frame</a:t>
            </a: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DCD7DC58-4792-B85B-A93F-73A751E23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41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2" name="Rectangle 24">
            <a:extLst>
              <a:ext uri="{FF2B5EF4-FFF2-40B4-BE49-F238E27FC236}">
                <a16:creationId xmlns:a16="http://schemas.microsoft.com/office/drawing/2014/main" id="{3958A02B-A9A7-3754-3687-363DFCCA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99088"/>
            <a:ext cx="12192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sp>
        <p:nvSpPr>
          <p:cNvPr id="191513" name="Text Box 25">
            <a:extLst>
              <a:ext uri="{FF2B5EF4-FFF2-40B4-BE49-F238E27FC236}">
                <a16:creationId xmlns:a16="http://schemas.microsoft.com/office/drawing/2014/main" id="{86BC0723-696B-EED4-7D79-C339D444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59475"/>
            <a:ext cx="1946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direct access if 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is free </a:t>
            </a: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DIFS</a:t>
            </a:r>
          </a:p>
        </p:txBody>
      </p:sp>
      <p:cxnSp>
        <p:nvCxnSpPr>
          <p:cNvPr id="191514" name="AutoShape 26">
            <a:extLst>
              <a:ext uri="{FF2B5EF4-FFF2-40B4-BE49-F238E27FC236}">
                <a16:creationId xmlns:a16="http://schemas.microsoft.com/office/drawing/2014/main" id="{2AF1A560-3C14-05E1-ECA5-5AD00FBDE122}"/>
              </a:ext>
            </a:extLst>
          </p:cNvPr>
          <p:cNvCxnSpPr>
            <a:cxnSpLocks noChangeShapeType="1"/>
            <a:stCxn id="191513" idx="1"/>
            <a:endCxn id="191497" idx="0"/>
          </p:cNvCxnSpPr>
          <p:nvPr/>
        </p:nvCxnSpPr>
        <p:spPr bwMode="auto">
          <a:xfrm rot="10800000">
            <a:off x="1752600" y="5780088"/>
            <a:ext cx="304800" cy="438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4647670-CE07-88D1-0B29-1EE02C4C2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Interactions with the kernel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E2ABA0E-B8E6-378A-3F88-A14DCB914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800"/>
              <a:t>module_init() calls ‘register_netdev()’</a:t>
            </a:r>
          </a:p>
          <a:p>
            <a:pPr>
              <a:buFontTx/>
              <a:buNone/>
            </a:pPr>
            <a:r>
              <a:rPr lang="en-US" altLang="en-US" sz="2800"/>
              <a:t>module_exit() calls ‘unregister_netdev()’ 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open() calls ‘netif_start_queue()’</a:t>
            </a:r>
          </a:p>
          <a:p>
            <a:pPr>
              <a:buFontTx/>
              <a:buNone/>
            </a:pPr>
            <a:r>
              <a:rPr lang="en-US" altLang="en-US" sz="2800"/>
              <a:t>stop() calls ‘netif_stop_queue()’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hard_start_xmit() calls ‘dev_kfree_skb()’</a:t>
            </a:r>
          </a:p>
          <a:p>
            <a:pPr>
              <a:buFontTx/>
              <a:buNone/>
            </a:pPr>
            <a:r>
              <a:rPr lang="en-US" altLang="en-US" sz="2800"/>
              <a:t>rx_handler() calls ‘dev_alloc_skb()’ and netif_rx()’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653EE30A-29C8-E5B6-93DB-56BF6D4D4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34" charset="-127"/>
              </a:rPr>
              <a:t>802.11 </a:t>
            </a:r>
            <a:r>
              <a:rPr lang="en-US" altLang="ko-KR">
                <a:ea typeface="굴림" panose="020B0600000101010101" pitchFamily="34" charset="-127"/>
              </a:rPr>
              <a:t>CSMA/CA</a:t>
            </a:r>
          </a:p>
        </p:txBody>
      </p:sp>
      <p:sp>
        <p:nvSpPr>
          <p:cNvPr id="192532" name="Rectangle 20">
            <a:extLst>
              <a:ext uri="{FF2B5EF4-FFF2-40B4-BE49-F238E27FC236}">
                <a16:creationId xmlns:a16="http://schemas.microsoft.com/office/drawing/2014/main" id="{1470FE58-7D57-0A8E-BF34-C8502281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3429000"/>
            <a:ext cx="8305800" cy="3124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station ready to send starts sensing the medium (Carrier Sense based on CCA, Clear Channel Assessment)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if the medium is free for the duration of an Inter-Frame Space (IFS), the station can start sending (IFS depends on service type)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if the medium is busy, the station has to wait for a free IFS, then the station must additionally wait a random back-off time (collision avoidance, multiple of slot-time)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if another station occupies the medium during the back-off time of the station, the back-off timer stops (fairness)</a:t>
            </a:r>
          </a:p>
        </p:txBody>
      </p:sp>
      <p:sp>
        <p:nvSpPr>
          <p:cNvPr id="192515" name="Line 3">
            <a:extLst>
              <a:ext uri="{FF2B5EF4-FFF2-40B4-BE49-F238E27FC236}">
                <a16:creationId xmlns:a16="http://schemas.microsoft.com/office/drawing/2014/main" id="{B2D788D9-1072-F31D-90E3-5C3FD577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2514600"/>
            <a:ext cx="77533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8DB7D21E-9323-4807-BF4B-954D86FD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2601913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97930305-2AAF-54CA-FAAD-D22E143E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2057400" cy="4016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busy</a:t>
            </a:r>
          </a:p>
        </p:txBody>
      </p:sp>
      <p:sp>
        <p:nvSpPr>
          <p:cNvPr id="192518" name="Line 6">
            <a:extLst>
              <a:ext uri="{FF2B5EF4-FFF2-40B4-BE49-F238E27FC236}">
                <a16:creationId xmlns:a16="http://schemas.microsoft.com/office/drawing/2014/main" id="{D2821155-F0E9-9572-446A-71F718D23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7750" y="1676400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19" name="Line 7">
            <a:extLst>
              <a:ext uri="{FF2B5EF4-FFF2-40B4-BE49-F238E27FC236}">
                <a16:creationId xmlns:a16="http://schemas.microsoft.com/office/drawing/2014/main" id="{0880B1D8-5F7B-5E82-13DD-E51A2CD552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1676400"/>
            <a:ext cx="1588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0" name="Line 8">
            <a:extLst>
              <a:ext uri="{FF2B5EF4-FFF2-40B4-BE49-F238E27FC236}">
                <a16:creationId xmlns:a16="http://schemas.microsoft.com/office/drawing/2014/main" id="{06C3D54E-B839-00B3-8735-A724FBCC9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1676400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1" name="Line 9">
            <a:extLst>
              <a:ext uri="{FF2B5EF4-FFF2-40B4-BE49-F238E27FC236}">
                <a16:creationId xmlns:a16="http://schemas.microsoft.com/office/drawing/2014/main" id="{CC823057-83FC-F348-3A00-C355079AE8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676400"/>
            <a:ext cx="158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2" name="Text Box 10">
            <a:extLst>
              <a:ext uri="{FF2B5EF4-FFF2-40B4-BE49-F238E27FC236}">
                <a16:creationId xmlns:a16="http://schemas.microsoft.com/office/drawing/2014/main" id="{DD174B8B-1DE8-0A9B-3AB2-AA4F161F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474788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2523" name="Line 11">
            <a:extLst>
              <a:ext uri="{FF2B5EF4-FFF2-40B4-BE49-F238E27FC236}">
                <a16:creationId xmlns:a16="http://schemas.microsoft.com/office/drawing/2014/main" id="{ED3F607D-267F-64AF-0C64-9FCB6B011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1752600"/>
            <a:ext cx="1039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4" name="Text Box 12">
            <a:extLst>
              <a:ext uri="{FF2B5EF4-FFF2-40B4-BE49-F238E27FC236}">
                <a16:creationId xmlns:a16="http://schemas.microsoft.com/office/drawing/2014/main" id="{0696A02D-FC68-D2D9-1092-3D822802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74788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2525" name="Line 13">
            <a:extLst>
              <a:ext uri="{FF2B5EF4-FFF2-40B4-BE49-F238E27FC236}">
                <a16:creationId xmlns:a16="http://schemas.microsoft.com/office/drawing/2014/main" id="{658EDF6E-0FC1-BC4C-ADD7-3F4768C0E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1752600"/>
            <a:ext cx="1039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6" name="Rectangle 14">
            <a:extLst>
              <a:ext uri="{FF2B5EF4-FFF2-40B4-BE49-F238E27FC236}">
                <a16:creationId xmlns:a16="http://schemas.microsoft.com/office/drawing/2014/main" id="{30BBF12F-76F8-F280-6FAA-3DD6C798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133600"/>
            <a:ext cx="2159000" cy="4016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next frame</a:t>
            </a:r>
          </a:p>
        </p:txBody>
      </p:sp>
      <p:sp>
        <p:nvSpPr>
          <p:cNvPr id="192527" name="Line 15">
            <a:extLst>
              <a:ext uri="{FF2B5EF4-FFF2-40B4-BE49-F238E27FC236}">
                <a16:creationId xmlns:a16="http://schemas.microsoft.com/office/drawing/2014/main" id="{77E77FEF-C38B-75A2-5E8A-DB5495F99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1676400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8" name="Rectangle 16">
            <a:extLst>
              <a:ext uri="{FF2B5EF4-FFF2-40B4-BE49-F238E27FC236}">
                <a16:creationId xmlns:a16="http://schemas.microsoft.com/office/drawing/2014/main" id="{E7C774A2-74CA-9D21-0A97-C220EF46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133600"/>
            <a:ext cx="1039813" cy="401638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29" name="AutoShape 17">
            <a:extLst>
              <a:ext uri="{FF2B5EF4-FFF2-40B4-BE49-F238E27FC236}">
                <a16:creationId xmlns:a16="http://schemas.microsoft.com/office/drawing/2014/main" id="{A8820ABC-BF6E-C1D6-48B3-152BF2C6784B}"/>
              </a:ext>
            </a:extLst>
          </p:cNvPr>
          <p:cNvSpPr>
            <a:spLocks/>
          </p:cNvSpPr>
          <p:nvPr/>
        </p:nvSpPr>
        <p:spPr bwMode="auto">
          <a:xfrm rot="5400000">
            <a:off x="5526088" y="1084262"/>
            <a:ext cx="160338" cy="1039813"/>
          </a:xfrm>
          <a:prstGeom prst="leftBrace">
            <a:avLst>
              <a:gd name="adj1" fmla="val 540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0" name="Text Box 18">
            <a:extLst>
              <a:ext uri="{FF2B5EF4-FFF2-40B4-BE49-F238E27FC236}">
                <a16:creationId xmlns:a16="http://schemas.microsoft.com/office/drawing/2014/main" id="{E7431ED4-9D1C-FA0C-4C96-50A26407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69988"/>
            <a:ext cx="18478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contention window</a:t>
            </a:r>
          </a:p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(randomized back-off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mechanism)</a:t>
            </a:r>
          </a:p>
        </p:txBody>
      </p:sp>
      <p:cxnSp>
        <p:nvCxnSpPr>
          <p:cNvPr id="192531" name="AutoShape 19">
            <a:extLst>
              <a:ext uri="{FF2B5EF4-FFF2-40B4-BE49-F238E27FC236}">
                <a16:creationId xmlns:a16="http://schemas.microsoft.com/office/drawing/2014/main" id="{A91F9B8E-D6F4-9C3F-2267-A17FDAEB0E13}"/>
              </a:ext>
            </a:extLst>
          </p:cNvPr>
          <p:cNvCxnSpPr>
            <a:cxnSpLocks noChangeShapeType="1"/>
            <a:stCxn id="192530" idx="1"/>
            <a:endCxn id="192529" idx="1"/>
          </p:cNvCxnSpPr>
          <p:nvPr/>
        </p:nvCxnSpPr>
        <p:spPr bwMode="auto">
          <a:xfrm rot="10800000">
            <a:off x="5608638" y="1524000"/>
            <a:ext cx="792162" cy="11113"/>
          </a:xfrm>
          <a:prstGeom prst="curvedConnector4">
            <a:avLst>
              <a:gd name="adj1" fmla="val 17236"/>
              <a:gd name="adj2" fmla="val 21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33" name="Line 21">
            <a:extLst>
              <a:ext uri="{FF2B5EF4-FFF2-40B4-BE49-F238E27FC236}">
                <a16:creationId xmlns:a16="http://schemas.microsoft.com/office/drawing/2014/main" id="{3F83FA98-8050-CB1D-DFFE-50FB16E4A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4" name="Line 22">
            <a:extLst>
              <a:ext uri="{FF2B5EF4-FFF2-40B4-BE49-F238E27FC236}">
                <a16:creationId xmlns:a16="http://schemas.microsoft.com/office/drawing/2014/main" id="{85154789-BF4C-D59C-1DAB-40978BEF6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5" name="Line 23">
            <a:extLst>
              <a:ext uri="{FF2B5EF4-FFF2-40B4-BE49-F238E27FC236}">
                <a16:creationId xmlns:a16="http://schemas.microsoft.com/office/drawing/2014/main" id="{148BD63D-D5CC-C456-58F8-886E43F2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6" name="Line 24">
            <a:extLst>
              <a:ext uri="{FF2B5EF4-FFF2-40B4-BE49-F238E27FC236}">
                <a16:creationId xmlns:a16="http://schemas.microsoft.com/office/drawing/2014/main" id="{FDAFDCAA-3F37-6C1B-7D8F-D8664A3E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33600"/>
            <a:ext cx="1588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7" name="Line 25">
            <a:extLst>
              <a:ext uri="{FF2B5EF4-FFF2-40B4-BE49-F238E27FC236}">
                <a16:creationId xmlns:a16="http://schemas.microsoft.com/office/drawing/2014/main" id="{912EEC73-A696-E171-CD4B-E8FC8ABD7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133600"/>
            <a:ext cx="1588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8" name="Line 26">
            <a:extLst>
              <a:ext uri="{FF2B5EF4-FFF2-40B4-BE49-F238E27FC236}">
                <a16:creationId xmlns:a16="http://schemas.microsoft.com/office/drawing/2014/main" id="{54086E55-59DA-9BCB-06C0-72F93C20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9" name="Line 27">
            <a:extLst>
              <a:ext uri="{FF2B5EF4-FFF2-40B4-BE49-F238E27FC236}">
                <a16:creationId xmlns:a16="http://schemas.microsoft.com/office/drawing/2014/main" id="{668131EC-B093-09DD-402C-53C347A3F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0" name="Line 28">
            <a:extLst>
              <a:ext uri="{FF2B5EF4-FFF2-40B4-BE49-F238E27FC236}">
                <a16:creationId xmlns:a16="http://schemas.microsoft.com/office/drawing/2014/main" id="{EC23287E-30D5-A422-F418-F08B66E78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1" name="Line 29">
            <a:extLst>
              <a:ext uri="{FF2B5EF4-FFF2-40B4-BE49-F238E27FC236}">
                <a16:creationId xmlns:a16="http://schemas.microsoft.com/office/drawing/2014/main" id="{15BC874C-CB6B-CE15-D9B5-18CBBAE48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2" name="Line 30">
            <a:extLst>
              <a:ext uri="{FF2B5EF4-FFF2-40B4-BE49-F238E27FC236}">
                <a16:creationId xmlns:a16="http://schemas.microsoft.com/office/drawing/2014/main" id="{20615B6F-56C3-4603-B0D6-292A24560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3" name="Line 31">
            <a:extLst>
              <a:ext uri="{FF2B5EF4-FFF2-40B4-BE49-F238E27FC236}">
                <a16:creationId xmlns:a16="http://schemas.microsoft.com/office/drawing/2014/main" id="{4B9EA4DD-1C41-E400-C3D9-89B1E33C7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4" name="Line 32">
            <a:extLst>
              <a:ext uri="{FF2B5EF4-FFF2-40B4-BE49-F238E27FC236}">
                <a16:creationId xmlns:a16="http://schemas.microsoft.com/office/drawing/2014/main" id="{D45E3B56-7D2C-8EED-D17C-ECD8CB3AB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133600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5" name="Freeform 33">
            <a:extLst>
              <a:ext uri="{FF2B5EF4-FFF2-40B4-BE49-F238E27FC236}">
                <a16:creationId xmlns:a16="http://schemas.microsoft.com/office/drawing/2014/main" id="{10DD35FD-64F6-44DC-6B41-EF640F339FD5}"/>
              </a:ext>
            </a:extLst>
          </p:cNvPr>
          <p:cNvSpPr>
            <a:spLocks/>
          </p:cNvSpPr>
          <p:nvPr/>
        </p:nvSpPr>
        <p:spPr bwMode="auto">
          <a:xfrm>
            <a:off x="5449888" y="2735263"/>
            <a:ext cx="479425" cy="322262"/>
          </a:xfrm>
          <a:custGeom>
            <a:avLst/>
            <a:gdLst>
              <a:gd name="T0" fmla="*/ 0 w 288"/>
              <a:gd name="T1" fmla="*/ 0 h 192"/>
              <a:gd name="T2" fmla="*/ 48 w 288"/>
              <a:gd name="T3" fmla="*/ 144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0" y="56"/>
                  <a:pt x="0" y="112"/>
                  <a:pt x="48" y="144"/>
                </a:cubicBezTo>
                <a:cubicBezTo>
                  <a:pt x="96" y="176"/>
                  <a:pt x="216" y="184"/>
                  <a:pt x="28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46" name="Text Box 34">
            <a:extLst>
              <a:ext uri="{FF2B5EF4-FFF2-40B4-BE49-F238E27FC236}">
                <a16:creationId xmlns:a16="http://schemas.microsoft.com/office/drawing/2014/main" id="{B786B440-622C-B0F8-427F-E099295E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884488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slot time</a:t>
            </a:r>
          </a:p>
        </p:txBody>
      </p:sp>
      <p:sp>
        <p:nvSpPr>
          <p:cNvPr id="192547" name="Text Box 35">
            <a:extLst>
              <a:ext uri="{FF2B5EF4-FFF2-40B4-BE49-F238E27FC236}">
                <a16:creationId xmlns:a16="http://schemas.microsoft.com/office/drawing/2014/main" id="{FCD0467C-4DE6-C2AE-D663-EEA5087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17788"/>
            <a:ext cx="1946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direct access if 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is free </a:t>
            </a: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DIFS</a:t>
            </a:r>
          </a:p>
        </p:txBody>
      </p:sp>
      <p:cxnSp>
        <p:nvCxnSpPr>
          <p:cNvPr id="192548" name="AutoShape 36">
            <a:extLst>
              <a:ext uri="{FF2B5EF4-FFF2-40B4-BE49-F238E27FC236}">
                <a16:creationId xmlns:a16="http://schemas.microsoft.com/office/drawing/2014/main" id="{C7087FFE-235E-E103-A24B-9876F9857AD8}"/>
              </a:ext>
            </a:extLst>
          </p:cNvPr>
          <p:cNvCxnSpPr>
            <a:cxnSpLocks noChangeShapeType="1"/>
            <a:stCxn id="192547" idx="1"/>
            <a:endCxn id="192519" idx="0"/>
          </p:cNvCxnSpPr>
          <p:nvPr/>
        </p:nvCxnSpPr>
        <p:spPr bwMode="auto">
          <a:xfrm rot="10800000">
            <a:off x="2060575" y="2724150"/>
            <a:ext cx="606425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FF4EC50-3178-6456-79A9-C4987A0BB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34" charset="-127"/>
              </a:rPr>
              <a:t>802.11 </a:t>
            </a:r>
            <a:r>
              <a:rPr lang="en-US" altLang="ko-KR">
                <a:ea typeface="굴림" panose="020B0600000101010101" pitchFamily="34" charset="-127"/>
              </a:rPr>
              <a:t>CSMA/CA: contention resolution</a:t>
            </a:r>
          </a:p>
        </p:txBody>
      </p:sp>
      <p:sp>
        <p:nvSpPr>
          <p:cNvPr id="193539" name="Line 3">
            <a:extLst>
              <a:ext uri="{FF2B5EF4-FFF2-40B4-BE49-F238E27FC236}">
                <a16:creationId xmlns:a16="http://schemas.microsoft.com/office/drawing/2014/main" id="{DA4321A3-B1C2-CC06-EC52-5284F4A83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362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1B83F1A9-6D3E-C986-2C53-39E4AE50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9542E4C5-5AED-09CF-7736-85BB5B34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CD10A92C-4493-8285-1FBE-CDA064E9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3" name="Text Box 7">
            <a:extLst>
              <a:ext uri="{FF2B5EF4-FFF2-40B4-BE49-F238E27FC236}">
                <a16:creationId xmlns:a16="http://schemas.microsoft.com/office/drawing/2014/main" id="{F4A39224-16F5-4DE5-451B-C77A92B4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1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4" name="Line 8">
            <a:extLst>
              <a:ext uri="{FF2B5EF4-FFF2-40B4-BE49-F238E27FC236}">
                <a16:creationId xmlns:a16="http://schemas.microsoft.com/office/drawing/2014/main" id="{FAC84B57-DD33-E924-B0C5-017D611E1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0480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45" name="Text Box 9">
            <a:extLst>
              <a:ext uri="{FF2B5EF4-FFF2-40B4-BE49-F238E27FC236}">
                <a16:creationId xmlns:a16="http://schemas.microsoft.com/office/drawing/2014/main" id="{7F8545EA-E42D-9683-9C6E-14E59806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2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6" name="Line 10">
            <a:extLst>
              <a:ext uri="{FF2B5EF4-FFF2-40B4-BE49-F238E27FC236}">
                <a16:creationId xmlns:a16="http://schemas.microsoft.com/office/drawing/2014/main" id="{A221E55F-D69C-0893-11A7-6D4D0CD12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338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47" name="Text Box 11">
            <a:extLst>
              <a:ext uri="{FF2B5EF4-FFF2-40B4-BE49-F238E27FC236}">
                <a16:creationId xmlns:a16="http://schemas.microsoft.com/office/drawing/2014/main" id="{26A73305-5BB3-72D4-0063-D409735E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8" name="Line 12">
            <a:extLst>
              <a:ext uri="{FF2B5EF4-FFF2-40B4-BE49-F238E27FC236}">
                <a16:creationId xmlns:a16="http://schemas.microsoft.com/office/drawing/2014/main" id="{FCF799E9-77B3-9691-9F4A-76BC5C97D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4196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49" name="Text Box 13">
            <a:extLst>
              <a:ext uri="{FF2B5EF4-FFF2-40B4-BE49-F238E27FC236}">
                <a16:creationId xmlns:a16="http://schemas.microsoft.com/office/drawing/2014/main" id="{9C5E039C-5B60-42EC-1349-EF052C566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4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0F2F117D-A38F-73C3-4BFC-8D75992D0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05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1" name="Text Box 15">
            <a:extLst>
              <a:ext uri="{FF2B5EF4-FFF2-40B4-BE49-F238E27FC236}">
                <a16:creationId xmlns:a16="http://schemas.microsoft.com/office/drawing/2014/main" id="{4F8F07FC-2E2D-13A5-CD0F-7BB909D8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5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52" name="AutoShape 16">
            <a:extLst>
              <a:ext uri="{FF2B5EF4-FFF2-40B4-BE49-F238E27FC236}">
                <a16:creationId xmlns:a16="http://schemas.microsoft.com/office/drawing/2014/main" id="{9AC81F0E-1DC2-F9A8-6484-0FFE9D17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3" name="AutoShape 17">
            <a:extLst>
              <a:ext uri="{FF2B5EF4-FFF2-40B4-BE49-F238E27FC236}">
                <a16:creationId xmlns:a16="http://schemas.microsoft.com/office/drawing/2014/main" id="{18EE34A0-52FB-2608-DF62-83D9FD69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248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4" name="Text Box 18">
            <a:extLst>
              <a:ext uri="{FF2B5EF4-FFF2-40B4-BE49-F238E27FC236}">
                <a16:creationId xmlns:a16="http://schemas.microsoft.com/office/drawing/2014/main" id="{205F0778-2FAD-CCB1-74FE-538DC13D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0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packet arrival at MAC</a:t>
            </a:r>
          </a:p>
        </p:txBody>
      </p:sp>
      <p:sp>
        <p:nvSpPr>
          <p:cNvPr id="193555" name="AutoShape 19">
            <a:extLst>
              <a:ext uri="{FF2B5EF4-FFF2-40B4-BE49-F238E27FC236}">
                <a16:creationId xmlns:a16="http://schemas.microsoft.com/office/drawing/2014/main" id="{DAA7243C-D4D6-477F-55B0-6FE38B1D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6" name="Line 20">
            <a:extLst>
              <a:ext uri="{FF2B5EF4-FFF2-40B4-BE49-F238E27FC236}">
                <a16:creationId xmlns:a16="http://schemas.microsoft.com/office/drawing/2014/main" id="{A835AD41-A9AC-A026-BAC4-634C82F41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7" name="Text Box 21">
            <a:extLst>
              <a:ext uri="{FF2B5EF4-FFF2-40B4-BE49-F238E27FC236}">
                <a16:creationId xmlns:a16="http://schemas.microsoft.com/office/drawing/2014/main" id="{7CFA97DA-70F6-0FD9-35FF-3A82F929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58" name="Line 22">
            <a:extLst>
              <a:ext uri="{FF2B5EF4-FFF2-40B4-BE49-F238E27FC236}">
                <a16:creationId xmlns:a16="http://schemas.microsoft.com/office/drawing/2014/main" id="{6F1464DC-6BA0-209D-C302-B7C2D5AE5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9" name="Line 23">
            <a:extLst>
              <a:ext uri="{FF2B5EF4-FFF2-40B4-BE49-F238E27FC236}">
                <a16:creationId xmlns:a16="http://schemas.microsoft.com/office/drawing/2014/main" id="{EFF0B359-44EF-6EDC-AA47-A5DE888176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60" name="AutoShape 24">
            <a:extLst>
              <a:ext uri="{FF2B5EF4-FFF2-40B4-BE49-F238E27FC236}">
                <a16:creationId xmlns:a16="http://schemas.microsoft.com/office/drawing/2014/main" id="{2AB96DF2-9C4A-E484-0BB1-08EC4068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61" name="AutoShape 25">
            <a:extLst>
              <a:ext uri="{FF2B5EF4-FFF2-40B4-BE49-F238E27FC236}">
                <a16:creationId xmlns:a16="http://schemas.microsoft.com/office/drawing/2014/main" id="{C54DEB48-A4C3-7993-B916-998943B8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B316C7EB-DB20-2AC9-37C5-AEF853F0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812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EF0043B3-FDCF-C123-7DC5-742EC4E0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66598C6E-6D11-ADB7-BB14-3B390038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5" name="Rectangle 29">
            <a:extLst>
              <a:ext uri="{FF2B5EF4-FFF2-40B4-BE49-F238E27FC236}">
                <a16:creationId xmlns:a16="http://schemas.microsoft.com/office/drawing/2014/main" id="{AC5ED599-73A0-4418-1891-2CD7A106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EA722B6F-E4FA-99E4-D699-2FF0AB70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38800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elapsed backoff time</a:t>
            </a:r>
          </a:p>
        </p:txBody>
      </p:sp>
      <p:sp>
        <p:nvSpPr>
          <p:cNvPr id="193567" name="Rectangle 31">
            <a:extLst>
              <a:ext uri="{FF2B5EF4-FFF2-40B4-BE49-F238E27FC236}">
                <a16:creationId xmlns:a16="http://schemas.microsoft.com/office/drawing/2014/main" id="{DE85B8FF-CB9C-F8C7-F764-F8DA09F4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72200"/>
            <a:ext cx="3810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8" name="Text Box 32">
            <a:extLst>
              <a:ext uri="{FF2B5EF4-FFF2-40B4-BE49-F238E27FC236}">
                <a16:creationId xmlns:a16="http://schemas.microsoft.com/office/drawing/2014/main" id="{434BBB52-14D5-42A5-59F9-6A1A0485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172200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residual backoff time</a:t>
            </a:r>
          </a:p>
        </p:txBody>
      </p:sp>
      <p:sp>
        <p:nvSpPr>
          <p:cNvPr id="193569" name="Rectangle 33">
            <a:extLst>
              <a:ext uri="{FF2B5EF4-FFF2-40B4-BE49-F238E27FC236}">
                <a16:creationId xmlns:a16="http://schemas.microsoft.com/office/drawing/2014/main" id="{D4A40F29-E3E8-8B9C-5BA3-9F31D60D9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70" name="Text Box 34">
            <a:extLst>
              <a:ext uri="{FF2B5EF4-FFF2-40B4-BE49-F238E27FC236}">
                <a16:creationId xmlns:a16="http://schemas.microsoft.com/office/drawing/2014/main" id="{91F2DFCE-8899-7CFB-F80C-76FC9C2E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622925"/>
            <a:ext cx="320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medium not idle (frame, ack etc.) </a:t>
            </a:r>
          </a:p>
        </p:txBody>
      </p:sp>
      <p:sp>
        <p:nvSpPr>
          <p:cNvPr id="193571" name="Rectangle 35">
            <a:extLst>
              <a:ext uri="{FF2B5EF4-FFF2-40B4-BE49-F238E27FC236}">
                <a16:creationId xmlns:a16="http://schemas.microsoft.com/office/drawing/2014/main" id="{2234B0A1-3BD3-A370-6752-4B4A8472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2" name="Rectangle 36">
            <a:extLst>
              <a:ext uri="{FF2B5EF4-FFF2-40B4-BE49-F238E27FC236}">
                <a16:creationId xmlns:a16="http://schemas.microsoft.com/office/drawing/2014/main" id="{FAFD716A-D085-F318-2769-C4EA00F3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81200"/>
            <a:ext cx="685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3" name="Line 37">
            <a:extLst>
              <a:ext uri="{FF2B5EF4-FFF2-40B4-BE49-F238E27FC236}">
                <a16:creationId xmlns:a16="http://schemas.microsoft.com/office/drawing/2014/main" id="{4E095D47-2177-3699-C8E3-72A495199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74" name="Text Box 38">
            <a:extLst>
              <a:ext uri="{FF2B5EF4-FFF2-40B4-BE49-F238E27FC236}">
                <a16:creationId xmlns:a16="http://schemas.microsoft.com/office/drawing/2014/main" id="{01BCBB9E-2E68-BF63-73CD-4DEEAFBEA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75" name="Line 39">
            <a:extLst>
              <a:ext uri="{FF2B5EF4-FFF2-40B4-BE49-F238E27FC236}">
                <a16:creationId xmlns:a16="http://schemas.microsoft.com/office/drawing/2014/main" id="{0F54907B-93B2-50CB-9936-C7C8D9BFB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76" name="Line 40">
            <a:extLst>
              <a:ext uri="{FF2B5EF4-FFF2-40B4-BE49-F238E27FC236}">
                <a16:creationId xmlns:a16="http://schemas.microsoft.com/office/drawing/2014/main" id="{ECFAE748-25FB-6DEC-2014-ABC957CAA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77" name="AutoShape 41">
            <a:extLst>
              <a:ext uri="{FF2B5EF4-FFF2-40B4-BE49-F238E27FC236}">
                <a16:creationId xmlns:a16="http://schemas.microsoft.com/office/drawing/2014/main" id="{7A9D9296-DA4C-3449-275D-5AD8DB06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78" name="Rectangle 42">
            <a:extLst>
              <a:ext uri="{FF2B5EF4-FFF2-40B4-BE49-F238E27FC236}">
                <a16:creationId xmlns:a16="http://schemas.microsoft.com/office/drawing/2014/main" id="{430F469C-84AD-7002-3BFE-49CF6057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9" name="Rectangle 43">
            <a:extLst>
              <a:ext uri="{FF2B5EF4-FFF2-40B4-BE49-F238E27FC236}">
                <a16:creationId xmlns:a16="http://schemas.microsoft.com/office/drawing/2014/main" id="{387CDBFD-23C2-55B7-C1E3-B97150216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0" name="Rectangle 44">
            <a:extLst>
              <a:ext uri="{FF2B5EF4-FFF2-40B4-BE49-F238E27FC236}">
                <a16:creationId xmlns:a16="http://schemas.microsoft.com/office/drawing/2014/main" id="{FB59FF52-8450-14D2-FC6F-10B0E77B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1" name="Rectangle 45">
            <a:extLst>
              <a:ext uri="{FF2B5EF4-FFF2-40B4-BE49-F238E27FC236}">
                <a16:creationId xmlns:a16="http://schemas.microsoft.com/office/drawing/2014/main" id="{6643C4F8-540B-A326-336F-DF17CC2C1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304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2" name="Line 46">
            <a:extLst>
              <a:ext uri="{FF2B5EF4-FFF2-40B4-BE49-F238E27FC236}">
                <a16:creationId xmlns:a16="http://schemas.microsoft.com/office/drawing/2014/main" id="{5253A58B-D5DB-2CEA-2AC4-54D980FD2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83" name="Text Box 47">
            <a:extLst>
              <a:ext uri="{FF2B5EF4-FFF2-40B4-BE49-F238E27FC236}">
                <a16:creationId xmlns:a16="http://schemas.microsoft.com/office/drawing/2014/main" id="{571C2DE2-B37E-654C-0B3A-2F643AD30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84" name="Line 48">
            <a:extLst>
              <a:ext uri="{FF2B5EF4-FFF2-40B4-BE49-F238E27FC236}">
                <a16:creationId xmlns:a16="http://schemas.microsoft.com/office/drawing/2014/main" id="{EDD13EC0-584E-9DAA-9686-F3BEDA5AB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85" name="Line 49">
            <a:extLst>
              <a:ext uri="{FF2B5EF4-FFF2-40B4-BE49-F238E27FC236}">
                <a16:creationId xmlns:a16="http://schemas.microsoft.com/office/drawing/2014/main" id="{54661FFC-1C48-E0A6-2B3A-4CE7454A5D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86" name="Rectangle 50">
            <a:extLst>
              <a:ext uri="{FF2B5EF4-FFF2-40B4-BE49-F238E27FC236}">
                <a16:creationId xmlns:a16="http://schemas.microsoft.com/office/drawing/2014/main" id="{EE35C42E-3701-890F-8905-A383DF7C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87" name="Rectangle 51">
            <a:extLst>
              <a:ext uri="{FF2B5EF4-FFF2-40B4-BE49-F238E27FC236}">
                <a16:creationId xmlns:a16="http://schemas.microsoft.com/office/drawing/2014/main" id="{2165EF6B-2B99-1A2E-A45F-52A8C07F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88" name="AutoShape 52">
            <a:extLst>
              <a:ext uri="{FF2B5EF4-FFF2-40B4-BE49-F238E27FC236}">
                <a16:creationId xmlns:a16="http://schemas.microsoft.com/office/drawing/2014/main" id="{9CB89EE0-0B42-6BD8-A189-7F4CAD97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457200" cy="5334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89" name="Line 53">
            <a:extLst>
              <a:ext uri="{FF2B5EF4-FFF2-40B4-BE49-F238E27FC236}">
                <a16:creationId xmlns:a16="http://schemas.microsoft.com/office/drawing/2014/main" id="{007169C1-BFAE-DCBB-597A-E78F15C08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90" name="Text Box 54">
            <a:extLst>
              <a:ext uri="{FF2B5EF4-FFF2-40B4-BE49-F238E27FC236}">
                <a16:creationId xmlns:a16="http://schemas.microsoft.com/office/drawing/2014/main" id="{5EE4D2E7-5B69-57A4-7281-5D550342C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91" name="Line 55">
            <a:extLst>
              <a:ext uri="{FF2B5EF4-FFF2-40B4-BE49-F238E27FC236}">
                <a16:creationId xmlns:a16="http://schemas.microsoft.com/office/drawing/2014/main" id="{A60E46BE-30AD-BF56-0C4A-790808EA4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92" name="Line 56">
            <a:extLst>
              <a:ext uri="{FF2B5EF4-FFF2-40B4-BE49-F238E27FC236}">
                <a16:creationId xmlns:a16="http://schemas.microsoft.com/office/drawing/2014/main" id="{D9539380-8709-B471-B860-B6CDD45A0B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93" name="Rectangle 57">
            <a:extLst>
              <a:ext uri="{FF2B5EF4-FFF2-40B4-BE49-F238E27FC236}">
                <a16:creationId xmlns:a16="http://schemas.microsoft.com/office/drawing/2014/main" id="{DA085490-8F43-AC38-FB97-97105494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81200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4" name="Rectangle 58">
            <a:extLst>
              <a:ext uri="{FF2B5EF4-FFF2-40B4-BE49-F238E27FC236}">
                <a16:creationId xmlns:a16="http://schemas.microsoft.com/office/drawing/2014/main" id="{5952928D-3D12-41F0-C7C5-2BB8D2D5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8120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95" name="Rectangle 59">
            <a:extLst>
              <a:ext uri="{FF2B5EF4-FFF2-40B4-BE49-F238E27FC236}">
                <a16:creationId xmlns:a16="http://schemas.microsoft.com/office/drawing/2014/main" id="{974BD99E-2E97-BC05-5DF4-FAF1CC8D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6" name="Rectangle 60">
            <a:extLst>
              <a:ext uri="{FF2B5EF4-FFF2-40B4-BE49-F238E27FC236}">
                <a16:creationId xmlns:a16="http://schemas.microsoft.com/office/drawing/2014/main" id="{E55D1198-0C3E-F21A-BA26-573AEE58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24400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7" name="Rectangle 61">
            <a:extLst>
              <a:ext uri="{FF2B5EF4-FFF2-40B4-BE49-F238E27FC236}">
                <a16:creationId xmlns:a16="http://schemas.microsoft.com/office/drawing/2014/main" id="{89C7006E-550A-02D3-5CCC-C0C8A767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8" name="Rectangle 62">
            <a:extLst>
              <a:ext uri="{FF2B5EF4-FFF2-40B4-BE49-F238E27FC236}">
                <a16:creationId xmlns:a16="http://schemas.microsoft.com/office/drawing/2014/main" id="{805CFBC7-4E86-31A7-9B46-F3613ABB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685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9A58976A-4B4F-EE64-CE9F-EF71FCEA0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4572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34" charset="-127"/>
              </a:rPr>
              <a:t>802.11 </a:t>
            </a:r>
            <a:r>
              <a:rPr lang="en-US" altLang="ko-KR">
                <a:ea typeface="굴림" panose="020B0600000101010101" pitchFamily="34" charset="-127"/>
              </a:rPr>
              <a:t>CSMA/CA: detailed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1D0BFE7-6FAA-1E64-8039-66113C9E8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92250"/>
            <a:ext cx="8534400" cy="19335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Sending unicast packets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station has to wait for DIFS before sending data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receivers acknowledge at once (after waiting for SIFS) if the packet was received correctly (CRC)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automatic retransmission of data packets in case of transmission errors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A66AEBF5-D26F-57BF-BBBD-3C961CBE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5945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id="{37F85B39-BE1E-414F-E6ED-5A616D9167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40068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7FFF7B5E-3FAC-5464-9150-A7E261191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0068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75EF1BEB-4E05-DAFD-35DD-D2B0225C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21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68" name="Text Box 8">
            <a:extLst>
              <a:ext uri="{FF2B5EF4-FFF2-40B4-BE49-F238E27FC236}">
                <a16:creationId xmlns:a16="http://schemas.microsoft.com/office/drawing/2014/main" id="{C9A149E3-319D-0298-4D5B-57A8C56E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164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5182411A-3BBA-4DAA-5650-810FF528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0685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4570" name="Line 10">
            <a:extLst>
              <a:ext uri="{FF2B5EF4-FFF2-40B4-BE49-F238E27FC236}">
                <a16:creationId xmlns:a16="http://schemas.microsoft.com/office/drawing/2014/main" id="{DE3DEDFB-5A19-134C-4C77-501D5F20C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116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71" name="Rectangle 11">
            <a:extLst>
              <a:ext uri="{FF2B5EF4-FFF2-40B4-BE49-F238E27FC236}">
                <a16:creationId xmlns:a16="http://schemas.microsoft.com/office/drawing/2014/main" id="{0E5D6147-F6AB-C4A1-7FAF-8608EDCA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7845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4572" name="Rectangle 12">
            <a:extLst>
              <a:ext uri="{FF2B5EF4-FFF2-40B4-BE49-F238E27FC236}">
                <a16:creationId xmlns:a16="http://schemas.microsoft.com/office/drawing/2014/main" id="{6F6DDD8C-6BB4-654A-4A7F-8AAAF3F6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688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ACK</a:t>
            </a:r>
          </a:p>
        </p:txBody>
      </p:sp>
      <p:sp>
        <p:nvSpPr>
          <p:cNvPr id="194573" name="Text Box 13">
            <a:extLst>
              <a:ext uri="{FF2B5EF4-FFF2-40B4-BE49-F238E27FC236}">
                <a16:creationId xmlns:a16="http://schemas.microsoft.com/office/drawing/2014/main" id="{3C775381-88BC-30DD-BDD9-BBF439839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91185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waiting time</a:t>
            </a:r>
          </a:p>
        </p:txBody>
      </p:sp>
      <p:sp>
        <p:nvSpPr>
          <p:cNvPr id="194574" name="Line 14">
            <a:extLst>
              <a:ext uri="{FF2B5EF4-FFF2-40B4-BE49-F238E27FC236}">
                <a16:creationId xmlns:a16="http://schemas.microsoft.com/office/drawing/2014/main" id="{E626DEB6-5147-266A-0913-3BC161C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594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75" name="Text Box 15">
            <a:extLst>
              <a:ext uri="{FF2B5EF4-FFF2-40B4-BE49-F238E27FC236}">
                <a16:creationId xmlns:a16="http://schemas.microsoft.com/office/drawing/2014/main" id="{F6B8FAD9-E8DD-92BA-F5BF-59021285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54650"/>
            <a:ext cx="884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other</a:t>
            </a:r>
          </a:p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stations</a:t>
            </a:r>
          </a:p>
        </p:txBody>
      </p:sp>
      <p:sp>
        <p:nvSpPr>
          <p:cNvPr id="194576" name="Text Box 16">
            <a:extLst>
              <a:ext uri="{FF2B5EF4-FFF2-40B4-BE49-F238E27FC236}">
                <a16:creationId xmlns:a16="http://schemas.microsoft.com/office/drawing/2014/main" id="{66079ADB-79F2-4F42-B4DD-0DEBAAF8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2125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receiver</a:t>
            </a:r>
          </a:p>
        </p:txBody>
      </p:sp>
      <p:sp>
        <p:nvSpPr>
          <p:cNvPr id="194577" name="Text Box 17">
            <a:extLst>
              <a:ext uri="{FF2B5EF4-FFF2-40B4-BE49-F238E27FC236}">
                <a16:creationId xmlns:a16="http://schemas.microsoft.com/office/drawing/2014/main" id="{7D14AACD-5554-3C46-3D2A-8E3E4FA0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11650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sender</a:t>
            </a:r>
          </a:p>
        </p:txBody>
      </p:sp>
      <p:sp>
        <p:nvSpPr>
          <p:cNvPr id="194578" name="Line 18">
            <a:extLst>
              <a:ext uri="{FF2B5EF4-FFF2-40B4-BE49-F238E27FC236}">
                <a16:creationId xmlns:a16="http://schemas.microsoft.com/office/drawing/2014/main" id="{94F8FE9C-507D-B896-CA2A-7525BCD52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498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79" name="Line 19">
            <a:extLst>
              <a:ext uri="{FF2B5EF4-FFF2-40B4-BE49-F238E27FC236}">
                <a16:creationId xmlns:a16="http://schemas.microsoft.com/office/drawing/2014/main" id="{923F4658-9153-5514-F932-DC53EE5A6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5402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0" name="Rectangle 20">
            <a:extLst>
              <a:ext uri="{FF2B5EF4-FFF2-40B4-BE49-F238E27FC236}">
                <a16:creationId xmlns:a16="http://schemas.microsoft.com/office/drawing/2014/main" id="{6DBC6926-FE91-BF82-4A89-B4E02929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59250"/>
            <a:ext cx="1600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4581" name="Line 21">
            <a:extLst>
              <a:ext uri="{FF2B5EF4-FFF2-40B4-BE49-F238E27FC236}">
                <a16:creationId xmlns:a16="http://schemas.microsoft.com/office/drawing/2014/main" id="{DECE4594-8720-E303-B819-D2ED5534C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00685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2" name="Line 22">
            <a:extLst>
              <a:ext uri="{FF2B5EF4-FFF2-40B4-BE49-F238E27FC236}">
                <a16:creationId xmlns:a16="http://schemas.microsoft.com/office/drawing/2014/main" id="{9E5F2D73-7EE3-CAF8-2D02-CDA86ECEC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616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3" name="Line 23">
            <a:extLst>
              <a:ext uri="{FF2B5EF4-FFF2-40B4-BE49-F238E27FC236}">
                <a16:creationId xmlns:a16="http://schemas.microsoft.com/office/drawing/2014/main" id="{5ACFA1FE-7C07-CAE4-2B0F-C0D1E2FF9C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6164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4" name="Text Box 24">
            <a:extLst>
              <a:ext uri="{FF2B5EF4-FFF2-40B4-BE49-F238E27FC236}">
                <a16:creationId xmlns:a16="http://schemas.microsoft.com/office/drawing/2014/main" id="{4D13CAF6-3C84-3A6A-C43C-3376EE48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26050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4585" name="Line 25">
            <a:extLst>
              <a:ext uri="{FF2B5EF4-FFF2-40B4-BE49-F238E27FC236}">
                <a16:creationId xmlns:a16="http://schemas.microsoft.com/office/drawing/2014/main" id="{B6F32B3C-2012-EBAB-7EB5-76795D923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5308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6" name="Line 26">
            <a:extLst>
              <a:ext uri="{FF2B5EF4-FFF2-40B4-BE49-F238E27FC236}">
                <a16:creationId xmlns:a16="http://schemas.microsoft.com/office/drawing/2014/main" id="{C62F4907-D6DE-ED97-724C-1DC292D9ED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5302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7" name="Line 27">
            <a:extLst>
              <a:ext uri="{FF2B5EF4-FFF2-40B4-BE49-F238E27FC236}">
                <a16:creationId xmlns:a16="http://schemas.microsoft.com/office/drawing/2014/main" id="{7C0D1688-400A-36CA-7A97-415945046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9118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8" name="Rectangle 28">
            <a:extLst>
              <a:ext uri="{FF2B5EF4-FFF2-40B4-BE49-F238E27FC236}">
                <a16:creationId xmlns:a16="http://schemas.microsoft.com/office/drawing/2014/main" id="{B45D3626-3780-7E5C-F4AC-AE53E8F3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7845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9" name="Text Box 29">
            <a:extLst>
              <a:ext uri="{FF2B5EF4-FFF2-40B4-BE49-F238E27FC236}">
                <a16:creationId xmlns:a16="http://schemas.microsoft.com/office/drawing/2014/main" id="{CB89B43F-63F5-3AA6-4877-5B29C10E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88050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cxnSp>
        <p:nvCxnSpPr>
          <p:cNvPr id="194590" name="AutoShape 30">
            <a:extLst>
              <a:ext uri="{FF2B5EF4-FFF2-40B4-BE49-F238E27FC236}">
                <a16:creationId xmlns:a16="http://schemas.microsoft.com/office/drawing/2014/main" id="{684144DA-C55B-9C2C-58DE-7D5008055DC0}"/>
              </a:ext>
            </a:extLst>
          </p:cNvPr>
          <p:cNvCxnSpPr>
            <a:cxnSpLocks noChangeShapeType="1"/>
            <a:stCxn id="194589" idx="3"/>
            <a:endCxn id="194588" idx="2"/>
          </p:cNvCxnSpPr>
          <p:nvPr/>
        </p:nvCxnSpPr>
        <p:spPr bwMode="auto">
          <a:xfrm flipV="1">
            <a:off x="6302375" y="5759450"/>
            <a:ext cx="365125" cy="396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A8C41FD0-FDE0-5F3A-C8C3-C55BBF026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r>
              <a:rPr lang="en-US" altLang="en-US" sz="1800"/>
              <a:t>Multiple Access with Collision Avoidance (MACA)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38019E9-58C0-58B4-4A3F-74F6A4849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Sender transmits </a:t>
            </a:r>
            <a:r>
              <a:rPr lang="en-US" altLang="en-US" sz="2000" b="1">
                <a:latin typeface="Courier New" panose="02070309020205020404" pitchFamily="49" charset="0"/>
              </a:rPr>
              <a:t>RequestToSend</a:t>
            </a:r>
            <a:r>
              <a:rPr lang="en-US" altLang="en-US" sz="2400"/>
              <a:t> (RTS) frame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Specifying how long to hold the medium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Receiver replies with </a:t>
            </a:r>
            <a:r>
              <a:rPr lang="en-US" altLang="en-US" sz="2000" b="1">
                <a:latin typeface="Courier New" panose="02070309020205020404" pitchFamily="49" charset="0"/>
              </a:rPr>
              <a:t>ClearToSend</a:t>
            </a:r>
            <a:r>
              <a:rPr lang="en-US" altLang="en-US" sz="2400"/>
              <a:t> (CTS) frame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Neighbors…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see CTS: keep quiet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see RTS but not CTS: receiver cannot hear me, ok to transmit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Receive sends ACK when has frame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neighbors silent until see ACK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Collisions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collisions detection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known when don’t receive CTS or ACK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The cost of collision with RTS/CTS is much smaller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exponential backoff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13D606E8-E6D0-EA97-CE9F-416C05ED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914400"/>
          </a:xfrm>
        </p:spPr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802.11: </a:t>
            </a:r>
            <a:r>
              <a:rPr lang="en-US" altLang="ko-KR">
                <a:ea typeface="굴림" panose="020B0600000101010101" pitchFamily="34" charset="-127"/>
              </a:rPr>
              <a:t>RTS &amp; CTS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70C7072A-E97E-B3D5-C50A-716FC9739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16013"/>
            <a:ext cx="8686800" cy="1905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Sending unicast packets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station can send RTS with reservation parameter after waiting for DIFS (reservation determines amount of time the data packet needs the medium)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acknowledgement via CTS after SIFS by receiver (if ready to receive)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sender can now send data at once, acknowledgement via ACK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other stations store medium reservations distributed via RTS and CTS 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DC20A54A-9E0D-27C9-47C4-5BD879AB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5862638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id="{0C72CAF1-775F-C50F-3467-6AD777FA57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0238" y="36258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90" name="Line 6">
            <a:extLst>
              <a:ext uri="{FF2B5EF4-FFF2-40B4-BE49-F238E27FC236}">
                <a16:creationId xmlns:a16="http://schemas.microsoft.com/office/drawing/2014/main" id="{05DF3594-B3EA-5C02-A2A7-ABFFA0820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9838" y="36258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84EEB53C-A258-71BD-7897-CBEF96CA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4540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D56652EC-D65D-E4FD-C9F7-9E89B629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262438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E8212AE-BA84-CA26-CC48-4F22D1522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3652838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5594" name="Line 10">
            <a:extLst>
              <a:ext uri="{FF2B5EF4-FFF2-40B4-BE49-F238E27FC236}">
                <a16:creationId xmlns:a16="http://schemas.microsoft.com/office/drawing/2014/main" id="{F72D76B9-97B4-4DE7-4664-3C30A81AF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3930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95" name="Rectangle 11">
            <a:extLst>
              <a:ext uri="{FF2B5EF4-FFF2-40B4-BE49-F238E27FC236}">
                <a16:creationId xmlns:a16="http://schemas.microsoft.com/office/drawing/2014/main" id="{1170AB3A-89CA-3908-080D-BB3205E2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45465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5596" name="Rectangle 12">
            <a:extLst>
              <a:ext uri="{FF2B5EF4-FFF2-40B4-BE49-F238E27FC236}">
                <a16:creationId xmlns:a16="http://schemas.microsoft.com/office/drawing/2014/main" id="{C6CF1AFB-57D6-3E40-99B0-58D35A35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43878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ACK</a:t>
            </a:r>
          </a:p>
        </p:txBody>
      </p:sp>
      <p:sp>
        <p:nvSpPr>
          <p:cNvPr id="195597" name="Text Box 13">
            <a:extLst>
              <a:ext uri="{FF2B5EF4-FFF2-40B4-BE49-F238E27FC236}">
                <a16:creationId xmlns:a16="http://schemas.microsoft.com/office/drawing/2014/main" id="{0AD9CFA4-A05E-028C-882C-BC9AECE6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6015038"/>
            <a:ext cx="1189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defer access</a:t>
            </a:r>
          </a:p>
        </p:txBody>
      </p:sp>
      <p:sp>
        <p:nvSpPr>
          <p:cNvPr id="195598" name="Line 14">
            <a:extLst>
              <a:ext uri="{FF2B5EF4-FFF2-40B4-BE49-F238E27FC236}">
                <a16:creationId xmlns:a16="http://schemas.microsoft.com/office/drawing/2014/main" id="{1A07F350-2BEE-7F68-9D37-3E7D3966F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58356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99" name="Text Box 15">
            <a:extLst>
              <a:ext uri="{FF2B5EF4-FFF2-40B4-BE49-F238E27FC236}">
                <a16:creationId xmlns:a16="http://schemas.microsoft.com/office/drawing/2014/main" id="{AA5B3F20-E1AE-5BC4-DAFD-0BAAD769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557838"/>
            <a:ext cx="795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other</a:t>
            </a:r>
          </a:p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stations</a:t>
            </a:r>
          </a:p>
        </p:txBody>
      </p:sp>
      <p:sp>
        <p:nvSpPr>
          <p:cNvPr id="195600" name="Text Box 16">
            <a:extLst>
              <a:ext uri="{FF2B5EF4-FFF2-40B4-BE49-F238E27FC236}">
                <a16:creationId xmlns:a16="http://schemas.microsoft.com/office/drawing/2014/main" id="{AFCC1555-3FE1-C94C-D9AB-A1A86F66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567238"/>
            <a:ext cx="814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receiver</a:t>
            </a:r>
          </a:p>
        </p:txBody>
      </p:sp>
      <p:sp>
        <p:nvSpPr>
          <p:cNvPr id="195601" name="Text Box 17">
            <a:extLst>
              <a:ext uri="{FF2B5EF4-FFF2-40B4-BE49-F238E27FC236}">
                <a16:creationId xmlns:a16="http://schemas.microsoft.com/office/drawing/2014/main" id="{C0A083DA-D892-53AB-534D-14A266AC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957638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sender</a:t>
            </a:r>
          </a:p>
        </p:txBody>
      </p:sp>
      <p:sp>
        <p:nvSpPr>
          <p:cNvPr id="195602" name="Line 18">
            <a:extLst>
              <a:ext uri="{FF2B5EF4-FFF2-40B4-BE49-F238E27FC236}">
                <a16:creationId xmlns:a16="http://schemas.microsoft.com/office/drawing/2014/main" id="{90065188-12FA-8928-7887-BF79AF37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47688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3" name="Line 19">
            <a:extLst>
              <a:ext uri="{FF2B5EF4-FFF2-40B4-BE49-F238E27FC236}">
                <a16:creationId xmlns:a16="http://schemas.microsoft.com/office/drawing/2014/main" id="{70668F42-5627-A704-95A9-2441FF46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41592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4" name="Rectangle 20">
            <a:extLst>
              <a:ext uri="{FF2B5EF4-FFF2-40B4-BE49-F238E27FC236}">
                <a16:creationId xmlns:a16="http://schemas.microsoft.com/office/drawing/2014/main" id="{980642CC-A0DC-A7F7-87B0-78DE00AD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778250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5605" name="Line 21">
            <a:extLst>
              <a:ext uri="{FF2B5EF4-FFF2-40B4-BE49-F238E27FC236}">
                <a16:creationId xmlns:a16="http://schemas.microsoft.com/office/drawing/2014/main" id="{5EDD70C8-1519-2C0E-7E5D-29904B23A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238" y="362585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6" name="Line 22">
            <a:extLst>
              <a:ext uri="{FF2B5EF4-FFF2-40B4-BE49-F238E27FC236}">
                <a16:creationId xmlns:a16="http://schemas.microsoft.com/office/drawing/2014/main" id="{2F9ADD15-2153-FE9F-7493-1A87C2CAE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8838" y="4235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7" name="Text Box 23">
            <a:extLst>
              <a:ext uri="{FF2B5EF4-FFF2-40B4-BE49-F238E27FC236}">
                <a16:creationId xmlns:a16="http://schemas.microsoft.com/office/drawing/2014/main" id="{113EF730-1351-4A84-3C4B-374D41C4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5329238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5608" name="Line 24">
            <a:extLst>
              <a:ext uri="{FF2B5EF4-FFF2-40B4-BE49-F238E27FC236}">
                <a16:creationId xmlns:a16="http://schemas.microsoft.com/office/drawing/2014/main" id="{98BC9477-381A-B720-2EE2-10F586A4E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5607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9" name="Line 25">
            <a:extLst>
              <a:ext uri="{FF2B5EF4-FFF2-40B4-BE49-F238E27FC236}">
                <a16:creationId xmlns:a16="http://schemas.microsoft.com/office/drawing/2014/main" id="{F25DE8D6-AE98-7A7E-0626-8C2DCD41CB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5638" y="5378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10" name="Line 26">
            <a:extLst>
              <a:ext uri="{FF2B5EF4-FFF2-40B4-BE49-F238E27FC236}">
                <a16:creationId xmlns:a16="http://schemas.microsoft.com/office/drawing/2014/main" id="{D0432225-5C7D-4A63-3022-CDB3EDAC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038" y="598805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CD34CF9C-1930-6512-EA62-D0179787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45465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12" name="Text Box 28">
            <a:extLst>
              <a:ext uri="{FF2B5EF4-FFF2-40B4-BE49-F238E27FC236}">
                <a16:creationId xmlns:a16="http://schemas.microsoft.com/office/drawing/2014/main" id="{FC2A600E-0CD8-771F-0CF9-9C430FB9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6091238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cxnSp>
        <p:nvCxnSpPr>
          <p:cNvPr id="195613" name="AutoShape 29">
            <a:extLst>
              <a:ext uri="{FF2B5EF4-FFF2-40B4-BE49-F238E27FC236}">
                <a16:creationId xmlns:a16="http://schemas.microsoft.com/office/drawing/2014/main" id="{A817FFCD-5672-8026-808B-B4C34F0F3381}"/>
              </a:ext>
            </a:extLst>
          </p:cNvPr>
          <p:cNvCxnSpPr>
            <a:cxnSpLocks noChangeShapeType="1"/>
            <a:stCxn id="195612" idx="3"/>
            <a:endCxn id="195611" idx="2"/>
          </p:cNvCxnSpPr>
          <p:nvPr/>
        </p:nvCxnSpPr>
        <p:spPr bwMode="auto">
          <a:xfrm flipV="1">
            <a:off x="6788150" y="5835650"/>
            <a:ext cx="4079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543E2A12-4AEC-74EF-0359-D2B83029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778250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RTS</a:t>
            </a:r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0561F39A-7E23-EEA3-DDC7-CCC47150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4387850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CTS</a:t>
            </a:r>
          </a:p>
        </p:txBody>
      </p:sp>
      <p:sp>
        <p:nvSpPr>
          <p:cNvPr id="195616" name="Line 32">
            <a:extLst>
              <a:ext uri="{FF2B5EF4-FFF2-40B4-BE49-F238E27FC236}">
                <a16:creationId xmlns:a16="http://schemas.microsoft.com/office/drawing/2014/main" id="{8E407605-6E35-1803-958C-19F1371C3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038" y="4540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17" name="Text Box 33">
            <a:extLst>
              <a:ext uri="{FF2B5EF4-FFF2-40B4-BE49-F238E27FC236}">
                <a16:creationId xmlns:a16="http://schemas.microsoft.com/office/drawing/2014/main" id="{534A0AAA-748F-EB97-F9B9-A98C521A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4262438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618" name="Line 34">
            <a:extLst>
              <a:ext uri="{FF2B5EF4-FFF2-40B4-BE49-F238E27FC236}">
                <a16:creationId xmlns:a16="http://schemas.microsoft.com/office/drawing/2014/main" id="{D8383EC2-2F64-F6F4-2CDC-EFA3DDABD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7038" y="362585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19" name="Line 35">
            <a:extLst>
              <a:ext uri="{FF2B5EF4-FFF2-40B4-BE49-F238E27FC236}">
                <a16:creationId xmlns:a16="http://schemas.microsoft.com/office/drawing/2014/main" id="{5B702E85-F304-F1EC-8A34-A86AECD4D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6638" y="4235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20" name="Line 36">
            <a:extLst>
              <a:ext uri="{FF2B5EF4-FFF2-40B4-BE49-F238E27FC236}">
                <a16:creationId xmlns:a16="http://schemas.microsoft.com/office/drawing/2014/main" id="{AAEA76CD-D197-93A2-67D4-7B85F83EE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3838" y="42354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21" name="Line 37">
            <a:extLst>
              <a:ext uri="{FF2B5EF4-FFF2-40B4-BE49-F238E27FC236}">
                <a16:creationId xmlns:a16="http://schemas.microsoft.com/office/drawing/2014/main" id="{500E8115-F5B3-26B7-293F-C560BB01F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36258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22" name="Text Box 38">
            <a:extLst>
              <a:ext uri="{FF2B5EF4-FFF2-40B4-BE49-F238E27FC236}">
                <a16:creationId xmlns:a16="http://schemas.microsoft.com/office/drawing/2014/main" id="{A6119B09-BF72-E129-1C9E-CF3C1DC9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338638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D9D35EF3-8EC4-FFA5-BF82-C78E2A07F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4311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24" name="Rectangle 40">
            <a:extLst>
              <a:ext uri="{FF2B5EF4-FFF2-40B4-BE49-F238E27FC236}">
                <a16:creationId xmlns:a16="http://schemas.microsoft.com/office/drawing/2014/main" id="{C96DFA08-E0BD-26D4-8754-96A1395F3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5378450"/>
            <a:ext cx="34290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NAV (RTS)</a:t>
            </a:r>
          </a:p>
        </p:txBody>
      </p:sp>
      <p:sp>
        <p:nvSpPr>
          <p:cNvPr id="195625" name="Rectangle 41">
            <a:extLst>
              <a:ext uri="{FF2B5EF4-FFF2-40B4-BE49-F238E27FC236}">
                <a16:creationId xmlns:a16="http://schemas.microsoft.com/office/drawing/2014/main" id="{EDF0F2D7-83F0-79FE-DCF7-9613BC20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5607050"/>
            <a:ext cx="2362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NAV (CTS)</a:t>
            </a:r>
          </a:p>
        </p:txBody>
      </p:sp>
      <p:sp>
        <p:nvSpPr>
          <p:cNvPr id="195626" name="Line 42">
            <a:extLst>
              <a:ext uri="{FF2B5EF4-FFF2-40B4-BE49-F238E27FC236}">
                <a16:creationId xmlns:a16="http://schemas.microsoft.com/office/drawing/2014/main" id="{DBFAAAD2-CD6B-F280-81A9-78EAC9474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6038" y="42354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58C6B4E3-73E7-A66E-A3E3-D6307DF54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Mobility (cont)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21043F9-5CB2-0A7B-5EF9-A32B5B5B3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Scanning (selecting an AP)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node sends </a:t>
            </a:r>
            <a:r>
              <a:rPr lang="en-US" altLang="en-US" b="1">
                <a:latin typeface="Courier New" panose="02070309020205020404" pitchFamily="49" charset="0"/>
              </a:rPr>
              <a:t>Probe</a:t>
            </a:r>
            <a:r>
              <a:rPr lang="en-US" altLang="en-US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AP’s w/in reach reply with </a:t>
            </a:r>
            <a:r>
              <a:rPr lang="en-US" altLang="en-US" b="1">
                <a:latin typeface="Courier New" panose="02070309020205020404" pitchFamily="49" charset="0"/>
              </a:rPr>
              <a:t>ProbeResponse</a:t>
            </a:r>
            <a:r>
              <a:rPr lang="en-US" altLang="en-US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node selects one AP; sends it </a:t>
            </a:r>
            <a:r>
              <a:rPr lang="en-US" altLang="en-US" b="1">
                <a:latin typeface="Courier New" panose="02070309020205020404" pitchFamily="49" charset="0"/>
              </a:rPr>
              <a:t>AssociateRequest</a:t>
            </a:r>
            <a:r>
              <a:rPr lang="en-US" altLang="en-US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 replies with </a:t>
            </a:r>
            <a:r>
              <a:rPr lang="en-US" altLang="en-US" b="1">
                <a:latin typeface="Courier New" panose="02070309020205020404" pitchFamily="49" charset="0"/>
              </a:rPr>
              <a:t>AssociationResponse</a:t>
            </a:r>
            <a:r>
              <a:rPr lang="en-US" altLang="en-US"/>
              <a:t> frame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active: when join or move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Signal with old AP weakened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new AP informs old AP via tethered 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passive: AP periodically sends </a:t>
            </a:r>
            <a:r>
              <a:rPr lang="en-US" altLang="en-US" b="1">
                <a:latin typeface="Courier New" panose="02070309020205020404" pitchFamily="49" charset="0"/>
              </a:rPr>
              <a:t>Beacon</a:t>
            </a:r>
            <a:r>
              <a:rPr lang="en-US" altLang="en-US"/>
              <a:t> frame</a:t>
            </a:r>
          </a:p>
          <a:p>
            <a:pPr lvl="2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37493AB-9101-B75E-7E34-8190B8148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‘mynetdvr.c’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0AED80-BF9A-2018-CB6F-7697C895F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demonstrate the basic transmit and receive functionality of our network driver using a pair of ‘anchor’ machines</a:t>
            </a:r>
          </a:p>
          <a:p>
            <a:r>
              <a:rPr lang="en-US" altLang="en-US"/>
              <a:t>But we have to work around some slight amount of interference with the already-installed ‘e1000’ network-driver which is supporting our ability to do remote login via the ‘eth0’ device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4814A7-25E6-326A-05EA-B18B30CD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‘anchor’ installation-steps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2E1D18-DADA-49C5-0B82-3EA98C573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1. Bring down the ‘eth1’ interface</a:t>
            </a:r>
          </a:p>
          <a:p>
            <a:pPr lvl="2">
              <a:buFontTx/>
              <a:buNone/>
            </a:pPr>
            <a:r>
              <a:rPr lang="en-US" altLang="en-US"/>
              <a:t>		$ sudo /sbin/ifconfig eth1 down</a:t>
            </a:r>
          </a:p>
          <a:p>
            <a:r>
              <a:rPr lang="en-US" altLang="en-US"/>
              <a:t>2. Install our network device-driver</a:t>
            </a:r>
          </a:p>
          <a:p>
            <a:pPr lvl="2">
              <a:buFontTx/>
              <a:buNone/>
            </a:pPr>
            <a:r>
              <a:rPr lang="en-US" altLang="en-US"/>
              <a:t>		$ /sbin/insmod  mynetdvr.ko</a:t>
            </a:r>
          </a:p>
          <a:p>
            <a:r>
              <a:rPr lang="en-US" altLang="en-US"/>
              <a:t>3. Bring down the ‘eth1’ interface again</a:t>
            </a:r>
          </a:p>
          <a:p>
            <a:pPr lvl="2">
              <a:buFontTx/>
              <a:buNone/>
            </a:pPr>
            <a:r>
              <a:rPr lang="en-US" altLang="en-US"/>
              <a:t>		$ sudo /sbin/ifconfig eth1 down</a:t>
            </a:r>
          </a:p>
          <a:p>
            <a:r>
              <a:rPr lang="en-US" altLang="en-US"/>
              <a:t>4. Assign IP-address to the ‘eth2’ interface</a:t>
            </a:r>
          </a:p>
          <a:p>
            <a:pPr lvl="2">
              <a:buFontTx/>
              <a:buNone/>
            </a:pPr>
            <a:r>
              <a:rPr lang="en-US" altLang="en-US"/>
              <a:t>		$ sudo /sbin/ifconfig eth2 192.168.2.x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243</TotalTime>
  <Words>3933</Words>
  <Application>Microsoft Office PowerPoint</Application>
  <PresentationFormat>On-screen Show (4:3)</PresentationFormat>
  <Paragraphs>849</Paragraphs>
  <Slides>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Vapor Trail</vt:lpstr>
      <vt:lpstr>Microsoft Excel Worksheet</vt:lpstr>
      <vt:lpstr>Microsoft Clip Gallery</vt:lpstr>
      <vt:lpstr>A “real” network driver?</vt:lpstr>
      <vt:lpstr>Our ‘framework.c’ demo</vt:lpstr>
      <vt:lpstr>PowerPoint Presentation</vt:lpstr>
      <vt:lpstr>Pedagogy</vt:lpstr>
      <vt:lpstr>PowerPoint Presentation</vt:lpstr>
      <vt:lpstr>‘minimal’ functionality</vt:lpstr>
      <vt:lpstr>Interactions with the kernel</vt:lpstr>
      <vt:lpstr>‘mynetdvr.c’</vt:lpstr>
      <vt:lpstr>The ‘anchor’ installation-steps</vt:lpstr>
      <vt:lpstr>Demo #1: ‘ping’</vt:lpstr>
      <vt:lpstr>Demo #2: client-server</vt:lpstr>
      <vt:lpstr>Demo #3: ‘nicwatch’</vt:lpstr>
      <vt:lpstr>  Networking and Internetworking</vt:lpstr>
      <vt:lpstr>PowerPoint Presentation</vt:lpstr>
      <vt:lpstr>Building Blocks</vt:lpstr>
      <vt:lpstr>Switched Networks</vt:lpstr>
      <vt:lpstr>Simplified view of the QMW Computer Science network (in mid-2000)</vt:lpstr>
      <vt:lpstr>Firewall configurations</vt:lpstr>
      <vt:lpstr>Addressing and Routing</vt:lpstr>
      <vt:lpstr>Inter-Process Communication</vt:lpstr>
      <vt:lpstr>Multiplexing</vt:lpstr>
      <vt:lpstr>Statistical Multiplexing</vt:lpstr>
      <vt:lpstr>What Goes Wrong in the Network?</vt:lpstr>
      <vt:lpstr>Conceptual layering of protocol software</vt:lpstr>
      <vt:lpstr>Protocol layers in the ISO Open Systems Interconnection (OSI) model</vt:lpstr>
      <vt:lpstr>Encapsulation as it is applied in layered protocols</vt:lpstr>
      <vt:lpstr>ISO Architecture</vt:lpstr>
      <vt:lpstr>OSI protocol summary</vt:lpstr>
      <vt:lpstr>TCP/IP layers</vt:lpstr>
      <vt:lpstr>Encapsulation in a message transmitted via TCP over an Ethernet</vt:lpstr>
      <vt:lpstr>The programmer's conceptual view of a TCP/IP Internet</vt:lpstr>
      <vt:lpstr>Internet Architecture</vt:lpstr>
      <vt:lpstr>Protocol Multiplexing</vt:lpstr>
      <vt:lpstr>PowerPoint Presentation</vt:lpstr>
      <vt:lpstr>Scalable Networks </vt:lpstr>
      <vt:lpstr>Datagram Switching</vt:lpstr>
      <vt:lpstr>Datagram Model</vt:lpstr>
      <vt:lpstr>Learning Bridges </vt:lpstr>
      <vt:lpstr>PowerPoint Presentation</vt:lpstr>
      <vt:lpstr>Internetworking</vt:lpstr>
      <vt:lpstr>IP Internet</vt:lpstr>
      <vt:lpstr>Service Model</vt:lpstr>
      <vt:lpstr>IP Header</vt:lpstr>
      <vt:lpstr>Internet address structure, showing field sizes in bits</vt:lpstr>
      <vt:lpstr>Decimal representation of Internet addresses</vt:lpstr>
      <vt:lpstr>Datagram Forwarding Strategy</vt:lpstr>
      <vt:lpstr>PowerPoint Presentation</vt:lpstr>
      <vt:lpstr>Address Translation in LAN</vt:lpstr>
      <vt:lpstr>End-to-End Protocols</vt:lpstr>
      <vt:lpstr>PowerPoint Presentation</vt:lpstr>
      <vt:lpstr>Simple Demultiplexor (UDP)</vt:lpstr>
      <vt:lpstr>TCP Overview</vt:lpstr>
      <vt:lpstr>Segment Format</vt:lpstr>
      <vt:lpstr>Segment Format (cont)</vt:lpstr>
      <vt:lpstr>Connection Establishment and Three-Way Handshake</vt:lpstr>
      <vt:lpstr>Reliability and Flow Control </vt:lpstr>
      <vt:lpstr>Socket API</vt:lpstr>
      <vt:lpstr>PowerPoint Presentation</vt:lpstr>
      <vt:lpstr>Ethernet Overview</vt:lpstr>
      <vt:lpstr>Ethernet Frame</vt:lpstr>
      <vt:lpstr>Transmit Algorithm</vt:lpstr>
      <vt:lpstr>Collisions</vt:lpstr>
      <vt:lpstr>Upon Collision</vt:lpstr>
      <vt:lpstr>Wireless LANs</vt:lpstr>
      <vt:lpstr>Wireless LAN configuration                  </vt:lpstr>
      <vt:lpstr>Infrastructure mode</vt:lpstr>
      <vt:lpstr>Supporting Mobility</vt:lpstr>
      <vt:lpstr>Collisions Avoidance</vt:lpstr>
      <vt:lpstr>802.11 MAC </vt:lpstr>
      <vt:lpstr>802.11 CSMA/CA</vt:lpstr>
      <vt:lpstr>802.11 CSMA/CA: contention resolution</vt:lpstr>
      <vt:lpstr>802.11 CSMA/CA: detailed</vt:lpstr>
      <vt:lpstr>Multiple Access with Collision Avoidance (MACA)</vt:lpstr>
      <vt:lpstr>802.11: RTS &amp; CTS</vt:lpstr>
      <vt:lpstr>Mobility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CRUSE</dc:creator>
  <cp:lastModifiedBy>Bhavana Udupa</cp:lastModifiedBy>
  <cp:revision>33</cp:revision>
  <dcterms:created xsi:type="dcterms:W3CDTF">2008-05-08T20:50:25Z</dcterms:created>
  <dcterms:modified xsi:type="dcterms:W3CDTF">2024-05-22T09:38:24Z</dcterms:modified>
</cp:coreProperties>
</file>