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318" r:id="rId2"/>
    <p:sldId id="270" r:id="rId3"/>
    <p:sldId id="290" r:id="rId4"/>
    <p:sldId id="289" r:id="rId5"/>
    <p:sldId id="291" r:id="rId6"/>
    <p:sldId id="292" r:id="rId7"/>
    <p:sldId id="293" r:id="rId8"/>
    <p:sldId id="294" r:id="rId9"/>
    <p:sldId id="295" r:id="rId10"/>
    <p:sldId id="296" r:id="rId11"/>
    <p:sldId id="297" r:id="rId12"/>
    <p:sldId id="299" r:id="rId13"/>
    <p:sldId id="298" r:id="rId14"/>
    <p:sldId id="300" r:id="rId15"/>
    <p:sldId id="301" r:id="rId16"/>
    <p:sldId id="302" r:id="rId17"/>
    <p:sldId id="31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17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3C0EA1-36BE-419F-9B25-200303A504B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C843E704-02E6-402A-AF00-66FCBFF94A2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B6636556-D2E0-47D6-9E13-3DC38C052C1B}" type="datetimeFigureOut">
              <a:rPr lang="en-US"/>
              <a:pPr>
                <a:defRPr/>
              </a:pPr>
              <a:t>6/5/2024</a:t>
            </a:fld>
            <a:endParaRPr lang="en-US"/>
          </a:p>
        </p:txBody>
      </p:sp>
      <p:sp>
        <p:nvSpPr>
          <p:cNvPr id="4" name="Slide Image Placeholder 3">
            <a:extLst>
              <a:ext uri="{FF2B5EF4-FFF2-40B4-BE49-F238E27FC236}">
                <a16:creationId xmlns:a16="http://schemas.microsoft.com/office/drawing/2014/main" id="{9B610F71-24E1-4530-B8D4-A41A4A8F728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F7C4792-142A-4D85-AFCD-8D83BEC259E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99C9917-B47C-4021-9CF9-9BFD77C79E5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6DD7261-3840-4F3C-95AB-CF05884AC47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818ABDC-6DF2-436A-A922-986056A79A0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E7CD962-7BDC-46DC-AC16-C5202DE1B1E5}" type="slidenum">
              <a:rPr lang="en-US" altLang="en-US" smtClean="0"/>
              <a:pPr/>
              <a:t>1</a:t>
            </a:fld>
            <a:endParaRPr lang="th-TH" altLang="en-US"/>
          </a:p>
        </p:txBody>
      </p:sp>
    </p:spTree>
    <p:extLst>
      <p:ext uri="{BB962C8B-B14F-4D97-AF65-F5344CB8AC3E}">
        <p14:creationId xmlns:p14="http://schemas.microsoft.com/office/powerpoint/2010/main" val="231151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D7BA2F6-FC59-4F17-A910-8289DEB07DC9}" type="datetimeFigureOut">
              <a:rPr lang="en-US" smtClean="0"/>
              <a:pPr>
                <a:defRPr/>
              </a:pPr>
              <a:t>6/5/2024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56871C3-2427-40C3-9AC0-6655D3F903E0}" type="slidenum">
              <a:rPr lang="en-US" altLang="en-US" smtClean="0"/>
              <a:pPr/>
              <a:t>‹#›</a:t>
            </a:fld>
            <a:endParaRPr lang="en-US" altLang="en-US"/>
          </a:p>
        </p:txBody>
      </p:sp>
    </p:spTree>
    <p:extLst>
      <p:ext uri="{BB962C8B-B14F-4D97-AF65-F5344CB8AC3E}">
        <p14:creationId xmlns:p14="http://schemas.microsoft.com/office/powerpoint/2010/main" val="413524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204425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341844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FF16810-E2B8-44D5-A1F8-E6F583E8A8AA}" type="slidenum">
              <a:rPr lang="en-US" altLang="en-US" smtClean="0"/>
              <a:pPr/>
              <a:t>‹#›</a:t>
            </a:fld>
            <a:endParaRPr lang="en-US"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460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306335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944341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1314904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247701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1211761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70E21-2BDF-4636-A2F0-9BB1D8744090}"/>
              </a:ext>
            </a:extLst>
          </p:cNvPr>
          <p:cNvSpPr>
            <a:spLocks noGrp="1"/>
          </p:cNvSpPr>
          <p:nvPr>
            <p:ph type="dt" sz="half" idx="10"/>
          </p:nvPr>
        </p:nvSpPr>
        <p:spPr/>
        <p:txBody>
          <a:bodyPr/>
          <a:lstStyle>
            <a:lvl1pPr>
              <a:defRPr/>
            </a:lvl1pPr>
          </a:lstStyle>
          <a:p>
            <a:pPr>
              <a:defRPr/>
            </a:pPr>
            <a:fld id="{7A20988E-1AF1-4C64-B1CE-7013DFCD1841}" type="datetimeFigureOut">
              <a:rPr lang="en-US"/>
              <a:pPr>
                <a:defRPr/>
              </a:pPr>
              <a:t>6/5/2024</a:t>
            </a:fld>
            <a:endParaRPr lang="en-US"/>
          </a:p>
        </p:txBody>
      </p:sp>
      <p:sp>
        <p:nvSpPr>
          <p:cNvPr id="5" name="Footer Placeholder 4">
            <a:extLst>
              <a:ext uri="{FF2B5EF4-FFF2-40B4-BE49-F238E27FC236}">
                <a16:creationId xmlns:a16="http://schemas.microsoft.com/office/drawing/2014/main" id="{2A673436-4786-4EB5-AA9C-10BA767312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865930-B21F-489A-8B05-AFA82DD201CE}"/>
              </a:ext>
            </a:extLst>
          </p:cNvPr>
          <p:cNvSpPr>
            <a:spLocks noGrp="1"/>
          </p:cNvSpPr>
          <p:nvPr>
            <p:ph type="sldNum" sz="quarter" idx="12"/>
          </p:nvPr>
        </p:nvSpPr>
        <p:spPr/>
        <p:txBody>
          <a:bodyPr/>
          <a:lstStyle>
            <a:lvl1pPr>
              <a:defRPr/>
            </a:lvl1pPr>
          </a:lstStyle>
          <a:p>
            <a:fld id="{4E899847-30FF-4E15-AD2E-D8608A7A519C}" type="slidenum">
              <a:rPr lang="en-US" altLang="en-US"/>
              <a:pPr/>
              <a:t>‹#›</a:t>
            </a:fld>
            <a:endParaRPr lang="en-US" altLang="en-US"/>
          </a:p>
        </p:txBody>
      </p:sp>
    </p:spTree>
    <p:extLst>
      <p:ext uri="{BB962C8B-B14F-4D97-AF65-F5344CB8AC3E}">
        <p14:creationId xmlns:p14="http://schemas.microsoft.com/office/powerpoint/2010/main" val="115150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354091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4BEB59D-DD6C-40B3-90C7-222E1F595DDF}" type="datetimeFigureOut">
              <a:rPr lang="en-US" smtClean="0"/>
              <a:pPr>
                <a:defRPr/>
              </a:pPr>
              <a:t>6/5/2024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24EA4D3-C48A-43A8-A312-295E81B87790}" type="slidenum">
              <a:rPr lang="en-US" altLang="en-US" smtClean="0"/>
              <a:pPr/>
              <a:t>‹#›</a:t>
            </a:fld>
            <a:endParaRPr lang="en-US" altLang="en-US"/>
          </a:p>
        </p:txBody>
      </p:sp>
    </p:spTree>
    <p:extLst>
      <p:ext uri="{BB962C8B-B14F-4D97-AF65-F5344CB8AC3E}">
        <p14:creationId xmlns:p14="http://schemas.microsoft.com/office/powerpoint/2010/main" val="388857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274826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287651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66910AA-816E-49D0-B7EB-96987A071428}" type="datetimeFigureOut">
              <a:rPr lang="en-US" smtClean="0"/>
              <a:pPr>
                <a:defRPr/>
              </a:pPr>
              <a:t>6/5/2024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76B28D2-C6FF-4E64-85FC-FCBC22237A50}" type="slidenum">
              <a:rPr lang="en-US" altLang="en-US" smtClean="0"/>
              <a:pPr/>
              <a:t>‹#›</a:t>
            </a:fld>
            <a:endParaRPr lang="en-US" altLang="en-US"/>
          </a:p>
        </p:txBody>
      </p:sp>
    </p:spTree>
    <p:extLst>
      <p:ext uri="{BB962C8B-B14F-4D97-AF65-F5344CB8AC3E}">
        <p14:creationId xmlns:p14="http://schemas.microsoft.com/office/powerpoint/2010/main" val="349669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fld id="{DA5493C4-A513-4998-8400-87C61AF827C7}" type="datetimeFigureOut">
              <a:rPr lang="en-US" smtClean="0"/>
              <a:pPr>
                <a:defRPr/>
              </a:pPr>
              <a:t>6/5/2024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E4BE17BA-06D0-4C96-8712-0C8067E7EF7B}" type="slidenum">
              <a:rPr lang="en-US" altLang="en-US" smtClean="0"/>
              <a:pPr/>
              <a:t>‹#›</a:t>
            </a:fld>
            <a:endParaRPr lang="en-US" altLang="en-US"/>
          </a:p>
        </p:txBody>
      </p:sp>
    </p:spTree>
    <p:extLst>
      <p:ext uri="{BB962C8B-B14F-4D97-AF65-F5344CB8AC3E}">
        <p14:creationId xmlns:p14="http://schemas.microsoft.com/office/powerpoint/2010/main" val="150499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4A338D2-7ADB-4B29-A125-D2FEEED598F9}"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239104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9695BDD-C95E-4CF7-8067-D12E5C2602F6}" type="datetimeFigureOut">
              <a:rPr lang="en-US" smtClean="0"/>
              <a:pPr>
                <a:defRPr/>
              </a:pPr>
              <a:t>6/5/2024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D39503E-E783-4622-BE0C-BB4393544E84}" type="slidenum">
              <a:rPr lang="en-US" altLang="en-US" smtClean="0"/>
              <a:pPr/>
              <a:t>‹#›</a:t>
            </a:fld>
            <a:endParaRPr lang="en-US" altLang="en-US"/>
          </a:p>
        </p:txBody>
      </p:sp>
    </p:spTree>
    <p:extLst>
      <p:ext uri="{BB962C8B-B14F-4D97-AF65-F5344CB8AC3E}">
        <p14:creationId xmlns:p14="http://schemas.microsoft.com/office/powerpoint/2010/main" val="53947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24A338D2-7ADB-4B29-A125-D2FEEED598F9}" type="datetimeFigureOut">
              <a:rPr lang="en-US" smtClean="0"/>
              <a:pPr>
                <a:defRPr/>
              </a:pPr>
              <a:t>6/5/2024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AFF16810-E2B8-44D5-A1F8-E6F583E8A8AA}" type="slidenum">
              <a:rPr lang="en-US" altLang="en-US" smtClean="0"/>
              <a:pPr/>
              <a:t>‹#›</a:t>
            </a:fld>
            <a:endParaRPr lang="en-US" altLang="en-US"/>
          </a:p>
        </p:txBody>
      </p:sp>
    </p:spTree>
    <p:extLst>
      <p:ext uri="{BB962C8B-B14F-4D97-AF65-F5344CB8AC3E}">
        <p14:creationId xmlns:p14="http://schemas.microsoft.com/office/powerpoint/2010/main" val="19596704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B7AF-B4E4-4B3A-8575-332606A31C41}"/>
              </a:ext>
            </a:extLst>
          </p:cNvPr>
          <p:cNvSpPr>
            <a:spLocks noGrp="1"/>
          </p:cNvSpPr>
          <p:nvPr>
            <p:ph type="title"/>
          </p:nvPr>
        </p:nvSpPr>
        <p:spPr>
          <a:xfrm>
            <a:off x="1207294" y="1877617"/>
            <a:ext cx="5830491" cy="897731"/>
          </a:xfrm>
        </p:spPr>
        <p:txBody>
          <a:bodyPr/>
          <a:lstStyle/>
          <a:p>
            <a:pPr>
              <a:defRPr/>
            </a:pPr>
            <a:r>
              <a:rPr lang="en-US" sz="3038" dirty="0">
                <a:latin typeface="Centaur" panose="02030504050205020304" pitchFamily="18" charset="0"/>
              </a:rPr>
              <a:t>Linux device driver</a:t>
            </a:r>
            <a:endParaRPr lang="en-IN" sz="3038" dirty="0">
              <a:latin typeface="Centaur" panose="02030504050205020304" pitchFamily="18" charset="0"/>
            </a:endParaRPr>
          </a:p>
        </p:txBody>
      </p:sp>
      <p:sp>
        <p:nvSpPr>
          <p:cNvPr id="3" name="Content Placeholder 2">
            <a:extLst>
              <a:ext uri="{FF2B5EF4-FFF2-40B4-BE49-F238E27FC236}">
                <a16:creationId xmlns:a16="http://schemas.microsoft.com/office/drawing/2014/main" id="{B8069E3C-80A9-4C4A-A31A-B1C3D2B67946}"/>
              </a:ext>
            </a:extLst>
          </p:cNvPr>
          <p:cNvSpPr>
            <a:spLocks noGrp="1"/>
          </p:cNvSpPr>
          <p:nvPr>
            <p:ph sz="quarter" idx="13"/>
          </p:nvPr>
        </p:nvSpPr>
        <p:spPr>
          <a:xfrm>
            <a:off x="1252538" y="3152775"/>
            <a:ext cx="5829300" cy="1609725"/>
          </a:xfrm>
        </p:spPr>
        <p:txBody>
          <a:bodyPr>
            <a:normAutofit lnSpcReduction="10000"/>
          </a:bodyPr>
          <a:lstStyle/>
          <a:p>
            <a:pPr marL="0" indent="0" algn="ctr">
              <a:buNone/>
              <a:defRPr/>
            </a:pPr>
            <a:r>
              <a:rPr lang="en-US" sz="3375" dirty="0"/>
              <a:t>Day 44 PPT</a:t>
            </a:r>
          </a:p>
          <a:p>
            <a:pPr marL="0" indent="0" algn="ctr">
              <a:buNone/>
              <a:defRPr/>
            </a:pPr>
            <a:r>
              <a:rPr lang="en-US" sz="2025" dirty="0"/>
              <a:t>                        -SUBITHRA s</a:t>
            </a:r>
          </a:p>
          <a:p>
            <a:pPr marL="0" indent="0" algn="ctr">
              <a:buNone/>
              <a:defRPr/>
            </a:pPr>
            <a:r>
              <a:rPr lang="en-US" sz="2025" dirty="0"/>
              <a:t>    </a:t>
            </a:r>
            <a:endParaRPr lang="en-IN" sz="20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B064A73-427A-4BB5-888C-4CAB3A9A6256}"/>
              </a:ext>
            </a:extLst>
          </p:cNvPr>
          <p:cNvSpPr>
            <a:spLocks noGrp="1"/>
          </p:cNvSpPr>
          <p:nvPr>
            <p:ph type="title"/>
          </p:nvPr>
        </p:nvSpPr>
        <p:spPr>
          <a:xfrm>
            <a:off x="457200" y="0"/>
            <a:ext cx="8229600" cy="1143000"/>
          </a:xfrm>
        </p:spPr>
        <p:txBody>
          <a:bodyPr/>
          <a:lstStyle/>
          <a:p>
            <a:pPr>
              <a:defRPr/>
            </a:pPr>
            <a:r>
              <a:rPr lang="en-US" b="1" dirty="0">
                <a:solidFill>
                  <a:schemeClr val="accent3">
                    <a:lumMod val="50000"/>
                  </a:schemeClr>
                </a:solidFill>
              </a:rPr>
              <a:t>L </a:t>
            </a:r>
            <a:r>
              <a:rPr lang="en-US" dirty="0">
                <a:solidFill>
                  <a:schemeClr val="accent3">
                    <a:lumMod val="50000"/>
                  </a:schemeClr>
                </a:solidFill>
              </a:rPr>
              <a:t>— </a:t>
            </a:r>
            <a:r>
              <a:rPr lang="en-US" b="1" dirty="0" err="1">
                <a:solidFill>
                  <a:schemeClr val="accent3">
                    <a:lumMod val="50000"/>
                  </a:schemeClr>
                </a:solidFill>
              </a:rPr>
              <a:t>Liskov</a:t>
            </a:r>
            <a:r>
              <a:rPr lang="en-US" b="1" dirty="0">
                <a:solidFill>
                  <a:schemeClr val="accent3">
                    <a:lumMod val="50000"/>
                  </a:schemeClr>
                </a:solidFill>
              </a:rPr>
              <a:t> Substitution</a:t>
            </a:r>
          </a:p>
        </p:txBody>
      </p:sp>
      <p:sp>
        <p:nvSpPr>
          <p:cNvPr id="13315" name="Content Placeholder 4">
            <a:extLst>
              <a:ext uri="{FF2B5EF4-FFF2-40B4-BE49-F238E27FC236}">
                <a16:creationId xmlns:a16="http://schemas.microsoft.com/office/drawing/2014/main" id="{7E97B5D2-354E-4F5A-9F1C-89B0766F441B}"/>
              </a:ext>
            </a:extLst>
          </p:cNvPr>
          <p:cNvSpPr>
            <a:spLocks noGrp="1"/>
          </p:cNvSpPr>
          <p:nvPr>
            <p:ph idx="1"/>
          </p:nvPr>
        </p:nvSpPr>
        <p:spPr>
          <a:xfrm>
            <a:off x="457200" y="914400"/>
            <a:ext cx="8229600" cy="5486400"/>
          </a:xfrm>
        </p:spPr>
        <p:txBody>
          <a:bodyPr>
            <a:normAutofit fontScale="85000" lnSpcReduction="10000"/>
          </a:bodyPr>
          <a:lstStyle/>
          <a:p>
            <a:r>
              <a:rPr lang="en-US" altLang="en-US" sz="2000" b="1"/>
              <a:t>If S is a subtype of T, then objects of type T in a program may be replaced with objects of type S without altering any of the desirable properties of that program. </a:t>
            </a:r>
          </a:p>
          <a:p>
            <a:pPr lvl="1"/>
            <a:r>
              <a:rPr lang="en-US" altLang="en-US" sz="1800"/>
              <a:t>When a </a:t>
            </a:r>
            <a:r>
              <a:rPr lang="en-US" altLang="en-US" sz="1800" b="1"/>
              <a:t>child</a:t>
            </a:r>
            <a:r>
              <a:rPr lang="en-US" altLang="en-US" sz="1800"/>
              <a:t> Class cannot perform the same actions as its </a:t>
            </a:r>
            <a:r>
              <a:rPr lang="en-US" altLang="en-US" sz="1800" b="1"/>
              <a:t>parent</a:t>
            </a:r>
            <a:r>
              <a:rPr lang="en-US" altLang="en-US" sz="1800"/>
              <a:t> Class, this can cause bugs.</a:t>
            </a:r>
          </a:p>
          <a:p>
            <a:pPr lvl="1"/>
            <a:r>
              <a:rPr lang="en-US" altLang="en-US" sz="1800"/>
              <a:t>If you have a Class and create another Class from it, it becomes a </a:t>
            </a:r>
            <a:r>
              <a:rPr lang="en-US" altLang="en-US" sz="1800" b="1"/>
              <a:t>parent</a:t>
            </a:r>
            <a:r>
              <a:rPr lang="en-US" altLang="en-US" sz="1800"/>
              <a:t> and the new Class becomes a </a:t>
            </a:r>
            <a:r>
              <a:rPr lang="en-US" altLang="en-US" sz="1800" b="1"/>
              <a:t>child. </a:t>
            </a:r>
            <a:r>
              <a:rPr lang="en-US" altLang="en-US" sz="1800"/>
              <a:t>The </a:t>
            </a:r>
            <a:r>
              <a:rPr lang="en-US" altLang="en-US" sz="1800" b="1"/>
              <a:t>child</a:t>
            </a:r>
            <a:r>
              <a:rPr lang="en-US" altLang="en-US" sz="1800"/>
              <a:t> Class should be able to do everything the </a:t>
            </a:r>
            <a:r>
              <a:rPr lang="en-US" altLang="en-US" sz="1800" b="1"/>
              <a:t>parent</a:t>
            </a:r>
            <a:r>
              <a:rPr lang="en-US" altLang="en-US" sz="1800"/>
              <a:t> Class can do. This process is called </a:t>
            </a:r>
            <a:r>
              <a:rPr lang="en-US" altLang="en-US" sz="1800" b="1"/>
              <a:t>Inheritance</a:t>
            </a:r>
            <a:r>
              <a:rPr lang="en-US" altLang="en-US" sz="1800"/>
              <a:t>. The </a:t>
            </a:r>
            <a:r>
              <a:rPr lang="en-US" altLang="en-US" sz="1800" b="1"/>
              <a:t>child</a:t>
            </a:r>
            <a:r>
              <a:rPr lang="en-US" altLang="en-US" sz="1800"/>
              <a:t> Class should be able to process the same requests and deliver the same result as the </a:t>
            </a:r>
            <a:r>
              <a:rPr lang="en-US" altLang="en-US" sz="1800" b="1"/>
              <a:t>parent</a:t>
            </a:r>
            <a:r>
              <a:rPr lang="en-US" altLang="en-US" sz="1800"/>
              <a:t> Class or it could deliver a result that is of the same type.</a:t>
            </a:r>
          </a:p>
          <a:p>
            <a:pPr lvl="1"/>
            <a:r>
              <a:rPr lang="en-US" altLang="en-US" sz="1800"/>
              <a:t>The picture shows that the </a:t>
            </a:r>
            <a:r>
              <a:rPr lang="en-US" altLang="en-US" sz="1800" b="1"/>
              <a:t>parent</a:t>
            </a:r>
            <a:r>
              <a:rPr lang="en-US" altLang="en-US" sz="1800"/>
              <a:t> Class delivers Coffee(it could be any type of coffee). It is acceptable for the </a:t>
            </a:r>
            <a:r>
              <a:rPr lang="en-US" altLang="en-US" sz="1800" b="1"/>
              <a:t>child</a:t>
            </a:r>
            <a:r>
              <a:rPr lang="en-US" altLang="en-US" sz="1800"/>
              <a:t> Class to deliver Cappucino because it is a specific type of Coffee, but it is NOT acceptable to deliver Water.</a:t>
            </a:r>
          </a:p>
          <a:p>
            <a:pPr lvl="1"/>
            <a:r>
              <a:rPr lang="en-US" altLang="en-US" sz="1800"/>
              <a:t>If the </a:t>
            </a:r>
            <a:r>
              <a:rPr lang="en-US" altLang="en-US" sz="1800" b="1"/>
              <a:t>child</a:t>
            </a:r>
            <a:r>
              <a:rPr lang="en-US" altLang="en-US" sz="1800"/>
              <a:t> Class doesn’t meet these requirements, it means the </a:t>
            </a:r>
            <a:r>
              <a:rPr lang="en-US" altLang="en-US" sz="1800" b="1"/>
              <a:t>child</a:t>
            </a:r>
            <a:r>
              <a:rPr lang="en-US" altLang="en-US" sz="1800"/>
              <a:t> Class is changed completely and violates this principle.</a:t>
            </a:r>
          </a:p>
          <a:p>
            <a:r>
              <a:rPr lang="en-US" altLang="en-US" sz="2000" b="1"/>
              <a:t>Goal</a:t>
            </a:r>
            <a:endParaRPr lang="en-US" altLang="en-US" sz="2000"/>
          </a:p>
          <a:p>
            <a:pPr lvl="1"/>
            <a:r>
              <a:rPr lang="en-US" altLang="en-US" sz="2000"/>
              <a:t>This principle aims to enforce consistency so that the parent Class or its child Class can be used in the same way without any errors.</a:t>
            </a: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164C99D-7F59-4D33-86AC-7E59C04963A4}"/>
              </a:ext>
            </a:extLst>
          </p:cNvPr>
          <p:cNvSpPr>
            <a:spLocks noGrp="1"/>
          </p:cNvSpPr>
          <p:nvPr>
            <p:ph type="title"/>
          </p:nvPr>
        </p:nvSpPr>
        <p:spPr>
          <a:xfrm>
            <a:off x="457200" y="0"/>
            <a:ext cx="8229600" cy="838200"/>
          </a:xfrm>
        </p:spPr>
        <p:txBody>
          <a:bodyPr/>
          <a:lstStyle/>
          <a:p>
            <a:pPr>
              <a:defRPr/>
            </a:pPr>
            <a:r>
              <a:rPr lang="en-US" sz="3600" b="1" dirty="0">
                <a:solidFill>
                  <a:schemeClr val="accent3">
                    <a:lumMod val="50000"/>
                  </a:schemeClr>
                </a:solidFill>
              </a:rPr>
              <a:t>L </a:t>
            </a:r>
            <a:r>
              <a:rPr lang="en-US" sz="3600" dirty="0">
                <a:solidFill>
                  <a:schemeClr val="accent3">
                    <a:lumMod val="50000"/>
                  </a:schemeClr>
                </a:solidFill>
              </a:rPr>
              <a:t>— </a:t>
            </a:r>
            <a:r>
              <a:rPr lang="en-US" sz="3600" b="1" dirty="0" err="1">
                <a:solidFill>
                  <a:schemeClr val="accent3">
                    <a:lumMod val="50000"/>
                  </a:schemeClr>
                </a:solidFill>
              </a:rPr>
              <a:t>Liskov</a:t>
            </a:r>
            <a:r>
              <a:rPr lang="en-US" sz="3600" b="1" dirty="0">
                <a:solidFill>
                  <a:schemeClr val="accent3">
                    <a:lumMod val="50000"/>
                  </a:schemeClr>
                </a:solidFill>
              </a:rPr>
              <a:t> Substitution</a:t>
            </a:r>
          </a:p>
        </p:txBody>
      </p:sp>
      <p:pic>
        <p:nvPicPr>
          <p:cNvPr id="14339" name="Content Placeholder 3" descr="l.png">
            <a:extLst>
              <a:ext uri="{FF2B5EF4-FFF2-40B4-BE49-F238E27FC236}">
                <a16:creationId xmlns:a16="http://schemas.microsoft.com/office/drawing/2014/main" id="{CEB7A5B0-36D7-4F39-B9D2-7CFB21A6A4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685800"/>
            <a:ext cx="6888163" cy="6172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E638E82-24A3-4270-8D20-B4BB671B4D53}"/>
              </a:ext>
            </a:extLst>
          </p:cNvPr>
          <p:cNvSpPr>
            <a:spLocks noGrp="1"/>
          </p:cNvSpPr>
          <p:nvPr>
            <p:ph type="title"/>
          </p:nvPr>
        </p:nvSpPr>
        <p:spPr>
          <a:xfrm>
            <a:off x="457200" y="152400"/>
            <a:ext cx="8229600" cy="838200"/>
          </a:xfrm>
        </p:spPr>
        <p:txBody>
          <a:bodyPr/>
          <a:lstStyle/>
          <a:p>
            <a:pPr>
              <a:defRPr/>
            </a:pPr>
            <a:r>
              <a:rPr lang="en-US" sz="3600" b="1" dirty="0">
                <a:solidFill>
                  <a:schemeClr val="accent3">
                    <a:lumMod val="50000"/>
                  </a:schemeClr>
                </a:solidFill>
              </a:rPr>
              <a:t>I </a:t>
            </a:r>
            <a:r>
              <a:rPr lang="en-US" sz="3600" dirty="0">
                <a:solidFill>
                  <a:schemeClr val="accent3">
                    <a:lumMod val="50000"/>
                  </a:schemeClr>
                </a:solidFill>
              </a:rPr>
              <a:t>— </a:t>
            </a:r>
            <a:r>
              <a:rPr lang="en-US" sz="3600" b="1" dirty="0">
                <a:solidFill>
                  <a:schemeClr val="accent3">
                    <a:lumMod val="50000"/>
                  </a:schemeClr>
                </a:solidFill>
              </a:rPr>
              <a:t>Interface Segregation</a:t>
            </a:r>
          </a:p>
        </p:txBody>
      </p:sp>
      <p:sp>
        <p:nvSpPr>
          <p:cNvPr id="15363" name="Content Placeholder 4">
            <a:extLst>
              <a:ext uri="{FF2B5EF4-FFF2-40B4-BE49-F238E27FC236}">
                <a16:creationId xmlns:a16="http://schemas.microsoft.com/office/drawing/2014/main" id="{558268BC-A081-47F3-9906-7D11565FAC28}"/>
              </a:ext>
            </a:extLst>
          </p:cNvPr>
          <p:cNvSpPr>
            <a:spLocks noGrp="1"/>
          </p:cNvSpPr>
          <p:nvPr>
            <p:ph idx="1"/>
          </p:nvPr>
        </p:nvSpPr>
        <p:spPr>
          <a:xfrm>
            <a:off x="457200" y="1066800"/>
            <a:ext cx="8229600" cy="5059363"/>
          </a:xfrm>
        </p:spPr>
        <p:txBody>
          <a:bodyPr>
            <a:normAutofit fontScale="92500" lnSpcReduction="20000"/>
          </a:bodyPr>
          <a:lstStyle/>
          <a:p>
            <a:r>
              <a:rPr lang="en-US" altLang="en-US" sz="2400"/>
              <a:t>Clients should not be forced to depend on methods that they do not use.</a:t>
            </a:r>
          </a:p>
          <a:p>
            <a:pPr lvl="1"/>
            <a:r>
              <a:rPr lang="en-US" altLang="en-US" sz="2200"/>
              <a:t>When a Class is required to perform actions that are not useful, it is wasteful and may produce unexpected bugs if the Class does not have the ability to perform those actions.</a:t>
            </a:r>
          </a:p>
          <a:p>
            <a:pPr lvl="1"/>
            <a:r>
              <a:rPr lang="en-US" altLang="en-US" sz="2200"/>
              <a:t>A Class should perform only actions that are needed to fulfil its role. Any other action should be removed completely or moved somewhere else if it might be used by another Class in the future.</a:t>
            </a:r>
          </a:p>
          <a:p>
            <a:r>
              <a:rPr lang="en-US" altLang="en-US" sz="2400" b="1"/>
              <a:t>Goal</a:t>
            </a:r>
            <a:endParaRPr lang="en-US" altLang="en-US" sz="2400"/>
          </a:p>
          <a:p>
            <a:pPr lvl="1"/>
            <a:r>
              <a:rPr lang="en-US" altLang="en-US" sz="2200"/>
              <a:t>This principle aims at splitting a set of actions into smaller sets so that a Class executes ONLY the set of actions it requires.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94B32E0-2C74-48A5-9710-C4FB4A5DE313}"/>
              </a:ext>
            </a:extLst>
          </p:cNvPr>
          <p:cNvSpPr>
            <a:spLocks noGrp="1"/>
          </p:cNvSpPr>
          <p:nvPr>
            <p:ph type="title"/>
          </p:nvPr>
        </p:nvSpPr>
        <p:spPr>
          <a:xfrm>
            <a:off x="457200" y="304800"/>
            <a:ext cx="8229600" cy="838200"/>
          </a:xfrm>
        </p:spPr>
        <p:txBody>
          <a:bodyPr/>
          <a:lstStyle/>
          <a:p>
            <a:pPr>
              <a:defRPr/>
            </a:pPr>
            <a:r>
              <a:rPr lang="en-US" sz="3600" b="1" dirty="0">
                <a:solidFill>
                  <a:schemeClr val="accent3">
                    <a:lumMod val="50000"/>
                  </a:schemeClr>
                </a:solidFill>
              </a:rPr>
              <a:t>I </a:t>
            </a:r>
            <a:r>
              <a:rPr lang="en-US" sz="3600" dirty="0">
                <a:solidFill>
                  <a:schemeClr val="accent3">
                    <a:lumMod val="50000"/>
                  </a:schemeClr>
                </a:solidFill>
              </a:rPr>
              <a:t>— </a:t>
            </a:r>
            <a:r>
              <a:rPr lang="en-US" sz="3600" b="1" dirty="0">
                <a:solidFill>
                  <a:schemeClr val="accent3">
                    <a:lumMod val="50000"/>
                  </a:schemeClr>
                </a:solidFill>
              </a:rPr>
              <a:t>Interface Segregation</a:t>
            </a:r>
          </a:p>
        </p:txBody>
      </p:sp>
      <p:pic>
        <p:nvPicPr>
          <p:cNvPr id="16387" name="Content Placeholder 7" descr="i.png">
            <a:extLst>
              <a:ext uri="{FF2B5EF4-FFF2-40B4-BE49-F238E27FC236}">
                <a16:creationId xmlns:a16="http://schemas.microsoft.com/office/drawing/2014/main" id="{E61E8777-60DA-4186-A428-9F3A3DDFB4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8588" y="1524000"/>
            <a:ext cx="8786812" cy="439896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07C1B55-D97C-4F41-B471-DD5418BDE75C}"/>
              </a:ext>
            </a:extLst>
          </p:cNvPr>
          <p:cNvSpPr>
            <a:spLocks noGrp="1"/>
          </p:cNvSpPr>
          <p:nvPr>
            <p:ph type="title"/>
          </p:nvPr>
        </p:nvSpPr>
        <p:spPr>
          <a:xfrm>
            <a:off x="457200" y="304800"/>
            <a:ext cx="8229600" cy="838200"/>
          </a:xfrm>
        </p:spPr>
        <p:txBody>
          <a:bodyPr/>
          <a:lstStyle/>
          <a:p>
            <a:pPr>
              <a:defRPr/>
            </a:pPr>
            <a:r>
              <a:rPr lang="en-US" sz="3600" b="1" dirty="0">
                <a:solidFill>
                  <a:schemeClr val="accent3">
                    <a:lumMod val="50000"/>
                  </a:schemeClr>
                </a:solidFill>
              </a:rPr>
              <a:t>D </a:t>
            </a:r>
            <a:r>
              <a:rPr lang="en-US" sz="3600" dirty="0">
                <a:solidFill>
                  <a:schemeClr val="accent3">
                    <a:lumMod val="50000"/>
                  </a:schemeClr>
                </a:solidFill>
              </a:rPr>
              <a:t>— </a:t>
            </a:r>
            <a:r>
              <a:rPr lang="en-US" sz="3600" b="1" dirty="0">
                <a:solidFill>
                  <a:schemeClr val="accent3">
                    <a:lumMod val="50000"/>
                  </a:schemeClr>
                </a:solidFill>
              </a:rPr>
              <a:t>Dependency Inversion</a:t>
            </a:r>
          </a:p>
        </p:txBody>
      </p:sp>
      <p:sp>
        <p:nvSpPr>
          <p:cNvPr id="17411" name="Content Placeholder 3">
            <a:extLst>
              <a:ext uri="{FF2B5EF4-FFF2-40B4-BE49-F238E27FC236}">
                <a16:creationId xmlns:a16="http://schemas.microsoft.com/office/drawing/2014/main" id="{7E269897-526D-4D9E-A491-4292758EA9CA}"/>
              </a:ext>
            </a:extLst>
          </p:cNvPr>
          <p:cNvSpPr>
            <a:spLocks noGrp="1"/>
          </p:cNvSpPr>
          <p:nvPr>
            <p:ph idx="1"/>
          </p:nvPr>
        </p:nvSpPr>
        <p:spPr/>
        <p:txBody>
          <a:bodyPr/>
          <a:lstStyle/>
          <a:p>
            <a:r>
              <a:rPr lang="en-US" altLang="en-US"/>
              <a:t>- High-level modules should not depend on low-level modules. Both should depend on the abstraction.</a:t>
            </a:r>
          </a:p>
          <a:p>
            <a:r>
              <a:rPr lang="en-US" altLang="en-US"/>
              <a:t>- Abstractions should not depend on details. Details should depend on abstractions.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76F63FF-D002-4056-A965-F2A1DF88BEED}"/>
              </a:ext>
            </a:extLst>
          </p:cNvPr>
          <p:cNvSpPr>
            <a:spLocks noGrp="1"/>
          </p:cNvSpPr>
          <p:nvPr>
            <p:ph type="title"/>
          </p:nvPr>
        </p:nvSpPr>
        <p:spPr>
          <a:xfrm>
            <a:off x="533400" y="0"/>
            <a:ext cx="8229600" cy="838200"/>
          </a:xfrm>
        </p:spPr>
        <p:txBody>
          <a:bodyPr/>
          <a:lstStyle/>
          <a:p>
            <a:pPr>
              <a:defRPr/>
            </a:pPr>
            <a:r>
              <a:rPr lang="en-US" sz="3600" b="1" dirty="0">
                <a:solidFill>
                  <a:schemeClr val="accent3">
                    <a:lumMod val="50000"/>
                  </a:schemeClr>
                </a:solidFill>
              </a:rPr>
              <a:t>D </a:t>
            </a:r>
            <a:r>
              <a:rPr lang="en-US" sz="3600" dirty="0">
                <a:solidFill>
                  <a:schemeClr val="accent3">
                    <a:lumMod val="50000"/>
                  </a:schemeClr>
                </a:solidFill>
              </a:rPr>
              <a:t>— </a:t>
            </a:r>
            <a:r>
              <a:rPr lang="en-US" sz="3600" b="1" dirty="0">
                <a:solidFill>
                  <a:schemeClr val="accent3">
                    <a:lumMod val="50000"/>
                  </a:schemeClr>
                </a:solidFill>
              </a:rPr>
              <a:t>Dependency Inversion</a:t>
            </a:r>
          </a:p>
        </p:txBody>
      </p:sp>
      <p:sp>
        <p:nvSpPr>
          <p:cNvPr id="18435" name="Content Placeholder 3">
            <a:extLst>
              <a:ext uri="{FF2B5EF4-FFF2-40B4-BE49-F238E27FC236}">
                <a16:creationId xmlns:a16="http://schemas.microsoft.com/office/drawing/2014/main" id="{06AB0EA6-D7D0-42C6-9292-A4EFDEDC58C8}"/>
              </a:ext>
            </a:extLst>
          </p:cNvPr>
          <p:cNvSpPr>
            <a:spLocks noGrp="1"/>
          </p:cNvSpPr>
          <p:nvPr>
            <p:ph idx="1"/>
          </p:nvPr>
        </p:nvSpPr>
        <p:spPr>
          <a:xfrm>
            <a:off x="457200" y="914400"/>
            <a:ext cx="8229600" cy="4525963"/>
          </a:xfrm>
        </p:spPr>
        <p:txBody>
          <a:bodyPr>
            <a:normAutofit fontScale="77500" lnSpcReduction="20000"/>
          </a:bodyPr>
          <a:lstStyle/>
          <a:p>
            <a:r>
              <a:rPr lang="en-US" altLang="en-US" sz="2400"/>
              <a:t>Firstly, let’s define the terms used here more simply</a:t>
            </a:r>
          </a:p>
          <a:p>
            <a:pPr lvl="1"/>
            <a:r>
              <a:rPr lang="en-US" altLang="en-US" sz="2000" b="1"/>
              <a:t>High-level Module(or Class)</a:t>
            </a:r>
            <a:r>
              <a:rPr lang="en-US" altLang="en-US" sz="2000"/>
              <a:t>: Class that executes an action with a tool.</a:t>
            </a:r>
          </a:p>
          <a:p>
            <a:pPr lvl="1"/>
            <a:r>
              <a:rPr lang="en-US" altLang="en-US" sz="2000" b="1"/>
              <a:t>Low-level Module (or Class)</a:t>
            </a:r>
            <a:r>
              <a:rPr lang="en-US" altLang="en-US" sz="2000"/>
              <a:t>: The tool that is needed to execute the action</a:t>
            </a:r>
          </a:p>
          <a:p>
            <a:pPr lvl="1"/>
            <a:r>
              <a:rPr lang="en-US" altLang="en-US" sz="2000" b="1"/>
              <a:t>Abstraction</a:t>
            </a:r>
            <a:r>
              <a:rPr lang="en-US" altLang="en-US" sz="2000"/>
              <a:t>: Represents an interface that connects the two Classes.</a:t>
            </a:r>
          </a:p>
          <a:p>
            <a:pPr lvl="1"/>
            <a:r>
              <a:rPr lang="en-US" altLang="en-US" sz="2000" b="1"/>
              <a:t>Details</a:t>
            </a:r>
            <a:r>
              <a:rPr lang="en-US" altLang="en-US" sz="2000"/>
              <a:t>: How the tool works</a:t>
            </a:r>
          </a:p>
          <a:p>
            <a:pPr lvl="1"/>
            <a:r>
              <a:rPr lang="en-US" altLang="en-US" sz="2000"/>
              <a:t>This principle says a Class should not be fused with the tool it uses to execute an action. Rather, it should be fused to the interface that will allow the tool to connect to the Class.</a:t>
            </a:r>
          </a:p>
          <a:p>
            <a:pPr lvl="1"/>
            <a:r>
              <a:rPr lang="en-US" altLang="en-US" sz="2000"/>
              <a:t>It also says that both the Class and the interface should not know how the tool works. However, the tool needs to meet the specification of the interface.</a:t>
            </a:r>
          </a:p>
          <a:p>
            <a:r>
              <a:rPr lang="en-US" altLang="en-US" sz="2400" b="1"/>
              <a:t>Goal</a:t>
            </a:r>
            <a:endParaRPr lang="en-US" altLang="en-US" sz="2400"/>
          </a:p>
          <a:p>
            <a:pPr lvl="1"/>
            <a:r>
              <a:rPr lang="en-US" altLang="en-US" sz="2000"/>
              <a:t>This principle aims at reducing the dependency of a high-level Class on the low-level Class by introducing an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28D1016-FBD5-408D-A90A-73F6BC27F985}"/>
              </a:ext>
            </a:extLst>
          </p:cNvPr>
          <p:cNvSpPr>
            <a:spLocks noGrp="1"/>
          </p:cNvSpPr>
          <p:nvPr>
            <p:ph type="title"/>
          </p:nvPr>
        </p:nvSpPr>
        <p:spPr>
          <a:xfrm>
            <a:off x="457200" y="304800"/>
            <a:ext cx="8229600" cy="838200"/>
          </a:xfrm>
        </p:spPr>
        <p:txBody>
          <a:bodyPr/>
          <a:lstStyle/>
          <a:p>
            <a:pPr>
              <a:defRPr/>
            </a:pPr>
            <a:r>
              <a:rPr lang="en-US" sz="3600" b="1" dirty="0">
                <a:solidFill>
                  <a:schemeClr val="accent3">
                    <a:lumMod val="50000"/>
                  </a:schemeClr>
                </a:solidFill>
              </a:rPr>
              <a:t>D </a:t>
            </a:r>
            <a:r>
              <a:rPr lang="en-US" sz="3600" dirty="0">
                <a:solidFill>
                  <a:schemeClr val="accent3">
                    <a:lumMod val="50000"/>
                  </a:schemeClr>
                </a:solidFill>
              </a:rPr>
              <a:t>— </a:t>
            </a:r>
            <a:r>
              <a:rPr lang="en-US" sz="3600" b="1" dirty="0">
                <a:solidFill>
                  <a:schemeClr val="accent3">
                    <a:lumMod val="50000"/>
                  </a:schemeClr>
                </a:solidFill>
              </a:rPr>
              <a:t>Dependency Inversion</a:t>
            </a:r>
          </a:p>
        </p:txBody>
      </p:sp>
      <p:pic>
        <p:nvPicPr>
          <p:cNvPr id="19459" name="Content Placeholder 4" descr="d.png">
            <a:extLst>
              <a:ext uri="{FF2B5EF4-FFF2-40B4-BE49-F238E27FC236}">
                <a16:creationId xmlns:a16="http://schemas.microsoft.com/office/drawing/2014/main" id="{AA6425E4-9D0C-4D7D-9C8B-723B30A5AA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965" y="2366963"/>
            <a:ext cx="5514069" cy="342423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62D4-5E1A-42AA-B09F-189667BEC093}"/>
              </a:ext>
            </a:extLst>
          </p:cNvPr>
          <p:cNvSpPr>
            <a:spLocks noGrp="1"/>
          </p:cNvSpPr>
          <p:nvPr>
            <p:ph sz="quarter" idx="13"/>
          </p:nvPr>
        </p:nvSpPr>
        <p:spPr>
          <a:xfrm>
            <a:off x="1197769" y="2892030"/>
            <a:ext cx="5829300" cy="1925240"/>
          </a:xfrm>
        </p:spPr>
        <p:txBody>
          <a:bodyPr/>
          <a:lstStyle/>
          <a:p>
            <a:pPr marL="0" indent="0" algn="ctr">
              <a:buNone/>
              <a:defRPr/>
            </a:pPr>
            <a:r>
              <a:rPr lang="en-US" sz="4050" dirty="0">
                <a:latin typeface="Freestyle Script" panose="030804020302050B0404" pitchFamily="66" charset="0"/>
              </a:rPr>
              <a:t>THANK YOU</a:t>
            </a:r>
            <a:endParaRPr lang="en-IN" sz="4050" dirty="0">
              <a:latin typeface="Freestyle Script" panose="030804020302050B04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A00AF7-0E39-45C2-9F22-65724DD6156A}"/>
              </a:ext>
            </a:extLst>
          </p:cNvPr>
          <p:cNvSpPr>
            <a:spLocks noGrp="1"/>
          </p:cNvSpPr>
          <p:nvPr>
            <p:ph type="title"/>
          </p:nvPr>
        </p:nvSpPr>
        <p:spPr/>
        <p:txBody>
          <a:bodyPr/>
          <a:lstStyle/>
          <a:p>
            <a:pPr>
              <a:defRPr/>
            </a:pPr>
            <a:r>
              <a:rPr lang="en-US" b="1" dirty="0">
                <a:solidFill>
                  <a:schemeClr val="accent3">
                    <a:lumMod val="50000"/>
                  </a:schemeClr>
                </a:solidFill>
              </a:rPr>
              <a:t>What is S.O.L.I.D?</a:t>
            </a:r>
          </a:p>
        </p:txBody>
      </p:sp>
      <p:sp>
        <p:nvSpPr>
          <p:cNvPr id="5123" name="Content Placeholder 2">
            <a:extLst>
              <a:ext uri="{FF2B5EF4-FFF2-40B4-BE49-F238E27FC236}">
                <a16:creationId xmlns:a16="http://schemas.microsoft.com/office/drawing/2014/main" id="{E2DE5CAE-BD38-4830-A486-C93CDCD60C2E}"/>
              </a:ext>
            </a:extLst>
          </p:cNvPr>
          <p:cNvSpPr>
            <a:spLocks noGrp="1"/>
          </p:cNvSpPr>
          <p:nvPr>
            <p:ph idx="1"/>
          </p:nvPr>
        </p:nvSpPr>
        <p:spPr>
          <a:xfrm>
            <a:off x="457200" y="1676400"/>
            <a:ext cx="8229600" cy="4953000"/>
          </a:xfrm>
        </p:spPr>
        <p:txBody>
          <a:bodyPr>
            <a:normAutofit lnSpcReduction="10000"/>
          </a:bodyPr>
          <a:lstStyle/>
          <a:p>
            <a:pPr eaLnBrk="1" hangingPunct="1"/>
            <a:r>
              <a:rPr lang="en-US" altLang="en-US" sz="2800" dirty="0"/>
              <a:t>S.O.L.I.D is an acronym that represents five principles of object-oriented programming and code design theorized by our beloved </a:t>
            </a:r>
            <a:r>
              <a:rPr lang="en-US" altLang="en-US" sz="2800" b="1" dirty="0"/>
              <a:t>Uncle Bob</a:t>
            </a:r>
            <a:r>
              <a:rPr lang="en-US" altLang="en-US" sz="2800" dirty="0"/>
              <a:t> (Robert C. Martin) by the year 2000.</a:t>
            </a:r>
          </a:p>
          <a:p>
            <a:pPr lvl="1" eaLnBrk="1" hangingPunct="1">
              <a:buFont typeface="Wingdings" panose="05000000000000000000" pitchFamily="2" charset="2"/>
              <a:buChar char="§"/>
            </a:pPr>
            <a:r>
              <a:rPr lang="en-US" altLang="en-US" sz="2400" b="1" dirty="0"/>
              <a:t>[S]</a:t>
            </a:r>
            <a:r>
              <a:rPr lang="en-US" altLang="en-US" sz="2400" dirty="0"/>
              <a:t>ingle Responsibility Principle</a:t>
            </a:r>
          </a:p>
          <a:p>
            <a:pPr lvl="1" eaLnBrk="1" hangingPunct="1">
              <a:buFont typeface="Wingdings" panose="05000000000000000000" pitchFamily="2" charset="2"/>
              <a:buChar char="§"/>
            </a:pPr>
            <a:r>
              <a:rPr lang="en-US" altLang="en-US" sz="2400" b="1" dirty="0"/>
              <a:t>[O]</a:t>
            </a:r>
            <a:r>
              <a:rPr lang="en-US" altLang="en-US" sz="2400" dirty="0"/>
              <a:t>pen/Closed Principle</a:t>
            </a:r>
          </a:p>
          <a:p>
            <a:pPr lvl="1" eaLnBrk="1" hangingPunct="1">
              <a:buFont typeface="Wingdings" panose="05000000000000000000" pitchFamily="2" charset="2"/>
              <a:buChar char="§"/>
            </a:pPr>
            <a:r>
              <a:rPr lang="en-US" altLang="en-US" sz="2400" b="1" dirty="0"/>
              <a:t>[L]</a:t>
            </a:r>
            <a:r>
              <a:rPr lang="en-US" altLang="en-US" sz="2400" dirty="0" err="1"/>
              <a:t>iskov</a:t>
            </a:r>
            <a:r>
              <a:rPr lang="en-US" altLang="en-US" sz="2400" dirty="0"/>
              <a:t> Substitution Principle</a:t>
            </a:r>
          </a:p>
          <a:p>
            <a:pPr lvl="1" eaLnBrk="1" hangingPunct="1">
              <a:buFont typeface="Wingdings" panose="05000000000000000000" pitchFamily="2" charset="2"/>
              <a:buChar char="§"/>
            </a:pPr>
            <a:r>
              <a:rPr lang="en-US" altLang="en-US" sz="2400" b="1" dirty="0"/>
              <a:t>[I]</a:t>
            </a:r>
            <a:r>
              <a:rPr lang="en-US" altLang="en-US" sz="2400" dirty="0" err="1"/>
              <a:t>nterface</a:t>
            </a:r>
            <a:r>
              <a:rPr lang="en-US" altLang="en-US" sz="2400" dirty="0"/>
              <a:t> Segregation Principle</a:t>
            </a:r>
          </a:p>
          <a:p>
            <a:pPr lvl="1" eaLnBrk="1" hangingPunct="1">
              <a:buFont typeface="Wingdings" panose="05000000000000000000" pitchFamily="2" charset="2"/>
              <a:buChar char="§"/>
            </a:pPr>
            <a:r>
              <a:rPr lang="en-US" altLang="en-US" sz="2400" b="1" dirty="0"/>
              <a:t>[D]</a:t>
            </a:r>
            <a:r>
              <a:rPr lang="en-US" altLang="en-US" sz="2400" dirty="0" err="1"/>
              <a:t>ependency</a:t>
            </a:r>
            <a:r>
              <a:rPr lang="en-US" altLang="en-US" sz="2400" dirty="0"/>
              <a:t> Inversion Principle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DCA5D0D-6523-412B-836F-54A1BBEBF061}"/>
              </a:ext>
            </a:extLst>
          </p:cNvPr>
          <p:cNvSpPr>
            <a:spLocks noGrp="1"/>
          </p:cNvSpPr>
          <p:nvPr>
            <p:ph type="title"/>
          </p:nvPr>
        </p:nvSpPr>
        <p:spPr/>
        <p:txBody>
          <a:bodyPr/>
          <a:lstStyle/>
          <a:p>
            <a:pPr>
              <a:defRPr/>
            </a:pPr>
            <a:r>
              <a:rPr lang="en-US" b="1" dirty="0">
                <a:solidFill>
                  <a:schemeClr val="accent3">
                    <a:lumMod val="50000"/>
                  </a:schemeClr>
                </a:solidFill>
              </a:rPr>
              <a:t>What is S.O.L.I.D?</a:t>
            </a:r>
          </a:p>
        </p:txBody>
      </p:sp>
      <p:sp>
        <p:nvSpPr>
          <p:cNvPr id="6147" name="Content Placeholder 2">
            <a:extLst>
              <a:ext uri="{FF2B5EF4-FFF2-40B4-BE49-F238E27FC236}">
                <a16:creationId xmlns:a16="http://schemas.microsoft.com/office/drawing/2014/main" id="{9ED76C67-3E1A-476B-81E0-77B0C42B986C}"/>
              </a:ext>
            </a:extLst>
          </p:cNvPr>
          <p:cNvSpPr>
            <a:spLocks noGrp="1"/>
          </p:cNvSpPr>
          <p:nvPr>
            <p:ph idx="1"/>
          </p:nvPr>
        </p:nvSpPr>
        <p:spPr>
          <a:xfrm>
            <a:off x="457200" y="1905000"/>
            <a:ext cx="8229600" cy="4953000"/>
          </a:xfrm>
        </p:spPr>
        <p:txBody>
          <a:bodyPr/>
          <a:lstStyle/>
          <a:p>
            <a:pPr eaLnBrk="1" hangingPunct="1"/>
            <a:r>
              <a:rPr lang="en-US" altLang="en-US" sz="2800" dirty="0"/>
              <a:t>The principles actually overlap each other in a number of ways.</a:t>
            </a:r>
          </a:p>
          <a:p>
            <a:pPr eaLnBrk="1" hangingPunct="1"/>
            <a:r>
              <a:rPr lang="en-US" altLang="en-US" sz="2800" dirty="0"/>
              <a:t>They have different point of view.</a:t>
            </a:r>
          </a:p>
          <a:p>
            <a:pPr eaLnBrk="1" hangingPunct="1"/>
            <a:r>
              <a:rPr lang="en-US" altLang="en-US" sz="2800" dirty="0"/>
              <a:t>Based on the context we choose the principles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6FBA45D-D507-4EC7-B31D-7F7B36EC7C71}"/>
              </a:ext>
            </a:extLst>
          </p:cNvPr>
          <p:cNvSpPr>
            <a:spLocks noGrp="1"/>
          </p:cNvSpPr>
          <p:nvPr>
            <p:ph type="title"/>
          </p:nvPr>
        </p:nvSpPr>
        <p:spPr/>
        <p:txBody>
          <a:bodyPr/>
          <a:lstStyle/>
          <a:p>
            <a:pPr>
              <a:defRPr/>
            </a:pPr>
            <a:r>
              <a:rPr lang="en-US" b="1" dirty="0">
                <a:solidFill>
                  <a:schemeClr val="accent3">
                    <a:lumMod val="50000"/>
                  </a:schemeClr>
                </a:solidFill>
              </a:rPr>
              <a:t>What does not support S.O.L.I.D?</a:t>
            </a:r>
          </a:p>
        </p:txBody>
      </p:sp>
      <p:sp>
        <p:nvSpPr>
          <p:cNvPr id="7171" name="Content Placeholder 2">
            <a:extLst>
              <a:ext uri="{FF2B5EF4-FFF2-40B4-BE49-F238E27FC236}">
                <a16:creationId xmlns:a16="http://schemas.microsoft.com/office/drawing/2014/main" id="{4095064B-40EE-4990-83BA-D0BB70C6ADC6}"/>
              </a:ext>
            </a:extLst>
          </p:cNvPr>
          <p:cNvSpPr>
            <a:spLocks noGrp="1"/>
          </p:cNvSpPr>
          <p:nvPr>
            <p:ph idx="1"/>
          </p:nvPr>
        </p:nvSpPr>
        <p:spPr>
          <a:xfrm>
            <a:off x="685330" y="1676400"/>
            <a:ext cx="8229600" cy="4953000"/>
          </a:xfrm>
        </p:spPr>
        <p:txBody>
          <a:bodyPr/>
          <a:lstStyle/>
          <a:p>
            <a:pPr eaLnBrk="1" hangingPunct="1"/>
            <a:r>
              <a:rPr lang="en-US" altLang="en-US" sz="2800" dirty="0"/>
              <a:t>These principles will say nothing about a large number of SE issues</a:t>
            </a:r>
          </a:p>
          <a:p>
            <a:pPr lvl="1" eaLnBrk="1" hangingPunct="1"/>
            <a:r>
              <a:rPr lang="en-US" altLang="en-US" sz="2400" dirty="0"/>
              <a:t>Resource use</a:t>
            </a:r>
          </a:p>
          <a:p>
            <a:pPr lvl="1" eaLnBrk="1" hangingPunct="1"/>
            <a:r>
              <a:rPr lang="en-US" altLang="en-US" sz="2400" dirty="0"/>
              <a:t>Performance</a:t>
            </a:r>
          </a:p>
          <a:p>
            <a:pPr lvl="1" eaLnBrk="1" hangingPunct="1"/>
            <a:r>
              <a:rPr lang="en-US" altLang="en-US" sz="2400" dirty="0"/>
              <a:t>Security</a:t>
            </a:r>
          </a:p>
          <a:p>
            <a:pPr lvl="1" eaLnBrk="1" hangingPunct="1"/>
            <a:r>
              <a:rPr lang="en-US" altLang="en-US" sz="2400" dirty="0"/>
              <a:t>Deployment</a:t>
            </a:r>
          </a:p>
          <a:p>
            <a:pPr lvl="1" eaLnBrk="1" hangingPunct="1"/>
            <a:r>
              <a:rPr lang="en-US" altLang="en-US" sz="2400" dirty="0"/>
              <a:t>Support</a:t>
            </a:r>
          </a:p>
          <a:p>
            <a:pPr lvl="1" eaLnBrk="1" hangingPunct="1"/>
            <a:r>
              <a:rPr lang="en-US" altLang="en-US" sz="2400" dirty="0"/>
              <a:t>Licensing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2F59CB4-AC7C-4688-A062-2577B82BB85D}"/>
              </a:ext>
            </a:extLst>
          </p:cNvPr>
          <p:cNvSpPr>
            <a:spLocks noGrp="1"/>
          </p:cNvSpPr>
          <p:nvPr>
            <p:ph type="title"/>
          </p:nvPr>
        </p:nvSpPr>
        <p:spPr>
          <a:xfrm>
            <a:off x="685331" y="457200"/>
            <a:ext cx="7773338" cy="1596177"/>
          </a:xfrm>
        </p:spPr>
        <p:txBody>
          <a:bodyPr/>
          <a:lstStyle/>
          <a:p>
            <a:pPr>
              <a:defRPr/>
            </a:pPr>
            <a:r>
              <a:rPr lang="en-US" b="1" dirty="0">
                <a:solidFill>
                  <a:schemeClr val="accent3">
                    <a:lumMod val="50000"/>
                  </a:schemeClr>
                </a:solidFill>
              </a:rPr>
              <a:t>Why S.O.L.I.D?</a:t>
            </a:r>
          </a:p>
        </p:txBody>
      </p:sp>
      <p:sp>
        <p:nvSpPr>
          <p:cNvPr id="8195" name="Content Placeholder 2">
            <a:extLst>
              <a:ext uri="{FF2B5EF4-FFF2-40B4-BE49-F238E27FC236}">
                <a16:creationId xmlns:a16="http://schemas.microsoft.com/office/drawing/2014/main" id="{EC8D8B6C-9139-4F84-8FAF-2AFF07F016D7}"/>
              </a:ext>
            </a:extLst>
          </p:cNvPr>
          <p:cNvSpPr>
            <a:spLocks noGrp="1"/>
          </p:cNvSpPr>
          <p:nvPr>
            <p:ph idx="1"/>
          </p:nvPr>
        </p:nvSpPr>
        <p:spPr>
          <a:xfrm>
            <a:off x="533400" y="1447800"/>
            <a:ext cx="8229600" cy="4953000"/>
          </a:xfrm>
        </p:spPr>
        <p:txBody>
          <a:bodyPr>
            <a:normAutofit lnSpcReduction="10000"/>
          </a:bodyPr>
          <a:lstStyle/>
          <a:p>
            <a:r>
              <a:rPr lang="en-US" altLang="en-US" sz="2800"/>
              <a:t>When we use all the principles of S.O.L.I.D in a combined manner, it becomes easier for you to develop software that can be managed easily. The other features of using S.O.L.I.D are:</a:t>
            </a:r>
          </a:p>
          <a:p>
            <a:pPr lvl="1"/>
            <a:r>
              <a:rPr lang="en-US" altLang="en-US" sz="2400"/>
              <a:t>It avoids code smells.</a:t>
            </a:r>
          </a:p>
          <a:p>
            <a:pPr lvl="1"/>
            <a:r>
              <a:rPr lang="en-US" altLang="en-US" sz="2400"/>
              <a:t>Quickly refractor code.</a:t>
            </a:r>
          </a:p>
          <a:p>
            <a:pPr lvl="1"/>
            <a:r>
              <a:rPr lang="en-US" altLang="en-US" sz="2400"/>
              <a:t>Can do adaptive or agile software development.</a:t>
            </a:r>
          </a:p>
          <a:p>
            <a:r>
              <a:rPr lang="en-US" altLang="en-US" sz="2800"/>
              <a:t>When we use the principle of S.O.L.I.D in your coding, we start writing the code that is both efficient and effective.</a:t>
            </a:r>
          </a:p>
          <a:p>
            <a:pPr eaLnBrk="1" hangingPunct="1">
              <a:buFont typeface="Arial" panose="020B0604020202020204" pitchFamily="34" charset="0"/>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FEE579C-EDF3-46EF-A43F-39B4EC934577}"/>
              </a:ext>
            </a:extLst>
          </p:cNvPr>
          <p:cNvSpPr>
            <a:spLocks noGrp="1"/>
          </p:cNvSpPr>
          <p:nvPr>
            <p:ph type="title"/>
          </p:nvPr>
        </p:nvSpPr>
        <p:spPr/>
        <p:txBody>
          <a:bodyPr/>
          <a:lstStyle/>
          <a:p>
            <a:pPr>
              <a:defRPr/>
            </a:pPr>
            <a:r>
              <a:rPr lang="en-US" b="1" dirty="0">
                <a:solidFill>
                  <a:schemeClr val="accent3">
                    <a:lumMod val="50000"/>
                  </a:schemeClr>
                </a:solidFill>
              </a:rPr>
              <a:t>S — Single Responsibility</a:t>
            </a:r>
          </a:p>
        </p:txBody>
      </p:sp>
      <p:sp>
        <p:nvSpPr>
          <p:cNvPr id="9219" name="Content Placeholder 4">
            <a:extLst>
              <a:ext uri="{FF2B5EF4-FFF2-40B4-BE49-F238E27FC236}">
                <a16:creationId xmlns:a16="http://schemas.microsoft.com/office/drawing/2014/main" id="{6AC5FC44-62F7-405C-B723-E4A0B0BCB2A5}"/>
              </a:ext>
            </a:extLst>
          </p:cNvPr>
          <p:cNvSpPr>
            <a:spLocks noGrp="1"/>
          </p:cNvSpPr>
          <p:nvPr>
            <p:ph idx="1"/>
          </p:nvPr>
        </p:nvSpPr>
        <p:spPr/>
        <p:txBody>
          <a:bodyPr/>
          <a:lstStyle/>
          <a:p>
            <a:r>
              <a:rPr lang="en-US" altLang="en-US" b="1"/>
              <a:t>A class should have a single responsibility</a:t>
            </a:r>
          </a:p>
          <a:p>
            <a:pPr lvl="1"/>
            <a:r>
              <a:rPr lang="en-US" altLang="en-US"/>
              <a:t>If a Class has many responsibilities, it increases the possibility of bugs because making changes to one of its responsibilities, could affect the other ones without you knowing.</a:t>
            </a:r>
          </a:p>
          <a:p>
            <a:r>
              <a:rPr lang="en-US" altLang="en-US" b="1"/>
              <a:t>Goal</a:t>
            </a:r>
            <a:endParaRPr lang="en-US" altLang="en-US"/>
          </a:p>
          <a:p>
            <a:pPr lvl="1"/>
            <a:r>
              <a:rPr lang="en-US" altLang="en-US"/>
              <a:t>This principle aims to separate behaviors so that if bugs arise as a result of your change, it won’t affect other unrelated behaviors.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C894937-C9CB-4FE2-B029-329C82B7C10A}"/>
              </a:ext>
            </a:extLst>
          </p:cNvPr>
          <p:cNvSpPr>
            <a:spLocks noGrp="1"/>
          </p:cNvSpPr>
          <p:nvPr>
            <p:ph type="title"/>
          </p:nvPr>
        </p:nvSpPr>
        <p:spPr/>
        <p:txBody>
          <a:bodyPr/>
          <a:lstStyle/>
          <a:p>
            <a:pPr>
              <a:defRPr/>
            </a:pPr>
            <a:r>
              <a:rPr lang="en-US" b="1" dirty="0">
                <a:solidFill>
                  <a:schemeClr val="accent3">
                    <a:lumMod val="50000"/>
                  </a:schemeClr>
                </a:solidFill>
              </a:rPr>
              <a:t>S — Single Responsibility</a:t>
            </a:r>
          </a:p>
        </p:txBody>
      </p:sp>
      <p:pic>
        <p:nvPicPr>
          <p:cNvPr id="10243" name="Content Placeholder 3" descr="S.png">
            <a:extLst>
              <a:ext uri="{FF2B5EF4-FFF2-40B4-BE49-F238E27FC236}">
                <a16:creationId xmlns:a16="http://schemas.microsoft.com/office/drawing/2014/main" id="{48FA87D9-C239-43DC-8AA1-777D82623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3957" y="2366963"/>
            <a:ext cx="4816085" cy="34242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1BB129C-E613-46AB-9EB9-6740E483BE15}"/>
              </a:ext>
            </a:extLst>
          </p:cNvPr>
          <p:cNvSpPr>
            <a:spLocks noGrp="1"/>
          </p:cNvSpPr>
          <p:nvPr>
            <p:ph type="title"/>
          </p:nvPr>
        </p:nvSpPr>
        <p:spPr/>
        <p:txBody>
          <a:bodyPr/>
          <a:lstStyle/>
          <a:p>
            <a:pPr>
              <a:defRPr/>
            </a:pPr>
            <a:r>
              <a:rPr lang="en-US" b="1" dirty="0">
                <a:solidFill>
                  <a:schemeClr val="accent3">
                    <a:lumMod val="50000"/>
                  </a:schemeClr>
                </a:solidFill>
              </a:rPr>
              <a:t>O — Open-Closed</a:t>
            </a:r>
          </a:p>
        </p:txBody>
      </p:sp>
      <p:sp>
        <p:nvSpPr>
          <p:cNvPr id="11267" name="Content Placeholder 4">
            <a:extLst>
              <a:ext uri="{FF2B5EF4-FFF2-40B4-BE49-F238E27FC236}">
                <a16:creationId xmlns:a16="http://schemas.microsoft.com/office/drawing/2014/main" id="{1FA50282-6D8B-48D6-80B8-F4ED3E476093}"/>
              </a:ext>
            </a:extLst>
          </p:cNvPr>
          <p:cNvSpPr>
            <a:spLocks noGrp="1"/>
          </p:cNvSpPr>
          <p:nvPr>
            <p:ph idx="1"/>
          </p:nvPr>
        </p:nvSpPr>
        <p:spPr/>
        <p:txBody>
          <a:bodyPr>
            <a:normAutofit fontScale="85000" lnSpcReduction="20000"/>
          </a:bodyPr>
          <a:lstStyle/>
          <a:p>
            <a:r>
              <a:rPr lang="en-US" altLang="en-US" sz="2400" b="1"/>
              <a:t>Classes should be open for extension, but closed for modification</a:t>
            </a:r>
          </a:p>
          <a:p>
            <a:pPr lvl="1"/>
            <a:r>
              <a:rPr lang="en-US" altLang="en-US" sz="2000"/>
              <a:t>Changing the current behavior of a Class will affect all the systems using that Class.</a:t>
            </a:r>
          </a:p>
          <a:p>
            <a:pPr lvl="1"/>
            <a:r>
              <a:rPr lang="en-US" altLang="en-US" sz="2000"/>
              <a:t>If you want the Class to perform more functions, the ideal approach is to add to the functions that already exist NOT change them.</a:t>
            </a:r>
          </a:p>
          <a:p>
            <a:r>
              <a:rPr lang="en-US" altLang="en-US" sz="2400" b="1"/>
              <a:t>Goal</a:t>
            </a:r>
            <a:endParaRPr lang="en-US" altLang="en-US" sz="2400"/>
          </a:p>
          <a:p>
            <a:pPr lvl="1"/>
            <a:r>
              <a:rPr lang="en-US" altLang="en-US" sz="2000"/>
              <a:t>This principle aims to extend a Class’s behavior without changing the existing behavior of that Class. This is to avoid causing bugs wherever the Class is being used.</a:t>
            </a:r>
          </a:p>
          <a:p>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F701F89-8AEB-4F64-BAEE-38F91CDBC9CF}"/>
              </a:ext>
            </a:extLst>
          </p:cNvPr>
          <p:cNvSpPr>
            <a:spLocks noGrp="1"/>
          </p:cNvSpPr>
          <p:nvPr>
            <p:ph type="title"/>
          </p:nvPr>
        </p:nvSpPr>
        <p:spPr/>
        <p:txBody>
          <a:bodyPr/>
          <a:lstStyle/>
          <a:p>
            <a:pPr>
              <a:defRPr/>
            </a:pPr>
            <a:r>
              <a:rPr lang="en-US" b="1" dirty="0">
                <a:solidFill>
                  <a:schemeClr val="accent3">
                    <a:lumMod val="50000"/>
                  </a:schemeClr>
                </a:solidFill>
              </a:rPr>
              <a:t>O — Open-Closed</a:t>
            </a:r>
          </a:p>
        </p:txBody>
      </p:sp>
      <p:pic>
        <p:nvPicPr>
          <p:cNvPr id="12291" name="Content Placeholder 6" descr="o.png">
            <a:extLst>
              <a:ext uri="{FF2B5EF4-FFF2-40B4-BE49-F238E27FC236}">
                <a16:creationId xmlns:a16="http://schemas.microsoft.com/office/drawing/2014/main" id="{D092B1F8-83CF-4B7D-A1CC-5F5418AA0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8283" y="2366963"/>
            <a:ext cx="6007433" cy="3424237"/>
          </a:xfr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1760</TotalTime>
  <Words>986</Words>
  <Application>Microsoft Office PowerPoint</Application>
  <PresentationFormat>On-screen Show (4:3)</PresentationFormat>
  <Paragraphs>74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Wingdings</vt:lpstr>
      <vt:lpstr>Comic Sans MS</vt:lpstr>
      <vt:lpstr>Droplet</vt:lpstr>
      <vt:lpstr>Linux device driver</vt:lpstr>
      <vt:lpstr>What is S.O.L.I.D?</vt:lpstr>
      <vt:lpstr>What is S.O.L.I.D?</vt:lpstr>
      <vt:lpstr>What does not support S.O.L.I.D?</vt:lpstr>
      <vt:lpstr>Why S.O.L.I.D?</vt:lpstr>
      <vt:lpstr>S — Single Responsibility</vt:lpstr>
      <vt:lpstr>S — Single Responsibility</vt:lpstr>
      <vt:lpstr>O — Open-Closed</vt:lpstr>
      <vt:lpstr>O — Open-Closed</vt:lpstr>
      <vt:lpstr>L — Liskov Substitution</vt:lpstr>
      <vt:lpstr>L — Liskov Substitution</vt:lpstr>
      <vt:lpstr>I — Interface Segregation</vt:lpstr>
      <vt:lpstr>I — Interface Segregation</vt:lpstr>
      <vt:lpstr>D — Dependency Inversion</vt:lpstr>
      <vt:lpstr>D — Dependency Inversion</vt:lpstr>
      <vt:lpstr>D — Dependency Inversion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&amp; Design Lecture 02: Architecture Overview and Process</dc:title>
  <dc:creator>Ssh Shamma</dc:creator>
  <cp:lastModifiedBy>subithra s</cp:lastModifiedBy>
  <cp:revision>132</cp:revision>
  <dcterms:created xsi:type="dcterms:W3CDTF">2020-05-21T09:07:08Z</dcterms:created>
  <dcterms:modified xsi:type="dcterms:W3CDTF">2024-06-05T09:34:31Z</dcterms:modified>
</cp:coreProperties>
</file>