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2" r:id="rId2"/>
    <p:sldId id="286" r:id="rId3"/>
    <p:sldId id="290" r:id="rId4"/>
    <p:sldId id="289" r:id="rId5"/>
    <p:sldId id="287" r:id="rId6"/>
    <p:sldId id="288" r:id="rId7"/>
    <p:sldId id="285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9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1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6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1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2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8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7BD27F-AB46-4A81-BCBC-B0026613A7E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5567DB-C453-4E24-A591-44492D72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24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58455-EB9A-4259-9624-F284E3A2A86D}"/>
              </a:ext>
            </a:extLst>
          </p:cNvPr>
          <p:cNvSpPr txBox="1"/>
          <p:nvPr/>
        </p:nvSpPr>
        <p:spPr>
          <a:xfrm>
            <a:off x="772358" y="1720558"/>
            <a:ext cx="1039219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Types of </a:t>
            </a:r>
            <a:r>
              <a:rPr lang="en-US" sz="1600" b="1" dirty="0" err="1"/>
              <a:t>linux</a:t>
            </a:r>
            <a:r>
              <a:rPr lang="en-US" sz="1600" b="1" dirty="0"/>
              <a:t> drivers: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Character device drivers: handle devices that transfer data in a stream of bytes, such as keyboards, mice, serial ports, and terminals.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Block device drivers: manage devices that store and retrieve data in fixed-size blocks, like hard drives, </a:t>
            </a:r>
            <a:r>
              <a:rPr lang="en-US" sz="1600" dirty="0" err="1"/>
              <a:t>ssds</a:t>
            </a:r>
            <a:r>
              <a:rPr lang="en-US" sz="1600" dirty="0"/>
              <a:t>, and </a:t>
            </a:r>
            <a:r>
              <a:rPr lang="en-US" sz="1600" dirty="0" err="1"/>
              <a:t>usb</a:t>
            </a:r>
            <a:r>
              <a:rPr lang="en-US" sz="1600" dirty="0"/>
              <a:t> storage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Network device drivers: control networking devices such as ethernet adapters, wi-fi cards, and network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Filesystem drivers: implement file system types to allow the kernel to access different file systems, such as ext4, </a:t>
            </a:r>
            <a:r>
              <a:rPr lang="en-US" sz="1600" dirty="0" err="1"/>
              <a:t>ntfs</a:t>
            </a:r>
            <a:r>
              <a:rPr lang="en-US" sz="1600" dirty="0"/>
              <a:t>, and fat32.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Miscellaneous drivers: cover other types of devices or functionalities, such as random number generators, virtual devices, and system-specific functionalities.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Initialization and cleanup functions: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en-US" sz="1600" dirty="0" err="1"/>
              <a:t>Module_init</a:t>
            </a:r>
            <a:r>
              <a:rPr lang="en-US" sz="1600" dirty="0"/>
              <a:t> and </a:t>
            </a:r>
            <a:r>
              <a:rPr lang="en-US" sz="1600" dirty="0" err="1"/>
              <a:t>module_exit</a:t>
            </a:r>
            <a:r>
              <a:rPr lang="en-US" sz="1600" dirty="0"/>
              <a:t>: specify the initialization and cleanup functions of the driver module.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r>
              <a:rPr lang="en-US" sz="1600" dirty="0"/>
              <a:t>__Init and __exit macros: mark functions as initialization or exit functions to optimize memory usage.</a:t>
            </a:r>
          </a:p>
          <a:p>
            <a:pPr marL="228600" indent="-228600">
              <a:buFont typeface="Wingdings" panose="05000000000000000000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Data structures: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Struct </a:t>
            </a:r>
            <a:r>
              <a:rPr lang="en-US" sz="1600" dirty="0" err="1"/>
              <a:t>file_operations</a:t>
            </a:r>
            <a:r>
              <a:rPr lang="en-US" sz="1600" dirty="0"/>
              <a:t>: contains pointers to functions handling device operations like open, close, read, and write.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Device-specific data structures: custom structures to store device-specific information or configuration.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7486F-2AFD-4ED0-86E0-D6D335B81E7B}"/>
              </a:ext>
            </a:extLst>
          </p:cNvPr>
          <p:cNvSpPr txBox="1"/>
          <p:nvPr/>
        </p:nvSpPr>
        <p:spPr>
          <a:xfrm>
            <a:off x="4394446" y="656947"/>
            <a:ext cx="41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LINUX DEVICE DRIVER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872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B8CB6-2162-4D7F-8C5D-0BFB2C1CDFDD}"/>
              </a:ext>
            </a:extLst>
          </p:cNvPr>
          <p:cNvSpPr txBox="1"/>
          <p:nvPr/>
        </p:nvSpPr>
        <p:spPr>
          <a:xfrm>
            <a:off x="1106424" y="1028343"/>
            <a:ext cx="105765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Device operation functions</a:t>
            </a:r>
            <a:r>
              <a:rPr lang="en-US" sz="1400" dirty="0"/>
              <a:t>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Open, release: handle device open and close operations.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Read, write: manage reading from and writing to the device.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 err="1"/>
              <a:t>Ioctl</a:t>
            </a:r>
            <a:r>
              <a:rPr lang="en-US" sz="1400" dirty="0"/>
              <a:t>: handle device-specific control operations.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r>
              <a:rPr lang="en-US" sz="1400" b="1" dirty="0"/>
              <a:t>Kernel </a:t>
            </a:r>
            <a:r>
              <a:rPr lang="en-US" sz="1400" b="1" dirty="0" err="1"/>
              <a:t>apis</a:t>
            </a:r>
            <a:r>
              <a:rPr lang="en-US" sz="1400" b="1" dirty="0"/>
              <a:t> and macros: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Printk</a:t>
            </a:r>
            <a:r>
              <a:rPr lang="en-US" sz="1400" dirty="0"/>
              <a:t>: log messages to the kernel log for debugging and informational purposes.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Copy_to_user</a:t>
            </a:r>
            <a:r>
              <a:rPr lang="en-US" sz="1400" dirty="0"/>
              <a:t>, </a:t>
            </a:r>
            <a:r>
              <a:rPr lang="en-US" sz="1400" dirty="0" err="1"/>
              <a:t>copy_from_user</a:t>
            </a:r>
            <a:r>
              <a:rPr lang="en-US" sz="1400" dirty="0"/>
              <a:t>: safely copy data between user space and kernel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Register_chrdev</a:t>
            </a:r>
            <a:r>
              <a:rPr lang="en-US" sz="1400" dirty="0"/>
              <a:t>, </a:t>
            </a:r>
            <a:r>
              <a:rPr lang="en-US" sz="1400" dirty="0" err="1"/>
              <a:t>unregister_chrdev</a:t>
            </a:r>
            <a:r>
              <a:rPr lang="en-US" sz="1400" dirty="0"/>
              <a:t>: register and unregister character device drivers.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Interrupt handling (for hardware drivers):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 err="1"/>
              <a:t>Request_irq</a:t>
            </a:r>
            <a:r>
              <a:rPr lang="en-US" sz="1400" dirty="0"/>
              <a:t>, </a:t>
            </a:r>
            <a:r>
              <a:rPr lang="en-US" sz="1400" dirty="0" err="1"/>
              <a:t>free_irq</a:t>
            </a:r>
            <a:r>
              <a:rPr lang="en-US" sz="1400" dirty="0"/>
              <a:t>: manage interrupts from hardware devices.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 err="1"/>
              <a:t>Irq_handler_t</a:t>
            </a:r>
            <a:r>
              <a:rPr lang="en-US" sz="1400" dirty="0"/>
              <a:t>: define interrupt handler functions.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r>
              <a:rPr lang="en-US" sz="1400" b="1" dirty="0"/>
              <a:t>Locking mechanisms:</a:t>
            </a:r>
          </a:p>
          <a:p>
            <a:r>
              <a:rPr lang="en-US" sz="1400" dirty="0" err="1"/>
              <a:t>Mutex_lock</a:t>
            </a:r>
            <a:r>
              <a:rPr lang="en-US" sz="1400" dirty="0"/>
              <a:t>, </a:t>
            </a:r>
            <a:r>
              <a:rPr lang="en-US" sz="1400" dirty="0" err="1"/>
              <a:t>mutex_unlock</a:t>
            </a:r>
            <a:r>
              <a:rPr lang="en-US" sz="1400" dirty="0"/>
              <a:t>: implement mutual exclusion to prevent race conditions.</a:t>
            </a:r>
          </a:p>
          <a:p>
            <a:r>
              <a:rPr lang="en-US" sz="1400" dirty="0" err="1"/>
              <a:t>Spin_lock</a:t>
            </a:r>
            <a:r>
              <a:rPr lang="en-US" sz="1400" dirty="0"/>
              <a:t>, </a:t>
            </a:r>
            <a:r>
              <a:rPr lang="en-US" sz="1400" dirty="0" err="1"/>
              <a:t>spin_unlock</a:t>
            </a:r>
            <a:r>
              <a:rPr lang="en-US" sz="1400" dirty="0"/>
              <a:t>: provide spin locks for low-level synchronization.</a:t>
            </a:r>
          </a:p>
          <a:p>
            <a:endParaRPr lang="en-US" sz="1400" dirty="0"/>
          </a:p>
          <a:p>
            <a:r>
              <a:rPr lang="en-US" sz="1400" b="1" dirty="0"/>
              <a:t>Memory management:</a:t>
            </a:r>
          </a:p>
          <a:p>
            <a:r>
              <a:rPr lang="en-US" sz="1400" dirty="0" err="1"/>
              <a:t>Kmalloc</a:t>
            </a:r>
            <a:r>
              <a:rPr lang="en-US" sz="1400" dirty="0"/>
              <a:t>, </a:t>
            </a:r>
            <a:r>
              <a:rPr lang="en-US" sz="1400" dirty="0" err="1"/>
              <a:t>kfree</a:t>
            </a:r>
            <a:r>
              <a:rPr lang="en-US" sz="1400" dirty="0"/>
              <a:t>: allocate and free kernel memory.</a:t>
            </a:r>
          </a:p>
          <a:p>
            <a:r>
              <a:rPr lang="en-US" sz="1400" dirty="0" err="1"/>
              <a:t>Vmalloc</a:t>
            </a:r>
            <a:r>
              <a:rPr lang="en-US" sz="1400" dirty="0"/>
              <a:t>, </a:t>
            </a:r>
            <a:r>
              <a:rPr lang="en-US" sz="1400" dirty="0" err="1"/>
              <a:t>vfree</a:t>
            </a:r>
            <a:r>
              <a:rPr lang="en-US" sz="1400" dirty="0"/>
              <a:t>: allocate and free virtual memory.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3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6C4E7-483B-4217-99D7-A022E04873B8}"/>
              </a:ext>
            </a:extLst>
          </p:cNvPr>
          <p:cNvSpPr txBox="1"/>
          <p:nvPr/>
        </p:nvSpPr>
        <p:spPr>
          <a:xfrm>
            <a:off x="283464" y="847909"/>
            <a:ext cx="120792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Hardware access:</a:t>
            </a:r>
          </a:p>
          <a:p>
            <a:r>
              <a:rPr lang="en-US" sz="1600" dirty="0"/>
              <a:t>I/O memory access: access device registers and memory-mapped I/O.</a:t>
            </a:r>
          </a:p>
          <a:p>
            <a:r>
              <a:rPr lang="en-US" sz="1600" dirty="0"/>
              <a:t>Direct memory access (</a:t>
            </a:r>
            <a:r>
              <a:rPr lang="en-US" sz="1600" dirty="0" err="1"/>
              <a:t>dma</a:t>
            </a:r>
            <a:r>
              <a:rPr lang="en-US" sz="1600" dirty="0"/>
              <a:t>): transfer data between devices and memory without </a:t>
            </a:r>
            <a:r>
              <a:rPr lang="en-US" sz="1600" dirty="0" err="1"/>
              <a:t>cpu</a:t>
            </a:r>
            <a:r>
              <a:rPr lang="en-US" sz="1600" dirty="0"/>
              <a:t> intervention.</a:t>
            </a:r>
          </a:p>
          <a:p>
            <a:endParaRPr lang="en-US" sz="1600" dirty="0"/>
          </a:p>
          <a:p>
            <a:r>
              <a:rPr lang="en-US" sz="1600" b="1" dirty="0"/>
              <a:t>Power management </a:t>
            </a:r>
            <a:r>
              <a:rPr lang="en-US" sz="1600" dirty="0"/>
              <a:t>(for mobile and embedded devices):</a:t>
            </a:r>
          </a:p>
          <a:p>
            <a:r>
              <a:rPr lang="en-US" sz="1600" dirty="0"/>
              <a:t>Suspend, resume: handle device suspend and resume operations.</a:t>
            </a:r>
          </a:p>
          <a:p>
            <a:r>
              <a:rPr lang="en-US" sz="1600" dirty="0" err="1"/>
              <a:t>Power_on</a:t>
            </a:r>
            <a:r>
              <a:rPr lang="en-US" sz="1600" dirty="0"/>
              <a:t>, </a:t>
            </a:r>
            <a:r>
              <a:rPr lang="en-US" sz="1600" dirty="0" err="1"/>
              <a:t>power_off</a:t>
            </a:r>
            <a:r>
              <a:rPr lang="en-US" sz="1600" dirty="0"/>
              <a:t>: control device power states.</a:t>
            </a:r>
          </a:p>
          <a:p>
            <a:endParaRPr lang="en-US" sz="1600" dirty="0"/>
          </a:p>
          <a:p>
            <a:r>
              <a:rPr lang="en-US" sz="1600" b="1" dirty="0"/>
              <a:t>Driver development process:</a:t>
            </a:r>
          </a:p>
          <a:p>
            <a:r>
              <a:rPr lang="en-US" sz="1600" dirty="0"/>
              <a:t>Understanding hardware: know the hardware specifications, communication protocols, and data transfer mechanisms.</a:t>
            </a:r>
          </a:p>
          <a:p>
            <a:r>
              <a:rPr lang="en-US" sz="1600" dirty="0"/>
              <a:t>Writing driver code: implement device-specific functionalities using appropriate kernel </a:t>
            </a:r>
            <a:r>
              <a:rPr lang="en-US" sz="1600" dirty="0" err="1"/>
              <a:t>apis</a:t>
            </a:r>
            <a:r>
              <a:rPr lang="en-US" sz="1600" dirty="0"/>
              <a:t>, data structures, and operation functions.</a:t>
            </a:r>
          </a:p>
          <a:p>
            <a:r>
              <a:rPr lang="en-US" sz="1600" dirty="0"/>
              <a:t>Compiling and loading: use the kernel build system (make) to compile the driver module and load it into the kernel (</a:t>
            </a:r>
            <a:r>
              <a:rPr lang="en-US" sz="1600" dirty="0" err="1"/>
              <a:t>insmod</a:t>
            </a:r>
            <a:r>
              <a:rPr lang="en-US" sz="1600" dirty="0"/>
              <a:t> or </a:t>
            </a:r>
            <a:r>
              <a:rPr lang="en-US" sz="1600" dirty="0" err="1"/>
              <a:t>modprobe</a:t>
            </a:r>
            <a:r>
              <a:rPr lang="en-US" sz="1600" dirty="0"/>
              <a:t>).</a:t>
            </a:r>
          </a:p>
          <a:p>
            <a:r>
              <a:rPr lang="en-US" sz="1600" dirty="0"/>
              <a:t>Testing and debugging: test the driver with user-space applications, debug using kernel log messages (</a:t>
            </a:r>
            <a:r>
              <a:rPr lang="en-US" sz="1600" dirty="0" err="1"/>
              <a:t>dmesg</a:t>
            </a:r>
            <a:r>
              <a:rPr lang="en-US" sz="1600" dirty="0"/>
              <a:t>), and address any issues or bugs.</a:t>
            </a:r>
          </a:p>
          <a:p>
            <a:r>
              <a:rPr lang="en-US" sz="1600" dirty="0"/>
              <a:t>Documentation and maintenance: document the driver's functionalities, compatibility, and usage. Keep the driver updated and maintain compatibility with kernel updates.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2618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2567E-3F47-4C9D-8A5E-BA2E98F7D6C1}"/>
              </a:ext>
            </a:extLst>
          </p:cNvPr>
          <p:cNvSpPr txBox="1"/>
          <p:nvPr/>
        </p:nvSpPr>
        <p:spPr>
          <a:xfrm>
            <a:off x="976545" y="1278625"/>
            <a:ext cx="12632924" cy="458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Header File Inclusions: 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73000"/>
              </a:lnSpc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linux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init.h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Includes functions for module initialization.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linux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module.h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Includes functions for module management.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linux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fs.h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Includes file system-related functions.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linux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uaccess.h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Includes functions for user space access.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Definitions: 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DEVICE_NAME: Defines the name of the character device. </a:t>
            </a: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BUF_LEN: Defines the length of the message buffer.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 Information: 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MODULE_LICENSE("GPL"): Specifies the license under which the module is distributed (GPL in this case). </a:t>
            </a: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MODULE_AUTHOR("Your Name"): Specifies the author of the module. </a:t>
            </a: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MODULE_DESCRIPTION("A simple character device driver"): Provides a description of the module.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Static Variables: 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776855" indent="-6350">
              <a:lnSpc>
                <a:spcPct val="173000"/>
              </a:lnSpc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Major: Holds the major number of the registered device.</a:t>
            </a:r>
          </a:p>
          <a:p>
            <a:pPr marL="6350" marR="2776855" indent="-6350">
              <a:lnSpc>
                <a:spcPct val="173000"/>
              </a:lnSpc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msg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Static array to hold the message buffer. </a:t>
            </a:r>
          </a:p>
          <a:p>
            <a:pPr marL="6350" marR="2776855" indent="-6350">
              <a:lnSpc>
                <a:spcPct val="173000"/>
              </a:lnSpc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msg_Ptr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Pointer to the message buffer.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5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74CE5-01F8-4C01-BDCD-85FCFCA318BA}"/>
              </a:ext>
            </a:extLst>
          </p:cNvPr>
          <p:cNvSpPr txBox="1"/>
          <p:nvPr/>
        </p:nvSpPr>
        <p:spPr>
          <a:xfrm>
            <a:off x="949912" y="1103266"/>
            <a:ext cx="10892900" cy="5399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 Operation Functions: 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72000"/>
              </a:lnSpc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device_open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Handles device open operation. It logs a message indicating the device is opened.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device_release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Handles device close operation. It logs a message indicating the device is closed.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device_read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Handles device read operation. Copies characters from the message buffer to the user buffer.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device_write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Handles device write operation. Copies the message from the user buffer to the message buffer.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 Operations Structure (struct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file_operations</a:t>
            </a: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Defines a structure containing pointers to the device's file operation functions (read, write, open, release).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Initialization and Exit Functions: 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chardev_init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Initialization function for the module. Registers the character device using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register_chrdev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logs messages accordingly. </a:t>
            </a:r>
          </a:p>
          <a:p>
            <a:pPr marL="6350" marR="2338070" indent="-6350">
              <a:lnSpc>
                <a:spcPct val="107000"/>
              </a:lnSpc>
              <a:spcAft>
                <a:spcPts val="79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chardev_exit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Exit function for the module. Unregisters the character device using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unregister_chrdev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logs a message indicating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unregistration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6350" marR="2338070" indent="-6350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6350" marR="2338070" indent="-6350">
              <a:lnSpc>
                <a:spcPct val="107000"/>
              </a:lnSpc>
              <a:spcAft>
                <a:spcPts val="795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 Initialization and Exit: 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71780" indent="-6350">
              <a:lnSpc>
                <a:spcPct val="173000"/>
              </a:lnSpc>
              <a:spcAft>
                <a:spcPts val="65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module_init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chardev_init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Specifies the initialization function of the module.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module_exit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chardev_exit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Specifies the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cleanup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function of the module.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85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D2386-3197-4E2D-B1C9-98293FAAB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9312" r="7597" b="13528"/>
          <a:stretch/>
        </p:blipFill>
        <p:spPr>
          <a:xfrm>
            <a:off x="806065" y="1020368"/>
            <a:ext cx="11063379" cy="56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9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583</TotalTime>
  <Words>960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Centaur</vt:lpstr>
      <vt:lpstr>Freestyle Script</vt:lpstr>
      <vt:lpstr>Tw Cen MT</vt:lpstr>
      <vt:lpstr>Wingdings</vt:lpstr>
      <vt:lpstr>Droplet</vt:lpstr>
      <vt:lpstr>Linux device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1</cp:revision>
  <dcterms:created xsi:type="dcterms:W3CDTF">2024-05-07T03:21:34Z</dcterms:created>
  <dcterms:modified xsi:type="dcterms:W3CDTF">2024-05-07T13:04:59Z</dcterms:modified>
</cp:coreProperties>
</file>