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72" r:id="rId2"/>
    <p:sldId id="259" r:id="rId3"/>
    <p:sldId id="261" r:id="rId4"/>
    <p:sldId id="260" r:id="rId5"/>
    <p:sldId id="262" r:id="rId6"/>
    <p:sldId id="263" r:id="rId7"/>
    <p:sldId id="29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53" d="100"/>
          <a:sy n="53" d="100"/>
        </p:scale>
        <p:origin x="57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B7B60-BE19-4B09-A9C6-C8AB1FD38E09}"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AA8F2-DA6D-4BD3-8FAB-21B236E36CFF}" type="slidenum">
              <a:rPr lang="en-IN" smtClean="0"/>
              <a:t>‹#›</a:t>
            </a:fld>
            <a:endParaRPr lang="en-IN"/>
          </a:p>
        </p:txBody>
      </p:sp>
    </p:spTree>
    <p:extLst>
      <p:ext uri="{BB962C8B-B14F-4D97-AF65-F5344CB8AC3E}">
        <p14:creationId xmlns:p14="http://schemas.microsoft.com/office/powerpoint/2010/main" val="253714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E7CD962-7BDC-46DC-AC16-C5202DE1B1E5}" type="slidenum">
              <a:rPr lang="en-US" altLang="en-US" smtClean="0"/>
              <a:pPr/>
              <a:t>1</a:t>
            </a:fld>
            <a:endParaRPr lang="th-TH" altLang="en-US"/>
          </a:p>
        </p:txBody>
      </p:sp>
    </p:spTree>
    <p:extLst>
      <p:ext uri="{BB962C8B-B14F-4D97-AF65-F5344CB8AC3E}">
        <p14:creationId xmlns:p14="http://schemas.microsoft.com/office/powerpoint/2010/main" val="2311518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DBD570-3840-4A0A-8209-B90C28749F04}"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178029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DBD570-3840-4A0A-8209-B90C28749F04}"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322181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DBD570-3840-4A0A-8209-B90C28749F04}"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1743102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DBD570-3840-4A0A-8209-B90C28749F04}"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38F843-8401-4DCC-A17F-9ED87EA63FC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8409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DBD570-3840-4A0A-8209-B90C28749F04}"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867257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DBD570-3840-4A0A-8209-B90C28749F04}"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4086251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DBD570-3840-4A0A-8209-B90C28749F04}"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2629191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BD570-3840-4A0A-8209-B90C28749F04}"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259338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BD570-3840-4A0A-8209-B90C28749F04}"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146601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BD570-3840-4A0A-8209-B90C28749F04}"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8857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BD570-3840-4A0A-8209-B90C28749F04}"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253891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DBD570-3840-4A0A-8209-B90C28749F04}"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931377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DBD570-3840-4A0A-8209-B90C28749F04}" type="datetimeFigureOut">
              <a:rPr lang="en-IN" smtClean="0"/>
              <a:t>20-05-2024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148033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DBD570-3840-4A0A-8209-B90C28749F04}"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112014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7DBD570-3840-4A0A-8209-B90C28749F04}" type="datetimeFigureOut">
              <a:rPr lang="en-IN" smtClean="0"/>
              <a:t>20-05-2024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221270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DBD570-3840-4A0A-8209-B90C28749F04}"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1229820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DBD570-3840-4A0A-8209-B90C28749F04}"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38F843-8401-4DCC-A17F-9ED87EA63FCB}" type="slidenum">
              <a:rPr lang="en-IN" smtClean="0"/>
              <a:t>‹#›</a:t>
            </a:fld>
            <a:endParaRPr lang="en-IN"/>
          </a:p>
        </p:txBody>
      </p:sp>
    </p:spTree>
    <p:extLst>
      <p:ext uri="{BB962C8B-B14F-4D97-AF65-F5344CB8AC3E}">
        <p14:creationId xmlns:p14="http://schemas.microsoft.com/office/powerpoint/2010/main" val="405552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7DBD570-3840-4A0A-8209-B90C28749F04}" type="datetimeFigureOut">
              <a:rPr lang="en-IN" smtClean="0"/>
              <a:t>20-05-2024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438F843-8401-4DCC-A17F-9ED87EA63FCB}" type="slidenum">
              <a:rPr lang="en-IN" smtClean="0"/>
              <a:t>‹#›</a:t>
            </a:fld>
            <a:endParaRPr lang="en-IN"/>
          </a:p>
        </p:txBody>
      </p:sp>
    </p:spTree>
    <p:extLst>
      <p:ext uri="{BB962C8B-B14F-4D97-AF65-F5344CB8AC3E}">
        <p14:creationId xmlns:p14="http://schemas.microsoft.com/office/powerpoint/2010/main" val="2613834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B7AF-B4E4-4B3A-8575-332606A31C41}"/>
              </a:ext>
            </a:extLst>
          </p:cNvPr>
          <p:cNvSpPr>
            <a:spLocks noGrp="1"/>
          </p:cNvSpPr>
          <p:nvPr>
            <p:ph type="title"/>
          </p:nvPr>
        </p:nvSpPr>
        <p:spPr>
          <a:xfrm>
            <a:off x="1609725" y="1360489"/>
            <a:ext cx="7773988" cy="1196975"/>
          </a:xfrm>
        </p:spPr>
        <p:txBody>
          <a:bodyPr/>
          <a:lstStyle/>
          <a:p>
            <a:pPr>
              <a:defRPr/>
            </a:pPr>
            <a:r>
              <a:rPr lang="en-US" sz="4050" dirty="0">
                <a:latin typeface="Centaur" panose="02030504050205020304" pitchFamily="18" charset="0"/>
              </a:rPr>
              <a:t>Linux device driver</a:t>
            </a:r>
            <a:endParaRPr lang="en-IN" sz="4050" dirty="0">
              <a:latin typeface="Centaur" panose="02030504050205020304" pitchFamily="18" charset="0"/>
            </a:endParaRPr>
          </a:p>
        </p:txBody>
      </p:sp>
      <p:sp>
        <p:nvSpPr>
          <p:cNvPr id="3" name="Content Placeholder 2">
            <a:extLst>
              <a:ext uri="{FF2B5EF4-FFF2-40B4-BE49-F238E27FC236}">
                <a16:creationId xmlns:a16="http://schemas.microsoft.com/office/drawing/2014/main" id="{B8069E3C-80A9-4C4A-A31A-B1C3D2B67946}"/>
              </a:ext>
            </a:extLst>
          </p:cNvPr>
          <p:cNvSpPr>
            <a:spLocks noGrp="1"/>
          </p:cNvSpPr>
          <p:nvPr>
            <p:ph sz="quarter" idx="13"/>
          </p:nvPr>
        </p:nvSpPr>
        <p:spPr>
          <a:xfrm>
            <a:off x="1670050" y="3060700"/>
            <a:ext cx="7772400" cy="2146300"/>
          </a:xfrm>
        </p:spPr>
        <p:txBody>
          <a:bodyPr/>
          <a:lstStyle/>
          <a:p>
            <a:pPr marL="0" indent="0" algn="ctr">
              <a:buNone/>
              <a:defRPr/>
            </a:pPr>
            <a:r>
              <a:rPr lang="en-US" sz="4500" dirty="0"/>
              <a:t>Day 32 PPT</a:t>
            </a:r>
          </a:p>
          <a:p>
            <a:pPr marL="0" indent="0" algn="ctr">
              <a:buNone/>
              <a:defRPr/>
            </a:pPr>
            <a:r>
              <a:rPr lang="en-US" sz="2700" dirty="0"/>
              <a:t>                        -SUBITHRA s</a:t>
            </a:r>
          </a:p>
          <a:p>
            <a:pPr marL="0" indent="0" algn="ctr">
              <a:buNone/>
              <a:defRPr/>
            </a:pPr>
            <a:r>
              <a:rPr lang="en-US" sz="2700" dirty="0"/>
              <a:t>    </a:t>
            </a:r>
            <a:endParaRPr lang="en-IN" sz="2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34A7FF-D43B-42A8-8DAA-34B0394DA907}"/>
              </a:ext>
            </a:extLst>
          </p:cNvPr>
          <p:cNvSpPr txBox="1"/>
          <p:nvPr/>
        </p:nvSpPr>
        <p:spPr>
          <a:xfrm>
            <a:off x="957943" y="1808592"/>
            <a:ext cx="8200571" cy="1200329"/>
          </a:xfrm>
          <a:prstGeom prst="rect">
            <a:avLst/>
          </a:prstGeom>
          <a:noFill/>
        </p:spPr>
        <p:txBody>
          <a:bodyPr wrap="square">
            <a:spAutoFit/>
          </a:bodyPr>
          <a:lstStyle/>
          <a:p>
            <a:r>
              <a:rPr lang="en-US" dirty="0"/>
              <a:t>What is poll()?</a:t>
            </a:r>
          </a:p>
          <a:p>
            <a:r>
              <a:rPr lang="en-US" dirty="0"/>
              <a:t>A system call used for I/O multiplexing.</a:t>
            </a:r>
          </a:p>
          <a:p>
            <a:r>
              <a:rPr lang="en-US" dirty="0"/>
              <a:t>Monitors multiple file descriptors to see if I/O is possible on any of them.</a:t>
            </a:r>
          </a:p>
          <a:p>
            <a:r>
              <a:rPr lang="en-US" dirty="0"/>
              <a:t>More scalable and flexible than select().</a:t>
            </a:r>
          </a:p>
        </p:txBody>
      </p:sp>
      <p:sp>
        <p:nvSpPr>
          <p:cNvPr id="6" name="TextBox 5">
            <a:extLst>
              <a:ext uri="{FF2B5EF4-FFF2-40B4-BE49-F238E27FC236}">
                <a16:creationId xmlns:a16="http://schemas.microsoft.com/office/drawing/2014/main" id="{01B7D344-B167-4893-AE42-CB3FFD9C8E38}"/>
              </a:ext>
            </a:extLst>
          </p:cNvPr>
          <p:cNvSpPr txBox="1"/>
          <p:nvPr/>
        </p:nvSpPr>
        <p:spPr>
          <a:xfrm>
            <a:off x="957943" y="3687580"/>
            <a:ext cx="6096000" cy="1754326"/>
          </a:xfrm>
          <a:prstGeom prst="rect">
            <a:avLst/>
          </a:prstGeom>
          <a:noFill/>
        </p:spPr>
        <p:txBody>
          <a:bodyPr wrap="square">
            <a:spAutoFit/>
          </a:bodyPr>
          <a:lstStyle/>
          <a:p>
            <a:r>
              <a:rPr lang="en-US" dirty="0"/>
              <a:t>Main Purpose:</a:t>
            </a:r>
          </a:p>
          <a:p>
            <a:r>
              <a:rPr lang="en-US" dirty="0"/>
              <a:t>Efficiently manage multiple I/O streams concurrently.</a:t>
            </a:r>
          </a:p>
          <a:p>
            <a:r>
              <a:rPr lang="en-US" dirty="0"/>
              <a:t>Benefits:</a:t>
            </a:r>
          </a:p>
          <a:p>
            <a:r>
              <a:rPr lang="en-US" dirty="0"/>
              <a:t>Handles a large number of file descriptors.</a:t>
            </a:r>
          </a:p>
          <a:p>
            <a:r>
              <a:rPr lang="en-US" dirty="0"/>
              <a:t>Can specify different events for each descriptor.</a:t>
            </a:r>
          </a:p>
          <a:p>
            <a:r>
              <a:rPr lang="en-US" dirty="0"/>
              <a:t>Avoids the limitations of select().</a:t>
            </a:r>
            <a:endParaRPr lang="en-IN" dirty="0"/>
          </a:p>
        </p:txBody>
      </p:sp>
      <p:sp>
        <p:nvSpPr>
          <p:cNvPr id="7" name="TextBox 6">
            <a:extLst>
              <a:ext uri="{FF2B5EF4-FFF2-40B4-BE49-F238E27FC236}">
                <a16:creationId xmlns:a16="http://schemas.microsoft.com/office/drawing/2014/main" id="{EECA3F5D-917B-4552-BAA1-1B19C44B5E8B}"/>
              </a:ext>
            </a:extLst>
          </p:cNvPr>
          <p:cNvSpPr txBox="1"/>
          <p:nvPr/>
        </p:nvSpPr>
        <p:spPr>
          <a:xfrm>
            <a:off x="2394857" y="783771"/>
            <a:ext cx="5341257" cy="369332"/>
          </a:xfrm>
          <a:prstGeom prst="rect">
            <a:avLst/>
          </a:prstGeom>
          <a:noFill/>
        </p:spPr>
        <p:txBody>
          <a:bodyPr wrap="square" rtlCol="0">
            <a:spAutoFit/>
          </a:bodyPr>
          <a:lstStyle/>
          <a:p>
            <a:pPr algn="ctr"/>
            <a:r>
              <a:rPr lang="en-US" b="1" dirty="0"/>
              <a:t>POLL</a:t>
            </a:r>
            <a:endParaRPr lang="en-IN" b="1" dirty="0"/>
          </a:p>
        </p:txBody>
      </p:sp>
    </p:spTree>
    <p:extLst>
      <p:ext uri="{BB962C8B-B14F-4D97-AF65-F5344CB8AC3E}">
        <p14:creationId xmlns:p14="http://schemas.microsoft.com/office/powerpoint/2010/main" val="115115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B4E04C-1790-4BC6-BD04-8690A5CFFAF3}"/>
              </a:ext>
            </a:extLst>
          </p:cNvPr>
          <p:cNvSpPr txBox="1"/>
          <p:nvPr/>
        </p:nvSpPr>
        <p:spPr>
          <a:xfrm>
            <a:off x="1291771" y="1582340"/>
            <a:ext cx="7605486" cy="3693319"/>
          </a:xfrm>
          <a:prstGeom prst="rect">
            <a:avLst/>
          </a:prstGeom>
          <a:noFill/>
        </p:spPr>
        <p:txBody>
          <a:bodyPr wrap="square">
            <a:spAutoFit/>
          </a:bodyPr>
          <a:lstStyle/>
          <a:p>
            <a:r>
              <a:rPr lang="en-US" dirty="0"/>
              <a:t>File Descriptors Setup:</a:t>
            </a:r>
          </a:p>
          <a:p>
            <a:endParaRPr lang="en-US" dirty="0"/>
          </a:p>
          <a:p>
            <a:r>
              <a:rPr lang="en-US" dirty="0"/>
              <a:t>Use an array of struct </a:t>
            </a:r>
            <a:r>
              <a:rPr lang="en-US" dirty="0" err="1"/>
              <a:t>pollfd</a:t>
            </a:r>
            <a:r>
              <a:rPr lang="en-US" dirty="0"/>
              <a:t>.</a:t>
            </a:r>
          </a:p>
          <a:p>
            <a:r>
              <a:rPr lang="en-US" dirty="0"/>
              <a:t>Specify file descriptors and events (POLLIN, POLLOUT, POLLERR).</a:t>
            </a:r>
          </a:p>
          <a:p>
            <a:r>
              <a:rPr lang="en-US" dirty="0"/>
              <a:t>System Call:</a:t>
            </a:r>
          </a:p>
          <a:p>
            <a:endParaRPr lang="en-US" dirty="0"/>
          </a:p>
          <a:p>
            <a:r>
              <a:rPr lang="en-US" dirty="0"/>
              <a:t>Call poll() with the array, the number of descriptors, and a timeout.</a:t>
            </a:r>
          </a:p>
          <a:p>
            <a:r>
              <a:rPr lang="en-US" dirty="0"/>
              <a:t>Event Checking:</a:t>
            </a:r>
          </a:p>
          <a:p>
            <a:endParaRPr lang="en-US" dirty="0"/>
          </a:p>
          <a:p>
            <a:r>
              <a:rPr lang="en-US" dirty="0"/>
              <a:t>Kernel checks if the requested events have occurred on the descriptors.</a:t>
            </a:r>
          </a:p>
          <a:p>
            <a:r>
              <a:rPr lang="en-US" dirty="0"/>
              <a:t>Timeout Handling:</a:t>
            </a:r>
          </a:p>
          <a:p>
            <a:endParaRPr lang="en-US" dirty="0"/>
          </a:p>
          <a:p>
            <a:r>
              <a:rPr lang="en-US" dirty="0"/>
              <a:t>Can block, return immediately, or wait for a specified duration.</a:t>
            </a:r>
            <a:endParaRPr lang="en-IN" dirty="0"/>
          </a:p>
        </p:txBody>
      </p:sp>
      <p:sp>
        <p:nvSpPr>
          <p:cNvPr id="4" name="TextBox 3">
            <a:extLst>
              <a:ext uri="{FF2B5EF4-FFF2-40B4-BE49-F238E27FC236}">
                <a16:creationId xmlns:a16="http://schemas.microsoft.com/office/drawing/2014/main" id="{77F438DC-EEDB-4B0F-B723-C18B65FA1903}"/>
              </a:ext>
            </a:extLst>
          </p:cNvPr>
          <p:cNvSpPr txBox="1"/>
          <p:nvPr/>
        </p:nvSpPr>
        <p:spPr>
          <a:xfrm>
            <a:off x="2394857" y="783771"/>
            <a:ext cx="5341257" cy="369332"/>
          </a:xfrm>
          <a:prstGeom prst="rect">
            <a:avLst/>
          </a:prstGeom>
          <a:noFill/>
        </p:spPr>
        <p:txBody>
          <a:bodyPr wrap="square" rtlCol="0">
            <a:spAutoFit/>
          </a:bodyPr>
          <a:lstStyle/>
          <a:p>
            <a:pPr algn="ctr"/>
            <a:r>
              <a:rPr lang="en-US" b="1" dirty="0"/>
              <a:t>POLL</a:t>
            </a:r>
            <a:endParaRPr lang="en-IN" b="1" dirty="0"/>
          </a:p>
        </p:txBody>
      </p:sp>
    </p:spTree>
    <p:extLst>
      <p:ext uri="{BB962C8B-B14F-4D97-AF65-F5344CB8AC3E}">
        <p14:creationId xmlns:p14="http://schemas.microsoft.com/office/powerpoint/2010/main" val="57853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76D115-2F28-473A-8C8E-39E5E919839B}"/>
              </a:ext>
            </a:extLst>
          </p:cNvPr>
          <p:cNvSpPr txBox="1"/>
          <p:nvPr/>
        </p:nvSpPr>
        <p:spPr>
          <a:xfrm>
            <a:off x="1161143" y="1410860"/>
            <a:ext cx="8882743" cy="4524315"/>
          </a:xfrm>
          <a:prstGeom prst="rect">
            <a:avLst/>
          </a:prstGeom>
          <a:noFill/>
        </p:spPr>
        <p:txBody>
          <a:bodyPr wrap="square">
            <a:spAutoFit/>
          </a:bodyPr>
          <a:lstStyle/>
          <a:p>
            <a:r>
              <a:rPr lang="en-US" dirty="0"/>
              <a:t>Memory mapping is a technique used by operating systems and hardware to manage the relationship between virtual memory and physical memory. It involves mapping the virtual address space of processes to physical addresses in the system's memory. This allows programs to access memory locations more efficiently and provides several benefits, including protection, convenience, and efficient use of memory resources.</a:t>
            </a:r>
          </a:p>
          <a:p>
            <a:endParaRPr lang="en-US" dirty="0"/>
          </a:p>
          <a:p>
            <a:r>
              <a:rPr lang="en-US" dirty="0"/>
              <a:t>Here are key aspects of memory mapping:</a:t>
            </a:r>
          </a:p>
          <a:p>
            <a:endParaRPr lang="en-US" dirty="0"/>
          </a:p>
          <a:p>
            <a:r>
              <a:rPr lang="en-US" dirty="0"/>
              <a:t>Virtual Memory:</a:t>
            </a:r>
          </a:p>
          <a:p>
            <a:endParaRPr lang="en-US" dirty="0"/>
          </a:p>
          <a:p>
            <a:r>
              <a:rPr lang="en-US" dirty="0"/>
              <a:t>Virtual memory allows applications to use more memory than is physically available on the machine by abstracting the memory addresses.</a:t>
            </a:r>
          </a:p>
          <a:p>
            <a:r>
              <a:rPr lang="en-US" dirty="0"/>
              <a:t>It gives each process its own virtual address space, ensuring isolation and security between processes.</a:t>
            </a:r>
          </a:p>
          <a:p>
            <a:r>
              <a:rPr lang="en-US" dirty="0"/>
              <a:t>Page Tables:</a:t>
            </a:r>
          </a:p>
          <a:p>
            <a:endParaRPr lang="en-US" dirty="0"/>
          </a:p>
        </p:txBody>
      </p:sp>
      <p:sp>
        <p:nvSpPr>
          <p:cNvPr id="4" name="TextBox 3">
            <a:extLst>
              <a:ext uri="{FF2B5EF4-FFF2-40B4-BE49-F238E27FC236}">
                <a16:creationId xmlns:a16="http://schemas.microsoft.com/office/drawing/2014/main" id="{0A3185BD-CC9C-422C-97A0-1055790602B6}"/>
              </a:ext>
            </a:extLst>
          </p:cNvPr>
          <p:cNvSpPr txBox="1"/>
          <p:nvPr/>
        </p:nvSpPr>
        <p:spPr>
          <a:xfrm>
            <a:off x="4339772" y="667657"/>
            <a:ext cx="4136572" cy="369332"/>
          </a:xfrm>
          <a:prstGeom prst="rect">
            <a:avLst/>
          </a:prstGeom>
          <a:noFill/>
        </p:spPr>
        <p:txBody>
          <a:bodyPr wrap="square" rtlCol="0">
            <a:spAutoFit/>
          </a:bodyPr>
          <a:lstStyle/>
          <a:p>
            <a:r>
              <a:rPr lang="en-US" b="1" dirty="0"/>
              <a:t>Memory mapping</a:t>
            </a:r>
            <a:endParaRPr lang="en-IN" b="1" dirty="0"/>
          </a:p>
        </p:txBody>
      </p:sp>
    </p:spTree>
    <p:extLst>
      <p:ext uri="{BB962C8B-B14F-4D97-AF65-F5344CB8AC3E}">
        <p14:creationId xmlns:p14="http://schemas.microsoft.com/office/powerpoint/2010/main" val="409594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B3E96-2E9A-4ABD-AA78-6E31AC74CFA7}"/>
              </a:ext>
            </a:extLst>
          </p:cNvPr>
          <p:cNvSpPr txBox="1"/>
          <p:nvPr/>
        </p:nvSpPr>
        <p:spPr>
          <a:xfrm>
            <a:off x="1132114" y="1458807"/>
            <a:ext cx="8461829" cy="3416320"/>
          </a:xfrm>
          <a:prstGeom prst="rect">
            <a:avLst/>
          </a:prstGeom>
          <a:noFill/>
        </p:spPr>
        <p:txBody>
          <a:bodyPr wrap="square">
            <a:spAutoFit/>
          </a:bodyPr>
          <a:lstStyle/>
          <a:p>
            <a:r>
              <a:rPr lang="en-US" dirty="0"/>
              <a:t>Page tables are data structures used by the operating system to keep track of the mapping between virtual and physical addresses.</a:t>
            </a:r>
          </a:p>
          <a:p>
            <a:r>
              <a:rPr lang="en-US" dirty="0"/>
              <a:t>Each entry in a page table, known as a page table entry (PTE), stores the physical address corresponding to a virtual address along with permission bits (e.g., read, write, execute).</a:t>
            </a:r>
          </a:p>
          <a:p>
            <a:r>
              <a:rPr lang="en-US" dirty="0"/>
              <a:t>Translation Lookaside Buffer (TLB):</a:t>
            </a:r>
          </a:p>
          <a:p>
            <a:endParaRPr lang="en-US" dirty="0"/>
          </a:p>
          <a:p>
            <a:r>
              <a:rPr lang="en-US" dirty="0"/>
              <a:t>The TLB is a specialized cache used to speed up the translation of virtual addresses to physical addresses.</a:t>
            </a:r>
          </a:p>
          <a:p>
            <a:r>
              <a:rPr lang="en-US" dirty="0"/>
              <a:t>It stores recent translations of virtual addresses to physical addresses to reduce the time spent on address translation.</a:t>
            </a:r>
          </a:p>
          <a:p>
            <a:r>
              <a:rPr lang="en-US" dirty="0"/>
              <a:t>Memory Protection:</a:t>
            </a:r>
          </a:p>
          <a:p>
            <a:endParaRPr lang="en-US" dirty="0"/>
          </a:p>
        </p:txBody>
      </p:sp>
    </p:spTree>
    <p:extLst>
      <p:ext uri="{BB962C8B-B14F-4D97-AF65-F5344CB8AC3E}">
        <p14:creationId xmlns:p14="http://schemas.microsoft.com/office/powerpoint/2010/main" val="229251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B0A0E8-5CA0-4A5A-8692-F3E86757D13D}"/>
              </a:ext>
            </a:extLst>
          </p:cNvPr>
          <p:cNvSpPr txBox="1"/>
          <p:nvPr/>
        </p:nvSpPr>
        <p:spPr>
          <a:xfrm>
            <a:off x="827314" y="1031971"/>
            <a:ext cx="8316686" cy="3693319"/>
          </a:xfrm>
          <a:prstGeom prst="rect">
            <a:avLst/>
          </a:prstGeom>
          <a:noFill/>
        </p:spPr>
        <p:txBody>
          <a:bodyPr wrap="square">
            <a:spAutoFit/>
          </a:bodyPr>
          <a:lstStyle/>
          <a:p>
            <a:r>
              <a:rPr lang="en-US" dirty="0"/>
              <a:t>Memory mapping helps enforce protection mechanisms by setting permissions on pages.</a:t>
            </a:r>
          </a:p>
          <a:p>
            <a:r>
              <a:rPr lang="en-US" dirty="0"/>
              <a:t>For example, certain pages can be marked as read-only, preventing accidental or malicious writes.</a:t>
            </a:r>
          </a:p>
          <a:p>
            <a:r>
              <a:rPr lang="en-US" dirty="0"/>
              <a:t>Shared Memory:</a:t>
            </a:r>
          </a:p>
          <a:p>
            <a:endParaRPr lang="en-US" dirty="0"/>
          </a:p>
          <a:p>
            <a:r>
              <a:rPr lang="en-US" dirty="0"/>
              <a:t>Memory mapping allows for shared memory regions where multiple processes can access the same physical memory.</a:t>
            </a:r>
          </a:p>
          <a:p>
            <a:r>
              <a:rPr lang="en-US" dirty="0"/>
              <a:t>This is useful for inter-process communication and efficient data sharing.</a:t>
            </a:r>
          </a:p>
          <a:p>
            <a:r>
              <a:rPr lang="en-US" dirty="0"/>
              <a:t>Memory-Mapped Files:</a:t>
            </a:r>
          </a:p>
          <a:p>
            <a:endParaRPr lang="en-US" dirty="0"/>
          </a:p>
          <a:p>
            <a:r>
              <a:rPr lang="en-US" dirty="0"/>
              <a:t>Memory mapping can be used to map files into a process’s address space.</a:t>
            </a:r>
          </a:p>
          <a:p>
            <a:r>
              <a:rPr lang="en-US" dirty="0"/>
              <a:t>This allows file I/O operations to be performed using memory operations, which can be faster than traditional read/write operations.</a:t>
            </a:r>
          </a:p>
        </p:txBody>
      </p:sp>
    </p:spTree>
    <p:extLst>
      <p:ext uri="{BB962C8B-B14F-4D97-AF65-F5344CB8AC3E}">
        <p14:creationId xmlns:p14="http://schemas.microsoft.com/office/powerpoint/2010/main" val="344733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62D4-5E1A-42AA-B09F-189667BEC093}"/>
              </a:ext>
            </a:extLst>
          </p:cNvPr>
          <p:cNvSpPr>
            <a:spLocks noGrp="1"/>
          </p:cNvSpPr>
          <p:nvPr>
            <p:ph sz="quarter" idx="13"/>
          </p:nvPr>
        </p:nvSpPr>
        <p:spPr>
          <a:xfrm>
            <a:off x="1597025" y="2713039"/>
            <a:ext cx="7772400" cy="2566987"/>
          </a:xfrm>
        </p:spPr>
        <p:txBody>
          <a:bodyPr/>
          <a:lstStyle/>
          <a:p>
            <a:pPr marL="0" indent="0" algn="ctr">
              <a:buNone/>
              <a:defRPr/>
            </a:pPr>
            <a:r>
              <a:rPr lang="en-US" sz="5400" dirty="0">
                <a:latin typeface="Freestyle Script" panose="030804020302050B0404" pitchFamily="66" charset="0"/>
              </a:rPr>
              <a:t>THANK YOU</a:t>
            </a:r>
            <a:endParaRPr lang="en-IN" sz="5400" dirty="0">
              <a:latin typeface="Freestyle Script" panose="030804020302050B0404" pitchFamily="66"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378</TotalTime>
  <Words>493</Words>
  <Application>Microsoft Office PowerPoint</Application>
  <PresentationFormat>Widescreen</PresentationFormat>
  <Paragraphs>58</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Centaur</vt:lpstr>
      <vt:lpstr>Freestyle Script</vt:lpstr>
      <vt:lpstr>Tw Cen MT</vt:lpstr>
      <vt:lpstr>Droplet</vt:lpstr>
      <vt:lpstr>Linux device driver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device driver</dc:title>
  <dc:creator>subithra s</dc:creator>
  <cp:lastModifiedBy>subithra s</cp:lastModifiedBy>
  <cp:revision>1</cp:revision>
  <dcterms:created xsi:type="dcterms:W3CDTF">2024-05-20T06:19:55Z</dcterms:created>
  <dcterms:modified xsi:type="dcterms:W3CDTF">2024-05-20T12:38:33Z</dcterms:modified>
</cp:coreProperties>
</file>