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84" r:id="rId3"/>
    <p:sldId id="285" r:id="rId4"/>
    <p:sldId id="287" r:id="rId5"/>
    <p:sldId id="286" r:id="rId6"/>
    <p:sldId id="288" r:id="rId7"/>
    <p:sldId id="289" r:id="rId8"/>
    <p:sldId id="290"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FED87-02AB-45E3-93C7-6CDF1FDF273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76004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358230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47758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0335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19308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2FED87-02AB-45E3-93C7-6CDF1FDF2739}"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278043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2FED87-02AB-45E3-93C7-6CDF1FDF2739}"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2922845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FED87-02AB-45E3-93C7-6CDF1FDF273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67281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FED87-02AB-45E3-93C7-6CDF1FDF273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247286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FED87-02AB-45E3-93C7-6CDF1FDF273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47679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FED87-02AB-45E3-93C7-6CDF1FDF273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144210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348802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FED87-02AB-45E3-93C7-6CDF1FDF2739}"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419112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FED87-02AB-45E3-93C7-6CDF1FDF2739}"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358017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2FED87-02AB-45E3-93C7-6CDF1FDF2739}"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339580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26476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FED87-02AB-45E3-93C7-6CDF1FDF273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957EE-8834-46F9-9D3F-B6A6C6FAFA77}" type="slidenum">
              <a:rPr lang="en-IN" smtClean="0"/>
              <a:t>‹#›</a:t>
            </a:fld>
            <a:endParaRPr lang="en-IN"/>
          </a:p>
        </p:txBody>
      </p:sp>
    </p:spTree>
    <p:extLst>
      <p:ext uri="{BB962C8B-B14F-4D97-AF65-F5344CB8AC3E}">
        <p14:creationId xmlns:p14="http://schemas.microsoft.com/office/powerpoint/2010/main" val="319393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2FED87-02AB-45E3-93C7-6CDF1FDF2739}" type="datetimeFigureOut">
              <a:rPr lang="en-IN" smtClean="0"/>
              <a:t>18-04-2024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B7957EE-8834-46F9-9D3F-B6A6C6FAFA77}" type="slidenum">
              <a:rPr lang="en-IN" smtClean="0"/>
              <a:t>‹#›</a:t>
            </a:fld>
            <a:endParaRPr lang="en-IN"/>
          </a:p>
        </p:txBody>
      </p:sp>
    </p:spTree>
    <p:extLst>
      <p:ext uri="{BB962C8B-B14F-4D97-AF65-F5344CB8AC3E}">
        <p14:creationId xmlns:p14="http://schemas.microsoft.com/office/powerpoint/2010/main" val="1585105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12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E21E-6E0D-4A4C-BA75-54FD0582F457}"/>
              </a:ext>
            </a:extLst>
          </p:cNvPr>
          <p:cNvSpPr>
            <a:spLocks noGrp="1"/>
          </p:cNvSpPr>
          <p:nvPr>
            <p:ph type="title"/>
          </p:nvPr>
        </p:nvSpPr>
        <p:spPr>
          <a:xfrm>
            <a:off x="318345" y="1591815"/>
            <a:ext cx="10364451" cy="775277"/>
          </a:xfrm>
        </p:spPr>
        <p:txBody>
          <a:bodyPr>
            <a:normAutofit fontScale="90000"/>
          </a:bodyPr>
          <a:lstStyle/>
          <a:p>
            <a:r>
              <a:rPr lang="en-US" dirty="0"/>
              <a:t>Operating System (OS)</a:t>
            </a:r>
            <a:br>
              <a:rPr lang="en-US" dirty="0"/>
            </a:br>
            <a:endParaRPr lang="en-IN" dirty="0"/>
          </a:p>
        </p:txBody>
      </p:sp>
      <p:sp>
        <p:nvSpPr>
          <p:cNvPr id="9" name="Content Placeholder 8">
            <a:extLst>
              <a:ext uri="{FF2B5EF4-FFF2-40B4-BE49-F238E27FC236}">
                <a16:creationId xmlns:a16="http://schemas.microsoft.com/office/drawing/2014/main" id="{A0904A61-26B1-474E-A565-A1E0D05C8750}"/>
              </a:ext>
            </a:extLst>
          </p:cNvPr>
          <p:cNvSpPr>
            <a:spLocks noGrp="1"/>
          </p:cNvSpPr>
          <p:nvPr>
            <p:ph sz="quarter" idx="13"/>
          </p:nvPr>
        </p:nvSpPr>
        <p:spPr/>
        <p:txBody>
          <a:bodyPr>
            <a:normAutofit fontScale="70000" lnSpcReduction="20000"/>
          </a:bodyPr>
          <a:lstStyle/>
          <a:p>
            <a:endParaRPr lang="en-US" cap="none" dirty="0"/>
          </a:p>
          <a:p>
            <a:r>
              <a:rPr lang="en-US" cap="none" dirty="0"/>
              <a:t>An operating system is a software that manages computer hardware and provides services to applications.</a:t>
            </a:r>
          </a:p>
          <a:p>
            <a:r>
              <a:rPr lang="en-US" cap="none" dirty="0"/>
              <a:t>The primary functions of an operating system include process management, memory management, file system management, device management, and user interface management.</a:t>
            </a:r>
          </a:p>
          <a:p>
            <a:r>
              <a:rPr lang="en-US" cap="none" dirty="0"/>
              <a:t>The operating system abstracts hardware resources, providing a uniform interface for applications to interact with hardware devices without needing to know the underlying hardware details.</a:t>
            </a:r>
          </a:p>
          <a:p>
            <a:r>
              <a:rPr lang="en-US" cap="none" dirty="0"/>
              <a:t>Examples of operating systems include windows, </a:t>
            </a:r>
            <a:r>
              <a:rPr lang="en-US" cap="none" dirty="0" err="1"/>
              <a:t>macos</a:t>
            </a:r>
            <a:r>
              <a:rPr lang="en-US" cap="none" dirty="0"/>
              <a:t>, </a:t>
            </a:r>
            <a:r>
              <a:rPr lang="en-US" cap="none" dirty="0" err="1"/>
              <a:t>linux</a:t>
            </a:r>
            <a:r>
              <a:rPr lang="en-US" cap="none" dirty="0"/>
              <a:t>, android, </a:t>
            </a:r>
            <a:r>
              <a:rPr lang="en-US" cap="none" dirty="0" err="1"/>
              <a:t>ios</a:t>
            </a:r>
            <a:r>
              <a:rPr lang="en-US" cap="none" dirty="0"/>
              <a:t>, and </a:t>
            </a:r>
            <a:r>
              <a:rPr lang="en-US" cap="none" dirty="0" err="1"/>
              <a:t>unix</a:t>
            </a:r>
            <a:r>
              <a:rPr lang="en-US" cap="none" dirty="0"/>
              <a:t>-based systems like ubuntu and centos.</a:t>
            </a:r>
          </a:p>
          <a:p>
            <a:r>
              <a:rPr lang="en-US" cap="none" dirty="0"/>
              <a:t>The operating system kernel is the core component that directly interacts with hardware and manages system resources. It provides low-level services such as process scheduling, memory allocation, and device drivers.</a:t>
            </a:r>
          </a:p>
          <a:p>
            <a:r>
              <a:rPr lang="en-US" cap="none" dirty="0"/>
              <a:t>Operating systems may support multi-tasking, multi-threading, virtual memory, networking, security mechanisms, and other advanced features to support efficient and reliable execution of applications.</a:t>
            </a:r>
          </a:p>
          <a:p>
            <a:endParaRPr lang="en-US" cap="none" dirty="0"/>
          </a:p>
          <a:p>
            <a:endParaRPr lang="en-US" cap="none" dirty="0"/>
          </a:p>
          <a:p>
            <a:endParaRPr lang="en-IN" cap="none" dirty="0"/>
          </a:p>
        </p:txBody>
      </p:sp>
    </p:spTree>
    <p:extLst>
      <p:ext uri="{BB962C8B-B14F-4D97-AF65-F5344CB8AC3E}">
        <p14:creationId xmlns:p14="http://schemas.microsoft.com/office/powerpoint/2010/main" val="1828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DD2-C3A4-4EFD-B4AF-FDC27CA2BE26}"/>
              </a:ext>
            </a:extLst>
          </p:cNvPr>
          <p:cNvSpPr>
            <a:spLocks noGrp="1"/>
          </p:cNvSpPr>
          <p:nvPr>
            <p:ph type="title"/>
          </p:nvPr>
        </p:nvSpPr>
        <p:spPr>
          <a:xfrm>
            <a:off x="230194" y="917112"/>
            <a:ext cx="10364451" cy="943953"/>
          </a:xfrm>
        </p:spPr>
        <p:txBody>
          <a:bodyPr>
            <a:normAutofit fontScale="90000"/>
          </a:bodyPr>
          <a:lstStyle/>
          <a:p>
            <a:r>
              <a:rPr lang="en-US" dirty="0"/>
              <a:t>Process</a:t>
            </a:r>
            <a:br>
              <a:rPr lang="en-US" dirty="0"/>
            </a:br>
            <a:endParaRPr lang="en-IN" dirty="0"/>
          </a:p>
        </p:txBody>
      </p:sp>
      <p:sp>
        <p:nvSpPr>
          <p:cNvPr id="3" name="Content Placeholder 2">
            <a:extLst>
              <a:ext uri="{FF2B5EF4-FFF2-40B4-BE49-F238E27FC236}">
                <a16:creationId xmlns:a16="http://schemas.microsoft.com/office/drawing/2014/main" id="{DB439F49-B7B4-4776-963F-1234BBF79694}"/>
              </a:ext>
            </a:extLst>
          </p:cNvPr>
          <p:cNvSpPr>
            <a:spLocks noGrp="1"/>
          </p:cNvSpPr>
          <p:nvPr>
            <p:ph sz="quarter" idx="13"/>
          </p:nvPr>
        </p:nvSpPr>
        <p:spPr>
          <a:xfrm>
            <a:off x="984795" y="1861065"/>
            <a:ext cx="10363826" cy="3424107"/>
          </a:xfrm>
        </p:spPr>
        <p:txBody>
          <a:bodyPr>
            <a:normAutofit/>
          </a:bodyPr>
          <a:lstStyle/>
          <a:p>
            <a:r>
              <a:rPr lang="en-US" cap="none" dirty="0"/>
              <a:t>A process is an instance of a program that is being executed. It is an independent entity in the operating system's memory, consisting of code, data, and system resources.</a:t>
            </a:r>
          </a:p>
          <a:p>
            <a:r>
              <a:rPr lang="en-US" cap="none" dirty="0"/>
              <a:t>Each process has its own address space, which includes the program code, data, stack, and heap. This isolation ensures that processes cannot directly access the memory of other processes.</a:t>
            </a:r>
          </a:p>
          <a:p>
            <a:r>
              <a:rPr lang="en-US" cap="none" dirty="0"/>
              <a:t>Processes can communicate with each other using inter-process communication (</a:t>
            </a:r>
            <a:r>
              <a:rPr lang="en-US" cap="none" dirty="0" err="1"/>
              <a:t>ipc</a:t>
            </a:r>
            <a:r>
              <a:rPr lang="en-US" cap="none" dirty="0"/>
              <a:t>) mechanisms provided by the operating system, such as pipes, sockets, and shared memory.</a:t>
            </a:r>
          </a:p>
          <a:p>
            <a:r>
              <a:rPr lang="en-US" cap="none" dirty="0"/>
              <a:t>Processes are managed by the operating system's kernel, which allocates resources, schedules execution, and ensures process isolation and protection.</a:t>
            </a:r>
          </a:p>
        </p:txBody>
      </p:sp>
    </p:spTree>
    <p:extLst>
      <p:ext uri="{BB962C8B-B14F-4D97-AF65-F5344CB8AC3E}">
        <p14:creationId xmlns:p14="http://schemas.microsoft.com/office/powerpoint/2010/main" val="326101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305B0-C7A0-4D7A-8F8A-6F4A802E5817}"/>
              </a:ext>
            </a:extLst>
          </p:cNvPr>
          <p:cNvPicPr>
            <a:picLocks noChangeAspect="1"/>
          </p:cNvPicPr>
          <p:nvPr/>
        </p:nvPicPr>
        <p:blipFill rotWithShape="1">
          <a:blip r:embed="rId2">
            <a:extLst>
              <a:ext uri="{28A0092B-C50C-407E-A947-70E740481C1C}">
                <a14:useLocalDpi xmlns:a14="http://schemas.microsoft.com/office/drawing/2010/main" val="0"/>
              </a:ext>
            </a:extLst>
          </a:blip>
          <a:srcRect l="12087" t="39223" r="50048" b="12104"/>
          <a:stretch/>
        </p:blipFill>
        <p:spPr>
          <a:xfrm>
            <a:off x="3107184" y="1606858"/>
            <a:ext cx="5734975" cy="4146828"/>
          </a:xfrm>
          <a:prstGeom prst="rect">
            <a:avLst/>
          </a:prstGeom>
        </p:spPr>
      </p:pic>
    </p:spTree>
    <p:extLst>
      <p:ext uri="{BB962C8B-B14F-4D97-AF65-F5344CB8AC3E}">
        <p14:creationId xmlns:p14="http://schemas.microsoft.com/office/powerpoint/2010/main" val="218385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6BAD-7472-4514-976A-E27FB99E5F21}"/>
              </a:ext>
            </a:extLst>
          </p:cNvPr>
          <p:cNvSpPr>
            <a:spLocks noGrp="1"/>
          </p:cNvSpPr>
          <p:nvPr>
            <p:ph type="title"/>
          </p:nvPr>
        </p:nvSpPr>
        <p:spPr>
          <a:xfrm>
            <a:off x="88152" y="1066801"/>
            <a:ext cx="10364451" cy="872932"/>
          </a:xfrm>
        </p:spPr>
        <p:txBody>
          <a:bodyPr>
            <a:normAutofit fontScale="90000"/>
          </a:bodyPr>
          <a:lstStyle/>
          <a:p>
            <a:r>
              <a:rPr lang="en-US" dirty="0"/>
              <a:t>Thread</a:t>
            </a:r>
            <a:br>
              <a:rPr lang="en-US" dirty="0"/>
            </a:br>
            <a:endParaRPr lang="en-IN" dirty="0"/>
          </a:p>
        </p:txBody>
      </p:sp>
      <p:sp>
        <p:nvSpPr>
          <p:cNvPr id="3" name="Content Placeholder 2">
            <a:extLst>
              <a:ext uri="{FF2B5EF4-FFF2-40B4-BE49-F238E27FC236}">
                <a16:creationId xmlns:a16="http://schemas.microsoft.com/office/drawing/2014/main" id="{133546CB-7BFA-4F45-9EB8-2C9996EDFB9F}"/>
              </a:ext>
            </a:extLst>
          </p:cNvPr>
          <p:cNvSpPr>
            <a:spLocks noGrp="1"/>
          </p:cNvSpPr>
          <p:nvPr>
            <p:ph sz="quarter" idx="13"/>
          </p:nvPr>
        </p:nvSpPr>
        <p:spPr/>
        <p:txBody>
          <a:bodyPr>
            <a:normAutofit fontScale="85000" lnSpcReduction="20000"/>
          </a:bodyPr>
          <a:lstStyle/>
          <a:p>
            <a:r>
              <a:rPr lang="en-US" cap="none" dirty="0"/>
              <a:t>A thread is the smallest unit of execution within a process. It represents a single sequential flow of control within the process.</a:t>
            </a:r>
          </a:p>
          <a:p>
            <a:r>
              <a:rPr lang="en-US" cap="none" dirty="0"/>
              <a:t>Threads within the same process share the same address space, including the program code and data, but each thread has its own stack for local variables and function calls.</a:t>
            </a:r>
          </a:p>
          <a:p>
            <a:r>
              <a:rPr lang="en-US" cap="none" dirty="0"/>
              <a:t>Threads allow for concurrent execution within a process, enabling tasks to be performed simultaneously or in parallel.</a:t>
            </a:r>
          </a:p>
          <a:p>
            <a:r>
              <a:rPr lang="en-US" cap="none" dirty="0"/>
              <a:t>Threads can communicate with each other through shared memory or synchronization primitives provided by the operating system, such as mutexes, semaphores, and condition variables.</a:t>
            </a:r>
          </a:p>
          <a:p>
            <a:r>
              <a:rPr lang="en-US" cap="none" dirty="0"/>
              <a:t>Threads are lightweight compared to processes since they share resources within the same process, and switching between threads typically incurs less overhead than switching between processes.</a:t>
            </a:r>
            <a:endParaRPr lang="en-IN" cap="none" dirty="0"/>
          </a:p>
          <a:p>
            <a:endParaRPr lang="en-IN" cap="none" dirty="0"/>
          </a:p>
        </p:txBody>
      </p:sp>
    </p:spTree>
    <p:extLst>
      <p:ext uri="{BB962C8B-B14F-4D97-AF65-F5344CB8AC3E}">
        <p14:creationId xmlns:p14="http://schemas.microsoft.com/office/powerpoint/2010/main" val="98827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9A2F-4D15-4ED8-AA5A-39D070721B75}"/>
              </a:ext>
            </a:extLst>
          </p:cNvPr>
          <p:cNvSpPr>
            <a:spLocks noGrp="1"/>
          </p:cNvSpPr>
          <p:nvPr>
            <p:ph type="title"/>
          </p:nvPr>
        </p:nvSpPr>
        <p:spPr>
          <a:xfrm>
            <a:off x="913775" y="618518"/>
            <a:ext cx="10364451" cy="597724"/>
          </a:xfrm>
        </p:spPr>
        <p:txBody>
          <a:bodyPr/>
          <a:lstStyle/>
          <a:p>
            <a:r>
              <a:rPr lang="en-US" dirty="0"/>
              <a:t>Thread create and join</a:t>
            </a:r>
            <a:endParaRPr lang="en-IN" dirty="0"/>
          </a:p>
        </p:txBody>
      </p:sp>
      <p:sp>
        <p:nvSpPr>
          <p:cNvPr id="3" name="Content Placeholder 2">
            <a:extLst>
              <a:ext uri="{FF2B5EF4-FFF2-40B4-BE49-F238E27FC236}">
                <a16:creationId xmlns:a16="http://schemas.microsoft.com/office/drawing/2014/main" id="{44192672-B88B-48BB-AD0A-7B59557F83A3}"/>
              </a:ext>
            </a:extLst>
          </p:cNvPr>
          <p:cNvSpPr>
            <a:spLocks noGrp="1"/>
          </p:cNvSpPr>
          <p:nvPr>
            <p:ph sz="quarter" idx="13"/>
          </p:nvPr>
        </p:nvSpPr>
        <p:spPr>
          <a:xfrm>
            <a:off x="730894" y="4643307"/>
            <a:ext cx="10363826" cy="1930588"/>
          </a:xfrm>
        </p:spPr>
        <p:txBody>
          <a:bodyPr/>
          <a:lstStyle/>
          <a:p>
            <a:r>
              <a:rPr lang="en-US" cap="none" dirty="0" err="1"/>
              <a:t>pthread_create</a:t>
            </a:r>
            <a:r>
              <a:rPr lang="en-US" cap="none" dirty="0"/>
              <a:t> simulates creating a thread by generating a random thread identifier and then immediately calling the start routine function (</a:t>
            </a:r>
            <a:r>
              <a:rPr lang="en-US" cap="none" dirty="0" err="1"/>
              <a:t>start_routine</a:t>
            </a:r>
            <a:r>
              <a:rPr lang="en-US" cap="none" dirty="0"/>
              <a:t>) with the provided argument (</a:t>
            </a:r>
            <a:r>
              <a:rPr lang="en-US" cap="none" dirty="0" err="1"/>
              <a:t>arg</a:t>
            </a:r>
            <a:r>
              <a:rPr lang="en-US" cap="none" dirty="0"/>
              <a:t>).</a:t>
            </a:r>
          </a:p>
          <a:p>
            <a:r>
              <a:rPr lang="en-US" cap="none" dirty="0" err="1"/>
              <a:t>pthread_join</a:t>
            </a:r>
            <a:r>
              <a:rPr lang="en-US" cap="none" dirty="0"/>
              <a:t> simulates waiting for the thread to finish by printing a message indicating that it is waiting and then printing another message indicating that the thread has been joined.</a:t>
            </a:r>
            <a:endParaRPr lang="en-IN" cap="none" dirty="0"/>
          </a:p>
        </p:txBody>
      </p:sp>
      <p:pic>
        <p:nvPicPr>
          <p:cNvPr id="5" name="Picture 4">
            <a:extLst>
              <a:ext uri="{FF2B5EF4-FFF2-40B4-BE49-F238E27FC236}">
                <a16:creationId xmlns:a16="http://schemas.microsoft.com/office/drawing/2014/main" id="{C62DEFB0-82D9-48B1-960B-59BDF04CB63B}"/>
              </a:ext>
            </a:extLst>
          </p:cNvPr>
          <p:cNvPicPr>
            <a:picLocks noChangeAspect="1"/>
          </p:cNvPicPr>
          <p:nvPr/>
        </p:nvPicPr>
        <p:blipFill rotWithShape="1">
          <a:blip r:embed="rId2">
            <a:extLst>
              <a:ext uri="{28A0092B-C50C-407E-A947-70E740481C1C}">
                <a14:useLocalDpi xmlns:a14="http://schemas.microsoft.com/office/drawing/2010/main" val="0"/>
              </a:ext>
            </a:extLst>
          </a:blip>
          <a:srcRect l="7499" t="25243" r="37452"/>
          <a:stretch/>
        </p:blipFill>
        <p:spPr>
          <a:xfrm>
            <a:off x="913774" y="1216242"/>
            <a:ext cx="4342471" cy="3317166"/>
          </a:xfrm>
          <a:prstGeom prst="rect">
            <a:avLst/>
          </a:prstGeom>
        </p:spPr>
      </p:pic>
      <p:pic>
        <p:nvPicPr>
          <p:cNvPr id="6" name="Picture 5">
            <a:extLst>
              <a:ext uri="{FF2B5EF4-FFF2-40B4-BE49-F238E27FC236}">
                <a16:creationId xmlns:a16="http://schemas.microsoft.com/office/drawing/2014/main" id="{667C5C75-2801-4B14-8E91-18A8189A7B77}"/>
              </a:ext>
            </a:extLst>
          </p:cNvPr>
          <p:cNvPicPr>
            <a:picLocks noChangeAspect="1"/>
          </p:cNvPicPr>
          <p:nvPr/>
        </p:nvPicPr>
        <p:blipFill rotWithShape="1">
          <a:blip r:embed="rId3">
            <a:extLst>
              <a:ext uri="{28A0092B-C50C-407E-A947-70E740481C1C}">
                <a14:useLocalDpi xmlns:a14="http://schemas.microsoft.com/office/drawing/2010/main" val="0"/>
              </a:ext>
            </a:extLst>
          </a:blip>
          <a:srcRect l="7865" t="19806" r="35048" b="5437"/>
          <a:stretch/>
        </p:blipFill>
        <p:spPr>
          <a:xfrm>
            <a:off x="5256245" y="1218461"/>
            <a:ext cx="4503306" cy="3317166"/>
          </a:xfrm>
          <a:prstGeom prst="rect">
            <a:avLst/>
          </a:prstGeom>
        </p:spPr>
      </p:pic>
    </p:spTree>
    <p:extLst>
      <p:ext uri="{BB962C8B-B14F-4D97-AF65-F5344CB8AC3E}">
        <p14:creationId xmlns:p14="http://schemas.microsoft.com/office/powerpoint/2010/main" val="317798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7F4AF73-C512-4677-A918-123FF756F476}"/>
              </a:ext>
            </a:extLst>
          </p:cNvPr>
          <p:cNvPicPr>
            <a:picLocks noChangeAspect="1"/>
          </p:cNvPicPr>
          <p:nvPr/>
        </p:nvPicPr>
        <p:blipFill rotWithShape="1">
          <a:blip r:embed="rId2">
            <a:extLst>
              <a:ext uri="{28A0092B-C50C-407E-A947-70E740481C1C}">
                <a14:useLocalDpi xmlns:a14="http://schemas.microsoft.com/office/drawing/2010/main" val="0"/>
              </a:ext>
            </a:extLst>
          </a:blip>
          <a:srcRect l="7354" t="19417" r="52961"/>
          <a:stretch/>
        </p:blipFill>
        <p:spPr>
          <a:xfrm>
            <a:off x="1526959" y="2758145"/>
            <a:ext cx="3204840" cy="3660574"/>
          </a:xfrm>
          <a:prstGeom prst="rect">
            <a:avLst/>
          </a:prstGeom>
        </p:spPr>
      </p:pic>
      <p:pic>
        <p:nvPicPr>
          <p:cNvPr id="19" name="Picture 18">
            <a:extLst>
              <a:ext uri="{FF2B5EF4-FFF2-40B4-BE49-F238E27FC236}">
                <a16:creationId xmlns:a16="http://schemas.microsoft.com/office/drawing/2014/main" id="{F6664C38-3662-4DBB-BA5C-E37030257F6A}"/>
              </a:ext>
            </a:extLst>
          </p:cNvPr>
          <p:cNvPicPr>
            <a:picLocks noChangeAspect="1"/>
          </p:cNvPicPr>
          <p:nvPr/>
        </p:nvPicPr>
        <p:blipFill rotWithShape="1">
          <a:blip r:embed="rId3">
            <a:extLst>
              <a:ext uri="{28A0092B-C50C-407E-A947-70E740481C1C}">
                <a14:useLocalDpi xmlns:a14="http://schemas.microsoft.com/office/drawing/2010/main" val="0"/>
              </a:ext>
            </a:extLst>
          </a:blip>
          <a:srcRect l="7355" r="66650"/>
          <a:stretch/>
        </p:blipFill>
        <p:spPr>
          <a:xfrm>
            <a:off x="4731799" y="979630"/>
            <a:ext cx="2513598" cy="5439089"/>
          </a:xfrm>
          <a:prstGeom prst="rect">
            <a:avLst/>
          </a:prstGeom>
        </p:spPr>
      </p:pic>
      <p:pic>
        <p:nvPicPr>
          <p:cNvPr id="21" name="Picture 20">
            <a:extLst>
              <a:ext uri="{FF2B5EF4-FFF2-40B4-BE49-F238E27FC236}">
                <a16:creationId xmlns:a16="http://schemas.microsoft.com/office/drawing/2014/main" id="{F635D5C5-2028-4E1A-AED0-043B6600783A}"/>
              </a:ext>
            </a:extLst>
          </p:cNvPr>
          <p:cNvPicPr>
            <a:picLocks noChangeAspect="1"/>
          </p:cNvPicPr>
          <p:nvPr/>
        </p:nvPicPr>
        <p:blipFill rotWithShape="1">
          <a:blip r:embed="rId4">
            <a:extLst>
              <a:ext uri="{28A0092B-C50C-407E-A947-70E740481C1C}">
                <a14:useLocalDpi xmlns:a14="http://schemas.microsoft.com/office/drawing/2010/main" val="0"/>
              </a:ext>
            </a:extLst>
          </a:blip>
          <a:srcRect l="7354" r="52961" b="60259"/>
          <a:stretch/>
        </p:blipFill>
        <p:spPr>
          <a:xfrm>
            <a:off x="1526959" y="949363"/>
            <a:ext cx="3204840" cy="1805296"/>
          </a:xfrm>
          <a:prstGeom prst="rect">
            <a:avLst/>
          </a:prstGeom>
        </p:spPr>
      </p:pic>
      <p:sp>
        <p:nvSpPr>
          <p:cNvPr id="24" name="TextBox 23">
            <a:extLst>
              <a:ext uri="{FF2B5EF4-FFF2-40B4-BE49-F238E27FC236}">
                <a16:creationId xmlns:a16="http://schemas.microsoft.com/office/drawing/2014/main" id="{D90C531A-F724-4CDC-88DD-8C72152DD252}"/>
              </a:ext>
            </a:extLst>
          </p:cNvPr>
          <p:cNvSpPr txBox="1"/>
          <p:nvPr/>
        </p:nvSpPr>
        <p:spPr>
          <a:xfrm>
            <a:off x="7894468" y="2103007"/>
            <a:ext cx="3575482" cy="3231654"/>
          </a:xfrm>
          <a:prstGeom prst="rect">
            <a:avLst/>
          </a:prstGeom>
          <a:noFill/>
        </p:spPr>
        <p:txBody>
          <a:bodyPr wrap="square">
            <a:spAutoFit/>
          </a:bodyPr>
          <a:lstStyle/>
          <a:p>
            <a:pPr algn="l"/>
            <a:r>
              <a:rPr lang="en-US" sz="1200" b="0" i="0" dirty="0">
                <a:solidFill>
                  <a:srgbClr val="0D0D0D"/>
                </a:solidFill>
                <a:effectLst/>
                <a:latin typeface="Söhne"/>
              </a:rPr>
              <a:t>Without using a mutex, multiple threads accessing and modifying shared resources can lead to unsynchronized behavior and data corruption due to race conditions. </a:t>
            </a:r>
          </a:p>
          <a:p>
            <a:pPr algn="l"/>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Race Conditions</a:t>
            </a:r>
            <a:r>
              <a:rPr lang="en-US" sz="1200" b="0" i="0" dirty="0">
                <a:solidFill>
                  <a:srgbClr val="0D0D0D"/>
                </a:solidFill>
                <a:effectLst/>
                <a:latin typeface="Söhne"/>
              </a:rPr>
              <a:t>: Multiple threads may try to access and modify shared resources simultaneously. Without synchronization mechanisms like mutexes, the order and timing of these operations are unpredictable, leading to race conditions.</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Data Corruption</a:t>
            </a:r>
            <a:r>
              <a:rPr lang="en-US" sz="1200" b="0" i="0" dirty="0">
                <a:solidFill>
                  <a:srgbClr val="0D0D0D"/>
                </a:solidFill>
                <a:effectLst/>
                <a:latin typeface="Söhne"/>
              </a:rPr>
              <a:t>: Concurrent access to shared variables without proper synchronization can result in data corruption. For example, if two threads increment a shared counter simultaneously, the final value may not reflect the actual number of increments performed.</a:t>
            </a:r>
          </a:p>
        </p:txBody>
      </p:sp>
      <p:sp>
        <p:nvSpPr>
          <p:cNvPr id="25" name="Title 1">
            <a:extLst>
              <a:ext uri="{FF2B5EF4-FFF2-40B4-BE49-F238E27FC236}">
                <a16:creationId xmlns:a16="http://schemas.microsoft.com/office/drawing/2014/main" id="{D6F36987-DDCE-4525-9DAB-4F75915EB244}"/>
              </a:ext>
            </a:extLst>
          </p:cNvPr>
          <p:cNvSpPr txBox="1">
            <a:spLocks/>
          </p:cNvSpPr>
          <p:nvPr/>
        </p:nvSpPr>
        <p:spPr>
          <a:xfrm>
            <a:off x="300590" y="303322"/>
            <a:ext cx="10364451" cy="872932"/>
          </a:xfrm>
          <a:prstGeom prst="rect">
            <a:avLst/>
          </a:prstGeom>
        </p:spPr>
        <p:txBody>
          <a:bodyPr>
            <a:normAutofit fontScale="900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Without mutex</a:t>
            </a:r>
            <a:br>
              <a:rPr lang="en-US" dirty="0"/>
            </a:br>
            <a:endParaRPr lang="en-IN" dirty="0"/>
          </a:p>
        </p:txBody>
      </p:sp>
    </p:spTree>
    <p:extLst>
      <p:ext uri="{BB962C8B-B14F-4D97-AF65-F5344CB8AC3E}">
        <p14:creationId xmlns:p14="http://schemas.microsoft.com/office/powerpoint/2010/main" val="411754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EE2FA-7D1E-4609-894F-169127A429F5}"/>
              </a:ext>
            </a:extLst>
          </p:cNvPr>
          <p:cNvPicPr>
            <a:picLocks noChangeAspect="1"/>
          </p:cNvPicPr>
          <p:nvPr/>
        </p:nvPicPr>
        <p:blipFill rotWithShape="1">
          <a:blip r:embed="rId2">
            <a:extLst>
              <a:ext uri="{28A0092B-C50C-407E-A947-70E740481C1C}">
                <a14:useLocalDpi xmlns:a14="http://schemas.microsoft.com/office/drawing/2010/main" val="0"/>
              </a:ext>
            </a:extLst>
          </a:blip>
          <a:srcRect l="7864" r="50000"/>
          <a:stretch/>
        </p:blipFill>
        <p:spPr>
          <a:xfrm>
            <a:off x="1003176" y="656948"/>
            <a:ext cx="4422325" cy="5903650"/>
          </a:xfrm>
          <a:prstGeom prst="rect">
            <a:avLst/>
          </a:prstGeom>
        </p:spPr>
      </p:pic>
      <p:sp>
        <p:nvSpPr>
          <p:cNvPr id="7" name="Title 1">
            <a:extLst>
              <a:ext uri="{FF2B5EF4-FFF2-40B4-BE49-F238E27FC236}">
                <a16:creationId xmlns:a16="http://schemas.microsoft.com/office/drawing/2014/main" id="{515D357B-B3E2-4867-9D02-EAE963AEF2E6}"/>
              </a:ext>
            </a:extLst>
          </p:cNvPr>
          <p:cNvSpPr txBox="1">
            <a:spLocks/>
          </p:cNvSpPr>
          <p:nvPr/>
        </p:nvSpPr>
        <p:spPr>
          <a:xfrm>
            <a:off x="300590" y="303322"/>
            <a:ext cx="10364451" cy="872932"/>
          </a:xfrm>
          <a:prstGeom prst="rect">
            <a:avLst/>
          </a:prstGeom>
        </p:spPr>
        <p:txBody>
          <a:bodyPr>
            <a:normAutofit fontScale="900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With mutex</a:t>
            </a:r>
            <a:br>
              <a:rPr lang="en-US" dirty="0"/>
            </a:br>
            <a:endParaRPr lang="en-IN" dirty="0"/>
          </a:p>
        </p:txBody>
      </p:sp>
      <p:sp>
        <p:nvSpPr>
          <p:cNvPr id="9" name="TextBox 8">
            <a:extLst>
              <a:ext uri="{FF2B5EF4-FFF2-40B4-BE49-F238E27FC236}">
                <a16:creationId xmlns:a16="http://schemas.microsoft.com/office/drawing/2014/main" id="{309D45D7-172B-4A79-B4FB-320B629DCBCE}"/>
              </a:ext>
            </a:extLst>
          </p:cNvPr>
          <p:cNvSpPr txBox="1"/>
          <p:nvPr/>
        </p:nvSpPr>
        <p:spPr>
          <a:xfrm>
            <a:off x="5657295" y="1645290"/>
            <a:ext cx="6094520" cy="4401205"/>
          </a:xfrm>
          <a:prstGeom prst="rect">
            <a:avLst/>
          </a:prstGeom>
          <a:noFill/>
        </p:spPr>
        <p:txBody>
          <a:bodyPr wrap="square">
            <a:spAutoFit/>
          </a:bodyPr>
          <a:lstStyle/>
          <a:p>
            <a:r>
              <a:rPr lang="en-US" sz="1400" dirty="0"/>
              <a:t>void *</a:t>
            </a:r>
            <a:r>
              <a:rPr lang="en-US" sz="1400" dirty="0" err="1"/>
              <a:t>thread_function</a:t>
            </a:r>
            <a:r>
              <a:rPr lang="en-US" sz="1400" dirty="0"/>
              <a:t>(void *</a:t>
            </a:r>
            <a:r>
              <a:rPr lang="en-US" sz="1400" dirty="0" err="1"/>
              <a:t>dummyPtr</a:t>
            </a:r>
            <a:r>
              <a:rPr lang="en-US" sz="1400" dirty="0"/>
              <a:t>): This line defines the </a:t>
            </a:r>
            <a:r>
              <a:rPr lang="en-US" sz="1400" dirty="0" err="1"/>
              <a:t>thread_function</a:t>
            </a:r>
            <a:r>
              <a:rPr lang="en-US" sz="1400" dirty="0"/>
              <a:t> function, which takes a void pointer </a:t>
            </a:r>
            <a:r>
              <a:rPr lang="en-US" sz="1400" dirty="0" err="1"/>
              <a:t>dummyPtr</a:t>
            </a:r>
            <a:r>
              <a:rPr lang="en-US" sz="1400" dirty="0"/>
              <a:t> as an argument</a:t>
            </a:r>
          </a:p>
          <a:p>
            <a:endParaRPr lang="en-US" sz="1400" dirty="0"/>
          </a:p>
          <a:p>
            <a:r>
              <a:rPr lang="en-US" sz="1400" dirty="0" err="1"/>
              <a:t>printf</a:t>
            </a:r>
            <a:r>
              <a:rPr lang="en-US" sz="1400" dirty="0"/>
              <a:t>("Thread number %</a:t>
            </a:r>
            <a:r>
              <a:rPr lang="en-US" sz="1400" dirty="0" err="1"/>
              <a:t>ld</a:t>
            </a:r>
            <a:r>
              <a:rPr lang="en-US" sz="1400" dirty="0"/>
              <a:t>\n", </a:t>
            </a:r>
            <a:r>
              <a:rPr lang="en-US" sz="1400" dirty="0" err="1"/>
              <a:t>pthread_self</a:t>
            </a:r>
            <a:r>
              <a:rPr lang="en-US" sz="1400" dirty="0"/>
              <a:t>());: This line prints the ID of the current thread. </a:t>
            </a:r>
            <a:r>
              <a:rPr lang="en-US" sz="1400" dirty="0" err="1"/>
              <a:t>pthread_self</a:t>
            </a:r>
            <a:r>
              <a:rPr lang="en-US" sz="1400" dirty="0"/>
              <a:t>() returns the ID of the calling thread. %</a:t>
            </a:r>
            <a:r>
              <a:rPr lang="en-US" sz="1400" dirty="0" err="1"/>
              <a:t>ld</a:t>
            </a:r>
            <a:r>
              <a:rPr lang="en-US" sz="1400" dirty="0"/>
              <a:t> is used to format the thread ID, assuming it's a long integer.</a:t>
            </a:r>
          </a:p>
          <a:p>
            <a:endParaRPr lang="en-US" sz="1400" dirty="0"/>
          </a:p>
          <a:p>
            <a:r>
              <a:rPr lang="en-US" sz="1400" dirty="0" err="1"/>
              <a:t>pthread_mutex_lock</a:t>
            </a:r>
            <a:r>
              <a:rPr lang="en-US" sz="1400" dirty="0"/>
              <a:t>( &amp;mutex1 );: This line locks the mutex named mutex1. Before modifying the shared variable counter, the thread locks the mutex to ensure exclusive access. If another thread has already locked mutex1, this thread will wait (or block) until the mutex is unlocked by the other thread.</a:t>
            </a:r>
          </a:p>
          <a:p>
            <a:endParaRPr lang="en-US" sz="1400" dirty="0"/>
          </a:p>
          <a:p>
            <a:r>
              <a:rPr lang="en-US" sz="1400" dirty="0"/>
              <a:t>counter++;: This line increments the shared variable counter. Since this operation is now protected by the mutex, only one thread can modify counter at any given time, ensuring that the operation is thread-safe.</a:t>
            </a:r>
          </a:p>
          <a:p>
            <a:endParaRPr lang="en-US" sz="1400" dirty="0"/>
          </a:p>
          <a:p>
            <a:r>
              <a:rPr lang="en-US" sz="1400" dirty="0" err="1"/>
              <a:t>pthread_mutex_unlock</a:t>
            </a:r>
            <a:r>
              <a:rPr lang="en-US" sz="1400" dirty="0"/>
              <a:t>( &amp;mutex1 );: This line unlocks the mutex mutex1, allowing other threads to acquire it. Once the critical section of code (where counter is being modified) is done, the mutex is released, allowing other threads to access the shared resource.</a:t>
            </a:r>
            <a:endParaRPr lang="en-IN" sz="1400" dirty="0"/>
          </a:p>
        </p:txBody>
      </p:sp>
    </p:spTree>
    <p:extLst>
      <p:ext uri="{BB962C8B-B14F-4D97-AF65-F5344CB8AC3E}">
        <p14:creationId xmlns:p14="http://schemas.microsoft.com/office/powerpoint/2010/main" val="127115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421</TotalTime>
  <Words>838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Centaur</vt:lpstr>
      <vt:lpstr>Freestyle Script</vt:lpstr>
      <vt:lpstr>Söhne</vt:lpstr>
      <vt:lpstr>Tw Cen MT</vt:lpstr>
      <vt:lpstr>Droplet</vt:lpstr>
      <vt:lpstr>Linux device driver</vt:lpstr>
      <vt:lpstr>Operating System (OS) </vt:lpstr>
      <vt:lpstr>Process </vt:lpstr>
      <vt:lpstr>PowerPoint Presentation</vt:lpstr>
      <vt:lpstr>Thread </vt:lpstr>
      <vt:lpstr>Thread create and join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3</cp:revision>
  <dcterms:created xsi:type="dcterms:W3CDTF">2024-04-18T05:29:54Z</dcterms:created>
  <dcterms:modified xsi:type="dcterms:W3CDTF">2024-04-18T12:30:54Z</dcterms:modified>
</cp:coreProperties>
</file>