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84" r:id="rId4"/>
    <p:sldId id="286" r:id="rId5"/>
    <p:sldId id="285" r:id="rId6"/>
    <p:sldId id="28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3E1C56-494B-4273-B421-59EE17E30C9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20949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417370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360948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750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642471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3E1C56-494B-4273-B421-59EE17E30C9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125261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3E1C56-494B-4273-B421-59EE17E30C9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167841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E1C56-494B-4273-B421-59EE17E30C9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866894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E1C56-494B-4273-B421-59EE17E30C9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87411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E1C56-494B-4273-B421-59EE17E30C9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347006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E1C56-494B-4273-B421-59EE17E30C9B}"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156350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212822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3E1C56-494B-4273-B421-59EE17E30C9B}"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17643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3E1C56-494B-4273-B421-59EE17E30C9B}"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372408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83E1C56-494B-4273-B421-59EE17E30C9B}"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31942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399658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3E1C56-494B-4273-B421-59EE17E30C9B}"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81A0BF-425A-409C-8E5D-083FB8FECA2C}" type="slidenum">
              <a:rPr lang="en-IN" smtClean="0"/>
              <a:t>‹#›</a:t>
            </a:fld>
            <a:endParaRPr lang="en-IN"/>
          </a:p>
        </p:txBody>
      </p:sp>
    </p:spTree>
    <p:extLst>
      <p:ext uri="{BB962C8B-B14F-4D97-AF65-F5344CB8AC3E}">
        <p14:creationId xmlns:p14="http://schemas.microsoft.com/office/powerpoint/2010/main" val="6651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83E1C56-494B-4273-B421-59EE17E30C9B}" type="datetimeFigureOut">
              <a:rPr lang="en-IN" smtClean="0"/>
              <a:t>22-04-2024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81A0BF-425A-409C-8E5D-083FB8FECA2C}" type="slidenum">
              <a:rPr lang="en-IN" smtClean="0"/>
              <a:t>‹#›</a:t>
            </a:fld>
            <a:endParaRPr lang="en-IN"/>
          </a:p>
        </p:txBody>
      </p:sp>
    </p:spTree>
    <p:extLst>
      <p:ext uri="{BB962C8B-B14F-4D97-AF65-F5344CB8AC3E}">
        <p14:creationId xmlns:p14="http://schemas.microsoft.com/office/powerpoint/2010/main" val="4035206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14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AE85C0-4DF1-4088-8765-95FB1981EB02}"/>
              </a:ext>
            </a:extLst>
          </p:cNvPr>
          <p:cNvSpPr txBox="1"/>
          <p:nvPr/>
        </p:nvSpPr>
        <p:spPr>
          <a:xfrm>
            <a:off x="1575659" y="1724090"/>
            <a:ext cx="8516983" cy="5016758"/>
          </a:xfrm>
          <a:prstGeom prst="rect">
            <a:avLst/>
          </a:prstGeom>
          <a:noFill/>
        </p:spPr>
        <p:txBody>
          <a:bodyPr wrap="square">
            <a:spAutoFit/>
          </a:bodyPr>
          <a:lstStyle/>
          <a:p>
            <a:r>
              <a:rPr lang="en-US" sz="1600" b="1" dirty="0">
                <a:solidFill>
                  <a:srgbClr val="0D0D0D"/>
                </a:solidFill>
                <a:latin typeface="Söhne"/>
              </a:rPr>
              <a:t>Memory:</a:t>
            </a:r>
            <a:endParaRPr lang="en-US" sz="1600" b="0" i="0" dirty="0">
              <a:solidFill>
                <a:srgbClr val="0D0D0D"/>
              </a:solidFill>
              <a:effectLst/>
              <a:latin typeface="Söhne"/>
            </a:endParaRPr>
          </a:p>
          <a:p>
            <a:pPr marL="742950" lvl="1" indent="-285750" algn="l">
              <a:buFont typeface="+mj-lt"/>
              <a:buAutoNum type="arabicPeriod"/>
            </a:pPr>
            <a:r>
              <a:rPr lang="en-US" sz="1600" b="1" i="0" dirty="0">
                <a:solidFill>
                  <a:srgbClr val="0D0D0D"/>
                </a:solidFill>
                <a:effectLst/>
                <a:latin typeface="Söhne"/>
              </a:rPr>
              <a:t>Structure</a:t>
            </a:r>
            <a:r>
              <a:rPr lang="en-US" sz="1600" b="0" i="0" dirty="0">
                <a:solidFill>
                  <a:srgbClr val="0D0D0D"/>
                </a:solidFill>
                <a:effectLst/>
                <a:latin typeface="Söhne"/>
              </a:rPr>
              <a:t>: In a structure, each member has its own separate memory space. The size of a structure is the sum of the sizes of its members.</a:t>
            </a:r>
          </a:p>
          <a:p>
            <a:pPr marL="742950" lvl="1" indent="-285750" algn="l">
              <a:buFont typeface="+mj-lt"/>
              <a:buAutoNum type="arabicPeriod"/>
            </a:pPr>
            <a:r>
              <a:rPr lang="en-US" sz="1600" b="1" i="0" dirty="0">
                <a:solidFill>
                  <a:srgbClr val="0D0D0D"/>
                </a:solidFill>
                <a:effectLst/>
                <a:latin typeface="Söhne"/>
              </a:rPr>
              <a:t>Union</a:t>
            </a:r>
            <a:r>
              <a:rPr lang="en-US" sz="1600" b="0" i="0" dirty="0">
                <a:solidFill>
                  <a:srgbClr val="0D0D0D"/>
                </a:solidFill>
                <a:effectLst/>
                <a:latin typeface="Söhne"/>
              </a:rPr>
              <a:t>: In a union, all members share the same memory space. The size of a union is determined by the size of its largest member.</a:t>
            </a:r>
          </a:p>
          <a:p>
            <a:pPr marL="742950" lvl="1" indent="-285750" algn="l">
              <a:buFont typeface="+mj-lt"/>
              <a:buAutoNum type="arabicPeriod"/>
            </a:pPr>
            <a:endParaRPr lang="en-US" sz="1600" b="0" i="0" dirty="0">
              <a:solidFill>
                <a:srgbClr val="0D0D0D"/>
              </a:solidFill>
              <a:effectLst/>
              <a:latin typeface="Söhne"/>
            </a:endParaRPr>
          </a:p>
          <a:p>
            <a:pPr algn="l"/>
            <a:r>
              <a:rPr lang="en-US" sz="1600" b="1" i="0" dirty="0">
                <a:solidFill>
                  <a:srgbClr val="0D0D0D"/>
                </a:solidFill>
                <a:effectLst/>
                <a:latin typeface="Söhne"/>
              </a:rPr>
              <a:t>Data Organization</a:t>
            </a:r>
            <a:r>
              <a:rPr lang="en-US" sz="1600" b="0" i="0" dirty="0">
                <a:solidFill>
                  <a:srgbClr val="0D0D0D"/>
                </a:solidFill>
                <a:effectLst/>
                <a:latin typeface="Söhne"/>
              </a:rPr>
              <a:t>:</a:t>
            </a:r>
          </a:p>
          <a:p>
            <a:pPr marL="742950" lvl="1" indent="-285750" algn="l">
              <a:buFont typeface="+mj-lt"/>
              <a:buAutoNum type="arabicPeriod"/>
            </a:pPr>
            <a:r>
              <a:rPr lang="en-US" sz="1600" b="1" i="0" dirty="0">
                <a:solidFill>
                  <a:srgbClr val="0D0D0D"/>
                </a:solidFill>
                <a:effectLst/>
                <a:latin typeface="Söhne"/>
              </a:rPr>
              <a:t>Structure</a:t>
            </a:r>
            <a:r>
              <a:rPr lang="en-US" sz="1600" b="0" i="0" dirty="0">
                <a:solidFill>
                  <a:srgbClr val="0D0D0D"/>
                </a:solidFill>
                <a:effectLst/>
                <a:latin typeface="Söhne"/>
              </a:rPr>
              <a:t>: Each member of a structure holds a different piece of data. You can access each member independently.</a:t>
            </a:r>
          </a:p>
          <a:p>
            <a:pPr marL="742950" lvl="1" indent="-285750" algn="l">
              <a:buFont typeface="+mj-lt"/>
              <a:buAutoNum type="arabicPeriod"/>
            </a:pPr>
            <a:r>
              <a:rPr lang="en-US" sz="1600" b="1" i="0" dirty="0">
                <a:solidFill>
                  <a:srgbClr val="0D0D0D"/>
                </a:solidFill>
                <a:effectLst/>
                <a:latin typeface="Söhne"/>
              </a:rPr>
              <a:t>Union</a:t>
            </a:r>
            <a:r>
              <a:rPr lang="en-US" sz="1600" b="0" i="0" dirty="0">
                <a:solidFill>
                  <a:srgbClr val="0D0D0D"/>
                </a:solidFill>
                <a:effectLst/>
                <a:latin typeface="Söhne"/>
              </a:rPr>
              <a:t>: All members of a union share the same memory location. Only one member of a union can be active (contain a valid value) at a time. Writing a value to one member of a union will overwrite the contents of the other members.</a:t>
            </a:r>
          </a:p>
          <a:p>
            <a:pPr marL="742950" lvl="1" indent="-285750" algn="l">
              <a:buFont typeface="+mj-lt"/>
              <a:buAutoNum type="arabicPeriod"/>
            </a:pPr>
            <a:endParaRPr lang="en-US" sz="1600" b="0" i="0" dirty="0">
              <a:solidFill>
                <a:srgbClr val="0D0D0D"/>
              </a:solidFill>
              <a:effectLst/>
              <a:latin typeface="Söhne"/>
            </a:endParaRPr>
          </a:p>
          <a:p>
            <a:pPr algn="l"/>
            <a:r>
              <a:rPr lang="en-US" sz="1600" b="1" i="0" dirty="0">
                <a:solidFill>
                  <a:srgbClr val="0D0D0D"/>
                </a:solidFill>
                <a:effectLst/>
                <a:latin typeface="Söhne"/>
              </a:rPr>
              <a:t>Usage</a:t>
            </a:r>
            <a:r>
              <a:rPr lang="en-US" sz="1600" b="0" i="0" dirty="0">
                <a:solidFill>
                  <a:srgbClr val="0D0D0D"/>
                </a:solidFill>
                <a:effectLst/>
                <a:latin typeface="Söhne"/>
              </a:rPr>
              <a:t>:</a:t>
            </a:r>
          </a:p>
          <a:p>
            <a:pPr marL="742950" lvl="1" indent="-285750" algn="l">
              <a:buFont typeface="+mj-lt"/>
              <a:buAutoNum type="arabicPeriod"/>
            </a:pPr>
            <a:r>
              <a:rPr lang="en-US" sz="1600" b="1" i="0" dirty="0">
                <a:solidFill>
                  <a:srgbClr val="0D0D0D"/>
                </a:solidFill>
                <a:effectLst/>
                <a:latin typeface="Söhne"/>
              </a:rPr>
              <a:t>Structure</a:t>
            </a:r>
            <a:r>
              <a:rPr lang="en-US" sz="1600" b="0" i="0" dirty="0">
                <a:solidFill>
                  <a:srgbClr val="0D0D0D"/>
                </a:solidFill>
                <a:effectLst/>
                <a:latin typeface="Söhne"/>
              </a:rPr>
              <a:t>: Typically used when you need to represent a collection of related data elements, each with its own distinct meaning.</a:t>
            </a:r>
          </a:p>
          <a:p>
            <a:pPr marL="742950" lvl="1" indent="-285750" algn="l">
              <a:buFont typeface="+mj-lt"/>
              <a:buAutoNum type="arabicPeriod"/>
            </a:pPr>
            <a:r>
              <a:rPr lang="en-US" sz="1600" b="1" i="0" dirty="0">
                <a:solidFill>
                  <a:srgbClr val="0D0D0D"/>
                </a:solidFill>
                <a:effectLst/>
                <a:latin typeface="Söhne"/>
              </a:rPr>
              <a:t>Union</a:t>
            </a:r>
            <a:r>
              <a:rPr lang="en-US" sz="1600" b="0" i="0" dirty="0">
                <a:solidFill>
                  <a:srgbClr val="0D0D0D"/>
                </a:solidFill>
                <a:effectLst/>
                <a:latin typeface="Söhne"/>
              </a:rPr>
              <a:t>: Used when you need to store different types of data in the same memory space, but only one type is active at any given time. Unions are commonly used in situations where you want to save memory by sharing storage among multiple variables or when implementing variant data types.</a:t>
            </a:r>
          </a:p>
        </p:txBody>
      </p:sp>
      <p:sp>
        <p:nvSpPr>
          <p:cNvPr id="10" name="TextBox 9">
            <a:extLst>
              <a:ext uri="{FF2B5EF4-FFF2-40B4-BE49-F238E27FC236}">
                <a16:creationId xmlns:a16="http://schemas.microsoft.com/office/drawing/2014/main" id="{2E05BCE5-555E-44FA-A33B-DC7AF8BFBD79}"/>
              </a:ext>
            </a:extLst>
          </p:cNvPr>
          <p:cNvSpPr txBox="1"/>
          <p:nvPr/>
        </p:nvSpPr>
        <p:spPr>
          <a:xfrm>
            <a:off x="3018406" y="976544"/>
            <a:ext cx="5868141" cy="400110"/>
          </a:xfrm>
          <a:prstGeom prst="rect">
            <a:avLst/>
          </a:prstGeom>
          <a:noFill/>
        </p:spPr>
        <p:txBody>
          <a:bodyPr wrap="square" rtlCol="0">
            <a:spAutoFit/>
          </a:bodyPr>
          <a:lstStyle/>
          <a:p>
            <a:r>
              <a:rPr lang="en-US" sz="2000" b="1" dirty="0"/>
              <a:t>DIFFERENCE BETWEEN STRUCTURE AND UNION</a:t>
            </a:r>
            <a:endParaRPr lang="en-IN" sz="2000" b="1" dirty="0"/>
          </a:p>
        </p:txBody>
      </p:sp>
    </p:spTree>
    <p:extLst>
      <p:ext uri="{BB962C8B-B14F-4D97-AF65-F5344CB8AC3E}">
        <p14:creationId xmlns:p14="http://schemas.microsoft.com/office/powerpoint/2010/main" val="255584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EB4CD-BCE2-4A90-8ED3-9842E8AAAED0}"/>
              </a:ext>
            </a:extLst>
          </p:cNvPr>
          <p:cNvPicPr>
            <a:picLocks noChangeAspect="1"/>
          </p:cNvPicPr>
          <p:nvPr/>
        </p:nvPicPr>
        <p:blipFill rotWithShape="1">
          <a:blip r:embed="rId2">
            <a:extLst>
              <a:ext uri="{28A0092B-C50C-407E-A947-70E740481C1C}">
                <a14:useLocalDpi xmlns:a14="http://schemas.microsoft.com/office/drawing/2010/main" val="0"/>
              </a:ext>
            </a:extLst>
          </a:blip>
          <a:srcRect l="6713" t="18413" r="36930" b="43619"/>
          <a:stretch/>
        </p:blipFill>
        <p:spPr>
          <a:xfrm>
            <a:off x="2400945" y="1233996"/>
            <a:ext cx="5713246" cy="1670546"/>
          </a:xfrm>
          <a:prstGeom prst="rect">
            <a:avLst/>
          </a:prstGeom>
        </p:spPr>
      </p:pic>
      <p:sp>
        <p:nvSpPr>
          <p:cNvPr id="6" name="TextBox 5">
            <a:extLst>
              <a:ext uri="{FF2B5EF4-FFF2-40B4-BE49-F238E27FC236}">
                <a16:creationId xmlns:a16="http://schemas.microsoft.com/office/drawing/2014/main" id="{069D90CF-57A7-43FB-BEAD-779D5DB24005}"/>
              </a:ext>
            </a:extLst>
          </p:cNvPr>
          <p:cNvSpPr txBox="1"/>
          <p:nvPr/>
        </p:nvSpPr>
        <p:spPr>
          <a:xfrm>
            <a:off x="366943" y="3124245"/>
            <a:ext cx="11301274" cy="3323987"/>
          </a:xfrm>
          <a:prstGeom prst="rect">
            <a:avLst/>
          </a:prstGeom>
          <a:noFill/>
        </p:spPr>
        <p:txBody>
          <a:bodyPr wrap="square">
            <a:spAutoFit/>
          </a:bodyPr>
          <a:lstStyle/>
          <a:p>
            <a:r>
              <a:rPr lang="en-US" sz="1400" dirty="0"/>
              <a:t>#include &lt;</a:t>
            </a:r>
            <a:r>
              <a:rPr lang="en-US" sz="1400" dirty="0" err="1"/>
              <a:t>stdio.h</a:t>
            </a:r>
            <a:r>
              <a:rPr lang="en-US" sz="1400" dirty="0"/>
              <a:t>&gt;: This line includes the standard input-output header file, which provides functions like </a:t>
            </a:r>
            <a:r>
              <a:rPr lang="en-US" sz="1400" dirty="0" err="1"/>
              <a:t>printf</a:t>
            </a:r>
            <a:r>
              <a:rPr lang="en-US" sz="1400" dirty="0"/>
              <a:t>.</a:t>
            </a:r>
          </a:p>
          <a:p>
            <a:endParaRPr lang="en-US" sz="1400" dirty="0"/>
          </a:p>
          <a:p>
            <a:r>
              <a:rPr lang="en-US" sz="1400" dirty="0"/>
              <a:t>#include &lt;</a:t>
            </a:r>
            <a:r>
              <a:rPr lang="en-US" sz="1400" dirty="0" err="1"/>
              <a:t>unistd.h</a:t>
            </a:r>
            <a:r>
              <a:rPr lang="en-US" sz="1400" dirty="0"/>
              <a:t>&gt;: This line includes the POSIX operating system API header file, which provides access to various operating system functionalities, including system calls like write.</a:t>
            </a:r>
          </a:p>
          <a:p>
            <a:endParaRPr lang="en-US" sz="1400" dirty="0"/>
          </a:p>
          <a:p>
            <a:r>
              <a:rPr lang="en-US" sz="1400" dirty="0"/>
              <a:t>void _start(): This defines the _start function, which is the entry point of the program's execution. Unlike the typical main function, _start is called directly by the operating system startup code.</a:t>
            </a:r>
          </a:p>
          <a:p>
            <a:endParaRPr lang="en-US" sz="1400" dirty="0"/>
          </a:p>
          <a:p>
            <a:r>
              <a:rPr lang="en-US" sz="1400" dirty="0"/>
              <a:t>const char msg[] = "hello, world!\n";: This defines a constant character array named msg containing the string "hello, world!\n".</a:t>
            </a:r>
          </a:p>
          <a:p>
            <a:endParaRPr lang="en-US" sz="1400" dirty="0"/>
          </a:p>
          <a:p>
            <a:r>
              <a:rPr lang="en-US" sz="1400" dirty="0"/>
              <a:t>write(1, msg, </a:t>
            </a:r>
            <a:r>
              <a:rPr lang="en-US" sz="1400" dirty="0" err="1"/>
              <a:t>sizeof</a:t>
            </a:r>
            <a:r>
              <a:rPr lang="en-US" sz="1400" dirty="0"/>
              <a:t>(msg)-1);: This line calls the write system call, which writes data to a file descriptor. Here, 1 represents the standard output file descriptor (</a:t>
            </a:r>
            <a:r>
              <a:rPr lang="en-US" sz="1400" dirty="0" err="1"/>
              <a:t>stdout</a:t>
            </a:r>
            <a:r>
              <a:rPr lang="en-US" sz="1400" dirty="0"/>
              <a:t>). The write system call takes three arguments: the file descriptor to write to (1 for standard output), a pointer to the data to be written (msg), and the number of bytes to write (</a:t>
            </a:r>
            <a:r>
              <a:rPr lang="en-US" sz="1400" dirty="0" err="1"/>
              <a:t>sizeof</a:t>
            </a:r>
            <a:r>
              <a:rPr lang="en-US" sz="1400" dirty="0"/>
              <a:t>(msg)-1). We subtract 1 from </a:t>
            </a:r>
            <a:r>
              <a:rPr lang="en-US" sz="1400" dirty="0" err="1"/>
              <a:t>sizeof</a:t>
            </a:r>
            <a:r>
              <a:rPr lang="en-US" sz="1400" dirty="0"/>
              <a:t>(msg) to exclude the null terminator from being written.</a:t>
            </a:r>
          </a:p>
          <a:p>
            <a:endParaRPr lang="en-US" sz="1400" dirty="0"/>
          </a:p>
          <a:p>
            <a:r>
              <a:rPr lang="en-US" sz="1400" dirty="0"/>
              <a:t>exit(0);: This line exits the program with a return status of 0, indicating successful termination.</a:t>
            </a:r>
            <a:endParaRPr lang="en-IN" sz="1400" dirty="0"/>
          </a:p>
        </p:txBody>
      </p:sp>
      <p:sp>
        <p:nvSpPr>
          <p:cNvPr id="7" name="TextBox 6">
            <a:extLst>
              <a:ext uri="{FF2B5EF4-FFF2-40B4-BE49-F238E27FC236}">
                <a16:creationId xmlns:a16="http://schemas.microsoft.com/office/drawing/2014/main" id="{FC239EB7-8C2A-42AE-9958-EB5CC5E1BF7B}"/>
              </a:ext>
            </a:extLst>
          </p:cNvPr>
          <p:cNvSpPr txBox="1"/>
          <p:nvPr/>
        </p:nvSpPr>
        <p:spPr>
          <a:xfrm>
            <a:off x="3983621" y="523980"/>
            <a:ext cx="5868141" cy="400110"/>
          </a:xfrm>
          <a:prstGeom prst="rect">
            <a:avLst/>
          </a:prstGeom>
          <a:noFill/>
        </p:spPr>
        <p:txBody>
          <a:bodyPr wrap="square" rtlCol="0">
            <a:spAutoFit/>
          </a:bodyPr>
          <a:lstStyle/>
          <a:p>
            <a:r>
              <a:rPr lang="en-US" sz="2000" b="1" dirty="0"/>
              <a:t>WITHOUT MAIN</a:t>
            </a:r>
            <a:endParaRPr lang="en-IN" sz="2000" b="1" dirty="0"/>
          </a:p>
        </p:txBody>
      </p:sp>
    </p:spTree>
    <p:extLst>
      <p:ext uri="{BB962C8B-B14F-4D97-AF65-F5344CB8AC3E}">
        <p14:creationId xmlns:p14="http://schemas.microsoft.com/office/powerpoint/2010/main" val="5674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D5434-6C88-4429-9DC4-235F7199A85E}"/>
              </a:ext>
            </a:extLst>
          </p:cNvPr>
          <p:cNvSpPr txBox="1"/>
          <p:nvPr/>
        </p:nvSpPr>
        <p:spPr>
          <a:xfrm>
            <a:off x="854474" y="1473486"/>
            <a:ext cx="6094520" cy="923330"/>
          </a:xfrm>
          <a:prstGeom prst="rect">
            <a:avLst/>
          </a:prstGeom>
          <a:noFill/>
        </p:spPr>
        <p:txBody>
          <a:bodyPr wrap="square">
            <a:spAutoFit/>
          </a:bodyPr>
          <a:lstStyle/>
          <a:p>
            <a:r>
              <a:rPr lang="en-IN" b="1" dirty="0"/>
              <a:t>SYNTAX:</a:t>
            </a:r>
          </a:p>
          <a:p>
            <a:r>
              <a:rPr lang="en-IN" dirty="0"/>
              <a:t>#include &lt;</a:t>
            </a:r>
            <a:r>
              <a:rPr lang="en-IN" dirty="0" err="1"/>
              <a:t>dlfcn.h</a:t>
            </a:r>
            <a:r>
              <a:rPr lang="en-IN" dirty="0"/>
              <a:t>&gt;</a:t>
            </a:r>
          </a:p>
          <a:p>
            <a:r>
              <a:rPr lang="en-IN" dirty="0"/>
              <a:t>void *</a:t>
            </a:r>
            <a:r>
              <a:rPr lang="en-IN" dirty="0" err="1"/>
              <a:t>dlopen</a:t>
            </a:r>
            <a:r>
              <a:rPr lang="en-IN" dirty="0"/>
              <a:t>(</a:t>
            </a:r>
            <a:r>
              <a:rPr lang="en-IN" dirty="0" err="1"/>
              <a:t>const</a:t>
            </a:r>
            <a:r>
              <a:rPr lang="en-IN" dirty="0"/>
              <a:t> char *filename, int flags);</a:t>
            </a:r>
          </a:p>
        </p:txBody>
      </p:sp>
      <p:sp>
        <p:nvSpPr>
          <p:cNvPr id="6" name="TextBox 5">
            <a:extLst>
              <a:ext uri="{FF2B5EF4-FFF2-40B4-BE49-F238E27FC236}">
                <a16:creationId xmlns:a16="http://schemas.microsoft.com/office/drawing/2014/main" id="{3133213C-DD85-4618-9E0D-E2832F03E4B4}"/>
              </a:ext>
            </a:extLst>
          </p:cNvPr>
          <p:cNvSpPr txBox="1"/>
          <p:nvPr/>
        </p:nvSpPr>
        <p:spPr>
          <a:xfrm>
            <a:off x="854474" y="2487384"/>
            <a:ext cx="8564733" cy="3693319"/>
          </a:xfrm>
          <a:prstGeom prst="rect">
            <a:avLst/>
          </a:prstGeom>
          <a:noFill/>
        </p:spPr>
        <p:txBody>
          <a:bodyPr wrap="square">
            <a:spAutoFit/>
          </a:bodyPr>
          <a:lstStyle/>
          <a:p>
            <a:r>
              <a:rPr lang="en-US" dirty="0"/>
              <a:t>filename: This parameter specifies the path to the shared object file (shared library) that you want to load dynamically.</a:t>
            </a:r>
          </a:p>
          <a:p>
            <a:endParaRPr lang="en-US" dirty="0"/>
          </a:p>
          <a:p>
            <a:r>
              <a:rPr lang="en-US" dirty="0"/>
              <a:t>flags: This parameter specifies flags controlling how the library is opened. Some commonly used flags include:</a:t>
            </a:r>
          </a:p>
          <a:p>
            <a:endParaRPr lang="en-US" dirty="0"/>
          </a:p>
          <a:p>
            <a:pPr marL="285750" indent="-285750">
              <a:buFont typeface="Arial" panose="020B0604020202020204" pitchFamily="34" charset="0"/>
              <a:buChar char="•"/>
            </a:pPr>
            <a:r>
              <a:rPr lang="en-US" dirty="0"/>
              <a:t>RTLD_LAZY: Perform lazy binding, resolving symbols as they are referenced.</a:t>
            </a:r>
          </a:p>
          <a:p>
            <a:pPr marL="285750" indent="-285750">
              <a:buFont typeface="Arial" panose="020B0604020202020204" pitchFamily="34" charset="0"/>
              <a:buChar char="•"/>
            </a:pPr>
            <a:r>
              <a:rPr lang="en-US" dirty="0"/>
              <a:t>RTLD_NOW: Perform immediate binding, resolving all undefined symbols when the library is loaded.</a:t>
            </a:r>
          </a:p>
          <a:p>
            <a:pPr marL="285750" indent="-285750">
              <a:buFont typeface="Arial" panose="020B0604020202020204" pitchFamily="34" charset="0"/>
              <a:buChar char="•"/>
            </a:pPr>
            <a:r>
              <a:rPr lang="en-US" dirty="0"/>
              <a:t>RTLD_GLOBAL: Symbols in the library will be made available for symbol resolution of subsequently loaded libraries.</a:t>
            </a:r>
          </a:p>
          <a:p>
            <a:pPr marL="285750" indent="-285750">
              <a:buFont typeface="Arial" panose="020B0604020202020204" pitchFamily="34" charset="0"/>
              <a:buChar char="•"/>
            </a:pPr>
            <a:r>
              <a:rPr lang="en-US" dirty="0"/>
              <a:t>RTLD_LOCAL: Symbols in the library are not made available for symbol resolution of subsequently loaded libraries.</a:t>
            </a:r>
            <a:endParaRPr lang="en-IN" dirty="0"/>
          </a:p>
        </p:txBody>
      </p:sp>
      <p:sp>
        <p:nvSpPr>
          <p:cNvPr id="7" name="TextBox 6">
            <a:extLst>
              <a:ext uri="{FF2B5EF4-FFF2-40B4-BE49-F238E27FC236}">
                <a16:creationId xmlns:a16="http://schemas.microsoft.com/office/drawing/2014/main" id="{5740AF1B-D64A-471F-B4A0-F898FB1A1989}"/>
              </a:ext>
            </a:extLst>
          </p:cNvPr>
          <p:cNvSpPr txBox="1"/>
          <p:nvPr/>
        </p:nvSpPr>
        <p:spPr>
          <a:xfrm>
            <a:off x="2592278" y="447681"/>
            <a:ext cx="5868141" cy="400110"/>
          </a:xfrm>
          <a:prstGeom prst="rect">
            <a:avLst/>
          </a:prstGeom>
          <a:noFill/>
        </p:spPr>
        <p:txBody>
          <a:bodyPr wrap="square" rtlCol="0">
            <a:spAutoFit/>
          </a:bodyPr>
          <a:lstStyle/>
          <a:p>
            <a:r>
              <a:rPr lang="en-US" sz="2000" b="1" dirty="0"/>
              <a:t>DLOPEN</a:t>
            </a:r>
            <a:endParaRPr lang="en-IN" sz="2000" b="1" dirty="0"/>
          </a:p>
        </p:txBody>
      </p:sp>
    </p:spTree>
    <p:extLst>
      <p:ext uri="{BB962C8B-B14F-4D97-AF65-F5344CB8AC3E}">
        <p14:creationId xmlns:p14="http://schemas.microsoft.com/office/powerpoint/2010/main" val="86231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6AB73-329C-4313-A4AF-4A4956529EA0}"/>
              </a:ext>
            </a:extLst>
          </p:cNvPr>
          <p:cNvPicPr>
            <a:picLocks noChangeAspect="1"/>
          </p:cNvPicPr>
          <p:nvPr/>
        </p:nvPicPr>
        <p:blipFill rotWithShape="1">
          <a:blip r:embed="rId2">
            <a:extLst>
              <a:ext uri="{28A0092B-C50C-407E-A947-70E740481C1C}">
                <a14:useLocalDpi xmlns:a14="http://schemas.microsoft.com/office/drawing/2010/main" val="0"/>
              </a:ext>
            </a:extLst>
          </a:blip>
          <a:srcRect l="7357" t="10159" r="57715" b="32825"/>
          <a:stretch/>
        </p:blipFill>
        <p:spPr>
          <a:xfrm>
            <a:off x="5704115" y="1079106"/>
            <a:ext cx="3588440" cy="3294907"/>
          </a:xfrm>
          <a:prstGeom prst="rect">
            <a:avLst/>
          </a:prstGeom>
        </p:spPr>
      </p:pic>
      <p:pic>
        <p:nvPicPr>
          <p:cNvPr id="5" name="Picture 4">
            <a:extLst>
              <a:ext uri="{FF2B5EF4-FFF2-40B4-BE49-F238E27FC236}">
                <a16:creationId xmlns:a16="http://schemas.microsoft.com/office/drawing/2014/main" id="{51017160-16F9-4D07-9D87-D03C063C6A06}"/>
              </a:ext>
            </a:extLst>
          </p:cNvPr>
          <p:cNvPicPr>
            <a:picLocks noChangeAspect="1"/>
          </p:cNvPicPr>
          <p:nvPr/>
        </p:nvPicPr>
        <p:blipFill rotWithShape="1">
          <a:blip r:embed="rId3">
            <a:extLst>
              <a:ext uri="{28A0092B-C50C-407E-A947-70E740481C1C}">
                <a14:useLocalDpi xmlns:a14="http://schemas.microsoft.com/office/drawing/2010/main" val="0"/>
              </a:ext>
            </a:extLst>
          </a:blip>
          <a:srcRect l="7500" t="10159" r="54500"/>
          <a:stretch/>
        </p:blipFill>
        <p:spPr>
          <a:xfrm>
            <a:off x="1615737" y="1079106"/>
            <a:ext cx="4088378" cy="5437081"/>
          </a:xfrm>
          <a:prstGeom prst="rect">
            <a:avLst/>
          </a:prstGeom>
        </p:spPr>
      </p:pic>
      <p:pic>
        <p:nvPicPr>
          <p:cNvPr id="7" name="Picture 6">
            <a:extLst>
              <a:ext uri="{FF2B5EF4-FFF2-40B4-BE49-F238E27FC236}">
                <a16:creationId xmlns:a16="http://schemas.microsoft.com/office/drawing/2014/main" id="{D79D1E39-C997-4BA2-8F26-A952F1F8A1D7}"/>
              </a:ext>
            </a:extLst>
          </p:cNvPr>
          <p:cNvPicPr>
            <a:picLocks noChangeAspect="1"/>
          </p:cNvPicPr>
          <p:nvPr/>
        </p:nvPicPr>
        <p:blipFill rotWithShape="1">
          <a:blip r:embed="rId4">
            <a:extLst>
              <a:ext uri="{28A0092B-C50C-407E-A947-70E740481C1C}">
                <a14:useLocalDpi xmlns:a14="http://schemas.microsoft.com/office/drawing/2010/main" val="0"/>
              </a:ext>
            </a:extLst>
          </a:blip>
          <a:srcRect l="7572" t="45841" r="44785" b="25968"/>
          <a:stretch/>
        </p:blipFill>
        <p:spPr>
          <a:xfrm>
            <a:off x="5704115" y="4509206"/>
            <a:ext cx="5623792" cy="1871787"/>
          </a:xfrm>
          <a:prstGeom prst="rect">
            <a:avLst/>
          </a:prstGeom>
        </p:spPr>
      </p:pic>
      <p:sp>
        <p:nvSpPr>
          <p:cNvPr id="8" name="TextBox 7">
            <a:extLst>
              <a:ext uri="{FF2B5EF4-FFF2-40B4-BE49-F238E27FC236}">
                <a16:creationId xmlns:a16="http://schemas.microsoft.com/office/drawing/2014/main" id="{C2482379-E6B2-4BF9-988B-DDEC93C97B85}"/>
              </a:ext>
            </a:extLst>
          </p:cNvPr>
          <p:cNvSpPr txBox="1"/>
          <p:nvPr/>
        </p:nvSpPr>
        <p:spPr>
          <a:xfrm>
            <a:off x="2592278" y="447681"/>
            <a:ext cx="5868141" cy="400110"/>
          </a:xfrm>
          <a:prstGeom prst="rect">
            <a:avLst/>
          </a:prstGeom>
          <a:noFill/>
        </p:spPr>
        <p:txBody>
          <a:bodyPr wrap="square" rtlCol="0">
            <a:spAutoFit/>
          </a:bodyPr>
          <a:lstStyle/>
          <a:p>
            <a:r>
              <a:rPr lang="en-US" sz="2000" b="1" dirty="0"/>
              <a:t>CALCULATOR PROGRAM WITH DLOPEN</a:t>
            </a:r>
            <a:endParaRPr lang="en-IN" sz="2000" b="1" dirty="0"/>
          </a:p>
        </p:txBody>
      </p:sp>
    </p:spTree>
    <p:extLst>
      <p:ext uri="{BB962C8B-B14F-4D97-AF65-F5344CB8AC3E}">
        <p14:creationId xmlns:p14="http://schemas.microsoft.com/office/powerpoint/2010/main" val="251129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346</TotalTime>
  <Words>621</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Centaur</vt:lpstr>
      <vt:lpstr>Freestyle Script</vt:lpstr>
      <vt:lpstr>Söhne</vt:lpstr>
      <vt:lpstr>Tw Cen MT</vt:lpstr>
      <vt:lpstr>Droplet</vt:lpstr>
      <vt:lpstr>Linux device driver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2</cp:revision>
  <dcterms:created xsi:type="dcterms:W3CDTF">2024-04-22T05:48:21Z</dcterms:created>
  <dcterms:modified xsi:type="dcterms:W3CDTF">2024-04-22T11:35:20Z</dcterms:modified>
</cp:coreProperties>
</file>