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86" r:id="rId3"/>
    <p:sldId id="287" r:id="rId4"/>
    <p:sldId id="285" r:id="rId5"/>
    <p:sldId id="284" r:id="rId6"/>
    <p:sldId id="290" r:id="rId7"/>
    <p:sldId id="289" r:id="rId8"/>
    <p:sldId id="28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53" d="100"/>
          <a:sy n="53" d="100"/>
        </p:scale>
        <p:origin x="4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B4CBC8-493C-4358-8C07-08A8114427A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1333835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B4CBC8-493C-4358-8C07-08A8114427A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396580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B4CBC8-493C-4358-8C07-08A8114427A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365473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B4CBC8-493C-4358-8C07-08A8114427A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58A1-15B7-406D-89A9-070FF3258F0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5447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B4CBC8-493C-4358-8C07-08A8114427A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171908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B4CBC8-493C-4358-8C07-08A8114427A0}"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1475067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B4CBC8-493C-4358-8C07-08A8114427A0}"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2013596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B4CBC8-493C-4358-8C07-08A8114427A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3232142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B4CBC8-493C-4358-8C07-08A8114427A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112213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B4CBC8-493C-4358-8C07-08A8114427A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42005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4CBC8-493C-4358-8C07-08A8114427A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350056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B4CBC8-493C-4358-8C07-08A8114427A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155130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B4CBC8-493C-4358-8C07-08A8114427A0}"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9704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B4CBC8-493C-4358-8C07-08A8114427A0}"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154443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FB4CBC8-493C-4358-8C07-08A8114427A0}"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373256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B4CBC8-493C-4358-8C07-08A8114427A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204929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B4CBC8-493C-4358-8C07-08A8114427A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58A1-15B7-406D-89A9-070FF3258F02}" type="slidenum">
              <a:rPr lang="en-IN" smtClean="0"/>
              <a:t>‹#›</a:t>
            </a:fld>
            <a:endParaRPr lang="en-IN"/>
          </a:p>
        </p:txBody>
      </p:sp>
    </p:spTree>
    <p:extLst>
      <p:ext uri="{BB962C8B-B14F-4D97-AF65-F5344CB8AC3E}">
        <p14:creationId xmlns:p14="http://schemas.microsoft.com/office/powerpoint/2010/main" val="25969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FB4CBC8-493C-4358-8C07-08A8114427A0}" type="datetimeFigureOut">
              <a:rPr lang="en-IN" smtClean="0"/>
              <a:t>23-04-2024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BDB58A1-15B7-406D-89A9-070FF3258F02}" type="slidenum">
              <a:rPr lang="en-IN" smtClean="0"/>
              <a:t>‹#›</a:t>
            </a:fld>
            <a:endParaRPr lang="en-IN"/>
          </a:p>
        </p:txBody>
      </p:sp>
    </p:spTree>
    <p:extLst>
      <p:ext uri="{BB962C8B-B14F-4D97-AF65-F5344CB8AC3E}">
        <p14:creationId xmlns:p14="http://schemas.microsoft.com/office/powerpoint/2010/main" val="2967046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15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E66F-C491-4C86-A53E-3353BB00E55B}"/>
              </a:ext>
            </a:extLst>
          </p:cNvPr>
          <p:cNvSpPr>
            <a:spLocks noGrp="1"/>
          </p:cNvSpPr>
          <p:nvPr>
            <p:ph type="title"/>
          </p:nvPr>
        </p:nvSpPr>
        <p:spPr>
          <a:xfrm>
            <a:off x="913775" y="618518"/>
            <a:ext cx="10364451" cy="1023852"/>
          </a:xfrm>
        </p:spPr>
        <p:txBody>
          <a:bodyPr>
            <a:normAutofit fontScale="90000"/>
          </a:bodyPr>
          <a:lstStyle/>
          <a:p>
            <a:r>
              <a:rPr lang="en-US" dirty="0"/>
              <a:t>Difference between dynamic linking and </a:t>
            </a:r>
            <a:r>
              <a:rPr lang="en-US" dirty="0" err="1"/>
              <a:t>dlopen</a:t>
            </a:r>
            <a:endParaRPr lang="en-IN" dirty="0"/>
          </a:p>
        </p:txBody>
      </p:sp>
      <p:sp>
        <p:nvSpPr>
          <p:cNvPr id="3" name="Content Placeholder 2">
            <a:extLst>
              <a:ext uri="{FF2B5EF4-FFF2-40B4-BE49-F238E27FC236}">
                <a16:creationId xmlns:a16="http://schemas.microsoft.com/office/drawing/2014/main" id="{5386BC03-50EB-476A-A546-B83F0D7CD33C}"/>
              </a:ext>
            </a:extLst>
          </p:cNvPr>
          <p:cNvSpPr>
            <a:spLocks noGrp="1"/>
          </p:cNvSpPr>
          <p:nvPr>
            <p:ph sz="quarter" idx="13"/>
          </p:nvPr>
        </p:nvSpPr>
        <p:spPr>
          <a:xfrm>
            <a:off x="914400" y="1716946"/>
            <a:ext cx="10363826" cy="4522536"/>
          </a:xfrm>
        </p:spPr>
        <p:txBody>
          <a:bodyPr>
            <a:normAutofit fontScale="92500" lnSpcReduction="20000"/>
          </a:bodyPr>
          <a:lstStyle/>
          <a:p>
            <a:pPr algn="l"/>
            <a:r>
              <a:rPr lang="en-US" b="1" i="0" dirty="0">
                <a:solidFill>
                  <a:srgbClr val="0D0D0D"/>
                </a:solidFill>
                <a:effectLst/>
                <a:latin typeface="Söhne"/>
              </a:rPr>
              <a:t>Dynamic Linking</a:t>
            </a:r>
            <a:r>
              <a:rPr lang="en-US" b="0" i="0" dirty="0">
                <a:solidFill>
                  <a:srgbClr val="0D0D0D"/>
                </a:solidFill>
                <a:effectLst/>
                <a:latin typeface="Söhne"/>
              </a:rPr>
              <a:t>:</a:t>
            </a:r>
          </a:p>
          <a:p>
            <a:pPr algn="l">
              <a:buFont typeface="Arial" panose="020B0604020202020204" pitchFamily="34" charset="0"/>
              <a:buChar char="•"/>
            </a:pPr>
            <a:r>
              <a:rPr lang="en-US" b="1" i="0" cap="none" dirty="0">
                <a:solidFill>
                  <a:srgbClr val="0D0D0D"/>
                </a:solidFill>
                <a:effectLst/>
                <a:latin typeface="Söhne"/>
              </a:rPr>
              <a:t>Definition</a:t>
            </a:r>
            <a:r>
              <a:rPr lang="en-US" b="0" i="0" cap="none" dirty="0">
                <a:solidFill>
                  <a:srgbClr val="0D0D0D"/>
                </a:solidFill>
                <a:effectLst/>
                <a:latin typeface="Söhne"/>
              </a:rPr>
              <a:t>: dynamic linking is a mechanism where the linking of libraries or modules occurs at runtime rather than at compile time. In other words, the linking of libraries to an executable happens when the program is loaded into memory or during execution.</a:t>
            </a:r>
          </a:p>
          <a:p>
            <a:pPr algn="l">
              <a:buFont typeface="Arial" panose="020B0604020202020204" pitchFamily="34" charset="0"/>
              <a:buChar char="•"/>
            </a:pPr>
            <a:endParaRPr lang="en-US" b="0" i="0" cap="none" dirty="0">
              <a:solidFill>
                <a:srgbClr val="0D0D0D"/>
              </a:solidFill>
              <a:effectLst/>
              <a:latin typeface="Söhne"/>
            </a:endParaRPr>
          </a:p>
          <a:p>
            <a:pPr algn="l">
              <a:buFont typeface="Arial" panose="020B0604020202020204" pitchFamily="34" charset="0"/>
              <a:buChar char="•"/>
            </a:pPr>
            <a:r>
              <a:rPr lang="en-US" b="1" i="0" cap="none" dirty="0">
                <a:solidFill>
                  <a:srgbClr val="0D0D0D"/>
                </a:solidFill>
                <a:effectLst/>
                <a:latin typeface="Söhne"/>
              </a:rPr>
              <a:t>Usage</a:t>
            </a:r>
            <a:r>
              <a:rPr lang="en-US" b="0" i="0" cap="none" dirty="0">
                <a:solidFill>
                  <a:srgbClr val="0D0D0D"/>
                </a:solidFill>
                <a:effectLst/>
                <a:latin typeface="Söhne"/>
              </a:rPr>
              <a:t>: dynamic linking is a common practice in most modern operating systems. It allows for shared libraries (also known as dynamic-link libraries or .</a:t>
            </a:r>
            <a:r>
              <a:rPr lang="en-US" b="0" i="0" cap="none" dirty="0" err="1">
                <a:solidFill>
                  <a:srgbClr val="0D0D0D"/>
                </a:solidFill>
                <a:effectLst/>
                <a:latin typeface="Söhne"/>
              </a:rPr>
              <a:t>Dll</a:t>
            </a:r>
            <a:r>
              <a:rPr lang="en-US" b="0" i="0" cap="none" dirty="0">
                <a:solidFill>
                  <a:srgbClr val="0D0D0D"/>
                </a:solidFill>
                <a:effectLst/>
                <a:latin typeface="Söhne"/>
              </a:rPr>
              <a:t> files on windows, and shared objects or .So files on </a:t>
            </a:r>
            <a:r>
              <a:rPr lang="en-US" b="0" i="0" cap="none" dirty="0" err="1">
                <a:solidFill>
                  <a:srgbClr val="0D0D0D"/>
                </a:solidFill>
                <a:effectLst/>
                <a:latin typeface="Söhne"/>
              </a:rPr>
              <a:t>unix</a:t>
            </a:r>
            <a:r>
              <a:rPr lang="en-US" b="0" i="0" cap="none" dirty="0">
                <a:solidFill>
                  <a:srgbClr val="0D0D0D"/>
                </a:solidFill>
                <a:effectLst/>
                <a:latin typeface="Söhne"/>
              </a:rPr>
              <a:t>/</a:t>
            </a:r>
            <a:r>
              <a:rPr lang="en-US" b="0" i="0" cap="none" dirty="0" err="1">
                <a:solidFill>
                  <a:srgbClr val="0D0D0D"/>
                </a:solidFill>
                <a:effectLst/>
                <a:latin typeface="Söhne"/>
              </a:rPr>
              <a:t>linux</a:t>
            </a:r>
            <a:r>
              <a:rPr lang="en-US" b="0" i="0" cap="none" dirty="0">
                <a:solidFill>
                  <a:srgbClr val="0D0D0D"/>
                </a:solidFill>
                <a:effectLst/>
                <a:latin typeface="Söhne"/>
              </a:rPr>
              <a:t>) to be referenced by multiple programs simultaneously, saving memory space.</a:t>
            </a:r>
          </a:p>
          <a:p>
            <a:pPr algn="l">
              <a:buFont typeface="Arial" panose="020B0604020202020204" pitchFamily="34" charset="0"/>
              <a:buChar char="•"/>
            </a:pPr>
            <a:endParaRPr lang="en-US" b="0" i="0" cap="none" dirty="0">
              <a:solidFill>
                <a:srgbClr val="0D0D0D"/>
              </a:solidFill>
              <a:effectLst/>
              <a:latin typeface="Söhne"/>
            </a:endParaRPr>
          </a:p>
          <a:p>
            <a:pPr algn="l">
              <a:buFont typeface="Arial" panose="020B0604020202020204" pitchFamily="34" charset="0"/>
              <a:buChar char="•"/>
            </a:pPr>
            <a:r>
              <a:rPr lang="en-US" b="1" i="0" cap="none" dirty="0">
                <a:solidFill>
                  <a:srgbClr val="0D0D0D"/>
                </a:solidFill>
                <a:effectLst/>
                <a:latin typeface="Söhne"/>
              </a:rPr>
              <a:t>Advantages</a:t>
            </a:r>
            <a:r>
              <a:rPr lang="en-US" b="0" i="0" cap="none" dirty="0">
                <a:solidFill>
                  <a:srgbClr val="0D0D0D"/>
                </a:solidFill>
                <a:effectLst/>
                <a:latin typeface="Söhne"/>
              </a:rPr>
              <a:t>: dynamic linking allows for more flexible and efficient memory usage, as multiple programs can share the same library code in memory. It also facilitates easier updates to shared libraries without requiring recompilation of all dependent programs.</a:t>
            </a:r>
          </a:p>
          <a:p>
            <a:endParaRPr lang="en-IN" dirty="0"/>
          </a:p>
        </p:txBody>
      </p:sp>
    </p:spTree>
    <p:extLst>
      <p:ext uri="{BB962C8B-B14F-4D97-AF65-F5344CB8AC3E}">
        <p14:creationId xmlns:p14="http://schemas.microsoft.com/office/powerpoint/2010/main" val="400519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8FE25-E544-4EFC-95AA-35E4A480D1BA}"/>
              </a:ext>
            </a:extLst>
          </p:cNvPr>
          <p:cNvSpPr>
            <a:spLocks noGrp="1"/>
          </p:cNvSpPr>
          <p:nvPr>
            <p:ph sz="quarter" idx="13"/>
          </p:nvPr>
        </p:nvSpPr>
        <p:spPr>
          <a:xfrm>
            <a:off x="751329" y="1887698"/>
            <a:ext cx="10689341" cy="4264527"/>
          </a:xfrm>
        </p:spPr>
        <p:txBody>
          <a:bodyPr>
            <a:normAutofit fontScale="92500" lnSpcReduction="20000"/>
          </a:bodyPr>
          <a:lstStyle/>
          <a:p>
            <a:r>
              <a:rPr lang="en-US" dirty="0" err="1"/>
              <a:t>dlopen</a:t>
            </a:r>
            <a:r>
              <a:rPr lang="en-US" dirty="0"/>
              <a:t>():</a:t>
            </a:r>
          </a:p>
          <a:p>
            <a:r>
              <a:rPr lang="en-US" cap="none" dirty="0"/>
              <a:t>Definition: </a:t>
            </a:r>
            <a:r>
              <a:rPr lang="en-US" cap="none" dirty="0" err="1"/>
              <a:t>dlopen</a:t>
            </a:r>
            <a:r>
              <a:rPr lang="en-US" cap="none" dirty="0"/>
              <a:t>() is a function provided by the POSIX standard for dynamically loading a shared object file into a running process. It allows a program to load a shared library (.So file) at runtime, dynamically linking it to the program's address space.</a:t>
            </a:r>
          </a:p>
          <a:p>
            <a:endParaRPr lang="en-US" cap="none" dirty="0"/>
          </a:p>
          <a:p>
            <a:r>
              <a:rPr lang="en-US" cap="none" dirty="0"/>
              <a:t>Usage: </a:t>
            </a:r>
            <a:r>
              <a:rPr lang="en-US" cap="none" dirty="0" err="1"/>
              <a:t>dlopen</a:t>
            </a:r>
            <a:r>
              <a:rPr lang="en-US" cap="none" dirty="0"/>
              <a:t>() is commonly used in situations where a program needs to load plugins or extensions dynamically during execution, or when the specific library to be used is determined at runtime based on user input or system configuration.</a:t>
            </a:r>
          </a:p>
          <a:p>
            <a:endParaRPr lang="en-US" cap="none" dirty="0"/>
          </a:p>
          <a:p>
            <a:r>
              <a:rPr lang="en-US" cap="none" dirty="0"/>
              <a:t>Advantages: </a:t>
            </a:r>
            <a:r>
              <a:rPr lang="en-US" cap="none" dirty="0" err="1"/>
              <a:t>dlopen</a:t>
            </a:r>
            <a:r>
              <a:rPr lang="en-US" cap="none" dirty="0"/>
              <a:t>() provides a flexible mechanism for loading libraries dynamically, enabling the creation of modular and extensible software systems. It allows programs to adapt their behavior or functionality based on runtime conditions.</a:t>
            </a:r>
            <a:endParaRPr lang="en-IN" cap="none" dirty="0"/>
          </a:p>
        </p:txBody>
      </p:sp>
      <p:sp>
        <p:nvSpPr>
          <p:cNvPr id="4" name="Title 1">
            <a:extLst>
              <a:ext uri="{FF2B5EF4-FFF2-40B4-BE49-F238E27FC236}">
                <a16:creationId xmlns:a16="http://schemas.microsoft.com/office/drawing/2014/main" id="{F0D0C0DB-1D91-4C56-9F87-03E30FC88D32}"/>
              </a:ext>
            </a:extLst>
          </p:cNvPr>
          <p:cNvSpPr>
            <a:spLocks noGrp="1"/>
          </p:cNvSpPr>
          <p:nvPr>
            <p:ph type="title"/>
          </p:nvPr>
        </p:nvSpPr>
        <p:spPr>
          <a:xfrm>
            <a:off x="913775" y="618518"/>
            <a:ext cx="10364451" cy="1023852"/>
          </a:xfrm>
        </p:spPr>
        <p:txBody>
          <a:bodyPr>
            <a:normAutofit fontScale="90000"/>
          </a:bodyPr>
          <a:lstStyle/>
          <a:p>
            <a:r>
              <a:rPr lang="en-US" dirty="0"/>
              <a:t>Difference between dynamic linking and </a:t>
            </a:r>
            <a:r>
              <a:rPr lang="en-US" dirty="0" err="1"/>
              <a:t>dlopen</a:t>
            </a:r>
            <a:endParaRPr lang="en-IN" dirty="0"/>
          </a:p>
        </p:txBody>
      </p:sp>
    </p:spTree>
    <p:extLst>
      <p:ext uri="{BB962C8B-B14F-4D97-AF65-F5344CB8AC3E}">
        <p14:creationId xmlns:p14="http://schemas.microsoft.com/office/powerpoint/2010/main" val="263819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B1D6-0E74-4BE8-B2D4-4DCE524DA4C4}"/>
              </a:ext>
            </a:extLst>
          </p:cNvPr>
          <p:cNvSpPr>
            <a:spLocks noGrp="1"/>
          </p:cNvSpPr>
          <p:nvPr>
            <p:ph type="title"/>
          </p:nvPr>
        </p:nvSpPr>
        <p:spPr>
          <a:xfrm>
            <a:off x="913775" y="618518"/>
            <a:ext cx="10364451" cy="917320"/>
          </a:xfrm>
        </p:spPr>
        <p:txBody>
          <a:bodyPr/>
          <a:lstStyle/>
          <a:p>
            <a:r>
              <a:rPr lang="en-US" dirty="0"/>
              <a:t>File operation</a:t>
            </a:r>
            <a:endParaRPr lang="en-IN" dirty="0"/>
          </a:p>
        </p:txBody>
      </p:sp>
      <p:pic>
        <p:nvPicPr>
          <p:cNvPr id="5" name="Picture 4">
            <a:extLst>
              <a:ext uri="{FF2B5EF4-FFF2-40B4-BE49-F238E27FC236}">
                <a16:creationId xmlns:a16="http://schemas.microsoft.com/office/drawing/2014/main" id="{30D0593F-3E85-4DC5-8305-FF8B76958F05}"/>
              </a:ext>
            </a:extLst>
          </p:cNvPr>
          <p:cNvPicPr>
            <a:picLocks noChangeAspect="1"/>
          </p:cNvPicPr>
          <p:nvPr/>
        </p:nvPicPr>
        <p:blipFill rotWithShape="1">
          <a:blip r:embed="rId2">
            <a:extLst>
              <a:ext uri="{28A0092B-C50C-407E-A947-70E740481C1C}">
                <a14:useLocalDpi xmlns:a14="http://schemas.microsoft.com/office/drawing/2010/main" val="0"/>
              </a:ext>
            </a:extLst>
          </a:blip>
          <a:srcRect l="7495" t="12699" r="46309" b="16375"/>
          <a:stretch/>
        </p:blipFill>
        <p:spPr>
          <a:xfrm>
            <a:off x="857548" y="1928453"/>
            <a:ext cx="5238452" cy="4524093"/>
          </a:xfrm>
          <a:prstGeom prst="rect">
            <a:avLst/>
          </a:prstGeom>
        </p:spPr>
      </p:pic>
      <p:sp>
        <p:nvSpPr>
          <p:cNvPr id="8" name="TextBox 7">
            <a:extLst>
              <a:ext uri="{FF2B5EF4-FFF2-40B4-BE49-F238E27FC236}">
                <a16:creationId xmlns:a16="http://schemas.microsoft.com/office/drawing/2014/main" id="{03E6C954-0293-4084-89B3-552F4F33F4BD}"/>
              </a:ext>
            </a:extLst>
          </p:cNvPr>
          <p:cNvSpPr txBox="1"/>
          <p:nvPr/>
        </p:nvSpPr>
        <p:spPr>
          <a:xfrm>
            <a:off x="6234343" y="2301937"/>
            <a:ext cx="6094520" cy="954107"/>
          </a:xfrm>
          <a:prstGeom prst="rect">
            <a:avLst/>
          </a:prstGeom>
          <a:noFill/>
        </p:spPr>
        <p:txBody>
          <a:bodyPr wrap="square">
            <a:spAutoFit/>
          </a:bodyPr>
          <a:lstStyle/>
          <a:p>
            <a:r>
              <a:rPr lang="en-US" sz="1400" dirty="0"/>
              <a:t>FILE *</a:t>
            </a:r>
            <a:r>
              <a:rPr lang="en-US" sz="1400" dirty="0" err="1"/>
              <a:t>fp</a:t>
            </a:r>
            <a:r>
              <a:rPr lang="en-US" sz="1400" dirty="0"/>
              <a:t> = </a:t>
            </a:r>
            <a:r>
              <a:rPr lang="en-US" sz="1400" dirty="0" err="1"/>
              <a:t>fopen</a:t>
            </a:r>
            <a:r>
              <a:rPr lang="en-US" sz="1400" dirty="0"/>
              <a:t>("data.txt", "w");: This line opens a file named "data.txt" in write mode ("w"). If the file does not exist, it will be created. If the file does exist, its contents will be overwritten. The </a:t>
            </a:r>
            <a:r>
              <a:rPr lang="en-US" sz="1400" dirty="0" err="1"/>
              <a:t>fopen</a:t>
            </a:r>
            <a:r>
              <a:rPr lang="en-US" sz="1400" dirty="0"/>
              <a:t>() function returns a pointer to a FILE structure, which is assigned to the variable fp.</a:t>
            </a:r>
            <a:endParaRPr lang="en-IN" sz="1400" dirty="0"/>
          </a:p>
        </p:txBody>
      </p:sp>
      <p:sp>
        <p:nvSpPr>
          <p:cNvPr id="10" name="TextBox 9">
            <a:extLst>
              <a:ext uri="{FF2B5EF4-FFF2-40B4-BE49-F238E27FC236}">
                <a16:creationId xmlns:a16="http://schemas.microsoft.com/office/drawing/2014/main" id="{FFF78C18-9669-4288-B050-137D84CFE191}"/>
              </a:ext>
            </a:extLst>
          </p:cNvPr>
          <p:cNvSpPr txBox="1"/>
          <p:nvPr/>
        </p:nvSpPr>
        <p:spPr>
          <a:xfrm>
            <a:off x="6234343" y="3342128"/>
            <a:ext cx="5307992" cy="2031325"/>
          </a:xfrm>
          <a:prstGeom prst="rect">
            <a:avLst/>
          </a:prstGeom>
          <a:noFill/>
        </p:spPr>
        <p:txBody>
          <a:bodyPr wrap="square">
            <a:spAutoFit/>
          </a:bodyPr>
          <a:lstStyle/>
          <a:p>
            <a:r>
              <a:rPr lang="en-US" sz="1400" dirty="0" err="1"/>
              <a:t>fprintf</a:t>
            </a:r>
            <a:r>
              <a:rPr lang="en-US" sz="1400" dirty="0"/>
              <a:t>(</a:t>
            </a:r>
            <a:r>
              <a:rPr lang="en-US" sz="1400" dirty="0" err="1"/>
              <a:t>fp</a:t>
            </a:r>
            <a:r>
              <a:rPr lang="en-US" sz="1400" dirty="0"/>
              <a:t>, "This is some sample text written to the file.\n");: This line writes the string "This is some sample text written to the file." followed by a newline character (\n) to the file pointed to by fp. It uses the </a:t>
            </a:r>
            <a:r>
              <a:rPr lang="en-US" sz="1400" dirty="0" err="1"/>
              <a:t>fprintf</a:t>
            </a:r>
            <a:r>
              <a:rPr lang="en-US" sz="1400" dirty="0"/>
              <a:t>() function, which works similarly to </a:t>
            </a:r>
            <a:r>
              <a:rPr lang="en-US" sz="1400" dirty="0" err="1"/>
              <a:t>printf</a:t>
            </a:r>
            <a:r>
              <a:rPr lang="en-US" sz="1400" dirty="0"/>
              <a:t>() but writes the formatted output to a file instead of the standard output (console).</a:t>
            </a:r>
          </a:p>
          <a:p>
            <a:endParaRPr lang="en-US" sz="1400" dirty="0"/>
          </a:p>
          <a:p>
            <a:r>
              <a:rPr lang="en-US" sz="1400" dirty="0" err="1"/>
              <a:t>fclose</a:t>
            </a:r>
            <a:r>
              <a:rPr lang="en-US" sz="1400" dirty="0"/>
              <a:t>(</a:t>
            </a:r>
            <a:r>
              <a:rPr lang="en-US" sz="1400" dirty="0" err="1"/>
              <a:t>fp</a:t>
            </a:r>
            <a:r>
              <a:rPr lang="en-US" sz="1400" dirty="0"/>
              <a:t>);: This line closes the file associated with the file pointer fp. It's important to close files after you're done writing to them to release system resources.</a:t>
            </a:r>
            <a:endParaRPr lang="en-IN" sz="1400" dirty="0"/>
          </a:p>
        </p:txBody>
      </p:sp>
    </p:spTree>
    <p:extLst>
      <p:ext uri="{BB962C8B-B14F-4D97-AF65-F5344CB8AC3E}">
        <p14:creationId xmlns:p14="http://schemas.microsoft.com/office/powerpoint/2010/main" val="54437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11A056-69D0-4ED8-B68C-D41849D91C7C}"/>
              </a:ext>
            </a:extLst>
          </p:cNvPr>
          <p:cNvPicPr>
            <a:picLocks noChangeAspect="1"/>
          </p:cNvPicPr>
          <p:nvPr/>
        </p:nvPicPr>
        <p:blipFill rotWithShape="1">
          <a:blip r:embed="rId2"/>
          <a:srcRect l="7573" t="67055" r="27487"/>
          <a:stretch/>
        </p:blipFill>
        <p:spPr>
          <a:xfrm>
            <a:off x="2025589" y="3349101"/>
            <a:ext cx="7917402" cy="2259367"/>
          </a:xfrm>
          <a:prstGeom prst="rect">
            <a:avLst/>
          </a:prstGeom>
        </p:spPr>
      </p:pic>
      <p:pic>
        <p:nvPicPr>
          <p:cNvPr id="7" name="Picture 6">
            <a:extLst>
              <a:ext uri="{FF2B5EF4-FFF2-40B4-BE49-F238E27FC236}">
                <a16:creationId xmlns:a16="http://schemas.microsoft.com/office/drawing/2014/main" id="{19FCCD7F-513D-4C13-9F7A-A339B97632D3}"/>
              </a:ext>
            </a:extLst>
          </p:cNvPr>
          <p:cNvPicPr>
            <a:picLocks noChangeAspect="1"/>
          </p:cNvPicPr>
          <p:nvPr/>
        </p:nvPicPr>
        <p:blipFill rotWithShape="1">
          <a:blip r:embed="rId3">
            <a:extLst>
              <a:ext uri="{28A0092B-C50C-407E-A947-70E740481C1C}">
                <a14:useLocalDpi xmlns:a14="http://schemas.microsoft.com/office/drawing/2010/main" val="0"/>
              </a:ext>
            </a:extLst>
          </a:blip>
          <a:srcRect l="7573" t="27055" r="27403" b="54434"/>
          <a:stretch/>
        </p:blipFill>
        <p:spPr>
          <a:xfrm>
            <a:off x="2015231" y="1890943"/>
            <a:ext cx="7927759" cy="1269507"/>
          </a:xfrm>
          <a:prstGeom prst="rect">
            <a:avLst/>
          </a:prstGeom>
        </p:spPr>
      </p:pic>
      <p:sp>
        <p:nvSpPr>
          <p:cNvPr id="9" name="TextBox 8">
            <a:extLst>
              <a:ext uri="{FF2B5EF4-FFF2-40B4-BE49-F238E27FC236}">
                <a16:creationId xmlns:a16="http://schemas.microsoft.com/office/drawing/2014/main" id="{10C6C318-B4BA-458F-818C-B4D30510B1C7}"/>
              </a:ext>
            </a:extLst>
          </p:cNvPr>
          <p:cNvSpPr txBox="1"/>
          <p:nvPr/>
        </p:nvSpPr>
        <p:spPr>
          <a:xfrm>
            <a:off x="2015230" y="827121"/>
            <a:ext cx="7927759" cy="369332"/>
          </a:xfrm>
          <a:prstGeom prst="rect">
            <a:avLst/>
          </a:prstGeom>
          <a:noFill/>
        </p:spPr>
        <p:txBody>
          <a:bodyPr wrap="square">
            <a:spAutoFit/>
          </a:bodyPr>
          <a:lstStyle/>
          <a:p>
            <a:r>
              <a:rPr lang="en-US" sz="1800" b="1" i="0" dirty="0">
                <a:effectLst/>
                <a:latin typeface="Verdana" panose="020B0604030504040204" pitchFamily="34" charset="0"/>
              </a:rPr>
              <a:t>Execution with same executable even after modification </a:t>
            </a:r>
            <a:endParaRPr lang="en-IN" dirty="0"/>
          </a:p>
        </p:txBody>
      </p:sp>
    </p:spTree>
    <p:extLst>
      <p:ext uri="{BB962C8B-B14F-4D97-AF65-F5344CB8AC3E}">
        <p14:creationId xmlns:p14="http://schemas.microsoft.com/office/powerpoint/2010/main" val="116647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6F38-3FD2-498A-A1C3-00F6354E1B90}"/>
              </a:ext>
            </a:extLst>
          </p:cNvPr>
          <p:cNvSpPr>
            <a:spLocks noGrp="1"/>
          </p:cNvSpPr>
          <p:nvPr>
            <p:ph type="title"/>
          </p:nvPr>
        </p:nvSpPr>
        <p:spPr>
          <a:xfrm>
            <a:off x="913775" y="618518"/>
            <a:ext cx="10364451" cy="731312"/>
          </a:xfrm>
        </p:spPr>
        <p:txBody>
          <a:bodyPr/>
          <a:lstStyle/>
          <a:p>
            <a:r>
              <a:rPr lang="en-US" dirty="0"/>
              <a:t>Modular programming</a:t>
            </a:r>
            <a:endParaRPr lang="en-IN" dirty="0"/>
          </a:p>
        </p:txBody>
      </p:sp>
      <p:sp>
        <p:nvSpPr>
          <p:cNvPr id="3" name="Content Placeholder 2">
            <a:extLst>
              <a:ext uri="{FF2B5EF4-FFF2-40B4-BE49-F238E27FC236}">
                <a16:creationId xmlns:a16="http://schemas.microsoft.com/office/drawing/2014/main" id="{A3A43159-98D2-4C8E-B419-92E128410694}"/>
              </a:ext>
            </a:extLst>
          </p:cNvPr>
          <p:cNvSpPr>
            <a:spLocks noGrp="1"/>
          </p:cNvSpPr>
          <p:nvPr>
            <p:ph sz="quarter" idx="13"/>
          </p:nvPr>
        </p:nvSpPr>
        <p:spPr>
          <a:xfrm>
            <a:off x="913774" y="1349830"/>
            <a:ext cx="10363826" cy="4441369"/>
          </a:xfrm>
        </p:spPr>
        <p:txBody>
          <a:bodyPr>
            <a:normAutofit fontScale="77500" lnSpcReduction="20000"/>
          </a:bodyPr>
          <a:lstStyle/>
          <a:p>
            <a:pPr marL="0" indent="0">
              <a:buNone/>
            </a:pPr>
            <a:r>
              <a:rPr lang="en-US" cap="none" dirty="0"/>
              <a:t>Modular code refers to the practice of breaking down a large program into smaller, manageable, and independent modules or components. Each module serves a specific purpose or functionality within the overall system. These modules can be developed, tested, and maintained separately, allowing for easier collaboration among developers and facilitating code reuse.</a:t>
            </a:r>
          </a:p>
          <a:p>
            <a:pPr marL="0" indent="0">
              <a:buNone/>
            </a:pPr>
            <a:endParaRPr lang="en-US" cap="none" dirty="0"/>
          </a:p>
          <a:p>
            <a:r>
              <a:rPr lang="en-US" b="1" cap="none" dirty="0"/>
              <a:t>Encapsulation: </a:t>
            </a:r>
            <a:r>
              <a:rPr lang="en-US" cap="none" dirty="0"/>
              <a:t>modules encapsulate related functionality, data, or behavior, hiding the internal details from other parts of the program. This promotes information hiding and reduces complexity.</a:t>
            </a:r>
          </a:p>
          <a:p>
            <a:r>
              <a:rPr lang="en-US" b="1" cap="none" dirty="0"/>
              <a:t>Abstraction: </a:t>
            </a:r>
            <a:r>
              <a:rPr lang="en-US" cap="none" dirty="0"/>
              <a:t>modules present a simplified interface to the rest of the program, abstracting away the implementation details. This allows other parts of the program to interact with the module without needing to understand its internal workings.</a:t>
            </a:r>
          </a:p>
          <a:p>
            <a:r>
              <a:rPr lang="en-US" b="1" cap="none" dirty="0"/>
              <a:t>Reusability: </a:t>
            </a:r>
            <a:r>
              <a:rPr lang="en-US" cap="none" dirty="0"/>
              <a:t>modular code promotes code reuse by allowing modules to be used in multiple contexts. Once developed and tested, a module can be easily integrated into different projects or used multiple times within the same project.</a:t>
            </a:r>
          </a:p>
          <a:p>
            <a:r>
              <a:rPr lang="en-US" b="1" cap="none" dirty="0"/>
              <a:t>Maintainability: </a:t>
            </a:r>
            <a:r>
              <a:rPr lang="en-US" cap="none" dirty="0"/>
              <a:t>breaking down a program into smaller modules makes it easier to understand, debug, and maintain. Changes made to one module are less likely to affect other modules, reducing the risk of unintended side effects.</a:t>
            </a:r>
            <a:endParaRPr lang="en-IN" cap="none" dirty="0"/>
          </a:p>
        </p:txBody>
      </p:sp>
    </p:spTree>
    <p:extLst>
      <p:ext uri="{BB962C8B-B14F-4D97-AF65-F5344CB8AC3E}">
        <p14:creationId xmlns:p14="http://schemas.microsoft.com/office/powerpoint/2010/main" val="416808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FCEA8-9A9E-43A1-A605-20CA3C6E3B0E}"/>
              </a:ext>
            </a:extLst>
          </p:cNvPr>
          <p:cNvPicPr>
            <a:picLocks noChangeAspect="1"/>
          </p:cNvPicPr>
          <p:nvPr/>
        </p:nvPicPr>
        <p:blipFill rotWithShape="1">
          <a:blip r:embed="rId2">
            <a:extLst>
              <a:ext uri="{28A0092B-C50C-407E-A947-70E740481C1C}">
                <a14:useLocalDpi xmlns:a14="http://schemas.microsoft.com/office/drawing/2010/main" val="0"/>
              </a:ext>
            </a:extLst>
          </a:blip>
          <a:srcRect l="7500" t="30264" r="53809"/>
          <a:stretch/>
        </p:blipFill>
        <p:spPr>
          <a:xfrm>
            <a:off x="435569" y="1272325"/>
            <a:ext cx="5201465" cy="5273485"/>
          </a:xfrm>
          <a:prstGeom prst="rect">
            <a:avLst/>
          </a:prstGeom>
        </p:spPr>
      </p:pic>
      <p:sp>
        <p:nvSpPr>
          <p:cNvPr id="6" name="TextBox 5">
            <a:extLst>
              <a:ext uri="{FF2B5EF4-FFF2-40B4-BE49-F238E27FC236}">
                <a16:creationId xmlns:a16="http://schemas.microsoft.com/office/drawing/2014/main" id="{3CBD9096-2543-4F3A-BE87-F3794582F130}"/>
              </a:ext>
            </a:extLst>
          </p:cNvPr>
          <p:cNvSpPr txBox="1"/>
          <p:nvPr/>
        </p:nvSpPr>
        <p:spPr>
          <a:xfrm>
            <a:off x="5936344" y="2791936"/>
            <a:ext cx="6096000" cy="923330"/>
          </a:xfrm>
          <a:prstGeom prst="rect">
            <a:avLst/>
          </a:prstGeom>
          <a:noFill/>
        </p:spPr>
        <p:txBody>
          <a:bodyPr wrap="square">
            <a:spAutoFit/>
          </a:bodyPr>
          <a:lstStyle/>
          <a:p>
            <a:r>
              <a:rPr lang="en-US" dirty="0"/>
              <a:t>Declaring a variable as static at the file level, it limits the scope of that variable to the file in which it is declared. Other translation units cannot access or modify this variable directly.</a:t>
            </a:r>
            <a:endParaRPr lang="en-IN" dirty="0"/>
          </a:p>
        </p:txBody>
      </p:sp>
      <p:sp>
        <p:nvSpPr>
          <p:cNvPr id="8" name="TextBox 7">
            <a:extLst>
              <a:ext uri="{FF2B5EF4-FFF2-40B4-BE49-F238E27FC236}">
                <a16:creationId xmlns:a16="http://schemas.microsoft.com/office/drawing/2014/main" id="{51B24B09-B61E-459E-999F-C7D3AD29716A}"/>
              </a:ext>
            </a:extLst>
          </p:cNvPr>
          <p:cNvSpPr txBox="1"/>
          <p:nvPr/>
        </p:nvSpPr>
        <p:spPr>
          <a:xfrm>
            <a:off x="3571042" y="494476"/>
            <a:ext cx="6094520" cy="523220"/>
          </a:xfrm>
          <a:prstGeom prst="rect">
            <a:avLst/>
          </a:prstGeom>
          <a:noFill/>
        </p:spPr>
        <p:txBody>
          <a:bodyPr wrap="square">
            <a:spAutoFit/>
          </a:bodyPr>
          <a:lstStyle/>
          <a:p>
            <a:r>
              <a:rPr lang="en-US" sz="2800" b="1" dirty="0"/>
              <a:t>Making Variables Private:</a:t>
            </a:r>
          </a:p>
        </p:txBody>
      </p:sp>
    </p:spTree>
    <p:extLst>
      <p:ext uri="{BB962C8B-B14F-4D97-AF65-F5344CB8AC3E}">
        <p14:creationId xmlns:p14="http://schemas.microsoft.com/office/powerpoint/2010/main" val="101447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587</TotalTime>
  <Words>748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Centaur</vt:lpstr>
      <vt:lpstr>Freestyle Script</vt:lpstr>
      <vt:lpstr>Söhne</vt:lpstr>
      <vt:lpstr>Tw Cen MT</vt:lpstr>
      <vt:lpstr>Verdana</vt:lpstr>
      <vt:lpstr>Droplet</vt:lpstr>
      <vt:lpstr>Linux device driver</vt:lpstr>
      <vt:lpstr>Difference between dynamic linking and dlopen</vt:lpstr>
      <vt:lpstr>Difference between dynamic linking and dlopen</vt:lpstr>
      <vt:lpstr>File operation</vt:lpstr>
      <vt:lpstr>PowerPoint Presentation</vt:lpstr>
      <vt:lpstr>Modular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4</cp:revision>
  <dcterms:created xsi:type="dcterms:W3CDTF">2024-04-23T03:14:37Z</dcterms:created>
  <dcterms:modified xsi:type="dcterms:W3CDTF">2024-04-23T15:40:51Z</dcterms:modified>
</cp:coreProperties>
</file>