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6"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65" autoAdjust="0"/>
    <p:restoredTop sz="94660"/>
  </p:normalViewPr>
  <p:slideViewPr>
    <p:cSldViewPr snapToGrid="0">
      <p:cViewPr varScale="1">
        <p:scale>
          <a:sx n="86" d="100"/>
          <a:sy n="86"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FEF0C-3145-40A2-BA1F-B47F57B8136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292439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239706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26025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330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40057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4FEF0C-3145-40A2-BA1F-B47F57B81367}"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1110092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4FEF0C-3145-40A2-BA1F-B47F57B81367}"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295050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FEF0C-3145-40A2-BA1F-B47F57B8136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357062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FEF0C-3145-40A2-BA1F-B47F57B8136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102236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FEF0C-3145-40A2-BA1F-B47F57B8136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22982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FEF0C-3145-40A2-BA1F-B47F57B81367}"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411380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266794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FEF0C-3145-40A2-BA1F-B47F57B81367}"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345175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FEF0C-3145-40A2-BA1F-B47F57B81367}"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17890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C4FEF0C-3145-40A2-BA1F-B47F57B81367}"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142647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42686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FEF0C-3145-40A2-BA1F-B47F57B81367}"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F7F78-87A2-44C6-A59D-773043F23890}" type="slidenum">
              <a:rPr lang="en-IN" smtClean="0"/>
              <a:t>‹#›</a:t>
            </a:fld>
            <a:endParaRPr lang="en-IN"/>
          </a:p>
        </p:txBody>
      </p:sp>
    </p:spTree>
    <p:extLst>
      <p:ext uri="{BB962C8B-B14F-4D97-AF65-F5344CB8AC3E}">
        <p14:creationId xmlns:p14="http://schemas.microsoft.com/office/powerpoint/2010/main" val="17656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C4FEF0C-3145-40A2-BA1F-B47F57B81367}" type="datetimeFigureOut">
              <a:rPr lang="en-IN" smtClean="0"/>
              <a:t>02-04-2024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F4F7F78-87A2-44C6-A59D-773043F23890}" type="slidenum">
              <a:rPr lang="en-IN" smtClean="0"/>
              <a:t>‹#›</a:t>
            </a:fld>
            <a:endParaRPr lang="en-IN"/>
          </a:p>
        </p:txBody>
      </p:sp>
    </p:spTree>
    <p:extLst>
      <p:ext uri="{BB962C8B-B14F-4D97-AF65-F5344CB8AC3E}">
        <p14:creationId xmlns:p14="http://schemas.microsoft.com/office/powerpoint/2010/main" val="2018004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2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FE9A-847E-4CBE-9F48-EC35BF4004FC}"/>
              </a:ext>
            </a:extLst>
          </p:cNvPr>
          <p:cNvSpPr>
            <a:spLocks noGrp="1"/>
          </p:cNvSpPr>
          <p:nvPr>
            <p:ph type="title"/>
          </p:nvPr>
        </p:nvSpPr>
        <p:spPr>
          <a:xfrm>
            <a:off x="913775" y="618517"/>
            <a:ext cx="10364451" cy="966443"/>
          </a:xfrm>
        </p:spPr>
        <p:txBody>
          <a:bodyPr/>
          <a:lstStyle/>
          <a:p>
            <a:pPr algn="l"/>
            <a:r>
              <a:rPr lang="en-US" dirty="0"/>
              <a:t>Computer NETWORK</a:t>
            </a:r>
            <a:endParaRPr lang="en-IN" dirty="0"/>
          </a:p>
        </p:txBody>
      </p:sp>
      <p:sp>
        <p:nvSpPr>
          <p:cNvPr id="4" name="TextBox 3">
            <a:extLst>
              <a:ext uri="{FF2B5EF4-FFF2-40B4-BE49-F238E27FC236}">
                <a16:creationId xmlns:a16="http://schemas.microsoft.com/office/drawing/2014/main" id="{EBFF5019-5F08-413B-9906-CD13F8AF49A2}"/>
              </a:ext>
            </a:extLst>
          </p:cNvPr>
          <p:cNvSpPr txBox="1"/>
          <p:nvPr/>
        </p:nvSpPr>
        <p:spPr>
          <a:xfrm>
            <a:off x="700415" y="1752600"/>
            <a:ext cx="9570720" cy="1323439"/>
          </a:xfrm>
          <a:prstGeom prst="rect">
            <a:avLst/>
          </a:prstGeom>
          <a:noFill/>
        </p:spPr>
        <p:txBody>
          <a:bodyPr wrap="square" rtlCol="0">
            <a:spAutoFit/>
          </a:bodyPr>
          <a:lstStyle/>
          <a:p>
            <a:r>
              <a:rPr lang="en-US" sz="2000" dirty="0"/>
              <a:t>A Computer Network is a network set up by connecting two or more computers and other supporting hardware devices through communication channels. A network enables computers to communicate with each other by sharing commands, data, </a:t>
            </a:r>
            <a:r>
              <a:rPr lang="en-US" sz="2000" dirty="0" err="1"/>
              <a:t>etc</a:t>
            </a:r>
            <a:r>
              <a:rPr lang="en-US" sz="2000" dirty="0"/>
              <a:t>, including hardware and software resources</a:t>
            </a:r>
            <a:endParaRPr lang="en-IN" sz="2000" dirty="0"/>
          </a:p>
        </p:txBody>
      </p:sp>
      <p:sp>
        <p:nvSpPr>
          <p:cNvPr id="5" name="TextBox 4">
            <a:extLst>
              <a:ext uri="{FF2B5EF4-FFF2-40B4-BE49-F238E27FC236}">
                <a16:creationId xmlns:a16="http://schemas.microsoft.com/office/drawing/2014/main" id="{59E35527-FC89-4EA0-9ACB-612944FD95EA}"/>
              </a:ext>
            </a:extLst>
          </p:cNvPr>
          <p:cNvSpPr txBox="1"/>
          <p:nvPr/>
        </p:nvSpPr>
        <p:spPr>
          <a:xfrm>
            <a:off x="700415" y="3429000"/>
            <a:ext cx="10150465" cy="1015663"/>
          </a:xfrm>
          <a:prstGeom prst="rect">
            <a:avLst/>
          </a:prstGeom>
          <a:noFill/>
        </p:spPr>
        <p:txBody>
          <a:bodyPr wrap="square" rtlCol="0">
            <a:spAutoFit/>
          </a:bodyPr>
          <a:lstStyle/>
          <a:p>
            <a:r>
              <a:rPr lang="en-US" sz="2000" dirty="0"/>
              <a:t>TYPES:</a:t>
            </a:r>
          </a:p>
          <a:p>
            <a:r>
              <a:rPr lang="en-US" sz="2000" dirty="0"/>
              <a:t>LAN(Local Area Network)</a:t>
            </a:r>
          </a:p>
          <a:p>
            <a:r>
              <a:rPr lang="en-US" sz="2000" dirty="0"/>
              <a:t>WAN(Wide Area Network) </a:t>
            </a:r>
            <a:r>
              <a:rPr lang="en-US" sz="2000" dirty="0" err="1"/>
              <a:t>etc</a:t>
            </a:r>
            <a:endParaRPr lang="en-IN" sz="2000" dirty="0"/>
          </a:p>
        </p:txBody>
      </p:sp>
    </p:spTree>
    <p:extLst>
      <p:ext uri="{BB962C8B-B14F-4D97-AF65-F5344CB8AC3E}">
        <p14:creationId xmlns:p14="http://schemas.microsoft.com/office/powerpoint/2010/main" val="143005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1006-676B-4332-8E1A-D188B029DC82}"/>
              </a:ext>
            </a:extLst>
          </p:cNvPr>
          <p:cNvSpPr>
            <a:spLocks noGrp="1"/>
          </p:cNvSpPr>
          <p:nvPr>
            <p:ph type="title"/>
          </p:nvPr>
        </p:nvSpPr>
        <p:spPr>
          <a:xfrm>
            <a:off x="913775" y="618517"/>
            <a:ext cx="10364451" cy="5325083"/>
          </a:xfrm>
        </p:spPr>
        <p:txBody>
          <a:bodyPr anchor="t">
            <a:normAutofit/>
          </a:bodyPr>
          <a:lstStyle/>
          <a:p>
            <a:pPr algn="l"/>
            <a:r>
              <a:rPr lang="en-US" sz="2800" cap="none" dirty="0"/>
              <a:t>Connectivity and inter-networking:</a:t>
            </a:r>
            <a:br>
              <a:rPr lang="en-US" sz="2800" cap="none" dirty="0"/>
            </a:br>
            <a:br>
              <a:rPr lang="en-US" sz="2800" cap="none" dirty="0"/>
            </a:br>
            <a:r>
              <a:rPr lang="en-US" sz="2800" cap="none" dirty="0"/>
              <a:t>Point to point</a:t>
            </a:r>
            <a:br>
              <a:rPr lang="en-US" sz="2800" cap="none" dirty="0"/>
            </a:br>
            <a:r>
              <a:rPr lang="en-US" sz="2800" cap="none" dirty="0"/>
              <a:t>Broadcast links</a:t>
            </a:r>
            <a:br>
              <a:rPr lang="en-US" sz="2800" cap="none" dirty="0"/>
            </a:br>
            <a:r>
              <a:rPr lang="en-US" sz="2800" cap="none" dirty="0"/>
              <a:t>Switched Networks</a:t>
            </a:r>
            <a:br>
              <a:rPr lang="en-US" sz="2800" cap="none" dirty="0"/>
            </a:br>
            <a:r>
              <a:rPr lang="en-US" sz="2800" cap="none" dirty="0"/>
              <a:t>Connecting clouds</a:t>
            </a:r>
            <a:br>
              <a:rPr lang="en-US" sz="2800" cap="none" dirty="0"/>
            </a:br>
            <a:r>
              <a:rPr lang="en-US" sz="2800" cap="none" dirty="0"/>
              <a:t>  </a:t>
            </a:r>
            <a:br>
              <a:rPr lang="en-US" sz="2800" cap="none" dirty="0"/>
            </a:br>
            <a:r>
              <a:rPr lang="en-US" sz="2800" cap="none" dirty="0"/>
              <a:t>              </a:t>
            </a:r>
            <a:endParaRPr lang="en-IN" sz="2800" cap="none" dirty="0"/>
          </a:p>
        </p:txBody>
      </p:sp>
    </p:spTree>
    <p:extLst>
      <p:ext uri="{BB962C8B-B14F-4D97-AF65-F5344CB8AC3E}">
        <p14:creationId xmlns:p14="http://schemas.microsoft.com/office/powerpoint/2010/main" val="355985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7692-E973-4C9E-8ACD-D7084B66AB07}"/>
              </a:ext>
            </a:extLst>
          </p:cNvPr>
          <p:cNvSpPr>
            <a:spLocks noGrp="1"/>
          </p:cNvSpPr>
          <p:nvPr>
            <p:ph type="title"/>
          </p:nvPr>
        </p:nvSpPr>
        <p:spPr>
          <a:xfrm>
            <a:off x="913775" y="618517"/>
            <a:ext cx="8992225" cy="1134083"/>
          </a:xfrm>
        </p:spPr>
        <p:txBody>
          <a:bodyPr/>
          <a:lstStyle/>
          <a:p>
            <a:r>
              <a:rPr lang="en-US" dirty="0"/>
              <a:t>Building data networks</a:t>
            </a:r>
            <a:endParaRPr lang="en-IN" dirty="0"/>
          </a:p>
        </p:txBody>
      </p:sp>
      <p:sp>
        <p:nvSpPr>
          <p:cNvPr id="3" name="Content Placeholder 2">
            <a:extLst>
              <a:ext uri="{FF2B5EF4-FFF2-40B4-BE49-F238E27FC236}">
                <a16:creationId xmlns:a16="http://schemas.microsoft.com/office/drawing/2014/main" id="{79B5666E-AC13-4CCA-AFE3-71C20C6B21CD}"/>
              </a:ext>
            </a:extLst>
          </p:cNvPr>
          <p:cNvSpPr>
            <a:spLocks noGrp="1"/>
          </p:cNvSpPr>
          <p:nvPr>
            <p:ph sz="quarter" idx="13"/>
          </p:nvPr>
        </p:nvSpPr>
        <p:spPr>
          <a:xfrm>
            <a:off x="913775" y="1752600"/>
            <a:ext cx="10363826" cy="4206239"/>
          </a:xfrm>
        </p:spPr>
        <p:txBody>
          <a:bodyPr>
            <a:normAutofit/>
          </a:bodyPr>
          <a:lstStyle/>
          <a:p>
            <a:pPr marL="0" indent="0">
              <a:buNone/>
            </a:pPr>
            <a:endParaRPr lang="en-US" sz="2800" dirty="0"/>
          </a:p>
          <a:p>
            <a:pPr marL="0" indent="0">
              <a:buNone/>
            </a:pPr>
            <a:endParaRPr lang="en-US" sz="2800" dirty="0"/>
          </a:p>
          <a:p>
            <a:pPr marL="0" indent="0">
              <a:buNone/>
            </a:pPr>
            <a:r>
              <a:rPr lang="en-US" sz="2800" dirty="0"/>
              <a:t>APPLICATION        </a:t>
            </a:r>
          </a:p>
          <a:p>
            <a:pPr marL="0" indent="0">
              <a:buNone/>
            </a:pPr>
            <a:r>
              <a:rPr lang="en-IN" sz="2800" dirty="0"/>
              <a:t> </a:t>
            </a:r>
          </a:p>
          <a:p>
            <a:pPr marL="0" indent="0">
              <a:buNone/>
            </a:pPr>
            <a:r>
              <a:rPr lang="en-IN" sz="2800" dirty="0"/>
              <a:t>TECHNOLOGY</a:t>
            </a:r>
          </a:p>
        </p:txBody>
      </p:sp>
      <p:sp>
        <p:nvSpPr>
          <p:cNvPr id="5" name="Rectangle 4">
            <a:extLst>
              <a:ext uri="{FF2B5EF4-FFF2-40B4-BE49-F238E27FC236}">
                <a16:creationId xmlns:a16="http://schemas.microsoft.com/office/drawing/2014/main" id="{8AF7CFA7-3B2B-4B7A-8730-1A3CDD1930B7}"/>
              </a:ext>
            </a:extLst>
          </p:cNvPr>
          <p:cNvSpPr/>
          <p:nvPr/>
        </p:nvSpPr>
        <p:spPr>
          <a:xfrm>
            <a:off x="3596640" y="2880360"/>
            <a:ext cx="1524000"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WEB</a:t>
            </a:r>
            <a:endParaRPr lang="en-IN" sz="2400" dirty="0"/>
          </a:p>
        </p:txBody>
      </p:sp>
      <p:sp>
        <p:nvSpPr>
          <p:cNvPr id="6" name="Rectangle 5">
            <a:extLst>
              <a:ext uri="{FF2B5EF4-FFF2-40B4-BE49-F238E27FC236}">
                <a16:creationId xmlns:a16="http://schemas.microsoft.com/office/drawing/2014/main" id="{F7DE76A8-96BB-4CAA-9CE1-C5AC4EA368AA}"/>
              </a:ext>
            </a:extLst>
          </p:cNvPr>
          <p:cNvSpPr/>
          <p:nvPr/>
        </p:nvSpPr>
        <p:spPr>
          <a:xfrm>
            <a:off x="5547362" y="2880360"/>
            <a:ext cx="1524000"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E-mail</a:t>
            </a:r>
            <a:endParaRPr lang="en-IN" sz="2400" dirty="0"/>
          </a:p>
        </p:txBody>
      </p:sp>
      <p:sp>
        <p:nvSpPr>
          <p:cNvPr id="7" name="Rectangle 6">
            <a:extLst>
              <a:ext uri="{FF2B5EF4-FFF2-40B4-BE49-F238E27FC236}">
                <a16:creationId xmlns:a16="http://schemas.microsoft.com/office/drawing/2014/main" id="{7CF21BB3-7F14-4CAC-90BA-06489FD84336}"/>
              </a:ext>
            </a:extLst>
          </p:cNvPr>
          <p:cNvSpPr/>
          <p:nvPr/>
        </p:nvSpPr>
        <p:spPr>
          <a:xfrm>
            <a:off x="7650480" y="2880360"/>
            <a:ext cx="1767839"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File sharing</a:t>
            </a:r>
            <a:endParaRPr lang="en-IN" sz="2400" dirty="0"/>
          </a:p>
        </p:txBody>
      </p:sp>
      <p:sp>
        <p:nvSpPr>
          <p:cNvPr id="8" name="Rectangle 7">
            <a:extLst>
              <a:ext uri="{FF2B5EF4-FFF2-40B4-BE49-F238E27FC236}">
                <a16:creationId xmlns:a16="http://schemas.microsoft.com/office/drawing/2014/main" id="{AF1D0853-0C33-4EDE-87B2-D6D7FF1C248F}"/>
              </a:ext>
            </a:extLst>
          </p:cNvPr>
          <p:cNvSpPr/>
          <p:nvPr/>
        </p:nvSpPr>
        <p:spPr>
          <a:xfrm>
            <a:off x="9906000" y="2880360"/>
            <a:ext cx="195071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Multimedia</a:t>
            </a:r>
            <a:endParaRPr lang="en-IN" sz="2400" dirty="0"/>
          </a:p>
        </p:txBody>
      </p:sp>
      <p:sp>
        <p:nvSpPr>
          <p:cNvPr id="9" name="Rectangle 8">
            <a:extLst>
              <a:ext uri="{FF2B5EF4-FFF2-40B4-BE49-F238E27FC236}">
                <a16:creationId xmlns:a16="http://schemas.microsoft.com/office/drawing/2014/main" id="{72232A38-7477-457F-95BF-E5FB79FBE209}"/>
              </a:ext>
            </a:extLst>
          </p:cNvPr>
          <p:cNvSpPr/>
          <p:nvPr/>
        </p:nvSpPr>
        <p:spPr>
          <a:xfrm>
            <a:off x="3413290" y="4064621"/>
            <a:ext cx="3551389" cy="9842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Coaxial cable</a:t>
            </a:r>
            <a:endParaRPr lang="en-IN" sz="2800" dirty="0"/>
          </a:p>
        </p:txBody>
      </p:sp>
      <p:sp>
        <p:nvSpPr>
          <p:cNvPr id="10" name="Rectangle 9">
            <a:extLst>
              <a:ext uri="{FF2B5EF4-FFF2-40B4-BE49-F238E27FC236}">
                <a16:creationId xmlns:a16="http://schemas.microsoft.com/office/drawing/2014/main" id="{76127017-0FB0-464A-996A-B9DF12AC7866}"/>
              </a:ext>
            </a:extLst>
          </p:cNvPr>
          <p:cNvSpPr/>
          <p:nvPr/>
        </p:nvSpPr>
        <p:spPr>
          <a:xfrm>
            <a:off x="7406327" y="4064621"/>
            <a:ext cx="2256143" cy="9842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Optical </a:t>
            </a:r>
            <a:r>
              <a:rPr lang="en-US" sz="2800" dirty="0" err="1"/>
              <a:t>fibre</a:t>
            </a:r>
            <a:endParaRPr lang="en-IN" sz="2800" dirty="0"/>
          </a:p>
        </p:txBody>
      </p:sp>
      <p:sp>
        <p:nvSpPr>
          <p:cNvPr id="11" name="Rectangle 10">
            <a:extLst>
              <a:ext uri="{FF2B5EF4-FFF2-40B4-BE49-F238E27FC236}">
                <a16:creationId xmlns:a16="http://schemas.microsoft.com/office/drawing/2014/main" id="{DC2A25DC-630E-4F6B-858C-1C2F50506140}"/>
              </a:ext>
            </a:extLst>
          </p:cNvPr>
          <p:cNvSpPr/>
          <p:nvPr/>
        </p:nvSpPr>
        <p:spPr>
          <a:xfrm>
            <a:off x="9906000" y="4147143"/>
            <a:ext cx="1524000" cy="9842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Wireless radio</a:t>
            </a:r>
            <a:endParaRPr lang="en-IN" sz="2800" dirty="0"/>
          </a:p>
        </p:txBody>
      </p:sp>
    </p:spTree>
    <p:extLst>
      <p:ext uri="{BB962C8B-B14F-4D97-AF65-F5344CB8AC3E}">
        <p14:creationId xmlns:p14="http://schemas.microsoft.com/office/powerpoint/2010/main" val="358107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A3AF-5D9C-4ADB-9FDF-490822810A22}"/>
              </a:ext>
            </a:extLst>
          </p:cNvPr>
          <p:cNvSpPr>
            <a:spLocks noGrp="1"/>
          </p:cNvSpPr>
          <p:nvPr>
            <p:ph type="title"/>
          </p:nvPr>
        </p:nvSpPr>
        <p:spPr>
          <a:xfrm>
            <a:off x="913775" y="618517"/>
            <a:ext cx="10364451" cy="646403"/>
          </a:xfrm>
        </p:spPr>
        <p:txBody>
          <a:bodyPr/>
          <a:lstStyle/>
          <a:p>
            <a:r>
              <a:rPr lang="en-US" dirty="0"/>
              <a:t>PROTOCOLS AND INTERFACES</a:t>
            </a:r>
            <a:endParaRPr lang="en-IN" dirty="0"/>
          </a:p>
        </p:txBody>
      </p:sp>
      <p:graphicFrame>
        <p:nvGraphicFramePr>
          <p:cNvPr id="6" name="Table 6">
            <a:extLst>
              <a:ext uri="{FF2B5EF4-FFF2-40B4-BE49-F238E27FC236}">
                <a16:creationId xmlns:a16="http://schemas.microsoft.com/office/drawing/2014/main" id="{F26CEAE3-C70D-4154-93DF-1A278D928B89}"/>
              </a:ext>
            </a:extLst>
          </p:cNvPr>
          <p:cNvGraphicFramePr>
            <a:graphicFrameLocks noGrp="1"/>
          </p:cNvGraphicFramePr>
          <p:nvPr>
            <p:ph sz="quarter" idx="13"/>
            <p:extLst>
              <p:ext uri="{D42A27DB-BD31-4B8C-83A1-F6EECF244321}">
                <p14:modId xmlns:p14="http://schemas.microsoft.com/office/powerpoint/2010/main" val="3583051719"/>
              </p:ext>
            </p:extLst>
          </p:nvPr>
        </p:nvGraphicFramePr>
        <p:xfrm>
          <a:off x="701040" y="2199323"/>
          <a:ext cx="2971800" cy="4409303"/>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08843382"/>
                    </a:ext>
                  </a:extLst>
                </a:gridCol>
              </a:tblGrid>
              <a:tr h="897401">
                <a:tc>
                  <a:txBody>
                    <a:bodyPr/>
                    <a:lstStyle/>
                    <a:p>
                      <a:pPr algn="ctr"/>
                      <a:r>
                        <a:rPr lang="en-US" sz="2400" b="0" dirty="0">
                          <a:solidFill>
                            <a:schemeClr val="tx1"/>
                          </a:solidFill>
                        </a:rPr>
                        <a:t>   APPLICATION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852181"/>
                  </a:ext>
                </a:extLst>
              </a:tr>
              <a:tr h="585317">
                <a:tc>
                  <a:txBody>
                    <a:bodyPr/>
                    <a:lstStyle/>
                    <a:p>
                      <a:pPr algn="ctr"/>
                      <a:r>
                        <a:rPr lang="en-US" sz="2400" dirty="0"/>
                        <a:t>PRESENTATION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2086622"/>
                  </a:ext>
                </a:extLst>
              </a:tr>
              <a:tr h="585317">
                <a:tc>
                  <a:txBody>
                    <a:bodyPr/>
                    <a:lstStyle/>
                    <a:p>
                      <a:pPr algn="ctr"/>
                      <a:r>
                        <a:rPr lang="en-US" sz="2400" dirty="0"/>
                        <a:t>SESSION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3258464"/>
                  </a:ext>
                </a:extLst>
              </a:tr>
              <a:tr h="585317">
                <a:tc>
                  <a:txBody>
                    <a:bodyPr/>
                    <a:lstStyle/>
                    <a:p>
                      <a:pPr algn="ctr"/>
                      <a:r>
                        <a:rPr lang="en-US" sz="2400" dirty="0"/>
                        <a:t>TRANSPORT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260697"/>
                  </a:ext>
                </a:extLst>
              </a:tr>
              <a:tr h="585317">
                <a:tc>
                  <a:txBody>
                    <a:bodyPr/>
                    <a:lstStyle/>
                    <a:p>
                      <a:pPr algn="ctr"/>
                      <a:r>
                        <a:rPr lang="en-US" sz="2400" dirty="0"/>
                        <a:t>NETWORK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9193461"/>
                  </a:ext>
                </a:extLst>
              </a:tr>
              <a:tr h="585317">
                <a:tc>
                  <a:txBody>
                    <a:bodyPr/>
                    <a:lstStyle/>
                    <a:p>
                      <a:pPr algn="ctr"/>
                      <a:r>
                        <a:rPr lang="en-US" sz="2400" dirty="0"/>
                        <a:t>DATA LINK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2455746"/>
                  </a:ext>
                </a:extLst>
              </a:tr>
              <a:tr h="585317">
                <a:tc>
                  <a:txBody>
                    <a:bodyPr/>
                    <a:lstStyle/>
                    <a:p>
                      <a:pPr algn="ctr"/>
                      <a:r>
                        <a:rPr lang="en-US" sz="2400" dirty="0"/>
                        <a:t>PHYSICAL</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311878"/>
                  </a:ext>
                </a:extLst>
              </a:tr>
            </a:tbl>
          </a:graphicData>
        </a:graphic>
      </p:graphicFrame>
      <p:graphicFrame>
        <p:nvGraphicFramePr>
          <p:cNvPr id="8" name="Table 7">
            <a:extLst>
              <a:ext uri="{FF2B5EF4-FFF2-40B4-BE49-F238E27FC236}">
                <a16:creationId xmlns:a16="http://schemas.microsoft.com/office/drawing/2014/main" id="{74EF6509-D4C1-4573-925A-577B4191EC6A}"/>
              </a:ext>
            </a:extLst>
          </p:cNvPr>
          <p:cNvGraphicFramePr>
            <a:graphicFrameLocks noGrp="1"/>
          </p:cNvGraphicFramePr>
          <p:nvPr>
            <p:extLst>
              <p:ext uri="{D42A27DB-BD31-4B8C-83A1-F6EECF244321}">
                <p14:modId xmlns:p14="http://schemas.microsoft.com/office/powerpoint/2010/main" val="3373760185"/>
              </p:ext>
            </p:extLst>
          </p:nvPr>
        </p:nvGraphicFramePr>
        <p:xfrm>
          <a:off x="7368542" y="2173606"/>
          <a:ext cx="2971800" cy="4409303"/>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938330093"/>
                    </a:ext>
                  </a:extLst>
                </a:gridCol>
              </a:tblGrid>
              <a:tr h="897401">
                <a:tc>
                  <a:txBody>
                    <a:bodyPr/>
                    <a:lstStyle/>
                    <a:p>
                      <a:pPr algn="ctr"/>
                      <a:r>
                        <a:rPr lang="en-US" sz="2400" b="0" dirty="0">
                          <a:solidFill>
                            <a:schemeClr val="tx1"/>
                          </a:solidFill>
                        </a:rPr>
                        <a:t>   APPLICATION</a:t>
                      </a:r>
                      <a:r>
                        <a:rPr lang="en-US" sz="2400" dirty="0"/>
                        <a:t>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0401834"/>
                  </a:ext>
                </a:extLst>
              </a:tr>
              <a:tr h="585317">
                <a:tc>
                  <a:txBody>
                    <a:bodyPr/>
                    <a:lstStyle/>
                    <a:p>
                      <a:pPr algn="ctr"/>
                      <a:r>
                        <a:rPr lang="en-US" sz="2400" dirty="0"/>
                        <a:t>PRESENTATION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4096779"/>
                  </a:ext>
                </a:extLst>
              </a:tr>
              <a:tr h="585317">
                <a:tc>
                  <a:txBody>
                    <a:bodyPr/>
                    <a:lstStyle/>
                    <a:p>
                      <a:pPr algn="ctr"/>
                      <a:r>
                        <a:rPr lang="en-US" sz="2400" dirty="0"/>
                        <a:t>SESSION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0435959"/>
                  </a:ext>
                </a:extLst>
              </a:tr>
              <a:tr h="585317">
                <a:tc>
                  <a:txBody>
                    <a:bodyPr/>
                    <a:lstStyle/>
                    <a:p>
                      <a:pPr algn="ctr"/>
                      <a:r>
                        <a:rPr lang="en-US" sz="2400" dirty="0"/>
                        <a:t>TRANSPORT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7608623"/>
                  </a:ext>
                </a:extLst>
              </a:tr>
              <a:tr h="585317">
                <a:tc>
                  <a:txBody>
                    <a:bodyPr/>
                    <a:lstStyle/>
                    <a:p>
                      <a:pPr algn="ctr"/>
                      <a:r>
                        <a:rPr lang="en-US" sz="2400" dirty="0"/>
                        <a:t>NETWORK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8162308"/>
                  </a:ext>
                </a:extLst>
              </a:tr>
              <a:tr h="585317">
                <a:tc>
                  <a:txBody>
                    <a:bodyPr/>
                    <a:lstStyle/>
                    <a:p>
                      <a:pPr algn="ctr"/>
                      <a:r>
                        <a:rPr lang="en-US" sz="2400" dirty="0"/>
                        <a:t>DATA LINK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0567025"/>
                  </a:ext>
                </a:extLst>
              </a:tr>
              <a:tr h="585317">
                <a:tc>
                  <a:txBody>
                    <a:bodyPr/>
                    <a:lstStyle/>
                    <a:p>
                      <a:pPr algn="ctr"/>
                      <a:r>
                        <a:rPr lang="en-US" sz="2400" dirty="0"/>
                        <a:t>PHYSICAL</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4151486"/>
                  </a:ext>
                </a:extLst>
              </a:tr>
            </a:tbl>
          </a:graphicData>
        </a:graphic>
      </p:graphicFrame>
      <p:graphicFrame>
        <p:nvGraphicFramePr>
          <p:cNvPr id="9" name="Table 9">
            <a:extLst>
              <a:ext uri="{FF2B5EF4-FFF2-40B4-BE49-F238E27FC236}">
                <a16:creationId xmlns:a16="http://schemas.microsoft.com/office/drawing/2014/main" id="{E6348DD4-774D-4C6D-87E1-F5B95CCE21FD}"/>
              </a:ext>
            </a:extLst>
          </p:cNvPr>
          <p:cNvGraphicFramePr>
            <a:graphicFrameLocks noGrp="1"/>
          </p:cNvGraphicFramePr>
          <p:nvPr>
            <p:extLst>
              <p:ext uri="{D42A27DB-BD31-4B8C-83A1-F6EECF244321}">
                <p14:modId xmlns:p14="http://schemas.microsoft.com/office/powerpoint/2010/main" val="935019412"/>
              </p:ext>
            </p:extLst>
          </p:nvPr>
        </p:nvGraphicFramePr>
        <p:xfrm>
          <a:off x="4288791" y="4800600"/>
          <a:ext cx="2463800" cy="1782309"/>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2429181322"/>
                    </a:ext>
                  </a:extLst>
                </a:gridCol>
              </a:tblGrid>
              <a:tr h="594103">
                <a:tc>
                  <a:txBody>
                    <a:bodyPr/>
                    <a:lstStyle/>
                    <a:p>
                      <a:pPr algn="ctr"/>
                      <a:r>
                        <a:rPr lang="en-US" sz="2400" b="0" dirty="0">
                          <a:solidFill>
                            <a:schemeClr val="tx1"/>
                          </a:solidFill>
                        </a:rPr>
                        <a:t>NETWORK</a:t>
                      </a:r>
                      <a:endParaRPr lang="en-IN"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1111969"/>
                  </a:ext>
                </a:extLst>
              </a:tr>
              <a:tr h="594103">
                <a:tc>
                  <a:txBody>
                    <a:bodyPr/>
                    <a:lstStyle/>
                    <a:p>
                      <a:pPr algn="ctr"/>
                      <a:r>
                        <a:rPr lang="en-US" sz="2400" dirty="0"/>
                        <a:t>DATA LINK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1084210"/>
                  </a:ext>
                </a:extLst>
              </a:tr>
              <a:tr h="594103">
                <a:tc>
                  <a:txBody>
                    <a:bodyPr/>
                    <a:lstStyle/>
                    <a:p>
                      <a:pPr algn="ctr"/>
                      <a:r>
                        <a:rPr lang="en-US" sz="2400" dirty="0"/>
                        <a:t>PHYSICAL</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7419801"/>
                  </a:ext>
                </a:extLst>
              </a:tr>
            </a:tbl>
          </a:graphicData>
        </a:graphic>
      </p:graphicFrame>
      <p:cxnSp>
        <p:nvCxnSpPr>
          <p:cNvPr id="12" name="Straight Arrow Connector 11">
            <a:extLst>
              <a:ext uri="{FF2B5EF4-FFF2-40B4-BE49-F238E27FC236}">
                <a16:creationId xmlns:a16="http://schemas.microsoft.com/office/drawing/2014/main" id="{0D5604C1-7768-4530-861E-8C51E862EECA}"/>
              </a:ext>
            </a:extLst>
          </p:cNvPr>
          <p:cNvCxnSpPr/>
          <p:nvPr/>
        </p:nvCxnSpPr>
        <p:spPr>
          <a:xfrm>
            <a:off x="3672840" y="2621280"/>
            <a:ext cx="36957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898A9B-C25B-4A50-B19C-48D9F981A946}"/>
              </a:ext>
            </a:extLst>
          </p:cNvPr>
          <p:cNvCxnSpPr/>
          <p:nvPr/>
        </p:nvCxnSpPr>
        <p:spPr>
          <a:xfrm>
            <a:off x="3672840" y="3352800"/>
            <a:ext cx="36957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B2FFF2-BE75-4C8D-907F-CC4C20F39394}"/>
              </a:ext>
            </a:extLst>
          </p:cNvPr>
          <p:cNvCxnSpPr/>
          <p:nvPr/>
        </p:nvCxnSpPr>
        <p:spPr>
          <a:xfrm>
            <a:off x="3672840" y="4008120"/>
            <a:ext cx="36957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C4EF0F-9D77-4B6F-9796-C323CDEA7449}"/>
              </a:ext>
            </a:extLst>
          </p:cNvPr>
          <p:cNvCxnSpPr/>
          <p:nvPr/>
        </p:nvCxnSpPr>
        <p:spPr>
          <a:xfrm>
            <a:off x="3672840" y="4556760"/>
            <a:ext cx="36957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1C5AF4D-6B6D-415C-AE89-2FF3676686B7}"/>
              </a:ext>
            </a:extLst>
          </p:cNvPr>
          <p:cNvCxnSpPr>
            <a:cxnSpLocks/>
          </p:cNvCxnSpPr>
          <p:nvPr/>
        </p:nvCxnSpPr>
        <p:spPr>
          <a:xfrm>
            <a:off x="3672840" y="5181600"/>
            <a:ext cx="61595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48789C-7F8B-4B4A-AD7C-BE60909DB4F1}"/>
              </a:ext>
            </a:extLst>
          </p:cNvPr>
          <p:cNvCxnSpPr>
            <a:cxnSpLocks/>
          </p:cNvCxnSpPr>
          <p:nvPr/>
        </p:nvCxnSpPr>
        <p:spPr>
          <a:xfrm>
            <a:off x="3672840" y="5684520"/>
            <a:ext cx="61595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DAF7833-D258-422D-BC6B-FF1920B058B1}"/>
              </a:ext>
            </a:extLst>
          </p:cNvPr>
          <p:cNvCxnSpPr>
            <a:cxnSpLocks/>
          </p:cNvCxnSpPr>
          <p:nvPr/>
        </p:nvCxnSpPr>
        <p:spPr>
          <a:xfrm>
            <a:off x="3672840" y="6324600"/>
            <a:ext cx="61595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867C1D-2F4D-4521-A948-1381FD7ADB00}"/>
              </a:ext>
            </a:extLst>
          </p:cNvPr>
          <p:cNvCxnSpPr>
            <a:cxnSpLocks/>
          </p:cNvCxnSpPr>
          <p:nvPr/>
        </p:nvCxnSpPr>
        <p:spPr>
          <a:xfrm>
            <a:off x="6752591" y="5181600"/>
            <a:ext cx="61595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9304F3-9DE0-41F7-B26E-2E0A18B65D46}"/>
              </a:ext>
            </a:extLst>
          </p:cNvPr>
          <p:cNvCxnSpPr>
            <a:cxnSpLocks/>
          </p:cNvCxnSpPr>
          <p:nvPr/>
        </p:nvCxnSpPr>
        <p:spPr>
          <a:xfrm>
            <a:off x="6752591" y="5684520"/>
            <a:ext cx="61595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885E6C3-98DA-4410-B76A-13DB5BB79638}"/>
              </a:ext>
            </a:extLst>
          </p:cNvPr>
          <p:cNvCxnSpPr>
            <a:cxnSpLocks/>
          </p:cNvCxnSpPr>
          <p:nvPr/>
        </p:nvCxnSpPr>
        <p:spPr>
          <a:xfrm>
            <a:off x="6752591" y="6324600"/>
            <a:ext cx="61595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FC27995-61BD-455D-8362-85C699996ADB}"/>
              </a:ext>
            </a:extLst>
          </p:cNvPr>
          <p:cNvSpPr txBox="1"/>
          <p:nvPr/>
        </p:nvSpPr>
        <p:spPr>
          <a:xfrm>
            <a:off x="1725916" y="1804274"/>
            <a:ext cx="922047" cy="369332"/>
          </a:xfrm>
          <a:prstGeom prst="rect">
            <a:avLst/>
          </a:prstGeom>
          <a:noFill/>
        </p:spPr>
        <p:txBody>
          <a:bodyPr wrap="none" rtlCol="0">
            <a:spAutoFit/>
          </a:bodyPr>
          <a:lstStyle/>
          <a:p>
            <a:r>
              <a:rPr lang="en-US" dirty="0"/>
              <a:t>HOST A</a:t>
            </a:r>
            <a:endParaRPr lang="en-IN" dirty="0"/>
          </a:p>
        </p:txBody>
      </p:sp>
      <p:sp>
        <p:nvSpPr>
          <p:cNvPr id="25" name="TextBox 24">
            <a:extLst>
              <a:ext uri="{FF2B5EF4-FFF2-40B4-BE49-F238E27FC236}">
                <a16:creationId xmlns:a16="http://schemas.microsoft.com/office/drawing/2014/main" id="{D3B1D93A-E708-450B-8A64-5CE4CAD61BDD}"/>
              </a:ext>
            </a:extLst>
          </p:cNvPr>
          <p:cNvSpPr txBox="1"/>
          <p:nvPr/>
        </p:nvSpPr>
        <p:spPr>
          <a:xfrm>
            <a:off x="7932395" y="1829991"/>
            <a:ext cx="898003" cy="369332"/>
          </a:xfrm>
          <a:prstGeom prst="rect">
            <a:avLst/>
          </a:prstGeom>
          <a:noFill/>
        </p:spPr>
        <p:txBody>
          <a:bodyPr wrap="none" rtlCol="0">
            <a:spAutoFit/>
          </a:bodyPr>
          <a:lstStyle/>
          <a:p>
            <a:r>
              <a:rPr lang="en-US" dirty="0"/>
              <a:t>HOST B</a:t>
            </a:r>
            <a:endParaRPr lang="en-IN" dirty="0"/>
          </a:p>
        </p:txBody>
      </p:sp>
      <p:sp>
        <p:nvSpPr>
          <p:cNvPr id="26" name="TextBox 25">
            <a:extLst>
              <a:ext uri="{FF2B5EF4-FFF2-40B4-BE49-F238E27FC236}">
                <a16:creationId xmlns:a16="http://schemas.microsoft.com/office/drawing/2014/main" id="{3DEDC5A8-3A37-4CD3-86C1-0F36378BEEA2}"/>
              </a:ext>
            </a:extLst>
          </p:cNvPr>
          <p:cNvSpPr txBox="1"/>
          <p:nvPr/>
        </p:nvSpPr>
        <p:spPr>
          <a:xfrm>
            <a:off x="4956796" y="4135874"/>
            <a:ext cx="934871" cy="369332"/>
          </a:xfrm>
          <a:prstGeom prst="rect">
            <a:avLst/>
          </a:prstGeom>
          <a:noFill/>
        </p:spPr>
        <p:txBody>
          <a:bodyPr wrap="none" rtlCol="0">
            <a:spAutoFit/>
          </a:bodyPr>
          <a:lstStyle/>
          <a:p>
            <a:r>
              <a:rPr lang="en-US" dirty="0"/>
              <a:t>ROUTER</a:t>
            </a:r>
            <a:endParaRPr lang="en-IN" dirty="0"/>
          </a:p>
        </p:txBody>
      </p:sp>
    </p:spTree>
    <p:extLst>
      <p:ext uri="{BB962C8B-B14F-4D97-AF65-F5344CB8AC3E}">
        <p14:creationId xmlns:p14="http://schemas.microsoft.com/office/powerpoint/2010/main" val="22928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BAC2-7AFC-4817-AA09-E63936AB8AF9}"/>
              </a:ext>
            </a:extLst>
          </p:cNvPr>
          <p:cNvSpPr>
            <a:spLocks noGrp="1"/>
          </p:cNvSpPr>
          <p:nvPr>
            <p:ph type="title"/>
          </p:nvPr>
        </p:nvSpPr>
        <p:spPr>
          <a:xfrm>
            <a:off x="913775" y="618517"/>
            <a:ext cx="10364451" cy="1073123"/>
          </a:xfrm>
        </p:spPr>
        <p:txBody>
          <a:bodyPr/>
          <a:lstStyle/>
          <a:p>
            <a:r>
              <a:rPr lang="en-US" dirty="0"/>
              <a:t>ADDRESSES AND NAMES</a:t>
            </a:r>
            <a:endParaRPr lang="en-IN" dirty="0"/>
          </a:p>
        </p:txBody>
      </p:sp>
      <p:sp>
        <p:nvSpPr>
          <p:cNvPr id="3" name="Content Placeholder 2">
            <a:extLst>
              <a:ext uri="{FF2B5EF4-FFF2-40B4-BE49-F238E27FC236}">
                <a16:creationId xmlns:a16="http://schemas.microsoft.com/office/drawing/2014/main" id="{5B14E926-75E2-436C-B53D-57542E4EF90F}"/>
              </a:ext>
            </a:extLst>
          </p:cNvPr>
          <p:cNvSpPr>
            <a:spLocks noGrp="1"/>
          </p:cNvSpPr>
          <p:nvPr>
            <p:ph sz="quarter" idx="13"/>
          </p:nvPr>
        </p:nvSpPr>
        <p:spPr/>
        <p:txBody>
          <a:bodyPr/>
          <a:lstStyle/>
          <a:p>
            <a:r>
              <a:rPr lang="en-US" cap="none" dirty="0"/>
              <a:t>Hardware-lowest </a:t>
            </a:r>
            <a:r>
              <a:rPr lang="en-US" cap="none" dirty="0" err="1"/>
              <a:t>Level,ethernet</a:t>
            </a:r>
            <a:endParaRPr lang="en-US" cap="none" dirty="0"/>
          </a:p>
          <a:p>
            <a:r>
              <a:rPr lang="en-US" cap="none" dirty="0"/>
              <a:t>Network -IP, </a:t>
            </a:r>
            <a:r>
              <a:rPr lang="en-US" cap="none" dirty="0" err="1"/>
              <a:t>Etc</a:t>
            </a:r>
            <a:endParaRPr lang="en-US" cap="none" dirty="0"/>
          </a:p>
          <a:p>
            <a:r>
              <a:rPr lang="en-US" cap="none" dirty="0"/>
              <a:t>Transport-port Number In </a:t>
            </a:r>
            <a:r>
              <a:rPr lang="en-US" cap="none" dirty="0" err="1"/>
              <a:t>Tcp</a:t>
            </a:r>
            <a:r>
              <a:rPr lang="en-US" cap="none" dirty="0"/>
              <a:t>/Ip</a:t>
            </a:r>
          </a:p>
          <a:p>
            <a:r>
              <a:rPr lang="en-US" cap="none" dirty="0"/>
              <a:t>Application Layer-name</a:t>
            </a:r>
            <a:endParaRPr lang="en-IN" cap="none" dirty="0"/>
          </a:p>
        </p:txBody>
      </p:sp>
    </p:spTree>
    <p:extLst>
      <p:ext uri="{BB962C8B-B14F-4D97-AF65-F5344CB8AC3E}">
        <p14:creationId xmlns:p14="http://schemas.microsoft.com/office/powerpoint/2010/main" val="246116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9CE0-D0CD-4F84-BCF5-B82DF44875C0}"/>
              </a:ext>
            </a:extLst>
          </p:cNvPr>
          <p:cNvSpPr>
            <a:spLocks noGrp="1"/>
          </p:cNvSpPr>
          <p:nvPr>
            <p:ph type="title"/>
          </p:nvPr>
        </p:nvSpPr>
        <p:spPr>
          <a:xfrm>
            <a:off x="913775" y="618517"/>
            <a:ext cx="10364451" cy="798803"/>
          </a:xfrm>
        </p:spPr>
        <p:txBody>
          <a:bodyPr/>
          <a:lstStyle/>
          <a:p>
            <a:pPr algn="l"/>
            <a:r>
              <a:rPr lang="en-US" dirty="0"/>
              <a:t>IP ADDRESS</a:t>
            </a:r>
            <a:endParaRPr lang="en-IN" dirty="0"/>
          </a:p>
        </p:txBody>
      </p:sp>
      <p:sp>
        <p:nvSpPr>
          <p:cNvPr id="3" name="Content Placeholder 2">
            <a:extLst>
              <a:ext uri="{FF2B5EF4-FFF2-40B4-BE49-F238E27FC236}">
                <a16:creationId xmlns:a16="http://schemas.microsoft.com/office/drawing/2014/main" id="{8F54536A-E9AA-4D38-AC22-D174DF04DDDA}"/>
              </a:ext>
            </a:extLst>
          </p:cNvPr>
          <p:cNvSpPr>
            <a:spLocks noGrp="1"/>
          </p:cNvSpPr>
          <p:nvPr>
            <p:ph sz="quarter" idx="13"/>
          </p:nvPr>
        </p:nvSpPr>
        <p:spPr>
          <a:xfrm>
            <a:off x="913774" y="1584960"/>
            <a:ext cx="10363826" cy="4206239"/>
          </a:xfrm>
        </p:spPr>
        <p:txBody>
          <a:bodyPr/>
          <a:lstStyle/>
          <a:p>
            <a:pPr marL="0" indent="0">
              <a:buNone/>
            </a:pPr>
            <a:r>
              <a:rPr lang="en-US" b="0" i="0" cap="none" dirty="0">
                <a:solidFill>
                  <a:srgbClr val="000000"/>
                </a:solidFill>
                <a:effectLst/>
                <a:latin typeface="Inter"/>
              </a:rPr>
              <a:t>An internet protocol (IP) address is the unique identifying number assigned to every device connected to the internet. An IP address definition is a numeric label assigned to devices that use the internet to communicate. Computers that communicate over the internet or via local networks share information to a specific location using IP addresses.</a:t>
            </a:r>
          </a:p>
          <a:p>
            <a:pPr marL="0" indent="0">
              <a:buNone/>
            </a:pPr>
            <a:r>
              <a:rPr lang="en-IN" b="1" cap="none" dirty="0"/>
              <a:t>NEED:</a:t>
            </a:r>
          </a:p>
          <a:p>
            <a:pPr marL="0" indent="0">
              <a:buNone/>
            </a:pPr>
            <a:r>
              <a:rPr lang="en-US" b="0" i="0" cap="none" dirty="0">
                <a:solidFill>
                  <a:srgbClr val="000000"/>
                </a:solidFill>
                <a:effectLst/>
                <a:latin typeface="Inter"/>
              </a:rPr>
              <a:t>An IP address identifies every device connected to the internet. This enables computers and other internet-connected devices, such as mobile phones and internet-of-things (</a:t>
            </a:r>
            <a:r>
              <a:rPr lang="en-US" b="0" i="0" cap="none" dirty="0" err="1">
                <a:solidFill>
                  <a:srgbClr val="000000"/>
                </a:solidFill>
                <a:effectLst/>
                <a:latin typeface="Inter"/>
              </a:rPr>
              <a:t>iot</a:t>
            </a:r>
            <a:r>
              <a:rPr lang="en-US" b="0" i="0" cap="none" dirty="0">
                <a:solidFill>
                  <a:srgbClr val="000000"/>
                </a:solidFill>
                <a:effectLst/>
                <a:latin typeface="Inter"/>
              </a:rPr>
              <a:t>) devices, to communicate over the internet and on local-area networks (</a:t>
            </a:r>
            <a:r>
              <a:rPr lang="en-US" b="0" i="0" cap="none" dirty="0" err="1">
                <a:solidFill>
                  <a:srgbClr val="000000"/>
                </a:solidFill>
                <a:effectLst/>
                <a:latin typeface="Inter"/>
              </a:rPr>
              <a:t>lans</a:t>
            </a:r>
            <a:r>
              <a:rPr lang="en-US" b="0" i="0" cap="none" dirty="0">
                <a:solidFill>
                  <a:srgbClr val="000000"/>
                </a:solidFill>
                <a:effectLst/>
                <a:latin typeface="Inter"/>
              </a:rPr>
              <a:t>). </a:t>
            </a:r>
            <a:endParaRPr lang="en-IN" b="1" cap="none" dirty="0"/>
          </a:p>
        </p:txBody>
      </p:sp>
    </p:spTree>
    <p:extLst>
      <p:ext uri="{BB962C8B-B14F-4D97-AF65-F5344CB8AC3E}">
        <p14:creationId xmlns:p14="http://schemas.microsoft.com/office/powerpoint/2010/main" val="299466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350-35C4-4010-8295-AC2E3543A90E}"/>
              </a:ext>
            </a:extLst>
          </p:cNvPr>
          <p:cNvSpPr>
            <a:spLocks noGrp="1"/>
          </p:cNvSpPr>
          <p:nvPr>
            <p:ph type="title"/>
          </p:nvPr>
        </p:nvSpPr>
        <p:spPr>
          <a:xfrm>
            <a:off x="3077855" y="1563397"/>
            <a:ext cx="5182225" cy="570203"/>
          </a:xfrm>
        </p:spPr>
        <p:txBody>
          <a:bodyPr>
            <a:normAutofit fontScale="90000"/>
          </a:bodyPr>
          <a:lstStyle/>
          <a:p>
            <a:r>
              <a:rPr lang="en-US" dirty="0"/>
              <a:t>IP HEADER</a:t>
            </a:r>
            <a:endParaRPr lang="en-IN" dirty="0"/>
          </a:p>
        </p:txBody>
      </p:sp>
      <p:pic>
        <p:nvPicPr>
          <p:cNvPr id="5" name="Content Placeholder 4">
            <a:extLst>
              <a:ext uri="{FF2B5EF4-FFF2-40B4-BE49-F238E27FC236}">
                <a16:creationId xmlns:a16="http://schemas.microsoft.com/office/drawing/2014/main" id="{0EE835B1-732A-44B2-9509-68FCBC213C09}"/>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4687" t="19444" r="4186" b="13351"/>
          <a:stretch/>
        </p:blipFill>
        <p:spPr>
          <a:xfrm>
            <a:off x="1753367" y="2597123"/>
            <a:ext cx="8780259" cy="3642360"/>
          </a:xfrm>
        </p:spPr>
      </p:pic>
    </p:spTree>
    <p:extLst>
      <p:ext uri="{BB962C8B-B14F-4D97-AF65-F5344CB8AC3E}">
        <p14:creationId xmlns:p14="http://schemas.microsoft.com/office/powerpoint/2010/main" val="417385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8923-3A00-407F-8C7E-1A464568884C}"/>
              </a:ext>
            </a:extLst>
          </p:cNvPr>
          <p:cNvSpPr>
            <a:spLocks noGrp="1"/>
          </p:cNvSpPr>
          <p:nvPr>
            <p:ph type="title"/>
          </p:nvPr>
        </p:nvSpPr>
        <p:spPr>
          <a:xfrm>
            <a:off x="913775" y="618517"/>
            <a:ext cx="10364451" cy="875003"/>
          </a:xfrm>
        </p:spPr>
        <p:txBody>
          <a:bodyPr/>
          <a:lstStyle/>
          <a:p>
            <a:pPr algn="l"/>
            <a:r>
              <a:rPr lang="en-US" dirty="0"/>
              <a:t>Subnet</a:t>
            </a:r>
            <a:endParaRPr lang="en-IN" dirty="0"/>
          </a:p>
        </p:txBody>
      </p:sp>
      <p:sp>
        <p:nvSpPr>
          <p:cNvPr id="3" name="Content Placeholder 2">
            <a:extLst>
              <a:ext uri="{FF2B5EF4-FFF2-40B4-BE49-F238E27FC236}">
                <a16:creationId xmlns:a16="http://schemas.microsoft.com/office/drawing/2014/main" id="{EB9BE24B-AB07-486D-94CC-D841C035E6F5}"/>
              </a:ext>
            </a:extLst>
          </p:cNvPr>
          <p:cNvSpPr>
            <a:spLocks noGrp="1"/>
          </p:cNvSpPr>
          <p:nvPr>
            <p:ph sz="quarter" idx="13"/>
          </p:nvPr>
        </p:nvSpPr>
        <p:spPr>
          <a:xfrm>
            <a:off x="913774" y="1493521"/>
            <a:ext cx="10363826" cy="1935480"/>
          </a:xfrm>
        </p:spPr>
        <p:txBody>
          <a:bodyPr/>
          <a:lstStyle/>
          <a:p>
            <a:pPr marL="0" indent="0">
              <a:buNone/>
            </a:pPr>
            <a:r>
              <a:rPr lang="en-US" b="0" i="0" cap="none" dirty="0">
                <a:solidFill>
                  <a:srgbClr val="4D4E56"/>
                </a:solidFill>
                <a:effectLst/>
                <a:latin typeface="Inter"/>
              </a:rPr>
              <a:t>A subnet mask is a 32-bit number used in ipv4  ipv6 that divides your IP address into network and host portions. The network portion ensures that data packets reach the right network, while the host portion identifies a specific device on that network.</a:t>
            </a:r>
            <a:endParaRPr lang="en-IN" cap="none" dirty="0"/>
          </a:p>
        </p:txBody>
      </p:sp>
    </p:spTree>
    <p:extLst>
      <p:ext uri="{BB962C8B-B14F-4D97-AF65-F5344CB8AC3E}">
        <p14:creationId xmlns:p14="http://schemas.microsoft.com/office/powerpoint/2010/main" val="218522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8BCCE-05C3-4C6E-8EB3-BBDB43F1AF11}"/>
              </a:ext>
            </a:extLst>
          </p:cNvPr>
          <p:cNvSpPr>
            <a:spLocks noGrp="1"/>
          </p:cNvSpPr>
          <p:nvPr>
            <p:ph sz="quarter" idx="13"/>
          </p:nvPr>
        </p:nvSpPr>
        <p:spPr>
          <a:xfrm>
            <a:off x="914087" y="746760"/>
            <a:ext cx="10363826" cy="4907279"/>
          </a:xfrm>
        </p:spPr>
        <p:txBody>
          <a:bodyPr/>
          <a:lstStyle/>
          <a:p>
            <a:pPr marL="0" indent="0">
              <a:buNone/>
            </a:pPr>
            <a:r>
              <a:rPr lang="en-US" b="1" cap="none" dirty="0"/>
              <a:t>Data communication :</a:t>
            </a:r>
          </a:p>
          <a:p>
            <a:pPr marL="0" indent="0">
              <a:buNone/>
            </a:pPr>
            <a:r>
              <a:rPr lang="en-US" cap="none" dirty="0"/>
              <a:t>It is about how data is travelled from a source </a:t>
            </a:r>
          </a:p>
          <a:p>
            <a:pPr marL="0" indent="0">
              <a:buNone/>
            </a:pPr>
            <a:r>
              <a:rPr lang="en-US" cap="none" dirty="0"/>
              <a:t>Communication model structure</a:t>
            </a:r>
          </a:p>
          <a:p>
            <a:pPr marL="0" indent="0">
              <a:buNone/>
            </a:pPr>
            <a:endParaRPr lang="en-US" cap="none" dirty="0"/>
          </a:p>
          <a:p>
            <a:pPr marL="0" indent="0">
              <a:buNone/>
            </a:pPr>
            <a:endParaRPr lang="en-US" cap="none" dirty="0"/>
          </a:p>
          <a:p>
            <a:pPr marL="0" indent="0">
              <a:buNone/>
            </a:pPr>
            <a:r>
              <a:rPr lang="en-US" cap="none" dirty="0"/>
              <a:t>Communication Application:</a:t>
            </a:r>
          </a:p>
          <a:p>
            <a:pPr marL="0" indent="0">
              <a:buNone/>
            </a:pPr>
            <a:r>
              <a:rPr lang="en-US" cap="none" dirty="0"/>
              <a:t>Voice- Telephone, FAX </a:t>
            </a:r>
            <a:r>
              <a:rPr lang="en-US" cap="none" dirty="0" err="1"/>
              <a:t>etc</a:t>
            </a:r>
            <a:endParaRPr lang="en-US" cap="none" dirty="0"/>
          </a:p>
          <a:p>
            <a:pPr marL="0" indent="0">
              <a:buNone/>
            </a:pPr>
            <a:r>
              <a:rPr lang="en-US" cap="none" dirty="0"/>
              <a:t>Video- TV, DVD </a:t>
            </a:r>
            <a:r>
              <a:rPr lang="en-US" cap="none" dirty="0" err="1"/>
              <a:t>etc</a:t>
            </a:r>
            <a:endParaRPr lang="en-US" cap="none" dirty="0"/>
          </a:p>
          <a:p>
            <a:pPr marL="0" indent="0">
              <a:buNone/>
            </a:pPr>
            <a:r>
              <a:rPr lang="en-IN" cap="none" dirty="0"/>
              <a:t>Data- LAN, WAN </a:t>
            </a:r>
            <a:r>
              <a:rPr lang="en-IN" cap="none" dirty="0" err="1"/>
              <a:t>Internet,etc</a:t>
            </a:r>
            <a:endParaRPr lang="en-IN" cap="none" dirty="0"/>
          </a:p>
        </p:txBody>
      </p:sp>
      <p:sp>
        <p:nvSpPr>
          <p:cNvPr id="7" name="Rectangle 6">
            <a:extLst>
              <a:ext uri="{FF2B5EF4-FFF2-40B4-BE49-F238E27FC236}">
                <a16:creationId xmlns:a16="http://schemas.microsoft.com/office/drawing/2014/main" id="{CB5F81E0-2C5B-414E-986E-8CD428CE22BD}"/>
              </a:ext>
            </a:extLst>
          </p:cNvPr>
          <p:cNvSpPr/>
          <p:nvPr/>
        </p:nvSpPr>
        <p:spPr>
          <a:xfrm>
            <a:off x="4908219" y="2209800"/>
            <a:ext cx="144780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Transmission system</a:t>
            </a:r>
            <a:endParaRPr lang="en-IN" sz="2000" dirty="0"/>
          </a:p>
        </p:txBody>
      </p:sp>
      <p:sp>
        <p:nvSpPr>
          <p:cNvPr id="8" name="Rectangle 7">
            <a:extLst>
              <a:ext uri="{FF2B5EF4-FFF2-40B4-BE49-F238E27FC236}">
                <a16:creationId xmlns:a16="http://schemas.microsoft.com/office/drawing/2014/main" id="{5F9827AE-605C-4753-9ABB-89C1939BDB40}"/>
              </a:ext>
            </a:extLst>
          </p:cNvPr>
          <p:cNvSpPr/>
          <p:nvPr/>
        </p:nvSpPr>
        <p:spPr>
          <a:xfrm>
            <a:off x="3094346" y="2209800"/>
            <a:ext cx="144780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Transmitter</a:t>
            </a:r>
            <a:endParaRPr lang="en-IN" sz="2000" dirty="0"/>
          </a:p>
        </p:txBody>
      </p:sp>
      <p:sp>
        <p:nvSpPr>
          <p:cNvPr id="9" name="Rectangle 8">
            <a:extLst>
              <a:ext uri="{FF2B5EF4-FFF2-40B4-BE49-F238E27FC236}">
                <a16:creationId xmlns:a16="http://schemas.microsoft.com/office/drawing/2014/main" id="{ADEB3464-051A-4752-8CF1-15AB9FE667A1}"/>
              </a:ext>
            </a:extLst>
          </p:cNvPr>
          <p:cNvSpPr/>
          <p:nvPr/>
        </p:nvSpPr>
        <p:spPr>
          <a:xfrm>
            <a:off x="1280160" y="2209800"/>
            <a:ext cx="144780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Source</a:t>
            </a:r>
            <a:endParaRPr lang="en-IN" sz="3200" dirty="0"/>
          </a:p>
        </p:txBody>
      </p:sp>
      <p:sp>
        <p:nvSpPr>
          <p:cNvPr id="10" name="Rectangle 9">
            <a:extLst>
              <a:ext uri="{FF2B5EF4-FFF2-40B4-BE49-F238E27FC236}">
                <a16:creationId xmlns:a16="http://schemas.microsoft.com/office/drawing/2014/main" id="{79A74DA8-D001-46D3-A4DC-F9EEBEA89A8F}"/>
              </a:ext>
            </a:extLst>
          </p:cNvPr>
          <p:cNvSpPr/>
          <p:nvPr/>
        </p:nvSpPr>
        <p:spPr>
          <a:xfrm>
            <a:off x="6927206" y="2209800"/>
            <a:ext cx="144780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Receiver</a:t>
            </a:r>
            <a:endParaRPr lang="en-IN" sz="2400" dirty="0"/>
          </a:p>
        </p:txBody>
      </p:sp>
      <p:sp>
        <p:nvSpPr>
          <p:cNvPr id="11" name="Rectangle 10">
            <a:extLst>
              <a:ext uri="{FF2B5EF4-FFF2-40B4-BE49-F238E27FC236}">
                <a16:creationId xmlns:a16="http://schemas.microsoft.com/office/drawing/2014/main" id="{A8D41660-0AB1-448F-B452-E2E86120EDB7}"/>
              </a:ext>
            </a:extLst>
          </p:cNvPr>
          <p:cNvSpPr/>
          <p:nvPr/>
        </p:nvSpPr>
        <p:spPr>
          <a:xfrm>
            <a:off x="9102559" y="2209800"/>
            <a:ext cx="144780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Destination</a:t>
            </a:r>
            <a:endParaRPr lang="en-IN" sz="2000" dirty="0"/>
          </a:p>
        </p:txBody>
      </p:sp>
      <p:cxnSp>
        <p:nvCxnSpPr>
          <p:cNvPr id="13" name="Straight Arrow Connector 12">
            <a:extLst>
              <a:ext uri="{FF2B5EF4-FFF2-40B4-BE49-F238E27FC236}">
                <a16:creationId xmlns:a16="http://schemas.microsoft.com/office/drawing/2014/main" id="{DDF69D1B-0192-4A36-83B0-93A77496901D}"/>
              </a:ext>
            </a:extLst>
          </p:cNvPr>
          <p:cNvCxnSpPr>
            <a:stCxn id="9" idx="3"/>
            <a:endCxn id="8" idx="1"/>
          </p:cNvCxnSpPr>
          <p:nvPr/>
        </p:nvCxnSpPr>
        <p:spPr>
          <a:xfrm>
            <a:off x="2727960" y="2674620"/>
            <a:ext cx="366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59AAC7F-23C9-460A-96D7-295BCCA685D0}"/>
              </a:ext>
            </a:extLst>
          </p:cNvPr>
          <p:cNvCxnSpPr>
            <a:stCxn id="8" idx="3"/>
            <a:endCxn id="7" idx="1"/>
          </p:cNvCxnSpPr>
          <p:nvPr/>
        </p:nvCxnSpPr>
        <p:spPr>
          <a:xfrm>
            <a:off x="4542146" y="2674620"/>
            <a:ext cx="36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19C982-7D46-4720-8BAD-9D17408A8BC9}"/>
              </a:ext>
            </a:extLst>
          </p:cNvPr>
          <p:cNvCxnSpPr>
            <a:stCxn id="7" idx="3"/>
            <a:endCxn id="10" idx="1"/>
          </p:cNvCxnSpPr>
          <p:nvPr/>
        </p:nvCxnSpPr>
        <p:spPr>
          <a:xfrm>
            <a:off x="6356019" y="2674620"/>
            <a:ext cx="571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B3A0E50-3E85-4A3D-9641-58B99D80424B}"/>
              </a:ext>
            </a:extLst>
          </p:cNvPr>
          <p:cNvCxnSpPr>
            <a:stCxn id="10" idx="3"/>
            <a:endCxn id="11" idx="1"/>
          </p:cNvCxnSpPr>
          <p:nvPr/>
        </p:nvCxnSpPr>
        <p:spPr>
          <a:xfrm>
            <a:off x="8375006" y="2674620"/>
            <a:ext cx="727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78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357CA2-AF0B-4099-9D6E-AF54828A9C9B}"/>
              </a:ext>
            </a:extLst>
          </p:cNvPr>
          <p:cNvSpPr>
            <a:spLocks noGrp="1"/>
          </p:cNvSpPr>
          <p:nvPr>
            <p:ph type="subTitle" idx="1"/>
          </p:nvPr>
        </p:nvSpPr>
        <p:spPr>
          <a:xfrm>
            <a:off x="746355" y="1173480"/>
            <a:ext cx="8689976" cy="5486400"/>
          </a:xfrm>
        </p:spPr>
        <p:txBody>
          <a:bodyPr>
            <a:normAutofit fontScale="92500"/>
          </a:bodyPr>
          <a:lstStyle/>
          <a:p>
            <a:pPr algn="l"/>
            <a:r>
              <a:rPr lang="en-US" b="1" dirty="0"/>
              <a:t>NETWORK TOPOLOGY:</a:t>
            </a:r>
            <a:endParaRPr lang="en-US" dirty="0"/>
          </a:p>
          <a:p>
            <a:pPr marL="342900" indent="-342900" algn="l">
              <a:buFont typeface="Arial" panose="020B0604020202020204" pitchFamily="34" charset="0"/>
              <a:buChar char="•"/>
            </a:pPr>
            <a:r>
              <a:rPr lang="en-US" cap="none" dirty="0"/>
              <a:t>Bus topology - bus topology is a type of network topology in which all devices are connected to a single cable called a bus.</a:t>
            </a:r>
          </a:p>
          <a:p>
            <a:pPr marL="342900" indent="-342900" algn="l">
              <a:buFont typeface="Arial" panose="020B0604020202020204" pitchFamily="34" charset="0"/>
              <a:buChar char="•"/>
            </a:pPr>
            <a:r>
              <a:rPr lang="en-US" cap="none" dirty="0"/>
              <a:t>Star topology - a star topology is a type of network topology in which all the devices or nodes are physically connected to a central node such as a router, switch, or hub.</a:t>
            </a:r>
          </a:p>
          <a:p>
            <a:pPr marL="342900" indent="-342900" algn="l">
              <a:buFont typeface="Arial" panose="020B0604020202020204" pitchFamily="34" charset="0"/>
              <a:buChar char="•"/>
            </a:pPr>
            <a:r>
              <a:rPr lang="en-US" cap="none" dirty="0"/>
              <a:t>Ring topology - ring topology is a type of network configuration where devices are connected in a Circular manner, forming a closed loop</a:t>
            </a:r>
          </a:p>
          <a:p>
            <a:pPr marL="342900" indent="-342900" algn="l">
              <a:buFont typeface="Arial" panose="020B0604020202020204" pitchFamily="34" charset="0"/>
              <a:buChar char="•"/>
            </a:pPr>
            <a:r>
              <a:rPr lang="en-US" cap="none" dirty="0"/>
              <a:t>Fully connected topology - in this topology, every node is connected using a separate physical link</a:t>
            </a:r>
          </a:p>
          <a:p>
            <a:pPr marL="342900" indent="-342900" algn="l">
              <a:buFont typeface="Arial" panose="020B0604020202020204" pitchFamily="34" charset="0"/>
              <a:buChar char="•"/>
            </a:pPr>
            <a:r>
              <a:rPr lang="en-US" cap="none" dirty="0"/>
              <a:t>Combined topology – in this type of network topology in which two or more different topologies are integrated or combined to lay out a network.</a:t>
            </a:r>
            <a:endParaRPr lang="en-IN" cap="none" dirty="0"/>
          </a:p>
        </p:txBody>
      </p:sp>
    </p:spTree>
    <p:extLst>
      <p:ext uri="{BB962C8B-B14F-4D97-AF65-F5344CB8AC3E}">
        <p14:creationId xmlns:p14="http://schemas.microsoft.com/office/powerpoint/2010/main" val="290330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357CA2-AF0B-4099-9D6E-AF54828A9C9B}"/>
              </a:ext>
            </a:extLst>
          </p:cNvPr>
          <p:cNvSpPr>
            <a:spLocks noGrp="1"/>
          </p:cNvSpPr>
          <p:nvPr>
            <p:ph type="subTitle" idx="1"/>
          </p:nvPr>
        </p:nvSpPr>
        <p:spPr>
          <a:xfrm>
            <a:off x="746355" y="1173480"/>
            <a:ext cx="8689976" cy="5486400"/>
          </a:xfrm>
        </p:spPr>
        <p:txBody>
          <a:bodyPr/>
          <a:lstStyle/>
          <a:p>
            <a:pPr algn="l"/>
            <a:r>
              <a:rPr lang="en-US" b="1" dirty="0"/>
              <a:t>PROTOCOL:</a:t>
            </a:r>
          </a:p>
          <a:p>
            <a:pPr algn="l"/>
            <a:r>
              <a:rPr lang="en-IN" cap="none" dirty="0"/>
              <a:t>Set of rules to be implemented for exchanging messages from both sender and receiver side</a:t>
            </a:r>
          </a:p>
          <a:p>
            <a:pPr algn="l"/>
            <a:r>
              <a:rPr lang="en-IN" cap="none" dirty="0"/>
              <a:t>Key elements of Protocol:</a:t>
            </a:r>
          </a:p>
          <a:p>
            <a:pPr marL="342900" indent="-342900" algn="l">
              <a:buFont typeface="Wingdings" panose="05000000000000000000" pitchFamily="2" charset="2"/>
              <a:buChar char="Ø"/>
            </a:pPr>
            <a:r>
              <a:rPr lang="en-IN" cap="none" dirty="0"/>
              <a:t>Syntax: Data formats ,signal level</a:t>
            </a:r>
          </a:p>
          <a:p>
            <a:pPr marL="342900" indent="-342900" algn="l">
              <a:buFont typeface="Wingdings" panose="05000000000000000000" pitchFamily="2" charset="2"/>
              <a:buChar char="Ø"/>
            </a:pPr>
            <a:r>
              <a:rPr lang="en-IN" cap="none" dirty="0"/>
              <a:t>Semantics: Control info, error handling</a:t>
            </a:r>
          </a:p>
          <a:p>
            <a:pPr marL="342900" indent="-342900" algn="l">
              <a:buFont typeface="Wingdings" panose="05000000000000000000" pitchFamily="2" charset="2"/>
              <a:buChar char="Ø"/>
            </a:pPr>
            <a:r>
              <a:rPr lang="en-IN" cap="none" dirty="0"/>
              <a:t>Timing: Speed matching, sequencing</a:t>
            </a:r>
          </a:p>
          <a:p>
            <a:pPr algn="l"/>
            <a:endParaRPr lang="en-IN" cap="none" dirty="0"/>
          </a:p>
          <a:p>
            <a:pPr algn="l"/>
            <a:endParaRPr lang="en-IN" cap="none" dirty="0"/>
          </a:p>
        </p:txBody>
      </p:sp>
    </p:spTree>
    <p:extLst>
      <p:ext uri="{BB962C8B-B14F-4D97-AF65-F5344CB8AC3E}">
        <p14:creationId xmlns:p14="http://schemas.microsoft.com/office/powerpoint/2010/main" val="189012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357CA2-AF0B-4099-9D6E-AF54828A9C9B}"/>
              </a:ext>
            </a:extLst>
          </p:cNvPr>
          <p:cNvSpPr>
            <a:spLocks noGrp="1"/>
          </p:cNvSpPr>
          <p:nvPr>
            <p:ph type="subTitle" idx="1"/>
          </p:nvPr>
        </p:nvSpPr>
        <p:spPr>
          <a:xfrm>
            <a:off x="746355" y="1173480"/>
            <a:ext cx="8689976" cy="5486400"/>
          </a:xfrm>
        </p:spPr>
        <p:txBody>
          <a:bodyPr/>
          <a:lstStyle/>
          <a:p>
            <a:pPr algn="l"/>
            <a:r>
              <a:rPr lang="en-US" b="1" cap="none" dirty="0"/>
              <a:t>Protocol Architecture:</a:t>
            </a:r>
          </a:p>
          <a:p>
            <a:pPr algn="l"/>
            <a:r>
              <a:rPr lang="en-US" cap="none" dirty="0"/>
              <a:t>The piece of data is broken into modules</a:t>
            </a:r>
          </a:p>
          <a:p>
            <a:pPr algn="l"/>
            <a:r>
              <a:rPr lang="en-US" cap="none" dirty="0" err="1"/>
              <a:t>Eg.</a:t>
            </a:r>
            <a:r>
              <a:rPr lang="en-US" cap="none" dirty="0"/>
              <a:t> For transferring file</a:t>
            </a:r>
          </a:p>
          <a:p>
            <a:pPr marL="342900" indent="-342900" algn="l">
              <a:buFont typeface="Arial" panose="020B0604020202020204" pitchFamily="34" charset="0"/>
              <a:buChar char="•"/>
            </a:pPr>
            <a:r>
              <a:rPr lang="en-US" cap="none" dirty="0"/>
              <a:t>File transfer application</a:t>
            </a:r>
          </a:p>
          <a:p>
            <a:pPr marL="342900" indent="-342900" algn="l">
              <a:buFont typeface="Arial" panose="020B0604020202020204" pitchFamily="34" charset="0"/>
              <a:buChar char="•"/>
            </a:pPr>
            <a:r>
              <a:rPr lang="en-US" cap="none" dirty="0"/>
              <a:t>Communication service module</a:t>
            </a:r>
          </a:p>
          <a:p>
            <a:pPr marL="342900" indent="-342900" algn="l">
              <a:buFont typeface="Arial" panose="020B0604020202020204" pitchFamily="34" charset="0"/>
              <a:buChar char="•"/>
            </a:pPr>
            <a:r>
              <a:rPr lang="en-US" cap="none" dirty="0"/>
              <a:t>Network access module</a:t>
            </a:r>
            <a:endParaRPr lang="en-IN" cap="none" dirty="0"/>
          </a:p>
        </p:txBody>
      </p:sp>
    </p:spTree>
    <p:extLst>
      <p:ext uri="{BB962C8B-B14F-4D97-AF65-F5344CB8AC3E}">
        <p14:creationId xmlns:p14="http://schemas.microsoft.com/office/powerpoint/2010/main" val="158860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357CA2-AF0B-4099-9D6E-AF54828A9C9B}"/>
              </a:ext>
            </a:extLst>
          </p:cNvPr>
          <p:cNvSpPr>
            <a:spLocks noGrp="1"/>
          </p:cNvSpPr>
          <p:nvPr>
            <p:ph type="subTitle" idx="1"/>
          </p:nvPr>
        </p:nvSpPr>
        <p:spPr>
          <a:xfrm>
            <a:off x="746355" y="1173480"/>
            <a:ext cx="8689976" cy="5486400"/>
          </a:xfrm>
        </p:spPr>
        <p:txBody>
          <a:bodyPr/>
          <a:lstStyle/>
          <a:p>
            <a:pPr algn="l"/>
            <a:r>
              <a:rPr lang="en-US" b="1" cap="none" dirty="0"/>
              <a:t>OSI Model</a:t>
            </a:r>
          </a:p>
          <a:p>
            <a:pPr algn="l"/>
            <a:r>
              <a:rPr lang="en-US" cap="none" dirty="0"/>
              <a:t>Open System Interconnection is a 7 layered structure which is developed by ISO</a:t>
            </a:r>
          </a:p>
          <a:p>
            <a:pPr algn="l"/>
            <a:endParaRPr lang="en-US" cap="none" dirty="0"/>
          </a:p>
          <a:p>
            <a:pPr algn="l"/>
            <a:endParaRPr lang="en-IN" cap="none" dirty="0"/>
          </a:p>
        </p:txBody>
      </p:sp>
      <p:pic>
        <p:nvPicPr>
          <p:cNvPr id="4" name="Picture 3">
            <a:extLst>
              <a:ext uri="{FF2B5EF4-FFF2-40B4-BE49-F238E27FC236}">
                <a16:creationId xmlns:a16="http://schemas.microsoft.com/office/drawing/2014/main" id="{BEBAA268-4F5D-45F9-8908-58F505D94FDB}"/>
              </a:ext>
            </a:extLst>
          </p:cNvPr>
          <p:cNvPicPr>
            <a:picLocks noChangeAspect="1"/>
          </p:cNvPicPr>
          <p:nvPr/>
        </p:nvPicPr>
        <p:blipFill rotWithShape="1">
          <a:blip r:embed="rId2">
            <a:extLst>
              <a:ext uri="{28A0092B-C50C-407E-A947-70E740481C1C}">
                <a14:useLocalDpi xmlns:a14="http://schemas.microsoft.com/office/drawing/2010/main" val="0"/>
              </a:ext>
            </a:extLst>
          </a:blip>
          <a:srcRect l="18584" r="3787" b="11690"/>
          <a:stretch/>
        </p:blipFill>
        <p:spPr>
          <a:xfrm>
            <a:off x="1920240" y="2651760"/>
            <a:ext cx="8473440" cy="4133385"/>
          </a:xfrm>
          <a:prstGeom prst="rect">
            <a:avLst/>
          </a:prstGeom>
        </p:spPr>
      </p:pic>
    </p:spTree>
    <p:extLst>
      <p:ext uri="{BB962C8B-B14F-4D97-AF65-F5344CB8AC3E}">
        <p14:creationId xmlns:p14="http://schemas.microsoft.com/office/powerpoint/2010/main" val="272301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C481-3F29-492D-8090-1D0DBBFD1C8D}"/>
              </a:ext>
            </a:extLst>
          </p:cNvPr>
          <p:cNvSpPr>
            <a:spLocks noGrp="1"/>
          </p:cNvSpPr>
          <p:nvPr>
            <p:ph type="title"/>
          </p:nvPr>
        </p:nvSpPr>
        <p:spPr>
          <a:xfrm>
            <a:off x="913149" y="1066801"/>
            <a:ext cx="10364451" cy="859763"/>
          </a:xfrm>
        </p:spPr>
        <p:txBody>
          <a:bodyPr/>
          <a:lstStyle/>
          <a:p>
            <a:pPr algn="l"/>
            <a:r>
              <a:rPr lang="en-US" dirty="0"/>
              <a:t>TCP/IP</a:t>
            </a:r>
            <a:endParaRPr lang="en-IN" dirty="0"/>
          </a:p>
        </p:txBody>
      </p:sp>
      <p:sp>
        <p:nvSpPr>
          <p:cNvPr id="3" name="Content Placeholder 2">
            <a:extLst>
              <a:ext uri="{FF2B5EF4-FFF2-40B4-BE49-F238E27FC236}">
                <a16:creationId xmlns:a16="http://schemas.microsoft.com/office/drawing/2014/main" id="{44E140F1-976A-442A-A3FD-3BB9F2DF0F6B}"/>
              </a:ext>
            </a:extLst>
          </p:cNvPr>
          <p:cNvSpPr>
            <a:spLocks noGrp="1"/>
          </p:cNvSpPr>
          <p:nvPr>
            <p:ph sz="quarter" idx="13"/>
          </p:nvPr>
        </p:nvSpPr>
        <p:spPr>
          <a:xfrm>
            <a:off x="913774" y="1926564"/>
            <a:ext cx="10363826" cy="3864635"/>
          </a:xfrm>
        </p:spPr>
        <p:txBody>
          <a:bodyPr/>
          <a:lstStyle/>
          <a:p>
            <a:pPr marL="0" indent="0">
              <a:buNone/>
            </a:pPr>
            <a:r>
              <a:rPr lang="en-US" cap="none" dirty="0"/>
              <a:t>Transmission Control Protocol/Internet Protocol describe the set of rules of how data should be transferrer between computers</a:t>
            </a:r>
          </a:p>
          <a:p>
            <a:pPr marL="0" indent="0">
              <a:buNone/>
            </a:pPr>
            <a:r>
              <a:rPr lang="en-US" cap="none" dirty="0"/>
              <a:t>These are used for communication via internet</a:t>
            </a:r>
          </a:p>
          <a:p>
            <a:r>
              <a:rPr lang="en-US" cap="none" dirty="0"/>
              <a:t>It is implemented for </a:t>
            </a:r>
            <a:r>
              <a:rPr lang="en-US" cap="none" dirty="0" err="1"/>
              <a:t>LINUX,Windows</a:t>
            </a:r>
            <a:r>
              <a:rPr lang="en-US" cap="none" dirty="0"/>
              <a:t> </a:t>
            </a:r>
            <a:r>
              <a:rPr lang="en-US" cap="none" dirty="0" err="1"/>
              <a:t>etc</a:t>
            </a:r>
            <a:endParaRPr lang="en-US" cap="none" dirty="0"/>
          </a:p>
          <a:p>
            <a:r>
              <a:rPr lang="en-US" cap="none" dirty="0"/>
              <a:t>It is a part of OS</a:t>
            </a:r>
            <a:endParaRPr lang="en-IN" cap="none" dirty="0"/>
          </a:p>
        </p:txBody>
      </p:sp>
    </p:spTree>
    <p:extLst>
      <p:ext uri="{BB962C8B-B14F-4D97-AF65-F5344CB8AC3E}">
        <p14:creationId xmlns:p14="http://schemas.microsoft.com/office/powerpoint/2010/main" val="341556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D463-AF31-4655-9813-0CFCD85CE8EA}"/>
              </a:ext>
            </a:extLst>
          </p:cNvPr>
          <p:cNvSpPr>
            <a:spLocks noGrp="1"/>
          </p:cNvSpPr>
          <p:nvPr>
            <p:ph type="title"/>
          </p:nvPr>
        </p:nvSpPr>
        <p:spPr>
          <a:xfrm>
            <a:off x="913775" y="618517"/>
            <a:ext cx="10364451" cy="1088363"/>
          </a:xfrm>
        </p:spPr>
        <p:txBody>
          <a:bodyPr/>
          <a:lstStyle/>
          <a:p>
            <a:pPr algn="l"/>
            <a:r>
              <a:rPr lang="en-US" dirty="0" err="1"/>
              <a:t>Tcp</a:t>
            </a:r>
            <a:r>
              <a:rPr lang="en-US" dirty="0"/>
              <a:t>/</a:t>
            </a:r>
            <a:r>
              <a:rPr lang="en-US" dirty="0" err="1"/>
              <a:t>ip</a:t>
            </a:r>
            <a:r>
              <a:rPr lang="en-US" dirty="0"/>
              <a:t> protocol architecture</a:t>
            </a:r>
            <a:endParaRPr lang="en-IN" dirty="0"/>
          </a:p>
        </p:txBody>
      </p:sp>
      <p:sp>
        <p:nvSpPr>
          <p:cNvPr id="3" name="Content Placeholder 2">
            <a:extLst>
              <a:ext uri="{FF2B5EF4-FFF2-40B4-BE49-F238E27FC236}">
                <a16:creationId xmlns:a16="http://schemas.microsoft.com/office/drawing/2014/main" id="{B2E4EF4F-5DB8-4336-85E6-6E110B189A9A}"/>
              </a:ext>
            </a:extLst>
          </p:cNvPr>
          <p:cNvSpPr>
            <a:spLocks noGrp="1"/>
          </p:cNvSpPr>
          <p:nvPr>
            <p:ph sz="quarter" idx="13"/>
          </p:nvPr>
        </p:nvSpPr>
        <p:spPr>
          <a:xfrm>
            <a:off x="913774" y="1706880"/>
            <a:ext cx="10363826" cy="4998720"/>
          </a:xfrm>
        </p:spPr>
        <p:txBody>
          <a:bodyPr/>
          <a:lstStyle/>
          <a:p>
            <a:pPr marL="0" indent="0">
              <a:buNone/>
            </a:pPr>
            <a:r>
              <a:rPr lang="en-US" cap="none" dirty="0"/>
              <a:t>This Protocol is used by global internet</a:t>
            </a:r>
          </a:p>
          <a:p>
            <a:pPr marL="0" indent="0">
              <a:buNone/>
            </a:pPr>
            <a:r>
              <a:rPr lang="en-US" cap="none" dirty="0"/>
              <a:t>Application layer</a:t>
            </a:r>
          </a:p>
          <a:p>
            <a:pPr marL="0" indent="0">
              <a:buNone/>
            </a:pPr>
            <a:r>
              <a:rPr lang="en-US" cap="none" dirty="0"/>
              <a:t>Transport layer</a:t>
            </a:r>
          </a:p>
          <a:p>
            <a:pPr marL="0" indent="0">
              <a:buNone/>
            </a:pPr>
            <a:r>
              <a:rPr lang="en-US" cap="none" dirty="0"/>
              <a:t>Internet layer</a:t>
            </a:r>
          </a:p>
          <a:p>
            <a:pPr marL="0" indent="0">
              <a:buNone/>
            </a:pPr>
            <a:r>
              <a:rPr lang="en-US" cap="none" dirty="0"/>
              <a:t>Network access layer</a:t>
            </a:r>
          </a:p>
          <a:p>
            <a:pPr marL="0" indent="0">
              <a:buNone/>
            </a:pPr>
            <a:r>
              <a:rPr lang="en-US" cap="none" dirty="0"/>
              <a:t>Physical layer</a:t>
            </a:r>
            <a:endParaRPr lang="en-IN" cap="none" dirty="0"/>
          </a:p>
        </p:txBody>
      </p:sp>
      <p:sp>
        <p:nvSpPr>
          <p:cNvPr id="5" name="Rectangle 4">
            <a:extLst>
              <a:ext uri="{FF2B5EF4-FFF2-40B4-BE49-F238E27FC236}">
                <a16:creationId xmlns:a16="http://schemas.microsoft.com/office/drawing/2014/main" id="{2302FDEF-33F7-4897-A756-FE35278DF2CA}"/>
              </a:ext>
            </a:extLst>
          </p:cNvPr>
          <p:cNvSpPr/>
          <p:nvPr/>
        </p:nvSpPr>
        <p:spPr>
          <a:xfrm>
            <a:off x="4770120" y="2843765"/>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Application </a:t>
            </a:r>
            <a:endParaRPr lang="en-IN" sz="2400" dirty="0"/>
          </a:p>
        </p:txBody>
      </p:sp>
      <p:sp>
        <p:nvSpPr>
          <p:cNvPr id="6" name="Rectangle 5">
            <a:extLst>
              <a:ext uri="{FF2B5EF4-FFF2-40B4-BE49-F238E27FC236}">
                <a16:creationId xmlns:a16="http://schemas.microsoft.com/office/drawing/2014/main" id="{90FF4386-B4B8-4B23-846C-B5508FE9B4BA}"/>
              </a:ext>
            </a:extLst>
          </p:cNvPr>
          <p:cNvSpPr/>
          <p:nvPr/>
        </p:nvSpPr>
        <p:spPr>
          <a:xfrm>
            <a:off x="4770120" y="3749040"/>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IP </a:t>
            </a:r>
            <a:endParaRPr lang="en-IN" sz="2400" dirty="0"/>
          </a:p>
        </p:txBody>
      </p:sp>
      <p:sp>
        <p:nvSpPr>
          <p:cNvPr id="7" name="Rectangle 6">
            <a:extLst>
              <a:ext uri="{FF2B5EF4-FFF2-40B4-BE49-F238E27FC236}">
                <a16:creationId xmlns:a16="http://schemas.microsoft.com/office/drawing/2014/main" id="{144C5B1D-FC12-4C48-94FC-0C142619707C}"/>
              </a:ext>
            </a:extLst>
          </p:cNvPr>
          <p:cNvSpPr/>
          <p:nvPr/>
        </p:nvSpPr>
        <p:spPr>
          <a:xfrm>
            <a:off x="4770120" y="4206240"/>
            <a:ext cx="1706880" cy="935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Network</a:t>
            </a:r>
          </a:p>
          <a:p>
            <a:pPr algn="ctr"/>
            <a:r>
              <a:rPr lang="en-US" sz="2400" dirty="0"/>
              <a:t>access </a:t>
            </a:r>
            <a:endParaRPr lang="en-IN" sz="2400" dirty="0"/>
          </a:p>
        </p:txBody>
      </p:sp>
      <p:sp>
        <p:nvSpPr>
          <p:cNvPr id="8" name="Rectangle 7">
            <a:extLst>
              <a:ext uri="{FF2B5EF4-FFF2-40B4-BE49-F238E27FC236}">
                <a16:creationId xmlns:a16="http://schemas.microsoft.com/office/drawing/2014/main" id="{ED7F7247-BBD2-4F2E-85A0-CACC58CBA4AE}"/>
              </a:ext>
            </a:extLst>
          </p:cNvPr>
          <p:cNvSpPr/>
          <p:nvPr/>
        </p:nvSpPr>
        <p:spPr>
          <a:xfrm>
            <a:off x="4770120" y="5151120"/>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Physical </a:t>
            </a:r>
            <a:endParaRPr lang="en-IN" sz="2400" dirty="0"/>
          </a:p>
        </p:txBody>
      </p:sp>
      <p:sp>
        <p:nvSpPr>
          <p:cNvPr id="9" name="Rectangle 8">
            <a:extLst>
              <a:ext uri="{FF2B5EF4-FFF2-40B4-BE49-F238E27FC236}">
                <a16:creationId xmlns:a16="http://schemas.microsoft.com/office/drawing/2014/main" id="{40720CB5-0F04-4E6E-9B2E-F1BF249988C7}"/>
              </a:ext>
            </a:extLst>
          </p:cNvPr>
          <p:cNvSpPr/>
          <p:nvPr/>
        </p:nvSpPr>
        <p:spPr>
          <a:xfrm>
            <a:off x="4770120" y="3303868"/>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TCP </a:t>
            </a:r>
            <a:endParaRPr lang="en-IN" sz="2400" dirty="0"/>
          </a:p>
        </p:txBody>
      </p:sp>
      <p:sp>
        <p:nvSpPr>
          <p:cNvPr id="10" name="Rectangle 9">
            <a:extLst>
              <a:ext uri="{FF2B5EF4-FFF2-40B4-BE49-F238E27FC236}">
                <a16:creationId xmlns:a16="http://schemas.microsoft.com/office/drawing/2014/main" id="{2030C76D-4CD8-4621-9275-08AF5B445A3C}"/>
              </a:ext>
            </a:extLst>
          </p:cNvPr>
          <p:cNvSpPr/>
          <p:nvPr/>
        </p:nvSpPr>
        <p:spPr>
          <a:xfrm>
            <a:off x="9052560" y="2823962"/>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Application </a:t>
            </a:r>
            <a:endParaRPr lang="en-IN" sz="2400" dirty="0"/>
          </a:p>
        </p:txBody>
      </p:sp>
      <p:sp>
        <p:nvSpPr>
          <p:cNvPr id="11" name="Rectangle 10">
            <a:extLst>
              <a:ext uri="{FF2B5EF4-FFF2-40B4-BE49-F238E27FC236}">
                <a16:creationId xmlns:a16="http://schemas.microsoft.com/office/drawing/2014/main" id="{8FF663A7-5CE7-4591-ADFE-16AAA6AC83C1}"/>
              </a:ext>
            </a:extLst>
          </p:cNvPr>
          <p:cNvSpPr/>
          <p:nvPr/>
        </p:nvSpPr>
        <p:spPr>
          <a:xfrm>
            <a:off x="9052560" y="3729237"/>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IP </a:t>
            </a:r>
            <a:endParaRPr lang="en-IN" sz="2400" dirty="0"/>
          </a:p>
        </p:txBody>
      </p:sp>
      <p:sp>
        <p:nvSpPr>
          <p:cNvPr id="12" name="Rectangle 11">
            <a:extLst>
              <a:ext uri="{FF2B5EF4-FFF2-40B4-BE49-F238E27FC236}">
                <a16:creationId xmlns:a16="http://schemas.microsoft.com/office/drawing/2014/main" id="{4E67F49F-5703-4545-A9C1-0C3401806CC4}"/>
              </a:ext>
            </a:extLst>
          </p:cNvPr>
          <p:cNvSpPr/>
          <p:nvPr/>
        </p:nvSpPr>
        <p:spPr>
          <a:xfrm>
            <a:off x="9052560" y="4186437"/>
            <a:ext cx="1706880" cy="935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Network</a:t>
            </a:r>
          </a:p>
          <a:p>
            <a:pPr algn="ctr"/>
            <a:r>
              <a:rPr lang="en-US" sz="2400" dirty="0"/>
              <a:t>access </a:t>
            </a:r>
            <a:endParaRPr lang="en-IN" sz="2400" dirty="0"/>
          </a:p>
        </p:txBody>
      </p:sp>
      <p:sp>
        <p:nvSpPr>
          <p:cNvPr id="13" name="Rectangle 12">
            <a:extLst>
              <a:ext uri="{FF2B5EF4-FFF2-40B4-BE49-F238E27FC236}">
                <a16:creationId xmlns:a16="http://schemas.microsoft.com/office/drawing/2014/main" id="{19514318-8C8A-4EF0-9140-2B9EAFDE39D1}"/>
              </a:ext>
            </a:extLst>
          </p:cNvPr>
          <p:cNvSpPr/>
          <p:nvPr/>
        </p:nvSpPr>
        <p:spPr>
          <a:xfrm>
            <a:off x="9052560" y="5131317"/>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Physical </a:t>
            </a:r>
            <a:endParaRPr lang="en-IN" sz="2400" dirty="0"/>
          </a:p>
        </p:txBody>
      </p:sp>
      <p:sp>
        <p:nvSpPr>
          <p:cNvPr id="14" name="Rectangle 13">
            <a:extLst>
              <a:ext uri="{FF2B5EF4-FFF2-40B4-BE49-F238E27FC236}">
                <a16:creationId xmlns:a16="http://schemas.microsoft.com/office/drawing/2014/main" id="{F15700BC-E58E-4437-A0B9-15489BC8C827}"/>
              </a:ext>
            </a:extLst>
          </p:cNvPr>
          <p:cNvSpPr/>
          <p:nvPr/>
        </p:nvSpPr>
        <p:spPr>
          <a:xfrm>
            <a:off x="9052560" y="3284065"/>
            <a:ext cx="170688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TCP </a:t>
            </a:r>
            <a:endParaRPr lang="en-IN" sz="2400" dirty="0"/>
          </a:p>
        </p:txBody>
      </p:sp>
      <p:cxnSp>
        <p:nvCxnSpPr>
          <p:cNvPr id="16" name="Straight Connector 15">
            <a:extLst>
              <a:ext uri="{FF2B5EF4-FFF2-40B4-BE49-F238E27FC236}">
                <a16:creationId xmlns:a16="http://schemas.microsoft.com/office/drawing/2014/main" id="{93AD5DFC-07E5-4C48-88BA-C0CDA6A92B1A}"/>
              </a:ext>
            </a:extLst>
          </p:cNvPr>
          <p:cNvCxnSpPr>
            <a:stCxn id="5" idx="3"/>
            <a:endCxn id="10" idx="1"/>
          </p:cNvCxnSpPr>
          <p:nvPr/>
        </p:nvCxnSpPr>
        <p:spPr>
          <a:xfrm flipV="1">
            <a:off x="6477000" y="3052562"/>
            <a:ext cx="2575560" cy="19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52A78D-2C05-4E8A-AFAE-764E2DFEB587}"/>
              </a:ext>
            </a:extLst>
          </p:cNvPr>
          <p:cNvCxnSpPr/>
          <p:nvPr/>
        </p:nvCxnSpPr>
        <p:spPr>
          <a:xfrm flipV="1">
            <a:off x="6477000" y="3496750"/>
            <a:ext cx="2575560" cy="19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A53C0B-5190-420D-B768-46FE416E9065}"/>
              </a:ext>
            </a:extLst>
          </p:cNvPr>
          <p:cNvCxnSpPr/>
          <p:nvPr/>
        </p:nvCxnSpPr>
        <p:spPr>
          <a:xfrm flipV="1">
            <a:off x="6477000" y="3982202"/>
            <a:ext cx="2575560" cy="19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FD481A-FCF6-4BF8-8E39-F242584759A2}"/>
              </a:ext>
            </a:extLst>
          </p:cNvPr>
          <p:cNvCxnSpPr/>
          <p:nvPr/>
        </p:nvCxnSpPr>
        <p:spPr>
          <a:xfrm flipV="1">
            <a:off x="6506854" y="4621707"/>
            <a:ext cx="2575560" cy="19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30ADB22-B51F-44FA-A1D6-C645AE5A9B86}"/>
              </a:ext>
            </a:extLst>
          </p:cNvPr>
          <p:cNvCxnSpPr/>
          <p:nvPr/>
        </p:nvCxnSpPr>
        <p:spPr>
          <a:xfrm flipV="1">
            <a:off x="6506854" y="5340114"/>
            <a:ext cx="2575560" cy="198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E13CB8-AC03-4C4F-8E1E-FBC04CB952F9}"/>
              </a:ext>
            </a:extLst>
          </p:cNvPr>
          <p:cNvSpPr txBox="1"/>
          <p:nvPr/>
        </p:nvSpPr>
        <p:spPr>
          <a:xfrm>
            <a:off x="4662814" y="5836375"/>
            <a:ext cx="2179946" cy="461665"/>
          </a:xfrm>
          <a:prstGeom prst="rect">
            <a:avLst/>
          </a:prstGeom>
          <a:noFill/>
        </p:spPr>
        <p:txBody>
          <a:bodyPr wrap="square" rtlCol="0">
            <a:spAutoFit/>
          </a:bodyPr>
          <a:lstStyle/>
          <a:p>
            <a:r>
              <a:rPr lang="en-US" sz="2400" dirty="0"/>
              <a:t>Source system</a:t>
            </a:r>
            <a:endParaRPr lang="en-IN" sz="2400" dirty="0"/>
          </a:p>
        </p:txBody>
      </p:sp>
      <p:sp>
        <p:nvSpPr>
          <p:cNvPr id="22" name="TextBox 21">
            <a:extLst>
              <a:ext uri="{FF2B5EF4-FFF2-40B4-BE49-F238E27FC236}">
                <a16:creationId xmlns:a16="http://schemas.microsoft.com/office/drawing/2014/main" id="{8CA45F71-8E13-4618-A8B6-7F99DDA9D9EE}"/>
              </a:ext>
            </a:extLst>
          </p:cNvPr>
          <p:cNvSpPr txBox="1"/>
          <p:nvPr/>
        </p:nvSpPr>
        <p:spPr>
          <a:xfrm>
            <a:off x="8839200" y="5821004"/>
            <a:ext cx="2575560" cy="461665"/>
          </a:xfrm>
          <a:prstGeom prst="rect">
            <a:avLst/>
          </a:prstGeom>
          <a:noFill/>
        </p:spPr>
        <p:txBody>
          <a:bodyPr wrap="square" rtlCol="0">
            <a:spAutoFit/>
          </a:bodyPr>
          <a:lstStyle/>
          <a:p>
            <a:r>
              <a:rPr lang="en-US" sz="2400" dirty="0"/>
              <a:t>Destination system</a:t>
            </a:r>
            <a:endParaRPr lang="en-IN" sz="2400" dirty="0"/>
          </a:p>
        </p:txBody>
      </p:sp>
      <p:sp>
        <p:nvSpPr>
          <p:cNvPr id="24" name="Oval 23">
            <a:extLst>
              <a:ext uri="{FF2B5EF4-FFF2-40B4-BE49-F238E27FC236}">
                <a16:creationId xmlns:a16="http://schemas.microsoft.com/office/drawing/2014/main" id="{024D5F72-AD37-42F2-AE5A-8C9EA1BD4AEB}"/>
              </a:ext>
            </a:extLst>
          </p:cNvPr>
          <p:cNvSpPr/>
          <p:nvPr/>
        </p:nvSpPr>
        <p:spPr>
          <a:xfrm>
            <a:off x="6659254" y="3977640"/>
            <a:ext cx="2271386" cy="8080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NETWORK</a:t>
            </a:r>
            <a:endParaRPr lang="en-IN" dirty="0"/>
          </a:p>
        </p:txBody>
      </p:sp>
    </p:spTree>
    <p:extLst>
      <p:ext uri="{BB962C8B-B14F-4D97-AF65-F5344CB8AC3E}">
        <p14:creationId xmlns:p14="http://schemas.microsoft.com/office/powerpoint/2010/main" val="327884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7AB6D1B-EF52-4CE9-BEA8-87BFE18625B9}"/>
              </a:ext>
            </a:extLst>
          </p:cNvPr>
          <p:cNvGraphicFramePr>
            <a:graphicFrameLocks noGrp="1"/>
          </p:cNvGraphicFramePr>
          <p:nvPr>
            <p:extLst>
              <p:ext uri="{D42A27DB-BD31-4B8C-83A1-F6EECF244321}">
                <p14:modId xmlns:p14="http://schemas.microsoft.com/office/powerpoint/2010/main" val="1697711098"/>
              </p:ext>
            </p:extLst>
          </p:nvPr>
        </p:nvGraphicFramePr>
        <p:xfrm>
          <a:off x="2026920" y="719665"/>
          <a:ext cx="2758440" cy="5519815"/>
        </p:xfrm>
        <a:graphic>
          <a:graphicData uri="http://schemas.openxmlformats.org/drawingml/2006/table">
            <a:tbl>
              <a:tblPr firstRow="1" bandRow="1">
                <a:tableStyleId>{2D5ABB26-0587-4C30-8999-92F81FD0307C}</a:tableStyleId>
              </a:tblPr>
              <a:tblGrid>
                <a:gridCol w="2758440">
                  <a:extLst>
                    <a:ext uri="{9D8B030D-6E8A-4147-A177-3AD203B41FA5}">
                      <a16:colId xmlns:a16="http://schemas.microsoft.com/office/drawing/2014/main" val="1486569305"/>
                    </a:ext>
                  </a:extLst>
                </a:gridCol>
              </a:tblGrid>
              <a:tr h="788545">
                <a:tc>
                  <a:txBody>
                    <a:bodyPr/>
                    <a:lstStyle/>
                    <a:p>
                      <a:pPr algn="ctr"/>
                      <a:r>
                        <a:rPr lang="en-US" sz="2400" dirty="0"/>
                        <a:t>APPLICATION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893138"/>
                  </a:ext>
                </a:extLst>
              </a:tr>
              <a:tr h="788545">
                <a:tc>
                  <a:txBody>
                    <a:bodyPr/>
                    <a:lstStyle/>
                    <a:p>
                      <a:pPr algn="ctr"/>
                      <a:r>
                        <a:rPr lang="en-US" sz="2400" dirty="0"/>
                        <a:t>PRESENTATION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5514377"/>
                  </a:ext>
                </a:extLst>
              </a:tr>
              <a:tr h="788545">
                <a:tc>
                  <a:txBody>
                    <a:bodyPr/>
                    <a:lstStyle/>
                    <a:p>
                      <a:pPr algn="ctr"/>
                      <a:r>
                        <a:rPr lang="en-US" sz="2400" dirty="0"/>
                        <a:t>SESSION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1615444"/>
                  </a:ext>
                </a:extLst>
              </a:tr>
              <a:tr h="788545">
                <a:tc>
                  <a:txBody>
                    <a:bodyPr/>
                    <a:lstStyle/>
                    <a:p>
                      <a:pPr algn="ctr"/>
                      <a:r>
                        <a:rPr lang="en-US" sz="2400" dirty="0"/>
                        <a:t>TRANSPORT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936152"/>
                  </a:ext>
                </a:extLst>
              </a:tr>
              <a:tr h="788545">
                <a:tc>
                  <a:txBody>
                    <a:bodyPr/>
                    <a:lstStyle/>
                    <a:p>
                      <a:pPr algn="ctr"/>
                      <a:r>
                        <a:rPr lang="en-US" sz="2400" dirty="0"/>
                        <a:t>NETWORK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114968"/>
                  </a:ext>
                </a:extLst>
              </a:tr>
              <a:tr h="788545">
                <a:tc>
                  <a:txBody>
                    <a:bodyPr/>
                    <a:lstStyle/>
                    <a:p>
                      <a:pPr algn="ctr"/>
                      <a:r>
                        <a:rPr lang="en-US" sz="2400" dirty="0"/>
                        <a:t>DATA LINK</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216701"/>
                  </a:ext>
                </a:extLst>
              </a:tr>
              <a:tr h="788545">
                <a:tc>
                  <a:txBody>
                    <a:bodyPr/>
                    <a:lstStyle/>
                    <a:p>
                      <a:pPr algn="ctr"/>
                      <a:r>
                        <a:rPr lang="en-US" sz="2400" dirty="0"/>
                        <a:t>PHYSICAL</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175815"/>
                  </a:ext>
                </a:extLst>
              </a:tr>
            </a:tbl>
          </a:graphicData>
        </a:graphic>
      </p:graphicFrame>
      <p:graphicFrame>
        <p:nvGraphicFramePr>
          <p:cNvPr id="5" name="Table 5">
            <a:extLst>
              <a:ext uri="{FF2B5EF4-FFF2-40B4-BE49-F238E27FC236}">
                <a16:creationId xmlns:a16="http://schemas.microsoft.com/office/drawing/2014/main" id="{5FC65A81-67BB-4BFF-B04D-274D9D71BE2C}"/>
              </a:ext>
            </a:extLst>
          </p:cNvPr>
          <p:cNvGraphicFramePr>
            <a:graphicFrameLocks noGrp="1"/>
          </p:cNvGraphicFramePr>
          <p:nvPr>
            <p:extLst>
              <p:ext uri="{D42A27DB-BD31-4B8C-83A1-F6EECF244321}">
                <p14:modId xmlns:p14="http://schemas.microsoft.com/office/powerpoint/2010/main" val="3331520686"/>
              </p:ext>
            </p:extLst>
          </p:nvPr>
        </p:nvGraphicFramePr>
        <p:xfrm>
          <a:off x="4946004" y="723051"/>
          <a:ext cx="1942475" cy="5531755"/>
        </p:xfrm>
        <a:graphic>
          <a:graphicData uri="http://schemas.openxmlformats.org/drawingml/2006/table">
            <a:tbl>
              <a:tblPr firstRow="1" bandRow="1">
                <a:tableStyleId>{2D5ABB26-0587-4C30-8999-92F81FD0307C}</a:tableStyleId>
              </a:tblPr>
              <a:tblGrid>
                <a:gridCol w="1942475">
                  <a:extLst>
                    <a:ext uri="{9D8B030D-6E8A-4147-A177-3AD203B41FA5}">
                      <a16:colId xmlns:a16="http://schemas.microsoft.com/office/drawing/2014/main" val="1581733861"/>
                    </a:ext>
                  </a:extLst>
                </a:gridCol>
              </a:tblGrid>
              <a:tr h="1908238">
                <a:tc>
                  <a:txBody>
                    <a:bodyPr/>
                    <a:lstStyle/>
                    <a:p>
                      <a:pPr algn="ctr"/>
                      <a:r>
                        <a:rPr lang="en-US" sz="2400" dirty="0"/>
                        <a:t>APPLICATION</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773117"/>
                  </a:ext>
                </a:extLst>
              </a:tr>
              <a:tr h="1148869">
                <a:tc>
                  <a:txBody>
                    <a:bodyPr/>
                    <a:lstStyle/>
                    <a:p>
                      <a:pPr algn="ctr"/>
                      <a:r>
                        <a:rPr lang="en-US" sz="2400" dirty="0"/>
                        <a:t>TRANSPORT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741321"/>
                  </a:ext>
                </a:extLst>
              </a:tr>
              <a:tr h="441873">
                <a:tc>
                  <a:txBody>
                    <a:bodyPr/>
                    <a:lstStyle/>
                    <a:p>
                      <a:pPr algn="ctr"/>
                      <a:r>
                        <a:rPr lang="en-US" sz="2400" dirty="0"/>
                        <a:t>INTERNET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788717"/>
                  </a:ext>
                </a:extLst>
              </a:tr>
              <a:tr h="1045549">
                <a:tc>
                  <a:txBody>
                    <a:bodyPr/>
                    <a:lstStyle/>
                    <a:p>
                      <a:pPr algn="ctr"/>
                      <a:r>
                        <a:rPr lang="en-US" sz="2400" dirty="0"/>
                        <a:t>NETWORK ACCESS</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509614"/>
                  </a:ext>
                </a:extLst>
              </a:tr>
              <a:tr h="971899">
                <a:tc>
                  <a:txBody>
                    <a:bodyPr/>
                    <a:lstStyle/>
                    <a:p>
                      <a:pPr algn="ctr"/>
                      <a:r>
                        <a:rPr lang="en-US" sz="2400" dirty="0"/>
                        <a:t>PHYSICAL</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003399"/>
                  </a:ext>
                </a:extLst>
              </a:tr>
            </a:tbl>
          </a:graphicData>
        </a:graphic>
      </p:graphicFrame>
      <p:cxnSp>
        <p:nvCxnSpPr>
          <p:cNvPr id="10" name="Straight Arrow Connector 9">
            <a:extLst>
              <a:ext uri="{FF2B5EF4-FFF2-40B4-BE49-F238E27FC236}">
                <a16:creationId xmlns:a16="http://schemas.microsoft.com/office/drawing/2014/main" id="{49E935D7-20DE-48D7-A91E-21F02D6F6EC7}"/>
              </a:ext>
            </a:extLst>
          </p:cNvPr>
          <p:cNvCxnSpPr>
            <a:cxnSpLocks/>
          </p:cNvCxnSpPr>
          <p:nvPr/>
        </p:nvCxnSpPr>
        <p:spPr>
          <a:xfrm>
            <a:off x="7345680" y="3794760"/>
            <a:ext cx="0" cy="2460046"/>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801C88B-DE66-4DD5-AC14-90CABB99D36E}"/>
              </a:ext>
            </a:extLst>
          </p:cNvPr>
          <p:cNvCxnSpPr>
            <a:cxnSpLocks/>
          </p:cNvCxnSpPr>
          <p:nvPr/>
        </p:nvCxnSpPr>
        <p:spPr>
          <a:xfrm>
            <a:off x="7894320" y="2651760"/>
            <a:ext cx="0" cy="2627686"/>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B5FCE1-F751-4D72-93E4-9DFDA7DC8DF5}"/>
              </a:ext>
            </a:extLst>
          </p:cNvPr>
          <p:cNvCxnSpPr>
            <a:cxnSpLocks/>
          </p:cNvCxnSpPr>
          <p:nvPr/>
        </p:nvCxnSpPr>
        <p:spPr>
          <a:xfrm>
            <a:off x="8625840" y="719665"/>
            <a:ext cx="0" cy="455978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37351F3-81EC-495C-9ED9-D44C9B42E7C5}"/>
              </a:ext>
            </a:extLst>
          </p:cNvPr>
          <p:cNvCxnSpPr>
            <a:cxnSpLocks/>
          </p:cNvCxnSpPr>
          <p:nvPr/>
        </p:nvCxnSpPr>
        <p:spPr>
          <a:xfrm>
            <a:off x="9448800" y="582505"/>
            <a:ext cx="0" cy="3044615"/>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FDBD5FC-F1A2-4B7C-83EF-7E59E0759C6B}"/>
              </a:ext>
            </a:extLst>
          </p:cNvPr>
          <p:cNvCxnSpPr>
            <a:cxnSpLocks/>
          </p:cNvCxnSpPr>
          <p:nvPr/>
        </p:nvCxnSpPr>
        <p:spPr>
          <a:xfrm>
            <a:off x="9448800" y="3627120"/>
            <a:ext cx="0" cy="261236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D427804-704B-4509-B8D4-1F1A3310485F}"/>
              </a:ext>
            </a:extLst>
          </p:cNvPr>
          <p:cNvSpPr txBox="1"/>
          <p:nvPr/>
        </p:nvSpPr>
        <p:spPr>
          <a:xfrm>
            <a:off x="9829800" y="4748634"/>
            <a:ext cx="478016" cy="369332"/>
          </a:xfrm>
          <a:prstGeom prst="rect">
            <a:avLst/>
          </a:prstGeom>
          <a:noFill/>
        </p:spPr>
        <p:txBody>
          <a:bodyPr wrap="none" rtlCol="0">
            <a:spAutoFit/>
          </a:bodyPr>
          <a:lstStyle/>
          <a:p>
            <a:r>
              <a:rPr lang="en-US" dirty="0"/>
              <a:t>OS</a:t>
            </a:r>
            <a:endParaRPr lang="en-IN" dirty="0"/>
          </a:p>
        </p:txBody>
      </p:sp>
      <p:sp>
        <p:nvSpPr>
          <p:cNvPr id="22" name="TextBox 21">
            <a:extLst>
              <a:ext uri="{FF2B5EF4-FFF2-40B4-BE49-F238E27FC236}">
                <a16:creationId xmlns:a16="http://schemas.microsoft.com/office/drawing/2014/main" id="{D220FB39-D734-4935-BE6C-22575CA95114}"/>
              </a:ext>
            </a:extLst>
          </p:cNvPr>
          <p:cNvSpPr txBox="1"/>
          <p:nvPr/>
        </p:nvSpPr>
        <p:spPr>
          <a:xfrm>
            <a:off x="9829800" y="2331720"/>
            <a:ext cx="1303114" cy="369332"/>
          </a:xfrm>
          <a:prstGeom prst="rect">
            <a:avLst/>
          </a:prstGeom>
          <a:noFill/>
        </p:spPr>
        <p:txBody>
          <a:bodyPr wrap="none" rtlCol="0">
            <a:spAutoFit/>
          </a:bodyPr>
          <a:lstStyle/>
          <a:p>
            <a:r>
              <a:rPr lang="en-US" dirty="0"/>
              <a:t>USER SPACE</a:t>
            </a:r>
            <a:endParaRPr lang="en-IN" dirty="0"/>
          </a:p>
        </p:txBody>
      </p:sp>
      <p:sp>
        <p:nvSpPr>
          <p:cNvPr id="23" name="TextBox 22">
            <a:extLst>
              <a:ext uri="{FF2B5EF4-FFF2-40B4-BE49-F238E27FC236}">
                <a16:creationId xmlns:a16="http://schemas.microsoft.com/office/drawing/2014/main" id="{59519A0A-18D7-4528-BB4C-94B235B0095E}"/>
              </a:ext>
            </a:extLst>
          </p:cNvPr>
          <p:cNvSpPr txBox="1"/>
          <p:nvPr/>
        </p:nvSpPr>
        <p:spPr>
          <a:xfrm rot="16200000">
            <a:off x="8257837" y="2331720"/>
            <a:ext cx="1250599" cy="369332"/>
          </a:xfrm>
          <a:prstGeom prst="rect">
            <a:avLst/>
          </a:prstGeom>
          <a:noFill/>
        </p:spPr>
        <p:txBody>
          <a:bodyPr wrap="none" rtlCol="0">
            <a:spAutoFit/>
          </a:bodyPr>
          <a:lstStyle/>
          <a:p>
            <a:r>
              <a:rPr lang="en-US" dirty="0"/>
              <a:t>SOFTWARE</a:t>
            </a:r>
            <a:endParaRPr lang="en-IN" dirty="0"/>
          </a:p>
        </p:txBody>
      </p:sp>
      <p:sp>
        <p:nvSpPr>
          <p:cNvPr id="24" name="TextBox 23">
            <a:extLst>
              <a:ext uri="{FF2B5EF4-FFF2-40B4-BE49-F238E27FC236}">
                <a16:creationId xmlns:a16="http://schemas.microsoft.com/office/drawing/2014/main" id="{877D9513-4D4E-4B19-9E10-2922DC1935DC}"/>
              </a:ext>
            </a:extLst>
          </p:cNvPr>
          <p:cNvSpPr txBox="1"/>
          <p:nvPr/>
        </p:nvSpPr>
        <p:spPr>
          <a:xfrm rot="16200000">
            <a:off x="7446473" y="3610094"/>
            <a:ext cx="1265026" cy="369332"/>
          </a:xfrm>
          <a:prstGeom prst="rect">
            <a:avLst/>
          </a:prstGeom>
          <a:noFill/>
        </p:spPr>
        <p:txBody>
          <a:bodyPr wrap="none" rtlCol="0">
            <a:spAutoFit/>
          </a:bodyPr>
          <a:lstStyle/>
          <a:p>
            <a:r>
              <a:rPr lang="en-US" dirty="0"/>
              <a:t> FIRMWARE</a:t>
            </a:r>
            <a:endParaRPr lang="en-IN" dirty="0"/>
          </a:p>
        </p:txBody>
      </p:sp>
      <p:sp>
        <p:nvSpPr>
          <p:cNvPr id="25" name="TextBox 24">
            <a:extLst>
              <a:ext uri="{FF2B5EF4-FFF2-40B4-BE49-F238E27FC236}">
                <a16:creationId xmlns:a16="http://schemas.microsoft.com/office/drawing/2014/main" id="{8D1F1CFD-45C8-4188-8CEE-4BD8FB23919E}"/>
              </a:ext>
            </a:extLst>
          </p:cNvPr>
          <p:cNvSpPr txBox="1"/>
          <p:nvPr/>
        </p:nvSpPr>
        <p:spPr>
          <a:xfrm rot="16200000">
            <a:off x="6854276" y="4933300"/>
            <a:ext cx="1348574" cy="369332"/>
          </a:xfrm>
          <a:prstGeom prst="rect">
            <a:avLst/>
          </a:prstGeom>
          <a:noFill/>
        </p:spPr>
        <p:txBody>
          <a:bodyPr wrap="none" rtlCol="0">
            <a:spAutoFit/>
          </a:bodyPr>
          <a:lstStyle/>
          <a:p>
            <a:r>
              <a:rPr lang="en-US" dirty="0"/>
              <a:t> HARDWARE</a:t>
            </a:r>
            <a:endParaRPr lang="en-IN" dirty="0"/>
          </a:p>
        </p:txBody>
      </p:sp>
      <p:sp>
        <p:nvSpPr>
          <p:cNvPr id="26" name="TextBox 25">
            <a:extLst>
              <a:ext uri="{FF2B5EF4-FFF2-40B4-BE49-F238E27FC236}">
                <a16:creationId xmlns:a16="http://schemas.microsoft.com/office/drawing/2014/main" id="{F95AE093-D22C-41E5-8BFA-923ABDABF08F}"/>
              </a:ext>
            </a:extLst>
          </p:cNvPr>
          <p:cNvSpPr txBox="1"/>
          <p:nvPr/>
        </p:nvSpPr>
        <p:spPr>
          <a:xfrm>
            <a:off x="4648200" y="120840"/>
            <a:ext cx="1993303" cy="461665"/>
          </a:xfrm>
          <a:prstGeom prst="rect">
            <a:avLst/>
          </a:prstGeom>
          <a:noFill/>
        </p:spPr>
        <p:txBody>
          <a:bodyPr wrap="none" rtlCol="0">
            <a:spAutoFit/>
          </a:bodyPr>
          <a:lstStyle/>
          <a:p>
            <a:r>
              <a:rPr lang="en-US" sz="2400" b="1" dirty="0">
                <a:solidFill>
                  <a:srgbClr val="FF0000"/>
                </a:solidFill>
              </a:rPr>
              <a:t>OSI VS TCP/IP</a:t>
            </a:r>
            <a:endParaRPr lang="en-IN" sz="2400" b="1" dirty="0">
              <a:solidFill>
                <a:srgbClr val="FF0000"/>
              </a:solidFill>
            </a:endParaRPr>
          </a:p>
        </p:txBody>
      </p:sp>
    </p:spTree>
    <p:extLst>
      <p:ext uri="{BB962C8B-B14F-4D97-AF65-F5344CB8AC3E}">
        <p14:creationId xmlns:p14="http://schemas.microsoft.com/office/powerpoint/2010/main" val="36553517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155</TotalTime>
  <Words>683</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Centaur</vt:lpstr>
      <vt:lpstr>Freestyle Script</vt:lpstr>
      <vt:lpstr>Inter</vt:lpstr>
      <vt:lpstr>Tw Cen MT</vt:lpstr>
      <vt:lpstr>Wingdings</vt:lpstr>
      <vt:lpstr>Droplet</vt:lpstr>
      <vt:lpstr>Linux device driver</vt:lpstr>
      <vt:lpstr>PowerPoint Presentation</vt:lpstr>
      <vt:lpstr>PowerPoint Presentation</vt:lpstr>
      <vt:lpstr>PowerPoint Presentation</vt:lpstr>
      <vt:lpstr>PowerPoint Presentation</vt:lpstr>
      <vt:lpstr>PowerPoint Presentation</vt:lpstr>
      <vt:lpstr>TCP/IP</vt:lpstr>
      <vt:lpstr>Tcp/ip protocol architecture</vt:lpstr>
      <vt:lpstr>PowerPoint Presentation</vt:lpstr>
      <vt:lpstr>Computer NETWORK</vt:lpstr>
      <vt:lpstr>Connectivity and inter-networking:  Point to point Broadcast links Switched Networks Connecting clouds                  </vt:lpstr>
      <vt:lpstr>Building data networks</vt:lpstr>
      <vt:lpstr>PROTOCOLS AND INTERFACES</vt:lpstr>
      <vt:lpstr>ADDRESSES AND NAMES</vt:lpstr>
      <vt:lpstr>IP ADDRESS</vt:lpstr>
      <vt:lpstr>IP HEADER</vt:lpstr>
      <vt:lpstr>Subnet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subithra s</dc:creator>
  <cp:lastModifiedBy>subithra s</cp:lastModifiedBy>
  <cp:revision>4</cp:revision>
  <dcterms:created xsi:type="dcterms:W3CDTF">2024-04-02T14:03:54Z</dcterms:created>
  <dcterms:modified xsi:type="dcterms:W3CDTF">2024-04-02T17:50:14Z</dcterms:modified>
</cp:coreProperties>
</file>