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73" r:id="rId4"/>
    <p:sldId id="274" r:id="rId5"/>
    <p:sldId id="275" r:id="rId6"/>
    <p:sldId id="276" r:id="rId7"/>
    <p:sldId id="277" r:id="rId8"/>
    <p:sldId id="278" r:id="rId9"/>
    <p:sldId id="279" r:id="rId10"/>
    <p:sldId id="280" r:id="rId11"/>
    <p:sldId id="281" r:id="rId12"/>
    <p:sldId id="282"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58D31-2D11-47D4-89D6-919AC827CAE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75581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58D31-2D11-47D4-89D6-919AC827CAE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79604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58D31-2D11-47D4-89D6-919AC827CAE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3147814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58D31-2D11-47D4-89D6-919AC827CAE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7651D-A8B6-4A9D-BC6E-2D56B132C3C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3375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58D31-2D11-47D4-89D6-919AC827CAE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842476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258D31-2D11-47D4-89D6-919AC827CAE1}"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783109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258D31-2D11-47D4-89D6-919AC827CAE1}"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3342056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58D31-2D11-47D4-89D6-919AC827CAE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2490281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58D31-2D11-47D4-89D6-919AC827CAE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419612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58D31-2D11-47D4-89D6-919AC827CAE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12264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58D31-2D11-47D4-89D6-919AC827CAE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113984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258D31-2D11-47D4-89D6-919AC827CAE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84526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258D31-2D11-47D4-89D6-919AC827CAE1}"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39802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258D31-2D11-47D4-89D6-919AC827CAE1}"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112547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1258D31-2D11-47D4-89D6-919AC827CAE1}"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417011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58D31-2D11-47D4-89D6-919AC827CAE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38096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58D31-2D11-47D4-89D6-919AC827CAE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17651D-A8B6-4A9D-BC6E-2D56B132C3CA}" type="slidenum">
              <a:rPr lang="en-IN" smtClean="0"/>
              <a:t>‹#›</a:t>
            </a:fld>
            <a:endParaRPr lang="en-IN"/>
          </a:p>
        </p:txBody>
      </p:sp>
    </p:spTree>
    <p:extLst>
      <p:ext uri="{BB962C8B-B14F-4D97-AF65-F5344CB8AC3E}">
        <p14:creationId xmlns:p14="http://schemas.microsoft.com/office/powerpoint/2010/main" val="3589578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1258D31-2D11-47D4-89D6-919AC827CAE1}" type="datetimeFigureOut">
              <a:rPr lang="en-IN" smtClean="0"/>
              <a:t>10-04-2024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E17651D-A8B6-4A9D-BC6E-2D56B132C3CA}" type="slidenum">
              <a:rPr lang="en-IN" smtClean="0"/>
              <a:t>‹#›</a:t>
            </a:fld>
            <a:endParaRPr lang="en-IN"/>
          </a:p>
        </p:txBody>
      </p:sp>
    </p:spTree>
    <p:extLst>
      <p:ext uri="{BB962C8B-B14F-4D97-AF65-F5344CB8AC3E}">
        <p14:creationId xmlns:p14="http://schemas.microsoft.com/office/powerpoint/2010/main" val="3608964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7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C59D-F8F0-4F5E-BD4B-C787A8E6D8B6}"/>
              </a:ext>
            </a:extLst>
          </p:cNvPr>
          <p:cNvSpPr>
            <a:spLocks noGrp="1"/>
          </p:cNvSpPr>
          <p:nvPr>
            <p:ph type="ctrTitle"/>
          </p:nvPr>
        </p:nvSpPr>
        <p:spPr>
          <a:xfrm>
            <a:off x="790113" y="772357"/>
            <a:ext cx="10121392" cy="4972973"/>
          </a:xfrm>
        </p:spPr>
        <p:txBody>
          <a:bodyPr>
            <a:normAutofit fontScale="90000"/>
          </a:bodyPr>
          <a:lstStyle/>
          <a:p>
            <a:pPr algn="l"/>
            <a:r>
              <a:rPr lang="en-US" sz="1800" cap="none" dirty="0">
                <a:cs typeface="Arial" panose="020B0604020202020204" pitchFamily="34" charset="0"/>
              </a:rPr>
              <a:t>Array-based stack:</a:t>
            </a:r>
            <a:br>
              <a:rPr lang="en-US" sz="1800" cap="none" dirty="0">
                <a:cs typeface="Arial" panose="020B0604020202020204" pitchFamily="34" charset="0"/>
              </a:rPr>
            </a:br>
            <a:br>
              <a:rPr lang="en-US" sz="1800" cap="none" dirty="0">
                <a:cs typeface="Arial" panose="020B0604020202020204" pitchFamily="34" charset="0"/>
              </a:rPr>
            </a:br>
            <a:r>
              <a:rPr lang="en-US" sz="1800" cap="none" dirty="0">
                <a:cs typeface="Arial" panose="020B0604020202020204" pitchFamily="34" charset="0"/>
              </a:rPr>
              <a:t>A fixed-size array is used to store the elements of the stack. A variable, usually called top, is used to keep track of the index of the top element of the stack.</a:t>
            </a:r>
            <a:br>
              <a:rPr lang="en-US" sz="1800" cap="none" dirty="0">
                <a:cs typeface="Arial" panose="020B0604020202020204" pitchFamily="34" charset="0"/>
              </a:rPr>
            </a:br>
            <a:r>
              <a:rPr lang="en-US" sz="1800" cap="none" dirty="0">
                <a:cs typeface="Arial" panose="020B0604020202020204" pitchFamily="34" charset="0"/>
              </a:rPr>
              <a:t>Push operation increments top and inserts the element at top index.</a:t>
            </a:r>
            <a:br>
              <a:rPr lang="en-US" sz="1800" cap="none" dirty="0">
                <a:cs typeface="Arial" panose="020B0604020202020204" pitchFamily="34" charset="0"/>
              </a:rPr>
            </a:br>
            <a:r>
              <a:rPr lang="en-US" sz="1800" cap="none" dirty="0">
                <a:cs typeface="Arial" panose="020B0604020202020204" pitchFamily="34" charset="0"/>
              </a:rPr>
              <a:t>Pop operation returns the element at top index and decrements top.</a:t>
            </a:r>
            <a:br>
              <a:rPr lang="en-US" sz="1800" cap="none" dirty="0">
                <a:cs typeface="Arial" panose="020B0604020202020204" pitchFamily="34" charset="0"/>
              </a:rPr>
            </a:br>
            <a:r>
              <a:rPr lang="en-US" sz="1800" cap="none" dirty="0">
                <a:cs typeface="Arial" panose="020B0604020202020204" pitchFamily="34" charset="0"/>
              </a:rPr>
              <a:t>Array-based stacks have a fixed capacity determined at the time of creation, and they may overflow if the capacity is exceeded.</a:t>
            </a:r>
            <a:br>
              <a:rPr lang="en-US" sz="1800" cap="none" dirty="0">
                <a:cs typeface="Arial" panose="020B0604020202020204" pitchFamily="34" charset="0"/>
              </a:rPr>
            </a:br>
            <a:br>
              <a:rPr lang="en-US" sz="1800" cap="none" dirty="0">
                <a:cs typeface="Arial" panose="020B0604020202020204" pitchFamily="34" charset="0"/>
              </a:rPr>
            </a:br>
            <a:br>
              <a:rPr lang="en-US" sz="1800" cap="none" dirty="0">
                <a:cs typeface="Arial" panose="020B0604020202020204" pitchFamily="34" charset="0"/>
              </a:rPr>
            </a:br>
            <a:r>
              <a:rPr lang="en-US" sz="1800" cap="none" dirty="0">
                <a:cs typeface="Arial" panose="020B0604020202020204" pitchFamily="34" charset="0"/>
              </a:rPr>
              <a:t>Linked list-based stack:</a:t>
            </a:r>
            <a:br>
              <a:rPr lang="en-US" sz="1800" cap="none" dirty="0">
                <a:cs typeface="Arial" panose="020B0604020202020204" pitchFamily="34" charset="0"/>
              </a:rPr>
            </a:br>
            <a:br>
              <a:rPr lang="en-US" sz="1800" cap="none" dirty="0">
                <a:cs typeface="Arial" panose="020B0604020202020204" pitchFamily="34" charset="0"/>
              </a:rPr>
            </a:br>
            <a:r>
              <a:rPr lang="en-US" sz="1800" cap="none" dirty="0">
                <a:cs typeface="Arial" panose="020B0604020202020204" pitchFamily="34" charset="0"/>
              </a:rPr>
              <a:t>A linked list is used to store the elements of the stack. Each node of the linked list contains the data and a reference to the next node.</a:t>
            </a:r>
            <a:br>
              <a:rPr lang="en-US" sz="1800" cap="none" dirty="0">
                <a:cs typeface="Arial" panose="020B0604020202020204" pitchFamily="34" charset="0"/>
              </a:rPr>
            </a:br>
            <a:r>
              <a:rPr lang="en-US" sz="1800" cap="none" dirty="0">
                <a:cs typeface="Arial" panose="020B0604020202020204" pitchFamily="34" charset="0"/>
              </a:rPr>
              <a:t>The top of the stack is represented by the head of the linked list.</a:t>
            </a:r>
            <a:br>
              <a:rPr lang="en-US" sz="1800" cap="none" dirty="0">
                <a:cs typeface="Arial" panose="020B0604020202020204" pitchFamily="34" charset="0"/>
              </a:rPr>
            </a:br>
            <a:r>
              <a:rPr lang="en-US" sz="1800" cap="none" dirty="0">
                <a:cs typeface="Arial" panose="020B0604020202020204" pitchFamily="34" charset="0"/>
              </a:rPr>
              <a:t>Push operation adds a new node to the head of the linked list.</a:t>
            </a:r>
            <a:br>
              <a:rPr lang="en-US" sz="1800" cap="none" dirty="0">
                <a:cs typeface="Arial" panose="020B0604020202020204" pitchFamily="34" charset="0"/>
              </a:rPr>
            </a:br>
            <a:r>
              <a:rPr lang="en-US" sz="1800" cap="none" dirty="0">
                <a:cs typeface="Arial" panose="020B0604020202020204" pitchFamily="34" charset="0"/>
              </a:rPr>
              <a:t>Pop operation removes and returns the node at the head of the linked list.</a:t>
            </a:r>
            <a:br>
              <a:rPr lang="en-US" sz="1800" cap="none" dirty="0">
                <a:cs typeface="Arial" panose="020B0604020202020204" pitchFamily="34" charset="0"/>
              </a:rPr>
            </a:br>
            <a:r>
              <a:rPr lang="en-US" sz="1800" cap="none" dirty="0">
                <a:cs typeface="Arial" panose="020B0604020202020204" pitchFamily="34" charset="0"/>
              </a:rPr>
              <a:t>Linked list-based stacks can dynamically grow and shrink as needed, but they require extra memory for storing the pointers.</a:t>
            </a:r>
            <a:br>
              <a:rPr lang="en-US" dirty="0"/>
            </a:br>
            <a:endParaRPr lang="en-IN" dirty="0"/>
          </a:p>
        </p:txBody>
      </p:sp>
    </p:spTree>
    <p:extLst>
      <p:ext uri="{BB962C8B-B14F-4D97-AF65-F5344CB8AC3E}">
        <p14:creationId xmlns:p14="http://schemas.microsoft.com/office/powerpoint/2010/main" val="70894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00AF2-5B16-4541-857A-2C8F6AB8A886}"/>
              </a:ext>
            </a:extLst>
          </p:cNvPr>
          <p:cNvSpPr>
            <a:spLocks noGrp="1"/>
          </p:cNvSpPr>
          <p:nvPr>
            <p:ph sz="quarter" idx="13"/>
          </p:nvPr>
        </p:nvSpPr>
        <p:spPr>
          <a:xfrm>
            <a:off x="753976" y="1284016"/>
            <a:ext cx="10363826" cy="4140241"/>
          </a:xfrm>
        </p:spPr>
        <p:txBody>
          <a:bodyPr>
            <a:normAutofit/>
          </a:bodyPr>
          <a:lstStyle/>
          <a:p>
            <a:pPr algn="l"/>
            <a:r>
              <a:rPr lang="en-US" sz="1600" b="0" i="0" cap="none" dirty="0">
                <a:solidFill>
                  <a:srgbClr val="0D0D0D"/>
                </a:solidFill>
                <a:effectLst/>
                <a:latin typeface="+mj-lt"/>
              </a:rPr>
              <a:t>A queue is a linear data structure that follows the first in, first out (FIFO) principle, meaning that the element that is added first is the one that gets removed first. It can be visualized as a line of people waiting for service, where the person who arrived first gets served first.</a:t>
            </a:r>
          </a:p>
          <a:p>
            <a:pPr marL="0" indent="0" algn="l">
              <a:buNone/>
            </a:pPr>
            <a:r>
              <a:rPr lang="en-US" sz="1600" b="0" i="0" cap="none" dirty="0">
                <a:solidFill>
                  <a:srgbClr val="0D0D0D"/>
                </a:solidFill>
                <a:effectLst/>
                <a:latin typeface="+mj-lt"/>
              </a:rPr>
              <a:t>A queue typically supports the following operations:</a:t>
            </a:r>
          </a:p>
          <a:p>
            <a:pPr algn="l">
              <a:buFont typeface="+mj-lt"/>
              <a:buAutoNum type="arabicPeriod"/>
            </a:pPr>
            <a:r>
              <a:rPr lang="en-US" sz="1600" b="1" i="0" cap="none" dirty="0">
                <a:solidFill>
                  <a:srgbClr val="0D0D0D"/>
                </a:solidFill>
                <a:effectLst/>
                <a:latin typeface="+mj-lt"/>
              </a:rPr>
              <a:t>Enqueue</a:t>
            </a:r>
            <a:r>
              <a:rPr lang="en-US" sz="1600" b="0" i="0" cap="none" dirty="0">
                <a:solidFill>
                  <a:srgbClr val="0D0D0D"/>
                </a:solidFill>
                <a:effectLst/>
                <a:latin typeface="+mj-lt"/>
              </a:rPr>
              <a:t>: adds an element to the rear (end) of the queue.</a:t>
            </a:r>
          </a:p>
          <a:p>
            <a:pPr algn="l">
              <a:buFont typeface="+mj-lt"/>
              <a:buAutoNum type="arabicPeriod"/>
            </a:pPr>
            <a:r>
              <a:rPr lang="en-US" sz="1600" b="1" i="0" cap="none" dirty="0">
                <a:solidFill>
                  <a:srgbClr val="0D0D0D"/>
                </a:solidFill>
                <a:effectLst/>
                <a:latin typeface="+mj-lt"/>
              </a:rPr>
              <a:t>Dequeue</a:t>
            </a:r>
            <a:r>
              <a:rPr lang="en-US" sz="1600" b="0" i="0" cap="none" dirty="0">
                <a:solidFill>
                  <a:srgbClr val="0D0D0D"/>
                </a:solidFill>
                <a:effectLst/>
                <a:latin typeface="+mj-lt"/>
              </a:rPr>
              <a:t>: removes and returns the element at the front (head) of the queue.</a:t>
            </a:r>
          </a:p>
          <a:p>
            <a:pPr algn="l">
              <a:buFont typeface="+mj-lt"/>
              <a:buAutoNum type="arabicPeriod"/>
            </a:pPr>
            <a:r>
              <a:rPr lang="en-US" sz="1600" b="1" i="0" cap="none" dirty="0">
                <a:solidFill>
                  <a:srgbClr val="0D0D0D"/>
                </a:solidFill>
                <a:effectLst/>
                <a:latin typeface="+mj-lt"/>
              </a:rPr>
              <a:t>Front</a:t>
            </a:r>
            <a:r>
              <a:rPr lang="en-US" sz="1600" b="0" i="0" cap="none" dirty="0">
                <a:solidFill>
                  <a:srgbClr val="0D0D0D"/>
                </a:solidFill>
                <a:effectLst/>
                <a:latin typeface="+mj-lt"/>
              </a:rPr>
              <a:t>: returns the element at the front of the queue without removing it.</a:t>
            </a:r>
          </a:p>
          <a:p>
            <a:pPr algn="l">
              <a:buFont typeface="+mj-lt"/>
              <a:buAutoNum type="arabicPeriod"/>
            </a:pPr>
            <a:r>
              <a:rPr lang="en-US" sz="1600" b="1" i="0" cap="none" dirty="0" err="1">
                <a:solidFill>
                  <a:srgbClr val="0D0D0D"/>
                </a:solidFill>
                <a:effectLst/>
                <a:latin typeface="+mj-lt"/>
              </a:rPr>
              <a:t>Isempty</a:t>
            </a:r>
            <a:r>
              <a:rPr lang="en-US" sz="1600" b="0" i="0" cap="none" dirty="0">
                <a:solidFill>
                  <a:srgbClr val="0D0D0D"/>
                </a:solidFill>
                <a:effectLst/>
                <a:latin typeface="+mj-lt"/>
              </a:rPr>
              <a:t>: checks if the queue is empty.</a:t>
            </a:r>
          </a:p>
          <a:p>
            <a:pPr algn="l">
              <a:buFont typeface="+mj-lt"/>
              <a:buAutoNum type="arabicPeriod"/>
            </a:pPr>
            <a:r>
              <a:rPr lang="en-US" sz="1600" b="1" i="0" cap="none" dirty="0" err="1">
                <a:solidFill>
                  <a:srgbClr val="0D0D0D"/>
                </a:solidFill>
                <a:effectLst/>
                <a:latin typeface="+mj-lt"/>
              </a:rPr>
              <a:t>Isfull</a:t>
            </a:r>
            <a:r>
              <a:rPr lang="en-US" sz="1600" b="0" i="0" cap="none" dirty="0">
                <a:solidFill>
                  <a:srgbClr val="0D0D0D"/>
                </a:solidFill>
                <a:effectLst/>
                <a:latin typeface="+mj-lt"/>
              </a:rPr>
              <a:t>: checks if the queue is full (for fixed-size queues).</a:t>
            </a:r>
          </a:p>
          <a:p>
            <a:endParaRPr lang="en-IN" cap="none" dirty="0">
              <a:latin typeface="+mj-lt"/>
            </a:endParaRPr>
          </a:p>
        </p:txBody>
      </p:sp>
      <p:sp>
        <p:nvSpPr>
          <p:cNvPr id="4" name="Title 1">
            <a:extLst>
              <a:ext uri="{FF2B5EF4-FFF2-40B4-BE49-F238E27FC236}">
                <a16:creationId xmlns:a16="http://schemas.microsoft.com/office/drawing/2014/main" id="{93057F20-51E8-4496-AFC6-8980D6777624}"/>
              </a:ext>
            </a:extLst>
          </p:cNvPr>
          <p:cNvSpPr>
            <a:spLocks noGrp="1"/>
          </p:cNvSpPr>
          <p:nvPr>
            <p:ph type="title"/>
          </p:nvPr>
        </p:nvSpPr>
        <p:spPr>
          <a:xfrm>
            <a:off x="336727" y="485352"/>
            <a:ext cx="10364451" cy="553335"/>
          </a:xfrm>
        </p:spPr>
        <p:txBody>
          <a:bodyPr>
            <a:normAutofit fontScale="90000"/>
          </a:bodyPr>
          <a:lstStyle/>
          <a:p>
            <a:r>
              <a:rPr lang="en-US" dirty="0"/>
              <a:t>QUEUE</a:t>
            </a:r>
            <a:endParaRPr lang="en-IN" dirty="0"/>
          </a:p>
        </p:txBody>
      </p:sp>
      <p:pic>
        <p:nvPicPr>
          <p:cNvPr id="6146" name="Picture 2" descr="What is Queue Data Structure? - GeeksforGeeks">
            <a:extLst>
              <a:ext uri="{FF2B5EF4-FFF2-40B4-BE49-F238E27FC236}">
                <a16:creationId xmlns:a16="http://schemas.microsoft.com/office/drawing/2014/main" id="{FB2C277E-DA98-422A-B4F9-E51FA0D3F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906" y="4998127"/>
            <a:ext cx="6467475" cy="172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6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2B57F-A4EE-4B1C-A759-205A8969C46D}"/>
              </a:ext>
            </a:extLst>
          </p:cNvPr>
          <p:cNvSpPr>
            <a:spLocks noGrp="1"/>
          </p:cNvSpPr>
          <p:nvPr>
            <p:ph sz="quarter" idx="13"/>
          </p:nvPr>
        </p:nvSpPr>
        <p:spPr>
          <a:xfrm>
            <a:off x="824998" y="475551"/>
            <a:ext cx="10363826" cy="5906897"/>
          </a:xfrm>
        </p:spPr>
        <p:txBody>
          <a:bodyPr>
            <a:noAutofit/>
          </a:bodyPr>
          <a:lstStyle/>
          <a:p>
            <a:pPr marL="0" indent="0">
              <a:buNone/>
            </a:pPr>
            <a:r>
              <a:rPr lang="en-US" sz="1600" b="1" cap="none" dirty="0"/>
              <a:t>Array-based queue:</a:t>
            </a:r>
            <a:endParaRPr lang="en-US" sz="1600" cap="none" dirty="0"/>
          </a:p>
          <a:p>
            <a:r>
              <a:rPr lang="en-US" sz="1600" cap="none" dirty="0"/>
              <a:t>In this implementation, a fixed-size array is used to store the elements of the queue. Two variables, usually called front and rear, are used to keep track of the indices of the front and rear elements of the queue, respectively.</a:t>
            </a:r>
          </a:p>
          <a:p>
            <a:r>
              <a:rPr lang="en-US" sz="1600" cap="none" dirty="0"/>
              <a:t>Enqueue operation inserts an element at the rear index and increments rear.</a:t>
            </a:r>
          </a:p>
          <a:p>
            <a:r>
              <a:rPr lang="en-US" sz="1600" cap="none" dirty="0"/>
              <a:t>Dequeue operation removes and returns the element at the front index and increments front.</a:t>
            </a:r>
          </a:p>
          <a:p>
            <a:r>
              <a:rPr lang="en-US" sz="1600" cap="none" dirty="0"/>
              <a:t>Array-based queues may encounter overflow if the capacity is exceeded, but they have constant-time access for enqueue and dequeue operations.</a:t>
            </a:r>
          </a:p>
          <a:p>
            <a:endParaRPr lang="en-US" sz="1600" cap="none" dirty="0"/>
          </a:p>
          <a:p>
            <a:pPr marL="0" indent="0">
              <a:buNone/>
            </a:pPr>
            <a:r>
              <a:rPr lang="en-US" sz="1600" b="1" cap="none" dirty="0"/>
              <a:t>Linked list-based queue:</a:t>
            </a:r>
          </a:p>
          <a:p>
            <a:r>
              <a:rPr lang="en-US" sz="1600" cap="none" dirty="0"/>
              <a:t>In this implementation, a linked list is used to store the elements of the queue. Each node of the linked list contains the data and a reference to the next node.</a:t>
            </a:r>
          </a:p>
          <a:p>
            <a:r>
              <a:rPr lang="en-US" sz="1600" cap="none" dirty="0"/>
              <a:t>The front and rear of the queue are represented by the head and tail of the linked list, respectively.</a:t>
            </a:r>
          </a:p>
          <a:p>
            <a:r>
              <a:rPr lang="en-US" sz="1600" cap="none" dirty="0"/>
              <a:t>Enqueue operation adds a new node to the tail of the linked list.</a:t>
            </a:r>
          </a:p>
          <a:p>
            <a:r>
              <a:rPr lang="en-US" sz="1600" cap="none" dirty="0"/>
              <a:t>Dequeue operation removes and returns the node at the head of the linked list.</a:t>
            </a:r>
          </a:p>
          <a:p>
            <a:r>
              <a:rPr lang="en-US" sz="1600" cap="none" dirty="0"/>
              <a:t>Linked list-based queues can dynamically grow and shrink as needed, but they require extra memory for storing the pointers.</a:t>
            </a:r>
            <a:endParaRPr lang="en-IN" sz="1600" cap="none" dirty="0"/>
          </a:p>
        </p:txBody>
      </p:sp>
    </p:spTree>
    <p:extLst>
      <p:ext uri="{BB962C8B-B14F-4D97-AF65-F5344CB8AC3E}">
        <p14:creationId xmlns:p14="http://schemas.microsoft.com/office/powerpoint/2010/main" val="266231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619A9E-C250-44B3-B7C4-60B47D7BBDDC}"/>
              </a:ext>
            </a:extLst>
          </p:cNvPr>
          <p:cNvSpPr txBox="1"/>
          <p:nvPr/>
        </p:nvSpPr>
        <p:spPr>
          <a:xfrm>
            <a:off x="2858609" y="1136342"/>
            <a:ext cx="5024762" cy="646331"/>
          </a:xfrm>
          <a:prstGeom prst="rect">
            <a:avLst/>
          </a:prstGeom>
          <a:noFill/>
        </p:spPr>
        <p:txBody>
          <a:bodyPr wrap="square" rtlCol="0">
            <a:spAutoFit/>
          </a:bodyPr>
          <a:lstStyle/>
          <a:p>
            <a:pPr algn="ctr"/>
            <a:r>
              <a:rPr lang="en-US" sz="3600" b="1" dirty="0"/>
              <a:t>Data structure</a:t>
            </a:r>
            <a:endParaRPr lang="en-IN" sz="3600" b="1" dirty="0"/>
          </a:p>
        </p:txBody>
      </p:sp>
      <p:sp>
        <p:nvSpPr>
          <p:cNvPr id="6" name="TextBox 5">
            <a:extLst>
              <a:ext uri="{FF2B5EF4-FFF2-40B4-BE49-F238E27FC236}">
                <a16:creationId xmlns:a16="http://schemas.microsoft.com/office/drawing/2014/main" id="{5F65B30B-CD8D-4362-9755-A9E43B7EA968}"/>
              </a:ext>
            </a:extLst>
          </p:cNvPr>
          <p:cNvSpPr txBox="1"/>
          <p:nvPr/>
        </p:nvSpPr>
        <p:spPr>
          <a:xfrm>
            <a:off x="816745" y="2112884"/>
            <a:ext cx="10848514" cy="4247317"/>
          </a:xfrm>
          <a:prstGeom prst="rect">
            <a:avLst/>
          </a:prstGeom>
          <a:noFill/>
        </p:spPr>
        <p:txBody>
          <a:bodyPr wrap="square">
            <a:spAutoFit/>
          </a:bodyPr>
          <a:lstStyle/>
          <a:p>
            <a:pPr algn="l"/>
            <a:r>
              <a:rPr lang="en-US" b="0" i="0" dirty="0">
                <a:solidFill>
                  <a:srgbClr val="0D0D0D"/>
                </a:solidFill>
                <a:effectLst/>
                <a:latin typeface="Söhne"/>
              </a:rPr>
              <a:t>A data structure is a way of organizing, storing, and managing data effectively so that it can be accessed and manipulated efficiently. There are various types of data structures, each with its own advantages and applications. Here are some common types of data structures:</a:t>
            </a:r>
          </a:p>
          <a:p>
            <a:pPr algn="l"/>
            <a:endParaRPr lang="en-US" dirty="0">
              <a:solidFill>
                <a:srgbClr val="0D0D0D"/>
              </a:solidFill>
              <a:latin typeface="Söhne"/>
            </a:endParaRPr>
          </a:p>
          <a:p>
            <a:pPr algn="l"/>
            <a:endParaRPr lang="en-US" b="0" i="0" dirty="0">
              <a:solidFill>
                <a:srgbClr val="0D0D0D"/>
              </a:solidFill>
              <a:effectLst/>
              <a:latin typeface="Söhne"/>
            </a:endParaRPr>
          </a:p>
          <a:p>
            <a:pPr marL="285750" indent="-285750" algn="l">
              <a:buFont typeface="Wingdings" panose="05000000000000000000" pitchFamily="2" charset="2"/>
              <a:buChar char="q"/>
            </a:pPr>
            <a:r>
              <a:rPr lang="en-US" b="1" i="0" dirty="0">
                <a:solidFill>
                  <a:srgbClr val="0D0D0D"/>
                </a:solidFill>
                <a:effectLst/>
                <a:latin typeface="Söhne"/>
              </a:rPr>
              <a:t>Arrays</a:t>
            </a:r>
            <a:r>
              <a:rPr lang="en-US" b="0" i="0" dirty="0">
                <a:solidFill>
                  <a:srgbClr val="0D0D0D"/>
                </a:solidFill>
                <a:effectLst/>
                <a:latin typeface="Söhne"/>
              </a:rPr>
              <a:t>: Arrays are a collection of elements stored in contiguous memory locations. Elements are accessed using an index. Arrays have a fixed size and offer constant-time access to elements, but inserting or deleting elements may require shifting elements, resulting in inefficient operations.</a:t>
            </a:r>
          </a:p>
          <a:p>
            <a:pPr marL="285750" indent="-285750" algn="l">
              <a:buFont typeface="Wingdings" panose="05000000000000000000" pitchFamily="2" charset="2"/>
              <a:buChar char="q"/>
            </a:pPr>
            <a:endParaRPr lang="en-US" dirty="0">
              <a:solidFill>
                <a:srgbClr val="0D0D0D"/>
              </a:solidFill>
              <a:latin typeface="Söhne"/>
            </a:endParaRPr>
          </a:p>
          <a:p>
            <a:pPr marL="285750" indent="-285750" algn="l">
              <a:buFont typeface="Wingdings" panose="05000000000000000000" pitchFamily="2" charset="2"/>
              <a:buChar char="q"/>
            </a:pPr>
            <a:endParaRPr lang="en-US" b="0" i="0" dirty="0">
              <a:solidFill>
                <a:srgbClr val="0D0D0D"/>
              </a:solidFill>
              <a:effectLst/>
              <a:latin typeface="Söhne"/>
            </a:endParaRPr>
          </a:p>
          <a:p>
            <a:pPr marL="285750" indent="-285750" algn="l">
              <a:buFont typeface="Wingdings" panose="05000000000000000000" pitchFamily="2" charset="2"/>
              <a:buChar char="q"/>
            </a:pPr>
            <a:r>
              <a:rPr lang="en-US" b="1" i="0" dirty="0">
                <a:solidFill>
                  <a:srgbClr val="0D0D0D"/>
                </a:solidFill>
                <a:effectLst/>
                <a:latin typeface="Söhne"/>
              </a:rPr>
              <a:t>Linked Lists</a:t>
            </a:r>
            <a:r>
              <a:rPr lang="en-US" b="0" i="0" dirty="0">
                <a:solidFill>
                  <a:srgbClr val="0D0D0D"/>
                </a:solidFill>
                <a:effectLst/>
                <a:latin typeface="Söhne"/>
              </a:rPr>
              <a:t>: Linked lists consist of nodes where each node contains data and a reference (pointer) to the next node in the sequence. Linked lists can be singly linked (each node points to the next node) or doubly linked (each node points to both the next and previous nodes). Linked lists allow efficient insertion and deletion of elements anywhere in the list, but accessing elements requires traversing the list from the beginning.</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324654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2F1BE5-EF15-4762-BC98-7BD19704A651}"/>
              </a:ext>
            </a:extLst>
          </p:cNvPr>
          <p:cNvSpPr>
            <a:spLocks noGrp="1"/>
          </p:cNvSpPr>
          <p:nvPr>
            <p:ph type="body" idx="1"/>
          </p:nvPr>
        </p:nvSpPr>
        <p:spPr>
          <a:xfrm>
            <a:off x="920124" y="1518082"/>
            <a:ext cx="10351752" cy="4128995"/>
          </a:xfrm>
        </p:spPr>
        <p:txBody>
          <a:bodyPr>
            <a:normAutofit/>
          </a:bodyPr>
          <a:lstStyle/>
          <a:p>
            <a:pPr marL="342900" indent="-342900" algn="l">
              <a:buFont typeface="Wingdings" panose="05000000000000000000" pitchFamily="2" charset="2"/>
              <a:buChar char="q"/>
            </a:pPr>
            <a:r>
              <a:rPr lang="en-US" b="1" i="0" cap="none" dirty="0">
                <a:solidFill>
                  <a:srgbClr val="0D0D0D"/>
                </a:solidFill>
                <a:effectLst/>
                <a:latin typeface="Söhne"/>
              </a:rPr>
              <a:t>Stacks</a:t>
            </a:r>
            <a:r>
              <a:rPr lang="en-US" b="0" i="0" cap="none" dirty="0">
                <a:solidFill>
                  <a:srgbClr val="0D0D0D"/>
                </a:solidFill>
                <a:effectLst/>
                <a:latin typeface="Söhne"/>
              </a:rPr>
              <a:t>: stacks are a last-in-first-out (LIFO) data structure where elements are inserted and removed from the same end, known as the top. Stack operations include push (inserting an element onto the top of the stack) and pop (removing the top element). Stacks are commonly used for function call management, expression evaluation, and backtracking algorithms.</a:t>
            </a:r>
          </a:p>
          <a:p>
            <a:pPr marL="342900" indent="-342900" algn="l">
              <a:buFont typeface="Wingdings" panose="05000000000000000000" pitchFamily="2" charset="2"/>
              <a:buChar char="q"/>
            </a:pPr>
            <a:endParaRPr lang="en-US" b="0" i="0" cap="none" dirty="0">
              <a:solidFill>
                <a:srgbClr val="0D0D0D"/>
              </a:solidFill>
              <a:effectLst/>
              <a:latin typeface="Söhne"/>
            </a:endParaRPr>
          </a:p>
          <a:p>
            <a:pPr marL="342900" indent="-342900" algn="l">
              <a:buFont typeface="Wingdings" panose="05000000000000000000" pitchFamily="2" charset="2"/>
              <a:buChar char="q"/>
            </a:pPr>
            <a:r>
              <a:rPr lang="en-US" b="1" i="0" cap="none" dirty="0">
                <a:solidFill>
                  <a:srgbClr val="0D0D0D"/>
                </a:solidFill>
                <a:effectLst/>
                <a:latin typeface="Söhne"/>
              </a:rPr>
              <a:t>Queues</a:t>
            </a:r>
            <a:r>
              <a:rPr lang="en-US" b="0" i="0" cap="none" dirty="0">
                <a:solidFill>
                  <a:srgbClr val="0D0D0D"/>
                </a:solidFill>
                <a:effectLst/>
                <a:latin typeface="Söhne"/>
              </a:rPr>
              <a:t>: queues are a first-in-first-out (</a:t>
            </a:r>
            <a:r>
              <a:rPr lang="en-US" b="0" i="0" cap="none" dirty="0" err="1">
                <a:solidFill>
                  <a:srgbClr val="0D0D0D"/>
                </a:solidFill>
                <a:effectLst/>
                <a:latin typeface="Söhne"/>
              </a:rPr>
              <a:t>fifo</a:t>
            </a:r>
            <a:r>
              <a:rPr lang="en-US" b="0" i="0" cap="none" dirty="0">
                <a:solidFill>
                  <a:srgbClr val="0D0D0D"/>
                </a:solidFill>
                <a:effectLst/>
                <a:latin typeface="Söhne"/>
              </a:rPr>
              <a:t>) data structure where elements are inserted at the rear (enqueue) and removed from the front (dequeue). Queues support operations such as enqueue (inserting an element into the queue) and dequeue (removing an element from the queue). Queues are used in scheduling, breadth-first search, and buffering.</a:t>
            </a:r>
          </a:p>
          <a:p>
            <a:endParaRPr lang="en-IN" dirty="0"/>
          </a:p>
        </p:txBody>
      </p:sp>
    </p:spTree>
    <p:extLst>
      <p:ext uri="{BB962C8B-B14F-4D97-AF65-F5344CB8AC3E}">
        <p14:creationId xmlns:p14="http://schemas.microsoft.com/office/powerpoint/2010/main" val="428765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37984-1C50-4F73-B697-3C68EFFEFAA5}"/>
              </a:ext>
            </a:extLst>
          </p:cNvPr>
          <p:cNvSpPr>
            <a:spLocks noGrp="1"/>
          </p:cNvSpPr>
          <p:nvPr>
            <p:ph sz="quarter" idx="13"/>
          </p:nvPr>
        </p:nvSpPr>
        <p:spPr>
          <a:xfrm>
            <a:off x="914087" y="1376038"/>
            <a:ext cx="10363826" cy="5098741"/>
          </a:xfrm>
        </p:spPr>
        <p:txBody>
          <a:bodyPr>
            <a:normAutofit/>
          </a:bodyPr>
          <a:lstStyle/>
          <a:p>
            <a:pPr algn="l">
              <a:buFont typeface="Wingdings" panose="05000000000000000000" pitchFamily="2" charset="2"/>
              <a:buChar char="q"/>
            </a:pPr>
            <a:r>
              <a:rPr lang="en-US" sz="1600" b="1" i="0" cap="none" dirty="0">
                <a:solidFill>
                  <a:srgbClr val="0D0D0D"/>
                </a:solidFill>
                <a:effectLst/>
                <a:latin typeface="Söhne"/>
              </a:rPr>
              <a:t>Trees</a:t>
            </a:r>
            <a:r>
              <a:rPr lang="en-US" sz="1600" b="0" i="0" cap="none" dirty="0">
                <a:solidFill>
                  <a:srgbClr val="0D0D0D"/>
                </a:solidFill>
                <a:effectLst/>
                <a:latin typeface="Söhne"/>
              </a:rPr>
              <a:t>: trees are hierarchical data structures composed of nodes where each node has a value and references (pointers) to child nodes. Trees consist of a root node, internal nodes, and leaf nodes. Common types of trees include binary trees (each node has at most two children), binary search trees (a binary tree with a specific ordering property), and balanced trees (maintain a balanced structure to ensure efficient operations).</a:t>
            </a:r>
          </a:p>
          <a:p>
            <a:pPr algn="l">
              <a:buFont typeface="Wingdings" panose="05000000000000000000" pitchFamily="2" charset="2"/>
              <a:buChar char="q"/>
            </a:pPr>
            <a:endParaRPr lang="en-US" sz="1600" b="0" i="0" cap="none" dirty="0">
              <a:solidFill>
                <a:srgbClr val="0D0D0D"/>
              </a:solidFill>
              <a:effectLst/>
              <a:latin typeface="Söhne"/>
            </a:endParaRPr>
          </a:p>
          <a:p>
            <a:pPr algn="l">
              <a:buFont typeface="Wingdings" panose="05000000000000000000" pitchFamily="2" charset="2"/>
              <a:buChar char="q"/>
            </a:pPr>
            <a:r>
              <a:rPr lang="en-US" sz="1600" b="1" i="0" cap="none" dirty="0">
                <a:solidFill>
                  <a:srgbClr val="0D0D0D"/>
                </a:solidFill>
                <a:effectLst/>
                <a:latin typeface="Söhne"/>
              </a:rPr>
              <a:t>Graphs</a:t>
            </a:r>
            <a:r>
              <a:rPr lang="en-US" sz="1600" b="0" i="0" cap="none" dirty="0">
                <a:solidFill>
                  <a:srgbClr val="0D0D0D"/>
                </a:solidFill>
                <a:effectLst/>
                <a:latin typeface="Söhne"/>
              </a:rPr>
              <a:t>: graphs are collections of nodes (vertices) connected by edges. Graphs can be directed (edges have a direction) or undirected (edges have no direction). Graphs can be represented using adjacency matrices or adjacency lists. Graphs are used in network routing, social networks, and shortest path algorithms.</a:t>
            </a:r>
          </a:p>
          <a:p>
            <a:pPr algn="l">
              <a:buFont typeface="Wingdings" panose="05000000000000000000" pitchFamily="2" charset="2"/>
              <a:buChar char="q"/>
            </a:pPr>
            <a:endParaRPr lang="en-US" sz="1600" b="0" i="0" cap="none" dirty="0">
              <a:solidFill>
                <a:srgbClr val="0D0D0D"/>
              </a:solidFill>
              <a:effectLst/>
              <a:latin typeface="Söhne"/>
            </a:endParaRPr>
          </a:p>
          <a:p>
            <a:pPr algn="l">
              <a:buFont typeface="Wingdings" panose="05000000000000000000" pitchFamily="2" charset="2"/>
              <a:buChar char="q"/>
            </a:pPr>
            <a:r>
              <a:rPr lang="en-US" sz="1600" b="1" i="0" cap="none" dirty="0">
                <a:solidFill>
                  <a:srgbClr val="0D0D0D"/>
                </a:solidFill>
                <a:effectLst/>
                <a:latin typeface="Söhne"/>
              </a:rPr>
              <a:t>Hash tables</a:t>
            </a:r>
            <a:r>
              <a:rPr lang="en-US" sz="1600" b="0" i="0" cap="none" dirty="0">
                <a:solidFill>
                  <a:srgbClr val="0D0D0D"/>
                </a:solidFill>
                <a:effectLst/>
                <a:latin typeface="Söhne"/>
              </a:rPr>
              <a:t>: hash tables are data structures that store key-value pairs. They use a hash function to map keys to indices in an array, allowing efficient insertion, deletion, and retrieval of elements. Hash tables offer constant-time average-case performance for these operations, making them useful for implementing dictionaries, caches, and database indexing.</a:t>
            </a:r>
          </a:p>
          <a:p>
            <a:endParaRPr lang="en-IN" sz="1600" dirty="0"/>
          </a:p>
        </p:txBody>
      </p:sp>
    </p:spTree>
    <p:extLst>
      <p:ext uri="{BB962C8B-B14F-4D97-AF65-F5344CB8AC3E}">
        <p14:creationId xmlns:p14="http://schemas.microsoft.com/office/powerpoint/2010/main" val="174465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3D79-3C86-4BBA-8A63-29D3273B9B0B}"/>
              </a:ext>
            </a:extLst>
          </p:cNvPr>
          <p:cNvSpPr>
            <a:spLocks noGrp="1"/>
          </p:cNvSpPr>
          <p:nvPr>
            <p:ph type="title"/>
          </p:nvPr>
        </p:nvSpPr>
        <p:spPr>
          <a:xfrm>
            <a:off x="2058995" y="245656"/>
            <a:ext cx="7546644" cy="739766"/>
          </a:xfrm>
        </p:spPr>
        <p:txBody>
          <a:bodyPr/>
          <a:lstStyle/>
          <a:p>
            <a:r>
              <a:rPr lang="en-US" dirty="0"/>
              <a:t>ARRAYS</a:t>
            </a:r>
            <a:endParaRPr lang="en-IN" dirty="0"/>
          </a:p>
        </p:txBody>
      </p:sp>
      <p:sp>
        <p:nvSpPr>
          <p:cNvPr id="3" name="Content Placeholder 2">
            <a:extLst>
              <a:ext uri="{FF2B5EF4-FFF2-40B4-BE49-F238E27FC236}">
                <a16:creationId xmlns:a16="http://schemas.microsoft.com/office/drawing/2014/main" id="{81290D0B-E3D4-4AD9-ACCC-75B82AB74B11}"/>
              </a:ext>
            </a:extLst>
          </p:cNvPr>
          <p:cNvSpPr>
            <a:spLocks noGrp="1"/>
          </p:cNvSpPr>
          <p:nvPr>
            <p:ph sz="quarter" idx="13"/>
          </p:nvPr>
        </p:nvSpPr>
        <p:spPr>
          <a:xfrm>
            <a:off x="984795" y="1221872"/>
            <a:ext cx="10363826" cy="4992497"/>
          </a:xfrm>
        </p:spPr>
        <p:txBody>
          <a:bodyPr>
            <a:normAutofit fontScale="92500" lnSpcReduction="20000"/>
          </a:bodyPr>
          <a:lstStyle/>
          <a:p>
            <a:pPr marL="0" indent="0">
              <a:buNone/>
            </a:pPr>
            <a:r>
              <a:rPr lang="en-US" sz="1700" b="0" i="0" cap="none" dirty="0">
                <a:solidFill>
                  <a:srgbClr val="0D0D0D"/>
                </a:solidFill>
                <a:effectLst/>
                <a:latin typeface="Söhne"/>
              </a:rPr>
              <a:t>Arrays are a fundamental data structure in programming that store collections of elements of the same type. They provide a convenient way to access and manipulate data. Depending on their characteristics, arrays can be categorized into several types:</a:t>
            </a:r>
          </a:p>
          <a:p>
            <a:r>
              <a:rPr lang="en-US" sz="1700" b="1" i="0" cap="none" dirty="0">
                <a:solidFill>
                  <a:srgbClr val="0D0D0D"/>
                </a:solidFill>
                <a:effectLst/>
                <a:latin typeface="Söhne"/>
              </a:rPr>
              <a:t>One-dimensional arrays</a:t>
            </a:r>
            <a:r>
              <a:rPr lang="en-US" sz="1700" b="0" i="0" cap="none" dirty="0">
                <a:solidFill>
                  <a:srgbClr val="0D0D0D"/>
                </a:solidFill>
                <a:effectLst/>
                <a:latin typeface="Söhne"/>
              </a:rPr>
              <a:t>:</a:t>
            </a:r>
          </a:p>
          <a:p>
            <a:pPr marL="0" indent="0">
              <a:buNone/>
            </a:pPr>
            <a:r>
              <a:rPr lang="en-US" sz="1700" b="0" i="0" cap="none" dirty="0">
                <a:solidFill>
                  <a:srgbClr val="0D0D0D"/>
                </a:solidFill>
                <a:effectLst/>
                <a:latin typeface="Söhne"/>
              </a:rPr>
              <a:t>Also known as single-dimensional arrays, these arrays store elements in a linear sequence. Each element is accessed using a single index. One-dimensional arrays are the simplest form of arrays and are widely used in programming.</a:t>
            </a:r>
          </a:p>
          <a:p>
            <a:pPr marL="457200" lvl="1" indent="0">
              <a:buNone/>
            </a:pPr>
            <a:r>
              <a:rPr lang="en-US" sz="1700" b="0" i="0" cap="none" dirty="0">
                <a:solidFill>
                  <a:srgbClr val="0D0D0D"/>
                </a:solidFill>
                <a:effectLst/>
                <a:latin typeface="Söhne"/>
              </a:rPr>
              <a:t>     Example: int numbers[5];</a:t>
            </a:r>
          </a:p>
          <a:p>
            <a:r>
              <a:rPr lang="en-US" sz="1700" b="1" i="0" cap="none" dirty="0">
                <a:solidFill>
                  <a:srgbClr val="0D0D0D"/>
                </a:solidFill>
                <a:effectLst/>
                <a:latin typeface="Söhne"/>
              </a:rPr>
              <a:t>Multi-dimensional arrays</a:t>
            </a:r>
            <a:r>
              <a:rPr lang="en-US" sz="1700" b="0" i="0" cap="none" dirty="0">
                <a:solidFill>
                  <a:srgbClr val="0D0D0D"/>
                </a:solidFill>
                <a:effectLst/>
                <a:latin typeface="Söhne"/>
              </a:rPr>
              <a:t>:</a:t>
            </a:r>
          </a:p>
          <a:p>
            <a:pPr marL="0" indent="0">
              <a:buNone/>
            </a:pPr>
            <a:r>
              <a:rPr lang="en-US" sz="1700" b="0" i="0" cap="none" dirty="0">
                <a:solidFill>
                  <a:srgbClr val="0D0D0D"/>
                </a:solidFill>
                <a:effectLst/>
                <a:latin typeface="Söhne"/>
              </a:rPr>
              <a:t>Multi-dimensional arrays store elements in multiple dimensions, forming a grid-like structure. They are often                                  used to represent matrices or tables.</a:t>
            </a:r>
          </a:p>
          <a:p>
            <a:pPr marL="0" indent="0">
              <a:buNone/>
            </a:pPr>
            <a:r>
              <a:rPr lang="en-US" sz="1700" b="0" i="0" cap="none" dirty="0">
                <a:solidFill>
                  <a:srgbClr val="0D0D0D"/>
                </a:solidFill>
                <a:effectLst/>
                <a:latin typeface="Söhne"/>
              </a:rPr>
              <a:t>Common types include:</a:t>
            </a:r>
          </a:p>
          <a:p>
            <a:pPr marL="457200" lvl="1" indent="0">
              <a:buNone/>
            </a:pPr>
            <a:r>
              <a:rPr lang="en-US" sz="1700" b="1" i="0" cap="none" dirty="0">
                <a:solidFill>
                  <a:srgbClr val="0D0D0D"/>
                </a:solidFill>
                <a:effectLst/>
                <a:latin typeface="Söhne"/>
              </a:rPr>
              <a:t>Two-dimensional arrays</a:t>
            </a:r>
            <a:r>
              <a:rPr lang="en-US" sz="1700" b="0" i="0" cap="none" dirty="0">
                <a:solidFill>
                  <a:srgbClr val="0D0D0D"/>
                </a:solidFill>
                <a:effectLst/>
                <a:latin typeface="Söhne"/>
              </a:rPr>
              <a:t>: these arrays have rows and columns and are often used to represent matrices.</a:t>
            </a:r>
          </a:p>
          <a:p>
            <a:pPr marL="457200" lvl="1" indent="0">
              <a:buNone/>
            </a:pPr>
            <a:r>
              <a:rPr lang="en-US" sz="1700" b="0" i="0" cap="none" dirty="0">
                <a:solidFill>
                  <a:srgbClr val="0D0D0D"/>
                </a:solidFill>
                <a:effectLst/>
                <a:latin typeface="Söhne"/>
              </a:rPr>
              <a:t>Example: int matrix[3][3];</a:t>
            </a:r>
          </a:p>
          <a:p>
            <a:pPr marL="457200" lvl="1" indent="0">
              <a:buNone/>
            </a:pPr>
            <a:r>
              <a:rPr lang="en-US" sz="1700" b="1" i="0" cap="none" dirty="0">
                <a:solidFill>
                  <a:srgbClr val="0D0D0D"/>
                </a:solidFill>
                <a:effectLst/>
                <a:latin typeface="Söhne"/>
              </a:rPr>
              <a:t>Three-dimensional arrays</a:t>
            </a:r>
            <a:r>
              <a:rPr lang="en-US" sz="1700" b="0" i="0" cap="none" dirty="0">
                <a:solidFill>
                  <a:srgbClr val="0D0D0D"/>
                </a:solidFill>
                <a:effectLst/>
                <a:latin typeface="Söhne"/>
              </a:rPr>
              <a:t>: these arrays add depth to the grid structure and are used in applications such as representing 3D grids or volumes.</a:t>
            </a:r>
          </a:p>
          <a:p>
            <a:pPr marL="457200" lvl="1" indent="0">
              <a:buNone/>
            </a:pPr>
            <a:r>
              <a:rPr lang="en-US" sz="1700" cap="none" dirty="0">
                <a:solidFill>
                  <a:srgbClr val="0D0D0D"/>
                </a:solidFill>
                <a:latin typeface="Söhne"/>
              </a:rPr>
              <a:t>Example: </a:t>
            </a:r>
            <a:r>
              <a:rPr lang="fr-FR" sz="1700" cap="none" dirty="0" err="1">
                <a:solidFill>
                  <a:srgbClr val="0D0D0D"/>
                </a:solidFill>
                <a:latin typeface="Söhne"/>
              </a:rPr>
              <a:t>int</a:t>
            </a:r>
            <a:r>
              <a:rPr lang="fr-FR" sz="1700" cap="none" dirty="0">
                <a:solidFill>
                  <a:srgbClr val="0D0D0D"/>
                </a:solidFill>
                <a:latin typeface="Söhne"/>
              </a:rPr>
              <a:t> cube[3][3][3];</a:t>
            </a:r>
            <a:endParaRPr lang="en-US" sz="1700" b="0" i="0" cap="none" dirty="0">
              <a:solidFill>
                <a:srgbClr val="0D0D0D"/>
              </a:solidFill>
              <a:effectLst/>
              <a:latin typeface="Söhne"/>
            </a:endParaRPr>
          </a:p>
          <a:p>
            <a:pPr marL="457200" lvl="1" indent="0" algn="l">
              <a:buNone/>
            </a:pPr>
            <a:endParaRPr lang="en-US" sz="1600" b="0" i="0" cap="none" dirty="0">
              <a:solidFill>
                <a:srgbClr val="0D0D0D"/>
              </a:solidFill>
              <a:effectLst/>
              <a:latin typeface="Söhne"/>
            </a:endParaRPr>
          </a:p>
          <a:p>
            <a:endParaRPr lang="en-IN" cap="none" dirty="0"/>
          </a:p>
        </p:txBody>
      </p:sp>
    </p:spTree>
    <p:extLst>
      <p:ext uri="{BB962C8B-B14F-4D97-AF65-F5344CB8AC3E}">
        <p14:creationId xmlns:p14="http://schemas.microsoft.com/office/powerpoint/2010/main" val="254616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4DBF-4750-4715-BF66-894B2D540D99}"/>
              </a:ext>
            </a:extLst>
          </p:cNvPr>
          <p:cNvSpPr>
            <a:spLocks noGrp="1"/>
          </p:cNvSpPr>
          <p:nvPr>
            <p:ph type="title"/>
          </p:nvPr>
        </p:nvSpPr>
        <p:spPr>
          <a:xfrm>
            <a:off x="479394" y="327032"/>
            <a:ext cx="10364451" cy="764922"/>
          </a:xfrm>
        </p:spPr>
        <p:txBody>
          <a:bodyPr/>
          <a:lstStyle/>
          <a:p>
            <a:r>
              <a:rPr lang="en-US" dirty="0"/>
              <a:t>Linked list</a:t>
            </a:r>
            <a:endParaRPr lang="en-IN" dirty="0"/>
          </a:p>
        </p:txBody>
      </p:sp>
      <p:sp>
        <p:nvSpPr>
          <p:cNvPr id="3" name="Content Placeholder 2">
            <a:extLst>
              <a:ext uri="{FF2B5EF4-FFF2-40B4-BE49-F238E27FC236}">
                <a16:creationId xmlns:a16="http://schemas.microsoft.com/office/drawing/2014/main" id="{12D6C8BB-F4C5-485B-A634-E855519DE19F}"/>
              </a:ext>
            </a:extLst>
          </p:cNvPr>
          <p:cNvSpPr>
            <a:spLocks noGrp="1"/>
          </p:cNvSpPr>
          <p:nvPr>
            <p:ph sz="quarter" idx="13"/>
          </p:nvPr>
        </p:nvSpPr>
        <p:spPr>
          <a:xfrm>
            <a:off x="824997" y="1328406"/>
            <a:ext cx="10363826" cy="2728690"/>
          </a:xfrm>
        </p:spPr>
        <p:txBody>
          <a:bodyPr>
            <a:normAutofit/>
          </a:bodyPr>
          <a:lstStyle/>
          <a:p>
            <a:pPr marL="0" indent="0" algn="l">
              <a:buNone/>
            </a:pPr>
            <a:r>
              <a:rPr lang="en-US" sz="1800" b="0" i="0" cap="none" dirty="0">
                <a:solidFill>
                  <a:srgbClr val="0D0D0D"/>
                </a:solidFill>
                <a:effectLst/>
                <a:latin typeface="Söhne"/>
              </a:rPr>
              <a:t>Linked lists are a type of data structure that consists of a sequence of elements, called nodes, where each node contains both data and a reference (or pointer) to the next node in the sequence. Linked lists offer dynamic memory allocation, efficient insertion and deletion operations, and can vary in structure and behavior based on how nodes are linked together. Here are the types of linked lists:</a:t>
            </a:r>
          </a:p>
          <a:p>
            <a:pPr algn="l">
              <a:buFont typeface="Wingdings" panose="05000000000000000000" pitchFamily="2" charset="2"/>
              <a:buChar char="v"/>
            </a:pPr>
            <a:r>
              <a:rPr lang="en-US" sz="1800" b="1" i="0" cap="none" dirty="0">
                <a:solidFill>
                  <a:srgbClr val="0D0D0D"/>
                </a:solidFill>
                <a:effectLst/>
                <a:latin typeface="Söhne"/>
              </a:rPr>
              <a:t>Singly linked list</a:t>
            </a:r>
            <a:r>
              <a:rPr lang="en-US" sz="1800" b="0" i="0" cap="none" dirty="0">
                <a:solidFill>
                  <a:srgbClr val="0D0D0D"/>
                </a:solidFill>
                <a:effectLst/>
                <a:latin typeface="Söhne"/>
              </a:rPr>
              <a:t>:</a:t>
            </a:r>
          </a:p>
          <a:p>
            <a:pPr marL="457200" lvl="1" indent="0" algn="l">
              <a:buNone/>
            </a:pPr>
            <a:r>
              <a:rPr lang="en-US" b="0" i="0" cap="none" dirty="0">
                <a:solidFill>
                  <a:srgbClr val="0D0D0D"/>
                </a:solidFill>
                <a:effectLst/>
                <a:latin typeface="Söhne"/>
              </a:rPr>
              <a:t>In a singly linked list, each node contains a data element and a pointer/reference to the next node in the sequence. The last node typically points to a null reference to indicate the end of the list.</a:t>
            </a:r>
          </a:p>
          <a:p>
            <a:endParaRPr lang="en-IN" cap="none" dirty="0"/>
          </a:p>
        </p:txBody>
      </p:sp>
      <p:pic>
        <p:nvPicPr>
          <p:cNvPr id="2050" name="Picture 2" descr="Linked Lists. A linked list is a linear data… | by Dylan | Medium">
            <a:extLst>
              <a:ext uri="{FF2B5EF4-FFF2-40B4-BE49-F238E27FC236}">
                <a16:creationId xmlns:a16="http://schemas.microsoft.com/office/drawing/2014/main" id="{A1FF8B18-E3F7-406E-9CFA-E8F723711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4134266"/>
            <a:ext cx="77343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3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429347F-D46F-4B65-BCBB-70BFC47A1177}"/>
              </a:ext>
            </a:extLst>
          </p:cNvPr>
          <p:cNvSpPr>
            <a:spLocks noGrp="1"/>
          </p:cNvSpPr>
          <p:nvPr>
            <p:ph sz="quarter" idx="13"/>
          </p:nvPr>
        </p:nvSpPr>
        <p:spPr>
          <a:xfrm>
            <a:off x="1011429" y="1090927"/>
            <a:ext cx="10363826" cy="2338073"/>
          </a:xfrm>
        </p:spPr>
        <p:txBody>
          <a:bodyPr/>
          <a:lstStyle/>
          <a:p>
            <a:pPr>
              <a:buFont typeface="Wingdings" panose="05000000000000000000" pitchFamily="2" charset="2"/>
              <a:buChar char="v"/>
            </a:pPr>
            <a:r>
              <a:rPr lang="en-US" sz="1800" b="1" i="0" cap="none" dirty="0">
                <a:solidFill>
                  <a:srgbClr val="0D0D0D"/>
                </a:solidFill>
                <a:effectLst/>
                <a:latin typeface="Söhne"/>
              </a:rPr>
              <a:t>Doubly linked list</a:t>
            </a:r>
            <a:r>
              <a:rPr lang="en-US" sz="1800" b="0" i="0" cap="none" dirty="0">
                <a:solidFill>
                  <a:srgbClr val="0D0D0D"/>
                </a:solidFill>
                <a:effectLst/>
                <a:latin typeface="Söhne"/>
              </a:rPr>
              <a:t>:</a:t>
            </a:r>
          </a:p>
          <a:p>
            <a:pPr marL="0" indent="0">
              <a:buNone/>
            </a:pPr>
            <a:r>
              <a:rPr lang="en-US" sz="1800" cap="none" dirty="0"/>
              <a:t>A node in a singly linked list only has one pointer which points to the next node in the linked list. A node in a doubly linked list on the other hand has two pointers, one pointing to the next node and the other pointing to the previous </a:t>
            </a:r>
            <a:r>
              <a:rPr lang="en-US" sz="1800" cap="none" dirty="0" err="1"/>
              <a:t>node.This</a:t>
            </a:r>
            <a:r>
              <a:rPr lang="en-US" sz="1800" cap="none" dirty="0"/>
              <a:t> allows you to traverse the linked list in both directions. The head in a doubly linked list will point to both null and the next node. The tail in a doubly linked list will point to null and the previous node.</a:t>
            </a:r>
          </a:p>
          <a:p>
            <a:endParaRPr lang="en-US" dirty="0"/>
          </a:p>
          <a:p>
            <a:endParaRPr lang="en-IN" dirty="0"/>
          </a:p>
        </p:txBody>
      </p:sp>
      <p:pic>
        <p:nvPicPr>
          <p:cNvPr id="3078" name="Picture 6">
            <a:extLst>
              <a:ext uri="{FF2B5EF4-FFF2-40B4-BE49-F238E27FC236}">
                <a16:creationId xmlns:a16="http://schemas.microsoft.com/office/drawing/2014/main" id="{A04011A0-C2AB-4DF0-B2B5-9C90E4D34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386" y="3938264"/>
            <a:ext cx="692467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714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7E668-6A9A-442D-8744-2F9549508A34}"/>
              </a:ext>
            </a:extLst>
          </p:cNvPr>
          <p:cNvSpPr>
            <a:spLocks noGrp="1"/>
          </p:cNvSpPr>
          <p:nvPr>
            <p:ph sz="quarter" idx="13"/>
          </p:nvPr>
        </p:nvSpPr>
        <p:spPr>
          <a:xfrm>
            <a:off x="914087" y="1062074"/>
            <a:ext cx="10363826" cy="1965211"/>
          </a:xfrm>
        </p:spPr>
        <p:txBody>
          <a:bodyPr/>
          <a:lstStyle/>
          <a:p>
            <a:pPr algn="l">
              <a:buFont typeface="Wingdings" panose="05000000000000000000" pitchFamily="2" charset="2"/>
              <a:buChar char="v"/>
            </a:pPr>
            <a:r>
              <a:rPr lang="en-US" b="1" i="0" cap="none" dirty="0">
                <a:solidFill>
                  <a:srgbClr val="242424"/>
                </a:solidFill>
                <a:effectLst/>
                <a:latin typeface="sohne"/>
              </a:rPr>
              <a:t>Circular linked list</a:t>
            </a:r>
          </a:p>
          <a:p>
            <a:pPr marL="0" indent="0" algn="l">
              <a:buNone/>
            </a:pPr>
            <a:r>
              <a:rPr lang="en-US" b="0" i="0" cap="none" dirty="0">
                <a:solidFill>
                  <a:srgbClr val="242424"/>
                </a:solidFill>
                <a:effectLst/>
                <a:latin typeface="source-serif-pro"/>
              </a:rPr>
              <a:t>A circular linked list never ends, just like if you were to follow the line of a circle… it just keeps wrapping back onto itself. This type of linked list is simply a singly linked list where the tail, instead of pointing to null points back to the head node.</a:t>
            </a:r>
          </a:p>
          <a:p>
            <a:endParaRPr lang="en-IN" dirty="0"/>
          </a:p>
        </p:txBody>
      </p:sp>
      <p:pic>
        <p:nvPicPr>
          <p:cNvPr id="4098" name="Picture 2">
            <a:extLst>
              <a:ext uri="{FF2B5EF4-FFF2-40B4-BE49-F238E27FC236}">
                <a16:creationId xmlns:a16="http://schemas.microsoft.com/office/drawing/2014/main" id="{35BE8D74-43C2-41B3-805E-E69C3FA589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76" b="1"/>
          <a:stretch/>
        </p:blipFill>
        <p:spPr bwMode="auto">
          <a:xfrm>
            <a:off x="1790330" y="3429000"/>
            <a:ext cx="7315200" cy="306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58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1CDD-3991-4117-B3B9-B3DA2C11AB67}"/>
              </a:ext>
            </a:extLst>
          </p:cNvPr>
          <p:cNvSpPr>
            <a:spLocks noGrp="1"/>
          </p:cNvSpPr>
          <p:nvPr>
            <p:ph type="title"/>
          </p:nvPr>
        </p:nvSpPr>
        <p:spPr>
          <a:xfrm>
            <a:off x="336727" y="485352"/>
            <a:ext cx="10364451" cy="553335"/>
          </a:xfrm>
        </p:spPr>
        <p:txBody>
          <a:bodyPr>
            <a:normAutofit fontScale="90000"/>
          </a:bodyPr>
          <a:lstStyle/>
          <a:p>
            <a:r>
              <a:rPr lang="en-US" dirty="0"/>
              <a:t>Stack</a:t>
            </a:r>
            <a:endParaRPr lang="en-IN" dirty="0"/>
          </a:p>
        </p:txBody>
      </p:sp>
      <p:sp>
        <p:nvSpPr>
          <p:cNvPr id="3" name="Content Placeholder 2">
            <a:extLst>
              <a:ext uri="{FF2B5EF4-FFF2-40B4-BE49-F238E27FC236}">
                <a16:creationId xmlns:a16="http://schemas.microsoft.com/office/drawing/2014/main" id="{49B058D2-C845-456C-B54D-1355EE9FC5A8}"/>
              </a:ext>
            </a:extLst>
          </p:cNvPr>
          <p:cNvSpPr>
            <a:spLocks noGrp="1"/>
          </p:cNvSpPr>
          <p:nvPr>
            <p:ph sz="quarter" idx="13"/>
          </p:nvPr>
        </p:nvSpPr>
        <p:spPr>
          <a:xfrm>
            <a:off x="620372" y="1193163"/>
            <a:ext cx="11047836" cy="3819917"/>
          </a:xfrm>
        </p:spPr>
        <p:txBody>
          <a:bodyPr>
            <a:noAutofit/>
          </a:bodyPr>
          <a:lstStyle/>
          <a:p>
            <a:r>
              <a:rPr lang="en-US" sz="1600" cap="none" dirty="0"/>
              <a:t>A stack is a linear data structure that follows the Last In, First Out (LIFO) principle, meaning that the last element added to the stack is the first one to be removed. It can be visualized as a stack of plates where you can only add or remove plates from the top.</a:t>
            </a:r>
          </a:p>
          <a:p>
            <a:r>
              <a:rPr lang="en-US" sz="1600" cap="none" dirty="0"/>
              <a:t>A stack typically supports the following operations:</a:t>
            </a:r>
          </a:p>
          <a:p>
            <a:r>
              <a:rPr lang="en-US" sz="1600" cap="none" dirty="0"/>
              <a:t>Push: Adds an element to the top of the stack.</a:t>
            </a:r>
          </a:p>
          <a:p>
            <a:r>
              <a:rPr lang="en-US" sz="1600" cap="none" dirty="0"/>
              <a:t>Pop: Removes and returns the top element of the stack.</a:t>
            </a:r>
          </a:p>
          <a:p>
            <a:r>
              <a:rPr lang="en-US" sz="1600" cap="none" dirty="0"/>
              <a:t>Peek/Top: Returns the top element of the stack without removing it.</a:t>
            </a:r>
          </a:p>
          <a:p>
            <a:r>
              <a:rPr lang="en-US" sz="1600" cap="none" dirty="0" err="1"/>
              <a:t>isEmpty</a:t>
            </a:r>
            <a:r>
              <a:rPr lang="en-US" sz="1600" cap="none" dirty="0"/>
              <a:t>: Checks if the stack is empty.</a:t>
            </a:r>
          </a:p>
          <a:p>
            <a:r>
              <a:rPr lang="en-US" sz="1600" cap="none" dirty="0" err="1"/>
              <a:t>isFull</a:t>
            </a:r>
            <a:r>
              <a:rPr lang="en-US" sz="1600" cap="none" dirty="0"/>
              <a:t>: Checks if the stack is full (for fixed-size stacks).</a:t>
            </a:r>
          </a:p>
        </p:txBody>
      </p:sp>
      <p:pic>
        <p:nvPicPr>
          <p:cNvPr id="5123" name="Picture 3" descr="Stack Definition &amp; Meaning in DSA - GeeksforGeeks">
            <a:extLst>
              <a:ext uri="{FF2B5EF4-FFF2-40B4-BE49-F238E27FC236}">
                <a16:creationId xmlns:a16="http://schemas.microsoft.com/office/drawing/2014/main" id="{B3255EE3-A266-4818-BDAE-9776CC208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9924" y="2404601"/>
            <a:ext cx="4191938" cy="2495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2588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45</TotalTime>
  <Words>1666</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Centaur</vt:lpstr>
      <vt:lpstr>Freestyle Script</vt:lpstr>
      <vt:lpstr>sohne</vt:lpstr>
      <vt:lpstr>Söhne</vt:lpstr>
      <vt:lpstr>source-serif-pro</vt:lpstr>
      <vt:lpstr>Tw Cen MT</vt:lpstr>
      <vt:lpstr>Wingdings</vt:lpstr>
      <vt:lpstr>Droplet</vt:lpstr>
      <vt:lpstr>Linux device driver</vt:lpstr>
      <vt:lpstr>PowerPoint Presentation</vt:lpstr>
      <vt:lpstr>PowerPoint Presentation</vt:lpstr>
      <vt:lpstr>PowerPoint Presentation</vt:lpstr>
      <vt:lpstr>ARRAYS</vt:lpstr>
      <vt:lpstr>Linked list</vt:lpstr>
      <vt:lpstr>PowerPoint Presentation</vt:lpstr>
      <vt:lpstr>PowerPoint Presentation</vt:lpstr>
      <vt:lpstr>Stack</vt:lpstr>
      <vt:lpstr>Array-based stack:  A fixed-size array is used to store the elements of the stack. A variable, usually called top, is used to keep track of the index of the top element of the stack. Push operation increments top and inserts the element at top index. Pop operation returns the element at top index and decrements top. Array-based stacks have a fixed capacity determined at the time of creation, and they may overflow if the capacity is exceeded.   Linked list-based stack:  A linked list is used to store the elements of the stack. Each node of the linked list contains the data and a reference to the next node. The top of the stack is represented by the head of the linked list. Push operation adds a new node to the head of the linked list. Pop operation removes and returns the node at the head of the linked list. Linked list-based stacks can dynamically grow and shrink as needed, but they require extra memory for storing the pointers. </vt:lpstr>
      <vt:lpstr>QUEUE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1</cp:revision>
  <dcterms:created xsi:type="dcterms:W3CDTF">2024-04-10T15:29:04Z</dcterms:created>
  <dcterms:modified xsi:type="dcterms:W3CDTF">2024-04-10T16:14:29Z</dcterms:modified>
</cp:coreProperties>
</file>