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4" r:id="rId3"/>
    <p:sldId id="256" r:id="rId4"/>
    <p:sldId id="285" r:id="rId5"/>
    <p:sldId id="286" r:id="rId6"/>
    <p:sldId id="287" r:id="rId7"/>
    <p:sldId id="290" r:id="rId8"/>
    <p:sldId id="288" r:id="rId9"/>
    <p:sldId id="289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2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6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8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69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0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52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3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79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1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7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7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5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516BB2-2473-4D82-90A3-8BC62039753C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C9B5E3-2334-496F-83CE-38CD333BA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AEE2-74B9-4E54-B24B-D165F04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" y="671783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aur" panose="02030504050205020304" pitchFamily="18" charset="0"/>
              </a:rPr>
              <a:t>Linux device driver</a:t>
            </a:r>
            <a:endParaRPr lang="en-IN" sz="5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9110-EB91-4171-A053-9C60E0CB5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683" y="2938508"/>
            <a:ext cx="10363826" cy="2861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Day 8 PPT</a:t>
            </a:r>
          </a:p>
          <a:p>
            <a:pPr marL="0" indent="0" algn="ctr">
              <a:buNone/>
            </a:pPr>
            <a:r>
              <a:rPr lang="en-US" sz="3600" dirty="0"/>
              <a:t>                        -SUBITHRA s</a:t>
            </a:r>
          </a:p>
          <a:p>
            <a:pPr marL="0" indent="0" algn="ctr">
              <a:buNone/>
            </a:pPr>
            <a:r>
              <a:rPr lang="en-US" sz="3600" dirty="0"/>
              <a:t>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9640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49D-4C5D-4BD8-B052-FB32E0DB4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028" y="2473624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Freestyle Script" panose="030804020302050B0404" pitchFamily="66" charset="0"/>
              </a:rPr>
              <a:t>THANK YOU</a:t>
            </a:r>
            <a:endParaRPr lang="en-IN" sz="7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CB8-2F34-443D-835E-1195B0BE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1708"/>
          </a:xfrm>
        </p:spPr>
        <p:txBody>
          <a:bodyPr/>
          <a:lstStyle/>
          <a:p>
            <a:r>
              <a:rPr lang="en-US" dirty="0"/>
              <a:t>Insertion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0DFE-7AF3-4548-A2B7-1C41CC1BFD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82572"/>
            <a:ext cx="10363826" cy="4308628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cap="none" dirty="0">
                <a:solidFill>
                  <a:srgbClr val="0D0D0D"/>
                </a:solidFill>
                <a:effectLst/>
                <a:latin typeface="Söhne"/>
              </a:rPr>
              <a:t>Initialization:</a:t>
            </a:r>
            <a:endParaRPr lang="en-US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Start with the second element of the array.</a:t>
            </a:r>
          </a:p>
          <a:p>
            <a:pPr algn="l">
              <a:buFont typeface="+mj-lt"/>
              <a:buAutoNum type="arabicPeriod"/>
            </a:pPr>
            <a:r>
              <a:rPr lang="en-US" b="1" i="0" cap="none" dirty="0">
                <a:solidFill>
                  <a:srgbClr val="0D0D0D"/>
                </a:solidFill>
                <a:effectLst/>
                <a:latin typeface="Söhne"/>
              </a:rPr>
              <a:t>Comparisons:</a:t>
            </a:r>
            <a:endParaRPr lang="en-US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Compare each element with the sorted subarray to its left.</a:t>
            </a:r>
          </a:p>
          <a:p>
            <a:pPr algn="l">
              <a:buFont typeface="+mj-lt"/>
              <a:buAutoNum type="arabicPeriod"/>
            </a:pPr>
            <a:r>
              <a:rPr lang="en-US" b="1" i="0" cap="none" dirty="0">
                <a:solidFill>
                  <a:srgbClr val="0D0D0D"/>
                </a:solidFill>
                <a:effectLst/>
                <a:latin typeface="Söhne"/>
              </a:rPr>
              <a:t>Shifting:</a:t>
            </a:r>
            <a:endParaRPr lang="en-US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If the element is smaller, shift the larger elements one position to the right to make space for the new element.</a:t>
            </a:r>
          </a:p>
          <a:p>
            <a:pPr algn="l">
              <a:buFont typeface="+mj-lt"/>
              <a:buAutoNum type="arabicPeriod"/>
            </a:pPr>
            <a:r>
              <a:rPr lang="en-US" b="1" i="0" cap="none" dirty="0">
                <a:solidFill>
                  <a:srgbClr val="0D0D0D"/>
                </a:solidFill>
                <a:effectLst/>
                <a:latin typeface="Söhne"/>
              </a:rPr>
              <a:t>Insertion:</a:t>
            </a:r>
            <a:endParaRPr lang="en-US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Insert the element in its correct position in the sorted subarray.</a:t>
            </a:r>
          </a:p>
          <a:p>
            <a:pPr algn="l">
              <a:buFont typeface="+mj-lt"/>
              <a:buAutoNum type="arabicPeriod"/>
            </a:pPr>
            <a:r>
              <a:rPr lang="en-US" b="1" i="0" cap="none" dirty="0">
                <a:solidFill>
                  <a:srgbClr val="0D0D0D"/>
                </a:solidFill>
                <a:effectLst/>
                <a:latin typeface="Söhne"/>
              </a:rPr>
              <a:t>Key steps:</a:t>
            </a:r>
            <a:endParaRPr lang="en-US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Iterate over each element starting from the second one.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Store the current element in a variable (key).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Compare the key with elements in the sorted subarray to its left.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Shift larger elements one position to the right until finding the correct position for the key.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cap="none" dirty="0">
                <a:solidFill>
                  <a:srgbClr val="0D0D0D"/>
                </a:solidFill>
                <a:effectLst/>
                <a:latin typeface="Söhne"/>
              </a:rPr>
              <a:t>Insert the key into its correct position in the sorted subarray.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0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sertion Sort in C » PREP INSTA">
            <a:extLst>
              <a:ext uri="{FF2B5EF4-FFF2-40B4-BE49-F238E27FC236}">
                <a16:creationId xmlns:a16="http://schemas.microsoft.com/office/drawing/2014/main" id="{64B61AD3-001C-4A04-A317-A635A35D9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13666" r="4510" b="7573"/>
          <a:stretch/>
        </p:blipFill>
        <p:spPr bwMode="auto">
          <a:xfrm>
            <a:off x="2041863" y="1695635"/>
            <a:ext cx="7750207" cy="44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FCB84F-F771-4C4A-8CB7-BA8AFC017AE7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961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Insertion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16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3507-FB0B-44F8-BC85-F15F2C98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95FD-922C-4DF2-927C-B43003F6C5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742607" cy="3669724"/>
          </a:xfrm>
        </p:spPr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500" b="1" i="0" cap="none" dirty="0">
                <a:solidFill>
                  <a:srgbClr val="0D0D0D"/>
                </a:solidFill>
                <a:effectLst/>
                <a:latin typeface="Söhne"/>
              </a:rPr>
              <a:t>Initialization:</a:t>
            </a:r>
            <a:endParaRPr lang="en-US" sz="25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500" b="0" i="0" cap="none" dirty="0">
                <a:solidFill>
                  <a:srgbClr val="0D0D0D"/>
                </a:solidFill>
                <a:effectLst/>
                <a:latin typeface="Söhne"/>
              </a:rPr>
              <a:t>Start from the beginning of the array.</a:t>
            </a:r>
          </a:p>
          <a:p>
            <a:pPr algn="l">
              <a:buFont typeface="+mj-lt"/>
              <a:buAutoNum type="arabicPeriod"/>
            </a:pPr>
            <a:r>
              <a:rPr lang="en-US" sz="2500" b="1" i="0" cap="none" dirty="0">
                <a:solidFill>
                  <a:srgbClr val="0D0D0D"/>
                </a:solidFill>
                <a:effectLst/>
                <a:latin typeface="Söhne"/>
              </a:rPr>
              <a:t>Comparison and swapping:</a:t>
            </a:r>
            <a:endParaRPr lang="en-US" sz="25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500" b="0" i="0" cap="none" dirty="0">
                <a:solidFill>
                  <a:srgbClr val="0D0D0D"/>
                </a:solidFill>
                <a:effectLst/>
                <a:latin typeface="Söhne"/>
              </a:rPr>
              <a:t>Compare adjacent elements in the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500" b="0" i="0" cap="none" dirty="0">
                <a:solidFill>
                  <a:srgbClr val="0D0D0D"/>
                </a:solidFill>
                <a:effectLst/>
                <a:latin typeface="Söhne"/>
              </a:rPr>
              <a:t>If the current element is greater than the next element, swap them.</a:t>
            </a:r>
          </a:p>
          <a:p>
            <a:pPr algn="l">
              <a:buFont typeface="+mj-lt"/>
              <a:buAutoNum type="arabicPeriod"/>
            </a:pPr>
            <a:r>
              <a:rPr lang="en-US" sz="2500" b="1" i="0" cap="none" dirty="0">
                <a:solidFill>
                  <a:srgbClr val="0D0D0D"/>
                </a:solidFill>
                <a:effectLst/>
                <a:latin typeface="Söhne"/>
              </a:rPr>
              <a:t>Iteration:</a:t>
            </a:r>
            <a:endParaRPr lang="en-US" sz="25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500" b="0" i="0" cap="none" dirty="0">
                <a:solidFill>
                  <a:srgbClr val="0D0D0D"/>
                </a:solidFill>
                <a:effectLst/>
                <a:latin typeface="Söhne"/>
              </a:rPr>
              <a:t>Repeat the comparison and swapping process until the end of the array is reached.</a:t>
            </a:r>
          </a:p>
          <a:p>
            <a:pPr algn="l">
              <a:buFont typeface="+mj-lt"/>
              <a:buAutoNum type="arabicPeriod"/>
            </a:pPr>
            <a:r>
              <a:rPr lang="en-US" sz="2500" b="1" i="0" cap="none" dirty="0">
                <a:solidFill>
                  <a:srgbClr val="0D0D0D"/>
                </a:solidFill>
                <a:effectLst/>
                <a:latin typeface="Söhne"/>
              </a:rPr>
              <a:t>Optimization:</a:t>
            </a:r>
            <a:endParaRPr lang="en-US" sz="25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500" b="0" i="0" cap="none" dirty="0">
                <a:solidFill>
                  <a:srgbClr val="0D0D0D"/>
                </a:solidFill>
                <a:effectLst/>
                <a:latin typeface="Söhne"/>
              </a:rPr>
              <a:t>After each iteration, the largest unsorted element "bubbles up" to its correct position.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500" b="0" i="0" cap="none" dirty="0">
                <a:solidFill>
                  <a:srgbClr val="0D0D0D"/>
                </a:solidFill>
                <a:effectLst/>
                <a:latin typeface="Söhne"/>
              </a:rPr>
              <a:t>The sorted portion of the array grows with each iteration, reducing the size of the unsorted portion.</a:t>
            </a:r>
          </a:p>
          <a:p>
            <a:pPr algn="l">
              <a:buFont typeface="+mj-lt"/>
              <a:buAutoNum type="arabicPeriod"/>
            </a:pPr>
            <a:r>
              <a:rPr lang="en-US" sz="2500" b="1" i="0" cap="none" dirty="0">
                <a:solidFill>
                  <a:srgbClr val="0D0D0D"/>
                </a:solidFill>
                <a:effectLst/>
                <a:latin typeface="Söhne"/>
              </a:rPr>
              <a:t>Completion:</a:t>
            </a:r>
            <a:endParaRPr lang="en-US" sz="25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500" b="0" i="0" cap="none" dirty="0">
                <a:solidFill>
                  <a:srgbClr val="0D0D0D"/>
                </a:solidFill>
                <a:effectLst/>
                <a:latin typeface="Söhne"/>
              </a:rPr>
              <a:t>Continue iterating until no more swaps are needed, indicating that the array is sorted.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99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D26DC-FA62-446D-AFA8-1A7BB8CD9A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20581" r="488" b="9679"/>
          <a:stretch/>
        </p:blipFill>
        <p:spPr>
          <a:xfrm>
            <a:off x="2000434" y="2645546"/>
            <a:ext cx="7250098" cy="23880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CEF843-99C8-4136-A1BD-50B9216A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Bubble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93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F900-0ACC-429E-8C88-950F81D9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8335-34CB-4B39-8D7E-B5F128CD57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618319" cy="3563191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100" b="1" i="0" cap="none" dirty="0">
                <a:solidFill>
                  <a:srgbClr val="0D0D0D"/>
                </a:solidFill>
                <a:effectLst/>
                <a:latin typeface="Söhne"/>
              </a:rPr>
              <a:t>Partitioning:</a:t>
            </a:r>
            <a:endParaRPr lang="en-US" sz="21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100" b="0" i="0" cap="none" dirty="0">
                <a:solidFill>
                  <a:srgbClr val="0D0D0D"/>
                </a:solidFill>
                <a:effectLst/>
                <a:latin typeface="Söhne"/>
              </a:rPr>
              <a:t>Choose a pivot element from the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100" b="0" i="0" cap="none" dirty="0">
                <a:solidFill>
                  <a:srgbClr val="0D0D0D"/>
                </a:solidFill>
                <a:effectLst/>
                <a:latin typeface="Söhne"/>
              </a:rPr>
              <a:t>Rearrange the elements in the array so that all elements less than the pivot come before it, and all elements greater than the pivot come after it.</a:t>
            </a:r>
          </a:p>
          <a:p>
            <a:pPr algn="l">
              <a:buFont typeface="+mj-lt"/>
              <a:buAutoNum type="arabicPeriod"/>
            </a:pPr>
            <a:r>
              <a:rPr lang="en-US" sz="2100" b="1" i="0" cap="none" dirty="0">
                <a:solidFill>
                  <a:srgbClr val="0D0D0D"/>
                </a:solidFill>
                <a:effectLst/>
                <a:latin typeface="Söhne"/>
              </a:rPr>
              <a:t>Recursion:</a:t>
            </a:r>
            <a:endParaRPr lang="en-US" sz="21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100" b="0" i="0" cap="none" dirty="0">
                <a:solidFill>
                  <a:srgbClr val="0D0D0D"/>
                </a:solidFill>
                <a:effectLst/>
                <a:latin typeface="Söhne"/>
              </a:rPr>
              <a:t>Recursively apply quick sort to the subarrays formed by the partitioning process.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100" b="0" i="0" cap="none" dirty="0">
                <a:solidFill>
                  <a:srgbClr val="0D0D0D"/>
                </a:solidFill>
                <a:effectLst/>
                <a:latin typeface="Söhne"/>
              </a:rPr>
              <a:t>Each subarray is sorted independently using the same procedure.</a:t>
            </a:r>
          </a:p>
          <a:p>
            <a:pPr algn="l">
              <a:buFont typeface="+mj-lt"/>
              <a:buAutoNum type="arabicPeriod"/>
            </a:pPr>
            <a:r>
              <a:rPr lang="en-US" sz="2100" b="1" i="0" cap="none" dirty="0">
                <a:solidFill>
                  <a:srgbClr val="0D0D0D"/>
                </a:solidFill>
                <a:effectLst/>
                <a:latin typeface="Söhne"/>
              </a:rPr>
              <a:t>Base case:</a:t>
            </a:r>
            <a:endParaRPr lang="en-US" sz="21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100" b="0" i="0" cap="none" dirty="0">
                <a:solidFill>
                  <a:srgbClr val="0D0D0D"/>
                </a:solidFill>
                <a:effectLst/>
                <a:latin typeface="Söhne"/>
              </a:rPr>
              <a:t>Terminate the recursion when the subarray size becomes 1 or 0, as such arrays are inherently sorted.</a:t>
            </a:r>
          </a:p>
          <a:p>
            <a:pPr algn="l">
              <a:buFont typeface="+mj-lt"/>
              <a:buAutoNum type="arabicPeriod"/>
            </a:pPr>
            <a:r>
              <a:rPr lang="en-US" sz="2100" b="1" i="0" cap="none" dirty="0">
                <a:solidFill>
                  <a:srgbClr val="0D0D0D"/>
                </a:solidFill>
                <a:effectLst/>
                <a:latin typeface="Söhne"/>
              </a:rPr>
              <a:t>Combining:</a:t>
            </a:r>
            <a:endParaRPr lang="en-US" sz="21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100" b="0" i="0" cap="none" dirty="0">
                <a:solidFill>
                  <a:srgbClr val="0D0D0D"/>
                </a:solidFill>
                <a:effectLst/>
                <a:latin typeface="Söhne"/>
              </a:rPr>
              <a:t>Combine the sorted subarrays to obtain the final sorted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75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raveling QuickSort: The Fast and Versatile Sorting Algorithm | by Nathal  Dawson | Medium">
            <a:extLst>
              <a:ext uri="{FF2B5EF4-FFF2-40B4-BE49-F238E27FC236}">
                <a16:creationId xmlns:a16="http://schemas.microsoft.com/office/drawing/2014/main" id="{C29BAE9B-ACC0-4B68-9145-F52F458C4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41" y="1807670"/>
            <a:ext cx="5460452" cy="38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19E38-E316-47B2-948F-E9EA6AAE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6097"/>
          </a:xfrm>
        </p:spPr>
        <p:txBody>
          <a:bodyPr/>
          <a:lstStyle/>
          <a:p>
            <a:r>
              <a:rPr lang="en-US" dirty="0"/>
              <a:t>Quick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9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C33A-64F9-4A00-B752-9AC5EC5B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30384"/>
          </a:xfrm>
        </p:spPr>
        <p:txBody>
          <a:bodyPr/>
          <a:lstStyle/>
          <a:p>
            <a:r>
              <a:rPr lang="en-US" dirty="0"/>
              <a:t>Merge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F005-921B-4B5F-A2E9-E915E24D13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760362" cy="4007075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300" b="1" i="0" cap="none" dirty="0">
                <a:solidFill>
                  <a:srgbClr val="0D0D0D"/>
                </a:solidFill>
                <a:effectLst/>
                <a:latin typeface="Söhne"/>
              </a:rPr>
              <a:t>Divide:</a:t>
            </a:r>
            <a:endParaRPr lang="en-US" sz="23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cap="none" dirty="0">
                <a:solidFill>
                  <a:srgbClr val="0D0D0D"/>
                </a:solidFill>
                <a:effectLst/>
                <a:latin typeface="Söhne"/>
              </a:rPr>
              <a:t>Divide the unsorted array into two halves recursively until each subarray contains only one element.</a:t>
            </a:r>
          </a:p>
          <a:p>
            <a:pPr algn="l">
              <a:buFont typeface="+mj-lt"/>
              <a:buAutoNum type="arabicPeriod"/>
            </a:pPr>
            <a:r>
              <a:rPr lang="en-US" sz="2300" b="1" i="0" cap="none" dirty="0">
                <a:solidFill>
                  <a:srgbClr val="0D0D0D"/>
                </a:solidFill>
                <a:effectLst/>
                <a:latin typeface="Söhne"/>
              </a:rPr>
              <a:t>Conquer:</a:t>
            </a:r>
            <a:endParaRPr lang="en-US" sz="23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cap="none" dirty="0">
                <a:solidFill>
                  <a:srgbClr val="0D0D0D"/>
                </a:solidFill>
                <a:effectLst/>
                <a:latin typeface="Söhne"/>
              </a:rPr>
              <a:t>Merge the smaller sorted arrays back together in a sorted manner.</a:t>
            </a:r>
          </a:p>
          <a:p>
            <a:pPr algn="l">
              <a:buFont typeface="+mj-lt"/>
              <a:buAutoNum type="arabicPeriod"/>
            </a:pPr>
            <a:r>
              <a:rPr lang="en-US" sz="2300" b="1" i="0" cap="none" dirty="0">
                <a:solidFill>
                  <a:srgbClr val="0D0D0D"/>
                </a:solidFill>
                <a:effectLst/>
                <a:latin typeface="Söhne"/>
              </a:rPr>
              <a:t>Merge:</a:t>
            </a:r>
            <a:endParaRPr lang="en-US" sz="23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cap="none" dirty="0">
                <a:solidFill>
                  <a:srgbClr val="0D0D0D"/>
                </a:solidFill>
                <a:effectLst/>
                <a:latin typeface="Söhne"/>
              </a:rPr>
              <a:t>Compare elements from both subarrays and place them in sorted order into a temporary array.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cap="none" dirty="0">
                <a:solidFill>
                  <a:srgbClr val="0D0D0D"/>
                </a:solidFill>
                <a:effectLst/>
                <a:latin typeface="Söhne"/>
              </a:rPr>
              <a:t>Continue this process until all elements are merged into a single sorted array.</a:t>
            </a:r>
          </a:p>
          <a:p>
            <a:pPr algn="l">
              <a:buFont typeface="+mj-lt"/>
              <a:buAutoNum type="arabicPeriod"/>
            </a:pPr>
            <a:r>
              <a:rPr lang="en-US" sz="2300" b="1" i="0" cap="none" dirty="0">
                <a:solidFill>
                  <a:srgbClr val="0D0D0D"/>
                </a:solidFill>
                <a:effectLst/>
                <a:latin typeface="Söhne"/>
              </a:rPr>
              <a:t>Repeat:</a:t>
            </a:r>
            <a:endParaRPr lang="en-US" sz="23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cap="none" dirty="0">
                <a:solidFill>
                  <a:srgbClr val="0D0D0D"/>
                </a:solidFill>
                <a:effectLst/>
                <a:latin typeface="Söhne"/>
              </a:rPr>
              <a:t>Repeat the divide-and-conquer process recursively until the entire array is sorted.</a:t>
            </a:r>
          </a:p>
          <a:p>
            <a:pPr algn="l">
              <a:buFont typeface="+mj-lt"/>
              <a:buAutoNum type="arabicPeriod"/>
            </a:pPr>
            <a:r>
              <a:rPr lang="en-US" sz="2300" b="1" i="0" cap="none" dirty="0">
                <a:solidFill>
                  <a:srgbClr val="0D0D0D"/>
                </a:solidFill>
                <a:effectLst/>
                <a:latin typeface="Söhne"/>
              </a:rPr>
              <a:t>Base case:</a:t>
            </a:r>
            <a:endParaRPr lang="en-US" sz="2300" b="0" i="0" cap="none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300" b="0" i="0" cap="none" dirty="0">
                <a:solidFill>
                  <a:srgbClr val="0D0D0D"/>
                </a:solidFill>
                <a:effectLst/>
                <a:latin typeface="Söhne"/>
              </a:rPr>
              <a:t>Terminate the recursion when a subarray contains only one element, as a single element is inherently sorted.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92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erge Sort - Data Structure and Algorithms Tutorials - GeeksforGeeks">
            <a:extLst>
              <a:ext uri="{FF2B5EF4-FFF2-40B4-BE49-F238E27FC236}">
                <a16:creationId xmlns:a16="http://schemas.microsoft.com/office/drawing/2014/main" id="{8266C9A2-929B-4F05-ABAA-08721BE14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4" t="-8206" r="-93" b="8206"/>
          <a:stretch/>
        </p:blipFill>
        <p:spPr bwMode="auto">
          <a:xfrm>
            <a:off x="3204837" y="1704697"/>
            <a:ext cx="498148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53EDDC-6C14-465C-B5CC-CA573816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30384"/>
          </a:xfrm>
        </p:spPr>
        <p:txBody>
          <a:bodyPr/>
          <a:lstStyle/>
          <a:p>
            <a:r>
              <a:rPr lang="en-US" dirty="0"/>
              <a:t>Merge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2969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</TotalTime>
  <Words>464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Centaur</vt:lpstr>
      <vt:lpstr>Freestyle Script</vt:lpstr>
      <vt:lpstr>Söhne</vt:lpstr>
      <vt:lpstr>Tw Cen MT</vt:lpstr>
      <vt:lpstr>Droplet</vt:lpstr>
      <vt:lpstr>Linux device driver</vt:lpstr>
      <vt:lpstr>Insertion sort</vt:lpstr>
      <vt:lpstr>PowerPoint Presentation</vt:lpstr>
      <vt:lpstr>Bubble sort</vt:lpstr>
      <vt:lpstr>Bubble sort</vt:lpstr>
      <vt:lpstr>Quick sort</vt:lpstr>
      <vt:lpstr>Quick sort</vt:lpstr>
      <vt:lpstr>Merge sort</vt:lpstr>
      <vt:lpstr>Merge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subithra s</dc:creator>
  <cp:lastModifiedBy>subithra s</cp:lastModifiedBy>
  <cp:revision>2</cp:revision>
  <dcterms:created xsi:type="dcterms:W3CDTF">2024-04-15T15:28:54Z</dcterms:created>
  <dcterms:modified xsi:type="dcterms:W3CDTF">2024-04-15T15:45:02Z</dcterms:modified>
</cp:coreProperties>
</file>