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4" roundtripDataSignature="AMtx7miDhLAHZ7s/LTSbY3pUwkko8EA2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AE053E-C464-4133-987B-50E3238DE4A5}">
  <a:tblStyle styleId="{92AE053E-C464-4133-987B-50E3238DE4A5}"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1190F5C-2B0C-42B4-A0A6-49A899FCB8F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5" name="Google Shape;225;p10:notes"/>
          <p:cNvSpPr txBox="1"/>
          <p:nvPr>
            <p:ph idx="1" type="body"/>
          </p:nvPr>
        </p:nvSpPr>
        <p:spPr>
          <a:xfrm>
            <a:off x="685800" y="4343400"/>
            <a:ext cx="5748338"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Java Virtual Machine (JVM):</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The JVM will differ from platform to platform, and is, platform-specific.</a:t>
            </a:r>
            <a:endParaRPr/>
          </a:p>
          <a:p>
            <a:pPr indent="0" lvl="0" marL="0" rtl="0" algn="l">
              <a:lnSpc>
                <a:spcPct val="150000"/>
              </a:lnSpc>
              <a:spcBef>
                <a:spcPts val="0"/>
              </a:spcBef>
              <a:spcAft>
                <a:spcPts val="0"/>
              </a:spcAft>
              <a:buNone/>
            </a:pPr>
            <a:r>
              <a:rPr lang="en-US"/>
              <a:t>Once the Java runtime package exists for a given system, any Java program can run on it. </a:t>
            </a:r>
            <a:endParaRPr/>
          </a:p>
          <a:p>
            <a:pPr indent="0" lvl="0" marL="0" rtl="0" algn="l">
              <a:spcBef>
                <a:spcPts val="0"/>
              </a:spcBef>
              <a:spcAft>
                <a:spcPts val="0"/>
              </a:spcAft>
              <a:buNone/>
            </a:pPr>
            <a:r>
              <a:rPr lang="en-US"/>
              <a:t>All versions of JVM interpret the same Java bytecode.</a:t>
            </a:r>
            <a:endParaRPr/>
          </a:p>
          <a:p>
            <a:pPr indent="0" lvl="0" marL="0" rtl="0" algn="l">
              <a:spcBef>
                <a:spcPts val="0"/>
              </a:spcBef>
              <a:spcAft>
                <a:spcPts val="0"/>
              </a:spcAft>
              <a:buNone/>
            </a:pPr>
            <a:r>
              <a:t/>
            </a:r>
            <a:endParaRPr b="1"/>
          </a:p>
        </p:txBody>
      </p:sp>
      <p:sp>
        <p:nvSpPr>
          <p:cNvPr id="226" name="Google Shape;22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2" name="Google Shape;2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p11: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34" name="Google Shape;23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0" name="Google Shape;24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8" name="Google Shape;24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0" name="Google Shape;2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1" name="Google Shape;26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Most modern languages are designed to be compiled, not interpreted, mostly out of performance concerns. However, the fact that a Java program is executed by the JVM helps solve the major problems associated with downloading programs over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2" name="Google Shape;26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8" name="Google Shape;2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a Java program were compiled to native code, then different versions of the same program would have to exist for each type of CPU and operating system connected to the Internet, which is not a feasible solution. Thus, the implementation of bytecode is the easiest way to create truly portable programs. Interpreted Java code also helps to make it secure. Since the execution of a Java program is under the control of the JVM, the JVM can control the program, and prevent it from generating side effects outside of it.</a:t>
            </a:r>
            <a:endParaRPr/>
          </a:p>
          <a:p>
            <a:pPr indent="0" lvl="0" marL="0" rtl="0" algn="l">
              <a:spcBef>
                <a:spcPts val="0"/>
              </a:spcBef>
              <a:spcAft>
                <a:spcPts val="0"/>
              </a:spcAft>
              <a:buNone/>
            </a:pPr>
            <a:r>
              <a:rPr lang="en-US"/>
              <a:t>This makes it ideal for applets to be downloaded from across the Internet, and executed on any CPU and Operating System that has the corresponding JVM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0" name="Google Shape;27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p16:notes"/>
          <p:cNvSpPr txBox="1"/>
          <p:nvPr>
            <p:ph idx="1" type="body"/>
          </p:nvPr>
        </p:nvSpPr>
        <p:spPr>
          <a:xfrm>
            <a:off x="544513" y="4419600"/>
            <a:ext cx="605155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When a program is interpreted, it generally runs substantially slower than it would run if compiled to executable code. However, with Java, the difference between the two is not so great. The use of bytecode enables the Java runtime system to execute programs much faster than you might expect. Although Java was designed for interpretation, there is technically nothing about Java that prevents on-the-fly compilation of bytecode into native code.</a:t>
            </a:r>
            <a:endParaRPr/>
          </a:p>
          <a:p>
            <a:pPr indent="0" lvl="0" marL="0" rtl="0" algn="l">
              <a:spcBef>
                <a:spcPts val="0"/>
              </a:spcBef>
              <a:spcAft>
                <a:spcPts val="0"/>
              </a:spcAft>
              <a:buNone/>
            </a:pPr>
            <a:r>
              <a:rPr lang="en-US"/>
              <a:t>Along these lines, Sun supplies its Just-In-Time (JIT) compiler for bytecode, which is included in the Java 2 release. When the JIT compiler is part of the JVM, it compiles bytecode into executable code in real time, on a piece-by-piece demand basis. Remember that it is not possible to compile an entire Java program into executable code all at once, because Java programs perform various runtime checks that can only be performed at runtime. </a:t>
            </a:r>
            <a:endParaRPr/>
          </a:p>
          <a:p>
            <a:pPr indent="0" lvl="0" marL="0" rtl="0" algn="l">
              <a:spcBef>
                <a:spcPts val="0"/>
              </a:spcBef>
              <a:spcAft>
                <a:spcPts val="0"/>
              </a:spcAft>
              <a:buNone/>
            </a:pPr>
            <a:r>
              <a:t/>
            </a:r>
            <a:endParaRPr sz="100"/>
          </a:p>
          <a:p>
            <a:pPr indent="0" lvl="0" marL="0" rtl="0" algn="l">
              <a:spcBef>
                <a:spcPts val="0"/>
              </a:spcBef>
              <a:spcAft>
                <a:spcPts val="0"/>
              </a:spcAft>
              <a:buNone/>
            </a:pPr>
            <a:r>
              <a:rPr lang="en-US">
                <a:solidFill>
                  <a:srgbClr val="FF0000"/>
                </a:solidFill>
              </a:rPr>
              <a:t>In case of JIT compiler, the bytecodes are compiled to a given platform's machine code(native code), when a particular method is invoked for the first time. This native code is stored in the memory(cached) so that it can be reused whenever this method is invoked.</a:t>
            </a:r>
            <a:endParaRPr/>
          </a:p>
          <a:p>
            <a:pPr indent="0" lvl="0" marL="0" rtl="0" algn="l">
              <a:spcBef>
                <a:spcPts val="0"/>
              </a:spcBef>
              <a:spcAft>
                <a:spcPts val="0"/>
              </a:spcAft>
              <a:buNone/>
            </a:pPr>
            <a:r>
              <a:t/>
            </a:r>
            <a:endParaRPr sz="200"/>
          </a:p>
          <a:p>
            <a:pPr indent="0" lvl="0" marL="0" rtl="0" algn="l">
              <a:spcBef>
                <a:spcPts val="0"/>
              </a:spcBef>
              <a:spcAft>
                <a:spcPts val="0"/>
              </a:spcAft>
              <a:buNone/>
            </a:pPr>
            <a:r>
              <a:rPr lang="en-US"/>
              <a:t>The JIT compiler compiles code as it is needed, during execution, while at the same time yielding a significant performance benefit. Even when dynamic compilation is applied to bytecode, the portability and safety features still apply, because the runtime system (which performs the compilation) is still in charge of the execution environment. Whether your Java program is actually interpreted in the traditional way, or compiled on the fly, its functionality is the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 name="Google Shape;27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4" name="Google Shape;2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5" name="Google Shape;28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In this type of execution engine, the JVM will start off by interpreting the bytcode. It will keep monitoring the activity to check if any method is called repeatedly. It has its own algorithm with which it identifies the heavily used areas of code. Once identified, these heavily used codes are compiled to native code, so that when called next time, they can be directly executed, while the rest of the code, which is not heavily used, continues to be interpreted.</a:t>
            </a:r>
            <a:endParaRPr/>
          </a:p>
        </p:txBody>
      </p:sp>
      <p:sp>
        <p:nvSpPr>
          <p:cNvPr id="286" name="Google Shape;28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bootstrap class loader is also known as default class loader or primordial class loader. The bootstrap class loader is responsible for loading the classes, programmer defined classes as well Java API classes in some default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other type of class loader is user defined class loader, which allows a Java application to load classes in customized manner. The user defined class loaders are basically Java programs which are compiled to byte codes(class files) and loaded into the JVM and instantiated just like any other Java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4" name="Google Shape;29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0" name="Google Shape;3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java .class file contains the bytecode, which can be executed across different platforms. Each platform has its own JVM, which is designed to translate the bytecode into the native code of the platform. Thus the .class file plays an important role in making Java platform independent.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the java compiler compiles the source file into the bytecode, the compilation is designed in such a manner that it creates compact .class files which can be easily transmitted across networks, which helps in achieving network mobility. The class files are downloaded as and when they are needed. They are not downloaded all at once, which helps in reducing the network traffic.</a:t>
            </a:r>
            <a:endParaRPr/>
          </a:p>
        </p:txBody>
      </p:sp>
      <p:sp>
        <p:nvSpPr>
          <p:cNvPr id="302" name="Google Shape;30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8" name="Google Shape;30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None/>
            </a:pPr>
            <a:r>
              <a:rPr lang="en-US"/>
              <a:t>Answers:</a:t>
            </a:r>
            <a:endParaRPr/>
          </a:p>
          <a:p>
            <a:pPr indent="-228600" lvl="0" marL="228600" rtl="0" algn="l">
              <a:spcBef>
                <a:spcPts val="0"/>
              </a:spcBef>
              <a:spcAft>
                <a:spcPts val="0"/>
              </a:spcAft>
              <a:buClr>
                <a:schemeClr val="dk1"/>
              </a:buClr>
              <a:buSzPts val="1200"/>
              <a:buFont typeface="Calibri"/>
              <a:buAutoNum type="arabicPeriod"/>
            </a:pPr>
            <a:r>
              <a:rPr lang="en-US"/>
              <a:t>E,C,A,D,B,F</a:t>
            </a:r>
            <a:endParaRPr/>
          </a:p>
          <a:p>
            <a:pPr indent="-228600" lvl="0" marL="228600" rtl="0" algn="l">
              <a:spcBef>
                <a:spcPts val="0"/>
              </a:spcBef>
              <a:spcAft>
                <a:spcPts val="0"/>
              </a:spcAft>
              <a:buClr>
                <a:schemeClr val="dk1"/>
              </a:buClr>
              <a:buSzPts val="1200"/>
              <a:buFont typeface="Calibri"/>
              <a:buAutoNum type="arabicPeriod"/>
            </a:pPr>
            <a:r>
              <a:rPr lang="en-US"/>
              <a:t>Three class files.</a:t>
            </a:r>
            <a:endParaRPr/>
          </a:p>
        </p:txBody>
      </p:sp>
      <p:sp>
        <p:nvSpPr>
          <p:cNvPr id="309" name="Google Shape;30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2:notes"/>
          <p:cNvSpPr txBox="1"/>
          <p:nvPr>
            <p:ph idx="1" type="body"/>
          </p:nvPr>
        </p:nvSpPr>
        <p:spPr>
          <a:xfrm>
            <a:off x="685800" y="4343400"/>
            <a:ext cx="5486400" cy="4114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rPr b="1" lang="en-US" sz="1000">
                <a:latin typeface="Verdana"/>
                <a:ea typeface="Verdana"/>
                <a:cs typeface="Verdana"/>
                <a:sym typeface="Verdana"/>
              </a:rPr>
              <a:t>public class Welcome { </a:t>
            </a:r>
            <a:r>
              <a:rPr lang="en-US"/>
              <a:t>begins class definition. Every Java program has a user-defined class. Use keyword (reserved word) </a:t>
            </a:r>
            <a:r>
              <a:rPr b="1" lang="en-US" sz="1000">
                <a:latin typeface="Verdana"/>
                <a:ea typeface="Verdana"/>
                <a:cs typeface="Verdana"/>
                <a:sym typeface="Verdana"/>
              </a:rPr>
              <a:t>class</a:t>
            </a:r>
            <a:r>
              <a:rPr lang="en-US"/>
              <a:t> followed by </a:t>
            </a:r>
            <a:r>
              <a:rPr b="1" lang="en-US" sz="1000">
                <a:latin typeface="Verdana"/>
                <a:ea typeface="Verdana"/>
                <a:cs typeface="Verdana"/>
                <a:sym typeface="Verdana"/>
              </a:rPr>
              <a:t>ClassName</a:t>
            </a:r>
            <a:r>
              <a:rPr b="1" lang="en-US"/>
              <a:t>. </a:t>
            </a:r>
            <a:r>
              <a:rPr lang="en-US"/>
              <a:t>Java is case sensitive. For naming the classes, use </a:t>
            </a:r>
            <a:r>
              <a:rPr i="1" lang="en-US"/>
              <a:t>capital</a:t>
            </a:r>
            <a:r>
              <a:rPr lang="en-US"/>
              <a:t> letters. E.g. BankAccount (not bankAccount). Use </a:t>
            </a:r>
            <a:r>
              <a:rPr i="1" lang="en-US"/>
              <a:t>singular</a:t>
            </a:r>
            <a:r>
              <a:rPr lang="en-US"/>
              <a:t> nouns. Make sure the name has only </a:t>
            </a:r>
            <a:r>
              <a:rPr i="1" lang="en-US"/>
              <a:t>one</a:t>
            </a:r>
            <a:r>
              <a:rPr lang="en-US"/>
              <a:t> meaning. E.g. ‘book’ has several meanings.</a:t>
            </a:r>
            <a:endParaRPr b="1"/>
          </a:p>
          <a:p>
            <a:pPr indent="0" lvl="0" marL="0" rtl="0" algn="l">
              <a:spcBef>
                <a:spcPts val="240"/>
              </a:spcBef>
              <a:spcAft>
                <a:spcPts val="0"/>
              </a:spcAft>
              <a:buNone/>
            </a:pPr>
            <a:r>
              <a:rPr b="1" lang="en-US" sz="1000">
                <a:latin typeface="Verdana"/>
                <a:ea typeface="Verdana"/>
                <a:cs typeface="Verdana"/>
                <a:sym typeface="Verdana"/>
              </a:rPr>
              <a:t>public</a:t>
            </a:r>
            <a:r>
              <a:rPr lang="en-US"/>
              <a:t> - For now, every class will be </a:t>
            </a:r>
            <a:r>
              <a:rPr b="1" lang="en-US"/>
              <a:t>public. </a:t>
            </a:r>
            <a:r>
              <a:rPr lang="en-US"/>
              <a:t>When saving a file, class name must be part of file name. Save file as </a:t>
            </a:r>
            <a:r>
              <a:rPr b="1" lang="en-US" sz="1000">
                <a:latin typeface="Verdana"/>
                <a:ea typeface="Verdana"/>
                <a:cs typeface="Verdana"/>
                <a:sym typeface="Verdana"/>
              </a:rPr>
              <a:t>Welcome.java</a:t>
            </a:r>
            <a:endParaRPr/>
          </a:p>
          <a:p>
            <a:pPr indent="0" lvl="0" marL="0" rtl="0" algn="l">
              <a:spcBef>
                <a:spcPts val="240"/>
              </a:spcBef>
              <a:spcAft>
                <a:spcPts val="0"/>
              </a:spcAft>
              <a:buNone/>
            </a:pPr>
            <a:r>
              <a:rPr b="1" lang="en-US" sz="1000">
                <a:latin typeface="Verdana"/>
                <a:ea typeface="Verdana"/>
                <a:cs typeface="Verdana"/>
                <a:sym typeface="Verdana"/>
              </a:rPr>
              <a:t>Braces - </a:t>
            </a:r>
            <a:r>
              <a:rPr lang="en-US"/>
              <a:t>Body - delineated by left and right braces. E.g., Class definitions</a:t>
            </a:r>
            <a:endParaRPr b="1"/>
          </a:p>
          <a:p>
            <a:pPr indent="0" lvl="0" marL="0" rtl="0" algn="l">
              <a:spcBef>
                <a:spcPts val="240"/>
              </a:spcBef>
              <a:spcAft>
                <a:spcPts val="0"/>
              </a:spcAft>
              <a:buNone/>
            </a:pPr>
            <a:r>
              <a:rPr b="1" lang="en-US" sz="1000">
                <a:latin typeface="Verdana"/>
                <a:ea typeface="Verdana"/>
                <a:cs typeface="Verdana"/>
                <a:sym typeface="Verdana"/>
              </a:rPr>
              <a:t>public static void main( String args[] ) </a:t>
            </a:r>
            <a:r>
              <a:rPr lang="en-US"/>
              <a:t>Part of every Java application. Program begins executing at </a:t>
            </a:r>
            <a:r>
              <a:rPr b="1" lang="en-US" sz="1000">
                <a:latin typeface="Verdana"/>
                <a:ea typeface="Verdana"/>
                <a:cs typeface="Verdana"/>
                <a:sym typeface="Verdana"/>
              </a:rPr>
              <a:t>main</a:t>
            </a:r>
            <a:r>
              <a:rPr b="1" lang="en-US"/>
              <a:t>. </a:t>
            </a:r>
            <a:r>
              <a:rPr lang="en-US"/>
              <a:t>It must be defined in every Java application. </a:t>
            </a:r>
            <a:r>
              <a:rPr b="1" lang="en-US"/>
              <a:t>main</a:t>
            </a:r>
            <a:r>
              <a:rPr lang="en-US"/>
              <a:t> is a method (a function). Here, </a:t>
            </a:r>
            <a:r>
              <a:rPr b="1" lang="en-US" sz="1000">
                <a:latin typeface="Verdana"/>
                <a:ea typeface="Verdana"/>
                <a:cs typeface="Verdana"/>
                <a:sym typeface="Verdana"/>
              </a:rPr>
              <a:t>void</a:t>
            </a:r>
            <a:r>
              <a:rPr lang="en-US"/>
              <a:t> means main method returns nothing. However, many other methods can return information. Braces are used for method body.</a:t>
            </a:r>
            <a:endParaRPr b="1"/>
          </a:p>
          <a:p>
            <a:pPr indent="0" lvl="0" marL="0" rtl="0" algn="l">
              <a:spcBef>
                <a:spcPts val="240"/>
              </a:spcBef>
              <a:spcAft>
                <a:spcPts val="0"/>
              </a:spcAft>
              <a:buNone/>
            </a:pPr>
            <a:r>
              <a:rPr b="1" lang="en-US" sz="1000">
                <a:latin typeface="Verdana"/>
                <a:ea typeface="Verdana"/>
                <a:cs typeface="Verdana"/>
                <a:sym typeface="Verdana"/>
              </a:rPr>
              <a:t>System.out.println( "Welcome to Java Programming!" ); </a:t>
            </a:r>
            <a:r>
              <a:rPr lang="en-US"/>
              <a:t>Prints string which is in quotes. It is also called character string, message string, or a string literal. </a:t>
            </a:r>
            <a:r>
              <a:rPr b="1" lang="en-US" sz="1000">
                <a:latin typeface="Verdana"/>
                <a:ea typeface="Verdana"/>
                <a:cs typeface="Verdana"/>
                <a:sym typeface="Verdana"/>
              </a:rPr>
              <a:t>System.out</a:t>
            </a:r>
            <a:r>
              <a:rPr lang="en-US"/>
              <a:t> is a standard output object which displays information in command window. The method </a:t>
            </a:r>
            <a:r>
              <a:rPr b="1" lang="en-US" sz="1000">
                <a:latin typeface="Verdana"/>
                <a:ea typeface="Verdana"/>
                <a:cs typeface="Verdana"/>
                <a:sym typeface="Verdana"/>
              </a:rPr>
              <a:t>System.out.println</a:t>
            </a:r>
            <a:r>
              <a:rPr b="1" lang="en-US"/>
              <a:t> </a:t>
            </a:r>
            <a:r>
              <a:rPr lang="en-US"/>
              <a:t>prints a line of text in command window. When finished, positions cursor on next line. The method </a:t>
            </a:r>
            <a:r>
              <a:rPr b="1" lang="en-US" sz="1000">
                <a:latin typeface="Verdana"/>
                <a:ea typeface="Verdana"/>
                <a:cs typeface="Verdana"/>
                <a:sym typeface="Verdana"/>
              </a:rPr>
              <a:t>System.out.print</a:t>
            </a:r>
            <a:r>
              <a:rPr b="1" lang="en-US"/>
              <a:t> </a:t>
            </a:r>
            <a:r>
              <a:rPr lang="en-US"/>
              <a:t>does as above except the cursor stays on line. </a:t>
            </a:r>
            <a:r>
              <a:rPr b="1" lang="en-US" sz="1000">
                <a:latin typeface="Verdana"/>
                <a:ea typeface="Verdana"/>
                <a:cs typeface="Verdana"/>
                <a:sym typeface="Verdana"/>
              </a:rPr>
              <a:t>\n</a:t>
            </a:r>
            <a:r>
              <a:rPr b="1" lang="en-US"/>
              <a:t> </a:t>
            </a:r>
            <a:r>
              <a:rPr lang="en-US"/>
              <a:t>is a newline. Statements must end with </a:t>
            </a:r>
            <a:r>
              <a:rPr b="1" lang="en-US"/>
              <a:t>;</a:t>
            </a:r>
            <a:endParaRPr/>
          </a:p>
          <a:p>
            <a:pPr indent="0" lvl="0" marL="0" rtl="0" algn="l">
              <a:spcBef>
                <a:spcPts val="240"/>
              </a:spcBef>
              <a:spcAft>
                <a:spcPts val="0"/>
              </a:spcAft>
              <a:buNone/>
            </a:pPr>
            <a:r>
              <a:t/>
            </a:r>
            <a:endParaRPr/>
          </a:p>
          <a:p>
            <a:pPr indent="0" lvl="0" marL="0" rtl="0" algn="l">
              <a:spcBef>
                <a:spcPts val="24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8" name="Google Shape;32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5" name="Google Shape;33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0" rtl="0" algn="l">
              <a:spcBef>
                <a:spcPts val="0"/>
              </a:spcBef>
              <a:spcAft>
                <a:spcPts val="0"/>
              </a:spcAft>
              <a:buNone/>
            </a:pPr>
            <a:r>
              <a:rPr lang="en-US"/>
              <a:t>Primitive data type sizes and their arithmetic behavior specified by Java. It is same across platforms. That means the data type sizes and their arithmetic behavior is not dependent on either the hardware or the operating system. It is specified by Java language.</a:t>
            </a:r>
            <a:endParaRPr/>
          </a:p>
          <a:p>
            <a:pPr indent="0" lvl="0" marL="0" rtl="0" algn="l">
              <a:spcBef>
                <a:spcPts val="0"/>
              </a:spcBef>
              <a:spcAft>
                <a:spcPts val="0"/>
              </a:spcAft>
              <a:buNone/>
            </a:pPr>
            <a:r>
              <a:t/>
            </a:r>
            <a:endParaRPr/>
          </a:p>
        </p:txBody>
      </p:sp>
      <p:sp>
        <p:nvSpPr>
          <p:cNvPr id="343" name="Google Shape;34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9" name="Google Shape;34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0" name="Google Shape;35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6" name="Google Shape;35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keywords const and goto are reserved but not yet defined in java.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7" name="Google Shape;35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1143000" y="403225"/>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3" name="Google Shape;363;p28:notes"/>
          <p:cNvSpPr txBox="1"/>
          <p:nvPr>
            <p:ph idx="1" type="body"/>
          </p:nvPr>
        </p:nvSpPr>
        <p:spPr>
          <a:xfrm>
            <a:off x="392113" y="4016375"/>
            <a:ext cx="6226175" cy="47577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020"/>
              <a:t>Java does not have unsigned types for numbers. </a:t>
            </a:r>
            <a:endParaRPr/>
          </a:p>
          <a:p>
            <a:pPr indent="0" lvl="0" marL="0" rtl="0" algn="l">
              <a:lnSpc>
                <a:spcPct val="90000"/>
              </a:lnSpc>
              <a:spcBef>
                <a:spcPts val="0"/>
              </a:spcBef>
              <a:spcAft>
                <a:spcPts val="0"/>
              </a:spcAft>
              <a:buNone/>
            </a:pPr>
            <a:r>
              <a:rPr lang="en-US" sz="1020"/>
              <a:t>The range  is defined by the Java programming language specification as a two’s complement and is platform independent.</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lang="en-US" sz="1020"/>
              <a:t>A variable is an item of data named by an identifier. You must explicitly provide a name and a type for each variable you want to use in your program. The variable's name must be a legal identifier - an unlimited series of Unicode characters that begins with a letter or dollar($) or underscore (_). You use the variable name to refer to the data that the variable contains. The variable's type determines what values it can hold and what operations can be performed on it. To give a variable a type and a name, you write a variable declaration, which generally looks like this: </a:t>
            </a:r>
            <a:r>
              <a:rPr b="1" lang="en-US" sz="850">
                <a:latin typeface="Verdana"/>
                <a:ea typeface="Verdana"/>
                <a:cs typeface="Verdana"/>
                <a:sym typeface="Verdana"/>
              </a:rPr>
              <a:t>type name</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lang="en-US" sz="1020"/>
              <a:t>In addition to the name and type that you explicitly give a variable, a variable has scope. The section of code where the variable's simple name can be used is the variable's scope. The variable's scope is determined implicitly by the location of the variable declaration, that is, where the declaration appears in relation to other code elements. </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lang="en-US" sz="1020"/>
              <a:t>When you declare a variable, you explicitly set the variable's name and data type. The Java programming language has two categories of data types: primitive and reference. A variable of primitive type contains a value (Campione, Walrath &amp; Huml, 2001, p.67).</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lang="en-US" sz="1020"/>
              <a:t>The location of a variable declaration implicitly sets the variable's scope, which determines what section of code may refer to the variable by its simple name. There are four categories of scope: member variable scope, local variable scope, parameter scope, and exception-handler parameter scope (Malyarenko, 2006). </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b="1" lang="en-US" sz="1020"/>
              <a:t>Integral - byte, short, int, and long</a:t>
            </a:r>
            <a:endParaRPr/>
          </a:p>
          <a:p>
            <a:pPr indent="0" lvl="0" marL="0" rtl="0" algn="l">
              <a:lnSpc>
                <a:spcPct val="90000"/>
              </a:lnSpc>
              <a:spcBef>
                <a:spcPts val="0"/>
              </a:spcBef>
              <a:spcAft>
                <a:spcPts val="0"/>
              </a:spcAft>
              <a:buNone/>
            </a:pPr>
            <a:r>
              <a:rPr lang="en-US" sz="1020"/>
              <a:t>There are four integral types in the Java programming language. Each type is declared using one of the keywords byte, short, int, or long. You can represent literals of integral types using decimal, octal, or hexadecimal forms as follows :</a:t>
            </a:r>
            <a:endParaRPr/>
          </a:p>
          <a:p>
            <a:pPr indent="0" lvl="0" marL="0" rtl="0" algn="l">
              <a:lnSpc>
                <a:spcPct val="90000"/>
              </a:lnSpc>
              <a:spcBef>
                <a:spcPts val="0"/>
              </a:spcBef>
              <a:spcAft>
                <a:spcPts val="0"/>
              </a:spcAft>
              <a:buNone/>
            </a:pPr>
            <a:r>
              <a:rPr lang="en-US" sz="1020"/>
              <a:t>	</a:t>
            </a:r>
            <a:r>
              <a:rPr lang="en-US" sz="1020">
                <a:latin typeface="Verdana"/>
                <a:ea typeface="Verdana"/>
                <a:cs typeface="Verdana"/>
                <a:sym typeface="Verdana"/>
              </a:rPr>
              <a:t>2</a:t>
            </a:r>
            <a:r>
              <a:rPr lang="en-US" sz="1020"/>
              <a:t>		The decimal value is two.</a:t>
            </a:r>
            <a:endParaRPr/>
          </a:p>
          <a:p>
            <a:pPr indent="0" lvl="0" marL="0" rtl="0" algn="l">
              <a:lnSpc>
                <a:spcPct val="90000"/>
              </a:lnSpc>
              <a:spcBef>
                <a:spcPts val="0"/>
              </a:spcBef>
              <a:spcAft>
                <a:spcPts val="0"/>
              </a:spcAft>
              <a:buNone/>
            </a:pPr>
            <a:r>
              <a:rPr lang="en-US" sz="1020"/>
              <a:t>	</a:t>
            </a:r>
            <a:r>
              <a:rPr lang="en-US" sz="1020">
                <a:latin typeface="Verdana"/>
                <a:ea typeface="Verdana"/>
                <a:cs typeface="Verdana"/>
                <a:sym typeface="Verdana"/>
              </a:rPr>
              <a:t>077</a:t>
            </a:r>
            <a:r>
              <a:rPr lang="en-US" sz="1020"/>
              <a:t>		The leading zero indicates an octal value.</a:t>
            </a:r>
            <a:endParaRPr/>
          </a:p>
          <a:p>
            <a:pPr indent="0" lvl="0" marL="0" rtl="0" algn="l">
              <a:lnSpc>
                <a:spcPct val="90000"/>
              </a:lnSpc>
              <a:spcBef>
                <a:spcPts val="0"/>
              </a:spcBef>
              <a:spcAft>
                <a:spcPts val="0"/>
              </a:spcAft>
              <a:buNone/>
            </a:pPr>
            <a:r>
              <a:rPr lang="en-US" sz="1020"/>
              <a:t>	</a:t>
            </a:r>
            <a:r>
              <a:rPr lang="en-US" sz="1020">
                <a:latin typeface="Verdana"/>
                <a:ea typeface="Verdana"/>
                <a:cs typeface="Verdana"/>
                <a:sym typeface="Verdana"/>
              </a:rPr>
              <a:t>0xBAAC</a:t>
            </a:r>
            <a:r>
              <a:rPr lang="en-US" sz="1020"/>
              <a:t>	The leading</a:t>
            </a:r>
            <a:r>
              <a:rPr lang="en-US" sz="1020">
                <a:latin typeface="Verdana"/>
                <a:ea typeface="Verdana"/>
                <a:cs typeface="Verdana"/>
                <a:sym typeface="Verdana"/>
              </a:rPr>
              <a:t> 0x</a:t>
            </a:r>
            <a:r>
              <a:rPr lang="en-US" sz="1020"/>
              <a:t> indicates a hexadecimal value.</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rPr lang="en-US" sz="1020"/>
              <a:t>NOTE: All integral types in the Java programming language are signed numbers. Integral literals are of type int unless explicitly followed by the letter “L”, which indicates a long value.</a:t>
            </a:r>
            <a:endParaRPr/>
          </a:p>
          <a:p>
            <a:pPr indent="0" lvl="0" marL="0" rtl="0" algn="l">
              <a:lnSpc>
                <a:spcPct val="90000"/>
              </a:lnSpc>
              <a:spcBef>
                <a:spcPts val="0"/>
              </a:spcBef>
              <a:spcAft>
                <a:spcPts val="0"/>
              </a:spcAft>
              <a:buNone/>
            </a:pPr>
            <a:r>
              <a:t/>
            </a:r>
            <a:endParaRPr sz="1020"/>
          </a:p>
          <a:p>
            <a:pPr indent="0" lvl="0" marL="0" rtl="0" algn="l">
              <a:lnSpc>
                <a:spcPct val="90000"/>
              </a:lnSpc>
              <a:spcBef>
                <a:spcPts val="0"/>
              </a:spcBef>
              <a:spcAft>
                <a:spcPts val="0"/>
              </a:spcAft>
              <a:buNone/>
            </a:pPr>
            <a:r>
              <a:t/>
            </a:r>
            <a:endParaRPr sz="1020"/>
          </a:p>
        </p:txBody>
      </p:sp>
      <p:sp>
        <p:nvSpPr>
          <p:cNvPr id="364" name="Google Shape;36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0" name="Google Shape;3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29:notes"/>
          <p:cNvSpPr/>
          <p:nvPr/>
        </p:nvSpPr>
        <p:spPr>
          <a:xfrm>
            <a:off x="719138" y="4616450"/>
            <a:ext cx="5551487" cy="2917825"/>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1200">
                <a:solidFill>
                  <a:schemeClr val="dk1"/>
                </a:solidFill>
                <a:latin typeface="Calibri"/>
                <a:ea typeface="Calibri"/>
                <a:cs typeface="Calibri"/>
                <a:sym typeface="Calibri"/>
              </a:rPr>
              <a:t>Variables</a:t>
            </a:r>
            <a:r>
              <a:rPr lang="en-US" sz="1200">
                <a:solidFill>
                  <a:schemeClr val="dk1"/>
                </a:solidFill>
                <a:latin typeface="Calibri"/>
                <a:ea typeface="Calibri"/>
                <a:cs typeface="Calibri"/>
                <a:sym typeface="Calibri"/>
              </a:rPr>
              <a:t> - A variable or an identifier is a “named container”that holds a value. It can letters, digits, underscores, dollar signs, but does not begin with a digit and contains no spaces.</a:t>
            </a:r>
            <a:r>
              <a:rPr b="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Variables can be of different data types: int, char, double, boolean, etc. Variables can also hold objects; then the type is the class of the object. The programmer gives names to variables. Names of variables usually start with a lowercase letter. More precisely, variables that represent objects hold references to (basically addresses of) objects.  The space to hold the actual object is allocated elsewhere. Names of variables must be meaningful, not too long, and not too short.  If a name consists of several words, the subsequent words are capitalized.  </a:t>
            </a:r>
            <a:endParaRPr/>
          </a:p>
          <a:p>
            <a:pPr indent="0" lvl="0" marL="0" marR="0" rtl="0" algn="just">
              <a:lnSpc>
                <a:spcPct val="90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b="1" lang="en-US" sz="1200">
                <a:solidFill>
                  <a:schemeClr val="dk1"/>
                </a:solidFill>
                <a:latin typeface="Calibri"/>
                <a:ea typeface="Calibri"/>
                <a:cs typeface="Calibri"/>
                <a:sym typeface="Calibri"/>
              </a:rPr>
              <a:t>Local Variables</a:t>
            </a:r>
            <a:r>
              <a:rPr lang="en-US" sz="1200">
                <a:solidFill>
                  <a:schemeClr val="dk1"/>
                </a:solidFill>
                <a:latin typeface="Calibri"/>
                <a:ea typeface="Calibri"/>
                <a:cs typeface="Calibri"/>
                <a:sym typeface="Calibri"/>
              </a:rPr>
              <a:t> - are declared inside a constructor or a method. Local variables are for temporary use; they are created when you call a method and destroyed when you return from a method call. The scope of a local variable is from its declaration down to the closing brace of the block in which it is declared. If you create a temporary object in a method using new and then assign it to a local variable, then the object is destroyed automatically when the method is exited and its memory is released.  Java has a “garbage collector" run-time mechanism to do that.</a:t>
            </a:r>
            <a:endParaRPr/>
          </a:p>
        </p:txBody>
      </p:sp>
      <p:sp>
        <p:nvSpPr>
          <p:cNvPr id="372" name="Google Shape;37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8" name="Google Shape;37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0: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A variable is an item of data named by an identifier. You must explicitly provide a name and a type for each variable you want to use in your program. The variable's name must be a legal identifier - an unlimited series of Unicode characters that begins with a letter or dollar($) or underscore (_). You use the variable name to refer to the data that the variable contains. The variable's type determines what values it can hold and what operations can be performed on it. To give a variable a type and a name, you write a variable declaration, which generally looks like this: </a:t>
            </a:r>
            <a:r>
              <a:rPr b="1" lang="en-US" sz="1000">
                <a:solidFill>
                  <a:schemeClr val="dk1"/>
                </a:solidFill>
                <a:latin typeface="Verdana"/>
                <a:ea typeface="Verdana"/>
                <a:cs typeface="Verdana"/>
                <a:sym typeface="Verdana"/>
              </a:rPr>
              <a:t>type name</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In addition to the name and type that you explicitly give a variable, a variable has scope. The section of code where the variable's simple name can be used is the variable's scope. The variable's scope is determined implicitly by the location of the variable declaration, that is, where the declaration appears in relation to other code elements. </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When you declare a variable, you explicitly set the variable's name and data type. The Java programming language has two categories of data types: primitive and reference. A variable of primitive type contains a value (Campione, Walrath &amp; Huml, 2001, p.67).</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380" name="Google Shape;38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4" name="Google Shape;38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Answers:</a:t>
            </a:r>
            <a:endParaRPr/>
          </a:p>
          <a:p>
            <a:pPr indent="0" lvl="0" marL="0" rtl="0" algn="l">
              <a:spcBef>
                <a:spcPts val="0"/>
              </a:spcBef>
              <a:spcAft>
                <a:spcPts val="0"/>
              </a:spcAft>
              <a:buNone/>
            </a:pPr>
            <a:r>
              <a:rPr lang="en-US"/>
              <a:t>1. char 2; byte 1; int 4; double 8</a:t>
            </a:r>
            <a:endParaRPr/>
          </a:p>
          <a:p>
            <a:pPr indent="0" lvl="0" marL="0" rtl="0" algn="l">
              <a:spcBef>
                <a:spcPts val="0"/>
              </a:spcBef>
              <a:spcAft>
                <a:spcPts val="0"/>
              </a:spcAft>
              <a:buNone/>
            </a:pPr>
            <a:r>
              <a:rPr lang="en-US"/>
              <a:t>2. Error: local variable  i_val is not initialized</a:t>
            </a:r>
            <a:endParaRPr/>
          </a:p>
        </p:txBody>
      </p:sp>
      <p:sp>
        <p:nvSpPr>
          <p:cNvPr id="385" name="Google Shape;38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3" name="Google Shape;39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9" name="Google Shape;39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0" name="Google Shape;40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7" name="Google Shape;4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8" name="Google Shape;408;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15" name="Google Shape;41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6" name="Google Shape;41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23" name="Google Shape;42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4" name="Google Shape;42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31" name="Google Shape;43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2" name="Google Shape;43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39" name="Google Shape;43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0" name="Google Shape;440;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7" name="Google Shape;44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1" name="Google Shape;15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5" name="Google Shape;45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6" name="Google Shape;45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3" name="Google Shape;46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4" name="Google Shape;46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0" name="Google Shape;47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0" lvl="0" marL="0" rtl="0" algn="l">
              <a:spcBef>
                <a:spcPts val="0"/>
              </a:spcBef>
              <a:spcAft>
                <a:spcPts val="0"/>
              </a:spcAft>
              <a:buNone/>
            </a:pPr>
            <a:r>
              <a:rPr lang="en-US"/>
              <a:t>Chk value: true </a:t>
            </a:r>
            <a:endParaRPr/>
          </a:p>
        </p:txBody>
      </p:sp>
      <p:sp>
        <p:nvSpPr>
          <p:cNvPr id="471" name="Google Shape;47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7" name="Google Shape;47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8" name="Google Shape;47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44:notes"/>
          <p:cNvSpPr/>
          <p:nvPr/>
        </p:nvSpPr>
        <p:spPr>
          <a:xfrm>
            <a:off x="685800" y="4343400"/>
            <a:ext cx="5486400" cy="43973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Arrays are objects in java. All Java arrays are technically one-dimensional. Two-dimensional arrays are arrays of arrays. Declaring an array </a:t>
            </a:r>
            <a:r>
              <a:rPr b="1" lang="en-US" sz="1200">
                <a:solidFill>
                  <a:schemeClr val="dk1"/>
                </a:solidFill>
                <a:latin typeface="Calibri"/>
                <a:ea typeface="Calibri"/>
                <a:cs typeface="Calibri"/>
                <a:sym typeface="Calibri"/>
              </a:rPr>
              <a:t>does not</a:t>
            </a:r>
            <a:r>
              <a:rPr lang="en-US" sz="1200">
                <a:solidFill>
                  <a:schemeClr val="dk1"/>
                </a:solidFill>
                <a:latin typeface="Calibri"/>
                <a:ea typeface="Calibri"/>
                <a:cs typeface="Calibri"/>
                <a:sym typeface="Calibri"/>
              </a:rPr>
              <a:t> create an array object or allocate space in memory; it creates a variable with a reference to an array. </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Array variable declarations must indicate a dimension by using [].</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Examples of valid array declarations: </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int[]  a;</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int  []a;</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int  a[];</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int  [] a;</a:t>
            </a:r>
            <a:endParaRPr/>
          </a:p>
          <a:p>
            <a:pPr indent="0" lvl="0" marL="0" marR="0" rtl="0" algn="just">
              <a:spcBef>
                <a:spcPts val="150"/>
              </a:spcBef>
              <a:spcAft>
                <a:spcPts val="0"/>
              </a:spcAft>
              <a:buNone/>
            </a:pPr>
            <a:r>
              <a:t/>
            </a:r>
            <a:endParaRPr sz="500">
              <a:solidFill>
                <a:schemeClr val="dk1"/>
              </a:solidFill>
              <a:latin typeface="Calibri"/>
              <a:ea typeface="Calibri"/>
              <a:cs typeface="Calibri"/>
              <a:sym typeface="Calibri"/>
            </a:endParaRPr>
          </a:p>
          <a:p>
            <a:pPr indent="0" lvl="0" marL="0" marR="0" rtl="0" algn="just">
              <a:spcBef>
                <a:spcPts val="500"/>
              </a:spcBef>
              <a:spcAft>
                <a:spcPts val="0"/>
              </a:spcAft>
              <a:buNone/>
            </a:pPr>
            <a:r>
              <a:rPr lang="en-US" sz="1200">
                <a:solidFill>
                  <a:schemeClr val="dk1"/>
                </a:solidFill>
                <a:latin typeface="Calibri"/>
                <a:ea typeface="Calibri"/>
                <a:cs typeface="Calibri"/>
                <a:sym typeface="Calibri"/>
              </a:rPr>
              <a:t>By default array elements are initialized as follows:</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int		0</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float		0.0f</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double	0.0</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char		‘\u0000’(UNICODE character null)</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Boolean	false</a:t>
            </a:r>
            <a:endParaRPr/>
          </a:p>
          <a:p>
            <a:pPr indent="0" lvl="0" marL="0" marR="0" rtl="0" algn="just">
              <a:spcBef>
                <a:spcPts val="1000"/>
              </a:spcBef>
              <a:spcAft>
                <a:spcPts val="0"/>
              </a:spcAft>
              <a:buNone/>
            </a:pPr>
            <a:r>
              <a:rPr lang="en-US" sz="1200">
                <a:solidFill>
                  <a:schemeClr val="dk1"/>
                </a:solidFill>
                <a:latin typeface="Verdana"/>
                <a:ea typeface="Verdana"/>
                <a:cs typeface="Verdana"/>
                <a:sym typeface="Verdana"/>
              </a:rPr>
              <a:t>Object	null</a:t>
            </a:r>
            <a:endParaRPr/>
          </a:p>
          <a:p>
            <a:pPr indent="0" lvl="0" marL="0" marR="0" rtl="0" algn="just">
              <a:spcBef>
                <a:spcPts val="860"/>
              </a:spcBef>
              <a:spcAft>
                <a:spcPts val="0"/>
              </a:spcAft>
              <a:buNone/>
            </a:pPr>
            <a:r>
              <a:t/>
            </a:r>
            <a:endParaRPr sz="1200">
              <a:solidFill>
                <a:schemeClr val="dk1"/>
              </a:solidFill>
              <a:latin typeface="Calibri"/>
              <a:ea typeface="Calibri"/>
              <a:cs typeface="Calibri"/>
              <a:sym typeface="Calibri"/>
            </a:endParaRPr>
          </a:p>
        </p:txBody>
      </p:sp>
      <p:sp>
        <p:nvSpPr>
          <p:cNvPr id="485" name="Google Shape;48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Once an array is defined cannot be resized or redefined to store a different type of data. If we use the same reference to refer to a new array object, we will lose the previous array object which was referred by the same reference.</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3" name="Google Shape;51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Java's API class contains a class called System, which in turn contains a method called arraycopy(). This method is used to copy data from an array into another array. We have to pass parameters to this method. The syntax 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public static void arraycopy(source, source-index, destination, destination-index, length)</a:t>
            </a:r>
            <a:endParaRPr/>
          </a:p>
          <a:p>
            <a:pPr indent="0" lvl="0" marL="0" rtl="0" algn="l">
              <a:spcBef>
                <a:spcPts val="0"/>
              </a:spcBef>
              <a:spcAft>
                <a:spcPts val="0"/>
              </a:spcAft>
              <a:buNone/>
            </a:pPr>
            <a:r>
              <a:rPr lang="en-US"/>
              <a:t>source is the source array from where we are going to copy elements.</a:t>
            </a:r>
            <a:endParaRPr/>
          </a:p>
          <a:p>
            <a:pPr indent="0" lvl="0" marL="0" rtl="0" algn="l">
              <a:spcBef>
                <a:spcPts val="0"/>
              </a:spcBef>
              <a:spcAft>
                <a:spcPts val="0"/>
              </a:spcAft>
              <a:buNone/>
            </a:pPr>
            <a:r>
              <a:rPr lang="en-US"/>
              <a:t>destination is the array to where we are going to copy elements.</a:t>
            </a:r>
            <a:endParaRPr/>
          </a:p>
          <a:p>
            <a:pPr indent="0" lvl="0" marL="0" rtl="0" algn="l">
              <a:spcBef>
                <a:spcPts val="0"/>
              </a:spcBef>
              <a:spcAft>
                <a:spcPts val="0"/>
              </a:spcAft>
              <a:buNone/>
            </a:pPr>
            <a:r>
              <a:rPr lang="en-US"/>
              <a:t>source-index tells us starting location from where copy will begin.</a:t>
            </a:r>
            <a:endParaRPr/>
          </a:p>
          <a:p>
            <a:pPr indent="0" lvl="0" marL="0" rtl="0" algn="l">
              <a:spcBef>
                <a:spcPts val="0"/>
              </a:spcBef>
              <a:spcAft>
                <a:spcPts val="0"/>
              </a:spcAft>
              <a:buNone/>
            </a:pPr>
            <a:r>
              <a:rPr lang="en-US"/>
              <a:t>destination-index is about starting location in the destination array.</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Between the initial implementation of Oak, and the public announcement of Java in the spring of 1995, many more people contributed to the design and evolution of the language. The other key contributories to the maturing of the original prototype of the Java programming language were:</a:t>
            </a:r>
            <a:endParaRPr/>
          </a:p>
          <a:p>
            <a:pPr indent="-76200" lvl="1" marL="457200" rtl="0" algn="l">
              <a:spcBef>
                <a:spcPts val="0"/>
              </a:spcBef>
              <a:spcAft>
                <a:spcPts val="0"/>
              </a:spcAft>
              <a:buClr>
                <a:schemeClr val="dk1"/>
              </a:buClr>
              <a:buSzPts val="1200"/>
              <a:buFont typeface="Calibri"/>
              <a:buChar char="•"/>
            </a:pPr>
            <a:r>
              <a:rPr lang="en-US"/>
              <a:t>Bill Joy</a:t>
            </a:r>
            <a:endParaRPr/>
          </a:p>
          <a:p>
            <a:pPr indent="-76200" lvl="1" marL="457200" rtl="0" algn="l">
              <a:spcBef>
                <a:spcPts val="0"/>
              </a:spcBef>
              <a:spcAft>
                <a:spcPts val="0"/>
              </a:spcAft>
              <a:buClr>
                <a:schemeClr val="dk1"/>
              </a:buClr>
              <a:buSzPts val="1200"/>
              <a:buFont typeface="Calibri"/>
              <a:buChar char="•"/>
            </a:pPr>
            <a:r>
              <a:rPr lang="en-US"/>
              <a:t>Arthur van Hoff</a:t>
            </a:r>
            <a:endParaRPr/>
          </a:p>
          <a:p>
            <a:pPr indent="-76200" lvl="1" marL="457200" rtl="0" algn="l">
              <a:spcBef>
                <a:spcPts val="0"/>
              </a:spcBef>
              <a:spcAft>
                <a:spcPts val="0"/>
              </a:spcAft>
              <a:buClr>
                <a:schemeClr val="dk1"/>
              </a:buClr>
              <a:buSzPts val="1200"/>
              <a:buFont typeface="Calibri"/>
              <a:buChar char="•"/>
            </a:pPr>
            <a:r>
              <a:rPr lang="en-US"/>
              <a:t>Jonathan Payne</a:t>
            </a:r>
            <a:endParaRPr/>
          </a:p>
          <a:p>
            <a:pPr indent="-76200" lvl="1" marL="457200" rtl="0" algn="l">
              <a:spcBef>
                <a:spcPts val="0"/>
              </a:spcBef>
              <a:spcAft>
                <a:spcPts val="0"/>
              </a:spcAft>
              <a:buClr>
                <a:schemeClr val="dk1"/>
              </a:buClr>
              <a:buSzPts val="1200"/>
              <a:buFont typeface="Calibri"/>
              <a:buChar char="•"/>
            </a:pPr>
            <a:r>
              <a:rPr lang="en-US"/>
              <a:t>Frank Yellin</a:t>
            </a:r>
            <a:endParaRPr/>
          </a:p>
          <a:p>
            <a:pPr indent="-76200" lvl="1" marL="457200" rtl="0" algn="l">
              <a:spcBef>
                <a:spcPts val="0"/>
              </a:spcBef>
              <a:spcAft>
                <a:spcPts val="0"/>
              </a:spcAft>
              <a:buClr>
                <a:schemeClr val="dk1"/>
              </a:buClr>
              <a:buSzPts val="1200"/>
              <a:buFont typeface="Calibri"/>
              <a:buChar char="•"/>
            </a:pPr>
            <a:r>
              <a:rPr lang="en-US"/>
              <a:t>Tim Lindholm</a:t>
            </a:r>
            <a:endParaRPr/>
          </a:p>
          <a:p>
            <a:pPr indent="0" lvl="1" marL="4572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157" name="Google Shape;15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50:notes"/>
          <p:cNvSpPr/>
          <p:nvPr>
            <p:ph idx="2" type="sldImg"/>
          </p:nvPr>
        </p:nvSpPr>
        <p:spPr>
          <a:xfrm>
            <a:off x="1143000" y="468313"/>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50:notes"/>
          <p:cNvSpPr txBox="1"/>
          <p:nvPr>
            <p:ph idx="1" type="body"/>
          </p:nvPr>
        </p:nvSpPr>
        <p:spPr>
          <a:xfrm>
            <a:off x="631825" y="4092575"/>
            <a:ext cx="5910263" cy="46275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050">
                <a:latin typeface="Courier"/>
                <a:ea typeface="Courier"/>
                <a:cs typeface="Courier"/>
                <a:sym typeface="Courier"/>
              </a:rPr>
              <a:t>But,  int[][] x = new int[][3]; is illegal.</a:t>
            </a:r>
            <a:endParaRPr/>
          </a:p>
          <a:p>
            <a:pPr indent="0" lvl="0" marL="0" rtl="0" algn="l">
              <a:lnSpc>
                <a:spcPct val="80000"/>
              </a:lnSpc>
              <a:spcBef>
                <a:spcPts val="0"/>
              </a:spcBef>
              <a:spcAft>
                <a:spcPts val="0"/>
              </a:spcAft>
              <a:buNone/>
            </a:pPr>
            <a:r>
              <a:rPr lang="en-US" sz="1050">
                <a:latin typeface="Courier"/>
                <a:ea typeface="Courier"/>
                <a:cs typeface="Courier"/>
                <a:sym typeface="Courier"/>
              </a:rPr>
              <a:t>Program to demonstrate two-dimensional arrays:</a:t>
            </a:r>
            <a:endParaRPr/>
          </a:p>
          <a:p>
            <a:pPr indent="0" lvl="0" marL="0" rtl="0" algn="l">
              <a:lnSpc>
                <a:spcPct val="80000"/>
              </a:lnSpc>
              <a:spcBef>
                <a:spcPts val="0"/>
              </a:spcBef>
              <a:spcAft>
                <a:spcPts val="0"/>
              </a:spcAft>
              <a:buNone/>
            </a:pPr>
            <a:r>
              <a:rPr lang="en-US" sz="1050">
                <a:latin typeface="Courier"/>
                <a:ea typeface="Courier"/>
                <a:cs typeface="Courier"/>
                <a:sym typeface="Courier"/>
              </a:rPr>
              <a:t>class TwoDimDemo {</a:t>
            </a:r>
            <a:endParaRPr/>
          </a:p>
          <a:p>
            <a:pPr indent="0" lvl="0" marL="0" rtl="0" algn="l">
              <a:lnSpc>
                <a:spcPct val="80000"/>
              </a:lnSpc>
              <a:spcBef>
                <a:spcPts val="0"/>
              </a:spcBef>
              <a:spcAft>
                <a:spcPts val="0"/>
              </a:spcAft>
              <a:buNone/>
            </a:pPr>
            <a:r>
              <a:rPr lang="en-US" sz="1050">
                <a:latin typeface="Courier"/>
                <a:ea typeface="Courier"/>
                <a:cs typeface="Courier"/>
                <a:sym typeface="Courier"/>
              </a:rPr>
              <a:t>    // initialize number of rows</a:t>
            </a:r>
            <a:endParaRPr/>
          </a:p>
          <a:p>
            <a:pPr indent="0" lvl="0" marL="0" rtl="0" algn="l">
              <a:lnSpc>
                <a:spcPct val="80000"/>
              </a:lnSpc>
              <a:spcBef>
                <a:spcPts val="0"/>
              </a:spcBef>
              <a:spcAft>
                <a:spcPts val="0"/>
              </a:spcAft>
              <a:buNone/>
            </a:pPr>
            <a:r>
              <a:rPr lang="en-US" sz="1050">
                <a:latin typeface="Courier"/>
                <a:ea typeface="Courier"/>
                <a:cs typeface="Courier"/>
                <a:sym typeface="Courier"/>
              </a:rPr>
              <a:t>    static int [][] </a:t>
            </a:r>
            <a:r>
              <a:rPr i="1" lang="en-US" sz="1050">
                <a:latin typeface="Courier"/>
                <a:ea typeface="Courier"/>
                <a:cs typeface="Courier"/>
                <a:sym typeface="Courier"/>
              </a:rPr>
              <a:t>x</a:t>
            </a:r>
            <a:r>
              <a:rPr lang="en-US" sz="1050">
                <a:latin typeface="Courier"/>
                <a:ea typeface="Courier"/>
                <a:cs typeface="Courier"/>
                <a:sym typeface="Courier"/>
              </a:rPr>
              <a:t> = new int[3][]; </a:t>
            </a:r>
            <a:endParaRPr/>
          </a:p>
          <a:p>
            <a:pPr indent="0" lvl="0" marL="0" rtl="0" algn="l">
              <a:lnSpc>
                <a:spcPct val="80000"/>
              </a:lnSpc>
              <a:spcBef>
                <a:spcPts val="0"/>
              </a:spcBef>
              <a:spcAft>
                <a:spcPts val="0"/>
              </a:spcAft>
              <a:buNone/>
            </a:pPr>
            <a:r>
              <a:t/>
            </a:r>
            <a:endParaRPr sz="500">
              <a:latin typeface="Courier"/>
              <a:ea typeface="Courier"/>
              <a:cs typeface="Courier"/>
              <a:sym typeface="Courier"/>
            </a:endParaRPr>
          </a:p>
          <a:p>
            <a:pPr indent="0" lvl="0" marL="0" rtl="0" algn="l">
              <a:lnSpc>
                <a:spcPct val="80000"/>
              </a:lnSpc>
              <a:spcBef>
                <a:spcPts val="0"/>
              </a:spcBef>
              <a:spcAft>
                <a:spcPts val="0"/>
              </a:spcAft>
              <a:buNone/>
            </a:pPr>
            <a:r>
              <a:rPr lang="en-US" sz="1050">
                <a:latin typeface="Courier"/>
                <a:ea typeface="Courier"/>
                <a:cs typeface="Courier"/>
                <a:sym typeface="Courier"/>
              </a:rPr>
              <a:t>    public static void main(String[] args) {</a:t>
            </a:r>
            <a:endParaRPr/>
          </a:p>
          <a:p>
            <a:pPr indent="0" lvl="0" marL="0" rtl="0" algn="l">
              <a:lnSpc>
                <a:spcPct val="80000"/>
              </a:lnSpc>
              <a:spcBef>
                <a:spcPts val="0"/>
              </a:spcBef>
              <a:spcAft>
                <a:spcPts val="0"/>
              </a:spcAft>
              <a:buNone/>
            </a:pPr>
            <a:r>
              <a:t/>
            </a:r>
            <a:endParaRPr sz="400">
              <a:latin typeface="Courier"/>
              <a:ea typeface="Courier"/>
              <a:cs typeface="Courier"/>
              <a:sym typeface="Courie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r>
              <a:rPr i="1" lang="en-US" sz="1050">
                <a:latin typeface="Courier"/>
                <a:ea typeface="Courier"/>
                <a:cs typeface="Courier"/>
                <a:sym typeface="Courier"/>
              </a:rPr>
              <a:t>x</a:t>
            </a:r>
            <a:r>
              <a:rPr lang="en-US" sz="1050">
                <a:latin typeface="Courier"/>
                <a:ea typeface="Courier"/>
                <a:cs typeface="Courier"/>
                <a:sym typeface="Courier"/>
              </a:rPr>
              <a:t>[0] = new int[3];   // initialize number of cols</a:t>
            </a: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r>
              <a:rPr i="1" lang="en-US" sz="1050">
                <a:latin typeface="Courier"/>
                <a:ea typeface="Courier"/>
                <a:cs typeface="Courier"/>
                <a:sym typeface="Courier"/>
              </a:rPr>
              <a:t>x</a:t>
            </a:r>
            <a:r>
              <a:rPr lang="en-US" sz="1050">
                <a:latin typeface="Courier"/>
                <a:ea typeface="Courier"/>
                <a:cs typeface="Courier"/>
                <a:sym typeface="Courier"/>
              </a:rPr>
              <a:t>[1] = new int[4];   // in each row</a:t>
            </a: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r>
              <a:rPr i="1" lang="en-US" sz="1050">
                <a:latin typeface="Courier"/>
                <a:ea typeface="Courier"/>
                <a:cs typeface="Courier"/>
                <a:sym typeface="Courier"/>
              </a:rPr>
              <a:t>x</a:t>
            </a:r>
            <a:r>
              <a:rPr lang="en-US" sz="1050">
                <a:latin typeface="Courier"/>
                <a:ea typeface="Courier"/>
                <a:cs typeface="Courier"/>
                <a:sym typeface="Courier"/>
              </a:rPr>
              <a:t>[2] = new int[5];</a:t>
            </a:r>
            <a:endParaRPr/>
          </a:p>
          <a:p>
            <a:pPr indent="0" lvl="0" marL="0" rtl="0" algn="l">
              <a:lnSpc>
                <a:spcPct val="80000"/>
              </a:lnSpc>
              <a:spcBef>
                <a:spcPts val="0"/>
              </a:spcBef>
              <a:spcAft>
                <a:spcPts val="0"/>
              </a:spcAft>
              <a:buNone/>
            </a:pPr>
            <a:r>
              <a:t/>
            </a:r>
            <a:endParaRPr sz="1050">
              <a:latin typeface="Courier"/>
              <a:ea typeface="Courier"/>
              <a:cs typeface="Courier"/>
              <a:sym typeface="Courier"/>
            </a:endParaRPr>
          </a:p>
          <a:p>
            <a:pPr indent="0" lvl="0" marL="0" rtl="0" algn="l">
              <a:lnSpc>
                <a:spcPct val="80000"/>
              </a:lnSpc>
              <a:spcBef>
                <a:spcPts val="0"/>
              </a:spcBef>
              <a:spcAft>
                <a:spcPts val="0"/>
              </a:spcAft>
              <a:buNone/>
            </a:pPr>
            <a:r>
              <a:rPr lang="en-US" sz="1050">
                <a:latin typeface="Courier"/>
                <a:ea typeface="Courier"/>
                <a:cs typeface="Courier"/>
                <a:sym typeface="Courier"/>
              </a:rPr>
              <a:t>    for(int i=0; i&lt;</a:t>
            </a:r>
            <a:r>
              <a:rPr i="1" lang="en-US" sz="1050">
                <a:latin typeface="Courier"/>
                <a:ea typeface="Courier"/>
                <a:cs typeface="Courier"/>
                <a:sym typeface="Courier"/>
              </a:rPr>
              <a:t>x</a:t>
            </a:r>
            <a:r>
              <a:rPr lang="en-US" sz="1050">
                <a:latin typeface="Courier"/>
                <a:ea typeface="Courier"/>
                <a:cs typeface="Courier"/>
                <a:sym typeface="Courier"/>
              </a:rPr>
              <a:t>.length; i++)   { // fill and print the array</a:t>
            </a:r>
            <a:endParaRPr/>
          </a:p>
          <a:p>
            <a:pPr indent="0" lvl="0" marL="0" rtl="0" algn="l">
              <a:lnSpc>
                <a:spcPct val="80000"/>
              </a:lnSpc>
              <a:spcBef>
                <a:spcPts val="0"/>
              </a:spcBef>
              <a:spcAft>
                <a:spcPts val="0"/>
              </a:spcAft>
              <a:buNone/>
            </a:pPr>
            <a:r>
              <a:rPr lang="en-US" sz="1050">
                <a:latin typeface="Courier"/>
                <a:ea typeface="Courier"/>
                <a:cs typeface="Courier"/>
                <a:sym typeface="Courier"/>
              </a:rPr>
              <a:t>        for (int j=0; j&lt;</a:t>
            </a:r>
            <a:r>
              <a:rPr i="1" lang="en-US" sz="1050">
                <a:latin typeface="Courier"/>
                <a:ea typeface="Courier"/>
                <a:cs typeface="Courier"/>
                <a:sym typeface="Courier"/>
              </a:rPr>
              <a:t>x</a:t>
            </a:r>
            <a:r>
              <a:rPr lang="en-US" sz="1050">
                <a:latin typeface="Courier"/>
                <a:ea typeface="Courier"/>
                <a:cs typeface="Courier"/>
                <a:sym typeface="Courier"/>
              </a:rPr>
              <a:t>[i].length; j++) {</a:t>
            </a: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r>
              <a:rPr i="1" lang="en-US" sz="1050">
                <a:latin typeface="Courier"/>
                <a:ea typeface="Courier"/>
                <a:cs typeface="Courier"/>
                <a:sym typeface="Courier"/>
              </a:rPr>
              <a:t>x</a:t>
            </a:r>
            <a:r>
              <a:rPr lang="en-US" sz="1050">
                <a:latin typeface="Courier"/>
                <a:ea typeface="Courier"/>
                <a:cs typeface="Courier"/>
                <a:sym typeface="Courier"/>
              </a:rPr>
              <a:t>[i][j] = i;</a:t>
            </a:r>
            <a:endParaRPr/>
          </a:p>
          <a:p>
            <a:pPr indent="0" lvl="0" marL="0" rtl="0" algn="l">
              <a:lnSpc>
                <a:spcPct val="80000"/>
              </a:lnSpc>
              <a:spcBef>
                <a:spcPts val="0"/>
              </a:spcBef>
              <a:spcAft>
                <a:spcPts val="0"/>
              </a:spcAft>
              <a:buNone/>
            </a:pPr>
            <a:r>
              <a:rPr lang="en-US" sz="1050">
                <a:latin typeface="Courier"/>
                <a:ea typeface="Courier"/>
                <a:cs typeface="Courier"/>
                <a:sym typeface="Courier"/>
              </a:rPr>
              <a:t>    System.</a:t>
            </a:r>
            <a:r>
              <a:rPr i="1" lang="en-US" sz="1050">
                <a:latin typeface="Courier"/>
                <a:ea typeface="Courier"/>
                <a:cs typeface="Courier"/>
                <a:sym typeface="Courier"/>
              </a:rPr>
              <a:t>out</a:t>
            </a:r>
            <a:r>
              <a:rPr lang="en-US" sz="1050">
                <a:latin typeface="Courier"/>
                <a:ea typeface="Courier"/>
                <a:cs typeface="Courier"/>
                <a:sym typeface="Courier"/>
              </a:rPr>
              <a:t>.print(</a:t>
            </a:r>
            <a:r>
              <a:rPr i="1" lang="en-US" sz="1050">
                <a:latin typeface="Courier"/>
                <a:ea typeface="Courier"/>
                <a:cs typeface="Courier"/>
                <a:sym typeface="Courier"/>
              </a:rPr>
              <a:t>x</a:t>
            </a:r>
            <a:r>
              <a:rPr lang="en-US" sz="1050">
                <a:latin typeface="Courier"/>
                <a:ea typeface="Courier"/>
                <a:cs typeface="Courier"/>
                <a:sym typeface="Courier"/>
              </a:rPr>
              <a:t>[i][j]);</a:t>
            </a: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endParaRPr/>
          </a:p>
          <a:p>
            <a:pPr indent="0" lvl="0" marL="0" rtl="0" algn="l">
              <a:lnSpc>
                <a:spcPct val="80000"/>
              </a:lnSpc>
              <a:spcBef>
                <a:spcPts val="0"/>
              </a:spcBef>
              <a:spcAft>
                <a:spcPts val="0"/>
              </a:spcAft>
              <a:buNone/>
            </a:pPr>
            <a:r>
              <a:rPr lang="en-US" sz="1050">
                <a:latin typeface="Courier"/>
                <a:ea typeface="Courier"/>
                <a:cs typeface="Courier"/>
                <a:sym typeface="Courier"/>
              </a:rPr>
              <a:t>        System.</a:t>
            </a:r>
            <a:r>
              <a:rPr i="1" lang="en-US" sz="1050">
                <a:latin typeface="Courier"/>
                <a:ea typeface="Courier"/>
                <a:cs typeface="Courier"/>
                <a:sym typeface="Courier"/>
              </a:rPr>
              <a:t>out</a:t>
            </a:r>
            <a:r>
              <a:rPr lang="en-US" sz="1050">
                <a:latin typeface="Courier"/>
                <a:ea typeface="Courier"/>
                <a:cs typeface="Courier"/>
                <a:sym typeface="Courier"/>
              </a:rPr>
              <a:t>.println();</a:t>
            </a:r>
            <a:endParaRPr/>
          </a:p>
          <a:p>
            <a:pPr indent="0" lvl="0" marL="0" rtl="0" algn="l">
              <a:lnSpc>
                <a:spcPct val="80000"/>
              </a:lnSpc>
              <a:spcBef>
                <a:spcPts val="0"/>
              </a:spcBef>
              <a:spcAft>
                <a:spcPts val="0"/>
              </a:spcAft>
              <a:buNone/>
            </a:pPr>
            <a:r>
              <a:rPr lang="en-US" sz="1050">
                <a:latin typeface="Courier"/>
                <a:ea typeface="Courier"/>
                <a:cs typeface="Courier"/>
                <a:sym typeface="Courier"/>
              </a:rPr>
              <a:t>    }</a:t>
            </a:r>
            <a:endParaRPr/>
          </a:p>
          <a:p>
            <a:pPr indent="0" lvl="0" marL="0" rtl="0" algn="l">
              <a:lnSpc>
                <a:spcPct val="80000"/>
              </a:lnSpc>
              <a:spcBef>
                <a:spcPts val="0"/>
              </a:spcBef>
              <a:spcAft>
                <a:spcPts val="0"/>
              </a:spcAft>
              <a:buNone/>
            </a:pPr>
            <a:r>
              <a:rPr lang="en-US" sz="1050">
                <a:latin typeface="Courier"/>
                <a:ea typeface="Courier"/>
                <a:cs typeface="Courier"/>
                <a:sym typeface="Courier"/>
              </a:rPr>
              <a:t>    } // end main()</a:t>
            </a:r>
            <a:endParaRPr/>
          </a:p>
          <a:p>
            <a:pPr indent="0" lvl="0" marL="0" rtl="0" algn="l">
              <a:lnSpc>
                <a:spcPct val="80000"/>
              </a:lnSpc>
              <a:spcBef>
                <a:spcPts val="0"/>
              </a:spcBef>
              <a:spcAft>
                <a:spcPts val="0"/>
              </a:spcAft>
              <a:buNone/>
            </a:pPr>
            <a:r>
              <a:rPr lang="en-US" sz="1050">
                <a:latin typeface="Courier"/>
                <a:ea typeface="Courier"/>
                <a:cs typeface="Courier"/>
                <a:sym typeface="Courier"/>
              </a:rPr>
              <a:t>}</a:t>
            </a:r>
            <a:endParaRPr/>
          </a:p>
          <a:p>
            <a:pPr indent="0" lvl="0" marL="0" rtl="0" algn="l">
              <a:lnSpc>
                <a:spcPct val="80000"/>
              </a:lnSpc>
              <a:spcBef>
                <a:spcPts val="0"/>
              </a:spcBef>
              <a:spcAft>
                <a:spcPts val="0"/>
              </a:spcAft>
              <a:buNone/>
            </a:pPr>
            <a:r>
              <a:t/>
            </a:r>
            <a:endParaRPr sz="600">
              <a:latin typeface="Courier"/>
              <a:ea typeface="Courier"/>
              <a:cs typeface="Courier"/>
              <a:sym typeface="Courier"/>
            </a:endParaRPr>
          </a:p>
          <a:p>
            <a:pPr indent="0" lvl="0" marL="0" rtl="0" algn="l">
              <a:lnSpc>
                <a:spcPct val="80000"/>
              </a:lnSpc>
              <a:spcBef>
                <a:spcPts val="0"/>
              </a:spcBef>
              <a:spcAft>
                <a:spcPts val="0"/>
              </a:spcAft>
              <a:buNone/>
            </a:pPr>
            <a:r>
              <a:rPr lang="en-US" sz="1050" u="sng">
                <a:latin typeface="Courier"/>
                <a:ea typeface="Courier"/>
                <a:cs typeface="Courier"/>
                <a:sym typeface="Courier"/>
              </a:rPr>
              <a:t>Output:</a:t>
            </a:r>
            <a:endParaRPr/>
          </a:p>
          <a:p>
            <a:pPr indent="0" lvl="0" marL="0" rtl="0" algn="l">
              <a:lnSpc>
                <a:spcPct val="80000"/>
              </a:lnSpc>
              <a:spcBef>
                <a:spcPts val="0"/>
              </a:spcBef>
              <a:spcAft>
                <a:spcPts val="0"/>
              </a:spcAft>
              <a:buNone/>
            </a:pPr>
            <a:r>
              <a:rPr lang="en-US" sz="1050">
                <a:latin typeface="Courier"/>
                <a:ea typeface="Courier"/>
                <a:cs typeface="Courier"/>
                <a:sym typeface="Courier"/>
              </a:rPr>
              <a:t>000</a:t>
            </a:r>
            <a:endParaRPr/>
          </a:p>
          <a:p>
            <a:pPr indent="0" lvl="0" marL="0" rtl="0" algn="l">
              <a:lnSpc>
                <a:spcPct val="80000"/>
              </a:lnSpc>
              <a:spcBef>
                <a:spcPts val="0"/>
              </a:spcBef>
              <a:spcAft>
                <a:spcPts val="0"/>
              </a:spcAft>
              <a:buNone/>
            </a:pPr>
            <a:r>
              <a:rPr lang="en-US" sz="1050">
                <a:latin typeface="Courier"/>
                <a:ea typeface="Courier"/>
                <a:cs typeface="Courier"/>
                <a:sym typeface="Courier"/>
              </a:rPr>
              <a:t>1111</a:t>
            </a:r>
            <a:endParaRPr/>
          </a:p>
          <a:p>
            <a:pPr indent="0" lvl="0" marL="0" rtl="0" algn="l">
              <a:lnSpc>
                <a:spcPct val="80000"/>
              </a:lnSpc>
              <a:spcBef>
                <a:spcPts val="0"/>
              </a:spcBef>
              <a:spcAft>
                <a:spcPts val="0"/>
              </a:spcAft>
              <a:buNone/>
            </a:pPr>
            <a:r>
              <a:rPr lang="en-US" sz="1050">
                <a:latin typeface="Courier"/>
                <a:ea typeface="Courier"/>
                <a:cs typeface="Courier"/>
                <a:sym typeface="Courier"/>
              </a:rPr>
              <a:t>22222</a:t>
            </a:r>
            <a:endParaRPr b="1" sz="1050">
              <a:latin typeface="Courier"/>
              <a:ea typeface="Courier"/>
              <a:cs typeface="Courier"/>
              <a:sym typeface="Courier"/>
            </a:endParaRPr>
          </a:p>
          <a:p>
            <a:pPr indent="0" lvl="0" marL="0" rtl="0" algn="l">
              <a:spcBef>
                <a:spcPts val="0"/>
              </a:spcBef>
              <a:spcAft>
                <a:spcPts val="0"/>
              </a:spcAft>
              <a:buNone/>
            </a:pPr>
            <a:r>
              <a:t/>
            </a:r>
            <a:endParaRPr sz="1050">
              <a:latin typeface="Courier"/>
              <a:ea typeface="Courier"/>
              <a:cs typeface="Courier"/>
              <a:sym typeface="Courie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000">
              <a:latin typeface="Verdana"/>
              <a:ea typeface="Verdana"/>
              <a:cs typeface="Verdana"/>
              <a:sym typeface="Verdan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55" name="Google Shape;55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6" name="Google Shape;556;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1" name="Google Shape;57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 1,2,4 and 5</a:t>
            </a:r>
            <a:endParaRPr/>
          </a:p>
          <a:p>
            <a:pPr indent="0" lvl="0" marL="0" rtl="0" algn="l">
              <a:spcBef>
                <a:spcPts val="0"/>
              </a:spcBef>
              <a:spcAft>
                <a:spcPts val="0"/>
              </a:spcAft>
              <a:buNone/>
            </a:pPr>
            <a:r>
              <a:t/>
            </a:r>
            <a:endParaRPr/>
          </a:p>
        </p:txBody>
      </p:sp>
      <p:sp>
        <p:nvSpPr>
          <p:cNvPr id="572" name="Google Shape;572;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0" lvl="0" marL="0" rtl="0" algn="l">
              <a:spcBef>
                <a:spcPts val="0"/>
              </a:spcBef>
              <a:spcAft>
                <a:spcPts val="0"/>
              </a:spcAft>
              <a:buNone/>
            </a:pPr>
            <a:r>
              <a:rPr lang="en-US"/>
              <a:t>Error: Invalid array object creation</a:t>
            </a:r>
            <a:endParaRPr/>
          </a:p>
        </p:txBody>
      </p:sp>
      <p:sp>
        <p:nvSpPr>
          <p:cNvPr id="579" name="Google Shape;579;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5" name="Google Shape;58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228600" lvl="0" marL="228600" rtl="0" algn="l">
              <a:spcBef>
                <a:spcPts val="0"/>
              </a:spcBef>
              <a:spcAft>
                <a:spcPts val="0"/>
              </a:spcAft>
              <a:buClr>
                <a:schemeClr val="dk1"/>
              </a:buClr>
              <a:buSzPts val="1200"/>
              <a:buFont typeface="Calibri"/>
              <a:buAutoNum type="arabicPeriod"/>
            </a:pPr>
            <a:r>
              <a:rPr lang="en-US"/>
              <a:t>No output</a:t>
            </a:r>
            <a:endParaRPr/>
          </a:p>
          <a:p>
            <a:pPr indent="-228600" lvl="0" marL="228600" rtl="0" algn="l">
              <a:spcBef>
                <a:spcPts val="0"/>
              </a:spcBef>
              <a:spcAft>
                <a:spcPts val="0"/>
              </a:spcAft>
              <a:buClr>
                <a:schemeClr val="dk1"/>
              </a:buClr>
              <a:buSzPts val="1200"/>
              <a:buFont typeface="Calibri"/>
              <a:buAutoNum type="arabicPeriod"/>
            </a:pPr>
            <a:r>
              <a:rPr lang="en-US"/>
              <a:t>For loop infinite times</a:t>
            </a:r>
            <a:endParaRPr/>
          </a:p>
        </p:txBody>
      </p:sp>
      <p:sp>
        <p:nvSpPr>
          <p:cNvPr id="586" name="Google Shape;586;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2" name="Google Shape;59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3" name="Google Shape;59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3" name="Google Shape;16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6:notes"/>
          <p:cNvSpPr/>
          <p:nvPr/>
        </p:nvSpPr>
        <p:spPr>
          <a:xfrm>
            <a:off x="865188" y="4818063"/>
            <a:ext cx="5492750" cy="12001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The original design goal for Java was the need for it to be a platform-independent (architecture neutral) language that could be used to create software to be embedded in various consumer electronic devices.</a:t>
            </a:r>
            <a:endParaRPr/>
          </a:p>
          <a:p>
            <a:pPr indent="0" lvl="0" marL="0" marR="0" rtl="0" algn="just">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200">
                <a:solidFill>
                  <a:schemeClr val="dk1"/>
                </a:solidFill>
                <a:latin typeface="Calibri"/>
                <a:ea typeface="Calibri"/>
                <a:cs typeface="Calibri"/>
                <a:sym typeface="Calibri"/>
              </a:rPr>
              <a:t>The language could be used to produce platform-neutral code that would run on a variety of CPUs under different environments.</a:t>
            </a:r>
            <a:endParaRPr/>
          </a:p>
        </p:txBody>
      </p:sp>
      <p:sp>
        <p:nvSpPr>
          <p:cNvPr id="165" name="Google Shape;16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8" name="Google Shape;17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8" name="Google Shape;21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ByteCode:</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Bytecode is the key to both security &amp; portability.</a:t>
            </a:r>
            <a:endParaRPr b="1"/>
          </a:p>
          <a:p>
            <a:pPr indent="0" lvl="0" marL="0" rtl="0" algn="l">
              <a:spcBef>
                <a:spcPts val="0"/>
              </a:spcBef>
              <a:spcAft>
                <a:spcPts val="0"/>
              </a:spcAft>
              <a:buNone/>
            </a:pPr>
            <a:r>
              <a:rPr lang="en-US"/>
              <a:t>Bytecode is a highly optimized set of instructions.</a:t>
            </a:r>
            <a:endParaRPr/>
          </a:p>
          <a:p>
            <a:pPr indent="0" lvl="0" marL="0" rtl="0" algn="l">
              <a:spcBef>
                <a:spcPts val="0"/>
              </a:spcBef>
              <a:spcAft>
                <a:spcPts val="0"/>
              </a:spcAft>
              <a:buNone/>
            </a:pPr>
            <a:r>
              <a:rPr lang="en-US"/>
              <a:t>Bytecode is a .class file, executed by the Java Virtual Machine (JVM).</a:t>
            </a:r>
            <a:endParaRPr/>
          </a:p>
          <a:p>
            <a:pPr indent="0" lvl="0" marL="0" rtl="0" algn="l">
              <a:spcBef>
                <a:spcPts val="0"/>
              </a:spcBef>
              <a:spcAft>
                <a:spcPts val="0"/>
              </a:spcAft>
              <a:buNone/>
            </a:pPr>
            <a:r>
              <a:rPr lang="en-US"/>
              <a:t>The JVM has an interpreter to interpret the bytecode.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Class loader: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Bootstrap class loader is responsible for loading the classes(both programmer defined classes as well as Java’s built-in classes, which are also known as Java  API classes, from the local disk. </a:t>
            </a:r>
            <a:endParaRPr/>
          </a:p>
        </p:txBody>
      </p:sp>
      <p:sp>
        <p:nvSpPr>
          <p:cNvPr id="219" name="Google Shape;21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59"/>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59"/>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9"/>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59"/>
          <p:cNvGrpSpPr/>
          <p:nvPr/>
        </p:nvGrpSpPr>
        <p:grpSpPr>
          <a:xfrm>
            <a:off x="-3765" y="4953000"/>
            <a:ext cx="9147765" cy="1912088"/>
            <a:chOff x="-3765" y="4832896"/>
            <a:chExt cx="9147765" cy="2032192"/>
          </a:xfrm>
        </p:grpSpPr>
        <p:sp>
          <p:nvSpPr>
            <p:cNvPr id="24" name="Google Shape;24;p59"/>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59"/>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59"/>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59"/>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5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6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6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68"/>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4" name="Google Shape;64;p68"/>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6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7" name="Google Shape;67;p6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8" name="Google Shape;68;p6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72" name="Shape 72"/>
        <p:cNvGrpSpPr/>
        <p:nvPr/>
      </p:nvGrpSpPr>
      <p:grpSpPr>
        <a:xfrm>
          <a:off x="0" y="0"/>
          <a:ext cx="0" cy="0"/>
          <a:chOff x="0" y="0"/>
          <a:chExt cx="0" cy="0"/>
        </a:xfrm>
      </p:grpSpPr>
      <p:sp>
        <p:nvSpPr>
          <p:cNvPr id="73" name="Google Shape;73;p70"/>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0"/>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7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6" name="Google Shape;76;p70"/>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7" name="Google Shape;77;p70"/>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8" name="Google Shape;78;p7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81" name="Shape 81"/>
        <p:cNvGrpSpPr/>
        <p:nvPr/>
      </p:nvGrpSpPr>
      <p:grpSpPr>
        <a:xfrm>
          <a:off x="0" y="0"/>
          <a:ext cx="0" cy="0"/>
          <a:chOff x="0" y="0"/>
          <a:chExt cx="0" cy="0"/>
        </a:xfrm>
      </p:grpSpPr>
      <p:sp>
        <p:nvSpPr>
          <p:cNvPr id="82" name="Google Shape;82;p7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86" name="Shape 86"/>
        <p:cNvGrpSpPr/>
        <p:nvPr/>
      </p:nvGrpSpPr>
      <p:grpSpPr>
        <a:xfrm>
          <a:off x="0" y="0"/>
          <a:ext cx="0" cy="0"/>
          <a:chOff x="0" y="0"/>
          <a:chExt cx="0" cy="0"/>
        </a:xfrm>
      </p:grpSpPr>
      <p:sp>
        <p:nvSpPr>
          <p:cNvPr id="87" name="Google Shape;87;p72"/>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2"/>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7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7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93" name="Shape 93"/>
        <p:cNvGrpSpPr/>
        <p:nvPr/>
      </p:nvGrpSpPr>
      <p:grpSpPr>
        <a:xfrm>
          <a:off x="0" y="0"/>
          <a:ext cx="0" cy="0"/>
          <a:chOff x="0" y="0"/>
          <a:chExt cx="0" cy="0"/>
        </a:xfrm>
      </p:grpSpPr>
      <p:sp>
        <p:nvSpPr>
          <p:cNvPr id="94" name="Google Shape;94;p7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7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96" name="Google Shape;96;p7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7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7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1" name="Google Shape;101;p7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2" name="Google Shape;102;p7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03" name="Google Shape;103;p7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4" name="Google Shape;104;p7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5" name="Google Shape;105;p73"/>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74"/>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9" name="Google Shape;109;p7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7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7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75"/>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7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5" name="Google Shape;115;p7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5 Points">
  <p:cSld name="Agenda 5 Points">
    <p:spTree>
      <p:nvGrpSpPr>
        <p:cNvPr id="31" name="Shape 31"/>
        <p:cNvGrpSpPr/>
        <p:nvPr/>
      </p:nvGrpSpPr>
      <p:grpSpPr>
        <a:xfrm>
          <a:off x="0" y="0"/>
          <a:ext cx="0" cy="0"/>
          <a:chOff x="0" y="0"/>
          <a:chExt cx="0" cy="0"/>
        </a:xfrm>
      </p:grpSpPr>
      <p:sp>
        <p:nvSpPr>
          <p:cNvPr id="32" name="Google Shape;32;p60"/>
          <p:cNvSpPr txBox="1"/>
          <p:nvPr>
            <p:ph type="ctrTitle"/>
          </p:nvPr>
        </p:nvSpPr>
        <p:spPr>
          <a:xfrm>
            <a:off x="460375" y="145522"/>
            <a:ext cx="8189776" cy="55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0"/>
          <p:cNvSpPr txBox="1"/>
          <p:nvPr>
            <p:ph idx="1" type="body"/>
          </p:nvPr>
        </p:nvSpPr>
        <p:spPr>
          <a:xfrm>
            <a:off x="1005339" y="1350509"/>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4" name="Google Shape;34;p60"/>
          <p:cNvSpPr txBox="1"/>
          <p:nvPr>
            <p:ph idx="2" type="body"/>
          </p:nvPr>
        </p:nvSpPr>
        <p:spPr>
          <a:xfrm>
            <a:off x="1005339" y="2380789"/>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5" name="Google Shape;35;p60"/>
          <p:cNvSpPr txBox="1"/>
          <p:nvPr>
            <p:ph idx="3" type="body"/>
          </p:nvPr>
        </p:nvSpPr>
        <p:spPr>
          <a:xfrm>
            <a:off x="1005339" y="3403153"/>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60"/>
          <p:cNvSpPr txBox="1"/>
          <p:nvPr>
            <p:ph idx="4" type="body"/>
          </p:nvPr>
        </p:nvSpPr>
        <p:spPr>
          <a:xfrm>
            <a:off x="1005339" y="4462030"/>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7" name="Google Shape;37;p60"/>
          <p:cNvSpPr txBox="1"/>
          <p:nvPr>
            <p:ph idx="5" type="body"/>
          </p:nvPr>
        </p:nvSpPr>
        <p:spPr>
          <a:xfrm>
            <a:off x="1005339" y="5504120"/>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38" name="Shape 38"/>
        <p:cNvGrpSpPr/>
        <p:nvPr/>
      </p:nvGrpSpPr>
      <p:grpSpPr>
        <a:xfrm>
          <a:off x="0" y="0"/>
          <a:ext cx="0" cy="0"/>
          <a:chOff x="0" y="0"/>
          <a:chExt cx="0" cy="0"/>
        </a:xfrm>
      </p:grpSpPr>
      <p:sp>
        <p:nvSpPr>
          <p:cNvPr id="39" name="Google Shape;39;p61"/>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lvl1pPr indent="-228600" lvl="0" marL="457200" algn="l">
              <a:spcBef>
                <a:spcPts val="0"/>
              </a:spcBef>
              <a:spcAft>
                <a:spcPts val="0"/>
              </a:spcAft>
              <a:buSzPts val="2040"/>
              <a:buNone/>
              <a:defRPr b="1" sz="3000">
                <a:solidFill>
                  <a:srgbClr val="595959"/>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61"/>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rmAutofit/>
          </a:bodyPr>
          <a:lstStyle>
            <a:lvl1pPr indent="-323596" lvl="0" marL="457200" algn="l">
              <a:spcBef>
                <a:spcPts val="400"/>
              </a:spcBef>
              <a:spcAft>
                <a:spcPts val="0"/>
              </a:spcAft>
              <a:buClr>
                <a:srgbClr val="0070C0"/>
              </a:buClr>
              <a:buSzPts val="1496"/>
              <a:buChar char="🞂"/>
              <a:defRPr sz="2200">
                <a:solidFill>
                  <a:srgbClr val="595959"/>
                </a:solidFill>
              </a:defRPr>
            </a:lvl1pPr>
            <a:lvl2pPr indent="-374650" lvl="1" marL="914400" algn="l">
              <a:spcBef>
                <a:spcPts val="324"/>
              </a:spcBef>
              <a:spcAft>
                <a:spcPts val="0"/>
              </a:spcAft>
              <a:buClr>
                <a:srgbClr val="0070C0"/>
              </a:buClr>
              <a:buSzPts val="2300"/>
              <a:buFont typeface="Arial"/>
              <a:buChar char="•"/>
              <a:defRPr>
                <a:solidFill>
                  <a:srgbClr val="595959"/>
                </a:solidFill>
              </a:defRPr>
            </a:lvl2pPr>
            <a:lvl3pPr indent="-361950" lvl="2" marL="1371600" algn="l">
              <a:spcBef>
                <a:spcPts val="350"/>
              </a:spcBef>
              <a:spcAft>
                <a:spcPts val="0"/>
              </a:spcAft>
              <a:buClr>
                <a:srgbClr val="0070C0"/>
              </a:buClr>
              <a:buSzPts val="2100"/>
              <a:buFont typeface="Arial"/>
              <a:buChar char="•"/>
              <a:defRPr>
                <a:solidFill>
                  <a:srgbClr val="595959"/>
                </a:solidFill>
              </a:defRPr>
            </a:lvl3pPr>
            <a:lvl4pPr indent="-349250" lvl="3" marL="1828800" algn="l">
              <a:spcBef>
                <a:spcPts val="350"/>
              </a:spcBef>
              <a:spcAft>
                <a:spcPts val="0"/>
              </a:spcAft>
              <a:buClr>
                <a:srgbClr val="0070C0"/>
              </a:buClr>
              <a:buSzPts val="1900"/>
              <a:buFont typeface="Arial"/>
              <a:buChar char="•"/>
              <a:defRPr>
                <a:solidFill>
                  <a:srgbClr val="595959"/>
                </a:solidFill>
              </a:defRPr>
            </a:lvl4pPr>
            <a:lvl5pPr indent="-342900" lvl="4" marL="2286000" algn="l">
              <a:spcBef>
                <a:spcPts val="350"/>
              </a:spcBef>
              <a:spcAft>
                <a:spcPts val="0"/>
              </a:spcAft>
              <a:buClr>
                <a:srgbClr val="0070C0"/>
              </a:buClr>
              <a:buSzPts val="1800"/>
              <a:buFont typeface="Arial"/>
              <a:buChar char="•"/>
              <a:defRPr>
                <a:solidFill>
                  <a:srgbClr val="595959"/>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Name Here">
  <p:cSld name="Section Name Here">
    <p:spTree>
      <p:nvGrpSpPr>
        <p:cNvPr id="41" name="Shape 41"/>
        <p:cNvGrpSpPr/>
        <p:nvPr/>
      </p:nvGrpSpPr>
      <p:grpSpPr>
        <a:xfrm>
          <a:off x="0" y="0"/>
          <a:ext cx="0" cy="0"/>
          <a:chOff x="0" y="0"/>
          <a:chExt cx="0" cy="0"/>
        </a:xfrm>
      </p:grpSpPr>
      <p:sp>
        <p:nvSpPr>
          <p:cNvPr id="42" name="Google Shape;42;p62"/>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2312"/>
              <a:buNone/>
              <a:defRPr b="1" i="0" sz="3400" u="none" cap="none" strike="noStrike">
                <a:solidFill>
                  <a:schemeClr val="dk1"/>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62"/>
          <p:cNvSpPr txBox="1"/>
          <p:nvPr>
            <p:ph idx="2" type="body"/>
          </p:nvPr>
        </p:nvSpPr>
        <p:spPr>
          <a:xfrm>
            <a:off x="469901" y="3290677"/>
            <a:ext cx="8220074" cy="439496"/>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1360"/>
              <a:buNone/>
              <a:defRPr b="0" i="0" sz="2000" u="none" cap="none" strike="noStrike">
                <a:solidFill>
                  <a:schemeClr val="dk1"/>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1">
  <p:cSld name="Text Layout 1">
    <p:spTree>
      <p:nvGrpSpPr>
        <p:cNvPr id="44"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6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6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6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ext Layout 1">
  <p:cSld name="14_Text Layout 1">
    <p:spTree>
      <p:nvGrpSpPr>
        <p:cNvPr id="55" name="Shape 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ext Layout 1">
  <p:cSld name="53_Text Layout 1">
    <p:spTree>
      <p:nvGrpSpPr>
        <p:cNvPr id="56"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58"/>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58"/>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58"/>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5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5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5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2"/>
              </a:buClr>
              <a:buSzPts val="4800"/>
              <a:buFont typeface="Lucida Sans"/>
              <a:buNone/>
            </a:pPr>
            <a:r>
              <a:rPr lang="en-US"/>
              <a:t>Introduction to Java and Java Fundamentals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Java Architecture (Contd.).</a:t>
            </a:r>
            <a:endParaRPr>
              <a:solidFill>
                <a:schemeClr val="dk1"/>
              </a:solidFill>
            </a:endParaRPr>
          </a:p>
        </p:txBody>
      </p:sp>
      <p:sp>
        <p:nvSpPr>
          <p:cNvPr id="229" name="Google Shape;229;p10"/>
          <p:cNvSpPr txBox="1"/>
          <p:nvPr>
            <p:ph idx="2" type="body"/>
          </p:nvPr>
        </p:nvSpPr>
        <p:spPr>
          <a:xfrm>
            <a:off x="387350" y="1149350"/>
            <a:ext cx="8240713" cy="4473575"/>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360"/>
              <a:buFont typeface="Arial"/>
              <a:buNone/>
            </a:pPr>
            <a:r>
              <a:rPr b="1" lang="en-US" sz="2000">
                <a:solidFill>
                  <a:schemeClr val="dk1"/>
                </a:solidFill>
              </a:rPr>
              <a:t>Step4:</a:t>
            </a:r>
            <a:endParaRPr/>
          </a:p>
          <a:p>
            <a:pPr indent="0" lvl="0" marL="0" rtl="0" algn="just">
              <a:lnSpc>
                <a:spcPct val="150000"/>
              </a:lnSpc>
              <a:spcBef>
                <a:spcPts val="600"/>
              </a:spcBef>
              <a:spcAft>
                <a:spcPts val="0"/>
              </a:spcAft>
              <a:buClr>
                <a:schemeClr val="dk1"/>
              </a:buClr>
              <a:buSzPts val="1360"/>
              <a:buFont typeface="Arial"/>
              <a:buNone/>
            </a:pPr>
            <a:r>
              <a:rPr lang="en-US" sz="2000">
                <a:solidFill>
                  <a:schemeClr val="dk1"/>
                </a:solidFill>
              </a:rPr>
              <a:t>		Bytecode verifier validates all the bytecodes are valid and do 		not violate Java’s security restrictions</a:t>
            </a:r>
            <a:endParaRPr/>
          </a:p>
          <a:p>
            <a:pPr indent="0" lvl="0" marL="0" rtl="0" algn="just">
              <a:spcBef>
                <a:spcPts val="600"/>
              </a:spcBef>
              <a:spcAft>
                <a:spcPts val="0"/>
              </a:spcAft>
              <a:buClr>
                <a:srgbClr val="595959"/>
              </a:buClr>
              <a:buSzPts val="1360"/>
              <a:buFont typeface="Arial"/>
              <a:buNone/>
            </a:pPr>
            <a:r>
              <a:t/>
            </a:r>
            <a:endParaRPr sz="2000">
              <a:solidFill>
                <a:schemeClr val="dk1"/>
              </a:solidFill>
            </a:endParaRPr>
          </a:p>
          <a:p>
            <a:pPr indent="0" lvl="0" marL="0" rtl="0" algn="just">
              <a:spcBef>
                <a:spcPts val="600"/>
              </a:spcBef>
              <a:spcAft>
                <a:spcPts val="0"/>
              </a:spcAft>
              <a:buClr>
                <a:schemeClr val="dk1"/>
              </a:buClr>
              <a:buSzPts val="1360"/>
              <a:buFont typeface="Arial"/>
              <a:buNone/>
            </a:pPr>
            <a:r>
              <a:rPr b="1" lang="en-US" sz="2000">
                <a:solidFill>
                  <a:schemeClr val="dk1"/>
                </a:solidFill>
              </a:rPr>
              <a:t>Step5:</a:t>
            </a:r>
            <a:endParaRPr/>
          </a:p>
          <a:p>
            <a:pPr indent="0" lvl="0" marL="0" rtl="0" algn="just">
              <a:lnSpc>
                <a:spcPct val="150000"/>
              </a:lnSpc>
              <a:spcBef>
                <a:spcPts val="600"/>
              </a:spcBef>
              <a:spcAft>
                <a:spcPts val="0"/>
              </a:spcAft>
              <a:buClr>
                <a:schemeClr val="dk1"/>
              </a:buClr>
              <a:buSzPts val="1360"/>
              <a:buFont typeface="Arial"/>
              <a:buNone/>
            </a:pPr>
            <a:r>
              <a:rPr lang="en-US" sz="2000">
                <a:solidFill>
                  <a:schemeClr val="dk1"/>
                </a:solidFill>
              </a:rPr>
              <a:t>		JVM reads bytecodes and translates into machine code for 			execution. While execution of the program the code will interact 		to the operating system and hardware</a:t>
            </a:r>
            <a:endParaRPr/>
          </a:p>
          <a:p>
            <a:pPr indent="-161035" lvl="0" marL="365760" rtl="0" algn="l">
              <a:spcBef>
                <a:spcPts val="400"/>
              </a:spcBef>
              <a:spcAft>
                <a:spcPts val="0"/>
              </a:spcAft>
              <a:buSzPts val="1496"/>
              <a:buFont typeface="Arial"/>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idx="4294967295" type="body"/>
          </p:nvPr>
        </p:nvSpPr>
        <p:spPr>
          <a:xfrm>
            <a:off x="914400" y="144463"/>
            <a:ext cx="8229600" cy="554037"/>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b="1" lang="en-US" sz="3000">
                <a:solidFill>
                  <a:schemeClr val="dk1"/>
                </a:solidFill>
                <a:latin typeface="Lucida Sans"/>
                <a:ea typeface="Lucida Sans"/>
                <a:cs typeface="Lucida Sans"/>
                <a:sym typeface="Lucida Sans"/>
              </a:rPr>
              <a:t>The 5 phases of Java Programs</a:t>
            </a:r>
            <a:endParaRPr b="1" sz="3000">
              <a:solidFill>
                <a:schemeClr val="dk1"/>
              </a:solidFill>
              <a:latin typeface="Lucida Sans"/>
              <a:ea typeface="Lucida Sans"/>
              <a:cs typeface="Lucida Sans"/>
              <a:sym typeface="Lucida Sans"/>
            </a:endParaRPr>
          </a:p>
        </p:txBody>
      </p:sp>
      <p:sp>
        <p:nvSpPr>
          <p:cNvPr id="237" name="Google Shape;237;p11"/>
          <p:cNvSpPr txBox="1"/>
          <p:nvPr>
            <p:ph idx="4294967295" type="body"/>
          </p:nvPr>
        </p:nvSpPr>
        <p:spPr>
          <a:xfrm>
            <a:off x="739775" y="955675"/>
            <a:ext cx="8404225" cy="5233988"/>
          </a:xfrm>
          <a:prstGeom prst="rect">
            <a:avLst/>
          </a:prstGeom>
          <a:noFill/>
          <a:ln>
            <a:noFill/>
          </a:ln>
        </p:spPr>
        <p:txBody>
          <a:bodyPr anchorCtr="0" anchor="t" bIns="45700" lIns="91425" spcFirstLastPara="1" rIns="91425" wrap="square" tIns="45700">
            <a:normAutofit fontScale="92500" lnSpcReduction="10000"/>
          </a:bodyPr>
          <a:lstStyle/>
          <a:p>
            <a:pPr indent="-381000" lvl="0" marL="381000" rtl="0" algn="just">
              <a:spcBef>
                <a:spcPts val="0"/>
              </a:spcBef>
              <a:spcAft>
                <a:spcPts val="0"/>
              </a:spcAft>
              <a:buClr>
                <a:srgbClr val="0070C0"/>
              </a:buClr>
              <a:buSzPct val="68000"/>
              <a:buFont typeface="Noto Sans Symbols"/>
              <a:buNone/>
            </a:pPr>
            <a:r>
              <a:rPr lang="en-US">
                <a:solidFill>
                  <a:schemeClr val="dk1"/>
                </a:solidFill>
              </a:rPr>
              <a:t>Java programs can typically be developed in five stages:</a:t>
            </a:r>
            <a:endParaRPr/>
          </a:p>
          <a:p>
            <a:pPr indent="-381021" lvl="0" marL="381000" rtl="0" algn="just">
              <a:spcBef>
                <a:spcPts val="400"/>
              </a:spcBef>
              <a:spcAft>
                <a:spcPts val="0"/>
              </a:spcAft>
              <a:buClr>
                <a:srgbClr val="0070C0"/>
              </a:buClr>
              <a:buSzPct val="68000"/>
              <a:buFont typeface="Noto Sans Symbols"/>
              <a:buAutoNum type="arabicPeriod"/>
            </a:pPr>
            <a:r>
              <a:rPr lang="en-US">
                <a:solidFill>
                  <a:schemeClr val="dk1"/>
                </a:solidFill>
              </a:rPr>
              <a:t>Edit </a:t>
            </a:r>
            <a:endParaRPr/>
          </a:p>
          <a:p>
            <a:pPr indent="-381000" lvl="0" marL="381000" rtl="0" algn="just">
              <a:spcBef>
                <a:spcPts val="400"/>
              </a:spcBef>
              <a:spcAft>
                <a:spcPts val="0"/>
              </a:spcAft>
              <a:buClr>
                <a:srgbClr val="0070C0"/>
              </a:buClr>
              <a:buSzPct val="68000"/>
              <a:buFont typeface="Noto Sans Symbols"/>
              <a:buNone/>
            </a:pPr>
            <a:r>
              <a:rPr lang="en-US">
                <a:solidFill>
                  <a:schemeClr val="dk1"/>
                </a:solidFill>
              </a:rPr>
              <a:t>	Use an editor to type Java program (</a:t>
            </a:r>
            <a:r>
              <a:rPr b="1" lang="en-US">
                <a:solidFill>
                  <a:schemeClr val="dk1"/>
                </a:solidFill>
              </a:rPr>
              <a:t>Welcome.java</a:t>
            </a:r>
            <a:r>
              <a:rPr lang="en-US">
                <a:solidFill>
                  <a:schemeClr val="dk1"/>
                </a:solidFill>
              </a:rPr>
              <a:t>)</a:t>
            </a:r>
            <a:endParaRPr/>
          </a:p>
          <a:p>
            <a:pPr indent="-381021" lvl="0" marL="381000" rtl="0" algn="just">
              <a:spcBef>
                <a:spcPts val="400"/>
              </a:spcBef>
              <a:spcAft>
                <a:spcPts val="0"/>
              </a:spcAft>
              <a:buClr>
                <a:srgbClr val="0070C0"/>
              </a:buClr>
              <a:buSzPct val="68000"/>
              <a:buFont typeface="Noto Sans Symbols"/>
              <a:buAutoNum type="arabicPeriod" startAt="2"/>
            </a:pPr>
            <a:r>
              <a:rPr lang="en-US">
                <a:solidFill>
                  <a:schemeClr val="dk1"/>
                </a:solidFill>
              </a:rPr>
              <a:t>Compile</a:t>
            </a:r>
            <a:endParaRPr/>
          </a:p>
          <a:p>
            <a:pPr indent="-342900" lvl="1" marL="800100" rtl="0" algn="just">
              <a:lnSpc>
                <a:spcPct val="150000"/>
              </a:lnSpc>
              <a:spcBef>
                <a:spcPts val="324"/>
              </a:spcBef>
              <a:spcAft>
                <a:spcPts val="0"/>
              </a:spcAft>
              <a:buClr>
                <a:srgbClr val="0070C0"/>
              </a:buClr>
              <a:buSzPct val="100000"/>
              <a:buFont typeface="Arial"/>
              <a:buChar char="•"/>
            </a:pPr>
            <a:r>
              <a:rPr lang="en-US" sz="2000">
                <a:solidFill>
                  <a:schemeClr val="dk1"/>
                </a:solidFill>
              </a:rPr>
              <a:t>Use a compiler to translate Java program into an intermediate language called bytecodes, understood by Java interpreter (</a:t>
            </a:r>
            <a:r>
              <a:rPr b="1" lang="en-US" sz="2000">
                <a:solidFill>
                  <a:schemeClr val="dk1"/>
                </a:solidFill>
              </a:rPr>
              <a:t>javac Welcome.java)</a:t>
            </a:r>
            <a:endParaRPr/>
          </a:p>
          <a:p>
            <a:pPr indent="-342900" lvl="1" marL="800100" rtl="0" algn="just">
              <a:lnSpc>
                <a:spcPct val="150000"/>
              </a:lnSpc>
              <a:spcBef>
                <a:spcPts val="324"/>
              </a:spcBef>
              <a:spcAft>
                <a:spcPts val="0"/>
              </a:spcAft>
              <a:buClr>
                <a:srgbClr val="0070C0"/>
              </a:buClr>
              <a:buSzPct val="100000"/>
              <a:buFont typeface="Arial"/>
              <a:buChar char="•"/>
            </a:pPr>
            <a:r>
              <a:rPr lang="en-US" sz="2000">
                <a:solidFill>
                  <a:schemeClr val="dk1"/>
                </a:solidFill>
              </a:rPr>
              <a:t>Use a compiler to create </a:t>
            </a:r>
            <a:r>
              <a:rPr b="1" lang="en-US" sz="2000">
                <a:solidFill>
                  <a:schemeClr val="dk1"/>
                </a:solidFill>
              </a:rPr>
              <a:t>.class</a:t>
            </a:r>
            <a:r>
              <a:rPr lang="en-US" sz="2000">
                <a:solidFill>
                  <a:schemeClr val="dk1"/>
                </a:solidFill>
              </a:rPr>
              <a:t> file, containing bytecodes (</a:t>
            </a:r>
            <a:r>
              <a:rPr b="1" lang="en-US" sz="2000">
                <a:solidFill>
                  <a:schemeClr val="dk1"/>
                </a:solidFill>
              </a:rPr>
              <a:t>Welcome.class</a:t>
            </a:r>
            <a:r>
              <a:rPr lang="en-US" sz="2000">
                <a:solidFill>
                  <a:schemeClr val="dk1"/>
                </a:solidFill>
              </a:rPr>
              <a:t>)</a:t>
            </a:r>
            <a:endParaRPr/>
          </a:p>
          <a:p>
            <a:pPr indent="-381021" lvl="0" marL="381000" rtl="0" algn="just">
              <a:spcBef>
                <a:spcPts val="400"/>
              </a:spcBef>
              <a:spcAft>
                <a:spcPts val="0"/>
              </a:spcAft>
              <a:buClr>
                <a:srgbClr val="0070C0"/>
              </a:buClr>
              <a:buSzPct val="68000"/>
              <a:buFont typeface="Noto Sans Symbols"/>
              <a:buAutoNum type="arabicPeriod" startAt="2"/>
            </a:pPr>
            <a:r>
              <a:rPr lang="en-US">
                <a:solidFill>
                  <a:schemeClr val="dk1"/>
                </a:solidFill>
              </a:rPr>
              <a:t>Loading</a:t>
            </a:r>
            <a:endParaRPr/>
          </a:p>
          <a:p>
            <a:pPr indent="-381000" lvl="0" marL="381000" rtl="0" algn="just">
              <a:spcBef>
                <a:spcPts val="400"/>
              </a:spcBef>
              <a:spcAft>
                <a:spcPts val="0"/>
              </a:spcAft>
              <a:buClr>
                <a:srgbClr val="0070C0"/>
              </a:buClr>
              <a:buSzPct val="68000"/>
              <a:buFont typeface="Noto Sans Symbols"/>
              <a:buNone/>
            </a:pPr>
            <a:r>
              <a:rPr lang="en-US">
                <a:solidFill>
                  <a:schemeClr val="dk1"/>
                </a:solidFill>
              </a:rPr>
              <a:t>	Use a class loader to read bytecodes from </a:t>
            </a:r>
            <a:r>
              <a:rPr b="1" lang="en-US">
                <a:solidFill>
                  <a:schemeClr val="dk1"/>
                </a:solidFill>
              </a:rPr>
              <a:t>.class</a:t>
            </a:r>
            <a:r>
              <a:rPr lang="en-US">
                <a:solidFill>
                  <a:schemeClr val="dk1"/>
                </a:solidFill>
              </a:rPr>
              <a:t> file into memory</a:t>
            </a:r>
            <a:endParaRPr b="1">
              <a:solidFill>
                <a:schemeClr val="dk1"/>
              </a:solidFill>
            </a:endParaRPr>
          </a:p>
          <a:p>
            <a:pPr indent="-168160" lvl="0" marL="365760" rtl="0" algn="l">
              <a:spcBef>
                <a:spcPts val="400"/>
              </a:spcBef>
              <a:spcAft>
                <a:spcPts val="0"/>
              </a:spcAft>
              <a:buClr>
                <a:srgbClr val="0070C0"/>
              </a:buClr>
              <a:buSzPct val="68000"/>
              <a:buFont typeface="Arial"/>
              <a:buNone/>
            </a:pPr>
            <a:r>
              <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idx="4294967295" type="body"/>
          </p:nvPr>
        </p:nvSpPr>
        <p:spPr>
          <a:xfrm>
            <a:off x="914400" y="144463"/>
            <a:ext cx="8229600" cy="554037"/>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b="1" lang="en-US" sz="3000">
                <a:solidFill>
                  <a:schemeClr val="dk1"/>
                </a:solidFill>
                <a:latin typeface="Lucida Sans"/>
                <a:ea typeface="Lucida Sans"/>
                <a:cs typeface="Lucida Sans"/>
                <a:sym typeface="Lucida Sans"/>
              </a:rPr>
              <a:t>The 5 phases of Java Programs (Contd.).</a:t>
            </a:r>
            <a:endParaRPr b="1" sz="3000">
              <a:solidFill>
                <a:schemeClr val="dk1"/>
              </a:solidFill>
              <a:latin typeface="Lucida Sans"/>
              <a:ea typeface="Lucida Sans"/>
              <a:cs typeface="Lucida Sans"/>
              <a:sym typeface="Lucida Sans"/>
            </a:endParaRPr>
          </a:p>
        </p:txBody>
      </p:sp>
      <p:sp>
        <p:nvSpPr>
          <p:cNvPr id="244" name="Google Shape;244;p12"/>
          <p:cNvSpPr txBox="1"/>
          <p:nvPr>
            <p:ph idx="4294967295" type="body"/>
          </p:nvPr>
        </p:nvSpPr>
        <p:spPr>
          <a:xfrm>
            <a:off x="903288" y="1360488"/>
            <a:ext cx="8240712" cy="4473575"/>
          </a:xfrm>
          <a:prstGeom prst="rect">
            <a:avLst/>
          </a:prstGeom>
          <a:noFill/>
          <a:ln>
            <a:noFill/>
          </a:ln>
        </p:spPr>
        <p:txBody>
          <a:bodyPr anchorCtr="0" anchor="t" bIns="45700" lIns="91425" spcFirstLastPara="1" rIns="91425" wrap="square" tIns="45700">
            <a:normAutofit fontScale="92500"/>
          </a:bodyPr>
          <a:lstStyle/>
          <a:p>
            <a:pPr indent="-381021" lvl="0" marL="381000" rtl="0" algn="just">
              <a:spcBef>
                <a:spcPts val="0"/>
              </a:spcBef>
              <a:spcAft>
                <a:spcPts val="0"/>
              </a:spcAft>
              <a:buClr>
                <a:srgbClr val="0070C0"/>
              </a:buClr>
              <a:buSzPct val="68000"/>
              <a:buFont typeface="Noto Sans Symbols"/>
              <a:buAutoNum type="arabicPeriod" startAt="4"/>
            </a:pPr>
            <a:r>
              <a:rPr lang="en-US">
                <a:solidFill>
                  <a:schemeClr val="dk1"/>
                </a:solidFill>
              </a:rPr>
              <a:t>Verify</a:t>
            </a:r>
            <a:endParaRPr/>
          </a:p>
          <a:p>
            <a:pPr indent="-381000" lvl="0" marL="381000" rtl="0" algn="just">
              <a:lnSpc>
                <a:spcPct val="150000"/>
              </a:lnSpc>
              <a:spcBef>
                <a:spcPts val="400"/>
              </a:spcBef>
              <a:spcAft>
                <a:spcPts val="0"/>
              </a:spcAft>
              <a:buClr>
                <a:srgbClr val="0070C0"/>
              </a:buClr>
              <a:buSzPct val="68000"/>
              <a:buFont typeface="Noto Sans Symbols"/>
              <a:buNone/>
            </a:pPr>
            <a:r>
              <a:rPr lang="en-US">
                <a:solidFill>
                  <a:schemeClr val="dk1"/>
                </a:solidFill>
              </a:rPr>
              <a:t>	Use a Bytecode verifier to make sure bytecodes are valid and do not violate security restrictions</a:t>
            </a:r>
            <a:endParaRPr/>
          </a:p>
          <a:p>
            <a:pPr indent="-381021" lvl="0" marL="381000" rtl="0" algn="just">
              <a:spcBef>
                <a:spcPts val="400"/>
              </a:spcBef>
              <a:spcAft>
                <a:spcPts val="0"/>
              </a:spcAft>
              <a:buClr>
                <a:srgbClr val="0070C0"/>
              </a:buClr>
              <a:buSzPct val="68000"/>
              <a:buFont typeface="Noto Sans Symbols"/>
              <a:buAutoNum type="arabicPeriod" startAt="5"/>
            </a:pPr>
            <a:r>
              <a:rPr lang="en-US">
                <a:solidFill>
                  <a:schemeClr val="dk1"/>
                </a:solidFill>
              </a:rPr>
              <a:t>Execute</a:t>
            </a:r>
            <a:endParaRPr/>
          </a:p>
          <a:p>
            <a:pPr indent="-342900" lvl="1" marL="800100" rtl="0" algn="just">
              <a:lnSpc>
                <a:spcPct val="150000"/>
              </a:lnSpc>
              <a:spcBef>
                <a:spcPts val="324"/>
              </a:spcBef>
              <a:spcAft>
                <a:spcPts val="0"/>
              </a:spcAft>
              <a:buClr>
                <a:srgbClr val="0070C0"/>
              </a:buClr>
              <a:buSzPct val="100000"/>
              <a:buFont typeface="Arial"/>
              <a:buChar char="•"/>
            </a:pPr>
            <a:r>
              <a:rPr lang="en-US" sz="2000">
                <a:solidFill>
                  <a:schemeClr val="dk1"/>
                </a:solidFill>
              </a:rPr>
              <a:t>Java Virtual Machine (JVM) uses a combination of interpretation and just-in-time compilation to translate bytecodes into machine language</a:t>
            </a:r>
            <a:endParaRPr/>
          </a:p>
          <a:p>
            <a:pPr indent="-342900" lvl="1" marL="800100" rtl="0" algn="just">
              <a:lnSpc>
                <a:spcPct val="150000"/>
              </a:lnSpc>
              <a:spcBef>
                <a:spcPts val="324"/>
              </a:spcBef>
              <a:spcAft>
                <a:spcPts val="0"/>
              </a:spcAft>
              <a:buClr>
                <a:srgbClr val="0070C0"/>
              </a:buClr>
              <a:buSzPct val="100000"/>
              <a:buFont typeface="Arial"/>
              <a:buChar char="•"/>
            </a:pPr>
            <a:r>
              <a:rPr lang="en-US" sz="2000">
                <a:solidFill>
                  <a:schemeClr val="dk1"/>
                </a:solidFill>
              </a:rPr>
              <a:t>Applications are run on user's machine, i.e. executed by interpreter with java command (java Welcome)</a:t>
            </a:r>
            <a:endParaRPr/>
          </a:p>
          <a:p>
            <a:pPr indent="-168160" lvl="0" marL="365760" rtl="0" algn="l">
              <a:spcBef>
                <a:spcPts val="400"/>
              </a:spcBef>
              <a:spcAft>
                <a:spcPts val="0"/>
              </a:spcAft>
              <a:buClr>
                <a:srgbClr val="0070C0"/>
              </a:buClr>
              <a:buSzPct val="68000"/>
              <a:buFont typeface="Arial"/>
              <a:buNone/>
            </a:pPr>
            <a:r>
              <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idx="4294967295" type="title"/>
          </p:nvPr>
        </p:nvSpPr>
        <p:spPr>
          <a:xfrm>
            <a:off x="0" y="211138"/>
            <a:ext cx="7564438"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JVM</a:t>
            </a:r>
            <a:endParaRPr/>
          </a:p>
        </p:txBody>
      </p:sp>
      <p:sp>
        <p:nvSpPr>
          <p:cNvPr id="251" name="Google Shape;251;p13"/>
          <p:cNvSpPr/>
          <p:nvPr/>
        </p:nvSpPr>
        <p:spPr>
          <a:xfrm>
            <a:off x="838200" y="3008313"/>
            <a:ext cx="2209800" cy="8318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Program Class Files</a:t>
            </a:r>
            <a:endParaRPr/>
          </a:p>
        </p:txBody>
      </p:sp>
      <p:sp>
        <p:nvSpPr>
          <p:cNvPr id="252" name="Google Shape;252;p13"/>
          <p:cNvSpPr/>
          <p:nvPr/>
        </p:nvSpPr>
        <p:spPr>
          <a:xfrm>
            <a:off x="3581400" y="2932113"/>
            <a:ext cx="1752600" cy="8318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Class Loader</a:t>
            </a:r>
            <a:endParaRPr/>
          </a:p>
        </p:txBody>
      </p:sp>
      <p:sp>
        <p:nvSpPr>
          <p:cNvPr id="253" name="Google Shape;253;p13"/>
          <p:cNvSpPr/>
          <p:nvPr/>
        </p:nvSpPr>
        <p:spPr>
          <a:xfrm>
            <a:off x="6248400" y="2971800"/>
            <a:ext cx="1981200" cy="8318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Java API classes</a:t>
            </a:r>
            <a:endParaRPr/>
          </a:p>
        </p:txBody>
      </p:sp>
      <p:sp>
        <p:nvSpPr>
          <p:cNvPr id="254" name="Google Shape;254;p13"/>
          <p:cNvSpPr/>
          <p:nvPr/>
        </p:nvSpPr>
        <p:spPr>
          <a:xfrm>
            <a:off x="2667000" y="4867275"/>
            <a:ext cx="3657600" cy="4667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Execution Engine</a:t>
            </a:r>
            <a:endParaRPr/>
          </a:p>
        </p:txBody>
      </p:sp>
      <p:cxnSp>
        <p:nvCxnSpPr>
          <p:cNvPr id="255" name="Google Shape;255;p13"/>
          <p:cNvCxnSpPr/>
          <p:nvPr/>
        </p:nvCxnSpPr>
        <p:spPr>
          <a:xfrm>
            <a:off x="3048000" y="3352800"/>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256" name="Google Shape;256;p13"/>
          <p:cNvCxnSpPr/>
          <p:nvPr/>
        </p:nvCxnSpPr>
        <p:spPr>
          <a:xfrm rot="10800000">
            <a:off x="5334000" y="3352800"/>
            <a:ext cx="914400" cy="0"/>
          </a:xfrm>
          <a:prstGeom prst="straightConnector1">
            <a:avLst/>
          </a:prstGeom>
          <a:noFill/>
          <a:ln cap="flat" cmpd="sng" w="9525">
            <a:solidFill>
              <a:schemeClr val="dk1"/>
            </a:solidFill>
            <a:prstDash val="solid"/>
            <a:round/>
            <a:headEnd len="med" w="med" type="none"/>
            <a:tailEnd len="med" w="med" type="triangle"/>
          </a:ln>
        </p:spPr>
      </p:cxnSp>
      <p:cxnSp>
        <p:nvCxnSpPr>
          <p:cNvPr id="257" name="Google Shape;257;p13"/>
          <p:cNvCxnSpPr/>
          <p:nvPr/>
        </p:nvCxnSpPr>
        <p:spPr>
          <a:xfrm>
            <a:off x="4495800" y="3810000"/>
            <a:ext cx="0" cy="10668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idx="4294967295" type="title"/>
          </p:nvPr>
        </p:nvSpPr>
        <p:spPr>
          <a:xfrm>
            <a:off x="0" y="152400"/>
            <a:ext cx="8440738"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JVM (Contd.).</a:t>
            </a:r>
            <a:endParaRPr/>
          </a:p>
        </p:txBody>
      </p:sp>
      <p:sp>
        <p:nvSpPr>
          <p:cNvPr id="265" name="Google Shape;265;p14"/>
          <p:cNvSpPr txBox="1"/>
          <p:nvPr>
            <p:ph idx="4294967295" type="body"/>
          </p:nvPr>
        </p:nvSpPr>
        <p:spPr>
          <a:xfrm>
            <a:off x="814388" y="1073150"/>
            <a:ext cx="8329612" cy="5029200"/>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lnSpc>
                <a:spcPct val="90000"/>
              </a:lnSpc>
              <a:spcBef>
                <a:spcPts val="0"/>
              </a:spcBef>
              <a:spcAft>
                <a:spcPts val="0"/>
              </a:spcAft>
              <a:buSzPts val="1632"/>
              <a:buChar char="🞂"/>
            </a:pPr>
            <a:r>
              <a:rPr lang="en-US" sz="2400">
                <a:solidFill>
                  <a:schemeClr val="dk1"/>
                </a:solidFill>
              </a:rPr>
              <a:t>Most modern languages are designed to be compiled</a:t>
            </a:r>
            <a:endParaRPr/>
          </a:p>
          <a:p>
            <a:pPr indent="-152400" lvl="0" marL="365760" rtl="0" algn="just">
              <a:lnSpc>
                <a:spcPct val="90000"/>
              </a:lnSpc>
              <a:spcBef>
                <a:spcPts val="400"/>
              </a:spcBef>
              <a:spcAft>
                <a:spcPts val="0"/>
              </a:spcAft>
              <a:buSzPts val="1632"/>
              <a:buNone/>
            </a:pPr>
            <a:r>
              <a:t/>
            </a:r>
            <a:endParaRPr sz="24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Compilation is a one-time exercise and executes faster</a:t>
            </a:r>
            <a:endParaRPr/>
          </a:p>
          <a:p>
            <a:pPr indent="-152400" lvl="0" marL="365760" rtl="0" algn="just">
              <a:lnSpc>
                <a:spcPct val="90000"/>
              </a:lnSpc>
              <a:spcBef>
                <a:spcPts val="400"/>
              </a:spcBef>
              <a:spcAft>
                <a:spcPts val="0"/>
              </a:spcAft>
              <a:buSzPts val="1632"/>
              <a:buNone/>
            </a:pPr>
            <a:r>
              <a:t/>
            </a:r>
            <a:endParaRPr sz="24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Execution of compiled code over the Internet an impossibility</a:t>
            </a:r>
            <a:endParaRPr/>
          </a:p>
          <a:p>
            <a:pPr indent="-152400" lvl="0" marL="365760" rtl="0" algn="just">
              <a:lnSpc>
                <a:spcPct val="90000"/>
              </a:lnSpc>
              <a:spcBef>
                <a:spcPts val="400"/>
              </a:spcBef>
              <a:spcAft>
                <a:spcPts val="0"/>
              </a:spcAft>
              <a:buSzPts val="1632"/>
              <a:buNone/>
            </a:pPr>
            <a:r>
              <a:t/>
            </a:r>
            <a:endParaRPr sz="24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Executable code always generated to a CPU-OS combination</a:t>
            </a:r>
            <a:endParaRPr/>
          </a:p>
          <a:p>
            <a:pPr indent="-152400" lvl="0" marL="365760" rtl="0" algn="just">
              <a:lnSpc>
                <a:spcPct val="90000"/>
              </a:lnSpc>
              <a:spcBef>
                <a:spcPts val="400"/>
              </a:spcBef>
              <a:spcAft>
                <a:spcPts val="0"/>
              </a:spcAft>
              <a:buSzPts val="1632"/>
              <a:buNone/>
            </a:pPr>
            <a:r>
              <a:t/>
            </a:r>
            <a:endParaRPr sz="24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Interpreting a Java program into byte code facilitates its execution in a wide variety of environments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txBox="1"/>
          <p:nvPr>
            <p:ph idx="4294967295" type="title"/>
          </p:nvPr>
        </p:nvSpPr>
        <p:spPr>
          <a:xfrm>
            <a:off x="0" y="158750"/>
            <a:ext cx="81534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JVM (Contd.).</a:t>
            </a:r>
            <a:endParaRPr/>
          </a:p>
        </p:txBody>
      </p:sp>
      <p:sp>
        <p:nvSpPr>
          <p:cNvPr id="273" name="Google Shape;273;p15"/>
          <p:cNvSpPr txBox="1"/>
          <p:nvPr>
            <p:ph idx="4294967295" type="body"/>
          </p:nvPr>
        </p:nvSpPr>
        <p:spPr>
          <a:xfrm>
            <a:off x="685800" y="990600"/>
            <a:ext cx="8458200" cy="5029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Only the Java Virtual Machine (JVM) needs to be implemented for each platform </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Once the Java runtime package exists for a given system, any Java program can run on it</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The JVM will differ from platform to platform, and is, platform-specific </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All versions of JVM interpret the same Java byte code</a:t>
            </a:r>
            <a:endParaRPr/>
          </a:p>
          <a:p>
            <a:pPr indent="-139446" lvl="0" marL="365760" rtl="0" algn="l">
              <a:spcBef>
                <a:spcPts val="400"/>
              </a:spcBef>
              <a:spcAft>
                <a:spcPts val="0"/>
              </a:spcAft>
              <a:buSzPts val="1836"/>
              <a:buNone/>
            </a:pPr>
            <a:r>
              <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idx="4294967295" type="title"/>
          </p:nvPr>
        </p:nvSpPr>
        <p:spPr>
          <a:xfrm>
            <a:off x="0" y="123825"/>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JVM (Contd.).</a:t>
            </a:r>
            <a:endParaRPr/>
          </a:p>
        </p:txBody>
      </p:sp>
      <p:sp>
        <p:nvSpPr>
          <p:cNvPr id="281" name="Google Shape;281;p16"/>
          <p:cNvSpPr txBox="1"/>
          <p:nvPr>
            <p:ph idx="4294967295" type="body"/>
          </p:nvPr>
        </p:nvSpPr>
        <p:spPr>
          <a:xfrm>
            <a:off x="0" y="990600"/>
            <a:ext cx="8229600" cy="5029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Interpreted code runs much slower compared to executable code</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The use of bytecode enables the Java runtime system to execute programs much faster</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Java facilitates on-the-fly compilation of bytecode into native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idx="4294967295" type="title"/>
          </p:nvPr>
        </p:nvSpPr>
        <p:spPr>
          <a:xfrm>
            <a:off x="0" y="128588"/>
            <a:ext cx="8732838"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Lucida Sans"/>
              <a:buNone/>
            </a:pPr>
            <a:r>
              <a:rPr lang="en-US" sz="2800">
                <a:solidFill>
                  <a:schemeClr val="dk1"/>
                </a:solidFill>
              </a:rPr>
              <a:t>The Java Architecture – The Adaptive optimizer</a:t>
            </a:r>
            <a:endParaRPr/>
          </a:p>
        </p:txBody>
      </p:sp>
      <p:sp>
        <p:nvSpPr>
          <p:cNvPr id="289" name="Google Shape;289;p17"/>
          <p:cNvSpPr txBox="1"/>
          <p:nvPr>
            <p:ph idx="4294967295" type="body"/>
          </p:nvPr>
        </p:nvSpPr>
        <p:spPr>
          <a:xfrm>
            <a:off x="914400" y="1050925"/>
            <a:ext cx="8229600" cy="5029200"/>
          </a:xfrm>
          <a:prstGeom prst="rect">
            <a:avLst/>
          </a:prstGeom>
          <a:noFill/>
          <a:ln>
            <a:noFill/>
          </a:ln>
        </p:spPr>
        <p:txBody>
          <a:bodyPr anchorCtr="0" anchor="t" bIns="45700" lIns="91425" spcFirstLastPara="1" rIns="91425" wrap="square" tIns="45700">
            <a:normAutofit fontScale="85000" lnSpcReduction="10000"/>
          </a:bodyPr>
          <a:lstStyle/>
          <a:p>
            <a:pPr indent="-256032" lvl="0" marL="365760" rtl="0" algn="just">
              <a:lnSpc>
                <a:spcPct val="150000"/>
              </a:lnSpc>
              <a:spcBef>
                <a:spcPts val="0"/>
              </a:spcBef>
              <a:spcAft>
                <a:spcPts val="0"/>
              </a:spcAft>
              <a:buSzPct val="68000"/>
              <a:buChar char="🞂"/>
            </a:pPr>
            <a:r>
              <a:rPr lang="en-US">
                <a:solidFill>
                  <a:schemeClr val="dk1"/>
                </a:solidFill>
              </a:rPr>
              <a:t>Another type of execution engine is an adaptive optimizer</a:t>
            </a:r>
            <a:endParaRPr/>
          </a:p>
          <a:p>
            <a:pPr indent="-256032" lvl="0" marL="365760" rtl="0" algn="just">
              <a:lnSpc>
                <a:spcPct val="150000"/>
              </a:lnSpc>
              <a:spcBef>
                <a:spcPts val="1000"/>
              </a:spcBef>
              <a:spcAft>
                <a:spcPts val="0"/>
              </a:spcAft>
              <a:buSzPct val="68000"/>
              <a:buChar char="🞂"/>
            </a:pPr>
            <a:r>
              <a:rPr lang="en-US">
                <a:solidFill>
                  <a:schemeClr val="dk1"/>
                </a:solidFill>
              </a:rPr>
              <a:t>The virtual machine starts by interpreting bytecodes</a:t>
            </a:r>
            <a:endParaRPr/>
          </a:p>
          <a:p>
            <a:pPr indent="-256032" lvl="0" marL="365760" rtl="0" algn="just">
              <a:lnSpc>
                <a:spcPct val="150000"/>
              </a:lnSpc>
              <a:spcBef>
                <a:spcPts val="1000"/>
              </a:spcBef>
              <a:spcAft>
                <a:spcPts val="0"/>
              </a:spcAft>
              <a:buSzPct val="68000"/>
              <a:buChar char="🞂"/>
            </a:pPr>
            <a:r>
              <a:rPr lang="en-US">
                <a:solidFill>
                  <a:schemeClr val="dk1"/>
                </a:solidFill>
              </a:rPr>
              <a:t>It also keeps a tab on the code that is running and identifies only  the heavily used areas</a:t>
            </a:r>
            <a:endParaRPr/>
          </a:p>
          <a:p>
            <a:pPr indent="-256032" lvl="0" marL="365760" rtl="0" algn="just">
              <a:lnSpc>
                <a:spcPct val="150000"/>
              </a:lnSpc>
              <a:spcBef>
                <a:spcPts val="1000"/>
              </a:spcBef>
              <a:spcAft>
                <a:spcPts val="0"/>
              </a:spcAft>
              <a:buSzPct val="68000"/>
              <a:buChar char="🞂"/>
            </a:pPr>
            <a:r>
              <a:rPr lang="en-US">
                <a:solidFill>
                  <a:schemeClr val="dk1"/>
                </a:solidFill>
              </a:rPr>
              <a:t>The JVM compiles these heavily used areas of code into native code</a:t>
            </a:r>
            <a:endParaRPr/>
          </a:p>
          <a:p>
            <a:pPr indent="-256032" lvl="0" marL="365760" rtl="0" algn="just">
              <a:lnSpc>
                <a:spcPct val="150000"/>
              </a:lnSpc>
              <a:spcBef>
                <a:spcPts val="1000"/>
              </a:spcBef>
              <a:spcAft>
                <a:spcPts val="0"/>
              </a:spcAft>
              <a:buSzPct val="68000"/>
              <a:buChar char="🞂"/>
            </a:pPr>
            <a:r>
              <a:rPr lang="en-US">
                <a:solidFill>
                  <a:schemeClr val="dk1"/>
                </a:solidFill>
              </a:rPr>
              <a:t>The rest of the code, which is not heavily used continues to be interpreted and executed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idx="4294967295" type="title"/>
          </p:nvPr>
        </p:nvSpPr>
        <p:spPr>
          <a:xfrm>
            <a:off x="0" y="17463"/>
            <a:ext cx="7564438" cy="914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Class Loader</a:t>
            </a:r>
            <a:endParaRPr/>
          </a:p>
        </p:txBody>
      </p:sp>
      <p:sp>
        <p:nvSpPr>
          <p:cNvPr id="297" name="Google Shape;297;p18"/>
          <p:cNvSpPr txBox="1"/>
          <p:nvPr>
            <p:ph idx="4294967295" type="body"/>
          </p:nvPr>
        </p:nvSpPr>
        <p:spPr>
          <a:xfrm>
            <a:off x="685800" y="903288"/>
            <a:ext cx="8458200" cy="51816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The class loader is that part of the VM that is important from:</a:t>
            </a:r>
            <a:endParaRPr/>
          </a:p>
          <a:p>
            <a:pPr indent="-228600" lvl="1" marL="621792" rtl="0" algn="just">
              <a:spcBef>
                <a:spcPts val="1000"/>
              </a:spcBef>
              <a:spcAft>
                <a:spcPts val="0"/>
              </a:spcAft>
              <a:buSzPts val="2400"/>
              <a:buChar char="◦"/>
            </a:pPr>
            <a:r>
              <a:rPr lang="en-US" sz="2400">
                <a:solidFill>
                  <a:schemeClr val="dk1"/>
                </a:solidFill>
              </a:rPr>
              <a:t>A security standpoint</a:t>
            </a:r>
            <a:endParaRPr/>
          </a:p>
          <a:p>
            <a:pPr indent="-228600" lvl="1" marL="621792" rtl="0" algn="just">
              <a:spcBef>
                <a:spcPts val="1000"/>
              </a:spcBef>
              <a:spcAft>
                <a:spcPts val="0"/>
              </a:spcAft>
              <a:buSzPts val="2400"/>
              <a:buChar char="◦"/>
            </a:pPr>
            <a:r>
              <a:rPr lang="en-US" sz="2400">
                <a:solidFill>
                  <a:schemeClr val="dk1"/>
                </a:solidFill>
              </a:rPr>
              <a:t>Network mobility</a:t>
            </a:r>
            <a:endParaRPr/>
          </a:p>
          <a:p>
            <a:pPr indent="-161925" lvl="1" marL="621792" rtl="0" algn="just">
              <a:spcBef>
                <a:spcPts val="1000"/>
              </a:spcBef>
              <a:spcAft>
                <a:spcPts val="0"/>
              </a:spcAft>
              <a:buSzPts val="1050"/>
              <a:buNone/>
            </a:pPr>
            <a:r>
              <a:t/>
            </a:r>
            <a:endParaRPr sz="1050">
              <a:solidFill>
                <a:schemeClr val="dk1"/>
              </a:solidFill>
            </a:endParaRPr>
          </a:p>
          <a:p>
            <a:pPr indent="-256032" lvl="0" marL="365760" rtl="0" algn="just">
              <a:spcBef>
                <a:spcPts val="900"/>
              </a:spcBef>
              <a:spcAft>
                <a:spcPts val="0"/>
              </a:spcAft>
              <a:buSzPts val="1632"/>
              <a:buChar char="🞂"/>
            </a:pPr>
            <a:r>
              <a:rPr lang="en-US" sz="2400">
                <a:solidFill>
                  <a:schemeClr val="dk1"/>
                </a:solidFill>
              </a:rPr>
              <a:t>The class loader loads a compiled Java source file (</a:t>
            </a:r>
            <a:r>
              <a:rPr b="1" lang="en-US" sz="2400">
                <a:solidFill>
                  <a:schemeClr val="dk1"/>
                </a:solidFill>
              </a:rPr>
              <a:t>.class</a:t>
            </a:r>
            <a:r>
              <a:rPr lang="en-US" sz="2400">
                <a:solidFill>
                  <a:schemeClr val="dk1"/>
                </a:solidFill>
              </a:rPr>
              <a:t> files represented as bytecode) into the Java Virtual Machine (JVM)</a:t>
            </a:r>
            <a:endParaRPr/>
          </a:p>
          <a:p>
            <a:pPr indent="-208533" lvl="0" marL="365760" rtl="0" algn="just">
              <a:spcBef>
                <a:spcPts val="400"/>
              </a:spcBef>
              <a:spcAft>
                <a:spcPts val="0"/>
              </a:spcAft>
              <a:buSzPts val="748"/>
              <a:buNone/>
            </a:pPr>
            <a:r>
              <a:t/>
            </a:r>
            <a:endParaRPr sz="1100">
              <a:solidFill>
                <a:schemeClr val="dk1"/>
              </a:solidFill>
            </a:endParaRPr>
          </a:p>
          <a:p>
            <a:pPr indent="-256032" lvl="0" marL="365760" rtl="0" algn="just">
              <a:spcBef>
                <a:spcPts val="400"/>
              </a:spcBef>
              <a:spcAft>
                <a:spcPts val="0"/>
              </a:spcAft>
              <a:buSzPts val="1632"/>
              <a:buChar char="🞂"/>
            </a:pPr>
            <a:r>
              <a:rPr lang="en-US" sz="2400">
                <a:solidFill>
                  <a:schemeClr val="dk1"/>
                </a:solidFill>
              </a:rPr>
              <a:t>The bootstrap class loader is responsible for loading the classes, programmer defined classes as well as Java's API classes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txBox="1"/>
          <p:nvPr>
            <p:ph idx="4294967295" type="title"/>
          </p:nvPr>
        </p:nvSpPr>
        <p:spPr>
          <a:xfrm>
            <a:off x="0" y="207963"/>
            <a:ext cx="7564438" cy="7064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Architecture - The Java .class file</a:t>
            </a:r>
            <a:endParaRPr/>
          </a:p>
        </p:txBody>
      </p:sp>
      <p:sp>
        <p:nvSpPr>
          <p:cNvPr id="305" name="Google Shape;305;p19"/>
          <p:cNvSpPr txBox="1"/>
          <p:nvPr>
            <p:ph idx="4294967295" type="body"/>
          </p:nvPr>
        </p:nvSpPr>
        <p:spPr>
          <a:xfrm>
            <a:off x="0" y="990600"/>
            <a:ext cx="8253413" cy="5029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The Java class file is designed for </a:t>
            </a:r>
            <a:endParaRPr/>
          </a:p>
          <a:p>
            <a:pPr indent="-228600" lvl="1" marL="621792" rtl="0" algn="just">
              <a:spcBef>
                <a:spcPts val="324"/>
              </a:spcBef>
              <a:spcAft>
                <a:spcPts val="0"/>
              </a:spcAft>
              <a:buSzPts val="2400"/>
              <a:buChar char="◦"/>
            </a:pPr>
            <a:r>
              <a:rPr lang="en-US" sz="2400">
                <a:solidFill>
                  <a:schemeClr val="dk1"/>
                </a:solidFill>
              </a:rPr>
              <a:t>platform independence</a:t>
            </a:r>
            <a:endParaRPr/>
          </a:p>
          <a:p>
            <a:pPr indent="-228600" lvl="1" marL="621792" rtl="0" algn="just">
              <a:spcBef>
                <a:spcPts val="324"/>
              </a:spcBef>
              <a:spcAft>
                <a:spcPts val="0"/>
              </a:spcAft>
              <a:buSzPts val="2400"/>
              <a:buChar char="◦"/>
            </a:pPr>
            <a:r>
              <a:rPr lang="en-US" sz="2400">
                <a:solidFill>
                  <a:schemeClr val="dk1"/>
                </a:solidFill>
              </a:rPr>
              <a:t>network mobility</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The class file is compiled to a target JVM, but independent of underlying host platforms</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b="1" lang="en-US" sz="2400">
                <a:solidFill>
                  <a:schemeClr val="dk1"/>
                </a:solidFill>
              </a:rPr>
              <a:t>The Java class file is a binary file </a:t>
            </a:r>
            <a:r>
              <a:rPr lang="en-US" sz="2400">
                <a:solidFill>
                  <a:schemeClr val="dk1"/>
                </a:solidFill>
              </a:rPr>
              <a:t>that has the capability to run on any platform</a:t>
            </a:r>
            <a:endParaRPr/>
          </a:p>
          <a:p>
            <a:pPr indent="-139446" lvl="0" marL="365760" rtl="0" algn="l">
              <a:spcBef>
                <a:spcPts val="400"/>
              </a:spcBef>
              <a:spcAft>
                <a:spcPts val="0"/>
              </a:spcAft>
              <a:buSzPts val="1836"/>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ctrTitle"/>
          </p:nvPr>
        </p:nvSpPr>
        <p:spPr>
          <a:xfrm>
            <a:off x="166688" y="146050"/>
            <a:ext cx="8483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Agenda</a:t>
            </a:r>
            <a:endParaRPr/>
          </a:p>
        </p:txBody>
      </p:sp>
      <p:sp>
        <p:nvSpPr>
          <p:cNvPr id="129" name="Google Shape;129;p2"/>
          <p:cNvSpPr txBox="1"/>
          <p:nvPr>
            <p:ph idx="1" type="body"/>
          </p:nvPr>
        </p:nvSpPr>
        <p:spPr>
          <a:xfrm>
            <a:off x="1005339" y="1350509"/>
            <a:ext cx="7010400" cy="652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Evolution of Java</a:t>
            </a:r>
            <a:endParaRPr/>
          </a:p>
        </p:txBody>
      </p:sp>
      <p:sp>
        <p:nvSpPr>
          <p:cNvPr id="130" name="Google Shape;130;p2"/>
          <p:cNvSpPr txBox="1"/>
          <p:nvPr>
            <p:ph idx="2" type="body"/>
          </p:nvPr>
        </p:nvSpPr>
        <p:spPr>
          <a:xfrm>
            <a:off x="1005339" y="2380789"/>
            <a:ext cx="7010400" cy="652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Java Architecture</a:t>
            </a:r>
            <a:endParaRPr/>
          </a:p>
        </p:txBody>
      </p:sp>
      <p:sp>
        <p:nvSpPr>
          <p:cNvPr id="131" name="Google Shape;131;p2"/>
          <p:cNvSpPr txBox="1"/>
          <p:nvPr>
            <p:ph idx="3" type="body"/>
          </p:nvPr>
        </p:nvSpPr>
        <p:spPr>
          <a:xfrm>
            <a:off x="1060450" y="4502150"/>
            <a:ext cx="7010400" cy="6524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Arrays</a:t>
            </a:r>
            <a:endParaRPr/>
          </a:p>
        </p:txBody>
      </p:sp>
      <p:sp>
        <p:nvSpPr>
          <p:cNvPr id="132" name="Google Shape;132;p2"/>
          <p:cNvSpPr txBox="1"/>
          <p:nvPr>
            <p:ph idx="4" type="body"/>
          </p:nvPr>
        </p:nvSpPr>
        <p:spPr>
          <a:xfrm>
            <a:off x="1142999" y="3429000"/>
            <a:ext cx="6872739" cy="16854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Language Basics</a:t>
            </a:r>
            <a:endParaRPr/>
          </a:p>
        </p:txBody>
      </p:sp>
      <p:sp>
        <p:nvSpPr>
          <p:cNvPr id="133" name="Google Shape;133;p2"/>
          <p:cNvSpPr/>
          <p:nvPr/>
        </p:nvSpPr>
        <p:spPr>
          <a:xfrm>
            <a:off x="458788" y="2260600"/>
            <a:ext cx="317500" cy="825500"/>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34" name="Google Shape;134;p2"/>
          <p:cNvSpPr/>
          <p:nvPr/>
        </p:nvSpPr>
        <p:spPr>
          <a:xfrm>
            <a:off x="461695" y="2504932"/>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2</a:t>
            </a:r>
            <a:endParaRPr/>
          </a:p>
        </p:txBody>
      </p:sp>
      <p:sp>
        <p:nvSpPr>
          <p:cNvPr id="135" name="Google Shape;135;p2"/>
          <p:cNvSpPr/>
          <p:nvPr/>
        </p:nvSpPr>
        <p:spPr>
          <a:xfrm>
            <a:off x="458788" y="3303588"/>
            <a:ext cx="317500" cy="830262"/>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36" name="Google Shape;136;p2"/>
          <p:cNvSpPr/>
          <p:nvPr/>
        </p:nvSpPr>
        <p:spPr>
          <a:xfrm>
            <a:off x="461695" y="3526230"/>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3</a:t>
            </a:r>
            <a:endParaRPr/>
          </a:p>
        </p:txBody>
      </p:sp>
      <p:sp>
        <p:nvSpPr>
          <p:cNvPr id="137" name="Google Shape;137;p2"/>
          <p:cNvSpPr/>
          <p:nvPr/>
        </p:nvSpPr>
        <p:spPr>
          <a:xfrm>
            <a:off x="458788" y="1231900"/>
            <a:ext cx="317500" cy="825500"/>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38" name="Google Shape;138;p2"/>
          <p:cNvSpPr/>
          <p:nvPr/>
        </p:nvSpPr>
        <p:spPr>
          <a:xfrm>
            <a:off x="461695" y="1450574"/>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1</a:t>
            </a:r>
            <a:endParaRPr/>
          </a:p>
        </p:txBody>
      </p:sp>
      <p:sp>
        <p:nvSpPr>
          <p:cNvPr id="139" name="Google Shape;139;p2"/>
          <p:cNvSpPr/>
          <p:nvPr/>
        </p:nvSpPr>
        <p:spPr>
          <a:xfrm>
            <a:off x="466725" y="4433888"/>
            <a:ext cx="317500" cy="830262"/>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40" name="Google Shape;140;p2"/>
          <p:cNvSpPr/>
          <p:nvPr/>
        </p:nvSpPr>
        <p:spPr>
          <a:xfrm>
            <a:off x="485758" y="4721367"/>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txBox="1"/>
          <p:nvPr>
            <p:ph idx="4294967295" type="body"/>
          </p:nvPr>
        </p:nvSpPr>
        <p:spPr>
          <a:xfrm>
            <a:off x="0" y="1023938"/>
            <a:ext cx="8072438" cy="558165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1496"/>
              <a:buFont typeface="Arial"/>
              <a:buAutoNum type="arabicPeriod"/>
            </a:pPr>
            <a:r>
              <a:rPr lang="en-US" sz="2200">
                <a:solidFill>
                  <a:schemeClr val="dk1"/>
                </a:solidFill>
              </a:rPr>
              <a:t>Write the correct order of the Java program execution</a:t>
            </a:r>
            <a:endParaRPr/>
          </a:p>
          <a:p>
            <a:pPr indent="-457200" lvl="0" marL="457200" rtl="0" algn="l">
              <a:spcBef>
                <a:spcPts val="400"/>
              </a:spcBef>
              <a:spcAft>
                <a:spcPts val="0"/>
              </a:spcAft>
              <a:buSzPts val="1496"/>
              <a:buFont typeface="Arial"/>
              <a:buAutoNum type="alphaUcPeriod"/>
            </a:pPr>
            <a:r>
              <a:rPr lang="en-US" sz="2200">
                <a:solidFill>
                  <a:schemeClr val="dk1"/>
                </a:solidFill>
              </a:rPr>
              <a:t>Class Loader</a:t>
            </a:r>
            <a:endParaRPr/>
          </a:p>
          <a:p>
            <a:pPr indent="-457200" lvl="0" marL="457200" rtl="0" algn="l">
              <a:spcBef>
                <a:spcPts val="400"/>
              </a:spcBef>
              <a:spcAft>
                <a:spcPts val="0"/>
              </a:spcAft>
              <a:buSzPts val="1496"/>
              <a:buFont typeface="Arial"/>
              <a:buAutoNum type="alphaUcPeriod"/>
            </a:pPr>
            <a:r>
              <a:rPr lang="en-US" sz="2200">
                <a:solidFill>
                  <a:schemeClr val="dk1"/>
                </a:solidFill>
              </a:rPr>
              <a:t>Interpretation</a:t>
            </a:r>
            <a:endParaRPr/>
          </a:p>
          <a:p>
            <a:pPr indent="-457200" lvl="0" marL="457200" rtl="0" algn="l">
              <a:spcBef>
                <a:spcPts val="400"/>
              </a:spcBef>
              <a:spcAft>
                <a:spcPts val="0"/>
              </a:spcAft>
              <a:buSzPts val="1496"/>
              <a:buFont typeface="Arial"/>
              <a:buAutoNum type="alphaUcPeriod"/>
            </a:pPr>
            <a:r>
              <a:rPr lang="en-US" sz="2200">
                <a:solidFill>
                  <a:schemeClr val="dk1"/>
                </a:solidFill>
              </a:rPr>
              <a:t>Compilation</a:t>
            </a:r>
            <a:endParaRPr/>
          </a:p>
          <a:p>
            <a:pPr indent="-457200" lvl="0" marL="457200" rtl="0" algn="l">
              <a:spcBef>
                <a:spcPts val="400"/>
              </a:spcBef>
              <a:spcAft>
                <a:spcPts val="0"/>
              </a:spcAft>
              <a:buSzPts val="1496"/>
              <a:buFont typeface="Arial"/>
              <a:buAutoNum type="alphaUcPeriod"/>
            </a:pPr>
            <a:r>
              <a:rPr lang="en-US" sz="2200">
                <a:solidFill>
                  <a:schemeClr val="dk1"/>
                </a:solidFill>
              </a:rPr>
              <a:t>Byte Code Verification</a:t>
            </a:r>
            <a:endParaRPr/>
          </a:p>
          <a:p>
            <a:pPr indent="-457200" lvl="0" marL="457200" rtl="0" algn="l">
              <a:spcBef>
                <a:spcPts val="400"/>
              </a:spcBef>
              <a:spcAft>
                <a:spcPts val="0"/>
              </a:spcAft>
              <a:buSzPts val="1496"/>
              <a:buFont typeface="Arial"/>
              <a:buAutoNum type="alphaUcPeriod"/>
            </a:pPr>
            <a:r>
              <a:rPr lang="en-US" sz="2200">
                <a:solidFill>
                  <a:schemeClr val="dk1"/>
                </a:solidFill>
              </a:rPr>
              <a:t>Java Source Code</a:t>
            </a:r>
            <a:endParaRPr/>
          </a:p>
          <a:p>
            <a:pPr indent="-457200" lvl="0" marL="457200" rtl="0" algn="l">
              <a:spcBef>
                <a:spcPts val="400"/>
              </a:spcBef>
              <a:spcAft>
                <a:spcPts val="0"/>
              </a:spcAft>
              <a:buSzPts val="1496"/>
              <a:buFont typeface="Arial"/>
              <a:buAutoNum type="alphaUcPeriod"/>
            </a:pPr>
            <a:r>
              <a:rPr lang="en-US" sz="2200">
                <a:solidFill>
                  <a:schemeClr val="dk1"/>
                </a:solidFill>
              </a:rPr>
              <a:t>Execution</a:t>
            </a:r>
            <a:endParaRPr/>
          </a:p>
          <a:p>
            <a:pPr indent="-362204"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AutoNum type="arabicPeriod" startAt="2"/>
            </a:pPr>
            <a:r>
              <a:rPr lang="en-US" sz="2200">
                <a:solidFill>
                  <a:schemeClr val="dk1"/>
                </a:solidFill>
              </a:rPr>
              <a:t>A  Sample.Java file contains, class A, B and C. How many .class files will be created after compiling Sample.java?</a:t>
            </a:r>
            <a:endParaRPr/>
          </a:p>
          <a:p>
            <a:pPr indent="-457200" lvl="0" marL="457200" rtl="0" algn="l">
              <a:spcBef>
                <a:spcPts val="400"/>
              </a:spcBef>
              <a:spcAft>
                <a:spcPts val="0"/>
              </a:spcAft>
              <a:buSzPts val="1496"/>
              <a:buFont typeface="Arial"/>
              <a:buNone/>
            </a:pPr>
            <a:r>
              <a:t/>
            </a:r>
            <a:endParaRPr sz="2200">
              <a:solidFill>
                <a:schemeClr val="dk1"/>
              </a:solidFill>
            </a:endParaRPr>
          </a:p>
          <a:p>
            <a:pPr indent="-362204" lvl="0" marL="457200" rtl="0" algn="l">
              <a:spcBef>
                <a:spcPts val="400"/>
              </a:spcBef>
              <a:spcAft>
                <a:spcPts val="0"/>
              </a:spcAft>
              <a:buSzPts val="1496"/>
              <a:buNone/>
            </a:pPr>
            <a:r>
              <a:t/>
            </a:r>
            <a:endParaRPr sz="2200"/>
          </a:p>
          <a:p>
            <a:pPr indent="-362204" lvl="0" marL="457200" rtl="0" algn="l">
              <a:spcBef>
                <a:spcPts val="400"/>
              </a:spcBef>
              <a:spcAft>
                <a:spcPts val="0"/>
              </a:spcAft>
              <a:buSzPts val="1496"/>
              <a:buNone/>
            </a:pPr>
            <a:r>
              <a:t/>
            </a:r>
            <a:endParaRPr sz="2200"/>
          </a:p>
        </p:txBody>
      </p:sp>
      <p:sp>
        <p:nvSpPr>
          <p:cNvPr id="312" name="Google Shape;312;p20"/>
          <p:cNvSpPr txBox="1"/>
          <p:nvPr>
            <p:ph idx="4294967295" type="title"/>
          </p:nvPr>
        </p:nvSpPr>
        <p:spPr>
          <a:xfrm>
            <a:off x="0" y="176213"/>
            <a:ext cx="91440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Langugage Basics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224"/>
              <a:buFont typeface="Noto Sans Symbols"/>
              <a:buNone/>
            </a:pPr>
            <a:r>
              <a:rPr lang="en-US" sz="1800">
                <a:solidFill>
                  <a:schemeClr val="dk1"/>
                </a:solidFill>
              </a:rPr>
              <a:t>A First Java Program:</a:t>
            </a:r>
            <a:endParaRPr/>
          </a:p>
          <a:p>
            <a:pPr indent="-256032" lvl="0" marL="365760" rtl="0" algn="l">
              <a:spcBef>
                <a:spcPts val="400"/>
              </a:spcBef>
              <a:spcAft>
                <a:spcPts val="0"/>
              </a:spcAft>
              <a:buSzPts val="1224"/>
              <a:buFont typeface="Noto Sans Symbols"/>
              <a:buNone/>
            </a:pPr>
            <a:r>
              <a:t/>
            </a:r>
            <a:endParaRPr sz="1800">
              <a:solidFill>
                <a:schemeClr val="dk1"/>
              </a:solidFill>
            </a:endParaRPr>
          </a:p>
          <a:p>
            <a:pPr indent="-228600" lvl="1" marL="621792" rtl="0" algn="l">
              <a:spcBef>
                <a:spcPts val="324"/>
              </a:spcBef>
              <a:spcAft>
                <a:spcPts val="0"/>
              </a:spcAft>
              <a:buSzPts val="2200"/>
              <a:buFont typeface="Arial"/>
              <a:buNone/>
            </a:pPr>
            <a:r>
              <a:rPr lang="en-US" sz="2200">
                <a:solidFill>
                  <a:schemeClr val="dk1"/>
                </a:solidFill>
                <a:latin typeface="Courier New"/>
                <a:ea typeface="Courier New"/>
                <a:cs typeface="Courier New"/>
                <a:sym typeface="Courier New"/>
              </a:rPr>
              <a:t>public class Welcome {		</a:t>
            </a:r>
            <a:endParaRPr/>
          </a:p>
          <a:p>
            <a:pPr indent="-228600" lvl="1" marL="621792" rtl="0" algn="l">
              <a:spcBef>
                <a:spcPts val="324"/>
              </a:spcBef>
              <a:spcAft>
                <a:spcPts val="0"/>
              </a:spcAft>
              <a:buSzPts val="2200"/>
              <a:buFont typeface="Arial"/>
              <a:buNone/>
            </a:pPr>
            <a:r>
              <a:rPr lang="en-US" sz="2200">
                <a:solidFill>
                  <a:schemeClr val="dk1"/>
                </a:solidFill>
                <a:latin typeface="Courier New"/>
                <a:ea typeface="Courier New"/>
                <a:cs typeface="Courier New"/>
                <a:sym typeface="Courier New"/>
              </a:rPr>
              <a:t>	public static void main(String args[]) {</a:t>
            </a:r>
            <a:endParaRPr/>
          </a:p>
          <a:p>
            <a:pPr indent="-228600" lvl="1" marL="621792" rtl="0" algn="l">
              <a:spcBef>
                <a:spcPts val="324"/>
              </a:spcBef>
              <a:spcAft>
                <a:spcPts val="0"/>
              </a:spcAft>
              <a:buSzPts val="2200"/>
              <a:buFont typeface="Arial"/>
              <a:buNone/>
            </a:pPr>
            <a:r>
              <a:rPr lang="en-US" sz="2200">
                <a:solidFill>
                  <a:schemeClr val="dk1"/>
                </a:solidFill>
                <a:latin typeface="Courier New"/>
                <a:ea typeface="Courier New"/>
                <a:cs typeface="Courier New"/>
                <a:sym typeface="Courier New"/>
              </a:rPr>
              <a:t>		System.out.println(“Welcome to Java Programming”);</a:t>
            </a:r>
            <a:endParaRPr/>
          </a:p>
          <a:p>
            <a:pPr indent="-228600" lvl="1" marL="621792" rtl="0" algn="l">
              <a:spcBef>
                <a:spcPts val="324"/>
              </a:spcBef>
              <a:spcAft>
                <a:spcPts val="0"/>
              </a:spcAft>
              <a:buSzPts val="2200"/>
              <a:buFont typeface="Arial"/>
              <a:buNone/>
            </a:pPr>
            <a:r>
              <a:rPr lang="en-US" sz="2200">
                <a:solidFill>
                  <a:schemeClr val="dk1"/>
                </a:solidFill>
                <a:latin typeface="Courier New"/>
                <a:ea typeface="Courier New"/>
                <a:cs typeface="Courier New"/>
                <a:sym typeface="Courier New"/>
              </a:rPr>
              <a:t>	}</a:t>
            </a:r>
            <a:endParaRPr/>
          </a:p>
          <a:p>
            <a:pPr indent="-228600" lvl="1" marL="621792" rtl="0" algn="l">
              <a:spcBef>
                <a:spcPts val="324"/>
              </a:spcBef>
              <a:spcAft>
                <a:spcPts val="0"/>
              </a:spcAft>
              <a:buSzPts val="2200"/>
              <a:buFont typeface="Arial"/>
              <a:buNone/>
            </a:pPr>
            <a:r>
              <a:rPr lang="en-US" sz="2200">
                <a:solidFill>
                  <a:schemeClr val="dk1"/>
                </a:solidFill>
                <a:latin typeface="Courier New"/>
                <a:ea typeface="Courier New"/>
                <a:cs typeface="Courier New"/>
                <a:sym typeface="Courier New"/>
              </a:rPr>
              <a:t>}</a:t>
            </a:r>
            <a:endParaRPr/>
          </a:p>
          <a:p>
            <a:pPr indent="-228600" lvl="1" marL="621792" rtl="0" algn="l">
              <a:spcBef>
                <a:spcPts val="324"/>
              </a:spcBef>
              <a:spcAft>
                <a:spcPts val="0"/>
              </a:spcAft>
              <a:buSzPts val="1800"/>
              <a:buFont typeface="Arial"/>
              <a:buNone/>
            </a:pPr>
            <a:r>
              <a:t/>
            </a:r>
            <a:endParaRPr sz="1800">
              <a:solidFill>
                <a:schemeClr val="dk1"/>
              </a:solidFill>
            </a:endParaRPr>
          </a:p>
          <a:p>
            <a:pPr indent="-256032" lvl="0" marL="365760" rtl="0" algn="l">
              <a:spcBef>
                <a:spcPts val="400"/>
              </a:spcBef>
              <a:spcAft>
                <a:spcPts val="0"/>
              </a:spcAft>
              <a:buSzPts val="1224"/>
              <a:buChar char="🞂"/>
            </a:pPr>
            <a:r>
              <a:rPr lang="en-US" sz="1800">
                <a:solidFill>
                  <a:schemeClr val="dk1"/>
                </a:solidFill>
              </a:rPr>
              <a:t>Create source file:	Welcome.java </a:t>
            </a:r>
            <a:endParaRPr/>
          </a:p>
          <a:p>
            <a:pPr indent="-256032" lvl="0" marL="365760" rtl="0" algn="l">
              <a:spcBef>
                <a:spcPts val="400"/>
              </a:spcBef>
              <a:spcAft>
                <a:spcPts val="0"/>
              </a:spcAft>
              <a:buSzPts val="1224"/>
              <a:buChar char="🞂"/>
            </a:pPr>
            <a:r>
              <a:rPr lang="en-US" sz="1800">
                <a:solidFill>
                  <a:schemeClr val="dk1"/>
                </a:solidFill>
              </a:rPr>
              <a:t>Compile		   :	javac  Welcome.java</a:t>
            </a:r>
            <a:endParaRPr/>
          </a:p>
          <a:p>
            <a:pPr indent="-256032" lvl="0" marL="365760" rtl="0" algn="l">
              <a:spcBef>
                <a:spcPts val="400"/>
              </a:spcBef>
              <a:spcAft>
                <a:spcPts val="0"/>
              </a:spcAft>
              <a:buSzPts val="1224"/>
              <a:buChar char="🞂"/>
            </a:pPr>
            <a:r>
              <a:rPr lang="en-US" sz="1800">
                <a:solidFill>
                  <a:schemeClr val="dk1"/>
                </a:solidFill>
              </a:rPr>
              <a:t>Execute		   : 	java  Welcome</a:t>
            </a:r>
            <a:endParaRPr/>
          </a:p>
        </p:txBody>
      </p:sp>
      <p:sp>
        <p:nvSpPr>
          <p:cNvPr id="325" name="Google Shape;32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 Simple Java Program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txBox="1"/>
          <p:nvPr>
            <p:ph idx="1" type="body"/>
          </p:nvPr>
        </p:nvSpPr>
        <p:spPr>
          <a:xfrm>
            <a:off x="409575" y="920750"/>
            <a:ext cx="8229600" cy="5148263"/>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just">
              <a:lnSpc>
                <a:spcPct val="150000"/>
              </a:lnSpc>
              <a:spcBef>
                <a:spcPts val="0"/>
              </a:spcBef>
              <a:spcAft>
                <a:spcPts val="0"/>
              </a:spcAft>
              <a:buSzPct val="68000"/>
              <a:buChar char="🞂"/>
            </a:pPr>
            <a:r>
              <a:rPr lang="en-US">
                <a:solidFill>
                  <a:schemeClr val="dk1"/>
                </a:solidFill>
              </a:rPr>
              <a:t>An application programming interface(API), in the framework of java, is a collection of prewritten packages, classes, and interfaces with their respective methods, fields and constructors</a:t>
            </a:r>
            <a:endParaRPr/>
          </a:p>
          <a:p>
            <a:pPr indent="-216090" lvl="0" marL="365760" rtl="0" algn="l">
              <a:lnSpc>
                <a:spcPct val="150000"/>
              </a:lnSpc>
              <a:spcBef>
                <a:spcPts val="400"/>
              </a:spcBef>
              <a:spcAft>
                <a:spcPts val="0"/>
              </a:spcAft>
              <a:buSzPct val="68000"/>
              <a:buNone/>
            </a:pPr>
            <a:r>
              <a:t/>
            </a:r>
            <a:endParaRPr sz="1000">
              <a:solidFill>
                <a:schemeClr val="dk1"/>
              </a:solidFill>
            </a:endParaRPr>
          </a:p>
          <a:p>
            <a:pPr indent="-256053" lvl="0" marL="365760" rtl="0" algn="just">
              <a:lnSpc>
                <a:spcPct val="150000"/>
              </a:lnSpc>
              <a:spcBef>
                <a:spcPts val="400"/>
              </a:spcBef>
              <a:spcAft>
                <a:spcPts val="0"/>
              </a:spcAft>
              <a:buSzPct val="68000"/>
              <a:buChar char="🞂"/>
            </a:pPr>
            <a:r>
              <a:rPr lang="en-US">
                <a:solidFill>
                  <a:schemeClr val="dk1"/>
                </a:solidFill>
              </a:rPr>
              <a:t>The Java API, included with the JDK, describes the function of each of its components</a:t>
            </a:r>
            <a:endParaRPr/>
          </a:p>
          <a:p>
            <a:pPr indent="-216090" lvl="0" marL="365760" rtl="0" algn="just">
              <a:lnSpc>
                <a:spcPct val="150000"/>
              </a:lnSpc>
              <a:spcBef>
                <a:spcPts val="400"/>
              </a:spcBef>
              <a:spcAft>
                <a:spcPts val="0"/>
              </a:spcAft>
              <a:buSzPct val="68000"/>
              <a:buNone/>
            </a:pPr>
            <a:r>
              <a:t/>
            </a:r>
            <a:endParaRPr sz="1000">
              <a:solidFill>
                <a:schemeClr val="dk1"/>
              </a:solidFill>
            </a:endParaRPr>
          </a:p>
          <a:p>
            <a:pPr indent="-256053" lvl="0" marL="365760" rtl="0" algn="just">
              <a:lnSpc>
                <a:spcPct val="150000"/>
              </a:lnSpc>
              <a:spcBef>
                <a:spcPts val="400"/>
              </a:spcBef>
              <a:spcAft>
                <a:spcPts val="0"/>
              </a:spcAft>
              <a:buSzPct val="68000"/>
              <a:buChar char="🞂"/>
            </a:pPr>
            <a:r>
              <a:rPr lang="en-US">
                <a:solidFill>
                  <a:schemeClr val="dk1"/>
                </a:solidFill>
              </a:rPr>
              <a:t>In Java programming, many of these components are pre-created and commonly used</a:t>
            </a:r>
            <a:endParaRPr>
              <a:solidFill>
                <a:schemeClr val="dk1"/>
              </a:solidFill>
            </a:endParaRPr>
          </a:p>
          <a:p>
            <a:pPr indent="-148211" lvl="0" marL="365760" rtl="0" algn="l">
              <a:spcBef>
                <a:spcPts val="400"/>
              </a:spcBef>
              <a:spcAft>
                <a:spcPts val="0"/>
              </a:spcAft>
              <a:buSzPct val="68000"/>
              <a:buNone/>
            </a:pPr>
            <a:r>
              <a:t/>
            </a:r>
            <a:endParaRPr>
              <a:solidFill>
                <a:schemeClr val="dk1"/>
              </a:solidFill>
            </a:endParaRPr>
          </a:p>
        </p:txBody>
      </p:sp>
      <p:sp>
        <p:nvSpPr>
          <p:cNvPr id="332" name="Google Shape;3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The Java API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idx="4294967295" type="title"/>
          </p:nvPr>
        </p:nvSpPr>
        <p:spPr>
          <a:xfrm>
            <a:off x="0" y="176213"/>
            <a:ext cx="7564438"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Buzzwords</a:t>
            </a:r>
            <a:endParaRPr/>
          </a:p>
        </p:txBody>
      </p:sp>
      <p:sp>
        <p:nvSpPr>
          <p:cNvPr id="339" name="Google Shape;339;p24"/>
          <p:cNvSpPr txBox="1"/>
          <p:nvPr>
            <p:ph idx="4294967295" type="body"/>
          </p:nvPr>
        </p:nvSpPr>
        <p:spPr>
          <a:xfrm>
            <a:off x="773113" y="844550"/>
            <a:ext cx="8370887" cy="5521325"/>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632"/>
              <a:buChar char="🞂"/>
            </a:pPr>
            <a:r>
              <a:rPr lang="en-US" sz="2400">
                <a:solidFill>
                  <a:schemeClr val="dk1"/>
                </a:solidFill>
              </a:rPr>
              <a:t>Simple</a:t>
            </a:r>
            <a:endParaRPr/>
          </a:p>
          <a:p>
            <a:pPr indent="-228600" lvl="1" marL="621792" rtl="0" algn="just">
              <a:spcBef>
                <a:spcPts val="324"/>
              </a:spcBef>
              <a:spcAft>
                <a:spcPts val="0"/>
              </a:spcAft>
              <a:buSzPts val="1000"/>
              <a:buFont typeface="Arial"/>
              <a:buNone/>
            </a:pPr>
            <a:r>
              <a:t/>
            </a:r>
            <a:endParaRPr sz="10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Object-Oriented</a:t>
            </a:r>
            <a:endParaRPr/>
          </a:p>
          <a:p>
            <a:pPr indent="-228600" lvl="1" marL="621792" rtl="0" algn="just">
              <a:lnSpc>
                <a:spcPct val="140000"/>
              </a:lnSpc>
              <a:spcBef>
                <a:spcPts val="324"/>
              </a:spcBef>
              <a:spcAft>
                <a:spcPts val="0"/>
              </a:spcAft>
              <a:buSzPts val="2400"/>
              <a:buChar char="◦"/>
            </a:pPr>
            <a:r>
              <a:rPr lang="en-US" sz="2400">
                <a:solidFill>
                  <a:schemeClr val="dk1"/>
                </a:solidFill>
              </a:rPr>
              <a:t>Supports encapsulation, inheritance, abstraction, and polymorphism</a:t>
            </a:r>
            <a:endParaRPr/>
          </a:p>
          <a:p>
            <a:pPr indent="-196850" lvl="1" marL="621792" rtl="0" algn="just">
              <a:lnSpc>
                <a:spcPct val="140000"/>
              </a:lnSpc>
              <a:spcBef>
                <a:spcPts val="324"/>
              </a:spcBef>
              <a:spcAft>
                <a:spcPts val="0"/>
              </a:spcAft>
              <a:buSzPts val="500"/>
              <a:buNone/>
            </a:pPr>
            <a:r>
              <a:t/>
            </a:r>
            <a:endParaRPr sz="5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Distributed</a:t>
            </a:r>
            <a:endParaRPr/>
          </a:p>
          <a:p>
            <a:pPr indent="-228600" lvl="1" marL="621792" rtl="0" algn="just">
              <a:lnSpc>
                <a:spcPct val="150000"/>
              </a:lnSpc>
              <a:spcBef>
                <a:spcPts val="324"/>
              </a:spcBef>
              <a:spcAft>
                <a:spcPts val="0"/>
              </a:spcAft>
              <a:buSzPts val="2400"/>
              <a:buChar char="◦"/>
            </a:pPr>
            <a:r>
              <a:rPr lang="en-US" sz="2400">
                <a:solidFill>
                  <a:schemeClr val="dk1"/>
                </a:solidFill>
              </a:rPr>
              <a:t>Libraries for network programming</a:t>
            </a:r>
            <a:endParaRPr/>
          </a:p>
          <a:p>
            <a:pPr indent="-228600" lvl="1" marL="621792" rtl="0" algn="just">
              <a:lnSpc>
                <a:spcPct val="150000"/>
              </a:lnSpc>
              <a:spcBef>
                <a:spcPts val="324"/>
              </a:spcBef>
              <a:spcAft>
                <a:spcPts val="0"/>
              </a:spcAft>
              <a:buSzPts val="2400"/>
              <a:buChar char="◦"/>
            </a:pPr>
            <a:r>
              <a:rPr lang="en-US" sz="2400">
                <a:solidFill>
                  <a:schemeClr val="dk1"/>
                </a:solidFill>
              </a:rPr>
              <a:t>Remote Method Invocation</a:t>
            </a:r>
            <a:endParaRPr/>
          </a:p>
          <a:p>
            <a:pPr indent="-190500" lvl="1" marL="621792" rtl="0" algn="just">
              <a:lnSpc>
                <a:spcPct val="150000"/>
              </a:lnSpc>
              <a:spcBef>
                <a:spcPts val="324"/>
              </a:spcBef>
              <a:spcAft>
                <a:spcPts val="0"/>
              </a:spcAft>
              <a:buSzPts val="600"/>
              <a:buNone/>
            </a:pPr>
            <a:r>
              <a:t/>
            </a:r>
            <a:endParaRPr sz="6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Architecture neutral</a:t>
            </a:r>
            <a:endParaRPr/>
          </a:p>
          <a:p>
            <a:pPr indent="-139446" lvl="0" marL="365760" rtl="0" algn="just">
              <a:lnSpc>
                <a:spcPct val="90000"/>
              </a:lnSpc>
              <a:spcBef>
                <a:spcPts val="400"/>
              </a:spcBef>
              <a:spcAft>
                <a:spcPts val="0"/>
              </a:spcAft>
              <a:buSzPts val="1836"/>
              <a:buNone/>
            </a:pPr>
            <a:r>
              <a:t/>
            </a:r>
            <a:endParaRPr>
              <a:solidFill>
                <a:schemeClr val="dk1"/>
              </a:solidFill>
            </a:endParaRPr>
          </a:p>
          <a:p>
            <a:pPr indent="-228600" lvl="1" marL="621792" rtl="0" algn="just">
              <a:lnSpc>
                <a:spcPct val="90000"/>
              </a:lnSpc>
              <a:spcBef>
                <a:spcPts val="324"/>
              </a:spcBef>
              <a:spcAft>
                <a:spcPts val="0"/>
              </a:spcAft>
              <a:buSzPts val="2400"/>
              <a:buChar char="◦"/>
            </a:pPr>
            <a:r>
              <a:rPr lang="en-US" sz="2400">
                <a:solidFill>
                  <a:schemeClr val="dk1"/>
                </a:solidFill>
              </a:rPr>
              <a:t>Java Bytecodes are interpreted by the JVM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idx="4294967295" type="title"/>
          </p:nvPr>
        </p:nvSpPr>
        <p:spPr>
          <a:xfrm>
            <a:off x="0" y="207963"/>
            <a:ext cx="7564438"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Java Buzzwords (Contd.).</a:t>
            </a:r>
            <a:endParaRPr/>
          </a:p>
        </p:txBody>
      </p:sp>
      <p:sp>
        <p:nvSpPr>
          <p:cNvPr id="346" name="Google Shape;346;p25"/>
          <p:cNvSpPr txBox="1"/>
          <p:nvPr>
            <p:ph idx="4294967295" type="body"/>
          </p:nvPr>
        </p:nvSpPr>
        <p:spPr>
          <a:xfrm>
            <a:off x="792163" y="1065213"/>
            <a:ext cx="8351837" cy="5559425"/>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632"/>
              <a:buChar char="🞂"/>
            </a:pPr>
            <a:r>
              <a:rPr lang="en-US" sz="2400">
                <a:solidFill>
                  <a:schemeClr val="dk1"/>
                </a:solidFill>
              </a:rPr>
              <a:t>Secure</a:t>
            </a:r>
            <a:endParaRPr/>
          </a:p>
          <a:p>
            <a:pPr indent="0" lvl="1" marL="0" rtl="0" algn="just">
              <a:spcBef>
                <a:spcPts val="0"/>
              </a:spcBef>
              <a:spcAft>
                <a:spcPts val="0"/>
              </a:spcAft>
              <a:buSzPts val="2400"/>
              <a:buChar char="◦"/>
            </a:pPr>
            <a:r>
              <a:rPr lang="en-US" sz="2400">
                <a:solidFill>
                  <a:schemeClr val="dk1"/>
                </a:solidFill>
              </a:rPr>
              <a:t>Difficult to break Java security mechanisms</a:t>
            </a:r>
            <a:endParaRPr/>
          </a:p>
          <a:p>
            <a:pPr indent="0" lvl="1" marL="0" rtl="0" algn="just">
              <a:spcBef>
                <a:spcPts val="0"/>
              </a:spcBef>
              <a:spcAft>
                <a:spcPts val="0"/>
              </a:spcAft>
              <a:buSzPts val="2400"/>
              <a:buChar char="◦"/>
            </a:pPr>
            <a:r>
              <a:rPr lang="en-US" sz="2400">
                <a:solidFill>
                  <a:schemeClr val="dk1"/>
                </a:solidFill>
              </a:rPr>
              <a:t>Java Bytecode verification</a:t>
            </a:r>
            <a:endParaRPr/>
          </a:p>
          <a:p>
            <a:pPr indent="0" lvl="1" marL="0" rtl="0" algn="just">
              <a:spcBef>
                <a:spcPts val="0"/>
              </a:spcBef>
              <a:spcAft>
                <a:spcPts val="0"/>
              </a:spcAft>
              <a:buSzPts val="2400"/>
              <a:buChar char="◦"/>
            </a:pPr>
            <a:r>
              <a:rPr lang="en-US" sz="2400">
                <a:solidFill>
                  <a:schemeClr val="dk1"/>
                </a:solidFill>
              </a:rPr>
              <a:t>Signed Applets</a:t>
            </a:r>
            <a:endParaRPr/>
          </a:p>
          <a:p>
            <a:pPr indent="152400" lvl="1" marL="0" rtl="0" algn="just">
              <a:spcBef>
                <a:spcPts val="0"/>
              </a:spcBef>
              <a:spcAft>
                <a:spcPts val="0"/>
              </a:spcAft>
              <a:buSzPts val="2400"/>
              <a:buNone/>
            </a:pPr>
            <a:r>
              <a:t/>
            </a:r>
            <a:endParaRPr sz="2400">
              <a:solidFill>
                <a:schemeClr val="dk1"/>
              </a:solidFill>
            </a:endParaRPr>
          </a:p>
          <a:p>
            <a:pPr indent="-228600" lvl="1" marL="621792" rtl="0" algn="just">
              <a:lnSpc>
                <a:spcPct val="90000"/>
              </a:lnSpc>
              <a:spcBef>
                <a:spcPts val="324"/>
              </a:spcBef>
              <a:spcAft>
                <a:spcPts val="0"/>
              </a:spcAft>
              <a:buSzPts val="700"/>
              <a:buFont typeface="Arial"/>
              <a:buNone/>
            </a:pPr>
            <a:r>
              <a:t/>
            </a:r>
            <a:endParaRPr sz="7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Portable</a:t>
            </a:r>
            <a:endParaRPr/>
          </a:p>
          <a:p>
            <a:pPr indent="0" lvl="1" marL="0" rtl="0" algn="just">
              <a:spcBef>
                <a:spcPts val="0"/>
              </a:spcBef>
              <a:spcAft>
                <a:spcPts val="0"/>
              </a:spcAft>
              <a:buSzPts val="2400"/>
              <a:buChar char="◦"/>
            </a:pPr>
            <a:r>
              <a:rPr lang="en-US" sz="2400">
                <a:solidFill>
                  <a:schemeClr val="dk1"/>
                </a:solidFill>
              </a:rPr>
              <a:t>Primitive data type sizes and their arithmetic behavior  specified by the language</a:t>
            </a:r>
            <a:endParaRPr/>
          </a:p>
          <a:p>
            <a:pPr indent="0" lvl="1" marL="0" rtl="0" algn="just">
              <a:spcBef>
                <a:spcPts val="0"/>
              </a:spcBef>
              <a:spcAft>
                <a:spcPts val="0"/>
              </a:spcAft>
              <a:buSzPts val="2400"/>
              <a:buChar char="◦"/>
            </a:pPr>
            <a:r>
              <a:rPr lang="en-US" sz="2400">
                <a:solidFill>
                  <a:schemeClr val="dk1"/>
                </a:solidFill>
              </a:rPr>
              <a:t>Libraries define portable interfaces</a:t>
            </a:r>
            <a:endParaRPr/>
          </a:p>
          <a:p>
            <a:pPr indent="-228600" lvl="1" marL="621792" rtl="0" algn="just">
              <a:lnSpc>
                <a:spcPct val="150000"/>
              </a:lnSpc>
              <a:spcBef>
                <a:spcPts val="324"/>
              </a:spcBef>
              <a:spcAft>
                <a:spcPts val="0"/>
              </a:spcAft>
              <a:buSzPts val="500"/>
              <a:buFont typeface="Arial"/>
              <a:buNone/>
            </a:pPr>
            <a:r>
              <a:t/>
            </a:r>
            <a:endParaRPr sz="500">
              <a:solidFill>
                <a:schemeClr val="dk1"/>
              </a:solidFill>
            </a:endParaRPr>
          </a:p>
          <a:p>
            <a:pPr indent="-228600" lvl="1" marL="621792" rtl="0" algn="just">
              <a:lnSpc>
                <a:spcPct val="150000"/>
              </a:lnSpc>
              <a:spcBef>
                <a:spcPts val="324"/>
              </a:spcBef>
              <a:spcAft>
                <a:spcPts val="0"/>
              </a:spcAft>
              <a:buSzPts val="500"/>
              <a:buFont typeface="Arial"/>
              <a:buNone/>
            </a:pPr>
            <a:r>
              <a:t/>
            </a:r>
            <a:endParaRPr sz="5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Multithreaded</a:t>
            </a:r>
            <a:endParaRPr/>
          </a:p>
          <a:p>
            <a:pPr indent="-228600" lvl="1" marL="621792" rtl="0" algn="l">
              <a:lnSpc>
                <a:spcPct val="90000"/>
              </a:lnSpc>
              <a:spcBef>
                <a:spcPts val="324"/>
              </a:spcBef>
              <a:spcAft>
                <a:spcPts val="0"/>
              </a:spcAft>
              <a:buSzPts val="2400"/>
              <a:buChar char="◦"/>
            </a:pPr>
            <a:r>
              <a:rPr lang="en-US" sz="2400">
                <a:solidFill>
                  <a:schemeClr val="dk1"/>
                </a:solidFill>
              </a:rPr>
              <a:t>Threads are easy to create and use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Language Basics </a:t>
            </a:r>
            <a:endParaRPr/>
          </a:p>
        </p:txBody>
      </p:sp>
      <p:sp>
        <p:nvSpPr>
          <p:cNvPr id="353" name="Google Shape;353;p26"/>
          <p:cNvSpPr txBox="1"/>
          <p:nvPr>
            <p:ph idx="2" type="body"/>
          </p:nvPr>
        </p:nvSpPr>
        <p:spPr>
          <a:xfrm>
            <a:off x="439738" y="1000125"/>
            <a:ext cx="8240712" cy="5245100"/>
          </a:xfrm>
          <a:prstGeom prst="rect">
            <a:avLst/>
          </a:prstGeom>
          <a:noFill/>
          <a:ln>
            <a:noFill/>
          </a:ln>
        </p:spPr>
        <p:txBody>
          <a:bodyPr anchorCtr="0" anchor="t" bIns="45700" lIns="91425" spcFirstLastPara="1" rIns="91425" wrap="square" tIns="45700">
            <a:normAutofit/>
          </a:bodyPr>
          <a:lstStyle/>
          <a:p>
            <a:pPr indent="-256032" lvl="0" marL="365760" rtl="0" algn="l">
              <a:lnSpc>
                <a:spcPct val="150000"/>
              </a:lnSpc>
              <a:spcBef>
                <a:spcPts val="0"/>
              </a:spcBef>
              <a:spcAft>
                <a:spcPts val="0"/>
              </a:spcAft>
              <a:buClr>
                <a:schemeClr val="dk1"/>
              </a:buClr>
              <a:buSzPts val="1632"/>
              <a:buChar char="🞂"/>
            </a:pPr>
            <a:r>
              <a:rPr lang="en-US" sz="2400">
                <a:solidFill>
                  <a:schemeClr val="dk1"/>
                </a:solidFill>
              </a:rPr>
              <a:t>Keywords</a:t>
            </a:r>
            <a:endParaRPr/>
          </a:p>
          <a:p>
            <a:pPr indent="-256032" lvl="0" marL="365760" rtl="0" algn="l">
              <a:lnSpc>
                <a:spcPct val="150000"/>
              </a:lnSpc>
              <a:spcBef>
                <a:spcPts val="400"/>
              </a:spcBef>
              <a:spcAft>
                <a:spcPts val="0"/>
              </a:spcAft>
              <a:buClr>
                <a:schemeClr val="dk1"/>
              </a:buClr>
              <a:buSzPts val="1632"/>
              <a:buChar char="🞂"/>
            </a:pPr>
            <a:r>
              <a:rPr lang="en-US" sz="2400">
                <a:solidFill>
                  <a:schemeClr val="dk1"/>
                </a:solidFill>
              </a:rPr>
              <a:t>Data Types</a:t>
            </a:r>
            <a:endParaRPr/>
          </a:p>
          <a:p>
            <a:pPr indent="-256032" lvl="0" marL="365760" rtl="0" algn="l">
              <a:lnSpc>
                <a:spcPct val="150000"/>
              </a:lnSpc>
              <a:spcBef>
                <a:spcPts val="400"/>
              </a:spcBef>
              <a:spcAft>
                <a:spcPts val="0"/>
              </a:spcAft>
              <a:buClr>
                <a:schemeClr val="dk1"/>
              </a:buClr>
              <a:buSzPts val="1632"/>
              <a:buChar char="🞂"/>
            </a:pPr>
            <a:r>
              <a:rPr lang="en-US" sz="2400">
                <a:solidFill>
                  <a:schemeClr val="dk1"/>
                </a:solidFill>
              </a:rPr>
              <a:t>Variables</a:t>
            </a:r>
            <a:endParaRPr/>
          </a:p>
          <a:p>
            <a:pPr indent="-256032" lvl="0" marL="365760" rtl="0" algn="l">
              <a:lnSpc>
                <a:spcPct val="150000"/>
              </a:lnSpc>
              <a:spcBef>
                <a:spcPts val="400"/>
              </a:spcBef>
              <a:spcAft>
                <a:spcPts val="0"/>
              </a:spcAft>
              <a:buClr>
                <a:schemeClr val="dk1"/>
              </a:buClr>
              <a:buSzPts val="1632"/>
              <a:buChar char="🞂"/>
            </a:pPr>
            <a:r>
              <a:rPr lang="en-US" sz="2400">
                <a:solidFill>
                  <a:schemeClr val="dk1"/>
                </a:solidFill>
              </a:rPr>
              <a:t>Operators</a:t>
            </a:r>
            <a:endParaRPr/>
          </a:p>
          <a:p>
            <a:pPr indent="-256032" lvl="0" marL="365760" rtl="0" algn="l">
              <a:lnSpc>
                <a:spcPct val="150000"/>
              </a:lnSpc>
              <a:spcBef>
                <a:spcPts val="400"/>
              </a:spcBef>
              <a:spcAft>
                <a:spcPts val="0"/>
              </a:spcAft>
              <a:buClr>
                <a:schemeClr val="dk1"/>
              </a:buClr>
              <a:buSzPts val="1632"/>
              <a:buChar char="🞂"/>
            </a:pPr>
            <a:r>
              <a:rPr lang="en-US" sz="2400">
                <a:solidFill>
                  <a:schemeClr val="dk1"/>
                </a:solidFill>
              </a:rPr>
              <a:t>Conditional Statements</a:t>
            </a:r>
            <a:endParaRPr/>
          </a:p>
          <a:p>
            <a:pPr indent="-256032" lvl="0" marL="365760" rtl="0" algn="l">
              <a:lnSpc>
                <a:spcPct val="150000"/>
              </a:lnSpc>
              <a:spcBef>
                <a:spcPts val="400"/>
              </a:spcBef>
              <a:spcAft>
                <a:spcPts val="0"/>
              </a:spcAft>
              <a:buClr>
                <a:schemeClr val="dk1"/>
              </a:buClr>
              <a:buSzPts val="1632"/>
              <a:buChar char="🞂"/>
            </a:pPr>
            <a:r>
              <a:rPr lang="en-US" sz="2400">
                <a:solidFill>
                  <a:schemeClr val="dk1"/>
                </a:solidFill>
              </a:rPr>
              <a:t>Loops</a:t>
            </a:r>
            <a:endParaRPr/>
          </a:p>
          <a:p>
            <a:pPr indent="-256032" lvl="0" marL="365760" rtl="0" algn="l">
              <a:spcBef>
                <a:spcPts val="400"/>
              </a:spcBef>
              <a:spcAft>
                <a:spcPts val="0"/>
              </a:spcAft>
              <a:buSzPts val="1632"/>
              <a:buFont typeface="Arial"/>
              <a:buNone/>
            </a:pPr>
            <a:r>
              <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Java Keywords</a:t>
            </a:r>
            <a:endParaRPr/>
          </a:p>
        </p:txBody>
      </p:sp>
      <p:graphicFrame>
        <p:nvGraphicFramePr>
          <p:cNvPr id="360" name="Google Shape;360;p27"/>
          <p:cNvGraphicFramePr/>
          <p:nvPr/>
        </p:nvGraphicFramePr>
        <p:xfrm>
          <a:off x="792162" y="1431925"/>
          <a:ext cx="3000000" cy="3000000"/>
        </p:xfrm>
        <a:graphic>
          <a:graphicData uri="http://schemas.openxmlformats.org/drawingml/2006/table">
            <a:tbl>
              <a:tblPr bandRow="1" firstRow="1">
                <a:noFill/>
                <a:tableStyleId>{92AE053E-C464-4133-987B-50E3238DE4A5}</a:tableStyleId>
              </a:tblPr>
              <a:tblGrid>
                <a:gridCol w="1117100"/>
                <a:gridCol w="1256725"/>
                <a:gridCol w="1494100"/>
                <a:gridCol w="1787350"/>
                <a:gridCol w="2010775"/>
              </a:tblGrid>
              <a:tr h="640100">
                <a:tc>
                  <a:txBody>
                    <a:bodyPr/>
                    <a:lstStyle/>
                    <a:p>
                      <a:pPr indent="0" lvl="0" marL="0" marR="0" rtl="0" algn="l">
                        <a:spcBef>
                          <a:spcPts val="0"/>
                        </a:spcBef>
                        <a:spcAft>
                          <a:spcPts val="0"/>
                        </a:spcAft>
                        <a:buNone/>
                      </a:pPr>
                      <a:r>
                        <a:rPr b="0" lang="en-US" sz="1800" u="none" cap="none" strike="noStrike">
                          <a:solidFill>
                            <a:srgbClr val="000000"/>
                          </a:solidFill>
                        </a:rPr>
                        <a:t>abstract</a:t>
                      </a:r>
                      <a:endParaRPr b="0"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lang="en-US" sz="1800">
                          <a:solidFill>
                            <a:srgbClr val="000000"/>
                          </a:solidFill>
                        </a:rPr>
                        <a:t>continue</a:t>
                      </a:r>
                      <a:r>
                        <a:rPr lang="en-US" sz="1800">
                          <a:solidFill>
                            <a:srgbClr val="000000"/>
                          </a:solidFill>
                        </a:rPr>
                        <a:t> </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Lucida Sans"/>
                        <a:buNone/>
                      </a:pPr>
                      <a:r>
                        <a:rPr b="0" lang="en-US" sz="1800">
                          <a:solidFill>
                            <a:srgbClr val="000000"/>
                          </a:solidFill>
                        </a:rPr>
                        <a:t>for</a:t>
                      </a:r>
                      <a:endParaRPr/>
                    </a:p>
                    <a:p>
                      <a:pPr indent="0" lvl="0" marL="0" marR="0" rtl="0" algn="l">
                        <a:spcBef>
                          <a:spcPts val="0"/>
                        </a:spcBef>
                        <a:spcAft>
                          <a:spcPts val="0"/>
                        </a:spcAft>
                        <a:buNone/>
                      </a:pPr>
                      <a:r>
                        <a:t/>
                      </a:r>
                      <a:endParaRPr b="0"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Lucida Sans"/>
                        <a:buNone/>
                      </a:pPr>
                      <a:r>
                        <a:rPr b="0" lang="en-US" sz="1800">
                          <a:solidFill>
                            <a:srgbClr val="000000"/>
                          </a:solidFill>
                        </a:rPr>
                        <a:t>new</a:t>
                      </a:r>
                      <a:endParaRPr/>
                    </a:p>
                    <a:p>
                      <a:pPr indent="0" lvl="0" marL="0" marR="0" rtl="0" algn="l">
                        <a:spcBef>
                          <a:spcPts val="0"/>
                        </a:spcBef>
                        <a:spcAft>
                          <a:spcPts val="0"/>
                        </a:spcAft>
                        <a:buNone/>
                      </a:pPr>
                      <a:r>
                        <a:t/>
                      </a:r>
                      <a:endParaRPr b="0"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Lucida Sans"/>
                        <a:buNone/>
                      </a:pPr>
                      <a:r>
                        <a:rPr b="0" lang="en-US" sz="1800">
                          <a:solidFill>
                            <a:srgbClr val="000000"/>
                          </a:solidFill>
                        </a:rPr>
                        <a:t>switch</a:t>
                      </a:r>
                      <a:endParaRPr/>
                    </a:p>
                    <a:p>
                      <a:pPr indent="0" lvl="0" marL="0" marR="0" rtl="0" algn="l">
                        <a:spcBef>
                          <a:spcPts val="0"/>
                        </a:spcBef>
                        <a:spcAft>
                          <a:spcPts val="0"/>
                        </a:spcAft>
                        <a:buNone/>
                      </a:pPr>
                      <a:r>
                        <a:t/>
                      </a:r>
                      <a:endParaRPr b="0"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assert</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default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800">
                          <a:solidFill>
                            <a:srgbClr val="000000"/>
                          </a:solidFill>
                        </a:rPr>
                        <a:t>goto</a:t>
                      </a:r>
                      <a:endParaRPr b="0"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800">
                          <a:solidFill>
                            <a:srgbClr val="000000"/>
                          </a:solidFill>
                        </a:rPr>
                        <a:t>package</a:t>
                      </a:r>
                      <a:endParaRPr b="0"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800">
                          <a:solidFill>
                            <a:srgbClr val="000000"/>
                          </a:solidFill>
                        </a:rPr>
                        <a:t>synchronized</a:t>
                      </a:r>
                      <a:endParaRPr b="0"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boolean</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do</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if</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private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this</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break</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double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implements</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protected</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throw</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byte</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else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import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public</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throws</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case</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t>enum</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instanceof</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return</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transient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catch</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extends</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int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short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try</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char</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final</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interface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static</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void</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class</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finally</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long</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strictfp</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volatile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39350">
                <a:tc>
                  <a:txBody>
                    <a:bodyPr/>
                    <a:lstStyle/>
                    <a:p>
                      <a:pPr indent="0" lvl="0" marL="0" marR="0" rtl="0" algn="l">
                        <a:spcBef>
                          <a:spcPts val="0"/>
                        </a:spcBef>
                        <a:spcAft>
                          <a:spcPts val="0"/>
                        </a:spcAft>
                        <a:buNone/>
                      </a:pPr>
                      <a:r>
                        <a:rPr lang="en-US" sz="1800"/>
                        <a:t>const</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float</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native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super</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a:solidFill>
                            <a:srgbClr val="000000"/>
                          </a:solidFill>
                        </a:rPr>
                        <a:t>while</a:t>
                      </a:r>
                      <a:endParaRPr sz="1800">
                        <a:solidFill>
                          <a:srgbClr val="000000"/>
                        </a:solidFil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Primitive Data Types</a:t>
            </a:r>
            <a:endParaRPr/>
          </a:p>
        </p:txBody>
      </p:sp>
      <p:graphicFrame>
        <p:nvGraphicFramePr>
          <p:cNvPr id="367" name="Google Shape;367;p28"/>
          <p:cNvGraphicFramePr/>
          <p:nvPr/>
        </p:nvGraphicFramePr>
        <p:xfrm>
          <a:off x="444500" y="1219200"/>
          <a:ext cx="3000000" cy="3000000"/>
        </p:xfrm>
        <a:graphic>
          <a:graphicData uri="http://schemas.openxmlformats.org/drawingml/2006/table">
            <a:tbl>
              <a:tblPr>
                <a:noFill/>
                <a:tableStyleId>{31190F5C-2B0C-42B4-A0A6-49A899FCB8F2}</a:tableStyleId>
              </a:tblPr>
              <a:tblGrid>
                <a:gridCol w="774700"/>
                <a:gridCol w="1005125"/>
                <a:gridCol w="2563575"/>
                <a:gridCol w="2540000"/>
                <a:gridCol w="1333500"/>
              </a:tblGrid>
              <a:tr h="1134300">
                <a:tc>
                  <a:txBody>
                    <a:bodyPr/>
                    <a:lstStyle/>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Data Type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747A"/>
                    </a:solidFill>
                  </a:tcPr>
                </a:tc>
                <a:tc>
                  <a:txBody>
                    <a:bodyPr/>
                    <a:lstStyle/>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Size</a:t>
                      </a:r>
                      <a:endParaRPr/>
                    </a:p>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(in bits)</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747A"/>
                    </a:solidFill>
                  </a:tcPr>
                </a:tc>
                <a:tc>
                  <a:txBody>
                    <a:bodyPr/>
                    <a:lstStyle/>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Minimum Range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747A"/>
                    </a:solidFill>
                  </a:tcPr>
                </a:tc>
                <a:tc>
                  <a:txBody>
                    <a:bodyPr/>
                    <a:lstStyle/>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Maximum Range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747A"/>
                    </a:solidFill>
                  </a:tcPr>
                </a:tc>
                <a:tc>
                  <a:txBody>
                    <a:bodyPr/>
                    <a:lstStyle/>
                    <a:p>
                      <a:pPr indent="0" lvl="0" marL="0" marR="0" rtl="0" algn="ctr">
                        <a:spcBef>
                          <a:spcPts val="0"/>
                        </a:spcBef>
                        <a:spcAft>
                          <a:spcPts val="0"/>
                        </a:spcAft>
                        <a:buNone/>
                      </a:pPr>
                      <a:r>
                        <a:rPr b="1" i="0" lang="en-US" sz="1600" u="none" strike="noStrike">
                          <a:solidFill>
                            <a:srgbClr val="000000"/>
                          </a:solidFill>
                          <a:latin typeface="Arial"/>
                          <a:ea typeface="Arial"/>
                          <a:cs typeface="Arial"/>
                          <a:sym typeface="Arial"/>
                        </a:rPr>
                        <a:t>Default Value (for fields)</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747A"/>
                    </a:solidFill>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byte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-128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+127</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short</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16</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-32768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+32767</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int</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32</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-2147483648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+2147483647</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long</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64</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-9223372036854775808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+9223372036854775807</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0L</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float</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32</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1.40E-45</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3.40282346638528860e+38</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0.0f</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432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double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64</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4.94065645841246544e-324d</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1.79769313486231570e+308d</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0.0d</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4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char</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16</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0 to 65,535</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'\u0000'</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575">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boolean</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1</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NA</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NA</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 false</a:t>
                      </a:r>
                      <a:endParaRPr/>
                    </a:p>
                  </a:txBody>
                  <a:tcPr marT="9450" marB="0" marR="9450" marL="9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idx="1" type="body"/>
          </p:nvPr>
        </p:nvSpPr>
        <p:spPr>
          <a:xfrm>
            <a:off x="246063" y="985838"/>
            <a:ext cx="8774112" cy="5148262"/>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lnSpc>
                <a:spcPct val="150000"/>
              </a:lnSpc>
              <a:spcBef>
                <a:spcPts val="0"/>
              </a:spcBef>
              <a:spcAft>
                <a:spcPts val="0"/>
              </a:spcAft>
              <a:buSzPct val="68000"/>
              <a:buFont typeface="Noto Sans Symbols"/>
              <a:buNone/>
            </a:pPr>
            <a:r>
              <a:rPr lang="en-US">
                <a:solidFill>
                  <a:schemeClr val="dk1"/>
                </a:solidFill>
              </a:rPr>
              <a:t>   The Java programming language defines the following kinds of Variables:</a:t>
            </a:r>
            <a:endParaRPr/>
          </a:p>
          <a:p>
            <a:pPr indent="-256053" lvl="0" marL="365760" rtl="0" algn="l">
              <a:spcBef>
                <a:spcPts val="400"/>
              </a:spcBef>
              <a:spcAft>
                <a:spcPts val="0"/>
              </a:spcAft>
              <a:buSzPct val="68000"/>
              <a:buChar char="🞂"/>
            </a:pPr>
            <a:r>
              <a:rPr lang="en-US">
                <a:solidFill>
                  <a:schemeClr val="dk1"/>
                </a:solidFill>
              </a:rPr>
              <a:t>Local Variables</a:t>
            </a:r>
            <a:endParaRPr/>
          </a:p>
          <a:p>
            <a:pPr indent="-228600" lvl="1" marL="621792" rtl="0" algn="l">
              <a:lnSpc>
                <a:spcPct val="150000"/>
              </a:lnSpc>
              <a:spcBef>
                <a:spcPts val="324"/>
              </a:spcBef>
              <a:spcAft>
                <a:spcPts val="0"/>
              </a:spcAft>
              <a:buSzPct val="100000"/>
              <a:buChar char="◦"/>
            </a:pPr>
            <a:r>
              <a:rPr lang="en-US" sz="2000">
                <a:solidFill>
                  <a:schemeClr val="dk1"/>
                </a:solidFill>
              </a:rPr>
              <a:t>Tied to a method</a:t>
            </a:r>
            <a:endParaRPr/>
          </a:p>
          <a:p>
            <a:pPr indent="-228600" lvl="1" marL="621792" rtl="0" algn="l">
              <a:lnSpc>
                <a:spcPct val="150000"/>
              </a:lnSpc>
              <a:spcBef>
                <a:spcPts val="324"/>
              </a:spcBef>
              <a:spcAft>
                <a:spcPts val="0"/>
              </a:spcAft>
              <a:buSzPct val="100000"/>
              <a:buChar char="◦"/>
            </a:pPr>
            <a:r>
              <a:rPr lang="en-US" sz="2000">
                <a:solidFill>
                  <a:schemeClr val="dk1"/>
                </a:solidFill>
              </a:rPr>
              <a:t>Scope of a local variable is within the method</a:t>
            </a:r>
            <a:endParaRPr/>
          </a:p>
          <a:p>
            <a:pPr indent="-256053" lvl="0" marL="365760" rtl="0" algn="l">
              <a:spcBef>
                <a:spcPts val="400"/>
              </a:spcBef>
              <a:spcAft>
                <a:spcPts val="0"/>
              </a:spcAft>
              <a:buSzPct val="68000"/>
              <a:buChar char="🞂"/>
            </a:pPr>
            <a:r>
              <a:rPr lang="en-US">
                <a:solidFill>
                  <a:schemeClr val="dk1"/>
                </a:solidFill>
              </a:rPr>
              <a:t>Instance Variables (Non-static)</a:t>
            </a:r>
            <a:endParaRPr/>
          </a:p>
          <a:p>
            <a:pPr indent="-228600" lvl="1" marL="621792" rtl="0" algn="l">
              <a:lnSpc>
                <a:spcPct val="150000"/>
              </a:lnSpc>
              <a:spcBef>
                <a:spcPts val="324"/>
              </a:spcBef>
              <a:spcAft>
                <a:spcPts val="0"/>
              </a:spcAft>
              <a:buSzPct val="100000"/>
              <a:buChar char="◦"/>
            </a:pPr>
            <a:r>
              <a:rPr lang="en-US" sz="2000">
                <a:solidFill>
                  <a:schemeClr val="dk1"/>
                </a:solidFill>
              </a:rPr>
              <a:t>Tied to an object</a:t>
            </a:r>
            <a:endParaRPr/>
          </a:p>
          <a:p>
            <a:pPr indent="-228600" lvl="1" marL="621792" rtl="0" algn="l">
              <a:lnSpc>
                <a:spcPct val="150000"/>
              </a:lnSpc>
              <a:spcBef>
                <a:spcPts val="324"/>
              </a:spcBef>
              <a:spcAft>
                <a:spcPts val="0"/>
              </a:spcAft>
              <a:buSzPct val="100000"/>
              <a:buChar char="◦"/>
            </a:pPr>
            <a:r>
              <a:rPr lang="en-US" sz="2000">
                <a:solidFill>
                  <a:schemeClr val="dk1"/>
                </a:solidFill>
              </a:rPr>
              <a:t>Scope of an instance variable is the whole class</a:t>
            </a:r>
            <a:endParaRPr/>
          </a:p>
          <a:p>
            <a:pPr indent="-256053" lvl="0" marL="365760" rtl="0" algn="l">
              <a:spcBef>
                <a:spcPts val="400"/>
              </a:spcBef>
              <a:spcAft>
                <a:spcPts val="0"/>
              </a:spcAft>
              <a:buSzPct val="68000"/>
              <a:buChar char="🞂"/>
            </a:pPr>
            <a:r>
              <a:rPr lang="en-US">
                <a:solidFill>
                  <a:schemeClr val="dk1"/>
                </a:solidFill>
              </a:rPr>
              <a:t>Static Variables</a:t>
            </a:r>
            <a:endParaRPr/>
          </a:p>
          <a:p>
            <a:pPr indent="-228600" lvl="1" marL="621792" rtl="0" algn="l">
              <a:lnSpc>
                <a:spcPct val="150000"/>
              </a:lnSpc>
              <a:spcBef>
                <a:spcPts val="324"/>
              </a:spcBef>
              <a:spcAft>
                <a:spcPts val="0"/>
              </a:spcAft>
              <a:buSzPct val="100000"/>
              <a:buChar char="◦"/>
            </a:pPr>
            <a:r>
              <a:rPr lang="en-US" sz="2000">
                <a:solidFill>
                  <a:schemeClr val="dk1"/>
                </a:solidFill>
              </a:rPr>
              <a:t>Tied to a class</a:t>
            </a:r>
            <a:endParaRPr/>
          </a:p>
          <a:p>
            <a:pPr indent="-228600" lvl="1" marL="621792" rtl="0" algn="l">
              <a:lnSpc>
                <a:spcPct val="150000"/>
              </a:lnSpc>
              <a:spcBef>
                <a:spcPts val="324"/>
              </a:spcBef>
              <a:spcAft>
                <a:spcPts val="0"/>
              </a:spcAft>
              <a:buSzPct val="100000"/>
              <a:buChar char="◦"/>
            </a:pPr>
            <a:r>
              <a:rPr lang="en-US" sz="2000">
                <a:solidFill>
                  <a:schemeClr val="dk1"/>
                </a:solidFill>
              </a:rPr>
              <a:t>Shared by all instances of a class</a:t>
            </a:r>
            <a:endParaRPr/>
          </a:p>
          <a:p>
            <a:pPr indent="-148211" lvl="0" marL="365760" rtl="0" algn="l">
              <a:spcBef>
                <a:spcPts val="400"/>
              </a:spcBef>
              <a:spcAft>
                <a:spcPts val="0"/>
              </a:spcAft>
              <a:buSzPct val="68000"/>
              <a:buNone/>
            </a:pPr>
            <a:r>
              <a:t/>
            </a:r>
            <a:endParaRPr>
              <a:solidFill>
                <a:schemeClr val="dk1"/>
              </a:solidFill>
            </a:endParaRPr>
          </a:p>
        </p:txBody>
      </p:sp>
      <p:sp>
        <p:nvSpPr>
          <p:cNvPr id="375" name="Google Shape;37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Types of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idx="1" type="body"/>
          </p:nvPr>
        </p:nvSpPr>
        <p:spPr>
          <a:xfrm>
            <a:off x="206375" y="206375"/>
            <a:ext cx="8229600" cy="55403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Objectives</a:t>
            </a:r>
            <a:endParaRPr/>
          </a:p>
        </p:txBody>
      </p:sp>
      <p:sp>
        <p:nvSpPr>
          <p:cNvPr id="147" name="Google Shape;147;p3"/>
          <p:cNvSpPr txBox="1"/>
          <p:nvPr>
            <p:ph idx="2" type="body"/>
          </p:nvPr>
        </p:nvSpPr>
        <p:spPr>
          <a:xfrm>
            <a:off x="246063" y="862013"/>
            <a:ext cx="8564562" cy="4852987"/>
          </a:xfrm>
          <a:prstGeom prst="rect">
            <a:avLst/>
          </a:prstGeom>
          <a:noFill/>
          <a:ln>
            <a:noFill/>
          </a:ln>
        </p:spPr>
        <p:txBody>
          <a:bodyPr anchorCtr="0" anchor="t" bIns="45700" lIns="91425" spcFirstLastPara="1" rIns="91425" wrap="square" tIns="45700">
            <a:normAutofit lnSpcReduction="10000"/>
          </a:bodyPr>
          <a:lstStyle/>
          <a:p>
            <a:pPr indent="-152400" lvl="0" marL="365760" rtl="0" algn="l">
              <a:spcBef>
                <a:spcPts val="0"/>
              </a:spcBef>
              <a:spcAft>
                <a:spcPts val="0"/>
              </a:spcAft>
              <a:buClr>
                <a:srgbClr val="595959"/>
              </a:buClr>
              <a:buSzPts val="1632"/>
              <a:buNone/>
            </a:pPr>
            <a:r>
              <a:t/>
            </a:r>
            <a:endParaRPr sz="2400">
              <a:solidFill>
                <a:schemeClr val="dk1"/>
              </a:solidFill>
            </a:endParaRPr>
          </a:p>
          <a:p>
            <a:pPr indent="-256032" lvl="0" marL="365760" rtl="0" algn="just">
              <a:spcBef>
                <a:spcPts val="400"/>
              </a:spcBef>
              <a:spcAft>
                <a:spcPts val="0"/>
              </a:spcAft>
              <a:buClr>
                <a:schemeClr val="dk1"/>
              </a:buClr>
              <a:buSzPts val="1632"/>
              <a:buFont typeface="Arial"/>
              <a:buNone/>
            </a:pPr>
            <a:r>
              <a:rPr lang="en-US" sz="2400">
                <a:solidFill>
                  <a:schemeClr val="dk1"/>
                </a:solidFill>
              </a:rPr>
              <a:t>At the end of this module, you will be able to :</a:t>
            </a:r>
            <a:endParaRPr/>
          </a:p>
          <a:p>
            <a:pPr indent="-256032" lvl="0" marL="365760" rtl="0" algn="just">
              <a:spcBef>
                <a:spcPts val="400"/>
              </a:spcBef>
              <a:spcAft>
                <a:spcPts val="0"/>
              </a:spcAft>
              <a:buSzPts val="612"/>
              <a:buFont typeface="Arial"/>
              <a:buNone/>
            </a:pPr>
            <a:r>
              <a:t/>
            </a:r>
            <a:endParaRPr sz="900">
              <a:solidFill>
                <a:schemeClr val="dk1"/>
              </a:solidFill>
            </a:endParaRPr>
          </a:p>
          <a:p>
            <a:pPr indent="-228600" lvl="1" marL="621792" rtl="0" algn="just">
              <a:spcBef>
                <a:spcPts val="324"/>
              </a:spcBef>
              <a:spcAft>
                <a:spcPts val="0"/>
              </a:spcAft>
              <a:buSzPts val="2400"/>
              <a:buFont typeface="Arial"/>
              <a:buChar char="–"/>
            </a:pPr>
            <a:r>
              <a:rPr lang="en-US" sz="2400">
                <a:solidFill>
                  <a:schemeClr val="dk1"/>
                </a:solidFill>
              </a:rPr>
              <a:t>Learn about Evolution of Java and forces that shaped it</a:t>
            </a:r>
            <a:endParaRPr/>
          </a:p>
          <a:p>
            <a:pPr indent="-76200" lvl="1" marL="621792" rtl="0" algn="just">
              <a:spcBef>
                <a:spcPts val="324"/>
              </a:spcBef>
              <a:spcAft>
                <a:spcPts val="0"/>
              </a:spcAft>
              <a:buSzPts val="2400"/>
              <a:buFont typeface="Arial"/>
              <a:buNone/>
            </a:pPr>
            <a:r>
              <a:t/>
            </a:r>
            <a:endParaRPr sz="2400">
              <a:solidFill>
                <a:schemeClr val="dk1"/>
              </a:solidFill>
            </a:endParaRPr>
          </a:p>
          <a:p>
            <a:pPr indent="-228600" lvl="1" marL="621792" rtl="0" algn="l">
              <a:spcBef>
                <a:spcPts val="324"/>
              </a:spcBef>
              <a:spcAft>
                <a:spcPts val="0"/>
              </a:spcAft>
              <a:buSzPts val="2400"/>
              <a:buFont typeface="Arial"/>
              <a:buChar char="–"/>
            </a:pPr>
            <a:r>
              <a:rPr lang="en-US" sz="2400">
                <a:solidFill>
                  <a:schemeClr val="dk1"/>
                </a:solidFill>
              </a:rPr>
              <a:t>Understand Java Architecture along with JVM Concepts</a:t>
            </a:r>
            <a:endParaRPr/>
          </a:p>
          <a:p>
            <a:pPr indent="-76200" lvl="1" marL="621792" rtl="0" algn="just">
              <a:spcBef>
                <a:spcPts val="324"/>
              </a:spcBef>
              <a:spcAft>
                <a:spcPts val="0"/>
              </a:spcAft>
              <a:buSzPts val="2400"/>
              <a:buFont typeface="Arial"/>
              <a:buNone/>
            </a:pPr>
            <a:r>
              <a:t/>
            </a:r>
            <a:endParaRPr sz="2400">
              <a:solidFill>
                <a:schemeClr val="dk1"/>
              </a:solidFill>
            </a:endParaRPr>
          </a:p>
          <a:p>
            <a:pPr indent="-228600" lvl="1" marL="621792" rtl="0" algn="just">
              <a:spcBef>
                <a:spcPts val="324"/>
              </a:spcBef>
              <a:spcAft>
                <a:spcPts val="0"/>
              </a:spcAft>
              <a:buSzPts val="2400"/>
              <a:buFont typeface="Arial"/>
              <a:buChar char="–"/>
            </a:pPr>
            <a:r>
              <a:rPr lang="en-US" sz="2400">
                <a:solidFill>
                  <a:schemeClr val="dk1"/>
                </a:solidFill>
              </a:rPr>
              <a:t>Write the first Java Program with understanding of Language Basics and Keywords</a:t>
            </a:r>
            <a:endParaRPr/>
          </a:p>
          <a:p>
            <a:pPr indent="-76200" lvl="1" marL="621792" rtl="0" algn="just">
              <a:spcBef>
                <a:spcPts val="324"/>
              </a:spcBef>
              <a:spcAft>
                <a:spcPts val="0"/>
              </a:spcAft>
              <a:buSzPts val="2400"/>
              <a:buFont typeface="Arial"/>
              <a:buNone/>
            </a:pPr>
            <a:r>
              <a:t/>
            </a:r>
            <a:endParaRPr sz="2400">
              <a:solidFill>
                <a:schemeClr val="dk1"/>
              </a:solidFill>
            </a:endParaRPr>
          </a:p>
          <a:p>
            <a:pPr indent="-228600" lvl="1" marL="621792" rtl="0" algn="just">
              <a:spcBef>
                <a:spcPts val="324"/>
              </a:spcBef>
              <a:spcAft>
                <a:spcPts val="0"/>
              </a:spcAft>
              <a:buSzPts val="2400"/>
              <a:buFont typeface="Arial"/>
              <a:buChar char="–"/>
            </a:pPr>
            <a:r>
              <a:rPr lang="en-US" sz="2400">
                <a:solidFill>
                  <a:schemeClr val="dk1"/>
                </a:solidFill>
              </a:rPr>
              <a:t>Use arrays in Java Programs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idx="4294967295" type="body"/>
          </p:nvPr>
        </p:nvSpPr>
        <p:spPr>
          <a:xfrm>
            <a:off x="0" y="990600"/>
            <a:ext cx="8077200" cy="586740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1496"/>
              <a:buFont typeface="Arial"/>
              <a:buAutoNum type="arabicPeriod"/>
            </a:pPr>
            <a:r>
              <a:rPr lang="en-US" sz="2200">
                <a:solidFill>
                  <a:schemeClr val="dk1"/>
                </a:solidFill>
              </a:rPr>
              <a:t>Match the followig table:</a:t>
            </a:r>
            <a:endParaRPr/>
          </a:p>
          <a:p>
            <a:pPr indent="-362204" lvl="0" marL="457200" rtl="0" algn="l">
              <a:spcBef>
                <a:spcPts val="400"/>
              </a:spcBef>
              <a:spcAft>
                <a:spcPts val="0"/>
              </a:spcAft>
              <a:buSzPts val="1496"/>
              <a:buNone/>
            </a:pPr>
            <a:r>
              <a:t/>
            </a:r>
            <a:endParaRPr sz="2200">
              <a:solidFill>
                <a:schemeClr val="dk1"/>
              </a:solidFill>
            </a:endParaRPr>
          </a:p>
          <a:p>
            <a:pPr indent="-457200"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None/>
            </a:pPr>
            <a:r>
              <a:t/>
            </a:r>
            <a:endParaRPr sz="2200">
              <a:solidFill>
                <a:schemeClr val="dk1"/>
              </a:solidFill>
            </a:endParaRPr>
          </a:p>
          <a:p>
            <a:pPr indent="-457200" lvl="0" marL="457200" rtl="0" algn="l">
              <a:spcBef>
                <a:spcPts val="400"/>
              </a:spcBef>
              <a:spcAft>
                <a:spcPts val="0"/>
              </a:spcAft>
              <a:buSzPts val="1496"/>
              <a:buFont typeface="Arial"/>
              <a:buAutoNum type="arabicPeriod"/>
            </a:pPr>
            <a:r>
              <a:rPr lang="en-US" sz="2200">
                <a:solidFill>
                  <a:schemeClr val="dk1"/>
                </a:solidFill>
              </a:rPr>
              <a:t>What will be the output for the below code ?</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public class Sample{</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public static void main(String a[]){</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int i_val;</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System.out.println("i_val value: "+i_val);</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a:t>
            </a:r>
            <a:r>
              <a:rPr lang="en-US" sz="3000">
                <a:solidFill>
                  <a:schemeClr val="dk1"/>
                </a:solidFill>
                <a:latin typeface="Courier New"/>
                <a:ea typeface="Courier New"/>
                <a:cs typeface="Courier New"/>
                <a:sym typeface="Courier New"/>
              </a:rPr>
              <a:t> </a:t>
            </a:r>
            <a:endParaRPr/>
          </a:p>
        </p:txBody>
      </p:sp>
      <p:sp>
        <p:nvSpPr>
          <p:cNvPr id="388" name="Google Shape;388;p31"/>
          <p:cNvSpPr txBox="1"/>
          <p:nvPr>
            <p:ph idx="4294967295" type="title"/>
          </p:nvPr>
        </p:nvSpPr>
        <p:spPr>
          <a:xfrm>
            <a:off x="0" y="123825"/>
            <a:ext cx="91440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graphicFrame>
        <p:nvGraphicFramePr>
          <p:cNvPr id="389" name="Google Shape;389;p31"/>
          <p:cNvGraphicFramePr/>
          <p:nvPr/>
        </p:nvGraphicFramePr>
        <p:xfrm>
          <a:off x="1300163" y="1703388"/>
          <a:ext cx="3000000" cy="3000000"/>
        </p:xfrm>
        <a:graphic>
          <a:graphicData uri="http://schemas.openxmlformats.org/drawingml/2006/table">
            <a:tbl>
              <a:tblPr bandRow="1" firstRow="1">
                <a:noFill/>
                <a:tableStyleId>{31190F5C-2B0C-42B4-A0A6-49A899FCB8F2}</a:tableStyleId>
              </a:tblPr>
              <a:tblGrid>
                <a:gridCol w="2252250"/>
                <a:gridCol w="2075275"/>
              </a:tblGrid>
              <a:tr h="370850">
                <a:tc>
                  <a:txBody>
                    <a:bodyPr/>
                    <a:lstStyle/>
                    <a:p>
                      <a:pPr indent="0" lvl="0" marL="0" marR="0" rtl="0" algn="ctr">
                        <a:spcBef>
                          <a:spcPts val="0"/>
                        </a:spcBef>
                        <a:spcAft>
                          <a:spcPts val="0"/>
                        </a:spcAft>
                        <a:buNone/>
                      </a:pPr>
                      <a:r>
                        <a:rPr lang="en-US" sz="1800"/>
                        <a:t>DATA</a:t>
                      </a:r>
                      <a:r>
                        <a:rPr lang="en-US" sz="1800"/>
                        <a:t> TYPES</a:t>
                      </a:r>
                      <a:endParaRPr sz="1800"/>
                    </a:p>
                  </a:txBody>
                  <a:tcPr marT="45725" marB="45725" marR="91450" marL="91450"/>
                </a:tc>
                <a:tc>
                  <a:txBody>
                    <a:bodyPr/>
                    <a:lstStyle/>
                    <a:p>
                      <a:pPr indent="0" lvl="0" marL="0" marR="0" rtl="0" algn="ctr">
                        <a:spcBef>
                          <a:spcPts val="0"/>
                        </a:spcBef>
                        <a:spcAft>
                          <a:spcPts val="0"/>
                        </a:spcAft>
                        <a:buNone/>
                      </a:pPr>
                      <a:r>
                        <a:rPr lang="en-US" sz="1800"/>
                        <a:t>SIZE (bytes)</a:t>
                      </a:r>
                      <a:endParaRPr sz="1800"/>
                    </a:p>
                  </a:txBody>
                  <a:tcPr marT="45725" marB="45725" marR="91450" marL="91450"/>
                </a:tc>
              </a:tr>
              <a:tr h="370850">
                <a:tc>
                  <a:txBody>
                    <a:bodyPr/>
                    <a:lstStyle/>
                    <a:p>
                      <a:pPr indent="0" lvl="0" marL="0" marR="0" rtl="0" algn="ctr">
                        <a:spcBef>
                          <a:spcPts val="0"/>
                        </a:spcBef>
                        <a:spcAft>
                          <a:spcPts val="0"/>
                        </a:spcAft>
                        <a:buNone/>
                      </a:pPr>
                      <a:r>
                        <a:rPr lang="en-US" sz="1800"/>
                        <a:t>char</a:t>
                      </a:r>
                      <a:endParaRPr sz="1800"/>
                    </a:p>
                  </a:txBody>
                  <a:tcPr marT="45725" marB="45725" marR="91450" marL="91450"/>
                </a:tc>
                <a:tc>
                  <a:txBody>
                    <a:bodyPr/>
                    <a:lstStyle/>
                    <a:p>
                      <a:pPr indent="0" lvl="0" marL="0" marR="0" rtl="0" algn="ctr">
                        <a:spcBef>
                          <a:spcPts val="0"/>
                        </a:spcBef>
                        <a:spcAft>
                          <a:spcPts val="0"/>
                        </a:spcAft>
                        <a:buNone/>
                      </a:pPr>
                      <a:r>
                        <a:rPr lang="en-US" sz="1800"/>
                        <a:t>4</a:t>
                      </a:r>
                      <a:endParaRPr sz="1800"/>
                    </a:p>
                  </a:txBody>
                  <a:tcPr marT="45725" marB="45725" marR="91450" marL="91450"/>
                </a:tc>
              </a:tr>
              <a:tr h="370850">
                <a:tc>
                  <a:txBody>
                    <a:bodyPr/>
                    <a:lstStyle/>
                    <a:p>
                      <a:pPr indent="0" lvl="0" marL="0" marR="0" rtl="0" algn="ctr">
                        <a:spcBef>
                          <a:spcPts val="0"/>
                        </a:spcBef>
                        <a:spcAft>
                          <a:spcPts val="0"/>
                        </a:spcAft>
                        <a:buNone/>
                      </a:pPr>
                      <a:r>
                        <a:rPr lang="en-US" sz="1800"/>
                        <a:t>byte</a:t>
                      </a:r>
                      <a:endParaRPr sz="1800"/>
                    </a:p>
                  </a:txBody>
                  <a:tcPr marT="45725" marB="45725" marR="91450" marL="91450"/>
                </a:tc>
                <a:tc>
                  <a:txBody>
                    <a:bodyPr/>
                    <a:lstStyle/>
                    <a:p>
                      <a:pPr indent="0" lvl="0" marL="0" marR="0" rtl="0" algn="ctr">
                        <a:spcBef>
                          <a:spcPts val="0"/>
                        </a:spcBef>
                        <a:spcAft>
                          <a:spcPts val="0"/>
                        </a:spcAft>
                        <a:buNone/>
                      </a:pPr>
                      <a:r>
                        <a:rPr lang="en-US" sz="1800"/>
                        <a:t>2</a:t>
                      </a:r>
                      <a:endParaRPr sz="1800"/>
                    </a:p>
                  </a:txBody>
                  <a:tcPr marT="45725" marB="45725" marR="91450" marL="91450"/>
                </a:tc>
              </a:tr>
              <a:tr h="370850">
                <a:tc>
                  <a:txBody>
                    <a:bodyPr/>
                    <a:lstStyle/>
                    <a:p>
                      <a:pPr indent="0" lvl="0" marL="0" marR="0" rtl="0" algn="ctr">
                        <a:spcBef>
                          <a:spcPts val="0"/>
                        </a:spcBef>
                        <a:spcAft>
                          <a:spcPts val="0"/>
                        </a:spcAft>
                        <a:buNone/>
                      </a:pPr>
                      <a:r>
                        <a:rPr lang="en-US" sz="1800"/>
                        <a:t>int</a:t>
                      </a:r>
                      <a:endParaRPr sz="1800"/>
                    </a:p>
                  </a:txBody>
                  <a:tcPr marT="45725" marB="45725" marR="91450" marL="91450"/>
                </a:tc>
                <a:tc>
                  <a:txBody>
                    <a:bodyPr/>
                    <a:lstStyle/>
                    <a:p>
                      <a:pPr indent="0" lvl="0" marL="0" marR="0" rtl="0" algn="ctr">
                        <a:spcBef>
                          <a:spcPts val="0"/>
                        </a:spcBef>
                        <a:spcAft>
                          <a:spcPts val="0"/>
                        </a:spcAft>
                        <a:buNone/>
                      </a:pPr>
                      <a:r>
                        <a:rPr lang="en-US" sz="1800"/>
                        <a:t>1</a:t>
                      </a:r>
                      <a:endParaRPr sz="1800"/>
                    </a:p>
                  </a:txBody>
                  <a:tcPr marT="45725" marB="45725" marR="91450" marL="91450"/>
                </a:tc>
              </a:tr>
              <a:tr h="370850">
                <a:tc>
                  <a:txBody>
                    <a:bodyPr/>
                    <a:lstStyle/>
                    <a:p>
                      <a:pPr indent="0" lvl="0" marL="0" marR="0" rtl="0" algn="ctr">
                        <a:spcBef>
                          <a:spcPts val="0"/>
                        </a:spcBef>
                        <a:spcAft>
                          <a:spcPts val="0"/>
                        </a:spcAft>
                        <a:buNone/>
                      </a:pPr>
                      <a:r>
                        <a:rPr lang="en-US" sz="1800"/>
                        <a:t>double</a:t>
                      </a:r>
                      <a:endParaRPr sz="1800"/>
                    </a:p>
                  </a:txBody>
                  <a:tcPr marT="45725" marB="45725" marR="91450" marL="91450"/>
                </a:tc>
                <a:tc>
                  <a:txBody>
                    <a:bodyPr/>
                    <a:lstStyle/>
                    <a:p>
                      <a:pPr indent="0" lvl="0" marL="0" marR="0" rtl="0" algn="ctr">
                        <a:spcBef>
                          <a:spcPts val="0"/>
                        </a:spcBef>
                        <a:spcAft>
                          <a:spcPts val="0"/>
                        </a:spcAft>
                        <a:buNone/>
                      </a:pPr>
                      <a:r>
                        <a:rPr lang="en-US" sz="1800"/>
                        <a:t>8</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idx="1" type="body"/>
          </p:nvPr>
        </p:nvSpPr>
        <p:spPr>
          <a:xfrm>
            <a:off x="333375" y="950913"/>
            <a:ext cx="8810625" cy="5148262"/>
          </a:xfrm>
          <a:prstGeom prst="rect">
            <a:avLst/>
          </a:prstGeom>
          <a:noFill/>
          <a:ln>
            <a:noFill/>
          </a:ln>
        </p:spPr>
        <p:txBody>
          <a:bodyPr anchorCtr="0" anchor="t" bIns="45700" lIns="91425" spcFirstLastPara="1" rIns="91425" wrap="square" tIns="45700">
            <a:normAutofit lnSpcReduction="10000"/>
          </a:bodyPr>
          <a:lstStyle/>
          <a:p>
            <a:pPr indent="-256032" lvl="0" marL="365760" rtl="0" algn="l">
              <a:lnSpc>
                <a:spcPct val="150000"/>
              </a:lnSpc>
              <a:spcBef>
                <a:spcPts val="0"/>
              </a:spcBef>
              <a:spcAft>
                <a:spcPts val="0"/>
              </a:spcAft>
              <a:buSzPts val="1632"/>
              <a:buChar char="🞂"/>
            </a:pPr>
            <a:r>
              <a:rPr lang="en-US" sz="2400">
                <a:solidFill>
                  <a:schemeClr val="dk1"/>
                </a:solidFill>
              </a:rPr>
              <a:t>Java provides a set of operators to manipulate operations.  </a:t>
            </a:r>
            <a:endParaRPr/>
          </a:p>
          <a:p>
            <a:pPr indent="-256032" lvl="0" marL="365760" rtl="0" algn="l">
              <a:lnSpc>
                <a:spcPct val="150000"/>
              </a:lnSpc>
              <a:spcBef>
                <a:spcPts val="400"/>
              </a:spcBef>
              <a:spcAft>
                <a:spcPts val="0"/>
              </a:spcAft>
              <a:buSzPts val="1632"/>
              <a:buChar char="🞂"/>
            </a:pPr>
            <a:r>
              <a:rPr lang="en-US" sz="2400">
                <a:solidFill>
                  <a:schemeClr val="dk1"/>
                </a:solidFill>
              </a:rPr>
              <a:t>Types of operators in java are,</a:t>
            </a:r>
            <a:endParaRPr/>
          </a:p>
          <a:p>
            <a:pPr indent="-228600" lvl="1" marL="621792" rtl="0" algn="l">
              <a:lnSpc>
                <a:spcPct val="150000"/>
              </a:lnSpc>
              <a:spcBef>
                <a:spcPts val="324"/>
              </a:spcBef>
              <a:spcAft>
                <a:spcPts val="0"/>
              </a:spcAft>
              <a:buSzPts val="2400"/>
              <a:buChar char="◦"/>
            </a:pPr>
            <a:r>
              <a:rPr lang="en-US" sz="2400">
                <a:solidFill>
                  <a:schemeClr val="dk1"/>
                </a:solidFill>
              </a:rPr>
              <a:t>Arithmetic Operators</a:t>
            </a:r>
            <a:endParaRPr/>
          </a:p>
          <a:p>
            <a:pPr indent="-228600" lvl="1" marL="621792" rtl="0" algn="l">
              <a:lnSpc>
                <a:spcPct val="150000"/>
              </a:lnSpc>
              <a:spcBef>
                <a:spcPts val="324"/>
              </a:spcBef>
              <a:spcAft>
                <a:spcPts val="0"/>
              </a:spcAft>
              <a:buSzPts val="2400"/>
              <a:buChar char="◦"/>
            </a:pPr>
            <a:r>
              <a:rPr lang="en-US" sz="2400">
                <a:solidFill>
                  <a:schemeClr val="dk1"/>
                </a:solidFill>
              </a:rPr>
              <a:t>Unary Operator</a:t>
            </a:r>
            <a:endParaRPr/>
          </a:p>
          <a:p>
            <a:pPr indent="-228600" lvl="1" marL="621792" rtl="0" algn="l">
              <a:lnSpc>
                <a:spcPct val="150000"/>
              </a:lnSpc>
              <a:spcBef>
                <a:spcPts val="324"/>
              </a:spcBef>
              <a:spcAft>
                <a:spcPts val="0"/>
              </a:spcAft>
              <a:buSzPts val="2400"/>
              <a:buChar char="◦"/>
            </a:pPr>
            <a:r>
              <a:rPr lang="en-US" sz="2400">
                <a:solidFill>
                  <a:schemeClr val="dk1"/>
                </a:solidFill>
              </a:rPr>
              <a:t>Relational Operators</a:t>
            </a:r>
            <a:endParaRPr/>
          </a:p>
          <a:p>
            <a:pPr indent="-228600" lvl="1" marL="621792" rtl="0" algn="l">
              <a:lnSpc>
                <a:spcPct val="150000"/>
              </a:lnSpc>
              <a:spcBef>
                <a:spcPts val="324"/>
              </a:spcBef>
              <a:spcAft>
                <a:spcPts val="0"/>
              </a:spcAft>
              <a:buSzPts val="2400"/>
              <a:buChar char="◦"/>
            </a:pPr>
            <a:r>
              <a:rPr lang="en-US" sz="2400">
                <a:solidFill>
                  <a:schemeClr val="dk1"/>
                </a:solidFill>
              </a:rPr>
              <a:t>Logical Operators</a:t>
            </a:r>
            <a:endParaRPr/>
          </a:p>
          <a:p>
            <a:pPr indent="-228600" lvl="1" marL="621792" rtl="0" algn="l">
              <a:lnSpc>
                <a:spcPct val="150000"/>
              </a:lnSpc>
              <a:spcBef>
                <a:spcPts val="324"/>
              </a:spcBef>
              <a:spcAft>
                <a:spcPts val="0"/>
              </a:spcAft>
              <a:buSzPts val="2400"/>
              <a:buChar char="◦"/>
            </a:pPr>
            <a:r>
              <a:rPr lang="en-US" sz="2400">
                <a:solidFill>
                  <a:schemeClr val="dk1"/>
                </a:solidFill>
              </a:rPr>
              <a:t>Simple Assignment Operator</a:t>
            </a:r>
            <a:endParaRPr/>
          </a:p>
          <a:p>
            <a:pPr indent="-228600" lvl="1" marL="621792" rtl="0" algn="l">
              <a:lnSpc>
                <a:spcPct val="150000"/>
              </a:lnSpc>
              <a:spcBef>
                <a:spcPts val="324"/>
              </a:spcBef>
              <a:spcAft>
                <a:spcPts val="0"/>
              </a:spcAft>
              <a:buSzPts val="2400"/>
              <a:buChar char="◦"/>
            </a:pPr>
            <a:r>
              <a:rPr lang="en-US" sz="2400">
                <a:solidFill>
                  <a:schemeClr val="dk1"/>
                </a:solidFill>
              </a:rPr>
              <a:t>Bitwise Operators</a:t>
            </a:r>
            <a:endParaRPr/>
          </a:p>
          <a:p>
            <a:pPr indent="-228600" lvl="1" marL="621792" rtl="0" algn="l">
              <a:lnSpc>
                <a:spcPct val="150000"/>
              </a:lnSpc>
              <a:spcBef>
                <a:spcPts val="324"/>
              </a:spcBef>
              <a:spcAft>
                <a:spcPts val="0"/>
              </a:spcAft>
              <a:buSzPts val="2000"/>
              <a:buFont typeface="Arial"/>
              <a:buNone/>
            </a:pPr>
            <a:r>
              <a:t/>
            </a:r>
            <a:endParaRPr sz="2000"/>
          </a:p>
          <a:p>
            <a:pPr indent="-228600" lvl="1" marL="621792" rtl="0" algn="l">
              <a:lnSpc>
                <a:spcPct val="150000"/>
              </a:lnSpc>
              <a:spcBef>
                <a:spcPts val="324"/>
              </a:spcBef>
              <a:spcAft>
                <a:spcPts val="0"/>
              </a:spcAft>
              <a:buSzPts val="2000"/>
              <a:buFont typeface="Arial"/>
              <a:buNone/>
            </a:pPr>
            <a:r>
              <a:t/>
            </a:r>
            <a:endParaRPr sz="2000"/>
          </a:p>
          <a:p>
            <a:pPr indent="-139446" lvl="0" marL="365760" rtl="0" algn="l">
              <a:spcBef>
                <a:spcPts val="400"/>
              </a:spcBef>
              <a:spcAft>
                <a:spcPts val="0"/>
              </a:spcAft>
              <a:buSzPts val="1836"/>
              <a:buNone/>
            </a:pPr>
            <a:r>
              <a:t/>
            </a:r>
            <a:endParaRPr/>
          </a:p>
        </p:txBody>
      </p:sp>
      <p:sp>
        <p:nvSpPr>
          <p:cNvPr id="396" name="Google Shape;39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Operators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aphicFrame>
        <p:nvGraphicFramePr>
          <p:cNvPr id="402" name="Google Shape;402;p33"/>
          <p:cNvGraphicFramePr/>
          <p:nvPr/>
        </p:nvGraphicFramePr>
        <p:xfrm>
          <a:off x="1497013" y="2197100"/>
          <a:ext cx="3000000" cy="3000000"/>
        </p:xfrm>
        <a:graphic>
          <a:graphicData uri="http://schemas.openxmlformats.org/drawingml/2006/table">
            <a:tbl>
              <a:tblPr bandRow="1" firstRow="1">
                <a:noFill/>
                <a:tableStyleId>{92AE053E-C464-4133-987B-50E3238DE4A5}</a:tableStyleId>
              </a:tblPr>
              <a:tblGrid>
                <a:gridCol w="1576775"/>
                <a:gridCol w="2320650"/>
                <a:gridCol w="2109675"/>
              </a:tblGrid>
              <a:tr h="445825">
                <a:tc>
                  <a:txBody>
                    <a:bodyPr/>
                    <a:lstStyle/>
                    <a:p>
                      <a:pPr indent="0" lvl="0" marL="0" marR="0" rtl="0" algn="ctr">
                        <a:lnSpc>
                          <a:spcPct val="115000"/>
                        </a:lnSpc>
                        <a:spcBef>
                          <a:spcPts val="0"/>
                        </a:spcBef>
                        <a:spcAft>
                          <a:spcPts val="0"/>
                        </a:spcAft>
                        <a:buNone/>
                      </a:pPr>
                      <a:r>
                        <a:rPr b="1" lang="en-US" sz="2000">
                          <a:latin typeface="Lucida Sans"/>
                          <a:ea typeface="Lucida Sans"/>
                          <a:cs typeface="Lucida Sans"/>
                          <a:sym typeface="Lucida Sans"/>
                        </a:rPr>
                        <a:t>Operator</a:t>
                      </a:r>
                      <a:endParaRPr sz="2000">
                        <a:latin typeface="Lucida Sans"/>
                        <a:ea typeface="Lucida Sans"/>
                        <a:cs typeface="Lucida Sans"/>
                        <a:sym typeface="Lucida Sans"/>
                      </a:endParaRPr>
                    </a:p>
                  </a:txBody>
                  <a:tcPr marT="47625" marB="47625" marR="47625" marL="47625" anchor="ctr"/>
                </a:tc>
                <a:tc>
                  <a:txBody>
                    <a:bodyPr/>
                    <a:lstStyle/>
                    <a:p>
                      <a:pPr indent="0" lvl="0" marL="0" marR="0" rtl="0" algn="ctr">
                        <a:lnSpc>
                          <a:spcPct val="115000"/>
                        </a:lnSpc>
                        <a:spcBef>
                          <a:spcPts val="0"/>
                        </a:spcBef>
                        <a:spcAft>
                          <a:spcPts val="0"/>
                        </a:spcAft>
                        <a:buNone/>
                      </a:pPr>
                      <a:r>
                        <a:rPr b="1" lang="en-US" sz="2000">
                          <a:latin typeface="Lucida Sans"/>
                          <a:ea typeface="Lucida Sans"/>
                          <a:cs typeface="Lucida Sans"/>
                          <a:sym typeface="Lucida Sans"/>
                        </a:rPr>
                        <a:t>Description</a:t>
                      </a:r>
                      <a:endParaRPr sz="2000">
                        <a:latin typeface="Lucida Sans"/>
                        <a:ea typeface="Lucida Sans"/>
                        <a:cs typeface="Lucida Sans"/>
                        <a:sym typeface="Lucida Sans"/>
                      </a:endParaRPr>
                    </a:p>
                  </a:txBody>
                  <a:tcPr marT="47625" marB="47625" marR="47625" marL="47625" anchor="ctr"/>
                </a:tc>
                <a:tc>
                  <a:txBody>
                    <a:bodyPr/>
                    <a:lstStyle/>
                    <a:p>
                      <a:pPr indent="0" lvl="0" marL="0" marR="0" rtl="0" algn="ctr">
                        <a:lnSpc>
                          <a:spcPct val="115000"/>
                        </a:lnSpc>
                        <a:spcBef>
                          <a:spcPts val="0"/>
                        </a:spcBef>
                        <a:spcAft>
                          <a:spcPts val="0"/>
                        </a:spcAft>
                        <a:buNone/>
                      </a:pPr>
                      <a:r>
                        <a:rPr b="1" lang="en-US" sz="2000">
                          <a:latin typeface="Lucida Sans"/>
                          <a:ea typeface="Lucida Sans"/>
                          <a:cs typeface="Lucida Sans"/>
                          <a:sym typeface="Lucida Sans"/>
                        </a:rPr>
                        <a:t>Example</a:t>
                      </a:r>
                      <a:endParaRPr sz="2000">
                        <a:latin typeface="Lucida Sans"/>
                        <a:ea typeface="Lucida Sans"/>
                        <a:cs typeface="Lucida Sans"/>
                        <a:sym typeface="Lucida Sans"/>
                      </a:endParaRPr>
                    </a:p>
                  </a:txBody>
                  <a:tcPr marT="47625" marB="47625" marR="47625" marL="47625" anchor="ctr"/>
                </a:tc>
              </a:tr>
              <a:tr h="445825">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t>
                      </a:r>
                      <a:endParaRPr sz="2000">
                        <a:latin typeface="Lucida Sans"/>
                        <a:ea typeface="Lucida Sans"/>
                        <a:cs typeface="Lucida Sans"/>
                        <a:sym typeface="Lucida Sans"/>
                      </a:endParaRPr>
                    </a:p>
                  </a:txBody>
                  <a:tcPr marT="47625" marB="47625" marR="47625" marL="47625"/>
                </a:tc>
                <a:tc>
                  <a:txBody>
                    <a:bodyPr/>
                    <a:lstStyle/>
                    <a:p>
                      <a:pPr indent="0" lvl="0" marL="0" marR="0" rtl="0" algn="l">
                        <a:lnSpc>
                          <a:spcPct val="115000"/>
                        </a:lnSpc>
                        <a:spcBef>
                          <a:spcPts val="0"/>
                        </a:spcBef>
                        <a:spcAft>
                          <a:spcPts val="0"/>
                        </a:spcAft>
                        <a:buNone/>
                      </a:pPr>
                      <a:r>
                        <a:rPr lang="en-US" sz="2000">
                          <a:latin typeface="Lucida Sans"/>
                          <a:ea typeface="Lucida Sans"/>
                          <a:cs typeface="Lucida Sans"/>
                          <a:sym typeface="Lucida Sans"/>
                        </a:rPr>
                        <a:t>Addition </a:t>
                      </a:r>
                      <a:endParaRPr sz="2000">
                        <a:latin typeface="Lucida Sans"/>
                        <a:ea typeface="Lucida Sans"/>
                        <a:cs typeface="Lucida Sans"/>
                        <a:sym typeface="Lucida Sans"/>
                      </a:endParaRPr>
                    </a:p>
                  </a:txBody>
                  <a:tcPr marT="47625" marB="47625" marR="47625" marL="47625"/>
                </a:tc>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 + B </a:t>
                      </a:r>
                      <a:endParaRPr sz="2000">
                        <a:latin typeface="Lucida Sans"/>
                        <a:ea typeface="Lucida Sans"/>
                        <a:cs typeface="Lucida Sans"/>
                        <a:sym typeface="Lucida Sans"/>
                      </a:endParaRPr>
                    </a:p>
                  </a:txBody>
                  <a:tcPr marT="47625" marB="47625" marR="47625" marL="47625"/>
                </a:tc>
              </a:tr>
              <a:tr h="445825">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t>
                      </a:r>
                      <a:endParaRPr sz="2000">
                        <a:latin typeface="Lucida Sans"/>
                        <a:ea typeface="Lucida Sans"/>
                        <a:cs typeface="Lucida Sans"/>
                        <a:sym typeface="Lucida Sans"/>
                      </a:endParaRPr>
                    </a:p>
                  </a:txBody>
                  <a:tcPr marT="47625" marB="47625" marR="47625" marL="47625"/>
                </a:tc>
                <a:tc>
                  <a:txBody>
                    <a:bodyPr/>
                    <a:lstStyle/>
                    <a:p>
                      <a:pPr indent="0" lvl="0" marL="0" marR="0" rtl="0" algn="l">
                        <a:lnSpc>
                          <a:spcPct val="115000"/>
                        </a:lnSpc>
                        <a:spcBef>
                          <a:spcPts val="0"/>
                        </a:spcBef>
                        <a:spcAft>
                          <a:spcPts val="0"/>
                        </a:spcAft>
                        <a:buNone/>
                      </a:pPr>
                      <a:r>
                        <a:rPr lang="en-US" sz="2000">
                          <a:latin typeface="Lucida Sans"/>
                          <a:ea typeface="Lucida Sans"/>
                          <a:cs typeface="Lucida Sans"/>
                          <a:sym typeface="Lucida Sans"/>
                        </a:rPr>
                        <a:t>Subtraction </a:t>
                      </a:r>
                      <a:endParaRPr sz="2000">
                        <a:latin typeface="Lucida Sans"/>
                        <a:ea typeface="Lucida Sans"/>
                        <a:cs typeface="Lucida Sans"/>
                        <a:sym typeface="Lucida Sans"/>
                      </a:endParaRPr>
                    </a:p>
                  </a:txBody>
                  <a:tcPr marT="47625" marB="47625" marR="47625" marL="47625"/>
                </a:tc>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 - B </a:t>
                      </a:r>
                      <a:endParaRPr sz="2000">
                        <a:latin typeface="Lucida Sans"/>
                        <a:ea typeface="Lucida Sans"/>
                        <a:cs typeface="Lucida Sans"/>
                        <a:sym typeface="Lucida Sans"/>
                      </a:endParaRPr>
                    </a:p>
                  </a:txBody>
                  <a:tcPr marT="47625" marB="47625" marR="47625" marL="47625"/>
                </a:tc>
              </a:tr>
              <a:tr h="445825">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t>
                      </a:r>
                      <a:endParaRPr sz="2000">
                        <a:latin typeface="Lucida Sans"/>
                        <a:ea typeface="Lucida Sans"/>
                        <a:cs typeface="Lucida Sans"/>
                        <a:sym typeface="Lucida Sans"/>
                      </a:endParaRPr>
                    </a:p>
                  </a:txBody>
                  <a:tcPr marT="47625" marB="47625" marR="47625" marL="47625"/>
                </a:tc>
                <a:tc>
                  <a:txBody>
                    <a:bodyPr/>
                    <a:lstStyle/>
                    <a:p>
                      <a:pPr indent="0" lvl="0" marL="0" marR="0" rtl="0" algn="l">
                        <a:lnSpc>
                          <a:spcPct val="115000"/>
                        </a:lnSpc>
                        <a:spcBef>
                          <a:spcPts val="0"/>
                        </a:spcBef>
                        <a:spcAft>
                          <a:spcPts val="0"/>
                        </a:spcAft>
                        <a:buNone/>
                      </a:pPr>
                      <a:r>
                        <a:rPr lang="en-US" sz="2000">
                          <a:latin typeface="Lucida Sans"/>
                          <a:ea typeface="Lucida Sans"/>
                          <a:cs typeface="Lucida Sans"/>
                          <a:sym typeface="Lucida Sans"/>
                        </a:rPr>
                        <a:t>Multiplication </a:t>
                      </a:r>
                      <a:endParaRPr sz="2000">
                        <a:latin typeface="Lucida Sans"/>
                        <a:ea typeface="Lucida Sans"/>
                        <a:cs typeface="Lucida Sans"/>
                        <a:sym typeface="Lucida Sans"/>
                      </a:endParaRPr>
                    </a:p>
                  </a:txBody>
                  <a:tcPr marT="47625" marB="47625" marR="47625" marL="47625"/>
                </a:tc>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 * B </a:t>
                      </a:r>
                      <a:endParaRPr sz="2000">
                        <a:latin typeface="Lucida Sans"/>
                        <a:ea typeface="Lucida Sans"/>
                        <a:cs typeface="Lucida Sans"/>
                        <a:sym typeface="Lucida Sans"/>
                      </a:endParaRPr>
                    </a:p>
                  </a:txBody>
                  <a:tcPr marT="47625" marB="47625" marR="47625" marL="47625"/>
                </a:tc>
              </a:tr>
              <a:tr h="445825">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t>
                      </a:r>
                      <a:endParaRPr sz="2000">
                        <a:latin typeface="Lucida Sans"/>
                        <a:ea typeface="Lucida Sans"/>
                        <a:cs typeface="Lucida Sans"/>
                        <a:sym typeface="Lucida Sans"/>
                      </a:endParaRPr>
                    </a:p>
                  </a:txBody>
                  <a:tcPr marT="47625" marB="47625" marR="47625" marL="47625"/>
                </a:tc>
                <a:tc>
                  <a:txBody>
                    <a:bodyPr/>
                    <a:lstStyle/>
                    <a:p>
                      <a:pPr indent="0" lvl="0" marL="0" marR="0" rtl="0" algn="l">
                        <a:lnSpc>
                          <a:spcPct val="115000"/>
                        </a:lnSpc>
                        <a:spcBef>
                          <a:spcPts val="0"/>
                        </a:spcBef>
                        <a:spcAft>
                          <a:spcPts val="0"/>
                        </a:spcAft>
                        <a:buNone/>
                      </a:pPr>
                      <a:r>
                        <a:rPr lang="en-US" sz="2000">
                          <a:latin typeface="Lucida Sans"/>
                          <a:ea typeface="Lucida Sans"/>
                          <a:cs typeface="Lucida Sans"/>
                          <a:sym typeface="Lucida Sans"/>
                        </a:rPr>
                        <a:t>Division </a:t>
                      </a:r>
                      <a:endParaRPr sz="2000">
                        <a:latin typeface="Lucida Sans"/>
                        <a:ea typeface="Lucida Sans"/>
                        <a:cs typeface="Lucida Sans"/>
                        <a:sym typeface="Lucida Sans"/>
                      </a:endParaRPr>
                    </a:p>
                  </a:txBody>
                  <a:tcPr marT="47625" marB="47625" marR="47625" marL="47625"/>
                </a:tc>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A/B</a:t>
                      </a:r>
                      <a:endParaRPr sz="2000">
                        <a:latin typeface="Lucida Sans"/>
                        <a:ea typeface="Lucida Sans"/>
                        <a:cs typeface="Lucida Sans"/>
                        <a:sym typeface="Lucida Sans"/>
                      </a:endParaRPr>
                    </a:p>
                  </a:txBody>
                  <a:tcPr marT="47625" marB="47625" marR="47625" marL="47625"/>
                </a:tc>
              </a:tr>
              <a:tr h="445825">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t>
                      </a:r>
                      <a:endParaRPr sz="2000">
                        <a:latin typeface="Lucida Sans"/>
                        <a:ea typeface="Lucida Sans"/>
                        <a:cs typeface="Lucida Sans"/>
                        <a:sym typeface="Lucida Sans"/>
                      </a:endParaRPr>
                    </a:p>
                  </a:txBody>
                  <a:tcPr marT="47625" marB="47625" marR="47625" marL="47625"/>
                </a:tc>
                <a:tc>
                  <a:txBody>
                    <a:bodyPr/>
                    <a:lstStyle/>
                    <a:p>
                      <a:pPr indent="0" lvl="0" marL="0" marR="0" rtl="0" algn="l">
                        <a:lnSpc>
                          <a:spcPct val="115000"/>
                        </a:lnSpc>
                        <a:spcBef>
                          <a:spcPts val="0"/>
                        </a:spcBef>
                        <a:spcAft>
                          <a:spcPts val="0"/>
                        </a:spcAft>
                        <a:buNone/>
                      </a:pPr>
                      <a:r>
                        <a:rPr lang="en-US" sz="2000">
                          <a:latin typeface="Lucida Sans"/>
                          <a:ea typeface="Lucida Sans"/>
                          <a:cs typeface="Lucida Sans"/>
                          <a:sym typeface="Lucida Sans"/>
                        </a:rPr>
                        <a:t>Modulus </a:t>
                      </a:r>
                      <a:endParaRPr sz="2000">
                        <a:latin typeface="Lucida Sans"/>
                        <a:ea typeface="Lucida Sans"/>
                        <a:cs typeface="Lucida Sans"/>
                        <a:sym typeface="Lucida Sans"/>
                      </a:endParaRPr>
                    </a:p>
                  </a:txBody>
                  <a:tcPr marT="47625" marB="47625" marR="47625" marL="47625"/>
                </a:tc>
                <a:tc>
                  <a:txBody>
                    <a:bodyPr/>
                    <a:lstStyle/>
                    <a:p>
                      <a:pPr indent="0" lvl="0" marL="0" marR="0" rtl="0" algn="ctr">
                        <a:lnSpc>
                          <a:spcPct val="115000"/>
                        </a:lnSpc>
                        <a:spcBef>
                          <a:spcPts val="0"/>
                        </a:spcBef>
                        <a:spcAft>
                          <a:spcPts val="0"/>
                        </a:spcAft>
                        <a:buNone/>
                      </a:pPr>
                      <a:r>
                        <a:rPr lang="en-US" sz="2000">
                          <a:latin typeface="Lucida Sans"/>
                          <a:ea typeface="Lucida Sans"/>
                          <a:cs typeface="Lucida Sans"/>
                          <a:sym typeface="Lucida Sans"/>
                        </a:rPr>
                        <a:t>A%B</a:t>
                      </a:r>
                      <a:endParaRPr sz="2000">
                        <a:latin typeface="Lucida Sans"/>
                        <a:ea typeface="Lucida Sans"/>
                        <a:cs typeface="Lucida Sans"/>
                        <a:sym typeface="Lucida Sans"/>
                      </a:endParaRPr>
                    </a:p>
                  </a:txBody>
                  <a:tcPr marT="47625" marB="47625" marR="47625" marL="47625"/>
                </a:tc>
              </a:tr>
            </a:tbl>
          </a:graphicData>
        </a:graphic>
      </p:graphicFrame>
      <p:sp>
        <p:nvSpPr>
          <p:cNvPr id="403" name="Google Shape;403;p33"/>
          <p:cNvSpPr txBox="1"/>
          <p:nvPr>
            <p:ph type="title"/>
          </p:nvPr>
        </p:nvSpPr>
        <p:spPr>
          <a:xfrm>
            <a:off x="457200" y="109538"/>
            <a:ext cx="8229600" cy="584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Lucida Sans"/>
              <a:buNone/>
            </a:pPr>
            <a:r>
              <a:rPr lang="en-US" sz="3200">
                <a:solidFill>
                  <a:schemeClr val="dk1"/>
                </a:solidFill>
              </a:rPr>
              <a:t>Arithmetic Operators</a:t>
            </a:r>
            <a:endParaRPr>
              <a:solidFill>
                <a:schemeClr val="dk1"/>
              </a:solidFill>
            </a:endParaRPr>
          </a:p>
        </p:txBody>
      </p:sp>
      <p:sp>
        <p:nvSpPr>
          <p:cNvPr id="404" name="Google Shape;404;p33"/>
          <p:cNvSpPr txBox="1"/>
          <p:nvPr/>
        </p:nvSpPr>
        <p:spPr>
          <a:xfrm>
            <a:off x="385763" y="1223963"/>
            <a:ext cx="82296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The following table lists the arithmetic operators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256032" lvl="0" marL="365760" rtl="0" algn="l">
              <a:spcBef>
                <a:spcPts val="0"/>
              </a:spcBef>
              <a:spcAft>
                <a:spcPts val="0"/>
              </a:spcAft>
              <a:buSzPct val="68000"/>
              <a:buFont typeface="Arial"/>
              <a:buNone/>
            </a:pPr>
            <a:r>
              <a:t/>
            </a:r>
            <a:endParaRPr>
              <a:solidFill>
                <a:schemeClr val="dk1"/>
              </a:solidFill>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Example to understand  Arithmetic operator */ </a:t>
            </a:r>
            <a:endParaRPr/>
          </a:p>
          <a:p>
            <a:pPr indent="-256032" lvl="0" marL="365760" rtl="0" algn="l">
              <a:spcBef>
                <a:spcPts val="40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int a = 10;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int b = 3;</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System.out.println("a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System.out.println("a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System.out.println("a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System.out.println("a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System.out.println("a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165699" lvl="0" marL="365760" rtl="0" algn="l">
              <a:spcBef>
                <a:spcPts val="400"/>
              </a:spcBef>
              <a:spcAft>
                <a:spcPts val="0"/>
              </a:spcAft>
              <a:buSzPct val="68000"/>
              <a:buNone/>
            </a:pPr>
            <a:r>
              <a:t/>
            </a:r>
            <a:endParaRPr/>
          </a:p>
        </p:txBody>
      </p:sp>
      <p:sp>
        <p:nvSpPr>
          <p:cNvPr id="411" name="Google Shape;411;p34"/>
          <p:cNvSpPr txBox="1"/>
          <p:nvPr>
            <p:ph type="title"/>
          </p:nvPr>
        </p:nvSpPr>
        <p:spPr>
          <a:xfrm>
            <a:off x="457200" y="109538"/>
            <a:ext cx="8229600" cy="5238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Lucida Sans"/>
              <a:buNone/>
            </a:pPr>
            <a:r>
              <a:rPr lang="en-US" sz="2800">
                <a:solidFill>
                  <a:schemeClr val="dk1"/>
                </a:solidFill>
              </a:rPr>
              <a:t>Arithmetic Operators - Example</a:t>
            </a:r>
            <a:endParaRPr>
              <a:solidFill>
                <a:schemeClr val="dk1"/>
              </a:solidFill>
            </a:endParaRPr>
          </a:p>
        </p:txBody>
      </p:sp>
      <p:sp>
        <p:nvSpPr>
          <p:cNvPr id="412" name="Google Shape;412;p34"/>
          <p:cNvSpPr/>
          <p:nvPr/>
        </p:nvSpPr>
        <p:spPr>
          <a:xfrm>
            <a:off x="7467600" y="2380392"/>
            <a:ext cx="1676400" cy="1723549"/>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13</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7</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30</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3</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1</a:t>
            </a:r>
            <a:endParaRPr sz="180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aphicFrame>
        <p:nvGraphicFramePr>
          <p:cNvPr id="418" name="Google Shape;418;p35"/>
          <p:cNvGraphicFramePr/>
          <p:nvPr/>
        </p:nvGraphicFramePr>
        <p:xfrm>
          <a:off x="1287463" y="2181225"/>
          <a:ext cx="3000000" cy="3000000"/>
        </p:xfrm>
        <a:graphic>
          <a:graphicData uri="http://schemas.openxmlformats.org/drawingml/2006/table">
            <a:tbl>
              <a:tblPr bandRow="1" firstRow="1">
                <a:noFill/>
                <a:tableStyleId>{92AE053E-C464-4133-987B-50E3238DE4A5}</a:tableStyleId>
              </a:tblPr>
              <a:tblGrid>
                <a:gridCol w="1332625"/>
                <a:gridCol w="2655225"/>
                <a:gridCol w="1828750"/>
              </a:tblGrid>
              <a:tr h="370850">
                <a:tc>
                  <a:txBody>
                    <a:bodyPr/>
                    <a:lstStyle/>
                    <a:p>
                      <a:pPr indent="0" lvl="0" marL="0" marR="0" rtl="0" algn="l">
                        <a:spcBef>
                          <a:spcPts val="0"/>
                        </a:spcBef>
                        <a:spcAft>
                          <a:spcPts val="0"/>
                        </a:spcAft>
                        <a:buNone/>
                      </a:pPr>
                      <a:r>
                        <a:rPr lang="en-US" sz="1800"/>
                        <a:t>Operator</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r>
              <a:tr h="370850">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Unary plus operator</a:t>
                      </a:r>
                      <a:endParaRPr sz="1800"/>
                    </a:p>
                  </a:txBody>
                  <a:tcPr marT="45725" marB="45725" marR="91450" marL="91450"/>
                </a:tc>
                <a:tc>
                  <a:txBody>
                    <a:bodyPr/>
                    <a:lstStyle/>
                    <a:p>
                      <a:pPr indent="0" lvl="0" marL="0" marR="0" rtl="0" algn="ctr">
                        <a:spcBef>
                          <a:spcPts val="0"/>
                        </a:spcBef>
                        <a:spcAft>
                          <a:spcPts val="0"/>
                        </a:spcAft>
                        <a:buNone/>
                      </a:pPr>
                      <a:r>
                        <a:rPr lang="en-US" sz="1800"/>
                        <a:t>+A</a:t>
                      </a:r>
                      <a:endParaRPr sz="1800"/>
                    </a:p>
                  </a:txBody>
                  <a:tcPr marT="45725" marB="45725" marR="91450" marL="91450"/>
                </a:tc>
              </a:tr>
              <a:tr h="370850">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Unary minus operator</a:t>
                      </a:r>
                      <a:endParaRPr sz="1800"/>
                    </a:p>
                  </a:txBody>
                  <a:tcPr marT="45725" marB="45725" marR="91450" marL="91450"/>
                </a:tc>
                <a:tc>
                  <a:txBody>
                    <a:bodyPr/>
                    <a:lstStyle/>
                    <a:p>
                      <a:pPr indent="0" lvl="0" marL="0" marR="0" rtl="0" algn="ctr">
                        <a:spcBef>
                          <a:spcPts val="0"/>
                        </a:spcBef>
                        <a:spcAft>
                          <a:spcPts val="0"/>
                        </a:spcAft>
                        <a:buNone/>
                      </a:pPr>
                      <a:r>
                        <a:rPr lang="en-US" sz="1800"/>
                        <a:t>-A</a:t>
                      </a:r>
                      <a:endParaRPr sz="1800"/>
                    </a:p>
                  </a:txBody>
                  <a:tcPr marT="45725" marB="45725" marR="91450" marL="91450"/>
                </a:tc>
              </a:tr>
              <a:tr h="370850">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Increment operator</a:t>
                      </a:r>
                      <a:endParaRPr sz="1800"/>
                    </a:p>
                  </a:txBody>
                  <a:tcPr marT="45725" marB="45725" marR="91450" marL="91450"/>
                </a:tc>
                <a:tc>
                  <a:txBody>
                    <a:bodyPr/>
                    <a:lstStyle/>
                    <a:p>
                      <a:pPr indent="0" lvl="0" marL="0" marR="0" rtl="0" algn="ctr">
                        <a:spcBef>
                          <a:spcPts val="0"/>
                        </a:spcBef>
                        <a:spcAft>
                          <a:spcPts val="0"/>
                        </a:spcAft>
                        <a:buNone/>
                      </a:pPr>
                      <a:r>
                        <a:rPr lang="en-US" sz="1800"/>
                        <a:t>++A or A++</a:t>
                      </a:r>
                      <a:endParaRPr sz="1800"/>
                    </a:p>
                  </a:txBody>
                  <a:tcPr marT="45725" marB="45725" marR="91450" marL="91450"/>
                </a:tc>
              </a:tr>
              <a:tr h="370850">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Decrement</a:t>
                      </a:r>
                      <a:r>
                        <a:rPr lang="en-US" sz="1800"/>
                        <a:t> operator</a:t>
                      </a:r>
                      <a:endParaRPr sz="1800"/>
                    </a:p>
                  </a:txBody>
                  <a:tcPr marT="45725" marB="45725" marR="91450" marL="91450"/>
                </a:tc>
                <a:tc>
                  <a:txBody>
                    <a:bodyPr/>
                    <a:lstStyle/>
                    <a:p>
                      <a:pPr indent="0" lvl="0" marL="0" marR="0" rtl="0" algn="ctr">
                        <a:spcBef>
                          <a:spcPts val="0"/>
                        </a:spcBef>
                        <a:spcAft>
                          <a:spcPts val="0"/>
                        </a:spcAft>
                        <a:buNone/>
                      </a:pPr>
                      <a:r>
                        <a:rPr lang="en-US" sz="1800"/>
                        <a:t>--A or A--</a:t>
                      </a:r>
                      <a:endParaRPr sz="1800"/>
                    </a:p>
                  </a:txBody>
                  <a:tcPr marT="45725" marB="45725" marR="91450" marL="91450"/>
                </a:tc>
              </a:tr>
            </a:tbl>
          </a:graphicData>
        </a:graphic>
      </p:graphicFrame>
      <p:sp>
        <p:nvSpPr>
          <p:cNvPr id="419" name="Google Shape;41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Unary Operators</a:t>
            </a:r>
            <a:endParaRPr/>
          </a:p>
        </p:txBody>
      </p:sp>
      <p:sp>
        <p:nvSpPr>
          <p:cNvPr id="420" name="Google Shape;420;p35"/>
          <p:cNvSpPr txBox="1"/>
          <p:nvPr/>
        </p:nvSpPr>
        <p:spPr>
          <a:xfrm>
            <a:off x="481013" y="1289050"/>
            <a:ext cx="82296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The following table lists the unary 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256032" lvl="0" marL="365760" rtl="0" algn="l">
              <a:spcBef>
                <a:spcPts val="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Example for Unary Operators*/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static void main(String args[])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 10;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b = 20;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 " +  (++a)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out.println("b--   = "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p:txBody>
      </p:sp>
      <p:sp>
        <p:nvSpPr>
          <p:cNvPr id="427" name="Google Shape;42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Unary Operator - Example</a:t>
            </a:r>
            <a:endParaRPr/>
          </a:p>
        </p:txBody>
      </p:sp>
      <p:sp>
        <p:nvSpPr>
          <p:cNvPr id="428" name="Google Shape;428;p36"/>
          <p:cNvSpPr/>
          <p:nvPr/>
        </p:nvSpPr>
        <p:spPr>
          <a:xfrm>
            <a:off x="6769100" y="1855788"/>
            <a:ext cx="1443038" cy="1138237"/>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t/>
            </a:r>
            <a:endParaRPr sz="1600" u="sng">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11</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b--   = 19</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aphicFrame>
        <p:nvGraphicFramePr>
          <p:cNvPr id="434" name="Google Shape;434;p37"/>
          <p:cNvGraphicFramePr/>
          <p:nvPr/>
        </p:nvGraphicFramePr>
        <p:xfrm>
          <a:off x="496888" y="1382713"/>
          <a:ext cx="3000000" cy="3000000"/>
        </p:xfrm>
        <a:graphic>
          <a:graphicData uri="http://schemas.openxmlformats.org/drawingml/2006/table">
            <a:tbl>
              <a:tblPr bandRow="1" firstRow="1">
                <a:noFill/>
                <a:tableStyleId>{92AE053E-C464-4133-987B-50E3238DE4A5}</a:tableStyleId>
              </a:tblPr>
              <a:tblGrid>
                <a:gridCol w="1035775"/>
                <a:gridCol w="5767750"/>
                <a:gridCol w="1426075"/>
              </a:tblGrid>
              <a:tr h="375575">
                <a:tc>
                  <a:txBody>
                    <a:bodyPr/>
                    <a:lstStyle/>
                    <a:p>
                      <a:pPr indent="0" lvl="0" marL="0" marR="0" rtl="0" algn="ctr">
                        <a:lnSpc>
                          <a:spcPct val="115000"/>
                        </a:lnSpc>
                        <a:spcBef>
                          <a:spcPts val="0"/>
                        </a:spcBef>
                        <a:spcAft>
                          <a:spcPts val="0"/>
                        </a:spcAft>
                        <a:buNone/>
                      </a:pPr>
                      <a:r>
                        <a:rPr b="1" lang="en-US" sz="1600">
                          <a:latin typeface="Lucida Sans"/>
                          <a:ea typeface="Lucida Sans"/>
                          <a:cs typeface="Lucida Sans"/>
                          <a:sym typeface="Lucida Sans"/>
                        </a:rPr>
                        <a:t>Operator</a:t>
                      </a:r>
                      <a:endParaRPr sz="1600">
                        <a:latin typeface="Lucida Sans"/>
                        <a:ea typeface="Lucida Sans"/>
                        <a:cs typeface="Lucida Sans"/>
                        <a:sym typeface="Lucida Sans"/>
                      </a:endParaRPr>
                    </a:p>
                  </a:txBody>
                  <a:tcPr marT="47600" marB="47600" marR="47625" marL="47625" anchor="ctr"/>
                </a:tc>
                <a:tc>
                  <a:txBody>
                    <a:bodyPr/>
                    <a:lstStyle/>
                    <a:p>
                      <a:pPr indent="0" lvl="0" marL="0" marR="0" rtl="0" algn="ctr">
                        <a:lnSpc>
                          <a:spcPct val="115000"/>
                        </a:lnSpc>
                        <a:spcBef>
                          <a:spcPts val="0"/>
                        </a:spcBef>
                        <a:spcAft>
                          <a:spcPts val="0"/>
                        </a:spcAft>
                        <a:buNone/>
                      </a:pPr>
                      <a:r>
                        <a:rPr b="1" lang="en-US" sz="1600">
                          <a:latin typeface="Lucida Sans"/>
                          <a:ea typeface="Lucida Sans"/>
                          <a:cs typeface="Lucida Sans"/>
                          <a:sym typeface="Lucida Sans"/>
                        </a:rPr>
                        <a:t>Description</a:t>
                      </a:r>
                      <a:endParaRPr sz="1600">
                        <a:latin typeface="Lucida Sans"/>
                        <a:ea typeface="Lucida Sans"/>
                        <a:cs typeface="Lucida Sans"/>
                        <a:sym typeface="Lucida Sans"/>
                      </a:endParaRPr>
                    </a:p>
                  </a:txBody>
                  <a:tcPr marT="47600" marB="47600" marR="47625" marL="47625" anchor="ctr"/>
                </a:tc>
                <a:tc>
                  <a:txBody>
                    <a:bodyPr/>
                    <a:lstStyle/>
                    <a:p>
                      <a:pPr indent="0" lvl="0" marL="0" marR="0" rtl="0" algn="ctr">
                        <a:lnSpc>
                          <a:spcPct val="115000"/>
                        </a:lnSpc>
                        <a:spcBef>
                          <a:spcPts val="0"/>
                        </a:spcBef>
                        <a:spcAft>
                          <a:spcPts val="0"/>
                        </a:spcAft>
                        <a:buNone/>
                      </a:pPr>
                      <a:r>
                        <a:rPr b="1" lang="en-US" sz="1600">
                          <a:latin typeface="Lucida Sans"/>
                          <a:ea typeface="Lucida Sans"/>
                          <a:cs typeface="Lucida Sans"/>
                          <a:sym typeface="Lucida Sans"/>
                        </a:rPr>
                        <a:t>Example</a:t>
                      </a:r>
                      <a:endParaRPr sz="1600">
                        <a:latin typeface="Lucida Sans"/>
                        <a:ea typeface="Lucida Sans"/>
                        <a:cs typeface="Lucida Sans"/>
                        <a:sym typeface="Lucida Sans"/>
                      </a:endParaRPr>
                    </a:p>
                  </a:txBody>
                  <a:tcPr marT="47600" marB="47600" marR="47625" marL="47625" anchor="ctr"/>
                </a:tc>
              </a:tr>
              <a:tr h="65592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and if equal,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 B) </a:t>
                      </a:r>
                      <a:endParaRPr sz="1600">
                        <a:latin typeface="Lucida Sans"/>
                        <a:ea typeface="Lucida Sans"/>
                        <a:cs typeface="Lucida Sans"/>
                        <a:sym typeface="Lucida Sans"/>
                      </a:endParaRPr>
                    </a:p>
                  </a:txBody>
                  <a:tcPr marT="47600" marB="47600" marR="47625" marL="47625"/>
                </a:tc>
              </a:tr>
              <a:tr h="74702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to determine whether they are equal or not, and if not equal,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 B) </a:t>
                      </a:r>
                      <a:endParaRPr sz="1600">
                        <a:latin typeface="Lucida Sans"/>
                        <a:ea typeface="Lucida Sans"/>
                        <a:cs typeface="Lucida Sans"/>
                        <a:sym typeface="Lucida Sans"/>
                      </a:endParaRPr>
                    </a:p>
                  </a:txBody>
                  <a:tcPr marT="47600" marB="47600" marR="47625" marL="47625"/>
                </a:tc>
              </a:tr>
              <a:tr h="74702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&gt;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and if the value on the left is greater than the value on the right,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&gt; B) </a:t>
                      </a:r>
                      <a:endParaRPr sz="1600">
                        <a:latin typeface="Lucida Sans"/>
                        <a:ea typeface="Lucida Sans"/>
                        <a:cs typeface="Lucida Sans"/>
                        <a:sym typeface="Lucida Sans"/>
                      </a:endParaRPr>
                    </a:p>
                  </a:txBody>
                  <a:tcPr marT="47600" marB="47600" marR="47625" marL="47625"/>
                </a:tc>
              </a:tr>
              <a:tr h="74702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&lt;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and if the value on the left is less than the value on the right,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&lt; B) </a:t>
                      </a:r>
                      <a:endParaRPr sz="1600">
                        <a:latin typeface="Lucida Sans"/>
                        <a:ea typeface="Lucida Sans"/>
                        <a:cs typeface="Lucida Sans"/>
                        <a:sym typeface="Lucida Sans"/>
                      </a:endParaRPr>
                    </a:p>
                  </a:txBody>
                  <a:tcPr marT="47600" marB="47600" marR="47625" marL="47625"/>
                </a:tc>
              </a:tr>
              <a:tr h="93627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&gt;=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and if the value on the left is greater than equal to the value on the right,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&gt;= B) </a:t>
                      </a:r>
                      <a:endParaRPr sz="1600">
                        <a:latin typeface="Lucida Sans"/>
                        <a:ea typeface="Lucida Sans"/>
                        <a:cs typeface="Lucida Sans"/>
                        <a:sym typeface="Lucida Sans"/>
                      </a:endParaRPr>
                    </a:p>
                  </a:txBody>
                  <a:tcPr marT="47600" marB="47600" marR="47625" marL="47625"/>
                </a:tc>
              </a:tr>
              <a:tr h="936275">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&lt;=</a:t>
                      </a:r>
                      <a:endParaRPr sz="1600">
                        <a:latin typeface="Lucida Sans"/>
                        <a:ea typeface="Lucida Sans"/>
                        <a:cs typeface="Lucida Sans"/>
                        <a:sym typeface="Lucida Sans"/>
                      </a:endParaRPr>
                    </a:p>
                  </a:txBody>
                  <a:tcPr marT="47600" marB="47600" marR="47625" marL="47625"/>
                </a:tc>
                <a:tc>
                  <a:txBody>
                    <a:bodyPr/>
                    <a:lstStyle/>
                    <a:p>
                      <a:pPr indent="0" lvl="0" marL="0" marR="0" rtl="0" algn="l">
                        <a:lnSpc>
                          <a:spcPct val="115000"/>
                        </a:lnSpc>
                        <a:spcBef>
                          <a:spcPts val="0"/>
                        </a:spcBef>
                        <a:spcAft>
                          <a:spcPts val="0"/>
                        </a:spcAft>
                        <a:buNone/>
                      </a:pPr>
                      <a:r>
                        <a:rPr lang="en-US" sz="1600">
                          <a:latin typeface="Lucida Sans"/>
                          <a:ea typeface="Lucida Sans"/>
                          <a:cs typeface="Lucida Sans"/>
                          <a:sym typeface="Lucida Sans"/>
                        </a:rPr>
                        <a:t>Two values are checked and if the value on the left is less than equal to the value on the right, then the condition becomes true</a:t>
                      </a:r>
                      <a:endParaRPr sz="1600">
                        <a:latin typeface="Lucida Sans"/>
                        <a:ea typeface="Lucida Sans"/>
                        <a:cs typeface="Lucida Sans"/>
                        <a:sym typeface="Lucida Sans"/>
                      </a:endParaRPr>
                    </a:p>
                  </a:txBody>
                  <a:tcPr marT="47600" marB="47600" marR="47625" marL="47625"/>
                </a:tc>
                <a:tc>
                  <a:txBody>
                    <a:bodyPr/>
                    <a:lstStyle/>
                    <a:p>
                      <a:pPr indent="0" lvl="0" marL="0" marR="0" rtl="0" algn="ctr">
                        <a:lnSpc>
                          <a:spcPct val="115000"/>
                        </a:lnSpc>
                        <a:spcBef>
                          <a:spcPts val="0"/>
                        </a:spcBef>
                        <a:spcAft>
                          <a:spcPts val="0"/>
                        </a:spcAft>
                        <a:buNone/>
                      </a:pPr>
                      <a:r>
                        <a:rPr lang="en-US" sz="1600">
                          <a:latin typeface="Lucida Sans"/>
                          <a:ea typeface="Lucida Sans"/>
                          <a:cs typeface="Lucida Sans"/>
                          <a:sym typeface="Lucida Sans"/>
                        </a:rPr>
                        <a:t>(A &lt;= B) </a:t>
                      </a:r>
                      <a:endParaRPr sz="1600">
                        <a:latin typeface="Lucida Sans"/>
                        <a:ea typeface="Lucida Sans"/>
                        <a:cs typeface="Lucida Sans"/>
                        <a:sym typeface="Lucida Sans"/>
                      </a:endParaRPr>
                    </a:p>
                  </a:txBody>
                  <a:tcPr marT="47600" marB="47600" marR="47625" marL="47625"/>
                </a:tc>
              </a:tr>
            </a:tbl>
          </a:graphicData>
        </a:graphic>
      </p:graphicFrame>
      <p:sp>
        <p:nvSpPr>
          <p:cNvPr id="435" name="Google Shape;43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Relational Operators</a:t>
            </a:r>
            <a:endParaRPr/>
          </a:p>
        </p:txBody>
      </p:sp>
      <p:sp>
        <p:nvSpPr>
          <p:cNvPr id="436" name="Google Shape;436;p37"/>
          <p:cNvSpPr txBox="1"/>
          <p:nvPr/>
        </p:nvSpPr>
        <p:spPr>
          <a:xfrm>
            <a:off x="496888" y="823913"/>
            <a:ext cx="82296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The following table lists the relational operators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idx="1" type="body"/>
          </p:nvPr>
        </p:nvSpPr>
        <p:spPr>
          <a:xfrm>
            <a:off x="207963" y="930275"/>
            <a:ext cx="8743950" cy="5362575"/>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Example to understand  Relational operator */ </a:t>
            </a:r>
            <a:endParaRPr/>
          </a:p>
          <a:p>
            <a:pPr indent="-256032" lvl="0" marL="365760" rtl="0" algn="l">
              <a:spcBef>
                <a:spcPts val="40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 </a:t>
            </a:r>
            <a:r>
              <a:rPr lang="en-US">
                <a:latin typeface="Courier New"/>
                <a:ea typeface="Courier New"/>
                <a:cs typeface="Courier New"/>
                <a:sym typeface="Courier New"/>
              </a:rPr>
              <a:t>1</a:t>
            </a:r>
            <a:r>
              <a:rPr lang="en-US">
                <a:solidFill>
                  <a:schemeClr val="dk1"/>
                </a:solidFill>
                <a:latin typeface="Courier New"/>
                <a:ea typeface="Courier New"/>
                <a:cs typeface="Courier New"/>
                <a:sym typeface="Courier New"/>
              </a:rPr>
              <a:t>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b = 20;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 b = " + (a !=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&gt; b = " + (a &gt;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&lt; b = " + (a &lt;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out.println("b &gt;= a = " + (b &gt;= a)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out.println("b &lt;= a = " + (b &lt;= a)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156933" lvl="0" marL="365760" rtl="0" algn="l">
              <a:spcBef>
                <a:spcPts val="400"/>
              </a:spcBef>
              <a:spcAft>
                <a:spcPts val="0"/>
              </a:spcAft>
              <a:buSzPct val="68000"/>
              <a:buNone/>
            </a:pPr>
            <a:r>
              <a:t/>
            </a:r>
            <a:endParaRPr>
              <a:solidFill>
                <a:schemeClr val="dk1"/>
              </a:solidFill>
              <a:latin typeface="Courier New"/>
              <a:ea typeface="Courier New"/>
              <a:cs typeface="Courier New"/>
              <a:sym typeface="Courier New"/>
            </a:endParaRPr>
          </a:p>
        </p:txBody>
      </p:sp>
      <p:sp>
        <p:nvSpPr>
          <p:cNvPr id="443" name="Google Shape;44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Relational Operators - Example</a:t>
            </a:r>
            <a:endParaRPr/>
          </a:p>
        </p:txBody>
      </p:sp>
      <p:sp>
        <p:nvSpPr>
          <p:cNvPr id="444" name="Google Shape;444;p38"/>
          <p:cNvSpPr/>
          <p:nvPr/>
        </p:nvSpPr>
        <p:spPr>
          <a:xfrm>
            <a:off x="7442200" y="1898650"/>
            <a:ext cx="1577975" cy="2001838"/>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false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true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&gt; b = false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&lt; b = true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b &gt;= a = true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b &lt;= a = false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aphicFrame>
        <p:nvGraphicFramePr>
          <p:cNvPr id="450" name="Google Shape;450;p39"/>
          <p:cNvGraphicFramePr/>
          <p:nvPr/>
        </p:nvGraphicFramePr>
        <p:xfrm>
          <a:off x="569913" y="2011363"/>
          <a:ext cx="3000000" cy="3000000"/>
        </p:xfrm>
        <a:graphic>
          <a:graphicData uri="http://schemas.openxmlformats.org/drawingml/2006/table">
            <a:tbl>
              <a:tblPr bandRow="1" firstRow="1">
                <a:noFill/>
                <a:tableStyleId>{92AE053E-C464-4133-987B-50E3238DE4A5}</a:tableStyleId>
              </a:tblPr>
              <a:tblGrid>
                <a:gridCol w="1091250"/>
                <a:gridCol w="5227325"/>
                <a:gridCol w="1911025"/>
              </a:tblGrid>
              <a:tr h="550275">
                <a:tc>
                  <a:txBody>
                    <a:bodyPr/>
                    <a:lstStyle/>
                    <a:p>
                      <a:pPr indent="0" lvl="0" marL="0" marR="0" rtl="0" algn="ctr">
                        <a:spcBef>
                          <a:spcPts val="0"/>
                        </a:spcBef>
                        <a:spcAft>
                          <a:spcPts val="0"/>
                        </a:spcAft>
                        <a:buNone/>
                      </a:pPr>
                      <a:r>
                        <a:rPr lang="en-US" sz="1800">
                          <a:latin typeface="Lucida Sans"/>
                          <a:ea typeface="Lucida Sans"/>
                          <a:cs typeface="Lucida Sans"/>
                          <a:sym typeface="Lucida Sans"/>
                        </a:rPr>
                        <a:t>Operator</a:t>
                      </a:r>
                      <a:endParaRPr/>
                    </a:p>
                  </a:txBody>
                  <a:tcPr marT="47625" marB="47625" marR="47625" marL="47625"/>
                </a:tc>
                <a:tc>
                  <a:txBody>
                    <a:bodyPr/>
                    <a:lstStyle/>
                    <a:p>
                      <a:pPr indent="0" lvl="0" marL="0" marR="0" rtl="0" algn="ctr">
                        <a:spcBef>
                          <a:spcPts val="0"/>
                        </a:spcBef>
                        <a:spcAft>
                          <a:spcPts val="0"/>
                        </a:spcAft>
                        <a:buNone/>
                      </a:pPr>
                      <a:r>
                        <a:rPr lang="en-US" sz="1800">
                          <a:latin typeface="Lucida Sans"/>
                          <a:ea typeface="Lucida Sans"/>
                          <a:cs typeface="Lucida Sans"/>
                          <a:sym typeface="Lucida Sans"/>
                        </a:rPr>
                        <a:t>Description</a:t>
                      </a:r>
                      <a:endParaRPr/>
                    </a:p>
                  </a:txBody>
                  <a:tcPr marT="47625" marB="47625" marR="47625" marL="47625"/>
                </a:tc>
                <a:tc>
                  <a:txBody>
                    <a:bodyPr/>
                    <a:lstStyle/>
                    <a:p>
                      <a:pPr indent="0" lvl="0" marL="0" marR="0" rtl="0" algn="ctr">
                        <a:spcBef>
                          <a:spcPts val="0"/>
                        </a:spcBef>
                        <a:spcAft>
                          <a:spcPts val="0"/>
                        </a:spcAft>
                        <a:buNone/>
                      </a:pPr>
                      <a:r>
                        <a:rPr lang="en-US" sz="1800">
                          <a:latin typeface="Lucida Sans"/>
                          <a:ea typeface="Lucida Sans"/>
                          <a:cs typeface="Lucida Sans"/>
                          <a:sym typeface="Lucida Sans"/>
                        </a:rPr>
                        <a:t>Example</a:t>
                      </a:r>
                      <a:endParaRPr/>
                    </a:p>
                  </a:txBody>
                  <a:tcPr marT="47625" marB="47625" marR="47625" marL="47625"/>
                </a:tc>
              </a:tr>
              <a:tr h="1025725">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&amp;&amp;</a:t>
                      </a:r>
                      <a:endParaRPr/>
                    </a:p>
                  </a:txBody>
                  <a:tcPr marT="47625" marB="47625" marR="47625" marL="47625"/>
                </a:tc>
                <a:tc>
                  <a:txBody>
                    <a:bodyPr/>
                    <a:lstStyle/>
                    <a:p>
                      <a:pPr indent="0" lvl="0" marL="0" marR="0" rtl="0" algn="l">
                        <a:spcBef>
                          <a:spcPts val="0"/>
                        </a:spcBef>
                        <a:spcAft>
                          <a:spcPts val="0"/>
                        </a:spcAft>
                        <a:buNone/>
                      </a:pPr>
                      <a:r>
                        <a:rPr lang="en-US" sz="1800">
                          <a:latin typeface="Lucida Sans"/>
                          <a:ea typeface="Lucida Sans"/>
                          <a:cs typeface="Lucida Sans"/>
                          <a:sym typeface="Lucida Sans"/>
                        </a:rPr>
                        <a:t>This is known as Logical AND &amp; it combines two variables</a:t>
                      </a:r>
                      <a:r>
                        <a:rPr lang="en-US" sz="1800">
                          <a:latin typeface="Lucida Sans"/>
                          <a:ea typeface="Lucida Sans"/>
                          <a:cs typeface="Lucida Sans"/>
                          <a:sym typeface="Lucida Sans"/>
                        </a:rPr>
                        <a:t> or expressions </a:t>
                      </a:r>
                      <a:r>
                        <a:rPr lang="en-US" sz="1800">
                          <a:latin typeface="Lucida Sans"/>
                          <a:ea typeface="Lucida Sans"/>
                          <a:cs typeface="Lucida Sans"/>
                          <a:sym typeface="Lucida Sans"/>
                        </a:rPr>
                        <a:t> and if and only if both the operands are true, then it will return true</a:t>
                      </a:r>
                      <a:endParaRPr sz="1800">
                        <a:latin typeface="Lucida Sans"/>
                        <a:ea typeface="Lucida Sans"/>
                        <a:cs typeface="Lucida Sans"/>
                        <a:sym typeface="Lucida Sans"/>
                      </a:endParaRPr>
                    </a:p>
                  </a:txBody>
                  <a:tcPr marT="47625" marB="47625" marR="47625" marL="47625"/>
                </a:tc>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 &amp;&amp; B) is false</a:t>
                      </a:r>
                      <a:endParaRPr sz="1800">
                        <a:latin typeface="Lucida Sans"/>
                        <a:ea typeface="Lucida Sans"/>
                        <a:cs typeface="Lucida Sans"/>
                        <a:sym typeface="Lucida Sans"/>
                      </a:endParaRPr>
                    </a:p>
                  </a:txBody>
                  <a:tcPr marT="47625" marB="47625" marR="47625" marL="47625"/>
                </a:tc>
              </a:tr>
              <a:tr h="1436450">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t>
                      </a:r>
                      <a:endParaRPr/>
                    </a:p>
                  </a:txBody>
                  <a:tcPr marT="47625" marB="47625" marR="47625" marL="47625"/>
                </a:tc>
                <a:tc>
                  <a:txBody>
                    <a:bodyPr/>
                    <a:lstStyle/>
                    <a:p>
                      <a:pPr indent="0" lvl="0" marL="0" marR="0" rtl="0" algn="l">
                        <a:spcBef>
                          <a:spcPts val="0"/>
                        </a:spcBef>
                        <a:spcAft>
                          <a:spcPts val="0"/>
                        </a:spcAft>
                        <a:buNone/>
                      </a:pPr>
                      <a:r>
                        <a:rPr lang="en-US" sz="1800">
                          <a:latin typeface="Lucida Sans"/>
                          <a:ea typeface="Lucida Sans"/>
                          <a:cs typeface="Lucida Sans"/>
                          <a:sym typeface="Lucida Sans"/>
                        </a:rPr>
                        <a:t>This is known as Logical OR &amp; it combines two variables or expressions  and if either one</a:t>
                      </a:r>
                      <a:r>
                        <a:rPr lang="en-US" sz="1800">
                          <a:latin typeface="Lucida Sans"/>
                          <a:ea typeface="Lucida Sans"/>
                          <a:cs typeface="Lucida Sans"/>
                          <a:sym typeface="Lucida Sans"/>
                        </a:rPr>
                        <a:t>  is true or both </a:t>
                      </a:r>
                      <a:r>
                        <a:rPr lang="en-US" sz="1800">
                          <a:latin typeface="Lucida Sans"/>
                          <a:ea typeface="Lucida Sans"/>
                          <a:cs typeface="Lucida Sans"/>
                          <a:sym typeface="Lucida Sans"/>
                        </a:rPr>
                        <a:t>the operands</a:t>
                      </a:r>
                      <a:r>
                        <a:rPr lang="en-US" sz="1800">
                          <a:latin typeface="Lucida Sans"/>
                          <a:ea typeface="Lucida Sans"/>
                          <a:cs typeface="Lucida Sans"/>
                          <a:sym typeface="Lucida Sans"/>
                        </a:rPr>
                        <a:t>  are true,</a:t>
                      </a:r>
                      <a:r>
                        <a:rPr lang="en-US" sz="1800">
                          <a:latin typeface="Lucida Sans"/>
                          <a:ea typeface="Lucida Sans"/>
                          <a:cs typeface="Lucida Sans"/>
                          <a:sym typeface="Lucida Sans"/>
                        </a:rPr>
                        <a:t>then it will return true</a:t>
                      </a:r>
                      <a:endParaRPr/>
                    </a:p>
                    <a:p>
                      <a:pPr indent="0" lvl="0" marL="0" marR="0" rtl="0" algn="l">
                        <a:spcBef>
                          <a:spcPts val="0"/>
                        </a:spcBef>
                        <a:spcAft>
                          <a:spcPts val="0"/>
                        </a:spcAft>
                        <a:buNone/>
                      </a:pPr>
                      <a:r>
                        <a:t/>
                      </a:r>
                      <a:endParaRPr sz="1600">
                        <a:latin typeface="Lucida Sans"/>
                        <a:ea typeface="Lucida Sans"/>
                        <a:cs typeface="Lucida Sans"/>
                        <a:sym typeface="Lucida Sans"/>
                      </a:endParaRPr>
                    </a:p>
                  </a:txBody>
                  <a:tcPr marT="47625" marB="47625" marR="47625" marL="47625"/>
                </a:tc>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 || B) is true</a:t>
                      </a:r>
                      <a:endParaRPr sz="1800">
                        <a:latin typeface="Lucida Sans"/>
                        <a:ea typeface="Lucida Sans"/>
                        <a:cs typeface="Lucida Sans"/>
                        <a:sym typeface="Lucida Sans"/>
                      </a:endParaRPr>
                    </a:p>
                  </a:txBody>
                  <a:tcPr marT="47625" marB="47625" marR="47625" marL="47625"/>
                </a:tc>
              </a:tr>
              <a:tr h="819775">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t>
                      </a:r>
                      <a:endParaRPr/>
                    </a:p>
                  </a:txBody>
                  <a:tcPr marT="47625" marB="47625" marR="47625" marL="47625"/>
                </a:tc>
                <a:tc>
                  <a:txBody>
                    <a:bodyPr/>
                    <a:lstStyle/>
                    <a:p>
                      <a:pPr indent="0" lvl="0" marL="0" marR="0" rtl="0" algn="l">
                        <a:spcBef>
                          <a:spcPts val="0"/>
                        </a:spcBef>
                        <a:spcAft>
                          <a:spcPts val="0"/>
                        </a:spcAft>
                        <a:buNone/>
                      </a:pPr>
                      <a:r>
                        <a:rPr lang="en-US" sz="1800">
                          <a:latin typeface="Lucida Sans"/>
                          <a:ea typeface="Lucida Sans"/>
                          <a:cs typeface="Lucida Sans"/>
                          <a:sym typeface="Lucida Sans"/>
                        </a:rPr>
                        <a:t>Called Logical NOT Operator. It reverses the value of a boolean expression</a:t>
                      </a:r>
                      <a:endParaRPr sz="1800">
                        <a:latin typeface="Lucida Sans"/>
                        <a:ea typeface="Lucida Sans"/>
                        <a:cs typeface="Lucida Sans"/>
                        <a:sym typeface="Lucida Sans"/>
                      </a:endParaRPr>
                    </a:p>
                  </a:txBody>
                  <a:tcPr marT="47625" marB="47625" marR="47625" marL="47625"/>
                </a:tc>
                <a:tc>
                  <a:txBody>
                    <a:bodyPr/>
                    <a:lstStyle/>
                    <a:p>
                      <a:pPr indent="0" lvl="0" marL="0" marR="0" rtl="0" algn="ctr">
                        <a:spcBef>
                          <a:spcPts val="0"/>
                        </a:spcBef>
                        <a:spcAft>
                          <a:spcPts val="0"/>
                        </a:spcAft>
                        <a:buNone/>
                      </a:pPr>
                      <a:r>
                        <a:rPr lang="en-US" sz="1800">
                          <a:latin typeface="Lucida Sans"/>
                          <a:ea typeface="Lucida Sans"/>
                          <a:cs typeface="Lucida Sans"/>
                          <a:sym typeface="Lucida Sans"/>
                        </a:rPr>
                        <a:t>!(A &amp;&amp; B) is true</a:t>
                      </a:r>
                      <a:endParaRPr sz="1800">
                        <a:latin typeface="Lucida Sans"/>
                        <a:ea typeface="Lucida Sans"/>
                        <a:cs typeface="Lucida Sans"/>
                        <a:sym typeface="Lucida Sans"/>
                      </a:endParaRPr>
                    </a:p>
                  </a:txBody>
                  <a:tcPr marT="47625" marB="47625" marR="47625" marL="47625"/>
                </a:tc>
              </a:tr>
            </a:tbl>
          </a:graphicData>
        </a:graphic>
      </p:graphicFrame>
      <p:sp>
        <p:nvSpPr>
          <p:cNvPr id="451" name="Google Shape;45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Logical Operators</a:t>
            </a:r>
            <a:endParaRPr/>
          </a:p>
        </p:txBody>
      </p:sp>
      <p:sp>
        <p:nvSpPr>
          <p:cNvPr id="452" name="Google Shape;452;p39"/>
          <p:cNvSpPr txBox="1"/>
          <p:nvPr/>
        </p:nvSpPr>
        <p:spPr>
          <a:xfrm>
            <a:off x="481013" y="1289050"/>
            <a:ext cx="82296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The following table lists the logical operators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Evolution of Java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Example to understand  logical operator */ </a:t>
            </a:r>
            <a:endParaRPr/>
          </a:p>
          <a:p>
            <a:pPr indent="-256032" lvl="0" marL="365760" rtl="0" algn="l">
              <a:spcBef>
                <a:spcPts val="400"/>
              </a:spcBef>
              <a:spcAft>
                <a:spcPts val="0"/>
              </a:spcAft>
              <a:buSzPct val="68000"/>
              <a:buFont typeface="Arial"/>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class Sample{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boolean a = true;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boolean b = false;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&amp;&amp; b = " + (a&amp;&amp;b)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 b = " + (a||b)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out.println("!(a &amp;&amp; b) = " + !(a &amp;&amp; b)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t/>
            </a:r>
            <a:endParaRPr/>
          </a:p>
        </p:txBody>
      </p:sp>
      <p:sp>
        <p:nvSpPr>
          <p:cNvPr id="459" name="Google Shape;459;p40"/>
          <p:cNvSpPr txBox="1"/>
          <p:nvPr>
            <p:ph type="title"/>
          </p:nvPr>
        </p:nvSpPr>
        <p:spPr>
          <a:xfrm>
            <a:off x="193675" y="109538"/>
            <a:ext cx="8493125"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Logical Operators - Example</a:t>
            </a:r>
            <a:endParaRPr/>
          </a:p>
        </p:txBody>
      </p:sp>
      <p:sp>
        <p:nvSpPr>
          <p:cNvPr id="460" name="Google Shape;460;p40"/>
          <p:cNvSpPr/>
          <p:nvPr/>
        </p:nvSpPr>
        <p:spPr>
          <a:xfrm>
            <a:off x="7258050" y="1958975"/>
            <a:ext cx="1744663" cy="1416050"/>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t/>
            </a:r>
            <a:endParaRPr sz="1600" u="sng">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&amp;&amp; b = false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 b = true</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 &amp;&amp; b) = true</a:t>
            </a:r>
            <a:endParaRPr sz="1800">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t/>
            </a:r>
            <a:endParaRPr/>
          </a:p>
          <a:p>
            <a:pPr indent="-256032" lvl="0" marL="365760" rtl="0" algn="l">
              <a:spcBef>
                <a:spcPts val="400"/>
              </a:spcBef>
              <a:spcAft>
                <a:spcPts val="0"/>
              </a:spcAft>
              <a:buSzPct val="68000"/>
              <a:buFont typeface="Arial"/>
              <a:buNone/>
            </a:pPr>
            <a:r>
              <a:t/>
            </a:r>
            <a:endParaRPr>
              <a:solidFill>
                <a:schemeClr val="dk1"/>
              </a:solidFill>
            </a:endParaRPr>
          </a:p>
          <a:p>
            <a:pPr indent="-256032" lvl="0" marL="365760" rtl="0" algn="l">
              <a:spcBef>
                <a:spcPts val="400"/>
              </a:spcBef>
              <a:spcAft>
                <a:spcPts val="0"/>
              </a:spcAft>
              <a:buSzPct val="68000"/>
              <a:buFont typeface="Arial"/>
              <a:buNone/>
            </a:pPr>
            <a:r>
              <a:rPr lang="en-US">
                <a:solidFill>
                  <a:schemeClr val="dk1"/>
                </a:solidFill>
              </a:rPr>
              <a:t>		= 	Simple assignment operator</a:t>
            </a:r>
            <a:endParaRPr/>
          </a:p>
          <a:p>
            <a:pPr indent="-256032" lvl="0" marL="365760" rtl="0" algn="l">
              <a:spcBef>
                <a:spcPts val="400"/>
              </a:spcBef>
              <a:spcAft>
                <a:spcPts val="0"/>
              </a:spcAft>
              <a:buSzPct val="68000"/>
              <a:buFont typeface="Arial"/>
              <a:buNone/>
            </a:pPr>
            <a:r>
              <a:t/>
            </a:r>
            <a:endParaRPr>
              <a:solidFill>
                <a:schemeClr val="dk1"/>
              </a:solidFill>
            </a:endParaRPr>
          </a:p>
          <a:p>
            <a:pPr indent="-256032" lvl="0" marL="365760" rtl="0" algn="l">
              <a:spcBef>
                <a:spcPts val="400"/>
              </a:spcBef>
              <a:spcAft>
                <a:spcPts val="0"/>
              </a:spcAft>
              <a:buSzPct val="68000"/>
              <a:buFont typeface="Arial"/>
              <a:buNone/>
            </a:pPr>
            <a:r>
              <a:rPr lang="en-US">
                <a:solidFill>
                  <a:schemeClr val="dk1"/>
                </a:solidFill>
              </a:rPr>
              <a:t>			Which assigns right hand side value to left hand side variable</a:t>
            </a:r>
            <a:endParaRPr/>
          </a:p>
          <a:p>
            <a:pPr indent="-256032" lvl="0" marL="365760" rtl="0" algn="l">
              <a:spcBef>
                <a:spcPts val="400"/>
              </a:spcBef>
              <a:spcAft>
                <a:spcPts val="0"/>
              </a:spcAft>
              <a:buSzPct val="68000"/>
              <a:buFont typeface="Arial"/>
              <a:buNone/>
            </a:pPr>
            <a:r>
              <a:t/>
            </a:r>
            <a:endParaRPr>
              <a:solidFill>
                <a:schemeClr val="dk1"/>
              </a:solidFill>
            </a:endParaRPr>
          </a:p>
          <a:p>
            <a:pPr indent="-256032" lvl="0" marL="365760" rtl="0" algn="l">
              <a:spcBef>
                <a:spcPts val="400"/>
              </a:spcBef>
              <a:spcAft>
                <a:spcPts val="0"/>
              </a:spcAft>
              <a:buSzPct val="68000"/>
              <a:buFont typeface="Arial"/>
              <a:buNone/>
            </a:pPr>
            <a:r>
              <a:rPr lang="en-US">
                <a:solidFill>
                  <a:schemeClr val="dk1"/>
                </a:solidFill>
              </a:rPr>
              <a:t>		Ex:</a:t>
            </a:r>
            <a:endParaRPr/>
          </a:p>
          <a:p>
            <a:pPr indent="-256032" lvl="0" marL="365760" rtl="0" algn="l">
              <a:spcBef>
                <a:spcPts val="400"/>
              </a:spcBef>
              <a:spcAft>
                <a:spcPts val="0"/>
              </a:spcAft>
              <a:buSzPct val="68000"/>
              <a:buFont typeface="Arial"/>
              <a:buNone/>
            </a:pPr>
            <a:r>
              <a:rPr lang="en-US">
                <a:solidFill>
                  <a:schemeClr val="dk1"/>
                </a:solidFill>
              </a:rPr>
              <a:t>		</a:t>
            </a:r>
            <a:endParaRPr/>
          </a:p>
          <a:p>
            <a:pPr indent="-256032" lvl="0" marL="365760" rtl="0" algn="l">
              <a:spcBef>
                <a:spcPts val="400"/>
              </a:spcBef>
              <a:spcAft>
                <a:spcPts val="0"/>
              </a:spcAft>
              <a:buSzPct val="68000"/>
              <a:buFont typeface="Arial"/>
              <a:buNone/>
            </a:pPr>
            <a:r>
              <a:rPr lang="en-US">
                <a:solidFill>
                  <a:schemeClr val="dk1"/>
                </a:solidFill>
              </a:rPr>
              <a:t>		</a:t>
            </a:r>
            <a:r>
              <a:rPr lang="en-US">
                <a:solidFill>
                  <a:schemeClr val="dk1"/>
                </a:solidFill>
                <a:latin typeface="Courier New"/>
                <a:ea typeface="Courier New"/>
                <a:cs typeface="Courier New"/>
                <a:sym typeface="Courier New"/>
              </a:rPr>
              <a:t>	int a;</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 = 10;</a:t>
            </a:r>
            <a:endParaRPr/>
          </a:p>
          <a:p>
            <a:pPr indent="-256032" lvl="0" marL="365760" rtl="0" algn="l">
              <a:spcBef>
                <a:spcPts val="400"/>
              </a:spcBef>
              <a:spcAft>
                <a:spcPts val="0"/>
              </a:spcAft>
              <a:buSzPct val="68000"/>
              <a:buFont typeface="Arial"/>
              <a:buNone/>
            </a:pPr>
            <a:r>
              <a:t/>
            </a:r>
            <a:endParaRPr/>
          </a:p>
        </p:txBody>
      </p:sp>
      <p:sp>
        <p:nvSpPr>
          <p:cNvPr id="467" name="Google Shape;467;p41"/>
          <p:cNvSpPr txBox="1"/>
          <p:nvPr>
            <p:ph type="title"/>
          </p:nvPr>
        </p:nvSpPr>
        <p:spPr>
          <a:xfrm>
            <a:off x="246063" y="109538"/>
            <a:ext cx="8440737"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Simple Assignment Operator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idx="4294967295" type="body"/>
          </p:nvPr>
        </p:nvSpPr>
        <p:spPr>
          <a:xfrm>
            <a:off x="0" y="990600"/>
            <a:ext cx="8077200" cy="5357813"/>
          </a:xfrm>
          <a:prstGeom prst="rect">
            <a:avLst/>
          </a:prstGeom>
          <a:noFill/>
          <a:ln>
            <a:noFill/>
          </a:ln>
        </p:spPr>
        <p:txBody>
          <a:bodyPr anchorCtr="0" anchor="t" bIns="45700" lIns="91425" spcFirstLastPara="1" rIns="91425" wrap="square" tIns="45700">
            <a:normAutofit/>
          </a:bodyPr>
          <a:lstStyle/>
          <a:p>
            <a:pPr indent="-161035" lvl="0" marL="365760" rtl="0" algn="l">
              <a:spcBef>
                <a:spcPts val="0"/>
              </a:spcBef>
              <a:spcAft>
                <a:spcPts val="0"/>
              </a:spcAft>
              <a:buSzPts val="1496"/>
              <a:buNone/>
            </a:pPr>
            <a:r>
              <a:t/>
            </a:r>
            <a:endParaRPr sz="2200">
              <a:solidFill>
                <a:schemeClr val="dk1"/>
              </a:solidFill>
            </a:endParaRPr>
          </a:p>
          <a:p>
            <a:pPr indent="-457200" lvl="0" marL="457200" rtl="0" algn="l">
              <a:spcBef>
                <a:spcPts val="400"/>
              </a:spcBef>
              <a:spcAft>
                <a:spcPts val="0"/>
              </a:spcAft>
              <a:buSzPts val="1496"/>
              <a:buChar char="🞂"/>
            </a:pPr>
            <a:r>
              <a:rPr lang="en-US" sz="2200">
                <a:solidFill>
                  <a:schemeClr val="dk1"/>
                </a:solidFill>
              </a:rPr>
              <a:t>What will be the output for the below code ?</a:t>
            </a:r>
            <a:endParaRPr/>
          </a:p>
          <a:p>
            <a:pPr indent="-362204" lvl="0" marL="457200" rtl="0" algn="l">
              <a:spcBef>
                <a:spcPts val="400"/>
              </a:spcBef>
              <a:spcAft>
                <a:spcPts val="0"/>
              </a:spcAft>
              <a:buSzPts val="1496"/>
              <a:buNone/>
            </a:pPr>
            <a:r>
              <a:t/>
            </a:r>
            <a:endParaRPr sz="2200">
              <a:solidFill>
                <a:schemeClr val="dk1"/>
              </a:solidFill>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public class Sample{</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public static void main(){</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int i_val = 10, j_val = 20;</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boolean chk;</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chk = i_val &lt; j_val;</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System.out.println("chk value: "+chk);</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	}</a:t>
            </a:r>
            <a:endParaRPr/>
          </a:p>
          <a:p>
            <a:pPr indent="-457200" lvl="0" marL="457200" rtl="0" algn="l">
              <a:spcBef>
                <a:spcPts val="400"/>
              </a:spcBef>
              <a:spcAft>
                <a:spcPts val="0"/>
              </a:spcAft>
              <a:buSzPts val="1496"/>
              <a:buFont typeface="Arial"/>
              <a:buNone/>
            </a:pPr>
            <a:r>
              <a:rPr lang="en-US" sz="2200">
                <a:solidFill>
                  <a:schemeClr val="dk1"/>
                </a:solidFill>
                <a:latin typeface="Courier New"/>
                <a:ea typeface="Courier New"/>
                <a:cs typeface="Courier New"/>
                <a:sym typeface="Courier New"/>
              </a:rPr>
              <a:t>}</a:t>
            </a:r>
            <a:r>
              <a:rPr lang="en-US" sz="3000">
                <a:solidFill>
                  <a:schemeClr val="dk1"/>
                </a:solidFill>
                <a:latin typeface="Courier New"/>
                <a:ea typeface="Courier New"/>
                <a:cs typeface="Courier New"/>
                <a:sym typeface="Courier New"/>
              </a:rPr>
              <a:t> </a:t>
            </a:r>
            <a:endParaRPr/>
          </a:p>
        </p:txBody>
      </p:sp>
      <p:sp>
        <p:nvSpPr>
          <p:cNvPr id="474" name="Google Shape;474;p42"/>
          <p:cNvSpPr txBox="1"/>
          <p:nvPr>
            <p:ph idx="4294967295" type="title"/>
          </p:nvPr>
        </p:nvSpPr>
        <p:spPr>
          <a:xfrm>
            <a:off x="0" y="141288"/>
            <a:ext cx="91440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Arrays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4"/>
          <p:cNvSpPr txBox="1"/>
          <p:nvPr>
            <p:ph idx="1" type="body"/>
          </p:nvPr>
        </p:nvSpPr>
        <p:spPr>
          <a:xfrm>
            <a:off x="457200" y="1144588"/>
            <a:ext cx="8496300" cy="5256212"/>
          </a:xfrm>
          <a:prstGeom prst="rect">
            <a:avLst/>
          </a:prstGeom>
          <a:noFill/>
          <a:ln>
            <a:noFill/>
          </a:ln>
        </p:spPr>
        <p:txBody>
          <a:bodyPr anchorCtr="0" anchor="t" bIns="45700" lIns="91425" spcFirstLastPara="1" rIns="91425" wrap="square" tIns="45700">
            <a:normAutofit fontScale="85000" lnSpcReduction="10000"/>
          </a:bodyPr>
          <a:lstStyle/>
          <a:p>
            <a:pPr indent="-256032" lvl="0" marL="365760" rtl="0" algn="l">
              <a:lnSpc>
                <a:spcPct val="150000"/>
              </a:lnSpc>
              <a:spcBef>
                <a:spcPts val="0"/>
              </a:spcBef>
              <a:spcAft>
                <a:spcPts val="0"/>
              </a:spcAft>
              <a:buSzPct val="68000"/>
              <a:buChar char="🞂"/>
            </a:pPr>
            <a:r>
              <a:rPr lang="en-US">
                <a:solidFill>
                  <a:schemeClr val="dk1"/>
                </a:solidFill>
              </a:rPr>
              <a:t>An array is a container object that holds a fixed number of values of a single type</a:t>
            </a:r>
            <a:endParaRPr/>
          </a:p>
          <a:p>
            <a:pPr indent="-256032" lvl="0" marL="365760" rtl="0" algn="l">
              <a:lnSpc>
                <a:spcPct val="150000"/>
              </a:lnSpc>
              <a:spcBef>
                <a:spcPts val="400"/>
              </a:spcBef>
              <a:spcAft>
                <a:spcPts val="0"/>
              </a:spcAft>
              <a:buSzPct val="68000"/>
              <a:buChar char="🞂"/>
            </a:pPr>
            <a:r>
              <a:rPr lang="en-US">
                <a:solidFill>
                  <a:schemeClr val="dk1"/>
                </a:solidFill>
              </a:rPr>
              <a:t>When an array is created, the length of an array is fixed</a:t>
            </a:r>
            <a:endParaRPr/>
          </a:p>
          <a:p>
            <a:pPr indent="-256032" lvl="0" marL="365760" rtl="0" algn="l">
              <a:lnSpc>
                <a:spcPct val="150000"/>
              </a:lnSpc>
              <a:spcBef>
                <a:spcPts val="400"/>
              </a:spcBef>
              <a:spcAft>
                <a:spcPts val="0"/>
              </a:spcAft>
              <a:buSzPct val="68000"/>
              <a:buChar char="🞂"/>
            </a:pPr>
            <a:r>
              <a:rPr lang="en-US">
                <a:solidFill>
                  <a:schemeClr val="dk1"/>
                </a:solidFill>
              </a:rPr>
              <a:t>Array elements are automatically initialized with the default value of their type, When an array is created</a:t>
            </a:r>
            <a:endParaRPr/>
          </a:p>
          <a:p>
            <a:pPr indent="-256032" lvl="0" marL="365760" rtl="0" algn="l">
              <a:lnSpc>
                <a:spcPct val="150000"/>
              </a:lnSpc>
              <a:spcBef>
                <a:spcPts val="400"/>
              </a:spcBef>
              <a:spcAft>
                <a:spcPts val="0"/>
              </a:spcAft>
              <a:buSzPct val="68000"/>
              <a:buChar char="🞂"/>
            </a:pPr>
            <a:r>
              <a:rPr lang="en-US">
                <a:solidFill>
                  <a:schemeClr val="dk1"/>
                </a:solidFill>
              </a:rPr>
              <a:t>Array can be created using the </a:t>
            </a:r>
            <a:r>
              <a:rPr b="1" lang="en-US" sz="1800">
                <a:solidFill>
                  <a:schemeClr val="dk1"/>
                </a:solidFill>
              </a:rPr>
              <a:t>new</a:t>
            </a:r>
            <a:r>
              <a:rPr lang="en-US">
                <a:solidFill>
                  <a:schemeClr val="dk1"/>
                </a:solidFill>
              </a:rPr>
              <a:t> keyword</a:t>
            </a:r>
            <a:endParaRPr/>
          </a:p>
          <a:p>
            <a:pPr indent="-256032" lvl="0" marL="365760" rtl="0" algn="l">
              <a:lnSpc>
                <a:spcPct val="150000"/>
              </a:lnSpc>
              <a:spcBef>
                <a:spcPts val="400"/>
              </a:spcBef>
              <a:spcAft>
                <a:spcPts val="0"/>
              </a:spcAft>
              <a:buSzPct val="68000"/>
              <a:buFont typeface="Arial"/>
              <a:buNone/>
            </a:pPr>
            <a:r>
              <a:rPr lang="en-US">
                <a:solidFill>
                  <a:schemeClr val="dk1"/>
                </a:solidFill>
              </a:rPr>
              <a:t>	Ex:</a:t>
            </a:r>
            <a:endParaRPr/>
          </a:p>
          <a:p>
            <a:pPr indent="-256032" lvl="0" marL="365760" rtl="0" algn="l">
              <a:lnSpc>
                <a:spcPct val="150000"/>
              </a:lnSpc>
              <a:spcBef>
                <a:spcPts val="400"/>
              </a:spcBef>
              <a:spcAft>
                <a:spcPts val="0"/>
              </a:spcAft>
              <a:buSzPct val="68000"/>
              <a:buFont typeface="Arial"/>
              <a:buNone/>
            </a:pPr>
            <a:r>
              <a:rPr lang="en-US">
                <a:solidFill>
                  <a:schemeClr val="dk1"/>
                </a:solidFill>
              </a:rPr>
              <a:t>		</a:t>
            </a:r>
            <a:r>
              <a:rPr lang="en-US">
                <a:solidFill>
                  <a:schemeClr val="dk1"/>
                </a:solidFill>
                <a:latin typeface="Courier New"/>
                <a:ea typeface="Courier New"/>
                <a:cs typeface="Courier New"/>
                <a:sym typeface="Courier New"/>
              </a:rPr>
              <a:t>	int[] x =  new int[5]; </a:t>
            </a:r>
            <a:r>
              <a:rPr lang="en-US">
                <a:solidFill>
                  <a:schemeClr val="dk1"/>
                </a:solidFill>
              </a:rPr>
              <a:t>// defining an integer array for 5 blocks </a:t>
            </a:r>
            <a:endParaRPr/>
          </a:p>
          <a:p>
            <a:pPr indent="-156933" lvl="0" marL="365760" rtl="0" algn="l">
              <a:lnSpc>
                <a:spcPct val="90000"/>
              </a:lnSpc>
              <a:spcBef>
                <a:spcPts val="400"/>
              </a:spcBef>
              <a:spcAft>
                <a:spcPts val="0"/>
              </a:spcAft>
              <a:buSzPct val="68000"/>
              <a:buNone/>
            </a:pPr>
            <a:r>
              <a:t/>
            </a:r>
            <a:endParaRPr>
              <a:solidFill>
                <a:schemeClr val="dk1"/>
              </a:solidFill>
            </a:endParaRPr>
          </a:p>
          <a:p>
            <a:pPr indent="-256032" lvl="0" marL="365760" rtl="0" algn="l">
              <a:lnSpc>
                <a:spcPct val="90000"/>
              </a:lnSpc>
              <a:spcBef>
                <a:spcPts val="400"/>
              </a:spcBef>
              <a:spcAft>
                <a:spcPts val="0"/>
              </a:spcAft>
              <a:buSzPct val="68000"/>
              <a:buFont typeface="Arial"/>
              <a:buNone/>
            </a:pPr>
            <a:r>
              <a:t/>
            </a:r>
            <a:endParaRPr>
              <a:solidFill>
                <a:schemeClr val="dk1"/>
              </a:solidFill>
            </a:endParaRPr>
          </a:p>
        </p:txBody>
      </p:sp>
      <p:sp>
        <p:nvSpPr>
          <p:cNvPr id="488" name="Google Shape;48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Arrays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5"/>
          <p:cNvSpPr txBox="1"/>
          <p:nvPr>
            <p:ph idx="1" type="body"/>
          </p:nvPr>
        </p:nvSpPr>
        <p:spPr>
          <a:xfrm>
            <a:off x="457200" y="1144588"/>
            <a:ext cx="8280400" cy="5332412"/>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solidFill>
                  <a:schemeClr val="dk1"/>
                </a:solidFill>
              </a:rPr>
              <a:t>Alternatively, we can create and initialize array as below format</a:t>
            </a:r>
            <a:endParaRPr/>
          </a:p>
          <a:p>
            <a:pPr indent="-228600" lvl="1" marL="621792" rtl="0" algn="l">
              <a:spcBef>
                <a:spcPts val="324"/>
              </a:spcBef>
              <a:spcAft>
                <a:spcPts val="0"/>
              </a:spcAft>
              <a:buSzPct val="100000"/>
              <a:buFont typeface="Arial"/>
              <a:buNone/>
            </a:pPr>
            <a:r>
              <a:rPr lang="en-US" sz="2000">
                <a:solidFill>
                  <a:schemeClr val="dk1"/>
                </a:solidFill>
                <a:latin typeface="Courier New"/>
                <a:ea typeface="Courier New"/>
                <a:cs typeface="Courier New"/>
                <a:sym typeface="Courier New"/>
              </a:rPr>
              <a:t>int[] x = {10, 20, 30};</a:t>
            </a:r>
            <a:endParaRPr/>
          </a:p>
          <a:p>
            <a:pPr indent="-228600" lvl="1" marL="621792" rtl="0" algn="l">
              <a:spcBef>
                <a:spcPts val="324"/>
              </a:spcBef>
              <a:spcAft>
                <a:spcPts val="0"/>
              </a:spcAft>
              <a:buSzPct val="100000"/>
              <a:buFont typeface="Arial"/>
              <a:buNone/>
            </a:pPr>
            <a:r>
              <a:rPr lang="en-US" sz="2000">
                <a:solidFill>
                  <a:schemeClr val="dk1"/>
                </a:solidFill>
                <a:latin typeface="Courier New"/>
                <a:ea typeface="Courier New"/>
                <a:cs typeface="Courier New"/>
                <a:sym typeface="Courier New"/>
              </a:rPr>
              <a:t>int[] x = new int[]{10, 20, 30};</a:t>
            </a:r>
            <a:endParaRPr/>
          </a:p>
          <a:p>
            <a:pPr indent="-228600" lvl="1" marL="621792" rtl="0" algn="l">
              <a:spcBef>
                <a:spcPts val="324"/>
              </a:spcBef>
              <a:spcAft>
                <a:spcPts val="0"/>
              </a:spcAft>
              <a:buSzPct val="100000"/>
              <a:buFont typeface="Arial"/>
              <a:buNone/>
            </a:pPr>
            <a:r>
              <a:t/>
            </a:r>
            <a:endParaRPr sz="2000">
              <a:solidFill>
                <a:schemeClr val="dk1"/>
              </a:solidFill>
            </a:endParaRPr>
          </a:p>
          <a:p>
            <a:pPr indent="-256032" lvl="0" marL="365760" rtl="0" algn="l">
              <a:lnSpc>
                <a:spcPct val="150000"/>
              </a:lnSpc>
              <a:spcBef>
                <a:spcPts val="400"/>
              </a:spcBef>
              <a:spcAft>
                <a:spcPts val="0"/>
              </a:spcAft>
              <a:buSzPct val="68000"/>
              <a:buChar char="🞂"/>
            </a:pPr>
            <a:r>
              <a:rPr lang="en-US">
                <a:solidFill>
                  <a:schemeClr val="dk1"/>
                </a:solidFill>
              </a:rPr>
              <a:t>Here the length of an array is determined by the number of values</a:t>
            </a:r>
            <a:endParaRPr/>
          </a:p>
          <a:p>
            <a:pPr indent="-256032" lvl="0" marL="365760" rtl="0" algn="l">
              <a:lnSpc>
                <a:spcPct val="150000"/>
              </a:lnSpc>
              <a:spcBef>
                <a:spcPts val="400"/>
              </a:spcBef>
              <a:spcAft>
                <a:spcPts val="0"/>
              </a:spcAft>
              <a:buSzPct val="68000"/>
              <a:buFont typeface="Arial"/>
              <a:buNone/>
            </a:pPr>
            <a:r>
              <a:rPr lang="en-US">
                <a:solidFill>
                  <a:schemeClr val="dk1"/>
                </a:solidFill>
              </a:rPr>
              <a:t>   provided between </a:t>
            </a:r>
            <a:r>
              <a:rPr i="1" lang="en-US">
                <a:solidFill>
                  <a:schemeClr val="dk1"/>
                </a:solidFill>
              </a:rPr>
              <a:t>{ </a:t>
            </a:r>
            <a:r>
              <a:rPr lang="en-US">
                <a:solidFill>
                  <a:schemeClr val="dk1"/>
                </a:solidFill>
              </a:rPr>
              <a:t>and </a:t>
            </a:r>
            <a:r>
              <a:rPr i="1" lang="en-US">
                <a:solidFill>
                  <a:schemeClr val="dk1"/>
                </a:solidFill>
              </a:rPr>
              <a:t>}</a:t>
            </a:r>
            <a:endParaRPr/>
          </a:p>
          <a:p>
            <a:pPr indent="-256032" lvl="0" marL="365760" rtl="0" algn="l">
              <a:lnSpc>
                <a:spcPct val="150000"/>
              </a:lnSpc>
              <a:spcBef>
                <a:spcPts val="400"/>
              </a:spcBef>
              <a:spcAft>
                <a:spcPts val="0"/>
              </a:spcAft>
              <a:buSzPct val="68000"/>
              <a:buFont typeface="Arial"/>
              <a:buNone/>
            </a:pPr>
            <a:r>
              <a:t/>
            </a:r>
            <a:endParaRPr i="1">
              <a:solidFill>
                <a:schemeClr val="dk1"/>
              </a:solidFill>
            </a:endParaRPr>
          </a:p>
          <a:p>
            <a:pPr indent="-256032" lvl="0" marL="365760" rtl="0" algn="l">
              <a:spcBef>
                <a:spcPts val="400"/>
              </a:spcBef>
              <a:spcAft>
                <a:spcPts val="0"/>
              </a:spcAft>
              <a:buSzPct val="68000"/>
              <a:buChar char="🞂"/>
            </a:pPr>
            <a:r>
              <a:rPr lang="en-US">
                <a:solidFill>
                  <a:schemeClr val="dk1"/>
                </a:solidFill>
              </a:rPr>
              <a:t>The built-in length property determines the size of any array</a:t>
            </a:r>
            <a:endParaRPr/>
          </a:p>
          <a:p>
            <a:pPr indent="-256032" lvl="0" marL="365760" rtl="0" algn="l">
              <a:spcBef>
                <a:spcPts val="400"/>
              </a:spcBef>
              <a:spcAft>
                <a:spcPts val="0"/>
              </a:spcAft>
              <a:buSzPct val="68000"/>
              <a:buFont typeface="Arial"/>
              <a:buNone/>
            </a:pPr>
            <a:r>
              <a:t/>
            </a:r>
            <a:endParaRPr>
              <a:solidFill>
                <a:schemeClr val="dk1"/>
              </a:solidFill>
            </a:endParaRPr>
          </a:p>
          <a:p>
            <a:pPr indent="-256032" lvl="0" marL="365760" rtl="0" algn="l">
              <a:spcBef>
                <a:spcPts val="400"/>
              </a:spcBef>
              <a:spcAft>
                <a:spcPts val="0"/>
              </a:spcAft>
              <a:buSzPct val="68000"/>
              <a:buFont typeface="Arial"/>
              <a:buNone/>
            </a:pPr>
            <a:r>
              <a:rPr lang="en-US">
                <a:solidFill>
                  <a:schemeClr val="dk1"/>
                </a:solidFill>
              </a:rPr>
              <a:t>Ex:</a:t>
            </a:r>
            <a:endParaRPr/>
          </a:p>
          <a:p>
            <a:pPr indent="-256032" lvl="0" marL="365760" rtl="0" algn="l">
              <a:spcBef>
                <a:spcPts val="400"/>
              </a:spcBef>
              <a:spcAft>
                <a:spcPts val="0"/>
              </a:spcAft>
              <a:buSzPct val="68000"/>
              <a:buFont typeface="Arial"/>
              <a:buNone/>
            </a:pPr>
            <a:r>
              <a:rPr lang="en-US">
                <a:solidFill>
                  <a:schemeClr val="dk1"/>
                </a:solidFill>
              </a:rPr>
              <a:t>		</a:t>
            </a:r>
            <a:r>
              <a:rPr lang="en-US">
                <a:solidFill>
                  <a:schemeClr val="dk1"/>
                </a:solidFill>
                <a:latin typeface="Courier New"/>
                <a:ea typeface="Courier New"/>
                <a:cs typeface="Courier New"/>
                <a:sym typeface="Courier New"/>
              </a:rPr>
              <a:t>int[] x = new int[10];</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x_len = x.length; </a:t>
            </a:r>
            <a:endParaRPr/>
          </a:p>
          <a:p>
            <a:pPr indent="-256032" lvl="0" marL="365760" rtl="0" algn="l">
              <a:spcBef>
                <a:spcPts val="400"/>
              </a:spcBef>
              <a:spcAft>
                <a:spcPts val="0"/>
              </a:spcAft>
              <a:buSzPct val="68000"/>
              <a:buFont typeface="Noto Sans Symbols"/>
              <a:buNone/>
            </a:pPr>
            <a:r>
              <a:t/>
            </a:r>
            <a:endParaRPr>
              <a:solidFill>
                <a:schemeClr val="dk1"/>
              </a:solidFill>
            </a:endParaRPr>
          </a:p>
          <a:p>
            <a:pPr indent="-256032" lvl="0" marL="365760" rtl="0" algn="l">
              <a:spcBef>
                <a:spcPts val="400"/>
              </a:spcBef>
              <a:spcAft>
                <a:spcPts val="0"/>
              </a:spcAft>
              <a:buSzPct val="68000"/>
              <a:buFont typeface="Noto Sans Symbols"/>
              <a:buNone/>
            </a:pPr>
            <a:r>
              <a:t/>
            </a:r>
            <a:endParaRPr sz="1600">
              <a:solidFill>
                <a:schemeClr val="dk1"/>
              </a:solidFill>
              <a:latin typeface="Verdana"/>
              <a:ea typeface="Verdana"/>
              <a:cs typeface="Verdana"/>
              <a:sym typeface="Verdana"/>
            </a:endParaRPr>
          </a:p>
        </p:txBody>
      </p:sp>
      <p:sp>
        <p:nvSpPr>
          <p:cNvPr id="495" name="Google Shape;49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Arrays (Contd.).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6"/>
          <p:cNvSpPr txBox="1"/>
          <p:nvPr>
            <p:ph idx="1" type="body"/>
          </p:nvPr>
        </p:nvSpPr>
        <p:spPr>
          <a:xfrm>
            <a:off x="266700" y="947738"/>
            <a:ext cx="8528050" cy="5295900"/>
          </a:xfrm>
          <a:prstGeom prst="rect">
            <a:avLst/>
          </a:prstGeom>
          <a:noFill/>
          <a:ln>
            <a:noFill/>
          </a:ln>
        </p:spPr>
        <p:txBody>
          <a:bodyPr anchorCtr="0" anchor="t" bIns="45700" lIns="91425" spcFirstLastPara="1" rIns="91425" wrap="square" tIns="45700">
            <a:normAutofit/>
          </a:bodyPr>
          <a:lstStyle/>
          <a:p>
            <a:pPr indent="-228600" lvl="1" marL="621792" rtl="0" algn="l">
              <a:lnSpc>
                <a:spcPct val="90000"/>
              </a:lnSpc>
              <a:spcBef>
                <a:spcPts val="0"/>
              </a:spcBef>
              <a:spcAft>
                <a:spcPts val="0"/>
              </a:spcAft>
              <a:buSzPts val="1800"/>
              <a:buFont typeface="Arial"/>
              <a:buNone/>
            </a:pP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ArrayDemo {</a:t>
            </a:r>
            <a:endParaRPr/>
          </a:p>
          <a:p>
            <a:pPr indent="-228600" lvl="2" marL="859536" rtl="0" algn="l">
              <a:lnSpc>
                <a:spcPct val="90000"/>
              </a:lnSpc>
              <a:spcBef>
                <a:spcPts val="350"/>
              </a:spcBef>
              <a:spcAft>
                <a:spcPts val="0"/>
              </a:spcAft>
              <a:buSzPts val="1800"/>
              <a:buFont typeface="Arial"/>
              <a:buNone/>
            </a:pP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static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main(String[] args) {</a:t>
            </a:r>
            <a:endParaRPr/>
          </a:p>
          <a:p>
            <a:pPr indent="-228600" lvl="3" marL="1143000" rtl="0" algn="l">
              <a:lnSpc>
                <a:spcPct val="90000"/>
              </a:lnSpc>
              <a:spcBef>
                <a:spcPts val="350"/>
              </a:spcBef>
              <a:spcAft>
                <a:spcPts val="0"/>
              </a:spcAft>
              <a:buSzPts val="1800"/>
              <a:buFont typeface="Arial"/>
              <a:buNone/>
            </a:pP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x; // declares an array of integers</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x = </a:t>
            </a:r>
            <a:r>
              <a:rPr b="1" lang="en-US" sz="1800">
                <a:solidFill>
                  <a:schemeClr val="dk1"/>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[5]; // allocates memory for 5integers</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x[0] = 11;</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X[4] = 22;</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System.</a:t>
            </a:r>
            <a:r>
              <a:rPr i="1" lang="en-US" sz="1800">
                <a:solidFill>
                  <a:schemeClr val="dk1"/>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.println("Element at index 0: " + x[0]);</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System.</a:t>
            </a:r>
            <a:r>
              <a:rPr i="1" lang="en-US" sz="1800">
                <a:solidFill>
                  <a:schemeClr val="dk1"/>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.println("Element at index 1: " + x[1]);</a:t>
            </a:r>
            <a:endParaRPr/>
          </a:p>
          <a:p>
            <a:pPr indent="-228600" lvl="3" marL="1143000"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System.</a:t>
            </a:r>
            <a:r>
              <a:rPr i="1" lang="en-US" sz="1800">
                <a:solidFill>
                  <a:schemeClr val="dk1"/>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.println("Element at index 4: " + x[4]);</a:t>
            </a:r>
            <a:endParaRPr/>
          </a:p>
          <a:p>
            <a:pPr indent="-228600" lvl="2" marL="859536" rtl="0" algn="l">
              <a:lnSpc>
                <a:spcPct val="90000"/>
              </a:lnSpc>
              <a:spcBef>
                <a:spcPts val="350"/>
              </a:spcBef>
              <a:spcAft>
                <a:spcPts val="0"/>
              </a:spcAft>
              <a:buSzPts val="1800"/>
              <a:buFont typeface="Arial"/>
              <a:buNone/>
            </a:pPr>
            <a:r>
              <a:rPr lang="en-US" sz="1800">
                <a:solidFill>
                  <a:schemeClr val="dk1"/>
                </a:solidFill>
                <a:latin typeface="Courier New"/>
                <a:ea typeface="Courier New"/>
                <a:cs typeface="Courier New"/>
                <a:sym typeface="Courier New"/>
              </a:rPr>
              <a:t>}</a:t>
            </a:r>
            <a:endParaRPr/>
          </a:p>
          <a:p>
            <a:pPr indent="-228600" lvl="1" marL="621792" rtl="0" algn="l">
              <a:lnSpc>
                <a:spcPct val="90000"/>
              </a:lnSpc>
              <a:spcBef>
                <a:spcPts val="324"/>
              </a:spcBef>
              <a:spcAft>
                <a:spcPts val="0"/>
              </a:spcAft>
              <a:buSzPts val="1800"/>
              <a:buFont typeface="Arial"/>
              <a:buNone/>
            </a:pPr>
            <a:r>
              <a:rPr lang="en-US" sz="1800">
                <a:solidFill>
                  <a:schemeClr val="dk1"/>
                </a:solidFill>
                <a:latin typeface="Courier New"/>
                <a:ea typeface="Courier New"/>
                <a:cs typeface="Courier New"/>
                <a:sym typeface="Courier New"/>
              </a:rPr>
              <a:t>}</a:t>
            </a:r>
            <a:endParaRPr/>
          </a:p>
          <a:p>
            <a:pPr indent="-256032" lvl="0" marL="365760" rtl="0" algn="l">
              <a:lnSpc>
                <a:spcPct val="90000"/>
              </a:lnSpc>
              <a:spcBef>
                <a:spcPts val="400"/>
              </a:spcBef>
              <a:spcAft>
                <a:spcPts val="0"/>
              </a:spcAft>
              <a:buSzPts val="1088"/>
              <a:buFont typeface="Arial"/>
              <a:buNone/>
            </a:pPr>
            <a:r>
              <a:t/>
            </a:r>
            <a:endParaRPr sz="1600">
              <a:latin typeface="Verdana"/>
              <a:ea typeface="Verdana"/>
              <a:cs typeface="Verdana"/>
              <a:sym typeface="Verdana"/>
            </a:endParaRPr>
          </a:p>
          <a:p>
            <a:pPr indent="-256032" lvl="0" marL="365760" rtl="0" algn="l">
              <a:spcBef>
                <a:spcPts val="400"/>
              </a:spcBef>
              <a:spcAft>
                <a:spcPts val="0"/>
              </a:spcAft>
              <a:buSzPts val="1836"/>
              <a:buFont typeface="Noto Sans Symbols"/>
              <a:buNone/>
            </a:pPr>
            <a:r>
              <a:t/>
            </a:r>
            <a:endParaRPr>
              <a:latin typeface="Verdana"/>
              <a:ea typeface="Verdana"/>
              <a:cs typeface="Verdana"/>
              <a:sym typeface="Verdana"/>
            </a:endParaRPr>
          </a:p>
        </p:txBody>
      </p:sp>
      <p:sp>
        <p:nvSpPr>
          <p:cNvPr id="502" name="Google Shape;50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Array - Example</a:t>
            </a:r>
            <a:endParaRPr/>
          </a:p>
        </p:txBody>
      </p:sp>
      <p:sp>
        <p:nvSpPr>
          <p:cNvPr id="503" name="Google Shape;503;p46"/>
          <p:cNvSpPr/>
          <p:nvPr/>
        </p:nvSpPr>
        <p:spPr>
          <a:xfrm>
            <a:off x="4745038" y="5370513"/>
            <a:ext cx="3289300" cy="830262"/>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b="1" lang="en-US" sz="1200">
                <a:solidFill>
                  <a:schemeClr val="dk1"/>
                </a:solidFill>
                <a:latin typeface="Verdana"/>
                <a:ea typeface="Verdana"/>
                <a:cs typeface="Verdana"/>
                <a:sym typeface="Verdana"/>
              </a:rPr>
              <a:t>Element at index 0: 11</a:t>
            </a:r>
            <a:endParaRPr/>
          </a:p>
          <a:p>
            <a:pPr indent="0" lvl="0" marL="0" marR="0" rtl="0" algn="l">
              <a:spcBef>
                <a:spcPts val="0"/>
              </a:spcBef>
              <a:spcAft>
                <a:spcPts val="0"/>
              </a:spcAft>
              <a:buNone/>
            </a:pPr>
            <a:r>
              <a:rPr b="1" lang="en-US" sz="1200">
                <a:solidFill>
                  <a:schemeClr val="dk1"/>
                </a:solidFill>
                <a:latin typeface="Verdana"/>
                <a:ea typeface="Verdana"/>
                <a:cs typeface="Verdana"/>
                <a:sym typeface="Verdana"/>
              </a:rPr>
              <a:t>Element at index 1: 0</a:t>
            </a:r>
            <a:endParaRPr/>
          </a:p>
          <a:p>
            <a:pPr indent="0" lvl="0" marL="0" marR="0" rtl="0" algn="l">
              <a:spcBef>
                <a:spcPts val="0"/>
              </a:spcBef>
              <a:spcAft>
                <a:spcPts val="0"/>
              </a:spcAft>
              <a:buNone/>
            </a:pPr>
            <a:r>
              <a:rPr b="1" lang="en-US" sz="1200">
                <a:solidFill>
                  <a:schemeClr val="dk1"/>
                </a:solidFill>
                <a:latin typeface="Verdana"/>
                <a:ea typeface="Verdana"/>
                <a:cs typeface="Verdana"/>
                <a:sym typeface="Verdana"/>
              </a:rPr>
              <a:t>Element at index 4: 22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a:bodyPr>
          <a:lstStyle/>
          <a:p>
            <a:pPr indent="-256053" lvl="0" marL="365760" rtl="0" algn="l">
              <a:lnSpc>
                <a:spcPct val="150000"/>
              </a:lnSpc>
              <a:spcBef>
                <a:spcPts val="0"/>
              </a:spcBef>
              <a:spcAft>
                <a:spcPts val="0"/>
              </a:spcAft>
              <a:buSzPct val="68000"/>
              <a:buChar char="🞂"/>
            </a:pPr>
            <a:r>
              <a:rPr lang="en-US">
                <a:solidFill>
                  <a:schemeClr val="dk1"/>
                </a:solidFill>
              </a:rPr>
              <a:t>Array subscripts begin with 0</a:t>
            </a:r>
            <a:endParaRPr/>
          </a:p>
          <a:p>
            <a:pPr indent="-184137" lvl="0" marL="365760" rtl="0" algn="l">
              <a:lnSpc>
                <a:spcPct val="150000"/>
              </a:lnSpc>
              <a:spcBef>
                <a:spcPts val="400"/>
              </a:spcBef>
              <a:spcAft>
                <a:spcPts val="0"/>
              </a:spcAft>
              <a:buSzPct val="68000"/>
              <a:buNone/>
            </a:pPr>
            <a:r>
              <a:t/>
            </a:r>
            <a:endParaRPr b="1" sz="1800">
              <a:solidFill>
                <a:schemeClr val="dk1"/>
              </a:solidFill>
            </a:endParaRPr>
          </a:p>
          <a:p>
            <a:pPr indent="-256053" lvl="0" marL="365760" rtl="0" algn="l">
              <a:spcBef>
                <a:spcPts val="400"/>
              </a:spcBef>
              <a:spcAft>
                <a:spcPts val="0"/>
              </a:spcAft>
              <a:buSzPct val="68000"/>
              <a:buChar char="🞂"/>
            </a:pPr>
            <a:r>
              <a:rPr lang="en-US">
                <a:solidFill>
                  <a:schemeClr val="dk1"/>
                </a:solidFill>
              </a:rPr>
              <a:t>Can't access an array element beyond the range</a:t>
            </a:r>
            <a:endParaRPr/>
          </a:p>
          <a:p>
            <a:pPr indent="-148211" lvl="0" marL="365760" rtl="0" algn="l">
              <a:spcBef>
                <a:spcPts val="400"/>
              </a:spcBef>
              <a:spcAft>
                <a:spcPts val="0"/>
              </a:spcAft>
              <a:buSzPct val="68000"/>
              <a:buNone/>
            </a:pPr>
            <a:r>
              <a:t/>
            </a:r>
            <a:endParaRPr>
              <a:solidFill>
                <a:schemeClr val="dk1"/>
              </a:solidFill>
            </a:endParaRPr>
          </a:p>
          <a:p>
            <a:pPr indent="-256053" lvl="0" marL="365760" rtl="0" algn="just">
              <a:lnSpc>
                <a:spcPct val="150000"/>
              </a:lnSpc>
              <a:spcBef>
                <a:spcPts val="400"/>
              </a:spcBef>
              <a:spcAft>
                <a:spcPts val="0"/>
              </a:spcAft>
              <a:buSzPct val="68000"/>
              <a:buChar char="🞂"/>
            </a:pPr>
            <a:r>
              <a:rPr lang="en-US">
                <a:solidFill>
                  <a:schemeClr val="dk1"/>
                </a:solidFill>
              </a:rPr>
              <a:t>Can't resize an array. Can use the same reference variable to refer  new array</a:t>
            </a:r>
            <a:endParaRPr/>
          </a:p>
          <a:p>
            <a:pPr indent="-148211" lvl="0" marL="365760" rtl="0" algn="l">
              <a:lnSpc>
                <a:spcPct val="150000"/>
              </a:lnSpc>
              <a:spcBef>
                <a:spcPts val="400"/>
              </a:spcBef>
              <a:spcAft>
                <a:spcPts val="0"/>
              </a:spcAft>
              <a:buSzPct val="68000"/>
              <a:buNone/>
            </a:pPr>
            <a:r>
              <a:t/>
            </a:r>
            <a:endParaRPr>
              <a:solidFill>
                <a:schemeClr val="dk1"/>
              </a:solidFill>
            </a:endParaRPr>
          </a:p>
          <a:p>
            <a:pPr indent="-228600" lvl="1" marL="621792" rtl="0" algn="l">
              <a:spcBef>
                <a:spcPts val="324"/>
              </a:spcBef>
              <a:spcAft>
                <a:spcPts val="0"/>
              </a:spcAft>
              <a:buSzPct val="100000"/>
              <a:buFont typeface="Arial"/>
              <a:buNone/>
            </a:pPr>
            <a:r>
              <a:rPr b="1" lang="en-US" sz="1800">
                <a:solidFill>
                  <a:schemeClr val="dk1"/>
                </a:solidFill>
                <a:latin typeface="Courier New"/>
                <a:ea typeface="Courier New"/>
                <a:cs typeface="Courier New"/>
                <a:sym typeface="Courier New"/>
              </a:rPr>
              <a:t>int x[] = new int [5];</a:t>
            </a:r>
            <a:endParaRPr/>
          </a:p>
          <a:p>
            <a:pPr indent="-228600" lvl="1" marL="621792" rtl="0" algn="l">
              <a:spcBef>
                <a:spcPts val="324"/>
              </a:spcBef>
              <a:spcAft>
                <a:spcPts val="0"/>
              </a:spcAft>
              <a:buSzPct val="100000"/>
              <a:buFont typeface="Arial"/>
              <a:buNone/>
            </a:pPr>
            <a:r>
              <a:rPr b="1" lang="en-US" sz="1800">
                <a:solidFill>
                  <a:schemeClr val="dk1"/>
                </a:solidFill>
                <a:latin typeface="Courier New"/>
                <a:ea typeface="Courier New"/>
                <a:cs typeface="Courier New"/>
                <a:sym typeface="Courier New"/>
              </a:rPr>
              <a:t>x= new int [10];</a:t>
            </a:r>
            <a:endParaRPr/>
          </a:p>
          <a:p>
            <a:pPr indent="-228600" lvl="1" marL="621792" rtl="0" algn="l">
              <a:spcBef>
                <a:spcPts val="324"/>
              </a:spcBef>
              <a:spcAft>
                <a:spcPts val="0"/>
              </a:spcAft>
              <a:buSzPct val="100000"/>
              <a:buFont typeface="Arial"/>
              <a:buNone/>
            </a:pPr>
            <a:r>
              <a:t/>
            </a:r>
            <a:endParaRPr b="1" sz="1800">
              <a:solidFill>
                <a:schemeClr val="dk1"/>
              </a:solidFill>
              <a:latin typeface="Courier New"/>
              <a:ea typeface="Courier New"/>
              <a:cs typeface="Courier New"/>
              <a:sym typeface="Courier New"/>
            </a:endParaRPr>
          </a:p>
          <a:p>
            <a:pPr indent="-192125" lvl="0" marL="365760" rtl="0" algn="l">
              <a:spcBef>
                <a:spcPts val="400"/>
              </a:spcBef>
              <a:spcAft>
                <a:spcPts val="0"/>
              </a:spcAft>
              <a:buSzPct val="68000"/>
              <a:buNone/>
            </a:pPr>
            <a:r>
              <a:t/>
            </a:r>
            <a:endParaRPr sz="1600">
              <a:solidFill>
                <a:schemeClr val="dk1"/>
              </a:solidFill>
              <a:latin typeface="Verdana"/>
              <a:ea typeface="Verdana"/>
              <a:cs typeface="Verdana"/>
              <a:sym typeface="Verdana"/>
            </a:endParaRPr>
          </a:p>
        </p:txBody>
      </p:sp>
      <p:sp>
        <p:nvSpPr>
          <p:cNvPr id="510" name="Google Shape;510;p47"/>
          <p:cNvSpPr txBox="1"/>
          <p:nvPr>
            <p:ph type="title"/>
          </p:nvPr>
        </p:nvSpPr>
        <p:spPr>
          <a:xfrm>
            <a:off x="246063" y="109538"/>
            <a:ext cx="8440737"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Array Bounds, Array Resizing</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8"/>
          <p:cNvSpPr txBox="1"/>
          <p:nvPr>
            <p:ph idx="1" type="body"/>
          </p:nvPr>
        </p:nvSpPr>
        <p:spPr>
          <a:xfrm>
            <a:off x="457200" y="1144588"/>
            <a:ext cx="8331200" cy="5357812"/>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lnSpc>
                <a:spcPct val="150000"/>
              </a:lnSpc>
              <a:spcBef>
                <a:spcPts val="0"/>
              </a:spcBef>
              <a:spcAft>
                <a:spcPts val="0"/>
              </a:spcAft>
              <a:buSzPct val="68000"/>
              <a:buChar char="🞂"/>
            </a:pPr>
            <a:r>
              <a:rPr lang="en-US">
                <a:solidFill>
                  <a:schemeClr val="dk1"/>
                </a:solidFill>
              </a:rPr>
              <a:t>To copy array elements from one array to another array, we can use arraycopy static method from System class</a:t>
            </a:r>
            <a:endParaRPr/>
          </a:p>
          <a:p>
            <a:pPr indent="-256032" lvl="0" marL="365760" rtl="0" algn="l">
              <a:spcBef>
                <a:spcPts val="400"/>
              </a:spcBef>
              <a:spcAft>
                <a:spcPts val="0"/>
              </a:spcAft>
              <a:buSzPct val="68000"/>
              <a:buFont typeface="Arial"/>
              <a:buNone/>
            </a:pPr>
            <a:r>
              <a:t/>
            </a:r>
            <a:endParaRPr>
              <a:solidFill>
                <a:schemeClr val="dk1"/>
              </a:solidFill>
            </a:endParaRPr>
          </a:p>
          <a:p>
            <a:pPr indent="-256053" lvl="0" marL="365760" rtl="0" algn="l">
              <a:spcBef>
                <a:spcPts val="400"/>
              </a:spcBef>
              <a:spcAft>
                <a:spcPts val="0"/>
              </a:spcAft>
              <a:buSzPct val="68000"/>
              <a:buChar char="🞂"/>
            </a:pPr>
            <a:r>
              <a:rPr lang="en-US">
                <a:solidFill>
                  <a:schemeClr val="dk1"/>
                </a:solidFill>
                <a:latin typeface="Verdana"/>
                <a:ea typeface="Verdana"/>
                <a:cs typeface="Verdana"/>
                <a:sym typeface="Verdana"/>
              </a:rPr>
              <a:t>Syntax:</a:t>
            </a:r>
            <a:endParaRPr/>
          </a:p>
          <a:p>
            <a:pPr indent="-256032" lvl="0" marL="365760" rtl="0" algn="l">
              <a:spcBef>
                <a:spcPts val="400"/>
              </a:spcBef>
              <a:spcAft>
                <a:spcPts val="0"/>
              </a:spcAft>
              <a:buSzPct val="68000"/>
              <a:buFont typeface="Arial"/>
              <a:buNone/>
            </a:pPr>
            <a:r>
              <a:rPr lang="en-US">
                <a:solidFill>
                  <a:schemeClr val="dk1"/>
                </a:solidFill>
                <a:latin typeface="Verdana"/>
                <a:ea typeface="Verdana"/>
                <a:cs typeface="Verdana"/>
                <a:sym typeface="Verdana"/>
              </a:rPr>
              <a:t>			public static void arraycopy(Object s,int 							sIndex,Object d,int dIndex,int lngth)</a:t>
            </a:r>
            <a:endParaRPr/>
          </a:p>
          <a:p>
            <a:pPr indent="-256032" lvl="0" marL="365760" rtl="0" algn="l">
              <a:spcBef>
                <a:spcPts val="400"/>
              </a:spcBef>
              <a:spcAft>
                <a:spcPts val="0"/>
              </a:spcAft>
              <a:buSzPct val="68000"/>
              <a:buFont typeface="Arial"/>
              <a:buNone/>
            </a:pPr>
            <a:r>
              <a:t/>
            </a:r>
            <a:endParaRPr>
              <a:solidFill>
                <a:schemeClr val="dk1"/>
              </a:solidFill>
            </a:endParaRPr>
          </a:p>
          <a:p>
            <a:pPr indent="-256053" lvl="0" marL="365760" rtl="0" algn="l">
              <a:spcBef>
                <a:spcPts val="400"/>
              </a:spcBef>
              <a:spcAft>
                <a:spcPts val="0"/>
              </a:spcAft>
              <a:buSzPct val="68000"/>
              <a:buChar char="🞂"/>
            </a:pPr>
            <a:r>
              <a:rPr lang="en-US">
                <a:solidFill>
                  <a:schemeClr val="dk1"/>
                </a:solidFill>
              </a:rPr>
              <a:t>Ex:</a:t>
            </a:r>
            <a:endParaRPr/>
          </a:p>
          <a:p>
            <a:pPr indent="-256032" lvl="0" marL="365760" rtl="0" algn="l">
              <a:lnSpc>
                <a:spcPct val="150000"/>
              </a:lnSpc>
              <a:spcBef>
                <a:spcPts val="400"/>
              </a:spcBef>
              <a:spcAft>
                <a:spcPts val="0"/>
              </a:spcAft>
              <a:buSzPct val="68000"/>
              <a:buFont typeface="Arial"/>
              <a:buNone/>
            </a:pPr>
            <a:r>
              <a:rPr b="1" lang="en-US" sz="1800">
                <a:solidFill>
                  <a:schemeClr val="dk1"/>
                </a:solidFill>
                <a:latin typeface="Verdana"/>
                <a:ea typeface="Verdana"/>
                <a:cs typeface="Verdana"/>
                <a:sym typeface="Verdana"/>
              </a:rPr>
              <a:t>	</a:t>
            </a:r>
            <a:r>
              <a:rPr b="1" lang="en-US" sz="1800">
                <a:solidFill>
                  <a:schemeClr val="dk1"/>
                </a:solidFill>
                <a:latin typeface="Courier New"/>
                <a:ea typeface="Courier New"/>
                <a:cs typeface="Courier New"/>
                <a:sym typeface="Courier New"/>
              </a:rPr>
              <a:t>	int source[] = {1, 2, 3, 4, 5, 6};</a:t>
            </a:r>
            <a:endParaRPr/>
          </a:p>
          <a:p>
            <a:pPr indent="-228600" lvl="1" marL="621792" rtl="0" algn="l">
              <a:lnSpc>
                <a:spcPct val="150000"/>
              </a:lnSpc>
              <a:spcBef>
                <a:spcPts val="324"/>
              </a:spcBef>
              <a:spcAft>
                <a:spcPts val="0"/>
              </a:spcAft>
              <a:buSzPct val="100000"/>
              <a:buFont typeface="Arial"/>
              <a:buNone/>
            </a:pPr>
            <a:r>
              <a:rPr b="1" lang="en-US" sz="1800">
                <a:solidFill>
                  <a:schemeClr val="dk1"/>
                </a:solidFill>
                <a:latin typeface="Courier New"/>
                <a:ea typeface="Courier New"/>
                <a:cs typeface="Courier New"/>
                <a:sym typeface="Courier New"/>
              </a:rPr>
              <a:t>int  dest[]  = new int[10];</a:t>
            </a:r>
            <a:endParaRPr/>
          </a:p>
          <a:p>
            <a:pPr indent="-228600" lvl="1" marL="621792" rtl="0" algn="l">
              <a:lnSpc>
                <a:spcPct val="150000"/>
              </a:lnSpc>
              <a:spcBef>
                <a:spcPts val="324"/>
              </a:spcBef>
              <a:spcAft>
                <a:spcPts val="0"/>
              </a:spcAft>
              <a:buSzPct val="100000"/>
              <a:buFont typeface="Arial"/>
              <a:buNone/>
            </a:pPr>
            <a:r>
              <a:rPr b="1" lang="en-US" sz="1800">
                <a:solidFill>
                  <a:schemeClr val="dk1"/>
                </a:solidFill>
                <a:latin typeface="Courier New"/>
                <a:ea typeface="Courier New"/>
                <a:cs typeface="Courier New"/>
                <a:sym typeface="Courier New"/>
              </a:rPr>
              <a:t>System.arraycopy(source,0, dest,0,source.length);</a:t>
            </a:r>
            <a:endParaRPr/>
          </a:p>
          <a:p>
            <a:pPr indent="-148211" lvl="0" marL="365760" rtl="0" algn="l">
              <a:spcBef>
                <a:spcPts val="400"/>
              </a:spcBef>
              <a:spcAft>
                <a:spcPts val="0"/>
              </a:spcAft>
              <a:buSzPct val="68000"/>
              <a:buNone/>
            </a:pPr>
            <a:r>
              <a:t/>
            </a:r>
            <a:endParaRPr b="1">
              <a:solidFill>
                <a:schemeClr val="dk1"/>
              </a:solidFill>
              <a:latin typeface="Verdana"/>
              <a:ea typeface="Verdana"/>
              <a:cs typeface="Verdana"/>
              <a:sym typeface="Verdana"/>
            </a:endParaRPr>
          </a:p>
          <a:p>
            <a:pPr indent="-228600" lvl="1" marL="621792" rtl="0" algn="l">
              <a:spcBef>
                <a:spcPts val="324"/>
              </a:spcBef>
              <a:spcAft>
                <a:spcPts val="0"/>
              </a:spcAft>
              <a:buSzPct val="100000"/>
              <a:buFont typeface="Arial"/>
              <a:buNone/>
            </a:pPr>
            <a:r>
              <a:t/>
            </a:r>
            <a:endParaRPr b="1" sz="1800">
              <a:solidFill>
                <a:schemeClr val="dk1"/>
              </a:solidFill>
              <a:latin typeface="Verdana"/>
              <a:ea typeface="Verdana"/>
              <a:cs typeface="Verdana"/>
              <a:sym typeface="Verdana"/>
            </a:endParaRPr>
          </a:p>
          <a:p>
            <a:pPr indent="-192125" lvl="0" marL="365760" rtl="0" algn="l">
              <a:spcBef>
                <a:spcPts val="400"/>
              </a:spcBef>
              <a:spcAft>
                <a:spcPts val="0"/>
              </a:spcAft>
              <a:buSzPct val="68000"/>
              <a:buNone/>
            </a:pPr>
            <a:r>
              <a:t/>
            </a:r>
            <a:endParaRPr sz="1600">
              <a:solidFill>
                <a:schemeClr val="dk1"/>
              </a:solidFill>
              <a:latin typeface="Verdana"/>
              <a:ea typeface="Verdana"/>
              <a:cs typeface="Verdana"/>
              <a:sym typeface="Verdana"/>
            </a:endParaRPr>
          </a:p>
        </p:txBody>
      </p:sp>
      <p:sp>
        <p:nvSpPr>
          <p:cNvPr id="517" name="Google Shape;51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Array copy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28600" lvl="1" marL="621792" rtl="0" algn="l">
              <a:spcBef>
                <a:spcPts val="0"/>
              </a:spcBef>
              <a:spcAft>
                <a:spcPts val="0"/>
              </a:spcAft>
              <a:buSzPts val="1600"/>
              <a:buFont typeface="Arial"/>
              <a:buNone/>
            </a:pPr>
            <a:r>
              <a:t/>
            </a:r>
            <a:endParaRPr b="1" sz="1600">
              <a:solidFill>
                <a:schemeClr val="dk1"/>
              </a:solidFill>
              <a:latin typeface="Courier New"/>
              <a:ea typeface="Courier New"/>
              <a:cs typeface="Courier New"/>
              <a:sym typeface="Courier New"/>
            </a:endParaRPr>
          </a:p>
          <a:p>
            <a:pPr indent="-228600" lvl="1" marL="621792" rtl="0" algn="l">
              <a:spcBef>
                <a:spcPts val="324"/>
              </a:spcBef>
              <a:spcAft>
                <a:spcPts val="0"/>
              </a:spcAft>
              <a:buSzPts val="1600"/>
              <a:buFont typeface="Arial"/>
              <a:buNone/>
            </a:pPr>
            <a:r>
              <a:rPr b="1" lang="en-US" sz="1600">
                <a:solidFill>
                  <a:schemeClr val="dk1"/>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class</a:t>
            </a:r>
            <a:r>
              <a:rPr lang="en-US" sz="1600">
                <a:solidFill>
                  <a:schemeClr val="dk1"/>
                </a:solidFill>
                <a:latin typeface="Courier New"/>
                <a:ea typeface="Courier New"/>
                <a:cs typeface="Courier New"/>
                <a:sym typeface="Courier New"/>
              </a:rPr>
              <a:t> ArrayLengthDemo {</a:t>
            </a:r>
            <a:endParaRPr/>
          </a:p>
          <a:p>
            <a:pPr indent="-228600" lvl="2" marL="859536" rtl="0" algn="l">
              <a:spcBef>
                <a:spcPts val="350"/>
              </a:spcBef>
              <a:spcAft>
                <a:spcPts val="0"/>
              </a:spcAft>
              <a:buSzPts val="2100"/>
              <a:buFont typeface="Arial"/>
              <a:buNone/>
            </a:pPr>
            <a:r>
              <a:rPr b="1" lang="en-US">
                <a:solidFill>
                  <a:schemeClr val="dk1"/>
                </a:solidFill>
                <a:latin typeface="Courier New"/>
                <a:ea typeface="Courier New"/>
                <a:cs typeface="Courier New"/>
                <a:sym typeface="Courier New"/>
              </a:rPr>
              <a:t>public</a:t>
            </a:r>
            <a:r>
              <a:rPr lang="en-US">
                <a:solidFill>
                  <a:schemeClr val="dk1"/>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static</a:t>
            </a:r>
            <a:r>
              <a:rPr lang="en-US">
                <a:solidFill>
                  <a:schemeClr val="dk1"/>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void</a:t>
            </a:r>
            <a:r>
              <a:rPr lang="en-US">
                <a:solidFill>
                  <a:schemeClr val="dk1"/>
                </a:solidFill>
                <a:latin typeface="Courier New"/>
                <a:ea typeface="Courier New"/>
                <a:cs typeface="Courier New"/>
                <a:sym typeface="Courier New"/>
              </a:rPr>
              <a:t> main(String[] args) {</a:t>
            </a:r>
            <a:endParaRPr/>
          </a:p>
          <a:p>
            <a:pPr indent="-228600" lvl="3" marL="1143000" rtl="0" algn="l">
              <a:spcBef>
                <a:spcPts val="350"/>
              </a:spcBef>
              <a:spcAft>
                <a:spcPts val="0"/>
              </a:spcAft>
              <a:buSzPts val="1600"/>
              <a:buFont typeface="Arial"/>
              <a:buNone/>
            </a:pPr>
            <a:r>
              <a:rPr lang="en-US" sz="1600">
                <a:solidFill>
                  <a:schemeClr val="dk1"/>
                </a:solidFill>
                <a:latin typeface="Courier New"/>
                <a:ea typeface="Courier New"/>
                <a:cs typeface="Courier New"/>
                <a:sym typeface="Courier New"/>
              </a:rPr>
              <a:t>// creates and initializes an array of integers</a:t>
            </a:r>
            <a:endParaRPr/>
          </a:p>
          <a:p>
            <a:pPr indent="-228600" lvl="3" marL="1143000" rtl="0" algn="l">
              <a:spcBef>
                <a:spcPts val="350"/>
              </a:spcBef>
              <a:spcAft>
                <a:spcPts val="0"/>
              </a:spcAft>
              <a:buSzPts val="1600"/>
              <a:buFont typeface="Arial"/>
              <a:buNone/>
            </a:pP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source = {100, 200, 300};</a:t>
            </a:r>
            <a:endParaRPr/>
          </a:p>
          <a:p>
            <a:pPr indent="-228600" lvl="3" marL="1143000" rtl="0" algn="l">
              <a:spcBef>
                <a:spcPts val="350"/>
              </a:spcBef>
              <a:spcAft>
                <a:spcPts val="0"/>
              </a:spcAft>
              <a:buSzPts val="1600"/>
              <a:buFont typeface="Arial"/>
              <a:buNone/>
            </a:pPr>
            <a:r>
              <a:rPr lang="en-US" sz="1600">
                <a:solidFill>
                  <a:schemeClr val="dk1"/>
                </a:solidFill>
                <a:latin typeface="Courier New"/>
                <a:ea typeface="Courier New"/>
                <a:cs typeface="Courier New"/>
                <a:sym typeface="Courier New"/>
              </a:rPr>
              <a:t>// creates an integer array with 3 element</a:t>
            </a:r>
            <a:endParaRPr/>
          </a:p>
          <a:p>
            <a:pPr indent="-228600" lvl="3" marL="1143000" rtl="0" algn="l">
              <a:spcBef>
                <a:spcPts val="350"/>
              </a:spcBef>
              <a:spcAft>
                <a:spcPts val="0"/>
              </a:spcAft>
              <a:buSzPts val="1600"/>
              <a:buFont typeface="Arial"/>
              <a:buNone/>
            </a:pP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dest = new int[3];</a:t>
            </a:r>
            <a:endParaRPr/>
          </a:p>
          <a:p>
            <a:pPr indent="-228600" lvl="3" marL="1143000" rtl="0" algn="l">
              <a:spcBef>
                <a:spcPts val="350"/>
              </a:spcBef>
              <a:spcAft>
                <a:spcPts val="0"/>
              </a:spcAft>
              <a:buSzPts val="1600"/>
              <a:buFont typeface="Arial"/>
              <a:buNone/>
            </a:pPr>
            <a:r>
              <a:rPr lang="en-US" sz="1600">
                <a:solidFill>
                  <a:schemeClr val="dk1"/>
                </a:solidFill>
                <a:latin typeface="Courier New"/>
                <a:ea typeface="Courier New"/>
                <a:cs typeface="Courier New"/>
                <a:sym typeface="Courier New"/>
              </a:rPr>
              <a:t>// copying an elements from source to dest array</a:t>
            </a:r>
            <a:endParaRPr/>
          </a:p>
          <a:p>
            <a:pPr indent="-228600" lvl="3" marL="1143000" rtl="0" algn="l">
              <a:spcBef>
                <a:spcPts val="350"/>
              </a:spcBef>
              <a:spcAft>
                <a:spcPts val="0"/>
              </a:spcAft>
              <a:buSzPts val="1600"/>
              <a:buFont typeface="Arial"/>
              <a:buNone/>
            </a:pPr>
            <a:r>
              <a:rPr lang="en-US" sz="1600">
                <a:solidFill>
                  <a:schemeClr val="dk1"/>
                </a:solidFill>
                <a:latin typeface="Courier New"/>
                <a:ea typeface="Courier New"/>
                <a:cs typeface="Courier New"/>
                <a:sym typeface="Courier New"/>
              </a:rPr>
              <a:t>System.arrayCopy(source, 0, dest, 0, source.length);</a:t>
            </a:r>
            <a:endParaRPr/>
          </a:p>
          <a:p>
            <a:pPr indent="-228600" lvl="3" marL="1143000" rtl="0" algn="l">
              <a:spcBef>
                <a:spcPts val="350"/>
              </a:spcBef>
              <a:spcAft>
                <a:spcPts val="0"/>
              </a:spcAft>
              <a:buSzPts val="1600"/>
              <a:buFont typeface="Arial"/>
              <a:buNone/>
            </a:pPr>
            <a:r>
              <a:rPr b="1" lang="en-US" sz="1600">
                <a:solidFill>
                  <a:schemeClr val="dk1"/>
                </a:solidFill>
                <a:latin typeface="Courier New"/>
                <a:ea typeface="Courier New"/>
                <a:cs typeface="Courier New"/>
                <a:sym typeface="Courier New"/>
              </a:rPr>
              <a:t>for</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i =0;  i &lt;  dest.length;  i++)</a:t>
            </a:r>
            <a:endParaRPr/>
          </a:p>
          <a:p>
            <a:pPr indent="-228600" lvl="3" marL="1143000" rtl="0" algn="l">
              <a:spcBef>
                <a:spcPts val="350"/>
              </a:spcBef>
              <a:spcAft>
                <a:spcPts val="0"/>
              </a:spcAft>
              <a:buSzPts val="1600"/>
              <a:buFont typeface="Arial"/>
              <a:buNone/>
            </a:pPr>
            <a:r>
              <a:rPr lang="en-US" sz="1600">
                <a:solidFill>
                  <a:schemeClr val="dk1"/>
                </a:solidFill>
                <a:latin typeface="Courier New"/>
                <a:ea typeface="Courier New"/>
                <a:cs typeface="Courier New"/>
                <a:sym typeface="Courier New"/>
              </a:rPr>
              <a:t>System.</a:t>
            </a:r>
            <a:r>
              <a:rPr i="1" lang="en-US" sz="1600">
                <a:solidFill>
                  <a:schemeClr val="dk1"/>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.println("Element at index " + i + ": " + dest[i]);</a:t>
            </a:r>
            <a:endParaRPr/>
          </a:p>
          <a:p>
            <a:pPr indent="-228600" lvl="2" marL="859536" rtl="0" algn="l">
              <a:spcBef>
                <a:spcPts val="350"/>
              </a:spcBef>
              <a:spcAft>
                <a:spcPts val="0"/>
              </a:spcAft>
              <a:buSzPts val="2100"/>
              <a:buFont typeface="Arial"/>
              <a:buNone/>
            </a:pPr>
            <a:r>
              <a:rPr lang="en-US">
                <a:solidFill>
                  <a:schemeClr val="dk1"/>
                </a:solidFill>
                <a:latin typeface="Courier New"/>
                <a:ea typeface="Courier New"/>
                <a:cs typeface="Courier New"/>
                <a:sym typeface="Courier New"/>
              </a:rPr>
              <a:t>}</a:t>
            </a:r>
            <a:endParaRPr/>
          </a:p>
          <a:p>
            <a:pPr indent="-228600" lvl="1" marL="621792" rtl="0" algn="l">
              <a:spcBef>
                <a:spcPts val="324"/>
              </a:spcBef>
              <a:spcAft>
                <a:spcPts val="0"/>
              </a:spcAft>
              <a:buSzPts val="16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ts val="1836"/>
              <a:buFont typeface="Noto Sans Symbols"/>
              <a:buNone/>
            </a:pPr>
            <a:r>
              <a:t/>
            </a:r>
            <a:endParaRPr>
              <a:solidFill>
                <a:schemeClr val="dk1"/>
              </a:solidFill>
              <a:latin typeface="Courier New"/>
              <a:ea typeface="Courier New"/>
              <a:cs typeface="Courier New"/>
              <a:sym typeface="Courier New"/>
            </a:endParaRPr>
          </a:p>
        </p:txBody>
      </p:sp>
      <p:sp>
        <p:nvSpPr>
          <p:cNvPr id="524" name="Google Shape;52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Array Copy - Example</a:t>
            </a:r>
            <a:endParaRPr/>
          </a:p>
        </p:txBody>
      </p:sp>
      <p:sp>
        <p:nvSpPr>
          <p:cNvPr id="525" name="Google Shape;525;p49"/>
          <p:cNvSpPr/>
          <p:nvPr/>
        </p:nvSpPr>
        <p:spPr>
          <a:xfrm>
            <a:off x="3048000" y="5016500"/>
            <a:ext cx="2701925" cy="954088"/>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Element at index 0: 100</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Element at index 1: 200</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Element at index 3: 300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4294967295" type="title"/>
          </p:nvPr>
        </p:nvSpPr>
        <p:spPr>
          <a:xfrm>
            <a:off x="0" y="152400"/>
            <a:ext cx="7564438"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Key Founders</a:t>
            </a:r>
            <a:endParaRPr>
              <a:solidFill>
                <a:schemeClr val="dk1"/>
              </a:solidFill>
            </a:endParaRPr>
          </a:p>
        </p:txBody>
      </p:sp>
      <p:sp>
        <p:nvSpPr>
          <p:cNvPr id="160" name="Google Shape;160;p5"/>
          <p:cNvSpPr txBox="1"/>
          <p:nvPr>
            <p:ph idx="4294967295" type="body"/>
          </p:nvPr>
        </p:nvSpPr>
        <p:spPr>
          <a:xfrm>
            <a:off x="668338" y="896938"/>
            <a:ext cx="8475662" cy="5468937"/>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solidFill>
                  <a:schemeClr val="dk1"/>
                </a:solidFill>
              </a:rPr>
              <a:t>Java was the brainchild of:</a:t>
            </a:r>
            <a:endParaRPr/>
          </a:p>
          <a:p>
            <a:pPr indent="-228600" lvl="1" marL="621792" rtl="0" algn="l">
              <a:lnSpc>
                <a:spcPct val="150000"/>
              </a:lnSpc>
              <a:spcBef>
                <a:spcPts val="324"/>
              </a:spcBef>
              <a:spcAft>
                <a:spcPts val="0"/>
              </a:spcAft>
              <a:buSzPts val="2400"/>
              <a:buChar char="◦"/>
            </a:pPr>
            <a:r>
              <a:rPr lang="en-US" sz="2400">
                <a:solidFill>
                  <a:schemeClr val="dk1"/>
                </a:solidFill>
              </a:rPr>
              <a:t>James Gosling</a:t>
            </a:r>
            <a:endParaRPr/>
          </a:p>
          <a:p>
            <a:pPr indent="-228600" lvl="1" marL="621792" rtl="0" algn="l">
              <a:lnSpc>
                <a:spcPct val="150000"/>
              </a:lnSpc>
              <a:spcBef>
                <a:spcPts val="324"/>
              </a:spcBef>
              <a:spcAft>
                <a:spcPts val="0"/>
              </a:spcAft>
              <a:buSzPts val="2400"/>
              <a:buChar char="◦"/>
            </a:pPr>
            <a:r>
              <a:rPr lang="en-US" sz="2400">
                <a:solidFill>
                  <a:schemeClr val="dk1"/>
                </a:solidFill>
              </a:rPr>
              <a:t>Patrick Naughton</a:t>
            </a:r>
            <a:endParaRPr/>
          </a:p>
          <a:p>
            <a:pPr indent="-228600" lvl="1" marL="621792" rtl="0" algn="l">
              <a:lnSpc>
                <a:spcPct val="150000"/>
              </a:lnSpc>
              <a:spcBef>
                <a:spcPts val="324"/>
              </a:spcBef>
              <a:spcAft>
                <a:spcPts val="0"/>
              </a:spcAft>
              <a:buSzPts val="2400"/>
              <a:buChar char="◦"/>
            </a:pPr>
            <a:r>
              <a:rPr lang="en-US" sz="2400">
                <a:solidFill>
                  <a:schemeClr val="dk1"/>
                </a:solidFill>
              </a:rPr>
              <a:t>Chris Warth</a:t>
            </a:r>
            <a:endParaRPr/>
          </a:p>
          <a:p>
            <a:pPr indent="-228600" lvl="1" marL="621792" rtl="0" algn="l">
              <a:lnSpc>
                <a:spcPct val="150000"/>
              </a:lnSpc>
              <a:spcBef>
                <a:spcPts val="324"/>
              </a:spcBef>
              <a:spcAft>
                <a:spcPts val="0"/>
              </a:spcAft>
              <a:buSzPts val="2400"/>
              <a:buChar char="◦"/>
            </a:pPr>
            <a:r>
              <a:rPr lang="en-US" sz="2400">
                <a:solidFill>
                  <a:schemeClr val="dk1"/>
                </a:solidFill>
              </a:rPr>
              <a:t>Ed Frank &amp;</a:t>
            </a:r>
            <a:endParaRPr/>
          </a:p>
          <a:p>
            <a:pPr indent="-228600" lvl="1" marL="621792" rtl="0" algn="l">
              <a:lnSpc>
                <a:spcPct val="150000"/>
              </a:lnSpc>
              <a:spcBef>
                <a:spcPts val="324"/>
              </a:spcBef>
              <a:spcAft>
                <a:spcPts val="0"/>
              </a:spcAft>
              <a:buSzPts val="2400"/>
              <a:buChar char="◦"/>
            </a:pPr>
            <a:r>
              <a:rPr lang="en-US" sz="2400">
                <a:solidFill>
                  <a:schemeClr val="dk1"/>
                </a:solidFill>
              </a:rPr>
              <a:t>Frank Sheridan</a:t>
            </a:r>
            <a:endParaRPr/>
          </a:p>
          <a:p>
            <a:pPr indent="-256032" lvl="0" marL="365760" rtl="0" algn="l">
              <a:lnSpc>
                <a:spcPct val="150000"/>
              </a:lnSpc>
              <a:spcBef>
                <a:spcPts val="400"/>
              </a:spcBef>
              <a:spcAft>
                <a:spcPts val="0"/>
              </a:spcAft>
              <a:buSzPts val="1632"/>
              <a:buChar char="🞂"/>
            </a:pPr>
            <a:r>
              <a:rPr lang="en-US" sz="2400">
                <a:solidFill>
                  <a:schemeClr val="dk1"/>
                </a:solidFill>
              </a:rPr>
              <a:t>The origin of Java can be traced back to the fall of 1992, and was initially called </a:t>
            </a:r>
            <a:r>
              <a:rPr b="1" lang="en-US" sz="2400">
                <a:solidFill>
                  <a:schemeClr val="dk1"/>
                </a:solidFill>
              </a:rPr>
              <a:t>Oak</a:t>
            </a:r>
            <a:endParaRPr sz="2400">
              <a:solidFill>
                <a:schemeClr val="dk1"/>
              </a:solidFill>
            </a:endParaRPr>
          </a:p>
          <a:p>
            <a:pPr indent="-256032" lvl="0" marL="365760" rtl="0" algn="l">
              <a:spcBef>
                <a:spcPts val="400"/>
              </a:spcBef>
              <a:spcAft>
                <a:spcPts val="0"/>
              </a:spcAft>
              <a:buSzPts val="1632"/>
              <a:buChar char="🞂"/>
            </a:pPr>
            <a:r>
              <a:rPr lang="en-US" sz="2400">
                <a:solidFill>
                  <a:schemeClr val="dk1"/>
                </a:solidFill>
              </a:rPr>
              <a:t>Oak was renamed as </a:t>
            </a:r>
            <a:r>
              <a:rPr b="1" lang="en-US" sz="2400">
                <a:solidFill>
                  <a:schemeClr val="dk1"/>
                </a:solidFill>
              </a:rPr>
              <a:t>Java</a:t>
            </a:r>
            <a:r>
              <a:rPr lang="en-US" sz="2400">
                <a:solidFill>
                  <a:schemeClr val="dk1"/>
                </a:solidFill>
              </a:rPr>
              <a:t> in </a:t>
            </a:r>
            <a:r>
              <a:rPr b="1" lang="en-US" sz="2400">
                <a:solidFill>
                  <a:schemeClr val="dk1"/>
                </a:solidFill>
              </a:rPr>
              <a:t>1995</a:t>
            </a:r>
            <a:endParaRPr sz="24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0"/>
          <p:cNvSpPr txBox="1"/>
          <p:nvPr>
            <p:ph idx="1" type="body"/>
          </p:nvPr>
        </p:nvSpPr>
        <p:spPr>
          <a:xfrm>
            <a:off x="431800" y="941388"/>
            <a:ext cx="8272463" cy="5561012"/>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solidFill>
                  <a:schemeClr val="dk1"/>
                </a:solidFill>
              </a:rPr>
              <a:t>Two-dimensional arrays are arrays of arrays</a:t>
            </a:r>
            <a:endParaRPr/>
          </a:p>
          <a:p>
            <a:pPr indent="-256032" lvl="0" marL="365760" rtl="0" algn="l">
              <a:spcBef>
                <a:spcPts val="400"/>
              </a:spcBef>
              <a:spcAft>
                <a:spcPts val="0"/>
              </a:spcAft>
              <a:buSzPct val="68000"/>
              <a:buFont typeface="Noto Sans Symbols"/>
              <a:buNone/>
            </a:pPr>
            <a:r>
              <a:t/>
            </a:r>
            <a:endParaRPr sz="500">
              <a:solidFill>
                <a:schemeClr val="dk1"/>
              </a:solidFill>
            </a:endParaRPr>
          </a:p>
          <a:p>
            <a:pPr indent="-256032" lvl="0" marL="365760" rtl="0" algn="l">
              <a:lnSpc>
                <a:spcPct val="150000"/>
              </a:lnSpc>
              <a:spcBef>
                <a:spcPts val="400"/>
              </a:spcBef>
              <a:spcAft>
                <a:spcPts val="0"/>
              </a:spcAft>
              <a:buSzPct val="68000"/>
              <a:buChar char="🞂"/>
            </a:pPr>
            <a:r>
              <a:rPr lang="en-US">
                <a:solidFill>
                  <a:schemeClr val="dk1"/>
                </a:solidFill>
              </a:rPr>
              <a:t>Initializing two-dimensional arrays:</a:t>
            </a:r>
            <a:endParaRPr/>
          </a:p>
          <a:p>
            <a:pPr indent="-228600" lvl="1" marL="621792" rtl="0" algn="l">
              <a:lnSpc>
                <a:spcPct val="150000"/>
              </a:lnSpc>
              <a:spcBef>
                <a:spcPts val="324"/>
              </a:spcBef>
              <a:spcAft>
                <a:spcPts val="0"/>
              </a:spcAft>
              <a:buSzPct val="100000"/>
              <a:buFont typeface="Arial"/>
              <a:buNone/>
            </a:pPr>
            <a:r>
              <a:rPr b="1" lang="en-US" sz="1600">
                <a:solidFill>
                  <a:schemeClr val="dk1"/>
                </a:solidFill>
                <a:latin typeface="Verdana"/>
                <a:ea typeface="Verdana"/>
                <a:cs typeface="Verdana"/>
                <a:sym typeface="Verdana"/>
              </a:rPr>
              <a:t>		</a:t>
            </a:r>
            <a:r>
              <a:rPr b="1" lang="en-US" sz="1600">
                <a:solidFill>
                  <a:schemeClr val="dk1"/>
                </a:solidFill>
                <a:latin typeface="Courier New"/>
                <a:ea typeface="Courier New"/>
                <a:cs typeface="Courier New"/>
                <a:sym typeface="Courier New"/>
              </a:rPr>
              <a:t>int[][] y = new int[3][3];</a:t>
            </a:r>
            <a:endParaRPr/>
          </a:p>
          <a:p>
            <a:pPr indent="-256032" lvl="0" marL="365760" rtl="0" algn="just">
              <a:lnSpc>
                <a:spcPct val="150000"/>
              </a:lnSpc>
              <a:spcBef>
                <a:spcPts val="400"/>
              </a:spcBef>
              <a:spcAft>
                <a:spcPts val="0"/>
              </a:spcAft>
              <a:buSzPct val="68000"/>
              <a:buFont typeface="Arial"/>
              <a:buNone/>
            </a:pPr>
            <a:r>
              <a:rPr lang="en-US">
                <a:solidFill>
                  <a:schemeClr val="dk1"/>
                </a:solidFill>
              </a:rPr>
              <a:t>    The 1</a:t>
            </a:r>
            <a:r>
              <a:rPr baseline="30000" lang="en-US">
                <a:solidFill>
                  <a:schemeClr val="dk1"/>
                </a:solidFill>
              </a:rPr>
              <a:t>st</a:t>
            </a:r>
            <a:r>
              <a:rPr lang="en-US">
                <a:solidFill>
                  <a:schemeClr val="dk1"/>
                </a:solidFill>
              </a:rPr>
              <a:t> dimension represent rows or number of one dimension, the 2</a:t>
            </a:r>
            <a:r>
              <a:rPr baseline="30000" lang="en-US">
                <a:solidFill>
                  <a:schemeClr val="dk1"/>
                </a:solidFill>
              </a:rPr>
              <a:t>nd</a:t>
            </a:r>
            <a:r>
              <a:rPr lang="en-US">
                <a:solidFill>
                  <a:schemeClr val="dk1"/>
                </a:solidFill>
              </a:rPr>
              <a:t> dimension represent columns or number of elements in the each one dimensions</a:t>
            </a:r>
            <a:endParaRPr/>
          </a:p>
          <a:p>
            <a:pPr indent="-256032" lvl="0" marL="365760" rtl="0" algn="just">
              <a:lnSpc>
                <a:spcPct val="150000"/>
              </a:lnSpc>
              <a:spcBef>
                <a:spcPts val="400"/>
              </a:spcBef>
              <a:spcAft>
                <a:spcPts val="0"/>
              </a:spcAft>
              <a:buSzPct val="68000"/>
              <a:buChar char="🞂"/>
            </a:pPr>
            <a:r>
              <a:rPr lang="en-US">
                <a:solidFill>
                  <a:schemeClr val="dk1"/>
                </a:solidFill>
              </a:rPr>
              <a:t>The curly braces { } may also be used to initialize two dimensional arrays</a:t>
            </a:r>
            <a:endParaRPr/>
          </a:p>
          <a:p>
            <a:pPr indent="-256032" lvl="0" marL="365760" rtl="0" algn="l">
              <a:spcBef>
                <a:spcPts val="400"/>
              </a:spcBef>
              <a:spcAft>
                <a:spcPts val="0"/>
              </a:spcAft>
              <a:buSzPct val="68000"/>
              <a:buChar char="🞂"/>
            </a:pPr>
            <a:r>
              <a:rPr lang="en-US">
                <a:solidFill>
                  <a:schemeClr val="dk1"/>
                </a:solidFill>
              </a:rPr>
              <a:t>Ex:</a:t>
            </a:r>
            <a:endParaRPr>
              <a:solidFill>
                <a:schemeClr val="dk1"/>
              </a:solidFill>
              <a:latin typeface="Courier New"/>
              <a:ea typeface="Courier New"/>
              <a:cs typeface="Courier New"/>
              <a:sym typeface="Courier New"/>
            </a:endParaRPr>
          </a:p>
          <a:p>
            <a:pPr indent="-228600" lvl="2" marL="859536" rtl="0" algn="l">
              <a:lnSpc>
                <a:spcPct val="150000"/>
              </a:lnSpc>
              <a:spcBef>
                <a:spcPts val="350"/>
              </a:spcBef>
              <a:spcAft>
                <a:spcPts val="0"/>
              </a:spcAft>
              <a:buSzPct val="100000"/>
              <a:buFont typeface="Courier New"/>
              <a:buNone/>
            </a:pPr>
            <a:r>
              <a:rPr b="1" lang="en-US">
                <a:solidFill>
                  <a:schemeClr val="dk1"/>
                </a:solidFill>
                <a:latin typeface="Courier New"/>
                <a:ea typeface="Courier New"/>
                <a:cs typeface="Courier New"/>
                <a:sym typeface="Courier New"/>
              </a:rPr>
              <a:t>int[][] y = { {1,2,3}, {4,5,6}, {7,8,9} }; </a:t>
            </a:r>
            <a:endParaRPr/>
          </a:p>
          <a:p>
            <a:pPr indent="-228600" lvl="2" marL="859536" rtl="0" algn="l">
              <a:lnSpc>
                <a:spcPct val="150000"/>
              </a:lnSpc>
              <a:spcBef>
                <a:spcPts val="350"/>
              </a:spcBef>
              <a:spcAft>
                <a:spcPts val="0"/>
              </a:spcAft>
              <a:buSzPct val="100000"/>
              <a:buFont typeface="Arial"/>
              <a:buNone/>
            </a:pPr>
            <a:r>
              <a:rPr b="1" lang="en-US">
                <a:solidFill>
                  <a:schemeClr val="dk1"/>
                </a:solidFill>
                <a:latin typeface="Courier New"/>
                <a:ea typeface="Courier New"/>
                <a:cs typeface="Courier New"/>
                <a:sym typeface="Courier New"/>
              </a:rPr>
              <a:t>int[][] y = new int[3][] { {1,2,3}, {4,5,6}, {7,8,9} }; </a:t>
            </a:r>
            <a:endParaRPr/>
          </a:p>
          <a:p>
            <a:pPr indent="-228600" lvl="2" marL="859536" rtl="0" algn="l">
              <a:spcBef>
                <a:spcPts val="350"/>
              </a:spcBef>
              <a:spcAft>
                <a:spcPts val="0"/>
              </a:spcAft>
              <a:buSzPct val="100000"/>
              <a:buFont typeface="Lucida Sans"/>
              <a:buNone/>
            </a:pPr>
            <a:r>
              <a:t/>
            </a:r>
            <a:endParaRPr b="1">
              <a:solidFill>
                <a:schemeClr val="dk1"/>
              </a:solidFill>
              <a:latin typeface="Verdana"/>
              <a:ea typeface="Verdana"/>
              <a:cs typeface="Verdana"/>
              <a:sym typeface="Verdana"/>
            </a:endParaRPr>
          </a:p>
          <a:p>
            <a:pPr indent="-256032" lvl="0" marL="365760" rtl="0" algn="l">
              <a:spcBef>
                <a:spcPts val="400"/>
              </a:spcBef>
              <a:spcAft>
                <a:spcPts val="0"/>
              </a:spcAft>
              <a:buSzPct val="68000"/>
              <a:buFont typeface="Noto Sans Symbols"/>
              <a:buNone/>
            </a:pPr>
            <a:r>
              <a:t/>
            </a:r>
            <a:endParaRPr>
              <a:solidFill>
                <a:schemeClr val="dk1"/>
              </a:solidFill>
              <a:latin typeface="Verdana"/>
              <a:ea typeface="Verdana"/>
              <a:cs typeface="Verdana"/>
              <a:sym typeface="Verdana"/>
            </a:endParaRPr>
          </a:p>
        </p:txBody>
      </p:sp>
      <p:sp>
        <p:nvSpPr>
          <p:cNvPr id="532" name="Google Shape;532;p50"/>
          <p:cNvSpPr txBox="1"/>
          <p:nvPr>
            <p:ph type="title"/>
          </p:nvPr>
        </p:nvSpPr>
        <p:spPr>
          <a:xfrm>
            <a:off x="263525" y="109538"/>
            <a:ext cx="8423275"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Two-Dimensional Arrays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1"/>
          <p:cNvSpPr txBox="1"/>
          <p:nvPr>
            <p:ph idx="1" type="body"/>
          </p:nvPr>
        </p:nvSpPr>
        <p:spPr>
          <a:xfrm>
            <a:off x="457200" y="1065213"/>
            <a:ext cx="8075613" cy="5051425"/>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lnSpc>
                <a:spcPct val="150000"/>
              </a:lnSpc>
              <a:spcBef>
                <a:spcPts val="0"/>
              </a:spcBef>
              <a:spcAft>
                <a:spcPts val="0"/>
              </a:spcAft>
              <a:buSzPct val="68000"/>
              <a:buChar char="🞂"/>
            </a:pPr>
            <a:r>
              <a:rPr lang="en-US">
                <a:solidFill>
                  <a:schemeClr val="dk1"/>
                </a:solidFill>
              </a:rPr>
              <a:t>You can initialize the row dimension without initializing the columns but not vice versa</a:t>
            </a:r>
            <a:endParaRPr/>
          </a:p>
          <a:p>
            <a:pPr indent="-228600" lvl="2" marL="859536" rtl="0" algn="l">
              <a:lnSpc>
                <a:spcPct val="150000"/>
              </a:lnSpc>
              <a:spcBef>
                <a:spcPts val="350"/>
              </a:spcBef>
              <a:spcAft>
                <a:spcPts val="0"/>
              </a:spcAft>
              <a:buSzPct val="100000"/>
              <a:buFont typeface="Courier New"/>
              <a:buNone/>
            </a:pPr>
            <a:r>
              <a:rPr b="1" lang="en-US">
                <a:solidFill>
                  <a:schemeClr val="dk1"/>
                </a:solidFill>
                <a:latin typeface="Courier New"/>
                <a:ea typeface="Courier New"/>
                <a:cs typeface="Courier New"/>
                <a:sym typeface="Courier New"/>
              </a:rPr>
              <a:t>int[][] x = new int[3][]; </a:t>
            </a:r>
            <a:endParaRPr/>
          </a:p>
          <a:p>
            <a:pPr indent="-228600" lvl="2" marL="859536" rtl="0" algn="l">
              <a:lnSpc>
                <a:spcPct val="150000"/>
              </a:lnSpc>
              <a:spcBef>
                <a:spcPts val="350"/>
              </a:spcBef>
              <a:spcAft>
                <a:spcPts val="0"/>
              </a:spcAft>
              <a:buSzPct val="100000"/>
              <a:buFont typeface="Arial"/>
              <a:buNone/>
            </a:pPr>
            <a:r>
              <a:rPr b="1" lang="en-US">
                <a:solidFill>
                  <a:schemeClr val="dk1"/>
                </a:solidFill>
                <a:latin typeface="Courier New"/>
                <a:ea typeface="Courier New"/>
                <a:cs typeface="Courier New"/>
                <a:sym typeface="Courier New"/>
              </a:rPr>
              <a:t>int[][] x = new int[][3];  //error</a:t>
            </a:r>
            <a:endParaRPr/>
          </a:p>
          <a:p>
            <a:pPr indent="-228600" lvl="2" marL="859536" rtl="0" algn="l">
              <a:spcBef>
                <a:spcPts val="350"/>
              </a:spcBef>
              <a:spcAft>
                <a:spcPts val="0"/>
              </a:spcAft>
              <a:buSzPct val="100000"/>
              <a:buFont typeface="Lucida Sans"/>
              <a:buNone/>
            </a:pPr>
            <a:r>
              <a:t/>
            </a:r>
            <a:endParaRPr b="1">
              <a:solidFill>
                <a:schemeClr val="dk1"/>
              </a:solidFill>
              <a:latin typeface="Verdana"/>
              <a:ea typeface="Verdana"/>
              <a:cs typeface="Verdana"/>
              <a:sym typeface="Verdana"/>
            </a:endParaRPr>
          </a:p>
          <a:p>
            <a:pPr indent="-256053" lvl="0" marL="365760" rtl="0" algn="l">
              <a:lnSpc>
                <a:spcPct val="150000"/>
              </a:lnSpc>
              <a:spcBef>
                <a:spcPts val="400"/>
              </a:spcBef>
              <a:spcAft>
                <a:spcPts val="0"/>
              </a:spcAft>
              <a:buSzPct val="68000"/>
              <a:buChar char="🞂"/>
            </a:pPr>
            <a:r>
              <a:rPr lang="en-US">
                <a:solidFill>
                  <a:schemeClr val="dk1"/>
                </a:solidFill>
              </a:rPr>
              <a:t>The length of the columns can vary for each row and initialize number of columns in each row</a:t>
            </a:r>
            <a:endParaRPr/>
          </a:p>
          <a:p>
            <a:pPr indent="-256053" lvl="0" marL="365760" rtl="0" algn="l">
              <a:spcBef>
                <a:spcPts val="400"/>
              </a:spcBef>
              <a:spcAft>
                <a:spcPts val="0"/>
              </a:spcAft>
              <a:buSzPct val="68000"/>
              <a:buChar char="🞂"/>
            </a:pPr>
            <a:r>
              <a:rPr lang="en-US">
                <a:solidFill>
                  <a:schemeClr val="dk1"/>
                </a:solidFill>
              </a:rPr>
              <a:t>Ex1:</a:t>
            </a:r>
            <a:endParaRPr/>
          </a:p>
          <a:p>
            <a:pPr indent="-228600" lvl="2" marL="859536" rtl="0" algn="l">
              <a:spcBef>
                <a:spcPts val="350"/>
              </a:spcBef>
              <a:spcAft>
                <a:spcPts val="0"/>
              </a:spcAft>
              <a:buSzPct val="100000"/>
              <a:buFont typeface="Arial"/>
              <a:buNone/>
            </a:pPr>
            <a:r>
              <a:rPr b="1" lang="en-US">
                <a:solidFill>
                  <a:schemeClr val="dk1"/>
                </a:solidFill>
                <a:latin typeface="Courier New"/>
                <a:ea typeface="Courier New"/>
                <a:cs typeface="Courier New"/>
                <a:sym typeface="Courier New"/>
              </a:rPr>
              <a:t>int [][]x = new int [2][];             </a:t>
            </a:r>
            <a:endParaRPr/>
          </a:p>
          <a:p>
            <a:pPr indent="-228600" lvl="2" marL="859536" rtl="0" algn="l">
              <a:spcBef>
                <a:spcPts val="350"/>
              </a:spcBef>
              <a:spcAft>
                <a:spcPts val="0"/>
              </a:spcAft>
              <a:buSzPct val="100000"/>
              <a:buFont typeface="Arial"/>
              <a:buNone/>
            </a:pPr>
            <a:r>
              <a:rPr b="1" lang="en-US">
                <a:solidFill>
                  <a:schemeClr val="dk1"/>
                </a:solidFill>
                <a:latin typeface="Courier New"/>
                <a:ea typeface="Courier New"/>
                <a:cs typeface="Courier New"/>
                <a:sym typeface="Courier New"/>
              </a:rPr>
              <a:t>x[0] = new int[5];</a:t>
            </a:r>
            <a:endParaRPr/>
          </a:p>
          <a:p>
            <a:pPr indent="-228600" lvl="2" marL="859536" rtl="0" algn="l">
              <a:spcBef>
                <a:spcPts val="350"/>
              </a:spcBef>
              <a:spcAft>
                <a:spcPts val="0"/>
              </a:spcAft>
              <a:buSzPct val="100000"/>
              <a:buFont typeface="Arial"/>
              <a:buNone/>
            </a:pPr>
            <a:r>
              <a:rPr b="1" lang="en-US">
                <a:solidFill>
                  <a:schemeClr val="dk1"/>
                </a:solidFill>
                <a:latin typeface="Courier New"/>
                <a:ea typeface="Courier New"/>
                <a:cs typeface="Courier New"/>
                <a:sym typeface="Courier New"/>
              </a:rPr>
              <a:t>x[1] = new int [3];</a:t>
            </a:r>
            <a:endParaRPr/>
          </a:p>
        </p:txBody>
      </p:sp>
      <p:sp>
        <p:nvSpPr>
          <p:cNvPr id="539" name="Google Shape;539;p51"/>
          <p:cNvSpPr txBox="1"/>
          <p:nvPr>
            <p:ph type="title"/>
          </p:nvPr>
        </p:nvSpPr>
        <p:spPr>
          <a:xfrm>
            <a:off x="228600" y="109538"/>
            <a:ext cx="84582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Two-Dimensional Arrays (Contd.).</a:t>
            </a:r>
            <a:endParaRPr/>
          </a:p>
        </p:txBody>
      </p:sp>
      <p:cxnSp>
        <p:nvCxnSpPr>
          <p:cNvPr id="540" name="Google Shape;540;p51"/>
          <p:cNvCxnSpPr/>
          <p:nvPr/>
        </p:nvCxnSpPr>
        <p:spPr>
          <a:xfrm>
            <a:off x="7353300" y="4635500"/>
            <a:ext cx="0" cy="354013"/>
          </a:xfrm>
          <a:prstGeom prst="straightConnector1">
            <a:avLst/>
          </a:prstGeom>
          <a:noFill/>
          <a:ln cap="flat" cmpd="sng" w="9525">
            <a:solidFill>
              <a:srgbClr val="FF0000"/>
            </a:solidFill>
            <a:prstDash val="solid"/>
            <a:round/>
            <a:headEnd len="med" w="med" type="none"/>
            <a:tailEnd len="med" w="med" type="none"/>
          </a:ln>
        </p:spPr>
      </p:cxnSp>
      <p:grpSp>
        <p:nvGrpSpPr>
          <p:cNvPr id="541" name="Google Shape;541;p51"/>
          <p:cNvGrpSpPr/>
          <p:nvPr/>
        </p:nvGrpSpPr>
        <p:grpSpPr>
          <a:xfrm>
            <a:off x="5410200" y="4635500"/>
            <a:ext cx="2809875" cy="827088"/>
            <a:chOff x="4965700" y="3086100"/>
            <a:chExt cx="2809875" cy="827088"/>
          </a:xfrm>
        </p:grpSpPr>
        <p:sp>
          <p:nvSpPr>
            <p:cNvPr id="542" name="Google Shape;542;p51"/>
            <p:cNvSpPr/>
            <p:nvPr/>
          </p:nvSpPr>
          <p:spPr>
            <a:xfrm>
              <a:off x="5270500" y="3086100"/>
              <a:ext cx="449263" cy="3698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eorgia"/>
                  <a:ea typeface="Georgia"/>
                  <a:cs typeface="Georgia"/>
                  <a:sym typeface="Georgia"/>
                </a:rPr>
                <a:t>0</a:t>
              </a:r>
              <a:endParaRPr/>
            </a:p>
          </p:txBody>
        </p:sp>
        <p:sp>
          <p:nvSpPr>
            <p:cNvPr id="543" name="Google Shape;543;p51"/>
            <p:cNvSpPr/>
            <p:nvPr/>
          </p:nvSpPr>
          <p:spPr>
            <a:xfrm>
              <a:off x="5270500" y="3524250"/>
              <a:ext cx="449263" cy="3698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eorgia"/>
                  <a:ea typeface="Georgia"/>
                  <a:cs typeface="Georgia"/>
                  <a:sym typeface="Georgia"/>
                </a:rPr>
                <a:t>1</a:t>
              </a:r>
              <a:endParaRPr/>
            </a:p>
          </p:txBody>
        </p:sp>
        <p:sp>
          <p:nvSpPr>
            <p:cNvPr id="544" name="Google Shape;544;p51"/>
            <p:cNvSpPr txBox="1"/>
            <p:nvPr/>
          </p:nvSpPr>
          <p:spPr>
            <a:xfrm>
              <a:off x="4965700" y="3086100"/>
              <a:ext cx="30638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93300"/>
                  </a:solidFill>
                  <a:latin typeface="Georgia"/>
                  <a:ea typeface="Georgia"/>
                  <a:cs typeface="Georgia"/>
                  <a:sym typeface="Georgia"/>
                </a:rPr>
                <a:t>x</a:t>
              </a:r>
              <a:endParaRPr/>
            </a:p>
          </p:txBody>
        </p:sp>
        <p:sp>
          <p:nvSpPr>
            <p:cNvPr id="545" name="Google Shape;545;p51"/>
            <p:cNvSpPr/>
            <p:nvPr/>
          </p:nvSpPr>
          <p:spPr>
            <a:xfrm>
              <a:off x="6108700" y="3086100"/>
              <a:ext cx="1666875" cy="369888"/>
            </a:xfrm>
            <a:prstGeom prst="rect">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0      0     0    0</a:t>
              </a:r>
              <a:endParaRPr/>
            </a:p>
          </p:txBody>
        </p:sp>
        <p:cxnSp>
          <p:nvCxnSpPr>
            <p:cNvPr id="546" name="Google Shape;546;p51"/>
            <p:cNvCxnSpPr/>
            <p:nvPr/>
          </p:nvCxnSpPr>
          <p:spPr>
            <a:xfrm>
              <a:off x="6489700" y="3086100"/>
              <a:ext cx="0" cy="354013"/>
            </a:xfrm>
            <a:prstGeom prst="straightConnector1">
              <a:avLst/>
            </a:prstGeom>
            <a:noFill/>
            <a:ln cap="flat" cmpd="sng" w="9525">
              <a:solidFill>
                <a:srgbClr val="FF0000"/>
              </a:solidFill>
              <a:prstDash val="solid"/>
              <a:round/>
              <a:headEnd len="med" w="med" type="none"/>
              <a:tailEnd len="med" w="med" type="none"/>
            </a:ln>
          </p:spPr>
        </p:cxnSp>
        <p:cxnSp>
          <p:nvCxnSpPr>
            <p:cNvPr id="547" name="Google Shape;547;p51"/>
            <p:cNvCxnSpPr/>
            <p:nvPr/>
          </p:nvCxnSpPr>
          <p:spPr>
            <a:xfrm>
              <a:off x="7327900" y="3086100"/>
              <a:ext cx="0" cy="354013"/>
            </a:xfrm>
            <a:prstGeom prst="straightConnector1">
              <a:avLst/>
            </a:prstGeom>
            <a:noFill/>
            <a:ln cap="flat" cmpd="sng" w="9525">
              <a:solidFill>
                <a:srgbClr val="FF0000"/>
              </a:solidFill>
              <a:prstDash val="solid"/>
              <a:round/>
              <a:headEnd len="med" w="med" type="none"/>
              <a:tailEnd len="med" w="med" type="none"/>
            </a:ln>
          </p:spPr>
        </p:cxnSp>
        <p:cxnSp>
          <p:nvCxnSpPr>
            <p:cNvPr id="548" name="Google Shape;548;p51"/>
            <p:cNvCxnSpPr/>
            <p:nvPr/>
          </p:nvCxnSpPr>
          <p:spPr>
            <a:xfrm>
              <a:off x="5727700" y="3314700"/>
              <a:ext cx="369888" cy="0"/>
            </a:xfrm>
            <a:prstGeom prst="straightConnector1">
              <a:avLst/>
            </a:prstGeom>
            <a:noFill/>
            <a:ln cap="flat" cmpd="sng" w="9525">
              <a:solidFill>
                <a:schemeClr val="dk1"/>
              </a:solidFill>
              <a:prstDash val="solid"/>
              <a:round/>
              <a:headEnd len="med" w="med" type="none"/>
              <a:tailEnd len="med" w="med" type="triangle"/>
            </a:ln>
          </p:spPr>
        </p:cxnSp>
        <p:sp>
          <p:nvSpPr>
            <p:cNvPr id="549" name="Google Shape;549;p51"/>
            <p:cNvSpPr/>
            <p:nvPr/>
          </p:nvSpPr>
          <p:spPr>
            <a:xfrm>
              <a:off x="6108700" y="3543300"/>
              <a:ext cx="1196975" cy="369888"/>
            </a:xfrm>
            <a:prstGeom prst="rect">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0     0     0       </a:t>
              </a:r>
              <a:endParaRPr/>
            </a:p>
          </p:txBody>
        </p:sp>
        <p:cxnSp>
          <p:nvCxnSpPr>
            <p:cNvPr id="550" name="Google Shape;550;p51"/>
            <p:cNvCxnSpPr/>
            <p:nvPr/>
          </p:nvCxnSpPr>
          <p:spPr>
            <a:xfrm>
              <a:off x="6489700" y="3543300"/>
              <a:ext cx="0" cy="354013"/>
            </a:xfrm>
            <a:prstGeom prst="straightConnector1">
              <a:avLst/>
            </a:prstGeom>
            <a:noFill/>
            <a:ln cap="flat" cmpd="sng" w="9525">
              <a:solidFill>
                <a:srgbClr val="FF0000"/>
              </a:solidFill>
              <a:prstDash val="solid"/>
              <a:round/>
              <a:headEnd len="med" w="med" type="none"/>
              <a:tailEnd len="med" w="med" type="none"/>
            </a:ln>
          </p:spPr>
        </p:cxnSp>
        <p:cxnSp>
          <p:nvCxnSpPr>
            <p:cNvPr id="551" name="Google Shape;551;p51"/>
            <p:cNvCxnSpPr/>
            <p:nvPr/>
          </p:nvCxnSpPr>
          <p:spPr>
            <a:xfrm>
              <a:off x="6969125" y="3552825"/>
              <a:ext cx="0" cy="354013"/>
            </a:xfrm>
            <a:prstGeom prst="straightConnector1">
              <a:avLst/>
            </a:prstGeom>
            <a:noFill/>
            <a:ln cap="flat" cmpd="sng" w="9525">
              <a:solidFill>
                <a:srgbClr val="FF0000"/>
              </a:solidFill>
              <a:prstDash val="solid"/>
              <a:round/>
              <a:headEnd len="med" w="med" type="none"/>
              <a:tailEnd len="med" w="med" type="none"/>
            </a:ln>
          </p:spPr>
        </p:cxnSp>
        <p:cxnSp>
          <p:nvCxnSpPr>
            <p:cNvPr id="552" name="Google Shape;552;p51"/>
            <p:cNvCxnSpPr/>
            <p:nvPr/>
          </p:nvCxnSpPr>
          <p:spPr>
            <a:xfrm>
              <a:off x="5727700" y="3771900"/>
              <a:ext cx="369888" cy="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descr="Picture1.png" id="558" name="Google Shape;558;p52"/>
          <p:cNvPicPr preferRelativeResize="0"/>
          <p:nvPr>
            <p:ph idx="1" type="body"/>
          </p:nvPr>
        </p:nvPicPr>
        <p:blipFill rotWithShape="1">
          <a:blip r:embed="rId3">
            <a:alphaModFix/>
          </a:blip>
          <a:srcRect b="0" l="0" r="0" t="0"/>
          <a:stretch/>
        </p:blipFill>
        <p:spPr>
          <a:xfrm>
            <a:off x="4992688" y="2749550"/>
            <a:ext cx="3987800" cy="1606550"/>
          </a:xfrm>
          <a:prstGeom prst="rect">
            <a:avLst/>
          </a:prstGeom>
          <a:noFill/>
          <a:ln>
            <a:noFill/>
          </a:ln>
        </p:spPr>
      </p:pic>
      <p:sp>
        <p:nvSpPr>
          <p:cNvPr id="559" name="Google Shape;55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Two-Dimensional Arrays (Contd.).</a:t>
            </a:r>
            <a:endParaRPr/>
          </a:p>
        </p:txBody>
      </p:sp>
      <p:sp>
        <p:nvSpPr>
          <p:cNvPr id="560" name="Google Shape;560;p52"/>
          <p:cNvSpPr/>
          <p:nvPr/>
        </p:nvSpPr>
        <p:spPr>
          <a:xfrm>
            <a:off x="223838" y="2119313"/>
            <a:ext cx="4805362" cy="24463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Ex2:</a:t>
            </a:r>
            <a:endParaRPr sz="1800">
              <a:solidFill>
                <a:schemeClr val="dk1"/>
              </a:solidFill>
              <a:latin typeface="Lucida Sans"/>
              <a:ea typeface="Lucida Sans"/>
              <a:cs typeface="Lucida Sans"/>
              <a:sym typeface="Lucida Sans"/>
            </a:endParaRPr>
          </a:p>
          <a:p>
            <a:pPr indent="0" lvl="2" marL="914400" marR="0" rtl="0" algn="l">
              <a:lnSpc>
                <a:spcPct val="150000"/>
              </a:lnSpc>
              <a:spcBef>
                <a:spcPts val="0"/>
              </a:spcBef>
              <a:spcAft>
                <a:spcPts val="0"/>
              </a:spcAft>
              <a:buNone/>
            </a:pPr>
            <a:r>
              <a:rPr b="1" i="0" lang="en-US" sz="1800" u="none" cap="none" strike="noStrike">
                <a:solidFill>
                  <a:schemeClr val="dk1"/>
                </a:solidFill>
                <a:latin typeface="Courier New"/>
                <a:ea typeface="Courier New"/>
                <a:cs typeface="Courier New"/>
                <a:sym typeface="Courier New"/>
              </a:rPr>
              <a:t>int [][]x = new int [3][];</a:t>
            </a:r>
            <a:endParaRPr/>
          </a:p>
          <a:p>
            <a:pPr indent="0" lvl="2" marL="914400" marR="0" rtl="0" algn="l">
              <a:lnSpc>
                <a:spcPct val="150000"/>
              </a:lnSpc>
              <a:spcBef>
                <a:spcPts val="0"/>
              </a:spcBef>
              <a:spcAft>
                <a:spcPts val="0"/>
              </a:spcAft>
              <a:buNone/>
            </a:pPr>
            <a:r>
              <a:rPr b="1" i="0" lang="en-US" sz="1800" u="none" cap="none" strike="noStrike">
                <a:solidFill>
                  <a:schemeClr val="dk1"/>
                </a:solidFill>
                <a:latin typeface="Courier New"/>
                <a:ea typeface="Courier New"/>
                <a:cs typeface="Courier New"/>
                <a:sym typeface="Courier New"/>
              </a:rPr>
              <a:t>x[0] = new int[]{0,1,2,3};</a:t>
            </a:r>
            <a:endParaRPr/>
          </a:p>
          <a:p>
            <a:pPr indent="0" lvl="2" marL="914400" marR="0" rtl="0" algn="l">
              <a:lnSpc>
                <a:spcPct val="150000"/>
              </a:lnSpc>
              <a:spcBef>
                <a:spcPts val="0"/>
              </a:spcBef>
              <a:spcAft>
                <a:spcPts val="0"/>
              </a:spcAft>
              <a:buNone/>
            </a:pPr>
            <a:r>
              <a:rPr b="1" i="0" lang="en-US" sz="1800" u="none" cap="none" strike="noStrike">
                <a:solidFill>
                  <a:schemeClr val="dk1"/>
                </a:solidFill>
                <a:latin typeface="Courier New"/>
                <a:ea typeface="Courier New"/>
                <a:cs typeface="Courier New"/>
                <a:sym typeface="Courier New"/>
              </a:rPr>
              <a:t>x[1] = new int []{0,1,2};</a:t>
            </a:r>
            <a:endParaRPr/>
          </a:p>
          <a:p>
            <a:pPr indent="0" lvl="2" marL="914400" marR="0" rtl="0" algn="l">
              <a:lnSpc>
                <a:spcPct val="150000"/>
              </a:lnSpc>
              <a:spcBef>
                <a:spcPts val="0"/>
              </a:spcBef>
              <a:spcAft>
                <a:spcPts val="0"/>
              </a:spcAft>
              <a:buNone/>
            </a:pPr>
            <a:r>
              <a:rPr b="1" i="0" lang="en-US" sz="1800" u="none" cap="none" strike="noStrike">
                <a:solidFill>
                  <a:schemeClr val="dk1"/>
                </a:solidFill>
                <a:latin typeface="Courier New"/>
                <a:ea typeface="Courier New"/>
                <a:cs typeface="Courier New"/>
                <a:sym typeface="Courier New"/>
              </a:rPr>
              <a:t>x[2] = new int[]{0,1,2,3,4};</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3"/>
          <p:cNvSpPr txBox="1"/>
          <p:nvPr>
            <p:ph idx="1" type="body"/>
          </p:nvPr>
        </p:nvSpPr>
        <p:spPr>
          <a:xfrm>
            <a:off x="273050" y="828675"/>
            <a:ext cx="8229600" cy="514826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Noto Sans Symbols"/>
              <a:buNone/>
            </a:pPr>
            <a:r>
              <a:rPr lang="en-US" sz="2400">
                <a:solidFill>
                  <a:schemeClr val="dk1"/>
                </a:solidFill>
              </a:rPr>
              <a:t>/* Program to under stand two-dimensional arrays */</a:t>
            </a:r>
            <a:endParaRPr/>
          </a:p>
          <a:p>
            <a:pPr indent="-256032" lvl="0" marL="365760" rtl="0" algn="l">
              <a:spcBef>
                <a:spcPts val="400"/>
              </a:spcBef>
              <a:spcAft>
                <a:spcPts val="0"/>
              </a:spcAft>
              <a:buSzPct val="68000"/>
              <a:buFont typeface="Noto Sans Symbols"/>
              <a:buNone/>
            </a:pPr>
            <a:r>
              <a:rPr b="1" lang="en-US" sz="1600">
                <a:solidFill>
                  <a:schemeClr val="dk1"/>
                </a:solidFill>
                <a:latin typeface="Courier New"/>
                <a:ea typeface="Courier New"/>
                <a:cs typeface="Courier New"/>
                <a:sym typeface="Courier New"/>
              </a:rPr>
              <a:t>class</a:t>
            </a:r>
            <a:r>
              <a:rPr lang="en-US" sz="1600">
                <a:solidFill>
                  <a:schemeClr val="dk1"/>
                </a:solidFill>
                <a:latin typeface="Courier New"/>
                <a:ea typeface="Courier New"/>
                <a:cs typeface="Courier New"/>
                <a:sym typeface="Courier New"/>
              </a:rPr>
              <a:t> TwoDimDemo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static</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void</a:t>
            </a:r>
            <a:r>
              <a:rPr lang="en-US" sz="1600">
                <a:solidFill>
                  <a:schemeClr val="dk1"/>
                </a:solidFill>
                <a:latin typeface="Courier New"/>
                <a:ea typeface="Courier New"/>
                <a:cs typeface="Courier New"/>
                <a:sym typeface="Courier New"/>
              </a:rPr>
              <a:t> main(String[] args) {</a:t>
            </a:r>
            <a:endParaRPr/>
          </a:p>
          <a:p>
            <a:pPr indent="-256032" lvl="0" marL="365760" rtl="0" algn="l">
              <a:spcBef>
                <a:spcPts val="400"/>
              </a:spcBef>
              <a:spcAft>
                <a:spcPts val="0"/>
              </a:spcAft>
              <a:buSzPct val="68000"/>
              <a:buFont typeface="Noto Sans Symbols"/>
              <a:buNone/>
            </a:pPr>
            <a:r>
              <a:rPr b="1" lang="en-US" sz="1600">
                <a:solidFill>
                  <a:schemeClr val="dk1"/>
                </a:solidFill>
                <a:latin typeface="Courier New"/>
                <a:ea typeface="Courier New"/>
                <a:cs typeface="Courier New"/>
                <a:sym typeface="Courier New"/>
              </a:rPr>
              <a:t>		int</a:t>
            </a:r>
            <a:r>
              <a:rPr lang="en-US" sz="1600">
                <a:solidFill>
                  <a:schemeClr val="dk1"/>
                </a:solidFill>
                <a:latin typeface="Courier New"/>
                <a:ea typeface="Courier New"/>
                <a:cs typeface="Courier New"/>
                <a:sym typeface="Courier New"/>
              </a:rPr>
              <a:t> [][] x = </a:t>
            </a:r>
            <a:r>
              <a:rPr b="1" lang="en-US" sz="1600">
                <a:solidFill>
                  <a:schemeClr val="dk1"/>
                </a:solidFill>
                <a:latin typeface="Courier New"/>
                <a:ea typeface="Courier New"/>
                <a:cs typeface="Courier New"/>
                <a:sym typeface="Courier New"/>
              </a:rPr>
              <a:t>new</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[3][]; // initialize number of rows</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		/* define number of columns in each row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x[0] = </a:t>
            </a:r>
            <a:r>
              <a:rPr b="1" lang="en-US" sz="1600">
                <a:solidFill>
                  <a:schemeClr val="dk1"/>
                </a:solidFill>
                <a:latin typeface="Courier New"/>
                <a:ea typeface="Courier New"/>
                <a:cs typeface="Courier New"/>
                <a:sym typeface="Courier New"/>
              </a:rPr>
              <a:t>new</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[3];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x[1] = </a:t>
            </a:r>
            <a:r>
              <a:rPr b="1" lang="en-US" sz="1600">
                <a:solidFill>
                  <a:schemeClr val="dk1"/>
                </a:solidFill>
                <a:latin typeface="Courier New"/>
                <a:ea typeface="Courier New"/>
                <a:cs typeface="Courier New"/>
                <a:sym typeface="Courier New"/>
              </a:rPr>
              <a:t>new</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[2];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x[2] = </a:t>
            </a:r>
            <a:r>
              <a:rPr b="1" lang="en-US" sz="1600">
                <a:solidFill>
                  <a:schemeClr val="dk1"/>
                </a:solidFill>
                <a:latin typeface="Courier New"/>
                <a:ea typeface="Courier New"/>
                <a:cs typeface="Courier New"/>
                <a:sym typeface="Courier New"/>
              </a:rPr>
              <a:t>new</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[5];</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 print array elements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for</a:t>
            </a:r>
            <a:r>
              <a:rPr lang="en-US" sz="1600">
                <a:solidFill>
                  <a:schemeClr val="dk1"/>
                </a:solidFill>
                <a:latin typeface="Courier New"/>
                <a:ea typeface="Courier New"/>
                <a:cs typeface="Courier New"/>
                <a:sym typeface="Courier New"/>
              </a:rPr>
              <a:t>(</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i=0;  i &lt; x.length; i++) { </a:t>
            </a:r>
            <a:endParaRPr/>
          </a:p>
          <a:p>
            <a:pPr indent="-228600" lvl="1" marL="621792" rtl="0" algn="l">
              <a:spcBef>
                <a:spcPts val="324"/>
              </a:spcBef>
              <a:spcAft>
                <a:spcPts val="0"/>
              </a:spcAft>
              <a:buSzPct val="100000"/>
              <a:buFont typeface="Arial"/>
              <a:buNone/>
            </a:pP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for</a:t>
            </a: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j=0;  j &lt; x[i].length;  j++) {</a:t>
            </a:r>
            <a:endParaRPr/>
          </a:p>
          <a:p>
            <a:pPr indent="-228600" lvl="2" marL="859536" rtl="0" algn="l">
              <a:spcBef>
                <a:spcPts val="350"/>
              </a:spcBef>
              <a:spcAft>
                <a:spcPts val="0"/>
              </a:spcAft>
              <a:buSzPct val="100000"/>
              <a:buFont typeface="Courier New"/>
              <a:buNone/>
            </a:pPr>
            <a:r>
              <a:rPr lang="en-US">
                <a:solidFill>
                  <a:schemeClr val="dk1"/>
                </a:solidFill>
                <a:latin typeface="Courier New"/>
                <a:ea typeface="Courier New"/>
                <a:cs typeface="Courier New"/>
                <a:sym typeface="Courier New"/>
              </a:rPr>
              <a:t>        x[i][j] = i;</a:t>
            </a:r>
            <a:endParaRPr/>
          </a:p>
          <a:p>
            <a:pPr indent="-228600" lvl="2" marL="859536" rtl="0" algn="l">
              <a:spcBef>
                <a:spcPts val="350"/>
              </a:spcBef>
              <a:spcAft>
                <a:spcPts val="0"/>
              </a:spcAft>
              <a:buSzPct val="100000"/>
              <a:buFont typeface="Courier New"/>
              <a:buNone/>
            </a:pPr>
            <a:r>
              <a:rPr lang="en-US">
                <a:solidFill>
                  <a:schemeClr val="dk1"/>
                </a:solidFill>
                <a:latin typeface="Courier New"/>
                <a:ea typeface="Courier New"/>
                <a:cs typeface="Courier New"/>
                <a:sym typeface="Courier New"/>
              </a:rPr>
              <a:t>      System.</a:t>
            </a:r>
            <a:r>
              <a:rPr i="1" lang="en-US">
                <a:solidFill>
                  <a:schemeClr val="dk1"/>
                </a:solidFill>
                <a:latin typeface="Courier New"/>
                <a:ea typeface="Courier New"/>
                <a:cs typeface="Courier New"/>
                <a:sym typeface="Courier New"/>
              </a:rPr>
              <a:t>out</a:t>
            </a:r>
            <a:r>
              <a:rPr lang="en-US">
                <a:solidFill>
                  <a:schemeClr val="dk1"/>
                </a:solidFill>
                <a:latin typeface="Courier New"/>
                <a:ea typeface="Courier New"/>
                <a:cs typeface="Courier New"/>
                <a:sym typeface="Courier New"/>
              </a:rPr>
              <a:t>.print(x[i][j]);</a:t>
            </a:r>
            <a:endParaRPr/>
          </a:p>
          <a:p>
            <a:pPr indent="-228600" lvl="1" marL="621792" rtl="0" algn="l">
              <a:spcBef>
                <a:spcPts val="324"/>
              </a:spcBef>
              <a:spcAft>
                <a:spcPts val="0"/>
              </a:spcAft>
              <a:buSzPct val="100000"/>
              <a:buFont typeface="Arial"/>
              <a:buNone/>
            </a:pPr>
            <a:r>
              <a:rPr lang="en-US" sz="1600">
                <a:solidFill>
                  <a:schemeClr val="dk1"/>
                </a:solidFill>
                <a:latin typeface="Courier New"/>
                <a:ea typeface="Courier New"/>
                <a:cs typeface="Courier New"/>
                <a:sym typeface="Courier New"/>
              </a:rPr>
              <a:t>        }</a:t>
            </a:r>
            <a:endParaRPr/>
          </a:p>
          <a:p>
            <a:pPr indent="-228600" lvl="1" marL="621792" rtl="0" algn="l">
              <a:spcBef>
                <a:spcPts val="324"/>
              </a:spcBef>
              <a:spcAft>
                <a:spcPts val="0"/>
              </a:spcAft>
              <a:buSzPct val="100000"/>
              <a:buFont typeface="Arial"/>
              <a:buNone/>
            </a:pPr>
            <a:r>
              <a:rPr lang="en-US" sz="1600">
                <a:solidFill>
                  <a:schemeClr val="dk1"/>
                </a:solidFill>
                <a:latin typeface="Courier New"/>
                <a:ea typeface="Courier New"/>
                <a:cs typeface="Courier New"/>
                <a:sym typeface="Courier New"/>
              </a:rPr>
              <a:t>        System.</a:t>
            </a:r>
            <a:r>
              <a:rPr i="1" lang="en-US" sz="1600">
                <a:solidFill>
                  <a:schemeClr val="dk1"/>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    } </a:t>
            </a:r>
            <a:endParaRPr/>
          </a:p>
          <a:p>
            <a:pPr indent="-256032" lvl="0" marL="365760" rtl="0" algn="l">
              <a:spcBef>
                <a:spcPts val="400"/>
              </a:spcBef>
              <a:spcAft>
                <a:spcPts val="0"/>
              </a:spcAft>
              <a:buSzPct val="68000"/>
              <a:buFont typeface="Noto Sans Symbols"/>
              <a:buNone/>
            </a:pPr>
            <a:r>
              <a:rPr lang="en-US" sz="1600">
                <a:solidFill>
                  <a:schemeClr val="dk1"/>
                </a:solidFill>
                <a:latin typeface="Courier New"/>
                <a:ea typeface="Courier New"/>
                <a:cs typeface="Courier New"/>
                <a:sym typeface="Courier New"/>
              </a:rPr>
              <a:t>}</a:t>
            </a:r>
            <a:endParaRPr/>
          </a:p>
        </p:txBody>
      </p:sp>
      <p:sp>
        <p:nvSpPr>
          <p:cNvPr id="567" name="Google Shape;56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Two-Dimensional Array - Example</a:t>
            </a:r>
            <a:endParaRPr/>
          </a:p>
        </p:txBody>
      </p:sp>
      <p:sp>
        <p:nvSpPr>
          <p:cNvPr id="568" name="Google Shape;568;p53"/>
          <p:cNvSpPr/>
          <p:nvPr/>
        </p:nvSpPr>
        <p:spPr>
          <a:xfrm>
            <a:off x="6753225" y="4486275"/>
            <a:ext cx="1943100" cy="1189038"/>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000</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11</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22222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4"/>
          <p:cNvSpPr txBox="1"/>
          <p:nvPr>
            <p:ph idx="4294967295" type="body"/>
          </p:nvPr>
        </p:nvSpPr>
        <p:spPr>
          <a:xfrm>
            <a:off x="1066800" y="990600"/>
            <a:ext cx="8077200" cy="4391025"/>
          </a:xfrm>
          <a:prstGeom prst="rect">
            <a:avLst/>
          </a:prstGeom>
          <a:noFill/>
          <a:ln>
            <a:noFill/>
          </a:ln>
        </p:spPr>
        <p:txBody>
          <a:bodyPr anchorCtr="0" anchor="t" bIns="45700" lIns="91425" spcFirstLastPara="1" rIns="91425" wrap="square" tIns="45700">
            <a:normAutofit/>
          </a:bodyPr>
          <a:lstStyle/>
          <a:p>
            <a:pPr indent="-256031" lvl="0" marL="365760" rtl="0" algn="l">
              <a:spcBef>
                <a:spcPts val="0"/>
              </a:spcBef>
              <a:spcAft>
                <a:spcPts val="0"/>
              </a:spcAft>
              <a:buSzPts val="1496"/>
              <a:buChar char="🞂"/>
            </a:pPr>
            <a:r>
              <a:rPr lang="en-US" sz="2200">
                <a:solidFill>
                  <a:schemeClr val="dk1"/>
                </a:solidFill>
              </a:rPr>
              <a:t>Select which of the following are valid array definition</a:t>
            </a:r>
            <a:endParaRPr/>
          </a:p>
          <a:p>
            <a:pPr indent="-396748" lvl="0" marL="457200" rtl="0" algn="l">
              <a:spcBef>
                <a:spcPts val="400"/>
              </a:spcBef>
              <a:spcAft>
                <a:spcPts val="0"/>
              </a:spcAft>
              <a:buSzPts val="952"/>
              <a:buFont typeface="Lucida Sans"/>
              <a:buNone/>
            </a:pPr>
            <a:r>
              <a:t/>
            </a:r>
            <a:endParaRPr sz="1400">
              <a:solidFill>
                <a:schemeClr val="dk1"/>
              </a:solidFill>
            </a:endParaRPr>
          </a:p>
          <a:p>
            <a:pPr indent="-457200" lvl="0" marL="457200" rtl="0" algn="l">
              <a:spcBef>
                <a:spcPts val="400"/>
              </a:spcBef>
              <a:spcAft>
                <a:spcPts val="0"/>
              </a:spcAft>
              <a:buSzPts val="1496"/>
              <a:buFont typeface="Lucida Sans"/>
              <a:buAutoNum type="arabicPeriod"/>
            </a:pPr>
            <a:r>
              <a:rPr lang="en-US" sz="2200">
                <a:solidFill>
                  <a:schemeClr val="dk1"/>
                </a:solidFill>
              </a:rPr>
              <a:t>int[] a;</a:t>
            </a:r>
            <a:endParaRPr/>
          </a:p>
          <a:p>
            <a:pPr indent="-457200" lvl="0" marL="457200" rtl="0" algn="l">
              <a:spcBef>
                <a:spcPts val="400"/>
              </a:spcBef>
              <a:spcAft>
                <a:spcPts val="0"/>
              </a:spcAft>
              <a:buSzPts val="1496"/>
              <a:buFont typeface="Arial"/>
              <a:buNone/>
            </a:pPr>
            <a:r>
              <a:rPr lang="en-US" sz="2200">
                <a:solidFill>
                  <a:schemeClr val="dk1"/>
                </a:solidFill>
              </a:rPr>
              <a:t>	a = new int[5];</a:t>
            </a:r>
            <a:endParaRPr/>
          </a:p>
          <a:p>
            <a:pPr indent="-457200" lvl="0" marL="457200" rtl="0" algn="l">
              <a:spcBef>
                <a:spcPts val="400"/>
              </a:spcBef>
              <a:spcAft>
                <a:spcPts val="0"/>
              </a:spcAft>
              <a:buSzPts val="1496"/>
              <a:buFont typeface="Lucida Sans"/>
              <a:buAutoNum type="arabicPeriod" startAt="2"/>
            </a:pPr>
            <a:r>
              <a:rPr lang="en-US" sz="2200">
                <a:solidFill>
                  <a:schemeClr val="dk1"/>
                </a:solidFill>
              </a:rPr>
              <a:t>int a[] = new int[5]</a:t>
            </a:r>
            <a:endParaRPr/>
          </a:p>
          <a:p>
            <a:pPr indent="-457200" lvl="0" marL="457200" rtl="0" algn="l">
              <a:spcBef>
                <a:spcPts val="400"/>
              </a:spcBef>
              <a:spcAft>
                <a:spcPts val="0"/>
              </a:spcAft>
              <a:buSzPts val="1496"/>
              <a:buFont typeface="Lucida Sans"/>
              <a:buAutoNum type="arabicPeriod" startAt="2"/>
            </a:pPr>
            <a:r>
              <a:rPr lang="en-US" sz="2200">
                <a:solidFill>
                  <a:schemeClr val="dk1"/>
                </a:solidFill>
              </a:rPr>
              <a:t>int a[5] = new int[5];</a:t>
            </a:r>
            <a:endParaRPr/>
          </a:p>
          <a:p>
            <a:pPr indent="-457200" lvl="0" marL="457200" rtl="0" algn="l">
              <a:spcBef>
                <a:spcPts val="400"/>
              </a:spcBef>
              <a:spcAft>
                <a:spcPts val="0"/>
              </a:spcAft>
              <a:buSzPts val="1496"/>
              <a:buFont typeface="Lucida Sans"/>
              <a:buAutoNum type="arabicPeriod" startAt="2"/>
            </a:pPr>
            <a:r>
              <a:rPr lang="en-US" sz="2200">
                <a:solidFill>
                  <a:schemeClr val="dk1"/>
                </a:solidFill>
              </a:rPr>
              <a:t>int a[] = {1,2,3};</a:t>
            </a:r>
            <a:endParaRPr/>
          </a:p>
          <a:p>
            <a:pPr indent="-457200" lvl="0" marL="457200" rtl="0" algn="l">
              <a:spcBef>
                <a:spcPts val="400"/>
              </a:spcBef>
              <a:spcAft>
                <a:spcPts val="0"/>
              </a:spcAft>
              <a:buSzPts val="1496"/>
              <a:buFont typeface="Lucida Sans"/>
              <a:buAutoNum type="arabicPeriod" startAt="2"/>
            </a:pPr>
            <a:r>
              <a:rPr lang="en-US" sz="2200">
                <a:solidFill>
                  <a:schemeClr val="dk1"/>
                </a:solidFill>
              </a:rPr>
              <a:t>int[] a = new int[]{1,2,3};</a:t>
            </a:r>
            <a:endParaRPr/>
          </a:p>
          <a:p>
            <a:pPr indent="-457200" lvl="0" marL="457200" rtl="0" algn="l">
              <a:spcBef>
                <a:spcPts val="400"/>
              </a:spcBef>
              <a:spcAft>
                <a:spcPts val="0"/>
              </a:spcAft>
              <a:buSzPts val="1496"/>
              <a:buFont typeface="Lucida Sans"/>
              <a:buAutoNum type="arabicPeriod" startAt="2"/>
            </a:pPr>
            <a:r>
              <a:rPr lang="en-US" sz="2200">
                <a:solidFill>
                  <a:schemeClr val="dk1"/>
                </a:solidFill>
              </a:rPr>
              <a:t>int[] a = new int[5]{1,2,3,4};</a:t>
            </a:r>
            <a:endParaRPr/>
          </a:p>
          <a:p>
            <a:pPr indent="-362204" lvl="0" marL="457200" rtl="0" algn="l">
              <a:spcBef>
                <a:spcPts val="400"/>
              </a:spcBef>
              <a:spcAft>
                <a:spcPts val="0"/>
              </a:spcAft>
              <a:buSzPts val="1496"/>
              <a:buFont typeface="Lucida Sans"/>
              <a:buNone/>
            </a:pPr>
            <a:r>
              <a:t/>
            </a:r>
            <a:endParaRPr sz="2200">
              <a:solidFill>
                <a:schemeClr val="dk1"/>
              </a:solidFill>
            </a:endParaRPr>
          </a:p>
        </p:txBody>
      </p:sp>
      <p:sp>
        <p:nvSpPr>
          <p:cNvPr id="575" name="Google Shape;575;p54"/>
          <p:cNvSpPr txBox="1"/>
          <p:nvPr>
            <p:ph idx="4294967295" type="title"/>
          </p:nvPr>
        </p:nvSpPr>
        <p:spPr>
          <a:xfrm>
            <a:off x="0" y="246063"/>
            <a:ext cx="91440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5"/>
          <p:cNvSpPr txBox="1"/>
          <p:nvPr>
            <p:ph idx="4294967295" type="body"/>
          </p:nvPr>
        </p:nvSpPr>
        <p:spPr>
          <a:xfrm>
            <a:off x="1066800" y="990600"/>
            <a:ext cx="8077200" cy="5867400"/>
          </a:xfrm>
          <a:prstGeom prst="rect">
            <a:avLst/>
          </a:prstGeom>
          <a:noFill/>
          <a:ln>
            <a:noFill/>
          </a:ln>
        </p:spPr>
        <p:txBody>
          <a:bodyPr anchorCtr="0" anchor="t" bIns="45700" lIns="91425" spcFirstLastPara="1" rIns="91425" wrap="square" tIns="45700">
            <a:normAutofit/>
          </a:bodyPr>
          <a:lstStyle/>
          <a:p>
            <a:pPr indent="-152400" lvl="0" marL="365760" rtl="0" algn="l">
              <a:spcBef>
                <a:spcPts val="0"/>
              </a:spcBef>
              <a:spcAft>
                <a:spcPts val="0"/>
              </a:spcAft>
              <a:buSzPts val="1632"/>
              <a:buNone/>
            </a:pPr>
            <a:r>
              <a:t/>
            </a:r>
            <a:endParaRPr sz="2400">
              <a:solidFill>
                <a:schemeClr val="dk1"/>
              </a:solidFill>
            </a:endParaRPr>
          </a:p>
          <a:p>
            <a:pPr indent="-256032" lvl="0" marL="365760" rtl="0" algn="l">
              <a:spcBef>
                <a:spcPts val="400"/>
              </a:spcBef>
              <a:spcAft>
                <a:spcPts val="0"/>
              </a:spcAft>
              <a:buSzPts val="1632"/>
              <a:buChar char="🞂"/>
            </a:pPr>
            <a:r>
              <a:rPr lang="en-US" sz="2400">
                <a:solidFill>
                  <a:schemeClr val="dk1"/>
                </a:solidFill>
              </a:rPr>
              <a:t>Predict the output</a:t>
            </a:r>
            <a:endParaRPr/>
          </a:p>
          <a:p>
            <a:pPr indent="-256032" lvl="0" marL="365760" rtl="0" algn="l">
              <a:spcBef>
                <a:spcPts val="400"/>
              </a:spcBef>
              <a:spcAft>
                <a:spcPts val="0"/>
              </a:spcAft>
              <a:buSzPts val="1632"/>
              <a:buFont typeface="Arial"/>
              <a:buNone/>
            </a:pPr>
            <a:r>
              <a:t/>
            </a:r>
            <a:endParaRPr sz="2400">
              <a:solidFill>
                <a:schemeClr val="dk1"/>
              </a:solidFill>
            </a:endParaRPr>
          </a:p>
          <a:p>
            <a:pPr indent="-221487" lvl="0" marL="365760" rtl="0" algn="l">
              <a:spcBef>
                <a:spcPts val="400"/>
              </a:spcBef>
              <a:spcAft>
                <a:spcPts val="0"/>
              </a:spcAft>
              <a:buSzPts val="544"/>
              <a:buNone/>
            </a:pPr>
            <a:r>
              <a:t/>
            </a:r>
            <a:endParaRPr sz="800">
              <a:solidFill>
                <a:schemeClr val="dk1"/>
              </a:solidFill>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int[] a = new int[5]{1,2,3};</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for(int i : a)</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161035" lvl="0" marL="365760" rtl="0" algn="l">
              <a:spcBef>
                <a:spcPts val="400"/>
              </a:spcBef>
              <a:spcAft>
                <a:spcPts val="0"/>
              </a:spcAft>
              <a:buSzPts val="1496"/>
              <a:buNone/>
            </a:pPr>
            <a:r>
              <a:t/>
            </a:r>
            <a:endParaRPr sz="2200">
              <a:solidFill>
                <a:schemeClr val="dk1"/>
              </a:solidFill>
            </a:endParaRPr>
          </a:p>
        </p:txBody>
      </p:sp>
      <p:sp>
        <p:nvSpPr>
          <p:cNvPr id="582" name="Google Shape;582;p55"/>
          <p:cNvSpPr txBox="1"/>
          <p:nvPr>
            <p:ph idx="4294967295" type="title"/>
          </p:nvPr>
        </p:nvSpPr>
        <p:spPr>
          <a:xfrm>
            <a:off x="0" y="193675"/>
            <a:ext cx="91440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 (Contd.).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6"/>
          <p:cNvSpPr txBox="1"/>
          <p:nvPr>
            <p:ph idx="4294967295" type="body"/>
          </p:nvPr>
        </p:nvSpPr>
        <p:spPr>
          <a:xfrm>
            <a:off x="1066800" y="990600"/>
            <a:ext cx="8077200" cy="5867400"/>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632"/>
              <a:buChar char="🞂"/>
            </a:pPr>
            <a:r>
              <a:rPr lang="en-US" sz="2400">
                <a:solidFill>
                  <a:schemeClr val="dk1"/>
                </a:solidFill>
              </a:rPr>
              <a:t>What will be the result, if we try to compile and execute the following codes </a:t>
            </a:r>
            <a:endParaRPr/>
          </a:p>
          <a:p>
            <a:pPr indent="-457200" lvl="0" marL="457200" rtl="0" algn="l">
              <a:spcBef>
                <a:spcPts val="400"/>
              </a:spcBef>
              <a:spcAft>
                <a:spcPts val="0"/>
              </a:spcAft>
              <a:buSzPts val="1632"/>
              <a:buFont typeface="Lucida Sans"/>
              <a:buAutoNum type="arabicPeriod"/>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while(false){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System.out.println("while loop");</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457200" lvl="0" marL="457200" rtl="0" algn="l">
              <a:spcBef>
                <a:spcPts val="400"/>
              </a:spcBef>
              <a:spcAft>
                <a:spcPts val="0"/>
              </a:spcAft>
              <a:buSzPts val="1632"/>
              <a:buFont typeface="Lucida Sans"/>
              <a:buAutoNum type="arabicPeriod" startAt="2"/>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for(;;){</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System.out.println("For loop");</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362204" lvl="0" marL="457200" rtl="0" algn="l">
              <a:spcBef>
                <a:spcPts val="400"/>
              </a:spcBef>
              <a:spcAft>
                <a:spcPts val="0"/>
              </a:spcAft>
              <a:buSzPts val="1496"/>
              <a:buFont typeface="Lucida Sans"/>
              <a:buNone/>
            </a:pPr>
            <a:r>
              <a:t/>
            </a:r>
            <a:endParaRPr sz="2200">
              <a:solidFill>
                <a:schemeClr val="dk1"/>
              </a:solidFill>
            </a:endParaRPr>
          </a:p>
        </p:txBody>
      </p:sp>
      <p:sp>
        <p:nvSpPr>
          <p:cNvPr id="589" name="Google Shape;589;p56"/>
          <p:cNvSpPr txBox="1"/>
          <p:nvPr>
            <p:ph idx="4294967295" type="title"/>
          </p:nvPr>
        </p:nvSpPr>
        <p:spPr>
          <a:xfrm>
            <a:off x="0" y="158750"/>
            <a:ext cx="91440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 (Contd.).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7"/>
          <p:cNvSpPr txBox="1"/>
          <p:nvPr>
            <p:ph idx="4294967295" type="body"/>
          </p:nvPr>
        </p:nvSpPr>
        <p:spPr>
          <a:xfrm>
            <a:off x="0" y="1219200"/>
            <a:ext cx="8405813" cy="51482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904"/>
              <a:buFont typeface="Arial"/>
              <a:buNone/>
            </a:pPr>
            <a:r>
              <a:rPr lang="en-US" sz="2800">
                <a:solidFill>
                  <a:schemeClr val="dk1"/>
                </a:solidFill>
              </a:rPr>
              <a:t>	In this session, you were able to :</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28600" lvl="1" marL="621792" rtl="0" algn="just">
              <a:spcBef>
                <a:spcPts val="324"/>
              </a:spcBef>
              <a:spcAft>
                <a:spcPts val="0"/>
              </a:spcAft>
              <a:buClr>
                <a:srgbClr val="0070C0"/>
              </a:buClr>
              <a:buSzPts val="2400"/>
              <a:buChar char="◦"/>
            </a:pPr>
            <a:r>
              <a:rPr lang="en-US" sz="2400">
                <a:solidFill>
                  <a:schemeClr val="dk1"/>
                </a:solidFill>
              </a:rPr>
              <a:t>Learn about Evolution of Java and forces that shaped it</a:t>
            </a:r>
            <a:endParaRPr/>
          </a:p>
          <a:p>
            <a:pPr indent="-228600" lvl="1" marL="621792" rtl="0" algn="just">
              <a:spcBef>
                <a:spcPts val="324"/>
              </a:spcBef>
              <a:spcAft>
                <a:spcPts val="0"/>
              </a:spcAft>
              <a:buClr>
                <a:srgbClr val="0070C0"/>
              </a:buClr>
              <a:buSzPts val="2400"/>
              <a:buChar char="◦"/>
            </a:pPr>
            <a:r>
              <a:rPr lang="en-US" sz="2400">
                <a:solidFill>
                  <a:schemeClr val="dk1"/>
                </a:solidFill>
              </a:rPr>
              <a:t>Understand Java Architecture along with JVM Concepts</a:t>
            </a:r>
            <a:endParaRPr/>
          </a:p>
          <a:p>
            <a:pPr indent="-228600" lvl="1" marL="621792" rtl="0" algn="just">
              <a:spcBef>
                <a:spcPts val="324"/>
              </a:spcBef>
              <a:spcAft>
                <a:spcPts val="0"/>
              </a:spcAft>
              <a:buClr>
                <a:srgbClr val="0070C0"/>
              </a:buClr>
              <a:buSzPts val="2400"/>
              <a:buChar char="◦"/>
            </a:pPr>
            <a:r>
              <a:rPr lang="en-US" sz="2400">
                <a:solidFill>
                  <a:schemeClr val="dk1"/>
                </a:solidFill>
              </a:rPr>
              <a:t>Write the first Java Program with understanding of Language Basics and Keywords</a:t>
            </a:r>
            <a:endParaRPr/>
          </a:p>
          <a:p>
            <a:pPr indent="-228600" lvl="1" marL="621792" rtl="0" algn="l">
              <a:spcBef>
                <a:spcPts val="324"/>
              </a:spcBef>
              <a:spcAft>
                <a:spcPts val="0"/>
              </a:spcAft>
              <a:buClr>
                <a:srgbClr val="0070C0"/>
              </a:buClr>
              <a:buSzPts val="2400"/>
              <a:buChar char="◦"/>
            </a:pPr>
            <a:r>
              <a:rPr lang="en-US" sz="2400">
                <a:solidFill>
                  <a:schemeClr val="dk1"/>
                </a:solidFill>
              </a:rPr>
              <a:t>Use arrays in Java Programs</a:t>
            </a:r>
            <a:endParaRPr/>
          </a:p>
          <a:p>
            <a:pPr indent="-152400" lvl="0" marL="365760" rtl="0" algn="l">
              <a:spcBef>
                <a:spcPts val="400"/>
              </a:spcBef>
              <a:spcAft>
                <a:spcPts val="0"/>
              </a:spcAft>
              <a:buSzPts val="1632"/>
              <a:buNone/>
            </a:pPr>
            <a:r>
              <a:t/>
            </a:r>
            <a:endParaRPr sz="2400">
              <a:solidFill>
                <a:schemeClr val="dk1"/>
              </a:solidFill>
            </a:endParaRPr>
          </a:p>
          <a:p>
            <a:pPr indent="-152400" lvl="0" marL="365760" rtl="0" algn="l">
              <a:spcBef>
                <a:spcPts val="400"/>
              </a:spcBef>
              <a:spcAft>
                <a:spcPts val="0"/>
              </a:spcAft>
              <a:buSzPts val="1632"/>
              <a:buNone/>
            </a:pPr>
            <a:r>
              <a:t/>
            </a:r>
            <a:endParaRPr sz="2400">
              <a:solidFill>
                <a:schemeClr val="dk1"/>
              </a:solidFill>
            </a:endParaRPr>
          </a:p>
        </p:txBody>
      </p:sp>
      <p:sp>
        <p:nvSpPr>
          <p:cNvPr id="596" name="Google Shape;596;p57"/>
          <p:cNvSpPr txBox="1"/>
          <p:nvPr>
            <p:ph idx="4294967295" type="title"/>
          </p:nvPr>
        </p:nvSpPr>
        <p:spPr>
          <a:xfrm>
            <a:off x="0" y="176213"/>
            <a:ext cx="756285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Summary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1" type="body"/>
          </p:nvPr>
        </p:nvSpPr>
        <p:spPr>
          <a:xfrm>
            <a:off x="352425" y="968375"/>
            <a:ext cx="8351838" cy="5148263"/>
          </a:xfrm>
          <a:prstGeom prst="rect">
            <a:avLst/>
          </a:prstGeom>
          <a:noFill/>
          <a:ln>
            <a:noFill/>
          </a:ln>
        </p:spPr>
        <p:txBody>
          <a:bodyPr anchorCtr="0" anchor="t" bIns="45700" lIns="91425" spcFirstLastPara="1" rIns="91425" wrap="square" tIns="45700">
            <a:normAutofit/>
          </a:bodyPr>
          <a:lstStyle/>
          <a:p>
            <a:pPr indent="-256032" lvl="0" marL="365760" rtl="0" algn="just">
              <a:lnSpc>
                <a:spcPct val="150000"/>
              </a:lnSpc>
              <a:spcBef>
                <a:spcPts val="0"/>
              </a:spcBef>
              <a:spcAft>
                <a:spcPts val="0"/>
              </a:spcAft>
              <a:buSzPts val="1632"/>
              <a:buChar char="🞂"/>
            </a:pPr>
            <a:r>
              <a:rPr lang="en-US" sz="2400">
                <a:solidFill>
                  <a:schemeClr val="dk1"/>
                </a:solidFill>
              </a:rPr>
              <a:t>Java was originally meant to be a platform-neutral language for embedded software in devices</a:t>
            </a:r>
            <a:endParaRPr/>
          </a:p>
          <a:p>
            <a:pPr indent="-256032" lvl="0" marL="365760" rtl="0" algn="just">
              <a:spcBef>
                <a:spcPts val="400"/>
              </a:spcBef>
              <a:spcAft>
                <a:spcPts val="0"/>
              </a:spcAft>
              <a:buSzPts val="612"/>
              <a:buFont typeface="Arial"/>
              <a:buNone/>
            </a:pPr>
            <a:r>
              <a:t/>
            </a:r>
            <a:endParaRPr sz="900">
              <a:solidFill>
                <a:schemeClr val="dk1"/>
              </a:solidFill>
            </a:endParaRPr>
          </a:p>
          <a:p>
            <a:pPr indent="-256032" lvl="0" marL="365760" rtl="0" algn="just">
              <a:lnSpc>
                <a:spcPct val="150000"/>
              </a:lnSpc>
              <a:spcBef>
                <a:spcPts val="400"/>
              </a:spcBef>
              <a:spcAft>
                <a:spcPts val="0"/>
              </a:spcAft>
              <a:buSzPts val="1632"/>
              <a:buChar char="🞂"/>
            </a:pPr>
            <a:r>
              <a:rPr lang="en-US" sz="2400">
                <a:solidFill>
                  <a:schemeClr val="dk1"/>
                </a:solidFill>
              </a:rPr>
              <a:t>The goal was to move away from platform and OS-specific compilers that would compile source for a particular target platform to a language that would be portable, and platform-independent</a:t>
            </a:r>
            <a:endParaRPr/>
          </a:p>
          <a:p>
            <a:pPr indent="-256032" lvl="0" marL="365760" rtl="0" algn="just">
              <a:spcBef>
                <a:spcPts val="400"/>
              </a:spcBef>
              <a:spcAft>
                <a:spcPts val="0"/>
              </a:spcAft>
              <a:buSzPts val="714"/>
              <a:buFont typeface="Arial"/>
              <a:buNone/>
            </a:pPr>
            <a:r>
              <a:t/>
            </a:r>
            <a:endParaRPr sz="1050">
              <a:solidFill>
                <a:schemeClr val="dk1"/>
              </a:solidFill>
            </a:endParaRPr>
          </a:p>
          <a:p>
            <a:pPr indent="-256032" lvl="0" marL="365760" rtl="0" algn="just">
              <a:spcBef>
                <a:spcPts val="400"/>
              </a:spcBef>
              <a:spcAft>
                <a:spcPts val="0"/>
              </a:spcAft>
              <a:buSzPts val="1632"/>
              <a:buChar char="🞂"/>
            </a:pPr>
            <a:r>
              <a:rPr lang="en-US" sz="2400">
                <a:solidFill>
                  <a:schemeClr val="dk1"/>
                </a:solidFill>
              </a:rPr>
              <a:t>The  language could be used to produce platform-neutral code</a:t>
            </a:r>
            <a:endParaRPr/>
          </a:p>
          <a:p>
            <a:pPr indent="-139446" lvl="0" marL="365760" rtl="0" algn="l">
              <a:spcBef>
                <a:spcPts val="400"/>
              </a:spcBef>
              <a:spcAft>
                <a:spcPts val="0"/>
              </a:spcAft>
              <a:buSzPts val="1836"/>
              <a:buNone/>
            </a:pPr>
            <a:r>
              <a:t/>
            </a:r>
            <a:endParaRPr>
              <a:solidFill>
                <a:schemeClr val="dk1"/>
              </a:solidFill>
            </a:endParaRPr>
          </a:p>
        </p:txBody>
      </p:sp>
      <p:sp>
        <p:nvSpPr>
          <p:cNvPr id="168" name="Google Shape;168;p6"/>
          <p:cNvSpPr txBox="1"/>
          <p:nvPr>
            <p:ph type="title"/>
          </p:nvPr>
        </p:nvSpPr>
        <p:spPr>
          <a:xfrm>
            <a:off x="206375" y="141288"/>
            <a:ext cx="8410575"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Design Goal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Java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None/>
            </a:pPr>
            <a:r>
              <a:rPr lang="en-US">
                <a:solidFill>
                  <a:schemeClr val="dk1"/>
                </a:solidFill>
              </a:rPr>
              <a:t>Java Architecture</a:t>
            </a:r>
            <a:endParaRPr/>
          </a:p>
        </p:txBody>
      </p:sp>
      <p:grpSp>
        <p:nvGrpSpPr>
          <p:cNvPr id="181" name="Google Shape;181;p8"/>
          <p:cNvGrpSpPr/>
          <p:nvPr/>
        </p:nvGrpSpPr>
        <p:grpSpPr>
          <a:xfrm>
            <a:off x="241300" y="863600"/>
            <a:ext cx="8712200" cy="5840413"/>
            <a:chOff x="241300" y="863600"/>
            <a:chExt cx="8712200" cy="5840413"/>
          </a:xfrm>
        </p:grpSpPr>
        <p:sp>
          <p:nvSpPr>
            <p:cNvPr id="182" name="Google Shape;182;p8"/>
            <p:cNvSpPr/>
            <p:nvPr/>
          </p:nvSpPr>
          <p:spPr>
            <a:xfrm>
              <a:off x="4648200" y="863600"/>
              <a:ext cx="4305300" cy="5638800"/>
            </a:xfrm>
            <a:prstGeom prst="rect">
              <a:avLst/>
            </a:prstGeom>
            <a:solidFill>
              <a:srgbClr val="F7C0A2"/>
            </a:solidFill>
            <a:ln>
              <a:noFill/>
            </a:ln>
          </p:spPr>
          <p:txBody>
            <a:bodyPr anchorCtr="0" anchor="t" bIns="44450" lIns="90475" spcFirstLastPara="1" rIns="90475" wrap="square" tIns="44450">
              <a:no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Run-time Environment</a:t>
              </a:r>
              <a:endParaRPr/>
            </a:p>
          </p:txBody>
        </p:sp>
        <p:sp>
          <p:nvSpPr>
            <p:cNvPr id="183" name="Google Shape;183;p8"/>
            <p:cNvSpPr/>
            <p:nvPr/>
          </p:nvSpPr>
          <p:spPr>
            <a:xfrm>
              <a:off x="241300" y="939800"/>
              <a:ext cx="2514600" cy="5638800"/>
            </a:xfrm>
            <a:prstGeom prst="rect">
              <a:avLst/>
            </a:prstGeom>
            <a:solidFill>
              <a:schemeClr val="lt2"/>
            </a:solid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800">
                  <a:solidFill>
                    <a:schemeClr val="lt1"/>
                  </a:solidFill>
                  <a:latin typeface="Lucida Sans"/>
                  <a:ea typeface="Lucida Sans"/>
                  <a:cs typeface="Lucida Sans"/>
                  <a:sym typeface="Lucida Sans"/>
                </a:rPr>
                <a:t>Compile-time Environment</a:t>
              </a:r>
              <a:endParaRPr/>
            </a:p>
          </p:txBody>
        </p:sp>
        <p:sp>
          <p:nvSpPr>
            <p:cNvPr id="184" name="Google Shape;184;p8"/>
            <p:cNvSpPr/>
            <p:nvPr/>
          </p:nvSpPr>
          <p:spPr>
            <a:xfrm>
              <a:off x="3549650" y="6340475"/>
              <a:ext cx="2228850" cy="3635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85" name="Google Shape;185;p8"/>
            <p:cNvSpPr/>
            <p:nvPr/>
          </p:nvSpPr>
          <p:spPr>
            <a:xfrm>
              <a:off x="2730500" y="3060700"/>
              <a:ext cx="1955800" cy="1189038"/>
            </a:xfrm>
            <a:prstGeom prst="flowChartAlternateProcess">
              <a:avLst/>
            </a:prstGeom>
            <a:solidFill>
              <a:srgbClr val="B1E9E8"/>
            </a:solidFill>
            <a:ln cap="flat" cmpd="sng" w="12700">
              <a:solidFill>
                <a:schemeClr val="dk1"/>
              </a:solidFill>
              <a:prstDash val="solid"/>
              <a:round/>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Java</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Bytecodes</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move locally</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or through</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network</a:t>
              </a:r>
              <a:endParaRPr/>
            </a:p>
          </p:txBody>
        </p:sp>
        <p:sp>
          <p:nvSpPr>
            <p:cNvPr id="186" name="Google Shape;186;p8"/>
            <p:cNvSpPr/>
            <p:nvPr/>
          </p:nvSpPr>
          <p:spPr>
            <a:xfrm>
              <a:off x="457200" y="1498600"/>
              <a:ext cx="1752600" cy="1035095"/>
            </a:xfrm>
            <a:prstGeom prst="ellipse">
              <a:avLst/>
            </a:prstGeom>
            <a:noFill/>
            <a:ln cap="flat" cmpd="sng" w="12700">
              <a:solidFill>
                <a:schemeClr val="dk1"/>
              </a:solidFill>
              <a:prstDash val="solid"/>
              <a:round/>
              <a:headEnd len="sm" w="sm" type="none"/>
              <a:tailEnd len="sm" w="sm" type="none"/>
            </a:ln>
          </p:spPr>
          <p:txBody>
            <a:bodyPr anchorCtr="0" anchor="ctr" bIns="44450" lIns="90475" spcFirstLastPara="1" rIns="90475" wrap="square" tIns="44450">
              <a:spAutoFit/>
            </a:bodyPr>
            <a:lstStyle/>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Java</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Source</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(.java)</a:t>
              </a:r>
              <a:endParaRPr/>
            </a:p>
          </p:txBody>
        </p:sp>
        <p:sp>
          <p:nvSpPr>
            <p:cNvPr id="187" name="Google Shape;187;p8"/>
            <p:cNvSpPr/>
            <p:nvPr/>
          </p:nvSpPr>
          <p:spPr>
            <a:xfrm>
              <a:off x="431800" y="3387725"/>
              <a:ext cx="1930400" cy="65087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Java Compiler</a:t>
              </a:r>
              <a:endParaRPr/>
            </a:p>
          </p:txBody>
        </p:sp>
        <p:sp>
          <p:nvSpPr>
            <p:cNvPr id="188" name="Google Shape;188;p8"/>
            <p:cNvSpPr/>
            <p:nvPr/>
          </p:nvSpPr>
          <p:spPr>
            <a:xfrm>
              <a:off x="469900" y="4933950"/>
              <a:ext cx="1727200" cy="1035095"/>
            </a:xfrm>
            <a:prstGeom prst="ellipse">
              <a:avLst/>
            </a:prstGeom>
            <a:noFill/>
            <a:ln cap="flat" cmpd="sng" w="12700">
              <a:solidFill>
                <a:schemeClr val="dk1"/>
              </a:solidFill>
              <a:prstDash val="solid"/>
              <a:round/>
              <a:headEnd len="sm" w="sm" type="none"/>
              <a:tailEnd len="sm" w="sm" type="none"/>
            </a:ln>
          </p:spPr>
          <p:txBody>
            <a:bodyPr anchorCtr="0" anchor="ctr" bIns="44450" lIns="90475" spcFirstLastPara="1" rIns="90475" wrap="square" tIns="44450">
              <a:spAutoFit/>
            </a:bodyPr>
            <a:lstStyle/>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Java</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Bytecode</a:t>
              </a:r>
              <a:endParaRPr/>
            </a:p>
            <a:p>
              <a:pPr indent="0" lvl="0" marL="0" marR="0" rtl="0" algn="ctr">
                <a:spcBef>
                  <a:spcPts val="0"/>
                </a:spcBef>
                <a:spcAft>
                  <a:spcPts val="0"/>
                </a:spcAft>
                <a:buNone/>
              </a:pPr>
              <a:r>
                <a:rPr b="1" lang="en-US" sz="1400">
                  <a:solidFill>
                    <a:schemeClr val="dk1"/>
                  </a:solidFill>
                  <a:latin typeface="Lucida Sans"/>
                  <a:ea typeface="Lucida Sans"/>
                  <a:cs typeface="Lucida Sans"/>
                  <a:sym typeface="Lucida Sans"/>
                </a:rPr>
                <a:t>(.class )</a:t>
              </a:r>
              <a:endParaRPr/>
            </a:p>
          </p:txBody>
        </p:sp>
        <p:sp>
          <p:nvSpPr>
            <p:cNvPr id="189" name="Google Shape;189;p8"/>
            <p:cNvSpPr/>
            <p:nvPr/>
          </p:nvSpPr>
          <p:spPr>
            <a:xfrm>
              <a:off x="1301750" y="2630488"/>
              <a:ext cx="1588" cy="688975"/>
            </a:xfrm>
            <a:custGeom>
              <a:rect b="b" l="l" r="r" t="t"/>
              <a:pathLst>
                <a:path extrusionOk="0" h="434" w="1">
                  <a:moveTo>
                    <a:pt x="0" y="0"/>
                  </a:moveTo>
                  <a:lnTo>
                    <a:pt x="0" y="433"/>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90" name="Google Shape;190;p8"/>
            <p:cNvSpPr/>
            <p:nvPr/>
          </p:nvSpPr>
          <p:spPr>
            <a:xfrm flipH="1">
              <a:off x="1268731" y="4102100"/>
              <a:ext cx="45719" cy="863600"/>
            </a:xfrm>
            <a:custGeom>
              <a:rect b="b" l="l" r="r" t="t"/>
              <a:pathLst>
                <a:path extrusionOk="0" h="434" w="1">
                  <a:moveTo>
                    <a:pt x="0" y="0"/>
                  </a:moveTo>
                  <a:lnTo>
                    <a:pt x="0" y="433"/>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91" name="Google Shape;191;p8"/>
            <p:cNvSpPr/>
            <p:nvPr/>
          </p:nvSpPr>
          <p:spPr>
            <a:xfrm>
              <a:off x="5181600" y="2921000"/>
              <a:ext cx="2544763" cy="2136775"/>
            </a:xfrm>
            <a:prstGeom prst="rect">
              <a:avLst/>
            </a:prstGeom>
            <a:gradFill>
              <a:gsLst>
                <a:gs pos="0">
                  <a:srgbClr val="00FFFF"/>
                </a:gs>
                <a:gs pos="100000">
                  <a:srgbClr val="00E5E5"/>
                </a:gs>
              </a:gsLst>
              <a:lin ang="540000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92" name="Google Shape;192;p8"/>
            <p:cNvSpPr/>
            <p:nvPr/>
          </p:nvSpPr>
          <p:spPr>
            <a:xfrm>
              <a:off x="5383213" y="3132138"/>
              <a:ext cx="1049338" cy="901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300">
                  <a:solidFill>
                    <a:schemeClr val="accent2"/>
                  </a:solidFill>
                  <a:latin typeface="Lucida Sans"/>
                  <a:ea typeface="Lucida Sans"/>
                  <a:cs typeface="Lucida Sans"/>
                  <a:sym typeface="Lucida Sans"/>
                </a:rPr>
                <a:t>Java</a:t>
              </a:r>
              <a:endParaRPr/>
            </a:p>
            <a:p>
              <a:pPr indent="0" lvl="0" marL="0" marR="0" rtl="0" algn="ctr">
                <a:spcBef>
                  <a:spcPts val="0"/>
                </a:spcBef>
                <a:spcAft>
                  <a:spcPts val="0"/>
                </a:spcAft>
                <a:buNone/>
              </a:pPr>
              <a:r>
                <a:rPr b="1" lang="en-US" sz="1300">
                  <a:solidFill>
                    <a:schemeClr val="accent2"/>
                  </a:solidFill>
                  <a:latin typeface="Lucida Sans"/>
                  <a:ea typeface="Lucida Sans"/>
                  <a:cs typeface="Lucida Sans"/>
                  <a:sym typeface="Lucida Sans"/>
                </a:rPr>
                <a:t>Interpreter</a:t>
              </a:r>
              <a:endParaRPr/>
            </a:p>
          </p:txBody>
        </p:sp>
        <p:sp>
          <p:nvSpPr>
            <p:cNvPr id="193" name="Google Shape;193;p8"/>
            <p:cNvSpPr/>
            <p:nvPr/>
          </p:nvSpPr>
          <p:spPr>
            <a:xfrm>
              <a:off x="6543676" y="3119438"/>
              <a:ext cx="1049338" cy="901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Just in Time</a:t>
              </a:r>
              <a:endParaRPr/>
            </a:p>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Compiler</a:t>
              </a:r>
              <a:endParaRPr/>
            </a:p>
          </p:txBody>
        </p:sp>
        <p:sp>
          <p:nvSpPr>
            <p:cNvPr id="194" name="Google Shape;194;p8"/>
            <p:cNvSpPr/>
            <p:nvPr/>
          </p:nvSpPr>
          <p:spPr>
            <a:xfrm>
              <a:off x="5300663" y="4467225"/>
              <a:ext cx="2311400" cy="3746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Runtime System</a:t>
              </a:r>
              <a:endParaRPr/>
            </a:p>
          </p:txBody>
        </p:sp>
        <p:cxnSp>
          <p:nvCxnSpPr>
            <p:cNvPr id="195" name="Google Shape;195;p8"/>
            <p:cNvCxnSpPr/>
            <p:nvPr/>
          </p:nvCxnSpPr>
          <p:spPr>
            <a:xfrm flipH="1">
              <a:off x="5495925" y="4129088"/>
              <a:ext cx="46038" cy="485775"/>
            </a:xfrm>
            <a:prstGeom prst="straightConnector1">
              <a:avLst/>
            </a:prstGeom>
            <a:noFill/>
            <a:ln cap="flat" cmpd="sng" w="12700">
              <a:solidFill>
                <a:schemeClr val="lt2"/>
              </a:solidFill>
              <a:prstDash val="solid"/>
              <a:round/>
              <a:headEnd len="med" w="med" type="none"/>
              <a:tailEnd len="med" w="med" type="triangle"/>
            </a:ln>
          </p:spPr>
        </p:cxnSp>
        <p:cxnSp>
          <p:nvCxnSpPr>
            <p:cNvPr id="196" name="Google Shape;196;p8"/>
            <p:cNvCxnSpPr/>
            <p:nvPr/>
          </p:nvCxnSpPr>
          <p:spPr>
            <a:xfrm>
              <a:off x="7143750" y="4129088"/>
              <a:ext cx="26988" cy="485775"/>
            </a:xfrm>
            <a:prstGeom prst="straightConnector1">
              <a:avLst/>
            </a:prstGeom>
            <a:noFill/>
            <a:ln cap="flat" cmpd="sng" w="12700">
              <a:solidFill>
                <a:schemeClr val="lt2"/>
              </a:solidFill>
              <a:prstDash val="solid"/>
              <a:round/>
              <a:headEnd len="med" w="med" type="none"/>
              <a:tailEnd len="med" w="med" type="triangle"/>
            </a:ln>
          </p:spPr>
        </p:cxnSp>
        <p:sp>
          <p:nvSpPr>
            <p:cNvPr id="197" name="Google Shape;197;p8"/>
            <p:cNvSpPr/>
            <p:nvPr/>
          </p:nvSpPr>
          <p:spPr>
            <a:xfrm>
              <a:off x="7712075" y="1287463"/>
              <a:ext cx="1049338" cy="901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Java Class</a:t>
              </a:r>
              <a:endParaRPr/>
            </a:p>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Libraries</a:t>
              </a:r>
              <a:endParaRPr/>
            </a:p>
          </p:txBody>
        </p:sp>
        <p:sp>
          <p:nvSpPr>
            <p:cNvPr id="198" name="Google Shape;198;p8"/>
            <p:cNvSpPr/>
            <p:nvPr/>
          </p:nvSpPr>
          <p:spPr>
            <a:xfrm>
              <a:off x="7086600" y="1530669"/>
              <a:ext cx="642938" cy="45719"/>
            </a:xfrm>
            <a:custGeom>
              <a:rect b="b" l="l" r="r" t="t"/>
              <a:pathLst>
                <a:path extrusionOk="0" h="1" w="188">
                  <a:moveTo>
                    <a:pt x="0" y="0"/>
                  </a:moveTo>
                  <a:lnTo>
                    <a:pt x="187" y="0"/>
                  </a:lnTo>
                </a:path>
              </a:pathLst>
            </a:custGeom>
            <a:noFill/>
            <a:ln cap="rnd" cmpd="sng" w="12700">
              <a:solidFill>
                <a:schemeClr val="dk1"/>
              </a:solidFill>
              <a:prstDash val="solid"/>
              <a:round/>
              <a:headEnd len="med" w="med" type="triangl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99" name="Google Shape;199;p8"/>
            <p:cNvSpPr/>
            <p:nvPr/>
          </p:nvSpPr>
          <p:spPr>
            <a:xfrm>
              <a:off x="5646738" y="2578100"/>
              <a:ext cx="715961" cy="552450"/>
            </a:xfrm>
            <a:custGeom>
              <a:rect b="b" l="l" r="r" t="t"/>
              <a:pathLst>
                <a:path extrusionOk="0" h="248" w="398">
                  <a:moveTo>
                    <a:pt x="397" y="0"/>
                  </a:moveTo>
                  <a:lnTo>
                    <a:pt x="0" y="247"/>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0" name="Google Shape;200;p8"/>
            <p:cNvSpPr/>
            <p:nvPr/>
          </p:nvSpPr>
          <p:spPr>
            <a:xfrm>
              <a:off x="6299200" y="2590800"/>
              <a:ext cx="798513" cy="539750"/>
            </a:xfrm>
            <a:custGeom>
              <a:rect b="b" l="l" r="r" t="t"/>
              <a:pathLst>
                <a:path extrusionOk="0" h="248" w="398">
                  <a:moveTo>
                    <a:pt x="0" y="0"/>
                  </a:moveTo>
                  <a:lnTo>
                    <a:pt x="397" y="247"/>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1" name="Google Shape;201;p8"/>
            <p:cNvSpPr/>
            <p:nvPr/>
          </p:nvSpPr>
          <p:spPr>
            <a:xfrm>
              <a:off x="5287963" y="5494338"/>
              <a:ext cx="2311400" cy="2682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Operating System</a:t>
              </a:r>
              <a:endParaRPr/>
            </a:p>
          </p:txBody>
        </p:sp>
        <p:sp>
          <p:nvSpPr>
            <p:cNvPr id="202" name="Google Shape;202;p8"/>
            <p:cNvSpPr/>
            <p:nvPr/>
          </p:nvSpPr>
          <p:spPr>
            <a:xfrm>
              <a:off x="5300663" y="6021388"/>
              <a:ext cx="2311400" cy="2682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US" sz="1400">
                  <a:solidFill>
                    <a:schemeClr val="accent2"/>
                  </a:solidFill>
                  <a:latin typeface="Lucida Sans"/>
                  <a:ea typeface="Lucida Sans"/>
                  <a:cs typeface="Lucida Sans"/>
                  <a:sym typeface="Lucida Sans"/>
                </a:rPr>
                <a:t>Hardware</a:t>
              </a:r>
              <a:endParaRPr/>
            </a:p>
          </p:txBody>
        </p:sp>
        <p:sp>
          <p:nvSpPr>
            <p:cNvPr id="203" name="Google Shape;203;p8"/>
            <p:cNvSpPr/>
            <p:nvPr/>
          </p:nvSpPr>
          <p:spPr>
            <a:xfrm>
              <a:off x="6357938" y="5067300"/>
              <a:ext cx="45719" cy="444500"/>
            </a:xfrm>
            <a:custGeom>
              <a:rect b="b" l="l" r="r" t="t"/>
              <a:pathLst>
                <a:path extrusionOk="0" h="360" w="1">
                  <a:moveTo>
                    <a:pt x="0" y="0"/>
                  </a:moveTo>
                  <a:lnTo>
                    <a:pt x="0" y="359"/>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4" name="Google Shape;204;p8"/>
            <p:cNvSpPr/>
            <p:nvPr/>
          </p:nvSpPr>
          <p:spPr>
            <a:xfrm>
              <a:off x="6357937" y="5756275"/>
              <a:ext cx="45719" cy="288925"/>
            </a:xfrm>
            <a:custGeom>
              <a:rect b="b" l="l" r="r" t="t"/>
              <a:pathLst>
                <a:path extrusionOk="0" h="202" w="1">
                  <a:moveTo>
                    <a:pt x="0" y="0"/>
                  </a:moveTo>
                  <a:lnTo>
                    <a:pt x="0" y="201"/>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5" name="Google Shape;205;p8"/>
            <p:cNvSpPr/>
            <p:nvPr/>
          </p:nvSpPr>
          <p:spPr>
            <a:xfrm>
              <a:off x="7740650" y="3600450"/>
              <a:ext cx="1063625" cy="727075"/>
            </a:xfrm>
            <a:prstGeom prst="rect">
              <a:avLst/>
            </a:prstGeom>
            <a:noFill/>
            <a:ln>
              <a:noFill/>
            </a:ln>
          </p:spPr>
          <p:txBody>
            <a:bodyPr anchorCtr="0" anchor="ctr"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Lucida Sans"/>
                  <a:ea typeface="Lucida Sans"/>
                  <a:cs typeface="Lucida Sans"/>
                  <a:sym typeface="Lucida Sans"/>
                </a:rPr>
                <a:t>Java</a:t>
              </a:r>
              <a:endParaRPr/>
            </a:p>
            <a:p>
              <a:pPr indent="0" lvl="0" marL="0" marR="0" rtl="0" algn="l">
                <a:spcBef>
                  <a:spcPts val="0"/>
                </a:spcBef>
                <a:spcAft>
                  <a:spcPts val="0"/>
                </a:spcAft>
                <a:buNone/>
              </a:pPr>
              <a:r>
                <a:rPr b="1" lang="en-US" sz="1400">
                  <a:solidFill>
                    <a:schemeClr val="dk1"/>
                  </a:solidFill>
                  <a:latin typeface="Lucida Sans"/>
                  <a:ea typeface="Lucida Sans"/>
                  <a:cs typeface="Lucida Sans"/>
                  <a:sym typeface="Lucida Sans"/>
                </a:rPr>
                <a:t>Virtual</a:t>
              </a:r>
              <a:endParaRPr/>
            </a:p>
            <a:p>
              <a:pPr indent="0" lvl="0" marL="0" marR="0" rtl="0" algn="l">
                <a:spcBef>
                  <a:spcPts val="0"/>
                </a:spcBef>
                <a:spcAft>
                  <a:spcPts val="0"/>
                </a:spcAft>
                <a:buNone/>
              </a:pPr>
              <a:r>
                <a:rPr b="1" lang="en-US" sz="1400">
                  <a:solidFill>
                    <a:schemeClr val="dk1"/>
                  </a:solidFill>
                  <a:latin typeface="Lucida Sans"/>
                  <a:ea typeface="Lucida Sans"/>
                  <a:cs typeface="Lucida Sans"/>
                  <a:sym typeface="Lucida Sans"/>
                </a:rPr>
                <a:t>machine</a:t>
              </a:r>
              <a:endParaRPr/>
            </a:p>
          </p:txBody>
        </p:sp>
        <p:sp>
          <p:nvSpPr>
            <p:cNvPr id="206" name="Google Shape;206;p8"/>
            <p:cNvSpPr/>
            <p:nvPr/>
          </p:nvSpPr>
          <p:spPr>
            <a:xfrm>
              <a:off x="2222501" y="4267201"/>
              <a:ext cx="1346199" cy="1270000"/>
            </a:xfrm>
            <a:custGeom>
              <a:rect b="b" l="l" r="r" t="t"/>
              <a:pathLst>
                <a:path extrusionOk="0" h="566" w="546">
                  <a:moveTo>
                    <a:pt x="0" y="565"/>
                  </a:moveTo>
                  <a:lnTo>
                    <a:pt x="139" y="565"/>
                  </a:lnTo>
                  <a:lnTo>
                    <a:pt x="545" y="0"/>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7" name="Google Shape;207;p8"/>
            <p:cNvSpPr/>
            <p:nvPr/>
          </p:nvSpPr>
          <p:spPr>
            <a:xfrm>
              <a:off x="3619500" y="1485900"/>
              <a:ext cx="1798638" cy="1612900"/>
            </a:xfrm>
            <a:custGeom>
              <a:rect b="b" l="l" r="r" t="t"/>
              <a:pathLst>
                <a:path extrusionOk="0" h="718" w="916">
                  <a:moveTo>
                    <a:pt x="0" y="717"/>
                  </a:moveTo>
                  <a:lnTo>
                    <a:pt x="525" y="0"/>
                  </a:lnTo>
                  <a:lnTo>
                    <a:pt x="915" y="0"/>
                  </a:lnTo>
                </a:path>
              </a:pathLst>
            </a:custGeom>
            <a:noFill/>
            <a:ln cap="rnd" cmpd="sng" w="12700">
              <a:solidFill>
                <a:schemeClr val="dk1"/>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08" name="Google Shape;208;p8"/>
            <p:cNvSpPr txBox="1"/>
            <p:nvPr/>
          </p:nvSpPr>
          <p:spPr>
            <a:xfrm>
              <a:off x="5461000" y="1308100"/>
              <a:ext cx="1633781" cy="3693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2"/>
                  </a:solidFill>
                  <a:latin typeface="Lucida Sans"/>
                  <a:ea typeface="Lucida Sans"/>
                  <a:cs typeface="Lucida Sans"/>
                  <a:sym typeface="Lucida Sans"/>
                </a:rPr>
                <a:t>Class Loader</a:t>
              </a:r>
              <a:endParaRPr/>
            </a:p>
          </p:txBody>
        </p:sp>
        <p:sp>
          <p:nvSpPr>
            <p:cNvPr id="209" name="Google Shape;209;p8"/>
            <p:cNvSpPr txBox="1"/>
            <p:nvPr/>
          </p:nvSpPr>
          <p:spPr>
            <a:xfrm>
              <a:off x="5435600" y="2019300"/>
              <a:ext cx="1663700" cy="5847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accent2"/>
                  </a:solidFill>
                  <a:latin typeface="Lucida Sans"/>
                  <a:ea typeface="Lucida Sans"/>
                  <a:cs typeface="Lucida Sans"/>
                  <a:sym typeface="Lucida Sans"/>
                </a:rPr>
                <a:t>Bytecode  Verifier</a:t>
              </a:r>
              <a:endParaRPr/>
            </a:p>
          </p:txBody>
        </p:sp>
        <p:sp>
          <p:nvSpPr>
            <p:cNvPr id="210" name="Google Shape;210;p8"/>
            <p:cNvSpPr/>
            <p:nvPr/>
          </p:nvSpPr>
          <p:spPr>
            <a:xfrm flipH="1" rot="5400000">
              <a:off x="6050038" y="1780315"/>
              <a:ext cx="326456" cy="124658"/>
            </a:xfrm>
            <a:custGeom>
              <a:rect b="b" l="l" r="r" t="t"/>
              <a:pathLst>
                <a:path extrusionOk="0" h="1" w="188">
                  <a:moveTo>
                    <a:pt x="0" y="0"/>
                  </a:moveTo>
                  <a:lnTo>
                    <a:pt x="187" y="0"/>
                  </a:lnTo>
                </a:path>
              </a:pathLst>
            </a:custGeom>
            <a:noFill/>
            <a:ln cap="rnd" cmpd="sng" w="12700">
              <a:solidFill>
                <a:schemeClr val="dk1"/>
              </a:solidFill>
              <a:prstDash val="solid"/>
              <a:round/>
              <a:headEnd len="med" w="med" type="triangl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grpSp>
      <p:sp>
        <p:nvSpPr>
          <p:cNvPr id="211" name="Google Shape;211;p8"/>
          <p:cNvSpPr txBox="1"/>
          <p:nvPr/>
        </p:nvSpPr>
        <p:spPr>
          <a:xfrm>
            <a:off x="1797050" y="1171575"/>
            <a:ext cx="7493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step1</a:t>
            </a:r>
            <a:endParaRPr/>
          </a:p>
        </p:txBody>
      </p:sp>
      <p:sp>
        <p:nvSpPr>
          <p:cNvPr id="212" name="Google Shape;212;p8"/>
          <p:cNvSpPr txBox="1"/>
          <p:nvPr/>
        </p:nvSpPr>
        <p:spPr>
          <a:xfrm>
            <a:off x="7804150" y="3136900"/>
            <a:ext cx="7493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step5</a:t>
            </a:r>
            <a:endParaRPr/>
          </a:p>
        </p:txBody>
      </p:sp>
      <p:sp>
        <p:nvSpPr>
          <p:cNvPr id="213" name="Google Shape;213;p8"/>
          <p:cNvSpPr txBox="1"/>
          <p:nvPr/>
        </p:nvSpPr>
        <p:spPr>
          <a:xfrm>
            <a:off x="7154863" y="2357438"/>
            <a:ext cx="7493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step4</a:t>
            </a:r>
            <a:endParaRPr/>
          </a:p>
        </p:txBody>
      </p:sp>
      <p:sp>
        <p:nvSpPr>
          <p:cNvPr id="214" name="Google Shape;214;p8"/>
          <p:cNvSpPr txBox="1"/>
          <p:nvPr/>
        </p:nvSpPr>
        <p:spPr>
          <a:xfrm>
            <a:off x="5349875" y="890588"/>
            <a:ext cx="7493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step3</a:t>
            </a:r>
            <a:endParaRPr/>
          </a:p>
        </p:txBody>
      </p:sp>
      <p:sp>
        <p:nvSpPr>
          <p:cNvPr id="215" name="Google Shape;215;p8"/>
          <p:cNvSpPr txBox="1"/>
          <p:nvPr/>
        </p:nvSpPr>
        <p:spPr>
          <a:xfrm>
            <a:off x="1820863" y="2976563"/>
            <a:ext cx="7493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step2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idx="1" type="body"/>
          </p:nvPr>
        </p:nvSpPr>
        <p:spPr>
          <a:xfrm>
            <a:off x="0" y="206375"/>
            <a:ext cx="8229600" cy="55403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Java Architecture (Contd.).</a:t>
            </a:r>
            <a:endParaRPr>
              <a:solidFill>
                <a:schemeClr val="dk1"/>
              </a:solidFill>
            </a:endParaRPr>
          </a:p>
        </p:txBody>
      </p:sp>
      <p:sp>
        <p:nvSpPr>
          <p:cNvPr id="222" name="Google Shape;222;p9"/>
          <p:cNvSpPr txBox="1"/>
          <p:nvPr>
            <p:ph idx="2" type="body"/>
          </p:nvPr>
        </p:nvSpPr>
        <p:spPr>
          <a:xfrm>
            <a:off x="479425" y="946150"/>
            <a:ext cx="8294688" cy="535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32"/>
              <a:buFont typeface="Arial"/>
              <a:buNone/>
            </a:pPr>
            <a:r>
              <a:rPr b="1" lang="en-US" sz="2400">
                <a:solidFill>
                  <a:schemeClr val="dk1"/>
                </a:solidFill>
              </a:rPr>
              <a:t>Step1:</a:t>
            </a:r>
            <a:endParaRPr/>
          </a:p>
          <a:p>
            <a:pPr indent="-256032" lvl="0" marL="365760" rtl="0" algn="l">
              <a:spcBef>
                <a:spcPts val="400"/>
              </a:spcBef>
              <a:spcAft>
                <a:spcPts val="0"/>
              </a:spcAft>
              <a:buSzPts val="1632"/>
              <a:buFont typeface="Arial"/>
              <a:buNone/>
            </a:pPr>
            <a:r>
              <a:rPr lang="en-US" sz="2400">
                <a:solidFill>
                  <a:schemeClr val="dk1"/>
                </a:solidFill>
              </a:rPr>
              <a:t>Create a java source code with .java extension</a:t>
            </a:r>
            <a:endParaRPr/>
          </a:p>
          <a:p>
            <a:pPr indent="-256032" lvl="0" marL="365760" rtl="0" algn="l">
              <a:spcBef>
                <a:spcPts val="400"/>
              </a:spcBef>
              <a:spcAft>
                <a:spcPts val="0"/>
              </a:spcAft>
              <a:buSzPts val="1632"/>
              <a:buFont typeface="Arial"/>
              <a:buNone/>
            </a:pPr>
            <a:r>
              <a:t/>
            </a:r>
            <a:endParaRPr sz="2400">
              <a:solidFill>
                <a:schemeClr val="dk1"/>
              </a:solidFill>
            </a:endParaRPr>
          </a:p>
          <a:p>
            <a:pPr indent="-256032" lvl="0" marL="365760" rtl="0" algn="l">
              <a:spcBef>
                <a:spcPts val="400"/>
              </a:spcBef>
              <a:spcAft>
                <a:spcPts val="0"/>
              </a:spcAft>
              <a:buSzPts val="1632"/>
              <a:buFont typeface="Arial"/>
              <a:buNone/>
            </a:pPr>
            <a:r>
              <a:rPr b="1" lang="en-US" sz="2400">
                <a:solidFill>
                  <a:schemeClr val="dk1"/>
                </a:solidFill>
              </a:rPr>
              <a:t>Step2:</a:t>
            </a:r>
            <a:endParaRPr b="1" sz="2400">
              <a:solidFill>
                <a:schemeClr val="dk1"/>
              </a:solidFill>
            </a:endParaRPr>
          </a:p>
          <a:p>
            <a:pPr indent="-256032" lvl="0" marL="365760" rtl="0" algn="just">
              <a:lnSpc>
                <a:spcPct val="150000"/>
              </a:lnSpc>
              <a:spcBef>
                <a:spcPts val="400"/>
              </a:spcBef>
              <a:spcAft>
                <a:spcPts val="0"/>
              </a:spcAft>
              <a:buSzPts val="1632"/>
              <a:buFont typeface="Arial"/>
              <a:buNone/>
            </a:pPr>
            <a:r>
              <a:rPr lang="en-US" sz="2400">
                <a:solidFill>
                  <a:schemeClr val="dk1"/>
                </a:solidFill>
              </a:rPr>
              <a:t>Compile the source code using java compiler, which will create bytecode file with .class extension</a:t>
            </a:r>
            <a:endParaRPr/>
          </a:p>
          <a:p>
            <a:pPr indent="-256032" lvl="0" marL="365760" rtl="0" algn="l">
              <a:spcBef>
                <a:spcPts val="400"/>
              </a:spcBef>
              <a:spcAft>
                <a:spcPts val="0"/>
              </a:spcAft>
              <a:buSzPts val="1632"/>
              <a:buFont typeface="Arial"/>
              <a:buNone/>
            </a:pPr>
            <a:r>
              <a:t/>
            </a:r>
            <a:endParaRPr sz="2400">
              <a:solidFill>
                <a:schemeClr val="dk1"/>
              </a:solidFill>
            </a:endParaRPr>
          </a:p>
          <a:p>
            <a:pPr indent="-256032" lvl="0" marL="365760" rtl="0" algn="l">
              <a:spcBef>
                <a:spcPts val="400"/>
              </a:spcBef>
              <a:spcAft>
                <a:spcPts val="0"/>
              </a:spcAft>
              <a:buSzPts val="1632"/>
              <a:buFont typeface="Arial"/>
              <a:buNone/>
            </a:pPr>
            <a:r>
              <a:rPr b="1" lang="en-US" sz="2400">
                <a:solidFill>
                  <a:schemeClr val="dk1"/>
                </a:solidFill>
              </a:rPr>
              <a:t>Step3:</a:t>
            </a:r>
            <a:endParaRPr/>
          </a:p>
          <a:p>
            <a:pPr indent="0" lvl="0" marL="0" rtl="0" algn="l">
              <a:lnSpc>
                <a:spcPct val="150000"/>
              </a:lnSpc>
              <a:spcBef>
                <a:spcPts val="720"/>
              </a:spcBef>
              <a:spcAft>
                <a:spcPts val="0"/>
              </a:spcAft>
              <a:buClr>
                <a:schemeClr val="dk1"/>
              </a:buClr>
              <a:buSzPts val="1632"/>
              <a:buFont typeface="Arial"/>
              <a:buNone/>
            </a:pPr>
            <a:r>
              <a:rPr lang="en-US" sz="2400">
                <a:solidFill>
                  <a:schemeClr val="dk1"/>
                </a:solidFill>
              </a:rPr>
              <a:t>Class loader reads both the user defined and library classes into the memory for execution</a:t>
            </a:r>
            <a:endParaRPr/>
          </a:p>
          <a:p>
            <a:pPr indent="-161035" lvl="0" marL="365760" rtl="0" algn="l">
              <a:spcBef>
                <a:spcPts val="400"/>
              </a:spcBef>
              <a:spcAft>
                <a:spcPts val="0"/>
              </a:spcAft>
              <a:buSzPts val="1496"/>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SANDIP</dc:creator>
</cp:coreProperties>
</file>