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5"/>
  </p:notesMasterIdLst>
  <p:sldIdLst>
    <p:sldId id="30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36339-CE95-42C5-B793-C314F0A795E6}" type="datetimeFigureOut">
              <a:rPr lang="en-US" smtClean="0"/>
              <a:pPr/>
              <a:t>5/22/2016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7E835E-BBD2-4747-A130-F5BE474A3B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noFill/>
          <a:ln/>
        </p:spPr>
      </p:sp>
      <p:sp>
        <p:nvSpPr>
          <p:cNvPr id="9216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77828" name="Slide Number Placeholder 3"/>
          <p:cNvSpPr>
            <a:spLocks noGrp="1"/>
          </p:cNvSpPr>
          <p:nvPr>
            <p:ph type="sldNum" sz="quarter" idx="5"/>
          </p:nvPr>
        </p:nvSpPr>
        <p:spPr/>
        <p:txBody>
          <a:bodyPr/>
          <a:lstStyle/>
          <a:p>
            <a:pPr>
              <a:defRPr/>
            </a:pPr>
            <a:fld id="{67426344-F52F-4CA1-9EE4-912B0934F6CD}" type="slidenum">
              <a:rPr lang="en-US" smtClean="0"/>
              <a:pPr>
                <a:defRPr/>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7545D6AD-5474-4EBA-9B27-DA353BD4DC9B}" type="slidenum">
              <a:rPr lang="en-US" smtClean="0">
                <a:latin typeface="Arial" charset="0"/>
                <a:cs typeface="Arial" charset="0"/>
              </a:rPr>
              <a:pPr/>
              <a:t>11</a:t>
            </a:fld>
            <a:endParaRPr lang="en-US" smtClean="0">
              <a:latin typeface="Arial" charset="0"/>
              <a:cs typeface="Arial" charset="0"/>
            </a:endParaRPr>
          </a:p>
        </p:txBody>
      </p:sp>
      <p:sp>
        <p:nvSpPr>
          <p:cNvPr id="102403" name="Rectangle 2"/>
          <p:cNvSpPr>
            <a:spLocks noGrp="1" noRot="1" noChangeAspect="1" noChangeArrowheads="1" noTextEdit="1"/>
          </p:cNvSpPr>
          <p:nvPr>
            <p:ph type="sldImg"/>
          </p:nvPr>
        </p:nvSpPr>
        <p:spPr>
          <a:xfrm>
            <a:off x="1136650" y="771525"/>
            <a:ext cx="4521200" cy="3390900"/>
          </a:xfrm>
          <a:ln/>
        </p:spPr>
      </p:sp>
      <p:sp>
        <p:nvSpPr>
          <p:cNvPr id="79876"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Type 4 drivers are written entirely in Java. They understand database-specific networking protocols and can access the database directly without any additional software. These drivers are also well suited for applet programming, provided that the Java security manager allows TCP/IP connections to the database server.</a:t>
            </a:r>
          </a:p>
          <a:p>
            <a:pPr eaLnBrk="1" hangingPunct="1">
              <a:defRPr/>
            </a:pPr>
            <a:endParaRPr lang="en-US" dirty="0" smtClean="0">
              <a:latin typeface="+mn-lt"/>
            </a:endParaRPr>
          </a:p>
          <a:p>
            <a:pPr eaLnBrk="1" hangingPunct="1">
              <a:defRPr/>
            </a:pPr>
            <a:r>
              <a:rPr lang="en-US" b="1" dirty="0" smtClean="0">
                <a:latin typeface="+mn-lt"/>
              </a:rPr>
              <a:t>Characteristics of Type IV driver:</a:t>
            </a:r>
          </a:p>
          <a:p>
            <a:pPr eaLnBrk="1" hangingPunct="1">
              <a:buFontTx/>
              <a:buChar char="•"/>
              <a:defRPr/>
            </a:pPr>
            <a:r>
              <a:rPr lang="en-US" dirty="0" smtClean="0">
                <a:latin typeface="+mn-lt"/>
              </a:rPr>
              <a:t> 100% Java Driver, no native methods </a:t>
            </a:r>
          </a:p>
          <a:p>
            <a:pPr eaLnBrk="1" hangingPunct="1">
              <a:buFontTx/>
              <a:buChar char="•"/>
              <a:defRPr/>
            </a:pPr>
            <a:r>
              <a:rPr lang="en-US" dirty="0" smtClean="0">
                <a:latin typeface="+mn-lt"/>
              </a:rPr>
              <a:t> Does NOT require pre-installation on client </a:t>
            </a:r>
          </a:p>
          <a:p>
            <a:pPr eaLnBrk="1" hangingPunct="1">
              <a:buFontTx/>
              <a:buChar char="•"/>
              <a:defRPr/>
            </a:pPr>
            <a:r>
              <a:rPr lang="en-US" dirty="0" smtClean="0">
                <a:latin typeface="+mn-lt"/>
              </a:rPr>
              <a:t> Can be downloaded and configured ‘on-the-fly’ just like any Java class file </a:t>
            </a:r>
          </a:p>
          <a:p>
            <a:pPr eaLnBrk="1" hangingPunct="1">
              <a:buFontTx/>
              <a:buChar char="•"/>
              <a:defRPr/>
            </a:pPr>
            <a:r>
              <a:rPr lang="en-US" dirty="0" smtClean="0">
                <a:latin typeface="+mn-lt"/>
              </a:rPr>
              <a:t> Unlike Type III driver, talks DIRECTLY with DBMS server </a:t>
            </a:r>
          </a:p>
          <a:p>
            <a:pPr eaLnBrk="1" hangingPunct="1">
              <a:buFontTx/>
              <a:buChar char="•"/>
              <a:defRPr/>
            </a:pPr>
            <a:r>
              <a:rPr lang="en-US" dirty="0" smtClean="0">
                <a:latin typeface="+mn-lt"/>
              </a:rPr>
              <a:t> Converts JDBC calls directly to database specific calls</a:t>
            </a:r>
          </a:p>
          <a:p>
            <a:pPr eaLnBrk="1" hangingPunct="1">
              <a:defRPr/>
            </a:pPr>
            <a:endParaRPr lang="en-US" dirty="0" smtClean="0">
              <a:latin typeface="+mn-lt"/>
            </a:endParaRPr>
          </a:p>
          <a:p>
            <a:pPr eaLnBrk="1" hangingPunct="1">
              <a:defRPr/>
            </a:pPr>
            <a:r>
              <a:rPr lang="en-US" b="1" dirty="0" smtClean="0">
                <a:latin typeface="+mn-lt"/>
              </a:rPr>
              <a:t>When to use?</a:t>
            </a:r>
          </a:p>
          <a:p>
            <a:pPr eaLnBrk="1" hangingPunct="1">
              <a:defRPr/>
            </a:pPr>
            <a:r>
              <a:rPr lang="en-US" dirty="0" smtClean="0">
                <a:latin typeface="+mn-lt"/>
              </a:rPr>
              <a:t>Type IV drivers need no pre-installation and are hence, truly portable. </a:t>
            </a:r>
          </a:p>
          <a:p>
            <a:pPr lvl="1" eaLnBrk="1" hangingPunct="1">
              <a:defRPr/>
            </a:pPr>
            <a:r>
              <a:rPr lang="en-US" dirty="0" smtClean="0">
                <a:latin typeface="+mn-lt"/>
              </a:rPr>
              <a:t>In this case the JDBC calls are directly converted into the network protocol that is used by a specific database. This is the fastest alternative, because there are no additional layers included and hence most preferred in many of the J2EE or web-based applications. </a:t>
            </a:r>
          </a:p>
          <a:p>
            <a:pPr eaLnBrk="1" hangingPunct="1">
              <a:defRPr/>
            </a:pPr>
            <a:endParaRPr lang="en-US" dirty="0" smtClean="0">
              <a:latin typeface="+mn-l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89BDD74-CABA-4450-865A-2650ADECA9FB}" type="slidenum">
              <a:rPr lang="en-US" smtClean="0">
                <a:latin typeface="Arial" charset="0"/>
                <a:cs typeface="Arial" charset="0"/>
              </a:rPr>
              <a:pPr/>
              <a:t>12</a:t>
            </a:fld>
            <a:endParaRPr lang="en-US" smtClean="0">
              <a:latin typeface="Arial" charset="0"/>
              <a:cs typeface="Arial" charset="0"/>
            </a:endParaRPr>
          </a:p>
        </p:txBody>
      </p:sp>
      <p:sp>
        <p:nvSpPr>
          <p:cNvPr id="104451" name="Rectangle 2"/>
          <p:cNvSpPr>
            <a:spLocks noGrp="1" noRot="1" noChangeAspect="1" noChangeArrowheads="1" noTextEdit="1"/>
          </p:cNvSpPr>
          <p:nvPr>
            <p:ph type="sldImg"/>
          </p:nvPr>
        </p:nvSpPr>
        <p:spPr>
          <a:xfrm>
            <a:off x="1136650" y="771525"/>
            <a:ext cx="4521200" cy="3390900"/>
          </a:xfrm>
          <a:ln/>
        </p:spPr>
      </p:sp>
      <p:sp>
        <p:nvSpPr>
          <p:cNvPr id="94212"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A JDBC driver uses a JDBC URL to identify and connect to a particular database. These URLs are generally of the form:</a:t>
            </a:r>
          </a:p>
          <a:p>
            <a:pPr eaLnBrk="1" hangingPunct="1">
              <a:defRPr/>
            </a:pPr>
            <a:r>
              <a:rPr lang="en-US" dirty="0" err="1" smtClean="0">
                <a:latin typeface="+mn-lt"/>
              </a:rPr>
              <a:t>Jdbc</a:t>
            </a:r>
            <a:r>
              <a:rPr lang="en-US" dirty="0" smtClean="0">
                <a:latin typeface="+mn-lt"/>
              </a:rPr>
              <a:t>:&lt;</a:t>
            </a:r>
            <a:r>
              <a:rPr lang="en-US" dirty="0" err="1" smtClean="0">
                <a:latin typeface="+mn-lt"/>
              </a:rPr>
              <a:t>subprotocol</a:t>
            </a:r>
            <a:r>
              <a:rPr lang="en-US" dirty="0" smtClean="0">
                <a:latin typeface="+mn-lt"/>
              </a:rPr>
              <a:t>&gt;:&lt;</a:t>
            </a:r>
            <a:r>
              <a:rPr lang="en-US" dirty="0" err="1" smtClean="0">
                <a:latin typeface="+mn-lt"/>
              </a:rPr>
              <a:t>subname</a:t>
            </a:r>
            <a:r>
              <a:rPr lang="en-US" dirty="0" smtClean="0">
                <a:latin typeface="+mn-lt"/>
              </a:rPr>
              <a:t>&gt; or </a:t>
            </a:r>
            <a:r>
              <a:rPr lang="en-US" dirty="0" err="1" smtClean="0">
                <a:latin typeface="+mn-lt"/>
              </a:rPr>
              <a:t>jdbc:</a:t>
            </a:r>
            <a:r>
              <a:rPr lang="en-US" i="1" dirty="0" err="1" smtClean="0">
                <a:latin typeface="+mn-lt"/>
              </a:rPr>
              <a:t>driver</a:t>
            </a:r>
            <a:r>
              <a:rPr lang="en-US" dirty="0" err="1" smtClean="0">
                <a:latin typeface="+mn-lt"/>
              </a:rPr>
              <a:t>:</a:t>
            </a:r>
            <a:r>
              <a:rPr lang="en-US" i="1" dirty="0" err="1" smtClean="0">
                <a:latin typeface="+mn-lt"/>
              </a:rPr>
              <a:t>databasename</a:t>
            </a:r>
            <a:r>
              <a:rPr lang="en-US" dirty="0" smtClean="0">
                <a:latin typeface="+mn-lt"/>
              </a:rPr>
              <a:t> The actual standard is quite fluid, however, as different databases require different information to connect successfully. For example, the Oracle JDBC-Thin driver uses a URL of the form:</a:t>
            </a:r>
          </a:p>
          <a:p>
            <a:pPr eaLnBrk="1" hangingPunct="1">
              <a:defRPr/>
            </a:pPr>
            <a:r>
              <a:rPr lang="en-US" dirty="0" err="1" smtClean="0">
                <a:latin typeface="+mn-lt"/>
              </a:rPr>
              <a:t>jdbc:oracle:thin</a:t>
            </a:r>
            <a:r>
              <a:rPr lang="en-US" dirty="0" smtClean="0">
                <a:latin typeface="+mn-lt"/>
              </a:rPr>
              <a:t>:@</a:t>
            </a:r>
            <a:r>
              <a:rPr lang="en-US" i="1" dirty="0" err="1" smtClean="0">
                <a:latin typeface="+mn-lt"/>
              </a:rPr>
              <a:t>site</a:t>
            </a:r>
            <a:r>
              <a:rPr lang="en-US" dirty="0" err="1" smtClean="0">
                <a:latin typeface="+mn-lt"/>
              </a:rPr>
              <a:t>:</a:t>
            </a:r>
            <a:r>
              <a:rPr lang="en-US" i="1" dirty="0" err="1" smtClean="0">
                <a:latin typeface="+mn-lt"/>
              </a:rPr>
              <a:t>port</a:t>
            </a:r>
            <a:r>
              <a:rPr lang="en-US" dirty="0" err="1" smtClean="0">
                <a:latin typeface="+mn-lt"/>
              </a:rPr>
              <a:t>:</a:t>
            </a:r>
            <a:r>
              <a:rPr lang="en-US" i="1" dirty="0" err="1" smtClean="0">
                <a:latin typeface="+mn-lt"/>
              </a:rPr>
              <a:t>database</a:t>
            </a:r>
            <a:r>
              <a:rPr lang="en-US" dirty="0" smtClean="0">
                <a:latin typeface="+mn-lt"/>
              </a:rPr>
              <a:t> </a:t>
            </a:r>
          </a:p>
          <a:p>
            <a:pPr eaLnBrk="1" hangingPunct="1">
              <a:defRPr/>
            </a:pPr>
            <a:r>
              <a:rPr lang="en-US" dirty="0" smtClean="0">
                <a:latin typeface="+mn-lt"/>
              </a:rPr>
              <a:t>while the JDBC-ODBC Bridge uses:</a:t>
            </a:r>
          </a:p>
          <a:p>
            <a:pPr eaLnBrk="1" hangingPunct="1">
              <a:defRPr/>
            </a:pPr>
            <a:r>
              <a:rPr lang="en-US" dirty="0" err="1" smtClean="0">
                <a:latin typeface="+mn-lt"/>
              </a:rPr>
              <a:t>jdbc:odbc:</a:t>
            </a:r>
            <a:r>
              <a:rPr lang="en-US" i="1" dirty="0" err="1" smtClean="0">
                <a:latin typeface="+mn-lt"/>
              </a:rPr>
              <a:t>datasource:odbcoptions</a:t>
            </a:r>
            <a:r>
              <a:rPr lang="en-US" dirty="0" smtClean="0">
                <a:latin typeface="+mn-lt"/>
              </a:rPr>
              <a:t> </a:t>
            </a:r>
          </a:p>
          <a:p>
            <a:pPr eaLnBrk="1" hangingPunct="1">
              <a:defRPr/>
            </a:pPr>
            <a:r>
              <a:rPr lang="en-US" dirty="0" smtClean="0">
                <a:latin typeface="+mn-lt"/>
              </a:rPr>
              <a:t>The only requirement is that a driver be able to recognize its own URLs.</a:t>
            </a:r>
          </a:p>
          <a:p>
            <a:pPr eaLnBrk="1" hangingPunct="1">
              <a:defRPr/>
            </a:pPr>
            <a:endParaRPr lang="en-US" dirty="0" smtClean="0">
              <a:latin typeface="+mn-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B2CAE69-76E6-47DD-B2C7-09EC9BCE41C7}" type="slidenum">
              <a:rPr lang="en-US" smtClean="0">
                <a:latin typeface="Arial" charset="0"/>
                <a:cs typeface="Arial" charset="0"/>
              </a:rPr>
              <a:pPr/>
              <a:t>13</a:t>
            </a:fld>
            <a:endParaRPr lang="en-US" smtClean="0">
              <a:latin typeface="Arial" charset="0"/>
              <a:cs typeface="Arial" charset="0"/>
            </a:endParaRPr>
          </a:p>
        </p:txBody>
      </p:sp>
      <p:sp>
        <p:nvSpPr>
          <p:cNvPr id="105475" name="Rectangle 2"/>
          <p:cNvSpPr>
            <a:spLocks noGrp="1" noRot="1" noChangeAspect="1" noChangeArrowheads="1" noTextEdit="1"/>
          </p:cNvSpPr>
          <p:nvPr>
            <p:ph type="sldImg"/>
          </p:nvPr>
        </p:nvSpPr>
        <p:spPr>
          <a:xfrm>
            <a:off x="1136650" y="771525"/>
            <a:ext cx="4521200" cy="3390900"/>
          </a:xfrm>
          <a:ln/>
        </p:spPr>
      </p:sp>
      <p:sp>
        <p:nvSpPr>
          <p:cNvPr id="81924"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In the above example of a JDBC URL for JDBC-ODBC driver, ‘</a:t>
            </a:r>
            <a:r>
              <a:rPr lang="en-US" dirty="0" err="1" smtClean="0">
                <a:latin typeface="+mn-lt"/>
              </a:rPr>
              <a:t>jdbc</a:t>
            </a:r>
            <a:r>
              <a:rPr lang="en-US" dirty="0" smtClean="0">
                <a:latin typeface="+mn-lt"/>
              </a:rPr>
              <a:t>’ is the name of the protocol, ‘</a:t>
            </a:r>
            <a:r>
              <a:rPr lang="en-US" dirty="0" err="1" smtClean="0">
                <a:latin typeface="+mn-lt"/>
              </a:rPr>
              <a:t>odbc</a:t>
            </a:r>
            <a:r>
              <a:rPr lang="en-US" dirty="0" smtClean="0">
                <a:latin typeface="+mn-lt"/>
              </a:rPr>
              <a:t>’ is the name of the </a:t>
            </a:r>
            <a:r>
              <a:rPr lang="en-US" dirty="0" err="1" smtClean="0">
                <a:latin typeface="+mn-lt"/>
              </a:rPr>
              <a:t>subprotocol</a:t>
            </a:r>
            <a:r>
              <a:rPr lang="en-US" dirty="0" smtClean="0">
                <a:latin typeface="+mn-lt"/>
              </a:rPr>
              <a:t> and the ‘</a:t>
            </a:r>
            <a:r>
              <a:rPr lang="en-US" dirty="0" err="1" smtClean="0">
                <a:latin typeface="+mn-lt"/>
              </a:rPr>
              <a:t>jdbcodbcDriverDsn</a:t>
            </a:r>
            <a:r>
              <a:rPr lang="en-US" dirty="0" smtClean="0">
                <a:latin typeface="+mn-lt"/>
              </a:rPr>
              <a:t>’ is the ODBC DSN (Data Source Name) created on the client machine. While creating the DSN, all the details about the ODBC database to connect to, its name and its location are provided.</a:t>
            </a:r>
          </a:p>
          <a:p>
            <a:pPr eaLnBrk="1" hangingPunct="1">
              <a:defRPr/>
            </a:pPr>
            <a:endParaRPr lang="en-US" dirty="0" smtClean="0">
              <a:latin typeface="+mn-lt"/>
            </a:endParaRPr>
          </a:p>
          <a:p>
            <a:pPr eaLnBrk="1" hangingPunct="1">
              <a:defRPr/>
            </a:pPr>
            <a:r>
              <a:rPr lang="en-US" dirty="0" smtClean="0">
                <a:latin typeface="+mn-lt"/>
              </a:rPr>
              <a:t>In the second example, we are using the OCI (Oracle Call Interface) libraries that are already installed on the client machines from where the JDBC calls are to be made. Hence the sub protocol is ‘oracle’. The rest of the string gives details required by the Type II driver implementation for the oracle database.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A584EB27-EFC3-4194-B7D4-4030AF9ECAA7}" type="slidenum">
              <a:rPr lang="en-US" smtClean="0">
                <a:latin typeface="Arial" charset="0"/>
                <a:cs typeface="Arial" charset="0"/>
              </a:rPr>
              <a:pPr/>
              <a:t>14</a:t>
            </a:fld>
            <a:endParaRPr lang="en-US" smtClean="0">
              <a:latin typeface="Arial" charset="0"/>
              <a:cs typeface="Arial" charset="0"/>
            </a:endParaRPr>
          </a:p>
        </p:txBody>
      </p:sp>
      <p:sp>
        <p:nvSpPr>
          <p:cNvPr id="106499" name="Rectangle 2"/>
          <p:cNvSpPr>
            <a:spLocks noGrp="1" noRot="1" noChangeAspect="1" noChangeArrowheads="1" noTextEdit="1"/>
          </p:cNvSpPr>
          <p:nvPr>
            <p:ph type="sldImg"/>
          </p:nvPr>
        </p:nvSpPr>
        <p:spPr>
          <a:xfrm>
            <a:off x="1136650" y="771525"/>
            <a:ext cx="4521200" cy="3390900"/>
          </a:xfrm>
          <a:ln/>
        </p:spPr>
      </p:sp>
      <p:sp>
        <p:nvSpPr>
          <p:cNvPr id="82948" name="Rectangle 3"/>
          <p:cNvSpPr>
            <a:spLocks noGrp="1" noChangeArrowheads="1"/>
          </p:cNvSpPr>
          <p:nvPr>
            <p:ph type="body" idx="1"/>
          </p:nvPr>
        </p:nvSpPr>
        <p:spPr>
          <a:xfrm>
            <a:off x="609600" y="4343400"/>
            <a:ext cx="5791200" cy="4095750"/>
          </a:xfrm>
          <a:prstGeom prst="rect">
            <a:avLst/>
          </a:prstGeom>
        </p:spPr>
        <p:txBody>
          <a:bodyPr/>
          <a:lstStyle/>
          <a:p>
            <a:pPr eaLnBrk="1" hangingPunct="1">
              <a:defRPr/>
            </a:pPr>
            <a:r>
              <a:rPr lang="en-US" dirty="0" smtClean="0">
                <a:latin typeface="+mn-lt"/>
              </a:rPr>
              <a:t>Loading the driver or drivers you want to use is very simple and involves just one line of code. If, for example, you want to use the JDBC-ODBC Bridge driver, the following code will load it:</a:t>
            </a:r>
          </a:p>
          <a:p>
            <a:pPr eaLnBrk="1" hangingPunct="1">
              <a:defRPr/>
            </a:pPr>
            <a:r>
              <a:rPr lang="en-US" dirty="0" smtClean="0">
                <a:latin typeface="+mn-lt"/>
              </a:rPr>
              <a:t>	Class.forName("</a:t>
            </a:r>
            <a:r>
              <a:rPr lang="en-US" dirty="0" err="1" smtClean="0">
                <a:latin typeface="+mn-lt"/>
              </a:rPr>
              <a:t>sun.jdbc.odbc.JdbcOdbcDriver</a:t>
            </a:r>
            <a:r>
              <a:rPr lang="en-US" dirty="0" smtClean="0">
                <a:latin typeface="+mn-lt"/>
              </a:rPr>
              <a:t>"); </a:t>
            </a:r>
          </a:p>
          <a:p>
            <a:pPr eaLnBrk="1" hangingPunct="1">
              <a:defRPr/>
            </a:pPr>
            <a:r>
              <a:rPr lang="en-US" dirty="0" smtClean="0">
                <a:latin typeface="+mn-lt"/>
              </a:rPr>
              <a:t>Your driver documentation will give you the class name to use. Class.forName will automatically register the driver with the </a:t>
            </a:r>
            <a:r>
              <a:rPr lang="en-US" dirty="0" err="1" smtClean="0">
                <a:latin typeface="+mn-lt"/>
              </a:rPr>
              <a:t>DriverManager</a:t>
            </a:r>
            <a:r>
              <a:rPr lang="en-US" dirty="0" smtClean="0">
                <a:latin typeface="+mn-lt"/>
              </a:rPr>
              <a:t>. </a:t>
            </a:r>
          </a:p>
          <a:p>
            <a:pPr eaLnBrk="1" hangingPunct="1">
              <a:defRPr/>
            </a:pPr>
            <a:r>
              <a:rPr lang="en-US" dirty="0" smtClean="0">
                <a:latin typeface="+mn-lt"/>
              </a:rPr>
              <a:t>When you have loaded a driver, it is available for making a connection with a DBMS. </a:t>
            </a:r>
          </a:p>
          <a:p>
            <a:pPr algn="l" eaLnBrk="1" hangingPunct="1">
              <a:defRPr/>
            </a:pPr>
            <a:r>
              <a:rPr lang="en-US" dirty="0" smtClean="0">
                <a:latin typeface="+mn-lt"/>
              </a:rPr>
              <a:t>The </a:t>
            </a:r>
            <a:r>
              <a:rPr lang="en-US" dirty="0" err="1" smtClean="0">
                <a:latin typeface="+mn-lt"/>
              </a:rPr>
              <a:t>java.sql.Connection</a:t>
            </a:r>
            <a:r>
              <a:rPr lang="en-US" dirty="0" smtClean="0">
                <a:latin typeface="+mn-lt"/>
              </a:rPr>
              <a:t> object, which encapsulates a single connection to a particular database, forms the basis of all JDBC data-handling code. The </a:t>
            </a:r>
            <a:r>
              <a:rPr lang="en-US" dirty="0" err="1" smtClean="0">
                <a:latin typeface="+mn-lt"/>
              </a:rPr>
              <a:t>DriverManager.getConnection</a:t>
            </a:r>
            <a:r>
              <a:rPr lang="en-US" dirty="0" smtClean="0">
                <a:latin typeface="+mn-lt"/>
              </a:rPr>
              <a:t>( ) method creates a connection:</a:t>
            </a:r>
          </a:p>
          <a:p>
            <a:pPr eaLnBrk="1" hangingPunct="1">
              <a:defRPr/>
            </a:pPr>
            <a:r>
              <a:rPr lang="en-US" dirty="0" smtClean="0">
                <a:latin typeface="+mn-lt"/>
              </a:rPr>
              <a:t>Connection con = </a:t>
            </a:r>
            <a:r>
              <a:rPr lang="en-US" dirty="0" err="1" smtClean="0">
                <a:latin typeface="+mn-lt"/>
              </a:rPr>
              <a:t>DriverManager.getConnection</a:t>
            </a:r>
            <a:r>
              <a:rPr lang="en-US" dirty="0" smtClean="0">
                <a:latin typeface="+mn-lt"/>
              </a:rPr>
              <a:t>("</a:t>
            </a:r>
            <a:r>
              <a:rPr lang="en-US" i="1" dirty="0" err="1" smtClean="0">
                <a:latin typeface="+mn-lt"/>
              </a:rPr>
              <a:t>url</a:t>
            </a:r>
            <a:r>
              <a:rPr lang="en-US" dirty="0" smtClean="0">
                <a:latin typeface="+mn-lt"/>
              </a:rPr>
              <a:t>", "</a:t>
            </a:r>
            <a:r>
              <a:rPr lang="en-US" i="1" dirty="0" smtClean="0">
                <a:latin typeface="+mn-lt"/>
              </a:rPr>
              <a:t>user</a:t>
            </a:r>
            <a:r>
              <a:rPr lang="en-US" dirty="0" smtClean="0">
                <a:latin typeface="+mn-lt"/>
              </a:rPr>
              <a:t>", "</a:t>
            </a:r>
            <a:r>
              <a:rPr lang="en-US" i="1" dirty="0" smtClean="0">
                <a:latin typeface="+mn-lt"/>
              </a:rPr>
              <a:t>password</a:t>
            </a:r>
            <a:r>
              <a:rPr lang="en-US" dirty="0" smtClean="0">
                <a:latin typeface="+mn-lt"/>
              </a:rPr>
              <a:t>");</a:t>
            </a:r>
          </a:p>
          <a:p>
            <a:pPr eaLnBrk="1" hangingPunct="1">
              <a:defRPr/>
            </a:pPr>
            <a:r>
              <a:rPr lang="en-US" dirty="0" smtClean="0">
                <a:latin typeface="+mn-lt"/>
              </a:rPr>
              <a:t>You pass three arguments to getConnection( ): a JDBC URL, a database username, and a password. For databases that don't require explicit logins, the user and password strings should be left blank. When the method is called, the </a:t>
            </a:r>
            <a:r>
              <a:rPr lang="en-US" dirty="0" err="1" smtClean="0">
                <a:latin typeface="+mn-lt"/>
              </a:rPr>
              <a:t>DriverManager</a:t>
            </a:r>
            <a:r>
              <a:rPr lang="en-US" dirty="0" smtClean="0">
                <a:latin typeface="+mn-lt"/>
              </a:rPr>
              <a:t> queries each registered driver, asking if it understands the URL. If a driver recognizes the URL, it returns a Connection object. Because the getConnection( ) method checks each driver in turn, you should avoid loading more drivers than are necessary for your application.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744BFED-4617-413E-90CE-24A9D3201DFC}" type="slidenum">
              <a:rPr lang="en-US" smtClean="0">
                <a:latin typeface="Arial" charset="0"/>
                <a:cs typeface="Arial" charset="0"/>
              </a:rPr>
              <a:pPr/>
              <a:t>15</a:t>
            </a:fld>
            <a:endParaRPr lang="en-US" smtClean="0">
              <a:latin typeface="Arial" charset="0"/>
              <a:cs typeface="Arial" charset="0"/>
            </a:endParaRPr>
          </a:p>
        </p:txBody>
      </p:sp>
      <p:sp>
        <p:nvSpPr>
          <p:cNvPr id="108547" name="Rectangle 2"/>
          <p:cNvSpPr>
            <a:spLocks noGrp="1" noRot="1" noChangeAspect="1" noChangeArrowheads="1" noTextEdit="1"/>
          </p:cNvSpPr>
          <p:nvPr>
            <p:ph type="sldImg"/>
          </p:nvPr>
        </p:nvSpPr>
        <p:spPr>
          <a:xfrm>
            <a:off x="1136650" y="771525"/>
            <a:ext cx="4521200" cy="3390900"/>
          </a:xfrm>
          <a:ln/>
        </p:spPr>
      </p:sp>
      <p:sp>
        <p:nvSpPr>
          <p:cNvPr id="83972"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Once a connection is established, it is used to pass SQL statements to its underlying database. </a:t>
            </a:r>
          </a:p>
          <a:p>
            <a:pPr eaLnBrk="1" hangingPunct="1">
              <a:defRPr/>
            </a:pPr>
            <a:r>
              <a:rPr lang="en-US" dirty="0" smtClean="0">
                <a:latin typeface="+mn-lt"/>
              </a:rPr>
              <a:t>A Statement object is used to send SQL statements to a database. The Statement interface provides basic methods for executing statements and retrieving results. </a:t>
            </a:r>
          </a:p>
          <a:p>
            <a:pPr eaLnBrk="1" hangingPunct="1">
              <a:defRPr/>
            </a:pPr>
            <a:r>
              <a:rPr lang="en-US" dirty="0" smtClean="0">
                <a:latin typeface="+mn-lt"/>
              </a:rPr>
              <a:t>The JDBC API does not put any restrictions on the kinds of SQL statements that can be sent; this provides a great deal of flexibility, allowing the use of database-specific statements or even non-SQL statements. It requires, however, that the user be responsible for making sure that the underlying database can process the SQL statements being sent and suffer the consequences if it cannot. For example, an application that tries to send a stored procedure call to a DBMS that does not support stored procedures will be unsuccessful and will generate an exception.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C522674E-C2EF-4BA1-8DAC-DD6DED3C231D}" type="slidenum">
              <a:rPr lang="en-US" smtClean="0">
                <a:latin typeface="Arial" charset="0"/>
                <a:cs typeface="Arial" charset="0"/>
              </a:rPr>
              <a:pPr/>
              <a:t>16</a:t>
            </a:fld>
            <a:endParaRPr lang="en-US" smtClean="0">
              <a:latin typeface="Arial" charset="0"/>
              <a:cs typeface="Arial" charset="0"/>
            </a:endParaRPr>
          </a:p>
        </p:txBody>
      </p:sp>
      <p:sp>
        <p:nvSpPr>
          <p:cNvPr id="109571" name="Rectangle 2"/>
          <p:cNvSpPr>
            <a:spLocks noGrp="1" noRot="1" noChangeAspect="1" noChangeArrowheads="1" noTextEdit="1"/>
          </p:cNvSpPr>
          <p:nvPr>
            <p:ph type="sldImg"/>
          </p:nvPr>
        </p:nvSpPr>
        <p:spPr>
          <a:xfrm>
            <a:off x="1250950" y="889000"/>
            <a:ext cx="4297363" cy="3222625"/>
          </a:xfrm>
          <a:ln/>
        </p:spPr>
      </p:sp>
      <p:sp>
        <p:nvSpPr>
          <p:cNvPr id="84996" name="Rectangle 3"/>
          <p:cNvSpPr>
            <a:spLocks noGrp="1" noChangeArrowheads="1"/>
          </p:cNvSpPr>
          <p:nvPr>
            <p:ph type="body" idx="1"/>
          </p:nvPr>
        </p:nvSpPr>
        <p:spPr>
          <a:xfrm>
            <a:off x="968375" y="4362450"/>
            <a:ext cx="5181600" cy="4070350"/>
          </a:xfrm>
          <a:prstGeom prst="rect">
            <a:avLst/>
          </a:prstGeom>
        </p:spPr>
        <p:txBody>
          <a:bodyPr/>
          <a:lstStyle/>
          <a:p>
            <a:pPr eaLnBrk="1" hangingPunct="1">
              <a:defRPr/>
            </a:pPr>
            <a:r>
              <a:rPr lang="en-US" b="1" dirty="0" smtClean="0">
                <a:latin typeface="+mn-lt"/>
              </a:rPr>
              <a:t>Statement Objects in JDBC</a:t>
            </a:r>
          </a:p>
          <a:p>
            <a:pPr eaLnBrk="1" hangingPunct="1">
              <a:defRPr/>
            </a:pPr>
            <a:endParaRPr lang="en-US" dirty="0" smtClean="0">
              <a:latin typeface="+mn-lt"/>
            </a:endParaRPr>
          </a:p>
          <a:p>
            <a:pPr eaLnBrk="1" hangingPunct="1">
              <a:defRPr/>
            </a:pPr>
            <a:r>
              <a:rPr lang="en-US" dirty="0" smtClean="0">
                <a:latin typeface="+mn-lt"/>
              </a:rPr>
              <a:t>The slide lists the three methods you can call to execute a SQL statement. The following slides describe how to call each method. execute() is useful for dynamically executing an unknown SQL string. </a:t>
            </a:r>
          </a:p>
          <a:p>
            <a:pPr eaLnBrk="1" hangingPunct="1">
              <a:defRPr/>
            </a:pPr>
            <a:endParaRPr lang="en-US" dirty="0" smtClean="0">
              <a:latin typeface="+mn-lt"/>
            </a:endParaRPr>
          </a:p>
          <a:p>
            <a:pPr eaLnBrk="1" hangingPunct="1">
              <a:defRPr/>
            </a:pPr>
            <a:r>
              <a:rPr lang="en-US" dirty="0" smtClean="0">
                <a:latin typeface="+mn-lt"/>
              </a:rPr>
              <a:t>JDBC provides two other statement objects:</a:t>
            </a:r>
          </a:p>
          <a:p>
            <a:pPr eaLnBrk="1" hangingPunct="1">
              <a:defRPr/>
            </a:pPr>
            <a:r>
              <a:rPr lang="en-US" dirty="0" smtClean="0">
                <a:latin typeface="+mn-lt"/>
              </a:rPr>
              <a:t>PreparedStatement, for precompiled SQL statements, is covered later.</a:t>
            </a:r>
          </a:p>
          <a:p>
            <a:pPr eaLnBrk="1" hangingPunct="1">
              <a:defRPr/>
            </a:pPr>
            <a:r>
              <a:rPr lang="en-US" dirty="0" smtClean="0">
                <a:latin typeface="+mn-lt"/>
              </a:rPr>
              <a:t>CallableStatement, for statements that execute stored procedures, is also covered later.</a:t>
            </a:r>
          </a:p>
          <a:p>
            <a:pPr eaLnBrk="1" hangingPunct="1">
              <a:defRPr/>
            </a:pPr>
            <a:endParaRPr lang="en-US" b="1" dirty="0" smtClean="0">
              <a:latin typeface="+mn-lt"/>
            </a:endParaRPr>
          </a:p>
          <a:p>
            <a:pPr eaLnBrk="1" hangingPunct="1">
              <a:defRPr/>
            </a:pPr>
            <a:r>
              <a:rPr lang="en-US" b="1" dirty="0" smtClean="0">
                <a:latin typeface="+mn-lt"/>
              </a:rPr>
              <a:t>Objects and Interfaces</a:t>
            </a:r>
          </a:p>
          <a:p>
            <a:pPr eaLnBrk="1" hangingPunct="1">
              <a:defRPr/>
            </a:pPr>
            <a:r>
              <a:rPr lang="en-US" sz="1000" dirty="0" err="1" smtClean="0">
                <a:latin typeface="+mn-lt"/>
              </a:rPr>
              <a:t>java.sql.Statement</a:t>
            </a:r>
            <a:r>
              <a:rPr lang="en-US" dirty="0" smtClean="0">
                <a:latin typeface="+mn-lt"/>
              </a:rPr>
              <a:t> is an interface, not an object. When you declare a Statement object and initialize it using the </a:t>
            </a:r>
            <a:r>
              <a:rPr lang="en-US" sz="1000" dirty="0" err="1" smtClean="0">
                <a:latin typeface="+mn-lt"/>
              </a:rPr>
              <a:t>createStatement</a:t>
            </a:r>
            <a:r>
              <a:rPr lang="en-US" sz="1000" dirty="0" smtClean="0">
                <a:latin typeface="+mn-lt"/>
              </a:rPr>
              <a:t>()</a:t>
            </a:r>
            <a:r>
              <a:rPr lang="en-US" dirty="0" smtClean="0">
                <a:latin typeface="+mn-lt"/>
              </a:rPr>
              <a:t> method,  you are creating the implementation of the Statement interface supplied by the Oracle driver or any other driver that you are using.</a:t>
            </a:r>
          </a:p>
          <a:p>
            <a:pPr eaLnBrk="1" hangingPunct="1">
              <a:defRPr/>
            </a:pPr>
            <a:endParaRPr lang="en-US" b="1" dirty="0" smtClean="0">
              <a:latin typeface="+mn-lt"/>
            </a:endParaRPr>
          </a:p>
          <a:p>
            <a:pPr eaLnBrk="1" hangingPunct="1">
              <a:defRPr/>
            </a:pPr>
            <a:endParaRPr lang="en-US" dirty="0" smtClean="0">
              <a:solidFill>
                <a:schemeClr val="accent2"/>
              </a:solidFill>
              <a:latin typeface="+mn-l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8EDE003-FB5E-4E1E-9401-70F00DCC8DA1}" type="slidenum">
              <a:rPr lang="en-US" smtClean="0">
                <a:latin typeface="Arial" charset="0"/>
                <a:cs typeface="Arial" charset="0"/>
              </a:rPr>
              <a:pPr/>
              <a:t>17</a:t>
            </a:fld>
            <a:endParaRPr lang="en-US" smtClean="0">
              <a:latin typeface="Arial" charset="0"/>
              <a:cs typeface="Arial" charset="0"/>
            </a:endParaRPr>
          </a:p>
        </p:txBody>
      </p:sp>
      <p:sp>
        <p:nvSpPr>
          <p:cNvPr id="110595" name="Rectangle 2"/>
          <p:cNvSpPr>
            <a:spLocks noGrp="1" noRot="1" noChangeAspect="1" noChangeArrowheads="1" noTextEdit="1"/>
          </p:cNvSpPr>
          <p:nvPr>
            <p:ph type="sldImg"/>
          </p:nvPr>
        </p:nvSpPr>
        <p:spPr>
          <a:xfrm>
            <a:off x="1136650" y="771525"/>
            <a:ext cx="4521200" cy="3390900"/>
          </a:xfrm>
          <a:ln/>
        </p:spPr>
      </p:sp>
      <p:sp>
        <p:nvSpPr>
          <p:cNvPr id="86020"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Once a connection to a particular database is established, that connection can be used to send SQL statements. A Statement object is created with the Connection method </a:t>
            </a:r>
            <a:r>
              <a:rPr lang="en-US" sz="1000" dirty="0" err="1" smtClean="0">
                <a:latin typeface="+mn-lt"/>
              </a:rPr>
              <a:t>createStatement</a:t>
            </a:r>
            <a:r>
              <a:rPr lang="en-US" dirty="0" smtClean="0">
                <a:latin typeface="+mn-lt"/>
              </a:rPr>
              <a:t>, as in the following code fragment: </a:t>
            </a:r>
          </a:p>
          <a:p>
            <a:pPr eaLnBrk="1" hangingPunct="1">
              <a:defRPr/>
            </a:pPr>
            <a:r>
              <a:rPr lang="en-US" dirty="0" smtClean="0">
                <a:latin typeface="+mn-lt"/>
              </a:rPr>
              <a:t>	</a:t>
            </a:r>
            <a:r>
              <a:rPr lang="en-US" sz="1000" dirty="0" smtClean="0">
                <a:latin typeface="+mn-lt"/>
              </a:rPr>
              <a:t>Statement stmt = </a:t>
            </a:r>
            <a:r>
              <a:rPr lang="en-US" sz="1000" dirty="0" err="1" smtClean="0">
                <a:latin typeface="+mn-lt"/>
              </a:rPr>
              <a:t>conn.createStatement</a:t>
            </a:r>
            <a:r>
              <a:rPr lang="en-US" sz="1000" dirty="0" smtClean="0">
                <a:latin typeface="+mn-lt"/>
              </a:rPr>
              <a:t>();</a:t>
            </a:r>
            <a:r>
              <a:rPr lang="en-US" dirty="0" smtClean="0">
                <a:latin typeface="+mn-lt"/>
              </a:rPr>
              <a:t> </a:t>
            </a:r>
          </a:p>
          <a:p>
            <a:pPr eaLnBrk="1" hangingPunct="1">
              <a:defRPr/>
            </a:pPr>
            <a:r>
              <a:rPr lang="en-US" dirty="0" smtClean="0">
                <a:latin typeface="+mn-lt"/>
              </a:rPr>
              <a:t>The SQL statement that will be sent to the database is supplied as the argument to one of the execute methods on a Statement object. </a:t>
            </a:r>
          </a:p>
          <a:p>
            <a:pPr eaLnBrk="1" hangingPunct="1">
              <a:defRPr/>
            </a:pPr>
            <a:r>
              <a:rPr lang="en-US" dirty="0" smtClean="0">
                <a:latin typeface="+mn-lt"/>
              </a:rPr>
              <a:t>This is demonstrated in the following example, which uses the method </a:t>
            </a:r>
            <a:r>
              <a:rPr lang="en-US" dirty="0" err="1" smtClean="0">
                <a:latin typeface="+mn-lt"/>
              </a:rPr>
              <a:t>executeQuery</a:t>
            </a:r>
            <a:r>
              <a:rPr lang="en-US" dirty="0" smtClean="0">
                <a:latin typeface="+mn-lt"/>
              </a:rPr>
              <a:t>: </a:t>
            </a:r>
          </a:p>
          <a:p>
            <a:pPr eaLnBrk="1" hangingPunct="1">
              <a:defRPr/>
            </a:pPr>
            <a:endParaRPr lang="en-US" dirty="0" smtClean="0">
              <a:latin typeface="+mn-lt"/>
            </a:endParaRPr>
          </a:p>
          <a:p>
            <a:pPr eaLnBrk="1" hangingPunct="1">
              <a:defRPr/>
            </a:pPr>
            <a:r>
              <a:rPr lang="en-US" sz="1000" dirty="0" smtClean="0">
                <a:latin typeface="+mn-lt"/>
              </a:rPr>
              <a:t>ResultSet </a:t>
            </a:r>
            <a:r>
              <a:rPr lang="en-US" sz="1000" dirty="0" err="1" smtClean="0">
                <a:latin typeface="+mn-lt"/>
              </a:rPr>
              <a:t>rset</a:t>
            </a:r>
            <a:r>
              <a:rPr lang="en-US" sz="1000" dirty="0" smtClean="0">
                <a:latin typeface="+mn-lt"/>
              </a:rPr>
              <a:t> = </a:t>
            </a:r>
            <a:r>
              <a:rPr lang="en-US" sz="1000" dirty="0" err="1" smtClean="0">
                <a:latin typeface="+mn-lt"/>
              </a:rPr>
              <a:t>stmt.executeQuery</a:t>
            </a:r>
            <a:r>
              <a:rPr lang="en-US" sz="1000" dirty="0" smtClean="0">
                <a:latin typeface="+mn-lt"/>
              </a:rPr>
              <a:t>("SELECT a, b, c FROM Table2"); </a:t>
            </a:r>
          </a:p>
          <a:p>
            <a:pPr eaLnBrk="1" hangingPunct="1">
              <a:defRPr/>
            </a:pPr>
            <a:endParaRPr lang="en-US" dirty="0" smtClean="0">
              <a:latin typeface="+mn-lt"/>
            </a:endParaRPr>
          </a:p>
          <a:p>
            <a:pPr eaLnBrk="1" hangingPunct="1">
              <a:defRPr/>
            </a:pPr>
            <a:r>
              <a:rPr lang="en-US" dirty="0" smtClean="0">
                <a:latin typeface="+mn-lt"/>
              </a:rPr>
              <a:t>The variable </a:t>
            </a:r>
            <a:r>
              <a:rPr lang="en-US" sz="1000" dirty="0" err="1" smtClean="0">
                <a:latin typeface="+mn-lt"/>
              </a:rPr>
              <a:t>rset</a:t>
            </a:r>
            <a:r>
              <a:rPr lang="en-US" dirty="0" smtClean="0">
                <a:latin typeface="+mn-lt"/>
              </a:rPr>
              <a:t> references a result set discussed in the following sections.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BEBB451-27E3-489D-A0DF-680D9872CB80}" type="slidenum">
              <a:rPr lang="en-US" smtClean="0">
                <a:latin typeface="Arial" charset="0"/>
                <a:cs typeface="Arial" charset="0"/>
              </a:rPr>
              <a:pPr/>
              <a:t>18</a:t>
            </a:fld>
            <a:endParaRPr lang="en-US" smtClean="0">
              <a:latin typeface="Arial" charset="0"/>
              <a:cs typeface="Arial" charset="0"/>
            </a:endParaRPr>
          </a:p>
        </p:txBody>
      </p:sp>
      <p:sp>
        <p:nvSpPr>
          <p:cNvPr id="111619" name="Rectangle 2"/>
          <p:cNvSpPr>
            <a:spLocks noGrp="1" noRot="1" noChangeAspect="1" noChangeArrowheads="1" noTextEdit="1"/>
          </p:cNvSpPr>
          <p:nvPr>
            <p:ph type="sldImg"/>
          </p:nvPr>
        </p:nvSpPr>
        <p:spPr>
          <a:xfrm>
            <a:off x="1136650" y="771525"/>
            <a:ext cx="4521200" cy="3390900"/>
          </a:xfrm>
          <a:ln/>
        </p:spPr>
      </p:sp>
      <p:sp>
        <p:nvSpPr>
          <p:cNvPr id="87044"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As mentioned earlier, the Statement interface provides three different methods for executing SQL statements: </a:t>
            </a:r>
            <a:r>
              <a:rPr lang="en-US" sz="1000" dirty="0" err="1" smtClean="0">
                <a:latin typeface="+mn-lt"/>
              </a:rPr>
              <a:t>executeQuery</a:t>
            </a:r>
            <a:r>
              <a:rPr lang="en-US" sz="1000" dirty="0" smtClean="0">
                <a:latin typeface="+mn-lt"/>
              </a:rPr>
              <a:t>, </a:t>
            </a:r>
            <a:r>
              <a:rPr lang="en-US" sz="1000" dirty="0" err="1" smtClean="0">
                <a:latin typeface="+mn-lt"/>
              </a:rPr>
              <a:t>executeUpdate</a:t>
            </a:r>
            <a:r>
              <a:rPr lang="en-US" dirty="0" smtClean="0">
                <a:latin typeface="+mn-lt"/>
              </a:rPr>
              <a:t>, and </a:t>
            </a:r>
            <a:r>
              <a:rPr lang="en-US" sz="1000" dirty="0" smtClean="0">
                <a:latin typeface="+mn-lt"/>
              </a:rPr>
              <a:t>execute</a:t>
            </a:r>
            <a:r>
              <a:rPr lang="en-US" dirty="0" smtClean="0">
                <a:latin typeface="+mn-lt"/>
              </a:rPr>
              <a:t>. The correct method to use is determined by what the SQL statement produces. </a:t>
            </a:r>
          </a:p>
          <a:p>
            <a:pPr eaLnBrk="1" hangingPunct="1">
              <a:defRPr/>
            </a:pPr>
            <a:r>
              <a:rPr lang="en-US" dirty="0" smtClean="0">
                <a:latin typeface="+mn-lt"/>
              </a:rPr>
              <a:t>The method </a:t>
            </a:r>
            <a:r>
              <a:rPr lang="en-US" dirty="0" err="1" smtClean="0">
                <a:latin typeface="+mn-lt"/>
              </a:rPr>
              <a:t>executeQuery</a:t>
            </a:r>
            <a:r>
              <a:rPr lang="en-US" dirty="0" smtClean="0">
                <a:latin typeface="+mn-lt"/>
              </a:rPr>
              <a:t>() method is used for statements that produce a result set, such as </a:t>
            </a:r>
            <a:r>
              <a:rPr lang="en-US" sz="1000" dirty="0" smtClean="0">
                <a:latin typeface="+mn-lt"/>
              </a:rPr>
              <a:t>SELECT</a:t>
            </a:r>
            <a:r>
              <a:rPr lang="en-US" dirty="0" smtClean="0">
                <a:latin typeface="+mn-lt"/>
              </a:rPr>
              <a:t> statements. </a:t>
            </a:r>
          </a:p>
          <a:p>
            <a:pPr eaLnBrk="1" hangingPunct="1">
              <a:defRPr/>
            </a:pPr>
            <a:r>
              <a:rPr lang="en-US" dirty="0" smtClean="0">
                <a:latin typeface="+mn-lt"/>
              </a:rPr>
              <a:t>The method </a:t>
            </a:r>
            <a:r>
              <a:rPr lang="en-US" sz="1000" dirty="0" err="1" smtClean="0">
                <a:latin typeface="+mn-lt"/>
              </a:rPr>
              <a:t>executeUpdate</a:t>
            </a:r>
            <a:r>
              <a:rPr lang="en-US" sz="1000" dirty="0" smtClean="0">
                <a:latin typeface="+mn-lt"/>
              </a:rPr>
              <a:t>() method</a:t>
            </a:r>
            <a:r>
              <a:rPr lang="en-US" dirty="0" smtClean="0">
                <a:latin typeface="+mn-lt"/>
              </a:rPr>
              <a:t> is used to execute DML statements and also SQL DDL (Data Definition Language) statements. The return</a:t>
            </a:r>
            <a:r>
              <a:rPr lang="en-US" i="1" dirty="0" smtClean="0">
                <a:latin typeface="+mn-lt"/>
              </a:rPr>
              <a:t> </a:t>
            </a:r>
            <a:r>
              <a:rPr lang="en-US" dirty="0" smtClean="0">
                <a:latin typeface="+mn-lt"/>
              </a:rPr>
              <a:t>value of </a:t>
            </a:r>
            <a:r>
              <a:rPr lang="en-US" dirty="0" err="1" smtClean="0">
                <a:latin typeface="+mn-lt"/>
              </a:rPr>
              <a:t>executeUpdate</a:t>
            </a:r>
            <a:r>
              <a:rPr lang="en-US" dirty="0" smtClean="0">
                <a:latin typeface="+mn-lt"/>
              </a:rPr>
              <a:t>() method is an integer (referred to as the update count) that indicates the number of rows that were affected. For statements such as CREATE TABLE or DROP TABLE, which do not operate on rows, the </a:t>
            </a:r>
            <a:r>
              <a:rPr lang="en-US" dirty="0" err="1" smtClean="0">
                <a:latin typeface="+mn-lt"/>
              </a:rPr>
              <a:t>executeUpdate</a:t>
            </a:r>
            <a:r>
              <a:rPr lang="en-US" dirty="0" smtClean="0">
                <a:latin typeface="+mn-lt"/>
              </a:rPr>
              <a:t>() method is returns always zero. </a:t>
            </a:r>
          </a:p>
          <a:p>
            <a:pPr eaLnBrk="1" hangingPunct="1">
              <a:defRPr/>
            </a:pPr>
            <a:r>
              <a:rPr lang="en-US" dirty="0" smtClean="0">
                <a:latin typeface="+mn-lt"/>
              </a:rPr>
              <a:t>The method execute is used to execute statements that return more than one result set, more than one update count, or a combination of the two. </a:t>
            </a:r>
          </a:p>
          <a:p>
            <a:pPr eaLnBrk="1" hangingPunct="1">
              <a:defRPr/>
            </a:pPr>
            <a:endParaRPr lang="en-US" dirty="0" smtClean="0">
              <a:latin typeface="+mn-l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84190B8-D50F-44D6-B2E8-EC84FF31D11A}" type="slidenum">
              <a:rPr lang="en-US" smtClean="0">
                <a:latin typeface="Arial" charset="0"/>
                <a:cs typeface="Arial" charset="0"/>
              </a:rPr>
              <a:pPr/>
              <a:t>19</a:t>
            </a:fld>
            <a:endParaRPr lang="en-US" smtClean="0">
              <a:latin typeface="Arial" charset="0"/>
              <a:cs typeface="Arial" charset="0"/>
            </a:endParaRPr>
          </a:p>
        </p:txBody>
      </p:sp>
      <p:sp>
        <p:nvSpPr>
          <p:cNvPr id="113667" name="Rectangle 2"/>
          <p:cNvSpPr>
            <a:spLocks noGrp="1" noRot="1" noChangeAspect="1" noChangeArrowheads="1" noTextEdit="1"/>
          </p:cNvSpPr>
          <p:nvPr>
            <p:ph type="sldImg"/>
          </p:nvPr>
        </p:nvSpPr>
        <p:spPr>
          <a:xfrm>
            <a:off x="1136650" y="771525"/>
            <a:ext cx="4521200" cy="3390900"/>
          </a:xfrm>
          <a:ln/>
        </p:spPr>
      </p:sp>
      <p:sp>
        <p:nvSpPr>
          <p:cNvPr id="88068"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Now that we have obtained the results of querying the database in the ResultSet object, we need to iterate through this object and retrieve its contents for further processing in the Java program.</a:t>
            </a:r>
          </a:p>
          <a:p>
            <a:pPr eaLnBrk="1" hangingPunct="1">
              <a:defRPr/>
            </a:pPr>
            <a:endParaRPr lang="en-US" dirty="0" smtClean="0"/>
          </a:p>
          <a:p>
            <a:pPr eaLnBrk="1" hangingPunct="1">
              <a:defRPr/>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D177EA9F-A29D-4243-AA77-5C2472FF3524}" type="slidenum">
              <a:rPr lang="en-US" smtClean="0">
                <a:latin typeface="Arial" charset="0"/>
                <a:cs typeface="Arial" charset="0"/>
              </a:rPr>
              <a:pPr/>
              <a:t>20</a:t>
            </a:fld>
            <a:endParaRPr lang="en-US" smtClean="0">
              <a:latin typeface="Arial" charset="0"/>
              <a:cs typeface="Arial" charset="0"/>
            </a:endParaRPr>
          </a:p>
        </p:txBody>
      </p:sp>
      <p:sp>
        <p:nvSpPr>
          <p:cNvPr id="114691" name="Rectangle 2"/>
          <p:cNvSpPr>
            <a:spLocks noGrp="1" noRot="1" noChangeAspect="1" noChangeArrowheads="1" noTextEdit="1"/>
          </p:cNvSpPr>
          <p:nvPr>
            <p:ph type="sldImg"/>
          </p:nvPr>
        </p:nvSpPr>
        <p:spPr>
          <a:xfrm>
            <a:off x="1250950" y="889000"/>
            <a:ext cx="4297363" cy="3222625"/>
          </a:xfrm>
          <a:ln/>
        </p:spPr>
      </p:sp>
      <p:sp>
        <p:nvSpPr>
          <p:cNvPr id="89092" name="Rectangle 3"/>
          <p:cNvSpPr>
            <a:spLocks noGrp="1" noChangeArrowheads="1"/>
          </p:cNvSpPr>
          <p:nvPr>
            <p:ph type="body" idx="1"/>
          </p:nvPr>
        </p:nvSpPr>
        <p:spPr>
          <a:xfrm>
            <a:off x="968375" y="4362450"/>
            <a:ext cx="5181600" cy="4070350"/>
          </a:xfrm>
          <a:prstGeom prst="rect">
            <a:avLst/>
          </a:prstGeom>
        </p:spPr>
        <p:txBody>
          <a:bodyPr/>
          <a:lstStyle/>
          <a:p>
            <a:pPr eaLnBrk="1" hangingPunct="1">
              <a:defRPr/>
            </a:pPr>
            <a:r>
              <a:rPr lang="en-US" sz="1100" dirty="0" smtClean="0">
                <a:latin typeface="+mn-lt"/>
              </a:rPr>
              <a:t>The results are available in ResultSet object. In other words, it contains the rows that satisfy the conditions of the query. The data stored in a ResultSet object is retrieved through a set of get methods that allows access to the various columns of the current row. The </a:t>
            </a:r>
            <a:r>
              <a:rPr lang="en-US" sz="1100" dirty="0" err="1" smtClean="0">
                <a:latin typeface="+mn-lt"/>
              </a:rPr>
              <a:t>ResultSet.next</a:t>
            </a:r>
            <a:r>
              <a:rPr lang="en-US" sz="1100" dirty="0" smtClean="0">
                <a:latin typeface="+mn-lt"/>
              </a:rPr>
              <a:t>()  method moves the cursor to the next row in the ResultSet object</a:t>
            </a:r>
          </a:p>
          <a:p>
            <a:pPr eaLnBrk="1" hangingPunct="1">
              <a:defRPr/>
            </a:pPr>
            <a:r>
              <a:rPr lang="en-US" sz="1100" dirty="0" smtClean="0">
                <a:latin typeface="+mn-lt"/>
              </a:rPr>
              <a:t>The general form of a result set is a table with column headings and the corresponding values returned by a query. For example, if your query is SELECT </a:t>
            </a:r>
            <a:r>
              <a:rPr lang="en-US" sz="1100" dirty="0" err="1" smtClean="0">
                <a:latin typeface="+mn-lt"/>
              </a:rPr>
              <a:t>column_a</a:t>
            </a:r>
            <a:r>
              <a:rPr lang="en-US" sz="1100" dirty="0" smtClean="0">
                <a:latin typeface="+mn-lt"/>
              </a:rPr>
              <a:t>, </a:t>
            </a:r>
            <a:r>
              <a:rPr lang="en-US" sz="1100" dirty="0" err="1" smtClean="0">
                <a:latin typeface="+mn-lt"/>
              </a:rPr>
              <a:t>column_b</a:t>
            </a:r>
            <a:r>
              <a:rPr lang="en-US" sz="1100" dirty="0" smtClean="0">
                <a:latin typeface="+mn-lt"/>
              </a:rPr>
              <a:t>, </a:t>
            </a:r>
            <a:r>
              <a:rPr lang="en-US" sz="1100" dirty="0" err="1" smtClean="0">
                <a:latin typeface="+mn-lt"/>
              </a:rPr>
              <a:t>column_c</a:t>
            </a:r>
            <a:r>
              <a:rPr lang="en-US" sz="1100" dirty="0" smtClean="0">
                <a:latin typeface="+mn-lt"/>
              </a:rPr>
              <a:t> FROM Table1, your result set will have the following form: </a:t>
            </a:r>
          </a:p>
          <a:p>
            <a:pPr eaLnBrk="1" hangingPunct="1">
              <a:defRPr/>
            </a:pPr>
            <a:r>
              <a:rPr lang="en-US" sz="1100" dirty="0" err="1" smtClean="0">
                <a:latin typeface="+mn-lt"/>
              </a:rPr>
              <a:t>Column_a</a:t>
            </a:r>
            <a:r>
              <a:rPr lang="en-US" sz="1100" dirty="0" smtClean="0">
                <a:latin typeface="+mn-lt"/>
              </a:rPr>
              <a:t> 	                </a:t>
            </a:r>
            <a:r>
              <a:rPr lang="en-US" sz="1100" dirty="0" err="1" smtClean="0">
                <a:latin typeface="+mn-lt"/>
              </a:rPr>
              <a:t>column_b</a:t>
            </a:r>
            <a:r>
              <a:rPr lang="en-US" sz="1100" dirty="0" smtClean="0">
                <a:latin typeface="+mn-lt"/>
              </a:rPr>
              <a:t>	               </a:t>
            </a:r>
            <a:r>
              <a:rPr lang="en-US" sz="1100" dirty="0" err="1" smtClean="0">
                <a:latin typeface="+mn-lt"/>
              </a:rPr>
              <a:t>column_c</a:t>
            </a:r>
            <a:r>
              <a:rPr lang="en-US" sz="1100" dirty="0" smtClean="0">
                <a:latin typeface="+mn-lt"/>
              </a:rPr>
              <a:t> </a:t>
            </a:r>
          </a:p>
          <a:p>
            <a:pPr eaLnBrk="1" hangingPunct="1">
              <a:defRPr/>
            </a:pPr>
            <a:r>
              <a:rPr lang="en-US" sz="1100" dirty="0" smtClean="0">
                <a:latin typeface="+mn-lt"/>
              </a:rPr>
              <a:t>---------- 	                ------------ 	                ----------- </a:t>
            </a:r>
          </a:p>
          <a:p>
            <a:pPr eaLnBrk="1" hangingPunct="1">
              <a:defRPr/>
            </a:pPr>
            <a:r>
              <a:rPr lang="en-US" sz="1100" dirty="0" smtClean="0">
                <a:latin typeface="+mn-lt"/>
              </a:rPr>
              <a:t>12345 	                Cupertino 	                2459723.495 </a:t>
            </a:r>
          </a:p>
          <a:p>
            <a:pPr eaLnBrk="1" hangingPunct="1">
              <a:defRPr/>
            </a:pPr>
            <a:r>
              <a:rPr lang="en-US" sz="1100" dirty="0" smtClean="0">
                <a:latin typeface="+mn-lt"/>
              </a:rPr>
              <a:t>83472 	                Redmond 	                1.0 </a:t>
            </a:r>
          </a:p>
          <a:p>
            <a:pPr eaLnBrk="1" hangingPunct="1">
              <a:defRPr/>
            </a:pPr>
            <a:r>
              <a:rPr lang="en-US" sz="1100" dirty="0" smtClean="0">
                <a:latin typeface="+mn-lt"/>
              </a:rPr>
              <a:t>83492 	                Boston 	                35069473.43 </a:t>
            </a:r>
          </a:p>
          <a:p>
            <a:pPr eaLnBrk="1" hangingPunct="1">
              <a:defRPr/>
            </a:pPr>
            <a:endParaRPr lang="en-US" sz="1100" dirty="0" smtClean="0">
              <a:latin typeface="+mn-lt"/>
            </a:endParaRPr>
          </a:p>
          <a:p>
            <a:pPr eaLnBrk="1" hangingPunct="1">
              <a:defRPr/>
            </a:pPr>
            <a:r>
              <a:rPr lang="en-US" sz="1100" dirty="0" smtClean="0">
                <a:latin typeface="+mn-lt"/>
              </a:rPr>
              <a:t>We can retrieve the results using the methods of ResultSet interface. Each of these </a:t>
            </a:r>
            <a:r>
              <a:rPr lang="en-US" sz="1100" dirty="0" err="1" smtClean="0">
                <a:latin typeface="+mn-lt"/>
              </a:rPr>
              <a:t>get</a:t>
            </a:r>
            <a:r>
              <a:rPr lang="en-US" sz="1100" i="1" dirty="0" err="1" smtClean="0">
                <a:latin typeface="+mn-lt"/>
              </a:rPr>
              <a:t>XXX</a:t>
            </a:r>
            <a:r>
              <a:rPr lang="en-US" sz="1100" dirty="0" smtClean="0">
                <a:latin typeface="+mn-lt"/>
              </a:rPr>
              <a:t>() methods attempts to convert the column value to the specified Java type and returns a suitable Java value. For example, </a:t>
            </a:r>
            <a:r>
              <a:rPr lang="en-US" sz="1100" dirty="0" err="1" smtClean="0">
                <a:latin typeface="+mn-lt"/>
              </a:rPr>
              <a:t>getInt</a:t>
            </a:r>
            <a:r>
              <a:rPr lang="en-US" sz="1100" dirty="0" smtClean="0">
                <a:latin typeface="+mn-lt"/>
              </a:rPr>
              <a:t>() method gets the column value as an </a:t>
            </a:r>
            <a:r>
              <a:rPr lang="en-US" sz="1100" dirty="0" err="1" smtClean="0">
                <a:latin typeface="+mn-lt"/>
              </a:rPr>
              <a:t>int</a:t>
            </a:r>
            <a:r>
              <a:rPr lang="en-US" sz="1100" dirty="0" smtClean="0">
                <a:latin typeface="+mn-lt"/>
              </a:rPr>
              <a:t> value, </a:t>
            </a:r>
            <a:r>
              <a:rPr lang="en-US" sz="1100" dirty="0" err="1" smtClean="0">
                <a:latin typeface="+mn-lt"/>
              </a:rPr>
              <a:t>getString</a:t>
            </a:r>
            <a:r>
              <a:rPr lang="en-US" sz="1100" dirty="0" smtClean="0">
                <a:latin typeface="+mn-lt"/>
              </a:rPr>
              <a:t>() method gets the column value as a String value, and </a:t>
            </a:r>
            <a:r>
              <a:rPr lang="en-US" sz="1100" dirty="0" err="1" smtClean="0">
                <a:latin typeface="+mn-lt"/>
              </a:rPr>
              <a:t>geLong</a:t>
            </a:r>
            <a:r>
              <a:rPr lang="en-US" sz="1100" dirty="0" smtClean="0">
                <a:latin typeface="+mn-lt"/>
              </a:rPr>
              <a:t>() method returns the column value as a long value.</a:t>
            </a:r>
          </a:p>
          <a:p>
            <a:pPr eaLnBrk="1" hangingPunct="1">
              <a:defRPr/>
            </a:pPr>
            <a:endParaRPr lang="en-US" sz="1100" b="1" dirty="0" smtClean="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3C595C1-C108-43B2-8DA3-5A0A7E94F0BE}" type="slidenum">
              <a:rPr lang="en-US" smtClean="0">
                <a:latin typeface="Arial" charset="0"/>
                <a:cs typeface="Arial" charset="0"/>
              </a:rPr>
              <a:pPr/>
              <a:t>3</a:t>
            </a:fld>
            <a:endParaRPr lang="en-US" smtClean="0">
              <a:latin typeface="Arial" charset="0"/>
              <a:cs typeface="Arial" charset="0"/>
            </a:endParaRPr>
          </a:p>
        </p:txBody>
      </p:sp>
      <p:sp>
        <p:nvSpPr>
          <p:cNvPr id="93187" name="Rectangle 2"/>
          <p:cNvSpPr>
            <a:spLocks noGrp="1" noRot="1" noChangeAspect="1" noChangeArrowheads="1" noTextEdit="1"/>
          </p:cNvSpPr>
          <p:nvPr>
            <p:ph type="sldImg"/>
          </p:nvPr>
        </p:nvSpPr>
        <p:spPr>
          <a:xfrm>
            <a:off x="1250950" y="889000"/>
            <a:ext cx="4297363" cy="3222625"/>
          </a:xfrm>
          <a:ln/>
        </p:spPr>
      </p:sp>
      <p:sp>
        <p:nvSpPr>
          <p:cNvPr id="82948" name="Rectangle 3"/>
          <p:cNvSpPr>
            <a:spLocks noGrp="1" noChangeArrowheads="1"/>
          </p:cNvSpPr>
          <p:nvPr>
            <p:ph type="body" idx="1"/>
          </p:nvPr>
        </p:nvSpPr>
        <p:spPr>
          <a:xfrm>
            <a:off x="968375" y="4362450"/>
            <a:ext cx="5181600" cy="4070350"/>
          </a:xfrm>
          <a:prstGeom prst="rect">
            <a:avLst/>
          </a:prstGeom>
        </p:spPr>
        <p:txBody>
          <a:bodyPr/>
          <a:lstStyle/>
          <a:p>
            <a:pPr eaLnBrk="1" hangingPunct="1">
              <a:defRPr/>
            </a:pPr>
            <a:r>
              <a:rPr lang="en-US" dirty="0" smtClean="0">
                <a:latin typeface="+mn-lt"/>
              </a:rPr>
              <a:t>Aim</a:t>
            </a:r>
          </a:p>
          <a:p>
            <a:pPr lvl="1" eaLnBrk="1" hangingPunct="1">
              <a:defRPr/>
            </a:pPr>
            <a:r>
              <a:rPr lang="en-US" dirty="0" smtClean="0">
                <a:latin typeface="+mn-lt"/>
              </a:rPr>
              <a:t>The JDBC API contains Java classes and interfaces that provide low-level access to databases. This lesson shows how to use these classes and interfaces to access data in a database.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D6DC7B23-214E-4EB2-A32F-557166F5B48F}" type="slidenum">
              <a:rPr lang="en-US" smtClean="0">
                <a:latin typeface="Arial" charset="0"/>
                <a:cs typeface="Arial" charset="0"/>
              </a:rPr>
              <a:pPr/>
              <a:t>21</a:t>
            </a:fld>
            <a:endParaRPr lang="en-US" smtClean="0">
              <a:latin typeface="Arial" charset="0"/>
              <a:cs typeface="Arial" charset="0"/>
            </a:endParaRPr>
          </a:p>
        </p:txBody>
      </p:sp>
      <p:sp>
        <p:nvSpPr>
          <p:cNvPr id="115715" name="Rectangle 2"/>
          <p:cNvSpPr>
            <a:spLocks noGrp="1" noRot="1" noChangeAspect="1" noChangeArrowheads="1" noTextEdit="1"/>
          </p:cNvSpPr>
          <p:nvPr>
            <p:ph type="sldImg"/>
          </p:nvPr>
        </p:nvSpPr>
        <p:spPr>
          <a:xfrm>
            <a:off x="1136650" y="771525"/>
            <a:ext cx="4521200" cy="3390900"/>
          </a:xfrm>
          <a:ln/>
        </p:spPr>
      </p:sp>
      <p:sp>
        <p:nvSpPr>
          <p:cNvPr id="90116"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A </a:t>
            </a:r>
            <a:r>
              <a:rPr lang="en-US" sz="1000" dirty="0" smtClean="0">
                <a:latin typeface="+mn-lt"/>
              </a:rPr>
              <a:t>ResultSet</a:t>
            </a:r>
            <a:r>
              <a:rPr lang="en-US" dirty="0" smtClean="0">
                <a:latin typeface="+mn-lt"/>
              </a:rPr>
              <a:t> object maintains a cursor, which points to its current row of data. The cursor moves down one row each time the method next is called. When a </a:t>
            </a:r>
            <a:r>
              <a:rPr lang="en-US" sz="1000" dirty="0" smtClean="0">
                <a:latin typeface="+mn-lt"/>
              </a:rPr>
              <a:t>ResultSet</a:t>
            </a:r>
            <a:r>
              <a:rPr lang="en-US" dirty="0" smtClean="0">
                <a:latin typeface="+mn-lt"/>
              </a:rPr>
              <a:t> object is first created, the cursor is positioned before the first row, so the first call to the next method puts the cursor on the first row, making it the current row. </a:t>
            </a:r>
            <a:r>
              <a:rPr lang="en-US" sz="1000" dirty="0" smtClean="0">
                <a:latin typeface="+mn-lt"/>
              </a:rPr>
              <a:t>ResultSet</a:t>
            </a:r>
            <a:r>
              <a:rPr lang="en-US" dirty="0" smtClean="0">
                <a:latin typeface="+mn-lt"/>
              </a:rPr>
              <a:t> rows can be retrieved in sequence from top to bottom as the cursor moves down one row with each successive call to the method next. </a:t>
            </a:r>
          </a:p>
          <a:p>
            <a:pPr eaLnBrk="1" hangingPunct="1">
              <a:defRPr/>
            </a:pPr>
            <a:endParaRPr lang="en-US" dirty="0" smtClean="0"/>
          </a:p>
          <a:p>
            <a:pPr eaLnBrk="1" hangingPunct="1">
              <a:defRPr/>
            </a:pPr>
            <a:r>
              <a:rPr lang="en-US" dirty="0" smtClean="0">
                <a:latin typeface="+mn-lt"/>
              </a:rPr>
              <a:t>When a cursor is positioned on a row in a </a:t>
            </a:r>
            <a:r>
              <a:rPr lang="en-US" sz="1000" dirty="0" smtClean="0">
                <a:latin typeface="+mn-lt"/>
              </a:rPr>
              <a:t>ResultSet</a:t>
            </a:r>
            <a:r>
              <a:rPr lang="en-US" dirty="0" smtClean="0">
                <a:latin typeface="+mn-lt"/>
              </a:rPr>
              <a:t> object (not before the first row or after the last row), that row becomes the current row. This means that any methods called while the cursor is positioned on that row will operate on values in that row (methods such as </a:t>
            </a:r>
            <a:r>
              <a:rPr lang="en-US" dirty="0" err="1" smtClean="0">
                <a:latin typeface="+mn-lt"/>
              </a:rPr>
              <a:t>getXXX</a:t>
            </a:r>
            <a:r>
              <a:rPr lang="en-US" dirty="0" smtClean="0">
                <a:latin typeface="+mn-lt"/>
              </a:rPr>
              <a:t>).</a:t>
            </a:r>
          </a:p>
          <a:p>
            <a:pPr eaLnBrk="1" hangingPunct="1">
              <a:defRPr/>
            </a:pPr>
            <a:endParaRPr lang="en-US" dirty="0" smtClean="0">
              <a:latin typeface="+mn-lt"/>
            </a:endParaRPr>
          </a:p>
          <a:p>
            <a:pPr eaLnBrk="1" hangingPunct="1">
              <a:defRPr/>
            </a:pPr>
            <a:r>
              <a:rPr lang="en-US" dirty="0" smtClean="0">
                <a:latin typeface="+mn-lt"/>
              </a:rPr>
              <a:t>A cursor remains valid until the ResultSet object or its parent Statement object is closed.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199701A0-4E05-40C4-B439-E76759FC751A}" type="slidenum">
              <a:rPr lang="en-US" smtClean="0">
                <a:latin typeface="Arial" charset="0"/>
                <a:cs typeface="Arial" charset="0"/>
              </a:rPr>
              <a:pPr/>
              <a:t>22</a:t>
            </a:fld>
            <a:endParaRPr lang="en-US" smtClean="0">
              <a:latin typeface="Arial" charset="0"/>
              <a:cs typeface="Arial" charset="0"/>
            </a:endParaRPr>
          </a:p>
        </p:txBody>
      </p:sp>
      <p:sp>
        <p:nvSpPr>
          <p:cNvPr id="116739" name="Rectangle 2"/>
          <p:cNvSpPr>
            <a:spLocks noGrp="1" noChangeArrowheads="1"/>
          </p:cNvSpPr>
          <p:nvPr>
            <p:ph type="body" idx="1"/>
          </p:nvPr>
        </p:nvSpPr>
        <p:spPr bwMode="auto">
          <a:xfrm>
            <a:off x="685800" y="914400"/>
            <a:ext cx="5486400" cy="7315200"/>
          </a:xfrm>
          <a:prstGeom prst="rect">
            <a:avLst/>
          </a:prstGeom>
          <a:noFill/>
          <a:ln>
            <a:miter lim="800000"/>
            <a:headEnd/>
            <a:tailEnd/>
          </a:ln>
        </p:spPr>
        <p:txBody>
          <a:bodyPr lIns="91915" tIns="45958" rIns="91915" bIns="45958"/>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2BA1ECC-CCF0-46AE-A254-A5B7E6CAE4A6}"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1F916F08-981F-4A2D-B8C1-A4AE6DA69298}"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D6CC76EA-5266-4770-9617-CD14C6B67691}" type="slidenum">
              <a:rPr lang="en-US" smtClean="0">
                <a:latin typeface="Arial" charset="0"/>
                <a:cs typeface="Arial" charset="0"/>
              </a:rPr>
              <a:pPr/>
              <a:t>25</a:t>
            </a:fld>
            <a:endParaRPr lang="en-US" smtClean="0">
              <a:latin typeface="Arial" charset="0"/>
              <a:cs typeface="Arial" charset="0"/>
            </a:endParaRPr>
          </a:p>
        </p:txBody>
      </p:sp>
      <p:sp>
        <p:nvSpPr>
          <p:cNvPr id="119811" name="Rectangle 2"/>
          <p:cNvSpPr>
            <a:spLocks noGrp="1" noRot="1" noChangeAspect="1" noChangeArrowheads="1" noTextEdit="1"/>
          </p:cNvSpPr>
          <p:nvPr>
            <p:ph type="sldImg"/>
          </p:nvPr>
        </p:nvSpPr>
        <p:spPr>
          <a:xfrm>
            <a:off x="1250950" y="889000"/>
            <a:ext cx="4297363" cy="3222625"/>
          </a:xfrm>
          <a:ln/>
        </p:spPr>
      </p:sp>
      <p:sp>
        <p:nvSpPr>
          <p:cNvPr id="92164" name="Rectangle 3"/>
          <p:cNvSpPr>
            <a:spLocks noGrp="1" noChangeArrowheads="1"/>
          </p:cNvSpPr>
          <p:nvPr>
            <p:ph type="body" idx="1"/>
          </p:nvPr>
        </p:nvSpPr>
        <p:spPr>
          <a:xfrm>
            <a:off x="968375" y="4362450"/>
            <a:ext cx="5181600" cy="4070350"/>
          </a:xfrm>
          <a:prstGeom prst="rect">
            <a:avLst/>
          </a:prstGeom>
        </p:spPr>
        <p:txBody>
          <a:bodyPr/>
          <a:lstStyle/>
          <a:p>
            <a:pPr eaLnBrk="1" hangingPunct="1">
              <a:defRPr/>
            </a:pPr>
            <a:r>
              <a:rPr lang="en-US" dirty="0" smtClean="0">
                <a:latin typeface="+mn-lt"/>
              </a:rPr>
              <a:t>To determine if a given result value is JDBC NULL, one must first read the column and then use the method </a:t>
            </a:r>
            <a:r>
              <a:rPr lang="en-US" dirty="0" err="1" smtClean="0">
                <a:latin typeface="+mn-lt"/>
              </a:rPr>
              <a:t>ResultSet.wasNull</a:t>
            </a:r>
            <a:r>
              <a:rPr lang="en-US" dirty="0" smtClean="0">
                <a:latin typeface="+mn-lt"/>
              </a:rPr>
              <a:t>() method. This is true because a JDBC NULL retrieved by one of the </a:t>
            </a:r>
            <a:r>
              <a:rPr lang="en-US" dirty="0" err="1" smtClean="0">
                <a:latin typeface="+mn-lt"/>
              </a:rPr>
              <a:t>ResultSet.getXXX</a:t>
            </a:r>
            <a:r>
              <a:rPr lang="en-US" dirty="0" smtClean="0">
                <a:latin typeface="+mn-lt"/>
              </a:rPr>
              <a:t> methods may be converted to either null, 0, or false, depending on the type of the value. </a:t>
            </a:r>
          </a:p>
          <a:p>
            <a:pPr eaLnBrk="1" hangingPunct="1">
              <a:defRPr/>
            </a:pPr>
            <a:r>
              <a:rPr lang="en-US" dirty="0" smtClean="0">
                <a:latin typeface="+mn-lt"/>
              </a:rPr>
              <a:t>The following </a:t>
            </a:r>
            <a:r>
              <a:rPr lang="en-US" dirty="0" err="1" smtClean="0">
                <a:latin typeface="+mn-lt"/>
              </a:rPr>
              <a:t>getXXX</a:t>
            </a:r>
            <a:r>
              <a:rPr lang="en-US" dirty="0" smtClean="0">
                <a:latin typeface="+mn-lt"/>
              </a:rPr>
              <a:t>() methods will retrieve values are:</a:t>
            </a:r>
          </a:p>
          <a:p>
            <a:pPr eaLnBrk="1" hangingPunct="1">
              <a:defRPr/>
            </a:pPr>
            <a:r>
              <a:rPr lang="en-US" dirty="0" smtClean="0">
                <a:latin typeface="+mn-lt"/>
              </a:rPr>
              <a:t>null - for those </a:t>
            </a:r>
            <a:r>
              <a:rPr lang="en-US" dirty="0" err="1" smtClean="0">
                <a:latin typeface="+mn-lt"/>
              </a:rPr>
              <a:t>getXXX</a:t>
            </a:r>
            <a:r>
              <a:rPr lang="en-US" dirty="0" smtClean="0">
                <a:latin typeface="+mn-lt"/>
              </a:rPr>
              <a:t> methods that return objects in the Java programming language (</a:t>
            </a:r>
            <a:r>
              <a:rPr lang="en-US" dirty="0" err="1" smtClean="0">
                <a:latin typeface="+mn-lt"/>
              </a:rPr>
              <a:t>getString</a:t>
            </a:r>
            <a:r>
              <a:rPr lang="en-US" dirty="0" smtClean="0">
                <a:latin typeface="+mn-lt"/>
              </a:rPr>
              <a:t>, </a:t>
            </a:r>
            <a:r>
              <a:rPr lang="en-US" dirty="0" err="1" smtClean="0">
                <a:latin typeface="+mn-lt"/>
              </a:rPr>
              <a:t>getBigDecimal</a:t>
            </a:r>
            <a:r>
              <a:rPr lang="en-US" dirty="0" smtClean="0">
                <a:latin typeface="+mn-lt"/>
              </a:rPr>
              <a:t>, </a:t>
            </a:r>
            <a:r>
              <a:rPr lang="en-US" dirty="0" err="1" smtClean="0">
                <a:latin typeface="+mn-lt"/>
              </a:rPr>
              <a:t>getBytes</a:t>
            </a:r>
            <a:r>
              <a:rPr lang="en-US" dirty="0" smtClean="0">
                <a:latin typeface="+mn-lt"/>
              </a:rPr>
              <a:t>, </a:t>
            </a:r>
            <a:r>
              <a:rPr lang="en-US" dirty="0" err="1" smtClean="0">
                <a:latin typeface="+mn-lt"/>
              </a:rPr>
              <a:t>getDate</a:t>
            </a:r>
            <a:r>
              <a:rPr lang="en-US" dirty="0" smtClean="0">
                <a:latin typeface="+mn-lt"/>
              </a:rPr>
              <a:t>, </a:t>
            </a:r>
            <a:r>
              <a:rPr lang="en-US" dirty="0" err="1" smtClean="0">
                <a:latin typeface="+mn-lt"/>
              </a:rPr>
              <a:t>getTime</a:t>
            </a:r>
            <a:r>
              <a:rPr lang="en-US" dirty="0" smtClean="0">
                <a:latin typeface="+mn-lt"/>
              </a:rPr>
              <a:t>, </a:t>
            </a:r>
            <a:r>
              <a:rPr lang="en-US" dirty="0" err="1" smtClean="0">
                <a:latin typeface="+mn-lt"/>
              </a:rPr>
              <a:t>getTimestamp</a:t>
            </a:r>
            <a:r>
              <a:rPr lang="en-US" dirty="0" smtClean="0">
                <a:latin typeface="+mn-lt"/>
              </a:rPr>
              <a:t>, </a:t>
            </a:r>
            <a:r>
              <a:rPr lang="en-US" dirty="0" err="1" smtClean="0">
                <a:latin typeface="+mn-lt"/>
              </a:rPr>
              <a:t>getAsciiStream</a:t>
            </a:r>
            <a:r>
              <a:rPr lang="en-US" dirty="0" smtClean="0">
                <a:latin typeface="+mn-lt"/>
              </a:rPr>
              <a:t>, </a:t>
            </a:r>
            <a:r>
              <a:rPr lang="en-US" dirty="0" err="1" smtClean="0">
                <a:latin typeface="+mn-lt"/>
              </a:rPr>
              <a:t>getObject</a:t>
            </a:r>
            <a:r>
              <a:rPr lang="en-US" dirty="0" smtClean="0">
                <a:latin typeface="+mn-lt"/>
              </a:rPr>
              <a:t>, </a:t>
            </a:r>
            <a:r>
              <a:rPr lang="en-US" dirty="0" err="1" smtClean="0">
                <a:latin typeface="+mn-lt"/>
              </a:rPr>
              <a:t>getCharacterStream</a:t>
            </a:r>
            <a:r>
              <a:rPr lang="en-US" dirty="0" smtClean="0">
                <a:latin typeface="+mn-lt"/>
              </a:rPr>
              <a:t>, </a:t>
            </a:r>
            <a:r>
              <a:rPr lang="en-US" dirty="0" err="1" smtClean="0">
                <a:latin typeface="+mn-lt"/>
              </a:rPr>
              <a:t>getUnicodeStream</a:t>
            </a:r>
            <a:r>
              <a:rPr lang="en-US" dirty="0" smtClean="0">
                <a:latin typeface="+mn-lt"/>
              </a:rPr>
              <a:t>, </a:t>
            </a:r>
            <a:r>
              <a:rPr lang="en-US" dirty="0" err="1" smtClean="0">
                <a:latin typeface="+mn-lt"/>
              </a:rPr>
              <a:t>getBinaryStream</a:t>
            </a:r>
            <a:r>
              <a:rPr lang="en-US" dirty="0" smtClean="0">
                <a:latin typeface="+mn-lt"/>
              </a:rPr>
              <a:t>, </a:t>
            </a:r>
            <a:r>
              <a:rPr lang="en-US" dirty="0" err="1" smtClean="0">
                <a:latin typeface="+mn-lt"/>
              </a:rPr>
              <a:t>getArray</a:t>
            </a:r>
            <a:r>
              <a:rPr lang="en-US" dirty="0" smtClean="0">
                <a:latin typeface="+mn-lt"/>
              </a:rPr>
              <a:t>, </a:t>
            </a:r>
            <a:r>
              <a:rPr lang="en-US" dirty="0" err="1" smtClean="0">
                <a:latin typeface="+mn-lt"/>
              </a:rPr>
              <a:t>getBlob</a:t>
            </a:r>
            <a:r>
              <a:rPr lang="en-US" dirty="0" smtClean="0">
                <a:latin typeface="+mn-lt"/>
              </a:rPr>
              <a:t>, </a:t>
            </a:r>
            <a:r>
              <a:rPr lang="en-US" dirty="0" err="1" smtClean="0">
                <a:latin typeface="+mn-lt"/>
              </a:rPr>
              <a:t>getClob</a:t>
            </a:r>
            <a:r>
              <a:rPr lang="en-US" dirty="0" smtClean="0">
                <a:latin typeface="+mn-lt"/>
              </a:rPr>
              <a:t>, and </a:t>
            </a:r>
            <a:r>
              <a:rPr lang="en-US" dirty="0" err="1" smtClean="0">
                <a:latin typeface="+mn-lt"/>
              </a:rPr>
              <a:t>getRef</a:t>
            </a:r>
            <a:r>
              <a:rPr lang="en-US" dirty="0" smtClean="0">
                <a:latin typeface="+mn-lt"/>
              </a:rPr>
              <a:t>) </a:t>
            </a:r>
          </a:p>
          <a:p>
            <a:pPr eaLnBrk="1" hangingPunct="1">
              <a:buFontTx/>
              <a:buChar char="•"/>
              <a:defRPr/>
            </a:pPr>
            <a:r>
              <a:rPr lang="en-US" dirty="0" smtClean="0">
                <a:latin typeface="+mn-lt"/>
              </a:rPr>
              <a:t> 0 (zero) - for </a:t>
            </a:r>
            <a:r>
              <a:rPr lang="en-US" dirty="0" err="1" smtClean="0">
                <a:latin typeface="+mn-lt"/>
              </a:rPr>
              <a:t>getByte</a:t>
            </a:r>
            <a:r>
              <a:rPr lang="en-US" dirty="0" smtClean="0">
                <a:latin typeface="+mn-lt"/>
              </a:rPr>
              <a:t>, </a:t>
            </a:r>
            <a:r>
              <a:rPr lang="en-US" dirty="0" err="1" smtClean="0">
                <a:latin typeface="+mn-lt"/>
              </a:rPr>
              <a:t>getShort</a:t>
            </a:r>
            <a:r>
              <a:rPr lang="en-US" dirty="0" smtClean="0">
                <a:latin typeface="+mn-lt"/>
              </a:rPr>
              <a:t>, </a:t>
            </a:r>
            <a:r>
              <a:rPr lang="en-US" dirty="0" err="1" smtClean="0">
                <a:latin typeface="+mn-lt"/>
              </a:rPr>
              <a:t>getInt</a:t>
            </a:r>
            <a:r>
              <a:rPr lang="en-US" dirty="0" smtClean="0">
                <a:latin typeface="+mn-lt"/>
              </a:rPr>
              <a:t>, </a:t>
            </a:r>
            <a:r>
              <a:rPr lang="en-US" dirty="0" err="1" smtClean="0">
                <a:latin typeface="+mn-lt"/>
              </a:rPr>
              <a:t>getLong</a:t>
            </a:r>
            <a:r>
              <a:rPr lang="en-US" dirty="0" smtClean="0">
                <a:latin typeface="+mn-lt"/>
              </a:rPr>
              <a:t>, </a:t>
            </a:r>
            <a:r>
              <a:rPr lang="en-US" dirty="0" err="1" smtClean="0">
                <a:latin typeface="+mn-lt"/>
              </a:rPr>
              <a:t>getFloat</a:t>
            </a:r>
            <a:r>
              <a:rPr lang="en-US" dirty="0" smtClean="0">
                <a:latin typeface="+mn-lt"/>
              </a:rPr>
              <a:t>, and </a:t>
            </a:r>
            <a:r>
              <a:rPr lang="en-US" dirty="0" err="1" smtClean="0">
                <a:latin typeface="+mn-lt"/>
              </a:rPr>
              <a:t>getDouble</a:t>
            </a:r>
            <a:r>
              <a:rPr lang="en-US" dirty="0" smtClean="0">
                <a:latin typeface="+mn-lt"/>
              </a:rPr>
              <a:t> </a:t>
            </a:r>
          </a:p>
          <a:p>
            <a:pPr eaLnBrk="1" hangingPunct="1">
              <a:buFontTx/>
              <a:buChar char="•"/>
              <a:defRPr/>
            </a:pPr>
            <a:r>
              <a:rPr lang="en-US" dirty="0" smtClean="0">
                <a:latin typeface="+mn-lt"/>
              </a:rPr>
              <a:t> false - for </a:t>
            </a:r>
            <a:r>
              <a:rPr lang="en-US" dirty="0" err="1" smtClean="0">
                <a:latin typeface="+mn-lt"/>
              </a:rPr>
              <a:t>getBoolean</a:t>
            </a:r>
            <a:r>
              <a:rPr lang="en-US" dirty="0" smtClean="0">
                <a:latin typeface="+mn-lt"/>
              </a:rPr>
              <a:t> </a:t>
            </a:r>
          </a:p>
          <a:p>
            <a:pPr eaLnBrk="1" hangingPunct="1">
              <a:defRPr/>
            </a:pPr>
            <a:r>
              <a:rPr lang="en-US" dirty="0" smtClean="0">
                <a:latin typeface="+mn-lt"/>
              </a:rPr>
              <a:t>For ex., if the method </a:t>
            </a:r>
            <a:r>
              <a:rPr lang="en-US" dirty="0" err="1" smtClean="0">
                <a:latin typeface="+mn-lt"/>
              </a:rPr>
              <a:t>getInt</a:t>
            </a:r>
            <a:r>
              <a:rPr lang="en-US" dirty="0" smtClean="0">
                <a:latin typeface="+mn-lt"/>
              </a:rPr>
              <a:t> returns 0 from a column that allows null values, an application cannot know for sure whether the value in the database was 0 or NULL until it calls the method </a:t>
            </a:r>
            <a:r>
              <a:rPr lang="en-US" dirty="0" err="1" smtClean="0">
                <a:latin typeface="+mn-lt"/>
              </a:rPr>
              <a:t>wasNull</a:t>
            </a:r>
            <a:r>
              <a:rPr lang="en-US" dirty="0" smtClean="0">
                <a:latin typeface="+mn-lt"/>
              </a:rPr>
              <a:t>, as shown in the following code fragment, where </a:t>
            </a:r>
            <a:r>
              <a:rPr lang="en-US" dirty="0" err="1" smtClean="0">
                <a:latin typeface="+mn-lt"/>
              </a:rPr>
              <a:t>rs</a:t>
            </a:r>
            <a:r>
              <a:rPr lang="en-US" dirty="0" smtClean="0">
                <a:latin typeface="+mn-lt"/>
              </a:rPr>
              <a:t> is a ResultSet object. </a:t>
            </a:r>
          </a:p>
          <a:p>
            <a:pPr eaLnBrk="1" hangingPunct="1">
              <a:defRPr/>
            </a:pPr>
            <a:r>
              <a:rPr lang="en-US" sz="1100" dirty="0" smtClean="0">
                <a:latin typeface="+mn-lt"/>
              </a:rPr>
              <a:t>	</a:t>
            </a:r>
            <a:r>
              <a:rPr lang="en-US" dirty="0" err="1" smtClean="0">
                <a:latin typeface="+mn-lt"/>
              </a:rPr>
              <a:t>int</a:t>
            </a:r>
            <a:r>
              <a:rPr lang="en-US" dirty="0" smtClean="0">
                <a:latin typeface="+mn-lt"/>
              </a:rPr>
              <a:t> n = </a:t>
            </a:r>
            <a:r>
              <a:rPr lang="en-US" dirty="0" err="1" smtClean="0">
                <a:latin typeface="+mn-lt"/>
              </a:rPr>
              <a:t>rs.getInt</a:t>
            </a:r>
            <a:r>
              <a:rPr lang="en-US" dirty="0" smtClean="0">
                <a:latin typeface="+mn-lt"/>
              </a:rPr>
              <a:t>(3); </a:t>
            </a:r>
            <a:r>
              <a:rPr lang="en-US" dirty="0" err="1" smtClean="0">
                <a:latin typeface="+mn-lt"/>
              </a:rPr>
              <a:t>boolean</a:t>
            </a:r>
            <a:r>
              <a:rPr lang="en-US" dirty="0" smtClean="0">
                <a:latin typeface="+mn-lt"/>
              </a:rPr>
              <a:t> b = </a:t>
            </a:r>
            <a:r>
              <a:rPr lang="en-US" dirty="0" err="1" smtClean="0">
                <a:latin typeface="+mn-lt"/>
              </a:rPr>
              <a:t>rs.wasNull</a:t>
            </a:r>
            <a:r>
              <a:rPr lang="en-US" dirty="0" smtClean="0">
                <a:latin typeface="+mn-lt"/>
              </a:rPr>
              <a:t>(); </a:t>
            </a:r>
          </a:p>
          <a:p>
            <a:pPr eaLnBrk="1" hangingPunct="1">
              <a:defRPr/>
            </a:pPr>
            <a:r>
              <a:rPr lang="en-US" dirty="0" smtClean="0">
                <a:latin typeface="+mn-lt"/>
              </a:rPr>
              <a:t>If b is true, the value stored in the third column of the current row of </a:t>
            </a:r>
            <a:r>
              <a:rPr lang="en-US" dirty="0" err="1" smtClean="0">
                <a:latin typeface="+mn-lt"/>
              </a:rPr>
              <a:t>rs</a:t>
            </a:r>
            <a:r>
              <a:rPr lang="en-US" dirty="0" smtClean="0">
                <a:latin typeface="+mn-lt"/>
              </a:rPr>
              <a:t> is JDBC NULL. The method </a:t>
            </a:r>
            <a:r>
              <a:rPr lang="en-US" dirty="0" err="1" smtClean="0">
                <a:latin typeface="+mn-lt"/>
              </a:rPr>
              <a:t>wasNull</a:t>
            </a:r>
            <a:r>
              <a:rPr lang="en-US" dirty="0" smtClean="0">
                <a:latin typeface="+mn-lt"/>
              </a:rPr>
              <a:t> checks only the last value retrieved, so to determine whether n was NULL, </a:t>
            </a:r>
            <a:r>
              <a:rPr lang="en-US" dirty="0" err="1" smtClean="0">
                <a:latin typeface="+mn-lt"/>
              </a:rPr>
              <a:t>wasNull</a:t>
            </a:r>
            <a:r>
              <a:rPr lang="en-US" dirty="0" smtClean="0">
                <a:latin typeface="+mn-lt"/>
              </a:rPr>
              <a:t> had to be called before another </a:t>
            </a:r>
            <a:r>
              <a:rPr lang="en-US" dirty="0" err="1" smtClean="0">
                <a:latin typeface="+mn-lt"/>
              </a:rPr>
              <a:t>getXXX</a:t>
            </a:r>
            <a:r>
              <a:rPr lang="en-US" dirty="0" smtClean="0">
                <a:latin typeface="+mn-lt"/>
              </a:rPr>
              <a:t> method was invoked.</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4EE3CE3-29A4-4C0A-96C0-541B406C8A6E}" type="slidenum">
              <a:rPr lang="en-US" smtClean="0">
                <a:latin typeface="Arial" charset="0"/>
                <a:cs typeface="Arial" charset="0"/>
              </a:rPr>
              <a:pPr/>
              <a:t>26</a:t>
            </a:fld>
            <a:endParaRPr lang="en-US" smtClean="0">
              <a:latin typeface="Arial" charset="0"/>
              <a:cs typeface="Arial" charset="0"/>
            </a:endParaRPr>
          </a:p>
        </p:txBody>
      </p:sp>
      <p:sp>
        <p:nvSpPr>
          <p:cNvPr id="120835" name="Rectangle 2"/>
          <p:cNvSpPr>
            <a:spLocks noGrp="1" noRot="1" noChangeAspect="1" noChangeArrowheads="1" noTextEdit="1"/>
          </p:cNvSpPr>
          <p:nvPr>
            <p:ph type="sldImg"/>
          </p:nvPr>
        </p:nvSpPr>
        <p:spPr>
          <a:xfrm>
            <a:off x="1136650" y="771525"/>
            <a:ext cx="4521200" cy="3390900"/>
          </a:xfrm>
          <a:ln/>
        </p:spPr>
      </p:sp>
      <p:sp>
        <p:nvSpPr>
          <p:cNvPr id="93188"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Normally, nothing needs to be done to close a </a:t>
            </a:r>
            <a:r>
              <a:rPr lang="en-US" sz="1000" dirty="0" smtClean="0">
                <a:latin typeface="+mn-lt"/>
              </a:rPr>
              <a:t>ResultSet</a:t>
            </a:r>
            <a:r>
              <a:rPr lang="en-US" dirty="0" smtClean="0">
                <a:latin typeface="+mn-lt"/>
              </a:rPr>
              <a:t> object; it is automatically closed by the </a:t>
            </a:r>
            <a:r>
              <a:rPr lang="en-US" sz="1000" dirty="0" smtClean="0">
                <a:latin typeface="+mn-lt"/>
              </a:rPr>
              <a:t>Statement</a:t>
            </a:r>
            <a:r>
              <a:rPr lang="en-US" dirty="0" smtClean="0">
                <a:latin typeface="+mn-lt"/>
              </a:rPr>
              <a:t> object that generated it when that Statement object is closed, is re-executed, or is used to retrieve the next result from a sequence of multiple results. The method close is provided so that a ResultSet object can be closed explicitly, thereby immediately releasing the resources held by the ResultSet object. This could be necessary when several statements are being used and the automatic close does not occur soon enough to prevent database resource conflicts. </a:t>
            </a:r>
          </a:p>
          <a:p>
            <a:pPr eaLnBrk="1" hangingPunct="1">
              <a:defRPr/>
            </a:pPr>
            <a:endParaRPr lang="en-US" dirty="0" smtClean="0">
              <a:latin typeface="+mn-l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BE55C71F-7450-414D-A896-B6107E122ACC}" type="slidenum">
              <a:rPr lang="en-US" smtClean="0">
                <a:latin typeface="Arial" charset="0"/>
                <a:cs typeface="Arial" charset="0"/>
              </a:rPr>
              <a:pPr/>
              <a:t>27</a:t>
            </a:fld>
            <a:endParaRPr lang="en-US" smtClean="0">
              <a:latin typeface="Arial" charset="0"/>
              <a:cs typeface="Arial" charset="0"/>
            </a:endParaRPr>
          </a:p>
        </p:txBody>
      </p:sp>
      <p:sp>
        <p:nvSpPr>
          <p:cNvPr id="121859" name="Rectangle 2"/>
          <p:cNvSpPr>
            <a:spLocks noGrp="1" noRot="1" noChangeAspect="1" noChangeArrowheads="1" noTextEdit="1"/>
          </p:cNvSpPr>
          <p:nvPr>
            <p:ph type="sldImg"/>
          </p:nvPr>
        </p:nvSpPr>
        <p:spPr>
          <a:xfrm>
            <a:off x="1136650" y="771525"/>
            <a:ext cx="4521200" cy="3390900"/>
          </a:xfrm>
          <a:ln/>
        </p:spPr>
      </p:sp>
      <p:sp>
        <p:nvSpPr>
          <p:cNvPr id="94212"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When a connection is in auto-commit mode, the statements being executed within it are committed or rolled back when they are completed. A statement is considered complete when it has been executed and all its results have been returned. For the method </a:t>
            </a:r>
            <a:r>
              <a:rPr lang="en-US" sz="1000" dirty="0" err="1" smtClean="0">
                <a:latin typeface="+mn-lt"/>
              </a:rPr>
              <a:t>executeQuery</a:t>
            </a:r>
            <a:r>
              <a:rPr lang="en-US" dirty="0" smtClean="0">
                <a:latin typeface="+mn-lt"/>
              </a:rPr>
              <a:t>, which returns one result set, the statement is completed when all the rows of the </a:t>
            </a:r>
            <a:r>
              <a:rPr lang="en-US" sz="1000" dirty="0" smtClean="0">
                <a:latin typeface="+mn-lt"/>
              </a:rPr>
              <a:t>ResultSet </a:t>
            </a:r>
            <a:r>
              <a:rPr lang="en-US" dirty="0" smtClean="0">
                <a:latin typeface="+mn-lt"/>
              </a:rPr>
              <a:t>object have been retrieved. For the method </a:t>
            </a:r>
            <a:r>
              <a:rPr lang="en-US" sz="1000" dirty="0" err="1" smtClean="0">
                <a:latin typeface="+mn-lt"/>
              </a:rPr>
              <a:t>executeUpdate</a:t>
            </a:r>
            <a:r>
              <a:rPr lang="en-US" dirty="0" smtClean="0">
                <a:latin typeface="+mn-lt"/>
              </a:rPr>
              <a:t>, a statement is completed when it is executed. In the rare cases where the method </a:t>
            </a:r>
            <a:r>
              <a:rPr lang="en-US" sz="1000" dirty="0" smtClean="0">
                <a:latin typeface="+mn-lt"/>
              </a:rPr>
              <a:t>execute</a:t>
            </a:r>
            <a:r>
              <a:rPr lang="en-US" dirty="0" smtClean="0">
                <a:latin typeface="+mn-lt"/>
              </a:rPr>
              <a:t> is called, however, a statement is not complete until all of the result sets or update counts it generated have been retrieved. </a:t>
            </a:r>
          </a:p>
          <a:p>
            <a:pPr eaLnBrk="1" hangingPunct="1">
              <a:defRPr/>
            </a:pPr>
            <a:r>
              <a:rPr lang="en-US" sz="1000" dirty="0" smtClean="0">
                <a:latin typeface="+mn-lt"/>
              </a:rPr>
              <a:t>Statement</a:t>
            </a:r>
            <a:r>
              <a:rPr lang="en-US" dirty="0" smtClean="0">
                <a:latin typeface="+mn-lt"/>
              </a:rPr>
              <a:t> objects will be closed automatically by the Java garbage collector. Nevertheless, it is recommended as good programming practice that they be closed explicitly when they are no longer needed. This frees DBMS resources immediately and helps avoid potential memory problems.</a:t>
            </a:r>
          </a:p>
          <a:p>
            <a:pPr eaLnBrk="1" hangingPunct="1">
              <a:defRPr/>
            </a:pPr>
            <a:r>
              <a:rPr lang="en-US" dirty="0" smtClean="0">
                <a:latin typeface="+mn-lt"/>
              </a:rPr>
              <a:t>The same connection object can be used to execute multiple statements and retrieve many result sets. However, once all the work with the database is over, it is a good programming practice to close the connection explicitly. If this is not closed, after a particular timeout period defined at the database, the connection is automatically closed. Nevertheless, this would mean that till the timeout, this connection is not available to any other users of the database. Hence, explicit closing of the connection is recommended.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9F2353EC-C797-43A0-A3E2-84E75D4F8F64}" type="slidenum">
              <a:rPr lang="en-US" smtClean="0">
                <a:latin typeface="Arial" charset="0"/>
                <a:cs typeface="Arial" charset="0"/>
              </a:rPr>
              <a:pPr/>
              <a:t>28</a:t>
            </a:fld>
            <a:endParaRPr lang="en-US" smtClean="0">
              <a:latin typeface="Arial" charset="0"/>
              <a:cs typeface="Arial" charset="0"/>
            </a:endParaRPr>
          </a:p>
        </p:txBody>
      </p:sp>
      <p:sp>
        <p:nvSpPr>
          <p:cNvPr id="122883" name="Rectangle 2"/>
          <p:cNvSpPr>
            <a:spLocks noGrp="1" noRot="1" noChangeAspect="1" noChangeArrowheads="1" noTextEdit="1"/>
          </p:cNvSpPr>
          <p:nvPr>
            <p:ph type="sldImg"/>
          </p:nvPr>
        </p:nvSpPr>
        <p:spPr>
          <a:xfrm>
            <a:off x="1250950" y="889000"/>
            <a:ext cx="4297363" cy="3222625"/>
          </a:xfrm>
          <a:ln/>
        </p:spPr>
      </p:sp>
      <p:sp>
        <p:nvSpPr>
          <p:cNvPr id="95236" name="Rectangle 3"/>
          <p:cNvSpPr>
            <a:spLocks noGrp="1" noChangeArrowheads="1"/>
          </p:cNvSpPr>
          <p:nvPr>
            <p:ph type="body" idx="1"/>
          </p:nvPr>
        </p:nvSpPr>
        <p:spPr>
          <a:xfrm>
            <a:off x="968375" y="4362450"/>
            <a:ext cx="5181600" cy="4070350"/>
          </a:xfrm>
          <a:prstGeom prst="rect">
            <a:avLst/>
          </a:prstGeom>
        </p:spPr>
        <p:txBody>
          <a:bodyPr/>
          <a:lstStyle/>
          <a:p>
            <a:pPr eaLnBrk="1" hangingPunct="1">
              <a:defRPr/>
            </a:pPr>
            <a:r>
              <a:rPr lang="en-US" b="1" dirty="0" err="1" smtClean="0">
                <a:latin typeface="+mn-lt"/>
              </a:rPr>
              <a:t>MetaData</a:t>
            </a:r>
            <a:endParaRPr lang="en-US" b="1" dirty="0" smtClean="0">
              <a:latin typeface="+mn-lt"/>
            </a:endParaRPr>
          </a:p>
          <a:p>
            <a:pPr eaLnBrk="1" hangingPunct="1">
              <a:defRPr/>
            </a:pPr>
            <a:r>
              <a:rPr lang="en-US" dirty="0" smtClean="0">
                <a:latin typeface="+mn-lt"/>
              </a:rPr>
              <a:t>Metadata is data about data. In JDBC, you use the </a:t>
            </a:r>
            <a:r>
              <a:rPr lang="en-US" sz="1000" dirty="0" err="1" smtClean="0">
                <a:latin typeface="+mn-lt"/>
              </a:rPr>
              <a:t>Connection.getMetaData</a:t>
            </a:r>
            <a:r>
              <a:rPr lang="en-US" sz="1000" dirty="0" smtClean="0">
                <a:latin typeface="+mn-lt"/>
              </a:rPr>
              <a:t>()</a:t>
            </a:r>
            <a:r>
              <a:rPr lang="en-US" dirty="0" smtClean="0">
                <a:latin typeface="+mn-lt"/>
              </a:rPr>
              <a:t>method to return a </a:t>
            </a:r>
            <a:r>
              <a:rPr lang="en-US" sz="1000" dirty="0" smtClean="0">
                <a:latin typeface="+mn-lt"/>
              </a:rPr>
              <a:t>DatabaseMetaData</a:t>
            </a:r>
            <a:r>
              <a:rPr lang="en-US" dirty="0" smtClean="0">
                <a:latin typeface="+mn-lt"/>
              </a:rPr>
              <a:t> object. The </a:t>
            </a:r>
            <a:r>
              <a:rPr lang="en-US" sz="1000" dirty="0" smtClean="0">
                <a:latin typeface="+mn-lt"/>
              </a:rPr>
              <a:t>DatabaseMetaData</a:t>
            </a:r>
            <a:r>
              <a:rPr lang="en-US" dirty="0" smtClean="0">
                <a:latin typeface="+mn-lt"/>
              </a:rPr>
              <a:t> class contains more than 100 methods for obtaining information about a database.</a:t>
            </a:r>
          </a:p>
          <a:p>
            <a:pPr eaLnBrk="1" hangingPunct="1">
              <a:defRPr/>
            </a:pPr>
            <a:r>
              <a:rPr lang="en-US" dirty="0" smtClean="0">
                <a:latin typeface="+mn-lt"/>
              </a:rPr>
              <a:t>The following are some examples of </a:t>
            </a:r>
            <a:r>
              <a:rPr lang="en-US" sz="1000" dirty="0" smtClean="0">
                <a:latin typeface="+mn-lt"/>
              </a:rPr>
              <a:t>DatabaseMetaData</a:t>
            </a:r>
            <a:r>
              <a:rPr lang="en-US" dirty="0" smtClean="0">
                <a:latin typeface="+mn-lt"/>
              </a:rPr>
              <a:t> methods:</a:t>
            </a:r>
          </a:p>
          <a:p>
            <a:pPr eaLnBrk="1" hangingPunct="1">
              <a:defRPr/>
            </a:pPr>
            <a:r>
              <a:rPr lang="en-US" sz="1000" dirty="0" err="1" smtClean="0">
                <a:latin typeface="+mn-lt"/>
              </a:rPr>
              <a:t>getColumnPrivileges</a:t>
            </a:r>
            <a:r>
              <a:rPr lang="en-US" sz="1000" dirty="0" smtClean="0">
                <a:latin typeface="+mn-lt"/>
              </a:rPr>
              <a:t>()</a:t>
            </a:r>
            <a:r>
              <a:rPr lang="en-US" dirty="0" smtClean="0">
                <a:latin typeface="+mn-lt"/>
              </a:rPr>
              <a:t>: Get a description of the access rights for a table's columns. </a:t>
            </a:r>
          </a:p>
          <a:p>
            <a:pPr eaLnBrk="1" hangingPunct="1">
              <a:defRPr/>
            </a:pPr>
            <a:r>
              <a:rPr lang="en-US" sz="1000" dirty="0" err="1" smtClean="0">
                <a:latin typeface="+mn-lt"/>
              </a:rPr>
              <a:t>getColumns</a:t>
            </a:r>
            <a:r>
              <a:rPr lang="en-US" sz="1000" dirty="0" smtClean="0">
                <a:latin typeface="+mn-lt"/>
              </a:rPr>
              <a:t>():</a:t>
            </a:r>
            <a:r>
              <a:rPr lang="en-US" dirty="0" smtClean="0">
                <a:latin typeface="+mn-lt"/>
              </a:rPr>
              <a:t> Get a description of table columns.</a:t>
            </a:r>
          </a:p>
          <a:p>
            <a:pPr eaLnBrk="1" hangingPunct="1">
              <a:defRPr/>
            </a:pPr>
            <a:r>
              <a:rPr lang="en-US" sz="1000" dirty="0" err="1" smtClean="0">
                <a:latin typeface="+mn-lt"/>
              </a:rPr>
              <a:t>getDatabaseProductName</a:t>
            </a:r>
            <a:r>
              <a:rPr lang="en-US" sz="1000" dirty="0" smtClean="0">
                <a:latin typeface="+mn-lt"/>
              </a:rPr>
              <a:t>():</a:t>
            </a:r>
            <a:r>
              <a:rPr lang="en-US" dirty="0" smtClean="0">
                <a:latin typeface="+mn-lt"/>
              </a:rPr>
              <a:t> Get the name of this database product.</a:t>
            </a:r>
          </a:p>
          <a:p>
            <a:pPr eaLnBrk="1" hangingPunct="1">
              <a:defRPr/>
            </a:pPr>
            <a:r>
              <a:rPr lang="en-US" sz="1000" dirty="0" err="1" smtClean="0">
                <a:latin typeface="+mn-lt"/>
              </a:rPr>
              <a:t>getDriverName</a:t>
            </a:r>
            <a:r>
              <a:rPr lang="en-US" sz="1000" dirty="0" smtClean="0">
                <a:latin typeface="+mn-lt"/>
              </a:rPr>
              <a:t>()</a:t>
            </a:r>
            <a:r>
              <a:rPr lang="en-US" dirty="0" smtClean="0">
                <a:latin typeface="+mn-lt"/>
              </a:rPr>
              <a:t> : Get the name of this JDBC driver.</a:t>
            </a:r>
          </a:p>
          <a:p>
            <a:pPr eaLnBrk="1" hangingPunct="1">
              <a:defRPr/>
            </a:pPr>
            <a:r>
              <a:rPr lang="en-US" sz="1000" dirty="0" err="1" smtClean="0">
                <a:latin typeface="+mn-lt"/>
              </a:rPr>
              <a:t>storesLowerCaseIdentifiers</a:t>
            </a:r>
            <a:r>
              <a:rPr lang="en-US" sz="1000" dirty="0" smtClean="0">
                <a:latin typeface="+mn-lt"/>
              </a:rPr>
              <a:t>():</a:t>
            </a:r>
            <a:r>
              <a:rPr lang="en-US" dirty="0" smtClean="0">
                <a:latin typeface="+mn-lt"/>
              </a:rPr>
              <a:t> Does the database store mixed-case SQL identifiers in lower case?</a:t>
            </a:r>
          </a:p>
          <a:p>
            <a:pPr eaLnBrk="1" hangingPunct="1">
              <a:defRPr/>
            </a:pPr>
            <a:r>
              <a:rPr lang="en-US" sz="1000" dirty="0" err="1" smtClean="0">
                <a:latin typeface="+mn-lt"/>
              </a:rPr>
              <a:t>supportsAlterTableWithAddColumn</a:t>
            </a:r>
            <a:r>
              <a:rPr lang="en-US" sz="1000" dirty="0" smtClean="0">
                <a:latin typeface="+mn-lt"/>
              </a:rPr>
              <a:t>():</a:t>
            </a:r>
            <a:r>
              <a:rPr lang="en-US" dirty="0" smtClean="0">
                <a:latin typeface="+mn-lt"/>
              </a:rPr>
              <a:t> Is ALTER TABLE with add column supported?</a:t>
            </a:r>
          </a:p>
          <a:p>
            <a:pPr eaLnBrk="1" hangingPunct="1">
              <a:defRPr/>
            </a:pPr>
            <a:r>
              <a:rPr lang="en-US" sz="1000" dirty="0" err="1" smtClean="0">
                <a:latin typeface="+mn-lt"/>
              </a:rPr>
              <a:t>supportsFullOuterJoins</a:t>
            </a:r>
            <a:r>
              <a:rPr lang="en-US" sz="1000" dirty="0" smtClean="0">
                <a:latin typeface="+mn-lt"/>
              </a:rPr>
              <a:t>():</a:t>
            </a:r>
            <a:r>
              <a:rPr lang="en-US" dirty="0" smtClean="0">
                <a:latin typeface="+mn-lt"/>
              </a:rPr>
              <a:t> Are full nested outer joins supported? </a:t>
            </a:r>
          </a:p>
          <a:p>
            <a:pPr lvl="1" eaLnBrk="1" hangingPunct="1">
              <a:defRPr/>
            </a:pPr>
            <a:endParaRPr lang="en-US" dirty="0" smtClean="0">
              <a:latin typeface="+mn-l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2E537E6-48CC-4A5D-ACD4-23DAAA62A273}" type="slidenum">
              <a:rPr lang="en-US" smtClean="0">
                <a:latin typeface="Arial" charset="0"/>
                <a:cs typeface="Arial" charset="0"/>
              </a:rPr>
              <a:pPr/>
              <a:t>29</a:t>
            </a:fld>
            <a:endParaRPr lang="en-US" smtClean="0">
              <a:latin typeface="Arial" charset="0"/>
              <a:cs typeface="Arial" charset="0"/>
            </a:endParaRPr>
          </a:p>
        </p:txBody>
      </p:sp>
      <p:sp>
        <p:nvSpPr>
          <p:cNvPr id="123907" name="Rectangle 2"/>
          <p:cNvSpPr>
            <a:spLocks noGrp="1" noRot="1" noChangeAspect="1" noChangeArrowheads="1" noTextEdit="1"/>
          </p:cNvSpPr>
          <p:nvPr>
            <p:ph type="sldImg"/>
          </p:nvPr>
        </p:nvSpPr>
        <p:spPr>
          <a:xfrm>
            <a:off x="1136650" y="771525"/>
            <a:ext cx="4521200" cy="3390900"/>
          </a:xfrm>
          <a:ln/>
        </p:spPr>
      </p:sp>
      <p:sp>
        <p:nvSpPr>
          <p:cNvPr id="96260"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This interface is implemented by driver vendors to let users know the capabilities of a Database Management System (DBMS) in combination with the driver based on JDBC technology ("JDBC driver") that is used with it. Different relational DBMSs often support different features, implement features in different ways, and use different data types. In addition, a driver may implement a feature on top of what the DBMS offers. Information returned by methods in this interface applies to the capabilities of a particular driver and a particular DBMS working together. </a:t>
            </a:r>
          </a:p>
          <a:p>
            <a:pPr eaLnBrk="1" hangingPunct="1">
              <a:defRPr/>
            </a:pPr>
            <a:r>
              <a:rPr lang="en-US" dirty="0" smtClean="0">
                <a:latin typeface="+mn-lt"/>
              </a:rPr>
              <a:t>A user for this interface is commonly a tool that needs to discover how to deal with the underlying DBMS. This is especially true for applications that are intended to be used with more than one DBMS. </a:t>
            </a:r>
          </a:p>
          <a:p>
            <a:pPr eaLnBrk="1" hangingPunct="1">
              <a:defRPr/>
            </a:pPr>
            <a:r>
              <a:rPr lang="en-US" dirty="0" smtClean="0">
                <a:latin typeface="+mn-lt"/>
              </a:rPr>
              <a:t>For example:</a:t>
            </a:r>
          </a:p>
          <a:p>
            <a:pPr eaLnBrk="1" hangingPunct="1">
              <a:defRPr/>
            </a:pPr>
            <a:r>
              <a:rPr lang="en-US" sz="1000" dirty="0" err="1" smtClean="0">
                <a:latin typeface="+mn-lt"/>
              </a:rPr>
              <a:t>getURL</a:t>
            </a:r>
            <a:r>
              <a:rPr lang="en-US" sz="1000" dirty="0" smtClean="0">
                <a:latin typeface="+mn-lt"/>
              </a:rPr>
              <a:t>():</a:t>
            </a:r>
            <a:r>
              <a:rPr lang="en-US" dirty="0" smtClean="0">
                <a:latin typeface="+mn-lt"/>
              </a:rPr>
              <a:t> Returns the URL for the DBMS</a:t>
            </a:r>
          </a:p>
          <a:p>
            <a:pPr eaLnBrk="1" hangingPunct="1">
              <a:defRPr/>
            </a:pPr>
            <a:r>
              <a:rPr lang="en-US" sz="1000" dirty="0" err="1" smtClean="0">
                <a:latin typeface="+mn-lt"/>
              </a:rPr>
              <a:t>getSQLKeywords</a:t>
            </a:r>
            <a:r>
              <a:rPr lang="en-US" sz="1000" dirty="0" smtClean="0">
                <a:latin typeface="+mn-lt"/>
              </a:rPr>
              <a:t>():</a:t>
            </a:r>
            <a:r>
              <a:rPr lang="en-US" dirty="0" smtClean="0">
                <a:latin typeface="+mn-lt"/>
              </a:rPr>
              <a:t> Retrieves a comma-separated list of all of this database's SQL keywords that are NOT also SQL92 keywords. </a:t>
            </a:r>
          </a:p>
          <a:p>
            <a:pPr eaLnBrk="1" hangingPunct="1">
              <a:defRPr/>
            </a:pPr>
            <a:r>
              <a:rPr lang="en-US" sz="1000" dirty="0" err="1" smtClean="0">
                <a:latin typeface="+mn-lt"/>
              </a:rPr>
              <a:t>supportsTransactions</a:t>
            </a:r>
            <a:r>
              <a:rPr lang="en-US" sz="1000" dirty="0" smtClean="0">
                <a:latin typeface="+mn-lt"/>
              </a:rPr>
              <a:t>():</a:t>
            </a:r>
            <a:r>
              <a:rPr lang="en-US" dirty="0" smtClean="0">
                <a:latin typeface="+mn-lt"/>
              </a:rPr>
              <a:t> Retrieves whether this database supports transactions. If not, invoking the method commit is no use, and the isolation level is </a:t>
            </a:r>
            <a:r>
              <a:rPr lang="en-US" sz="1000" dirty="0" smtClean="0">
                <a:latin typeface="+mn-lt"/>
              </a:rPr>
              <a:t>TRANSACTION_NONE. </a:t>
            </a:r>
          </a:p>
          <a:p>
            <a:pPr eaLnBrk="1" hangingPunct="1">
              <a:defRPr/>
            </a:pPr>
            <a:r>
              <a:rPr lang="en-US" sz="1000" dirty="0" err="1" smtClean="0">
                <a:latin typeface="+mn-lt"/>
              </a:rPr>
              <a:t>supportsSelectForUpdate</a:t>
            </a:r>
            <a:r>
              <a:rPr lang="en-US" sz="1000" dirty="0" smtClean="0">
                <a:latin typeface="+mn-lt"/>
              </a:rPr>
              <a:t>():</a:t>
            </a:r>
            <a:r>
              <a:rPr lang="en-US" dirty="0" smtClean="0">
                <a:latin typeface="+mn-lt"/>
              </a:rPr>
              <a:t> Retrieves whether this database supports </a:t>
            </a:r>
            <a:r>
              <a:rPr lang="en-US" sz="1000" dirty="0" smtClean="0">
                <a:latin typeface="+mn-lt"/>
              </a:rPr>
              <a:t>SELECT</a:t>
            </a:r>
            <a:r>
              <a:rPr lang="en-US" dirty="0" smtClean="0">
                <a:latin typeface="+mn-lt"/>
              </a:rPr>
              <a:t> FOR UPDATE statements. </a:t>
            </a:r>
          </a:p>
          <a:p>
            <a:pPr eaLnBrk="1" hangingPunct="1">
              <a:defRPr/>
            </a:pPr>
            <a:endParaRPr lang="en-US" dirty="0" smtClean="0">
              <a:latin typeface="+mn-l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A7B7B756-0508-46C6-AEB2-DBF7AD08C7DF}" type="slidenum">
              <a:rPr lang="en-US" smtClean="0">
                <a:latin typeface="Arial" charset="0"/>
                <a:cs typeface="Arial" charset="0"/>
              </a:rPr>
              <a:pPr/>
              <a:t>30</a:t>
            </a:fld>
            <a:endParaRPr lang="en-US" smtClean="0">
              <a:latin typeface="Arial" charset="0"/>
              <a:cs typeface="Arial" charset="0"/>
            </a:endParaRPr>
          </a:p>
        </p:txBody>
      </p:sp>
      <p:sp>
        <p:nvSpPr>
          <p:cNvPr id="124931" name="Rectangle 2"/>
          <p:cNvSpPr>
            <a:spLocks noGrp="1" noRot="1" noChangeAspect="1" noChangeArrowheads="1" noTextEdit="1"/>
          </p:cNvSpPr>
          <p:nvPr>
            <p:ph type="sldImg"/>
          </p:nvPr>
        </p:nvSpPr>
        <p:spPr>
          <a:xfrm>
            <a:off x="1250950" y="889000"/>
            <a:ext cx="4297363" cy="3222625"/>
          </a:xfrm>
          <a:ln/>
        </p:spPr>
      </p:sp>
      <p:sp>
        <p:nvSpPr>
          <p:cNvPr id="97284" name="Rectangle 3"/>
          <p:cNvSpPr>
            <a:spLocks noGrp="1" noChangeArrowheads="1"/>
          </p:cNvSpPr>
          <p:nvPr>
            <p:ph type="body" idx="1"/>
          </p:nvPr>
        </p:nvSpPr>
        <p:spPr>
          <a:xfrm>
            <a:off x="968375" y="4362450"/>
            <a:ext cx="5181600" cy="4070350"/>
          </a:xfrm>
          <a:prstGeom prst="rect">
            <a:avLst/>
          </a:prstGeom>
        </p:spPr>
        <p:txBody>
          <a:bodyPr/>
          <a:lstStyle/>
          <a:p>
            <a:pPr eaLnBrk="1" hangingPunct="1">
              <a:defRPr/>
            </a:pPr>
            <a:r>
              <a:rPr lang="en-US" sz="1000" b="1" dirty="0" smtClean="0">
                <a:latin typeface="+mn-lt"/>
              </a:rPr>
              <a:t>ResultSetMetaData</a:t>
            </a:r>
          </a:p>
          <a:p>
            <a:pPr eaLnBrk="1" hangingPunct="1">
              <a:defRPr/>
            </a:pPr>
            <a:r>
              <a:rPr lang="en-US" dirty="0" smtClean="0">
                <a:latin typeface="+mn-lt"/>
              </a:rPr>
              <a:t>In JDBC, you use the </a:t>
            </a:r>
            <a:r>
              <a:rPr lang="en-US" sz="1000" dirty="0" err="1" smtClean="0">
                <a:latin typeface="+mn-lt"/>
              </a:rPr>
              <a:t>ResultSet.getMetaData</a:t>
            </a:r>
            <a:r>
              <a:rPr lang="en-US" sz="1000" dirty="0" smtClean="0">
                <a:latin typeface="+mn-lt"/>
              </a:rPr>
              <a:t>()</a:t>
            </a:r>
            <a:r>
              <a:rPr lang="en-US" dirty="0" smtClean="0">
                <a:latin typeface="+mn-lt"/>
              </a:rPr>
              <a:t> method to return a </a:t>
            </a:r>
            <a:r>
              <a:rPr lang="en-US" sz="1000" dirty="0" smtClean="0">
                <a:latin typeface="+mn-lt"/>
              </a:rPr>
              <a:t>ResultSetMetaData</a:t>
            </a:r>
            <a:r>
              <a:rPr lang="en-US" dirty="0" smtClean="0">
                <a:latin typeface="+mn-lt"/>
              </a:rPr>
              <a:t> object, which describes the data coming back from a database query. This object can be used to find out about the types and properties of the columns in your </a:t>
            </a:r>
            <a:r>
              <a:rPr lang="en-US" sz="1000" dirty="0" smtClean="0">
                <a:latin typeface="+mn-lt"/>
              </a:rPr>
              <a:t>ResultSet</a:t>
            </a:r>
            <a:r>
              <a:rPr lang="en-US" dirty="0" smtClean="0">
                <a:latin typeface="+mn-lt"/>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7B11D4DF-953A-4159-931E-54B2F08C4197}" type="slidenum">
              <a:rPr lang="en-US" smtClean="0">
                <a:latin typeface="Arial" charset="0"/>
                <a:cs typeface="Arial" charset="0"/>
              </a:rPr>
              <a:pPr/>
              <a:t>4</a:t>
            </a:fld>
            <a:endParaRPr lang="en-US" smtClean="0">
              <a:latin typeface="Arial" charset="0"/>
              <a:cs typeface="Arial" charset="0"/>
            </a:endParaRPr>
          </a:p>
        </p:txBody>
      </p:sp>
      <p:sp>
        <p:nvSpPr>
          <p:cNvPr id="95235" name="Rectangle 2"/>
          <p:cNvSpPr>
            <a:spLocks noGrp="1" noRot="1" noChangeAspect="1" noChangeArrowheads="1" noTextEdit="1"/>
          </p:cNvSpPr>
          <p:nvPr>
            <p:ph type="sldImg"/>
          </p:nvPr>
        </p:nvSpPr>
        <p:spPr>
          <a:xfrm>
            <a:off x="1250950" y="889000"/>
            <a:ext cx="4297363" cy="3222625"/>
          </a:xfrm>
          <a:ln/>
        </p:spPr>
      </p:sp>
      <p:sp>
        <p:nvSpPr>
          <p:cNvPr id="84996" name="Rectangle 3"/>
          <p:cNvSpPr>
            <a:spLocks noGrp="1" noChangeArrowheads="1"/>
          </p:cNvSpPr>
          <p:nvPr>
            <p:ph type="body" idx="1"/>
          </p:nvPr>
        </p:nvSpPr>
        <p:spPr>
          <a:xfrm>
            <a:off x="968375" y="4362450"/>
            <a:ext cx="5181600" cy="4070350"/>
          </a:xfrm>
          <a:prstGeom prst="rect">
            <a:avLst/>
          </a:prstGeom>
        </p:spPr>
        <p:txBody>
          <a:bodyPr/>
          <a:lstStyle/>
          <a:p>
            <a:pPr eaLnBrk="1" hangingPunct="1">
              <a:defRPr/>
            </a:pPr>
            <a:r>
              <a:rPr lang="en-US" dirty="0" smtClean="0">
                <a:latin typeface="+mn-lt"/>
              </a:rPr>
              <a:t>About Java Database Connectivity (JDBC)</a:t>
            </a:r>
          </a:p>
          <a:p>
            <a:pPr eaLnBrk="1" hangingPunct="1">
              <a:defRPr/>
            </a:pPr>
            <a:endParaRPr lang="en-US" dirty="0" smtClean="0">
              <a:latin typeface="+mn-lt"/>
            </a:endParaRPr>
          </a:p>
          <a:p>
            <a:pPr eaLnBrk="1" hangingPunct="1">
              <a:defRPr/>
            </a:pPr>
            <a:r>
              <a:rPr lang="en-US" dirty="0" smtClean="0">
                <a:latin typeface="+mn-lt"/>
              </a:rPr>
              <a:t>The java.sql package contains a set of interfaces that specify the JDBC API.  This package is part of Java 1.1.7 and Java 2. Database vendors implement these interfaces in different ways, but the JDBC API itself is standard.</a:t>
            </a:r>
          </a:p>
          <a:p>
            <a:pPr eaLnBrk="1" hangingPunct="1">
              <a:defRPr/>
            </a:pPr>
            <a:r>
              <a:rPr lang="en-US" dirty="0" smtClean="0">
                <a:latin typeface="+mn-lt"/>
              </a:rPr>
              <a:t>Using JDBC, you can write code that:</a:t>
            </a:r>
          </a:p>
          <a:p>
            <a:pPr lvl="1" eaLnBrk="1" hangingPunct="1">
              <a:buFontTx/>
              <a:buChar char="•"/>
              <a:defRPr/>
            </a:pPr>
            <a:r>
              <a:rPr lang="en-US" dirty="0" smtClean="0">
                <a:latin typeface="+mn-lt"/>
              </a:rPr>
              <a:t>Connects to one or more data servers </a:t>
            </a:r>
          </a:p>
          <a:p>
            <a:pPr lvl="1" eaLnBrk="1" hangingPunct="1">
              <a:buFontTx/>
              <a:buChar char="•"/>
              <a:defRPr/>
            </a:pPr>
            <a:r>
              <a:rPr lang="en-US" dirty="0" smtClean="0">
                <a:latin typeface="+mn-lt"/>
              </a:rPr>
              <a:t>Executes any SQL statement </a:t>
            </a:r>
          </a:p>
          <a:p>
            <a:pPr lvl="1" eaLnBrk="1" hangingPunct="1">
              <a:buFontTx/>
              <a:buChar char="•"/>
              <a:defRPr/>
            </a:pPr>
            <a:r>
              <a:rPr lang="en-US" dirty="0" smtClean="0">
                <a:latin typeface="+mn-lt"/>
              </a:rPr>
              <a:t>Obtains a result set so that you can navigate through query results </a:t>
            </a:r>
          </a:p>
          <a:p>
            <a:pPr lvl="1" eaLnBrk="1" hangingPunct="1">
              <a:buFontTx/>
              <a:buChar char="•"/>
              <a:defRPr/>
            </a:pPr>
            <a:r>
              <a:rPr lang="en-US" dirty="0" smtClean="0">
                <a:latin typeface="+mn-lt"/>
              </a:rPr>
              <a:t>Obtains metadata from the data server </a:t>
            </a:r>
          </a:p>
          <a:p>
            <a:pPr eaLnBrk="1" hangingPunct="1">
              <a:defRPr/>
            </a:pPr>
            <a:endParaRPr lang="en-US" dirty="0" smtClean="0">
              <a:solidFill>
                <a:schemeClr val="accent2"/>
              </a:solidFill>
              <a:latin typeface="+mn-l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A32AF50E-E6AC-447E-9F9A-C05722707916}" type="slidenum">
              <a:rPr lang="en-US" smtClean="0">
                <a:latin typeface="Arial" charset="0"/>
                <a:cs typeface="Arial" charset="0"/>
              </a:rPr>
              <a:pPr/>
              <a:t>31</a:t>
            </a:fld>
            <a:endParaRPr lang="en-US" smtClean="0">
              <a:latin typeface="Arial" charset="0"/>
              <a:cs typeface="Arial" charset="0"/>
            </a:endParaRPr>
          </a:p>
        </p:txBody>
      </p:sp>
      <p:sp>
        <p:nvSpPr>
          <p:cNvPr id="125955"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p>
        </p:txBody>
      </p:sp>
      <p:sp>
        <p:nvSpPr>
          <p:cNvPr id="125956"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p>
        </p:txBody>
      </p:sp>
      <p:sp>
        <p:nvSpPr>
          <p:cNvPr id="98309" name="Rectangle 4"/>
          <p:cNvSpPr>
            <a:spLocks noGrp="1" noChangeArrowheads="1"/>
          </p:cNvSpPr>
          <p:nvPr>
            <p:ph type="body" idx="1"/>
          </p:nvPr>
        </p:nvSpPr>
        <p:spPr>
          <a:xfrm>
            <a:off x="627063" y="4773613"/>
            <a:ext cx="5492750" cy="3754437"/>
          </a:xfrm>
          <a:prstGeom prst="rect">
            <a:avLst/>
          </a:prstGeom>
          <a:ln/>
        </p:spPr>
        <p:txBody>
          <a:bodyPr lIns="93849" tIns="47720" rIns="93849" bIns="47720"/>
          <a:lstStyle/>
          <a:p>
            <a:pPr eaLnBrk="1" hangingPunct="1">
              <a:defRPr/>
            </a:pPr>
            <a:r>
              <a:rPr lang="en-US" b="1" dirty="0" smtClean="0">
                <a:latin typeface="+mn-lt"/>
              </a:rPr>
              <a:t>Example</a:t>
            </a:r>
          </a:p>
          <a:p>
            <a:pPr eaLnBrk="1" hangingPunct="1">
              <a:defRPr/>
            </a:pPr>
            <a:r>
              <a:rPr lang="en-US" dirty="0" smtClean="0">
                <a:solidFill>
                  <a:srgbClr val="000000"/>
                </a:solidFill>
                <a:latin typeface="+mn-lt"/>
              </a:rPr>
              <a:t>The example on the slide shows how to use a </a:t>
            </a:r>
            <a:r>
              <a:rPr lang="en-US" sz="1000" dirty="0" smtClean="0">
                <a:solidFill>
                  <a:srgbClr val="000000"/>
                </a:solidFill>
                <a:latin typeface="+mn-lt"/>
              </a:rPr>
              <a:t>ResultSetMetaData</a:t>
            </a:r>
            <a:r>
              <a:rPr lang="en-US" dirty="0" smtClean="0">
                <a:solidFill>
                  <a:srgbClr val="000000"/>
                </a:solidFill>
                <a:latin typeface="+mn-lt"/>
              </a:rPr>
              <a:t> object to determine the following information about the </a:t>
            </a:r>
            <a:r>
              <a:rPr lang="en-US" sz="1000" dirty="0" smtClean="0">
                <a:solidFill>
                  <a:srgbClr val="000000"/>
                </a:solidFill>
                <a:latin typeface="+mn-lt"/>
              </a:rPr>
              <a:t>ResultSet</a:t>
            </a:r>
            <a:r>
              <a:rPr lang="en-US" dirty="0" smtClean="0">
                <a:solidFill>
                  <a:srgbClr val="000000"/>
                </a:solidFill>
                <a:latin typeface="+mn-lt"/>
              </a:rPr>
              <a:t>:</a:t>
            </a:r>
          </a:p>
          <a:p>
            <a:pPr lvl="2" eaLnBrk="1" hangingPunct="1">
              <a:defRPr/>
            </a:pPr>
            <a:r>
              <a:rPr lang="en-US" dirty="0" smtClean="0">
                <a:solidFill>
                  <a:srgbClr val="000000"/>
                </a:solidFill>
                <a:latin typeface="+mn-lt"/>
              </a:rPr>
              <a:t>The number of columns in the </a:t>
            </a:r>
            <a:r>
              <a:rPr lang="en-US" sz="1000" dirty="0" smtClean="0">
                <a:solidFill>
                  <a:srgbClr val="000000"/>
                </a:solidFill>
                <a:latin typeface="+mn-lt"/>
              </a:rPr>
              <a:t>ResultSet</a:t>
            </a:r>
            <a:r>
              <a:rPr lang="en-US" dirty="0" smtClean="0">
                <a:solidFill>
                  <a:srgbClr val="000000"/>
                </a:solidFill>
                <a:latin typeface="+mn-lt"/>
              </a:rPr>
              <a:t>.</a:t>
            </a:r>
          </a:p>
          <a:p>
            <a:pPr lvl="2" eaLnBrk="1" hangingPunct="1">
              <a:defRPr/>
            </a:pPr>
            <a:r>
              <a:rPr lang="en-US" dirty="0" smtClean="0">
                <a:solidFill>
                  <a:srgbClr val="000000"/>
                </a:solidFill>
                <a:latin typeface="+mn-lt"/>
              </a:rPr>
              <a:t>The name of each column</a:t>
            </a:r>
          </a:p>
          <a:p>
            <a:pPr lvl="2" eaLnBrk="1" hangingPunct="1">
              <a:defRPr/>
            </a:pPr>
            <a:r>
              <a:rPr lang="en-US" dirty="0" smtClean="0">
                <a:solidFill>
                  <a:srgbClr val="000000"/>
                </a:solidFill>
                <a:latin typeface="+mn-lt"/>
              </a:rPr>
              <a:t>The American National Standards Institute (ANSI) SQL type for each column</a:t>
            </a:r>
          </a:p>
          <a:p>
            <a:pPr lvl="2" eaLnBrk="1" hangingPunct="1">
              <a:defRPr/>
            </a:pPr>
            <a:endParaRPr lang="en-US" dirty="0" smtClean="0">
              <a:solidFill>
                <a:srgbClr val="000000"/>
              </a:solidFill>
              <a:latin typeface="+mn-lt"/>
            </a:endParaRPr>
          </a:p>
          <a:p>
            <a:pPr marL="115888" lvl="1" eaLnBrk="1" hangingPunct="1">
              <a:defRPr/>
            </a:pPr>
            <a:r>
              <a:rPr lang="en-US" sz="1000" b="1" dirty="0" err="1" smtClean="0">
                <a:solidFill>
                  <a:srgbClr val="000000"/>
                </a:solidFill>
                <a:latin typeface="+mn-lt"/>
              </a:rPr>
              <a:t>java.sql.Type</a:t>
            </a:r>
            <a:r>
              <a:rPr lang="en-US" sz="1000" b="1" dirty="0" err="1" smtClean="0">
                <a:latin typeface="+mn-lt"/>
              </a:rPr>
              <a:t>s</a:t>
            </a:r>
            <a:endParaRPr lang="en-US" sz="1000" b="1" dirty="0" smtClean="0">
              <a:latin typeface="+mn-lt"/>
            </a:endParaRPr>
          </a:p>
          <a:p>
            <a:pPr marL="115888" lvl="1" eaLnBrk="1" hangingPunct="1">
              <a:defRPr/>
            </a:pPr>
            <a:r>
              <a:rPr lang="en-US" dirty="0" smtClean="0">
                <a:latin typeface="+mn-lt"/>
              </a:rPr>
              <a:t>The </a:t>
            </a:r>
            <a:r>
              <a:rPr lang="en-US" sz="1000" dirty="0" err="1" smtClean="0">
                <a:latin typeface="+mn-lt"/>
              </a:rPr>
              <a:t>java.sql.Types</a:t>
            </a:r>
            <a:r>
              <a:rPr lang="en-US" dirty="0" smtClean="0">
                <a:latin typeface="+mn-lt"/>
              </a:rPr>
              <a:t> class defines constants that are used to identify ANSI SQL types. </a:t>
            </a:r>
            <a:r>
              <a:rPr lang="en-US" sz="1000" dirty="0" err="1" smtClean="0">
                <a:latin typeface="+mn-lt"/>
              </a:rPr>
              <a:t>ResultSetMetaData.getColumnType</a:t>
            </a:r>
            <a:r>
              <a:rPr lang="en-US" sz="1000" dirty="0" smtClean="0">
                <a:latin typeface="+mn-lt"/>
              </a:rPr>
              <a:t>()</a:t>
            </a:r>
            <a:r>
              <a:rPr lang="en-US" dirty="0" smtClean="0">
                <a:latin typeface="+mn-lt"/>
              </a:rPr>
              <a:t> returns an integer value that corresponds to one of these constants.</a:t>
            </a:r>
          </a:p>
        </p:txBody>
      </p:sp>
      <p:sp>
        <p:nvSpPr>
          <p:cNvPr id="125958" name="Rectangle 5"/>
          <p:cNvSpPr>
            <a:spLocks noGrp="1" noRot="1" noChangeAspect="1" noChangeArrowheads="1" noTextEdit="1"/>
          </p:cNvSpPr>
          <p:nvPr>
            <p:ph type="sldImg"/>
          </p:nvPr>
        </p:nvSpPr>
        <p:spPr>
          <a:xfrm>
            <a:off x="1233488" y="974725"/>
            <a:ext cx="4583112" cy="3436938"/>
          </a:xfrm>
          <a:ln w="12700" cap="flat">
            <a:solidFill>
              <a:schemeClr val="tx1"/>
            </a:solid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EC656C9-18E7-40E0-B52C-DED5A1836B31}"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0FBD5B01-5ED8-4D5D-89E7-9265021DF6F3}" type="slidenum">
              <a:rPr lang="en-US" smtClean="0"/>
              <a:pPr>
                <a:defRPr/>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D092683-85CD-488B-A03F-1E582E02881C}" type="slidenum">
              <a:rPr lang="en-US" smtClean="0">
                <a:latin typeface="Arial" charset="0"/>
                <a:cs typeface="Arial" charset="0"/>
              </a:rPr>
              <a:pPr/>
              <a:t>34</a:t>
            </a:fld>
            <a:endParaRPr lang="en-US" smtClean="0">
              <a:latin typeface="Arial" charset="0"/>
              <a:cs typeface="Arial" charset="0"/>
            </a:endParaRPr>
          </a:p>
        </p:txBody>
      </p:sp>
      <p:sp>
        <p:nvSpPr>
          <p:cNvPr id="129027" name="Rectangle 2"/>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p>
        </p:txBody>
      </p:sp>
      <p:sp>
        <p:nvSpPr>
          <p:cNvPr id="129028" name="Rectangle 3"/>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p>
        </p:txBody>
      </p:sp>
      <p:sp>
        <p:nvSpPr>
          <p:cNvPr id="129029" name="Rectangle 4"/>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p>
        </p:txBody>
      </p:sp>
      <p:sp>
        <p:nvSpPr>
          <p:cNvPr id="129030" name="Rectangle 5"/>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p>
        </p:txBody>
      </p:sp>
      <p:sp>
        <p:nvSpPr>
          <p:cNvPr id="129031" name="Rectangle 6"/>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p>
        </p:txBody>
      </p:sp>
      <p:sp>
        <p:nvSpPr>
          <p:cNvPr id="129032" name="Rectangle 7"/>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p>
        </p:txBody>
      </p:sp>
      <p:sp>
        <p:nvSpPr>
          <p:cNvPr id="100361" name="Rectangle 8"/>
          <p:cNvSpPr>
            <a:spLocks noGrp="1" noChangeArrowheads="1"/>
          </p:cNvSpPr>
          <p:nvPr>
            <p:ph type="body" idx="1"/>
          </p:nvPr>
        </p:nvSpPr>
        <p:spPr>
          <a:xfrm>
            <a:off x="968375" y="4773613"/>
            <a:ext cx="5151438" cy="3754437"/>
          </a:xfrm>
          <a:prstGeom prst="rect">
            <a:avLst/>
          </a:prstGeom>
          <a:ln/>
        </p:spPr>
        <p:txBody>
          <a:bodyPr lIns="93849" tIns="47720" rIns="93849" bIns="47720"/>
          <a:lstStyle/>
          <a:p>
            <a:pPr eaLnBrk="1" hangingPunct="1">
              <a:defRPr/>
            </a:pPr>
            <a:r>
              <a:rPr lang="en-US" b="1" dirty="0" smtClean="0">
                <a:latin typeface="+mn-lt"/>
              </a:rPr>
              <a:t>Mapping Database Types to Java Types</a:t>
            </a:r>
          </a:p>
          <a:p>
            <a:pPr eaLnBrk="1" hangingPunct="1">
              <a:defRPr/>
            </a:pPr>
            <a:r>
              <a:rPr lang="en-US" dirty="0" smtClean="0">
                <a:latin typeface="+mn-lt"/>
              </a:rPr>
              <a:t>In many cases, you can get all the columns in your result set using the </a:t>
            </a:r>
            <a:r>
              <a:rPr lang="en-US" sz="1000" dirty="0" err="1" smtClean="0">
                <a:latin typeface="+mn-lt"/>
              </a:rPr>
              <a:t>getObject</a:t>
            </a:r>
            <a:r>
              <a:rPr lang="en-US" sz="1000" dirty="0" smtClean="0">
                <a:latin typeface="+mn-lt"/>
              </a:rPr>
              <a:t>() or </a:t>
            </a:r>
            <a:r>
              <a:rPr lang="en-US" sz="1000" dirty="0" err="1" smtClean="0">
                <a:latin typeface="+mn-lt"/>
              </a:rPr>
              <a:t>getString</a:t>
            </a:r>
            <a:r>
              <a:rPr lang="en-US" sz="1000" dirty="0" smtClean="0">
                <a:latin typeface="+mn-lt"/>
              </a:rPr>
              <a:t>()</a:t>
            </a:r>
            <a:r>
              <a:rPr lang="en-US" dirty="0" smtClean="0">
                <a:latin typeface="+mn-lt"/>
              </a:rPr>
              <a:t> methods of </a:t>
            </a:r>
            <a:r>
              <a:rPr lang="en-US" sz="1000" dirty="0" smtClean="0">
                <a:latin typeface="+mn-lt"/>
              </a:rPr>
              <a:t>ResultSet</a:t>
            </a:r>
            <a:r>
              <a:rPr lang="en-US" dirty="0" smtClean="0">
                <a:latin typeface="+mn-lt"/>
              </a:rPr>
              <a:t>. For performance reasons, or because you want to perform complex calculations, it is sometimes important to have your data in a type that exactly matches the database column. </a:t>
            </a:r>
          </a:p>
          <a:p>
            <a:pPr lvl="1" eaLnBrk="1" hangingPunct="1">
              <a:defRPr/>
            </a:pPr>
            <a:endParaRPr lang="en-US" dirty="0" smtClean="0"/>
          </a:p>
        </p:txBody>
      </p:sp>
      <p:sp>
        <p:nvSpPr>
          <p:cNvPr id="129034" name="Rectangle 9"/>
          <p:cNvSpPr>
            <a:spLocks noGrp="1" noRot="1" noChangeAspect="1" noChangeArrowheads="1" noTextEdit="1"/>
          </p:cNvSpPr>
          <p:nvPr>
            <p:ph type="sldImg"/>
          </p:nvPr>
        </p:nvSpPr>
        <p:spPr>
          <a:xfrm>
            <a:off x="1230313" y="973138"/>
            <a:ext cx="4584700" cy="3438525"/>
          </a:xfrm>
          <a:ln w="12700" cap="flat">
            <a:solidFill>
              <a:schemeClr val="tx1"/>
            </a:solid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40A787E-F7B3-495C-82FA-94A3B31933F7}" type="slidenum">
              <a:rPr lang="en-US" smtClean="0">
                <a:latin typeface="Arial" charset="0"/>
                <a:cs typeface="Arial" charset="0"/>
              </a:rPr>
              <a:pPr/>
              <a:t>35</a:t>
            </a:fld>
            <a:endParaRPr lang="en-US" smtClean="0">
              <a:latin typeface="Arial" charset="0"/>
              <a:cs typeface="Arial" charset="0"/>
            </a:endParaRPr>
          </a:p>
        </p:txBody>
      </p:sp>
      <p:sp>
        <p:nvSpPr>
          <p:cNvPr id="130051" name="Rectangle 2"/>
          <p:cNvSpPr>
            <a:spLocks noGrp="1" noRot="1" noChangeAspect="1" noChangeArrowheads="1" noTextEdit="1"/>
          </p:cNvSpPr>
          <p:nvPr>
            <p:ph type="sldImg"/>
          </p:nvPr>
        </p:nvSpPr>
        <p:spPr>
          <a:xfrm>
            <a:off x="1250950" y="889000"/>
            <a:ext cx="4297363" cy="3222625"/>
          </a:xfrm>
          <a:ln/>
        </p:spPr>
      </p:sp>
      <p:sp>
        <p:nvSpPr>
          <p:cNvPr id="119812" name="Rectangle 3"/>
          <p:cNvSpPr>
            <a:spLocks noGrp="1" noChangeArrowheads="1"/>
          </p:cNvSpPr>
          <p:nvPr>
            <p:ph type="body" idx="1"/>
          </p:nvPr>
        </p:nvSpPr>
        <p:spPr>
          <a:xfrm>
            <a:off x="968375" y="4362450"/>
            <a:ext cx="5181600" cy="4070350"/>
          </a:xfrm>
          <a:prstGeom prst="rect">
            <a:avLst/>
          </a:prstGeom>
        </p:spPr>
        <p:txBody>
          <a:bodyPr/>
          <a:lstStyle/>
          <a:p>
            <a:pPr eaLnBrk="1" hangingPunct="1">
              <a:defRPr/>
            </a:pPr>
            <a:r>
              <a:rPr lang="en-US" b="1" dirty="0" smtClean="0">
                <a:solidFill>
                  <a:srgbClr val="000000"/>
                </a:solidFill>
                <a:latin typeface="+mn-lt"/>
              </a:rPr>
              <a:t>Prepared Statements</a:t>
            </a:r>
          </a:p>
          <a:p>
            <a:pPr eaLnBrk="1" hangingPunct="1">
              <a:defRPr/>
            </a:pPr>
            <a:r>
              <a:rPr lang="en-US" dirty="0" err="1" smtClean="0">
                <a:solidFill>
                  <a:srgbClr val="000000"/>
                </a:solidFill>
                <a:latin typeface="+mn-lt"/>
              </a:rPr>
              <a:t>PreparedStatement</a:t>
            </a:r>
            <a:r>
              <a:rPr lang="en-US" dirty="0" smtClean="0">
                <a:solidFill>
                  <a:srgbClr val="000000"/>
                </a:solidFill>
                <a:latin typeface="+mn-lt"/>
              </a:rPr>
              <a:t> is inherited from Statement; the difference is that a </a:t>
            </a:r>
            <a:r>
              <a:rPr lang="en-US" dirty="0" err="1" smtClean="0">
                <a:solidFill>
                  <a:srgbClr val="000000"/>
                </a:solidFill>
                <a:latin typeface="+mn-lt"/>
              </a:rPr>
              <a:t>PreparedStatement</a:t>
            </a:r>
            <a:r>
              <a:rPr lang="en-US" dirty="0" smtClean="0">
                <a:solidFill>
                  <a:srgbClr val="000000"/>
                </a:solidFill>
                <a:latin typeface="+mn-lt"/>
              </a:rPr>
              <a:t> holds precompiled SQL statements.</a:t>
            </a:r>
          </a:p>
          <a:p>
            <a:pPr eaLnBrk="1" hangingPunct="1">
              <a:defRPr/>
            </a:pPr>
            <a:r>
              <a:rPr lang="en-US" dirty="0" smtClean="0">
                <a:solidFill>
                  <a:srgbClr val="000000"/>
                </a:solidFill>
                <a:latin typeface="+mn-lt"/>
              </a:rPr>
              <a:t>If you execute a Statement object many times, its SQL statement is compiled each time. </a:t>
            </a:r>
            <a:r>
              <a:rPr lang="en-US" dirty="0" err="1" smtClean="0">
                <a:solidFill>
                  <a:srgbClr val="000000"/>
                </a:solidFill>
                <a:latin typeface="+mn-lt"/>
              </a:rPr>
              <a:t>PreparedStatement</a:t>
            </a:r>
            <a:r>
              <a:rPr lang="en-US" dirty="0" smtClean="0">
                <a:solidFill>
                  <a:srgbClr val="000000"/>
                </a:solidFill>
                <a:latin typeface="+mn-lt"/>
              </a:rPr>
              <a:t> is more efficient because its SQL statement is compiled only once, when you first prepare the </a:t>
            </a:r>
            <a:r>
              <a:rPr lang="en-US" dirty="0" err="1" smtClean="0">
                <a:solidFill>
                  <a:srgbClr val="000000"/>
                </a:solidFill>
                <a:latin typeface="+mn-lt"/>
              </a:rPr>
              <a:t>PreparedStatement</a:t>
            </a:r>
            <a:r>
              <a:rPr lang="en-US" dirty="0" smtClean="0">
                <a:solidFill>
                  <a:srgbClr val="000000"/>
                </a:solidFill>
                <a:latin typeface="+mn-lt"/>
              </a:rPr>
              <a:t>. After that, each time you execute the SQL statement in the </a:t>
            </a:r>
            <a:r>
              <a:rPr lang="en-US" dirty="0" err="1" smtClean="0">
                <a:solidFill>
                  <a:srgbClr val="000000"/>
                </a:solidFill>
                <a:latin typeface="+mn-lt"/>
              </a:rPr>
              <a:t>PreparedStatement</a:t>
            </a:r>
            <a:r>
              <a:rPr lang="en-US" dirty="0" smtClean="0">
                <a:solidFill>
                  <a:srgbClr val="000000"/>
                </a:solidFill>
                <a:latin typeface="+mn-lt"/>
              </a:rPr>
              <a:t>, the SQL statement does not have to be recompiled.</a:t>
            </a:r>
          </a:p>
          <a:p>
            <a:pPr eaLnBrk="1" hangingPunct="1">
              <a:defRPr/>
            </a:pPr>
            <a:r>
              <a:rPr lang="en-US" dirty="0" smtClean="0">
                <a:latin typeface="+mn-lt"/>
              </a:rPr>
              <a:t>Therefore, if you need to execute the same SQL statement several times within an application, it is more efficient to use </a:t>
            </a:r>
            <a:r>
              <a:rPr lang="en-US" dirty="0" err="1" smtClean="0">
                <a:solidFill>
                  <a:srgbClr val="000000"/>
                </a:solidFill>
                <a:latin typeface="+mn-lt"/>
              </a:rPr>
              <a:t>PreparedStatement</a:t>
            </a:r>
            <a:r>
              <a:rPr lang="en-US" dirty="0" smtClean="0">
                <a:latin typeface="+mn-lt"/>
              </a:rPr>
              <a:t> than </a:t>
            </a:r>
            <a:r>
              <a:rPr lang="en-US" dirty="0" smtClean="0">
                <a:solidFill>
                  <a:srgbClr val="000000"/>
                </a:solidFill>
                <a:latin typeface="+mn-lt"/>
              </a:rPr>
              <a:t>Statement</a:t>
            </a:r>
            <a:r>
              <a:rPr lang="en-US" dirty="0" smtClean="0">
                <a:latin typeface="+mn-lt"/>
              </a:rPr>
              <a:t>.</a:t>
            </a:r>
          </a:p>
          <a:p>
            <a:pPr eaLnBrk="1" hangingPunct="1">
              <a:defRPr/>
            </a:pPr>
            <a:r>
              <a:rPr lang="en-US" b="1" dirty="0" err="1" smtClean="0">
                <a:solidFill>
                  <a:srgbClr val="000000"/>
                </a:solidFill>
                <a:latin typeface="+mn-lt"/>
              </a:rPr>
              <a:t>PreparedStatement</a:t>
            </a:r>
            <a:r>
              <a:rPr lang="en-US" b="1" dirty="0" smtClean="0">
                <a:solidFill>
                  <a:srgbClr val="000000"/>
                </a:solidFill>
                <a:latin typeface="+mn-lt"/>
              </a:rPr>
              <a:t> </a:t>
            </a:r>
            <a:r>
              <a:rPr lang="en-US" b="1" dirty="0" smtClean="0">
                <a:latin typeface="+mn-lt"/>
              </a:rPr>
              <a:t>Parameters</a:t>
            </a:r>
          </a:p>
          <a:p>
            <a:pPr eaLnBrk="1" hangingPunct="1">
              <a:defRPr/>
            </a:pPr>
            <a:r>
              <a:rPr lang="en-US" dirty="0" smtClean="0">
                <a:latin typeface="+mn-lt"/>
              </a:rPr>
              <a:t>A </a:t>
            </a:r>
            <a:r>
              <a:rPr lang="en-US" dirty="0" err="1" smtClean="0">
                <a:solidFill>
                  <a:srgbClr val="000000"/>
                </a:solidFill>
                <a:latin typeface="+mn-lt"/>
              </a:rPr>
              <a:t>PreparedStatement</a:t>
            </a:r>
            <a:r>
              <a:rPr lang="en-US" dirty="0" smtClean="0">
                <a:latin typeface="+mn-lt"/>
              </a:rPr>
              <a:t> does not have to execute exactly the same query each time. You can specify parameters in the </a:t>
            </a:r>
            <a:r>
              <a:rPr lang="en-US" dirty="0" err="1" smtClean="0">
                <a:solidFill>
                  <a:srgbClr val="000000"/>
                </a:solidFill>
                <a:latin typeface="+mn-lt"/>
              </a:rPr>
              <a:t>PreparedStatement</a:t>
            </a:r>
            <a:r>
              <a:rPr lang="en-US" dirty="0" smtClean="0">
                <a:solidFill>
                  <a:srgbClr val="000000"/>
                </a:solidFill>
                <a:latin typeface="+mn-lt"/>
              </a:rPr>
              <a:t> </a:t>
            </a:r>
            <a:r>
              <a:rPr lang="en-US" dirty="0" smtClean="0">
                <a:latin typeface="+mn-lt"/>
              </a:rPr>
              <a:t>SQL string and supply the actual values for these parameters when the statement is executed.</a:t>
            </a:r>
          </a:p>
          <a:p>
            <a:pPr eaLnBrk="1" hangingPunct="1">
              <a:defRPr/>
            </a:pPr>
            <a:r>
              <a:rPr lang="en-US" dirty="0" smtClean="0">
                <a:latin typeface="+mn-lt"/>
              </a:rPr>
              <a:t>The following slide shows how to supply parameters and execute a </a:t>
            </a:r>
            <a:r>
              <a:rPr lang="en-US" dirty="0" err="1" smtClean="0">
                <a:solidFill>
                  <a:srgbClr val="000000"/>
                </a:solidFill>
                <a:latin typeface="+mn-lt"/>
              </a:rPr>
              <a:t>PreparedStatement</a:t>
            </a:r>
            <a:r>
              <a:rPr lang="en-US" dirty="0" smtClean="0">
                <a:solidFill>
                  <a:srgbClr val="000000"/>
                </a:solidFill>
                <a:latin typeface="+mn-lt"/>
              </a:rPr>
              <a:t>.</a:t>
            </a:r>
            <a:endParaRPr lang="en-US" dirty="0" smtClean="0">
              <a:latin typeface="+mn-lt"/>
            </a:endParaRPr>
          </a:p>
          <a:p>
            <a:pPr eaLnBrk="1" hangingPunct="1">
              <a:defRPr/>
            </a:pPr>
            <a:endParaRPr lang="en-US" b="1"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638B0F6-E79A-4409-B177-B09EB239E472}" type="slidenum">
              <a:rPr lang="en-US" smtClean="0">
                <a:latin typeface="Arial" charset="0"/>
                <a:cs typeface="Arial" charset="0"/>
              </a:rPr>
              <a:pPr/>
              <a:t>36</a:t>
            </a:fld>
            <a:endParaRPr lang="en-US" smtClean="0">
              <a:latin typeface="Arial" charset="0"/>
              <a:cs typeface="Arial" charset="0"/>
            </a:endParaRPr>
          </a:p>
        </p:txBody>
      </p:sp>
      <p:sp>
        <p:nvSpPr>
          <p:cNvPr id="131075"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p>
        </p:txBody>
      </p:sp>
      <p:sp>
        <p:nvSpPr>
          <p:cNvPr id="131076"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p>
        </p:txBody>
      </p:sp>
      <p:sp>
        <p:nvSpPr>
          <p:cNvPr id="102405" name="Rectangle 4"/>
          <p:cNvSpPr>
            <a:spLocks noGrp="1" noChangeArrowheads="1"/>
          </p:cNvSpPr>
          <p:nvPr>
            <p:ph type="body" idx="1"/>
          </p:nvPr>
        </p:nvSpPr>
        <p:spPr>
          <a:xfrm>
            <a:off x="1046163" y="4773613"/>
            <a:ext cx="4995862" cy="3754437"/>
          </a:xfrm>
          <a:prstGeom prst="rect">
            <a:avLst/>
          </a:prstGeom>
          <a:ln/>
        </p:spPr>
        <p:txBody>
          <a:bodyPr lIns="93849" tIns="47720" rIns="93849" bIns="47720"/>
          <a:lstStyle/>
          <a:p>
            <a:pPr eaLnBrk="1" hangingPunct="1">
              <a:defRPr/>
            </a:pPr>
            <a:r>
              <a:rPr lang="en-US" dirty="0" smtClean="0">
                <a:latin typeface="+mn-lt"/>
              </a:rPr>
              <a:t>Even for creating </a:t>
            </a:r>
            <a:r>
              <a:rPr lang="en-US" sz="1000" dirty="0" smtClean="0">
                <a:latin typeface="+mn-lt"/>
              </a:rPr>
              <a:t>PreparedStatement</a:t>
            </a:r>
            <a:r>
              <a:rPr lang="en-US" dirty="0" smtClean="0">
                <a:latin typeface="+mn-lt"/>
              </a:rPr>
              <a:t> object, the initial steps of registering the driver and creating a connection object remain the same.</a:t>
            </a:r>
          </a:p>
          <a:p>
            <a:pPr eaLnBrk="1" hangingPunct="1">
              <a:defRPr/>
            </a:pPr>
            <a:r>
              <a:rPr lang="en-US" dirty="0" smtClean="0">
                <a:latin typeface="+mn-lt"/>
              </a:rPr>
              <a:t>Once the connection object is obtained, the </a:t>
            </a:r>
            <a:r>
              <a:rPr lang="en-US" sz="1000" dirty="0" err="1" smtClean="0">
                <a:latin typeface="+mn-lt"/>
              </a:rPr>
              <a:t>prepareStatement</a:t>
            </a:r>
            <a:r>
              <a:rPr lang="en-US" sz="1000" dirty="0" smtClean="0">
                <a:latin typeface="+mn-lt"/>
              </a:rPr>
              <a:t> </a:t>
            </a:r>
            <a:r>
              <a:rPr lang="en-US" dirty="0" smtClean="0">
                <a:latin typeface="+mn-lt"/>
              </a:rPr>
              <a:t>method is called on it to obtain the </a:t>
            </a:r>
            <a:r>
              <a:rPr lang="en-US" sz="1000" dirty="0" smtClean="0">
                <a:latin typeface="+mn-lt"/>
              </a:rPr>
              <a:t>PreparedStatement </a:t>
            </a:r>
            <a:r>
              <a:rPr lang="en-US" dirty="0" smtClean="0">
                <a:latin typeface="+mn-lt"/>
              </a:rPr>
              <a:t>object. However, in this case, while creating it, itself, the SQL statement is provided as a parameter to the method. The variable portions of the SQL statement are provided as a question mark (?) so that the values can be supplied dynamically before execution of the statement.</a:t>
            </a:r>
          </a:p>
        </p:txBody>
      </p:sp>
      <p:sp>
        <p:nvSpPr>
          <p:cNvPr id="131078" name="Rectangle 5"/>
          <p:cNvSpPr>
            <a:spLocks noGrp="1" noRot="1" noChangeAspect="1" noChangeArrowheads="1" noTextEdit="1"/>
          </p:cNvSpPr>
          <p:nvPr>
            <p:ph type="sldImg"/>
          </p:nvPr>
        </p:nvSpPr>
        <p:spPr>
          <a:xfrm>
            <a:off x="1233488" y="974725"/>
            <a:ext cx="4583112" cy="3436938"/>
          </a:xfrm>
          <a:ln w="12700" cap="flat">
            <a:solidFill>
              <a:schemeClr val="tx1"/>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93176E57-A1D0-4A2F-B3CA-45804647358D}" type="slidenum">
              <a:rPr lang="en-US" smtClean="0">
                <a:latin typeface="Arial" charset="0"/>
                <a:cs typeface="Arial" charset="0"/>
              </a:rPr>
              <a:pPr/>
              <a:t>37</a:t>
            </a:fld>
            <a:endParaRPr lang="en-US" smtClean="0">
              <a:latin typeface="Arial" charset="0"/>
              <a:cs typeface="Arial" charset="0"/>
            </a:endParaRPr>
          </a:p>
        </p:txBody>
      </p:sp>
      <p:sp>
        <p:nvSpPr>
          <p:cNvPr id="132099"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p>
        </p:txBody>
      </p:sp>
      <p:sp>
        <p:nvSpPr>
          <p:cNvPr id="132100"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p>
        </p:txBody>
      </p:sp>
      <p:sp>
        <p:nvSpPr>
          <p:cNvPr id="121861" name="Rectangle 4"/>
          <p:cNvSpPr>
            <a:spLocks noGrp="1" noChangeArrowheads="1"/>
          </p:cNvSpPr>
          <p:nvPr>
            <p:ph type="body" idx="1"/>
          </p:nvPr>
        </p:nvSpPr>
        <p:spPr>
          <a:xfrm>
            <a:off x="892175" y="4773613"/>
            <a:ext cx="5303838" cy="3754437"/>
          </a:xfrm>
          <a:prstGeom prst="rect">
            <a:avLst/>
          </a:prstGeom>
        </p:spPr>
        <p:txBody>
          <a:bodyPr lIns="93849" tIns="47720" rIns="93849" bIns="47720"/>
          <a:lstStyle/>
          <a:p>
            <a:pPr eaLnBrk="1" hangingPunct="1">
              <a:defRPr/>
            </a:pPr>
            <a:r>
              <a:rPr lang="en-US" b="1" dirty="0" smtClean="0">
                <a:latin typeface="+mn-lt"/>
              </a:rPr>
              <a:t>Specifying Values for the Bind Variables</a:t>
            </a:r>
          </a:p>
          <a:p>
            <a:pPr eaLnBrk="1" hangingPunct="1">
              <a:defRPr/>
            </a:pPr>
            <a:r>
              <a:rPr lang="en-US" dirty="0" smtClean="0">
                <a:latin typeface="+mn-lt"/>
              </a:rPr>
              <a:t>You use the </a:t>
            </a:r>
            <a:r>
              <a:rPr lang="en-US" dirty="0" err="1" smtClean="0">
                <a:latin typeface="+mn-lt"/>
              </a:rPr>
              <a:t>PreparedStatement.set</a:t>
            </a:r>
            <a:r>
              <a:rPr lang="en-US" i="1" dirty="0" err="1" smtClean="0">
                <a:latin typeface="+mn-lt"/>
              </a:rPr>
              <a:t>XXX</a:t>
            </a:r>
            <a:r>
              <a:rPr lang="en-US" dirty="0" smtClean="0">
                <a:latin typeface="+mn-lt"/>
              </a:rPr>
              <a:t>() methods to supply values for the variables in a prepared statement. There is one </a:t>
            </a:r>
            <a:r>
              <a:rPr lang="en-US" dirty="0" err="1" smtClean="0">
                <a:latin typeface="+mn-lt"/>
              </a:rPr>
              <a:t>setXXX</a:t>
            </a:r>
            <a:r>
              <a:rPr lang="en-US" dirty="0" smtClean="0">
                <a:latin typeface="+mn-lt"/>
              </a:rPr>
              <a:t>() method for each Java type: </a:t>
            </a:r>
            <a:r>
              <a:rPr lang="en-US" dirty="0" err="1" smtClean="0">
                <a:latin typeface="+mn-lt"/>
              </a:rPr>
              <a:t>setString</a:t>
            </a:r>
            <a:r>
              <a:rPr lang="en-US" dirty="0" smtClean="0">
                <a:latin typeface="+mn-lt"/>
              </a:rPr>
              <a:t>(), </a:t>
            </a:r>
            <a:r>
              <a:rPr lang="en-US" dirty="0" err="1" smtClean="0">
                <a:latin typeface="+mn-lt"/>
              </a:rPr>
              <a:t>setInt</a:t>
            </a:r>
            <a:r>
              <a:rPr lang="en-US" dirty="0" smtClean="0">
                <a:latin typeface="+mn-lt"/>
              </a:rPr>
              <a:t>(), and so on. </a:t>
            </a:r>
          </a:p>
          <a:p>
            <a:pPr eaLnBrk="1" hangingPunct="1">
              <a:defRPr/>
            </a:pPr>
            <a:r>
              <a:rPr lang="en-US" dirty="0" smtClean="0">
                <a:latin typeface="+mn-lt"/>
              </a:rPr>
              <a:t>You must use the </a:t>
            </a:r>
            <a:r>
              <a:rPr lang="en-US" dirty="0" err="1" smtClean="0">
                <a:latin typeface="+mn-lt"/>
              </a:rPr>
              <a:t>setXXX</a:t>
            </a:r>
            <a:r>
              <a:rPr lang="en-US" dirty="0" smtClean="0">
                <a:latin typeface="+mn-lt"/>
              </a:rPr>
              <a:t>() method that is compatible with the SQL type of the variable. In the example on the slide, the first variable is updating a VARCHAR column, so we need to use </a:t>
            </a:r>
            <a:r>
              <a:rPr lang="en-US" dirty="0" err="1" smtClean="0">
                <a:latin typeface="+mn-lt"/>
              </a:rPr>
              <a:t>setString</a:t>
            </a:r>
            <a:r>
              <a:rPr lang="en-US" dirty="0" smtClean="0">
                <a:latin typeface="+mn-lt"/>
              </a:rPr>
              <a:t>() to supply a value for the variable. You can use </a:t>
            </a:r>
            <a:r>
              <a:rPr lang="en-US" dirty="0" err="1" smtClean="0">
                <a:latin typeface="+mn-lt"/>
              </a:rPr>
              <a:t>setObject</a:t>
            </a:r>
            <a:r>
              <a:rPr lang="en-US" dirty="0" smtClean="0">
                <a:latin typeface="+mn-lt"/>
              </a:rPr>
              <a:t>() with any variable type. </a:t>
            </a:r>
          </a:p>
          <a:p>
            <a:pPr eaLnBrk="1" hangingPunct="1">
              <a:defRPr/>
            </a:pPr>
            <a:r>
              <a:rPr lang="en-US" dirty="0" smtClean="0">
                <a:latin typeface="+mn-lt"/>
              </a:rPr>
              <a:t>Each variable has an index. The index of the first variable in the prepared statement is 1, the index of the second is 2, and so on. If there is only one variable, its index is one. The index of a variable is passed to the </a:t>
            </a:r>
            <a:r>
              <a:rPr lang="en-US" dirty="0" err="1" smtClean="0">
                <a:latin typeface="+mn-lt"/>
              </a:rPr>
              <a:t>setXXX</a:t>
            </a:r>
            <a:r>
              <a:rPr lang="en-US" dirty="0" smtClean="0">
                <a:latin typeface="+mn-lt"/>
              </a:rPr>
              <a:t>() method.</a:t>
            </a:r>
          </a:p>
          <a:p>
            <a:pPr eaLnBrk="1" hangingPunct="1">
              <a:defRPr/>
            </a:pPr>
            <a:r>
              <a:rPr lang="en-US" b="1" dirty="0" smtClean="0">
                <a:latin typeface="+mn-lt"/>
              </a:rPr>
              <a:t>Closing a Prepared Statement</a:t>
            </a:r>
            <a:endParaRPr lang="en-US" dirty="0" smtClean="0">
              <a:latin typeface="+mn-lt"/>
            </a:endParaRPr>
          </a:p>
          <a:p>
            <a:pPr eaLnBrk="1" hangingPunct="1">
              <a:defRPr/>
            </a:pPr>
            <a:r>
              <a:rPr lang="en-US" dirty="0" smtClean="0">
                <a:latin typeface="+mn-lt"/>
              </a:rPr>
              <a:t>If you close a prepared statement, you will have to prepare it again.</a:t>
            </a:r>
          </a:p>
        </p:txBody>
      </p:sp>
      <p:sp>
        <p:nvSpPr>
          <p:cNvPr id="132102" name="Rectangle 5"/>
          <p:cNvSpPr>
            <a:spLocks noGrp="1" noRot="1" noChangeAspect="1" noChangeArrowheads="1" noTextEdit="1"/>
          </p:cNvSpPr>
          <p:nvPr>
            <p:ph type="sldImg"/>
          </p:nvPr>
        </p:nvSpPr>
        <p:spPr>
          <a:xfrm>
            <a:off x="1233488" y="974725"/>
            <a:ext cx="4583112" cy="3436938"/>
          </a:xfrm>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0B6E287-8900-4E07-8C00-413CB4121EB8}" type="slidenum">
              <a:rPr lang="en-US" smtClean="0"/>
              <a:pPr>
                <a:defRPr/>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76D77AA-1D44-46C8-B89D-C6993B80240A}" type="slidenum">
              <a:rPr lang="en-US" smtClean="0"/>
              <a:pPr>
                <a:defRPr/>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019075D3-E935-48AC-AFCA-1AB9A599C6A9}" type="slidenum">
              <a:rPr lang="en-US" smtClean="0">
                <a:latin typeface="Arial" charset="0"/>
                <a:cs typeface="Arial" charset="0"/>
              </a:rPr>
              <a:pPr/>
              <a:t>40</a:t>
            </a:fld>
            <a:endParaRPr lang="en-US" smtClean="0">
              <a:latin typeface="Arial" charset="0"/>
              <a:cs typeface="Arial" charset="0"/>
            </a:endParaRPr>
          </a:p>
        </p:txBody>
      </p:sp>
      <p:sp>
        <p:nvSpPr>
          <p:cNvPr id="136195" name="Rectangle 2"/>
          <p:cNvSpPr>
            <a:spLocks noGrp="1" noRot="1" noChangeAspect="1" noChangeArrowheads="1" noTextEdit="1"/>
          </p:cNvSpPr>
          <p:nvPr>
            <p:ph type="sldImg"/>
          </p:nvPr>
        </p:nvSpPr>
        <p:spPr>
          <a:xfrm>
            <a:off x="1250950" y="889000"/>
            <a:ext cx="4297363" cy="3222625"/>
          </a:xfrm>
          <a:ln/>
        </p:spPr>
      </p:sp>
      <p:sp>
        <p:nvSpPr>
          <p:cNvPr id="104452" name="Rectangle 3"/>
          <p:cNvSpPr>
            <a:spLocks noGrp="1" noChangeArrowheads="1"/>
          </p:cNvSpPr>
          <p:nvPr>
            <p:ph type="body" idx="1"/>
          </p:nvPr>
        </p:nvSpPr>
        <p:spPr>
          <a:xfrm>
            <a:off x="968375" y="4362450"/>
            <a:ext cx="5181600" cy="4070350"/>
          </a:xfrm>
          <a:prstGeom prst="rect">
            <a:avLst/>
          </a:prstGeom>
        </p:spPr>
        <p:txBody>
          <a:bodyPr/>
          <a:lstStyle/>
          <a:p>
            <a:pPr eaLnBrk="1" hangingPunct="1">
              <a:defRPr/>
            </a:pPr>
            <a:r>
              <a:rPr lang="en-US" b="1" dirty="0" smtClean="0">
                <a:solidFill>
                  <a:srgbClr val="000000"/>
                </a:solidFill>
                <a:latin typeface="+mn-lt"/>
              </a:rPr>
              <a:t>The </a:t>
            </a:r>
            <a:r>
              <a:rPr lang="en-US" sz="1000" b="1" dirty="0" smtClean="0">
                <a:solidFill>
                  <a:srgbClr val="000000"/>
                </a:solidFill>
                <a:latin typeface="+mn-lt"/>
              </a:rPr>
              <a:t>CallableStatement</a:t>
            </a:r>
            <a:r>
              <a:rPr lang="en-US" b="1" dirty="0" smtClean="0">
                <a:solidFill>
                  <a:srgbClr val="000000"/>
                </a:solidFill>
                <a:latin typeface="+mn-lt"/>
              </a:rPr>
              <a:t> Object</a:t>
            </a:r>
          </a:p>
          <a:p>
            <a:pPr eaLnBrk="1" hangingPunct="1">
              <a:defRPr/>
            </a:pPr>
            <a:r>
              <a:rPr lang="en-US" dirty="0" smtClean="0">
                <a:solidFill>
                  <a:srgbClr val="000000"/>
                </a:solidFill>
                <a:latin typeface="+mn-lt"/>
              </a:rPr>
              <a:t>The way to access stored procedures using JDBC is through the </a:t>
            </a:r>
            <a:r>
              <a:rPr lang="en-US" sz="1000" dirty="0" smtClean="0">
                <a:solidFill>
                  <a:srgbClr val="000000"/>
                </a:solidFill>
                <a:latin typeface="+mn-lt"/>
              </a:rPr>
              <a:t>CallableStatement</a:t>
            </a:r>
            <a:r>
              <a:rPr lang="en-US" dirty="0" smtClean="0">
                <a:solidFill>
                  <a:srgbClr val="000000"/>
                </a:solidFill>
                <a:latin typeface="+mn-lt"/>
              </a:rPr>
              <a:t> class which is inherited from the </a:t>
            </a:r>
            <a:r>
              <a:rPr lang="en-US" sz="1000" dirty="0" smtClean="0">
                <a:solidFill>
                  <a:srgbClr val="000000"/>
                </a:solidFill>
                <a:latin typeface="+mn-lt"/>
              </a:rPr>
              <a:t>PreparedStatement</a:t>
            </a:r>
            <a:r>
              <a:rPr lang="en-US" dirty="0" smtClean="0">
                <a:solidFill>
                  <a:srgbClr val="000000"/>
                </a:solidFill>
                <a:latin typeface="+mn-lt"/>
              </a:rPr>
              <a:t> class. </a:t>
            </a:r>
            <a:r>
              <a:rPr lang="en-US" sz="1000" dirty="0" smtClean="0">
                <a:solidFill>
                  <a:srgbClr val="000000"/>
                </a:solidFill>
                <a:latin typeface="+mn-lt"/>
              </a:rPr>
              <a:t>CallableStatement </a:t>
            </a:r>
            <a:r>
              <a:rPr lang="en-US" dirty="0" smtClean="0">
                <a:solidFill>
                  <a:srgbClr val="000000"/>
                </a:solidFill>
                <a:latin typeface="+mn-lt"/>
              </a:rPr>
              <a:t>is like </a:t>
            </a:r>
            <a:r>
              <a:rPr lang="en-US" sz="1000" dirty="0" smtClean="0">
                <a:solidFill>
                  <a:srgbClr val="000000"/>
                </a:solidFill>
                <a:latin typeface="+mn-lt"/>
              </a:rPr>
              <a:t>PreparedStatement</a:t>
            </a:r>
            <a:r>
              <a:rPr lang="en-US" dirty="0" smtClean="0">
                <a:solidFill>
                  <a:srgbClr val="000000"/>
                </a:solidFill>
                <a:latin typeface="+mn-lt"/>
              </a:rPr>
              <a:t> in that you can specify parameters using the question mark (?) notation, but it contains no SQL statements. </a:t>
            </a:r>
          </a:p>
          <a:p>
            <a:pPr eaLnBrk="1" hangingPunct="1">
              <a:defRPr/>
            </a:pPr>
            <a:r>
              <a:rPr lang="en-US" dirty="0" smtClean="0">
                <a:solidFill>
                  <a:srgbClr val="000000"/>
                </a:solidFill>
                <a:latin typeface="+mn-lt"/>
              </a:rPr>
              <a:t>Both functions and procedures take parameters represented by identifiers. A function executes some procedural logic and it returns a value that can be any data type supported by the database. The parameters supplied to the function do not change after the function is executed.</a:t>
            </a:r>
          </a:p>
          <a:p>
            <a:pPr eaLnBrk="1" hangingPunct="1">
              <a:defRPr/>
            </a:pPr>
            <a:r>
              <a:rPr lang="en-US" dirty="0" smtClean="0">
                <a:solidFill>
                  <a:srgbClr val="000000"/>
                </a:solidFill>
                <a:latin typeface="+mn-lt"/>
              </a:rPr>
              <a:t>A procedure executes some procedural logic but does not return any value. However, some of the parameters supplied to the procedure may have their values changed after the procedure is executed. </a:t>
            </a:r>
          </a:p>
          <a:p>
            <a:pPr eaLnBrk="1" hangingPunct="1">
              <a:defRPr/>
            </a:pPr>
            <a:r>
              <a:rPr lang="en-US" b="1" dirty="0" smtClean="0">
                <a:solidFill>
                  <a:srgbClr val="000000"/>
                </a:solidFill>
                <a:latin typeface="+mn-lt"/>
              </a:rPr>
              <a:t>Note:</a:t>
            </a:r>
            <a:r>
              <a:rPr lang="en-US" dirty="0" smtClean="0">
                <a:solidFill>
                  <a:srgbClr val="000000"/>
                </a:solidFill>
                <a:latin typeface="+mn-lt"/>
              </a:rPr>
              <a:t> Calling a stored procedure is the same whether the stored procedure was written originally in Java or in any other language supported by the database, such as PL/SQL. Indeed, a stored procedure written in Java appears to the programmer as a PL/SQL stored procedure.</a:t>
            </a:r>
            <a:endParaRPr lang="en-US" dirty="0" smtClean="0">
              <a:latin typeface="+mn-lt"/>
            </a:endParaRPr>
          </a:p>
          <a:p>
            <a:pPr eaLnBrk="1" hangingPunct="1">
              <a:defRPr/>
            </a:pPr>
            <a:endParaRPr lang="en-US" b="1" dirty="0" smtClean="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7ABE3A7-164F-413D-B660-30B7501A4653}" type="slidenum">
              <a:rPr lang="en-US" smtClean="0">
                <a:latin typeface="Arial" charset="0"/>
                <a:cs typeface="Arial" charset="0"/>
              </a:rPr>
              <a:pPr/>
              <a:t>5</a:t>
            </a:fld>
            <a:endParaRPr lang="en-US" smtClean="0">
              <a:latin typeface="Arial" charset="0"/>
              <a:cs typeface="Arial" charset="0"/>
            </a:endParaRPr>
          </a:p>
        </p:txBody>
      </p:sp>
      <p:sp>
        <p:nvSpPr>
          <p:cNvPr id="96259" name="Rectangle 2"/>
          <p:cNvSpPr>
            <a:spLocks noGrp="1" noRot="1" noChangeAspect="1" noChangeArrowheads="1" noTextEdit="1"/>
          </p:cNvSpPr>
          <p:nvPr>
            <p:ph type="sldImg"/>
          </p:nvPr>
        </p:nvSpPr>
        <p:spPr>
          <a:xfrm>
            <a:off x="1136650" y="771525"/>
            <a:ext cx="4521200" cy="3390900"/>
          </a:xfrm>
          <a:ln/>
        </p:spPr>
      </p:sp>
      <p:sp>
        <p:nvSpPr>
          <p:cNvPr id="73732"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dirty="0" smtClean="0">
                <a:latin typeface="+mn-lt"/>
              </a:rPr>
              <a:t>The JDBC Architecture:</a:t>
            </a:r>
          </a:p>
          <a:p>
            <a:pPr eaLnBrk="1" hangingPunct="1">
              <a:defRPr/>
            </a:pPr>
            <a:r>
              <a:rPr lang="en-US" dirty="0" smtClean="0">
                <a:latin typeface="+mn-lt"/>
              </a:rPr>
              <a:t>The JDBC API consists of two major sets of interfaces: </a:t>
            </a:r>
          </a:p>
          <a:p>
            <a:pPr eaLnBrk="1" hangingPunct="1">
              <a:buFontTx/>
              <a:buChar char="•"/>
              <a:defRPr/>
            </a:pPr>
            <a:r>
              <a:rPr lang="en-US" dirty="0" smtClean="0">
                <a:latin typeface="+mn-lt"/>
              </a:rPr>
              <a:t> The first is the JDBC API for applications writers, and </a:t>
            </a:r>
          </a:p>
          <a:p>
            <a:pPr eaLnBrk="1" hangingPunct="1">
              <a:buFontTx/>
              <a:buChar char="•"/>
              <a:defRPr/>
            </a:pPr>
            <a:r>
              <a:rPr lang="en-US" dirty="0" smtClean="0">
                <a:latin typeface="+mn-lt"/>
              </a:rPr>
              <a:t> The second is the lower-level JDBC driver API for driver writers. </a:t>
            </a:r>
          </a:p>
          <a:p>
            <a:pPr eaLnBrk="1" hangingPunct="1">
              <a:defRPr/>
            </a:pPr>
            <a:r>
              <a:rPr lang="en-US" dirty="0" smtClean="0">
                <a:latin typeface="+mn-lt"/>
              </a:rPr>
              <a:t>As seen from the above diagram, the </a:t>
            </a:r>
            <a:r>
              <a:rPr lang="en-US" dirty="0" err="1" smtClean="0">
                <a:latin typeface="+mn-lt"/>
              </a:rPr>
              <a:t>DriverManager</a:t>
            </a:r>
            <a:r>
              <a:rPr lang="en-US" dirty="0" smtClean="0">
                <a:latin typeface="+mn-lt"/>
              </a:rPr>
              <a:t> class is the traditional management layer of JDBC, working between the user and the drivers. It keeps track of the drivers that are available and handles establishing a connection between a database and the appropriate driver. In addition, the </a:t>
            </a:r>
            <a:r>
              <a:rPr lang="en-US" dirty="0" err="1" smtClean="0">
                <a:latin typeface="+mn-lt"/>
              </a:rPr>
              <a:t>DriverManager</a:t>
            </a:r>
            <a:r>
              <a:rPr lang="en-US" dirty="0" smtClean="0">
                <a:latin typeface="+mn-lt"/>
              </a:rPr>
              <a:t> class attends to things like driver login time limits and the printing of log and tracing messages.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DF0D1E80-A934-41AA-96D9-A1CD75EDE70C}" type="slidenum">
              <a:rPr lang="en-US" smtClean="0">
                <a:latin typeface="Arial" charset="0"/>
                <a:cs typeface="Arial" charset="0"/>
              </a:rPr>
              <a:pPr/>
              <a:t>41</a:t>
            </a:fld>
            <a:endParaRPr lang="en-US" smtClean="0">
              <a:latin typeface="Arial" charset="0"/>
              <a:cs typeface="Arial" charset="0"/>
            </a:endParaRPr>
          </a:p>
        </p:txBody>
      </p:sp>
      <p:sp>
        <p:nvSpPr>
          <p:cNvPr id="137219" name="Rectangle 2"/>
          <p:cNvSpPr>
            <a:spLocks noChangeArrowheads="1"/>
          </p:cNvSpPr>
          <p:nvPr/>
        </p:nvSpPr>
        <p:spPr bwMode="auto">
          <a:xfrm>
            <a:off x="3884613" y="-3175"/>
            <a:ext cx="2978150" cy="460375"/>
          </a:xfrm>
          <a:prstGeom prst="rect">
            <a:avLst/>
          </a:prstGeom>
          <a:noFill/>
          <a:ln w="9525">
            <a:noFill/>
            <a:miter lim="800000"/>
            <a:headEnd/>
            <a:tailEnd/>
          </a:ln>
        </p:spPr>
        <p:txBody>
          <a:bodyPr wrap="none" anchor="ctr"/>
          <a:lstStyle/>
          <a:p>
            <a:endParaRPr lang="en-US"/>
          </a:p>
        </p:txBody>
      </p:sp>
      <p:sp>
        <p:nvSpPr>
          <p:cNvPr id="137220" name="Rectangle 3"/>
          <p:cNvSpPr>
            <a:spLocks noChangeArrowheads="1"/>
          </p:cNvSpPr>
          <p:nvPr/>
        </p:nvSpPr>
        <p:spPr bwMode="auto">
          <a:xfrm>
            <a:off x="-3175" y="-3175"/>
            <a:ext cx="2974975" cy="460375"/>
          </a:xfrm>
          <a:prstGeom prst="rect">
            <a:avLst/>
          </a:prstGeom>
          <a:noFill/>
          <a:ln w="9525">
            <a:noFill/>
            <a:miter lim="800000"/>
            <a:headEnd/>
            <a:tailEnd/>
          </a:ln>
        </p:spPr>
        <p:txBody>
          <a:bodyPr wrap="none" anchor="ctr"/>
          <a:lstStyle/>
          <a:p>
            <a:endParaRPr lang="en-US"/>
          </a:p>
        </p:txBody>
      </p:sp>
      <p:sp>
        <p:nvSpPr>
          <p:cNvPr id="105477" name="Rectangle 4"/>
          <p:cNvSpPr>
            <a:spLocks noGrp="1" noChangeArrowheads="1"/>
          </p:cNvSpPr>
          <p:nvPr>
            <p:ph type="body" idx="1"/>
          </p:nvPr>
        </p:nvSpPr>
        <p:spPr>
          <a:xfrm>
            <a:off x="508000" y="4492625"/>
            <a:ext cx="5981700" cy="4011613"/>
          </a:xfrm>
          <a:prstGeom prst="rect">
            <a:avLst/>
          </a:prstGeom>
          <a:ln/>
        </p:spPr>
        <p:txBody>
          <a:bodyPr lIns="92259" tIns="46130" rIns="92259" bIns="46130"/>
          <a:lstStyle/>
          <a:p>
            <a:pPr eaLnBrk="1" hangingPunct="1">
              <a:defRPr/>
            </a:pPr>
            <a:r>
              <a:rPr lang="en-US" b="1" dirty="0" smtClean="0">
                <a:latin typeface="+mn-lt"/>
              </a:rPr>
              <a:t>Creating a Callable Statement</a:t>
            </a:r>
          </a:p>
          <a:p>
            <a:pPr eaLnBrk="1" hangingPunct="1">
              <a:defRPr/>
            </a:pPr>
            <a:r>
              <a:rPr lang="en-US" sz="1150" dirty="0" smtClean="0">
                <a:latin typeface="+mn-lt"/>
              </a:rPr>
              <a:t>First you need an active connection to the database in order to obtain a </a:t>
            </a:r>
            <a:r>
              <a:rPr lang="en-US" sz="1150" dirty="0" smtClean="0">
                <a:solidFill>
                  <a:srgbClr val="000000"/>
                </a:solidFill>
                <a:latin typeface="+mn-lt"/>
              </a:rPr>
              <a:t>CallableStatement </a:t>
            </a:r>
            <a:r>
              <a:rPr lang="en-US" sz="1150" dirty="0" smtClean="0">
                <a:latin typeface="+mn-lt"/>
              </a:rPr>
              <a:t>object. </a:t>
            </a:r>
          </a:p>
          <a:p>
            <a:pPr eaLnBrk="1" hangingPunct="1">
              <a:defRPr/>
            </a:pPr>
            <a:r>
              <a:rPr lang="en-US" sz="1150" dirty="0" smtClean="0">
                <a:latin typeface="+mn-lt"/>
              </a:rPr>
              <a:t>Next, you create a </a:t>
            </a:r>
            <a:r>
              <a:rPr lang="en-US" sz="1150" dirty="0" smtClean="0">
                <a:solidFill>
                  <a:srgbClr val="000000"/>
                </a:solidFill>
                <a:latin typeface="+mn-lt"/>
              </a:rPr>
              <a:t>CallableStatement </a:t>
            </a:r>
            <a:r>
              <a:rPr lang="en-US" sz="1150" dirty="0" smtClean="0">
                <a:latin typeface="+mn-lt"/>
              </a:rPr>
              <a:t>object using the </a:t>
            </a:r>
            <a:r>
              <a:rPr lang="en-US" sz="1150" dirty="0" smtClean="0">
                <a:solidFill>
                  <a:srgbClr val="000000"/>
                </a:solidFill>
                <a:latin typeface="+mn-lt"/>
              </a:rPr>
              <a:t>prepareCall()</a:t>
            </a:r>
            <a:r>
              <a:rPr lang="en-US" sz="1150" dirty="0" smtClean="0">
                <a:latin typeface="+mn-lt"/>
              </a:rPr>
              <a:t> method of the Connection class. This method typically takes a string as an argument. The syntax for the string has two forms. The first form includes a result parameter and the second form does not: </a:t>
            </a:r>
          </a:p>
          <a:p>
            <a:pPr eaLnBrk="1" hangingPunct="1">
              <a:defRPr/>
            </a:pPr>
            <a:r>
              <a:rPr lang="en-US" sz="1150" dirty="0" smtClean="0">
                <a:solidFill>
                  <a:srgbClr val="000000"/>
                </a:solidFill>
                <a:latin typeface="+mn-lt"/>
              </a:rPr>
              <a:t>{? = call proc (…) }  // A result is returned into a variable</a:t>
            </a:r>
            <a:br>
              <a:rPr lang="en-US" sz="1150" dirty="0" smtClean="0">
                <a:solidFill>
                  <a:srgbClr val="000000"/>
                </a:solidFill>
                <a:latin typeface="+mn-lt"/>
              </a:rPr>
            </a:br>
            <a:r>
              <a:rPr lang="en-US" sz="1150" dirty="0" smtClean="0">
                <a:solidFill>
                  <a:srgbClr val="000000"/>
                </a:solidFill>
                <a:latin typeface="+mn-lt"/>
              </a:rPr>
              <a:t>	{call proc (…) }     // Does not return a result</a:t>
            </a:r>
            <a:r>
              <a:rPr lang="en-US" sz="1150" dirty="0" smtClean="0">
                <a:latin typeface="+mn-lt"/>
              </a:rPr>
              <a:t> </a:t>
            </a:r>
          </a:p>
          <a:p>
            <a:pPr eaLnBrk="1" hangingPunct="1">
              <a:defRPr/>
            </a:pPr>
            <a:r>
              <a:rPr lang="en-US" sz="1150" dirty="0" smtClean="0">
                <a:latin typeface="+mn-lt"/>
              </a:rPr>
              <a:t>In the example in the slide, the second form is used, where the stored procedure in question is </a:t>
            </a:r>
            <a:r>
              <a:rPr lang="en-US" sz="1150" dirty="0" smtClean="0">
                <a:solidFill>
                  <a:srgbClr val="000000"/>
                </a:solidFill>
                <a:latin typeface="+mn-lt"/>
              </a:rPr>
              <a:t>ADDITEM</a:t>
            </a:r>
            <a:r>
              <a:rPr lang="en-US" sz="1150" dirty="0" smtClean="0">
                <a:latin typeface="+mn-lt"/>
              </a:rPr>
              <a:t>.</a:t>
            </a:r>
          </a:p>
          <a:p>
            <a:pPr eaLnBrk="1" hangingPunct="1">
              <a:defRPr/>
            </a:pPr>
            <a:r>
              <a:rPr lang="en-US" sz="1150" dirty="0" smtClean="0">
                <a:latin typeface="+mn-lt"/>
              </a:rPr>
              <a:t>Note that the parameters to the stored procedures are specified using the question mark notation used earlier in </a:t>
            </a:r>
            <a:r>
              <a:rPr lang="en-US" sz="1150" dirty="0" smtClean="0">
                <a:solidFill>
                  <a:srgbClr val="000000"/>
                </a:solidFill>
                <a:latin typeface="+mn-lt"/>
              </a:rPr>
              <a:t>PreparedStatement</a:t>
            </a:r>
            <a:r>
              <a:rPr lang="en-US" sz="1150" dirty="0" smtClean="0">
                <a:latin typeface="+mn-lt"/>
              </a:rPr>
              <a:t>. You must register the data type of the parameters using the </a:t>
            </a:r>
            <a:r>
              <a:rPr lang="en-US" sz="1150" dirty="0" err="1" smtClean="0">
                <a:solidFill>
                  <a:srgbClr val="000000"/>
                </a:solidFill>
                <a:latin typeface="+mn-lt"/>
              </a:rPr>
              <a:t>registerOutParameter</a:t>
            </a:r>
            <a:r>
              <a:rPr lang="en-US" sz="1150" dirty="0" smtClean="0">
                <a:solidFill>
                  <a:srgbClr val="000000"/>
                </a:solidFill>
                <a:latin typeface="+mn-lt"/>
              </a:rPr>
              <a:t>()</a:t>
            </a:r>
            <a:r>
              <a:rPr lang="en-US" sz="1150" dirty="0" smtClean="0">
                <a:latin typeface="+mn-lt"/>
              </a:rPr>
              <a:t> method of </a:t>
            </a:r>
            <a:r>
              <a:rPr lang="en-US" sz="1150" dirty="0" smtClean="0">
                <a:solidFill>
                  <a:srgbClr val="000000"/>
                </a:solidFill>
                <a:latin typeface="+mn-lt"/>
              </a:rPr>
              <a:t>CallableStatement </a:t>
            </a:r>
            <a:r>
              <a:rPr lang="en-US" sz="1150" dirty="0" smtClean="0">
                <a:latin typeface="+mn-lt"/>
              </a:rPr>
              <a:t>if you expect a return value, or if the procedure is going to modify a variable (also known as an OUT variable). In the example in the slide, the second and third parameters are going to be computed by the stored procedure, whereas the first parameter is an input (the input is specified in the next slide). Parameters are referred to sequentially, by number. The first parameter is 1.</a:t>
            </a:r>
          </a:p>
          <a:p>
            <a:pPr eaLnBrk="1" hangingPunct="1">
              <a:defRPr/>
            </a:pPr>
            <a:r>
              <a:rPr lang="en-US" sz="1150" dirty="0" smtClean="0">
                <a:latin typeface="+mn-lt"/>
              </a:rPr>
              <a:t>To specify the data type of each OUT variable, you use parameter types from the Types class. When the stored procedure successfully returns, the values can be retrieved from the </a:t>
            </a:r>
            <a:r>
              <a:rPr lang="en-US" sz="1150" dirty="0" smtClean="0">
                <a:solidFill>
                  <a:srgbClr val="000000"/>
                </a:solidFill>
                <a:latin typeface="+mn-lt"/>
              </a:rPr>
              <a:t>CallableStatement object.</a:t>
            </a:r>
          </a:p>
        </p:txBody>
      </p:sp>
      <p:sp>
        <p:nvSpPr>
          <p:cNvPr id="137222" name="Rectangle 5"/>
          <p:cNvSpPr>
            <a:spLocks noGrp="1" noRot="1" noChangeAspect="1" noChangeArrowheads="1" noTextEdit="1"/>
          </p:cNvSpPr>
          <p:nvPr>
            <p:ph type="sldImg"/>
          </p:nvPr>
        </p:nvSpPr>
        <p:spPr>
          <a:xfrm>
            <a:off x="1236663" y="979488"/>
            <a:ext cx="4575175" cy="3432175"/>
          </a:xfrm>
          <a:ln w="12700" cap="flat">
            <a:solidFill>
              <a:schemeClr val="tx1"/>
            </a:solid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40A5C574-E785-4537-BA72-19CE26985AB3}" type="slidenum">
              <a:rPr lang="en-US" smtClean="0">
                <a:latin typeface="Arial" charset="0"/>
                <a:cs typeface="Arial" charset="0"/>
              </a:rPr>
              <a:pPr/>
              <a:t>42</a:t>
            </a:fld>
            <a:endParaRPr lang="en-US" smtClean="0">
              <a:latin typeface="Arial" charset="0"/>
              <a:cs typeface="Arial" charset="0"/>
            </a:endParaRPr>
          </a:p>
        </p:txBody>
      </p:sp>
      <p:sp>
        <p:nvSpPr>
          <p:cNvPr id="138243" name="Rectangle 2"/>
          <p:cNvSpPr>
            <a:spLocks noChangeArrowheads="1"/>
          </p:cNvSpPr>
          <p:nvPr/>
        </p:nvSpPr>
        <p:spPr bwMode="auto">
          <a:xfrm>
            <a:off x="3884613" y="-3175"/>
            <a:ext cx="2978150" cy="460375"/>
          </a:xfrm>
          <a:prstGeom prst="rect">
            <a:avLst/>
          </a:prstGeom>
          <a:noFill/>
          <a:ln w="9525">
            <a:noFill/>
            <a:miter lim="800000"/>
            <a:headEnd/>
            <a:tailEnd/>
          </a:ln>
        </p:spPr>
        <p:txBody>
          <a:bodyPr wrap="none" anchor="ctr"/>
          <a:lstStyle/>
          <a:p>
            <a:endParaRPr lang="en-US"/>
          </a:p>
        </p:txBody>
      </p:sp>
      <p:sp>
        <p:nvSpPr>
          <p:cNvPr id="138244" name="Rectangle 3"/>
          <p:cNvSpPr>
            <a:spLocks noChangeArrowheads="1"/>
          </p:cNvSpPr>
          <p:nvPr/>
        </p:nvSpPr>
        <p:spPr bwMode="auto">
          <a:xfrm>
            <a:off x="-3175" y="-3175"/>
            <a:ext cx="2974975" cy="460375"/>
          </a:xfrm>
          <a:prstGeom prst="rect">
            <a:avLst/>
          </a:prstGeom>
          <a:noFill/>
          <a:ln w="9525">
            <a:noFill/>
            <a:miter lim="800000"/>
            <a:headEnd/>
            <a:tailEnd/>
          </a:ln>
        </p:spPr>
        <p:txBody>
          <a:bodyPr wrap="none" anchor="ctr"/>
          <a:lstStyle/>
          <a:p>
            <a:endParaRPr lang="en-US"/>
          </a:p>
        </p:txBody>
      </p:sp>
      <p:sp>
        <p:nvSpPr>
          <p:cNvPr id="106501" name="Rectangle 4"/>
          <p:cNvSpPr>
            <a:spLocks noGrp="1" noChangeArrowheads="1"/>
          </p:cNvSpPr>
          <p:nvPr>
            <p:ph type="body" idx="1"/>
          </p:nvPr>
        </p:nvSpPr>
        <p:spPr>
          <a:xfrm>
            <a:off x="892175" y="4772025"/>
            <a:ext cx="5303838" cy="3754438"/>
          </a:xfrm>
          <a:prstGeom prst="rect">
            <a:avLst/>
          </a:prstGeom>
          <a:ln/>
        </p:spPr>
        <p:txBody>
          <a:bodyPr lIns="92259" tIns="46130" rIns="92259" bIns="46130"/>
          <a:lstStyle/>
          <a:p>
            <a:pPr marL="228600" indent="-228600" eaLnBrk="1" hangingPunct="1">
              <a:defRPr/>
            </a:pPr>
            <a:r>
              <a:rPr lang="en-US" b="1" dirty="0" smtClean="0">
                <a:latin typeface="+mn-lt"/>
              </a:rPr>
              <a:t>How to Execute a Callable Statement?</a:t>
            </a:r>
          </a:p>
          <a:p>
            <a:pPr marL="228600" indent="-228600" eaLnBrk="1" hangingPunct="1">
              <a:spcBef>
                <a:spcPct val="0"/>
              </a:spcBef>
              <a:defRPr/>
            </a:pPr>
            <a:endParaRPr lang="en-US" dirty="0" smtClean="0">
              <a:latin typeface="+mn-lt"/>
            </a:endParaRPr>
          </a:p>
          <a:p>
            <a:pPr marL="228600" indent="-228600" eaLnBrk="1" hangingPunct="1">
              <a:spcBef>
                <a:spcPct val="0"/>
              </a:spcBef>
              <a:defRPr/>
            </a:pPr>
            <a:r>
              <a:rPr lang="en-US" dirty="0" smtClean="0">
                <a:latin typeface="+mn-lt"/>
              </a:rPr>
              <a:t>There are three steps in executing the stored procedure after you have</a:t>
            </a:r>
          </a:p>
          <a:p>
            <a:pPr marL="228600" indent="-228600" eaLnBrk="1" hangingPunct="1">
              <a:spcBef>
                <a:spcPct val="0"/>
              </a:spcBef>
              <a:defRPr/>
            </a:pPr>
            <a:r>
              <a:rPr lang="en-US" dirty="0" smtClean="0">
                <a:latin typeface="+mn-lt"/>
              </a:rPr>
              <a:t>registered the types of the OUT variables:</a:t>
            </a:r>
          </a:p>
          <a:p>
            <a:pPr marL="344488" lvl="1" indent="-228600" eaLnBrk="1" hangingPunct="1">
              <a:buFontTx/>
              <a:buAutoNum type="arabicPeriod"/>
              <a:defRPr/>
            </a:pPr>
            <a:r>
              <a:rPr lang="en-US" dirty="0" smtClean="0">
                <a:latin typeface="+mn-lt"/>
              </a:rPr>
              <a:t>Set the IN parameters - Use the </a:t>
            </a:r>
            <a:r>
              <a:rPr lang="en-US" sz="1000" dirty="0" err="1" smtClean="0">
                <a:latin typeface="+mn-lt"/>
              </a:rPr>
              <a:t>set</a:t>
            </a:r>
            <a:r>
              <a:rPr lang="en-US" sz="1000" i="1" dirty="0" err="1" smtClean="0">
                <a:latin typeface="+mn-lt"/>
              </a:rPr>
              <a:t>XXX</a:t>
            </a:r>
            <a:r>
              <a:rPr lang="en-US" sz="1000" dirty="0" smtClean="0">
                <a:latin typeface="+mn-lt"/>
              </a:rPr>
              <a:t>()</a:t>
            </a:r>
            <a:r>
              <a:rPr lang="en-US" dirty="0" smtClean="0">
                <a:latin typeface="+mn-lt"/>
              </a:rPr>
              <a:t> methods to supply values for the IN parameters. There is one </a:t>
            </a:r>
            <a:r>
              <a:rPr lang="en-US" sz="1000" dirty="0" err="1" smtClean="0">
                <a:latin typeface="+mn-lt"/>
              </a:rPr>
              <a:t>setXXX</a:t>
            </a:r>
            <a:r>
              <a:rPr lang="en-US" sz="1000" dirty="0" smtClean="0">
                <a:latin typeface="+mn-lt"/>
              </a:rPr>
              <a:t>()</a:t>
            </a:r>
            <a:r>
              <a:rPr lang="en-US" dirty="0" smtClean="0">
                <a:latin typeface="+mn-lt"/>
              </a:rPr>
              <a:t> method for each Java type: </a:t>
            </a:r>
            <a:r>
              <a:rPr lang="en-US" sz="1000" dirty="0" err="1" smtClean="0">
                <a:latin typeface="+mn-lt"/>
              </a:rPr>
              <a:t>setString</a:t>
            </a:r>
            <a:r>
              <a:rPr lang="en-US" sz="1000" dirty="0" smtClean="0">
                <a:latin typeface="+mn-lt"/>
              </a:rPr>
              <a:t>(), </a:t>
            </a:r>
            <a:r>
              <a:rPr lang="en-US" sz="1000" dirty="0" err="1" smtClean="0">
                <a:latin typeface="+mn-lt"/>
              </a:rPr>
              <a:t>setInt</a:t>
            </a:r>
            <a:r>
              <a:rPr lang="en-US" sz="1000" dirty="0" smtClean="0">
                <a:latin typeface="+mn-lt"/>
              </a:rPr>
              <a:t>(),</a:t>
            </a:r>
            <a:r>
              <a:rPr lang="en-US" dirty="0" smtClean="0">
                <a:latin typeface="+mn-lt"/>
              </a:rPr>
              <a:t> and so on. You must use the </a:t>
            </a:r>
            <a:r>
              <a:rPr lang="en-US" sz="1000" dirty="0" err="1" smtClean="0">
                <a:latin typeface="+mn-lt"/>
              </a:rPr>
              <a:t>setXXX</a:t>
            </a:r>
            <a:r>
              <a:rPr lang="en-US" sz="1000" dirty="0" smtClean="0">
                <a:latin typeface="+mn-lt"/>
              </a:rPr>
              <a:t>()</a:t>
            </a:r>
            <a:r>
              <a:rPr lang="en-US" dirty="0" smtClean="0">
                <a:latin typeface="+mn-lt"/>
              </a:rPr>
              <a:t> method that is compatible with the SQL type of the variable. You can use </a:t>
            </a:r>
            <a:r>
              <a:rPr lang="en-US" sz="1000" dirty="0" err="1" smtClean="0">
                <a:latin typeface="+mn-lt"/>
              </a:rPr>
              <a:t>setObject</a:t>
            </a:r>
            <a:r>
              <a:rPr lang="en-US" sz="1000" dirty="0" smtClean="0">
                <a:latin typeface="+mn-lt"/>
              </a:rPr>
              <a:t>()</a:t>
            </a:r>
            <a:r>
              <a:rPr lang="en-US" dirty="0" smtClean="0">
                <a:latin typeface="+mn-lt"/>
              </a:rPr>
              <a:t> with any variable type. Each variable has an index. The index of the first variable in the callable statement is 1, the index of the second is 2, and so on. If there is only one variable, its index is 1. </a:t>
            </a:r>
          </a:p>
          <a:p>
            <a:pPr marL="344488" lvl="1" indent="-228600" eaLnBrk="1" hangingPunct="1">
              <a:buFontTx/>
              <a:buAutoNum type="arabicPeriod"/>
              <a:defRPr/>
            </a:pPr>
            <a:r>
              <a:rPr lang="en-US" dirty="0" smtClean="0">
                <a:latin typeface="+mn-lt"/>
              </a:rPr>
              <a:t>Execute the call to the stored procedure - Execute the procedure using the </a:t>
            </a:r>
            <a:r>
              <a:rPr lang="en-US" sz="1000" dirty="0" smtClean="0">
                <a:latin typeface="+mn-lt"/>
              </a:rPr>
              <a:t>execute()</a:t>
            </a:r>
            <a:r>
              <a:rPr lang="en-US" dirty="0" smtClean="0">
                <a:latin typeface="+mn-lt"/>
              </a:rPr>
              <a:t> method. </a:t>
            </a:r>
          </a:p>
          <a:p>
            <a:pPr marL="344488" lvl="1" indent="-228600" eaLnBrk="1" hangingPunct="1">
              <a:buFontTx/>
              <a:buAutoNum type="arabicPeriod"/>
              <a:defRPr/>
            </a:pPr>
            <a:r>
              <a:rPr lang="en-US" dirty="0" smtClean="0">
                <a:latin typeface="+mn-lt"/>
              </a:rPr>
              <a:t>Get the OUT parameters - Once the procedure is completed, you retrieve OUT variables, if any, using the </a:t>
            </a:r>
            <a:r>
              <a:rPr lang="en-US" sz="1000" dirty="0" err="1" smtClean="0">
                <a:latin typeface="+mn-lt"/>
              </a:rPr>
              <a:t>getXXX</a:t>
            </a:r>
            <a:r>
              <a:rPr lang="en-US" sz="1000" dirty="0" smtClean="0">
                <a:latin typeface="+mn-lt"/>
              </a:rPr>
              <a:t>()</a:t>
            </a:r>
            <a:r>
              <a:rPr lang="en-US" dirty="0" smtClean="0">
                <a:latin typeface="+mn-lt"/>
              </a:rPr>
              <a:t> methods. Note that these methods must match the types you registered in the previous slide.</a:t>
            </a:r>
          </a:p>
          <a:p>
            <a:pPr marL="228600" indent="-228600" eaLnBrk="1" hangingPunct="1">
              <a:defRPr/>
            </a:pPr>
            <a:endParaRPr lang="en-US" dirty="0" smtClean="0">
              <a:solidFill>
                <a:schemeClr val="accent2"/>
              </a:solidFill>
              <a:latin typeface="+mn-lt"/>
            </a:endParaRPr>
          </a:p>
        </p:txBody>
      </p:sp>
      <p:sp>
        <p:nvSpPr>
          <p:cNvPr id="138246" name="Rectangle 5"/>
          <p:cNvSpPr>
            <a:spLocks noGrp="1" noRot="1" noChangeAspect="1" noChangeArrowheads="1" noTextEdit="1"/>
          </p:cNvSpPr>
          <p:nvPr>
            <p:ph type="sldImg"/>
          </p:nvPr>
        </p:nvSpPr>
        <p:spPr>
          <a:xfrm>
            <a:off x="1236663" y="979488"/>
            <a:ext cx="4575175" cy="3432175"/>
          </a:xfrm>
          <a:ln w="12700" cap="flat">
            <a:solidFill>
              <a:schemeClr val="tx1"/>
            </a:solid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359BBFE-BC35-41C7-8AD2-3BA6C0D8444D}" type="slidenum">
              <a:rPr lang="en-US" smtClean="0"/>
              <a:pPr>
                <a:defRPr/>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744EE97-1ABC-45A8-861D-D730C17B4118}" type="slidenum">
              <a:rPr lang="en-US" smtClean="0"/>
              <a:pPr>
                <a:defRPr/>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1361C84D-0DFA-4E09-BEA1-732D8C692D8F}" type="slidenum">
              <a:rPr lang="en-US" smtClean="0">
                <a:latin typeface="Arial" charset="0"/>
                <a:cs typeface="Arial" charset="0"/>
              </a:rPr>
              <a:pPr/>
              <a:t>45</a:t>
            </a:fld>
            <a:endParaRPr lang="en-US" smtClean="0">
              <a:latin typeface="Arial" charset="0"/>
              <a:cs typeface="Arial" charset="0"/>
            </a:endParaRPr>
          </a:p>
        </p:txBody>
      </p:sp>
      <p:sp>
        <p:nvSpPr>
          <p:cNvPr id="141315" name="Rectangle 2"/>
          <p:cNvSpPr>
            <a:spLocks noGrp="1" noRot="1" noChangeAspect="1" noChangeArrowheads="1" noTextEdit="1"/>
          </p:cNvSpPr>
          <p:nvPr>
            <p:ph type="sldImg"/>
          </p:nvPr>
        </p:nvSpPr>
        <p:spPr>
          <a:xfrm>
            <a:off x="1250950" y="889000"/>
            <a:ext cx="4297363" cy="3222625"/>
          </a:xfrm>
          <a:ln/>
        </p:spPr>
      </p:sp>
      <p:sp>
        <p:nvSpPr>
          <p:cNvPr id="107524" name="Rectangle 3"/>
          <p:cNvSpPr>
            <a:spLocks noGrp="1" noChangeArrowheads="1"/>
          </p:cNvSpPr>
          <p:nvPr>
            <p:ph type="body" idx="1"/>
          </p:nvPr>
        </p:nvSpPr>
        <p:spPr>
          <a:xfrm>
            <a:off x="968375" y="4362450"/>
            <a:ext cx="5181600" cy="4070350"/>
          </a:xfrm>
          <a:prstGeom prst="rect">
            <a:avLst/>
          </a:prstGeom>
        </p:spPr>
        <p:txBody>
          <a:bodyPr/>
          <a:lstStyle/>
          <a:p>
            <a:pPr eaLnBrk="1" hangingPunct="1">
              <a:defRPr/>
            </a:pPr>
            <a:r>
              <a:rPr lang="en-US" b="1" dirty="0" smtClean="0">
                <a:latin typeface="+mn-lt"/>
              </a:rPr>
              <a:t>Transactions with JDBC</a:t>
            </a:r>
          </a:p>
          <a:p>
            <a:pPr eaLnBrk="1" hangingPunct="1">
              <a:defRPr/>
            </a:pPr>
            <a:r>
              <a:rPr lang="en-US" dirty="0" smtClean="0">
                <a:latin typeface="+mn-lt"/>
              </a:rPr>
              <a:t>With JDBC, database transactions are managed by using the Connection object. When you create a Connection </a:t>
            </a:r>
            <a:r>
              <a:rPr lang="en-US" dirty="0" err="1" smtClean="0">
                <a:latin typeface="+mn-lt"/>
              </a:rPr>
              <a:t>obj</a:t>
            </a:r>
            <a:r>
              <a:rPr lang="en-US" dirty="0" smtClean="0">
                <a:latin typeface="+mn-lt"/>
              </a:rPr>
              <a:t> </a:t>
            </a:r>
            <a:r>
              <a:rPr lang="en-US" dirty="0" err="1" smtClean="0">
                <a:latin typeface="+mn-lt"/>
              </a:rPr>
              <a:t>ect</a:t>
            </a:r>
            <a:r>
              <a:rPr lang="en-US" dirty="0" smtClean="0">
                <a:latin typeface="+mn-lt"/>
              </a:rPr>
              <a:t>, by default in  autocommit mode, meaning that, after executing every statement by default it is </a:t>
            </a:r>
            <a:r>
              <a:rPr lang="en-US" dirty="0" err="1" smtClean="0">
                <a:latin typeface="+mn-lt"/>
              </a:rPr>
              <a:t>commited</a:t>
            </a:r>
            <a:r>
              <a:rPr lang="en-US" dirty="0" smtClean="0">
                <a:latin typeface="+mn-lt"/>
              </a:rPr>
              <a:t>.</a:t>
            </a:r>
          </a:p>
          <a:p>
            <a:pPr eaLnBrk="1" hangingPunct="1">
              <a:defRPr/>
            </a:pPr>
            <a:r>
              <a:rPr lang="en-US" dirty="0" smtClean="0">
                <a:latin typeface="+mn-lt"/>
              </a:rPr>
              <a:t>You can change the autocommit mode by using setAutoCommit() method. Here is a full description of autocommit mode:</a:t>
            </a:r>
          </a:p>
          <a:p>
            <a:pPr eaLnBrk="1" hangingPunct="1">
              <a:defRPr/>
            </a:pPr>
            <a:r>
              <a:rPr lang="en-US" dirty="0" smtClean="0">
                <a:latin typeface="+mn-lt"/>
              </a:rPr>
              <a:t>If a connection is in autocommit mode, all its SQL statements will be executed and committed as individual transactions. </a:t>
            </a:r>
          </a:p>
          <a:p>
            <a:pPr eaLnBrk="1" hangingPunct="1">
              <a:defRPr/>
            </a:pPr>
            <a:r>
              <a:rPr lang="en-US" dirty="0" smtClean="0">
                <a:latin typeface="+mn-lt"/>
              </a:rPr>
              <a:t>If a statement returns a result set, the statement completes when the last row of the result set has been retrieved, or the result set has been closed. </a:t>
            </a:r>
          </a:p>
          <a:p>
            <a:pPr eaLnBrk="1" hangingPunct="1">
              <a:defRPr/>
            </a:pPr>
            <a:r>
              <a:rPr lang="en-US" dirty="0" smtClean="0">
                <a:latin typeface="+mn-lt"/>
              </a:rPr>
              <a:t>If autocommit mode has been disabled, its SQL statements are grouped into transactions, which must be terminated by calling either commit() or rollback(). commit() makes permanent all changes since the previous commit or rollback and releases any database locks held by the connection.</a:t>
            </a:r>
          </a:p>
          <a:p>
            <a:pPr eaLnBrk="1" hangingPunct="1">
              <a:defRPr/>
            </a:pPr>
            <a:r>
              <a:rPr lang="en-US" dirty="0" smtClean="0">
                <a:latin typeface="+mn-lt"/>
              </a:rPr>
              <a:t>rollback() drops all changes since the previous commit or rollback and releases any database locks. commit() and rollback() should only be called when in non-</a:t>
            </a:r>
            <a:r>
              <a:rPr lang="en-US" dirty="0" err="1" smtClean="0">
                <a:latin typeface="+mn-lt"/>
              </a:rPr>
              <a:t>autocommit</a:t>
            </a:r>
            <a:r>
              <a:rPr lang="en-US" dirty="0" smtClean="0">
                <a:latin typeface="+mn-lt"/>
              </a:rPr>
              <a:t> mode.</a:t>
            </a:r>
          </a:p>
          <a:p>
            <a:pPr lvl="1" eaLnBrk="1" hangingPunct="1">
              <a:defRPr/>
            </a:pPr>
            <a:endParaRPr lang="en-US" sz="1000" dirty="0" smtClean="0">
              <a:latin typeface="+mn-l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7140C8F-05C7-4DD0-BC53-3318F266DA8C}" type="slidenum">
              <a:rPr lang="en-US" smtClean="0"/>
              <a:pPr>
                <a:defRPr/>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A23465F-13EC-4F64-B7F5-D995AA4205A9}" type="slidenum">
              <a:rPr lang="en-US" smtClean="0"/>
              <a:pPr>
                <a:defRPr/>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44DB891-9B27-44F1-93C0-9FDAD55FE803}" type="slidenum">
              <a:rPr lang="en-US" smtClean="0"/>
              <a:pPr>
                <a:defRPr/>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5E6A283C-0659-44C0-AD6D-4DC991F749E7}" type="slidenum">
              <a:rPr lang="en-US" smtClean="0"/>
              <a:pPr>
                <a:defRPr/>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E5EB1D9-D401-4759-A167-2E321DB4A049}" type="slidenum">
              <a:rPr lang="en-US" smtClean="0"/>
              <a:pPr>
                <a:defRPr/>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D3CBAA3-EE22-43EF-9726-1477101368A2}" type="slidenum">
              <a:rPr lang="en-US" smtClean="0">
                <a:latin typeface="Arial" charset="0"/>
                <a:cs typeface="Arial" charset="0"/>
              </a:rPr>
              <a:pPr/>
              <a:t>6</a:t>
            </a:fld>
            <a:endParaRPr lang="en-US" smtClean="0">
              <a:latin typeface="Arial" charset="0"/>
              <a:cs typeface="Arial" charset="0"/>
            </a:endParaRPr>
          </a:p>
        </p:txBody>
      </p:sp>
      <p:sp>
        <p:nvSpPr>
          <p:cNvPr id="97283" name="Rectangle 2"/>
          <p:cNvSpPr>
            <a:spLocks noGrp="1" noRot="1" noChangeAspect="1" noChangeArrowheads="1" noTextEdit="1"/>
          </p:cNvSpPr>
          <p:nvPr>
            <p:ph type="sldImg"/>
          </p:nvPr>
        </p:nvSpPr>
        <p:spPr>
          <a:xfrm>
            <a:off x="1136650" y="771525"/>
            <a:ext cx="4521200" cy="3390900"/>
          </a:xfrm>
          <a:ln/>
        </p:spPr>
      </p:sp>
      <p:sp>
        <p:nvSpPr>
          <p:cNvPr id="74756" name="Rectangle 3"/>
          <p:cNvSpPr>
            <a:spLocks noGrp="1" noChangeArrowheads="1"/>
          </p:cNvSpPr>
          <p:nvPr>
            <p:ph type="body" idx="1"/>
          </p:nvPr>
        </p:nvSpPr>
        <p:spPr>
          <a:xfrm>
            <a:off x="706438" y="4378325"/>
            <a:ext cx="5411787" cy="4095750"/>
          </a:xfrm>
          <a:prstGeom prst="rect">
            <a:avLst/>
          </a:prstGeom>
        </p:spPr>
        <p:txBody>
          <a:bodyPr/>
          <a:lstStyle/>
          <a:p>
            <a:pPr marL="228600" indent="-228600" eaLnBrk="1" hangingPunct="1">
              <a:defRPr/>
            </a:pPr>
            <a:r>
              <a:rPr lang="en-US" dirty="0" smtClean="0">
                <a:latin typeface="+mn-lt"/>
              </a:rPr>
              <a:t>The first thing you need to do is establish a connection with the DBMS (Database Management System) you want to use. This involves two steps: </a:t>
            </a:r>
          </a:p>
          <a:p>
            <a:pPr marL="228600" indent="-228600" eaLnBrk="1" hangingPunct="1">
              <a:buFontTx/>
              <a:buAutoNum type="arabicParenBoth"/>
              <a:defRPr/>
            </a:pPr>
            <a:r>
              <a:rPr lang="en-US" dirty="0" smtClean="0">
                <a:latin typeface="+mn-lt"/>
              </a:rPr>
              <a:t>loading the driver and </a:t>
            </a:r>
          </a:p>
          <a:p>
            <a:pPr marL="228600" indent="-228600" eaLnBrk="1" hangingPunct="1">
              <a:buFontTx/>
              <a:buAutoNum type="arabicParenBoth"/>
              <a:defRPr/>
            </a:pPr>
            <a:r>
              <a:rPr lang="en-US" dirty="0" smtClean="0">
                <a:latin typeface="+mn-lt"/>
              </a:rPr>
              <a:t>making the connection.</a:t>
            </a:r>
          </a:p>
          <a:p>
            <a:pPr marL="228600" indent="-228600" eaLnBrk="1" hangingPunct="1">
              <a:defRPr/>
            </a:pPr>
            <a:endParaRPr lang="en-US" dirty="0" smtClean="0">
              <a:latin typeface="+mn-lt"/>
            </a:endParaRPr>
          </a:p>
          <a:p>
            <a:pPr marL="228600" indent="-228600" eaLnBrk="1" hangingPunct="1">
              <a:defRPr/>
            </a:pPr>
            <a:r>
              <a:rPr lang="en-US" dirty="0" smtClean="0">
                <a:latin typeface="+mn-lt"/>
              </a:rPr>
              <a:t>Now, we shall first see as to what is a JDBC Driver.</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E17FCFF2-9134-4187-8E74-3D9C0428388B}" type="slidenum">
              <a:rPr lang="en-US" smtClean="0">
                <a:latin typeface="Arial" charset="0"/>
                <a:cs typeface="Arial" charset="0"/>
              </a:rPr>
              <a:pPr/>
              <a:t>51</a:t>
            </a:fld>
            <a:endParaRPr lang="en-US" smtClean="0">
              <a:latin typeface="Arial" charset="0"/>
              <a:cs typeface="Arial" charset="0"/>
            </a:endParaRPr>
          </a:p>
        </p:txBody>
      </p:sp>
      <p:sp>
        <p:nvSpPr>
          <p:cNvPr id="149507" name="Rectangle 2"/>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p>
        </p:txBody>
      </p:sp>
      <p:sp>
        <p:nvSpPr>
          <p:cNvPr id="149508" name="Rectangle 3"/>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p>
        </p:txBody>
      </p:sp>
      <p:sp>
        <p:nvSpPr>
          <p:cNvPr id="149509" name="Rectangle 4"/>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p>
        </p:txBody>
      </p:sp>
      <p:sp>
        <p:nvSpPr>
          <p:cNvPr id="149510" name="Rectangle 5"/>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p>
        </p:txBody>
      </p:sp>
      <p:sp>
        <p:nvSpPr>
          <p:cNvPr id="149511" name="Rectangle 6"/>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p>
        </p:txBody>
      </p:sp>
      <p:sp>
        <p:nvSpPr>
          <p:cNvPr id="149512" name="Rectangle 7"/>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p>
        </p:txBody>
      </p:sp>
      <p:sp>
        <p:nvSpPr>
          <p:cNvPr id="149513" name="Rectangle 9"/>
          <p:cNvSpPr>
            <a:spLocks noGrp="1" noRot="1" noChangeAspect="1" noChangeArrowheads="1" noTextEdit="1"/>
          </p:cNvSpPr>
          <p:nvPr>
            <p:ph type="sldImg"/>
          </p:nvPr>
        </p:nvSpPr>
        <p:spPr>
          <a:xfrm>
            <a:off x="842963" y="750888"/>
            <a:ext cx="5162550" cy="3871912"/>
          </a:xfrm>
          <a:ln w="12700" cap="flat">
            <a:solidFill>
              <a:schemeClr val="tx1"/>
            </a:solidFill>
          </a:ln>
        </p:spPr>
      </p:sp>
      <p:sp>
        <p:nvSpPr>
          <p:cNvPr id="139274" name="Rectangle 11"/>
          <p:cNvSpPr>
            <a:spLocks noGrp="1" noChangeArrowheads="1"/>
          </p:cNvSpPr>
          <p:nvPr>
            <p:ph type="body" idx="1"/>
          </p:nvPr>
        </p:nvSpPr>
        <p:spPr>
          <a:xfrm>
            <a:off x="685800" y="4724400"/>
            <a:ext cx="5486400" cy="4114800"/>
          </a:xfrm>
          <a:prstGeom prst="rect">
            <a:avLst/>
          </a:prstGeom>
        </p:spPr>
        <p:txBody>
          <a:bodyPr/>
          <a:lstStyle/>
          <a:p>
            <a:pPr eaLnBrk="1" hangingPunct="1">
              <a:defRPr/>
            </a:pPr>
            <a:r>
              <a:rPr lang="en-US" b="1" dirty="0" smtClean="0">
                <a:latin typeface="+mn-lt"/>
              </a:rPr>
              <a:t>Summary of JDBC Classes</a:t>
            </a:r>
          </a:p>
          <a:p>
            <a:pPr eaLnBrk="1" hangingPunct="1">
              <a:defRPr/>
            </a:pPr>
            <a:r>
              <a:rPr lang="en-US" b="1" dirty="0" err="1" smtClean="0">
                <a:latin typeface="+mn-lt"/>
              </a:rPr>
              <a:t>DriverManager</a:t>
            </a:r>
            <a:r>
              <a:rPr lang="en-US" b="1" dirty="0" smtClean="0">
                <a:latin typeface="+mn-lt"/>
              </a:rPr>
              <a:t> - </a:t>
            </a:r>
            <a:r>
              <a:rPr lang="en-US" dirty="0" err="1" smtClean="0">
                <a:latin typeface="+mn-lt"/>
              </a:rPr>
              <a:t>DriverManager</a:t>
            </a:r>
            <a:r>
              <a:rPr lang="en-US" dirty="0" smtClean="0">
                <a:latin typeface="+mn-lt"/>
              </a:rPr>
              <a:t> provides access to registered JDBC drivers. </a:t>
            </a:r>
            <a:r>
              <a:rPr lang="en-US" dirty="0" err="1" smtClean="0">
                <a:latin typeface="+mn-lt"/>
              </a:rPr>
              <a:t>DriverManager</a:t>
            </a:r>
            <a:r>
              <a:rPr lang="en-US" dirty="0" smtClean="0">
                <a:latin typeface="+mn-lt"/>
              </a:rPr>
              <a:t> hands out connections to a specified data source through its </a:t>
            </a:r>
            <a:r>
              <a:rPr lang="en-US" dirty="0" err="1" smtClean="0">
                <a:latin typeface="+mn-lt"/>
              </a:rPr>
              <a:t>getConnection</a:t>
            </a:r>
            <a:r>
              <a:rPr lang="en-US" dirty="0" smtClean="0">
                <a:latin typeface="+mn-lt"/>
              </a:rPr>
              <a:t>() method. </a:t>
            </a:r>
          </a:p>
          <a:p>
            <a:pPr eaLnBrk="1" hangingPunct="1">
              <a:defRPr/>
            </a:pPr>
            <a:r>
              <a:rPr lang="en-US" b="1" dirty="0" smtClean="0">
                <a:latin typeface="+mn-lt"/>
              </a:rPr>
              <a:t>Connection - </a:t>
            </a:r>
            <a:r>
              <a:rPr lang="en-US" dirty="0" smtClean="0">
                <a:latin typeface="+mn-lt"/>
              </a:rPr>
              <a:t>The Connection class is provided by the JDBC driver, as are all subsequent classes mentioned. A Connection object represents a session with a database and is used to create a Statement object, using </a:t>
            </a:r>
            <a:r>
              <a:rPr lang="en-US" dirty="0" err="1" smtClean="0">
                <a:latin typeface="+mn-lt"/>
              </a:rPr>
              <a:t>Connection.createStatement</a:t>
            </a:r>
            <a:r>
              <a:rPr lang="en-US" dirty="0" smtClean="0">
                <a:latin typeface="+mn-lt"/>
              </a:rPr>
              <a:t>().</a:t>
            </a:r>
          </a:p>
          <a:p>
            <a:pPr eaLnBrk="1" hangingPunct="1">
              <a:defRPr/>
            </a:pPr>
            <a:r>
              <a:rPr lang="en-US" b="1" dirty="0" smtClean="0">
                <a:latin typeface="+mn-lt"/>
              </a:rPr>
              <a:t>Statement - </a:t>
            </a:r>
            <a:r>
              <a:rPr lang="en-US" dirty="0" smtClean="0">
                <a:latin typeface="+mn-lt"/>
              </a:rPr>
              <a:t>The Statement class executes SQL statements. For example, queries can be executed using the </a:t>
            </a:r>
            <a:r>
              <a:rPr lang="en-US" dirty="0" err="1" smtClean="0">
                <a:latin typeface="+mn-lt"/>
              </a:rPr>
              <a:t>executeQuery</a:t>
            </a:r>
            <a:r>
              <a:rPr lang="en-US" dirty="0" smtClean="0">
                <a:latin typeface="+mn-lt"/>
              </a:rPr>
              <a:t>() method and the results are wrapped up in a </a:t>
            </a:r>
            <a:r>
              <a:rPr lang="en-US" dirty="0" err="1" smtClean="0">
                <a:latin typeface="+mn-lt"/>
              </a:rPr>
              <a:t>ResultSet</a:t>
            </a:r>
            <a:r>
              <a:rPr lang="en-US" dirty="0" smtClean="0">
                <a:latin typeface="+mn-lt"/>
              </a:rPr>
              <a:t> object. </a:t>
            </a:r>
          </a:p>
          <a:p>
            <a:pPr eaLnBrk="1" hangingPunct="1">
              <a:defRPr/>
            </a:pPr>
            <a:r>
              <a:rPr lang="en-US" b="1" dirty="0" err="1" smtClean="0">
                <a:latin typeface="+mn-lt"/>
              </a:rPr>
              <a:t>ResultSet</a:t>
            </a:r>
            <a:r>
              <a:rPr lang="en-US" b="1" dirty="0" smtClean="0">
                <a:latin typeface="+mn-lt"/>
              </a:rPr>
              <a:t> - </a:t>
            </a:r>
            <a:r>
              <a:rPr lang="en-US" dirty="0" smtClean="0">
                <a:latin typeface="+mn-lt"/>
              </a:rPr>
              <a:t>JDBC returns the results of a query in a </a:t>
            </a:r>
            <a:r>
              <a:rPr lang="en-US" dirty="0" err="1" smtClean="0">
                <a:latin typeface="+mn-lt"/>
              </a:rPr>
              <a:t>ResultSet</a:t>
            </a:r>
            <a:r>
              <a:rPr lang="en-US" dirty="0" smtClean="0">
                <a:latin typeface="+mn-lt"/>
              </a:rPr>
              <a:t> object. A </a:t>
            </a:r>
            <a:r>
              <a:rPr lang="en-US" dirty="0" err="1" smtClean="0">
                <a:latin typeface="+mn-lt"/>
              </a:rPr>
              <a:t>ResultSet</a:t>
            </a:r>
            <a:r>
              <a:rPr lang="en-US" dirty="0" smtClean="0">
                <a:latin typeface="+mn-lt"/>
              </a:rPr>
              <a:t> object maintains a cursor pointing to its current row of data. The next() method moves the cursor to the next row. The </a:t>
            </a:r>
            <a:r>
              <a:rPr lang="en-US" dirty="0" err="1" smtClean="0">
                <a:latin typeface="+mn-lt"/>
              </a:rPr>
              <a:t>ResultSet</a:t>
            </a:r>
            <a:r>
              <a:rPr lang="en-US" dirty="0" smtClean="0">
                <a:latin typeface="+mn-lt"/>
              </a:rPr>
              <a:t> class has </a:t>
            </a:r>
            <a:r>
              <a:rPr lang="en-US" dirty="0" err="1" smtClean="0">
                <a:latin typeface="+mn-lt"/>
              </a:rPr>
              <a:t>getXXX</a:t>
            </a:r>
            <a:r>
              <a:rPr lang="en-US" dirty="0" smtClean="0">
                <a:latin typeface="+mn-lt"/>
              </a:rPr>
              <a:t>() methods to retrieve the columns in the current row. </a:t>
            </a:r>
          </a:p>
          <a:p>
            <a:pPr eaLnBrk="1" hangingPunct="1">
              <a:defRPr/>
            </a:pPr>
            <a:r>
              <a:rPr lang="en-US" b="1" dirty="0" err="1" smtClean="0">
                <a:latin typeface="+mn-lt"/>
              </a:rPr>
              <a:t>DatabaseMetaData</a:t>
            </a:r>
            <a:r>
              <a:rPr lang="en-US" b="1" dirty="0" smtClean="0">
                <a:latin typeface="+mn-lt"/>
              </a:rPr>
              <a:t> and </a:t>
            </a:r>
            <a:r>
              <a:rPr lang="en-US" b="1" dirty="0" err="1" smtClean="0">
                <a:latin typeface="+mn-lt"/>
              </a:rPr>
              <a:t>ResultSetMetaData</a:t>
            </a:r>
            <a:r>
              <a:rPr lang="en-US" b="1" dirty="0" smtClean="0">
                <a:latin typeface="+mn-lt"/>
              </a:rPr>
              <a:t> - </a:t>
            </a:r>
            <a:r>
              <a:rPr lang="en-US" dirty="0" smtClean="0">
                <a:latin typeface="+mn-lt"/>
              </a:rPr>
              <a:t>The </a:t>
            </a:r>
            <a:r>
              <a:rPr lang="en-US" dirty="0" err="1" smtClean="0">
                <a:latin typeface="+mn-lt"/>
              </a:rPr>
              <a:t>DatabaseMetaData</a:t>
            </a:r>
            <a:r>
              <a:rPr lang="en-US" dirty="0" smtClean="0">
                <a:latin typeface="+mn-lt"/>
              </a:rPr>
              <a:t> and </a:t>
            </a:r>
            <a:r>
              <a:rPr lang="en-US" dirty="0" err="1" smtClean="0">
                <a:latin typeface="+mn-lt"/>
              </a:rPr>
              <a:t>ResultSetMetaData</a:t>
            </a:r>
            <a:r>
              <a:rPr lang="en-US" dirty="0" smtClean="0">
                <a:latin typeface="+mn-lt"/>
              </a:rPr>
              <a:t> classes return metadata about the database and </a:t>
            </a:r>
            <a:r>
              <a:rPr lang="en-US" dirty="0" err="1" smtClean="0">
                <a:latin typeface="+mn-lt"/>
              </a:rPr>
              <a:t>ResultSet</a:t>
            </a:r>
            <a:r>
              <a:rPr lang="en-US" dirty="0" smtClean="0">
                <a:latin typeface="+mn-lt"/>
              </a:rPr>
              <a:t>, respectively. Call </a:t>
            </a:r>
            <a:r>
              <a:rPr lang="en-US" dirty="0" err="1" smtClean="0">
                <a:latin typeface="+mn-lt"/>
              </a:rPr>
              <a:t>getMetaData</a:t>
            </a:r>
            <a:r>
              <a:rPr lang="en-US" dirty="0" smtClean="0">
                <a:latin typeface="+mn-lt"/>
              </a:rPr>
              <a:t>() on the Connection object or the </a:t>
            </a:r>
            <a:r>
              <a:rPr lang="en-US" dirty="0" err="1" smtClean="0">
                <a:latin typeface="+mn-lt"/>
              </a:rPr>
              <a:t>ResultSet</a:t>
            </a:r>
            <a:r>
              <a:rPr lang="en-US" dirty="0" smtClean="0">
                <a:latin typeface="+mn-lt"/>
              </a:rPr>
              <a:t> object.</a:t>
            </a:r>
          </a:p>
          <a:p>
            <a:pPr eaLnBrk="1" hangingPunct="1">
              <a:defRPr/>
            </a:pPr>
            <a:endParaRPr lang="en-GB" dirty="0" smtClean="0">
              <a:latin typeface="+mn-l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6CABB382-E2A5-4367-A9B8-1A6FCD1EDE0A}" type="slidenum">
              <a:rPr lang="en-US" smtClean="0">
                <a:latin typeface="Arial" charset="0"/>
                <a:cs typeface="Arial" charset="0"/>
              </a:rPr>
              <a:pPr/>
              <a:t>52</a:t>
            </a:fld>
            <a:endParaRPr lang="en-US" smtClean="0">
              <a:latin typeface="Arial" charset="0"/>
              <a:cs typeface="Arial" charset="0"/>
            </a:endParaRPr>
          </a:p>
        </p:txBody>
      </p:sp>
      <p:sp>
        <p:nvSpPr>
          <p:cNvPr id="150531" name="Rectangle 2"/>
          <p:cNvSpPr>
            <a:spLocks noGrp="1" noRot="1" noChangeAspect="1" noChangeArrowheads="1" noTextEdit="1"/>
          </p:cNvSpPr>
          <p:nvPr>
            <p:ph type="sldImg"/>
          </p:nvPr>
        </p:nvSpPr>
        <p:spPr>
          <a:xfrm>
            <a:off x="1250950" y="889000"/>
            <a:ext cx="4297363" cy="3222625"/>
          </a:xfrm>
          <a:ln/>
        </p:spPr>
      </p:sp>
      <p:sp>
        <p:nvSpPr>
          <p:cNvPr id="109572" name="Rectangle 3"/>
          <p:cNvSpPr>
            <a:spLocks noGrp="1" noChangeArrowheads="1"/>
          </p:cNvSpPr>
          <p:nvPr>
            <p:ph type="body" idx="1"/>
          </p:nvPr>
        </p:nvSpPr>
        <p:spPr>
          <a:xfrm>
            <a:off x="968375" y="4362450"/>
            <a:ext cx="5181600" cy="4070350"/>
          </a:xfrm>
          <a:prstGeom prst="rect">
            <a:avLst/>
          </a:prstGeom>
        </p:spPr>
        <p:txBody>
          <a:bodyPr/>
          <a:lstStyle/>
          <a:p>
            <a:pPr lvl="1" eaLnBrk="1" hangingPunct="1">
              <a:defRPr/>
            </a:pPr>
            <a:endParaRPr lang="en-US" dirty="0" smtClean="0">
              <a:latin typeface="+mn-lt"/>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4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4400" eaLnBrk="1" hangingPunct="1"/>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3B1F570-556A-421F-AB63-336C86000291}" type="slidenum">
              <a:rPr lang="en-US" smtClean="0">
                <a:latin typeface="Arial" charset="0"/>
                <a:cs typeface="Arial" charset="0"/>
              </a:rPr>
              <a:pPr/>
              <a:t>7</a:t>
            </a:fld>
            <a:endParaRPr lang="en-US" smtClean="0">
              <a:latin typeface="Arial" charset="0"/>
              <a:cs typeface="Arial" charset="0"/>
            </a:endParaRPr>
          </a:p>
        </p:txBody>
      </p:sp>
      <p:sp>
        <p:nvSpPr>
          <p:cNvPr id="98307" name="Rectangle 2"/>
          <p:cNvSpPr>
            <a:spLocks noGrp="1" noRot="1" noChangeAspect="1" noChangeArrowheads="1" noTextEdit="1"/>
          </p:cNvSpPr>
          <p:nvPr>
            <p:ph type="sldImg"/>
          </p:nvPr>
        </p:nvSpPr>
        <p:spPr>
          <a:xfrm>
            <a:off x="1250950" y="889000"/>
            <a:ext cx="4297363" cy="3222625"/>
          </a:xfrm>
          <a:ln/>
        </p:spPr>
      </p:sp>
      <p:sp>
        <p:nvSpPr>
          <p:cNvPr id="75780" name="Rectangle 3"/>
          <p:cNvSpPr>
            <a:spLocks noGrp="1" noChangeArrowheads="1"/>
          </p:cNvSpPr>
          <p:nvPr>
            <p:ph type="body" idx="1"/>
          </p:nvPr>
        </p:nvSpPr>
        <p:spPr>
          <a:xfrm>
            <a:off x="968375" y="4362450"/>
            <a:ext cx="5181600" cy="4070350"/>
          </a:xfrm>
          <a:prstGeom prst="rect">
            <a:avLst/>
          </a:prstGeom>
        </p:spPr>
        <p:txBody>
          <a:bodyPr/>
          <a:lstStyle/>
          <a:p>
            <a:pPr eaLnBrk="1" hangingPunct="1">
              <a:defRPr/>
            </a:pPr>
            <a:r>
              <a:rPr lang="en-US" dirty="0" smtClean="0">
                <a:latin typeface="+mn-lt"/>
              </a:rPr>
              <a:t>The JDBC API defines a set of interfaces that encapsulate major database functionality like</a:t>
            </a:r>
          </a:p>
          <a:p>
            <a:pPr eaLnBrk="1" hangingPunct="1">
              <a:buFontTx/>
              <a:buChar char="•"/>
              <a:defRPr/>
            </a:pPr>
            <a:r>
              <a:rPr lang="en-US" dirty="0" smtClean="0">
                <a:latin typeface="+mn-lt"/>
              </a:rPr>
              <a:t> running queries</a:t>
            </a:r>
          </a:p>
          <a:p>
            <a:pPr eaLnBrk="1" hangingPunct="1">
              <a:buFontTx/>
              <a:buChar char="•"/>
              <a:defRPr/>
            </a:pPr>
            <a:r>
              <a:rPr lang="en-US" dirty="0" smtClean="0">
                <a:latin typeface="+mn-lt"/>
              </a:rPr>
              <a:t> processing results</a:t>
            </a:r>
          </a:p>
          <a:p>
            <a:pPr eaLnBrk="1" hangingPunct="1">
              <a:buFontTx/>
              <a:buChar char="•"/>
              <a:defRPr/>
            </a:pPr>
            <a:r>
              <a:rPr lang="en-US" dirty="0" smtClean="0">
                <a:latin typeface="+mn-lt"/>
              </a:rPr>
              <a:t> determining configuration information. </a:t>
            </a:r>
          </a:p>
          <a:p>
            <a:pPr eaLnBrk="1" hangingPunct="1">
              <a:defRPr/>
            </a:pPr>
            <a:r>
              <a:rPr lang="en-US" dirty="0" smtClean="0">
                <a:latin typeface="+mn-lt"/>
              </a:rPr>
              <a:t>A database vendor or third-party developer writes a JDBC driver, which is a set of classes that implements these interfaces for a particular database system. </a:t>
            </a:r>
          </a:p>
          <a:p>
            <a:pPr eaLnBrk="1" hangingPunct="1">
              <a:defRPr/>
            </a:pPr>
            <a:r>
              <a:rPr lang="en-US" dirty="0" smtClean="0">
                <a:latin typeface="+mn-lt"/>
              </a:rPr>
              <a:t>An application can use a number of drivers interchangeably. </a:t>
            </a:r>
          </a:p>
          <a:p>
            <a:pPr eaLnBrk="1" hangingPunct="1">
              <a:defRPr/>
            </a:pPr>
            <a:r>
              <a:rPr lang="en-US" dirty="0" smtClean="0">
                <a:latin typeface="+mn-lt"/>
              </a:rPr>
              <a:t>JDBC drivers are available for most database platforms, from a number of vendors and in a number of different flavors. </a:t>
            </a:r>
          </a:p>
          <a:p>
            <a:pPr eaLnBrk="1" hangingPunct="1">
              <a:defRPr/>
            </a:pPr>
            <a:r>
              <a:rPr lang="en-US" dirty="0" smtClean="0">
                <a:latin typeface="+mn-lt"/>
              </a:rPr>
              <a:t>There are four types of drivers, discussed in subsequent sections.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B6C3F4DB-5BC1-4B97-9C44-837EC70F106D}" type="slidenum">
              <a:rPr lang="en-US" smtClean="0">
                <a:latin typeface="Arial" charset="0"/>
                <a:cs typeface="Arial" charset="0"/>
              </a:rPr>
              <a:pPr/>
              <a:t>8</a:t>
            </a:fld>
            <a:endParaRPr lang="en-US" smtClean="0">
              <a:latin typeface="Arial" charset="0"/>
              <a:cs typeface="Arial" charset="0"/>
            </a:endParaRPr>
          </a:p>
        </p:txBody>
      </p:sp>
      <p:sp>
        <p:nvSpPr>
          <p:cNvPr id="99331" name="Rectangle 2"/>
          <p:cNvSpPr>
            <a:spLocks noGrp="1" noRot="1" noChangeAspect="1" noChangeArrowheads="1" noTextEdit="1"/>
          </p:cNvSpPr>
          <p:nvPr>
            <p:ph type="sldImg"/>
          </p:nvPr>
        </p:nvSpPr>
        <p:spPr>
          <a:xfrm>
            <a:off x="1136650" y="771525"/>
            <a:ext cx="4521200" cy="3390900"/>
          </a:xfrm>
          <a:ln/>
        </p:spPr>
      </p:sp>
      <p:sp>
        <p:nvSpPr>
          <p:cNvPr id="76804" name="Rectangle 3"/>
          <p:cNvSpPr>
            <a:spLocks noGrp="1" noChangeArrowheads="1"/>
          </p:cNvSpPr>
          <p:nvPr>
            <p:ph type="body" idx="1"/>
          </p:nvPr>
        </p:nvSpPr>
        <p:spPr>
          <a:xfrm>
            <a:off x="706438" y="4378325"/>
            <a:ext cx="5541962" cy="4460875"/>
          </a:xfrm>
          <a:prstGeom prst="rect">
            <a:avLst/>
          </a:prstGeom>
        </p:spPr>
        <p:txBody>
          <a:bodyPr/>
          <a:lstStyle/>
          <a:p>
            <a:pPr eaLnBrk="1" hangingPunct="1">
              <a:lnSpc>
                <a:spcPct val="90000"/>
              </a:lnSpc>
              <a:defRPr/>
            </a:pPr>
            <a:r>
              <a:rPr lang="en-US" dirty="0" smtClean="0">
                <a:latin typeface="+mn-lt"/>
              </a:rPr>
              <a:t>Type 1 drivers use a bridge technology to connect a Java client to an ODBC database system. The JDBC-ODBC Bridge from Sun is an example of a Type 1 driver. Type 1 drivers require some sort of non-Java software to be installed on the machine running your code, and they are implemented using native code.</a:t>
            </a:r>
          </a:p>
          <a:p>
            <a:pPr eaLnBrk="1" hangingPunct="1">
              <a:lnSpc>
                <a:spcPct val="90000"/>
              </a:lnSpc>
              <a:defRPr/>
            </a:pPr>
            <a:r>
              <a:rPr lang="en-US" dirty="0" smtClean="0">
                <a:latin typeface="+mn-lt"/>
              </a:rPr>
              <a:t/>
            </a:r>
            <a:br>
              <a:rPr lang="en-US" dirty="0" smtClean="0">
                <a:latin typeface="+mn-lt"/>
              </a:rPr>
            </a:br>
            <a:r>
              <a:rPr lang="en-US" b="1" dirty="0" smtClean="0">
                <a:latin typeface="+mn-lt"/>
              </a:rPr>
              <a:t>Characteristics of Type I drivers:</a:t>
            </a:r>
          </a:p>
          <a:p>
            <a:pPr eaLnBrk="1" hangingPunct="1">
              <a:lnSpc>
                <a:spcPct val="90000"/>
              </a:lnSpc>
              <a:buFontTx/>
              <a:buChar char="•"/>
              <a:defRPr/>
            </a:pPr>
            <a:r>
              <a:rPr lang="en-US" dirty="0" smtClean="0">
                <a:latin typeface="+mn-lt"/>
              </a:rPr>
              <a:t> This driver type is the JDBC-ODBC bridge </a:t>
            </a:r>
          </a:p>
          <a:p>
            <a:pPr eaLnBrk="1" hangingPunct="1">
              <a:lnSpc>
                <a:spcPct val="90000"/>
              </a:lnSpc>
              <a:buFontTx/>
              <a:buChar char="•"/>
              <a:defRPr/>
            </a:pPr>
            <a:r>
              <a:rPr lang="en-US" dirty="0" smtClean="0">
                <a:latin typeface="+mn-lt"/>
              </a:rPr>
              <a:t> It is limited to running locally </a:t>
            </a:r>
          </a:p>
          <a:p>
            <a:pPr eaLnBrk="1" hangingPunct="1">
              <a:lnSpc>
                <a:spcPct val="90000"/>
              </a:lnSpc>
              <a:buFontTx/>
              <a:buChar char="•"/>
              <a:defRPr/>
            </a:pPr>
            <a:r>
              <a:rPr lang="en-US" dirty="0" smtClean="0">
                <a:latin typeface="+mn-lt"/>
              </a:rPr>
              <a:t> Must have ODBC installed on computer </a:t>
            </a:r>
          </a:p>
          <a:p>
            <a:pPr eaLnBrk="1" hangingPunct="1">
              <a:lnSpc>
                <a:spcPct val="90000"/>
              </a:lnSpc>
              <a:buFontTx/>
              <a:buChar char="•"/>
              <a:defRPr/>
            </a:pPr>
            <a:r>
              <a:rPr lang="en-US" dirty="0" smtClean="0">
                <a:latin typeface="+mn-lt"/>
              </a:rPr>
              <a:t> Must have ODBC driver for specific database installed on computer </a:t>
            </a:r>
          </a:p>
          <a:p>
            <a:pPr eaLnBrk="1" hangingPunct="1">
              <a:lnSpc>
                <a:spcPct val="90000"/>
              </a:lnSpc>
              <a:buFontTx/>
              <a:buChar char="•"/>
              <a:defRPr/>
            </a:pPr>
            <a:r>
              <a:rPr lang="en-US" dirty="0" smtClean="0">
                <a:latin typeface="+mn-lt"/>
              </a:rPr>
              <a:t> Generally can’t run inside an applet because of Native Method calls</a:t>
            </a:r>
          </a:p>
          <a:p>
            <a:pPr eaLnBrk="1" hangingPunct="1">
              <a:lnSpc>
                <a:spcPct val="90000"/>
              </a:lnSpc>
              <a:buFontTx/>
              <a:buChar char="•"/>
              <a:defRPr/>
            </a:pPr>
            <a:endParaRPr lang="en-US" b="1" dirty="0" smtClean="0">
              <a:latin typeface="+mn-lt"/>
            </a:endParaRPr>
          </a:p>
          <a:p>
            <a:pPr eaLnBrk="1" hangingPunct="1">
              <a:lnSpc>
                <a:spcPct val="90000"/>
              </a:lnSpc>
              <a:defRPr/>
            </a:pPr>
            <a:r>
              <a:rPr lang="en-US" b="1" dirty="0" smtClean="0">
                <a:latin typeface="+mn-lt"/>
              </a:rPr>
              <a:t>When to use?</a:t>
            </a:r>
          </a:p>
          <a:p>
            <a:pPr eaLnBrk="1" hangingPunct="1">
              <a:lnSpc>
                <a:spcPct val="90000"/>
              </a:lnSpc>
              <a:defRPr/>
            </a:pPr>
            <a:r>
              <a:rPr lang="en-US" dirty="0" smtClean="0">
                <a:latin typeface="+mn-lt"/>
              </a:rPr>
              <a:t>Using this driver you can access any of your existing ODBC databases or databases that don't have JDBC drivers, for example MS Access. This option is good if you already have a database system with ODBC support or for quick system prototyping. </a:t>
            </a:r>
          </a:p>
          <a:p>
            <a:pPr eaLnBrk="1" hangingPunct="1">
              <a:lnSpc>
                <a:spcPct val="90000"/>
              </a:lnSpc>
              <a:defRPr/>
            </a:pPr>
            <a:r>
              <a:rPr lang="en-US" dirty="0" smtClean="0">
                <a:latin typeface="+mn-lt"/>
              </a:rPr>
              <a:t>The disadvantage is that you do not get a pure Java solution. You have to install the native ODBC binaries on every system you want to use. </a:t>
            </a:r>
          </a:p>
          <a:p>
            <a:pPr eaLnBrk="1" hangingPunct="1">
              <a:lnSpc>
                <a:spcPct val="90000"/>
              </a:lnSpc>
              <a:defRPr/>
            </a:pPr>
            <a:r>
              <a:rPr lang="en-US" dirty="0" smtClean="0">
                <a:latin typeface="+mn-lt"/>
              </a:rPr>
              <a:t>The JDBC-ODBC driver is provided by </a:t>
            </a:r>
            <a:r>
              <a:rPr lang="en-US" dirty="0" err="1" smtClean="0">
                <a:latin typeface="+mn-lt"/>
              </a:rPr>
              <a:t>JavaSoft</a:t>
            </a:r>
            <a:r>
              <a:rPr lang="en-US" dirty="0" smtClean="0">
                <a:latin typeface="+mn-lt"/>
              </a:rPr>
              <a:t> as part of the JDK in the </a:t>
            </a:r>
            <a:r>
              <a:rPr lang="en-US" dirty="0" err="1" smtClean="0">
                <a:latin typeface="+mn-lt"/>
              </a:rPr>
              <a:t>sun.jdbc.odbc</a:t>
            </a:r>
            <a:r>
              <a:rPr lang="en-US" dirty="0" smtClean="0">
                <a:latin typeface="+mn-lt"/>
              </a:rPr>
              <a:t> package. Other vendors are not required to port this package. The bridge is not intended for production environments.</a:t>
            </a:r>
            <a:endParaRPr lang="en-US" b="1" dirty="0" smtClean="0">
              <a:latin typeface="+mn-lt"/>
            </a:endParaRPr>
          </a:p>
          <a:p>
            <a:pPr eaLnBrk="1" hangingPunct="1">
              <a:lnSpc>
                <a:spcPct val="90000"/>
              </a:lnSpc>
              <a:defRPr/>
            </a:pPr>
            <a:endParaRPr lang="en-US" dirty="0" smtClean="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11EED898-48C5-475B-BB41-2482A3E512AA}" type="slidenum">
              <a:rPr lang="en-US" smtClean="0">
                <a:latin typeface="Arial" charset="0"/>
                <a:cs typeface="Arial" charset="0"/>
              </a:rPr>
              <a:pPr/>
              <a:t>9</a:t>
            </a:fld>
            <a:endParaRPr lang="en-US" smtClean="0">
              <a:latin typeface="Arial" charset="0"/>
              <a:cs typeface="Arial" charset="0"/>
            </a:endParaRPr>
          </a:p>
        </p:txBody>
      </p:sp>
      <p:sp>
        <p:nvSpPr>
          <p:cNvPr id="100355" name="Rectangle 2"/>
          <p:cNvSpPr>
            <a:spLocks noGrp="1" noRot="1" noChangeAspect="1" noChangeArrowheads="1" noTextEdit="1"/>
          </p:cNvSpPr>
          <p:nvPr>
            <p:ph type="sldImg"/>
          </p:nvPr>
        </p:nvSpPr>
        <p:spPr>
          <a:xfrm>
            <a:off x="1136650" y="771525"/>
            <a:ext cx="4521200" cy="3390900"/>
          </a:xfrm>
          <a:ln/>
        </p:spPr>
      </p:sp>
      <p:sp>
        <p:nvSpPr>
          <p:cNvPr id="77828" name="Rectangle 3"/>
          <p:cNvSpPr>
            <a:spLocks noGrp="1" noChangeArrowheads="1"/>
          </p:cNvSpPr>
          <p:nvPr>
            <p:ph type="body" idx="1"/>
          </p:nvPr>
        </p:nvSpPr>
        <p:spPr>
          <a:xfrm>
            <a:off x="706438" y="4378325"/>
            <a:ext cx="5411787" cy="4095750"/>
          </a:xfrm>
          <a:prstGeom prst="rect">
            <a:avLst/>
          </a:prstGeom>
        </p:spPr>
        <p:txBody>
          <a:bodyPr/>
          <a:lstStyle/>
          <a:p>
            <a:pPr eaLnBrk="1" hangingPunct="1">
              <a:defRPr/>
            </a:pPr>
            <a:r>
              <a:rPr lang="en-US" sz="1100" dirty="0" smtClean="0">
                <a:latin typeface="+mn-lt"/>
              </a:rPr>
              <a:t>Type 2 drivers use a native code library to access a database, wrapping a thin layer of Java around the native library. For example, with Oracle databases, the native access might be through the Oracle Call Interface (OCI) libraries that were originally designed for C/C++ programmers. Type 2 drivers are implemented with native code, so they may perform better than all-Java drivers, but they also add an element of risk, as a defect in the native code can crash the Java Virtual Machine.</a:t>
            </a:r>
          </a:p>
          <a:p>
            <a:pPr eaLnBrk="1" hangingPunct="1">
              <a:defRPr/>
            </a:pPr>
            <a:endParaRPr lang="en-US" sz="1100" dirty="0" smtClean="0">
              <a:latin typeface="+mn-lt"/>
            </a:endParaRPr>
          </a:p>
          <a:p>
            <a:pPr eaLnBrk="1" hangingPunct="1">
              <a:defRPr/>
            </a:pPr>
            <a:r>
              <a:rPr lang="en-US" sz="1100" b="1" dirty="0" smtClean="0">
                <a:latin typeface="+mn-lt"/>
              </a:rPr>
              <a:t>Characteristics of Type II drives:</a:t>
            </a:r>
          </a:p>
          <a:p>
            <a:pPr eaLnBrk="1" hangingPunct="1">
              <a:buFontTx/>
              <a:buChar char="•"/>
              <a:defRPr/>
            </a:pPr>
            <a:r>
              <a:rPr lang="en-US" sz="1100" dirty="0" smtClean="0">
                <a:latin typeface="+mn-lt"/>
              </a:rPr>
              <a:t> Native Database library driver </a:t>
            </a:r>
          </a:p>
          <a:p>
            <a:pPr eaLnBrk="1" hangingPunct="1">
              <a:buFontTx/>
              <a:buChar char="•"/>
              <a:defRPr/>
            </a:pPr>
            <a:r>
              <a:rPr lang="en-US" sz="1100" dirty="0" smtClean="0">
                <a:latin typeface="+mn-lt"/>
              </a:rPr>
              <a:t> Uses Native Database library on computer to access database </a:t>
            </a:r>
          </a:p>
          <a:p>
            <a:pPr eaLnBrk="1" hangingPunct="1">
              <a:buFontTx/>
              <a:buChar char="•"/>
              <a:defRPr/>
            </a:pPr>
            <a:r>
              <a:rPr lang="en-US" sz="1100" dirty="0" smtClean="0">
                <a:latin typeface="+mn-lt"/>
              </a:rPr>
              <a:t> Generally can’t run inside an applet because of Native Method calls </a:t>
            </a:r>
          </a:p>
          <a:p>
            <a:pPr eaLnBrk="1" hangingPunct="1">
              <a:buFontTx/>
              <a:buChar char="•"/>
              <a:defRPr/>
            </a:pPr>
            <a:r>
              <a:rPr lang="en-US" sz="1100" dirty="0" smtClean="0">
                <a:latin typeface="+mn-lt"/>
              </a:rPr>
              <a:t> Must have database library installed on client </a:t>
            </a:r>
          </a:p>
          <a:p>
            <a:pPr eaLnBrk="1" hangingPunct="1">
              <a:buFontTx/>
              <a:buChar char="•"/>
              <a:defRPr/>
            </a:pPr>
            <a:r>
              <a:rPr lang="en-US" sz="1100" dirty="0" smtClean="0">
                <a:latin typeface="+mn-lt"/>
              </a:rPr>
              <a:t> example: DB-lib for Sybase, Oracle, MS-SQL server</a:t>
            </a:r>
          </a:p>
          <a:p>
            <a:pPr eaLnBrk="1" hangingPunct="1">
              <a:defRPr/>
            </a:pPr>
            <a:endParaRPr lang="en-US" sz="1100" dirty="0" smtClean="0">
              <a:latin typeface="+mn-lt"/>
            </a:endParaRPr>
          </a:p>
          <a:p>
            <a:pPr eaLnBrk="1" hangingPunct="1">
              <a:defRPr/>
            </a:pPr>
            <a:r>
              <a:rPr lang="en-US" sz="1100" b="1" dirty="0" smtClean="0">
                <a:latin typeface="+mn-lt"/>
              </a:rPr>
              <a:t>When to use?</a:t>
            </a:r>
          </a:p>
          <a:p>
            <a:pPr eaLnBrk="1" hangingPunct="1">
              <a:defRPr/>
            </a:pPr>
            <a:r>
              <a:rPr lang="en-US" sz="1100" dirty="0" smtClean="0">
                <a:latin typeface="+mn-lt"/>
              </a:rPr>
              <a:t>This driver simply converts the JDBC calls into the native calls for a database. Like for the JDBC-ODBC bridge you have to install the native libraries on every system. Another disadvantage is, that you can not use this driver with </a:t>
            </a:r>
            <a:r>
              <a:rPr lang="en-US" sz="1100" dirty="0" err="1" smtClean="0">
                <a:latin typeface="+mn-lt"/>
              </a:rPr>
              <a:t>untrusted</a:t>
            </a:r>
            <a:r>
              <a:rPr lang="en-US" sz="1100" dirty="0" smtClean="0">
                <a:latin typeface="+mn-lt"/>
              </a:rPr>
              <a:t> applets. </a:t>
            </a:r>
          </a:p>
          <a:p>
            <a:pPr eaLnBrk="1" hangingPunct="1">
              <a:defRPr/>
            </a:pPr>
            <a:r>
              <a:rPr lang="en-US" sz="1100" dirty="0" smtClean="0">
                <a:latin typeface="+mn-lt"/>
              </a:rPr>
              <a:t>But this option is faster than the ODBC bridge, because you directly interact with the database’s client libraries.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370361E5-C489-4BAD-92DC-B36A74D1309F}" type="slidenum">
              <a:rPr lang="en-US" smtClean="0">
                <a:latin typeface="Arial" charset="0"/>
                <a:cs typeface="Arial" charset="0"/>
              </a:rPr>
              <a:pPr/>
              <a:t>10</a:t>
            </a:fld>
            <a:endParaRPr lang="en-US" smtClean="0">
              <a:latin typeface="Arial" charset="0"/>
              <a:cs typeface="Arial" charset="0"/>
            </a:endParaRPr>
          </a:p>
        </p:txBody>
      </p:sp>
      <p:sp>
        <p:nvSpPr>
          <p:cNvPr id="101379" name="Rectangle 2"/>
          <p:cNvSpPr>
            <a:spLocks noGrp="1" noRot="1" noChangeAspect="1" noChangeArrowheads="1" noTextEdit="1"/>
          </p:cNvSpPr>
          <p:nvPr>
            <p:ph type="sldImg"/>
          </p:nvPr>
        </p:nvSpPr>
        <p:spPr>
          <a:xfrm>
            <a:off x="1136650" y="771525"/>
            <a:ext cx="4521200" cy="3390900"/>
          </a:xfrm>
          <a:ln/>
        </p:spPr>
      </p:sp>
      <p:sp>
        <p:nvSpPr>
          <p:cNvPr id="78852" name="Rectangle 3"/>
          <p:cNvSpPr>
            <a:spLocks noGrp="1" noChangeArrowheads="1"/>
          </p:cNvSpPr>
          <p:nvPr>
            <p:ph type="body" idx="1"/>
          </p:nvPr>
        </p:nvSpPr>
        <p:spPr>
          <a:xfrm>
            <a:off x="706438" y="4378325"/>
            <a:ext cx="5618162" cy="4308475"/>
          </a:xfrm>
          <a:prstGeom prst="rect">
            <a:avLst/>
          </a:prstGeom>
        </p:spPr>
        <p:txBody>
          <a:bodyPr/>
          <a:lstStyle/>
          <a:p>
            <a:pPr eaLnBrk="1" hangingPunct="1">
              <a:lnSpc>
                <a:spcPct val="90000"/>
              </a:lnSpc>
              <a:defRPr/>
            </a:pPr>
            <a:r>
              <a:rPr lang="en-US" dirty="0" smtClean="0">
                <a:latin typeface="+mn-lt"/>
              </a:rPr>
              <a:t>Type 3 drivers define a generic network protocol that interfaces with a piece of custom middleware. The middleware component might use any other type of driver to provide the actual database access. BEA's </a:t>
            </a:r>
            <a:r>
              <a:rPr lang="en-US" dirty="0" err="1" smtClean="0">
                <a:latin typeface="+mn-lt"/>
              </a:rPr>
              <a:t>WebLogic</a:t>
            </a:r>
            <a:r>
              <a:rPr lang="en-US" dirty="0" smtClean="0">
                <a:latin typeface="+mn-lt"/>
              </a:rPr>
              <a:t> product line (formerly known as </a:t>
            </a:r>
            <a:r>
              <a:rPr lang="en-US" dirty="0" err="1" smtClean="0">
                <a:latin typeface="+mn-lt"/>
              </a:rPr>
              <a:t>WebLogic</a:t>
            </a:r>
            <a:r>
              <a:rPr lang="en-US" dirty="0" smtClean="0">
                <a:latin typeface="+mn-lt"/>
              </a:rPr>
              <a:t> Tengah and before that as </a:t>
            </a:r>
            <a:r>
              <a:rPr lang="en-US" dirty="0" err="1" smtClean="0">
                <a:latin typeface="+mn-lt"/>
              </a:rPr>
              <a:t>jdbcKona</a:t>
            </a:r>
            <a:r>
              <a:rPr lang="en-US" dirty="0" smtClean="0">
                <a:latin typeface="+mn-lt"/>
              </a:rPr>
              <a:t>/T3) is an example. These drivers are especially useful for applet deployment, since the actual JDBC classes can be written entirely in Java and downloaded by the client on the fly.</a:t>
            </a:r>
          </a:p>
          <a:p>
            <a:pPr eaLnBrk="1" hangingPunct="1">
              <a:lnSpc>
                <a:spcPct val="90000"/>
              </a:lnSpc>
              <a:defRPr/>
            </a:pPr>
            <a:endParaRPr lang="en-US" dirty="0" smtClean="0">
              <a:latin typeface="+mn-lt"/>
            </a:endParaRPr>
          </a:p>
          <a:p>
            <a:pPr eaLnBrk="1" hangingPunct="1">
              <a:lnSpc>
                <a:spcPct val="90000"/>
              </a:lnSpc>
              <a:defRPr/>
            </a:pPr>
            <a:r>
              <a:rPr lang="en-US" b="1" dirty="0" smtClean="0">
                <a:latin typeface="+mn-lt"/>
              </a:rPr>
              <a:t>Characteristics of Type III driver:</a:t>
            </a:r>
          </a:p>
          <a:p>
            <a:pPr eaLnBrk="1" hangingPunct="1">
              <a:lnSpc>
                <a:spcPct val="90000"/>
              </a:lnSpc>
              <a:buFontTx/>
              <a:buChar char="•"/>
              <a:defRPr/>
            </a:pPr>
            <a:r>
              <a:rPr lang="en-US" dirty="0" smtClean="0">
                <a:latin typeface="+mn-lt"/>
              </a:rPr>
              <a:t> 100% Java Driver, no native methods </a:t>
            </a:r>
          </a:p>
          <a:p>
            <a:pPr eaLnBrk="1" hangingPunct="1">
              <a:lnSpc>
                <a:spcPct val="90000"/>
              </a:lnSpc>
              <a:buFontTx/>
              <a:buChar char="•"/>
              <a:defRPr/>
            </a:pPr>
            <a:r>
              <a:rPr lang="en-US" dirty="0" smtClean="0">
                <a:latin typeface="+mn-lt"/>
              </a:rPr>
              <a:t> Does NOT require pre-installation on client </a:t>
            </a:r>
          </a:p>
          <a:p>
            <a:pPr eaLnBrk="1" hangingPunct="1">
              <a:lnSpc>
                <a:spcPct val="90000"/>
              </a:lnSpc>
              <a:buFontTx/>
              <a:buChar char="•"/>
              <a:defRPr/>
            </a:pPr>
            <a:r>
              <a:rPr lang="en-US" dirty="0" smtClean="0">
                <a:latin typeface="+mn-lt"/>
              </a:rPr>
              <a:t> Can be downloaded and configured ‘on-the-fly’ just like any Java class file </a:t>
            </a:r>
          </a:p>
          <a:p>
            <a:pPr eaLnBrk="1" hangingPunct="1">
              <a:lnSpc>
                <a:spcPct val="90000"/>
              </a:lnSpc>
              <a:buFontTx/>
              <a:buChar char="•"/>
              <a:defRPr/>
            </a:pPr>
            <a:r>
              <a:rPr lang="en-US" dirty="0" smtClean="0">
                <a:latin typeface="+mn-lt"/>
              </a:rPr>
              <a:t> Uses a proprietary protocol for talking with a middleware server </a:t>
            </a:r>
          </a:p>
          <a:p>
            <a:pPr eaLnBrk="1" hangingPunct="1">
              <a:lnSpc>
                <a:spcPct val="90000"/>
              </a:lnSpc>
              <a:buFontTx/>
              <a:buChar char="•"/>
              <a:defRPr/>
            </a:pPr>
            <a:r>
              <a:rPr lang="en-US" dirty="0" smtClean="0">
                <a:latin typeface="+mn-lt"/>
              </a:rPr>
              <a:t> Middleware server converts from proprietary calls to DBMS specific calls</a:t>
            </a:r>
          </a:p>
          <a:p>
            <a:pPr eaLnBrk="1" hangingPunct="1">
              <a:lnSpc>
                <a:spcPct val="90000"/>
              </a:lnSpc>
              <a:defRPr/>
            </a:pPr>
            <a:endParaRPr lang="en-US" dirty="0" smtClean="0">
              <a:latin typeface="+mn-lt"/>
            </a:endParaRPr>
          </a:p>
          <a:p>
            <a:pPr eaLnBrk="1" hangingPunct="1">
              <a:lnSpc>
                <a:spcPct val="90000"/>
              </a:lnSpc>
              <a:defRPr/>
            </a:pPr>
            <a:r>
              <a:rPr lang="en-US" b="1" dirty="0" smtClean="0">
                <a:latin typeface="+mn-lt"/>
              </a:rPr>
              <a:t>When to use?</a:t>
            </a:r>
          </a:p>
          <a:p>
            <a:pPr eaLnBrk="1" hangingPunct="1">
              <a:lnSpc>
                <a:spcPct val="90000"/>
              </a:lnSpc>
              <a:defRPr/>
            </a:pPr>
            <a:r>
              <a:rPr lang="en-US" dirty="0" smtClean="0">
                <a:latin typeface="+mn-lt"/>
              </a:rPr>
              <a:t>Type III driver adds security, caching, and connection control. As this does not require any pre-installation, it can be used in web applications.</a:t>
            </a:r>
          </a:p>
          <a:p>
            <a:pPr eaLnBrk="1" hangingPunct="1">
              <a:lnSpc>
                <a:spcPct val="90000"/>
              </a:lnSpc>
              <a:defRPr/>
            </a:pPr>
            <a:r>
              <a:rPr lang="en-US" dirty="0" smtClean="0">
                <a:latin typeface="+mn-lt"/>
              </a:rPr>
              <a:t>Here the JDBC calls are converted into a network protocol and transmitted to a server which makes the actual database calls. This is the most flexible solution, because the clients are written in pure Java and you can access any database from the middle tier without changing the client. The JDBC drivers are developed by some companies and may be quite costly.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5/22/2016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5/22/2016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Word_97_-_2003_Document2.doc"/></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java.sun.com/docs/books/jls/third_edition/html/lexical.html"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Microsoft_Office_Word_97_-_2003_Document1.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tx1"/>
                </a:solidFill>
                <a:cs typeface="Arial" charset="0"/>
              </a:rPr>
              <a:t>JDBC</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7D94C43-29CD-4315-9B32-D67EA1D0CFB6}" type="slidenum">
              <a:rPr lang="en-GB" smtClean="0">
                <a:latin typeface="Arial" charset="0"/>
                <a:cs typeface="Arial" charset="0"/>
              </a:rPr>
              <a:pPr/>
              <a:t>10</a:t>
            </a:fld>
            <a:endParaRPr lang="en-GB" smtClean="0">
              <a:latin typeface="Arial" charset="0"/>
              <a:cs typeface="Arial" charset="0"/>
            </a:endParaRPr>
          </a:p>
        </p:txBody>
      </p:sp>
      <p:graphicFrame>
        <p:nvGraphicFramePr>
          <p:cNvPr id="4098" name="Object 3"/>
          <p:cNvGraphicFramePr>
            <a:graphicFrameLocks noChangeAspect="1"/>
          </p:cNvGraphicFramePr>
          <p:nvPr/>
        </p:nvGraphicFramePr>
        <p:xfrm>
          <a:off x="381000" y="1981200"/>
          <a:ext cx="8382000" cy="3886200"/>
        </p:xfrm>
        <a:graphic>
          <a:graphicData uri="http://schemas.openxmlformats.org/presentationml/2006/ole">
            <p:oleObj spid="_x0000_s4098" name="Document" r:id="rId4" imgW="5702808" imgH="3112008" progId="Word.Document.8">
              <p:embed/>
            </p:oleObj>
          </a:graphicData>
        </a:graphic>
      </p:graphicFrame>
      <p:sp>
        <p:nvSpPr>
          <p:cNvPr id="4100" name="Rectangle 4"/>
          <p:cNvSpPr>
            <a:spLocks noChangeArrowheads="1"/>
          </p:cNvSpPr>
          <p:nvPr/>
        </p:nvSpPr>
        <p:spPr bwMode="auto">
          <a:xfrm>
            <a:off x="152400" y="0"/>
            <a:ext cx="8991600" cy="914400"/>
          </a:xfrm>
          <a:prstGeom prst="rect">
            <a:avLst/>
          </a:prstGeom>
          <a:noFill/>
          <a:ln w="9525">
            <a:noFill/>
            <a:miter lim="800000"/>
            <a:headEnd/>
            <a:tailEnd/>
          </a:ln>
        </p:spPr>
        <p:txBody>
          <a:bodyPr anchor="ctr"/>
          <a:lstStyle/>
          <a:p>
            <a:pPr>
              <a:defRPr/>
            </a:pPr>
            <a:r>
              <a:rPr lang="en-US" sz="3200" b="1" dirty="0">
                <a:latin typeface="+mj-lt"/>
              </a:rPr>
              <a:t>JDBC Drivers (Contd.).</a:t>
            </a:r>
          </a:p>
        </p:txBody>
      </p:sp>
      <p:sp>
        <p:nvSpPr>
          <p:cNvPr id="4101" name="Text Box 5"/>
          <p:cNvSpPr txBox="1">
            <a:spLocks noChangeArrowheads="1"/>
          </p:cNvSpPr>
          <p:nvPr/>
        </p:nvSpPr>
        <p:spPr bwMode="auto">
          <a:xfrm>
            <a:off x="304800" y="1279525"/>
            <a:ext cx="7696200" cy="396875"/>
          </a:xfrm>
          <a:prstGeom prst="rect">
            <a:avLst/>
          </a:prstGeom>
          <a:noFill/>
          <a:ln>
            <a:noFill/>
          </a:ln>
          <a:extLst>
            <a:ext uri="{909E8E84-426E-40DD-AFC4-6F175D3DCCD1}"/>
            <a:ext uri="{91240B29-F687-4F45-9708-019B960494DF}"/>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sz="2000" b="1" dirty="0" smtClean="0">
                <a:latin typeface="+mj-lt"/>
              </a:rPr>
              <a:t>All Java </a:t>
            </a:r>
            <a:r>
              <a:rPr lang="en-US" sz="2000" b="1" dirty="0" err="1" smtClean="0">
                <a:latin typeface="+mj-lt"/>
              </a:rPr>
              <a:t>JDBC</a:t>
            </a:r>
            <a:r>
              <a:rPr lang="en-US" sz="2000" b="1" dirty="0" smtClean="0">
                <a:latin typeface="+mj-lt"/>
              </a:rPr>
              <a:t> Net Drivers (Type III Driver)</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914400" y="1066800"/>
            <a:ext cx="8001000" cy="431800"/>
          </a:xfrm>
        </p:spPr>
        <p:txBody>
          <a:bodyPr lIns="92075" tIns="46038" rIns="92075" bIns="46038">
            <a:spAutoFit/>
          </a:bodyPr>
          <a:lstStyle/>
          <a:p>
            <a:pPr eaLnBrk="1" hangingPunct="1">
              <a:buFont typeface="Wingdings" pitchFamily="2" charset="2"/>
              <a:buNone/>
            </a:pPr>
            <a:r>
              <a:rPr sz="2200" b="1" smtClean="0">
                <a:solidFill>
                  <a:schemeClr val="tx1"/>
                </a:solidFill>
                <a:cs typeface="Arial" charset="0"/>
              </a:rPr>
              <a:t>Native Protocol All Java Drivers (Type IV Driver)</a:t>
            </a:r>
          </a:p>
        </p:txBody>
      </p:sp>
      <p:sp>
        <p:nvSpPr>
          <p:cNvPr id="5124"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56D832A-690E-4F8F-9A83-C2F95C9EA7CD}" type="slidenum">
              <a:rPr lang="en-GB" smtClean="0">
                <a:latin typeface="Arial" charset="0"/>
                <a:cs typeface="Arial" charset="0"/>
              </a:rPr>
              <a:pPr/>
              <a:t>11</a:t>
            </a:fld>
            <a:endParaRPr lang="en-GB" smtClean="0">
              <a:latin typeface="Arial" charset="0"/>
              <a:cs typeface="Arial" charset="0"/>
            </a:endParaRPr>
          </a:p>
        </p:txBody>
      </p:sp>
      <p:graphicFrame>
        <p:nvGraphicFramePr>
          <p:cNvPr id="5122" name="Object 4"/>
          <p:cNvGraphicFramePr>
            <a:graphicFrameLocks noChangeAspect="1"/>
          </p:cNvGraphicFramePr>
          <p:nvPr/>
        </p:nvGraphicFramePr>
        <p:xfrm>
          <a:off x="762000" y="2057400"/>
          <a:ext cx="7772400" cy="3886200"/>
        </p:xfrm>
        <a:graphic>
          <a:graphicData uri="http://schemas.openxmlformats.org/presentationml/2006/ole">
            <p:oleObj spid="_x0000_s5122" name="Picture" r:id="rId4" imgW="5614679" imgH="2299503" progId="Word.Picture.8">
              <p:embed/>
            </p:oleObj>
          </a:graphicData>
        </a:graphic>
      </p:graphicFrame>
      <p:sp>
        <p:nvSpPr>
          <p:cNvPr id="5125" name="Rectangle 5"/>
          <p:cNvSpPr>
            <a:spLocks noChangeArrowheads="1"/>
          </p:cNvSpPr>
          <p:nvPr/>
        </p:nvSpPr>
        <p:spPr bwMode="auto">
          <a:xfrm>
            <a:off x="228600" y="0"/>
            <a:ext cx="9144000" cy="914400"/>
          </a:xfrm>
          <a:prstGeom prst="rect">
            <a:avLst/>
          </a:prstGeom>
          <a:noFill/>
          <a:ln w="9525">
            <a:noFill/>
            <a:miter lim="800000"/>
            <a:headEnd/>
            <a:tailEnd/>
          </a:ln>
        </p:spPr>
        <p:txBody>
          <a:bodyPr anchor="ctr"/>
          <a:lstStyle/>
          <a:p>
            <a:pPr>
              <a:defRPr/>
            </a:pPr>
            <a:r>
              <a:rPr lang="en-US" sz="3200" b="1" dirty="0">
                <a:latin typeface="+mj-lt"/>
              </a:rPr>
              <a:t>JDBC Drivers (Contd.).</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152400" y="1066800"/>
            <a:ext cx="9144000" cy="523875"/>
          </a:xfrm>
        </p:spPr>
        <p:txBody>
          <a:bodyPr lIns="92075" tIns="46038" rIns="92075" bIns="46038">
            <a:spAutoFit/>
          </a:bodyPr>
          <a:lstStyle/>
          <a:p>
            <a:pPr marL="0" indent="0" eaLnBrk="1" hangingPunct="1">
              <a:buFont typeface="Wingdings" pitchFamily="2" charset="2"/>
              <a:buNone/>
            </a:pPr>
            <a:r>
              <a:rPr sz="2700" b="1" smtClean="0">
                <a:solidFill>
                  <a:schemeClr val="tx1"/>
                </a:solidFill>
                <a:cs typeface="Arial" charset="0"/>
              </a:rPr>
              <a:t>URL represents a protocol to connect to the database</a:t>
            </a:r>
            <a:endParaRPr sz="2800" b="1" smtClean="0">
              <a:solidFill>
                <a:schemeClr val="tx1"/>
              </a:solidFill>
              <a:cs typeface="Arial" charset="0"/>
            </a:endParaRPr>
          </a:p>
        </p:txBody>
      </p:sp>
      <p:sp>
        <p:nvSpPr>
          <p:cNvPr id="39939"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91C3DB2-51BF-4340-8899-51AE06D8245E}" type="slidenum">
              <a:rPr lang="en-GB" smtClean="0">
                <a:latin typeface="Arial" charset="0"/>
                <a:cs typeface="Arial" charset="0"/>
              </a:rPr>
              <a:pPr/>
              <a:t>12</a:t>
            </a:fld>
            <a:endParaRPr lang="en-GB" smtClean="0">
              <a:latin typeface="Arial" charset="0"/>
              <a:cs typeface="Arial" charset="0"/>
            </a:endParaRPr>
          </a:p>
        </p:txBody>
      </p:sp>
      <p:grpSp>
        <p:nvGrpSpPr>
          <p:cNvPr id="2" name="Group 4"/>
          <p:cNvGrpSpPr>
            <a:grpSpLocks/>
          </p:cNvGrpSpPr>
          <p:nvPr/>
        </p:nvGrpSpPr>
        <p:grpSpPr bwMode="auto">
          <a:xfrm>
            <a:off x="920750" y="2438400"/>
            <a:ext cx="7226300" cy="3302000"/>
            <a:chOff x="580" y="1536"/>
            <a:chExt cx="4552" cy="2080"/>
          </a:xfrm>
        </p:grpSpPr>
        <p:grpSp>
          <p:nvGrpSpPr>
            <p:cNvPr id="3" name="Group 5"/>
            <p:cNvGrpSpPr>
              <a:grpSpLocks/>
            </p:cNvGrpSpPr>
            <p:nvPr/>
          </p:nvGrpSpPr>
          <p:grpSpPr bwMode="auto">
            <a:xfrm>
              <a:off x="580" y="1536"/>
              <a:ext cx="4552" cy="2080"/>
              <a:chOff x="580" y="1714"/>
              <a:chExt cx="4552" cy="2080"/>
            </a:xfrm>
          </p:grpSpPr>
          <p:sp>
            <p:nvSpPr>
              <p:cNvPr id="39944" name="Rectangle 6"/>
              <p:cNvSpPr>
                <a:spLocks noChangeArrowheads="1"/>
              </p:cNvSpPr>
              <p:nvPr/>
            </p:nvSpPr>
            <p:spPr bwMode="blackWhite">
              <a:xfrm>
                <a:off x="916" y="1714"/>
                <a:ext cx="3928" cy="4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sz="2800" b="1">
                    <a:solidFill>
                      <a:srgbClr val="000000"/>
                    </a:solidFill>
                    <a:latin typeface="Courier New" pitchFamily="49" charset="0"/>
                  </a:rPr>
                  <a:t>jdbc:&lt;</a:t>
                </a:r>
                <a:r>
                  <a:rPr kumimoji="1" lang="en-US" sz="2800" b="1" i="1">
                    <a:solidFill>
                      <a:srgbClr val="000000"/>
                    </a:solidFill>
                    <a:latin typeface="Courier New" pitchFamily="49" charset="0"/>
                  </a:rPr>
                  <a:t>subprotocol</a:t>
                </a:r>
                <a:r>
                  <a:rPr kumimoji="1" lang="en-US" sz="2800" b="1">
                    <a:solidFill>
                      <a:srgbClr val="000000"/>
                    </a:solidFill>
                    <a:latin typeface="Courier New" pitchFamily="49" charset="0"/>
                  </a:rPr>
                  <a:t>&gt;:&lt;</a:t>
                </a:r>
                <a:r>
                  <a:rPr kumimoji="1" lang="en-US" sz="2800" b="1" i="1">
                    <a:solidFill>
                      <a:srgbClr val="000000"/>
                    </a:solidFill>
                    <a:latin typeface="Courier New" pitchFamily="49" charset="0"/>
                  </a:rPr>
                  <a:t>subname</a:t>
                </a:r>
                <a:r>
                  <a:rPr kumimoji="1" lang="en-US" sz="2800" b="1">
                    <a:solidFill>
                      <a:srgbClr val="000000"/>
                    </a:solidFill>
                    <a:latin typeface="Courier New" pitchFamily="49" charset="0"/>
                  </a:rPr>
                  <a:t>&gt;</a:t>
                </a:r>
              </a:p>
            </p:txBody>
          </p:sp>
          <p:sp>
            <p:nvSpPr>
              <p:cNvPr id="269319" name="Rectangle 7"/>
              <p:cNvSpPr>
                <a:spLocks noChangeArrowheads="1"/>
              </p:cNvSpPr>
              <p:nvPr/>
            </p:nvSpPr>
            <p:spPr bwMode="auto">
              <a:xfrm>
                <a:off x="680" y="2511"/>
                <a:ext cx="1056" cy="231"/>
              </a:xfrm>
              <a:prstGeom prst="rect">
                <a:avLst/>
              </a:prstGeom>
              <a:noFill/>
              <a:ln w="9525">
                <a:noFill/>
                <a:miter lim="800000"/>
                <a:headEnd/>
                <a:tailEnd/>
              </a:ln>
              <a:effectLst/>
            </p:spPr>
            <p:txBody>
              <a:bodyPr lIns="92075" tIns="46038" rIns="92075" bIns="46038">
                <a:spAutoFit/>
              </a:bodyPr>
              <a:lstStyle/>
              <a:p>
                <a:pPr algn="ctr" defTabSz="822325" eaLnBrk="0" hangingPunct="0">
                  <a:spcBef>
                    <a:spcPct val="50000"/>
                  </a:spcBef>
                  <a:defRPr/>
                </a:pPr>
                <a:r>
                  <a:rPr kumimoji="1" lang="en-US" b="1">
                    <a:solidFill>
                      <a:schemeClr val="folHlink"/>
                    </a:solidFill>
                    <a:effectLst>
                      <a:outerShdw blurRad="38100" dist="38100" dir="2700000" algn="tl">
                        <a:srgbClr val="C0C0C0"/>
                      </a:outerShdw>
                    </a:effectLst>
                    <a:latin typeface="Arial" pitchFamily="34" charset="0"/>
                    <a:cs typeface="+mn-cs"/>
                  </a:rPr>
                  <a:t>Protocol</a:t>
                </a:r>
              </a:p>
            </p:txBody>
          </p:sp>
          <p:sp>
            <p:nvSpPr>
              <p:cNvPr id="269320" name="Line 8"/>
              <p:cNvSpPr>
                <a:spLocks noChangeShapeType="1"/>
              </p:cNvSpPr>
              <p:nvPr/>
            </p:nvSpPr>
            <p:spPr bwMode="auto">
              <a:xfrm flipV="1">
                <a:off x="1200" y="2016"/>
                <a:ext cx="0" cy="480"/>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269321" name="Line 9"/>
              <p:cNvSpPr>
                <a:spLocks noChangeShapeType="1"/>
              </p:cNvSpPr>
              <p:nvPr/>
            </p:nvSpPr>
            <p:spPr bwMode="auto">
              <a:xfrm flipV="1">
                <a:off x="4080" y="2016"/>
                <a:ext cx="0" cy="432"/>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269322" name="Rectangle 10"/>
              <p:cNvSpPr>
                <a:spLocks noChangeArrowheads="1"/>
              </p:cNvSpPr>
              <p:nvPr/>
            </p:nvSpPr>
            <p:spPr bwMode="auto">
              <a:xfrm>
                <a:off x="3499" y="2424"/>
                <a:ext cx="1152" cy="404"/>
              </a:xfrm>
              <a:prstGeom prst="rect">
                <a:avLst/>
              </a:prstGeom>
              <a:noFill/>
              <a:ln w="9525">
                <a:noFill/>
                <a:miter lim="800000"/>
                <a:headEnd/>
                <a:tailEnd/>
              </a:ln>
              <a:effectLst/>
            </p:spPr>
            <p:txBody>
              <a:bodyPr lIns="92075" tIns="46038" rIns="92075" bIns="46038">
                <a:spAutoFit/>
              </a:bodyPr>
              <a:lstStyle/>
              <a:p>
                <a:pPr algn="ctr" defTabSz="822325" eaLnBrk="0" hangingPunct="0">
                  <a:spcBef>
                    <a:spcPct val="50000"/>
                  </a:spcBef>
                  <a:defRPr/>
                </a:pPr>
                <a:r>
                  <a:rPr kumimoji="1" lang="en-US" b="1">
                    <a:solidFill>
                      <a:schemeClr val="folHlink"/>
                    </a:solidFill>
                    <a:effectLst>
                      <a:outerShdw blurRad="38100" dist="38100" dir="2700000" algn="tl">
                        <a:srgbClr val="C0C0C0"/>
                      </a:outerShdw>
                    </a:effectLst>
                    <a:latin typeface="Arial" pitchFamily="34" charset="0"/>
                    <a:cs typeface="+mn-cs"/>
                  </a:rPr>
                  <a:t>Database</a:t>
                </a:r>
                <a:br>
                  <a:rPr kumimoji="1" lang="en-US" b="1">
                    <a:solidFill>
                      <a:schemeClr val="folHlink"/>
                    </a:solidFill>
                    <a:effectLst>
                      <a:outerShdw blurRad="38100" dist="38100" dir="2700000" algn="tl">
                        <a:srgbClr val="C0C0C0"/>
                      </a:outerShdw>
                    </a:effectLst>
                    <a:latin typeface="Arial" pitchFamily="34" charset="0"/>
                    <a:cs typeface="+mn-cs"/>
                  </a:rPr>
                </a:br>
                <a:r>
                  <a:rPr kumimoji="1" lang="en-US" b="1">
                    <a:solidFill>
                      <a:schemeClr val="folHlink"/>
                    </a:solidFill>
                    <a:effectLst>
                      <a:outerShdw blurRad="38100" dist="38100" dir="2700000" algn="tl">
                        <a:srgbClr val="C0C0C0"/>
                      </a:outerShdw>
                    </a:effectLst>
                    <a:latin typeface="Arial" pitchFamily="34" charset="0"/>
                    <a:cs typeface="+mn-cs"/>
                  </a:rPr>
                  <a:t>identifier</a:t>
                </a:r>
              </a:p>
            </p:txBody>
          </p:sp>
          <p:sp>
            <p:nvSpPr>
              <p:cNvPr id="39949" name="Rectangle 11"/>
              <p:cNvSpPr>
                <a:spLocks noChangeArrowheads="1"/>
              </p:cNvSpPr>
              <p:nvPr/>
            </p:nvSpPr>
            <p:spPr bwMode="blackWhite">
              <a:xfrm>
                <a:off x="580" y="3394"/>
                <a:ext cx="4552" cy="400"/>
              </a:xfrm>
              <a:prstGeom prst="rect">
                <a:avLst/>
              </a:prstGeom>
              <a:solidFill>
                <a:schemeClr val="accent1"/>
              </a:solidFill>
              <a:ln w="12700">
                <a:solidFill>
                  <a:srgbClr val="000000"/>
                </a:solidFill>
                <a:miter lim="800000"/>
                <a:headEnd/>
                <a:tailEnd/>
              </a:ln>
            </p:spPr>
            <p:txBody>
              <a:bodyPr lIns="90488" tIns="44450" rIns="90488" bIns="44450">
                <a:spAutoFit/>
              </a:bodyPr>
              <a:lstStyle/>
              <a:p>
                <a:pPr algn="ctr" defTabSz="739775" eaLnBrk="0" hangingPunct="0">
                  <a:lnSpc>
                    <a:spcPct val="125000"/>
                  </a:lnSpc>
                </a:pPr>
                <a:r>
                  <a:rPr kumimoji="1" lang="en-US" sz="2800" b="1">
                    <a:solidFill>
                      <a:schemeClr val="bg2"/>
                    </a:solidFill>
                    <a:latin typeface="Courier New" pitchFamily="49" charset="0"/>
                  </a:rPr>
                  <a:t>jdbc:oracle:&lt;</a:t>
                </a:r>
                <a:r>
                  <a:rPr kumimoji="1" lang="en-US" sz="2800" b="1" i="1">
                    <a:solidFill>
                      <a:schemeClr val="bg2"/>
                    </a:solidFill>
                    <a:latin typeface="Courier New" pitchFamily="49" charset="0"/>
                  </a:rPr>
                  <a:t>driver</a:t>
                </a:r>
                <a:r>
                  <a:rPr kumimoji="1" lang="en-US" sz="2800" b="1">
                    <a:solidFill>
                      <a:schemeClr val="bg2"/>
                    </a:solidFill>
                    <a:latin typeface="Courier New" pitchFamily="49" charset="0"/>
                  </a:rPr>
                  <a:t>&gt;:@&lt;</a:t>
                </a:r>
                <a:r>
                  <a:rPr kumimoji="1" lang="en-US" sz="2800" b="1" i="1">
                    <a:solidFill>
                      <a:schemeClr val="bg2"/>
                    </a:solidFill>
                    <a:latin typeface="Courier New" pitchFamily="49" charset="0"/>
                  </a:rPr>
                  <a:t>database</a:t>
                </a:r>
                <a:r>
                  <a:rPr kumimoji="1" lang="en-US" sz="2800" b="1">
                    <a:solidFill>
                      <a:schemeClr val="bg2"/>
                    </a:solidFill>
                    <a:latin typeface="Courier New" pitchFamily="49" charset="0"/>
                  </a:rPr>
                  <a:t>&gt;</a:t>
                </a:r>
              </a:p>
            </p:txBody>
          </p:sp>
          <p:sp>
            <p:nvSpPr>
              <p:cNvPr id="269324" name="Line 12"/>
              <p:cNvSpPr>
                <a:spLocks noChangeShapeType="1"/>
              </p:cNvSpPr>
              <p:nvPr/>
            </p:nvSpPr>
            <p:spPr bwMode="auto">
              <a:xfrm>
                <a:off x="4080" y="2808"/>
                <a:ext cx="0" cy="600"/>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269325" name="Rectangle 13"/>
              <p:cNvSpPr>
                <a:spLocks noChangeArrowheads="1"/>
              </p:cNvSpPr>
              <p:nvPr/>
            </p:nvSpPr>
            <p:spPr bwMode="auto">
              <a:xfrm>
                <a:off x="1688" y="2511"/>
                <a:ext cx="1440" cy="231"/>
              </a:xfrm>
              <a:prstGeom prst="rect">
                <a:avLst/>
              </a:prstGeom>
              <a:noFill/>
              <a:ln w="9525">
                <a:noFill/>
                <a:miter lim="800000"/>
                <a:headEnd/>
                <a:tailEnd/>
              </a:ln>
              <a:effectLst/>
            </p:spPr>
            <p:txBody>
              <a:bodyPr lIns="92075" tIns="46038" rIns="92075" bIns="46038">
                <a:spAutoFit/>
              </a:bodyPr>
              <a:lstStyle/>
              <a:p>
                <a:pPr algn="ctr" defTabSz="822325" eaLnBrk="0" hangingPunct="0">
                  <a:spcBef>
                    <a:spcPct val="50000"/>
                  </a:spcBef>
                  <a:defRPr/>
                </a:pPr>
                <a:r>
                  <a:rPr kumimoji="1" lang="en-US" b="1">
                    <a:solidFill>
                      <a:schemeClr val="folHlink"/>
                    </a:solidFill>
                    <a:effectLst>
                      <a:outerShdw blurRad="38100" dist="38100" dir="2700000" algn="tl">
                        <a:srgbClr val="C0C0C0"/>
                      </a:outerShdw>
                    </a:effectLst>
                    <a:latin typeface="Arial" pitchFamily="34" charset="0"/>
                    <a:cs typeface="+mn-cs"/>
                  </a:rPr>
                  <a:t>Subprotocol</a:t>
                </a:r>
              </a:p>
            </p:txBody>
          </p:sp>
          <p:sp>
            <p:nvSpPr>
              <p:cNvPr id="269326" name="Line 14"/>
              <p:cNvSpPr>
                <a:spLocks noChangeShapeType="1"/>
              </p:cNvSpPr>
              <p:nvPr/>
            </p:nvSpPr>
            <p:spPr bwMode="auto">
              <a:xfrm flipV="1">
                <a:off x="2400" y="2016"/>
                <a:ext cx="0" cy="480"/>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269327" name="Freeform 15"/>
              <p:cNvSpPr>
                <a:spLocks/>
              </p:cNvSpPr>
              <p:nvPr/>
            </p:nvSpPr>
            <p:spPr bwMode="auto">
              <a:xfrm>
                <a:off x="1776" y="2736"/>
                <a:ext cx="625" cy="721"/>
              </a:xfrm>
              <a:custGeom>
                <a:avLst/>
                <a:gdLst/>
                <a:ahLst/>
                <a:cxnLst>
                  <a:cxn ang="0">
                    <a:pos x="624" y="0"/>
                  </a:cxn>
                  <a:cxn ang="0">
                    <a:pos x="624" y="257"/>
                  </a:cxn>
                  <a:cxn ang="0">
                    <a:pos x="0" y="257"/>
                  </a:cxn>
                  <a:cxn ang="0">
                    <a:pos x="0" y="720"/>
                  </a:cxn>
                </a:cxnLst>
                <a:rect l="0" t="0" r="r" b="b"/>
                <a:pathLst>
                  <a:path w="625" h="721">
                    <a:moveTo>
                      <a:pt x="624" y="0"/>
                    </a:moveTo>
                    <a:lnTo>
                      <a:pt x="624" y="257"/>
                    </a:lnTo>
                    <a:lnTo>
                      <a:pt x="0" y="257"/>
                    </a:lnTo>
                    <a:lnTo>
                      <a:pt x="0" y="720"/>
                    </a:lnTo>
                  </a:path>
                </a:pathLst>
              </a:custGeom>
              <a:noFill/>
              <a:ln w="50800" cap="rnd" cmpd="sng">
                <a:solidFill>
                  <a:schemeClr val="hlink"/>
                </a:solidFill>
                <a:prstDash val="solid"/>
                <a:round/>
                <a:headEnd type="none" w="sm" len="sm"/>
                <a:tailEnd type="stealth" w="med" len="lg"/>
              </a:ln>
              <a:effectLst>
                <a:outerShdw dist="53882" dir="2700000" algn="ctr" rotWithShape="0">
                  <a:schemeClr val="bg2"/>
                </a:outerShdw>
              </a:effectLst>
            </p:spPr>
            <p:txBody>
              <a:bodyPr/>
              <a:lstStyle/>
              <a:p>
                <a:pPr>
                  <a:defRPr/>
                </a:pPr>
                <a:endParaRPr lang="en-US">
                  <a:latin typeface="Arial" pitchFamily="34" charset="0"/>
                  <a:cs typeface="+mn-cs"/>
                </a:endParaRPr>
              </a:p>
            </p:txBody>
          </p:sp>
          <p:sp>
            <p:nvSpPr>
              <p:cNvPr id="269328" name="Freeform 16"/>
              <p:cNvSpPr>
                <a:spLocks/>
              </p:cNvSpPr>
              <p:nvPr/>
            </p:nvSpPr>
            <p:spPr bwMode="auto">
              <a:xfrm>
                <a:off x="912" y="2736"/>
                <a:ext cx="289" cy="721"/>
              </a:xfrm>
              <a:custGeom>
                <a:avLst/>
                <a:gdLst/>
                <a:ahLst/>
                <a:cxnLst>
                  <a:cxn ang="0">
                    <a:pos x="288" y="0"/>
                  </a:cxn>
                  <a:cxn ang="0">
                    <a:pos x="288" y="257"/>
                  </a:cxn>
                  <a:cxn ang="0">
                    <a:pos x="0" y="257"/>
                  </a:cxn>
                  <a:cxn ang="0">
                    <a:pos x="0" y="720"/>
                  </a:cxn>
                </a:cxnLst>
                <a:rect l="0" t="0" r="r" b="b"/>
                <a:pathLst>
                  <a:path w="289" h="721">
                    <a:moveTo>
                      <a:pt x="288" y="0"/>
                    </a:moveTo>
                    <a:lnTo>
                      <a:pt x="288" y="257"/>
                    </a:lnTo>
                    <a:lnTo>
                      <a:pt x="0" y="257"/>
                    </a:lnTo>
                    <a:lnTo>
                      <a:pt x="0" y="720"/>
                    </a:lnTo>
                  </a:path>
                </a:pathLst>
              </a:custGeom>
              <a:noFill/>
              <a:ln w="50800" cap="rnd" cmpd="sng">
                <a:solidFill>
                  <a:schemeClr val="hlink"/>
                </a:solidFill>
                <a:prstDash val="solid"/>
                <a:round/>
                <a:headEnd type="none" w="sm" len="sm"/>
                <a:tailEnd type="stealth" w="med" len="lg"/>
              </a:ln>
              <a:effectLst>
                <a:outerShdw dist="53882" dir="2700000" algn="ctr" rotWithShape="0">
                  <a:schemeClr val="bg2"/>
                </a:outerShdw>
              </a:effectLst>
            </p:spPr>
            <p:txBody>
              <a:bodyPr/>
              <a:lstStyle/>
              <a:p>
                <a:pPr>
                  <a:defRPr/>
                </a:pPr>
                <a:endParaRPr lang="en-US">
                  <a:latin typeface="Arial" pitchFamily="34" charset="0"/>
                  <a:cs typeface="+mn-cs"/>
                </a:endParaRPr>
              </a:p>
            </p:txBody>
          </p:sp>
        </p:grpSp>
        <p:sp>
          <p:nvSpPr>
            <p:cNvPr id="269329" name="Freeform 17"/>
            <p:cNvSpPr>
              <a:spLocks/>
            </p:cNvSpPr>
            <p:nvPr/>
          </p:nvSpPr>
          <p:spPr bwMode="auto">
            <a:xfrm>
              <a:off x="2304" y="3264"/>
              <a:ext cx="2737" cy="97"/>
            </a:xfrm>
            <a:custGeom>
              <a:avLst/>
              <a:gdLst/>
              <a:ahLst/>
              <a:cxnLst>
                <a:cxn ang="0">
                  <a:pos x="0" y="96"/>
                </a:cxn>
                <a:cxn ang="0">
                  <a:pos x="0" y="0"/>
                </a:cxn>
                <a:cxn ang="0">
                  <a:pos x="2736" y="0"/>
                </a:cxn>
                <a:cxn ang="0">
                  <a:pos x="2736" y="61"/>
                </a:cxn>
                <a:cxn ang="0">
                  <a:pos x="2736" y="96"/>
                </a:cxn>
              </a:cxnLst>
              <a:rect l="0" t="0" r="r" b="b"/>
              <a:pathLst>
                <a:path w="2737" h="97">
                  <a:moveTo>
                    <a:pt x="0" y="96"/>
                  </a:moveTo>
                  <a:lnTo>
                    <a:pt x="0" y="0"/>
                  </a:lnTo>
                  <a:lnTo>
                    <a:pt x="2736" y="0"/>
                  </a:lnTo>
                  <a:lnTo>
                    <a:pt x="2736" y="61"/>
                  </a:lnTo>
                  <a:lnTo>
                    <a:pt x="2736" y="96"/>
                  </a:lnTo>
                </a:path>
              </a:pathLst>
            </a:custGeom>
            <a:noFill/>
            <a:ln w="50800" cap="rnd" cmpd="sng">
              <a:solidFill>
                <a:schemeClr val="tx2"/>
              </a:solidFill>
              <a:prstDash val="solid"/>
              <a:round/>
              <a:headEnd type="none" w="sm" len="sm"/>
              <a:tailEnd type="none" w="sm" len="sm"/>
            </a:ln>
            <a:effectLst>
              <a:outerShdw dist="53882" dir="2700000" algn="ctr" rotWithShape="0">
                <a:schemeClr val="bg2"/>
              </a:outerShdw>
            </a:effectLst>
          </p:spPr>
          <p:txBody>
            <a:bodyPr/>
            <a:lstStyle/>
            <a:p>
              <a:pPr>
                <a:defRPr/>
              </a:pPr>
              <a:endParaRPr lang="en-US">
                <a:latin typeface="Arial" pitchFamily="34" charset="0"/>
                <a:cs typeface="+mn-cs"/>
              </a:endParaRPr>
            </a:p>
          </p:txBody>
        </p:sp>
      </p:grpSp>
      <p:sp>
        <p:nvSpPr>
          <p:cNvPr id="29701" name="Rectangle 18"/>
          <p:cNvSpPr>
            <a:spLocks noChangeArrowheads="1"/>
          </p:cNvSpPr>
          <p:nvPr/>
        </p:nvSpPr>
        <p:spPr bwMode="auto">
          <a:xfrm>
            <a:off x="304800" y="0"/>
            <a:ext cx="8839200" cy="914400"/>
          </a:xfrm>
          <a:prstGeom prst="rect">
            <a:avLst/>
          </a:prstGeom>
          <a:noFill/>
          <a:ln w="9525">
            <a:noFill/>
            <a:miter lim="800000"/>
            <a:headEnd/>
            <a:tailEnd/>
          </a:ln>
        </p:spPr>
        <p:txBody>
          <a:bodyPr anchor="ctr"/>
          <a:lstStyle/>
          <a:p>
            <a:pPr>
              <a:defRPr/>
            </a:pPr>
            <a:r>
              <a:rPr lang="en-US" sz="2800" b="1" dirty="0">
                <a:latin typeface="+mj-lt"/>
              </a:rPr>
              <a:t>Connect: About JDBC URL</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860425" y="1814513"/>
            <a:ext cx="7385050" cy="1878012"/>
          </a:xfrm>
        </p:spPr>
        <p:txBody>
          <a:bodyPr lIns="92075" tIns="46038" rIns="92075" bIns="46038">
            <a:spAutoFit/>
          </a:bodyPr>
          <a:lstStyle/>
          <a:p>
            <a:pPr eaLnBrk="1" hangingPunct="1"/>
            <a:r>
              <a:rPr smtClean="0">
                <a:solidFill>
                  <a:schemeClr val="tx1"/>
                </a:solidFill>
                <a:cs typeface="Arial" charset="0"/>
              </a:rPr>
              <a:t>To connect to database using Sun jdbc-odbc driver</a:t>
            </a:r>
          </a:p>
          <a:p>
            <a:pPr eaLnBrk="1" hangingPunct="1"/>
            <a:endParaRPr smtClean="0">
              <a:solidFill>
                <a:schemeClr val="tx1"/>
              </a:solidFill>
              <a:cs typeface="Arial" charset="0"/>
            </a:endParaRPr>
          </a:p>
          <a:p>
            <a:pPr eaLnBrk="1" hangingPunct="1"/>
            <a:endParaRPr smtClean="0">
              <a:solidFill>
                <a:schemeClr val="tx1"/>
              </a:solidFill>
              <a:cs typeface="Arial" charset="0"/>
            </a:endParaRPr>
          </a:p>
          <a:p>
            <a:pPr eaLnBrk="1" hangingPunct="1"/>
            <a:endParaRPr smtClean="0">
              <a:solidFill>
                <a:schemeClr val="tx1"/>
              </a:solidFill>
              <a:cs typeface="Arial" charset="0"/>
            </a:endParaRPr>
          </a:p>
          <a:p>
            <a:pPr eaLnBrk="1" hangingPunct="1"/>
            <a:r>
              <a:rPr smtClean="0">
                <a:solidFill>
                  <a:schemeClr val="tx1"/>
                </a:solidFill>
                <a:cs typeface="Arial" charset="0"/>
              </a:rPr>
              <a:t>To connect to oracle using thin driver provided by Oracle</a:t>
            </a:r>
          </a:p>
        </p:txBody>
      </p:sp>
      <p:sp>
        <p:nvSpPr>
          <p:cNvPr id="40963"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AE29249-DA3B-4C62-AE26-AE20B3E09797}" type="slidenum">
              <a:rPr lang="en-GB" smtClean="0">
                <a:latin typeface="Arial" charset="0"/>
                <a:cs typeface="Arial" charset="0"/>
              </a:rPr>
              <a:pPr/>
              <a:t>13</a:t>
            </a:fld>
            <a:endParaRPr lang="en-GB" smtClean="0">
              <a:latin typeface="Arial" charset="0"/>
              <a:cs typeface="Arial" charset="0"/>
            </a:endParaRPr>
          </a:p>
        </p:txBody>
      </p:sp>
      <p:sp>
        <p:nvSpPr>
          <p:cNvPr id="40964" name="Rectangle 4"/>
          <p:cNvSpPr>
            <a:spLocks noChangeArrowheads="1"/>
          </p:cNvSpPr>
          <p:nvPr/>
        </p:nvSpPr>
        <p:spPr bwMode="blackWhite">
          <a:xfrm>
            <a:off x="1295400" y="2667000"/>
            <a:ext cx="59309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b="1">
                <a:solidFill>
                  <a:srgbClr val="000000"/>
                </a:solidFill>
                <a:latin typeface="Courier New" pitchFamily="49" charset="0"/>
              </a:rPr>
              <a:t>jdbc:odbc:jdbcoodbcDriverDsn</a:t>
            </a:r>
          </a:p>
        </p:txBody>
      </p:sp>
      <p:sp>
        <p:nvSpPr>
          <p:cNvPr id="40965" name="Rectangle 5"/>
          <p:cNvSpPr>
            <a:spLocks noChangeArrowheads="1"/>
          </p:cNvSpPr>
          <p:nvPr/>
        </p:nvSpPr>
        <p:spPr bwMode="blackWhite">
          <a:xfrm>
            <a:off x="1219200" y="3352800"/>
            <a:ext cx="5930900" cy="436563"/>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b="1">
                <a:solidFill>
                  <a:srgbClr val="000000"/>
                </a:solidFill>
                <a:latin typeface="Courier New" pitchFamily="49" charset="0"/>
              </a:rPr>
              <a:t>jdbc:oracle:thin:@&lt;TNSNAMES entry&gt;</a:t>
            </a:r>
          </a:p>
        </p:txBody>
      </p:sp>
      <p:sp>
        <p:nvSpPr>
          <p:cNvPr id="30726" name="Rectangle 6"/>
          <p:cNvSpPr>
            <a:spLocks noChangeArrowheads="1"/>
          </p:cNvSpPr>
          <p:nvPr/>
        </p:nvSpPr>
        <p:spPr bwMode="auto">
          <a:xfrm>
            <a:off x="228600" y="0"/>
            <a:ext cx="8915400" cy="914400"/>
          </a:xfrm>
          <a:prstGeom prst="rect">
            <a:avLst/>
          </a:prstGeom>
          <a:noFill/>
          <a:ln w="9525">
            <a:noFill/>
            <a:miter lim="800000"/>
            <a:headEnd/>
            <a:tailEnd/>
          </a:ln>
        </p:spPr>
        <p:txBody>
          <a:bodyPr anchor="ctr"/>
          <a:lstStyle/>
          <a:p>
            <a:pPr>
              <a:defRPr/>
            </a:pPr>
            <a:r>
              <a:rPr lang="en-US" sz="2800" b="1" dirty="0">
                <a:latin typeface="+mj-lt"/>
              </a:rPr>
              <a:t>JDBC URLs: Examples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917575" y="1219200"/>
            <a:ext cx="7385050" cy="769938"/>
          </a:xfrm>
        </p:spPr>
        <p:txBody>
          <a:bodyPr lIns="92075" tIns="46038" rIns="92075" bIns="46038">
            <a:spAutoFit/>
          </a:bodyPr>
          <a:lstStyle/>
          <a:p>
            <a:pPr algn="just" eaLnBrk="1" hangingPunct="1">
              <a:spcBef>
                <a:spcPct val="225000"/>
              </a:spcBef>
              <a:buFont typeface="Wingdings" pitchFamily="2" charset="2"/>
              <a:buNone/>
            </a:pPr>
            <a:r>
              <a:rPr sz="2200" smtClean="0">
                <a:solidFill>
                  <a:schemeClr val="tx1"/>
                </a:solidFill>
                <a:cs typeface="Arial" charset="0"/>
              </a:rPr>
              <a:t>1.	To register the driver is to send the driver class name    	as parameter for Class.forName() method</a:t>
            </a:r>
          </a:p>
        </p:txBody>
      </p:sp>
      <p:sp>
        <p:nvSpPr>
          <p:cNvPr id="41987"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ABAAD5C-0255-4735-9A36-07D507646B9D}" type="slidenum">
              <a:rPr lang="en-GB" smtClean="0">
                <a:latin typeface="Arial" charset="0"/>
                <a:cs typeface="Arial" charset="0"/>
              </a:rPr>
              <a:pPr/>
              <a:t>14</a:t>
            </a:fld>
            <a:endParaRPr lang="en-GB" smtClean="0">
              <a:latin typeface="Arial" charset="0"/>
              <a:cs typeface="Arial" charset="0"/>
            </a:endParaRPr>
          </a:p>
        </p:txBody>
      </p:sp>
      <p:sp>
        <p:nvSpPr>
          <p:cNvPr id="111620" name="Rectangle 4"/>
          <p:cNvSpPr>
            <a:spLocks noChangeArrowheads="1"/>
          </p:cNvSpPr>
          <p:nvPr/>
        </p:nvSpPr>
        <p:spPr bwMode="blackWhite">
          <a:xfrm>
            <a:off x="1066800" y="2362200"/>
            <a:ext cx="7467600" cy="797654"/>
          </a:xfrm>
          <a:prstGeom prst="rect">
            <a:avLst/>
          </a:prstGeom>
          <a:solidFill>
            <a:srgbClr val="FFDC4F"/>
          </a:solidFill>
          <a:ln w="12700">
            <a:solidFill>
              <a:srgbClr val="000000"/>
            </a:solidFill>
            <a:miter lim="800000"/>
            <a:headEnd/>
            <a:tailEnd/>
          </a:ln>
        </p:spPr>
        <p:txBody>
          <a:bodyPr wrap="square" lIns="90488" tIns="44450" rIns="90488" bIns="44450">
            <a:spAutoFit/>
          </a:bodyPr>
          <a:lstStyle/>
          <a:p>
            <a:pPr defTabSz="739775" eaLnBrk="0" hangingPunct="0">
              <a:spcBef>
                <a:spcPct val="30000"/>
              </a:spcBef>
              <a:defRPr/>
            </a:pPr>
            <a:r>
              <a:rPr kumimoji="1" lang="en-US" sz="2000" dirty="0">
                <a:latin typeface="+mn-lt"/>
                <a:cs typeface="Arial" pitchFamily="34" charset="0"/>
              </a:rPr>
              <a:t>Class c = </a:t>
            </a:r>
            <a:r>
              <a:rPr kumimoji="1" lang="en-US" sz="2000" dirty="0" err="1" smtClean="0">
                <a:cs typeface="Arial" pitchFamily="34" charset="0"/>
              </a:rPr>
              <a:t>Class.forName</a:t>
            </a:r>
            <a:r>
              <a:rPr kumimoji="1" lang="en-US" sz="2000" dirty="0" smtClean="0">
                <a:cs typeface="Arial" pitchFamily="34" charset="0"/>
              </a:rPr>
              <a:t>(”</a:t>
            </a:r>
            <a:r>
              <a:rPr kumimoji="1" lang="en-US" sz="2000" dirty="0" err="1" smtClean="0">
                <a:cs typeface="Arial" pitchFamily="34" charset="0"/>
              </a:rPr>
              <a:t>sun.jdbc.odbc.JdbcOdbcDriver</a:t>
            </a:r>
            <a:r>
              <a:rPr kumimoji="1" lang="en-US" sz="2000" dirty="0" smtClean="0">
                <a:cs typeface="Arial" pitchFamily="34" charset="0"/>
              </a:rPr>
              <a:t>");</a:t>
            </a:r>
          </a:p>
          <a:p>
            <a:pPr defTabSz="739775" eaLnBrk="0" hangingPunct="0">
              <a:spcBef>
                <a:spcPct val="30000"/>
              </a:spcBef>
              <a:defRPr/>
            </a:pPr>
            <a:r>
              <a:rPr kumimoji="1" lang="en-US" sz="2000" dirty="0" smtClean="0">
                <a:latin typeface="+mn-lt"/>
                <a:cs typeface="Arial" pitchFamily="34" charset="0"/>
              </a:rPr>
              <a:t>Class c=</a:t>
            </a:r>
            <a:r>
              <a:rPr kumimoji="1" lang="en-US" sz="2000" dirty="0" err="1" smtClean="0">
                <a:latin typeface="+mn-lt"/>
                <a:cs typeface="Arial" pitchFamily="34" charset="0"/>
              </a:rPr>
              <a:t>Class.forName</a:t>
            </a:r>
            <a:r>
              <a:rPr kumimoji="1" lang="en-US" sz="2000" dirty="0">
                <a:latin typeface="+mn-lt"/>
                <a:cs typeface="Arial" pitchFamily="34" charset="0"/>
              </a:rPr>
              <a:t>("</a:t>
            </a:r>
            <a:r>
              <a:rPr kumimoji="1" lang="en-US" sz="2000" dirty="0" err="1">
                <a:latin typeface="+mn-lt"/>
                <a:cs typeface="Arial" pitchFamily="34" charset="0"/>
              </a:rPr>
              <a:t>oracle.jdbc.driver.OracleDriver</a:t>
            </a:r>
            <a:r>
              <a:rPr kumimoji="1" lang="en-US" sz="2000" dirty="0">
                <a:latin typeface="+mn-lt"/>
                <a:cs typeface="Arial" pitchFamily="34" charset="0"/>
              </a:rPr>
              <a:t>");</a:t>
            </a:r>
          </a:p>
        </p:txBody>
      </p:sp>
      <p:sp>
        <p:nvSpPr>
          <p:cNvPr id="28677" name="Rectangle 5"/>
          <p:cNvSpPr>
            <a:spLocks noChangeArrowheads="1"/>
          </p:cNvSpPr>
          <p:nvPr/>
        </p:nvSpPr>
        <p:spPr bwMode="blackWhite">
          <a:xfrm>
            <a:off x="1041400" y="4038600"/>
            <a:ext cx="7493000" cy="858838"/>
          </a:xfrm>
          <a:prstGeom prst="rect">
            <a:avLst/>
          </a:prstGeom>
          <a:solidFill>
            <a:srgbClr val="FFDC4F"/>
          </a:solidFill>
          <a:ln w="12700">
            <a:solidFill>
              <a:srgbClr val="000000"/>
            </a:solidFill>
            <a:miter lim="800000"/>
            <a:headEnd/>
            <a:tailEnd/>
          </a:ln>
        </p:spPr>
        <p:txBody>
          <a:bodyPr wrap="square" lIns="90488" tIns="44450" rIns="90488" bIns="44450">
            <a:spAutoFit/>
          </a:bodyPr>
          <a:lstStyle/>
          <a:p>
            <a:pPr defTabSz="739775" eaLnBrk="0" hangingPunct="0">
              <a:lnSpc>
                <a:spcPct val="125000"/>
              </a:lnSpc>
              <a:defRPr/>
            </a:pPr>
            <a:r>
              <a:rPr kumimoji="1" lang="en-US" sz="2000" dirty="0">
                <a:solidFill>
                  <a:srgbClr val="000000"/>
                </a:solidFill>
                <a:latin typeface="+mn-lt"/>
              </a:rPr>
              <a:t>Connection </a:t>
            </a:r>
            <a:r>
              <a:rPr kumimoji="1" lang="en-US" sz="2000" i="1" dirty="0" err="1">
                <a:solidFill>
                  <a:srgbClr val="000000"/>
                </a:solidFill>
                <a:latin typeface="+mn-lt"/>
              </a:rPr>
              <a:t>conn</a:t>
            </a:r>
            <a:r>
              <a:rPr kumimoji="1" lang="en-US" sz="2000" dirty="0">
                <a:solidFill>
                  <a:srgbClr val="000000"/>
                </a:solidFill>
                <a:latin typeface="+mn-lt"/>
              </a:rPr>
              <a:t>=</a:t>
            </a:r>
            <a:r>
              <a:rPr kumimoji="1" lang="en-US" sz="2000" dirty="0" err="1">
                <a:solidFill>
                  <a:srgbClr val="000000"/>
                </a:solidFill>
                <a:latin typeface="+mn-lt"/>
              </a:rPr>
              <a:t>DriverManager.getConnection</a:t>
            </a:r>
            <a:r>
              <a:rPr kumimoji="1" lang="en-US" sz="2000" dirty="0">
                <a:solidFill>
                  <a:srgbClr val="000000"/>
                </a:solidFill>
                <a:latin typeface="+mn-lt"/>
              </a:rPr>
              <a:t>(</a:t>
            </a:r>
            <a:r>
              <a:rPr kumimoji="1" lang="en-US" sz="2000" i="1" dirty="0" err="1">
                <a:solidFill>
                  <a:srgbClr val="000000"/>
                </a:solidFill>
                <a:latin typeface="+mn-lt"/>
              </a:rPr>
              <a:t>URL</a:t>
            </a:r>
            <a:r>
              <a:rPr kumimoji="1" lang="en-US" sz="2000" dirty="0" err="1">
                <a:solidFill>
                  <a:srgbClr val="000000"/>
                </a:solidFill>
                <a:latin typeface="+mn-lt"/>
              </a:rPr>
              <a:t>,</a:t>
            </a:r>
            <a:r>
              <a:rPr kumimoji="1" lang="en-US" sz="2000" i="1" dirty="0" err="1">
                <a:solidFill>
                  <a:srgbClr val="000000"/>
                </a:solidFill>
                <a:latin typeface="+mn-lt"/>
              </a:rPr>
              <a:t>userid</a:t>
            </a:r>
            <a:r>
              <a:rPr kumimoji="1" lang="en-US" sz="2000" dirty="0" err="1">
                <a:solidFill>
                  <a:srgbClr val="000000"/>
                </a:solidFill>
                <a:latin typeface="+mn-lt"/>
              </a:rPr>
              <a:t>,</a:t>
            </a:r>
            <a:r>
              <a:rPr kumimoji="1" lang="en-US" sz="2000" i="1" dirty="0" err="1">
                <a:solidFill>
                  <a:srgbClr val="000000"/>
                </a:solidFill>
                <a:latin typeface="+mn-lt"/>
              </a:rPr>
              <a:t>password</a:t>
            </a:r>
            <a:r>
              <a:rPr kumimoji="1" lang="en-US" sz="2000" dirty="0">
                <a:solidFill>
                  <a:srgbClr val="000000"/>
                </a:solidFill>
                <a:latin typeface="+mn-lt"/>
              </a:rPr>
              <a:t>);</a:t>
            </a:r>
          </a:p>
        </p:txBody>
      </p:sp>
      <p:sp>
        <p:nvSpPr>
          <p:cNvPr id="111622" name="Rectangle 6"/>
          <p:cNvSpPr>
            <a:spLocks noChangeArrowheads="1"/>
          </p:cNvSpPr>
          <p:nvPr/>
        </p:nvSpPr>
        <p:spPr bwMode="gray">
          <a:xfrm>
            <a:off x="1066800" y="5105400"/>
            <a:ext cx="7162800" cy="1066800"/>
          </a:xfrm>
          <a:prstGeom prst="rect">
            <a:avLst/>
          </a:prstGeom>
          <a:solidFill>
            <a:srgbClr val="EAEAEA"/>
          </a:solidFill>
          <a:ln w="12700">
            <a:solidFill>
              <a:schemeClr val="bg2"/>
            </a:solidFill>
            <a:miter lim="800000"/>
            <a:headEnd/>
            <a:tailEnd/>
          </a:ln>
        </p:spPr>
        <p:txBody>
          <a:bodyPr lIns="90488" tIns="44450" rIns="90488" bIns="44450"/>
          <a:lstStyle/>
          <a:p>
            <a:pPr eaLnBrk="0" hangingPunct="0">
              <a:lnSpc>
                <a:spcPct val="125000"/>
              </a:lnSpc>
              <a:defRPr/>
            </a:pPr>
            <a:r>
              <a:rPr kumimoji="1" lang="en-US" dirty="0">
                <a:latin typeface="+mn-lt"/>
                <a:cs typeface="Arial" pitchFamily="34" charset="0"/>
              </a:rPr>
              <a:t>Connection </a:t>
            </a:r>
            <a:r>
              <a:rPr kumimoji="1" lang="en-US" dirty="0" err="1">
                <a:latin typeface="+mn-lt"/>
                <a:cs typeface="Arial" pitchFamily="34" charset="0"/>
              </a:rPr>
              <a:t>conn</a:t>
            </a:r>
            <a:r>
              <a:rPr kumimoji="1" lang="en-US" dirty="0">
                <a:latin typeface="+mn-lt"/>
                <a:cs typeface="Arial" pitchFamily="34" charset="0"/>
              </a:rPr>
              <a:t> = </a:t>
            </a:r>
            <a:r>
              <a:rPr kumimoji="1" lang="en-US" dirty="0" err="1">
                <a:latin typeface="+mn-lt"/>
                <a:cs typeface="Arial" pitchFamily="34" charset="0"/>
              </a:rPr>
              <a:t>DriverManager.getConnection</a:t>
            </a:r>
            <a:r>
              <a:rPr kumimoji="1" lang="en-US" dirty="0">
                <a:latin typeface="+mn-lt"/>
                <a:cs typeface="Arial" pitchFamily="34" charset="0"/>
              </a:rPr>
              <a:t/>
            </a:r>
            <a:br>
              <a:rPr kumimoji="1" lang="en-US" dirty="0">
                <a:latin typeface="+mn-lt"/>
                <a:cs typeface="Arial" pitchFamily="34" charset="0"/>
              </a:rPr>
            </a:br>
            <a:r>
              <a:rPr kumimoji="1" lang="en-US" dirty="0">
                <a:latin typeface="+mn-lt"/>
                <a:cs typeface="Arial" pitchFamily="34" charset="0"/>
              </a:rPr>
              <a:t>("</a:t>
            </a:r>
            <a:r>
              <a:rPr kumimoji="1" lang="en-US" dirty="0" err="1">
                <a:latin typeface="+mn-lt"/>
                <a:cs typeface="Arial" pitchFamily="34" charset="0"/>
              </a:rPr>
              <a:t>jdbc:oracle:thin</a:t>
            </a:r>
            <a:r>
              <a:rPr kumimoji="1" lang="en-US" dirty="0">
                <a:latin typeface="+mn-lt"/>
                <a:cs typeface="Arial" pitchFamily="34" charset="0"/>
              </a:rPr>
              <a:t>:@myhost:1521:orcl", "</a:t>
            </a:r>
            <a:r>
              <a:rPr kumimoji="1" lang="en-US" dirty="0" err="1">
                <a:latin typeface="+mn-lt"/>
                <a:cs typeface="Arial" pitchFamily="34" charset="0"/>
              </a:rPr>
              <a:t>scott</a:t>
            </a:r>
            <a:r>
              <a:rPr kumimoji="1" lang="en-US" dirty="0">
                <a:latin typeface="+mn-lt"/>
                <a:cs typeface="Arial" pitchFamily="34" charset="0"/>
              </a:rPr>
              <a:t>", "tiger");</a:t>
            </a:r>
          </a:p>
        </p:txBody>
      </p:sp>
      <p:sp>
        <p:nvSpPr>
          <p:cNvPr id="41991" name="Rectangle 7"/>
          <p:cNvSpPr>
            <a:spLocks noChangeArrowheads="1"/>
          </p:cNvSpPr>
          <p:nvPr/>
        </p:nvSpPr>
        <p:spPr bwMode="auto">
          <a:xfrm>
            <a:off x="990600" y="3429000"/>
            <a:ext cx="7385050" cy="439738"/>
          </a:xfrm>
          <a:prstGeom prst="rect">
            <a:avLst/>
          </a:prstGeom>
          <a:noFill/>
          <a:ln w="9525">
            <a:noFill/>
            <a:miter lim="800000"/>
            <a:headEnd/>
            <a:tailEnd/>
          </a:ln>
        </p:spPr>
        <p:txBody>
          <a:bodyPr lIns="92075" tIns="46038" rIns="92075" bIns="46038">
            <a:spAutoFit/>
          </a:bodyPr>
          <a:lstStyle/>
          <a:p>
            <a:pPr marL="404813" indent="-404813" defTabSz="346075" eaLnBrk="0" hangingPunct="0">
              <a:lnSpc>
                <a:spcPct val="95000"/>
              </a:lnSpc>
              <a:spcBef>
                <a:spcPct val="275000"/>
              </a:spcBef>
              <a:tabLst>
                <a:tab pos="571500" algn="l"/>
              </a:tabLst>
            </a:pPr>
            <a:r>
              <a:rPr kumimoji="1" lang="en-US" sz="2400">
                <a:latin typeface="Times New Roman" pitchFamily="18" charset="0"/>
              </a:rPr>
              <a:t>2.	To connect to a database use getConnection() method</a:t>
            </a:r>
          </a:p>
        </p:txBody>
      </p:sp>
      <p:sp>
        <p:nvSpPr>
          <p:cNvPr id="31753" name="Rectangle 9"/>
          <p:cNvSpPr>
            <a:spLocks noChangeArrowheads="1"/>
          </p:cNvSpPr>
          <p:nvPr/>
        </p:nvSpPr>
        <p:spPr bwMode="auto">
          <a:xfrm>
            <a:off x="228600" y="0"/>
            <a:ext cx="9144000" cy="914400"/>
          </a:xfrm>
          <a:prstGeom prst="rect">
            <a:avLst/>
          </a:prstGeom>
          <a:noFill/>
          <a:ln w="9525">
            <a:noFill/>
            <a:miter lim="800000"/>
            <a:headEnd/>
            <a:tailEnd/>
          </a:ln>
        </p:spPr>
        <p:txBody>
          <a:bodyPr anchor="ctr"/>
          <a:lstStyle/>
          <a:p>
            <a:pPr>
              <a:defRPr/>
            </a:pPr>
            <a:r>
              <a:rPr lang="en-US" sz="3200" b="1" dirty="0">
                <a:latin typeface="+mj-lt"/>
              </a:rPr>
              <a:t>How to make the Connection?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2"/>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EDA5E9C-A936-4BBB-B843-C148C200DCD8}" type="slidenum">
              <a:rPr lang="en-GB" smtClean="0">
                <a:latin typeface="Arial" charset="0"/>
                <a:cs typeface="Arial" charset="0"/>
              </a:rPr>
              <a:pPr/>
              <a:t>15</a:t>
            </a:fld>
            <a:endParaRPr lang="en-GB" smtClean="0">
              <a:latin typeface="Arial" charset="0"/>
              <a:cs typeface="Arial" charset="0"/>
            </a:endParaRPr>
          </a:p>
        </p:txBody>
      </p:sp>
      <p:grpSp>
        <p:nvGrpSpPr>
          <p:cNvPr id="2" name="Group 3"/>
          <p:cNvGrpSpPr>
            <a:grpSpLocks/>
          </p:cNvGrpSpPr>
          <p:nvPr/>
        </p:nvGrpSpPr>
        <p:grpSpPr bwMode="auto">
          <a:xfrm>
            <a:off x="1109663" y="1730375"/>
            <a:ext cx="6503987" cy="4206875"/>
            <a:chOff x="699" y="1090"/>
            <a:chExt cx="4097" cy="2650"/>
          </a:xfrm>
        </p:grpSpPr>
        <p:sp>
          <p:nvSpPr>
            <p:cNvPr id="275460" name="Line 4"/>
            <p:cNvSpPr>
              <a:spLocks noChangeShapeType="1"/>
            </p:cNvSpPr>
            <p:nvPr/>
          </p:nvSpPr>
          <p:spPr bwMode="auto">
            <a:xfrm>
              <a:off x="1351" y="1416"/>
              <a:ext cx="0" cy="336"/>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44038" name="Rectangle 5"/>
            <p:cNvSpPr>
              <a:spLocks noChangeArrowheads="1"/>
            </p:cNvSpPr>
            <p:nvPr/>
          </p:nvSpPr>
          <p:spPr bwMode="blackWhite">
            <a:xfrm>
              <a:off x="704" y="3394"/>
              <a:ext cx="1294" cy="34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Close</a:t>
              </a:r>
            </a:p>
          </p:txBody>
        </p:sp>
        <p:sp>
          <p:nvSpPr>
            <p:cNvPr id="275462" name="Line 6"/>
            <p:cNvSpPr>
              <a:spLocks noChangeShapeType="1"/>
            </p:cNvSpPr>
            <p:nvPr/>
          </p:nvSpPr>
          <p:spPr bwMode="auto">
            <a:xfrm>
              <a:off x="1899" y="1928"/>
              <a:ext cx="557" cy="0"/>
            </a:xfrm>
            <a:prstGeom prst="line">
              <a:avLst/>
            </a:prstGeom>
            <a:noFill/>
            <a:ln w="50800">
              <a:solidFill>
                <a:schemeClr val="tx1"/>
              </a:solidFill>
              <a:round/>
              <a:headEnd type="none" w="sm" len="sm"/>
              <a:tailEnd type="none" w="sm" len="sm"/>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44040" name="Rectangle 7"/>
            <p:cNvSpPr>
              <a:spLocks noChangeArrowheads="1"/>
            </p:cNvSpPr>
            <p:nvPr/>
          </p:nvSpPr>
          <p:spPr bwMode="blackWhite">
            <a:xfrm>
              <a:off x="720" y="1090"/>
              <a:ext cx="1263" cy="34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Connect</a:t>
              </a:r>
            </a:p>
          </p:txBody>
        </p:sp>
        <p:sp>
          <p:nvSpPr>
            <p:cNvPr id="44041" name="Rectangle 8"/>
            <p:cNvSpPr>
              <a:spLocks noChangeArrowheads="1"/>
            </p:cNvSpPr>
            <p:nvPr/>
          </p:nvSpPr>
          <p:spPr bwMode="blackWhite">
            <a:xfrm>
              <a:off x="727" y="1772"/>
              <a:ext cx="1249" cy="327"/>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Query</a:t>
              </a:r>
            </a:p>
          </p:txBody>
        </p:sp>
        <p:sp>
          <p:nvSpPr>
            <p:cNvPr id="44042" name="Rectangle 9"/>
            <p:cNvSpPr>
              <a:spLocks noChangeArrowheads="1"/>
            </p:cNvSpPr>
            <p:nvPr/>
          </p:nvSpPr>
          <p:spPr bwMode="blackWhite">
            <a:xfrm>
              <a:off x="2468" y="1769"/>
              <a:ext cx="2328" cy="332"/>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Create a statement</a:t>
              </a:r>
            </a:p>
          </p:txBody>
        </p:sp>
        <p:sp>
          <p:nvSpPr>
            <p:cNvPr id="275466" name="Freeform 10"/>
            <p:cNvSpPr>
              <a:spLocks/>
            </p:cNvSpPr>
            <p:nvPr/>
          </p:nvSpPr>
          <p:spPr bwMode="auto">
            <a:xfrm>
              <a:off x="2256" y="1935"/>
              <a:ext cx="337" cy="658"/>
            </a:xfrm>
            <a:custGeom>
              <a:avLst/>
              <a:gdLst/>
              <a:ahLst/>
              <a:cxnLst>
                <a:cxn ang="0">
                  <a:pos x="0" y="0"/>
                </a:cxn>
                <a:cxn ang="0">
                  <a:pos x="0" y="657"/>
                </a:cxn>
                <a:cxn ang="0">
                  <a:pos x="336" y="657"/>
                </a:cxn>
              </a:cxnLst>
              <a:rect l="0" t="0" r="r" b="b"/>
              <a:pathLst>
                <a:path w="337" h="658">
                  <a:moveTo>
                    <a:pt x="0" y="0"/>
                  </a:moveTo>
                  <a:lnTo>
                    <a:pt x="0" y="657"/>
                  </a:lnTo>
                  <a:lnTo>
                    <a:pt x="336" y="657"/>
                  </a:lnTo>
                </a:path>
              </a:pathLst>
            </a:custGeom>
            <a:noFill/>
            <a:ln w="508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pPr>
                <a:defRPr/>
              </a:pPr>
              <a:endParaRPr lang="en-US">
                <a:latin typeface="Arial" pitchFamily="34" charset="0"/>
                <a:cs typeface="+mn-cs"/>
              </a:endParaRPr>
            </a:p>
          </p:txBody>
        </p:sp>
        <p:sp>
          <p:nvSpPr>
            <p:cNvPr id="44044" name="Rectangle 11"/>
            <p:cNvSpPr>
              <a:spLocks noChangeArrowheads="1"/>
            </p:cNvSpPr>
            <p:nvPr/>
          </p:nvSpPr>
          <p:spPr bwMode="blackWhite">
            <a:xfrm>
              <a:off x="699" y="2469"/>
              <a:ext cx="1305" cy="551"/>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Process</a:t>
              </a:r>
              <a:br>
                <a:rPr kumimoji="1" lang="en-US" b="1"/>
              </a:br>
              <a:r>
                <a:rPr kumimoji="1" lang="en-US" b="1"/>
                <a:t>results</a:t>
              </a:r>
            </a:p>
          </p:txBody>
        </p:sp>
        <p:sp>
          <p:nvSpPr>
            <p:cNvPr id="275468" name="Line 12"/>
            <p:cNvSpPr>
              <a:spLocks noChangeShapeType="1"/>
            </p:cNvSpPr>
            <p:nvPr/>
          </p:nvSpPr>
          <p:spPr bwMode="auto">
            <a:xfrm>
              <a:off x="1351" y="3024"/>
              <a:ext cx="0" cy="336"/>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275469" name="Line 13"/>
            <p:cNvSpPr>
              <a:spLocks noChangeShapeType="1"/>
            </p:cNvSpPr>
            <p:nvPr/>
          </p:nvSpPr>
          <p:spPr bwMode="auto">
            <a:xfrm>
              <a:off x="1351" y="2112"/>
              <a:ext cx="0" cy="336"/>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44047" name="Rectangle 14"/>
            <p:cNvSpPr>
              <a:spLocks noChangeArrowheads="1"/>
            </p:cNvSpPr>
            <p:nvPr/>
          </p:nvSpPr>
          <p:spPr bwMode="blackWhite">
            <a:xfrm>
              <a:off x="2468" y="2434"/>
              <a:ext cx="2328" cy="332"/>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Query the database</a:t>
              </a:r>
            </a:p>
          </p:txBody>
        </p:sp>
      </p:grpSp>
      <p:sp>
        <p:nvSpPr>
          <p:cNvPr id="33796" name="Rectangle 15"/>
          <p:cNvSpPr>
            <a:spLocks noChangeArrowheads="1"/>
          </p:cNvSpPr>
          <p:nvPr/>
        </p:nvSpPr>
        <p:spPr bwMode="auto">
          <a:xfrm>
            <a:off x="228600" y="0"/>
            <a:ext cx="8915400" cy="914400"/>
          </a:xfrm>
          <a:prstGeom prst="rect">
            <a:avLst/>
          </a:prstGeom>
          <a:noFill/>
          <a:ln w="9525">
            <a:noFill/>
            <a:miter lim="800000"/>
            <a:headEnd/>
            <a:tailEnd/>
          </a:ln>
        </p:spPr>
        <p:txBody>
          <a:bodyPr anchor="ctr"/>
          <a:lstStyle/>
          <a:p>
            <a:pPr>
              <a:defRPr/>
            </a:pPr>
            <a:r>
              <a:rPr lang="en-US" sz="3200" b="1" dirty="0">
                <a:latin typeface="+mj-lt"/>
              </a:rPr>
              <a:t>Stage 2: Query</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81000" y="990600"/>
            <a:ext cx="8382000" cy="5638800"/>
          </a:xfrm>
        </p:spPr>
        <p:txBody>
          <a:bodyPr/>
          <a:lstStyle/>
          <a:p>
            <a:pPr algn="just" eaLnBrk="1" hangingPunct="1"/>
            <a:r>
              <a:rPr sz="2400" smtClean="0">
                <a:solidFill>
                  <a:schemeClr val="tx1"/>
                </a:solidFill>
                <a:cs typeface="Arial" charset="0"/>
              </a:rPr>
              <a:t>  To execute SQL statements use Statement Object.</a:t>
            </a:r>
          </a:p>
          <a:p>
            <a:pPr algn="just" eaLnBrk="1" hangingPunct="1"/>
            <a:r>
              <a:rPr sz="2400" smtClean="0">
                <a:solidFill>
                  <a:schemeClr val="tx1"/>
                </a:solidFill>
                <a:cs typeface="Arial" charset="0"/>
              </a:rPr>
              <a:t>  You need an active connection to create a JDBC   	statement</a:t>
            </a:r>
          </a:p>
          <a:p>
            <a:pPr algn="just" eaLnBrk="1" hangingPunct="1"/>
            <a:r>
              <a:rPr sz="2400" smtClean="0">
                <a:solidFill>
                  <a:schemeClr val="tx1"/>
                </a:solidFill>
                <a:cs typeface="Arial" charset="0"/>
              </a:rPr>
              <a:t>  Statement object has three methods to execute a 	SQL statements:</a:t>
            </a:r>
          </a:p>
          <a:p>
            <a:pPr lvl="1" algn="just" eaLnBrk="1" hangingPunct="1"/>
            <a:r>
              <a:rPr sz="2400" smtClean="0">
                <a:solidFill>
                  <a:schemeClr val="tx1"/>
                </a:solidFill>
              </a:rPr>
              <a:t>executeQuery() for SELECT statements</a:t>
            </a:r>
          </a:p>
          <a:p>
            <a:pPr lvl="1" algn="just" eaLnBrk="1" hangingPunct="1"/>
            <a:r>
              <a:rPr sz="2400" smtClean="0">
                <a:solidFill>
                  <a:schemeClr val="tx1"/>
                </a:solidFill>
              </a:rPr>
              <a:t>executeUpdate()for INSERT, UPDATE, DELETE, or DDL statements</a:t>
            </a:r>
          </a:p>
          <a:p>
            <a:pPr lvl="1" algn="just" eaLnBrk="1" hangingPunct="1"/>
            <a:r>
              <a:rPr sz="2400" smtClean="0">
                <a:solidFill>
                  <a:schemeClr val="tx1"/>
                </a:solidFill>
              </a:rPr>
              <a:t>execute() for either type of statement</a:t>
            </a:r>
          </a:p>
        </p:txBody>
      </p:sp>
      <p:sp>
        <p:nvSpPr>
          <p:cNvPr id="45060"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FD6C995-2A21-47BB-98E1-2696106C559C}" type="slidenum">
              <a:rPr lang="en-GB" smtClean="0">
                <a:latin typeface="Arial" charset="0"/>
                <a:cs typeface="Arial" charset="0"/>
              </a:rPr>
              <a:pPr/>
              <a:t>16</a:t>
            </a:fld>
            <a:endParaRPr lang="en-GB" smtClean="0">
              <a:latin typeface="Arial" charset="0"/>
              <a:cs typeface="Arial" charset="0"/>
            </a:endParaRPr>
          </a:p>
        </p:txBody>
      </p:sp>
      <p:sp>
        <p:nvSpPr>
          <p:cNvPr id="45058" name="Rectangle 2"/>
          <p:cNvSpPr>
            <a:spLocks noGrp="1" noChangeArrowheads="1"/>
          </p:cNvSpPr>
          <p:nvPr>
            <p:ph type="title"/>
          </p:nvPr>
        </p:nvSpPr>
        <p:spPr>
          <a:xfrm>
            <a:off x="381000" y="131763"/>
            <a:ext cx="8229600" cy="523875"/>
          </a:xfrm>
        </p:spPr>
        <p:txBody>
          <a:bodyPr/>
          <a:lstStyle/>
          <a:p>
            <a:pPr eaLnBrk="1" hangingPunct="1"/>
            <a:r>
              <a:rPr sz="2800" smtClean="0">
                <a:solidFill>
                  <a:schemeClr val="tx1"/>
                </a:solidFill>
                <a:cs typeface="Arial" charset="0"/>
              </a:rPr>
              <a:t>Query: The Statement Object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609600" y="1079500"/>
            <a:ext cx="7924800" cy="2647950"/>
          </a:xfrm>
        </p:spPr>
        <p:txBody>
          <a:bodyPr lIns="92075" tIns="46038" rIns="92075" bIns="46038">
            <a:spAutoFit/>
          </a:bodyPr>
          <a:lstStyle/>
          <a:p>
            <a:pPr marL="457200" indent="-457200" eaLnBrk="1" hangingPunct="1">
              <a:buFont typeface="Wingdings" pitchFamily="2" charset="2"/>
              <a:buNone/>
            </a:pPr>
            <a:endParaRPr sz="2800" b="1" smtClean="0">
              <a:cs typeface="Arial" charset="0"/>
            </a:endParaRPr>
          </a:p>
          <a:p>
            <a:pPr marL="457200" indent="-457200" eaLnBrk="1" hangingPunct="1">
              <a:buFontTx/>
              <a:buAutoNum type="arabicPeriod"/>
            </a:pPr>
            <a:r>
              <a:rPr smtClean="0">
                <a:solidFill>
                  <a:schemeClr val="tx1"/>
                </a:solidFill>
                <a:cs typeface="Arial" charset="0"/>
              </a:rPr>
              <a:t>To execute SQL statement , we should first create Statement object, as:</a:t>
            </a:r>
          </a:p>
          <a:p>
            <a:pPr marL="457200" indent="-457200" eaLnBrk="1" hangingPunct="1">
              <a:buFontTx/>
              <a:buNone/>
            </a:pPr>
            <a:endParaRPr smtClean="0">
              <a:cs typeface="Arial" charset="0"/>
            </a:endParaRPr>
          </a:p>
          <a:p>
            <a:pPr marL="457200" indent="-457200" eaLnBrk="1" hangingPunct="1">
              <a:spcBef>
                <a:spcPct val="250000"/>
              </a:spcBef>
              <a:buFont typeface="Wingdings" pitchFamily="2" charset="2"/>
              <a:buNone/>
            </a:pPr>
            <a:r>
              <a:rPr smtClean="0">
                <a:cs typeface="Arial" charset="0"/>
              </a:rPr>
              <a:t>2. 	</a:t>
            </a:r>
            <a:r>
              <a:rPr smtClean="0">
                <a:solidFill>
                  <a:schemeClr val="tx1"/>
                </a:solidFill>
                <a:cs typeface="Arial" charset="0"/>
              </a:rPr>
              <a:t>To execute the query on the database</a:t>
            </a:r>
          </a:p>
        </p:txBody>
      </p:sp>
      <p:sp>
        <p:nvSpPr>
          <p:cNvPr id="46083"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AC0E78A-A656-47F5-B084-BFD261B9A0DF}" type="slidenum">
              <a:rPr lang="en-GB" smtClean="0">
                <a:latin typeface="Arial" charset="0"/>
                <a:cs typeface="Arial" charset="0"/>
              </a:rPr>
              <a:pPr/>
              <a:t>17</a:t>
            </a:fld>
            <a:endParaRPr lang="en-GB" smtClean="0">
              <a:latin typeface="Arial" charset="0"/>
              <a:cs typeface="Arial" charset="0"/>
            </a:endParaRPr>
          </a:p>
        </p:txBody>
      </p:sp>
      <p:sp>
        <p:nvSpPr>
          <p:cNvPr id="37892" name="Rectangle 4"/>
          <p:cNvSpPr>
            <a:spLocks noChangeArrowheads="1"/>
          </p:cNvSpPr>
          <p:nvPr/>
        </p:nvSpPr>
        <p:spPr bwMode="blackWhite">
          <a:xfrm>
            <a:off x="1373188" y="2622550"/>
            <a:ext cx="6083300" cy="436563"/>
          </a:xfrm>
          <a:prstGeom prst="rect">
            <a:avLst/>
          </a:prstGeom>
          <a:solidFill>
            <a:schemeClr val="accent4">
              <a:lumMod val="60000"/>
              <a:lumOff val="40000"/>
            </a:schemeClr>
          </a:solidFill>
          <a:ln w="12700">
            <a:solidFill>
              <a:srgbClr val="000000"/>
            </a:solidFill>
            <a:miter lim="800000"/>
            <a:headEnd/>
            <a:tailEnd/>
          </a:ln>
        </p:spPr>
        <p:txBody>
          <a:bodyPr lIns="90488" tIns="44450" rIns="90488" bIns="44450">
            <a:spAutoFit/>
          </a:bodyPr>
          <a:lstStyle/>
          <a:p>
            <a:pPr defTabSz="739775" eaLnBrk="0" hangingPunct="0">
              <a:lnSpc>
                <a:spcPct val="125000"/>
              </a:lnSpc>
              <a:defRPr/>
            </a:pPr>
            <a:r>
              <a:rPr kumimoji="1" lang="en-US" sz="2000" dirty="0">
                <a:solidFill>
                  <a:srgbClr val="000000"/>
                </a:solidFill>
                <a:latin typeface="+mn-lt"/>
              </a:rPr>
              <a:t>Statement </a:t>
            </a:r>
            <a:r>
              <a:rPr kumimoji="1" lang="en-US" sz="2000" i="1" dirty="0">
                <a:solidFill>
                  <a:srgbClr val="000000"/>
                </a:solidFill>
                <a:latin typeface="+mn-lt"/>
              </a:rPr>
              <a:t>stmt</a:t>
            </a:r>
            <a:r>
              <a:rPr kumimoji="1" lang="en-US" sz="2000" dirty="0">
                <a:solidFill>
                  <a:srgbClr val="000000"/>
                </a:solidFill>
                <a:latin typeface="+mn-lt"/>
              </a:rPr>
              <a:t> = </a:t>
            </a:r>
            <a:r>
              <a:rPr kumimoji="1" lang="en-US" sz="2000" i="1" dirty="0" err="1">
                <a:solidFill>
                  <a:srgbClr val="000000"/>
                </a:solidFill>
                <a:latin typeface="+mn-lt"/>
              </a:rPr>
              <a:t>conn</a:t>
            </a:r>
            <a:r>
              <a:rPr kumimoji="1" lang="en-US" sz="2000" dirty="0" err="1">
                <a:solidFill>
                  <a:srgbClr val="000000"/>
                </a:solidFill>
                <a:latin typeface="+mn-lt"/>
              </a:rPr>
              <a:t>.createStatement</a:t>
            </a:r>
            <a:r>
              <a:rPr kumimoji="1" lang="en-US" sz="2000" dirty="0">
                <a:solidFill>
                  <a:srgbClr val="000000"/>
                </a:solidFill>
                <a:latin typeface="+mn-lt"/>
              </a:rPr>
              <a:t>();</a:t>
            </a:r>
          </a:p>
        </p:txBody>
      </p:sp>
      <p:sp>
        <p:nvSpPr>
          <p:cNvPr id="37893" name="Rectangle 5"/>
          <p:cNvSpPr>
            <a:spLocks noChangeArrowheads="1"/>
          </p:cNvSpPr>
          <p:nvPr/>
        </p:nvSpPr>
        <p:spPr bwMode="blackWhite">
          <a:xfrm>
            <a:off x="1111250" y="3886200"/>
            <a:ext cx="6921500" cy="1206500"/>
          </a:xfrm>
          <a:prstGeom prst="rect">
            <a:avLst/>
          </a:prstGeom>
          <a:solidFill>
            <a:schemeClr val="accent4">
              <a:lumMod val="60000"/>
              <a:lumOff val="40000"/>
            </a:schemeClr>
          </a:solidFill>
          <a:ln w="12700">
            <a:solidFill>
              <a:srgbClr val="000000"/>
            </a:solidFill>
            <a:miter lim="800000"/>
            <a:headEnd/>
            <a:tailEnd/>
          </a:ln>
        </p:spPr>
        <p:txBody>
          <a:bodyPr lIns="90488" tIns="44450" rIns="90488" bIns="44450">
            <a:spAutoFit/>
          </a:bodyPr>
          <a:lstStyle/>
          <a:p>
            <a:pPr defTabSz="739775" eaLnBrk="0" hangingPunct="0">
              <a:lnSpc>
                <a:spcPct val="125000"/>
              </a:lnSpc>
              <a:defRPr/>
            </a:pPr>
            <a:r>
              <a:rPr kumimoji="1" lang="en-US" sz="2000" dirty="0">
                <a:solidFill>
                  <a:srgbClr val="000000"/>
                </a:solidFill>
                <a:latin typeface="+mn-lt"/>
              </a:rPr>
              <a:t>ResultSet </a:t>
            </a:r>
            <a:r>
              <a:rPr kumimoji="1" lang="en-US" sz="2000" i="1" dirty="0" err="1">
                <a:solidFill>
                  <a:srgbClr val="000000"/>
                </a:solidFill>
                <a:latin typeface="+mn-lt"/>
              </a:rPr>
              <a:t>rset</a:t>
            </a:r>
            <a:r>
              <a:rPr kumimoji="1" lang="en-US" sz="2000" dirty="0">
                <a:solidFill>
                  <a:srgbClr val="000000"/>
                </a:solidFill>
                <a:latin typeface="+mn-lt"/>
              </a:rPr>
              <a:t> = </a:t>
            </a:r>
            <a:r>
              <a:rPr kumimoji="1" lang="en-US" sz="2000" i="1" dirty="0" err="1">
                <a:solidFill>
                  <a:srgbClr val="000000"/>
                </a:solidFill>
                <a:latin typeface="+mn-lt"/>
              </a:rPr>
              <a:t>stmt</a:t>
            </a:r>
            <a:r>
              <a:rPr kumimoji="1" lang="en-US" sz="2000" dirty="0" err="1">
                <a:solidFill>
                  <a:srgbClr val="000000"/>
                </a:solidFill>
                <a:latin typeface="+mn-lt"/>
              </a:rPr>
              <a:t>.executeQuery</a:t>
            </a:r>
            <a:r>
              <a:rPr kumimoji="1" lang="en-US" sz="2000" dirty="0">
                <a:solidFill>
                  <a:srgbClr val="000000"/>
                </a:solidFill>
                <a:latin typeface="+mn-lt"/>
              </a:rPr>
              <a:t>(</a:t>
            </a:r>
            <a:r>
              <a:rPr kumimoji="1" lang="en-US" sz="2000" i="1" dirty="0">
                <a:solidFill>
                  <a:srgbClr val="000000"/>
                </a:solidFill>
                <a:latin typeface="+mn-lt"/>
              </a:rPr>
              <a:t>statement</a:t>
            </a:r>
            <a:r>
              <a:rPr kumimoji="1" lang="en-US" sz="2000" dirty="0">
                <a:solidFill>
                  <a:srgbClr val="000000"/>
                </a:solidFill>
                <a:latin typeface="+mn-lt"/>
              </a:rPr>
              <a:t>);</a:t>
            </a:r>
          </a:p>
          <a:p>
            <a:pPr defTabSz="739775" eaLnBrk="0" hangingPunct="0">
              <a:lnSpc>
                <a:spcPct val="125000"/>
              </a:lnSpc>
              <a:defRPr/>
            </a:pPr>
            <a:r>
              <a:rPr kumimoji="1" lang="en-US" sz="2000" dirty="0" err="1">
                <a:solidFill>
                  <a:srgbClr val="000000"/>
                </a:solidFill>
                <a:latin typeface="+mn-lt"/>
              </a:rPr>
              <a:t>int</a:t>
            </a:r>
            <a:r>
              <a:rPr kumimoji="1" lang="en-US" sz="2000" dirty="0">
                <a:solidFill>
                  <a:srgbClr val="000000"/>
                </a:solidFill>
                <a:latin typeface="+mn-lt"/>
              </a:rPr>
              <a:t> </a:t>
            </a:r>
            <a:r>
              <a:rPr kumimoji="1" lang="en-US" sz="2000" i="1" dirty="0">
                <a:solidFill>
                  <a:srgbClr val="000000"/>
                </a:solidFill>
                <a:latin typeface="+mn-lt"/>
              </a:rPr>
              <a:t>count</a:t>
            </a:r>
            <a:r>
              <a:rPr kumimoji="1" lang="en-US" sz="2000" dirty="0">
                <a:solidFill>
                  <a:srgbClr val="000000"/>
                </a:solidFill>
                <a:latin typeface="+mn-lt"/>
              </a:rPr>
              <a:t> = </a:t>
            </a:r>
            <a:r>
              <a:rPr kumimoji="1" lang="en-US" sz="2000" i="1" dirty="0" err="1">
                <a:solidFill>
                  <a:srgbClr val="000000"/>
                </a:solidFill>
                <a:latin typeface="+mn-lt"/>
              </a:rPr>
              <a:t>stmt</a:t>
            </a:r>
            <a:r>
              <a:rPr kumimoji="1" lang="en-US" sz="2000" dirty="0" err="1">
                <a:solidFill>
                  <a:srgbClr val="000000"/>
                </a:solidFill>
                <a:latin typeface="+mn-lt"/>
              </a:rPr>
              <a:t>.executeUpdate</a:t>
            </a:r>
            <a:r>
              <a:rPr kumimoji="1" lang="en-US" sz="2000" dirty="0">
                <a:solidFill>
                  <a:srgbClr val="000000"/>
                </a:solidFill>
                <a:latin typeface="+mn-lt"/>
              </a:rPr>
              <a:t>(</a:t>
            </a:r>
            <a:r>
              <a:rPr kumimoji="1" lang="en-US" sz="2000" i="1" dirty="0">
                <a:solidFill>
                  <a:srgbClr val="000000"/>
                </a:solidFill>
                <a:latin typeface="+mn-lt"/>
              </a:rPr>
              <a:t>statement</a:t>
            </a:r>
            <a:r>
              <a:rPr kumimoji="1" lang="en-US" sz="2000" dirty="0">
                <a:solidFill>
                  <a:srgbClr val="000000"/>
                </a:solidFill>
                <a:latin typeface="+mn-lt"/>
              </a:rPr>
              <a:t>);</a:t>
            </a:r>
          </a:p>
          <a:p>
            <a:pPr defTabSz="739775" eaLnBrk="0" hangingPunct="0">
              <a:lnSpc>
                <a:spcPct val="125000"/>
              </a:lnSpc>
              <a:defRPr/>
            </a:pPr>
            <a:r>
              <a:rPr kumimoji="1" lang="en-US" sz="2000" dirty="0" err="1">
                <a:solidFill>
                  <a:srgbClr val="000000"/>
                </a:solidFill>
                <a:latin typeface="+mn-lt"/>
              </a:rPr>
              <a:t>boolean</a:t>
            </a:r>
            <a:r>
              <a:rPr kumimoji="1" lang="en-US" sz="2000" dirty="0">
                <a:solidFill>
                  <a:srgbClr val="000000"/>
                </a:solidFill>
                <a:latin typeface="+mn-lt"/>
              </a:rPr>
              <a:t> </a:t>
            </a:r>
            <a:r>
              <a:rPr kumimoji="1" lang="en-US" sz="2000" i="1" dirty="0" err="1">
                <a:solidFill>
                  <a:srgbClr val="000000"/>
                </a:solidFill>
                <a:latin typeface="+mn-lt"/>
              </a:rPr>
              <a:t>isquery</a:t>
            </a:r>
            <a:r>
              <a:rPr kumimoji="1" lang="en-US" sz="2000" dirty="0">
                <a:solidFill>
                  <a:srgbClr val="000000"/>
                </a:solidFill>
                <a:latin typeface="+mn-lt"/>
              </a:rPr>
              <a:t> = </a:t>
            </a:r>
            <a:r>
              <a:rPr kumimoji="1" lang="en-US" sz="2000" i="1" dirty="0" err="1">
                <a:solidFill>
                  <a:srgbClr val="000000"/>
                </a:solidFill>
                <a:latin typeface="+mn-lt"/>
              </a:rPr>
              <a:t>stmt</a:t>
            </a:r>
            <a:r>
              <a:rPr kumimoji="1" lang="en-US" sz="2000" dirty="0" err="1">
                <a:solidFill>
                  <a:srgbClr val="000000"/>
                </a:solidFill>
                <a:latin typeface="+mn-lt"/>
              </a:rPr>
              <a:t>.execute</a:t>
            </a:r>
            <a:r>
              <a:rPr kumimoji="1" lang="en-US" sz="2000" dirty="0">
                <a:solidFill>
                  <a:srgbClr val="000000"/>
                </a:solidFill>
                <a:latin typeface="+mn-lt"/>
              </a:rPr>
              <a:t>(</a:t>
            </a:r>
            <a:r>
              <a:rPr kumimoji="1" lang="en-US" sz="2000" i="1" dirty="0">
                <a:solidFill>
                  <a:srgbClr val="000000"/>
                </a:solidFill>
                <a:latin typeface="+mn-lt"/>
              </a:rPr>
              <a:t>statement</a:t>
            </a:r>
            <a:r>
              <a:rPr kumimoji="1" lang="en-US" sz="2000" dirty="0">
                <a:solidFill>
                  <a:srgbClr val="000000"/>
                </a:solidFill>
                <a:latin typeface="+mn-lt"/>
              </a:rPr>
              <a:t>);  </a:t>
            </a:r>
          </a:p>
        </p:txBody>
      </p:sp>
      <p:sp>
        <p:nvSpPr>
          <p:cNvPr id="35846" name="Rectangle 6"/>
          <p:cNvSpPr>
            <a:spLocks noChangeArrowheads="1"/>
          </p:cNvSpPr>
          <p:nvPr/>
        </p:nvSpPr>
        <p:spPr bwMode="auto">
          <a:xfrm>
            <a:off x="0" y="0"/>
            <a:ext cx="9144000" cy="914400"/>
          </a:xfrm>
          <a:prstGeom prst="rect">
            <a:avLst/>
          </a:prstGeom>
          <a:noFill/>
          <a:ln w="9525">
            <a:noFill/>
            <a:miter lim="800000"/>
            <a:headEnd/>
            <a:tailEnd/>
          </a:ln>
        </p:spPr>
        <p:txBody>
          <a:bodyPr anchor="ctr"/>
          <a:lstStyle/>
          <a:p>
            <a:pPr>
              <a:defRPr/>
            </a:pPr>
            <a:r>
              <a:rPr lang="en-US" sz="3200" b="1" dirty="0">
                <a:latin typeface="+mj-lt"/>
              </a:rPr>
              <a:t>How to Query the Database?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838200" y="990600"/>
            <a:ext cx="7467600" cy="1212850"/>
          </a:xfrm>
        </p:spPr>
        <p:txBody>
          <a:bodyPr lIns="92075" tIns="46038" rIns="92075" bIns="46038">
            <a:spAutoFit/>
          </a:bodyPr>
          <a:lstStyle/>
          <a:p>
            <a:pPr eaLnBrk="1" hangingPunct="1"/>
            <a:endParaRPr smtClean="0">
              <a:cs typeface="Arial" charset="0"/>
            </a:endParaRPr>
          </a:p>
          <a:p>
            <a:pPr eaLnBrk="1" hangingPunct="1"/>
            <a:r>
              <a:rPr sz="2400" smtClean="0">
                <a:solidFill>
                  <a:schemeClr val="tx1"/>
                </a:solidFill>
                <a:cs typeface="Arial" charset="0"/>
              </a:rPr>
              <a:t>  Following Statements are used to execute Select 	statement:</a:t>
            </a:r>
          </a:p>
        </p:txBody>
      </p:sp>
      <p:sp>
        <p:nvSpPr>
          <p:cNvPr id="47107"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DAC0B1F-AABD-404D-A3EF-40A77762B015}" type="slidenum">
              <a:rPr lang="en-GB" smtClean="0">
                <a:latin typeface="Arial" charset="0"/>
                <a:cs typeface="Arial" charset="0"/>
              </a:rPr>
              <a:pPr/>
              <a:t>18</a:t>
            </a:fld>
            <a:endParaRPr lang="en-GB" smtClean="0">
              <a:latin typeface="Arial" charset="0"/>
              <a:cs typeface="Arial" charset="0"/>
            </a:endParaRPr>
          </a:p>
        </p:txBody>
      </p:sp>
      <p:sp>
        <p:nvSpPr>
          <p:cNvPr id="115716" name="Rectangle 4"/>
          <p:cNvSpPr>
            <a:spLocks noChangeArrowheads="1"/>
          </p:cNvSpPr>
          <p:nvPr/>
        </p:nvSpPr>
        <p:spPr bwMode="gray">
          <a:xfrm>
            <a:off x="1073150" y="2209800"/>
            <a:ext cx="7156450" cy="1143000"/>
          </a:xfrm>
          <a:prstGeom prst="rect">
            <a:avLst/>
          </a:prstGeom>
          <a:solidFill>
            <a:schemeClr val="accent4">
              <a:lumMod val="60000"/>
              <a:lumOff val="40000"/>
            </a:schemeClr>
          </a:solidFill>
          <a:ln w="12700">
            <a:solidFill>
              <a:schemeClr val="bg2"/>
            </a:solidFill>
            <a:miter lim="800000"/>
            <a:headEnd/>
            <a:tailEnd/>
          </a:ln>
        </p:spPr>
        <p:txBody>
          <a:bodyPr lIns="90488" tIns="44450" rIns="90488" bIns="44450"/>
          <a:lstStyle/>
          <a:p>
            <a:pPr eaLnBrk="0" hangingPunct="0">
              <a:lnSpc>
                <a:spcPct val="125000"/>
              </a:lnSpc>
              <a:defRPr/>
            </a:pPr>
            <a:r>
              <a:rPr kumimoji="1" lang="en-US" sz="2000" dirty="0">
                <a:latin typeface="+mn-lt"/>
                <a:cs typeface="Arial" pitchFamily="34" charset="0"/>
              </a:rPr>
              <a:t>Statement stmt = </a:t>
            </a:r>
            <a:r>
              <a:rPr kumimoji="1" lang="en-US" sz="2000" dirty="0" err="1">
                <a:latin typeface="+mn-lt"/>
                <a:cs typeface="Arial" pitchFamily="34" charset="0"/>
              </a:rPr>
              <a:t>conn.createStatement</a:t>
            </a:r>
            <a:r>
              <a:rPr kumimoji="1" lang="en-US" sz="2000" dirty="0">
                <a:latin typeface="+mn-lt"/>
                <a:cs typeface="Arial" pitchFamily="34" charset="0"/>
              </a:rPr>
              <a:t>();</a:t>
            </a:r>
          </a:p>
          <a:p>
            <a:pPr eaLnBrk="0" hangingPunct="0">
              <a:lnSpc>
                <a:spcPct val="125000"/>
              </a:lnSpc>
              <a:defRPr/>
            </a:pPr>
            <a:r>
              <a:rPr kumimoji="1" lang="en-US" sz="2000" dirty="0">
                <a:latin typeface="+mn-lt"/>
                <a:cs typeface="Arial" pitchFamily="34" charset="0"/>
              </a:rPr>
              <a:t>ResultSet </a:t>
            </a:r>
            <a:r>
              <a:rPr kumimoji="1" lang="en-US" sz="2000" dirty="0" err="1">
                <a:latin typeface="+mn-lt"/>
                <a:cs typeface="Arial" pitchFamily="34" charset="0"/>
              </a:rPr>
              <a:t>rset</a:t>
            </a:r>
            <a:r>
              <a:rPr kumimoji="1" lang="en-US" sz="2000" dirty="0">
                <a:latin typeface="+mn-lt"/>
                <a:cs typeface="Arial" pitchFamily="34" charset="0"/>
              </a:rPr>
              <a:t> = </a:t>
            </a:r>
            <a:r>
              <a:rPr kumimoji="1" lang="en-US" sz="2000" dirty="0" err="1">
                <a:latin typeface="+mn-lt"/>
                <a:cs typeface="Arial" pitchFamily="34" charset="0"/>
              </a:rPr>
              <a:t>stmt.executeQuery</a:t>
            </a:r>
            <a:r>
              <a:rPr kumimoji="1" lang="en-US" sz="2000" dirty="0">
                <a:latin typeface="+mn-lt"/>
                <a:cs typeface="Arial" pitchFamily="34" charset="0"/>
              </a:rPr>
              <a:t/>
            </a:r>
            <a:br>
              <a:rPr kumimoji="1" lang="en-US" sz="2000" dirty="0">
                <a:latin typeface="+mn-lt"/>
                <a:cs typeface="Arial" pitchFamily="34" charset="0"/>
              </a:rPr>
            </a:br>
            <a:r>
              <a:rPr kumimoji="1" lang="en-US" sz="2000" dirty="0">
                <a:latin typeface="+mn-lt"/>
                <a:cs typeface="Arial" pitchFamily="34" charset="0"/>
              </a:rPr>
              <a:t>  ("select NAME, VERTICAL from STUDENT");</a:t>
            </a:r>
          </a:p>
        </p:txBody>
      </p:sp>
      <p:sp>
        <p:nvSpPr>
          <p:cNvPr id="115717" name="Rectangle 5"/>
          <p:cNvSpPr>
            <a:spLocks noChangeArrowheads="1"/>
          </p:cNvSpPr>
          <p:nvPr/>
        </p:nvSpPr>
        <p:spPr bwMode="auto">
          <a:xfrm>
            <a:off x="860425" y="3581400"/>
            <a:ext cx="7385050" cy="795338"/>
          </a:xfrm>
          <a:prstGeom prst="rect">
            <a:avLst/>
          </a:prstGeom>
          <a:noFill/>
          <a:ln w="9525">
            <a:noFill/>
            <a:miter lim="800000"/>
            <a:headEnd/>
            <a:tailEnd/>
          </a:ln>
        </p:spPr>
        <p:txBody>
          <a:bodyPr lIns="92075" tIns="46038" rIns="92075" bIns="46038">
            <a:spAutoFit/>
          </a:bodyPr>
          <a:lstStyle/>
          <a:p>
            <a:pPr marL="404813" indent="-404813" defTabSz="346075" eaLnBrk="0" hangingPunct="0">
              <a:lnSpc>
                <a:spcPct val="95000"/>
              </a:lnSpc>
              <a:spcBef>
                <a:spcPct val="35000"/>
              </a:spcBef>
              <a:buClr>
                <a:schemeClr val="bg2">
                  <a:lumMod val="25000"/>
                </a:schemeClr>
              </a:buClr>
              <a:buFont typeface="Arial" pitchFamily="34" charset="0"/>
              <a:buChar char="•"/>
              <a:tabLst>
                <a:tab pos="571500" algn="l"/>
              </a:tabLst>
              <a:defRPr/>
            </a:pPr>
            <a:r>
              <a:rPr lang="en-US" sz="2400" dirty="0"/>
              <a:t>Following Statements are used to execute Select statement:</a:t>
            </a:r>
            <a:endParaRPr lang="en-US" sz="2400" dirty="0">
              <a:latin typeface="+mn-lt"/>
              <a:cs typeface="Arial" pitchFamily="34" charset="0"/>
            </a:endParaRPr>
          </a:p>
        </p:txBody>
      </p:sp>
      <p:sp>
        <p:nvSpPr>
          <p:cNvPr id="115718" name="Rectangle 6"/>
          <p:cNvSpPr>
            <a:spLocks noChangeArrowheads="1"/>
          </p:cNvSpPr>
          <p:nvPr/>
        </p:nvSpPr>
        <p:spPr bwMode="gray">
          <a:xfrm>
            <a:off x="1073150" y="4495800"/>
            <a:ext cx="7156450" cy="1524000"/>
          </a:xfrm>
          <a:prstGeom prst="rect">
            <a:avLst/>
          </a:prstGeom>
          <a:solidFill>
            <a:schemeClr val="accent4">
              <a:lumMod val="60000"/>
              <a:lumOff val="40000"/>
            </a:schemeClr>
          </a:solidFill>
          <a:ln w="12700">
            <a:solidFill>
              <a:schemeClr val="bg2"/>
            </a:solidFill>
            <a:miter lim="800000"/>
            <a:headEnd/>
            <a:tailEnd/>
          </a:ln>
        </p:spPr>
        <p:txBody>
          <a:bodyPr lIns="90488" tIns="44450" rIns="90488" bIns="44450"/>
          <a:lstStyle/>
          <a:p>
            <a:pPr eaLnBrk="0" hangingPunct="0">
              <a:lnSpc>
                <a:spcPct val="125000"/>
              </a:lnSpc>
              <a:defRPr/>
            </a:pPr>
            <a:r>
              <a:rPr kumimoji="1" lang="en-US" sz="2000" dirty="0">
                <a:latin typeface="+mn-lt"/>
                <a:cs typeface="Arial" pitchFamily="34" charset="0"/>
              </a:rPr>
              <a:t>Statement stmt = </a:t>
            </a:r>
            <a:r>
              <a:rPr kumimoji="1" lang="en-US" sz="2000" dirty="0" err="1">
                <a:latin typeface="+mn-lt"/>
                <a:cs typeface="Arial" pitchFamily="34" charset="0"/>
              </a:rPr>
              <a:t>conn.createStatement</a:t>
            </a:r>
            <a:r>
              <a:rPr kumimoji="1" lang="en-US" sz="2000" dirty="0">
                <a:latin typeface="+mn-lt"/>
                <a:cs typeface="Arial" pitchFamily="34" charset="0"/>
              </a:rPr>
              <a:t>();</a:t>
            </a:r>
          </a:p>
          <a:p>
            <a:pPr eaLnBrk="0" hangingPunct="0">
              <a:lnSpc>
                <a:spcPct val="125000"/>
              </a:lnSpc>
              <a:defRPr/>
            </a:pPr>
            <a:r>
              <a:rPr kumimoji="1" lang="en-US" sz="2000" dirty="0" err="1">
                <a:latin typeface="+mn-lt"/>
                <a:cs typeface="Arial" pitchFamily="34" charset="0"/>
              </a:rPr>
              <a:t>int</a:t>
            </a:r>
            <a:r>
              <a:rPr kumimoji="1" lang="en-US" sz="2000" dirty="0">
                <a:latin typeface="+mn-lt"/>
                <a:cs typeface="Arial" pitchFamily="34" charset="0"/>
              </a:rPr>
              <a:t> </a:t>
            </a:r>
            <a:r>
              <a:rPr kumimoji="1" lang="en-US" sz="2000" dirty="0" err="1">
                <a:latin typeface="+mn-lt"/>
                <a:cs typeface="Arial" pitchFamily="34" charset="0"/>
              </a:rPr>
              <a:t>rowcount</a:t>
            </a:r>
            <a:r>
              <a:rPr kumimoji="1" lang="en-US" sz="2000" dirty="0">
                <a:latin typeface="+mn-lt"/>
                <a:cs typeface="Arial" pitchFamily="34" charset="0"/>
              </a:rPr>
              <a:t> = </a:t>
            </a:r>
            <a:r>
              <a:rPr kumimoji="1" lang="en-US" sz="2000" dirty="0" err="1">
                <a:latin typeface="+mn-lt"/>
                <a:cs typeface="Arial" pitchFamily="34" charset="0"/>
              </a:rPr>
              <a:t>stmt.executeUpdate</a:t>
            </a:r>
            <a:r>
              <a:rPr kumimoji="1" lang="en-US" sz="2000" dirty="0">
                <a:latin typeface="+mn-lt"/>
                <a:cs typeface="Arial" pitchFamily="34" charset="0"/>
              </a:rPr>
              <a:t/>
            </a:r>
            <a:br>
              <a:rPr kumimoji="1" lang="en-US" sz="2000" dirty="0">
                <a:latin typeface="+mn-lt"/>
                <a:cs typeface="Arial" pitchFamily="34" charset="0"/>
              </a:rPr>
            </a:br>
            <a:r>
              <a:rPr kumimoji="1" lang="en-US" sz="2000" dirty="0">
                <a:latin typeface="+mn-lt"/>
                <a:cs typeface="Arial" pitchFamily="34" charset="0"/>
              </a:rPr>
              <a:t>  ("delete from STUDENT  where ID = 1000");</a:t>
            </a:r>
          </a:p>
        </p:txBody>
      </p:sp>
      <p:sp>
        <p:nvSpPr>
          <p:cNvPr id="115719" name="Rectangle 7"/>
          <p:cNvSpPr>
            <a:spLocks noChangeArrowheads="1"/>
          </p:cNvSpPr>
          <p:nvPr/>
        </p:nvSpPr>
        <p:spPr bwMode="auto">
          <a:xfrm>
            <a:off x="304800" y="0"/>
            <a:ext cx="9144000" cy="914400"/>
          </a:xfrm>
          <a:prstGeom prst="rect">
            <a:avLst/>
          </a:prstGeom>
          <a:noFill/>
          <a:ln w="9525">
            <a:noFill/>
            <a:miter lim="800000"/>
            <a:headEnd/>
            <a:tailEnd/>
          </a:ln>
        </p:spPr>
        <p:txBody>
          <a:bodyPr anchor="ctr"/>
          <a:lstStyle/>
          <a:p>
            <a:pPr>
              <a:defRPr/>
            </a:pPr>
            <a:r>
              <a:rPr lang="en-US" sz="3200" b="1" dirty="0">
                <a:latin typeface="+mj-lt"/>
                <a:cs typeface="Arial" pitchFamily="34" charset="0"/>
              </a:rPr>
              <a:t>Querying the Database: Examples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25B77B7-D337-45BE-982A-C8A2EBE998E2}" type="slidenum">
              <a:rPr lang="en-GB" smtClean="0">
                <a:latin typeface="Arial" charset="0"/>
                <a:cs typeface="Arial" charset="0"/>
              </a:rPr>
              <a:pPr/>
              <a:t>19</a:t>
            </a:fld>
            <a:endParaRPr lang="en-GB" smtClean="0">
              <a:latin typeface="Arial" charset="0"/>
              <a:cs typeface="Arial" charset="0"/>
            </a:endParaRPr>
          </a:p>
        </p:txBody>
      </p:sp>
      <p:grpSp>
        <p:nvGrpSpPr>
          <p:cNvPr id="2" name="Group 3"/>
          <p:cNvGrpSpPr>
            <a:grpSpLocks/>
          </p:cNvGrpSpPr>
          <p:nvPr/>
        </p:nvGrpSpPr>
        <p:grpSpPr bwMode="auto">
          <a:xfrm>
            <a:off x="1109663" y="1730375"/>
            <a:ext cx="7037387" cy="4206875"/>
            <a:chOff x="699" y="1090"/>
            <a:chExt cx="4433" cy="2650"/>
          </a:xfrm>
        </p:grpSpPr>
        <p:sp>
          <p:nvSpPr>
            <p:cNvPr id="49157" name="Rectangle 4"/>
            <p:cNvSpPr>
              <a:spLocks noChangeArrowheads="1"/>
            </p:cNvSpPr>
            <p:nvPr/>
          </p:nvSpPr>
          <p:spPr bwMode="blackWhite">
            <a:xfrm>
              <a:off x="704" y="3394"/>
              <a:ext cx="1294" cy="34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Close</a:t>
              </a:r>
            </a:p>
          </p:txBody>
        </p:sp>
        <p:sp>
          <p:nvSpPr>
            <p:cNvPr id="49158" name="Rectangle 5"/>
            <p:cNvSpPr>
              <a:spLocks noChangeArrowheads="1"/>
            </p:cNvSpPr>
            <p:nvPr/>
          </p:nvSpPr>
          <p:spPr bwMode="blackWhite">
            <a:xfrm>
              <a:off x="727" y="1781"/>
              <a:ext cx="1249" cy="327"/>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Query</a:t>
              </a:r>
            </a:p>
          </p:txBody>
        </p:sp>
        <p:sp>
          <p:nvSpPr>
            <p:cNvPr id="49159" name="Freeform 6"/>
            <p:cNvSpPr>
              <a:spLocks/>
            </p:cNvSpPr>
            <p:nvPr/>
          </p:nvSpPr>
          <p:spPr bwMode="auto">
            <a:xfrm>
              <a:off x="2255" y="2112"/>
              <a:ext cx="337" cy="625"/>
            </a:xfrm>
            <a:custGeom>
              <a:avLst/>
              <a:gdLst>
                <a:gd name="T0" fmla="*/ 0 w 337"/>
                <a:gd name="T1" fmla="*/ 624 h 625"/>
                <a:gd name="T2" fmla="*/ 0 w 337"/>
                <a:gd name="T3" fmla="*/ 0 h 625"/>
                <a:gd name="T4" fmla="*/ 336 w 337"/>
                <a:gd name="T5" fmla="*/ 0 h 625"/>
                <a:gd name="T6" fmla="*/ 0 60000 65536"/>
                <a:gd name="T7" fmla="*/ 0 60000 65536"/>
                <a:gd name="T8" fmla="*/ 0 60000 65536"/>
                <a:gd name="T9" fmla="*/ 0 w 337"/>
                <a:gd name="T10" fmla="*/ 0 h 625"/>
                <a:gd name="T11" fmla="*/ 337 w 337"/>
                <a:gd name="T12" fmla="*/ 625 h 625"/>
              </a:gdLst>
              <a:ahLst/>
              <a:cxnLst>
                <a:cxn ang="T6">
                  <a:pos x="T0" y="T1"/>
                </a:cxn>
                <a:cxn ang="T7">
                  <a:pos x="T2" y="T3"/>
                </a:cxn>
                <a:cxn ang="T8">
                  <a:pos x="T4" y="T5"/>
                </a:cxn>
              </a:cxnLst>
              <a:rect l="T9" t="T10" r="T11" b="T12"/>
              <a:pathLst>
                <a:path w="337" h="625">
                  <a:moveTo>
                    <a:pt x="0" y="624"/>
                  </a:moveTo>
                  <a:lnTo>
                    <a:pt x="0" y="0"/>
                  </a:lnTo>
                  <a:lnTo>
                    <a:pt x="336" y="0"/>
                  </a:lnTo>
                </a:path>
              </a:pathLst>
            </a:custGeom>
            <a:noFill/>
            <a:ln w="50800" cap="rnd" cmpd="sng">
              <a:solidFill>
                <a:schemeClr val="tx1"/>
              </a:solidFill>
              <a:prstDash val="solid"/>
              <a:round/>
              <a:headEnd type="none" w="sm" len="sm"/>
              <a:tailEnd type="none" w="sm" len="sm"/>
            </a:ln>
          </p:spPr>
          <p:txBody>
            <a:bodyPr/>
            <a:lstStyle/>
            <a:p>
              <a:endParaRPr lang="en-US"/>
            </a:p>
          </p:txBody>
        </p:sp>
        <p:sp>
          <p:nvSpPr>
            <p:cNvPr id="49160" name="Line 7"/>
            <p:cNvSpPr>
              <a:spLocks noChangeShapeType="1"/>
            </p:cNvSpPr>
            <p:nvPr/>
          </p:nvSpPr>
          <p:spPr bwMode="auto">
            <a:xfrm>
              <a:off x="1899" y="2762"/>
              <a:ext cx="741" cy="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49161" name="Rectangle 8"/>
            <p:cNvSpPr>
              <a:spLocks noChangeArrowheads="1"/>
            </p:cNvSpPr>
            <p:nvPr/>
          </p:nvSpPr>
          <p:spPr bwMode="blackWhite">
            <a:xfrm>
              <a:off x="2468" y="1954"/>
              <a:ext cx="2664" cy="332"/>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Step through the results</a:t>
              </a:r>
            </a:p>
          </p:txBody>
        </p:sp>
        <p:sp>
          <p:nvSpPr>
            <p:cNvPr id="49162" name="Rectangle 9"/>
            <p:cNvSpPr>
              <a:spLocks noChangeArrowheads="1"/>
            </p:cNvSpPr>
            <p:nvPr/>
          </p:nvSpPr>
          <p:spPr bwMode="blackWhite">
            <a:xfrm>
              <a:off x="699" y="2487"/>
              <a:ext cx="1305" cy="551"/>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Process</a:t>
              </a:r>
              <a:br>
                <a:rPr kumimoji="1" lang="en-US" b="1"/>
              </a:br>
              <a:r>
                <a:rPr kumimoji="1" lang="en-US" b="1"/>
                <a:t>results</a:t>
              </a:r>
            </a:p>
          </p:txBody>
        </p:sp>
        <p:sp>
          <p:nvSpPr>
            <p:cNvPr id="49163" name="Line 10"/>
            <p:cNvSpPr>
              <a:spLocks noChangeShapeType="1"/>
            </p:cNvSpPr>
            <p:nvPr/>
          </p:nvSpPr>
          <p:spPr bwMode="auto">
            <a:xfrm>
              <a:off x="1351" y="3024"/>
              <a:ext cx="0" cy="336"/>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9164" name="Line 11"/>
            <p:cNvSpPr>
              <a:spLocks noChangeShapeType="1"/>
            </p:cNvSpPr>
            <p:nvPr/>
          </p:nvSpPr>
          <p:spPr bwMode="auto">
            <a:xfrm>
              <a:off x="1351" y="2112"/>
              <a:ext cx="0" cy="336"/>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9165" name="Line 12"/>
            <p:cNvSpPr>
              <a:spLocks noChangeShapeType="1"/>
            </p:cNvSpPr>
            <p:nvPr/>
          </p:nvSpPr>
          <p:spPr bwMode="auto">
            <a:xfrm>
              <a:off x="1351" y="1416"/>
              <a:ext cx="0" cy="336"/>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9166" name="Rectangle 13"/>
            <p:cNvSpPr>
              <a:spLocks noChangeArrowheads="1"/>
            </p:cNvSpPr>
            <p:nvPr/>
          </p:nvSpPr>
          <p:spPr bwMode="blackWhite">
            <a:xfrm>
              <a:off x="2468" y="2469"/>
              <a:ext cx="2664" cy="586"/>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Assign results to Java </a:t>
              </a:r>
              <a:br>
                <a:rPr kumimoji="1" lang="en-US" b="1"/>
              </a:br>
              <a:r>
                <a:rPr kumimoji="1" lang="en-US" b="1"/>
                <a:t>variables</a:t>
              </a:r>
            </a:p>
          </p:txBody>
        </p:sp>
        <p:sp>
          <p:nvSpPr>
            <p:cNvPr id="49167" name="Rectangle 14"/>
            <p:cNvSpPr>
              <a:spLocks noChangeArrowheads="1"/>
            </p:cNvSpPr>
            <p:nvPr/>
          </p:nvSpPr>
          <p:spPr bwMode="blackWhite">
            <a:xfrm>
              <a:off x="720" y="1090"/>
              <a:ext cx="1263" cy="34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Connect</a:t>
              </a:r>
            </a:p>
          </p:txBody>
        </p:sp>
      </p:grpSp>
      <p:sp>
        <p:nvSpPr>
          <p:cNvPr id="37892" name="Rectangle 15"/>
          <p:cNvSpPr>
            <a:spLocks noChangeArrowheads="1"/>
          </p:cNvSpPr>
          <p:nvPr/>
        </p:nvSpPr>
        <p:spPr bwMode="auto">
          <a:xfrm>
            <a:off x="304800" y="0"/>
            <a:ext cx="9144000" cy="914400"/>
          </a:xfrm>
          <a:prstGeom prst="rect">
            <a:avLst/>
          </a:prstGeom>
          <a:noFill/>
          <a:ln w="9525">
            <a:noFill/>
            <a:miter lim="800000"/>
            <a:headEnd/>
            <a:tailEnd/>
          </a:ln>
        </p:spPr>
        <p:txBody>
          <a:bodyPr anchor="ctr"/>
          <a:lstStyle/>
          <a:p>
            <a:pPr>
              <a:defRPr/>
            </a:pPr>
            <a:r>
              <a:rPr lang="en-US" sz="3200" b="1" dirty="0">
                <a:latin typeface="+mj-lt"/>
              </a:rPr>
              <a:t> Process the Results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8"/>
          <p:cNvSpPr>
            <a:spLocks noGrp="1"/>
          </p:cNvSpPr>
          <p:nvPr>
            <p:ph type="ctrTitle"/>
          </p:nvPr>
        </p:nvSpPr>
        <p:spPr>
          <a:xfrm>
            <a:off x="460375" y="146050"/>
            <a:ext cx="8189913" cy="584200"/>
          </a:xfrm>
        </p:spPr>
        <p:txBody>
          <a:bodyPr/>
          <a:lstStyle/>
          <a:p>
            <a:pPr eaLnBrk="1" hangingPunct="1"/>
            <a:r>
              <a:rPr lang="en-IN" sz="3200" dirty="0" smtClean="0">
                <a:solidFill>
                  <a:schemeClr val="tx1"/>
                </a:solidFill>
                <a:cs typeface="Arial" charset="0"/>
              </a:rPr>
              <a:t>Topics</a:t>
            </a:r>
          </a:p>
        </p:txBody>
      </p:sp>
      <p:sp>
        <p:nvSpPr>
          <p:cNvPr id="32771" name="Text Placeholder 13"/>
          <p:cNvSpPr>
            <a:spLocks noGrp="1"/>
          </p:cNvSpPr>
          <p:nvPr>
            <p:ph type="body" sz="quarter" idx="10"/>
          </p:nvPr>
        </p:nvSpPr>
        <p:spPr/>
        <p:txBody>
          <a:bodyPr/>
          <a:lstStyle/>
          <a:p>
            <a:pPr eaLnBrk="1" hangingPunct="1"/>
            <a:r>
              <a:rPr lang="en-IN" dirty="0" smtClean="0">
                <a:solidFill>
                  <a:schemeClr val="tx1"/>
                </a:solidFill>
                <a:cs typeface="Arial" charset="0"/>
              </a:rPr>
              <a:t>Introduction to JDBC</a:t>
            </a:r>
          </a:p>
        </p:txBody>
      </p:sp>
      <p:sp>
        <p:nvSpPr>
          <p:cNvPr id="32772" name="Text Placeholder 17"/>
          <p:cNvSpPr>
            <a:spLocks noGrp="1"/>
          </p:cNvSpPr>
          <p:nvPr>
            <p:ph type="body" sz="quarter" idx="11"/>
          </p:nvPr>
        </p:nvSpPr>
        <p:spPr/>
        <p:txBody>
          <a:bodyPr/>
          <a:lstStyle/>
          <a:p>
            <a:pPr eaLnBrk="1" hangingPunct="1"/>
            <a:r>
              <a:rPr smtClean="0">
                <a:solidFill>
                  <a:schemeClr val="tx1"/>
                </a:solidFill>
                <a:cs typeface="Arial" charset="0"/>
              </a:rPr>
              <a:t>Establishing Connection</a:t>
            </a:r>
          </a:p>
        </p:txBody>
      </p:sp>
      <p:sp>
        <p:nvSpPr>
          <p:cNvPr id="32782" name="Text Placeholder 17"/>
          <p:cNvSpPr>
            <a:spLocks noGrp="1"/>
          </p:cNvSpPr>
          <p:nvPr>
            <p:ph type="body" sz="quarter" idx="12"/>
          </p:nvPr>
        </p:nvSpPr>
        <p:spPr>
          <a:xfrm>
            <a:off x="990600" y="4529138"/>
            <a:ext cx="7010400" cy="652462"/>
          </a:xfrm>
        </p:spPr>
        <p:txBody>
          <a:bodyPr/>
          <a:lstStyle/>
          <a:p>
            <a:pPr eaLnBrk="1" hangingPunct="1"/>
            <a:r>
              <a:rPr smtClean="0">
                <a:solidFill>
                  <a:schemeClr val="tx1"/>
                </a:solidFill>
                <a:cs typeface="Arial" charset="0"/>
              </a:rPr>
              <a:t>Process Result</a:t>
            </a:r>
          </a:p>
        </p:txBody>
      </p:sp>
      <p:sp>
        <p:nvSpPr>
          <p:cNvPr id="32785" name="Text Placeholder 17"/>
          <p:cNvSpPr>
            <a:spLocks noGrp="1"/>
          </p:cNvSpPr>
          <p:nvPr>
            <p:ph type="body" sz="quarter" idx="13"/>
          </p:nvPr>
        </p:nvSpPr>
        <p:spPr>
          <a:xfrm>
            <a:off x="990600" y="5486400"/>
            <a:ext cx="7010400" cy="652463"/>
          </a:xfrm>
        </p:spPr>
        <p:txBody>
          <a:bodyPr/>
          <a:lstStyle/>
          <a:p>
            <a:pPr eaLnBrk="1" hangingPunct="1"/>
            <a:r>
              <a:rPr smtClean="0">
                <a:solidFill>
                  <a:schemeClr val="tx1"/>
                </a:solidFill>
                <a:cs typeface="Arial" charset="0"/>
              </a:rPr>
              <a:t>Callable Statement</a:t>
            </a:r>
          </a:p>
        </p:txBody>
      </p:sp>
      <p:sp>
        <p:nvSpPr>
          <p:cNvPr id="32779" name="Text Placeholder 17"/>
          <p:cNvSpPr>
            <a:spLocks noGrp="1"/>
          </p:cNvSpPr>
          <p:nvPr>
            <p:ph type="body" sz="quarter" idx="14"/>
          </p:nvPr>
        </p:nvSpPr>
        <p:spPr>
          <a:xfrm>
            <a:off x="990600" y="3462338"/>
            <a:ext cx="7010400" cy="652462"/>
          </a:xfrm>
        </p:spPr>
        <p:txBody>
          <a:bodyPr/>
          <a:lstStyle/>
          <a:p>
            <a:pPr eaLnBrk="1" hangingPunct="1"/>
            <a:r>
              <a:rPr smtClean="0">
                <a:solidFill>
                  <a:schemeClr val="tx1"/>
                </a:solidFill>
                <a:cs typeface="Arial" charset="0"/>
              </a:rPr>
              <a:t>Executing Query</a:t>
            </a:r>
          </a:p>
        </p:txBody>
      </p:sp>
      <p:sp>
        <p:nvSpPr>
          <p:cNvPr id="8" name="Rectangle 7"/>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12" name="Rectangle 11"/>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23" name="Rectangle 22"/>
          <p:cNvSpPr/>
          <p:nvPr/>
        </p:nvSpPr>
        <p:spPr>
          <a:xfrm>
            <a:off x="457200" y="34290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778" name="TextBox 23"/>
          <p:cNvSpPr txBox="1">
            <a:spLocks noChangeArrowheads="1"/>
          </p:cNvSpPr>
          <p:nvPr/>
        </p:nvSpPr>
        <p:spPr bwMode="auto">
          <a:xfrm>
            <a:off x="457200" y="3657600"/>
            <a:ext cx="228600" cy="369888"/>
          </a:xfrm>
          <a:prstGeom prst="rect">
            <a:avLst/>
          </a:prstGeom>
          <a:noFill/>
          <a:ln w="9525">
            <a:noFill/>
            <a:miter lim="800000"/>
            <a:headEnd/>
            <a:tailEnd/>
          </a:ln>
        </p:spPr>
        <p:txBody>
          <a:bodyPr>
            <a:spAutoFit/>
          </a:bodyPr>
          <a:lstStyle/>
          <a:p>
            <a:r>
              <a:rPr lang="en-US" b="1">
                <a:solidFill>
                  <a:schemeClr val="bg1"/>
                </a:solidFill>
              </a:rPr>
              <a:t>3</a:t>
            </a:r>
          </a:p>
        </p:txBody>
      </p:sp>
      <p:sp>
        <p:nvSpPr>
          <p:cNvPr id="26" name="Rectangle 25"/>
          <p:cNvSpPr/>
          <p:nvPr/>
        </p:nvSpPr>
        <p:spPr>
          <a:xfrm>
            <a:off x="444500" y="45085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781" name="TextBox 26"/>
          <p:cNvSpPr txBox="1">
            <a:spLocks noChangeArrowheads="1"/>
          </p:cNvSpPr>
          <p:nvPr/>
        </p:nvSpPr>
        <p:spPr bwMode="auto">
          <a:xfrm>
            <a:off x="457200" y="4724400"/>
            <a:ext cx="228600" cy="369888"/>
          </a:xfrm>
          <a:prstGeom prst="rect">
            <a:avLst/>
          </a:prstGeom>
          <a:noFill/>
          <a:ln w="9525">
            <a:noFill/>
            <a:miter lim="800000"/>
            <a:headEnd/>
            <a:tailEnd/>
          </a:ln>
        </p:spPr>
        <p:txBody>
          <a:bodyPr>
            <a:spAutoFit/>
          </a:bodyPr>
          <a:lstStyle/>
          <a:p>
            <a:r>
              <a:rPr lang="en-US" b="1">
                <a:solidFill>
                  <a:schemeClr val="bg1"/>
                </a:solidFill>
              </a:rPr>
              <a:t>4</a:t>
            </a:r>
          </a:p>
        </p:txBody>
      </p:sp>
      <p:sp>
        <p:nvSpPr>
          <p:cNvPr id="29" name="Rectangle 28"/>
          <p:cNvSpPr/>
          <p:nvPr/>
        </p:nvSpPr>
        <p:spPr>
          <a:xfrm>
            <a:off x="444500" y="54991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784" name="TextBox 29"/>
          <p:cNvSpPr txBox="1">
            <a:spLocks noChangeArrowheads="1"/>
          </p:cNvSpPr>
          <p:nvPr/>
        </p:nvSpPr>
        <p:spPr bwMode="auto">
          <a:xfrm>
            <a:off x="457200" y="5649913"/>
            <a:ext cx="228600" cy="369887"/>
          </a:xfrm>
          <a:prstGeom prst="rect">
            <a:avLst/>
          </a:prstGeom>
          <a:noFill/>
          <a:ln w="9525">
            <a:noFill/>
            <a:miter lim="800000"/>
            <a:headEnd/>
            <a:tailEnd/>
          </a:ln>
        </p:spPr>
        <p:txBody>
          <a:bodyPr>
            <a:spAutoFit/>
          </a:bodyPr>
          <a:lstStyle/>
          <a:p>
            <a:r>
              <a:rPr lang="en-US" b="1">
                <a:solidFill>
                  <a:schemeClr val="bg1"/>
                </a:solidFill>
              </a:rPr>
              <a:t>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381000" y="1371600"/>
            <a:ext cx="8458200" cy="4525963"/>
          </a:xfrm>
        </p:spPr>
        <p:txBody>
          <a:bodyPr/>
          <a:lstStyle/>
          <a:p>
            <a:pPr algn="just" eaLnBrk="1" hangingPunct="1"/>
            <a:r>
              <a:rPr sz="2200" smtClean="0">
                <a:solidFill>
                  <a:schemeClr val="tx1"/>
                </a:solidFill>
                <a:cs typeface="Arial" charset="0"/>
              </a:rPr>
              <a:t>ResultSet is an object that contains the results of executing a SQL statement.</a:t>
            </a:r>
          </a:p>
          <a:p>
            <a:pPr algn="just" eaLnBrk="1" hangingPunct="1"/>
            <a:endParaRPr sz="2200" smtClean="0">
              <a:solidFill>
                <a:schemeClr val="tx1"/>
              </a:solidFill>
              <a:cs typeface="Arial" charset="0"/>
            </a:endParaRPr>
          </a:p>
          <a:p>
            <a:pPr algn="just" eaLnBrk="1" hangingPunct="1"/>
            <a:r>
              <a:rPr sz="2200" smtClean="0">
                <a:solidFill>
                  <a:schemeClr val="tx1"/>
                </a:solidFill>
                <a:cs typeface="Arial" charset="0"/>
              </a:rPr>
              <a:t>A ResultSet maintains a cursor pointing to its current row of data</a:t>
            </a:r>
          </a:p>
          <a:p>
            <a:pPr algn="just" eaLnBrk="1" hangingPunct="1"/>
            <a:endParaRPr sz="2200" smtClean="0">
              <a:solidFill>
                <a:schemeClr val="tx1"/>
              </a:solidFill>
              <a:cs typeface="Arial" charset="0"/>
            </a:endParaRPr>
          </a:p>
          <a:p>
            <a:pPr algn="just" eaLnBrk="1" hangingPunct="1"/>
            <a:r>
              <a:rPr sz="2200" smtClean="0">
                <a:solidFill>
                  <a:schemeClr val="tx1"/>
                </a:solidFill>
                <a:cs typeface="Arial" charset="0"/>
              </a:rPr>
              <a:t>Use next() to step through the result set row by row</a:t>
            </a:r>
          </a:p>
          <a:p>
            <a:pPr algn="just" eaLnBrk="1" hangingPunct="1"/>
            <a:endParaRPr sz="2200" smtClean="0">
              <a:solidFill>
                <a:schemeClr val="tx1"/>
              </a:solidFill>
              <a:cs typeface="Arial" charset="0"/>
            </a:endParaRPr>
          </a:p>
          <a:p>
            <a:pPr algn="just" eaLnBrk="1" hangingPunct="1"/>
            <a:r>
              <a:rPr sz="2200" smtClean="0">
                <a:solidFill>
                  <a:schemeClr val="tx1"/>
                </a:solidFill>
                <a:cs typeface="Arial" charset="0"/>
              </a:rPr>
              <a:t>To retrieve the data from the columns, we can use getXXX() method.</a:t>
            </a:r>
          </a:p>
        </p:txBody>
      </p:sp>
      <p:sp>
        <p:nvSpPr>
          <p:cNvPr id="50180"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F74735C-FC9C-4919-A7A4-F8D09DB4AFC5}" type="slidenum">
              <a:rPr lang="en-GB" smtClean="0">
                <a:latin typeface="Arial" charset="0"/>
                <a:cs typeface="Arial" charset="0"/>
              </a:rPr>
              <a:pPr/>
              <a:t>20</a:t>
            </a:fld>
            <a:endParaRPr lang="en-GB" smtClean="0">
              <a:latin typeface="Arial" charset="0"/>
              <a:cs typeface="Arial" charset="0"/>
            </a:endParaRPr>
          </a:p>
        </p:txBody>
      </p:sp>
      <p:sp>
        <p:nvSpPr>
          <p:cNvPr id="50178" name="Rectangle 2"/>
          <p:cNvSpPr>
            <a:spLocks noGrp="1" noChangeArrowheads="1"/>
          </p:cNvSpPr>
          <p:nvPr>
            <p:ph type="title"/>
          </p:nvPr>
        </p:nvSpPr>
        <p:spPr>
          <a:xfrm>
            <a:off x="304800" y="131763"/>
            <a:ext cx="8229600" cy="554037"/>
          </a:xfrm>
        </p:spPr>
        <p:txBody>
          <a:bodyPr>
            <a:normAutofit fontScale="90000"/>
          </a:bodyPr>
          <a:lstStyle/>
          <a:p>
            <a:pPr eaLnBrk="1" hangingPunct="1"/>
            <a:r>
              <a:rPr smtClean="0">
                <a:solidFill>
                  <a:schemeClr val="tx1"/>
                </a:solidFill>
                <a:cs typeface="Arial" charset="0"/>
              </a:rPr>
              <a:t>Process the Results: The ResultSet Object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860425" y="1371600"/>
            <a:ext cx="7385050" cy="1576388"/>
          </a:xfrm>
        </p:spPr>
        <p:txBody>
          <a:bodyPr lIns="92075" tIns="46038" rIns="92075" bIns="46038">
            <a:spAutoFit/>
          </a:bodyPr>
          <a:lstStyle/>
          <a:p>
            <a:pPr marL="457200" indent="-457200" eaLnBrk="1" hangingPunct="1">
              <a:buFontTx/>
              <a:buAutoNum type="arabicPeriod"/>
            </a:pPr>
            <a:r>
              <a:rPr sz="2200" smtClean="0">
                <a:solidFill>
                  <a:schemeClr val="tx1"/>
                </a:solidFill>
                <a:cs typeface="Arial" charset="0"/>
              </a:rPr>
              <a:t>Step through the result set</a:t>
            </a:r>
          </a:p>
          <a:p>
            <a:pPr marL="457200" indent="-457200" eaLnBrk="1" hangingPunct="1">
              <a:buFontTx/>
              <a:buAutoNum type="arabicPeriod"/>
            </a:pPr>
            <a:endParaRPr smtClean="0">
              <a:cs typeface="Arial" charset="0"/>
            </a:endParaRPr>
          </a:p>
          <a:p>
            <a:pPr marL="457200" indent="-457200" eaLnBrk="1" hangingPunct="1">
              <a:buFontTx/>
              <a:buAutoNum type="arabicPeriod"/>
            </a:pPr>
            <a:endParaRPr smtClean="0">
              <a:cs typeface="Arial" charset="0"/>
            </a:endParaRPr>
          </a:p>
          <a:p>
            <a:pPr marL="457200" indent="-457200" eaLnBrk="1" hangingPunct="1">
              <a:buFontTx/>
              <a:buAutoNum type="arabicPeriod"/>
            </a:pPr>
            <a:r>
              <a:rPr sz="2200" smtClean="0">
                <a:solidFill>
                  <a:schemeClr val="tx1"/>
                </a:solidFill>
                <a:cs typeface="Arial" charset="0"/>
              </a:rPr>
              <a:t>Use get</a:t>
            </a:r>
            <a:r>
              <a:rPr sz="2200" i="1" smtClean="0">
                <a:solidFill>
                  <a:schemeClr val="tx1"/>
                </a:solidFill>
                <a:cs typeface="Arial" charset="0"/>
              </a:rPr>
              <a:t>XXX</a:t>
            </a:r>
            <a:r>
              <a:rPr sz="2200" smtClean="0">
                <a:solidFill>
                  <a:schemeClr val="tx1"/>
                </a:solidFill>
                <a:cs typeface="Arial" charset="0"/>
              </a:rPr>
              <a:t>() to get each column value</a:t>
            </a:r>
          </a:p>
        </p:txBody>
      </p:sp>
      <p:sp>
        <p:nvSpPr>
          <p:cNvPr id="51203"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52C62BC-6F0C-42D8-AB5C-7B67962679E0}" type="slidenum">
              <a:rPr lang="en-GB" smtClean="0">
                <a:latin typeface="Arial" charset="0"/>
                <a:cs typeface="Arial" charset="0"/>
              </a:rPr>
              <a:pPr/>
              <a:t>21</a:t>
            </a:fld>
            <a:endParaRPr lang="en-GB" smtClean="0">
              <a:latin typeface="Arial" charset="0"/>
              <a:cs typeface="Arial" charset="0"/>
            </a:endParaRPr>
          </a:p>
        </p:txBody>
      </p:sp>
      <p:sp>
        <p:nvSpPr>
          <p:cNvPr id="35844" name="Rectangle 4"/>
          <p:cNvSpPr>
            <a:spLocks noChangeArrowheads="1"/>
          </p:cNvSpPr>
          <p:nvPr/>
        </p:nvSpPr>
        <p:spPr bwMode="blackWhite">
          <a:xfrm>
            <a:off x="2590800" y="1981200"/>
            <a:ext cx="3644900" cy="436563"/>
          </a:xfrm>
          <a:prstGeom prst="rect">
            <a:avLst/>
          </a:prstGeom>
          <a:solidFill>
            <a:srgbClr val="FFDC4F"/>
          </a:solidFill>
          <a:ln w="12700">
            <a:solidFill>
              <a:srgbClr val="000000"/>
            </a:solidFill>
            <a:miter lim="800000"/>
            <a:headEnd/>
            <a:tailEnd/>
          </a:ln>
        </p:spPr>
        <p:txBody>
          <a:bodyPr lIns="90488" tIns="44450" rIns="90488" bIns="44450">
            <a:spAutoFit/>
          </a:bodyPr>
          <a:lstStyle/>
          <a:p>
            <a:pPr eaLnBrk="0" hangingPunct="0">
              <a:lnSpc>
                <a:spcPct val="125000"/>
              </a:lnSpc>
              <a:defRPr/>
            </a:pPr>
            <a:r>
              <a:rPr kumimoji="1" lang="en-US" sz="2000" dirty="0">
                <a:solidFill>
                  <a:srgbClr val="000000"/>
                </a:solidFill>
                <a:latin typeface="+mn-lt"/>
              </a:rPr>
              <a:t>while (</a:t>
            </a:r>
            <a:r>
              <a:rPr kumimoji="1" lang="en-US" sz="2000" i="1" dirty="0" err="1">
                <a:solidFill>
                  <a:srgbClr val="000000"/>
                </a:solidFill>
                <a:latin typeface="+mn-lt"/>
              </a:rPr>
              <a:t>rset</a:t>
            </a:r>
            <a:r>
              <a:rPr kumimoji="1" lang="en-US" sz="2000" dirty="0" err="1">
                <a:solidFill>
                  <a:srgbClr val="000000"/>
                </a:solidFill>
                <a:latin typeface="+mn-lt"/>
              </a:rPr>
              <a:t>.next</a:t>
            </a:r>
            <a:r>
              <a:rPr kumimoji="1" lang="en-US" sz="2000" dirty="0">
                <a:solidFill>
                  <a:srgbClr val="000000"/>
                </a:solidFill>
                <a:latin typeface="+mn-lt"/>
              </a:rPr>
              <a:t>()) { … }</a:t>
            </a:r>
          </a:p>
        </p:txBody>
      </p:sp>
      <p:sp>
        <p:nvSpPr>
          <p:cNvPr id="35845" name="Rectangle 5"/>
          <p:cNvSpPr>
            <a:spLocks noChangeArrowheads="1"/>
          </p:cNvSpPr>
          <p:nvPr/>
        </p:nvSpPr>
        <p:spPr bwMode="blackWhite">
          <a:xfrm>
            <a:off x="920750" y="3175000"/>
            <a:ext cx="3492500" cy="820738"/>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defRPr/>
            </a:pPr>
            <a:r>
              <a:rPr kumimoji="1" lang="en-US" sz="2000" dirty="0">
                <a:solidFill>
                  <a:srgbClr val="000000"/>
                </a:solidFill>
                <a:latin typeface="+mn-lt"/>
              </a:rPr>
              <a:t>String </a:t>
            </a:r>
            <a:r>
              <a:rPr kumimoji="1" lang="en-US" sz="2000" i="1" dirty="0" err="1">
                <a:solidFill>
                  <a:srgbClr val="000000"/>
                </a:solidFill>
                <a:latin typeface="+mn-lt"/>
              </a:rPr>
              <a:t>val</a:t>
            </a:r>
            <a:r>
              <a:rPr kumimoji="1" lang="en-US" sz="2000" dirty="0">
                <a:solidFill>
                  <a:srgbClr val="000000"/>
                </a:solidFill>
                <a:latin typeface="+mn-lt"/>
              </a:rPr>
              <a:t> = </a:t>
            </a:r>
            <a:br>
              <a:rPr kumimoji="1" lang="en-US" sz="2000" dirty="0">
                <a:solidFill>
                  <a:srgbClr val="000000"/>
                </a:solidFill>
                <a:latin typeface="+mn-lt"/>
              </a:rPr>
            </a:br>
            <a:r>
              <a:rPr kumimoji="1" lang="en-US" sz="2000" i="1" dirty="0" err="1">
                <a:solidFill>
                  <a:srgbClr val="000000"/>
                </a:solidFill>
                <a:latin typeface="+mn-lt"/>
              </a:rPr>
              <a:t>rset</a:t>
            </a:r>
            <a:r>
              <a:rPr kumimoji="1" lang="en-US" sz="2000" dirty="0" err="1">
                <a:solidFill>
                  <a:srgbClr val="000000"/>
                </a:solidFill>
                <a:latin typeface="+mn-lt"/>
              </a:rPr>
              <a:t>.getString</a:t>
            </a:r>
            <a:r>
              <a:rPr kumimoji="1" lang="en-US" sz="2000" dirty="0">
                <a:solidFill>
                  <a:srgbClr val="000000"/>
                </a:solidFill>
                <a:latin typeface="+mn-lt"/>
              </a:rPr>
              <a:t>(</a:t>
            </a:r>
            <a:r>
              <a:rPr kumimoji="1" lang="en-US" sz="2000" i="1" dirty="0" err="1">
                <a:solidFill>
                  <a:srgbClr val="000000"/>
                </a:solidFill>
                <a:latin typeface="+mn-lt"/>
              </a:rPr>
              <a:t>colname</a:t>
            </a:r>
            <a:r>
              <a:rPr kumimoji="1" lang="en-US" sz="2000" dirty="0">
                <a:solidFill>
                  <a:srgbClr val="000000"/>
                </a:solidFill>
                <a:latin typeface="+mn-lt"/>
              </a:rPr>
              <a:t>);</a:t>
            </a:r>
          </a:p>
        </p:txBody>
      </p:sp>
      <p:sp>
        <p:nvSpPr>
          <p:cNvPr id="41990" name="Rectangle 6"/>
          <p:cNvSpPr>
            <a:spLocks noChangeArrowheads="1"/>
          </p:cNvSpPr>
          <p:nvPr/>
        </p:nvSpPr>
        <p:spPr bwMode="gray">
          <a:xfrm>
            <a:off x="920750" y="4203700"/>
            <a:ext cx="7226300" cy="1816100"/>
          </a:xfrm>
          <a:prstGeom prst="rect">
            <a:avLst/>
          </a:prstGeom>
          <a:solidFill>
            <a:schemeClr val="accent4">
              <a:lumMod val="60000"/>
              <a:lumOff val="40000"/>
            </a:schemeClr>
          </a:solidFill>
          <a:ln w="12700">
            <a:solidFill>
              <a:schemeClr val="bg2"/>
            </a:solidFill>
            <a:miter lim="800000"/>
            <a:headEnd/>
            <a:tailEnd/>
          </a:ln>
        </p:spPr>
        <p:txBody>
          <a:bodyPr lIns="90488" tIns="44450" rIns="90488" bIns="44450"/>
          <a:lstStyle/>
          <a:p>
            <a:pPr eaLnBrk="0" hangingPunct="0">
              <a:lnSpc>
                <a:spcPct val="125000"/>
              </a:lnSpc>
              <a:defRPr/>
            </a:pPr>
            <a:r>
              <a:rPr kumimoji="1" lang="en-US" sz="2000" dirty="0">
                <a:solidFill>
                  <a:schemeClr val="bg2">
                    <a:lumMod val="25000"/>
                  </a:schemeClr>
                </a:solidFill>
                <a:latin typeface="+mn-lt"/>
              </a:rPr>
              <a:t>while (</a:t>
            </a:r>
            <a:r>
              <a:rPr kumimoji="1" lang="en-US" sz="2000" dirty="0" err="1">
                <a:solidFill>
                  <a:schemeClr val="bg2">
                    <a:lumMod val="25000"/>
                  </a:schemeClr>
                </a:solidFill>
                <a:latin typeface="+mn-lt"/>
              </a:rPr>
              <a:t>rset.next</a:t>
            </a:r>
            <a:r>
              <a:rPr kumimoji="1" lang="en-US" sz="2000" dirty="0">
                <a:solidFill>
                  <a:schemeClr val="bg2">
                    <a:lumMod val="25000"/>
                  </a:schemeClr>
                </a:solidFill>
                <a:latin typeface="+mn-lt"/>
              </a:rPr>
              <a:t>()) {</a:t>
            </a:r>
            <a:br>
              <a:rPr kumimoji="1" lang="en-US" sz="2000" dirty="0">
                <a:solidFill>
                  <a:schemeClr val="bg2">
                    <a:lumMod val="25000"/>
                  </a:schemeClr>
                </a:solidFill>
                <a:latin typeface="+mn-lt"/>
              </a:rPr>
            </a:br>
            <a:r>
              <a:rPr kumimoji="1" lang="en-US" sz="2000" dirty="0">
                <a:solidFill>
                  <a:schemeClr val="bg2">
                    <a:lumMod val="25000"/>
                  </a:schemeClr>
                </a:solidFill>
                <a:latin typeface="+mn-lt"/>
              </a:rPr>
              <a:t>  String name = </a:t>
            </a:r>
            <a:r>
              <a:rPr kumimoji="1" lang="en-US" sz="2000" dirty="0" err="1">
                <a:solidFill>
                  <a:schemeClr val="bg2">
                    <a:lumMod val="25000"/>
                  </a:schemeClr>
                </a:solidFill>
                <a:latin typeface="+mn-lt"/>
              </a:rPr>
              <a:t>rset.getString</a:t>
            </a:r>
            <a:r>
              <a:rPr kumimoji="1" lang="en-US" sz="2000" dirty="0">
                <a:solidFill>
                  <a:schemeClr val="bg2">
                    <a:lumMod val="25000"/>
                  </a:schemeClr>
                </a:solidFill>
                <a:latin typeface="+mn-lt"/>
              </a:rPr>
              <a:t>(“NAME");</a:t>
            </a:r>
            <a:br>
              <a:rPr kumimoji="1" lang="en-US" sz="2000" dirty="0">
                <a:solidFill>
                  <a:schemeClr val="bg2">
                    <a:lumMod val="25000"/>
                  </a:schemeClr>
                </a:solidFill>
                <a:latin typeface="+mn-lt"/>
              </a:rPr>
            </a:br>
            <a:r>
              <a:rPr kumimoji="1" lang="en-US" sz="2000" dirty="0">
                <a:solidFill>
                  <a:schemeClr val="bg2">
                    <a:lumMod val="25000"/>
                  </a:schemeClr>
                </a:solidFill>
                <a:latin typeface="+mn-lt"/>
              </a:rPr>
              <a:t>  String supervisor = </a:t>
            </a:r>
            <a:r>
              <a:rPr kumimoji="1" lang="en-US" sz="2000" dirty="0" err="1">
                <a:solidFill>
                  <a:schemeClr val="bg2">
                    <a:lumMod val="25000"/>
                  </a:schemeClr>
                </a:solidFill>
                <a:latin typeface="+mn-lt"/>
              </a:rPr>
              <a:t>rset.getString</a:t>
            </a:r>
            <a:r>
              <a:rPr kumimoji="1" lang="en-US" sz="2000" dirty="0">
                <a:solidFill>
                  <a:schemeClr val="bg2">
                    <a:lumMod val="25000"/>
                  </a:schemeClr>
                </a:solidFill>
                <a:latin typeface="+mn-lt"/>
              </a:rPr>
              <a:t>(“SUPERVISOR");</a:t>
            </a:r>
            <a:br>
              <a:rPr kumimoji="1" lang="en-US" sz="2000" dirty="0">
                <a:solidFill>
                  <a:schemeClr val="bg2">
                    <a:lumMod val="25000"/>
                  </a:schemeClr>
                </a:solidFill>
                <a:latin typeface="+mn-lt"/>
              </a:rPr>
            </a:br>
            <a:r>
              <a:rPr kumimoji="1" lang="en-US" sz="2000" dirty="0">
                <a:solidFill>
                  <a:schemeClr val="bg2">
                    <a:lumMod val="25000"/>
                  </a:schemeClr>
                </a:solidFill>
                <a:latin typeface="+mn-lt"/>
              </a:rPr>
              <a:t>  … // Process or display the data</a:t>
            </a:r>
            <a:r>
              <a:rPr kumimoji="1" lang="en-US" b="1" dirty="0">
                <a:solidFill>
                  <a:schemeClr val="bg2"/>
                </a:solidFill>
                <a:latin typeface="Courier New" pitchFamily="49" charset="0"/>
              </a:rPr>
              <a:t/>
            </a:r>
            <a:br>
              <a:rPr kumimoji="1" lang="en-US" b="1" dirty="0">
                <a:solidFill>
                  <a:schemeClr val="bg2"/>
                </a:solidFill>
                <a:latin typeface="Courier New" pitchFamily="49" charset="0"/>
              </a:rPr>
            </a:br>
            <a:r>
              <a:rPr kumimoji="1" lang="en-US" b="1" dirty="0">
                <a:solidFill>
                  <a:schemeClr val="bg2"/>
                </a:solidFill>
                <a:latin typeface="Courier New" pitchFamily="49" charset="0"/>
              </a:rPr>
              <a:t>}</a:t>
            </a:r>
          </a:p>
        </p:txBody>
      </p:sp>
      <p:sp>
        <p:nvSpPr>
          <p:cNvPr id="35847" name="Rectangle 7"/>
          <p:cNvSpPr>
            <a:spLocks noChangeArrowheads="1"/>
          </p:cNvSpPr>
          <p:nvPr/>
        </p:nvSpPr>
        <p:spPr bwMode="blackWhite">
          <a:xfrm>
            <a:off x="4502150" y="3175000"/>
            <a:ext cx="3644900" cy="820738"/>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defRPr/>
            </a:pPr>
            <a:r>
              <a:rPr kumimoji="1" lang="en-US" sz="2000" dirty="0">
                <a:solidFill>
                  <a:srgbClr val="000000"/>
                </a:solidFill>
                <a:latin typeface="+mn-lt"/>
              </a:rPr>
              <a:t>String </a:t>
            </a:r>
            <a:r>
              <a:rPr kumimoji="1" lang="en-US" sz="2000" i="1" dirty="0" err="1">
                <a:solidFill>
                  <a:srgbClr val="000000"/>
                </a:solidFill>
                <a:latin typeface="+mn-lt"/>
              </a:rPr>
              <a:t>val</a:t>
            </a:r>
            <a:r>
              <a:rPr kumimoji="1" lang="en-US" sz="2000" dirty="0">
                <a:solidFill>
                  <a:srgbClr val="000000"/>
                </a:solidFill>
                <a:latin typeface="+mn-lt"/>
              </a:rPr>
              <a:t> = </a:t>
            </a:r>
            <a:br>
              <a:rPr kumimoji="1" lang="en-US" sz="2000" dirty="0">
                <a:solidFill>
                  <a:srgbClr val="000000"/>
                </a:solidFill>
                <a:latin typeface="+mn-lt"/>
              </a:rPr>
            </a:br>
            <a:r>
              <a:rPr kumimoji="1" lang="en-US" sz="2000" i="1" dirty="0" err="1">
                <a:solidFill>
                  <a:srgbClr val="000000"/>
                </a:solidFill>
                <a:latin typeface="+mn-lt"/>
              </a:rPr>
              <a:t>rset</a:t>
            </a:r>
            <a:r>
              <a:rPr kumimoji="1" lang="en-US" sz="2000" dirty="0" err="1">
                <a:solidFill>
                  <a:srgbClr val="000000"/>
                </a:solidFill>
                <a:latin typeface="+mn-lt"/>
              </a:rPr>
              <a:t>.getString</a:t>
            </a:r>
            <a:r>
              <a:rPr kumimoji="1" lang="en-US" sz="2000" dirty="0">
                <a:solidFill>
                  <a:srgbClr val="000000"/>
                </a:solidFill>
                <a:latin typeface="+mn-lt"/>
              </a:rPr>
              <a:t>(</a:t>
            </a:r>
            <a:r>
              <a:rPr kumimoji="1" lang="en-US" sz="2000" i="1" dirty="0" err="1">
                <a:solidFill>
                  <a:srgbClr val="000000"/>
                </a:solidFill>
                <a:latin typeface="+mn-lt"/>
              </a:rPr>
              <a:t>colIndex</a:t>
            </a:r>
            <a:r>
              <a:rPr kumimoji="1" lang="en-US" sz="2000" dirty="0">
                <a:solidFill>
                  <a:srgbClr val="000000"/>
                </a:solidFill>
                <a:latin typeface="+mn-lt"/>
              </a:rPr>
              <a:t>);</a:t>
            </a:r>
          </a:p>
        </p:txBody>
      </p:sp>
      <p:sp>
        <p:nvSpPr>
          <p:cNvPr id="39944" name="Rectangle 8"/>
          <p:cNvSpPr>
            <a:spLocks noChangeArrowheads="1"/>
          </p:cNvSpPr>
          <p:nvPr/>
        </p:nvSpPr>
        <p:spPr bwMode="auto">
          <a:xfrm>
            <a:off x="228600" y="0"/>
            <a:ext cx="8915400" cy="914400"/>
          </a:xfrm>
          <a:prstGeom prst="rect">
            <a:avLst/>
          </a:prstGeom>
          <a:noFill/>
          <a:ln w="9525">
            <a:noFill/>
            <a:miter lim="800000"/>
            <a:headEnd/>
            <a:tailEnd/>
          </a:ln>
        </p:spPr>
        <p:txBody>
          <a:bodyPr anchor="ctr"/>
          <a:lstStyle/>
          <a:p>
            <a:pPr>
              <a:defRPr/>
            </a:pPr>
            <a:r>
              <a:rPr lang="en-US" sz="3200" b="1" dirty="0">
                <a:latin typeface="+mj-lt"/>
              </a:rPr>
              <a:t>How to Process the Result?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81000" y="914400"/>
            <a:ext cx="8458200" cy="5638800"/>
          </a:xfrm>
        </p:spPr>
        <p:txBody>
          <a:bodyPr>
            <a:normAutofit fontScale="70000" lnSpcReduction="20000"/>
          </a:bodyPr>
          <a:lstStyle/>
          <a:p>
            <a:pPr eaLnBrk="1" fontAlgn="auto" hangingPunct="1">
              <a:spcAft>
                <a:spcPts val="0"/>
              </a:spcAft>
              <a:buFont typeface="Arial" charset="0"/>
              <a:buNone/>
              <a:defRPr/>
            </a:pPr>
            <a:r>
              <a:rPr sz="2400" b="1" noProof="1">
                <a:solidFill>
                  <a:schemeClr val="tx1"/>
                </a:solidFill>
                <a:latin typeface="Courier New" pitchFamily="49" charset="0"/>
                <a:cs typeface="Courier New" pitchFamily="49" charset="0"/>
              </a:rPr>
              <a:t> </a:t>
            </a:r>
            <a:r>
              <a:rPr sz="2400" noProof="1">
                <a:solidFill>
                  <a:schemeClr val="tx1"/>
                </a:solidFill>
                <a:latin typeface="Courier New" pitchFamily="49" charset="0"/>
                <a:cs typeface="Courier New" pitchFamily="49" charset="0"/>
              </a:rPr>
              <a:t>import java.sql.*;</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class </a:t>
            </a:r>
            <a:r>
              <a:rPr sz="2400" noProof="1" smtClean="0">
                <a:solidFill>
                  <a:schemeClr val="tx1"/>
                </a:solidFill>
                <a:latin typeface="Courier New" pitchFamily="49" charset="0"/>
                <a:cs typeface="Courier New" pitchFamily="49" charset="0"/>
              </a:rPr>
              <a:t>MakeDatabaseConnection </a:t>
            </a:r>
            <a:r>
              <a:rPr sz="2400" noProof="1">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Connection con;</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Statement stmt;</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ResultSet  rs;</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a:t>
            </a:r>
            <a:r>
              <a:rPr sz="2400" noProof="1" smtClean="0">
                <a:solidFill>
                  <a:schemeClr val="tx1"/>
                </a:solidFill>
                <a:latin typeface="Courier New" pitchFamily="49" charset="0"/>
                <a:cs typeface="Courier New" pitchFamily="49" charset="0"/>
              </a:rPr>
              <a:t>MakeDatabaseConnection</a:t>
            </a:r>
            <a:r>
              <a:rPr sz="2400" noProof="1">
                <a:solidFill>
                  <a:schemeClr val="tx1"/>
                </a:solidFill>
                <a:latin typeface="Courier New" pitchFamily="49" charset="0"/>
                <a:cs typeface="Courier New" pitchFamily="49" charset="0"/>
              </a:rPr>
              <a:t>() {</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try{</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Class.forName("sun.jdbc.odbc.JdbcOdbcDriver");</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con=DriverManager.getConnection("Jdbc:Odbc:dsn","","");</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stmt = con.createStatement();</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rs  = stmt..executeQuery("Select * from emp");</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while(rs.next())</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System.out.println(rs.getString(1)+" "+rs.getInt(2));</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  catch(Exception e) {System.out.println(e); }</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a:t>
            </a:r>
          </a:p>
          <a:p>
            <a:pPr eaLnBrk="1" fontAlgn="auto" hangingPunct="1">
              <a:spcAft>
                <a:spcPts val="0"/>
              </a:spcAft>
              <a:buFont typeface="Arial" charset="0"/>
              <a:buNone/>
              <a:defRPr/>
            </a:pPr>
            <a:r>
              <a:rPr sz="2400" noProof="1">
                <a:solidFill>
                  <a:schemeClr val="tx1"/>
                </a:solidFill>
                <a:latin typeface="Courier New" pitchFamily="49" charset="0"/>
                <a:cs typeface="Courier New" pitchFamily="49" charset="0"/>
              </a:rPr>
              <a:t>          }             </a:t>
            </a:r>
          </a:p>
          <a:p>
            <a:pPr eaLnBrk="1" fontAlgn="auto" hangingPunct="1">
              <a:spcAft>
                <a:spcPts val="0"/>
              </a:spcAft>
              <a:buFont typeface="Arial"/>
              <a:buChar char="•"/>
              <a:defRPr/>
            </a:pPr>
            <a:endParaRPr noProof="1">
              <a:solidFill>
                <a:schemeClr val="tx1">
                  <a:lumMod val="65000"/>
                  <a:lumOff val="35000"/>
                </a:schemeClr>
              </a:solidFill>
              <a:latin typeface="Verdana" pitchFamily="34" charset="0"/>
              <a:cs typeface="Arial" charset="0"/>
            </a:endParaRPr>
          </a:p>
          <a:p>
            <a:pPr eaLnBrk="1" fontAlgn="auto" hangingPunct="1">
              <a:spcAft>
                <a:spcPts val="0"/>
              </a:spcAft>
              <a:buFont typeface="Arial"/>
              <a:buNone/>
              <a:defRPr/>
            </a:pPr>
            <a:r>
              <a:rPr noProof="1">
                <a:solidFill>
                  <a:schemeClr val="tx1">
                    <a:lumMod val="65000"/>
                    <a:lumOff val="35000"/>
                  </a:schemeClr>
                </a:solidFill>
                <a:latin typeface="Verdana" pitchFamily="34" charset="0"/>
                <a:cs typeface="Arial" charset="0"/>
              </a:rPr>
              <a:t>         </a:t>
            </a:r>
            <a:endParaRPr lang="en-GB">
              <a:solidFill>
                <a:schemeClr val="tx1">
                  <a:lumMod val="65000"/>
                  <a:lumOff val="35000"/>
                </a:schemeClr>
              </a:solidFill>
              <a:cs typeface="Arial" charset="0"/>
            </a:endParaRPr>
          </a:p>
        </p:txBody>
      </p:sp>
      <p:sp>
        <p:nvSpPr>
          <p:cNvPr id="52228"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CA1DCBD-5F1D-4182-986C-0D9D7A53C216}" type="slidenum">
              <a:rPr lang="en-GB" smtClean="0">
                <a:latin typeface="Arial" charset="0"/>
                <a:cs typeface="Arial" charset="0"/>
              </a:rPr>
              <a:pPr/>
              <a:t>22</a:t>
            </a:fld>
            <a:endParaRPr lang="en-GB" smtClean="0">
              <a:latin typeface="Arial" charset="0"/>
              <a:cs typeface="Arial" charset="0"/>
            </a:endParaRPr>
          </a:p>
        </p:txBody>
      </p:sp>
      <p:sp>
        <p:nvSpPr>
          <p:cNvPr id="52226" name="Rectangle 2"/>
          <p:cNvSpPr>
            <a:spLocks noGrp="1" noChangeArrowheads="1"/>
          </p:cNvSpPr>
          <p:nvPr>
            <p:ph type="title"/>
          </p:nvPr>
        </p:nvSpPr>
        <p:spPr>
          <a:xfrm>
            <a:off x="228600" y="131763"/>
            <a:ext cx="8458200" cy="584200"/>
          </a:xfrm>
        </p:spPr>
        <p:txBody>
          <a:bodyPr>
            <a:normAutofit fontScale="90000"/>
          </a:bodyPr>
          <a:lstStyle/>
          <a:p>
            <a:pPr eaLnBrk="1" hangingPunct="1"/>
            <a:r>
              <a:rPr lang="en-GB" smtClean="0">
                <a:solidFill>
                  <a:schemeClr val="tx1"/>
                </a:solidFill>
                <a:cs typeface="Arial" charset="0"/>
              </a:rPr>
              <a:t>E</a:t>
            </a:r>
            <a:r>
              <a:rPr lang="en-GB" sz="3200" smtClean="0">
                <a:solidFill>
                  <a:schemeClr val="tx1"/>
                </a:solidFill>
                <a:cs typeface="Arial" charset="0"/>
              </a:rPr>
              <a:t>xample</a:t>
            </a:r>
            <a:r>
              <a:rPr lang="en-GB" smtClean="0">
                <a:solidFill>
                  <a:schemeClr val="tx1"/>
                </a:solidFill>
                <a:cs typeface="Arial" charset="0"/>
              </a:rPr>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304800" y="1066800"/>
            <a:ext cx="8610600" cy="5184775"/>
          </a:xfrm>
        </p:spPr>
        <p:txBody>
          <a:bodyPr/>
          <a:lstStyle/>
          <a:p>
            <a:pPr eaLnBrk="1" hangingPunct="1">
              <a:buFont typeface="Arial" charset="0"/>
              <a:buNone/>
            </a:pPr>
            <a:r>
              <a:rPr noProof="1" smtClean="0">
                <a:solidFill>
                  <a:schemeClr val="tx1"/>
                </a:solidFill>
                <a:latin typeface="Verdana" pitchFamily="34" charset="0"/>
                <a:cs typeface="Arial" charset="0"/>
              </a:rPr>
              <a:t> </a:t>
            </a:r>
            <a:r>
              <a:rPr noProof="1" smtClean="0">
                <a:solidFill>
                  <a:schemeClr val="tx1"/>
                </a:solidFill>
                <a:latin typeface="Courier New" pitchFamily="49" charset="0"/>
                <a:cs typeface="Courier New" pitchFamily="49" charset="0"/>
              </a:rPr>
              <a:t>class TestConnection{</a:t>
            </a:r>
          </a:p>
          <a:p>
            <a:pPr eaLnBrk="1" hangingPunct="1">
              <a:buFont typeface="Arial" charset="0"/>
              <a:buNone/>
            </a:pPr>
            <a:r>
              <a:rPr noProof="1" smtClean="0">
                <a:solidFill>
                  <a:schemeClr val="tx1"/>
                </a:solidFill>
                <a:latin typeface="Courier New" pitchFamily="49" charset="0"/>
                <a:cs typeface="Courier New" pitchFamily="49" charset="0"/>
              </a:rPr>
              <a:t>          public  static void   main(String args[] ) {</a:t>
            </a:r>
          </a:p>
          <a:p>
            <a:pPr eaLnBrk="1" hangingPunct="1">
              <a:buFont typeface="Arial" charset="0"/>
              <a:buNone/>
            </a:pPr>
            <a:r>
              <a:rPr noProof="1" smtClean="0">
                <a:solidFill>
                  <a:schemeClr val="tx1"/>
                </a:solidFill>
                <a:latin typeface="Courier New" pitchFamily="49" charset="0"/>
                <a:cs typeface="Courier New" pitchFamily="49" charset="0"/>
              </a:rPr>
              <a:t>                        new MakeDatabaseConnection();</a:t>
            </a:r>
          </a:p>
          <a:p>
            <a:pPr eaLnBrk="1" hangingPunct="1">
              <a:buFont typeface="Arial" charset="0"/>
              <a:buNone/>
            </a:pPr>
            <a:r>
              <a:rPr noProof="1" smtClean="0">
                <a:solidFill>
                  <a:schemeClr val="tx1"/>
                </a:solidFill>
                <a:latin typeface="Courier New" pitchFamily="49" charset="0"/>
                <a:cs typeface="Courier New" pitchFamily="49" charset="0"/>
              </a:rPr>
              <a:t>              }</a:t>
            </a:r>
          </a:p>
          <a:p>
            <a:pPr eaLnBrk="1" hangingPunct="1">
              <a:buFont typeface="Arial" charset="0"/>
              <a:buNone/>
            </a:pPr>
            <a:r>
              <a:rPr noProof="1" smtClean="0">
                <a:solidFill>
                  <a:schemeClr val="tx1"/>
                </a:solidFill>
                <a:latin typeface="Courier New" pitchFamily="49" charset="0"/>
                <a:cs typeface="Courier New" pitchFamily="49" charset="0"/>
              </a:rPr>
              <a:t> }                                             </a:t>
            </a:r>
          </a:p>
          <a:p>
            <a:pPr eaLnBrk="1" hangingPunct="1">
              <a:buFont typeface="Arial" charset="0"/>
              <a:buNone/>
            </a:pPr>
            <a:r>
              <a:rPr noProof="1" smtClean="0">
                <a:solidFill>
                  <a:schemeClr val="tx1"/>
                </a:solidFill>
                <a:cs typeface="Arial" charset="0"/>
              </a:rPr>
              <a:t>       </a:t>
            </a:r>
            <a:endParaRPr smtClean="0">
              <a:solidFill>
                <a:schemeClr val="tx1"/>
              </a:solidFill>
              <a:cs typeface="Arial" charset="0"/>
            </a:endParaRPr>
          </a:p>
        </p:txBody>
      </p:sp>
      <p:sp>
        <p:nvSpPr>
          <p:cNvPr id="53252"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BD341CA-2888-4972-9AC5-40C974E68B26}" type="slidenum">
              <a:rPr lang="en-GB" smtClean="0">
                <a:latin typeface="Arial" charset="0"/>
                <a:cs typeface="Arial" charset="0"/>
              </a:rPr>
              <a:pPr/>
              <a:t>23</a:t>
            </a:fld>
            <a:endParaRPr lang="en-GB" smtClean="0">
              <a:latin typeface="Arial" charset="0"/>
              <a:cs typeface="Arial" charset="0"/>
            </a:endParaRPr>
          </a:p>
        </p:txBody>
      </p:sp>
      <p:sp>
        <p:nvSpPr>
          <p:cNvPr id="53250" name="Title 1"/>
          <p:cNvSpPr>
            <a:spLocks noGrp="1"/>
          </p:cNvSpPr>
          <p:nvPr>
            <p:ph type="title"/>
          </p:nvPr>
        </p:nvSpPr>
        <p:spPr>
          <a:xfrm>
            <a:off x="457200" y="76200"/>
            <a:ext cx="8229600" cy="584200"/>
          </a:xfrm>
        </p:spPr>
        <p:txBody>
          <a:bodyPr/>
          <a:lstStyle/>
          <a:p>
            <a:pPr eaLnBrk="1" hangingPunct="1"/>
            <a:r>
              <a:rPr sz="3200" smtClean="0">
                <a:solidFill>
                  <a:schemeClr val="tx1"/>
                </a:solidFill>
                <a:cs typeface="Arial" charset="0"/>
              </a:rPr>
              <a:t>Example (Contd.).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457200" y="1066800"/>
            <a:ext cx="8382000" cy="5184775"/>
          </a:xfrm>
        </p:spPr>
        <p:txBody>
          <a:bodyPr>
            <a:normAutofit lnSpcReduction="10000"/>
          </a:bodyPr>
          <a:lstStyle/>
          <a:p>
            <a:pPr eaLnBrk="1" hangingPunct="1">
              <a:buFont typeface="Arial" charset="0"/>
              <a:buNone/>
              <a:defRPr/>
            </a:pPr>
            <a:endParaRPr b="1" smtClean="0">
              <a:solidFill>
                <a:schemeClr val="tx1"/>
              </a:solidFill>
              <a:cs typeface="Arial" charset="0"/>
            </a:endParaRPr>
          </a:p>
          <a:p>
            <a:pPr marL="457200" indent="-457200" eaLnBrk="1" hangingPunct="1">
              <a:buFont typeface="+mj-lt"/>
              <a:buAutoNum type="arabicPeriod"/>
              <a:defRPr/>
            </a:pPr>
            <a:r>
              <a:rPr b="1" smtClean="0">
                <a:solidFill>
                  <a:schemeClr val="tx1"/>
                </a:solidFill>
                <a:cs typeface="Arial" charset="0"/>
              </a:rPr>
              <a:t>To load a driver into the memory ____________ method is used.</a:t>
            </a:r>
            <a:r>
              <a:rPr smtClean="0">
                <a:solidFill>
                  <a:schemeClr val="tx1"/>
                </a:solidFill>
                <a:cs typeface="Arial" charset="0"/>
              </a:rPr>
              <a:t/>
            </a:r>
            <a:br>
              <a:rPr smtClean="0">
                <a:solidFill>
                  <a:schemeClr val="tx1"/>
                </a:solidFill>
                <a:cs typeface="Arial" charset="0"/>
              </a:rPr>
            </a:br>
            <a:endParaRPr smtClean="0">
              <a:solidFill>
                <a:schemeClr val="tx1"/>
              </a:solidFill>
              <a:cs typeface="Arial" charset="0"/>
            </a:endParaRPr>
          </a:p>
          <a:p>
            <a:pPr marL="457200" indent="-457200" eaLnBrk="1" hangingPunct="1">
              <a:buFont typeface="+mj-lt"/>
              <a:buAutoNum type="arabicPeriod"/>
              <a:defRPr/>
            </a:pPr>
            <a:r>
              <a:rPr b="1" smtClean="0">
                <a:solidFill>
                  <a:schemeClr val="tx1"/>
                </a:solidFill>
                <a:cs typeface="Arial" charset="0"/>
              </a:rPr>
              <a:t>To make a connection __________ method is used.</a:t>
            </a:r>
          </a:p>
          <a:p>
            <a:pPr marL="457200" indent="-457200" eaLnBrk="1" hangingPunct="1">
              <a:buFont typeface="+mj-lt"/>
              <a:buAutoNum type="arabicPeriod"/>
              <a:defRPr/>
            </a:pPr>
            <a:endParaRPr b="1" smtClean="0">
              <a:solidFill>
                <a:schemeClr val="tx1"/>
              </a:solidFill>
              <a:cs typeface="Arial" charset="0"/>
            </a:endParaRPr>
          </a:p>
          <a:p>
            <a:pPr marL="457200" indent="-457200" eaLnBrk="1" hangingPunct="1">
              <a:buFont typeface="+mj-lt"/>
              <a:buAutoNum type="arabicPeriod"/>
              <a:defRPr/>
            </a:pPr>
            <a:r>
              <a:rPr b="1" smtClean="0">
                <a:solidFill>
                  <a:schemeClr val="tx1"/>
                </a:solidFill>
                <a:cs typeface="Arial" charset="0"/>
              </a:rPr>
              <a:t>_______ method is used to create a Statement Object.</a:t>
            </a:r>
          </a:p>
          <a:p>
            <a:pPr marL="457200" indent="-457200" eaLnBrk="1" hangingPunct="1">
              <a:buFont typeface="+mj-lt"/>
              <a:buAutoNum type="arabicPeriod"/>
              <a:defRPr/>
            </a:pPr>
            <a:endParaRPr b="1" smtClean="0">
              <a:solidFill>
                <a:schemeClr val="tx1"/>
              </a:solidFill>
              <a:cs typeface="Arial" charset="0"/>
            </a:endParaRPr>
          </a:p>
          <a:p>
            <a:pPr marL="457200" indent="-457200" algn="just" eaLnBrk="1" hangingPunct="1">
              <a:buFont typeface="+mj-lt"/>
              <a:buAutoNum type="arabicPeriod"/>
              <a:defRPr/>
            </a:pPr>
            <a:r>
              <a:rPr b="1" smtClean="0">
                <a:solidFill>
                  <a:schemeClr val="tx1"/>
                </a:solidFill>
                <a:cs typeface="Arial" charset="0"/>
              </a:rPr>
              <a:t>____________ method is used to retrieve a String from </a:t>
            </a:r>
            <a:r>
              <a:rPr b="1" err="1" smtClean="0">
                <a:solidFill>
                  <a:schemeClr val="tx1"/>
                </a:solidFill>
                <a:cs typeface="Arial" charset="0"/>
              </a:rPr>
              <a:t>ResultSet</a:t>
            </a:r>
            <a:r>
              <a:rPr b="1" smtClean="0">
                <a:solidFill>
                  <a:schemeClr val="tx1"/>
                </a:solidFill>
                <a:cs typeface="Arial" charset="0"/>
              </a:rPr>
              <a:t> Object.</a:t>
            </a:r>
          </a:p>
          <a:p>
            <a:pPr marL="457200" indent="-457200" eaLnBrk="1" hangingPunct="1">
              <a:buFont typeface="+mj-lt"/>
              <a:buAutoNum type="arabicPeriod"/>
              <a:defRPr/>
            </a:pPr>
            <a:endParaRPr smtClean="0">
              <a:cs typeface="Arial" charset="0"/>
            </a:endParaRPr>
          </a:p>
        </p:txBody>
      </p:sp>
      <p:sp>
        <p:nvSpPr>
          <p:cNvPr id="54276"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183A9D6-E71A-4846-80A3-2CAAF696EEE8}" type="slidenum">
              <a:rPr lang="en-GB" smtClean="0">
                <a:latin typeface="Arial" charset="0"/>
                <a:cs typeface="Arial" charset="0"/>
              </a:rPr>
              <a:pPr/>
              <a:t>24</a:t>
            </a:fld>
            <a:endParaRPr lang="en-GB" smtClean="0">
              <a:latin typeface="Arial" charset="0"/>
              <a:cs typeface="Arial" charset="0"/>
            </a:endParaRPr>
          </a:p>
        </p:txBody>
      </p:sp>
      <p:sp>
        <p:nvSpPr>
          <p:cNvPr id="54274" name="Title 1"/>
          <p:cNvSpPr>
            <a:spLocks noGrp="1"/>
          </p:cNvSpPr>
          <p:nvPr>
            <p:ph type="title"/>
          </p:nvPr>
        </p:nvSpPr>
        <p:spPr>
          <a:xfrm>
            <a:off x="457200" y="131763"/>
            <a:ext cx="8229600" cy="584200"/>
          </a:xfrm>
        </p:spPr>
        <p:txBody>
          <a:bodyPr/>
          <a:lstStyle/>
          <a:p>
            <a:pPr eaLnBrk="1" hangingPunct="1"/>
            <a:r>
              <a:rPr sz="3200" smtClean="0">
                <a:solidFill>
                  <a:schemeClr val="tx1"/>
                </a:solidFill>
                <a:cs typeface="Arial" charset="0"/>
              </a:rPr>
              <a:t>Quiz</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1371600"/>
            <a:ext cx="8229600" cy="4879975"/>
          </a:xfrm>
        </p:spPr>
        <p:txBody>
          <a:bodyPr/>
          <a:lstStyle/>
          <a:p>
            <a:pPr eaLnBrk="1" hangingPunct="1"/>
            <a:r>
              <a:rPr sz="2200" smtClean="0">
                <a:solidFill>
                  <a:schemeClr val="tx1"/>
                </a:solidFill>
                <a:cs typeface="Arial" charset="0"/>
              </a:rPr>
              <a:t>Java primitive types cannot have null values</a:t>
            </a:r>
          </a:p>
          <a:p>
            <a:pPr eaLnBrk="1" hangingPunct="1"/>
            <a:endParaRPr sz="2200" smtClean="0">
              <a:solidFill>
                <a:schemeClr val="tx1"/>
              </a:solidFill>
              <a:cs typeface="Arial" charset="0"/>
            </a:endParaRPr>
          </a:p>
          <a:p>
            <a:pPr eaLnBrk="1" hangingPunct="1"/>
            <a:r>
              <a:rPr sz="2200" smtClean="0">
                <a:solidFill>
                  <a:schemeClr val="tx1"/>
                </a:solidFill>
                <a:cs typeface="Arial" charset="0"/>
              </a:rPr>
              <a:t>Do not use a primitive type when your query might return a SQL null</a:t>
            </a:r>
          </a:p>
          <a:p>
            <a:pPr eaLnBrk="1" hangingPunct="1"/>
            <a:endParaRPr sz="2200" smtClean="0">
              <a:solidFill>
                <a:schemeClr val="tx1"/>
              </a:solidFill>
              <a:cs typeface="Arial" charset="0"/>
            </a:endParaRPr>
          </a:p>
          <a:p>
            <a:pPr eaLnBrk="1" hangingPunct="1"/>
            <a:r>
              <a:rPr sz="2200" smtClean="0">
                <a:solidFill>
                  <a:schemeClr val="tx1"/>
                </a:solidFill>
                <a:cs typeface="Arial" charset="0"/>
              </a:rPr>
              <a:t>Use ResultSet.wasNull() to determine whether a column has a null value</a:t>
            </a:r>
          </a:p>
        </p:txBody>
      </p:sp>
      <p:sp>
        <p:nvSpPr>
          <p:cNvPr id="55300"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5967005D-B550-4338-A8DD-C3350A231624}" type="slidenum">
              <a:rPr lang="en-GB" smtClean="0">
                <a:latin typeface="Arial" charset="0"/>
                <a:cs typeface="Arial" charset="0"/>
              </a:rPr>
              <a:pPr/>
              <a:t>25</a:t>
            </a:fld>
            <a:endParaRPr lang="en-GB" smtClean="0">
              <a:latin typeface="Arial" charset="0"/>
              <a:cs typeface="Arial" charset="0"/>
            </a:endParaRPr>
          </a:p>
        </p:txBody>
      </p:sp>
      <p:sp>
        <p:nvSpPr>
          <p:cNvPr id="55298" name="Rectangle 2"/>
          <p:cNvSpPr>
            <a:spLocks noGrp="1" noChangeArrowheads="1"/>
          </p:cNvSpPr>
          <p:nvPr>
            <p:ph type="title"/>
          </p:nvPr>
        </p:nvSpPr>
        <p:spPr>
          <a:xfrm>
            <a:off x="457200" y="131763"/>
            <a:ext cx="8229600" cy="584200"/>
          </a:xfrm>
        </p:spPr>
        <p:txBody>
          <a:bodyPr/>
          <a:lstStyle/>
          <a:p>
            <a:pPr eaLnBrk="1" hangingPunct="1"/>
            <a:r>
              <a:rPr sz="3200" smtClean="0">
                <a:solidFill>
                  <a:schemeClr val="tx1"/>
                </a:solidFill>
                <a:cs typeface="Arial" charset="0"/>
              </a:rPr>
              <a:t>How to handle SQL Null values?</a:t>
            </a:r>
          </a:p>
        </p:txBody>
      </p:sp>
      <p:sp>
        <p:nvSpPr>
          <p:cNvPr id="43013" name="Rectangle 4"/>
          <p:cNvSpPr>
            <a:spLocks noChangeArrowheads="1"/>
          </p:cNvSpPr>
          <p:nvPr/>
        </p:nvSpPr>
        <p:spPr bwMode="blackWhite">
          <a:xfrm>
            <a:off x="1295400" y="4432300"/>
            <a:ext cx="6616700" cy="1587500"/>
          </a:xfrm>
          <a:prstGeom prst="rect">
            <a:avLst/>
          </a:prstGeom>
          <a:solidFill>
            <a:schemeClr val="accent4">
              <a:lumMod val="60000"/>
              <a:lumOff val="40000"/>
            </a:schemeClr>
          </a:solidFill>
          <a:ln w="12700">
            <a:solidFill>
              <a:schemeClr val="bg2"/>
            </a:solidFill>
            <a:miter lim="800000"/>
            <a:headEnd/>
            <a:tailEnd/>
          </a:ln>
        </p:spPr>
        <p:txBody>
          <a:bodyPr wrap="none" lIns="90488" tIns="44450" rIns="90488" bIns="44450" anchor="ctr"/>
          <a:lstStyle/>
          <a:p>
            <a:pPr defTabSz="822325" eaLnBrk="0" hangingPunct="0">
              <a:defRPr/>
            </a:pPr>
            <a:r>
              <a:rPr kumimoji="1" lang="en-US" sz="2000" dirty="0">
                <a:solidFill>
                  <a:schemeClr val="bg2">
                    <a:lumMod val="25000"/>
                  </a:schemeClr>
                </a:solidFill>
                <a:latin typeface="+mn-lt"/>
              </a:rPr>
              <a:t>while (</a:t>
            </a:r>
            <a:r>
              <a:rPr kumimoji="1" lang="en-US" sz="2000" dirty="0" err="1">
                <a:solidFill>
                  <a:schemeClr val="bg2">
                    <a:lumMod val="25000"/>
                  </a:schemeClr>
                </a:solidFill>
                <a:latin typeface="+mn-lt"/>
              </a:rPr>
              <a:t>rset.next</a:t>
            </a:r>
            <a:r>
              <a:rPr kumimoji="1" lang="en-US" sz="2000" dirty="0">
                <a:solidFill>
                  <a:schemeClr val="bg2">
                    <a:lumMod val="25000"/>
                  </a:schemeClr>
                </a:solidFill>
                <a:latin typeface="+mn-lt"/>
              </a:rPr>
              <a:t>()) {</a:t>
            </a:r>
            <a:br>
              <a:rPr kumimoji="1" lang="en-US" sz="2000" dirty="0">
                <a:solidFill>
                  <a:schemeClr val="bg2">
                    <a:lumMod val="25000"/>
                  </a:schemeClr>
                </a:solidFill>
                <a:latin typeface="+mn-lt"/>
              </a:rPr>
            </a:br>
            <a:r>
              <a:rPr kumimoji="1" lang="en-US" sz="2000" dirty="0">
                <a:solidFill>
                  <a:schemeClr val="bg2">
                    <a:lumMod val="25000"/>
                  </a:schemeClr>
                </a:solidFill>
                <a:latin typeface="+mn-lt"/>
              </a:rPr>
              <a:t>   String year = </a:t>
            </a:r>
            <a:r>
              <a:rPr kumimoji="1" lang="en-US" sz="2000" dirty="0" err="1">
                <a:solidFill>
                  <a:schemeClr val="bg2">
                    <a:lumMod val="25000"/>
                  </a:schemeClr>
                </a:solidFill>
                <a:latin typeface="+mn-lt"/>
              </a:rPr>
              <a:t>rset.getString</a:t>
            </a:r>
            <a:r>
              <a:rPr kumimoji="1" lang="en-US" sz="2000" dirty="0">
                <a:solidFill>
                  <a:schemeClr val="bg2">
                    <a:lumMod val="25000"/>
                  </a:schemeClr>
                </a:solidFill>
                <a:latin typeface="+mn-lt"/>
              </a:rPr>
              <a:t>("YEAR");</a:t>
            </a:r>
            <a:br>
              <a:rPr kumimoji="1" lang="en-US" sz="2000" dirty="0">
                <a:solidFill>
                  <a:schemeClr val="bg2">
                    <a:lumMod val="25000"/>
                  </a:schemeClr>
                </a:solidFill>
                <a:latin typeface="+mn-lt"/>
              </a:rPr>
            </a:br>
            <a:r>
              <a:rPr kumimoji="1" lang="en-US" sz="2000" dirty="0">
                <a:solidFill>
                  <a:schemeClr val="bg2">
                    <a:lumMod val="25000"/>
                  </a:schemeClr>
                </a:solidFill>
                <a:latin typeface="+mn-lt"/>
              </a:rPr>
              <a:t>   if (</a:t>
            </a:r>
            <a:r>
              <a:rPr kumimoji="1" lang="en-US" sz="2000" dirty="0" err="1">
                <a:solidFill>
                  <a:schemeClr val="bg2">
                    <a:lumMod val="25000"/>
                  </a:schemeClr>
                </a:solidFill>
                <a:latin typeface="+mn-lt"/>
              </a:rPr>
              <a:t>rset.wasNull</a:t>
            </a:r>
            <a:r>
              <a:rPr kumimoji="1" lang="en-US" sz="2000" dirty="0">
                <a:solidFill>
                  <a:schemeClr val="bg2">
                    <a:lumMod val="25000"/>
                  </a:schemeClr>
                </a:solidFill>
                <a:latin typeface="+mn-lt"/>
              </a:rPr>
              <a:t>() {</a:t>
            </a:r>
            <a:br>
              <a:rPr kumimoji="1" lang="en-US" sz="2000" dirty="0">
                <a:solidFill>
                  <a:schemeClr val="bg2">
                    <a:lumMod val="25000"/>
                  </a:schemeClr>
                </a:solidFill>
                <a:latin typeface="+mn-lt"/>
              </a:rPr>
            </a:br>
            <a:r>
              <a:rPr kumimoji="1" lang="en-US" sz="2000" dirty="0">
                <a:solidFill>
                  <a:schemeClr val="bg2">
                    <a:lumMod val="25000"/>
                  </a:schemeClr>
                </a:solidFill>
                <a:latin typeface="+mn-lt"/>
              </a:rPr>
              <a:t>      … // Handle null value}</a:t>
            </a:r>
            <a:br>
              <a:rPr kumimoji="1" lang="en-US" sz="2000" dirty="0">
                <a:solidFill>
                  <a:schemeClr val="bg2">
                    <a:lumMod val="25000"/>
                  </a:schemeClr>
                </a:solidFill>
                <a:latin typeface="+mn-lt"/>
              </a:rPr>
            </a:br>
            <a:r>
              <a:rPr kumimoji="1" lang="en-US" sz="2000" dirty="0">
                <a:solidFill>
                  <a:schemeClr val="bg2">
                    <a:lumMod val="25000"/>
                  </a:schemeClr>
                </a:solidFill>
                <a:latin typeface="+mn-lt"/>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9E008A5-BCEA-4AFC-B603-CE6CDE7807D2}" type="slidenum">
              <a:rPr lang="en-GB" smtClean="0">
                <a:latin typeface="Arial" charset="0"/>
                <a:cs typeface="Arial" charset="0"/>
              </a:rPr>
              <a:pPr/>
              <a:t>26</a:t>
            </a:fld>
            <a:endParaRPr lang="en-GB" smtClean="0">
              <a:latin typeface="Arial" charset="0"/>
              <a:cs typeface="Arial" charset="0"/>
            </a:endParaRPr>
          </a:p>
        </p:txBody>
      </p:sp>
      <p:sp>
        <p:nvSpPr>
          <p:cNvPr id="56323" name="Line 3"/>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56324" name="Line 4"/>
          <p:cNvSpPr>
            <a:spLocks noChangeShapeType="1"/>
          </p:cNvSpPr>
          <p:nvPr/>
        </p:nvSpPr>
        <p:spPr bwMode="auto">
          <a:xfrm>
            <a:off x="3581400" y="4448175"/>
            <a:ext cx="381000" cy="0"/>
          </a:xfrm>
          <a:prstGeom prst="line">
            <a:avLst/>
          </a:prstGeom>
          <a:noFill/>
          <a:ln w="50800">
            <a:solidFill>
              <a:schemeClr val="tx1"/>
            </a:solidFill>
            <a:round/>
            <a:headEnd type="none" w="sm" len="sm"/>
            <a:tailEnd type="none" w="sm" len="sm"/>
          </a:ln>
        </p:spPr>
        <p:txBody>
          <a:bodyPr wrap="none" anchor="ctr"/>
          <a:lstStyle/>
          <a:p>
            <a:endParaRPr lang="en-US"/>
          </a:p>
        </p:txBody>
      </p:sp>
      <p:grpSp>
        <p:nvGrpSpPr>
          <p:cNvPr id="2" name="Group 5"/>
          <p:cNvGrpSpPr>
            <a:grpSpLocks/>
          </p:cNvGrpSpPr>
          <p:nvPr/>
        </p:nvGrpSpPr>
        <p:grpSpPr bwMode="auto">
          <a:xfrm>
            <a:off x="1066800" y="1676400"/>
            <a:ext cx="6656388" cy="4179888"/>
            <a:chOff x="699" y="1090"/>
            <a:chExt cx="4193" cy="2633"/>
          </a:xfrm>
        </p:grpSpPr>
        <p:sp>
          <p:nvSpPr>
            <p:cNvPr id="56327" name="Line 6"/>
            <p:cNvSpPr>
              <a:spLocks noChangeShapeType="1"/>
            </p:cNvSpPr>
            <p:nvPr/>
          </p:nvSpPr>
          <p:spPr bwMode="auto">
            <a:xfrm>
              <a:off x="1351" y="1422"/>
              <a:ext cx="0" cy="336"/>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56328" name="Rectangle 7"/>
            <p:cNvSpPr>
              <a:spLocks noChangeArrowheads="1"/>
            </p:cNvSpPr>
            <p:nvPr/>
          </p:nvSpPr>
          <p:spPr bwMode="blackWhite">
            <a:xfrm>
              <a:off x="720" y="1090"/>
              <a:ext cx="1263" cy="34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Connect</a:t>
              </a:r>
            </a:p>
          </p:txBody>
        </p:sp>
        <p:sp>
          <p:nvSpPr>
            <p:cNvPr id="56329" name="Rectangle 8"/>
            <p:cNvSpPr>
              <a:spLocks noChangeArrowheads="1"/>
            </p:cNvSpPr>
            <p:nvPr/>
          </p:nvSpPr>
          <p:spPr bwMode="blackWhite">
            <a:xfrm>
              <a:off x="727" y="1781"/>
              <a:ext cx="1249" cy="327"/>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Query</a:t>
              </a:r>
            </a:p>
          </p:txBody>
        </p:sp>
        <p:sp>
          <p:nvSpPr>
            <p:cNvPr id="56330" name="Rectangle 9"/>
            <p:cNvSpPr>
              <a:spLocks noChangeArrowheads="1"/>
            </p:cNvSpPr>
            <p:nvPr/>
          </p:nvSpPr>
          <p:spPr bwMode="blackWhite">
            <a:xfrm>
              <a:off x="699" y="2469"/>
              <a:ext cx="1305" cy="551"/>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Process</a:t>
              </a:r>
              <a:br>
                <a:rPr kumimoji="1" lang="en-US" b="1"/>
              </a:br>
              <a:r>
                <a:rPr kumimoji="1" lang="en-US" b="1"/>
                <a:t>results</a:t>
              </a:r>
            </a:p>
          </p:txBody>
        </p:sp>
        <p:sp>
          <p:nvSpPr>
            <p:cNvPr id="56331" name="Line 10"/>
            <p:cNvSpPr>
              <a:spLocks noChangeShapeType="1"/>
            </p:cNvSpPr>
            <p:nvPr/>
          </p:nvSpPr>
          <p:spPr bwMode="auto">
            <a:xfrm>
              <a:off x="1351" y="3024"/>
              <a:ext cx="0" cy="336"/>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56332" name="Freeform 11"/>
            <p:cNvSpPr>
              <a:spLocks/>
            </p:cNvSpPr>
            <p:nvPr/>
          </p:nvSpPr>
          <p:spPr bwMode="auto">
            <a:xfrm>
              <a:off x="2256" y="2159"/>
              <a:ext cx="337" cy="1393"/>
            </a:xfrm>
            <a:custGeom>
              <a:avLst/>
              <a:gdLst>
                <a:gd name="T0" fmla="*/ 0 w 337"/>
                <a:gd name="T1" fmla="*/ 1392 h 1393"/>
                <a:gd name="T2" fmla="*/ 0 w 337"/>
                <a:gd name="T3" fmla="*/ 0 h 1393"/>
                <a:gd name="T4" fmla="*/ 336 w 337"/>
                <a:gd name="T5" fmla="*/ 0 h 1393"/>
                <a:gd name="T6" fmla="*/ 0 60000 65536"/>
                <a:gd name="T7" fmla="*/ 0 60000 65536"/>
                <a:gd name="T8" fmla="*/ 0 60000 65536"/>
                <a:gd name="T9" fmla="*/ 0 w 337"/>
                <a:gd name="T10" fmla="*/ 0 h 1393"/>
                <a:gd name="T11" fmla="*/ 337 w 337"/>
                <a:gd name="T12" fmla="*/ 1393 h 1393"/>
              </a:gdLst>
              <a:ahLst/>
              <a:cxnLst>
                <a:cxn ang="T6">
                  <a:pos x="T0" y="T1"/>
                </a:cxn>
                <a:cxn ang="T7">
                  <a:pos x="T2" y="T3"/>
                </a:cxn>
                <a:cxn ang="T8">
                  <a:pos x="T4" y="T5"/>
                </a:cxn>
              </a:cxnLst>
              <a:rect l="T9" t="T10" r="T11" b="T12"/>
              <a:pathLst>
                <a:path w="337" h="1393">
                  <a:moveTo>
                    <a:pt x="0" y="1392"/>
                  </a:moveTo>
                  <a:lnTo>
                    <a:pt x="0" y="0"/>
                  </a:lnTo>
                  <a:lnTo>
                    <a:pt x="336" y="0"/>
                  </a:lnTo>
                </a:path>
              </a:pathLst>
            </a:custGeom>
            <a:noFill/>
            <a:ln w="50800" cap="rnd" cmpd="sng">
              <a:solidFill>
                <a:schemeClr val="tx1"/>
              </a:solidFill>
              <a:prstDash val="solid"/>
              <a:round/>
              <a:headEnd type="none" w="sm" len="sm"/>
              <a:tailEnd type="none" w="sm" len="sm"/>
            </a:ln>
          </p:spPr>
          <p:txBody>
            <a:bodyPr/>
            <a:lstStyle/>
            <a:p>
              <a:endParaRPr lang="en-US"/>
            </a:p>
          </p:txBody>
        </p:sp>
        <p:sp>
          <p:nvSpPr>
            <p:cNvPr id="56333" name="Line 12"/>
            <p:cNvSpPr>
              <a:spLocks noChangeShapeType="1"/>
            </p:cNvSpPr>
            <p:nvPr/>
          </p:nvSpPr>
          <p:spPr bwMode="auto">
            <a:xfrm>
              <a:off x="1899" y="3550"/>
              <a:ext cx="557" cy="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56334" name="Rectangle 13"/>
            <p:cNvSpPr>
              <a:spLocks noChangeArrowheads="1"/>
            </p:cNvSpPr>
            <p:nvPr/>
          </p:nvSpPr>
          <p:spPr bwMode="blackWhite">
            <a:xfrm>
              <a:off x="704" y="3377"/>
              <a:ext cx="1294" cy="346"/>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Close</a:t>
              </a:r>
            </a:p>
          </p:txBody>
        </p:sp>
        <p:sp>
          <p:nvSpPr>
            <p:cNvPr id="56335" name="Rectangle 14"/>
            <p:cNvSpPr>
              <a:spLocks noChangeArrowheads="1"/>
            </p:cNvSpPr>
            <p:nvPr/>
          </p:nvSpPr>
          <p:spPr bwMode="blackWhite">
            <a:xfrm>
              <a:off x="2404" y="2002"/>
              <a:ext cx="2488" cy="332"/>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Close the result set</a:t>
              </a:r>
            </a:p>
          </p:txBody>
        </p:sp>
        <p:sp>
          <p:nvSpPr>
            <p:cNvPr id="56336" name="Rectangle 15"/>
            <p:cNvSpPr>
              <a:spLocks noChangeArrowheads="1"/>
            </p:cNvSpPr>
            <p:nvPr/>
          </p:nvSpPr>
          <p:spPr bwMode="blackWhite">
            <a:xfrm>
              <a:off x="2411" y="2636"/>
              <a:ext cx="2481" cy="332"/>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Close the statement</a:t>
              </a:r>
            </a:p>
          </p:txBody>
        </p:sp>
        <p:sp>
          <p:nvSpPr>
            <p:cNvPr id="56337" name="Rectangle 16"/>
            <p:cNvSpPr>
              <a:spLocks noChangeArrowheads="1"/>
            </p:cNvSpPr>
            <p:nvPr/>
          </p:nvSpPr>
          <p:spPr bwMode="blackWhite">
            <a:xfrm>
              <a:off x="2404" y="3384"/>
              <a:ext cx="2488" cy="332"/>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Close the connection</a:t>
              </a:r>
            </a:p>
          </p:txBody>
        </p:sp>
        <p:sp>
          <p:nvSpPr>
            <p:cNvPr id="56338" name="Line 17"/>
            <p:cNvSpPr>
              <a:spLocks noChangeShapeType="1"/>
            </p:cNvSpPr>
            <p:nvPr/>
          </p:nvSpPr>
          <p:spPr bwMode="auto">
            <a:xfrm>
              <a:off x="1351" y="2112"/>
              <a:ext cx="0" cy="336"/>
            </a:xfrm>
            <a:prstGeom prst="line">
              <a:avLst/>
            </a:prstGeom>
            <a:noFill/>
            <a:ln w="50800">
              <a:solidFill>
                <a:schemeClr val="hlink"/>
              </a:solidFill>
              <a:round/>
              <a:headEnd type="none" w="sm" len="sm"/>
              <a:tailEnd type="stealth" w="med" len="lg"/>
            </a:ln>
          </p:spPr>
          <p:txBody>
            <a:bodyPr wrap="none" anchor="ctr"/>
            <a:lstStyle/>
            <a:p>
              <a:endParaRPr lang="en-US"/>
            </a:p>
          </p:txBody>
        </p:sp>
      </p:grpSp>
      <p:sp>
        <p:nvSpPr>
          <p:cNvPr id="41990" name="Rectangle 18"/>
          <p:cNvSpPr>
            <a:spLocks noChangeArrowheads="1"/>
          </p:cNvSpPr>
          <p:nvPr/>
        </p:nvSpPr>
        <p:spPr bwMode="auto">
          <a:xfrm>
            <a:off x="304800" y="0"/>
            <a:ext cx="9144000" cy="914400"/>
          </a:xfrm>
          <a:prstGeom prst="rect">
            <a:avLst/>
          </a:prstGeom>
          <a:noFill/>
          <a:ln w="9525">
            <a:noFill/>
            <a:miter lim="800000"/>
            <a:headEnd/>
            <a:tailEnd/>
          </a:ln>
        </p:spPr>
        <p:txBody>
          <a:bodyPr anchor="ctr"/>
          <a:lstStyle/>
          <a:p>
            <a:pPr>
              <a:defRPr/>
            </a:pPr>
            <a:r>
              <a:rPr lang="en-US" sz="3200" b="1" dirty="0">
                <a:latin typeface="+mj-lt"/>
                <a:cs typeface="Arial" pitchFamily="34" charset="0"/>
              </a:rPr>
              <a:t>Close Connection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685800" y="1676400"/>
            <a:ext cx="7924800" cy="3001963"/>
          </a:xfrm>
        </p:spPr>
        <p:txBody>
          <a:bodyPr lIns="92075" tIns="46038" rIns="92075" bIns="46038">
            <a:spAutoFit/>
          </a:bodyPr>
          <a:lstStyle/>
          <a:p>
            <a:pPr marL="381000" indent="-381000" eaLnBrk="1" hangingPunct="1">
              <a:buFont typeface="Wingdings" pitchFamily="2" charset="2"/>
              <a:buAutoNum type="arabicPeriod"/>
            </a:pPr>
            <a:r>
              <a:rPr sz="2200" smtClean="0">
                <a:solidFill>
                  <a:schemeClr val="tx1"/>
                </a:solidFill>
                <a:cs typeface="Arial" charset="0"/>
              </a:rPr>
              <a:t>Close the ResultSet object</a:t>
            </a:r>
          </a:p>
          <a:p>
            <a:pPr marL="381000" indent="-381000" eaLnBrk="1" hangingPunct="1">
              <a:buFont typeface="Wingdings" pitchFamily="2" charset="2"/>
              <a:buNone/>
            </a:pPr>
            <a:endParaRPr smtClean="0">
              <a:cs typeface="Arial" charset="0"/>
            </a:endParaRPr>
          </a:p>
          <a:p>
            <a:pPr marL="381000" indent="-381000" eaLnBrk="1" hangingPunct="1">
              <a:spcBef>
                <a:spcPct val="200000"/>
              </a:spcBef>
              <a:buFont typeface="Wingdings" pitchFamily="2" charset="2"/>
              <a:buNone/>
            </a:pPr>
            <a:r>
              <a:rPr smtClean="0">
                <a:cs typeface="Arial" charset="0"/>
              </a:rPr>
              <a:t>2. 	</a:t>
            </a:r>
            <a:r>
              <a:rPr sz="2200" smtClean="0">
                <a:solidFill>
                  <a:schemeClr val="tx1"/>
                </a:solidFill>
                <a:cs typeface="Arial" charset="0"/>
              </a:rPr>
              <a:t>Close the </a:t>
            </a:r>
            <a:r>
              <a:rPr sz="2200" smtClean="0">
                <a:solidFill>
                  <a:schemeClr val="tx1"/>
                </a:solidFill>
                <a:latin typeface="Courier New" pitchFamily="49" charset="0"/>
                <a:cs typeface="Arial" charset="0"/>
              </a:rPr>
              <a:t>Statement</a:t>
            </a:r>
            <a:r>
              <a:rPr sz="2200" smtClean="0">
                <a:solidFill>
                  <a:schemeClr val="tx1"/>
                </a:solidFill>
                <a:cs typeface="Arial" charset="0"/>
              </a:rPr>
              <a:t> object</a:t>
            </a:r>
          </a:p>
          <a:p>
            <a:pPr marL="381000" indent="-381000" eaLnBrk="1" hangingPunct="1">
              <a:spcBef>
                <a:spcPct val="250000"/>
              </a:spcBef>
              <a:buFont typeface="Wingdings" pitchFamily="2" charset="2"/>
              <a:buNone/>
            </a:pPr>
            <a:r>
              <a:rPr smtClean="0">
                <a:cs typeface="Arial" charset="0"/>
              </a:rPr>
              <a:t>3. 	</a:t>
            </a:r>
            <a:r>
              <a:rPr sz="2200" smtClean="0">
                <a:solidFill>
                  <a:schemeClr val="tx1"/>
                </a:solidFill>
                <a:cs typeface="Arial" charset="0"/>
              </a:rPr>
              <a:t>Close the connection (not necessary for server-side driver)</a:t>
            </a:r>
          </a:p>
        </p:txBody>
      </p:sp>
      <p:sp>
        <p:nvSpPr>
          <p:cNvPr id="57347"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FCD463A-A9EE-4627-A1E3-60732CCC39B1}" type="slidenum">
              <a:rPr lang="en-GB" smtClean="0">
                <a:latin typeface="Arial" charset="0"/>
                <a:cs typeface="Arial" charset="0"/>
              </a:rPr>
              <a:pPr/>
              <a:t>27</a:t>
            </a:fld>
            <a:endParaRPr lang="en-GB" smtClean="0">
              <a:latin typeface="Arial" charset="0"/>
              <a:cs typeface="Arial" charset="0"/>
            </a:endParaRPr>
          </a:p>
        </p:txBody>
      </p:sp>
      <p:sp>
        <p:nvSpPr>
          <p:cNvPr id="57348" name="Rectangle 4"/>
          <p:cNvSpPr>
            <a:spLocks noChangeArrowheads="1"/>
          </p:cNvSpPr>
          <p:nvPr/>
        </p:nvSpPr>
        <p:spPr bwMode="blackWhite">
          <a:xfrm>
            <a:off x="1073150" y="2209800"/>
            <a:ext cx="23495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b="1" i="1">
                <a:solidFill>
                  <a:srgbClr val="000000"/>
                </a:solidFill>
                <a:latin typeface="Courier New" pitchFamily="49" charset="0"/>
              </a:rPr>
              <a:t>rset</a:t>
            </a:r>
            <a:r>
              <a:rPr kumimoji="1" lang="en-US" b="1">
                <a:solidFill>
                  <a:srgbClr val="000000"/>
                </a:solidFill>
                <a:latin typeface="Courier New" pitchFamily="49" charset="0"/>
              </a:rPr>
              <a:t>.close();</a:t>
            </a:r>
          </a:p>
        </p:txBody>
      </p:sp>
      <p:sp>
        <p:nvSpPr>
          <p:cNvPr id="57349" name="Rectangle 5"/>
          <p:cNvSpPr>
            <a:spLocks noChangeArrowheads="1"/>
          </p:cNvSpPr>
          <p:nvPr/>
        </p:nvSpPr>
        <p:spPr bwMode="blackWhite">
          <a:xfrm>
            <a:off x="1828800" y="3886200"/>
            <a:ext cx="23495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b="1" i="1" dirty="0" err="1">
                <a:solidFill>
                  <a:srgbClr val="000000"/>
                </a:solidFill>
                <a:latin typeface="Courier New" pitchFamily="49" charset="0"/>
              </a:rPr>
              <a:t>stmt</a:t>
            </a:r>
            <a:r>
              <a:rPr kumimoji="1" lang="en-US" b="1" dirty="0" err="1">
                <a:solidFill>
                  <a:srgbClr val="000000"/>
                </a:solidFill>
                <a:latin typeface="Courier New" pitchFamily="49" charset="0"/>
              </a:rPr>
              <a:t>.close</a:t>
            </a:r>
            <a:r>
              <a:rPr kumimoji="1" lang="en-US" b="1" dirty="0">
                <a:solidFill>
                  <a:srgbClr val="000000"/>
                </a:solidFill>
                <a:latin typeface="Courier New" pitchFamily="49" charset="0"/>
              </a:rPr>
              <a:t>();</a:t>
            </a:r>
          </a:p>
        </p:txBody>
      </p:sp>
      <p:sp>
        <p:nvSpPr>
          <p:cNvPr id="57350" name="Rectangle 6"/>
          <p:cNvSpPr>
            <a:spLocks noChangeArrowheads="1"/>
          </p:cNvSpPr>
          <p:nvPr/>
        </p:nvSpPr>
        <p:spPr bwMode="blackWhite">
          <a:xfrm>
            <a:off x="1600200" y="5562600"/>
            <a:ext cx="23495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b="1" i="1">
                <a:solidFill>
                  <a:srgbClr val="000000"/>
                </a:solidFill>
                <a:latin typeface="Courier New" pitchFamily="49" charset="0"/>
              </a:rPr>
              <a:t>conn</a:t>
            </a:r>
            <a:r>
              <a:rPr kumimoji="1" lang="en-US" b="1">
                <a:solidFill>
                  <a:srgbClr val="000000"/>
                </a:solidFill>
                <a:latin typeface="Courier New" pitchFamily="49" charset="0"/>
              </a:rPr>
              <a:t>.close();</a:t>
            </a:r>
          </a:p>
        </p:txBody>
      </p:sp>
      <p:sp>
        <p:nvSpPr>
          <p:cNvPr id="43015" name="Rectangle 7"/>
          <p:cNvSpPr>
            <a:spLocks noChangeArrowheads="1"/>
          </p:cNvSpPr>
          <p:nvPr/>
        </p:nvSpPr>
        <p:spPr bwMode="auto">
          <a:xfrm>
            <a:off x="228600" y="0"/>
            <a:ext cx="9144000" cy="914400"/>
          </a:xfrm>
          <a:prstGeom prst="rect">
            <a:avLst/>
          </a:prstGeom>
          <a:noFill/>
          <a:ln w="9525">
            <a:noFill/>
            <a:miter lim="800000"/>
            <a:headEnd/>
            <a:tailEnd/>
          </a:ln>
        </p:spPr>
        <p:txBody>
          <a:bodyPr anchor="ctr"/>
          <a:lstStyle/>
          <a:p>
            <a:pPr>
              <a:defRPr/>
            </a:pPr>
            <a:r>
              <a:rPr lang="en-US" sz="3200" b="1" dirty="0">
                <a:latin typeface="+mj-lt"/>
                <a:cs typeface="Arial" pitchFamily="34" charset="0"/>
              </a:rPr>
              <a:t>How to Close the Connection?</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457200" y="1143000"/>
            <a:ext cx="8001000" cy="4956175"/>
          </a:xfrm>
        </p:spPr>
        <p:txBody>
          <a:bodyPr/>
          <a:lstStyle/>
          <a:p>
            <a:pPr algn="just" eaLnBrk="1" hangingPunct="1"/>
            <a:r>
              <a:rPr sz="2200" smtClean="0">
                <a:solidFill>
                  <a:schemeClr val="tx1"/>
                </a:solidFill>
                <a:cs typeface="Arial" charset="0"/>
              </a:rPr>
              <a:t>DatabaseMetaData is an interface to get comprehensive information about the database as a whole.</a:t>
            </a:r>
          </a:p>
          <a:p>
            <a:pPr algn="just" eaLnBrk="1" hangingPunct="1"/>
            <a:endParaRPr sz="2200" smtClean="0">
              <a:solidFill>
                <a:schemeClr val="tx1"/>
              </a:solidFill>
              <a:cs typeface="Arial" charset="0"/>
            </a:endParaRPr>
          </a:p>
          <a:p>
            <a:pPr algn="just" eaLnBrk="1" hangingPunct="1"/>
            <a:r>
              <a:rPr sz="2200" smtClean="0">
                <a:solidFill>
                  <a:schemeClr val="tx1"/>
                </a:solidFill>
                <a:cs typeface="Arial" charset="0"/>
              </a:rPr>
              <a:t>The </a:t>
            </a:r>
            <a:r>
              <a:rPr sz="2200" smtClean="0">
                <a:solidFill>
                  <a:schemeClr val="tx1"/>
                </a:solidFill>
                <a:latin typeface="Courier New" pitchFamily="49" charset="0"/>
                <a:cs typeface="Arial" charset="0"/>
              </a:rPr>
              <a:t>Connection</a:t>
            </a:r>
            <a:r>
              <a:rPr sz="2200" smtClean="0">
                <a:solidFill>
                  <a:schemeClr val="tx1"/>
                </a:solidFill>
                <a:cs typeface="Arial" charset="0"/>
              </a:rPr>
              <a:t> object can be used to get a </a:t>
            </a:r>
            <a:r>
              <a:rPr sz="2200" smtClean="0">
                <a:solidFill>
                  <a:schemeClr val="tx1"/>
                </a:solidFill>
                <a:latin typeface="Courier New" pitchFamily="49" charset="0"/>
                <a:cs typeface="Arial" charset="0"/>
              </a:rPr>
              <a:t>DatabaseMetaData</a:t>
            </a:r>
            <a:r>
              <a:rPr sz="2200" smtClean="0">
                <a:solidFill>
                  <a:schemeClr val="tx1"/>
                </a:solidFill>
                <a:cs typeface="Arial" charset="0"/>
              </a:rPr>
              <a:t> object</a:t>
            </a:r>
          </a:p>
          <a:p>
            <a:pPr algn="just" eaLnBrk="1" hangingPunct="1"/>
            <a:endParaRPr sz="2200" smtClean="0">
              <a:solidFill>
                <a:schemeClr val="tx1"/>
              </a:solidFill>
              <a:cs typeface="Arial" charset="0"/>
            </a:endParaRPr>
          </a:p>
          <a:p>
            <a:pPr algn="just" eaLnBrk="1" hangingPunct="1"/>
            <a:r>
              <a:rPr sz="2200" smtClean="0">
                <a:solidFill>
                  <a:schemeClr val="tx1"/>
                </a:solidFill>
                <a:cs typeface="Arial" charset="0"/>
              </a:rPr>
              <a:t>This object provides more than 100 methods to obtain information about the database</a:t>
            </a:r>
          </a:p>
        </p:txBody>
      </p:sp>
      <p:sp>
        <p:nvSpPr>
          <p:cNvPr id="58372"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9AFA968-FB54-4FBE-9EE1-777A05C4E80E}" type="slidenum">
              <a:rPr lang="en-GB" smtClean="0">
                <a:latin typeface="Arial" charset="0"/>
                <a:cs typeface="Arial" charset="0"/>
              </a:rPr>
              <a:pPr/>
              <a:t>28</a:t>
            </a:fld>
            <a:endParaRPr lang="en-GB" smtClean="0">
              <a:latin typeface="Arial" charset="0"/>
              <a:cs typeface="Arial" charset="0"/>
            </a:endParaRPr>
          </a:p>
        </p:txBody>
      </p:sp>
      <p:sp>
        <p:nvSpPr>
          <p:cNvPr id="58370" name="Rectangle 2"/>
          <p:cNvSpPr>
            <a:spLocks noGrp="1" noChangeArrowheads="1"/>
          </p:cNvSpPr>
          <p:nvPr>
            <p:ph type="title"/>
          </p:nvPr>
        </p:nvSpPr>
        <p:spPr>
          <a:xfrm>
            <a:off x="381000" y="131763"/>
            <a:ext cx="8229600" cy="584200"/>
          </a:xfrm>
        </p:spPr>
        <p:txBody>
          <a:bodyPr/>
          <a:lstStyle/>
          <a:p>
            <a:pPr eaLnBrk="1" hangingPunct="1"/>
            <a:r>
              <a:rPr sz="3200" smtClean="0">
                <a:solidFill>
                  <a:schemeClr val="tx1"/>
                </a:solidFill>
                <a:cs typeface="Arial" charset="0"/>
              </a:rPr>
              <a:t>The DatabaseMetaData Object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idx="1"/>
          </p:nvPr>
        </p:nvSpPr>
        <p:spPr>
          <a:xfrm>
            <a:off x="860425" y="1701800"/>
            <a:ext cx="7673975" cy="1617663"/>
          </a:xfrm>
        </p:spPr>
        <p:txBody>
          <a:bodyPr lIns="92075" tIns="46038" rIns="92075" bIns="46038">
            <a:spAutoFit/>
          </a:bodyPr>
          <a:lstStyle/>
          <a:p>
            <a:pPr eaLnBrk="1" hangingPunct="1">
              <a:buFont typeface="Wingdings" pitchFamily="2" charset="2"/>
              <a:buNone/>
            </a:pPr>
            <a:r>
              <a:rPr smtClean="0">
                <a:cs typeface="Arial" charset="0"/>
              </a:rPr>
              <a:t>1. 	</a:t>
            </a:r>
            <a:r>
              <a:rPr sz="2200" smtClean="0">
                <a:solidFill>
                  <a:schemeClr val="tx1"/>
                </a:solidFill>
                <a:cs typeface="Arial" charset="0"/>
              </a:rPr>
              <a:t> To get the DatabaseMetaData Object</a:t>
            </a:r>
          </a:p>
          <a:p>
            <a:pPr eaLnBrk="1" hangingPunct="1">
              <a:spcBef>
                <a:spcPct val="250000"/>
              </a:spcBef>
              <a:buFont typeface="Wingdings" pitchFamily="2" charset="2"/>
              <a:buNone/>
            </a:pPr>
            <a:r>
              <a:rPr smtClean="0">
                <a:cs typeface="Arial" charset="0"/>
              </a:rPr>
              <a:t>2. 	</a:t>
            </a:r>
            <a:r>
              <a:rPr sz="2200" smtClean="0">
                <a:solidFill>
                  <a:schemeClr val="tx1"/>
                </a:solidFill>
                <a:cs typeface="Arial" charset="0"/>
              </a:rPr>
              <a:t>Use the object’s methods to get the metadata</a:t>
            </a:r>
          </a:p>
        </p:txBody>
      </p:sp>
      <p:sp>
        <p:nvSpPr>
          <p:cNvPr id="59395"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E1D793D-AB23-4046-8AF9-17CCE6000A76}" type="slidenum">
              <a:rPr lang="en-GB" smtClean="0">
                <a:latin typeface="Arial" charset="0"/>
                <a:cs typeface="Arial" charset="0"/>
              </a:rPr>
              <a:pPr/>
              <a:t>29</a:t>
            </a:fld>
            <a:endParaRPr lang="en-GB" smtClean="0">
              <a:latin typeface="Arial" charset="0"/>
              <a:cs typeface="Arial" charset="0"/>
            </a:endParaRPr>
          </a:p>
        </p:txBody>
      </p:sp>
      <p:sp>
        <p:nvSpPr>
          <p:cNvPr id="47108" name="Rectangle 2"/>
          <p:cNvSpPr>
            <a:spLocks noChangeArrowheads="1"/>
          </p:cNvSpPr>
          <p:nvPr/>
        </p:nvSpPr>
        <p:spPr bwMode="gray">
          <a:xfrm>
            <a:off x="1308100" y="3657600"/>
            <a:ext cx="7150100" cy="1562100"/>
          </a:xfrm>
          <a:prstGeom prst="rect">
            <a:avLst/>
          </a:prstGeom>
          <a:solidFill>
            <a:schemeClr val="accent4">
              <a:lumMod val="60000"/>
              <a:lumOff val="40000"/>
            </a:schemeClr>
          </a:solidFill>
          <a:ln w="12700">
            <a:solidFill>
              <a:schemeClr val="bg2">
                <a:lumMod val="25000"/>
              </a:schemeClr>
            </a:solidFill>
            <a:miter lim="800000"/>
            <a:headEnd/>
            <a:tailEnd/>
          </a:ln>
        </p:spPr>
        <p:txBody>
          <a:bodyPr lIns="90488" tIns="44450" rIns="90488" bIns="44450"/>
          <a:lstStyle/>
          <a:p>
            <a:pPr defTabSz="822325" eaLnBrk="0" hangingPunct="0">
              <a:defRPr/>
            </a:pPr>
            <a:r>
              <a:rPr kumimoji="1" lang="en-US" sz="2000" dirty="0">
                <a:solidFill>
                  <a:schemeClr val="bg2">
                    <a:lumMod val="25000"/>
                  </a:schemeClr>
                </a:solidFill>
                <a:latin typeface="Courier New" pitchFamily="49" charset="0"/>
              </a:rPr>
              <a:t>DatabaseMetaData </a:t>
            </a:r>
            <a:r>
              <a:rPr kumimoji="1" lang="en-US" sz="2000" dirty="0" err="1">
                <a:solidFill>
                  <a:schemeClr val="bg2">
                    <a:lumMod val="25000"/>
                  </a:schemeClr>
                </a:solidFill>
                <a:latin typeface="Courier New" pitchFamily="49" charset="0"/>
              </a:rPr>
              <a:t>dbmd</a:t>
            </a:r>
            <a:r>
              <a:rPr kumimoji="1" lang="en-US" sz="2000" dirty="0">
                <a:solidFill>
                  <a:schemeClr val="bg2">
                    <a:lumMod val="25000"/>
                  </a:schemeClr>
                </a:solidFill>
                <a:latin typeface="Courier New" pitchFamily="49" charset="0"/>
              </a:rPr>
              <a:t> = </a:t>
            </a:r>
            <a:r>
              <a:rPr kumimoji="1" lang="en-US" sz="2000" dirty="0" err="1">
                <a:solidFill>
                  <a:schemeClr val="bg2">
                    <a:lumMod val="25000"/>
                  </a:schemeClr>
                </a:solidFill>
                <a:latin typeface="Courier New" pitchFamily="49" charset="0"/>
              </a:rPr>
              <a:t>conn.getMetaData</a:t>
            </a:r>
            <a:r>
              <a:rPr kumimoji="1" lang="en-US" sz="2000" dirty="0">
                <a:solidFill>
                  <a:schemeClr val="bg2">
                    <a:lumMod val="25000"/>
                  </a:schemeClr>
                </a:solidFill>
                <a:latin typeface="Courier New" pitchFamily="49" charset="0"/>
              </a:rPr>
              <a:t>();</a:t>
            </a:r>
          </a:p>
          <a:p>
            <a:pPr defTabSz="822325" eaLnBrk="0" hangingPunct="0">
              <a:defRPr/>
            </a:pPr>
            <a:r>
              <a:rPr kumimoji="1" lang="en-US" sz="2000" dirty="0">
                <a:solidFill>
                  <a:schemeClr val="bg2">
                    <a:lumMod val="25000"/>
                  </a:schemeClr>
                </a:solidFill>
                <a:latin typeface="Courier New" pitchFamily="49" charset="0"/>
              </a:rPr>
              <a:t>String  s1 = </a:t>
            </a:r>
            <a:r>
              <a:rPr kumimoji="1" lang="en-US" sz="2000" dirty="0" err="1">
                <a:solidFill>
                  <a:schemeClr val="bg2">
                    <a:lumMod val="25000"/>
                  </a:schemeClr>
                </a:solidFill>
                <a:latin typeface="Courier New" pitchFamily="49" charset="0"/>
              </a:rPr>
              <a:t>dbmd</a:t>
            </a:r>
            <a:r>
              <a:rPr kumimoji="1" lang="en-US" sz="2000" dirty="0">
                <a:solidFill>
                  <a:schemeClr val="bg2">
                    <a:lumMod val="25000"/>
                  </a:schemeClr>
                </a:solidFill>
                <a:latin typeface="Courier New" pitchFamily="49" charset="0"/>
              </a:rPr>
              <a:t> </a:t>
            </a:r>
            <a:r>
              <a:rPr kumimoji="1" lang="en-US" sz="2000" dirty="0" err="1">
                <a:solidFill>
                  <a:schemeClr val="bg2">
                    <a:lumMod val="25000"/>
                  </a:schemeClr>
                </a:solidFill>
                <a:latin typeface="Courier New" pitchFamily="49" charset="0"/>
              </a:rPr>
              <a:t>getURL</a:t>
            </a:r>
            <a:r>
              <a:rPr kumimoji="1" lang="en-US" sz="2000" dirty="0">
                <a:solidFill>
                  <a:schemeClr val="bg2">
                    <a:lumMod val="25000"/>
                  </a:schemeClr>
                </a:solidFill>
                <a:latin typeface="Courier New" pitchFamily="49" charset="0"/>
              </a:rPr>
              <a:t>();</a:t>
            </a:r>
          </a:p>
          <a:p>
            <a:pPr defTabSz="822325" eaLnBrk="0" hangingPunct="0">
              <a:defRPr/>
            </a:pPr>
            <a:r>
              <a:rPr kumimoji="1" lang="en-US" sz="2000" dirty="0">
                <a:solidFill>
                  <a:schemeClr val="bg2">
                    <a:lumMod val="25000"/>
                  </a:schemeClr>
                </a:solidFill>
                <a:latin typeface="Courier New" pitchFamily="49" charset="0"/>
              </a:rPr>
              <a:t>String  s2 = </a:t>
            </a:r>
            <a:r>
              <a:rPr kumimoji="1" lang="en-US" sz="2000" dirty="0" err="1">
                <a:solidFill>
                  <a:schemeClr val="bg2">
                    <a:lumMod val="25000"/>
                  </a:schemeClr>
                </a:solidFill>
                <a:latin typeface="Courier New" pitchFamily="49" charset="0"/>
              </a:rPr>
              <a:t>dbmd.getSQLKeywords</a:t>
            </a:r>
            <a:r>
              <a:rPr kumimoji="1" lang="en-US" sz="2000" dirty="0">
                <a:solidFill>
                  <a:schemeClr val="bg2">
                    <a:lumMod val="25000"/>
                  </a:schemeClr>
                </a:solidFill>
                <a:latin typeface="Courier New" pitchFamily="49" charset="0"/>
              </a:rPr>
              <a:t>();</a:t>
            </a:r>
          </a:p>
          <a:p>
            <a:pPr defTabSz="822325" eaLnBrk="0" hangingPunct="0">
              <a:defRPr/>
            </a:pPr>
            <a:r>
              <a:rPr kumimoji="1" lang="en-US" sz="2000" dirty="0" err="1">
                <a:solidFill>
                  <a:schemeClr val="bg2">
                    <a:lumMod val="25000"/>
                  </a:schemeClr>
                </a:solidFill>
                <a:latin typeface="Courier New" pitchFamily="49" charset="0"/>
              </a:rPr>
              <a:t>boolean</a:t>
            </a:r>
            <a:r>
              <a:rPr kumimoji="1" lang="en-US" sz="2000" dirty="0">
                <a:solidFill>
                  <a:schemeClr val="bg2">
                    <a:lumMod val="25000"/>
                  </a:schemeClr>
                </a:solidFill>
                <a:latin typeface="Courier New" pitchFamily="49" charset="0"/>
              </a:rPr>
              <a:t> b1 = </a:t>
            </a:r>
            <a:r>
              <a:rPr kumimoji="1" lang="en-US" sz="2000" dirty="0" err="1">
                <a:solidFill>
                  <a:schemeClr val="bg2">
                    <a:lumMod val="25000"/>
                  </a:schemeClr>
                </a:solidFill>
                <a:latin typeface="Courier New" pitchFamily="49" charset="0"/>
              </a:rPr>
              <a:t>dbmd.supportsTransactions</a:t>
            </a:r>
            <a:r>
              <a:rPr kumimoji="1" lang="en-US" sz="2000" dirty="0">
                <a:solidFill>
                  <a:schemeClr val="bg2">
                    <a:lumMod val="25000"/>
                  </a:schemeClr>
                </a:solidFill>
                <a:latin typeface="Courier New" pitchFamily="49" charset="0"/>
              </a:rPr>
              <a:t>();</a:t>
            </a:r>
          </a:p>
          <a:p>
            <a:pPr defTabSz="822325" eaLnBrk="0" hangingPunct="0">
              <a:defRPr/>
            </a:pPr>
            <a:r>
              <a:rPr kumimoji="1" lang="en-US" sz="2000" dirty="0" err="1">
                <a:solidFill>
                  <a:schemeClr val="bg2">
                    <a:lumMod val="25000"/>
                  </a:schemeClr>
                </a:solidFill>
                <a:latin typeface="Courier New" pitchFamily="49" charset="0"/>
              </a:rPr>
              <a:t>boolean</a:t>
            </a:r>
            <a:r>
              <a:rPr kumimoji="1" lang="en-US" sz="2000" dirty="0">
                <a:solidFill>
                  <a:schemeClr val="bg2">
                    <a:lumMod val="25000"/>
                  </a:schemeClr>
                </a:solidFill>
                <a:latin typeface="Courier New" pitchFamily="49" charset="0"/>
              </a:rPr>
              <a:t> b2 = </a:t>
            </a:r>
            <a:r>
              <a:rPr kumimoji="1" lang="en-US" sz="2000" dirty="0" err="1">
                <a:solidFill>
                  <a:schemeClr val="bg2">
                    <a:lumMod val="25000"/>
                  </a:schemeClr>
                </a:solidFill>
                <a:latin typeface="Courier New" pitchFamily="49" charset="0"/>
              </a:rPr>
              <a:t>dbmd.supportsSelectForUpdate</a:t>
            </a:r>
            <a:r>
              <a:rPr kumimoji="1" lang="en-US" sz="2000" dirty="0">
                <a:solidFill>
                  <a:schemeClr val="bg2">
                    <a:lumMod val="25000"/>
                  </a:schemeClr>
                </a:solidFill>
                <a:latin typeface="Courier New" pitchFamily="49" charset="0"/>
              </a:rPr>
              <a:t>();</a:t>
            </a:r>
          </a:p>
        </p:txBody>
      </p:sp>
      <p:sp>
        <p:nvSpPr>
          <p:cNvPr id="59397" name="Rectangle 5"/>
          <p:cNvSpPr>
            <a:spLocks noChangeArrowheads="1"/>
          </p:cNvSpPr>
          <p:nvPr/>
        </p:nvSpPr>
        <p:spPr bwMode="blackWhite">
          <a:xfrm>
            <a:off x="1371600" y="2286000"/>
            <a:ext cx="6235700" cy="4191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a:solidFill>
                  <a:srgbClr val="000000"/>
                </a:solidFill>
                <a:latin typeface="Courier New" pitchFamily="49" charset="0"/>
              </a:rPr>
              <a:t>DatabaseMetaData </a:t>
            </a:r>
            <a:r>
              <a:rPr kumimoji="1" lang="en-US" i="1">
                <a:solidFill>
                  <a:srgbClr val="000000"/>
                </a:solidFill>
                <a:latin typeface="Courier New" pitchFamily="49" charset="0"/>
              </a:rPr>
              <a:t>dbmd</a:t>
            </a:r>
            <a:r>
              <a:rPr kumimoji="1" lang="en-US">
                <a:solidFill>
                  <a:srgbClr val="000000"/>
                </a:solidFill>
                <a:latin typeface="Courier New" pitchFamily="49" charset="0"/>
              </a:rPr>
              <a:t> = </a:t>
            </a:r>
            <a:r>
              <a:rPr kumimoji="1" lang="en-US" i="1">
                <a:solidFill>
                  <a:srgbClr val="000000"/>
                </a:solidFill>
                <a:latin typeface="Courier New" pitchFamily="49" charset="0"/>
              </a:rPr>
              <a:t>conn</a:t>
            </a:r>
            <a:r>
              <a:rPr kumimoji="1" lang="en-US">
                <a:solidFill>
                  <a:srgbClr val="000000"/>
                </a:solidFill>
                <a:latin typeface="Courier New" pitchFamily="49" charset="0"/>
              </a:rPr>
              <a:t>.getMetaData();</a:t>
            </a:r>
          </a:p>
        </p:txBody>
      </p:sp>
      <p:sp>
        <p:nvSpPr>
          <p:cNvPr id="47110" name="Rectangle 6"/>
          <p:cNvSpPr>
            <a:spLocks noChangeArrowheads="1"/>
          </p:cNvSpPr>
          <p:nvPr/>
        </p:nvSpPr>
        <p:spPr bwMode="auto">
          <a:xfrm>
            <a:off x="228600" y="0"/>
            <a:ext cx="9144000" cy="914400"/>
          </a:xfrm>
          <a:prstGeom prst="rect">
            <a:avLst/>
          </a:prstGeom>
          <a:noFill/>
          <a:ln w="9525">
            <a:noFill/>
            <a:miter lim="800000"/>
            <a:headEnd/>
            <a:tailEnd/>
          </a:ln>
        </p:spPr>
        <p:txBody>
          <a:bodyPr anchor="ctr"/>
          <a:lstStyle/>
          <a:p>
            <a:pPr>
              <a:defRPr/>
            </a:pPr>
            <a:r>
              <a:rPr lang="en-US" sz="3200" b="1" dirty="0">
                <a:latin typeface="+mj-lt"/>
              </a:rPr>
              <a:t>How to obtain Database Metadata?</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57200" y="1143000"/>
            <a:ext cx="8229600" cy="4525963"/>
          </a:xfrm>
        </p:spPr>
        <p:txBody>
          <a:bodyPr/>
          <a:lstStyle/>
          <a:p>
            <a:pPr algn="just" eaLnBrk="1" hangingPunct="1">
              <a:spcBef>
                <a:spcPct val="0"/>
              </a:spcBef>
              <a:buFont typeface="Wingdings" pitchFamily="2" charset="2"/>
              <a:buNone/>
            </a:pPr>
            <a:r>
              <a:rPr sz="2400" smtClean="0">
                <a:solidFill>
                  <a:schemeClr val="tx1"/>
                </a:solidFill>
                <a:cs typeface="Arial" charset="0"/>
              </a:rPr>
              <a:t>At the end of this module, you will be able to: </a:t>
            </a:r>
          </a:p>
          <a:p>
            <a:pPr lvl="1" algn="just" eaLnBrk="1" hangingPunct="1"/>
            <a:r>
              <a:rPr sz="2400" smtClean="0">
                <a:solidFill>
                  <a:schemeClr val="tx1"/>
                </a:solidFill>
              </a:rPr>
              <a:t>Explain how to connect to a database using Java Database Connectivity (JDBC). </a:t>
            </a:r>
          </a:p>
          <a:p>
            <a:pPr lvl="1" algn="just" eaLnBrk="1" hangingPunct="1"/>
            <a:r>
              <a:rPr sz="2400" smtClean="0">
                <a:solidFill>
                  <a:schemeClr val="tx1"/>
                </a:solidFill>
              </a:rPr>
              <a:t>Create and execute a query using JDBC API.</a:t>
            </a:r>
          </a:p>
          <a:p>
            <a:pPr lvl="1" algn="just" eaLnBrk="1" hangingPunct="1"/>
            <a:r>
              <a:rPr sz="2400" smtClean="0">
                <a:solidFill>
                  <a:schemeClr val="tx1"/>
                </a:solidFill>
              </a:rPr>
              <a:t>Analyze how to use the Metadata objects to retrieve more information about the database or the result set. </a:t>
            </a:r>
          </a:p>
          <a:p>
            <a:pPr lvl="1" algn="just" eaLnBrk="1" hangingPunct="1"/>
            <a:r>
              <a:rPr sz="2400" smtClean="0">
                <a:solidFill>
                  <a:schemeClr val="tx1"/>
                </a:solidFill>
              </a:rPr>
              <a:t>Know the function of commit and roll back in transactions.</a:t>
            </a:r>
          </a:p>
          <a:p>
            <a:pPr eaLnBrk="1" hangingPunct="1"/>
            <a:endParaRPr sz="2400" smtClean="0">
              <a:cs typeface="Arial" charset="0"/>
            </a:endParaRPr>
          </a:p>
        </p:txBody>
      </p:sp>
      <p:sp>
        <p:nvSpPr>
          <p:cNvPr id="33796"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7D79BDF-3801-4B47-A136-D4BBE6AE895E}" type="slidenum">
              <a:rPr lang="en-GB" smtClean="0">
                <a:latin typeface="Arial" charset="0"/>
                <a:cs typeface="Arial" charset="0"/>
              </a:rPr>
              <a:pPr/>
              <a:t>3</a:t>
            </a:fld>
            <a:endParaRPr lang="en-GB" smtClean="0">
              <a:latin typeface="Arial" charset="0"/>
              <a:cs typeface="Arial" charset="0"/>
            </a:endParaRPr>
          </a:p>
        </p:txBody>
      </p:sp>
      <p:sp>
        <p:nvSpPr>
          <p:cNvPr id="33794" name="Rectangle 2"/>
          <p:cNvSpPr>
            <a:spLocks noGrp="1" noChangeArrowheads="1"/>
          </p:cNvSpPr>
          <p:nvPr>
            <p:ph type="title"/>
          </p:nvPr>
        </p:nvSpPr>
        <p:spPr>
          <a:xfrm>
            <a:off x="381000" y="131763"/>
            <a:ext cx="8229600" cy="584200"/>
          </a:xfrm>
        </p:spPr>
        <p:txBody>
          <a:bodyPr/>
          <a:lstStyle/>
          <a:p>
            <a:pPr eaLnBrk="1" hangingPunct="1"/>
            <a:r>
              <a:rPr sz="3200" smtClean="0">
                <a:solidFill>
                  <a:schemeClr val="tx1"/>
                </a:solidFill>
                <a:cs typeface="Arial" charset="0"/>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457200" y="1371600"/>
            <a:ext cx="8229600" cy="4525963"/>
          </a:xfrm>
        </p:spPr>
        <p:txBody>
          <a:bodyPr/>
          <a:lstStyle/>
          <a:p>
            <a:pPr algn="just" eaLnBrk="1" hangingPunct="1"/>
            <a:r>
              <a:rPr sz="2200" smtClean="0">
                <a:solidFill>
                  <a:schemeClr val="tx1"/>
                </a:solidFill>
                <a:cs typeface="Arial" charset="0"/>
              </a:rPr>
              <a:t>ResultSetMetaData is an interface which contains methods to get information about the types and properties of the columns in the ResultSet object.</a:t>
            </a:r>
          </a:p>
          <a:p>
            <a:pPr eaLnBrk="1" hangingPunct="1">
              <a:buFont typeface="Wingdings" pitchFamily="2" charset="2"/>
              <a:buNone/>
            </a:pPr>
            <a:endParaRPr sz="2200" smtClean="0">
              <a:solidFill>
                <a:schemeClr val="tx1"/>
              </a:solidFill>
              <a:cs typeface="Arial" charset="0"/>
            </a:endParaRPr>
          </a:p>
          <a:p>
            <a:pPr algn="just" eaLnBrk="1" hangingPunct="1"/>
            <a:r>
              <a:rPr sz="2200" smtClean="0">
                <a:solidFill>
                  <a:schemeClr val="tx1"/>
                </a:solidFill>
                <a:cs typeface="Arial" charset="0"/>
              </a:rPr>
              <a:t>ResultSetMetaData object provides metadata, including:</a:t>
            </a:r>
          </a:p>
          <a:p>
            <a:pPr lvl="1" eaLnBrk="1" hangingPunct="1"/>
            <a:r>
              <a:rPr sz="2200" smtClean="0">
                <a:solidFill>
                  <a:schemeClr val="tx1"/>
                </a:solidFill>
              </a:rPr>
              <a:t>Number of columns in the result set</a:t>
            </a:r>
          </a:p>
          <a:p>
            <a:pPr lvl="1" eaLnBrk="1" hangingPunct="1"/>
            <a:r>
              <a:rPr sz="2200" smtClean="0">
                <a:solidFill>
                  <a:schemeClr val="tx1"/>
                </a:solidFill>
              </a:rPr>
              <a:t>Column type</a:t>
            </a:r>
          </a:p>
          <a:p>
            <a:pPr lvl="1" eaLnBrk="1" hangingPunct="1"/>
            <a:r>
              <a:rPr sz="2200" smtClean="0">
                <a:solidFill>
                  <a:schemeClr val="tx1"/>
                </a:solidFill>
              </a:rPr>
              <a:t>Column name</a:t>
            </a:r>
          </a:p>
        </p:txBody>
      </p:sp>
      <p:sp>
        <p:nvSpPr>
          <p:cNvPr id="60420"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2BE46EE-FCA7-467A-A644-F195B4884024}" type="slidenum">
              <a:rPr lang="en-GB" smtClean="0">
                <a:latin typeface="Arial" charset="0"/>
                <a:cs typeface="Arial" charset="0"/>
              </a:rPr>
              <a:pPr/>
              <a:t>30</a:t>
            </a:fld>
            <a:endParaRPr lang="en-GB" smtClean="0">
              <a:latin typeface="Arial" charset="0"/>
              <a:cs typeface="Arial" charset="0"/>
            </a:endParaRPr>
          </a:p>
        </p:txBody>
      </p:sp>
      <p:sp>
        <p:nvSpPr>
          <p:cNvPr id="60418" name="Rectangle 2"/>
          <p:cNvSpPr>
            <a:spLocks noGrp="1" noChangeArrowheads="1"/>
          </p:cNvSpPr>
          <p:nvPr>
            <p:ph type="title"/>
          </p:nvPr>
        </p:nvSpPr>
        <p:spPr>
          <a:xfrm>
            <a:off x="304800" y="152400"/>
            <a:ext cx="8229600" cy="584200"/>
          </a:xfrm>
        </p:spPr>
        <p:txBody>
          <a:bodyPr/>
          <a:lstStyle/>
          <a:p>
            <a:pPr eaLnBrk="1" hangingPunct="1"/>
            <a:r>
              <a:rPr sz="3200" smtClean="0">
                <a:solidFill>
                  <a:schemeClr val="tx1"/>
                </a:solidFill>
                <a:cs typeface="Arial" charset="0"/>
              </a:rPr>
              <a:t>The ResultSetMetaData Object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1"/>
          </p:nvPr>
        </p:nvSpPr>
        <p:spPr>
          <a:xfrm>
            <a:off x="860425" y="1676400"/>
            <a:ext cx="7385050" cy="2155825"/>
          </a:xfrm>
        </p:spPr>
        <p:txBody>
          <a:bodyPr lIns="92075" tIns="46038" rIns="92075" bIns="46038">
            <a:spAutoFit/>
          </a:bodyPr>
          <a:lstStyle/>
          <a:p>
            <a:pPr marL="381000" indent="-381000" eaLnBrk="1" hangingPunct="1">
              <a:buFont typeface="Wingdings" pitchFamily="2" charset="2"/>
              <a:buAutoNum type="arabicPeriod"/>
            </a:pPr>
            <a:r>
              <a:rPr sz="2200" smtClean="0">
                <a:solidFill>
                  <a:schemeClr val="tx1"/>
                </a:solidFill>
                <a:cs typeface="Arial" charset="0"/>
              </a:rPr>
              <a:t>To get the </a:t>
            </a:r>
            <a:r>
              <a:rPr sz="2200" smtClean="0">
                <a:solidFill>
                  <a:schemeClr val="tx1"/>
                </a:solidFill>
                <a:latin typeface="Courier New" pitchFamily="49" charset="0"/>
                <a:cs typeface="Arial" charset="0"/>
              </a:rPr>
              <a:t>ResultSetMetaData</a:t>
            </a:r>
            <a:r>
              <a:rPr sz="2200" smtClean="0">
                <a:solidFill>
                  <a:schemeClr val="tx1"/>
                </a:solidFill>
                <a:cs typeface="Arial" charset="0"/>
              </a:rPr>
              <a:t> object</a:t>
            </a:r>
          </a:p>
          <a:p>
            <a:pPr marL="381000" indent="-381000" eaLnBrk="1" hangingPunct="1">
              <a:buFont typeface="Wingdings" pitchFamily="2" charset="2"/>
              <a:buNone/>
            </a:pPr>
            <a:endParaRPr smtClean="0">
              <a:cs typeface="Arial" charset="0"/>
            </a:endParaRPr>
          </a:p>
          <a:p>
            <a:pPr marL="381000" indent="-381000" eaLnBrk="1" hangingPunct="1">
              <a:spcBef>
                <a:spcPct val="300000"/>
              </a:spcBef>
              <a:buFont typeface="Wingdings" pitchFamily="2" charset="2"/>
              <a:buNone/>
            </a:pPr>
            <a:r>
              <a:rPr smtClean="0">
                <a:cs typeface="Arial" charset="0"/>
              </a:rPr>
              <a:t>2. </a:t>
            </a:r>
            <a:r>
              <a:rPr sz="2200" smtClean="0">
                <a:solidFill>
                  <a:schemeClr val="tx1"/>
                </a:solidFill>
                <a:cs typeface="Arial" charset="0"/>
              </a:rPr>
              <a:t>	Use the object’s methods to get the metadata</a:t>
            </a:r>
          </a:p>
        </p:txBody>
      </p:sp>
      <p:sp>
        <p:nvSpPr>
          <p:cNvPr id="61443"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05D4B0A-219F-4106-9E57-26BCCF335570}" type="slidenum">
              <a:rPr lang="en-GB" smtClean="0">
                <a:latin typeface="Arial" charset="0"/>
                <a:cs typeface="Arial" charset="0"/>
              </a:rPr>
              <a:pPr/>
              <a:t>31</a:t>
            </a:fld>
            <a:endParaRPr lang="en-GB" smtClean="0">
              <a:latin typeface="Arial" charset="0"/>
              <a:cs typeface="Arial" charset="0"/>
            </a:endParaRPr>
          </a:p>
        </p:txBody>
      </p:sp>
      <p:sp>
        <p:nvSpPr>
          <p:cNvPr id="49156" name="Rectangle 3"/>
          <p:cNvSpPr>
            <a:spLocks noChangeArrowheads="1"/>
          </p:cNvSpPr>
          <p:nvPr/>
        </p:nvSpPr>
        <p:spPr bwMode="gray">
          <a:xfrm>
            <a:off x="914400" y="4041775"/>
            <a:ext cx="7226300" cy="1936750"/>
          </a:xfrm>
          <a:prstGeom prst="rect">
            <a:avLst/>
          </a:prstGeom>
          <a:solidFill>
            <a:schemeClr val="accent4">
              <a:lumMod val="60000"/>
              <a:lumOff val="40000"/>
            </a:schemeClr>
          </a:solidFill>
          <a:ln w="12700">
            <a:solidFill>
              <a:schemeClr val="bg2"/>
            </a:solidFill>
            <a:miter lim="800000"/>
            <a:headEnd/>
            <a:tailEnd/>
          </a:ln>
        </p:spPr>
        <p:txBody>
          <a:bodyPr lIns="90488" tIns="44450" rIns="90488" bIns="44450">
            <a:spAutoFit/>
          </a:bodyPr>
          <a:lstStyle/>
          <a:p>
            <a:pPr defTabSz="822325" eaLnBrk="0" hangingPunct="0">
              <a:defRPr/>
            </a:pPr>
            <a:r>
              <a:rPr kumimoji="1" lang="en-US" sz="2000" dirty="0">
                <a:latin typeface="+mn-lt"/>
              </a:rPr>
              <a:t>ResultSetMetaData </a:t>
            </a:r>
            <a:r>
              <a:rPr kumimoji="1" lang="en-US" sz="2000" dirty="0" err="1">
                <a:latin typeface="+mn-lt"/>
              </a:rPr>
              <a:t>rsmd</a:t>
            </a:r>
            <a:r>
              <a:rPr kumimoji="1" lang="en-US" sz="2000" dirty="0">
                <a:latin typeface="+mn-lt"/>
              </a:rPr>
              <a:t> = </a:t>
            </a:r>
            <a:r>
              <a:rPr kumimoji="1" lang="en-US" sz="2000" dirty="0" err="1">
                <a:latin typeface="+mn-lt"/>
              </a:rPr>
              <a:t>rset.getMetaData</a:t>
            </a:r>
            <a:r>
              <a:rPr kumimoji="1" lang="en-US" sz="2000" dirty="0">
                <a:latin typeface="+mn-lt"/>
              </a:rPr>
              <a:t>();</a:t>
            </a:r>
          </a:p>
          <a:p>
            <a:pPr defTabSz="822325" eaLnBrk="0" hangingPunct="0">
              <a:defRPr/>
            </a:pPr>
            <a:r>
              <a:rPr kumimoji="1" lang="en-US" sz="2000" dirty="0">
                <a:latin typeface="+mn-lt"/>
              </a:rPr>
              <a:t>for (</a:t>
            </a:r>
            <a:r>
              <a:rPr kumimoji="1" lang="en-US" sz="2000" dirty="0" err="1">
                <a:latin typeface="+mn-lt"/>
              </a:rPr>
              <a:t>int</a:t>
            </a:r>
            <a:r>
              <a:rPr kumimoji="1" lang="en-US" sz="2000" dirty="0">
                <a:latin typeface="+mn-lt"/>
              </a:rPr>
              <a:t> </a:t>
            </a:r>
            <a:r>
              <a:rPr kumimoji="1" lang="en-US" sz="2000" dirty="0" err="1">
                <a:latin typeface="+mn-lt"/>
              </a:rPr>
              <a:t>i</a:t>
            </a:r>
            <a:r>
              <a:rPr kumimoji="1" lang="en-US" sz="2000" dirty="0">
                <a:latin typeface="+mn-lt"/>
              </a:rPr>
              <a:t> = 1; </a:t>
            </a:r>
            <a:r>
              <a:rPr kumimoji="1" lang="en-US" sz="2000" dirty="0" err="1">
                <a:latin typeface="+mn-lt"/>
              </a:rPr>
              <a:t>i</a:t>
            </a:r>
            <a:r>
              <a:rPr kumimoji="1" lang="en-US" sz="2000" dirty="0">
                <a:latin typeface="+mn-lt"/>
              </a:rPr>
              <a:t> &lt;= </a:t>
            </a:r>
            <a:r>
              <a:rPr kumimoji="1" lang="en-US" sz="2000" dirty="0" err="1">
                <a:latin typeface="+mn-lt"/>
              </a:rPr>
              <a:t>rsmd.getColumnCount</a:t>
            </a:r>
            <a:r>
              <a:rPr kumimoji="1" lang="en-US" sz="2000" dirty="0">
                <a:latin typeface="+mn-lt"/>
              </a:rPr>
              <a:t>(); </a:t>
            </a:r>
            <a:r>
              <a:rPr kumimoji="1" lang="en-US" sz="2000" dirty="0" err="1">
                <a:latin typeface="+mn-lt"/>
              </a:rPr>
              <a:t>i</a:t>
            </a:r>
            <a:r>
              <a:rPr kumimoji="1" lang="en-US" sz="2000" dirty="0">
                <a:latin typeface="+mn-lt"/>
              </a:rPr>
              <a:t>++) {</a:t>
            </a:r>
          </a:p>
          <a:p>
            <a:pPr defTabSz="822325" eaLnBrk="0" hangingPunct="0">
              <a:defRPr/>
            </a:pPr>
            <a:r>
              <a:rPr kumimoji="1" lang="en-US" sz="2000" dirty="0">
                <a:latin typeface="+mn-lt"/>
              </a:rPr>
              <a:t>  String </a:t>
            </a:r>
            <a:r>
              <a:rPr kumimoji="1" lang="en-US" sz="2000" dirty="0" err="1">
                <a:latin typeface="+mn-lt"/>
              </a:rPr>
              <a:t>colname</a:t>
            </a:r>
            <a:r>
              <a:rPr kumimoji="1" lang="en-US" sz="2000" dirty="0">
                <a:latin typeface="+mn-lt"/>
              </a:rPr>
              <a:t> = </a:t>
            </a:r>
            <a:r>
              <a:rPr kumimoji="1" lang="en-US" sz="2000" dirty="0" err="1">
                <a:latin typeface="+mn-lt"/>
              </a:rPr>
              <a:t>rsmd.getColumnName</a:t>
            </a:r>
            <a:r>
              <a:rPr kumimoji="1" lang="en-US" sz="2000" dirty="0">
                <a:latin typeface="+mn-lt"/>
              </a:rPr>
              <a:t>(</a:t>
            </a:r>
            <a:r>
              <a:rPr kumimoji="1" lang="en-US" sz="2000" dirty="0" err="1">
                <a:latin typeface="+mn-lt"/>
              </a:rPr>
              <a:t>i</a:t>
            </a:r>
            <a:r>
              <a:rPr kumimoji="1" lang="en-US" sz="2000" dirty="0">
                <a:latin typeface="+mn-lt"/>
              </a:rPr>
              <a:t>);</a:t>
            </a:r>
          </a:p>
          <a:p>
            <a:pPr defTabSz="822325" eaLnBrk="0" hangingPunct="0">
              <a:defRPr/>
            </a:pPr>
            <a:r>
              <a:rPr kumimoji="1" lang="en-US" sz="2000" dirty="0">
                <a:latin typeface="+mn-lt"/>
              </a:rPr>
              <a:t>  </a:t>
            </a:r>
            <a:r>
              <a:rPr kumimoji="1" lang="en-US" sz="2000" dirty="0" err="1">
                <a:latin typeface="+mn-lt"/>
              </a:rPr>
              <a:t>int</a:t>
            </a:r>
            <a:r>
              <a:rPr kumimoji="1" lang="en-US" sz="2000" dirty="0">
                <a:latin typeface="+mn-lt"/>
              </a:rPr>
              <a:t> </a:t>
            </a:r>
            <a:r>
              <a:rPr kumimoji="1" lang="en-US" sz="2000" dirty="0" err="1">
                <a:latin typeface="+mn-lt"/>
              </a:rPr>
              <a:t>coltype</a:t>
            </a:r>
            <a:r>
              <a:rPr kumimoji="1" lang="en-US" sz="2000" dirty="0">
                <a:latin typeface="+mn-lt"/>
              </a:rPr>
              <a:t> = </a:t>
            </a:r>
            <a:r>
              <a:rPr kumimoji="1" lang="en-US" sz="2000" dirty="0" err="1">
                <a:latin typeface="+mn-lt"/>
              </a:rPr>
              <a:t>rsmd.getColumnType</a:t>
            </a:r>
            <a:r>
              <a:rPr kumimoji="1" lang="en-US" sz="2000" dirty="0">
                <a:latin typeface="+mn-lt"/>
              </a:rPr>
              <a:t>(</a:t>
            </a:r>
            <a:r>
              <a:rPr kumimoji="1" lang="en-US" sz="2000" dirty="0" err="1">
                <a:latin typeface="+mn-lt"/>
              </a:rPr>
              <a:t>i</a:t>
            </a:r>
            <a:r>
              <a:rPr kumimoji="1" lang="en-US" sz="2000" dirty="0">
                <a:latin typeface="+mn-lt"/>
              </a:rPr>
              <a:t>);</a:t>
            </a:r>
            <a:br>
              <a:rPr kumimoji="1" lang="en-US" sz="2000" dirty="0">
                <a:latin typeface="+mn-lt"/>
              </a:rPr>
            </a:br>
            <a:r>
              <a:rPr kumimoji="1" lang="en-US" sz="2000" dirty="0">
                <a:latin typeface="+mn-lt"/>
              </a:rPr>
              <a:t>  … </a:t>
            </a:r>
          </a:p>
          <a:p>
            <a:pPr defTabSz="822325" eaLnBrk="0" hangingPunct="0">
              <a:defRPr/>
            </a:pPr>
            <a:r>
              <a:rPr kumimoji="1" lang="en-US" sz="2000" dirty="0">
                <a:latin typeface="+mn-lt"/>
              </a:rPr>
              <a:t>}</a:t>
            </a:r>
          </a:p>
        </p:txBody>
      </p:sp>
      <p:sp>
        <p:nvSpPr>
          <p:cNvPr id="45061" name="Rectangle 5"/>
          <p:cNvSpPr>
            <a:spLocks noChangeArrowheads="1"/>
          </p:cNvSpPr>
          <p:nvPr/>
        </p:nvSpPr>
        <p:spPr bwMode="blackWhite">
          <a:xfrm>
            <a:off x="996950" y="2451100"/>
            <a:ext cx="6235700" cy="436563"/>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defRPr/>
            </a:pPr>
            <a:r>
              <a:rPr kumimoji="1" lang="en-US" sz="2000" dirty="0">
                <a:solidFill>
                  <a:srgbClr val="000000"/>
                </a:solidFill>
                <a:latin typeface="+mn-lt"/>
              </a:rPr>
              <a:t>ResultSetMetaData </a:t>
            </a:r>
            <a:r>
              <a:rPr kumimoji="1" lang="en-US" sz="2000" i="1" dirty="0" err="1">
                <a:solidFill>
                  <a:srgbClr val="000000"/>
                </a:solidFill>
                <a:latin typeface="+mn-lt"/>
              </a:rPr>
              <a:t>rsmd</a:t>
            </a:r>
            <a:r>
              <a:rPr kumimoji="1" lang="en-US" sz="2000" dirty="0">
                <a:solidFill>
                  <a:srgbClr val="000000"/>
                </a:solidFill>
                <a:latin typeface="+mn-lt"/>
              </a:rPr>
              <a:t> = </a:t>
            </a:r>
            <a:r>
              <a:rPr kumimoji="1" lang="en-US" sz="2000" i="1" dirty="0" err="1">
                <a:solidFill>
                  <a:srgbClr val="000000"/>
                </a:solidFill>
                <a:latin typeface="+mn-lt"/>
              </a:rPr>
              <a:t>rset</a:t>
            </a:r>
            <a:r>
              <a:rPr kumimoji="1" lang="en-US" sz="2000" dirty="0" err="1">
                <a:solidFill>
                  <a:srgbClr val="000000"/>
                </a:solidFill>
                <a:latin typeface="+mn-lt"/>
              </a:rPr>
              <a:t>.getMetaData</a:t>
            </a:r>
            <a:r>
              <a:rPr kumimoji="1" lang="en-US" sz="2000" dirty="0">
                <a:solidFill>
                  <a:srgbClr val="000000"/>
                </a:solidFill>
                <a:latin typeface="+mn-lt"/>
              </a:rPr>
              <a:t>();</a:t>
            </a:r>
          </a:p>
        </p:txBody>
      </p:sp>
      <p:sp>
        <p:nvSpPr>
          <p:cNvPr id="47110" name="Rectangle 6"/>
          <p:cNvSpPr>
            <a:spLocks noChangeArrowheads="1"/>
          </p:cNvSpPr>
          <p:nvPr/>
        </p:nvSpPr>
        <p:spPr bwMode="auto">
          <a:xfrm>
            <a:off x="152400" y="0"/>
            <a:ext cx="9144000" cy="914400"/>
          </a:xfrm>
          <a:prstGeom prst="rect">
            <a:avLst/>
          </a:prstGeom>
          <a:noFill/>
          <a:ln w="9525">
            <a:noFill/>
            <a:miter lim="800000"/>
            <a:headEnd/>
            <a:tailEnd/>
          </a:ln>
        </p:spPr>
        <p:txBody>
          <a:bodyPr anchor="ctr"/>
          <a:lstStyle/>
          <a:p>
            <a:pPr>
              <a:defRPr/>
            </a:pPr>
            <a:r>
              <a:rPr lang="en-US" sz="3200" b="1" dirty="0">
                <a:latin typeface="+mj-lt"/>
              </a:rPr>
              <a:t>How to obtain </a:t>
            </a:r>
            <a:r>
              <a:rPr lang="en-US" sz="3200" b="1" dirty="0" err="1">
                <a:latin typeface="+mj-lt"/>
              </a:rPr>
              <a:t>ResultSetMetadata</a:t>
            </a:r>
            <a:r>
              <a:rPr lang="en-US" sz="3200" b="1" dirty="0">
                <a:latin typeface="+mj-lt"/>
              </a:rPr>
              <a: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Content Placeholder 2"/>
          <p:cNvSpPr>
            <a:spLocks noGrp="1"/>
          </p:cNvSpPr>
          <p:nvPr>
            <p:ph idx="1"/>
          </p:nvPr>
        </p:nvSpPr>
        <p:spPr>
          <a:xfrm>
            <a:off x="609600" y="914400"/>
            <a:ext cx="8229600" cy="5562600"/>
          </a:xfrm>
        </p:spPr>
        <p:txBody>
          <a:bodyPr/>
          <a:lstStyle/>
          <a:p>
            <a:pPr eaLnBrk="1" hangingPunct="1">
              <a:buFont typeface="Arial" charset="0"/>
              <a:buNone/>
            </a:pPr>
            <a:r>
              <a:rPr sz="1800" smtClean="0">
                <a:solidFill>
                  <a:schemeClr val="tx1"/>
                </a:solidFill>
                <a:latin typeface="Courier New" pitchFamily="49" charset="0"/>
                <a:cs typeface="Courier New" pitchFamily="49" charset="0"/>
              </a:rPr>
              <a:t>import java.sql.*;</a:t>
            </a:r>
          </a:p>
          <a:p>
            <a:pPr eaLnBrk="1" hangingPunct="1">
              <a:buFont typeface="Arial" charset="0"/>
              <a:buNone/>
            </a:pPr>
            <a:r>
              <a:rPr sz="1800" smtClean="0">
                <a:solidFill>
                  <a:schemeClr val="tx1"/>
                </a:solidFill>
                <a:latin typeface="Courier New" pitchFamily="49" charset="0"/>
                <a:cs typeface="Courier New" pitchFamily="49" charset="0"/>
              </a:rPr>
              <a:t>public class MetaDataEx </a:t>
            </a:r>
          </a:p>
          <a:p>
            <a:pPr eaLnBrk="1" hangingPunct="1">
              <a:buFont typeface="Arial" charset="0"/>
              <a:buNone/>
            </a:pPr>
            <a:r>
              <a:rPr sz="1800" smtClean="0">
                <a:solidFill>
                  <a:schemeClr val="tx1"/>
                </a:solidFill>
                <a:latin typeface="Courier New" pitchFamily="49" charset="0"/>
                <a:cs typeface="Courier New" pitchFamily="49" charset="0"/>
              </a:rPr>
              <a:t>{</a:t>
            </a:r>
          </a:p>
          <a:p>
            <a:pPr eaLnBrk="1" hangingPunct="1">
              <a:buFont typeface="Arial" charset="0"/>
              <a:buNone/>
            </a:pPr>
            <a:r>
              <a:rPr sz="1800" smtClean="0">
                <a:solidFill>
                  <a:schemeClr val="tx1"/>
                </a:solidFill>
                <a:latin typeface="Courier New" pitchFamily="49" charset="0"/>
                <a:cs typeface="Courier New" pitchFamily="49" charset="0"/>
              </a:rPr>
              <a:t>public static void main(String s[])</a:t>
            </a:r>
          </a:p>
          <a:p>
            <a:pPr eaLnBrk="1" hangingPunct="1">
              <a:buFont typeface="Arial" charset="0"/>
              <a:buNone/>
            </a:pPr>
            <a:r>
              <a:rPr sz="1800" smtClean="0">
                <a:solidFill>
                  <a:schemeClr val="tx1"/>
                </a:solidFill>
                <a:latin typeface="Courier New" pitchFamily="49" charset="0"/>
                <a:cs typeface="Courier New" pitchFamily="49" charset="0"/>
              </a:rPr>
              <a:t>{    try{ Class.forName("sun.jdbc.odbc.JdbcOdbcDriver");</a:t>
            </a:r>
          </a:p>
          <a:p>
            <a:pPr eaLnBrk="1" hangingPunct="1">
              <a:buFont typeface="Arial" charset="0"/>
              <a:buNone/>
            </a:pPr>
            <a:r>
              <a:rPr sz="1800" smtClean="0">
                <a:solidFill>
                  <a:schemeClr val="tx1"/>
                </a:solidFill>
                <a:latin typeface="Courier New" pitchFamily="49" charset="0"/>
                <a:cs typeface="Courier New" pitchFamily="49" charset="0"/>
              </a:rPr>
              <a:t>Connectioncon=DriverManager.getConnection("jdbc:odbc:mdsn","scott","tiger");</a:t>
            </a:r>
          </a:p>
          <a:p>
            <a:pPr eaLnBrk="1" hangingPunct="1">
              <a:buFont typeface="Arial" charset="0"/>
              <a:buNone/>
            </a:pPr>
            <a:r>
              <a:rPr sz="1800" smtClean="0">
                <a:solidFill>
                  <a:schemeClr val="tx1"/>
                </a:solidFill>
                <a:latin typeface="Courier New" pitchFamily="49" charset="0"/>
                <a:cs typeface="Courier New" pitchFamily="49" charset="0"/>
              </a:rPr>
              <a:t>DatabaseMetaData dbmd = con.getMetaData();</a:t>
            </a:r>
          </a:p>
          <a:p>
            <a:pPr eaLnBrk="1" hangingPunct="1">
              <a:buFont typeface="Arial" charset="0"/>
              <a:buNone/>
            </a:pPr>
            <a:r>
              <a:rPr sz="1800" smtClean="0">
                <a:solidFill>
                  <a:schemeClr val="tx1"/>
                </a:solidFill>
                <a:latin typeface="Courier New" pitchFamily="49" charset="0"/>
                <a:cs typeface="Courier New" pitchFamily="49" charset="0"/>
              </a:rPr>
              <a:t>String  s1 = dbmd.getURL();</a:t>
            </a:r>
          </a:p>
          <a:p>
            <a:pPr eaLnBrk="1" hangingPunct="1">
              <a:buFont typeface="Arial" charset="0"/>
              <a:buNone/>
            </a:pPr>
            <a:r>
              <a:rPr sz="1800" smtClean="0">
                <a:solidFill>
                  <a:schemeClr val="tx1"/>
                </a:solidFill>
                <a:latin typeface="Courier New" pitchFamily="49" charset="0"/>
                <a:cs typeface="Courier New" pitchFamily="49" charset="0"/>
              </a:rPr>
              <a:t>System.out.println(s1);</a:t>
            </a:r>
          </a:p>
          <a:p>
            <a:pPr eaLnBrk="1" hangingPunct="1">
              <a:buFont typeface="Arial" charset="0"/>
              <a:buNone/>
            </a:pPr>
            <a:r>
              <a:rPr sz="1800" smtClean="0">
                <a:solidFill>
                  <a:schemeClr val="tx1"/>
                </a:solidFill>
                <a:latin typeface="Courier New" pitchFamily="49" charset="0"/>
                <a:cs typeface="Courier New" pitchFamily="49" charset="0"/>
              </a:rPr>
              <a:t>String  s2 = dbmd.getSQLKeywords();</a:t>
            </a:r>
          </a:p>
          <a:p>
            <a:pPr eaLnBrk="1" hangingPunct="1">
              <a:buFont typeface="Arial" charset="0"/>
              <a:buNone/>
            </a:pPr>
            <a:r>
              <a:rPr sz="1800" smtClean="0">
                <a:solidFill>
                  <a:schemeClr val="tx1"/>
                </a:solidFill>
                <a:latin typeface="Courier New" pitchFamily="49" charset="0"/>
                <a:cs typeface="Courier New" pitchFamily="49" charset="0"/>
              </a:rPr>
              <a:t>System.out.println(s2);</a:t>
            </a:r>
          </a:p>
          <a:p>
            <a:pPr eaLnBrk="1" hangingPunct="1">
              <a:buFont typeface="Arial" charset="0"/>
              <a:buNone/>
            </a:pPr>
            <a:r>
              <a:rPr sz="1800" smtClean="0">
                <a:solidFill>
                  <a:schemeClr val="tx1"/>
                </a:solidFill>
                <a:latin typeface="Courier New" pitchFamily="49" charset="0"/>
                <a:cs typeface="Courier New" pitchFamily="49" charset="0"/>
              </a:rPr>
              <a:t>boolean b1 = dbmd.supportsTransactions();</a:t>
            </a:r>
          </a:p>
          <a:p>
            <a:pPr eaLnBrk="1" hangingPunct="1">
              <a:buFont typeface="Arial" charset="0"/>
              <a:buNone/>
            </a:pPr>
            <a:r>
              <a:rPr sz="1800" smtClean="0">
                <a:solidFill>
                  <a:schemeClr val="tx1"/>
                </a:solidFill>
                <a:latin typeface="Courier New" pitchFamily="49" charset="0"/>
                <a:cs typeface="Courier New" pitchFamily="49" charset="0"/>
              </a:rPr>
              <a:t>System.out.println(b1);</a:t>
            </a:r>
          </a:p>
          <a:p>
            <a:pPr eaLnBrk="1" hangingPunct="1">
              <a:buFont typeface="Arial" charset="0"/>
              <a:buNone/>
            </a:pPr>
            <a:r>
              <a:rPr sz="1800" smtClean="0">
                <a:solidFill>
                  <a:schemeClr val="tx1"/>
                </a:solidFill>
                <a:latin typeface="Courier New" pitchFamily="49" charset="0"/>
                <a:cs typeface="Courier New" pitchFamily="49" charset="0"/>
              </a:rPr>
              <a:t>boolean b2 = dbmd.supportsSelectForUpdate();</a:t>
            </a:r>
          </a:p>
          <a:p>
            <a:pPr eaLnBrk="1" hangingPunct="1">
              <a:buFont typeface="Arial" charset="0"/>
              <a:buNone/>
            </a:pPr>
            <a:r>
              <a:rPr sz="1800" smtClean="0">
                <a:solidFill>
                  <a:schemeClr val="tx1"/>
                </a:solidFill>
                <a:latin typeface="Courier New" pitchFamily="49" charset="0"/>
                <a:cs typeface="Courier New" pitchFamily="49" charset="0"/>
              </a:rPr>
              <a:t>System.out.println(b2);</a:t>
            </a:r>
          </a:p>
          <a:p>
            <a:pPr eaLnBrk="1" hangingPunct="1">
              <a:buFont typeface="Arial" charset="0"/>
              <a:buNone/>
            </a:pPr>
            <a:r>
              <a:rPr sz="1800" smtClean="0">
                <a:solidFill>
                  <a:schemeClr val="tx1"/>
                </a:solidFill>
                <a:latin typeface="Courier New" pitchFamily="49" charset="0"/>
                <a:cs typeface="Courier New" pitchFamily="49" charset="0"/>
              </a:rPr>
              <a:t>Statement st=con.createStatement();</a:t>
            </a:r>
          </a:p>
        </p:txBody>
      </p:sp>
      <p:sp>
        <p:nvSpPr>
          <p:cNvPr id="62468"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70E3374-862F-471A-BDFA-9E9A13AFEA7D}" type="slidenum">
              <a:rPr lang="en-GB" smtClean="0">
                <a:latin typeface="Arial" charset="0"/>
                <a:cs typeface="Arial" charset="0"/>
              </a:rPr>
              <a:pPr/>
              <a:t>32</a:t>
            </a:fld>
            <a:endParaRPr lang="en-GB" smtClean="0">
              <a:latin typeface="Arial" charset="0"/>
              <a:cs typeface="Arial" charset="0"/>
            </a:endParaRPr>
          </a:p>
        </p:txBody>
      </p:sp>
      <p:sp>
        <p:nvSpPr>
          <p:cNvPr id="62466" name="Title 1"/>
          <p:cNvSpPr>
            <a:spLocks noGrp="1"/>
          </p:cNvSpPr>
          <p:nvPr>
            <p:ph type="title"/>
          </p:nvPr>
        </p:nvSpPr>
        <p:spPr>
          <a:xfrm>
            <a:off x="457200" y="152400"/>
            <a:ext cx="8229600" cy="554038"/>
          </a:xfrm>
        </p:spPr>
        <p:txBody>
          <a:bodyPr>
            <a:normAutofit fontScale="90000"/>
          </a:bodyPr>
          <a:lstStyle/>
          <a:p>
            <a:pPr eaLnBrk="1" hangingPunct="1"/>
            <a:r>
              <a:rPr smtClean="0">
                <a:solidFill>
                  <a:schemeClr val="tx1"/>
                </a:solidFill>
                <a:cs typeface="Arial" charset="0"/>
              </a:rPr>
              <a:t>Example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a:xfrm>
            <a:off x="457200" y="990600"/>
            <a:ext cx="8001000" cy="5105400"/>
          </a:xfrm>
        </p:spPr>
        <p:txBody>
          <a:bodyPr>
            <a:normAutofit fontScale="70000" lnSpcReduction="20000"/>
          </a:bodyPr>
          <a:lstStyle/>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ResultSet</a:t>
            </a:r>
            <a:r>
              <a:rPr>
                <a:solidFill>
                  <a:schemeClr val="tx1"/>
                </a:solidFill>
                <a:latin typeface="Courier New" pitchFamily="49" charset="0"/>
                <a:cs typeface="Courier New" pitchFamily="49" charset="0"/>
              </a:rPr>
              <a:t> </a:t>
            </a:r>
            <a:r>
              <a:rPr err="1">
                <a:solidFill>
                  <a:schemeClr val="tx1"/>
                </a:solidFill>
                <a:latin typeface="Courier New" pitchFamily="49" charset="0"/>
                <a:cs typeface="Courier New" pitchFamily="49" charset="0"/>
              </a:rPr>
              <a:t>rset</a:t>
            </a:r>
            <a:r>
              <a:rPr>
                <a:solidFill>
                  <a:schemeClr val="tx1"/>
                </a:solidFill>
                <a:latin typeface="Courier New" pitchFamily="49" charset="0"/>
                <a:cs typeface="Courier New" pitchFamily="49" charset="0"/>
              </a:rPr>
              <a:t>=</a:t>
            </a:r>
            <a:r>
              <a:rPr err="1">
                <a:solidFill>
                  <a:schemeClr val="tx1"/>
                </a:solidFill>
                <a:latin typeface="Courier New" pitchFamily="49" charset="0"/>
                <a:cs typeface="Courier New" pitchFamily="49" charset="0"/>
              </a:rPr>
              <a:t>st.executeQuery</a:t>
            </a:r>
            <a:r>
              <a:rPr>
                <a:solidFill>
                  <a:schemeClr val="tx1"/>
                </a:solidFill>
                <a:latin typeface="Courier New" pitchFamily="49" charset="0"/>
                <a:cs typeface="Courier New" pitchFamily="49" charset="0"/>
              </a:rPr>
              <a:t>("select </a:t>
            </a:r>
            <a:r>
              <a:rPr err="1">
                <a:solidFill>
                  <a:schemeClr val="tx1"/>
                </a:solidFill>
                <a:latin typeface="Courier New" pitchFamily="49" charset="0"/>
                <a:cs typeface="Courier New" pitchFamily="49" charset="0"/>
              </a:rPr>
              <a:t>ename,empno,sal,comm</a:t>
            </a:r>
            <a:r>
              <a:rPr>
                <a:solidFill>
                  <a:schemeClr val="tx1"/>
                </a:solidFill>
                <a:latin typeface="Courier New" pitchFamily="49" charset="0"/>
                <a:cs typeface="Courier New" pitchFamily="49" charset="0"/>
              </a:rPr>
              <a:t> from </a:t>
            </a:r>
            <a:r>
              <a:rPr err="1">
                <a:solidFill>
                  <a:schemeClr val="tx1"/>
                </a:solidFill>
                <a:latin typeface="Courier New" pitchFamily="49" charset="0"/>
                <a:cs typeface="Courier New" pitchFamily="49" charset="0"/>
              </a:rPr>
              <a:t>emp</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ResultSetMetaData</a:t>
            </a:r>
            <a:r>
              <a:rPr>
                <a:solidFill>
                  <a:schemeClr val="tx1"/>
                </a:solidFill>
                <a:latin typeface="Courier New" pitchFamily="49" charset="0"/>
                <a:cs typeface="Courier New" pitchFamily="49" charset="0"/>
              </a:rPr>
              <a:t> </a:t>
            </a:r>
            <a:r>
              <a:rPr err="1">
                <a:solidFill>
                  <a:schemeClr val="tx1"/>
                </a:solidFill>
                <a:latin typeface="Courier New" pitchFamily="49" charset="0"/>
                <a:cs typeface="Courier New" pitchFamily="49" charset="0"/>
              </a:rPr>
              <a:t>rsmd</a:t>
            </a:r>
            <a:r>
              <a:rPr>
                <a:solidFill>
                  <a:schemeClr val="tx1"/>
                </a:solidFill>
                <a:latin typeface="Courier New" pitchFamily="49" charset="0"/>
                <a:cs typeface="Courier New" pitchFamily="49" charset="0"/>
              </a:rPr>
              <a:t> = </a:t>
            </a:r>
            <a:r>
              <a:rPr err="1">
                <a:solidFill>
                  <a:schemeClr val="tx1"/>
                </a:solidFill>
                <a:latin typeface="Courier New" pitchFamily="49" charset="0"/>
                <a:cs typeface="Courier New" pitchFamily="49" charset="0"/>
              </a:rPr>
              <a:t>rset.getMetaData</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System.out.println</a:t>
            </a:r>
            <a:r>
              <a:rPr>
                <a:solidFill>
                  <a:schemeClr val="tx1"/>
                </a:solidFill>
                <a:latin typeface="Courier New" pitchFamily="49" charset="0"/>
                <a:cs typeface="Courier New" pitchFamily="49" charset="0"/>
              </a:rPr>
              <a:t>(</a:t>
            </a:r>
            <a:r>
              <a:rPr err="1">
                <a:solidFill>
                  <a:schemeClr val="tx1"/>
                </a:solidFill>
                <a:latin typeface="Courier New" pitchFamily="49" charset="0"/>
                <a:cs typeface="Courier New" pitchFamily="49" charset="0"/>
              </a:rPr>
              <a:t>rsmd.getColumnCount</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for (</a:t>
            </a:r>
            <a:r>
              <a:rPr err="1">
                <a:solidFill>
                  <a:schemeClr val="tx1"/>
                </a:solidFill>
                <a:latin typeface="Courier New" pitchFamily="49" charset="0"/>
                <a:cs typeface="Courier New" pitchFamily="49" charset="0"/>
              </a:rPr>
              <a:t>int</a:t>
            </a:r>
            <a:r>
              <a:rPr>
                <a:solidFill>
                  <a:schemeClr val="tx1"/>
                </a:solidFill>
                <a:latin typeface="Courier New" pitchFamily="49" charset="0"/>
                <a:cs typeface="Courier New" pitchFamily="49" charset="0"/>
              </a:rPr>
              <a:t> </a:t>
            </a:r>
            <a:r>
              <a:rPr err="1">
                <a:solidFill>
                  <a:schemeClr val="tx1"/>
                </a:solidFill>
                <a:latin typeface="Courier New" pitchFamily="49" charset="0"/>
                <a:cs typeface="Courier New" pitchFamily="49" charset="0"/>
              </a:rPr>
              <a:t>i</a:t>
            </a:r>
            <a:r>
              <a:rPr>
                <a:solidFill>
                  <a:schemeClr val="tx1"/>
                </a:solidFill>
                <a:latin typeface="Courier New" pitchFamily="49" charset="0"/>
                <a:cs typeface="Courier New" pitchFamily="49" charset="0"/>
              </a:rPr>
              <a:t> = 1; </a:t>
            </a:r>
            <a:r>
              <a:rPr err="1">
                <a:solidFill>
                  <a:schemeClr val="tx1"/>
                </a:solidFill>
                <a:latin typeface="Courier New" pitchFamily="49" charset="0"/>
                <a:cs typeface="Courier New" pitchFamily="49" charset="0"/>
              </a:rPr>
              <a:t>i</a:t>
            </a:r>
            <a:r>
              <a:rPr>
                <a:solidFill>
                  <a:schemeClr val="tx1"/>
                </a:solidFill>
                <a:latin typeface="Courier New" pitchFamily="49" charset="0"/>
                <a:cs typeface="Courier New" pitchFamily="49" charset="0"/>
              </a:rPr>
              <a:t> &lt;= </a:t>
            </a:r>
            <a:r>
              <a:rPr err="1">
                <a:solidFill>
                  <a:schemeClr val="tx1"/>
                </a:solidFill>
                <a:latin typeface="Courier New" pitchFamily="49" charset="0"/>
                <a:cs typeface="Courier New" pitchFamily="49" charset="0"/>
              </a:rPr>
              <a:t>rsmd.getColumnCount</a:t>
            </a:r>
            <a:r>
              <a:rPr>
                <a:solidFill>
                  <a:schemeClr val="tx1"/>
                </a:solidFill>
                <a:latin typeface="Courier New" pitchFamily="49" charset="0"/>
                <a:cs typeface="Courier New" pitchFamily="49" charset="0"/>
              </a:rPr>
              <a:t>(); </a:t>
            </a:r>
            <a:r>
              <a:rPr err="1">
                <a:solidFill>
                  <a:schemeClr val="tx1"/>
                </a:solidFill>
                <a:latin typeface="Courier New" pitchFamily="49" charset="0"/>
                <a:cs typeface="Courier New" pitchFamily="49" charset="0"/>
              </a:rPr>
              <a:t>i</a:t>
            </a:r>
            <a:r>
              <a:rPr>
                <a:solidFill>
                  <a:schemeClr val="tx1"/>
                </a:solidFill>
                <a:latin typeface="Courier New" pitchFamily="49" charset="0"/>
                <a:cs typeface="Courier New" pitchFamily="49" charset="0"/>
              </a:rPr>
              <a:t>++) {</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  String </a:t>
            </a:r>
            <a:r>
              <a:rPr err="1">
                <a:solidFill>
                  <a:schemeClr val="tx1"/>
                </a:solidFill>
                <a:latin typeface="Courier New" pitchFamily="49" charset="0"/>
                <a:cs typeface="Courier New" pitchFamily="49" charset="0"/>
              </a:rPr>
              <a:t>colname</a:t>
            </a:r>
            <a:r>
              <a:rPr>
                <a:solidFill>
                  <a:schemeClr val="tx1"/>
                </a:solidFill>
                <a:latin typeface="Courier New" pitchFamily="49" charset="0"/>
                <a:cs typeface="Courier New" pitchFamily="49" charset="0"/>
              </a:rPr>
              <a:t> = </a:t>
            </a:r>
            <a:r>
              <a:rPr err="1">
                <a:solidFill>
                  <a:schemeClr val="tx1"/>
                </a:solidFill>
                <a:latin typeface="Courier New" pitchFamily="49" charset="0"/>
                <a:cs typeface="Courier New" pitchFamily="49" charset="0"/>
              </a:rPr>
              <a:t>rsmd.getColumnName</a:t>
            </a:r>
            <a:r>
              <a:rPr>
                <a:solidFill>
                  <a:schemeClr val="tx1"/>
                </a:solidFill>
                <a:latin typeface="Courier New" pitchFamily="49" charset="0"/>
                <a:cs typeface="Courier New" pitchFamily="49" charset="0"/>
              </a:rPr>
              <a:t>(</a:t>
            </a:r>
            <a:r>
              <a:rPr err="1">
                <a:solidFill>
                  <a:schemeClr val="tx1"/>
                </a:solidFill>
                <a:latin typeface="Courier New" pitchFamily="49" charset="0"/>
                <a:cs typeface="Courier New" pitchFamily="49" charset="0"/>
              </a:rPr>
              <a:t>i</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System.out.println</a:t>
            </a:r>
            <a:r>
              <a:rPr>
                <a:solidFill>
                  <a:schemeClr val="tx1"/>
                </a:solidFill>
                <a:latin typeface="Courier New" pitchFamily="49" charset="0"/>
                <a:cs typeface="Courier New" pitchFamily="49" charset="0"/>
              </a:rPr>
              <a:t>(</a:t>
            </a:r>
            <a:r>
              <a:rPr err="1">
                <a:solidFill>
                  <a:schemeClr val="tx1"/>
                </a:solidFill>
                <a:latin typeface="Courier New" pitchFamily="49" charset="0"/>
                <a:cs typeface="Courier New" pitchFamily="49" charset="0"/>
              </a:rPr>
              <a:t>colname</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String </a:t>
            </a:r>
            <a:r>
              <a:rPr err="1">
                <a:solidFill>
                  <a:schemeClr val="tx1"/>
                </a:solidFill>
                <a:latin typeface="Courier New" pitchFamily="49" charset="0"/>
                <a:cs typeface="Courier New" pitchFamily="49" charset="0"/>
              </a:rPr>
              <a:t>coltype</a:t>
            </a:r>
            <a:r>
              <a:rPr>
                <a:solidFill>
                  <a:schemeClr val="tx1"/>
                </a:solidFill>
                <a:latin typeface="Courier New" pitchFamily="49" charset="0"/>
                <a:cs typeface="Courier New" pitchFamily="49" charset="0"/>
              </a:rPr>
              <a:t> = </a:t>
            </a:r>
            <a:r>
              <a:rPr err="1">
                <a:solidFill>
                  <a:schemeClr val="tx1"/>
                </a:solidFill>
                <a:latin typeface="Courier New" pitchFamily="49" charset="0"/>
                <a:cs typeface="Courier New" pitchFamily="49" charset="0"/>
              </a:rPr>
              <a:t>rsmd.getColumnTypeName</a:t>
            </a:r>
            <a:r>
              <a:rPr>
                <a:solidFill>
                  <a:schemeClr val="tx1"/>
                </a:solidFill>
                <a:latin typeface="Courier New" pitchFamily="49" charset="0"/>
                <a:cs typeface="Courier New" pitchFamily="49" charset="0"/>
              </a:rPr>
              <a:t>(</a:t>
            </a:r>
            <a:r>
              <a:rPr err="1">
                <a:solidFill>
                  <a:schemeClr val="tx1"/>
                </a:solidFill>
                <a:latin typeface="Courier New" pitchFamily="49" charset="0"/>
                <a:cs typeface="Courier New" pitchFamily="49" charset="0"/>
              </a:rPr>
              <a:t>i</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System.out.println</a:t>
            </a:r>
            <a:r>
              <a:rPr>
                <a:solidFill>
                  <a:schemeClr val="tx1"/>
                </a:solidFill>
                <a:latin typeface="Courier New" pitchFamily="49" charset="0"/>
                <a:cs typeface="Courier New" pitchFamily="49" charset="0"/>
              </a:rPr>
              <a:t>(</a:t>
            </a:r>
            <a:r>
              <a:rPr err="1">
                <a:solidFill>
                  <a:schemeClr val="tx1"/>
                </a:solidFill>
                <a:latin typeface="Courier New" pitchFamily="49" charset="0"/>
                <a:cs typeface="Courier New" pitchFamily="49" charset="0"/>
              </a:rPr>
              <a:t>coltype</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con.close</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catch(Exception e1){</a:t>
            </a:r>
            <a:r>
              <a:rPr err="1">
                <a:solidFill>
                  <a:schemeClr val="tx1"/>
                </a:solidFill>
                <a:latin typeface="Courier New" pitchFamily="49" charset="0"/>
                <a:cs typeface="Courier New" pitchFamily="49" charset="0"/>
              </a:rPr>
              <a:t>System.out.println</a:t>
            </a:r>
            <a:r>
              <a:rPr>
                <a:solidFill>
                  <a:schemeClr val="tx1"/>
                </a:solidFill>
                <a:latin typeface="Courier New" pitchFamily="49" charset="0"/>
                <a:cs typeface="Courier New" pitchFamily="49" charset="0"/>
              </a:rPr>
              <a:t>(e1);</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p:txBody>
      </p:sp>
      <p:sp>
        <p:nvSpPr>
          <p:cNvPr id="63492"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29E6CA9-3692-4999-92C6-DC89492102C1}" type="slidenum">
              <a:rPr lang="en-GB" smtClean="0">
                <a:latin typeface="Arial" charset="0"/>
                <a:cs typeface="Arial" charset="0"/>
              </a:rPr>
              <a:pPr/>
              <a:t>33</a:t>
            </a:fld>
            <a:endParaRPr lang="en-GB" smtClean="0">
              <a:latin typeface="Arial" charset="0"/>
              <a:cs typeface="Arial" charset="0"/>
            </a:endParaRPr>
          </a:p>
        </p:txBody>
      </p:sp>
      <p:sp>
        <p:nvSpPr>
          <p:cNvPr id="63490" name="Title 1"/>
          <p:cNvSpPr>
            <a:spLocks noGrp="1"/>
          </p:cNvSpPr>
          <p:nvPr>
            <p:ph type="title"/>
          </p:nvPr>
        </p:nvSpPr>
        <p:spPr>
          <a:xfrm>
            <a:off x="381000" y="76200"/>
            <a:ext cx="8229600" cy="554038"/>
          </a:xfrm>
        </p:spPr>
        <p:txBody>
          <a:bodyPr>
            <a:normAutofit fontScale="90000"/>
          </a:bodyPr>
          <a:lstStyle/>
          <a:p>
            <a:pPr eaLnBrk="1" hangingPunct="1"/>
            <a:r>
              <a:rPr smtClean="0">
                <a:solidFill>
                  <a:schemeClr val="tx1"/>
                </a:solidFill>
                <a:cs typeface="Arial" charset="0"/>
              </a:rPr>
              <a:t>Example (Contd.).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idx="1"/>
          </p:nvPr>
        </p:nvSpPr>
        <p:spPr>
          <a:xfrm>
            <a:off x="860425" y="974725"/>
            <a:ext cx="7385050" cy="431800"/>
          </a:xfrm>
        </p:spPr>
        <p:txBody>
          <a:bodyPr lIns="92075" tIns="46038" rIns="92075" bIns="46038">
            <a:spAutoFit/>
          </a:bodyPr>
          <a:lstStyle/>
          <a:p>
            <a:pPr eaLnBrk="1" hangingPunct="1">
              <a:buFont typeface="Wingdings" pitchFamily="2" charset="2"/>
              <a:buNone/>
            </a:pPr>
            <a:r>
              <a:rPr sz="2200" smtClean="0">
                <a:solidFill>
                  <a:schemeClr val="tx1"/>
                </a:solidFill>
                <a:cs typeface="Arial" charset="0"/>
              </a:rPr>
              <a:t>ResultSet maps database types to Java types.</a:t>
            </a:r>
          </a:p>
        </p:txBody>
      </p:sp>
      <p:sp>
        <p:nvSpPr>
          <p:cNvPr id="64515"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6726BFA-5558-4111-B7B0-49F9B24E7FD4}" type="slidenum">
              <a:rPr lang="en-GB" smtClean="0">
                <a:latin typeface="Arial" charset="0"/>
                <a:cs typeface="Arial" charset="0"/>
              </a:rPr>
              <a:pPr/>
              <a:t>34</a:t>
            </a:fld>
            <a:endParaRPr lang="en-GB" smtClean="0">
              <a:latin typeface="Arial" charset="0"/>
              <a:cs typeface="Arial" charset="0"/>
            </a:endParaRPr>
          </a:p>
        </p:txBody>
      </p:sp>
      <p:sp>
        <p:nvSpPr>
          <p:cNvPr id="64516" name="Rectangle 2"/>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p>
        </p:txBody>
      </p:sp>
      <p:sp>
        <p:nvSpPr>
          <p:cNvPr id="64517" name="Rectangle 3"/>
          <p:cNvSpPr>
            <a:spLocks noChangeArrowheads="1"/>
          </p:cNvSpPr>
          <p:nvPr/>
        </p:nvSpPr>
        <p:spPr bwMode="auto">
          <a:xfrm>
            <a:off x="3154363" y="6267450"/>
            <a:ext cx="2835275" cy="438150"/>
          </a:xfrm>
          <a:prstGeom prst="rect">
            <a:avLst/>
          </a:prstGeom>
          <a:noFill/>
          <a:ln w="9525">
            <a:noFill/>
            <a:miter lim="800000"/>
            <a:headEnd/>
            <a:tailEnd/>
          </a:ln>
        </p:spPr>
        <p:txBody>
          <a:bodyPr wrap="none" anchor="ctr"/>
          <a:lstStyle/>
          <a:p>
            <a:endParaRPr lang="en-US"/>
          </a:p>
        </p:txBody>
      </p:sp>
      <p:sp>
        <p:nvSpPr>
          <p:cNvPr id="64518" name="Rectangle 4"/>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p>
        </p:txBody>
      </p:sp>
      <p:sp>
        <p:nvSpPr>
          <p:cNvPr id="64519" name="Rectangle 5"/>
          <p:cNvSpPr>
            <a:spLocks noChangeArrowheads="1"/>
          </p:cNvSpPr>
          <p:nvPr/>
        </p:nvSpPr>
        <p:spPr bwMode="auto">
          <a:xfrm>
            <a:off x="3154363" y="6267450"/>
            <a:ext cx="2835275" cy="438150"/>
          </a:xfrm>
          <a:prstGeom prst="rect">
            <a:avLst/>
          </a:prstGeom>
          <a:noFill/>
          <a:ln w="9525">
            <a:noFill/>
            <a:miter lim="800000"/>
            <a:headEnd/>
            <a:tailEnd/>
          </a:ln>
        </p:spPr>
        <p:txBody>
          <a:bodyPr wrap="none" anchor="ctr"/>
          <a:lstStyle/>
          <a:p>
            <a:endParaRPr lang="en-US"/>
          </a:p>
        </p:txBody>
      </p:sp>
      <p:sp>
        <p:nvSpPr>
          <p:cNvPr id="50184" name="Rectangle 8"/>
          <p:cNvSpPr>
            <a:spLocks noChangeArrowheads="1"/>
          </p:cNvSpPr>
          <p:nvPr/>
        </p:nvSpPr>
        <p:spPr bwMode="blackWhite">
          <a:xfrm>
            <a:off x="609600" y="1676400"/>
            <a:ext cx="7924800" cy="2514600"/>
          </a:xfrm>
          <a:prstGeom prst="rect">
            <a:avLst/>
          </a:prstGeom>
          <a:solidFill>
            <a:schemeClr val="bg1"/>
          </a:solidFill>
          <a:ln w="12700">
            <a:solidFill>
              <a:schemeClr val="bg2"/>
            </a:solidFill>
            <a:miter lim="800000"/>
            <a:headEnd/>
            <a:tailEnd/>
          </a:ln>
        </p:spPr>
        <p:txBody>
          <a:bodyPr wrap="none" lIns="90488" tIns="44450" rIns="90488" bIns="44450" anchor="ctr"/>
          <a:lstStyle/>
          <a:p>
            <a:pPr eaLnBrk="0" hangingPunct="0">
              <a:defRPr/>
            </a:pPr>
            <a:r>
              <a:rPr kumimoji="1" lang="en-US" sz="2200" dirty="0">
                <a:solidFill>
                  <a:schemeClr val="bg2">
                    <a:lumMod val="25000"/>
                  </a:schemeClr>
                </a:solidFill>
                <a:latin typeface="Courier New" pitchFamily="49" charset="0"/>
                <a:cs typeface="Courier New" pitchFamily="49" charset="0"/>
              </a:rPr>
              <a:t>ResultSet </a:t>
            </a:r>
            <a:r>
              <a:rPr kumimoji="1" lang="en-US" sz="2200" dirty="0" err="1">
                <a:solidFill>
                  <a:schemeClr val="bg2">
                    <a:lumMod val="25000"/>
                  </a:schemeClr>
                </a:solidFill>
                <a:latin typeface="Courier New" pitchFamily="49" charset="0"/>
                <a:cs typeface="Courier New" pitchFamily="49" charset="0"/>
              </a:rPr>
              <a:t>rset</a:t>
            </a:r>
            <a:r>
              <a:rPr kumimoji="1" lang="en-US" sz="2200" dirty="0">
                <a:solidFill>
                  <a:schemeClr val="bg2">
                    <a:lumMod val="25000"/>
                  </a:schemeClr>
                </a:solidFill>
                <a:latin typeface="Courier New" pitchFamily="49" charset="0"/>
                <a:cs typeface="Courier New" pitchFamily="49" charset="0"/>
              </a:rPr>
              <a:t> = </a:t>
            </a:r>
            <a:r>
              <a:rPr kumimoji="1" lang="en-US" sz="2200" dirty="0" err="1">
                <a:solidFill>
                  <a:schemeClr val="bg2">
                    <a:lumMod val="25000"/>
                  </a:schemeClr>
                </a:solidFill>
                <a:latin typeface="Courier New" pitchFamily="49" charset="0"/>
                <a:cs typeface="Courier New" pitchFamily="49" charset="0"/>
              </a:rPr>
              <a:t>stmt.executeQuery</a:t>
            </a:r>
            <a:endParaRPr kumimoji="1" lang="en-US" sz="2200" dirty="0">
              <a:solidFill>
                <a:schemeClr val="bg2">
                  <a:lumMod val="25000"/>
                </a:schemeClr>
              </a:solidFill>
              <a:latin typeface="Courier New" pitchFamily="49" charset="0"/>
              <a:cs typeface="Courier New" pitchFamily="49" charset="0"/>
            </a:endParaRPr>
          </a:p>
          <a:p>
            <a:pPr eaLnBrk="0" hangingPunct="0">
              <a:defRPr/>
            </a:pPr>
            <a:r>
              <a:rPr kumimoji="1" lang="en-US" sz="2200" dirty="0">
                <a:solidFill>
                  <a:schemeClr val="bg2">
                    <a:lumMod val="25000"/>
                  </a:schemeClr>
                </a:solidFill>
                <a:latin typeface="Courier New" pitchFamily="49" charset="0"/>
                <a:cs typeface="Courier New" pitchFamily="49" charset="0"/>
              </a:rPr>
              <a:t>  ("select ID, DATE_OF_JOIN, SUPERVISOR </a:t>
            </a:r>
            <a:br>
              <a:rPr kumimoji="1" lang="en-US" sz="2200" dirty="0">
                <a:solidFill>
                  <a:schemeClr val="bg2">
                    <a:lumMod val="25000"/>
                  </a:schemeClr>
                </a:solidFill>
                <a:latin typeface="Courier New" pitchFamily="49" charset="0"/>
                <a:cs typeface="Courier New" pitchFamily="49" charset="0"/>
              </a:rPr>
            </a:br>
            <a:r>
              <a:rPr kumimoji="1" lang="en-US" sz="2200" dirty="0">
                <a:solidFill>
                  <a:schemeClr val="bg2">
                    <a:lumMod val="25000"/>
                  </a:schemeClr>
                </a:solidFill>
                <a:latin typeface="Courier New" pitchFamily="49" charset="0"/>
                <a:cs typeface="Courier New" pitchFamily="49" charset="0"/>
              </a:rPr>
              <a:t>  from STUDENT");</a:t>
            </a:r>
          </a:p>
          <a:p>
            <a:pPr eaLnBrk="0" hangingPunct="0">
              <a:defRPr/>
            </a:pPr>
            <a:endParaRPr kumimoji="1" lang="en-US" sz="2200" dirty="0">
              <a:solidFill>
                <a:schemeClr val="bg2">
                  <a:lumMod val="25000"/>
                </a:schemeClr>
              </a:solidFill>
              <a:latin typeface="Courier New" pitchFamily="49" charset="0"/>
              <a:cs typeface="Courier New" pitchFamily="49" charset="0"/>
            </a:endParaRPr>
          </a:p>
          <a:p>
            <a:pPr eaLnBrk="0" hangingPunct="0">
              <a:defRPr/>
            </a:pPr>
            <a:r>
              <a:rPr kumimoji="1" lang="en-US" sz="2200" dirty="0" err="1">
                <a:solidFill>
                  <a:schemeClr val="bg2">
                    <a:lumMod val="25000"/>
                  </a:schemeClr>
                </a:solidFill>
                <a:latin typeface="Courier New" pitchFamily="49" charset="0"/>
                <a:cs typeface="Courier New" pitchFamily="49" charset="0"/>
              </a:rPr>
              <a:t>int</a:t>
            </a:r>
            <a:r>
              <a:rPr kumimoji="1" lang="en-US" sz="2200" dirty="0">
                <a:solidFill>
                  <a:schemeClr val="bg2">
                    <a:lumMod val="25000"/>
                  </a:schemeClr>
                </a:solidFill>
                <a:latin typeface="Courier New" pitchFamily="49" charset="0"/>
                <a:cs typeface="Courier New" pitchFamily="49" charset="0"/>
              </a:rPr>
              <a:t> id = </a:t>
            </a:r>
            <a:r>
              <a:rPr kumimoji="1" lang="en-US" sz="2200" dirty="0" err="1">
                <a:solidFill>
                  <a:schemeClr val="bg2">
                    <a:lumMod val="25000"/>
                  </a:schemeClr>
                </a:solidFill>
                <a:latin typeface="Courier New" pitchFamily="49" charset="0"/>
                <a:cs typeface="Courier New" pitchFamily="49" charset="0"/>
              </a:rPr>
              <a:t>rset.getInt</a:t>
            </a:r>
            <a:r>
              <a:rPr kumimoji="1" lang="en-US" sz="2200" dirty="0">
                <a:solidFill>
                  <a:schemeClr val="bg2">
                    <a:lumMod val="25000"/>
                  </a:schemeClr>
                </a:solidFill>
                <a:latin typeface="Courier New" pitchFamily="49" charset="0"/>
                <a:cs typeface="Courier New" pitchFamily="49" charset="0"/>
              </a:rPr>
              <a:t>(1);</a:t>
            </a:r>
          </a:p>
          <a:p>
            <a:pPr eaLnBrk="0" hangingPunct="0">
              <a:defRPr/>
            </a:pPr>
            <a:r>
              <a:rPr kumimoji="1" lang="en-US" sz="2200" dirty="0">
                <a:solidFill>
                  <a:schemeClr val="bg2">
                    <a:lumMod val="25000"/>
                  </a:schemeClr>
                </a:solidFill>
                <a:latin typeface="Courier New" pitchFamily="49" charset="0"/>
                <a:cs typeface="Courier New" pitchFamily="49" charset="0"/>
              </a:rPr>
              <a:t>Date </a:t>
            </a:r>
            <a:r>
              <a:rPr kumimoji="1" lang="en-US" sz="2200" dirty="0" err="1">
                <a:solidFill>
                  <a:schemeClr val="bg2">
                    <a:lumMod val="25000"/>
                  </a:schemeClr>
                </a:solidFill>
                <a:latin typeface="Courier New" pitchFamily="49" charset="0"/>
                <a:cs typeface="Courier New" pitchFamily="49" charset="0"/>
              </a:rPr>
              <a:t>rentaldate</a:t>
            </a:r>
            <a:r>
              <a:rPr kumimoji="1" lang="en-US" sz="2200" dirty="0">
                <a:solidFill>
                  <a:schemeClr val="bg2">
                    <a:lumMod val="25000"/>
                  </a:schemeClr>
                </a:solidFill>
                <a:latin typeface="Courier New" pitchFamily="49" charset="0"/>
                <a:cs typeface="Courier New" pitchFamily="49" charset="0"/>
              </a:rPr>
              <a:t> = </a:t>
            </a:r>
            <a:r>
              <a:rPr kumimoji="1" lang="en-US" sz="2200" dirty="0" err="1">
                <a:solidFill>
                  <a:schemeClr val="bg2">
                    <a:lumMod val="25000"/>
                  </a:schemeClr>
                </a:solidFill>
                <a:latin typeface="Courier New" pitchFamily="49" charset="0"/>
                <a:cs typeface="Courier New" pitchFamily="49" charset="0"/>
              </a:rPr>
              <a:t>rset.getDate</a:t>
            </a:r>
            <a:r>
              <a:rPr kumimoji="1" lang="en-US" sz="2200" dirty="0">
                <a:solidFill>
                  <a:schemeClr val="bg2">
                    <a:lumMod val="25000"/>
                  </a:schemeClr>
                </a:solidFill>
                <a:latin typeface="Courier New" pitchFamily="49" charset="0"/>
                <a:cs typeface="Courier New" pitchFamily="49" charset="0"/>
              </a:rPr>
              <a:t>(2); </a:t>
            </a:r>
          </a:p>
          <a:p>
            <a:pPr eaLnBrk="0" hangingPunct="0">
              <a:defRPr/>
            </a:pPr>
            <a:r>
              <a:rPr kumimoji="1" lang="en-US" sz="2200" dirty="0">
                <a:solidFill>
                  <a:schemeClr val="bg2">
                    <a:lumMod val="25000"/>
                  </a:schemeClr>
                </a:solidFill>
                <a:latin typeface="Courier New" pitchFamily="49" charset="0"/>
                <a:cs typeface="Courier New" pitchFamily="49" charset="0"/>
              </a:rPr>
              <a:t>String status = </a:t>
            </a:r>
            <a:r>
              <a:rPr kumimoji="1" lang="en-US" sz="2200" dirty="0" err="1">
                <a:solidFill>
                  <a:schemeClr val="bg2">
                    <a:lumMod val="25000"/>
                  </a:schemeClr>
                </a:solidFill>
                <a:latin typeface="Courier New" pitchFamily="49" charset="0"/>
                <a:cs typeface="Courier New" pitchFamily="49" charset="0"/>
              </a:rPr>
              <a:t>rset.getString</a:t>
            </a:r>
            <a:r>
              <a:rPr kumimoji="1" lang="en-US" sz="2200" dirty="0">
                <a:solidFill>
                  <a:schemeClr val="bg2">
                    <a:lumMod val="25000"/>
                  </a:schemeClr>
                </a:solidFill>
                <a:latin typeface="Courier New" pitchFamily="49" charset="0"/>
                <a:cs typeface="Courier New" pitchFamily="49" charset="0"/>
              </a:rPr>
              <a:t>(3);</a:t>
            </a:r>
          </a:p>
        </p:txBody>
      </p:sp>
      <p:grpSp>
        <p:nvGrpSpPr>
          <p:cNvPr id="2" name="Group 9"/>
          <p:cNvGrpSpPr>
            <a:grpSpLocks/>
          </p:cNvGrpSpPr>
          <p:nvPr/>
        </p:nvGrpSpPr>
        <p:grpSpPr bwMode="auto">
          <a:xfrm>
            <a:off x="3200400" y="4543425"/>
            <a:ext cx="4879975" cy="1933575"/>
            <a:chOff x="2016" y="2766"/>
            <a:chExt cx="3074" cy="1218"/>
          </a:xfrm>
        </p:grpSpPr>
        <p:grpSp>
          <p:nvGrpSpPr>
            <p:cNvPr id="3" name="Group 10"/>
            <p:cNvGrpSpPr>
              <a:grpSpLocks/>
            </p:cNvGrpSpPr>
            <p:nvPr/>
          </p:nvGrpSpPr>
          <p:grpSpPr bwMode="auto">
            <a:xfrm>
              <a:off x="2032" y="2766"/>
              <a:ext cx="3046" cy="1218"/>
              <a:chOff x="2032" y="2832"/>
              <a:chExt cx="3046" cy="1060"/>
            </a:xfrm>
          </p:grpSpPr>
          <p:sp>
            <p:nvSpPr>
              <p:cNvPr id="48143" name="Rectangle 11"/>
              <p:cNvSpPr>
                <a:spLocks noChangeArrowheads="1"/>
              </p:cNvSpPr>
              <p:nvPr/>
            </p:nvSpPr>
            <p:spPr bwMode="blackWhite">
              <a:xfrm>
                <a:off x="2032" y="2832"/>
                <a:ext cx="1512" cy="1060"/>
              </a:xfrm>
              <a:prstGeom prst="rect">
                <a:avLst/>
              </a:prstGeom>
              <a:gradFill rotWithShape="0">
                <a:gsLst>
                  <a:gs pos="0">
                    <a:srgbClr val="BDD2DF"/>
                  </a:gs>
                  <a:gs pos="50000">
                    <a:srgbClr val="D3EAF8"/>
                  </a:gs>
                  <a:gs pos="100000">
                    <a:srgbClr val="BDD2DF"/>
                  </a:gs>
                </a:gsLst>
                <a:lin ang="18900000" scaled="1"/>
              </a:gradFill>
              <a:ln w="25400">
                <a:solidFill>
                  <a:schemeClr val="bg2"/>
                </a:solidFill>
                <a:miter lim="800000"/>
                <a:headEnd/>
                <a:tailEnd/>
              </a:ln>
            </p:spPr>
            <p:txBody>
              <a:bodyPr lIns="92075" tIns="46038" rIns="92075" bIns="46038">
                <a:spAutoFit/>
              </a:bodyPr>
              <a:lstStyle/>
              <a:p>
                <a:pPr algn="ctr" eaLnBrk="0" hangingPunct="0">
                  <a:lnSpc>
                    <a:spcPct val="120000"/>
                  </a:lnSpc>
                  <a:spcBef>
                    <a:spcPct val="60000"/>
                  </a:spcBef>
                  <a:defRPr/>
                </a:pPr>
                <a:r>
                  <a:rPr kumimoji="1" lang="en-US" b="1" dirty="0">
                    <a:solidFill>
                      <a:schemeClr val="bg2">
                        <a:lumMod val="50000"/>
                      </a:schemeClr>
                    </a:solidFill>
                  </a:rPr>
                  <a:t>Col Name</a:t>
                </a:r>
              </a:p>
              <a:p>
                <a:pPr algn="ctr" eaLnBrk="0" hangingPunct="0">
                  <a:lnSpc>
                    <a:spcPct val="120000"/>
                  </a:lnSpc>
                  <a:spcBef>
                    <a:spcPct val="60000"/>
                  </a:spcBef>
                  <a:defRPr/>
                </a:pPr>
                <a:r>
                  <a:rPr kumimoji="1" lang="en-US" b="1" dirty="0">
                    <a:solidFill>
                      <a:schemeClr val="bg2">
                        <a:lumMod val="50000"/>
                      </a:schemeClr>
                    </a:solidFill>
                  </a:rPr>
                  <a:t>ID</a:t>
                </a:r>
              </a:p>
              <a:p>
                <a:pPr algn="ctr" eaLnBrk="0" hangingPunct="0">
                  <a:lnSpc>
                    <a:spcPct val="120000"/>
                  </a:lnSpc>
                  <a:spcBef>
                    <a:spcPct val="60000"/>
                  </a:spcBef>
                  <a:defRPr/>
                </a:pPr>
                <a:r>
                  <a:rPr kumimoji="1" lang="en-US" b="1" dirty="0">
                    <a:solidFill>
                      <a:schemeClr val="bg2">
                        <a:lumMod val="50000"/>
                      </a:schemeClr>
                    </a:solidFill>
                  </a:rPr>
                  <a:t>DATE_OF_JOIN</a:t>
                </a:r>
              </a:p>
              <a:p>
                <a:pPr algn="ctr" eaLnBrk="0" hangingPunct="0">
                  <a:lnSpc>
                    <a:spcPct val="120000"/>
                  </a:lnSpc>
                  <a:spcBef>
                    <a:spcPct val="60000"/>
                  </a:spcBef>
                  <a:defRPr/>
                </a:pPr>
                <a:r>
                  <a:rPr kumimoji="1" lang="en-US" b="1" dirty="0">
                    <a:solidFill>
                      <a:schemeClr val="bg2">
                        <a:lumMod val="50000"/>
                      </a:schemeClr>
                    </a:solidFill>
                  </a:rPr>
                  <a:t>SUPERVISOR</a:t>
                </a:r>
              </a:p>
            </p:txBody>
          </p:sp>
          <p:sp>
            <p:nvSpPr>
              <p:cNvPr id="48144" name="Rectangle 12"/>
              <p:cNvSpPr>
                <a:spLocks noChangeArrowheads="1"/>
              </p:cNvSpPr>
              <p:nvPr/>
            </p:nvSpPr>
            <p:spPr bwMode="blackWhite">
              <a:xfrm>
                <a:off x="3552" y="2832"/>
                <a:ext cx="1526" cy="1060"/>
              </a:xfrm>
              <a:prstGeom prst="rect">
                <a:avLst/>
              </a:prstGeom>
              <a:gradFill rotWithShape="0">
                <a:gsLst>
                  <a:gs pos="0">
                    <a:srgbClr val="BDD2DF"/>
                  </a:gs>
                  <a:gs pos="50000">
                    <a:srgbClr val="D3EAF8"/>
                  </a:gs>
                  <a:gs pos="100000">
                    <a:srgbClr val="BDD2DF"/>
                  </a:gs>
                </a:gsLst>
                <a:lin ang="18900000" scaled="1"/>
              </a:gradFill>
              <a:ln w="25400">
                <a:solidFill>
                  <a:schemeClr val="bg2"/>
                </a:solidFill>
                <a:miter lim="800000"/>
                <a:headEnd/>
                <a:tailEnd/>
              </a:ln>
            </p:spPr>
            <p:txBody>
              <a:bodyPr lIns="92075" tIns="46038" rIns="92075" bIns="46038">
                <a:spAutoFit/>
              </a:bodyPr>
              <a:lstStyle/>
              <a:p>
                <a:pPr algn="ctr" eaLnBrk="0" hangingPunct="0">
                  <a:lnSpc>
                    <a:spcPct val="120000"/>
                  </a:lnSpc>
                  <a:spcBef>
                    <a:spcPct val="60000"/>
                  </a:spcBef>
                  <a:defRPr/>
                </a:pPr>
                <a:r>
                  <a:rPr kumimoji="1" lang="en-US" b="1" dirty="0">
                    <a:solidFill>
                      <a:schemeClr val="bg2">
                        <a:lumMod val="50000"/>
                      </a:schemeClr>
                    </a:solidFill>
                  </a:rPr>
                  <a:t>Type</a:t>
                </a:r>
              </a:p>
              <a:p>
                <a:pPr algn="ctr" eaLnBrk="0" hangingPunct="0">
                  <a:lnSpc>
                    <a:spcPct val="120000"/>
                  </a:lnSpc>
                  <a:spcBef>
                    <a:spcPct val="60000"/>
                  </a:spcBef>
                  <a:defRPr/>
                </a:pPr>
                <a:r>
                  <a:rPr kumimoji="1" lang="en-US" b="1" dirty="0">
                    <a:solidFill>
                      <a:schemeClr val="bg2">
                        <a:lumMod val="50000"/>
                      </a:schemeClr>
                    </a:solidFill>
                  </a:rPr>
                  <a:t>NUMBER</a:t>
                </a:r>
              </a:p>
              <a:p>
                <a:pPr algn="ctr" eaLnBrk="0" hangingPunct="0">
                  <a:lnSpc>
                    <a:spcPct val="120000"/>
                  </a:lnSpc>
                  <a:spcBef>
                    <a:spcPct val="60000"/>
                  </a:spcBef>
                  <a:defRPr/>
                </a:pPr>
                <a:r>
                  <a:rPr kumimoji="1" lang="en-US" b="1" dirty="0">
                    <a:solidFill>
                      <a:schemeClr val="bg2">
                        <a:lumMod val="50000"/>
                      </a:schemeClr>
                    </a:solidFill>
                  </a:rPr>
                  <a:t>DATE</a:t>
                </a:r>
              </a:p>
              <a:p>
                <a:pPr algn="ctr" eaLnBrk="0" hangingPunct="0">
                  <a:lnSpc>
                    <a:spcPct val="120000"/>
                  </a:lnSpc>
                  <a:spcBef>
                    <a:spcPct val="60000"/>
                  </a:spcBef>
                  <a:defRPr/>
                </a:pPr>
                <a:r>
                  <a:rPr kumimoji="1" lang="en-US" b="1" dirty="0">
                    <a:solidFill>
                      <a:schemeClr val="bg2">
                        <a:lumMod val="50000"/>
                      </a:schemeClr>
                    </a:solidFill>
                  </a:rPr>
                  <a:t>VARCHAR2</a:t>
                </a:r>
              </a:p>
            </p:txBody>
          </p:sp>
        </p:grpSp>
        <p:sp>
          <p:nvSpPr>
            <p:cNvPr id="64524" name="Line 13"/>
            <p:cNvSpPr>
              <a:spLocks noChangeShapeType="1"/>
            </p:cNvSpPr>
            <p:nvPr/>
          </p:nvSpPr>
          <p:spPr bwMode="blackWhite">
            <a:xfrm>
              <a:off x="2036" y="3109"/>
              <a:ext cx="3054" cy="0"/>
            </a:xfrm>
            <a:prstGeom prst="line">
              <a:avLst/>
            </a:prstGeom>
            <a:noFill/>
            <a:ln w="25400">
              <a:solidFill>
                <a:schemeClr val="bg2"/>
              </a:solidFill>
              <a:round/>
              <a:headEnd type="none" w="sm" len="sm"/>
              <a:tailEnd type="none" w="sm" len="sm"/>
            </a:ln>
          </p:spPr>
          <p:txBody>
            <a:bodyPr wrap="none" anchor="ctr"/>
            <a:lstStyle/>
            <a:p>
              <a:endParaRPr lang="en-US"/>
            </a:p>
          </p:txBody>
        </p:sp>
        <p:sp>
          <p:nvSpPr>
            <p:cNvPr id="64525" name="Line 14"/>
            <p:cNvSpPr>
              <a:spLocks noChangeShapeType="1"/>
            </p:cNvSpPr>
            <p:nvPr/>
          </p:nvSpPr>
          <p:spPr bwMode="blackWhite">
            <a:xfrm>
              <a:off x="2016" y="3408"/>
              <a:ext cx="3064" cy="0"/>
            </a:xfrm>
            <a:prstGeom prst="line">
              <a:avLst/>
            </a:prstGeom>
            <a:noFill/>
            <a:ln w="25400">
              <a:solidFill>
                <a:schemeClr val="bg2"/>
              </a:solidFill>
              <a:round/>
              <a:headEnd type="none" w="sm" len="sm"/>
              <a:tailEnd type="none" w="sm" len="sm"/>
            </a:ln>
          </p:spPr>
          <p:txBody>
            <a:bodyPr wrap="none" anchor="ctr"/>
            <a:lstStyle/>
            <a:p>
              <a:endParaRPr lang="en-US"/>
            </a:p>
          </p:txBody>
        </p:sp>
        <p:sp>
          <p:nvSpPr>
            <p:cNvPr id="64526" name="Line 15"/>
            <p:cNvSpPr>
              <a:spLocks noChangeShapeType="1"/>
            </p:cNvSpPr>
            <p:nvPr/>
          </p:nvSpPr>
          <p:spPr bwMode="blackWhite">
            <a:xfrm>
              <a:off x="2029" y="3726"/>
              <a:ext cx="3059" cy="4"/>
            </a:xfrm>
            <a:prstGeom prst="line">
              <a:avLst/>
            </a:prstGeom>
            <a:noFill/>
            <a:ln w="25400">
              <a:solidFill>
                <a:schemeClr val="bg2"/>
              </a:solidFill>
              <a:round/>
              <a:headEnd type="none" w="sm" len="sm"/>
              <a:tailEnd type="none" w="sm" len="sm"/>
            </a:ln>
          </p:spPr>
          <p:txBody>
            <a:bodyPr wrap="none" anchor="ctr"/>
            <a:lstStyle/>
            <a:p>
              <a:endParaRPr lang="en-US"/>
            </a:p>
          </p:txBody>
        </p:sp>
      </p:grpSp>
      <p:sp>
        <p:nvSpPr>
          <p:cNvPr id="54282" name="Rectangle 16"/>
          <p:cNvSpPr>
            <a:spLocks noChangeArrowheads="1"/>
          </p:cNvSpPr>
          <p:nvPr/>
        </p:nvSpPr>
        <p:spPr bwMode="auto">
          <a:xfrm>
            <a:off x="152400" y="0"/>
            <a:ext cx="8991600" cy="914400"/>
          </a:xfrm>
          <a:prstGeom prst="rect">
            <a:avLst/>
          </a:prstGeom>
          <a:noFill/>
          <a:ln w="9525">
            <a:noFill/>
            <a:miter lim="800000"/>
            <a:headEnd/>
            <a:tailEnd/>
          </a:ln>
        </p:spPr>
        <p:txBody>
          <a:bodyPr anchor="ctr"/>
          <a:lstStyle/>
          <a:p>
            <a:pPr>
              <a:defRPr/>
            </a:pPr>
            <a:r>
              <a:rPr lang="en-US" sz="2800" b="1" dirty="0">
                <a:latin typeface="+mj-lt"/>
              </a:rPr>
              <a:t>Mapping Database Types to Java Types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304800" y="1371600"/>
            <a:ext cx="8458200" cy="4525963"/>
          </a:xfrm>
        </p:spPr>
        <p:txBody>
          <a:bodyPr/>
          <a:lstStyle/>
          <a:p>
            <a:pPr algn="just" eaLnBrk="1" hangingPunct="1"/>
            <a:r>
              <a:rPr sz="2200" smtClean="0">
                <a:solidFill>
                  <a:schemeClr val="tx1"/>
                </a:solidFill>
                <a:cs typeface="Arial" charset="0"/>
              </a:rPr>
              <a:t>Using PreparedStatement in place of Statement interface will improve the performance of a JDBC program.</a:t>
            </a:r>
          </a:p>
          <a:p>
            <a:pPr algn="just" eaLnBrk="1" hangingPunct="1"/>
            <a:endParaRPr sz="2200" smtClean="0">
              <a:solidFill>
                <a:schemeClr val="tx1"/>
              </a:solidFill>
              <a:cs typeface="Arial" charset="0"/>
            </a:endParaRPr>
          </a:p>
          <a:p>
            <a:pPr algn="just" eaLnBrk="1" hangingPunct="1"/>
            <a:r>
              <a:rPr sz="2200" smtClean="0">
                <a:solidFill>
                  <a:schemeClr val="tx1"/>
                </a:solidFill>
                <a:cs typeface="Arial" charset="0"/>
              </a:rPr>
              <a:t>A PreparedStatement object holds precompiled SQL statements</a:t>
            </a:r>
          </a:p>
          <a:p>
            <a:pPr algn="just" eaLnBrk="1" hangingPunct="1"/>
            <a:endParaRPr sz="2200" smtClean="0">
              <a:solidFill>
                <a:schemeClr val="tx1"/>
              </a:solidFill>
              <a:cs typeface="Arial" charset="0"/>
            </a:endParaRPr>
          </a:p>
          <a:p>
            <a:pPr algn="just" eaLnBrk="1" hangingPunct="1"/>
            <a:r>
              <a:rPr sz="2200" smtClean="0">
                <a:solidFill>
                  <a:schemeClr val="tx1"/>
                </a:solidFill>
                <a:cs typeface="Arial" charset="0"/>
              </a:rPr>
              <a:t>Use this object for statements you want to execute more than once</a:t>
            </a:r>
          </a:p>
          <a:p>
            <a:pPr algn="just" eaLnBrk="1" hangingPunct="1"/>
            <a:endParaRPr sz="2200" smtClean="0">
              <a:solidFill>
                <a:schemeClr val="tx1"/>
              </a:solidFill>
              <a:cs typeface="Arial" charset="0"/>
            </a:endParaRPr>
          </a:p>
          <a:p>
            <a:pPr algn="just" eaLnBrk="1" hangingPunct="1"/>
            <a:r>
              <a:rPr sz="2200" smtClean="0">
                <a:solidFill>
                  <a:schemeClr val="tx1"/>
                </a:solidFill>
                <a:cs typeface="Arial" charset="0"/>
              </a:rPr>
              <a:t>A prepared statement can contain variables that you supply each time you execute the statement</a:t>
            </a:r>
          </a:p>
        </p:txBody>
      </p:sp>
      <p:sp>
        <p:nvSpPr>
          <p:cNvPr id="66564"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44FE7A5-C709-4C9A-826C-AB270CC280DD}" type="slidenum">
              <a:rPr lang="en-GB" smtClean="0">
                <a:latin typeface="Arial" charset="0"/>
                <a:cs typeface="Arial" charset="0"/>
              </a:rPr>
              <a:pPr/>
              <a:t>35</a:t>
            </a:fld>
            <a:endParaRPr lang="en-GB" smtClean="0">
              <a:latin typeface="Arial" charset="0"/>
              <a:cs typeface="Arial" charset="0"/>
            </a:endParaRPr>
          </a:p>
        </p:txBody>
      </p:sp>
      <p:sp>
        <p:nvSpPr>
          <p:cNvPr id="66562" name="Rectangle 2"/>
          <p:cNvSpPr>
            <a:spLocks noGrp="1" noChangeArrowheads="1"/>
          </p:cNvSpPr>
          <p:nvPr>
            <p:ph type="title"/>
          </p:nvPr>
        </p:nvSpPr>
        <p:spPr>
          <a:xfrm>
            <a:off x="381000" y="131763"/>
            <a:ext cx="8229600" cy="584200"/>
          </a:xfrm>
        </p:spPr>
        <p:txBody>
          <a:bodyPr/>
          <a:lstStyle/>
          <a:p>
            <a:pPr eaLnBrk="1" hangingPunct="1"/>
            <a:r>
              <a:rPr sz="3200" smtClean="0">
                <a:solidFill>
                  <a:schemeClr val="tx1"/>
                </a:solidFill>
                <a:cs typeface="Arial" charset="0"/>
              </a:rPr>
              <a:t>The PreparedStatement Object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457200" y="1371600"/>
            <a:ext cx="7788275" cy="1582738"/>
          </a:xfrm>
        </p:spPr>
        <p:txBody>
          <a:bodyPr lIns="92075" tIns="46038" rIns="92075" bIns="46038">
            <a:spAutoFit/>
          </a:bodyPr>
          <a:lstStyle/>
          <a:p>
            <a:pPr marL="457200" indent="-457200" eaLnBrk="1" hangingPunct="1">
              <a:buFontTx/>
              <a:buAutoNum type="arabicPeriod"/>
            </a:pPr>
            <a:r>
              <a:rPr sz="2200" smtClean="0">
                <a:solidFill>
                  <a:schemeClr val="tx1"/>
                </a:solidFill>
                <a:cs typeface="Arial" charset="0"/>
              </a:rPr>
              <a:t>Register the driver and create the database connection</a:t>
            </a:r>
          </a:p>
          <a:p>
            <a:pPr marL="457200" indent="-457200" eaLnBrk="1" hangingPunct="1">
              <a:buFontTx/>
              <a:buAutoNum type="arabicPeriod"/>
            </a:pPr>
            <a:endParaRPr sz="2200" smtClean="0">
              <a:solidFill>
                <a:schemeClr val="tx1"/>
              </a:solidFill>
              <a:cs typeface="Arial" charset="0"/>
            </a:endParaRPr>
          </a:p>
          <a:p>
            <a:pPr marL="457200" indent="-457200" eaLnBrk="1" hangingPunct="1">
              <a:buFont typeface="Wingdings" pitchFamily="2" charset="2"/>
              <a:buNone/>
            </a:pPr>
            <a:r>
              <a:rPr sz="2200" smtClean="0">
                <a:solidFill>
                  <a:schemeClr val="tx1"/>
                </a:solidFill>
                <a:cs typeface="Arial" charset="0"/>
              </a:rPr>
              <a:t>2.	Create the prepared statement, identifying variables with a question mark (?)</a:t>
            </a:r>
          </a:p>
        </p:txBody>
      </p:sp>
      <p:sp>
        <p:nvSpPr>
          <p:cNvPr id="67587"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70579E5-4219-4186-91CC-FAD6CF7CA953}" type="slidenum">
              <a:rPr lang="en-GB" smtClean="0">
                <a:latin typeface="Arial" charset="0"/>
                <a:cs typeface="Arial" charset="0"/>
              </a:rPr>
              <a:pPr/>
              <a:t>36</a:t>
            </a:fld>
            <a:endParaRPr lang="en-GB" smtClean="0">
              <a:latin typeface="Arial" charset="0"/>
              <a:cs typeface="Arial" charset="0"/>
            </a:endParaRPr>
          </a:p>
        </p:txBody>
      </p:sp>
      <p:sp>
        <p:nvSpPr>
          <p:cNvPr id="51204" name="Rectangle 4"/>
          <p:cNvSpPr>
            <a:spLocks noChangeArrowheads="1"/>
          </p:cNvSpPr>
          <p:nvPr/>
        </p:nvSpPr>
        <p:spPr bwMode="blackWhite">
          <a:xfrm>
            <a:off x="609600" y="3594100"/>
            <a:ext cx="7620000" cy="1054100"/>
          </a:xfrm>
          <a:prstGeom prst="rect">
            <a:avLst/>
          </a:prstGeom>
          <a:solidFill>
            <a:schemeClr val="bg1"/>
          </a:solidFill>
          <a:ln w="12700">
            <a:solidFill>
              <a:schemeClr val="bg2"/>
            </a:solidFill>
            <a:miter lim="800000"/>
            <a:headEnd/>
            <a:tailEnd/>
          </a:ln>
        </p:spPr>
        <p:txBody>
          <a:bodyPr wrap="none" lIns="90488" tIns="44450" rIns="90488" bIns="44450" anchor="ctr"/>
          <a:lstStyle/>
          <a:p>
            <a:pPr eaLnBrk="0" hangingPunct="0">
              <a:defRPr/>
            </a:pPr>
            <a:r>
              <a:rPr kumimoji="1" lang="en-US" sz="2200" dirty="0">
                <a:latin typeface="+mn-lt"/>
              </a:rPr>
              <a:t>PreparedStatement </a:t>
            </a:r>
            <a:r>
              <a:rPr kumimoji="1" lang="en-US" sz="2200" dirty="0" err="1">
                <a:latin typeface="+mn-lt"/>
              </a:rPr>
              <a:t>pstmt</a:t>
            </a:r>
            <a:r>
              <a:rPr kumimoji="1" lang="en-US" sz="2200" dirty="0">
                <a:latin typeface="+mn-lt"/>
              </a:rPr>
              <a:t> =</a:t>
            </a:r>
          </a:p>
          <a:p>
            <a:pPr eaLnBrk="0" hangingPunct="0">
              <a:defRPr/>
            </a:pPr>
            <a:r>
              <a:rPr kumimoji="1" lang="en-US" sz="2200" dirty="0">
                <a:latin typeface="+mn-lt"/>
              </a:rPr>
              <a:t>  </a:t>
            </a:r>
            <a:r>
              <a:rPr kumimoji="1" lang="en-US" sz="2200" dirty="0" err="1">
                <a:latin typeface="+mn-lt"/>
              </a:rPr>
              <a:t>conn.prepareStatement</a:t>
            </a:r>
            <a:r>
              <a:rPr kumimoji="1" lang="en-US" sz="2200" dirty="0">
                <a:latin typeface="+mn-lt"/>
              </a:rPr>
              <a:t>("update STUDENT</a:t>
            </a:r>
          </a:p>
          <a:p>
            <a:pPr eaLnBrk="0" hangingPunct="0">
              <a:defRPr/>
            </a:pPr>
            <a:r>
              <a:rPr kumimoji="1" lang="en-US" sz="2200" dirty="0">
                <a:latin typeface="+mn-lt"/>
              </a:rPr>
              <a:t>  set SUPERVISOR = ? where ID = ?");</a:t>
            </a:r>
          </a:p>
        </p:txBody>
      </p:sp>
      <p:sp>
        <p:nvSpPr>
          <p:cNvPr id="51205" name="Rectangle 5"/>
          <p:cNvSpPr>
            <a:spLocks noChangeArrowheads="1"/>
          </p:cNvSpPr>
          <p:nvPr/>
        </p:nvSpPr>
        <p:spPr bwMode="blackWhite">
          <a:xfrm>
            <a:off x="609600" y="4913313"/>
            <a:ext cx="7620000" cy="1054100"/>
          </a:xfrm>
          <a:prstGeom prst="rect">
            <a:avLst/>
          </a:prstGeom>
          <a:solidFill>
            <a:schemeClr val="bg1"/>
          </a:solidFill>
          <a:ln w="12700">
            <a:solidFill>
              <a:schemeClr val="bg2"/>
            </a:solidFill>
            <a:miter lim="800000"/>
            <a:headEnd/>
            <a:tailEnd/>
          </a:ln>
        </p:spPr>
        <p:txBody>
          <a:bodyPr wrap="none" lIns="90488" tIns="44450" rIns="90488" bIns="44450" anchor="ctr"/>
          <a:lstStyle/>
          <a:p>
            <a:pPr eaLnBrk="0" hangingPunct="0">
              <a:defRPr/>
            </a:pPr>
            <a:r>
              <a:rPr kumimoji="1" lang="en-US" sz="2200" dirty="0">
                <a:latin typeface="+mn-lt"/>
              </a:rPr>
              <a:t>PreparedStatement </a:t>
            </a:r>
            <a:r>
              <a:rPr kumimoji="1" lang="en-US" sz="2200" dirty="0" err="1">
                <a:latin typeface="+mn-lt"/>
              </a:rPr>
              <a:t>pstmt</a:t>
            </a:r>
            <a:r>
              <a:rPr kumimoji="1" lang="en-US" sz="2200" dirty="0">
                <a:latin typeface="+mn-lt"/>
              </a:rPr>
              <a:t> =</a:t>
            </a:r>
          </a:p>
          <a:p>
            <a:pPr eaLnBrk="0" hangingPunct="0">
              <a:defRPr/>
            </a:pPr>
            <a:r>
              <a:rPr kumimoji="1" lang="en-US" sz="2200" dirty="0">
                <a:latin typeface="+mn-lt"/>
              </a:rPr>
              <a:t>  </a:t>
            </a:r>
            <a:r>
              <a:rPr kumimoji="1" lang="en-US" sz="2200" dirty="0" err="1">
                <a:latin typeface="+mn-lt"/>
              </a:rPr>
              <a:t>conn.prepareStatement</a:t>
            </a:r>
            <a:r>
              <a:rPr kumimoji="1" lang="en-US" sz="2200" dirty="0">
                <a:latin typeface="+mn-lt"/>
              </a:rPr>
              <a:t>("select SUPERVISOR from </a:t>
            </a:r>
            <a:br>
              <a:rPr kumimoji="1" lang="en-US" sz="2200" dirty="0">
                <a:latin typeface="+mn-lt"/>
              </a:rPr>
            </a:br>
            <a:r>
              <a:rPr kumimoji="1" lang="en-US" sz="2200" dirty="0">
                <a:latin typeface="+mn-lt"/>
              </a:rPr>
              <a:t>  STUDENT where ID = ?");</a:t>
            </a:r>
          </a:p>
        </p:txBody>
      </p:sp>
      <p:sp>
        <p:nvSpPr>
          <p:cNvPr id="51206" name="Rectangle 6"/>
          <p:cNvSpPr>
            <a:spLocks noChangeArrowheads="1"/>
          </p:cNvSpPr>
          <p:nvPr/>
        </p:nvSpPr>
        <p:spPr bwMode="auto">
          <a:xfrm>
            <a:off x="304800" y="0"/>
            <a:ext cx="8534400" cy="838200"/>
          </a:xfrm>
          <a:prstGeom prst="rect">
            <a:avLst/>
          </a:prstGeom>
          <a:noFill/>
          <a:ln w="9525">
            <a:noFill/>
            <a:miter lim="800000"/>
            <a:headEnd/>
            <a:tailEnd/>
          </a:ln>
        </p:spPr>
        <p:txBody>
          <a:bodyPr anchor="ctr"/>
          <a:lstStyle/>
          <a:p>
            <a:pPr>
              <a:defRPr/>
            </a:pPr>
            <a:r>
              <a:rPr lang="en-US" sz="3200" b="1" dirty="0">
                <a:latin typeface="+mj-lt"/>
              </a:rPr>
              <a:t>How to Create a PreparedStatement?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860425" y="1295400"/>
            <a:ext cx="7385050" cy="1616075"/>
          </a:xfrm>
        </p:spPr>
        <p:txBody>
          <a:bodyPr lIns="92075" tIns="46038" rIns="92075" bIns="46038">
            <a:spAutoFit/>
          </a:bodyPr>
          <a:lstStyle/>
          <a:p>
            <a:pPr eaLnBrk="1" hangingPunct="1">
              <a:buFont typeface="Wingdings" pitchFamily="2" charset="2"/>
              <a:buNone/>
            </a:pPr>
            <a:r>
              <a:rPr smtClean="0">
                <a:cs typeface="Arial" charset="0"/>
              </a:rPr>
              <a:t>1. 	</a:t>
            </a:r>
            <a:r>
              <a:rPr sz="2200" smtClean="0">
                <a:solidFill>
                  <a:schemeClr val="tx1"/>
                </a:solidFill>
                <a:cs typeface="Arial" charset="0"/>
              </a:rPr>
              <a:t>Supply values for the variables</a:t>
            </a:r>
          </a:p>
          <a:p>
            <a:pPr eaLnBrk="1" hangingPunct="1">
              <a:spcBef>
                <a:spcPct val="250000"/>
              </a:spcBef>
              <a:buFont typeface="Wingdings" pitchFamily="2" charset="2"/>
              <a:buNone/>
            </a:pPr>
            <a:r>
              <a:rPr smtClean="0">
                <a:solidFill>
                  <a:schemeClr val="tx1"/>
                </a:solidFill>
                <a:cs typeface="Arial" charset="0"/>
              </a:rPr>
              <a:t>2. 	</a:t>
            </a:r>
            <a:r>
              <a:rPr sz="2200" smtClean="0">
                <a:solidFill>
                  <a:schemeClr val="tx1"/>
                </a:solidFill>
                <a:cs typeface="Arial" charset="0"/>
              </a:rPr>
              <a:t>Execute the statement</a:t>
            </a:r>
          </a:p>
        </p:txBody>
      </p:sp>
      <p:sp>
        <p:nvSpPr>
          <p:cNvPr id="68611"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0E78B64-7DA0-463A-89BD-7088169F9987}" type="slidenum">
              <a:rPr lang="en-GB" smtClean="0">
                <a:latin typeface="Arial" charset="0"/>
                <a:cs typeface="Arial" charset="0"/>
              </a:rPr>
              <a:pPr/>
              <a:t>37</a:t>
            </a:fld>
            <a:endParaRPr lang="en-GB" smtClean="0">
              <a:latin typeface="Arial" charset="0"/>
              <a:cs typeface="Arial" charset="0"/>
            </a:endParaRPr>
          </a:p>
        </p:txBody>
      </p:sp>
      <p:sp>
        <p:nvSpPr>
          <p:cNvPr id="68612" name="Rectangle 4"/>
          <p:cNvSpPr>
            <a:spLocks noChangeArrowheads="1"/>
          </p:cNvSpPr>
          <p:nvPr/>
        </p:nvSpPr>
        <p:spPr bwMode="blackWhite">
          <a:xfrm>
            <a:off x="996950" y="1905000"/>
            <a:ext cx="4559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b="1" i="1">
                <a:solidFill>
                  <a:srgbClr val="000000"/>
                </a:solidFill>
                <a:latin typeface="Courier New" pitchFamily="49" charset="0"/>
              </a:rPr>
              <a:t>pstmt</a:t>
            </a:r>
            <a:r>
              <a:rPr kumimoji="1" lang="en-US" b="1">
                <a:solidFill>
                  <a:srgbClr val="000000"/>
                </a:solidFill>
                <a:latin typeface="Courier New" pitchFamily="49" charset="0"/>
              </a:rPr>
              <a:t>.set</a:t>
            </a:r>
            <a:r>
              <a:rPr kumimoji="1" lang="en-US" b="1" i="1">
                <a:solidFill>
                  <a:srgbClr val="000000"/>
                </a:solidFill>
                <a:latin typeface="Courier New" pitchFamily="49" charset="0"/>
              </a:rPr>
              <a:t>XXX</a:t>
            </a:r>
            <a:r>
              <a:rPr kumimoji="1" lang="en-US" b="1">
                <a:solidFill>
                  <a:srgbClr val="000000"/>
                </a:solidFill>
                <a:latin typeface="Courier New" pitchFamily="49" charset="0"/>
              </a:rPr>
              <a:t>(</a:t>
            </a:r>
            <a:r>
              <a:rPr kumimoji="1" lang="en-US" b="1" i="1">
                <a:solidFill>
                  <a:srgbClr val="000000"/>
                </a:solidFill>
                <a:latin typeface="Courier New" pitchFamily="49" charset="0"/>
              </a:rPr>
              <a:t>index, value</a:t>
            </a:r>
            <a:r>
              <a:rPr kumimoji="1" lang="en-US" b="1">
                <a:solidFill>
                  <a:srgbClr val="000000"/>
                </a:solidFill>
                <a:latin typeface="Courier New" pitchFamily="49" charset="0"/>
              </a:rPr>
              <a:t>);</a:t>
            </a:r>
          </a:p>
        </p:txBody>
      </p:sp>
      <p:sp>
        <p:nvSpPr>
          <p:cNvPr id="68613" name="Rectangle 5"/>
          <p:cNvSpPr>
            <a:spLocks noChangeArrowheads="1"/>
          </p:cNvSpPr>
          <p:nvPr/>
        </p:nvSpPr>
        <p:spPr bwMode="blackWhite">
          <a:xfrm>
            <a:off x="990600" y="3124200"/>
            <a:ext cx="4559300" cy="7874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b="1" i="1">
                <a:solidFill>
                  <a:srgbClr val="000000"/>
                </a:solidFill>
                <a:latin typeface="Courier New" pitchFamily="49" charset="0"/>
              </a:rPr>
              <a:t>pstmt</a:t>
            </a:r>
            <a:r>
              <a:rPr kumimoji="1" lang="en-US" b="1">
                <a:solidFill>
                  <a:srgbClr val="000000"/>
                </a:solidFill>
                <a:latin typeface="Courier New" pitchFamily="49" charset="0"/>
              </a:rPr>
              <a:t>.executeQuery();</a:t>
            </a:r>
          </a:p>
          <a:p>
            <a:pPr defTabSz="739775" eaLnBrk="0" hangingPunct="0">
              <a:lnSpc>
                <a:spcPct val="125000"/>
              </a:lnSpc>
            </a:pPr>
            <a:r>
              <a:rPr kumimoji="1" lang="en-US" b="1" i="1">
                <a:solidFill>
                  <a:srgbClr val="000000"/>
                </a:solidFill>
                <a:latin typeface="Courier New" pitchFamily="49" charset="0"/>
              </a:rPr>
              <a:t>pstmt</a:t>
            </a:r>
            <a:r>
              <a:rPr kumimoji="1" lang="en-US" b="1">
                <a:solidFill>
                  <a:srgbClr val="000000"/>
                </a:solidFill>
                <a:latin typeface="Courier New" pitchFamily="49" charset="0"/>
              </a:rPr>
              <a:t>.executeUpdate();</a:t>
            </a:r>
          </a:p>
        </p:txBody>
      </p:sp>
      <p:grpSp>
        <p:nvGrpSpPr>
          <p:cNvPr id="2" name="Group 6"/>
          <p:cNvGrpSpPr>
            <a:grpSpLocks/>
          </p:cNvGrpSpPr>
          <p:nvPr/>
        </p:nvGrpSpPr>
        <p:grpSpPr bwMode="auto">
          <a:xfrm>
            <a:off x="914400" y="4191000"/>
            <a:ext cx="7302500" cy="2133600"/>
            <a:chOff x="576" y="2640"/>
            <a:chExt cx="4600" cy="1344"/>
          </a:xfrm>
        </p:grpSpPr>
        <p:sp>
          <p:nvSpPr>
            <p:cNvPr id="68616" name="Rectangle 7"/>
            <p:cNvSpPr>
              <a:spLocks noChangeArrowheads="1"/>
            </p:cNvSpPr>
            <p:nvPr/>
          </p:nvSpPr>
          <p:spPr bwMode="gray">
            <a:xfrm>
              <a:off x="576" y="2640"/>
              <a:ext cx="4600" cy="1344"/>
            </a:xfrm>
            <a:prstGeom prst="rect">
              <a:avLst/>
            </a:prstGeom>
            <a:solidFill>
              <a:schemeClr val="bg1"/>
            </a:solidFill>
            <a:ln w="12700">
              <a:solidFill>
                <a:schemeClr val="bg2"/>
              </a:solidFill>
              <a:miter lim="800000"/>
              <a:headEnd/>
              <a:tailEnd/>
            </a:ln>
          </p:spPr>
          <p:txBody>
            <a:bodyPr wrap="none" anchor="ctr"/>
            <a:lstStyle/>
            <a:p>
              <a:endParaRPr lang="en-US"/>
            </a:p>
          </p:txBody>
        </p:sp>
        <p:sp>
          <p:nvSpPr>
            <p:cNvPr id="68617" name="Rectangle 8"/>
            <p:cNvSpPr>
              <a:spLocks noChangeArrowheads="1"/>
            </p:cNvSpPr>
            <p:nvPr/>
          </p:nvSpPr>
          <p:spPr bwMode="auto">
            <a:xfrm>
              <a:off x="912" y="2696"/>
              <a:ext cx="3900" cy="1222"/>
            </a:xfrm>
            <a:prstGeom prst="rect">
              <a:avLst/>
            </a:prstGeom>
            <a:noFill/>
            <a:ln w="9525">
              <a:noFill/>
              <a:miter lim="800000"/>
              <a:headEnd/>
              <a:tailEnd/>
            </a:ln>
          </p:spPr>
          <p:txBody>
            <a:bodyPr lIns="92075" tIns="46038" rIns="92075" bIns="46038">
              <a:spAutoFit/>
            </a:bodyPr>
            <a:lstStyle/>
            <a:p>
              <a:pPr eaLnBrk="0" hangingPunct="0"/>
              <a:r>
                <a:rPr kumimoji="1" lang="en-US" sz="2000">
                  <a:latin typeface="Courier New" pitchFamily="49" charset="0"/>
                  <a:cs typeface="Courier New" pitchFamily="49" charset="0"/>
                </a:rPr>
                <a:t>PreparedStatement pstmt =</a:t>
              </a:r>
            </a:p>
            <a:p>
              <a:pPr eaLnBrk="0" hangingPunct="0"/>
              <a:r>
                <a:rPr kumimoji="1" lang="en-US" sz="2000">
                  <a:latin typeface="Courier New" pitchFamily="49" charset="0"/>
                  <a:cs typeface="Courier New" pitchFamily="49" charset="0"/>
                </a:rPr>
                <a:t>  conn.prepareStatement("update STUDENT</a:t>
              </a:r>
            </a:p>
            <a:p>
              <a:pPr eaLnBrk="0" hangingPunct="0"/>
              <a:r>
                <a:rPr kumimoji="1" lang="en-US" sz="2000">
                  <a:latin typeface="Courier New" pitchFamily="49" charset="0"/>
                  <a:cs typeface="Courier New" pitchFamily="49" charset="0"/>
                </a:rPr>
                <a:t>  set SUPERVISOR = ? Where ID = ?");</a:t>
              </a:r>
            </a:p>
            <a:p>
              <a:pPr eaLnBrk="0" hangingPunct="0"/>
              <a:r>
                <a:rPr kumimoji="1" lang="en-US" sz="2000">
                  <a:latin typeface="Courier New" pitchFamily="49" charset="0"/>
                  <a:cs typeface="Courier New" pitchFamily="49" charset="0"/>
                </a:rPr>
                <a:t>pstmt.setString(1, "OUT");</a:t>
              </a:r>
            </a:p>
            <a:p>
              <a:pPr eaLnBrk="0" hangingPunct="0"/>
              <a:r>
                <a:rPr kumimoji="1" lang="en-US" sz="2000">
                  <a:latin typeface="Courier New" pitchFamily="49" charset="0"/>
                  <a:cs typeface="Courier New" pitchFamily="49" charset="0"/>
                </a:rPr>
                <a:t>pstmt.setInt(2, id);</a:t>
              </a:r>
            </a:p>
            <a:p>
              <a:pPr eaLnBrk="0" hangingPunct="0"/>
              <a:r>
                <a:rPr kumimoji="1" lang="en-US" sz="2000">
                  <a:latin typeface="Courier New" pitchFamily="49" charset="0"/>
                  <a:cs typeface="Courier New" pitchFamily="49" charset="0"/>
                </a:rPr>
                <a:t>pstmt.executeUpdate();</a:t>
              </a:r>
            </a:p>
          </p:txBody>
        </p:sp>
      </p:grpSp>
      <p:sp>
        <p:nvSpPr>
          <p:cNvPr id="52231" name="Rectangle 9"/>
          <p:cNvSpPr>
            <a:spLocks noChangeArrowheads="1"/>
          </p:cNvSpPr>
          <p:nvPr/>
        </p:nvSpPr>
        <p:spPr bwMode="auto">
          <a:xfrm>
            <a:off x="0" y="0"/>
            <a:ext cx="9144000" cy="914400"/>
          </a:xfrm>
          <a:prstGeom prst="rect">
            <a:avLst/>
          </a:prstGeom>
          <a:noFill/>
          <a:ln w="9525">
            <a:noFill/>
            <a:miter lim="800000"/>
            <a:headEnd/>
            <a:tailEnd/>
          </a:ln>
        </p:spPr>
        <p:txBody>
          <a:bodyPr anchor="ctr"/>
          <a:lstStyle/>
          <a:p>
            <a:pPr>
              <a:defRPr/>
            </a:pPr>
            <a:r>
              <a:rPr lang="en-US" sz="3200" b="1" dirty="0">
                <a:latin typeface="+mj-lt"/>
              </a:rPr>
              <a:t>How to execute PreparedStatement?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Content Placeholder 2"/>
          <p:cNvSpPr>
            <a:spLocks noGrp="1"/>
          </p:cNvSpPr>
          <p:nvPr>
            <p:ph idx="1"/>
          </p:nvPr>
        </p:nvSpPr>
        <p:spPr>
          <a:xfrm>
            <a:off x="304800" y="838200"/>
            <a:ext cx="8839200" cy="5867400"/>
          </a:xfrm>
        </p:spPr>
        <p:txBody>
          <a:bodyPr/>
          <a:lstStyle/>
          <a:p>
            <a:pPr eaLnBrk="1" hangingPunct="1">
              <a:buFont typeface="Arial" charset="0"/>
              <a:buNone/>
            </a:pPr>
            <a:r>
              <a:rPr sz="1800" smtClean="0">
                <a:solidFill>
                  <a:schemeClr val="tx1"/>
                </a:solidFill>
                <a:latin typeface="Courier New" pitchFamily="49" charset="0"/>
                <a:cs typeface="Courier New" pitchFamily="49" charset="0"/>
              </a:rPr>
              <a:t>import java.sql.*;</a:t>
            </a:r>
          </a:p>
          <a:p>
            <a:pPr eaLnBrk="1" hangingPunct="1">
              <a:buFont typeface="Arial" charset="0"/>
              <a:buNone/>
            </a:pPr>
            <a:r>
              <a:rPr sz="1800" smtClean="0">
                <a:solidFill>
                  <a:schemeClr val="tx1"/>
                </a:solidFill>
                <a:latin typeface="Courier New" pitchFamily="49" charset="0"/>
                <a:cs typeface="Courier New" pitchFamily="49" charset="0"/>
              </a:rPr>
              <a:t>public class PreparedStEx</a:t>
            </a:r>
          </a:p>
          <a:p>
            <a:pPr eaLnBrk="1" hangingPunct="1">
              <a:buFont typeface="Arial" charset="0"/>
              <a:buNone/>
            </a:pPr>
            <a:r>
              <a:rPr sz="1800" smtClean="0">
                <a:solidFill>
                  <a:schemeClr val="tx1"/>
                </a:solidFill>
                <a:latin typeface="Courier New" pitchFamily="49" charset="0"/>
                <a:cs typeface="Courier New" pitchFamily="49" charset="0"/>
              </a:rPr>
              <a:t>{</a:t>
            </a:r>
          </a:p>
          <a:p>
            <a:pPr eaLnBrk="1" hangingPunct="1">
              <a:buFont typeface="Arial" charset="0"/>
              <a:buNone/>
            </a:pPr>
            <a:r>
              <a:rPr sz="1800" smtClean="0">
                <a:solidFill>
                  <a:schemeClr val="tx1"/>
                </a:solidFill>
                <a:latin typeface="Courier New" pitchFamily="49" charset="0"/>
                <a:cs typeface="Courier New" pitchFamily="49" charset="0"/>
              </a:rPr>
              <a:t>private Connection con;</a:t>
            </a:r>
          </a:p>
          <a:p>
            <a:pPr eaLnBrk="1" hangingPunct="1">
              <a:buFont typeface="Arial" charset="0"/>
              <a:buNone/>
            </a:pPr>
            <a:r>
              <a:rPr sz="1800" smtClean="0">
                <a:solidFill>
                  <a:schemeClr val="tx1"/>
                </a:solidFill>
                <a:latin typeface="Courier New" pitchFamily="49" charset="0"/>
                <a:cs typeface="Courier New" pitchFamily="49" charset="0"/>
              </a:rPr>
              <a:t>private PreparedStatement pstmt;</a:t>
            </a:r>
          </a:p>
          <a:p>
            <a:pPr eaLnBrk="1" hangingPunct="1">
              <a:buFont typeface="Arial" charset="0"/>
              <a:buNone/>
            </a:pPr>
            <a:r>
              <a:rPr sz="1800" smtClean="0">
                <a:solidFill>
                  <a:schemeClr val="tx1"/>
                </a:solidFill>
                <a:latin typeface="Courier New" pitchFamily="49" charset="0"/>
                <a:cs typeface="Courier New" pitchFamily="49" charset="0"/>
              </a:rPr>
              <a:t>public PreparedStEx()</a:t>
            </a:r>
          </a:p>
          <a:p>
            <a:pPr eaLnBrk="1" hangingPunct="1">
              <a:buFont typeface="Arial" charset="0"/>
              <a:buNone/>
            </a:pPr>
            <a:r>
              <a:rPr sz="1800" smtClean="0">
                <a:solidFill>
                  <a:schemeClr val="tx1"/>
                </a:solidFill>
                <a:latin typeface="Courier New" pitchFamily="49" charset="0"/>
                <a:cs typeface="Courier New" pitchFamily="49" charset="0"/>
              </a:rPr>
              <a:t>{    try{</a:t>
            </a:r>
          </a:p>
          <a:p>
            <a:pPr eaLnBrk="1" hangingPunct="1">
              <a:buFont typeface="Arial" charset="0"/>
              <a:buNone/>
            </a:pPr>
            <a:r>
              <a:rPr sz="1800" smtClean="0">
                <a:solidFill>
                  <a:schemeClr val="tx1"/>
                </a:solidFill>
                <a:latin typeface="Courier New" pitchFamily="49" charset="0"/>
                <a:cs typeface="Courier New" pitchFamily="49" charset="0"/>
              </a:rPr>
              <a:t>    Class.forName("sun.jdbc.odbc.JdbcOdbcDriver");</a:t>
            </a:r>
          </a:p>
          <a:p>
            <a:pPr eaLnBrk="1" hangingPunct="1">
              <a:buFont typeface="Arial" charset="0"/>
              <a:buNone/>
            </a:pPr>
            <a:r>
              <a:rPr sz="1800" smtClean="0">
                <a:solidFill>
                  <a:schemeClr val="tx1"/>
                </a:solidFill>
                <a:latin typeface="Courier New" pitchFamily="49" charset="0"/>
                <a:cs typeface="Courier New" pitchFamily="49" charset="0"/>
              </a:rPr>
              <a:t>    con=DriverManager.getConnection("jdbc:odbc:krishna");</a:t>
            </a:r>
          </a:p>
          <a:p>
            <a:pPr eaLnBrk="1" hangingPunct="1">
              <a:buFont typeface="Arial" charset="0"/>
              <a:buNone/>
            </a:pPr>
            <a:r>
              <a:rPr sz="1800" smtClean="0">
                <a:solidFill>
                  <a:schemeClr val="tx1"/>
                </a:solidFill>
                <a:latin typeface="Courier New" pitchFamily="49" charset="0"/>
                <a:cs typeface="Courier New" pitchFamily="49" charset="0"/>
              </a:rPr>
              <a:t>     st=con.createStatement();</a:t>
            </a:r>
          </a:p>
          <a:p>
            <a:pPr eaLnBrk="1" hangingPunct="1">
              <a:buFont typeface="Arial" charset="0"/>
              <a:buNone/>
            </a:pPr>
            <a:r>
              <a:rPr sz="1800" smtClean="0">
                <a:solidFill>
                  <a:schemeClr val="tx1"/>
                </a:solidFill>
                <a:latin typeface="Courier New" pitchFamily="49" charset="0"/>
                <a:cs typeface="Courier New" pitchFamily="49" charset="0"/>
              </a:rPr>
              <a:t>     st.executeUpdate("create table test (name char(25), id int)");</a:t>
            </a:r>
          </a:p>
          <a:p>
            <a:pPr eaLnBrk="1" hangingPunct="1">
              <a:buFont typeface="Arial" charset="0"/>
              <a:buNone/>
            </a:pPr>
            <a:r>
              <a:rPr sz="1800" smtClean="0">
                <a:solidFill>
                  <a:schemeClr val="tx1"/>
                </a:solidFill>
                <a:latin typeface="Courier New" pitchFamily="49" charset="0"/>
                <a:cs typeface="Courier New" pitchFamily="49" charset="0"/>
              </a:rPr>
              <a:t>String data[][]={{"Ford","100"},{"Arthur","110"},{"Trillian","120"},{"Zaphod","130"}};</a:t>
            </a:r>
          </a:p>
          <a:p>
            <a:pPr eaLnBrk="1" hangingPunct="1">
              <a:buFont typeface="Arial" charset="0"/>
              <a:buNone/>
            </a:pPr>
            <a:r>
              <a:rPr sz="1800" smtClean="0">
                <a:solidFill>
                  <a:schemeClr val="tx1"/>
                </a:solidFill>
                <a:latin typeface="Courier New" pitchFamily="49" charset="0"/>
                <a:cs typeface="Courier New" pitchFamily="49" charset="0"/>
              </a:rPr>
              <a:t>pstmt=con.prepareStatement("insert into test(name,id)  values(?,?)");</a:t>
            </a:r>
          </a:p>
          <a:p>
            <a:pPr eaLnBrk="1" hangingPunct="1">
              <a:buFont typeface="Arial" charset="0"/>
              <a:buNone/>
            </a:pPr>
            <a:r>
              <a:rPr sz="1800" smtClean="0">
                <a:solidFill>
                  <a:schemeClr val="tx1"/>
                </a:solidFill>
                <a:latin typeface="Courier New" pitchFamily="49" charset="0"/>
                <a:cs typeface="Courier New" pitchFamily="49" charset="0"/>
              </a:rPr>
              <a:t>			for(int i=0;i&lt;data.length;i++){</a:t>
            </a:r>
          </a:p>
        </p:txBody>
      </p:sp>
      <p:sp>
        <p:nvSpPr>
          <p:cNvPr id="69636"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03C5208-FAAD-40EC-8DEF-55066666CCD4}" type="slidenum">
              <a:rPr lang="en-GB" smtClean="0">
                <a:latin typeface="Arial" charset="0"/>
                <a:cs typeface="Arial" charset="0"/>
              </a:rPr>
              <a:pPr/>
              <a:t>38</a:t>
            </a:fld>
            <a:endParaRPr lang="en-GB" smtClean="0">
              <a:latin typeface="Arial" charset="0"/>
              <a:cs typeface="Arial" charset="0"/>
            </a:endParaRPr>
          </a:p>
        </p:txBody>
      </p:sp>
      <p:sp>
        <p:nvSpPr>
          <p:cNvPr id="69634" name="Title 1"/>
          <p:cNvSpPr>
            <a:spLocks noGrp="1"/>
          </p:cNvSpPr>
          <p:nvPr>
            <p:ph type="title"/>
          </p:nvPr>
        </p:nvSpPr>
        <p:spPr>
          <a:xfrm>
            <a:off x="457200" y="76200"/>
            <a:ext cx="8229600" cy="554038"/>
          </a:xfrm>
        </p:spPr>
        <p:txBody>
          <a:bodyPr>
            <a:normAutofit fontScale="90000"/>
          </a:bodyPr>
          <a:lstStyle/>
          <a:p>
            <a:pPr eaLnBrk="1" hangingPunct="1"/>
            <a:r>
              <a:rPr smtClean="0">
                <a:solidFill>
                  <a:schemeClr val="tx1"/>
                </a:solidFill>
                <a:cs typeface="Arial" charset="0"/>
              </a:rPr>
              <a:t>Example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Content Placeholder 2"/>
          <p:cNvSpPr>
            <a:spLocks noGrp="1"/>
          </p:cNvSpPr>
          <p:nvPr>
            <p:ph idx="1"/>
          </p:nvPr>
        </p:nvSpPr>
        <p:spPr>
          <a:xfrm>
            <a:off x="457200" y="762000"/>
            <a:ext cx="8077200" cy="5791200"/>
          </a:xfrm>
        </p:spPr>
        <p:txBody>
          <a:bodyPr>
            <a:normAutofit fontScale="85000" lnSpcReduction="20000"/>
          </a:bodyPr>
          <a:lstStyle/>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pstmt.setString</a:t>
            </a:r>
            <a:r>
              <a:rPr>
                <a:solidFill>
                  <a:schemeClr val="tx1"/>
                </a:solidFill>
                <a:latin typeface="Courier New" pitchFamily="49" charset="0"/>
                <a:cs typeface="Courier New" pitchFamily="49" charset="0"/>
              </a:rPr>
              <a:t>(1,data[</a:t>
            </a:r>
            <a:r>
              <a:rPr err="1">
                <a:solidFill>
                  <a:schemeClr val="tx1"/>
                </a:solidFill>
                <a:latin typeface="Courier New" pitchFamily="49" charset="0"/>
                <a:cs typeface="Courier New" pitchFamily="49" charset="0"/>
              </a:rPr>
              <a:t>i</a:t>
            </a:r>
            <a:r>
              <a:rPr>
                <a:solidFill>
                  <a:schemeClr val="tx1"/>
                </a:solidFill>
                <a:latin typeface="Courier New" pitchFamily="49" charset="0"/>
                <a:cs typeface="Courier New" pitchFamily="49" charset="0"/>
              </a:rPr>
              <a:t>][0]);</a:t>
            </a:r>
          </a:p>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pstmt.setInt</a:t>
            </a:r>
            <a:r>
              <a:rPr>
                <a:solidFill>
                  <a:schemeClr val="tx1"/>
                </a:solidFill>
                <a:latin typeface="Courier New" pitchFamily="49" charset="0"/>
                <a:cs typeface="Courier New" pitchFamily="49" charset="0"/>
              </a:rPr>
              <a:t>(2,Integer.parseInt(data[</a:t>
            </a:r>
            <a:r>
              <a:rPr err="1">
                <a:solidFill>
                  <a:schemeClr val="tx1"/>
                </a:solidFill>
                <a:latin typeface="Courier New" pitchFamily="49" charset="0"/>
                <a:cs typeface="Courier New" pitchFamily="49" charset="0"/>
              </a:rPr>
              <a:t>i</a:t>
            </a:r>
            <a:r>
              <a:rPr>
                <a:solidFill>
                  <a:schemeClr val="tx1"/>
                </a:solidFill>
                <a:latin typeface="Courier New" pitchFamily="49" charset="0"/>
                <a:cs typeface="Courier New" pitchFamily="49" charset="0"/>
              </a:rPr>
              <a:t>][1]));</a:t>
            </a:r>
          </a:p>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pstmt.executeUpdate</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pstmt.close</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con.close</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}catch(Exception e)</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err="1">
                <a:solidFill>
                  <a:schemeClr val="tx1"/>
                </a:solidFill>
                <a:latin typeface="Courier New" pitchFamily="49" charset="0"/>
                <a:cs typeface="Courier New" pitchFamily="49" charset="0"/>
              </a:rPr>
              <a:t>e.printStackTrace</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public static void main(String[]a )</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err="1" smtClean="0">
                <a:solidFill>
                  <a:schemeClr val="tx1"/>
                </a:solidFill>
                <a:latin typeface="Courier New" pitchFamily="49" charset="0"/>
                <a:cs typeface="Courier New" pitchFamily="49" charset="0"/>
              </a:rPr>
              <a:t>PreparedStEx</a:t>
            </a:r>
            <a:r>
              <a:rPr smtClean="0">
                <a:solidFill>
                  <a:schemeClr val="tx1"/>
                </a:solidFill>
                <a:latin typeface="Courier New" pitchFamily="49" charset="0"/>
                <a:cs typeface="Courier New" pitchFamily="49" charset="0"/>
              </a:rPr>
              <a:t>  </a:t>
            </a:r>
            <a:r>
              <a:rPr>
                <a:solidFill>
                  <a:schemeClr val="tx1"/>
                </a:solidFill>
                <a:latin typeface="Courier New" pitchFamily="49" charset="0"/>
                <a:cs typeface="Courier New" pitchFamily="49" charset="0"/>
              </a:rPr>
              <a:t>t=new </a:t>
            </a:r>
            <a:r>
              <a:rPr err="1" smtClean="0">
                <a:solidFill>
                  <a:schemeClr val="tx1"/>
                </a:solidFill>
                <a:latin typeface="Courier New" pitchFamily="49" charset="0"/>
                <a:cs typeface="Courier New" pitchFamily="49" charset="0"/>
              </a:rPr>
              <a:t>PreparedStEx</a:t>
            </a: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a:solidFill>
                  <a:schemeClr val="tx1"/>
                </a:solidFill>
                <a:latin typeface="Courier New" pitchFamily="49" charset="0"/>
                <a:cs typeface="Courier New" pitchFamily="49" charset="0"/>
              </a:rPr>
              <a:t>}</a:t>
            </a:r>
          </a:p>
          <a:p>
            <a:pPr eaLnBrk="1" fontAlgn="auto" hangingPunct="1">
              <a:spcAft>
                <a:spcPts val="0"/>
              </a:spcAft>
              <a:buFont typeface="Arial"/>
              <a:buChar char="•"/>
              <a:defRPr/>
            </a:pPr>
            <a:endParaRPr>
              <a:solidFill>
                <a:schemeClr val="tx1">
                  <a:lumMod val="65000"/>
                  <a:lumOff val="35000"/>
                </a:schemeClr>
              </a:solidFill>
              <a:cs typeface="Arial" charset="0"/>
            </a:endParaRPr>
          </a:p>
        </p:txBody>
      </p:sp>
      <p:sp>
        <p:nvSpPr>
          <p:cNvPr id="70660"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FF38F1C-99EA-4AF6-B98A-AE96F4B9A73F}" type="slidenum">
              <a:rPr lang="en-GB" smtClean="0">
                <a:latin typeface="Arial" charset="0"/>
                <a:cs typeface="Arial" charset="0"/>
              </a:rPr>
              <a:pPr/>
              <a:t>39</a:t>
            </a:fld>
            <a:endParaRPr lang="en-GB" smtClean="0">
              <a:latin typeface="Arial" charset="0"/>
              <a:cs typeface="Arial" charset="0"/>
            </a:endParaRPr>
          </a:p>
        </p:txBody>
      </p:sp>
      <p:sp>
        <p:nvSpPr>
          <p:cNvPr id="70658" name="Title 1"/>
          <p:cNvSpPr>
            <a:spLocks noGrp="1"/>
          </p:cNvSpPr>
          <p:nvPr>
            <p:ph type="title"/>
          </p:nvPr>
        </p:nvSpPr>
        <p:spPr>
          <a:xfrm>
            <a:off x="457200" y="76200"/>
            <a:ext cx="8229600" cy="554038"/>
          </a:xfrm>
        </p:spPr>
        <p:txBody>
          <a:bodyPr>
            <a:normAutofit fontScale="90000"/>
          </a:bodyPr>
          <a:lstStyle/>
          <a:p>
            <a:pPr eaLnBrk="1" hangingPunct="1"/>
            <a:r>
              <a:rPr smtClean="0">
                <a:solidFill>
                  <a:schemeClr val="tx1"/>
                </a:solidFill>
                <a:cs typeface="Arial" charset="0"/>
              </a:rPr>
              <a:t>Example (Contd.).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57200" y="1143000"/>
            <a:ext cx="8382000" cy="4525963"/>
          </a:xfrm>
        </p:spPr>
        <p:txBody>
          <a:bodyPr/>
          <a:lstStyle/>
          <a:p>
            <a:pPr algn="just" eaLnBrk="1" hangingPunct="1"/>
            <a:r>
              <a:rPr sz="2400" smtClean="0">
                <a:solidFill>
                  <a:schemeClr val="tx1"/>
                </a:solidFill>
                <a:cs typeface="Arial" charset="0"/>
              </a:rPr>
              <a:t>JDBC is an API that helps a programmer to write java programs to connect to any database, retrieve the data from the database. </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java.sql package contains a set of interfaces that specify the JDBC API</a:t>
            </a:r>
          </a:p>
        </p:txBody>
      </p:sp>
      <p:sp>
        <p:nvSpPr>
          <p:cNvPr id="35844"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5014895E-3E13-457D-9E2D-B3A209991AC5}" type="slidenum">
              <a:rPr lang="en-GB" smtClean="0">
                <a:latin typeface="Arial" charset="0"/>
                <a:cs typeface="Arial" charset="0"/>
              </a:rPr>
              <a:pPr/>
              <a:t>4</a:t>
            </a:fld>
            <a:endParaRPr lang="en-GB" smtClean="0">
              <a:latin typeface="Arial" charset="0"/>
              <a:cs typeface="Arial" charset="0"/>
            </a:endParaRPr>
          </a:p>
        </p:txBody>
      </p:sp>
      <p:sp>
        <p:nvSpPr>
          <p:cNvPr id="35842" name="Rectangle 2"/>
          <p:cNvSpPr>
            <a:spLocks noGrp="1" noChangeArrowheads="1"/>
          </p:cNvSpPr>
          <p:nvPr>
            <p:ph type="title"/>
          </p:nvPr>
        </p:nvSpPr>
        <p:spPr>
          <a:xfrm>
            <a:off x="304800" y="131763"/>
            <a:ext cx="8229600" cy="584200"/>
          </a:xfrm>
        </p:spPr>
        <p:txBody>
          <a:bodyPr/>
          <a:lstStyle/>
          <a:p>
            <a:pPr eaLnBrk="1" hangingPunct="1"/>
            <a:r>
              <a:rPr sz="3200" smtClean="0">
                <a:solidFill>
                  <a:schemeClr val="tx1"/>
                </a:solidFill>
                <a:cs typeface="Arial" charset="0"/>
              </a:rPr>
              <a:t>Introduction to JDBC</a:t>
            </a:r>
          </a:p>
        </p:txBody>
      </p:sp>
      <p:grpSp>
        <p:nvGrpSpPr>
          <p:cNvPr id="2" name="Group 4"/>
          <p:cNvGrpSpPr>
            <a:grpSpLocks/>
          </p:cNvGrpSpPr>
          <p:nvPr/>
        </p:nvGrpSpPr>
        <p:grpSpPr bwMode="auto">
          <a:xfrm>
            <a:off x="2895600" y="4343400"/>
            <a:ext cx="3886200" cy="1600200"/>
            <a:chOff x="1871" y="2743"/>
            <a:chExt cx="2162" cy="963"/>
          </a:xfrm>
        </p:grpSpPr>
        <p:grpSp>
          <p:nvGrpSpPr>
            <p:cNvPr id="3" name="Group 5"/>
            <p:cNvGrpSpPr>
              <a:grpSpLocks/>
            </p:cNvGrpSpPr>
            <p:nvPr/>
          </p:nvGrpSpPr>
          <p:grpSpPr bwMode="auto">
            <a:xfrm>
              <a:off x="1871" y="2743"/>
              <a:ext cx="583" cy="352"/>
              <a:chOff x="1871" y="2743"/>
              <a:chExt cx="583" cy="352"/>
            </a:xfrm>
          </p:grpSpPr>
          <p:sp>
            <p:nvSpPr>
              <p:cNvPr id="35849" name="Freeform 6"/>
              <p:cNvSpPr>
                <a:spLocks/>
              </p:cNvSpPr>
              <p:nvPr/>
            </p:nvSpPr>
            <p:spPr bwMode="auto">
              <a:xfrm>
                <a:off x="1871" y="2926"/>
                <a:ext cx="575" cy="133"/>
              </a:xfrm>
              <a:custGeom>
                <a:avLst/>
                <a:gdLst>
                  <a:gd name="T0" fmla="*/ 289 w 575"/>
                  <a:gd name="T1" fmla="*/ 132 h 133"/>
                  <a:gd name="T2" fmla="*/ 301 w 575"/>
                  <a:gd name="T3" fmla="*/ 132 h 133"/>
                  <a:gd name="T4" fmla="*/ 321 w 575"/>
                  <a:gd name="T5" fmla="*/ 128 h 133"/>
                  <a:gd name="T6" fmla="*/ 345 w 575"/>
                  <a:gd name="T7" fmla="*/ 128 h 133"/>
                  <a:gd name="T8" fmla="*/ 369 w 575"/>
                  <a:gd name="T9" fmla="*/ 124 h 133"/>
                  <a:gd name="T10" fmla="*/ 393 w 575"/>
                  <a:gd name="T11" fmla="*/ 120 h 133"/>
                  <a:gd name="T12" fmla="*/ 421 w 575"/>
                  <a:gd name="T13" fmla="*/ 116 h 133"/>
                  <a:gd name="T14" fmla="*/ 446 w 575"/>
                  <a:gd name="T15" fmla="*/ 112 h 133"/>
                  <a:gd name="T16" fmla="*/ 474 w 575"/>
                  <a:gd name="T17" fmla="*/ 108 h 133"/>
                  <a:gd name="T18" fmla="*/ 498 w 575"/>
                  <a:gd name="T19" fmla="*/ 100 h 133"/>
                  <a:gd name="T20" fmla="*/ 518 w 575"/>
                  <a:gd name="T21" fmla="*/ 96 h 133"/>
                  <a:gd name="T22" fmla="*/ 538 w 575"/>
                  <a:gd name="T23" fmla="*/ 92 h 133"/>
                  <a:gd name="T24" fmla="*/ 554 w 575"/>
                  <a:gd name="T25" fmla="*/ 88 h 133"/>
                  <a:gd name="T26" fmla="*/ 566 w 575"/>
                  <a:gd name="T27" fmla="*/ 80 h 133"/>
                  <a:gd name="T28" fmla="*/ 574 w 575"/>
                  <a:gd name="T29" fmla="*/ 76 h 133"/>
                  <a:gd name="T30" fmla="*/ 574 w 575"/>
                  <a:gd name="T31" fmla="*/ 76 h 133"/>
                  <a:gd name="T32" fmla="*/ 574 w 575"/>
                  <a:gd name="T33" fmla="*/ 72 h 133"/>
                  <a:gd name="T34" fmla="*/ 566 w 575"/>
                  <a:gd name="T35" fmla="*/ 68 h 133"/>
                  <a:gd name="T36" fmla="*/ 558 w 575"/>
                  <a:gd name="T37" fmla="*/ 60 h 133"/>
                  <a:gd name="T38" fmla="*/ 542 w 575"/>
                  <a:gd name="T39" fmla="*/ 56 h 133"/>
                  <a:gd name="T40" fmla="*/ 526 w 575"/>
                  <a:gd name="T41" fmla="*/ 48 h 133"/>
                  <a:gd name="T42" fmla="*/ 506 w 575"/>
                  <a:gd name="T43" fmla="*/ 44 h 133"/>
                  <a:gd name="T44" fmla="*/ 486 w 575"/>
                  <a:gd name="T45" fmla="*/ 36 h 133"/>
                  <a:gd name="T46" fmla="*/ 462 w 575"/>
                  <a:gd name="T47" fmla="*/ 28 h 133"/>
                  <a:gd name="T48" fmla="*/ 437 w 575"/>
                  <a:gd name="T49" fmla="*/ 24 h 133"/>
                  <a:gd name="T50" fmla="*/ 413 w 575"/>
                  <a:gd name="T51" fmla="*/ 16 h 133"/>
                  <a:gd name="T52" fmla="*/ 389 w 575"/>
                  <a:gd name="T53" fmla="*/ 12 h 133"/>
                  <a:gd name="T54" fmla="*/ 361 w 575"/>
                  <a:gd name="T55" fmla="*/ 8 h 133"/>
                  <a:gd name="T56" fmla="*/ 337 w 575"/>
                  <a:gd name="T57" fmla="*/ 4 h 133"/>
                  <a:gd name="T58" fmla="*/ 317 w 575"/>
                  <a:gd name="T59" fmla="*/ 0 h 133"/>
                  <a:gd name="T60" fmla="*/ 293 w 575"/>
                  <a:gd name="T61" fmla="*/ 0 h 133"/>
                  <a:gd name="T62" fmla="*/ 277 w 575"/>
                  <a:gd name="T63" fmla="*/ 0 h 133"/>
                  <a:gd name="T64" fmla="*/ 253 w 575"/>
                  <a:gd name="T65" fmla="*/ 0 h 133"/>
                  <a:gd name="T66" fmla="*/ 229 w 575"/>
                  <a:gd name="T67" fmla="*/ 0 h 133"/>
                  <a:gd name="T68" fmla="*/ 205 w 575"/>
                  <a:gd name="T69" fmla="*/ 4 h 133"/>
                  <a:gd name="T70" fmla="*/ 177 w 575"/>
                  <a:gd name="T71" fmla="*/ 8 h 133"/>
                  <a:gd name="T72" fmla="*/ 153 w 575"/>
                  <a:gd name="T73" fmla="*/ 12 h 133"/>
                  <a:gd name="T74" fmla="*/ 129 w 575"/>
                  <a:gd name="T75" fmla="*/ 16 h 133"/>
                  <a:gd name="T76" fmla="*/ 105 w 575"/>
                  <a:gd name="T77" fmla="*/ 20 h 133"/>
                  <a:gd name="T78" fmla="*/ 81 w 575"/>
                  <a:gd name="T79" fmla="*/ 24 h 133"/>
                  <a:gd name="T80" fmla="*/ 60 w 575"/>
                  <a:gd name="T81" fmla="*/ 28 h 133"/>
                  <a:gd name="T82" fmla="*/ 40 w 575"/>
                  <a:gd name="T83" fmla="*/ 36 h 133"/>
                  <a:gd name="T84" fmla="*/ 28 w 575"/>
                  <a:gd name="T85" fmla="*/ 40 h 133"/>
                  <a:gd name="T86" fmla="*/ 16 w 575"/>
                  <a:gd name="T87" fmla="*/ 44 h 133"/>
                  <a:gd name="T88" fmla="*/ 4 w 575"/>
                  <a:gd name="T89" fmla="*/ 48 h 133"/>
                  <a:gd name="T90" fmla="*/ 0 w 575"/>
                  <a:gd name="T91" fmla="*/ 52 h 133"/>
                  <a:gd name="T92" fmla="*/ 0 w 575"/>
                  <a:gd name="T93" fmla="*/ 56 h 133"/>
                  <a:gd name="T94" fmla="*/ 4 w 575"/>
                  <a:gd name="T95" fmla="*/ 60 h 133"/>
                  <a:gd name="T96" fmla="*/ 16 w 575"/>
                  <a:gd name="T97" fmla="*/ 68 h 133"/>
                  <a:gd name="T98" fmla="*/ 28 w 575"/>
                  <a:gd name="T99" fmla="*/ 72 h 133"/>
                  <a:gd name="T100" fmla="*/ 48 w 575"/>
                  <a:gd name="T101" fmla="*/ 80 h 133"/>
                  <a:gd name="T102" fmla="*/ 68 w 575"/>
                  <a:gd name="T103" fmla="*/ 88 h 133"/>
                  <a:gd name="T104" fmla="*/ 93 w 575"/>
                  <a:gd name="T105" fmla="*/ 92 h 133"/>
                  <a:gd name="T106" fmla="*/ 117 w 575"/>
                  <a:gd name="T107" fmla="*/ 100 h 133"/>
                  <a:gd name="T108" fmla="*/ 141 w 575"/>
                  <a:gd name="T109" fmla="*/ 108 h 133"/>
                  <a:gd name="T110" fmla="*/ 169 w 575"/>
                  <a:gd name="T111" fmla="*/ 112 h 133"/>
                  <a:gd name="T112" fmla="*/ 193 w 575"/>
                  <a:gd name="T113" fmla="*/ 120 h 133"/>
                  <a:gd name="T114" fmla="*/ 217 w 575"/>
                  <a:gd name="T115" fmla="*/ 124 h 133"/>
                  <a:gd name="T116" fmla="*/ 237 w 575"/>
                  <a:gd name="T117" fmla="*/ 128 h 133"/>
                  <a:gd name="T118" fmla="*/ 257 w 575"/>
                  <a:gd name="T119" fmla="*/ 132 h 133"/>
                  <a:gd name="T120" fmla="*/ 273 w 575"/>
                  <a:gd name="T121" fmla="*/ 132 h 13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75"/>
                  <a:gd name="T184" fmla="*/ 0 h 133"/>
                  <a:gd name="T185" fmla="*/ 575 w 575"/>
                  <a:gd name="T186" fmla="*/ 133 h 13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75" h="133">
                    <a:moveTo>
                      <a:pt x="277" y="132"/>
                    </a:moveTo>
                    <a:lnTo>
                      <a:pt x="281" y="132"/>
                    </a:lnTo>
                    <a:lnTo>
                      <a:pt x="285" y="132"/>
                    </a:lnTo>
                    <a:lnTo>
                      <a:pt x="289" y="132"/>
                    </a:lnTo>
                    <a:lnTo>
                      <a:pt x="293" y="132"/>
                    </a:lnTo>
                    <a:lnTo>
                      <a:pt x="297" y="132"/>
                    </a:lnTo>
                    <a:lnTo>
                      <a:pt x="301" y="132"/>
                    </a:lnTo>
                    <a:lnTo>
                      <a:pt x="309" y="132"/>
                    </a:lnTo>
                    <a:lnTo>
                      <a:pt x="313" y="132"/>
                    </a:lnTo>
                    <a:lnTo>
                      <a:pt x="317" y="132"/>
                    </a:lnTo>
                    <a:lnTo>
                      <a:pt x="321" y="128"/>
                    </a:lnTo>
                    <a:lnTo>
                      <a:pt x="329" y="128"/>
                    </a:lnTo>
                    <a:lnTo>
                      <a:pt x="333" y="128"/>
                    </a:lnTo>
                    <a:lnTo>
                      <a:pt x="337" y="128"/>
                    </a:lnTo>
                    <a:lnTo>
                      <a:pt x="345" y="128"/>
                    </a:lnTo>
                    <a:lnTo>
                      <a:pt x="349" y="128"/>
                    </a:lnTo>
                    <a:lnTo>
                      <a:pt x="357" y="124"/>
                    </a:lnTo>
                    <a:lnTo>
                      <a:pt x="361" y="124"/>
                    </a:lnTo>
                    <a:lnTo>
                      <a:pt x="369" y="124"/>
                    </a:lnTo>
                    <a:lnTo>
                      <a:pt x="373" y="124"/>
                    </a:lnTo>
                    <a:lnTo>
                      <a:pt x="381" y="120"/>
                    </a:lnTo>
                    <a:lnTo>
                      <a:pt x="389" y="120"/>
                    </a:lnTo>
                    <a:lnTo>
                      <a:pt x="393" y="120"/>
                    </a:lnTo>
                    <a:lnTo>
                      <a:pt x="401" y="120"/>
                    </a:lnTo>
                    <a:lnTo>
                      <a:pt x="405" y="116"/>
                    </a:lnTo>
                    <a:lnTo>
                      <a:pt x="413" y="116"/>
                    </a:lnTo>
                    <a:lnTo>
                      <a:pt x="421" y="116"/>
                    </a:lnTo>
                    <a:lnTo>
                      <a:pt x="425" y="116"/>
                    </a:lnTo>
                    <a:lnTo>
                      <a:pt x="433" y="112"/>
                    </a:lnTo>
                    <a:lnTo>
                      <a:pt x="442" y="112"/>
                    </a:lnTo>
                    <a:lnTo>
                      <a:pt x="446" y="112"/>
                    </a:lnTo>
                    <a:lnTo>
                      <a:pt x="454" y="108"/>
                    </a:lnTo>
                    <a:lnTo>
                      <a:pt x="462" y="108"/>
                    </a:lnTo>
                    <a:lnTo>
                      <a:pt x="466" y="108"/>
                    </a:lnTo>
                    <a:lnTo>
                      <a:pt x="474" y="108"/>
                    </a:lnTo>
                    <a:lnTo>
                      <a:pt x="478" y="104"/>
                    </a:lnTo>
                    <a:lnTo>
                      <a:pt x="486" y="104"/>
                    </a:lnTo>
                    <a:lnTo>
                      <a:pt x="490" y="104"/>
                    </a:lnTo>
                    <a:lnTo>
                      <a:pt x="498" y="100"/>
                    </a:lnTo>
                    <a:lnTo>
                      <a:pt x="502" y="100"/>
                    </a:lnTo>
                    <a:lnTo>
                      <a:pt x="510" y="100"/>
                    </a:lnTo>
                    <a:lnTo>
                      <a:pt x="514" y="96"/>
                    </a:lnTo>
                    <a:lnTo>
                      <a:pt x="518" y="96"/>
                    </a:lnTo>
                    <a:lnTo>
                      <a:pt x="526" y="96"/>
                    </a:lnTo>
                    <a:lnTo>
                      <a:pt x="530" y="92"/>
                    </a:lnTo>
                    <a:lnTo>
                      <a:pt x="534" y="92"/>
                    </a:lnTo>
                    <a:lnTo>
                      <a:pt x="538" y="92"/>
                    </a:lnTo>
                    <a:lnTo>
                      <a:pt x="542" y="88"/>
                    </a:lnTo>
                    <a:lnTo>
                      <a:pt x="546" y="88"/>
                    </a:lnTo>
                    <a:lnTo>
                      <a:pt x="550" y="88"/>
                    </a:lnTo>
                    <a:lnTo>
                      <a:pt x="554" y="88"/>
                    </a:lnTo>
                    <a:lnTo>
                      <a:pt x="558" y="84"/>
                    </a:lnTo>
                    <a:lnTo>
                      <a:pt x="562" y="84"/>
                    </a:lnTo>
                    <a:lnTo>
                      <a:pt x="566" y="84"/>
                    </a:lnTo>
                    <a:lnTo>
                      <a:pt x="566" y="80"/>
                    </a:lnTo>
                    <a:lnTo>
                      <a:pt x="570" y="80"/>
                    </a:lnTo>
                    <a:lnTo>
                      <a:pt x="574" y="80"/>
                    </a:lnTo>
                    <a:lnTo>
                      <a:pt x="574" y="76"/>
                    </a:lnTo>
                    <a:lnTo>
                      <a:pt x="574" y="72"/>
                    </a:lnTo>
                    <a:lnTo>
                      <a:pt x="570" y="72"/>
                    </a:lnTo>
                    <a:lnTo>
                      <a:pt x="570" y="68"/>
                    </a:lnTo>
                    <a:lnTo>
                      <a:pt x="566" y="68"/>
                    </a:lnTo>
                    <a:lnTo>
                      <a:pt x="566" y="64"/>
                    </a:lnTo>
                    <a:lnTo>
                      <a:pt x="562" y="64"/>
                    </a:lnTo>
                    <a:lnTo>
                      <a:pt x="558" y="64"/>
                    </a:lnTo>
                    <a:lnTo>
                      <a:pt x="558" y="60"/>
                    </a:lnTo>
                    <a:lnTo>
                      <a:pt x="554" y="60"/>
                    </a:lnTo>
                    <a:lnTo>
                      <a:pt x="550" y="60"/>
                    </a:lnTo>
                    <a:lnTo>
                      <a:pt x="546" y="56"/>
                    </a:lnTo>
                    <a:lnTo>
                      <a:pt x="542" y="56"/>
                    </a:lnTo>
                    <a:lnTo>
                      <a:pt x="538" y="52"/>
                    </a:lnTo>
                    <a:lnTo>
                      <a:pt x="534" y="52"/>
                    </a:lnTo>
                    <a:lnTo>
                      <a:pt x="530" y="52"/>
                    </a:lnTo>
                    <a:lnTo>
                      <a:pt x="526" y="48"/>
                    </a:lnTo>
                    <a:lnTo>
                      <a:pt x="522" y="48"/>
                    </a:lnTo>
                    <a:lnTo>
                      <a:pt x="518" y="44"/>
                    </a:lnTo>
                    <a:lnTo>
                      <a:pt x="510" y="44"/>
                    </a:lnTo>
                    <a:lnTo>
                      <a:pt x="506" y="44"/>
                    </a:lnTo>
                    <a:lnTo>
                      <a:pt x="502" y="40"/>
                    </a:lnTo>
                    <a:lnTo>
                      <a:pt x="498" y="40"/>
                    </a:lnTo>
                    <a:lnTo>
                      <a:pt x="490" y="36"/>
                    </a:lnTo>
                    <a:lnTo>
                      <a:pt x="486" y="36"/>
                    </a:lnTo>
                    <a:lnTo>
                      <a:pt x="478" y="36"/>
                    </a:lnTo>
                    <a:lnTo>
                      <a:pt x="474" y="32"/>
                    </a:lnTo>
                    <a:lnTo>
                      <a:pt x="470" y="32"/>
                    </a:lnTo>
                    <a:lnTo>
                      <a:pt x="462" y="28"/>
                    </a:lnTo>
                    <a:lnTo>
                      <a:pt x="458" y="28"/>
                    </a:lnTo>
                    <a:lnTo>
                      <a:pt x="450" y="28"/>
                    </a:lnTo>
                    <a:lnTo>
                      <a:pt x="446" y="24"/>
                    </a:lnTo>
                    <a:lnTo>
                      <a:pt x="437" y="24"/>
                    </a:lnTo>
                    <a:lnTo>
                      <a:pt x="433" y="20"/>
                    </a:lnTo>
                    <a:lnTo>
                      <a:pt x="425" y="20"/>
                    </a:lnTo>
                    <a:lnTo>
                      <a:pt x="417" y="20"/>
                    </a:lnTo>
                    <a:lnTo>
                      <a:pt x="413" y="16"/>
                    </a:lnTo>
                    <a:lnTo>
                      <a:pt x="405" y="16"/>
                    </a:lnTo>
                    <a:lnTo>
                      <a:pt x="401" y="16"/>
                    </a:lnTo>
                    <a:lnTo>
                      <a:pt x="393" y="12"/>
                    </a:lnTo>
                    <a:lnTo>
                      <a:pt x="389" y="12"/>
                    </a:lnTo>
                    <a:lnTo>
                      <a:pt x="381" y="12"/>
                    </a:lnTo>
                    <a:lnTo>
                      <a:pt x="377" y="12"/>
                    </a:lnTo>
                    <a:lnTo>
                      <a:pt x="369" y="8"/>
                    </a:lnTo>
                    <a:lnTo>
                      <a:pt x="361" y="8"/>
                    </a:lnTo>
                    <a:lnTo>
                      <a:pt x="357" y="8"/>
                    </a:lnTo>
                    <a:lnTo>
                      <a:pt x="349" y="4"/>
                    </a:lnTo>
                    <a:lnTo>
                      <a:pt x="345" y="4"/>
                    </a:lnTo>
                    <a:lnTo>
                      <a:pt x="337" y="4"/>
                    </a:lnTo>
                    <a:lnTo>
                      <a:pt x="333" y="4"/>
                    </a:lnTo>
                    <a:lnTo>
                      <a:pt x="325" y="4"/>
                    </a:lnTo>
                    <a:lnTo>
                      <a:pt x="321" y="0"/>
                    </a:lnTo>
                    <a:lnTo>
                      <a:pt x="317" y="0"/>
                    </a:lnTo>
                    <a:lnTo>
                      <a:pt x="309" y="0"/>
                    </a:lnTo>
                    <a:lnTo>
                      <a:pt x="305" y="0"/>
                    </a:lnTo>
                    <a:lnTo>
                      <a:pt x="297" y="0"/>
                    </a:lnTo>
                    <a:lnTo>
                      <a:pt x="293" y="0"/>
                    </a:lnTo>
                    <a:lnTo>
                      <a:pt x="289" y="0"/>
                    </a:lnTo>
                    <a:lnTo>
                      <a:pt x="285" y="0"/>
                    </a:lnTo>
                    <a:lnTo>
                      <a:pt x="277" y="0"/>
                    </a:lnTo>
                    <a:lnTo>
                      <a:pt x="273" y="0"/>
                    </a:lnTo>
                    <a:lnTo>
                      <a:pt x="265" y="0"/>
                    </a:lnTo>
                    <a:lnTo>
                      <a:pt x="261" y="0"/>
                    </a:lnTo>
                    <a:lnTo>
                      <a:pt x="253" y="0"/>
                    </a:lnTo>
                    <a:lnTo>
                      <a:pt x="249" y="0"/>
                    </a:lnTo>
                    <a:lnTo>
                      <a:pt x="241" y="0"/>
                    </a:lnTo>
                    <a:lnTo>
                      <a:pt x="237" y="0"/>
                    </a:lnTo>
                    <a:lnTo>
                      <a:pt x="229" y="0"/>
                    </a:lnTo>
                    <a:lnTo>
                      <a:pt x="221" y="0"/>
                    </a:lnTo>
                    <a:lnTo>
                      <a:pt x="217" y="4"/>
                    </a:lnTo>
                    <a:lnTo>
                      <a:pt x="209" y="4"/>
                    </a:lnTo>
                    <a:lnTo>
                      <a:pt x="205" y="4"/>
                    </a:lnTo>
                    <a:lnTo>
                      <a:pt x="197" y="4"/>
                    </a:lnTo>
                    <a:lnTo>
                      <a:pt x="189" y="4"/>
                    </a:lnTo>
                    <a:lnTo>
                      <a:pt x="185" y="4"/>
                    </a:lnTo>
                    <a:lnTo>
                      <a:pt x="177" y="8"/>
                    </a:lnTo>
                    <a:lnTo>
                      <a:pt x="173" y="8"/>
                    </a:lnTo>
                    <a:lnTo>
                      <a:pt x="165" y="8"/>
                    </a:lnTo>
                    <a:lnTo>
                      <a:pt x="157" y="8"/>
                    </a:lnTo>
                    <a:lnTo>
                      <a:pt x="153" y="12"/>
                    </a:lnTo>
                    <a:lnTo>
                      <a:pt x="145" y="12"/>
                    </a:lnTo>
                    <a:lnTo>
                      <a:pt x="141" y="12"/>
                    </a:lnTo>
                    <a:lnTo>
                      <a:pt x="133" y="12"/>
                    </a:lnTo>
                    <a:lnTo>
                      <a:pt x="129" y="16"/>
                    </a:lnTo>
                    <a:lnTo>
                      <a:pt x="121" y="16"/>
                    </a:lnTo>
                    <a:lnTo>
                      <a:pt x="117" y="16"/>
                    </a:lnTo>
                    <a:lnTo>
                      <a:pt x="109" y="20"/>
                    </a:lnTo>
                    <a:lnTo>
                      <a:pt x="105" y="20"/>
                    </a:lnTo>
                    <a:lnTo>
                      <a:pt x="97" y="20"/>
                    </a:lnTo>
                    <a:lnTo>
                      <a:pt x="93" y="20"/>
                    </a:lnTo>
                    <a:lnTo>
                      <a:pt x="85" y="24"/>
                    </a:lnTo>
                    <a:lnTo>
                      <a:pt x="81" y="24"/>
                    </a:lnTo>
                    <a:lnTo>
                      <a:pt x="77" y="24"/>
                    </a:lnTo>
                    <a:lnTo>
                      <a:pt x="68" y="28"/>
                    </a:lnTo>
                    <a:lnTo>
                      <a:pt x="64" y="28"/>
                    </a:lnTo>
                    <a:lnTo>
                      <a:pt x="60" y="28"/>
                    </a:lnTo>
                    <a:lnTo>
                      <a:pt x="56" y="32"/>
                    </a:lnTo>
                    <a:lnTo>
                      <a:pt x="52" y="32"/>
                    </a:lnTo>
                    <a:lnTo>
                      <a:pt x="44" y="32"/>
                    </a:lnTo>
                    <a:lnTo>
                      <a:pt x="40" y="36"/>
                    </a:lnTo>
                    <a:lnTo>
                      <a:pt x="36" y="36"/>
                    </a:lnTo>
                    <a:lnTo>
                      <a:pt x="32" y="36"/>
                    </a:lnTo>
                    <a:lnTo>
                      <a:pt x="28" y="40"/>
                    </a:lnTo>
                    <a:lnTo>
                      <a:pt x="24" y="40"/>
                    </a:lnTo>
                    <a:lnTo>
                      <a:pt x="20" y="44"/>
                    </a:lnTo>
                    <a:lnTo>
                      <a:pt x="16" y="44"/>
                    </a:lnTo>
                    <a:lnTo>
                      <a:pt x="12" y="48"/>
                    </a:lnTo>
                    <a:lnTo>
                      <a:pt x="8" y="48"/>
                    </a:lnTo>
                    <a:lnTo>
                      <a:pt x="4" y="48"/>
                    </a:lnTo>
                    <a:lnTo>
                      <a:pt x="4" y="52"/>
                    </a:lnTo>
                    <a:lnTo>
                      <a:pt x="0" y="52"/>
                    </a:lnTo>
                    <a:lnTo>
                      <a:pt x="0" y="56"/>
                    </a:lnTo>
                    <a:lnTo>
                      <a:pt x="4" y="60"/>
                    </a:lnTo>
                    <a:lnTo>
                      <a:pt x="8" y="64"/>
                    </a:lnTo>
                    <a:lnTo>
                      <a:pt x="12" y="64"/>
                    </a:lnTo>
                    <a:lnTo>
                      <a:pt x="16" y="68"/>
                    </a:lnTo>
                    <a:lnTo>
                      <a:pt x="20" y="68"/>
                    </a:lnTo>
                    <a:lnTo>
                      <a:pt x="24" y="72"/>
                    </a:lnTo>
                    <a:lnTo>
                      <a:pt x="28" y="72"/>
                    </a:lnTo>
                    <a:lnTo>
                      <a:pt x="32" y="76"/>
                    </a:lnTo>
                    <a:lnTo>
                      <a:pt x="36" y="76"/>
                    </a:lnTo>
                    <a:lnTo>
                      <a:pt x="44" y="76"/>
                    </a:lnTo>
                    <a:lnTo>
                      <a:pt x="48" y="80"/>
                    </a:lnTo>
                    <a:lnTo>
                      <a:pt x="52" y="80"/>
                    </a:lnTo>
                    <a:lnTo>
                      <a:pt x="56" y="84"/>
                    </a:lnTo>
                    <a:lnTo>
                      <a:pt x="64" y="84"/>
                    </a:lnTo>
                    <a:lnTo>
                      <a:pt x="68" y="88"/>
                    </a:lnTo>
                    <a:lnTo>
                      <a:pt x="72" y="88"/>
                    </a:lnTo>
                    <a:lnTo>
                      <a:pt x="81" y="88"/>
                    </a:lnTo>
                    <a:lnTo>
                      <a:pt x="85" y="92"/>
                    </a:lnTo>
                    <a:lnTo>
                      <a:pt x="93" y="92"/>
                    </a:lnTo>
                    <a:lnTo>
                      <a:pt x="97" y="96"/>
                    </a:lnTo>
                    <a:lnTo>
                      <a:pt x="105" y="96"/>
                    </a:lnTo>
                    <a:lnTo>
                      <a:pt x="109" y="100"/>
                    </a:lnTo>
                    <a:lnTo>
                      <a:pt x="117" y="100"/>
                    </a:lnTo>
                    <a:lnTo>
                      <a:pt x="125" y="104"/>
                    </a:lnTo>
                    <a:lnTo>
                      <a:pt x="129" y="104"/>
                    </a:lnTo>
                    <a:lnTo>
                      <a:pt x="137" y="104"/>
                    </a:lnTo>
                    <a:lnTo>
                      <a:pt x="141" y="108"/>
                    </a:lnTo>
                    <a:lnTo>
                      <a:pt x="149" y="108"/>
                    </a:lnTo>
                    <a:lnTo>
                      <a:pt x="157" y="112"/>
                    </a:lnTo>
                    <a:lnTo>
                      <a:pt x="161" y="112"/>
                    </a:lnTo>
                    <a:lnTo>
                      <a:pt x="169" y="112"/>
                    </a:lnTo>
                    <a:lnTo>
                      <a:pt x="173" y="116"/>
                    </a:lnTo>
                    <a:lnTo>
                      <a:pt x="181" y="116"/>
                    </a:lnTo>
                    <a:lnTo>
                      <a:pt x="185" y="120"/>
                    </a:lnTo>
                    <a:lnTo>
                      <a:pt x="193" y="120"/>
                    </a:lnTo>
                    <a:lnTo>
                      <a:pt x="201" y="120"/>
                    </a:lnTo>
                    <a:lnTo>
                      <a:pt x="205" y="124"/>
                    </a:lnTo>
                    <a:lnTo>
                      <a:pt x="213" y="124"/>
                    </a:lnTo>
                    <a:lnTo>
                      <a:pt x="217" y="124"/>
                    </a:lnTo>
                    <a:lnTo>
                      <a:pt x="221" y="124"/>
                    </a:lnTo>
                    <a:lnTo>
                      <a:pt x="229" y="128"/>
                    </a:lnTo>
                    <a:lnTo>
                      <a:pt x="233" y="128"/>
                    </a:lnTo>
                    <a:lnTo>
                      <a:pt x="237" y="128"/>
                    </a:lnTo>
                    <a:lnTo>
                      <a:pt x="245" y="128"/>
                    </a:lnTo>
                    <a:lnTo>
                      <a:pt x="249" y="132"/>
                    </a:lnTo>
                    <a:lnTo>
                      <a:pt x="253" y="132"/>
                    </a:lnTo>
                    <a:lnTo>
                      <a:pt x="257" y="132"/>
                    </a:lnTo>
                    <a:lnTo>
                      <a:pt x="261" y="132"/>
                    </a:lnTo>
                    <a:lnTo>
                      <a:pt x="265" y="132"/>
                    </a:lnTo>
                    <a:lnTo>
                      <a:pt x="269" y="132"/>
                    </a:lnTo>
                    <a:lnTo>
                      <a:pt x="273" y="132"/>
                    </a:lnTo>
                    <a:lnTo>
                      <a:pt x="277" y="132"/>
                    </a:lnTo>
                  </a:path>
                </a:pathLst>
              </a:custGeom>
              <a:solidFill>
                <a:srgbClr val="3EAAFF"/>
              </a:solidFill>
              <a:ln w="9525" cap="rnd">
                <a:noFill/>
                <a:round/>
                <a:headEnd/>
                <a:tailEnd/>
              </a:ln>
            </p:spPr>
            <p:txBody>
              <a:bodyPr/>
              <a:lstStyle/>
              <a:p>
                <a:endParaRPr lang="en-US"/>
              </a:p>
            </p:txBody>
          </p:sp>
          <p:sp>
            <p:nvSpPr>
              <p:cNvPr id="35850" name="Freeform 7"/>
              <p:cNvSpPr>
                <a:spLocks/>
              </p:cNvSpPr>
              <p:nvPr/>
            </p:nvSpPr>
            <p:spPr bwMode="auto">
              <a:xfrm>
                <a:off x="1939" y="2743"/>
                <a:ext cx="411" cy="93"/>
              </a:xfrm>
              <a:custGeom>
                <a:avLst/>
                <a:gdLst>
                  <a:gd name="T0" fmla="*/ 193 w 411"/>
                  <a:gd name="T1" fmla="*/ 92 h 93"/>
                  <a:gd name="T2" fmla="*/ 209 w 411"/>
                  <a:gd name="T3" fmla="*/ 92 h 93"/>
                  <a:gd name="T4" fmla="*/ 225 w 411"/>
                  <a:gd name="T5" fmla="*/ 92 h 93"/>
                  <a:gd name="T6" fmla="*/ 241 w 411"/>
                  <a:gd name="T7" fmla="*/ 88 h 93"/>
                  <a:gd name="T8" fmla="*/ 261 w 411"/>
                  <a:gd name="T9" fmla="*/ 88 h 93"/>
                  <a:gd name="T10" fmla="*/ 277 w 411"/>
                  <a:gd name="T11" fmla="*/ 88 h 93"/>
                  <a:gd name="T12" fmla="*/ 297 w 411"/>
                  <a:gd name="T13" fmla="*/ 84 h 93"/>
                  <a:gd name="T14" fmla="*/ 317 w 411"/>
                  <a:gd name="T15" fmla="*/ 84 h 93"/>
                  <a:gd name="T16" fmla="*/ 337 w 411"/>
                  <a:gd name="T17" fmla="*/ 80 h 93"/>
                  <a:gd name="T18" fmla="*/ 353 w 411"/>
                  <a:gd name="T19" fmla="*/ 76 h 93"/>
                  <a:gd name="T20" fmla="*/ 369 w 411"/>
                  <a:gd name="T21" fmla="*/ 76 h 93"/>
                  <a:gd name="T22" fmla="*/ 382 w 411"/>
                  <a:gd name="T23" fmla="*/ 72 h 93"/>
                  <a:gd name="T24" fmla="*/ 394 w 411"/>
                  <a:gd name="T25" fmla="*/ 68 h 93"/>
                  <a:gd name="T26" fmla="*/ 402 w 411"/>
                  <a:gd name="T27" fmla="*/ 64 h 93"/>
                  <a:gd name="T28" fmla="*/ 406 w 411"/>
                  <a:gd name="T29" fmla="*/ 60 h 93"/>
                  <a:gd name="T30" fmla="*/ 410 w 411"/>
                  <a:gd name="T31" fmla="*/ 60 h 93"/>
                  <a:gd name="T32" fmla="*/ 406 w 411"/>
                  <a:gd name="T33" fmla="*/ 52 h 93"/>
                  <a:gd name="T34" fmla="*/ 402 w 411"/>
                  <a:gd name="T35" fmla="*/ 44 h 93"/>
                  <a:gd name="T36" fmla="*/ 394 w 411"/>
                  <a:gd name="T37" fmla="*/ 36 h 93"/>
                  <a:gd name="T38" fmla="*/ 386 w 411"/>
                  <a:gd name="T39" fmla="*/ 32 h 93"/>
                  <a:gd name="T40" fmla="*/ 374 w 411"/>
                  <a:gd name="T41" fmla="*/ 28 h 93"/>
                  <a:gd name="T42" fmla="*/ 361 w 411"/>
                  <a:gd name="T43" fmla="*/ 24 h 93"/>
                  <a:gd name="T44" fmla="*/ 345 w 411"/>
                  <a:gd name="T45" fmla="*/ 20 h 93"/>
                  <a:gd name="T46" fmla="*/ 329 w 411"/>
                  <a:gd name="T47" fmla="*/ 16 h 93"/>
                  <a:gd name="T48" fmla="*/ 313 w 411"/>
                  <a:gd name="T49" fmla="*/ 12 h 93"/>
                  <a:gd name="T50" fmla="*/ 293 w 411"/>
                  <a:gd name="T51" fmla="*/ 8 h 93"/>
                  <a:gd name="T52" fmla="*/ 277 w 411"/>
                  <a:gd name="T53" fmla="*/ 8 h 93"/>
                  <a:gd name="T54" fmla="*/ 261 w 411"/>
                  <a:gd name="T55" fmla="*/ 4 h 93"/>
                  <a:gd name="T56" fmla="*/ 245 w 411"/>
                  <a:gd name="T57" fmla="*/ 4 h 93"/>
                  <a:gd name="T58" fmla="*/ 229 w 411"/>
                  <a:gd name="T59" fmla="*/ 4 h 93"/>
                  <a:gd name="T60" fmla="*/ 213 w 411"/>
                  <a:gd name="T61" fmla="*/ 0 h 93"/>
                  <a:gd name="T62" fmla="*/ 201 w 411"/>
                  <a:gd name="T63" fmla="*/ 0 h 93"/>
                  <a:gd name="T64" fmla="*/ 189 w 411"/>
                  <a:gd name="T65" fmla="*/ 0 h 93"/>
                  <a:gd name="T66" fmla="*/ 185 w 411"/>
                  <a:gd name="T67" fmla="*/ 0 h 93"/>
                  <a:gd name="T68" fmla="*/ 169 w 411"/>
                  <a:gd name="T69" fmla="*/ 0 h 93"/>
                  <a:gd name="T70" fmla="*/ 157 w 411"/>
                  <a:gd name="T71" fmla="*/ 4 h 93"/>
                  <a:gd name="T72" fmla="*/ 137 w 411"/>
                  <a:gd name="T73" fmla="*/ 4 h 93"/>
                  <a:gd name="T74" fmla="*/ 121 w 411"/>
                  <a:gd name="T75" fmla="*/ 8 h 93"/>
                  <a:gd name="T76" fmla="*/ 105 w 411"/>
                  <a:gd name="T77" fmla="*/ 12 h 93"/>
                  <a:gd name="T78" fmla="*/ 85 w 411"/>
                  <a:gd name="T79" fmla="*/ 16 h 93"/>
                  <a:gd name="T80" fmla="*/ 69 w 411"/>
                  <a:gd name="T81" fmla="*/ 20 h 93"/>
                  <a:gd name="T82" fmla="*/ 53 w 411"/>
                  <a:gd name="T83" fmla="*/ 28 h 93"/>
                  <a:gd name="T84" fmla="*/ 37 w 411"/>
                  <a:gd name="T85" fmla="*/ 32 h 93"/>
                  <a:gd name="T86" fmla="*/ 25 w 411"/>
                  <a:gd name="T87" fmla="*/ 40 h 93"/>
                  <a:gd name="T88" fmla="*/ 17 w 411"/>
                  <a:gd name="T89" fmla="*/ 44 h 93"/>
                  <a:gd name="T90" fmla="*/ 9 w 411"/>
                  <a:gd name="T91" fmla="*/ 52 h 93"/>
                  <a:gd name="T92" fmla="*/ 4 w 411"/>
                  <a:gd name="T93" fmla="*/ 56 h 93"/>
                  <a:gd name="T94" fmla="*/ 0 w 411"/>
                  <a:gd name="T95" fmla="*/ 64 h 93"/>
                  <a:gd name="T96" fmla="*/ 4 w 411"/>
                  <a:gd name="T97" fmla="*/ 68 h 93"/>
                  <a:gd name="T98" fmla="*/ 13 w 411"/>
                  <a:gd name="T99" fmla="*/ 72 h 93"/>
                  <a:gd name="T100" fmla="*/ 21 w 411"/>
                  <a:gd name="T101" fmla="*/ 72 h 93"/>
                  <a:gd name="T102" fmla="*/ 33 w 411"/>
                  <a:gd name="T103" fmla="*/ 76 h 93"/>
                  <a:gd name="T104" fmla="*/ 49 w 411"/>
                  <a:gd name="T105" fmla="*/ 80 h 93"/>
                  <a:gd name="T106" fmla="*/ 65 w 411"/>
                  <a:gd name="T107" fmla="*/ 84 h 93"/>
                  <a:gd name="T108" fmla="*/ 85 w 411"/>
                  <a:gd name="T109" fmla="*/ 84 h 93"/>
                  <a:gd name="T110" fmla="*/ 105 w 411"/>
                  <a:gd name="T111" fmla="*/ 88 h 93"/>
                  <a:gd name="T112" fmla="*/ 121 w 411"/>
                  <a:gd name="T113" fmla="*/ 88 h 93"/>
                  <a:gd name="T114" fmla="*/ 141 w 411"/>
                  <a:gd name="T115" fmla="*/ 92 h 93"/>
                  <a:gd name="T116" fmla="*/ 157 w 411"/>
                  <a:gd name="T117" fmla="*/ 92 h 93"/>
                  <a:gd name="T118" fmla="*/ 173 w 411"/>
                  <a:gd name="T119" fmla="*/ 92 h 93"/>
                  <a:gd name="T120" fmla="*/ 189 w 411"/>
                  <a:gd name="T121" fmla="*/ 92 h 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1"/>
                  <a:gd name="T184" fmla="*/ 0 h 93"/>
                  <a:gd name="T185" fmla="*/ 411 w 411"/>
                  <a:gd name="T186" fmla="*/ 93 h 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1" h="93">
                    <a:moveTo>
                      <a:pt x="189" y="92"/>
                    </a:moveTo>
                    <a:lnTo>
                      <a:pt x="189" y="92"/>
                    </a:lnTo>
                    <a:lnTo>
                      <a:pt x="193" y="92"/>
                    </a:lnTo>
                    <a:lnTo>
                      <a:pt x="201" y="92"/>
                    </a:lnTo>
                    <a:lnTo>
                      <a:pt x="205" y="92"/>
                    </a:lnTo>
                    <a:lnTo>
                      <a:pt x="209" y="92"/>
                    </a:lnTo>
                    <a:lnTo>
                      <a:pt x="213" y="92"/>
                    </a:lnTo>
                    <a:lnTo>
                      <a:pt x="217" y="92"/>
                    </a:lnTo>
                    <a:lnTo>
                      <a:pt x="225" y="92"/>
                    </a:lnTo>
                    <a:lnTo>
                      <a:pt x="229" y="92"/>
                    </a:lnTo>
                    <a:lnTo>
                      <a:pt x="237" y="92"/>
                    </a:lnTo>
                    <a:lnTo>
                      <a:pt x="241" y="88"/>
                    </a:lnTo>
                    <a:lnTo>
                      <a:pt x="249" y="88"/>
                    </a:lnTo>
                    <a:lnTo>
                      <a:pt x="253" y="88"/>
                    </a:lnTo>
                    <a:lnTo>
                      <a:pt x="261" y="88"/>
                    </a:lnTo>
                    <a:lnTo>
                      <a:pt x="265" y="88"/>
                    </a:lnTo>
                    <a:lnTo>
                      <a:pt x="273" y="88"/>
                    </a:lnTo>
                    <a:lnTo>
                      <a:pt x="277" y="88"/>
                    </a:lnTo>
                    <a:lnTo>
                      <a:pt x="285" y="84"/>
                    </a:lnTo>
                    <a:lnTo>
                      <a:pt x="293" y="84"/>
                    </a:lnTo>
                    <a:lnTo>
                      <a:pt x="297" y="84"/>
                    </a:lnTo>
                    <a:lnTo>
                      <a:pt x="305" y="84"/>
                    </a:lnTo>
                    <a:lnTo>
                      <a:pt x="309" y="84"/>
                    </a:lnTo>
                    <a:lnTo>
                      <a:pt x="317" y="84"/>
                    </a:lnTo>
                    <a:lnTo>
                      <a:pt x="325" y="80"/>
                    </a:lnTo>
                    <a:lnTo>
                      <a:pt x="329" y="80"/>
                    </a:lnTo>
                    <a:lnTo>
                      <a:pt x="337" y="80"/>
                    </a:lnTo>
                    <a:lnTo>
                      <a:pt x="341" y="80"/>
                    </a:lnTo>
                    <a:lnTo>
                      <a:pt x="349" y="76"/>
                    </a:lnTo>
                    <a:lnTo>
                      <a:pt x="353" y="76"/>
                    </a:lnTo>
                    <a:lnTo>
                      <a:pt x="357" y="76"/>
                    </a:lnTo>
                    <a:lnTo>
                      <a:pt x="365" y="76"/>
                    </a:lnTo>
                    <a:lnTo>
                      <a:pt x="369" y="76"/>
                    </a:lnTo>
                    <a:lnTo>
                      <a:pt x="374" y="72"/>
                    </a:lnTo>
                    <a:lnTo>
                      <a:pt x="378" y="72"/>
                    </a:lnTo>
                    <a:lnTo>
                      <a:pt x="382" y="72"/>
                    </a:lnTo>
                    <a:lnTo>
                      <a:pt x="386" y="68"/>
                    </a:lnTo>
                    <a:lnTo>
                      <a:pt x="390" y="68"/>
                    </a:lnTo>
                    <a:lnTo>
                      <a:pt x="394" y="68"/>
                    </a:lnTo>
                    <a:lnTo>
                      <a:pt x="398" y="68"/>
                    </a:lnTo>
                    <a:lnTo>
                      <a:pt x="402" y="64"/>
                    </a:lnTo>
                    <a:lnTo>
                      <a:pt x="406" y="64"/>
                    </a:lnTo>
                    <a:lnTo>
                      <a:pt x="406" y="60"/>
                    </a:lnTo>
                    <a:lnTo>
                      <a:pt x="410" y="60"/>
                    </a:lnTo>
                    <a:lnTo>
                      <a:pt x="410" y="56"/>
                    </a:lnTo>
                    <a:lnTo>
                      <a:pt x="406" y="52"/>
                    </a:lnTo>
                    <a:lnTo>
                      <a:pt x="406" y="48"/>
                    </a:lnTo>
                    <a:lnTo>
                      <a:pt x="402" y="44"/>
                    </a:lnTo>
                    <a:lnTo>
                      <a:pt x="402" y="40"/>
                    </a:lnTo>
                    <a:lnTo>
                      <a:pt x="398" y="40"/>
                    </a:lnTo>
                    <a:lnTo>
                      <a:pt x="394" y="36"/>
                    </a:lnTo>
                    <a:lnTo>
                      <a:pt x="390" y="36"/>
                    </a:lnTo>
                    <a:lnTo>
                      <a:pt x="390" y="32"/>
                    </a:lnTo>
                    <a:lnTo>
                      <a:pt x="386" y="32"/>
                    </a:lnTo>
                    <a:lnTo>
                      <a:pt x="382" y="32"/>
                    </a:lnTo>
                    <a:lnTo>
                      <a:pt x="378" y="28"/>
                    </a:lnTo>
                    <a:lnTo>
                      <a:pt x="374" y="28"/>
                    </a:lnTo>
                    <a:lnTo>
                      <a:pt x="369" y="24"/>
                    </a:lnTo>
                    <a:lnTo>
                      <a:pt x="365" y="24"/>
                    </a:lnTo>
                    <a:lnTo>
                      <a:pt x="361" y="24"/>
                    </a:lnTo>
                    <a:lnTo>
                      <a:pt x="353" y="20"/>
                    </a:lnTo>
                    <a:lnTo>
                      <a:pt x="349" y="20"/>
                    </a:lnTo>
                    <a:lnTo>
                      <a:pt x="345" y="20"/>
                    </a:lnTo>
                    <a:lnTo>
                      <a:pt x="341" y="16"/>
                    </a:lnTo>
                    <a:lnTo>
                      <a:pt x="333" y="16"/>
                    </a:lnTo>
                    <a:lnTo>
                      <a:pt x="329" y="16"/>
                    </a:lnTo>
                    <a:lnTo>
                      <a:pt x="321" y="12"/>
                    </a:lnTo>
                    <a:lnTo>
                      <a:pt x="317" y="12"/>
                    </a:lnTo>
                    <a:lnTo>
                      <a:pt x="313" y="12"/>
                    </a:lnTo>
                    <a:lnTo>
                      <a:pt x="305" y="12"/>
                    </a:lnTo>
                    <a:lnTo>
                      <a:pt x="301" y="8"/>
                    </a:lnTo>
                    <a:lnTo>
                      <a:pt x="293" y="8"/>
                    </a:lnTo>
                    <a:lnTo>
                      <a:pt x="289" y="8"/>
                    </a:lnTo>
                    <a:lnTo>
                      <a:pt x="285" y="8"/>
                    </a:lnTo>
                    <a:lnTo>
                      <a:pt x="277" y="8"/>
                    </a:lnTo>
                    <a:lnTo>
                      <a:pt x="273" y="8"/>
                    </a:lnTo>
                    <a:lnTo>
                      <a:pt x="265" y="4"/>
                    </a:lnTo>
                    <a:lnTo>
                      <a:pt x="261" y="4"/>
                    </a:lnTo>
                    <a:lnTo>
                      <a:pt x="253" y="4"/>
                    </a:lnTo>
                    <a:lnTo>
                      <a:pt x="249" y="4"/>
                    </a:lnTo>
                    <a:lnTo>
                      <a:pt x="245" y="4"/>
                    </a:lnTo>
                    <a:lnTo>
                      <a:pt x="237" y="4"/>
                    </a:lnTo>
                    <a:lnTo>
                      <a:pt x="233" y="4"/>
                    </a:lnTo>
                    <a:lnTo>
                      <a:pt x="229" y="4"/>
                    </a:lnTo>
                    <a:lnTo>
                      <a:pt x="225" y="4"/>
                    </a:lnTo>
                    <a:lnTo>
                      <a:pt x="217" y="0"/>
                    </a:lnTo>
                    <a:lnTo>
                      <a:pt x="213" y="0"/>
                    </a:lnTo>
                    <a:lnTo>
                      <a:pt x="209" y="0"/>
                    </a:lnTo>
                    <a:lnTo>
                      <a:pt x="205" y="0"/>
                    </a:lnTo>
                    <a:lnTo>
                      <a:pt x="201" y="0"/>
                    </a:lnTo>
                    <a:lnTo>
                      <a:pt x="197" y="0"/>
                    </a:lnTo>
                    <a:lnTo>
                      <a:pt x="193" y="0"/>
                    </a:lnTo>
                    <a:lnTo>
                      <a:pt x="189" y="0"/>
                    </a:lnTo>
                    <a:lnTo>
                      <a:pt x="185" y="0"/>
                    </a:lnTo>
                    <a:lnTo>
                      <a:pt x="181" y="0"/>
                    </a:lnTo>
                    <a:lnTo>
                      <a:pt x="173" y="0"/>
                    </a:lnTo>
                    <a:lnTo>
                      <a:pt x="169" y="0"/>
                    </a:lnTo>
                    <a:lnTo>
                      <a:pt x="165" y="4"/>
                    </a:lnTo>
                    <a:lnTo>
                      <a:pt x="161" y="4"/>
                    </a:lnTo>
                    <a:lnTo>
                      <a:pt x="157" y="4"/>
                    </a:lnTo>
                    <a:lnTo>
                      <a:pt x="149" y="4"/>
                    </a:lnTo>
                    <a:lnTo>
                      <a:pt x="145" y="4"/>
                    </a:lnTo>
                    <a:lnTo>
                      <a:pt x="137" y="4"/>
                    </a:lnTo>
                    <a:lnTo>
                      <a:pt x="133" y="8"/>
                    </a:lnTo>
                    <a:lnTo>
                      <a:pt x="129" y="8"/>
                    </a:lnTo>
                    <a:lnTo>
                      <a:pt x="121" y="8"/>
                    </a:lnTo>
                    <a:lnTo>
                      <a:pt x="117" y="8"/>
                    </a:lnTo>
                    <a:lnTo>
                      <a:pt x="109" y="12"/>
                    </a:lnTo>
                    <a:lnTo>
                      <a:pt x="105" y="12"/>
                    </a:lnTo>
                    <a:lnTo>
                      <a:pt x="97" y="12"/>
                    </a:lnTo>
                    <a:lnTo>
                      <a:pt x="93" y="16"/>
                    </a:lnTo>
                    <a:lnTo>
                      <a:pt x="85" y="16"/>
                    </a:lnTo>
                    <a:lnTo>
                      <a:pt x="81" y="16"/>
                    </a:lnTo>
                    <a:lnTo>
                      <a:pt x="73" y="20"/>
                    </a:lnTo>
                    <a:lnTo>
                      <a:pt x="69" y="20"/>
                    </a:lnTo>
                    <a:lnTo>
                      <a:pt x="65" y="24"/>
                    </a:lnTo>
                    <a:lnTo>
                      <a:pt x="57" y="24"/>
                    </a:lnTo>
                    <a:lnTo>
                      <a:pt x="53" y="28"/>
                    </a:lnTo>
                    <a:lnTo>
                      <a:pt x="49" y="28"/>
                    </a:lnTo>
                    <a:lnTo>
                      <a:pt x="45" y="32"/>
                    </a:lnTo>
                    <a:lnTo>
                      <a:pt x="37" y="32"/>
                    </a:lnTo>
                    <a:lnTo>
                      <a:pt x="33" y="32"/>
                    </a:lnTo>
                    <a:lnTo>
                      <a:pt x="29" y="36"/>
                    </a:lnTo>
                    <a:lnTo>
                      <a:pt x="25" y="40"/>
                    </a:lnTo>
                    <a:lnTo>
                      <a:pt x="21" y="40"/>
                    </a:lnTo>
                    <a:lnTo>
                      <a:pt x="17" y="44"/>
                    </a:lnTo>
                    <a:lnTo>
                      <a:pt x="13" y="48"/>
                    </a:lnTo>
                    <a:lnTo>
                      <a:pt x="9" y="48"/>
                    </a:lnTo>
                    <a:lnTo>
                      <a:pt x="9" y="52"/>
                    </a:lnTo>
                    <a:lnTo>
                      <a:pt x="4" y="52"/>
                    </a:lnTo>
                    <a:lnTo>
                      <a:pt x="4" y="56"/>
                    </a:lnTo>
                    <a:lnTo>
                      <a:pt x="0" y="60"/>
                    </a:lnTo>
                    <a:lnTo>
                      <a:pt x="0" y="64"/>
                    </a:lnTo>
                    <a:lnTo>
                      <a:pt x="4" y="64"/>
                    </a:lnTo>
                    <a:lnTo>
                      <a:pt x="4" y="68"/>
                    </a:lnTo>
                    <a:lnTo>
                      <a:pt x="9" y="68"/>
                    </a:lnTo>
                    <a:lnTo>
                      <a:pt x="13" y="72"/>
                    </a:lnTo>
                    <a:lnTo>
                      <a:pt x="17" y="72"/>
                    </a:lnTo>
                    <a:lnTo>
                      <a:pt x="21" y="72"/>
                    </a:lnTo>
                    <a:lnTo>
                      <a:pt x="25" y="76"/>
                    </a:lnTo>
                    <a:lnTo>
                      <a:pt x="29" y="76"/>
                    </a:lnTo>
                    <a:lnTo>
                      <a:pt x="33" y="76"/>
                    </a:lnTo>
                    <a:lnTo>
                      <a:pt x="37" y="76"/>
                    </a:lnTo>
                    <a:lnTo>
                      <a:pt x="45" y="80"/>
                    </a:lnTo>
                    <a:lnTo>
                      <a:pt x="49" y="80"/>
                    </a:lnTo>
                    <a:lnTo>
                      <a:pt x="53" y="80"/>
                    </a:lnTo>
                    <a:lnTo>
                      <a:pt x="61" y="80"/>
                    </a:lnTo>
                    <a:lnTo>
                      <a:pt x="65" y="84"/>
                    </a:lnTo>
                    <a:lnTo>
                      <a:pt x="73" y="84"/>
                    </a:lnTo>
                    <a:lnTo>
                      <a:pt x="77" y="84"/>
                    </a:lnTo>
                    <a:lnTo>
                      <a:pt x="85" y="84"/>
                    </a:lnTo>
                    <a:lnTo>
                      <a:pt x="89" y="84"/>
                    </a:lnTo>
                    <a:lnTo>
                      <a:pt x="97" y="88"/>
                    </a:lnTo>
                    <a:lnTo>
                      <a:pt x="105" y="88"/>
                    </a:lnTo>
                    <a:lnTo>
                      <a:pt x="109" y="88"/>
                    </a:lnTo>
                    <a:lnTo>
                      <a:pt x="117" y="88"/>
                    </a:lnTo>
                    <a:lnTo>
                      <a:pt x="121" y="88"/>
                    </a:lnTo>
                    <a:lnTo>
                      <a:pt x="129" y="88"/>
                    </a:lnTo>
                    <a:lnTo>
                      <a:pt x="133" y="92"/>
                    </a:lnTo>
                    <a:lnTo>
                      <a:pt x="141" y="92"/>
                    </a:lnTo>
                    <a:lnTo>
                      <a:pt x="145" y="92"/>
                    </a:lnTo>
                    <a:lnTo>
                      <a:pt x="153" y="92"/>
                    </a:lnTo>
                    <a:lnTo>
                      <a:pt x="157" y="92"/>
                    </a:lnTo>
                    <a:lnTo>
                      <a:pt x="165" y="92"/>
                    </a:lnTo>
                    <a:lnTo>
                      <a:pt x="169" y="92"/>
                    </a:lnTo>
                    <a:lnTo>
                      <a:pt x="173" y="92"/>
                    </a:lnTo>
                    <a:lnTo>
                      <a:pt x="177" y="92"/>
                    </a:lnTo>
                    <a:lnTo>
                      <a:pt x="181" y="92"/>
                    </a:lnTo>
                    <a:lnTo>
                      <a:pt x="189" y="92"/>
                    </a:lnTo>
                  </a:path>
                </a:pathLst>
              </a:custGeom>
              <a:solidFill>
                <a:srgbClr val="3EAAFF"/>
              </a:solidFill>
              <a:ln w="9525" cap="rnd">
                <a:noFill/>
                <a:round/>
                <a:headEnd/>
                <a:tailEnd/>
              </a:ln>
            </p:spPr>
            <p:txBody>
              <a:bodyPr/>
              <a:lstStyle/>
              <a:p>
                <a:endParaRPr lang="en-US"/>
              </a:p>
            </p:txBody>
          </p:sp>
          <p:sp>
            <p:nvSpPr>
              <p:cNvPr id="35851" name="Freeform 8"/>
              <p:cNvSpPr>
                <a:spLocks/>
              </p:cNvSpPr>
              <p:nvPr/>
            </p:nvSpPr>
            <p:spPr bwMode="auto">
              <a:xfrm>
                <a:off x="1984" y="2783"/>
                <a:ext cx="321" cy="69"/>
              </a:xfrm>
              <a:custGeom>
                <a:avLst/>
                <a:gdLst>
                  <a:gd name="T0" fmla="*/ 152 w 321"/>
                  <a:gd name="T1" fmla="*/ 68 h 69"/>
                  <a:gd name="T2" fmla="*/ 168 w 321"/>
                  <a:gd name="T3" fmla="*/ 68 h 69"/>
                  <a:gd name="T4" fmla="*/ 184 w 321"/>
                  <a:gd name="T5" fmla="*/ 68 h 69"/>
                  <a:gd name="T6" fmla="*/ 204 w 321"/>
                  <a:gd name="T7" fmla="*/ 68 h 69"/>
                  <a:gd name="T8" fmla="*/ 224 w 321"/>
                  <a:gd name="T9" fmla="*/ 64 h 69"/>
                  <a:gd name="T10" fmla="*/ 244 w 321"/>
                  <a:gd name="T11" fmla="*/ 64 h 69"/>
                  <a:gd name="T12" fmla="*/ 260 w 321"/>
                  <a:gd name="T13" fmla="*/ 60 h 69"/>
                  <a:gd name="T14" fmla="*/ 280 w 321"/>
                  <a:gd name="T15" fmla="*/ 56 h 69"/>
                  <a:gd name="T16" fmla="*/ 296 w 321"/>
                  <a:gd name="T17" fmla="*/ 56 h 69"/>
                  <a:gd name="T18" fmla="*/ 308 w 321"/>
                  <a:gd name="T19" fmla="*/ 52 h 69"/>
                  <a:gd name="T20" fmla="*/ 316 w 321"/>
                  <a:gd name="T21" fmla="*/ 48 h 69"/>
                  <a:gd name="T22" fmla="*/ 320 w 321"/>
                  <a:gd name="T23" fmla="*/ 44 h 69"/>
                  <a:gd name="T24" fmla="*/ 320 w 321"/>
                  <a:gd name="T25" fmla="*/ 40 h 69"/>
                  <a:gd name="T26" fmla="*/ 316 w 321"/>
                  <a:gd name="T27" fmla="*/ 32 h 69"/>
                  <a:gd name="T28" fmla="*/ 312 w 321"/>
                  <a:gd name="T29" fmla="*/ 24 h 69"/>
                  <a:gd name="T30" fmla="*/ 300 w 321"/>
                  <a:gd name="T31" fmla="*/ 20 h 69"/>
                  <a:gd name="T32" fmla="*/ 288 w 321"/>
                  <a:gd name="T33" fmla="*/ 16 h 69"/>
                  <a:gd name="T34" fmla="*/ 276 w 321"/>
                  <a:gd name="T35" fmla="*/ 8 h 69"/>
                  <a:gd name="T36" fmla="*/ 260 w 321"/>
                  <a:gd name="T37" fmla="*/ 8 h 69"/>
                  <a:gd name="T38" fmla="*/ 244 w 321"/>
                  <a:gd name="T39" fmla="*/ 4 h 69"/>
                  <a:gd name="T40" fmla="*/ 228 w 321"/>
                  <a:gd name="T41" fmla="*/ 0 h 69"/>
                  <a:gd name="T42" fmla="*/ 208 w 321"/>
                  <a:gd name="T43" fmla="*/ 0 h 69"/>
                  <a:gd name="T44" fmla="*/ 192 w 321"/>
                  <a:gd name="T45" fmla="*/ 0 h 69"/>
                  <a:gd name="T46" fmla="*/ 180 w 321"/>
                  <a:gd name="T47" fmla="*/ 0 h 69"/>
                  <a:gd name="T48" fmla="*/ 164 w 321"/>
                  <a:gd name="T49" fmla="*/ 0 h 69"/>
                  <a:gd name="T50" fmla="*/ 152 w 321"/>
                  <a:gd name="T51" fmla="*/ 0 h 69"/>
                  <a:gd name="T52" fmla="*/ 144 w 321"/>
                  <a:gd name="T53" fmla="*/ 0 h 69"/>
                  <a:gd name="T54" fmla="*/ 132 w 321"/>
                  <a:gd name="T55" fmla="*/ 0 h 69"/>
                  <a:gd name="T56" fmla="*/ 120 w 321"/>
                  <a:gd name="T57" fmla="*/ 0 h 69"/>
                  <a:gd name="T58" fmla="*/ 104 w 321"/>
                  <a:gd name="T59" fmla="*/ 4 h 69"/>
                  <a:gd name="T60" fmla="*/ 84 w 321"/>
                  <a:gd name="T61" fmla="*/ 4 h 69"/>
                  <a:gd name="T62" fmla="*/ 68 w 321"/>
                  <a:gd name="T63" fmla="*/ 8 h 69"/>
                  <a:gd name="T64" fmla="*/ 52 w 321"/>
                  <a:gd name="T65" fmla="*/ 12 h 69"/>
                  <a:gd name="T66" fmla="*/ 36 w 321"/>
                  <a:gd name="T67" fmla="*/ 16 h 69"/>
                  <a:gd name="T68" fmla="*/ 24 w 321"/>
                  <a:gd name="T69" fmla="*/ 24 h 69"/>
                  <a:gd name="T70" fmla="*/ 12 w 321"/>
                  <a:gd name="T71" fmla="*/ 28 h 69"/>
                  <a:gd name="T72" fmla="*/ 4 w 321"/>
                  <a:gd name="T73" fmla="*/ 36 h 69"/>
                  <a:gd name="T74" fmla="*/ 0 w 321"/>
                  <a:gd name="T75" fmla="*/ 44 h 69"/>
                  <a:gd name="T76" fmla="*/ 0 w 321"/>
                  <a:gd name="T77" fmla="*/ 48 h 69"/>
                  <a:gd name="T78" fmla="*/ 4 w 321"/>
                  <a:gd name="T79" fmla="*/ 52 h 69"/>
                  <a:gd name="T80" fmla="*/ 12 w 321"/>
                  <a:gd name="T81" fmla="*/ 56 h 69"/>
                  <a:gd name="T82" fmla="*/ 28 w 321"/>
                  <a:gd name="T83" fmla="*/ 60 h 69"/>
                  <a:gd name="T84" fmla="*/ 44 w 321"/>
                  <a:gd name="T85" fmla="*/ 60 h 69"/>
                  <a:gd name="T86" fmla="*/ 60 w 321"/>
                  <a:gd name="T87" fmla="*/ 64 h 69"/>
                  <a:gd name="T88" fmla="*/ 80 w 321"/>
                  <a:gd name="T89" fmla="*/ 64 h 69"/>
                  <a:gd name="T90" fmla="*/ 96 w 321"/>
                  <a:gd name="T91" fmla="*/ 68 h 69"/>
                  <a:gd name="T92" fmla="*/ 116 w 321"/>
                  <a:gd name="T93" fmla="*/ 68 h 69"/>
                  <a:gd name="T94" fmla="*/ 132 w 321"/>
                  <a:gd name="T95" fmla="*/ 68 h 69"/>
                  <a:gd name="T96" fmla="*/ 144 w 321"/>
                  <a:gd name="T97" fmla="*/ 68 h 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1"/>
                  <a:gd name="T148" fmla="*/ 0 h 69"/>
                  <a:gd name="T149" fmla="*/ 321 w 321"/>
                  <a:gd name="T150" fmla="*/ 69 h 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1" h="69">
                    <a:moveTo>
                      <a:pt x="144" y="68"/>
                    </a:moveTo>
                    <a:lnTo>
                      <a:pt x="148" y="68"/>
                    </a:lnTo>
                    <a:lnTo>
                      <a:pt x="152" y="68"/>
                    </a:lnTo>
                    <a:lnTo>
                      <a:pt x="160" y="68"/>
                    </a:lnTo>
                    <a:lnTo>
                      <a:pt x="164" y="68"/>
                    </a:lnTo>
                    <a:lnTo>
                      <a:pt x="168" y="68"/>
                    </a:lnTo>
                    <a:lnTo>
                      <a:pt x="172" y="68"/>
                    </a:lnTo>
                    <a:lnTo>
                      <a:pt x="180" y="68"/>
                    </a:lnTo>
                    <a:lnTo>
                      <a:pt x="184" y="68"/>
                    </a:lnTo>
                    <a:lnTo>
                      <a:pt x="192" y="68"/>
                    </a:lnTo>
                    <a:lnTo>
                      <a:pt x="196" y="68"/>
                    </a:lnTo>
                    <a:lnTo>
                      <a:pt x="204" y="68"/>
                    </a:lnTo>
                    <a:lnTo>
                      <a:pt x="208" y="68"/>
                    </a:lnTo>
                    <a:lnTo>
                      <a:pt x="216" y="64"/>
                    </a:lnTo>
                    <a:lnTo>
                      <a:pt x="224" y="64"/>
                    </a:lnTo>
                    <a:lnTo>
                      <a:pt x="228" y="64"/>
                    </a:lnTo>
                    <a:lnTo>
                      <a:pt x="236" y="64"/>
                    </a:lnTo>
                    <a:lnTo>
                      <a:pt x="244" y="64"/>
                    </a:lnTo>
                    <a:lnTo>
                      <a:pt x="248" y="60"/>
                    </a:lnTo>
                    <a:lnTo>
                      <a:pt x="256" y="60"/>
                    </a:lnTo>
                    <a:lnTo>
                      <a:pt x="260" y="60"/>
                    </a:lnTo>
                    <a:lnTo>
                      <a:pt x="268" y="60"/>
                    </a:lnTo>
                    <a:lnTo>
                      <a:pt x="272" y="60"/>
                    </a:lnTo>
                    <a:lnTo>
                      <a:pt x="280" y="56"/>
                    </a:lnTo>
                    <a:lnTo>
                      <a:pt x="284" y="56"/>
                    </a:lnTo>
                    <a:lnTo>
                      <a:pt x="288" y="56"/>
                    </a:lnTo>
                    <a:lnTo>
                      <a:pt x="296" y="56"/>
                    </a:lnTo>
                    <a:lnTo>
                      <a:pt x="300" y="52"/>
                    </a:lnTo>
                    <a:lnTo>
                      <a:pt x="304" y="52"/>
                    </a:lnTo>
                    <a:lnTo>
                      <a:pt x="308" y="52"/>
                    </a:lnTo>
                    <a:lnTo>
                      <a:pt x="312" y="52"/>
                    </a:lnTo>
                    <a:lnTo>
                      <a:pt x="312" y="48"/>
                    </a:lnTo>
                    <a:lnTo>
                      <a:pt x="316" y="48"/>
                    </a:lnTo>
                    <a:lnTo>
                      <a:pt x="320" y="44"/>
                    </a:lnTo>
                    <a:lnTo>
                      <a:pt x="320" y="40"/>
                    </a:lnTo>
                    <a:lnTo>
                      <a:pt x="320" y="36"/>
                    </a:lnTo>
                    <a:lnTo>
                      <a:pt x="316" y="32"/>
                    </a:lnTo>
                    <a:lnTo>
                      <a:pt x="316" y="28"/>
                    </a:lnTo>
                    <a:lnTo>
                      <a:pt x="312" y="28"/>
                    </a:lnTo>
                    <a:lnTo>
                      <a:pt x="312" y="24"/>
                    </a:lnTo>
                    <a:lnTo>
                      <a:pt x="308" y="24"/>
                    </a:lnTo>
                    <a:lnTo>
                      <a:pt x="304" y="20"/>
                    </a:lnTo>
                    <a:lnTo>
                      <a:pt x="300" y="20"/>
                    </a:lnTo>
                    <a:lnTo>
                      <a:pt x="296" y="16"/>
                    </a:lnTo>
                    <a:lnTo>
                      <a:pt x="292" y="16"/>
                    </a:lnTo>
                    <a:lnTo>
                      <a:pt x="288" y="16"/>
                    </a:lnTo>
                    <a:lnTo>
                      <a:pt x="284" y="12"/>
                    </a:lnTo>
                    <a:lnTo>
                      <a:pt x="280" y="12"/>
                    </a:lnTo>
                    <a:lnTo>
                      <a:pt x="276" y="8"/>
                    </a:lnTo>
                    <a:lnTo>
                      <a:pt x="272" y="8"/>
                    </a:lnTo>
                    <a:lnTo>
                      <a:pt x="264" y="8"/>
                    </a:lnTo>
                    <a:lnTo>
                      <a:pt x="260" y="8"/>
                    </a:lnTo>
                    <a:lnTo>
                      <a:pt x="256" y="4"/>
                    </a:lnTo>
                    <a:lnTo>
                      <a:pt x="248" y="4"/>
                    </a:lnTo>
                    <a:lnTo>
                      <a:pt x="244" y="4"/>
                    </a:lnTo>
                    <a:lnTo>
                      <a:pt x="236" y="4"/>
                    </a:lnTo>
                    <a:lnTo>
                      <a:pt x="232" y="4"/>
                    </a:lnTo>
                    <a:lnTo>
                      <a:pt x="228" y="0"/>
                    </a:lnTo>
                    <a:lnTo>
                      <a:pt x="220" y="0"/>
                    </a:lnTo>
                    <a:lnTo>
                      <a:pt x="216" y="0"/>
                    </a:lnTo>
                    <a:lnTo>
                      <a:pt x="208" y="0"/>
                    </a:lnTo>
                    <a:lnTo>
                      <a:pt x="204" y="0"/>
                    </a:lnTo>
                    <a:lnTo>
                      <a:pt x="200" y="0"/>
                    </a:lnTo>
                    <a:lnTo>
                      <a:pt x="192" y="0"/>
                    </a:lnTo>
                    <a:lnTo>
                      <a:pt x="188" y="0"/>
                    </a:lnTo>
                    <a:lnTo>
                      <a:pt x="184" y="0"/>
                    </a:lnTo>
                    <a:lnTo>
                      <a:pt x="180" y="0"/>
                    </a:lnTo>
                    <a:lnTo>
                      <a:pt x="172" y="0"/>
                    </a:lnTo>
                    <a:lnTo>
                      <a:pt x="168" y="0"/>
                    </a:lnTo>
                    <a:lnTo>
                      <a:pt x="164" y="0"/>
                    </a:lnTo>
                    <a:lnTo>
                      <a:pt x="160" y="0"/>
                    </a:lnTo>
                    <a:lnTo>
                      <a:pt x="156" y="0"/>
                    </a:lnTo>
                    <a:lnTo>
                      <a:pt x="152" y="0"/>
                    </a:lnTo>
                    <a:lnTo>
                      <a:pt x="148" y="0"/>
                    </a:lnTo>
                    <a:lnTo>
                      <a:pt x="144" y="0"/>
                    </a:lnTo>
                    <a:lnTo>
                      <a:pt x="136" y="0"/>
                    </a:lnTo>
                    <a:lnTo>
                      <a:pt x="132" y="0"/>
                    </a:lnTo>
                    <a:lnTo>
                      <a:pt x="128" y="0"/>
                    </a:lnTo>
                    <a:lnTo>
                      <a:pt x="124" y="0"/>
                    </a:lnTo>
                    <a:lnTo>
                      <a:pt x="120" y="0"/>
                    </a:lnTo>
                    <a:lnTo>
                      <a:pt x="112" y="0"/>
                    </a:lnTo>
                    <a:lnTo>
                      <a:pt x="108" y="0"/>
                    </a:lnTo>
                    <a:lnTo>
                      <a:pt x="104" y="4"/>
                    </a:lnTo>
                    <a:lnTo>
                      <a:pt x="96" y="4"/>
                    </a:lnTo>
                    <a:lnTo>
                      <a:pt x="92" y="4"/>
                    </a:lnTo>
                    <a:lnTo>
                      <a:pt x="84" y="4"/>
                    </a:lnTo>
                    <a:lnTo>
                      <a:pt x="80" y="8"/>
                    </a:lnTo>
                    <a:lnTo>
                      <a:pt x="72" y="8"/>
                    </a:lnTo>
                    <a:lnTo>
                      <a:pt x="68" y="8"/>
                    </a:lnTo>
                    <a:lnTo>
                      <a:pt x="64" y="8"/>
                    </a:lnTo>
                    <a:lnTo>
                      <a:pt x="56" y="12"/>
                    </a:lnTo>
                    <a:lnTo>
                      <a:pt x="52" y="12"/>
                    </a:lnTo>
                    <a:lnTo>
                      <a:pt x="48" y="16"/>
                    </a:lnTo>
                    <a:lnTo>
                      <a:pt x="40" y="16"/>
                    </a:lnTo>
                    <a:lnTo>
                      <a:pt x="36" y="16"/>
                    </a:lnTo>
                    <a:lnTo>
                      <a:pt x="32" y="20"/>
                    </a:lnTo>
                    <a:lnTo>
                      <a:pt x="28" y="20"/>
                    </a:lnTo>
                    <a:lnTo>
                      <a:pt x="24" y="24"/>
                    </a:lnTo>
                    <a:lnTo>
                      <a:pt x="20" y="24"/>
                    </a:lnTo>
                    <a:lnTo>
                      <a:pt x="16" y="28"/>
                    </a:lnTo>
                    <a:lnTo>
                      <a:pt x="12" y="28"/>
                    </a:lnTo>
                    <a:lnTo>
                      <a:pt x="8" y="32"/>
                    </a:lnTo>
                    <a:lnTo>
                      <a:pt x="4" y="36"/>
                    </a:lnTo>
                    <a:lnTo>
                      <a:pt x="0" y="40"/>
                    </a:lnTo>
                    <a:lnTo>
                      <a:pt x="0" y="44"/>
                    </a:lnTo>
                    <a:lnTo>
                      <a:pt x="0" y="48"/>
                    </a:lnTo>
                    <a:lnTo>
                      <a:pt x="4" y="48"/>
                    </a:lnTo>
                    <a:lnTo>
                      <a:pt x="4" y="52"/>
                    </a:lnTo>
                    <a:lnTo>
                      <a:pt x="8" y="52"/>
                    </a:lnTo>
                    <a:lnTo>
                      <a:pt x="12" y="52"/>
                    </a:lnTo>
                    <a:lnTo>
                      <a:pt x="12" y="56"/>
                    </a:lnTo>
                    <a:lnTo>
                      <a:pt x="16" y="56"/>
                    </a:lnTo>
                    <a:lnTo>
                      <a:pt x="20" y="56"/>
                    </a:lnTo>
                    <a:lnTo>
                      <a:pt x="28" y="60"/>
                    </a:lnTo>
                    <a:lnTo>
                      <a:pt x="32" y="60"/>
                    </a:lnTo>
                    <a:lnTo>
                      <a:pt x="36" y="60"/>
                    </a:lnTo>
                    <a:lnTo>
                      <a:pt x="44" y="60"/>
                    </a:lnTo>
                    <a:lnTo>
                      <a:pt x="48" y="60"/>
                    </a:lnTo>
                    <a:lnTo>
                      <a:pt x="52" y="64"/>
                    </a:lnTo>
                    <a:lnTo>
                      <a:pt x="60" y="64"/>
                    </a:lnTo>
                    <a:lnTo>
                      <a:pt x="68" y="64"/>
                    </a:lnTo>
                    <a:lnTo>
                      <a:pt x="72" y="64"/>
                    </a:lnTo>
                    <a:lnTo>
                      <a:pt x="80" y="64"/>
                    </a:lnTo>
                    <a:lnTo>
                      <a:pt x="84" y="68"/>
                    </a:lnTo>
                    <a:lnTo>
                      <a:pt x="92" y="68"/>
                    </a:lnTo>
                    <a:lnTo>
                      <a:pt x="96" y="68"/>
                    </a:lnTo>
                    <a:lnTo>
                      <a:pt x="104" y="68"/>
                    </a:lnTo>
                    <a:lnTo>
                      <a:pt x="108" y="68"/>
                    </a:lnTo>
                    <a:lnTo>
                      <a:pt x="116" y="68"/>
                    </a:lnTo>
                    <a:lnTo>
                      <a:pt x="120" y="68"/>
                    </a:lnTo>
                    <a:lnTo>
                      <a:pt x="128" y="68"/>
                    </a:lnTo>
                    <a:lnTo>
                      <a:pt x="132" y="68"/>
                    </a:lnTo>
                    <a:lnTo>
                      <a:pt x="136" y="68"/>
                    </a:lnTo>
                    <a:lnTo>
                      <a:pt x="140" y="68"/>
                    </a:lnTo>
                    <a:lnTo>
                      <a:pt x="144" y="68"/>
                    </a:lnTo>
                  </a:path>
                </a:pathLst>
              </a:custGeom>
              <a:solidFill>
                <a:srgbClr val="653200"/>
              </a:solidFill>
              <a:ln w="9525" cap="rnd">
                <a:noFill/>
                <a:round/>
                <a:headEnd/>
                <a:tailEnd/>
              </a:ln>
            </p:spPr>
            <p:txBody>
              <a:bodyPr/>
              <a:lstStyle/>
              <a:p>
                <a:endParaRPr lang="en-US"/>
              </a:p>
            </p:txBody>
          </p:sp>
          <p:sp>
            <p:nvSpPr>
              <p:cNvPr id="35852" name="Freeform 9"/>
              <p:cNvSpPr>
                <a:spLocks/>
              </p:cNvSpPr>
              <p:nvPr/>
            </p:nvSpPr>
            <p:spPr bwMode="auto">
              <a:xfrm>
                <a:off x="1871" y="2982"/>
                <a:ext cx="575" cy="113"/>
              </a:xfrm>
              <a:custGeom>
                <a:avLst/>
                <a:gdLst>
                  <a:gd name="T0" fmla="*/ 48 w 575"/>
                  <a:gd name="T1" fmla="*/ 56 h 113"/>
                  <a:gd name="T2" fmla="*/ 52 w 575"/>
                  <a:gd name="T3" fmla="*/ 60 h 113"/>
                  <a:gd name="T4" fmla="*/ 60 w 575"/>
                  <a:gd name="T5" fmla="*/ 64 h 113"/>
                  <a:gd name="T6" fmla="*/ 72 w 575"/>
                  <a:gd name="T7" fmla="*/ 72 h 113"/>
                  <a:gd name="T8" fmla="*/ 89 w 575"/>
                  <a:gd name="T9" fmla="*/ 76 h 113"/>
                  <a:gd name="T10" fmla="*/ 105 w 575"/>
                  <a:gd name="T11" fmla="*/ 84 h 113"/>
                  <a:gd name="T12" fmla="*/ 129 w 575"/>
                  <a:gd name="T13" fmla="*/ 88 h 113"/>
                  <a:gd name="T14" fmla="*/ 149 w 575"/>
                  <a:gd name="T15" fmla="*/ 96 h 113"/>
                  <a:gd name="T16" fmla="*/ 173 w 575"/>
                  <a:gd name="T17" fmla="*/ 100 h 113"/>
                  <a:gd name="T18" fmla="*/ 201 w 575"/>
                  <a:gd name="T19" fmla="*/ 104 h 113"/>
                  <a:gd name="T20" fmla="*/ 225 w 575"/>
                  <a:gd name="T21" fmla="*/ 108 h 113"/>
                  <a:gd name="T22" fmla="*/ 253 w 575"/>
                  <a:gd name="T23" fmla="*/ 108 h 113"/>
                  <a:gd name="T24" fmla="*/ 281 w 575"/>
                  <a:gd name="T25" fmla="*/ 112 h 113"/>
                  <a:gd name="T26" fmla="*/ 301 w 575"/>
                  <a:gd name="T27" fmla="*/ 112 h 113"/>
                  <a:gd name="T28" fmla="*/ 329 w 575"/>
                  <a:gd name="T29" fmla="*/ 112 h 113"/>
                  <a:gd name="T30" fmla="*/ 353 w 575"/>
                  <a:gd name="T31" fmla="*/ 108 h 113"/>
                  <a:gd name="T32" fmla="*/ 381 w 575"/>
                  <a:gd name="T33" fmla="*/ 104 h 113"/>
                  <a:gd name="T34" fmla="*/ 405 w 575"/>
                  <a:gd name="T35" fmla="*/ 100 h 113"/>
                  <a:gd name="T36" fmla="*/ 433 w 575"/>
                  <a:gd name="T37" fmla="*/ 96 h 113"/>
                  <a:gd name="T38" fmla="*/ 454 w 575"/>
                  <a:gd name="T39" fmla="*/ 92 h 113"/>
                  <a:gd name="T40" fmla="*/ 478 w 575"/>
                  <a:gd name="T41" fmla="*/ 88 h 113"/>
                  <a:gd name="T42" fmla="*/ 494 w 575"/>
                  <a:gd name="T43" fmla="*/ 84 h 113"/>
                  <a:gd name="T44" fmla="*/ 510 w 575"/>
                  <a:gd name="T45" fmla="*/ 80 h 113"/>
                  <a:gd name="T46" fmla="*/ 522 w 575"/>
                  <a:gd name="T47" fmla="*/ 72 h 113"/>
                  <a:gd name="T48" fmla="*/ 530 w 575"/>
                  <a:gd name="T49" fmla="*/ 68 h 113"/>
                  <a:gd name="T50" fmla="*/ 534 w 575"/>
                  <a:gd name="T51" fmla="*/ 64 h 113"/>
                  <a:gd name="T52" fmla="*/ 546 w 575"/>
                  <a:gd name="T53" fmla="*/ 52 h 113"/>
                  <a:gd name="T54" fmla="*/ 566 w 575"/>
                  <a:gd name="T55" fmla="*/ 28 h 113"/>
                  <a:gd name="T56" fmla="*/ 574 w 575"/>
                  <a:gd name="T57" fmla="*/ 20 h 113"/>
                  <a:gd name="T58" fmla="*/ 558 w 575"/>
                  <a:gd name="T59" fmla="*/ 24 h 113"/>
                  <a:gd name="T60" fmla="*/ 538 w 575"/>
                  <a:gd name="T61" fmla="*/ 28 h 113"/>
                  <a:gd name="T62" fmla="*/ 518 w 575"/>
                  <a:gd name="T63" fmla="*/ 32 h 113"/>
                  <a:gd name="T64" fmla="*/ 498 w 575"/>
                  <a:gd name="T65" fmla="*/ 36 h 113"/>
                  <a:gd name="T66" fmla="*/ 474 w 575"/>
                  <a:gd name="T67" fmla="*/ 44 h 113"/>
                  <a:gd name="T68" fmla="*/ 454 w 575"/>
                  <a:gd name="T69" fmla="*/ 48 h 113"/>
                  <a:gd name="T70" fmla="*/ 433 w 575"/>
                  <a:gd name="T71" fmla="*/ 52 h 113"/>
                  <a:gd name="T72" fmla="*/ 413 w 575"/>
                  <a:gd name="T73" fmla="*/ 60 h 113"/>
                  <a:gd name="T74" fmla="*/ 389 w 575"/>
                  <a:gd name="T75" fmla="*/ 64 h 113"/>
                  <a:gd name="T76" fmla="*/ 369 w 575"/>
                  <a:gd name="T77" fmla="*/ 68 h 113"/>
                  <a:gd name="T78" fmla="*/ 349 w 575"/>
                  <a:gd name="T79" fmla="*/ 72 h 113"/>
                  <a:gd name="T80" fmla="*/ 329 w 575"/>
                  <a:gd name="T81" fmla="*/ 72 h 113"/>
                  <a:gd name="T82" fmla="*/ 309 w 575"/>
                  <a:gd name="T83" fmla="*/ 76 h 113"/>
                  <a:gd name="T84" fmla="*/ 297 w 575"/>
                  <a:gd name="T85" fmla="*/ 76 h 113"/>
                  <a:gd name="T86" fmla="*/ 277 w 575"/>
                  <a:gd name="T87" fmla="*/ 76 h 113"/>
                  <a:gd name="T88" fmla="*/ 257 w 575"/>
                  <a:gd name="T89" fmla="*/ 72 h 113"/>
                  <a:gd name="T90" fmla="*/ 237 w 575"/>
                  <a:gd name="T91" fmla="*/ 72 h 113"/>
                  <a:gd name="T92" fmla="*/ 217 w 575"/>
                  <a:gd name="T93" fmla="*/ 68 h 113"/>
                  <a:gd name="T94" fmla="*/ 197 w 575"/>
                  <a:gd name="T95" fmla="*/ 64 h 113"/>
                  <a:gd name="T96" fmla="*/ 177 w 575"/>
                  <a:gd name="T97" fmla="*/ 60 h 113"/>
                  <a:gd name="T98" fmla="*/ 157 w 575"/>
                  <a:gd name="T99" fmla="*/ 56 h 113"/>
                  <a:gd name="T100" fmla="*/ 137 w 575"/>
                  <a:gd name="T101" fmla="*/ 52 h 113"/>
                  <a:gd name="T102" fmla="*/ 113 w 575"/>
                  <a:gd name="T103" fmla="*/ 44 h 113"/>
                  <a:gd name="T104" fmla="*/ 93 w 575"/>
                  <a:gd name="T105" fmla="*/ 36 h 113"/>
                  <a:gd name="T106" fmla="*/ 72 w 575"/>
                  <a:gd name="T107" fmla="*/ 32 h 113"/>
                  <a:gd name="T108" fmla="*/ 56 w 575"/>
                  <a:gd name="T109" fmla="*/ 24 h 113"/>
                  <a:gd name="T110" fmla="*/ 36 w 575"/>
                  <a:gd name="T111" fmla="*/ 16 h 113"/>
                  <a:gd name="T112" fmla="*/ 16 w 575"/>
                  <a:gd name="T113" fmla="*/ 8 h 113"/>
                  <a:gd name="T114" fmla="*/ 0 w 575"/>
                  <a:gd name="T115" fmla="*/ 0 h 113"/>
                  <a:gd name="T116" fmla="*/ 8 w 575"/>
                  <a:gd name="T117" fmla="*/ 8 h 113"/>
                  <a:gd name="T118" fmla="*/ 28 w 575"/>
                  <a:gd name="T119" fmla="*/ 32 h 113"/>
                  <a:gd name="T120" fmla="*/ 44 w 575"/>
                  <a:gd name="T121" fmla="*/ 48 h 11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75"/>
                  <a:gd name="T184" fmla="*/ 0 h 113"/>
                  <a:gd name="T185" fmla="*/ 575 w 575"/>
                  <a:gd name="T186" fmla="*/ 113 h 11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75" h="113">
                    <a:moveTo>
                      <a:pt x="44" y="52"/>
                    </a:moveTo>
                    <a:lnTo>
                      <a:pt x="44" y="52"/>
                    </a:lnTo>
                    <a:lnTo>
                      <a:pt x="48" y="56"/>
                    </a:lnTo>
                    <a:lnTo>
                      <a:pt x="48" y="60"/>
                    </a:lnTo>
                    <a:lnTo>
                      <a:pt x="52" y="60"/>
                    </a:lnTo>
                    <a:lnTo>
                      <a:pt x="56" y="64"/>
                    </a:lnTo>
                    <a:lnTo>
                      <a:pt x="60" y="64"/>
                    </a:lnTo>
                    <a:lnTo>
                      <a:pt x="64" y="68"/>
                    </a:lnTo>
                    <a:lnTo>
                      <a:pt x="68" y="68"/>
                    </a:lnTo>
                    <a:lnTo>
                      <a:pt x="72" y="72"/>
                    </a:lnTo>
                    <a:lnTo>
                      <a:pt x="77" y="72"/>
                    </a:lnTo>
                    <a:lnTo>
                      <a:pt x="81" y="76"/>
                    </a:lnTo>
                    <a:lnTo>
                      <a:pt x="85" y="76"/>
                    </a:lnTo>
                    <a:lnTo>
                      <a:pt x="89" y="76"/>
                    </a:lnTo>
                    <a:lnTo>
                      <a:pt x="93" y="80"/>
                    </a:lnTo>
                    <a:lnTo>
                      <a:pt x="97" y="80"/>
                    </a:lnTo>
                    <a:lnTo>
                      <a:pt x="101" y="80"/>
                    </a:lnTo>
                    <a:lnTo>
                      <a:pt x="105" y="84"/>
                    </a:lnTo>
                    <a:lnTo>
                      <a:pt x="113" y="84"/>
                    </a:lnTo>
                    <a:lnTo>
                      <a:pt x="117" y="88"/>
                    </a:lnTo>
                    <a:lnTo>
                      <a:pt x="121" y="88"/>
                    </a:lnTo>
                    <a:lnTo>
                      <a:pt x="129" y="88"/>
                    </a:lnTo>
                    <a:lnTo>
                      <a:pt x="133" y="92"/>
                    </a:lnTo>
                    <a:lnTo>
                      <a:pt x="137" y="92"/>
                    </a:lnTo>
                    <a:lnTo>
                      <a:pt x="145" y="92"/>
                    </a:lnTo>
                    <a:lnTo>
                      <a:pt x="149" y="96"/>
                    </a:lnTo>
                    <a:lnTo>
                      <a:pt x="157" y="96"/>
                    </a:lnTo>
                    <a:lnTo>
                      <a:pt x="161" y="96"/>
                    </a:lnTo>
                    <a:lnTo>
                      <a:pt x="169" y="100"/>
                    </a:lnTo>
                    <a:lnTo>
                      <a:pt x="173" y="100"/>
                    </a:lnTo>
                    <a:lnTo>
                      <a:pt x="181" y="100"/>
                    </a:lnTo>
                    <a:lnTo>
                      <a:pt x="185" y="100"/>
                    </a:lnTo>
                    <a:lnTo>
                      <a:pt x="193" y="104"/>
                    </a:lnTo>
                    <a:lnTo>
                      <a:pt x="201" y="104"/>
                    </a:lnTo>
                    <a:lnTo>
                      <a:pt x="205" y="104"/>
                    </a:lnTo>
                    <a:lnTo>
                      <a:pt x="213" y="104"/>
                    </a:lnTo>
                    <a:lnTo>
                      <a:pt x="221" y="108"/>
                    </a:lnTo>
                    <a:lnTo>
                      <a:pt x="225" y="108"/>
                    </a:lnTo>
                    <a:lnTo>
                      <a:pt x="233" y="108"/>
                    </a:lnTo>
                    <a:lnTo>
                      <a:pt x="241" y="108"/>
                    </a:lnTo>
                    <a:lnTo>
                      <a:pt x="245" y="108"/>
                    </a:lnTo>
                    <a:lnTo>
                      <a:pt x="253" y="108"/>
                    </a:lnTo>
                    <a:lnTo>
                      <a:pt x="261" y="112"/>
                    </a:lnTo>
                    <a:lnTo>
                      <a:pt x="265" y="112"/>
                    </a:lnTo>
                    <a:lnTo>
                      <a:pt x="273" y="112"/>
                    </a:lnTo>
                    <a:lnTo>
                      <a:pt x="281" y="112"/>
                    </a:lnTo>
                    <a:lnTo>
                      <a:pt x="285" y="112"/>
                    </a:lnTo>
                    <a:lnTo>
                      <a:pt x="293" y="112"/>
                    </a:lnTo>
                    <a:lnTo>
                      <a:pt x="301" y="112"/>
                    </a:lnTo>
                    <a:lnTo>
                      <a:pt x="309" y="112"/>
                    </a:lnTo>
                    <a:lnTo>
                      <a:pt x="313" y="112"/>
                    </a:lnTo>
                    <a:lnTo>
                      <a:pt x="321" y="112"/>
                    </a:lnTo>
                    <a:lnTo>
                      <a:pt x="329" y="112"/>
                    </a:lnTo>
                    <a:lnTo>
                      <a:pt x="333" y="108"/>
                    </a:lnTo>
                    <a:lnTo>
                      <a:pt x="341" y="108"/>
                    </a:lnTo>
                    <a:lnTo>
                      <a:pt x="349" y="108"/>
                    </a:lnTo>
                    <a:lnTo>
                      <a:pt x="353" y="108"/>
                    </a:lnTo>
                    <a:lnTo>
                      <a:pt x="361" y="108"/>
                    </a:lnTo>
                    <a:lnTo>
                      <a:pt x="369" y="108"/>
                    </a:lnTo>
                    <a:lnTo>
                      <a:pt x="373" y="108"/>
                    </a:lnTo>
                    <a:lnTo>
                      <a:pt x="381" y="104"/>
                    </a:lnTo>
                    <a:lnTo>
                      <a:pt x="389" y="104"/>
                    </a:lnTo>
                    <a:lnTo>
                      <a:pt x="393" y="104"/>
                    </a:lnTo>
                    <a:lnTo>
                      <a:pt x="401" y="104"/>
                    </a:lnTo>
                    <a:lnTo>
                      <a:pt x="405" y="100"/>
                    </a:lnTo>
                    <a:lnTo>
                      <a:pt x="413" y="100"/>
                    </a:lnTo>
                    <a:lnTo>
                      <a:pt x="421" y="100"/>
                    </a:lnTo>
                    <a:lnTo>
                      <a:pt x="425" y="100"/>
                    </a:lnTo>
                    <a:lnTo>
                      <a:pt x="433" y="96"/>
                    </a:lnTo>
                    <a:lnTo>
                      <a:pt x="437" y="96"/>
                    </a:lnTo>
                    <a:lnTo>
                      <a:pt x="446" y="96"/>
                    </a:lnTo>
                    <a:lnTo>
                      <a:pt x="450" y="96"/>
                    </a:lnTo>
                    <a:lnTo>
                      <a:pt x="454" y="92"/>
                    </a:lnTo>
                    <a:lnTo>
                      <a:pt x="462" y="92"/>
                    </a:lnTo>
                    <a:lnTo>
                      <a:pt x="466" y="92"/>
                    </a:lnTo>
                    <a:lnTo>
                      <a:pt x="470" y="88"/>
                    </a:lnTo>
                    <a:lnTo>
                      <a:pt x="478" y="88"/>
                    </a:lnTo>
                    <a:lnTo>
                      <a:pt x="482" y="88"/>
                    </a:lnTo>
                    <a:lnTo>
                      <a:pt x="486" y="88"/>
                    </a:lnTo>
                    <a:lnTo>
                      <a:pt x="490" y="84"/>
                    </a:lnTo>
                    <a:lnTo>
                      <a:pt x="494" y="84"/>
                    </a:lnTo>
                    <a:lnTo>
                      <a:pt x="498" y="84"/>
                    </a:lnTo>
                    <a:lnTo>
                      <a:pt x="502" y="80"/>
                    </a:lnTo>
                    <a:lnTo>
                      <a:pt x="506" y="80"/>
                    </a:lnTo>
                    <a:lnTo>
                      <a:pt x="510" y="80"/>
                    </a:lnTo>
                    <a:lnTo>
                      <a:pt x="514" y="76"/>
                    </a:lnTo>
                    <a:lnTo>
                      <a:pt x="518" y="76"/>
                    </a:lnTo>
                    <a:lnTo>
                      <a:pt x="522" y="72"/>
                    </a:lnTo>
                    <a:lnTo>
                      <a:pt x="526" y="72"/>
                    </a:lnTo>
                    <a:lnTo>
                      <a:pt x="530" y="68"/>
                    </a:lnTo>
                    <a:lnTo>
                      <a:pt x="534" y="64"/>
                    </a:lnTo>
                    <a:lnTo>
                      <a:pt x="538" y="60"/>
                    </a:lnTo>
                    <a:lnTo>
                      <a:pt x="542" y="56"/>
                    </a:lnTo>
                    <a:lnTo>
                      <a:pt x="546" y="52"/>
                    </a:lnTo>
                    <a:lnTo>
                      <a:pt x="550" y="44"/>
                    </a:lnTo>
                    <a:lnTo>
                      <a:pt x="558" y="40"/>
                    </a:lnTo>
                    <a:lnTo>
                      <a:pt x="562" y="32"/>
                    </a:lnTo>
                    <a:lnTo>
                      <a:pt x="566" y="28"/>
                    </a:lnTo>
                    <a:lnTo>
                      <a:pt x="570" y="24"/>
                    </a:lnTo>
                    <a:lnTo>
                      <a:pt x="574" y="20"/>
                    </a:lnTo>
                    <a:lnTo>
                      <a:pt x="570" y="20"/>
                    </a:lnTo>
                    <a:lnTo>
                      <a:pt x="566" y="20"/>
                    </a:lnTo>
                    <a:lnTo>
                      <a:pt x="562" y="20"/>
                    </a:lnTo>
                    <a:lnTo>
                      <a:pt x="558" y="24"/>
                    </a:lnTo>
                    <a:lnTo>
                      <a:pt x="550" y="24"/>
                    </a:lnTo>
                    <a:lnTo>
                      <a:pt x="546" y="24"/>
                    </a:lnTo>
                    <a:lnTo>
                      <a:pt x="542" y="28"/>
                    </a:lnTo>
                    <a:lnTo>
                      <a:pt x="538" y="28"/>
                    </a:lnTo>
                    <a:lnTo>
                      <a:pt x="534" y="28"/>
                    </a:lnTo>
                    <a:lnTo>
                      <a:pt x="526" y="28"/>
                    </a:lnTo>
                    <a:lnTo>
                      <a:pt x="522" y="32"/>
                    </a:lnTo>
                    <a:lnTo>
                      <a:pt x="518" y="32"/>
                    </a:lnTo>
                    <a:lnTo>
                      <a:pt x="510" y="32"/>
                    </a:lnTo>
                    <a:lnTo>
                      <a:pt x="506" y="36"/>
                    </a:lnTo>
                    <a:lnTo>
                      <a:pt x="502" y="36"/>
                    </a:lnTo>
                    <a:lnTo>
                      <a:pt x="498" y="36"/>
                    </a:lnTo>
                    <a:lnTo>
                      <a:pt x="490" y="40"/>
                    </a:lnTo>
                    <a:lnTo>
                      <a:pt x="486" y="40"/>
                    </a:lnTo>
                    <a:lnTo>
                      <a:pt x="482" y="40"/>
                    </a:lnTo>
                    <a:lnTo>
                      <a:pt x="474" y="44"/>
                    </a:lnTo>
                    <a:lnTo>
                      <a:pt x="470" y="44"/>
                    </a:lnTo>
                    <a:lnTo>
                      <a:pt x="466" y="44"/>
                    </a:lnTo>
                    <a:lnTo>
                      <a:pt x="458" y="48"/>
                    </a:lnTo>
                    <a:lnTo>
                      <a:pt x="454" y="48"/>
                    </a:lnTo>
                    <a:lnTo>
                      <a:pt x="450" y="48"/>
                    </a:lnTo>
                    <a:lnTo>
                      <a:pt x="442" y="52"/>
                    </a:lnTo>
                    <a:lnTo>
                      <a:pt x="437" y="52"/>
                    </a:lnTo>
                    <a:lnTo>
                      <a:pt x="433" y="52"/>
                    </a:lnTo>
                    <a:lnTo>
                      <a:pt x="429" y="56"/>
                    </a:lnTo>
                    <a:lnTo>
                      <a:pt x="421" y="56"/>
                    </a:lnTo>
                    <a:lnTo>
                      <a:pt x="417" y="56"/>
                    </a:lnTo>
                    <a:lnTo>
                      <a:pt x="413" y="60"/>
                    </a:lnTo>
                    <a:lnTo>
                      <a:pt x="405" y="60"/>
                    </a:lnTo>
                    <a:lnTo>
                      <a:pt x="401" y="60"/>
                    </a:lnTo>
                    <a:lnTo>
                      <a:pt x="397" y="64"/>
                    </a:lnTo>
                    <a:lnTo>
                      <a:pt x="389" y="64"/>
                    </a:lnTo>
                    <a:lnTo>
                      <a:pt x="385" y="64"/>
                    </a:lnTo>
                    <a:lnTo>
                      <a:pt x="381" y="64"/>
                    </a:lnTo>
                    <a:lnTo>
                      <a:pt x="373" y="68"/>
                    </a:lnTo>
                    <a:lnTo>
                      <a:pt x="369" y="68"/>
                    </a:lnTo>
                    <a:lnTo>
                      <a:pt x="365" y="68"/>
                    </a:lnTo>
                    <a:lnTo>
                      <a:pt x="361" y="68"/>
                    </a:lnTo>
                    <a:lnTo>
                      <a:pt x="353" y="72"/>
                    </a:lnTo>
                    <a:lnTo>
                      <a:pt x="349" y="72"/>
                    </a:lnTo>
                    <a:lnTo>
                      <a:pt x="345" y="72"/>
                    </a:lnTo>
                    <a:lnTo>
                      <a:pt x="341" y="72"/>
                    </a:lnTo>
                    <a:lnTo>
                      <a:pt x="333" y="72"/>
                    </a:lnTo>
                    <a:lnTo>
                      <a:pt x="329" y="72"/>
                    </a:lnTo>
                    <a:lnTo>
                      <a:pt x="325" y="76"/>
                    </a:lnTo>
                    <a:lnTo>
                      <a:pt x="321" y="76"/>
                    </a:lnTo>
                    <a:lnTo>
                      <a:pt x="317" y="76"/>
                    </a:lnTo>
                    <a:lnTo>
                      <a:pt x="309" y="76"/>
                    </a:lnTo>
                    <a:lnTo>
                      <a:pt x="305" y="76"/>
                    </a:lnTo>
                    <a:lnTo>
                      <a:pt x="301" y="76"/>
                    </a:lnTo>
                    <a:lnTo>
                      <a:pt x="297" y="76"/>
                    </a:lnTo>
                    <a:lnTo>
                      <a:pt x="293" y="76"/>
                    </a:lnTo>
                    <a:lnTo>
                      <a:pt x="289" y="76"/>
                    </a:lnTo>
                    <a:lnTo>
                      <a:pt x="281" y="76"/>
                    </a:lnTo>
                    <a:lnTo>
                      <a:pt x="277" y="76"/>
                    </a:lnTo>
                    <a:lnTo>
                      <a:pt x="273" y="76"/>
                    </a:lnTo>
                    <a:lnTo>
                      <a:pt x="269" y="76"/>
                    </a:lnTo>
                    <a:lnTo>
                      <a:pt x="265" y="76"/>
                    </a:lnTo>
                    <a:lnTo>
                      <a:pt x="257" y="72"/>
                    </a:lnTo>
                    <a:lnTo>
                      <a:pt x="253" y="72"/>
                    </a:lnTo>
                    <a:lnTo>
                      <a:pt x="249" y="72"/>
                    </a:lnTo>
                    <a:lnTo>
                      <a:pt x="245" y="72"/>
                    </a:lnTo>
                    <a:lnTo>
                      <a:pt x="237" y="72"/>
                    </a:lnTo>
                    <a:lnTo>
                      <a:pt x="233" y="72"/>
                    </a:lnTo>
                    <a:lnTo>
                      <a:pt x="229" y="72"/>
                    </a:lnTo>
                    <a:lnTo>
                      <a:pt x="225" y="68"/>
                    </a:lnTo>
                    <a:lnTo>
                      <a:pt x="217" y="68"/>
                    </a:lnTo>
                    <a:lnTo>
                      <a:pt x="213" y="68"/>
                    </a:lnTo>
                    <a:lnTo>
                      <a:pt x="209" y="68"/>
                    </a:lnTo>
                    <a:lnTo>
                      <a:pt x="205" y="64"/>
                    </a:lnTo>
                    <a:lnTo>
                      <a:pt x="197" y="64"/>
                    </a:lnTo>
                    <a:lnTo>
                      <a:pt x="193" y="64"/>
                    </a:lnTo>
                    <a:lnTo>
                      <a:pt x="189" y="64"/>
                    </a:lnTo>
                    <a:lnTo>
                      <a:pt x="181" y="60"/>
                    </a:lnTo>
                    <a:lnTo>
                      <a:pt x="177" y="60"/>
                    </a:lnTo>
                    <a:lnTo>
                      <a:pt x="173" y="60"/>
                    </a:lnTo>
                    <a:lnTo>
                      <a:pt x="165" y="60"/>
                    </a:lnTo>
                    <a:lnTo>
                      <a:pt x="161" y="56"/>
                    </a:lnTo>
                    <a:lnTo>
                      <a:pt x="157" y="56"/>
                    </a:lnTo>
                    <a:lnTo>
                      <a:pt x="153" y="56"/>
                    </a:lnTo>
                    <a:lnTo>
                      <a:pt x="145" y="52"/>
                    </a:lnTo>
                    <a:lnTo>
                      <a:pt x="141" y="52"/>
                    </a:lnTo>
                    <a:lnTo>
                      <a:pt x="137" y="52"/>
                    </a:lnTo>
                    <a:lnTo>
                      <a:pt x="129" y="48"/>
                    </a:lnTo>
                    <a:lnTo>
                      <a:pt x="125" y="48"/>
                    </a:lnTo>
                    <a:lnTo>
                      <a:pt x="121" y="44"/>
                    </a:lnTo>
                    <a:lnTo>
                      <a:pt x="113" y="44"/>
                    </a:lnTo>
                    <a:lnTo>
                      <a:pt x="109" y="44"/>
                    </a:lnTo>
                    <a:lnTo>
                      <a:pt x="105" y="40"/>
                    </a:lnTo>
                    <a:lnTo>
                      <a:pt x="101" y="40"/>
                    </a:lnTo>
                    <a:lnTo>
                      <a:pt x="93" y="36"/>
                    </a:lnTo>
                    <a:lnTo>
                      <a:pt x="89" y="36"/>
                    </a:lnTo>
                    <a:lnTo>
                      <a:pt x="85" y="32"/>
                    </a:lnTo>
                    <a:lnTo>
                      <a:pt x="81" y="32"/>
                    </a:lnTo>
                    <a:lnTo>
                      <a:pt x="72" y="32"/>
                    </a:lnTo>
                    <a:lnTo>
                      <a:pt x="68" y="28"/>
                    </a:lnTo>
                    <a:lnTo>
                      <a:pt x="64" y="28"/>
                    </a:lnTo>
                    <a:lnTo>
                      <a:pt x="60" y="24"/>
                    </a:lnTo>
                    <a:lnTo>
                      <a:pt x="56" y="24"/>
                    </a:lnTo>
                    <a:lnTo>
                      <a:pt x="48" y="20"/>
                    </a:lnTo>
                    <a:lnTo>
                      <a:pt x="44" y="20"/>
                    </a:lnTo>
                    <a:lnTo>
                      <a:pt x="40" y="16"/>
                    </a:lnTo>
                    <a:lnTo>
                      <a:pt x="36" y="16"/>
                    </a:lnTo>
                    <a:lnTo>
                      <a:pt x="32" y="12"/>
                    </a:lnTo>
                    <a:lnTo>
                      <a:pt x="28" y="12"/>
                    </a:lnTo>
                    <a:lnTo>
                      <a:pt x="24" y="8"/>
                    </a:lnTo>
                    <a:lnTo>
                      <a:pt x="16" y="8"/>
                    </a:lnTo>
                    <a:lnTo>
                      <a:pt x="12" y="4"/>
                    </a:lnTo>
                    <a:lnTo>
                      <a:pt x="8" y="4"/>
                    </a:lnTo>
                    <a:lnTo>
                      <a:pt x="4" y="0"/>
                    </a:lnTo>
                    <a:lnTo>
                      <a:pt x="0" y="0"/>
                    </a:lnTo>
                    <a:lnTo>
                      <a:pt x="4" y="4"/>
                    </a:lnTo>
                    <a:lnTo>
                      <a:pt x="8" y="8"/>
                    </a:lnTo>
                    <a:lnTo>
                      <a:pt x="12" y="12"/>
                    </a:lnTo>
                    <a:lnTo>
                      <a:pt x="16" y="20"/>
                    </a:lnTo>
                    <a:lnTo>
                      <a:pt x="24" y="24"/>
                    </a:lnTo>
                    <a:lnTo>
                      <a:pt x="28" y="32"/>
                    </a:lnTo>
                    <a:lnTo>
                      <a:pt x="32" y="36"/>
                    </a:lnTo>
                    <a:lnTo>
                      <a:pt x="36" y="44"/>
                    </a:lnTo>
                    <a:lnTo>
                      <a:pt x="40" y="48"/>
                    </a:lnTo>
                    <a:lnTo>
                      <a:pt x="44" y="48"/>
                    </a:lnTo>
                    <a:lnTo>
                      <a:pt x="44" y="52"/>
                    </a:lnTo>
                  </a:path>
                </a:pathLst>
              </a:custGeom>
              <a:solidFill>
                <a:srgbClr val="3E5AFF"/>
              </a:solidFill>
              <a:ln w="9525" cap="rnd">
                <a:noFill/>
                <a:round/>
                <a:headEnd/>
                <a:tailEnd/>
              </a:ln>
            </p:spPr>
            <p:txBody>
              <a:bodyPr/>
              <a:lstStyle/>
              <a:p>
                <a:endParaRPr lang="en-US"/>
              </a:p>
            </p:txBody>
          </p:sp>
          <p:sp>
            <p:nvSpPr>
              <p:cNvPr id="35853" name="Freeform 10"/>
              <p:cNvSpPr>
                <a:spLocks/>
              </p:cNvSpPr>
              <p:nvPr/>
            </p:nvSpPr>
            <p:spPr bwMode="auto">
              <a:xfrm>
                <a:off x="1939" y="2803"/>
                <a:ext cx="411" cy="228"/>
              </a:xfrm>
              <a:custGeom>
                <a:avLst/>
                <a:gdLst>
                  <a:gd name="T0" fmla="*/ 89 w 411"/>
                  <a:gd name="T1" fmla="*/ 191 h 228"/>
                  <a:gd name="T2" fmla="*/ 101 w 411"/>
                  <a:gd name="T3" fmla="*/ 199 h 228"/>
                  <a:gd name="T4" fmla="*/ 117 w 411"/>
                  <a:gd name="T5" fmla="*/ 207 h 228"/>
                  <a:gd name="T6" fmla="*/ 137 w 411"/>
                  <a:gd name="T7" fmla="*/ 215 h 228"/>
                  <a:gd name="T8" fmla="*/ 157 w 411"/>
                  <a:gd name="T9" fmla="*/ 219 h 228"/>
                  <a:gd name="T10" fmla="*/ 181 w 411"/>
                  <a:gd name="T11" fmla="*/ 223 h 228"/>
                  <a:gd name="T12" fmla="*/ 205 w 411"/>
                  <a:gd name="T13" fmla="*/ 227 h 228"/>
                  <a:gd name="T14" fmla="*/ 221 w 411"/>
                  <a:gd name="T15" fmla="*/ 227 h 228"/>
                  <a:gd name="T16" fmla="*/ 245 w 411"/>
                  <a:gd name="T17" fmla="*/ 223 h 228"/>
                  <a:gd name="T18" fmla="*/ 269 w 411"/>
                  <a:gd name="T19" fmla="*/ 219 h 228"/>
                  <a:gd name="T20" fmla="*/ 293 w 411"/>
                  <a:gd name="T21" fmla="*/ 211 h 228"/>
                  <a:gd name="T22" fmla="*/ 313 w 411"/>
                  <a:gd name="T23" fmla="*/ 203 h 228"/>
                  <a:gd name="T24" fmla="*/ 329 w 411"/>
                  <a:gd name="T25" fmla="*/ 195 h 228"/>
                  <a:gd name="T26" fmla="*/ 341 w 411"/>
                  <a:gd name="T27" fmla="*/ 187 h 228"/>
                  <a:gd name="T28" fmla="*/ 345 w 411"/>
                  <a:gd name="T29" fmla="*/ 183 h 228"/>
                  <a:gd name="T30" fmla="*/ 349 w 411"/>
                  <a:gd name="T31" fmla="*/ 175 h 228"/>
                  <a:gd name="T32" fmla="*/ 353 w 411"/>
                  <a:gd name="T33" fmla="*/ 155 h 228"/>
                  <a:gd name="T34" fmla="*/ 365 w 411"/>
                  <a:gd name="T35" fmla="*/ 131 h 228"/>
                  <a:gd name="T36" fmla="*/ 374 w 411"/>
                  <a:gd name="T37" fmla="*/ 104 h 228"/>
                  <a:gd name="T38" fmla="*/ 382 w 411"/>
                  <a:gd name="T39" fmla="*/ 72 h 228"/>
                  <a:gd name="T40" fmla="*/ 394 w 411"/>
                  <a:gd name="T41" fmla="*/ 44 h 228"/>
                  <a:gd name="T42" fmla="*/ 402 w 411"/>
                  <a:gd name="T43" fmla="*/ 20 h 228"/>
                  <a:gd name="T44" fmla="*/ 406 w 411"/>
                  <a:gd name="T45" fmla="*/ 4 h 228"/>
                  <a:gd name="T46" fmla="*/ 410 w 411"/>
                  <a:gd name="T47" fmla="*/ 0 h 228"/>
                  <a:gd name="T48" fmla="*/ 386 w 411"/>
                  <a:gd name="T49" fmla="*/ 8 h 228"/>
                  <a:gd name="T50" fmla="*/ 357 w 411"/>
                  <a:gd name="T51" fmla="*/ 20 h 228"/>
                  <a:gd name="T52" fmla="*/ 333 w 411"/>
                  <a:gd name="T53" fmla="*/ 28 h 228"/>
                  <a:gd name="T54" fmla="*/ 313 w 411"/>
                  <a:gd name="T55" fmla="*/ 32 h 228"/>
                  <a:gd name="T56" fmla="*/ 297 w 411"/>
                  <a:gd name="T57" fmla="*/ 40 h 228"/>
                  <a:gd name="T58" fmla="*/ 281 w 411"/>
                  <a:gd name="T59" fmla="*/ 40 h 228"/>
                  <a:gd name="T60" fmla="*/ 265 w 411"/>
                  <a:gd name="T61" fmla="*/ 44 h 228"/>
                  <a:gd name="T62" fmla="*/ 249 w 411"/>
                  <a:gd name="T63" fmla="*/ 44 h 228"/>
                  <a:gd name="T64" fmla="*/ 229 w 411"/>
                  <a:gd name="T65" fmla="*/ 44 h 228"/>
                  <a:gd name="T66" fmla="*/ 217 w 411"/>
                  <a:gd name="T67" fmla="*/ 48 h 228"/>
                  <a:gd name="T68" fmla="*/ 205 w 411"/>
                  <a:gd name="T69" fmla="*/ 48 h 228"/>
                  <a:gd name="T70" fmla="*/ 193 w 411"/>
                  <a:gd name="T71" fmla="*/ 48 h 228"/>
                  <a:gd name="T72" fmla="*/ 173 w 411"/>
                  <a:gd name="T73" fmla="*/ 44 h 228"/>
                  <a:gd name="T74" fmla="*/ 157 w 411"/>
                  <a:gd name="T75" fmla="*/ 44 h 228"/>
                  <a:gd name="T76" fmla="*/ 133 w 411"/>
                  <a:gd name="T77" fmla="*/ 40 h 228"/>
                  <a:gd name="T78" fmla="*/ 113 w 411"/>
                  <a:gd name="T79" fmla="*/ 36 h 228"/>
                  <a:gd name="T80" fmla="*/ 89 w 411"/>
                  <a:gd name="T81" fmla="*/ 32 h 228"/>
                  <a:gd name="T82" fmla="*/ 65 w 411"/>
                  <a:gd name="T83" fmla="*/ 28 h 228"/>
                  <a:gd name="T84" fmla="*/ 45 w 411"/>
                  <a:gd name="T85" fmla="*/ 20 h 228"/>
                  <a:gd name="T86" fmla="*/ 21 w 411"/>
                  <a:gd name="T87" fmla="*/ 12 h 228"/>
                  <a:gd name="T88" fmla="*/ 0 w 411"/>
                  <a:gd name="T89" fmla="*/ 4 h 228"/>
                  <a:gd name="T90" fmla="*/ 4 w 411"/>
                  <a:gd name="T91" fmla="*/ 8 h 228"/>
                  <a:gd name="T92" fmla="*/ 13 w 411"/>
                  <a:gd name="T93" fmla="*/ 24 h 228"/>
                  <a:gd name="T94" fmla="*/ 21 w 411"/>
                  <a:gd name="T95" fmla="*/ 44 h 228"/>
                  <a:gd name="T96" fmla="*/ 33 w 411"/>
                  <a:gd name="T97" fmla="*/ 68 h 228"/>
                  <a:gd name="T98" fmla="*/ 45 w 411"/>
                  <a:gd name="T99" fmla="*/ 96 h 228"/>
                  <a:gd name="T100" fmla="*/ 61 w 411"/>
                  <a:gd name="T101" fmla="*/ 123 h 228"/>
                  <a:gd name="T102" fmla="*/ 73 w 411"/>
                  <a:gd name="T103" fmla="*/ 151 h 228"/>
                  <a:gd name="T104" fmla="*/ 81 w 411"/>
                  <a:gd name="T105" fmla="*/ 171 h 228"/>
                  <a:gd name="T106" fmla="*/ 85 w 411"/>
                  <a:gd name="T107" fmla="*/ 183 h 228"/>
                  <a:gd name="T108" fmla="*/ 89 w 411"/>
                  <a:gd name="T109" fmla="*/ 187 h 2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11"/>
                  <a:gd name="T166" fmla="*/ 0 h 228"/>
                  <a:gd name="T167" fmla="*/ 411 w 411"/>
                  <a:gd name="T168" fmla="*/ 228 h 2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11" h="228">
                    <a:moveTo>
                      <a:pt x="89" y="187"/>
                    </a:moveTo>
                    <a:lnTo>
                      <a:pt x="89" y="187"/>
                    </a:lnTo>
                    <a:lnTo>
                      <a:pt x="89" y="191"/>
                    </a:lnTo>
                    <a:lnTo>
                      <a:pt x="93" y="195"/>
                    </a:lnTo>
                    <a:lnTo>
                      <a:pt x="97" y="199"/>
                    </a:lnTo>
                    <a:lnTo>
                      <a:pt x="101" y="199"/>
                    </a:lnTo>
                    <a:lnTo>
                      <a:pt x="105" y="203"/>
                    </a:lnTo>
                    <a:lnTo>
                      <a:pt x="109" y="207"/>
                    </a:lnTo>
                    <a:lnTo>
                      <a:pt x="117" y="207"/>
                    </a:lnTo>
                    <a:lnTo>
                      <a:pt x="121" y="207"/>
                    </a:lnTo>
                    <a:lnTo>
                      <a:pt x="125" y="211"/>
                    </a:lnTo>
                    <a:lnTo>
                      <a:pt x="129" y="211"/>
                    </a:lnTo>
                    <a:lnTo>
                      <a:pt x="137" y="215"/>
                    </a:lnTo>
                    <a:lnTo>
                      <a:pt x="141" y="215"/>
                    </a:lnTo>
                    <a:lnTo>
                      <a:pt x="145" y="219"/>
                    </a:lnTo>
                    <a:lnTo>
                      <a:pt x="153" y="219"/>
                    </a:lnTo>
                    <a:lnTo>
                      <a:pt x="157" y="219"/>
                    </a:lnTo>
                    <a:lnTo>
                      <a:pt x="165" y="223"/>
                    </a:lnTo>
                    <a:lnTo>
                      <a:pt x="169" y="223"/>
                    </a:lnTo>
                    <a:lnTo>
                      <a:pt x="177" y="223"/>
                    </a:lnTo>
                    <a:lnTo>
                      <a:pt x="181" y="223"/>
                    </a:lnTo>
                    <a:lnTo>
                      <a:pt x="189" y="223"/>
                    </a:lnTo>
                    <a:lnTo>
                      <a:pt x="193" y="227"/>
                    </a:lnTo>
                    <a:lnTo>
                      <a:pt x="201" y="227"/>
                    </a:lnTo>
                    <a:lnTo>
                      <a:pt x="205" y="227"/>
                    </a:lnTo>
                    <a:lnTo>
                      <a:pt x="213" y="227"/>
                    </a:lnTo>
                    <a:lnTo>
                      <a:pt x="217" y="227"/>
                    </a:lnTo>
                    <a:lnTo>
                      <a:pt x="221" y="227"/>
                    </a:lnTo>
                    <a:lnTo>
                      <a:pt x="229" y="227"/>
                    </a:lnTo>
                    <a:lnTo>
                      <a:pt x="233" y="227"/>
                    </a:lnTo>
                    <a:lnTo>
                      <a:pt x="241" y="227"/>
                    </a:lnTo>
                    <a:lnTo>
                      <a:pt x="245" y="223"/>
                    </a:lnTo>
                    <a:lnTo>
                      <a:pt x="253" y="223"/>
                    </a:lnTo>
                    <a:lnTo>
                      <a:pt x="257" y="223"/>
                    </a:lnTo>
                    <a:lnTo>
                      <a:pt x="265" y="219"/>
                    </a:lnTo>
                    <a:lnTo>
                      <a:pt x="269" y="219"/>
                    </a:lnTo>
                    <a:lnTo>
                      <a:pt x="277" y="219"/>
                    </a:lnTo>
                    <a:lnTo>
                      <a:pt x="281" y="215"/>
                    </a:lnTo>
                    <a:lnTo>
                      <a:pt x="289" y="215"/>
                    </a:lnTo>
                    <a:lnTo>
                      <a:pt x="293" y="211"/>
                    </a:lnTo>
                    <a:lnTo>
                      <a:pt x="297" y="211"/>
                    </a:lnTo>
                    <a:lnTo>
                      <a:pt x="305" y="211"/>
                    </a:lnTo>
                    <a:lnTo>
                      <a:pt x="309" y="207"/>
                    </a:lnTo>
                    <a:lnTo>
                      <a:pt x="313" y="203"/>
                    </a:lnTo>
                    <a:lnTo>
                      <a:pt x="317" y="203"/>
                    </a:lnTo>
                    <a:lnTo>
                      <a:pt x="321" y="199"/>
                    </a:lnTo>
                    <a:lnTo>
                      <a:pt x="325" y="199"/>
                    </a:lnTo>
                    <a:lnTo>
                      <a:pt x="329" y="195"/>
                    </a:lnTo>
                    <a:lnTo>
                      <a:pt x="333" y="195"/>
                    </a:lnTo>
                    <a:lnTo>
                      <a:pt x="337" y="191"/>
                    </a:lnTo>
                    <a:lnTo>
                      <a:pt x="341" y="191"/>
                    </a:lnTo>
                    <a:lnTo>
                      <a:pt x="341" y="187"/>
                    </a:lnTo>
                    <a:lnTo>
                      <a:pt x="345" y="187"/>
                    </a:lnTo>
                    <a:lnTo>
                      <a:pt x="345" y="183"/>
                    </a:lnTo>
                    <a:lnTo>
                      <a:pt x="345" y="179"/>
                    </a:lnTo>
                    <a:lnTo>
                      <a:pt x="349" y="179"/>
                    </a:lnTo>
                    <a:lnTo>
                      <a:pt x="349" y="175"/>
                    </a:lnTo>
                    <a:lnTo>
                      <a:pt x="349" y="171"/>
                    </a:lnTo>
                    <a:lnTo>
                      <a:pt x="353" y="167"/>
                    </a:lnTo>
                    <a:lnTo>
                      <a:pt x="353" y="159"/>
                    </a:lnTo>
                    <a:lnTo>
                      <a:pt x="353" y="155"/>
                    </a:lnTo>
                    <a:lnTo>
                      <a:pt x="357" y="151"/>
                    </a:lnTo>
                    <a:lnTo>
                      <a:pt x="357" y="143"/>
                    </a:lnTo>
                    <a:lnTo>
                      <a:pt x="361" y="139"/>
                    </a:lnTo>
                    <a:lnTo>
                      <a:pt x="365" y="131"/>
                    </a:lnTo>
                    <a:lnTo>
                      <a:pt x="365" y="123"/>
                    </a:lnTo>
                    <a:lnTo>
                      <a:pt x="369" y="115"/>
                    </a:lnTo>
                    <a:lnTo>
                      <a:pt x="369" y="112"/>
                    </a:lnTo>
                    <a:lnTo>
                      <a:pt x="374" y="104"/>
                    </a:lnTo>
                    <a:lnTo>
                      <a:pt x="378" y="96"/>
                    </a:lnTo>
                    <a:lnTo>
                      <a:pt x="378" y="88"/>
                    </a:lnTo>
                    <a:lnTo>
                      <a:pt x="382" y="80"/>
                    </a:lnTo>
                    <a:lnTo>
                      <a:pt x="382" y="72"/>
                    </a:lnTo>
                    <a:lnTo>
                      <a:pt x="386" y="64"/>
                    </a:lnTo>
                    <a:lnTo>
                      <a:pt x="390" y="60"/>
                    </a:lnTo>
                    <a:lnTo>
                      <a:pt x="390" y="52"/>
                    </a:lnTo>
                    <a:lnTo>
                      <a:pt x="394" y="44"/>
                    </a:lnTo>
                    <a:lnTo>
                      <a:pt x="394" y="40"/>
                    </a:lnTo>
                    <a:lnTo>
                      <a:pt x="398" y="32"/>
                    </a:lnTo>
                    <a:lnTo>
                      <a:pt x="398" y="28"/>
                    </a:lnTo>
                    <a:lnTo>
                      <a:pt x="402" y="20"/>
                    </a:lnTo>
                    <a:lnTo>
                      <a:pt x="402" y="16"/>
                    </a:lnTo>
                    <a:lnTo>
                      <a:pt x="406" y="12"/>
                    </a:lnTo>
                    <a:lnTo>
                      <a:pt x="406" y="8"/>
                    </a:lnTo>
                    <a:lnTo>
                      <a:pt x="406" y="4"/>
                    </a:lnTo>
                    <a:lnTo>
                      <a:pt x="406" y="0"/>
                    </a:lnTo>
                    <a:lnTo>
                      <a:pt x="410" y="0"/>
                    </a:lnTo>
                    <a:lnTo>
                      <a:pt x="402" y="4"/>
                    </a:lnTo>
                    <a:lnTo>
                      <a:pt x="394" y="4"/>
                    </a:lnTo>
                    <a:lnTo>
                      <a:pt x="386" y="8"/>
                    </a:lnTo>
                    <a:lnTo>
                      <a:pt x="378" y="12"/>
                    </a:lnTo>
                    <a:lnTo>
                      <a:pt x="369" y="12"/>
                    </a:lnTo>
                    <a:lnTo>
                      <a:pt x="365" y="16"/>
                    </a:lnTo>
                    <a:lnTo>
                      <a:pt x="357" y="20"/>
                    </a:lnTo>
                    <a:lnTo>
                      <a:pt x="353" y="20"/>
                    </a:lnTo>
                    <a:lnTo>
                      <a:pt x="345" y="24"/>
                    </a:lnTo>
                    <a:lnTo>
                      <a:pt x="341" y="24"/>
                    </a:lnTo>
                    <a:lnTo>
                      <a:pt x="333" y="28"/>
                    </a:lnTo>
                    <a:lnTo>
                      <a:pt x="329" y="28"/>
                    </a:lnTo>
                    <a:lnTo>
                      <a:pt x="325" y="32"/>
                    </a:lnTo>
                    <a:lnTo>
                      <a:pt x="321" y="32"/>
                    </a:lnTo>
                    <a:lnTo>
                      <a:pt x="313" y="32"/>
                    </a:lnTo>
                    <a:lnTo>
                      <a:pt x="309" y="36"/>
                    </a:lnTo>
                    <a:lnTo>
                      <a:pt x="305" y="36"/>
                    </a:lnTo>
                    <a:lnTo>
                      <a:pt x="301" y="36"/>
                    </a:lnTo>
                    <a:lnTo>
                      <a:pt x="297" y="40"/>
                    </a:lnTo>
                    <a:lnTo>
                      <a:pt x="293" y="40"/>
                    </a:lnTo>
                    <a:lnTo>
                      <a:pt x="289" y="40"/>
                    </a:lnTo>
                    <a:lnTo>
                      <a:pt x="285" y="40"/>
                    </a:lnTo>
                    <a:lnTo>
                      <a:pt x="281" y="40"/>
                    </a:lnTo>
                    <a:lnTo>
                      <a:pt x="277" y="40"/>
                    </a:lnTo>
                    <a:lnTo>
                      <a:pt x="273" y="44"/>
                    </a:lnTo>
                    <a:lnTo>
                      <a:pt x="269" y="44"/>
                    </a:lnTo>
                    <a:lnTo>
                      <a:pt x="265" y="44"/>
                    </a:lnTo>
                    <a:lnTo>
                      <a:pt x="261" y="44"/>
                    </a:lnTo>
                    <a:lnTo>
                      <a:pt x="257" y="44"/>
                    </a:lnTo>
                    <a:lnTo>
                      <a:pt x="253" y="44"/>
                    </a:lnTo>
                    <a:lnTo>
                      <a:pt x="249" y="44"/>
                    </a:lnTo>
                    <a:lnTo>
                      <a:pt x="245" y="44"/>
                    </a:lnTo>
                    <a:lnTo>
                      <a:pt x="241" y="44"/>
                    </a:lnTo>
                    <a:lnTo>
                      <a:pt x="233" y="44"/>
                    </a:lnTo>
                    <a:lnTo>
                      <a:pt x="229" y="44"/>
                    </a:lnTo>
                    <a:lnTo>
                      <a:pt x="225" y="48"/>
                    </a:lnTo>
                    <a:lnTo>
                      <a:pt x="221" y="48"/>
                    </a:lnTo>
                    <a:lnTo>
                      <a:pt x="217" y="48"/>
                    </a:lnTo>
                    <a:lnTo>
                      <a:pt x="213" y="48"/>
                    </a:lnTo>
                    <a:lnTo>
                      <a:pt x="209" y="48"/>
                    </a:lnTo>
                    <a:lnTo>
                      <a:pt x="205" y="48"/>
                    </a:lnTo>
                    <a:lnTo>
                      <a:pt x="201" y="48"/>
                    </a:lnTo>
                    <a:lnTo>
                      <a:pt x="197" y="48"/>
                    </a:lnTo>
                    <a:lnTo>
                      <a:pt x="193" y="48"/>
                    </a:lnTo>
                    <a:lnTo>
                      <a:pt x="189" y="48"/>
                    </a:lnTo>
                    <a:lnTo>
                      <a:pt x="181" y="44"/>
                    </a:lnTo>
                    <a:lnTo>
                      <a:pt x="177" y="44"/>
                    </a:lnTo>
                    <a:lnTo>
                      <a:pt x="173" y="44"/>
                    </a:lnTo>
                    <a:lnTo>
                      <a:pt x="169" y="44"/>
                    </a:lnTo>
                    <a:lnTo>
                      <a:pt x="165" y="44"/>
                    </a:lnTo>
                    <a:lnTo>
                      <a:pt x="161" y="44"/>
                    </a:lnTo>
                    <a:lnTo>
                      <a:pt x="157" y="44"/>
                    </a:lnTo>
                    <a:lnTo>
                      <a:pt x="149" y="44"/>
                    </a:lnTo>
                    <a:lnTo>
                      <a:pt x="145" y="44"/>
                    </a:lnTo>
                    <a:lnTo>
                      <a:pt x="141" y="40"/>
                    </a:lnTo>
                    <a:lnTo>
                      <a:pt x="133" y="40"/>
                    </a:lnTo>
                    <a:lnTo>
                      <a:pt x="129" y="40"/>
                    </a:lnTo>
                    <a:lnTo>
                      <a:pt x="125" y="40"/>
                    </a:lnTo>
                    <a:lnTo>
                      <a:pt x="117" y="40"/>
                    </a:lnTo>
                    <a:lnTo>
                      <a:pt x="113" y="36"/>
                    </a:lnTo>
                    <a:lnTo>
                      <a:pt x="109" y="36"/>
                    </a:lnTo>
                    <a:lnTo>
                      <a:pt x="101" y="36"/>
                    </a:lnTo>
                    <a:lnTo>
                      <a:pt x="97" y="32"/>
                    </a:lnTo>
                    <a:lnTo>
                      <a:pt x="89" y="32"/>
                    </a:lnTo>
                    <a:lnTo>
                      <a:pt x="85" y="32"/>
                    </a:lnTo>
                    <a:lnTo>
                      <a:pt x="77" y="28"/>
                    </a:lnTo>
                    <a:lnTo>
                      <a:pt x="73" y="28"/>
                    </a:lnTo>
                    <a:lnTo>
                      <a:pt x="65" y="28"/>
                    </a:lnTo>
                    <a:lnTo>
                      <a:pt x="61" y="24"/>
                    </a:lnTo>
                    <a:lnTo>
                      <a:pt x="53" y="24"/>
                    </a:lnTo>
                    <a:lnTo>
                      <a:pt x="49" y="20"/>
                    </a:lnTo>
                    <a:lnTo>
                      <a:pt x="45" y="20"/>
                    </a:lnTo>
                    <a:lnTo>
                      <a:pt x="37" y="16"/>
                    </a:lnTo>
                    <a:lnTo>
                      <a:pt x="33" y="16"/>
                    </a:lnTo>
                    <a:lnTo>
                      <a:pt x="25" y="12"/>
                    </a:lnTo>
                    <a:lnTo>
                      <a:pt x="21" y="12"/>
                    </a:lnTo>
                    <a:lnTo>
                      <a:pt x="13" y="8"/>
                    </a:lnTo>
                    <a:lnTo>
                      <a:pt x="9" y="4"/>
                    </a:lnTo>
                    <a:lnTo>
                      <a:pt x="0" y="4"/>
                    </a:lnTo>
                    <a:lnTo>
                      <a:pt x="4" y="4"/>
                    </a:lnTo>
                    <a:lnTo>
                      <a:pt x="4" y="8"/>
                    </a:lnTo>
                    <a:lnTo>
                      <a:pt x="4" y="12"/>
                    </a:lnTo>
                    <a:lnTo>
                      <a:pt x="9" y="12"/>
                    </a:lnTo>
                    <a:lnTo>
                      <a:pt x="9" y="16"/>
                    </a:lnTo>
                    <a:lnTo>
                      <a:pt x="13" y="24"/>
                    </a:lnTo>
                    <a:lnTo>
                      <a:pt x="13" y="28"/>
                    </a:lnTo>
                    <a:lnTo>
                      <a:pt x="17" y="32"/>
                    </a:lnTo>
                    <a:lnTo>
                      <a:pt x="21" y="36"/>
                    </a:lnTo>
                    <a:lnTo>
                      <a:pt x="21" y="44"/>
                    </a:lnTo>
                    <a:lnTo>
                      <a:pt x="25" y="48"/>
                    </a:lnTo>
                    <a:lnTo>
                      <a:pt x="29" y="56"/>
                    </a:lnTo>
                    <a:lnTo>
                      <a:pt x="29" y="64"/>
                    </a:lnTo>
                    <a:lnTo>
                      <a:pt x="33" y="68"/>
                    </a:lnTo>
                    <a:lnTo>
                      <a:pt x="37" y="76"/>
                    </a:lnTo>
                    <a:lnTo>
                      <a:pt x="41" y="84"/>
                    </a:lnTo>
                    <a:lnTo>
                      <a:pt x="45" y="92"/>
                    </a:lnTo>
                    <a:lnTo>
                      <a:pt x="45" y="96"/>
                    </a:lnTo>
                    <a:lnTo>
                      <a:pt x="49" y="104"/>
                    </a:lnTo>
                    <a:lnTo>
                      <a:pt x="53" y="112"/>
                    </a:lnTo>
                    <a:lnTo>
                      <a:pt x="57" y="119"/>
                    </a:lnTo>
                    <a:lnTo>
                      <a:pt x="61" y="123"/>
                    </a:lnTo>
                    <a:lnTo>
                      <a:pt x="61" y="131"/>
                    </a:lnTo>
                    <a:lnTo>
                      <a:pt x="65" y="139"/>
                    </a:lnTo>
                    <a:lnTo>
                      <a:pt x="69" y="143"/>
                    </a:lnTo>
                    <a:lnTo>
                      <a:pt x="73" y="151"/>
                    </a:lnTo>
                    <a:lnTo>
                      <a:pt x="73" y="155"/>
                    </a:lnTo>
                    <a:lnTo>
                      <a:pt x="77" y="159"/>
                    </a:lnTo>
                    <a:lnTo>
                      <a:pt x="77" y="163"/>
                    </a:lnTo>
                    <a:lnTo>
                      <a:pt x="81" y="171"/>
                    </a:lnTo>
                    <a:lnTo>
                      <a:pt x="81" y="175"/>
                    </a:lnTo>
                    <a:lnTo>
                      <a:pt x="85" y="175"/>
                    </a:lnTo>
                    <a:lnTo>
                      <a:pt x="85" y="179"/>
                    </a:lnTo>
                    <a:lnTo>
                      <a:pt x="85" y="183"/>
                    </a:lnTo>
                    <a:lnTo>
                      <a:pt x="89" y="183"/>
                    </a:lnTo>
                    <a:lnTo>
                      <a:pt x="89" y="187"/>
                    </a:lnTo>
                  </a:path>
                </a:pathLst>
              </a:custGeom>
              <a:solidFill>
                <a:srgbClr val="3E5AFF"/>
              </a:solidFill>
              <a:ln w="9525" cap="rnd">
                <a:noFill/>
                <a:round/>
                <a:headEnd/>
                <a:tailEnd/>
              </a:ln>
            </p:spPr>
            <p:txBody>
              <a:bodyPr/>
              <a:lstStyle/>
              <a:p>
                <a:endParaRPr lang="en-US"/>
              </a:p>
            </p:txBody>
          </p:sp>
          <p:sp>
            <p:nvSpPr>
              <p:cNvPr id="35854" name="Freeform 11"/>
              <p:cNvSpPr>
                <a:spLocks/>
              </p:cNvSpPr>
              <p:nvPr/>
            </p:nvSpPr>
            <p:spPr bwMode="auto">
              <a:xfrm>
                <a:off x="2284" y="2799"/>
                <a:ext cx="170" cy="180"/>
              </a:xfrm>
              <a:custGeom>
                <a:avLst/>
                <a:gdLst>
                  <a:gd name="T0" fmla="*/ 45 w 170"/>
                  <a:gd name="T1" fmla="*/ 40 h 180"/>
                  <a:gd name="T2" fmla="*/ 53 w 170"/>
                  <a:gd name="T3" fmla="*/ 20 h 180"/>
                  <a:gd name="T4" fmla="*/ 61 w 170"/>
                  <a:gd name="T5" fmla="*/ 4 h 180"/>
                  <a:gd name="T6" fmla="*/ 65 w 170"/>
                  <a:gd name="T7" fmla="*/ 4 h 180"/>
                  <a:gd name="T8" fmla="*/ 65 w 170"/>
                  <a:gd name="T9" fmla="*/ 4 h 180"/>
                  <a:gd name="T10" fmla="*/ 69 w 170"/>
                  <a:gd name="T11" fmla="*/ 4 h 180"/>
                  <a:gd name="T12" fmla="*/ 77 w 170"/>
                  <a:gd name="T13" fmla="*/ 0 h 180"/>
                  <a:gd name="T14" fmla="*/ 85 w 170"/>
                  <a:gd name="T15" fmla="*/ 0 h 180"/>
                  <a:gd name="T16" fmla="*/ 97 w 170"/>
                  <a:gd name="T17" fmla="*/ 0 h 180"/>
                  <a:gd name="T18" fmla="*/ 109 w 170"/>
                  <a:gd name="T19" fmla="*/ 0 h 180"/>
                  <a:gd name="T20" fmla="*/ 121 w 170"/>
                  <a:gd name="T21" fmla="*/ 4 h 180"/>
                  <a:gd name="T22" fmla="*/ 133 w 170"/>
                  <a:gd name="T23" fmla="*/ 8 h 180"/>
                  <a:gd name="T24" fmla="*/ 141 w 170"/>
                  <a:gd name="T25" fmla="*/ 12 h 180"/>
                  <a:gd name="T26" fmla="*/ 153 w 170"/>
                  <a:gd name="T27" fmla="*/ 20 h 180"/>
                  <a:gd name="T28" fmla="*/ 161 w 170"/>
                  <a:gd name="T29" fmla="*/ 36 h 180"/>
                  <a:gd name="T30" fmla="*/ 165 w 170"/>
                  <a:gd name="T31" fmla="*/ 52 h 180"/>
                  <a:gd name="T32" fmla="*/ 169 w 170"/>
                  <a:gd name="T33" fmla="*/ 68 h 180"/>
                  <a:gd name="T34" fmla="*/ 169 w 170"/>
                  <a:gd name="T35" fmla="*/ 76 h 180"/>
                  <a:gd name="T36" fmla="*/ 169 w 170"/>
                  <a:gd name="T37" fmla="*/ 88 h 180"/>
                  <a:gd name="T38" fmla="*/ 165 w 170"/>
                  <a:gd name="T39" fmla="*/ 96 h 180"/>
                  <a:gd name="T40" fmla="*/ 157 w 170"/>
                  <a:gd name="T41" fmla="*/ 104 h 180"/>
                  <a:gd name="T42" fmla="*/ 153 w 170"/>
                  <a:gd name="T43" fmla="*/ 116 h 180"/>
                  <a:gd name="T44" fmla="*/ 141 w 170"/>
                  <a:gd name="T45" fmla="*/ 123 h 180"/>
                  <a:gd name="T46" fmla="*/ 133 w 170"/>
                  <a:gd name="T47" fmla="*/ 131 h 180"/>
                  <a:gd name="T48" fmla="*/ 121 w 170"/>
                  <a:gd name="T49" fmla="*/ 139 h 180"/>
                  <a:gd name="T50" fmla="*/ 105 w 170"/>
                  <a:gd name="T51" fmla="*/ 147 h 180"/>
                  <a:gd name="T52" fmla="*/ 93 w 170"/>
                  <a:gd name="T53" fmla="*/ 155 h 180"/>
                  <a:gd name="T54" fmla="*/ 77 w 170"/>
                  <a:gd name="T55" fmla="*/ 159 h 180"/>
                  <a:gd name="T56" fmla="*/ 61 w 170"/>
                  <a:gd name="T57" fmla="*/ 167 h 180"/>
                  <a:gd name="T58" fmla="*/ 45 w 170"/>
                  <a:gd name="T59" fmla="*/ 171 h 180"/>
                  <a:gd name="T60" fmla="*/ 29 w 170"/>
                  <a:gd name="T61" fmla="*/ 175 h 180"/>
                  <a:gd name="T62" fmla="*/ 8 w 170"/>
                  <a:gd name="T63" fmla="*/ 179 h 180"/>
                  <a:gd name="T64" fmla="*/ 0 w 170"/>
                  <a:gd name="T65" fmla="*/ 171 h 180"/>
                  <a:gd name="T66" fmla="*/ 4 w 170"/>
                  <a:gd name="T67" fmla="*/ 163 h 180"/>
                  <a:gd name="T68" fmla="*/ 8 w 170"/>
                  <a:gd name="T69" fmla="*/ 159 h 180"/>
                  <a:gd name="T70" fmla="*/ 20 w 170"/>
                  <a:gd name="T71" fmla="*/ 151 h 180"/>
                  <a:gd name="T72" fmla="*/ 37 w 170"/>
                  <a:gd name="T73" fmla="*/ 143 h 180"/>
                  <a:gd name="T74" fmla="*/ 57 w 170"/>
                  <a:gd name="T75" fmla="*/ 135 h 180"/>
                  <a:gd name="T76" fmla="*/ 73 w 170"/>
                  <a:gd name="T77" fmla="*/ 123 h 180"/>
                  <a:gd name="T78" fmla="*/ 89 w 170"/>
                  <a:gd name="T79" fmla="*/ 116 h 180"/>
                  <a:gd name="T80" fmla="*/ 97 w 170"/>
                  <a:gd name="T81" fmla="*/ 104 h 180"/>
                  <a:gd name="T82" fmla="*/ 105 w 170"/>
                  <a:gd name="T83" fmla="*/ 96 h 180"/>
                  <a:gd name="T84" fmla="*/ 109 w 170"/>
                  <a:gd name="T85" fmla="*/ 84 h 180"/>
                  <a:gd name="T86" fmla="*/ 113 w 170"/>
                  <a:gd name="T87" fmla="*/ 68 h 180"/>
                  <a:gd name="T88" fmla="*/ 113 w 170"/>
                  <a:gd name="T89" fmla="*/ 60 h 180"/>
                  <a:gd name="T90" fmla="*/ 109 w 170"/>
                  <a:gd name="T91" fmla="*/ 52 h 180"/>
                  <a:gd name="T92" fmla="*/ 101 w 170"/>
                  <a:gd name="T93" fmla="*/ 48 h 180"/>
                  <a:gd name="T94" fmla="*/ 93 w 170"/>
                  <a:gd name="T95" fmla="*/ 44 h 180"/>
                  <a:gd name="T96" fmla="*/ 81 w 170"/>
                  <a:gd name="T97" fmla="*/ 44 h 180"/>
                  <a:gd name="T98" fmla="*/ 73 w 170"/>
                  <a:gd name="T99" fmla="*/ 44 h 180"/>
                  <a:gd name="T100" fmla="*/ 61 w 170"/>
                  <a:gd name="T101" fmla="*/ 44 h 180"/>
                  <a:gd name="T102" fmla="*/ 53 w 170"/>
                  <a:gd name="T103" fmla="*/ 44 h 180"/>
                  <a:gd name="T104" fmla="*/ 45 w 170"/>
                  <a:gd name="T105" fmla="*/ 44 h 180"/>
                  <a:gd name="T106" fmla="*/ 41 w 170"/>
                  <a:gd name="T107" fmla="*/ 44 h 180"/>
                  <a:gd name="T108" fmla="*/ 37 w 170"/>
                  <a:gd name="T109" fmla="*/ 44 h 1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0"/>
                  <a:gd name="T166" fmla="*/ 0 h 180"/>
                  <a:gd name="T167" fmla="*/ 170 w 170"/>
                  <a:gd name="T168" fmla="*/ 180 h 1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0" h="180">
                    <a:moveTo>
                      <a:pt x="37" y="44"/>
                    </a:moveTo>
                    <a:lnTo>
                      <a:pt x="41" y="44"/>
                    </a:lnTo>
                    <a:lnTo>
                      <a:pt x="45" y="40"/>
                    </a:lnTo>
                    <a:lnTo>
                      <a:pt x="45" y="32"/>
                    </a:lnTo>
                    <a:lnTo>
                      <a:pt x="49" y="28"/>
                    </a:lnTo>
                    <a:lnTo>
                      <a:pt x="53" y="20"/>
                    </a:lnTo>
                    <a:lnTo>
                      <a:pt x="57" y="12"/>
                    </a:lnTo>
                    <a:lnTo>
                      <a:pt x="57" y="8"/>
                    </a:lnTo>
                    <a:lnTo>
                      <a:pt x="61" y="4"/>
                    </a:lnTo>
                    <a:lnTo>
                      <a:pt x="65" y="4"/>
                    </a:lnTo>
                    <a:lnTo>
                      <a:pt x="69" y="4"/>
                    </a:lnTo>
                    <a:lnTo>
                      <a:pt x="73" y="4"/>
                    </a:lnTo>
                    <a:lnTo>
                      <a:pt x="77" y="0"/>
                    </a:lnTo>
                    <a:lnTo>
                      <a:pt x="81" y="0"/>
                    </a:lnTo>
                    <a:lnTo>
                      <a:pt x="85" y="0"/>
                    </a:lnTo>
                    <a:lnTo>
                      <a:pt x="89" y="0"/>
                    </a:lnTo>
                    <a:lnTo>
                      <a:pt x="93" y="0"/>
                    </a:lnTo>
                    <a:lnTo>
                      <a:pt x="97" y="0"/>
                    </a:lnTo>
                    <a:lnTo>
                      <a:pt x="101" y="0"/>
                    </a:lnTo>
                    <a:lnTo>
                      <a:pt x="105" y="0"/>
                    </a:lnTo>
                    <a:lnTo>
                      <a:pt x="109" y="0"/>
                    </a:lnTo>
                    <a:lnTo>
                      <a:pt x="113" y="0"/>
                    </a:lnTo>
                    <a:lnTo>
                      <a:pt x="117" y="0"/>
                    </a:lnTo>
                    <a:lnTo>
                      <a:pt x="121" y="4"/>
                    </a:lnTo>
                    <a:lnTo>
                      <a:pt x="125" y="4"/>
                    </a:lnTo>
                    <a:lnTo>
                      <a:pt x="129" y="4"/>
                    </a:lnTo>
                    <a:lnTo>
                      <a:pt x="133" y="8"/>
                    </a:lnTo>
                    <a:lnTo>
                      <a:pt x="137" y="8"/>
                    </a:lnTo>
                    <a:lnTo>
                      <a:pt x="137" y="12"/>
                    </a:lnTo>
                    <a:lnTo>
                      <a:pt x="141" y="12"/>
                    </a:lnTo>
                    <a:lnTo>
                      <a:pt x="145" y="16"/>
                    </a:lnTo>
                    <a:lnTo>
                      <a:pt x="149" y="20"/>
                    </a:lnTo>
                    <a:lnTo>
                      <a:pt x="153" y="20"/>
                    </a:lnTo>
                    <a:lnTo>
                      <a:pt x="157" y="24"/>
                    </a:lnTo>
                    <a:lnTo>
                      <a:pt x="157" y="32"/>
                    </a:lnTo>
                    <a:lnTo>
                      <a:pt x="161" y="36"/>
                    </a:lnTo>
                    <a:lnTo>
                      <a:pt x="161" y="40"/>
                    </a:lnTo>
                    <a:lnTo>
                      <a:pt x="165" y="48"/>
                    </a:lnTo>
                    <a:lnTo>
                      <a:pt x="165" y="52"/>
                    </a:lnTo>
                    <a:lnTo>
                      <a:pt x="169" y="60"/>
                    </a:lnTo>
                    <a:lnTo>
                      <a:pt x="169" y="68"/>
                    </a:lnTo>
                    <a:lnTo>
                      <a:pt x="169" y="72"/>
                    </a:lnTo>
                    <a:lnTo>
                      <a:pt x="169" y="76"/>
                    </a:lnTo>
                    <a:lnTo>
                      <a:pt x="169" y="80"/>
                    </a:lnTo>
                    <a:lnTo>
                      <a:pt x="169" y="84"/>
                    </a:lnTo>
                    <a:lnTo>
                      <a:pt x="169" y="88"/>
                    </a:lnTo>
                    <a:lnTo>
                      <a:pt x="165" y="92"/>
                    </a:lnTo>
                    <a:lnTo>
                      <a:pt x="165" y="96"/>
                    </a:lnTo>
                    <a:lnTo>
                      <a:pt x="161" y="100"/>
                    </a:lnTo>
                    <a:lnTo>
                      <a:pt x="161" y="104"/>
                    </a:lnTo>
                    <a:lnTo>
                      <a:pt x="157" y="104"/>
                    </a:lnTo>
                    <a:lnTo>
                      <a:pt x="157" y="108"/>
                    </a:lnTo>
                    <a:lnTo>
                      <a:pt x="153" y="112"/>
                    </a:lnTo>
                    <a:lnTo>
                      <a:pt x="153" y="116"/>
                    </a:lnTo>
                    <a:lnTo>
                      <a:pt x="149" y="116"/>
                    </a:lnTo>
                    <a:lnTo>
                      <a:pt x="145" y="119"/>
                    </a:lnTo>
                    <a:lnTo>
                      <a:pt x="141" y="123"/>
                    </a:lnTo>
                    <a:lnTo>
                      <a:pt x="137" y="127"/>
                    </a:lnTo>
                    <a:lnTo>
                      <a:pt x="133" y="131"/>
                    </a:lnTo>
                    <a:lnTo>
                      <a:pt x="129" y="135"/>
                    </a:lnTo>
                    <a:lnTo>
                      <a:pt x="125" y="135"/>
                    </a:lnTo>
                    <a:lnTo>
                      <a:pt x="121" y="139"/>
                    </a:lnTo>
                    <a:lnTo>
                      <a:pt x="117" y="143"/>
                    </a:lnTo>
                    <a:lnTo>
                      <a:pt x="113" y="143"/>
                    </a:lnTo>
                    <a:lnTo>
                      <a:pt x="105" y="147"/>
                    </a:lnTo>
                    <a:lnTo>
                      <a:pt x="101" y="151"/>
                    </a:lnTo>
                    <a:lnTo>
                      <a:pt x="97" y="151"/>
                    </a:lnTo>
                    <a:lnTo>
                      <a:pt x="93" y="155"/>
                    </a:lnTo>
                    <a:lnTo>
                      <a:pt x="89" y="155"/>
                    </a:lnTo>
                    <a:lnTo>
                      <a:pt x="81" y="159"/>
                    </a:lnTo>
                    <a:lnTo>
                      <a:pt x="77" y="159"/>
                    </a:lnTo>
                    <a:lnTo>
                      <a:pt x="73" y="163"/>
                    </a:lnTo>
                    <a:lnTo>
                      <a:pt x="65" y="163"/>
                    </a:lnTo>
                    <a:lnTo>
                      <a:pt x="61" y="167"/>
                    </a:lnTo>
                    <a:lnTo>
                      <a:pt x="57" y="167"/>
                    </a:lnTo>
                    <a:lnTo>
                      <a:pt x="49" y="167"/>
                    </a:lnTo>
                    <a:lnTo>
                      <a:pt x="45" y="171"/>
                    </a:lnTo>
                    <a:lnTo>
                      <a:pt x="41" y="171"/>
                    </a:lnTo>
                    <a:lnTo>
                      <a:pt x="33" y="175"/>
                    </a:lnTo>
                    <a:lnTo>
                      <a:pt x="29" y="175"/>
                    </a:lnTo>
                    <a:lnTo>
                      <a:pt x="20" y="175"/>
                    </a:lnTo>
                    <a:lnTo>
                      <a:pt x="16" y="175"/>
                    </a:lnTo>
                    <a:lnTo>
                      <a:pt x="8" y="179"/>
                    </a:lnTo>
                    <a:lnTo>
                      <a:pt x="4" y="175"/>
                    </a:lnTo>
                    <a:lnTo>
                      <a:pt x="0" y="171"/>
                    </a:lnTo>
                    <a:lnTo>
                      <a:pt x="0" y="167"/>
                    </a:lnTo>
                    <a:lnTo>
                      <a:pt x="4" y="163"/>
                    </a:lnTo>
                    <a:lnTo>
                      <a:pt x="4" y="159"/>
                    </a:lnTo>
                    <a:lnTo>
                      <a:pt x="8" y="159"/>
                    </a:lnTo>
                    <a:lnTo>
                      <a:pt x="12" y="155"/>
                    </a:lnTo>
                    <a:lnTo>
                      <a:pt x="16" y="155"/>
                    </a:lnTo>
                    <a:lnTo>
                      <a:pt x="20" y="151"/>
                    </a:lnTo>
                    <a:lnTo>
                      <a:pt x="24" y="147"/>
                    </a:lnTo>
                    <a:lnTo>
                      <a:pt x="33" y="147"/>
                    </a:lnTo>
                    <a:lnTo>
                      <a:pt x="37" y="143"/>
                    </a:lnTo>
                    <a:lnTo>
                      <a:pt x="41" y="139"/>
                    </a:lnTo>
                    <a:lnTo>
                      <a:pt x="49" y="135"/>
                    </a:lnTo>
                    <a:lnTo>
                      <a:pt x="57" y="135"/>
                    </a:lnTo>
                    <a:lnTo>
                      <a:pt x="61" y="131"/>
                    </a:lnTo>
                    <a:lnTo>
                      <a:pt x="69" y="127"/>
                    </a:lnTo>
                    <a:lnTo>
                      <a:pt x="73" y="123"/>
                    </a:lnTo>
                    <a:lnTo>
                      <a:pt x="77" y="119"/>
                    </a:lnTo>
                    <a:lnTo>
                      <a:pt x="85" y="116"/>
                    </a:lnTo>
                    <a:lnTo>
                      <a:pt x="89" y="116"/>
                    </a:lnTo>
                    <a:lnTo>
                      <a:pt x="93" y="112"/>
                    </a:lnTo>
                    <a:lnTo>
                      <a:pt x="97" y="108"/>
                    </a:lnTo>
                    <a:lnTo>
                      <a:pt x="97" y="104"/>
                    </a:lnTo>
                    <a:lnTo>
                      <a:pt x="101" y="104"/>
                    </a:lnTo>
                    <a:lnTo>
                      <a:pt x="105" y="96"/>
                    </a:lnTo>
                    <a:lnTo>
                      <a:pt x="105" y="92"/>
                    </a:lnTo>
                    <a:lnTo>
                      <a:pt x="109" y="88"/>
                    </a:lnTo>
                    <a:lnTo>
                      <a:pt x="109" y="84"/>
                    </a:lnTo>
                    <a:lnTo>
                      <a:pt x="113" y="76"/>
                    </a:lnTo>
                    <a:lnTo>
                      <a:pt x="113" y="72"/>
                    </a:lnTo>
                    <a:lnTo>
                      <a:pt x="113" y="68"/>
                    </a:lnTo>
                    <a:lnTo>
                      <a:pt x="113" y="64"/>
                    </a:lnTo>
                    <a:lnTo>
                      <a:pt x="113" y="60"/>
                    </a:lnTo>
                    <a:lnTo>
                      <a:pt x="109" y="56"/>
                    </a:lnTo>
                    <a:lnTo>
                      <a:pt x="109" y="52"/>
                    </a:lnTo>
                    <a:lnTo>
                      <a:pt x="105" y="52"/>
                    </a:lnTo>
                    <a:lnTo>
                      <a:pt x="101" y="48"/>
                    </a:lnTo>
                    <a:lnTo>
                      <a:pt x="97" y="48"/>
                    </a:lnTo>
                    <a:lnTo>
                      <a:pt x="93" y="44"/>
                    </a:lnTo>
                    <a:lnTo>
                      <a:pt x="89" y="44"/>
                    </a:lnTo>
                    <a:lnTo>
                      <a:pt x="85" y="44"/>
                    </a:lnTo>
                    <a:lnTo>
                      <a:pt x="81" y="44"/>
                    </a:lnTo>
                    <a:lnTo>
                      <a:pt x="77" y="44"/>
                    </a:lnTo>
                    <a:lnTo>
                      <a:pt x="73" y="44"/>
                    </a:lnTo>
                    <a:lnTo>
                      <a:pt x="69" y="44"/>
                    </a:lnTo>
                    <a:lnTo>
                      <a:pt x="65" y="44"/>
                    </a:lnTo>
                    <a:lnTo>
                      <a:pt x="61" y="44"/>
                    </a:lnTo>
                    <a:lnTo>
                      <a:pt x="57" y="44"/>
                    </a:lnTo>
                    <a:lnTo>
                      <a:pt x="53" y="44"/>
                    </a:lnTo>
                    <a:lnTo>
                      <a:pt x="49" y="44"/>
                    </a:lnTo>
                    <a:lnTo>
                      <a:pt x="45" y="44"/>
                    </a:lnTo>
                    <a:lnTo>
                      <a:pt x="41" y="44"/>
                    </a:lnTo>
                    <a:lnTo>
                      <a:pt x="37" y="44"/>
                    </a:lnTo>
                  </a:path>
                </a:pathLst>
              </a:custGeom>
              <a:solidFill>
                <a:srgbClr val="3E5AFF"/>
              </a:solidFill>
              <a:ln w="9525" cap="rnd">
                <a:noFill/>
                <a:round/>
                <a:headEnd/>
                <a:tailEnd/>
              </a:ln>
            </p:spPr>
            <p:txBody>
              <a:bodyPr/>
              <a:lstStyle/>
              <a:p>
                <a:endParaRPr lang="en-US"/>
              </a:p>
            </p:txBody>
          </p:sp>
        </p:grpSp>
        <p:sp>
          <p:nvSpPr>
            <p:cNvPr id="35847" name="Freeform 12"/>
            <p:cNvSpPr>
              <a:spLocks/>
            </p:cNvSpPr>
            <p:nvPr/>
          </p:nvSpPr>
          <p:spPr bwMode="black">
            <a:xfrm>
              <a:off x="2475" y="3118"/>
              <a:ext cx="811" cy="315"/>
            </a:xfrm>
            <a:custGeom>
              <a:avLst/>
              <a:gdLst>
                <a:gd name="T0" fmla="*/ 0 w 811"/>
                <a:gd name="T1" fmla="*/ 0 h 315"/>
                <a:gd name="T2" fmla="*/ 378 w 811"/>
                <a:gd name="T3" fmla="*/ 69 h 315"/>
                <a:gd name="T4" fmla="*/ 341 w 811"/>
                <a:gd name="T5" fmla="*/ 94 h 315"/>
                <a:gd name="T6" fmla="*/ 554 w 811"/>
                <a:gd name="T7" fmla="*/ 146 h 315"/>
                <a:gd name="T8" fmla="*/ 458 w 811"/>
                <a:gd name="T9" fmla="*/ 200 h 315"/>
                <a:gd name="T10" fmla="*/ 810 w 811"/>
                <a:gd name="T11" fmla="*/ 314 h 315"/>
                <a:gd name="T12" fmla="*/ 295 w 811"/>
                <a:gd name="T13" fmla="*/ 231 h 315"/>
                <a:gd name="T14" fmla="*/ 360 w 811"/>
                <a:gd name="T15" fmla="*/ 157 h 315"/>
                <a:gd name="T16" fmla="*/ 157 w 811"/>
                <a:gd name="T17" fmla="*/ 142 h 315"/>
                <a:gd name="T18" fmla="*/ 221 w 811"/>
                <a:gd name="T19" fmla="*/ 84 h 315"/>
                <a:gd name="T20" fmla="*/ 0 w 811"/>
                <a:gd name="T21" fmla="*/ 0 h 3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1"/>
                <a:gd name="T34" fmla="*/ 0 h 315"/>
                <a:gd name="T35" fmla="*/ 811 w 811"/>
                <a:gd name="T36" fmla="*/ 315 h 3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1" h="315">
                  <a:moveTo>
                    <a:pt x="0" y="0"/>
                  </a:moveTo>
                  <a:lnTo>
                    <a:pt x="378" y="69"/>
                  </a:lnTo>
                  <a:lnTo>
                    <a:pt x="341" y="94"/>
                  </a:lnTo>
                  <a:lnTo>
                    <a:pt x="554" y="146"/>
                  </a:lnTo>
                  <a:lnTo>
                    <a:pt x="458" y="200"/>
                  </a:lnTo>
                  <a:lnTo>
                    <a:pt x="810" y="314"/>
                  </a:lnTo>
                  <a:lnTo>
                    <a:pt x="295" y="231"/>
                  </a:lnTo>
                  <a:lnTo>
                    <a:pt x="360" y="157"/>
                  </a:lnTo>
                  <a:lnTo>
                    <a:pt x="157" y="142"/>
                  </a:lnTo>
                  <a:lnTo>
                    <a:pt x="221" y="84"/>
                  </a:lnTo>
                  <a:lnTo>
                    <a:pt x="0" y="0"/>
                  </a:lnTo>
                </a:path>
              </a:pathLst>
            </a:custGeom>
            <a:solidFill>
              <a:srgbClr val="F8FA13"/>
            </a:solidFill>
            <a:ln w="9525" cap="rnd">
              <a:noFill/>
              <a:round/>
              <a:headEnd/>
              <a:tailEnd/>
            </a:ln>
          </p:spPr>
          <p:txBody>
            <a:bodyPr/>
            <a:lstStyle/>
            <a:p>
              <a:endParaRPr lang="en-US"/>
            </a:p>
          </p:txBody>
        </p:sp>
        <p:pic>
          <p:nvPicPr>
            <p:cNvPr id="35848" name="Picture 13"/>
            <p:cNvPicPr>
              <a:picLocks noChangeArrowheads="1"/>
            </p:cNvPicPr>
            <p:nvPr/>
          </p:nvPicPr>
          <p:blipFill>
            <a:blip r:embed="rId3"/>
            <a:srcRect/>
            <a:stretch>
              <a:fillRect/>
            </a:stretch>
          </p:blipFill>
          <p:spPr bwMode="auto">
            <a:xfrm>
              <a:off x="3365" y="3178"/>
              <a:ext cx="668" cy="52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533400" y="1295400"/>
            <a:ext cx="8229600" cy="4525963"/>
          </a:xfrm>
        </p:spPr>
        <p:txBody>
          <a:bodyPr/>
          <a:lstStyle/>
          <a:p>
            <a:pPr algn="just" eaLnBrk="1" hangingPunct="1"/>
            <a:r>
              <a:rPr sz="2200" smtClean="0">
                <a:solidFill>
                  <a:schemeClr val="tx1"/>
                </a:solidFill>
                <a:cs typeface="Arial" charset="0"/>
              </a:rPr>
              <a:t>A CallableStatement object is used for calling the stored procedure from JDBC program.</a:t>
            </a:r>
          </a:p>
          <a:p>
            <a:pPr algn="just" eaLnBrk="1" hangingPunct="1"/>
            <a:endParaRPr sz="2200" smtClean="0">
              <a:solidFill>
                <a:schemeClr val="tx1"/>
              </a:solidFill>
              <a:cs typeface="Arial" charset="0"/>
            </a:endParaRPr>
          </a:p>
          <a:p>
            <a:pPr algn="just" eaLnBrk="1" hangingPunct="1"/>
            <a:r>
              <a:rPr sz="2200" smtClean="0">
                <a:solidFill>
                  <a:schemeClr val="tx1"/>
                </a:solidFill>
                <a:cs typeface="Arial" charset="0"/>
              </a:rPr>
              <a:t>A callable statement can contain variables that you supply each time you execute the call</a:t>
            </a:r>
          </a:p>
          <a:p>
            <a:pPr algn="just" eaLnBrk="1" hangingPunct="1"/>
            <a:endParaRPr sz="2200" smtClean="0">
              <a:solidFill>
                <a:schemeClr val="tx1"/>
              </a:solidFill>
              <a:cs typeface="Arial" charset="0"/>
            </a:endParaRPr>
          </a:p>
          <a:p>
            <a:pPr algn="just" eaLnBrk="1" hangingPunct="1"/>
            <a:r>
              <a:rPr sz="2200" smtClean="0">
                <a:solidFill>
                  <a:schemeClr val="tx1"/>
                </a:solidFill>
                <a:cs typeface="Arial" charset="0"/>
              </a:rPr>
              <a:t>When the stored procedure returns, computed values (if any) are retrieved through the CallableStatement object</a:t>
            </a:r>
          </a:p>
        </p:txBody>
      </p:sp>
      <p:sp>
        <p:nvSpPr>
          <p:cNvPr id="72708"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6180D9A-5965-4AED-9CCD-421D72B45722}" type="slidenum">
              <a:rPr lang="en-GB" smtClean="0">
                <a:latin typeface="Arial" charset="0"/>
                <a:cs typeface="Arial" charset="0"/>
              </a:rPr>
              <a:pPr/>
              <a:t>40</a:t>
            </a:fld>
            <a:endParaRPr lang="en-GB" smtClean="0">
              <a:latin typeface="Arial" charset="0"/>
              <a:cs typeface="Arial" charset="0"/>
            </a:endParaRPr>
          </a:p>
        </p:txBody>
      </p:sp>
      <p:sp>
        <p:nvSpPr>
          <p:cNvPr id="72706" name="Rectangle 2"/>
          <p:cNvSpPr>
            <a:spLocks noGrp="1" noChangeArrowheads="1"/>
          </p:cNvSpPr>
          <p:nvPr>
            <p:ph type="title"/>
          </p:nvPr>
        </p:nvSpPr>
        <p:spPr>
          <a:xfrm>
            <a:off x="457200" y="131763"/>
            <a:ext cx="8229600" cy="584200"/>
          </a:xfrm>
        </p:spPr>
        <p:txBody>
          <a:bodyPr/>
          <a:lstStyle/>
          <a:p>
            <a:pPr eaLnBrk="1" hangingPunct="1"/>
            <a:r>
              <a:rPr sz="3200" smtClean="0">
                <a:solidFill>
                  <a:schemeClr val="tx1"/>
                </a:solidFill>
                <a:cs typeface="Arial" charset="0"/>
              </a:rPr>
              <a:t>The CallableStatement Object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a:xfrm>
            <a:off x="860425" y="1295400"/>
            <a:ext cx="7445375" cy="1920875"/>
          </a:xfrm>
        </p:spPr>
        <p:txBody>
          <a:bodyPr lIns="92075" tIns="46038" rIns="92075" bIns="46038">
            <a:spAutoFit/>
          </a:bodyPr>
          <a:lstStyle/>
          <a:p>
            <a:pPr algn="just" eaLnBrk="1" hangingPunct="1"/>
            <a:r>
              <a:rPr sz="2200" smtClean="0">
                <a:solidFill>
                  <a:schemeClr val="tx1"/>
                </a:solidFill>
                <a:cs typeface="Arial" charset="0"/>
              </a:rPr>
              <a:t>Register the driver and create the database connection</a:t>
            </a:r>
          </a:p>
          <a:p>
            <a:pPr algn="just" eaLnBrk="1" hangingPunct="1"/>
            <a:r>
              <a:rPr sz="2200" smtClean="0">
                <a:solidFill>
                  <a:schemeClr val="tx1"/>
                </a:solidFill>
                <a:cs typeface="Arial" charset="0"/>
              </a:rPr>
              <a:t>On connection object prepareCall() method is used to call the stored procedure.</a:t>
            </a:r>
          </a:p>
          <a:p>
            <a:pPr algn="just" eaLnBrk="1" hangingPunct="1"/>
            <a:r>
              <a:rPr sz="2200" smtClean="0">
                <a:solidFill>
                  <a:schemeClr val="tx1"/>
                </a:solidFill>
                <a:cs typeface="Arial" charset="0"/>
              </a:rPr>
              <a:t>Create the callable statement, identifying variables with a question mark (</a:t>
            </a:r>
            <a:r>
              <a:rPr sz="2200" smtClean="0">
                <a:solidFill>
                  <a:schemeClr val="tx1"/>
                </a:solidFill>
                <a:latin typeface="Courier New" pitchFamily="49" charset="0"/>
                <a:cs typeface="Arial" charset="0"/>
              </a:rPr>
              <a:t>?</a:t>
            </a:r>
            <a:r>
              <a:rPr sz="2200" smtClean="0">
                <a:solidFill>
                  <a:schemeClr val="tx1"/>
                </a:solidFill>
                <a:cs typeface="Arial" charset="0"/>
              </a:rPr>
              <a:t>)</a:t>
            </a:r>
          </a:p>
        </p:txBody>
      </p:sp>
      <p:sp>
        <p:nvSpPr>
          <p:cNvPr id="73731"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598DF44F-8CF8-4A91-87C7-67A51BBFE0B9}" type="slidenum">
              <a:rPr lang="en-GB" smtClean="0">
                <a:latin typeface="Arial" charset="0"/>
                <a:cs typeface="Arial" charset="0"/>
              </a:rPr>
              <a:pPr/>
              <a:t>41</a:t>
            </a:fld>
            <a:endParaRPr lang="en-GB" smtClean="0">
              <a:latin typeface="Arial" charset="0"/>
              <a:cs typeface="Arial" charset="0"/>
            </a:endParaRPr>
          </a:p>
        </p:txBody>
      </p:sp>
      <p:sp>
        <p:nvSpPr>
          <p:cNvPr id="73732" name="Rectangle 4"/>
          <p:cNvSpPr>
            <a:spLocks noChangeArrowheads="1"/>
          </p:cNvSpPr>
          <p:nvPr/>
        </p:nvSpPr>
        <p:spPr bwMode="blackWhite">
          <a:xfrm>
            <a:off x="990600" y="3594100"/>
            <a:ext cx="7239000" cy="2273300"/>
          </a:xfrm>
          <a:prstGeom prst="rect">
            <a:avLst/>
          </a:prstGeom>
          <a:solidFill>
            <a:schemeClr val="bg1"/>
          </a:solidFill>
          <a:ln w="12700">
            <a:solidFill>
              <a:schemeClr val="bg2"/>
            </a:solidFill>
            <a:miter lim="800000"/>
            <a:headEnd/>
            <a:tailEnd/>
          </a:ln>
        </p:spPr>
        <p:txBody>
          <a:bodyPr wrap="none" lIns="90488" tIns="44450" rIns="90488" bIns="44450" anchor="ctr"/>
          <a:lstStyle/>
          <a:p>
            <a:pPr eaLnBrk="0" hangingPunct="0"/>
            <a:r>
              <a:rPr kumimoji="1" lang="en-US" sz="2000" b="1">
                <a:latin typeface="Courier New" pitchFamily="49" charset="0"/>
                <a:cs typeface="Courier New" pitchFamily="49" charset="0"/>
              </a:rPr>
              <a:t>CallableStatement cstmt = </a:t>
            </a:r>
          </a:p>
          <a:p>
            <a:pPr eaLnBrk="0" hangingPunct="0"/>
            <a:r>
              <a:rPr kumimoji="1" lang="en-US" sz="2000" b="1">
                <a:latin typeface="Courier New" pitchFamily="49" charset="0"/>
                <a:cs typeface="Courier New" pitchFamily="49" charset="0"/>
              </a:rPr>
              <a:t>   conn.prepareCall("{call " +</a:t>
            </a:r>
          </a:p>
          <a:p>
            <a:pPr eaLnBrk="0" hangingPunct="0"/>
            <a:r>
              <a:rPr kumimoji="1" lang="en-US" sz="2000" b="1">
                <a:latin typeface="Courier New" pitchFamily="49" charset="0"/>
                <a:cs typeface="Courier New" pitchFamily="49" charset="0"/>
              </a:rPr>
              <a:t>   ADDITEM + </a:t>
            </a:r>
          </a:p>
          <a:p>
            <a:pPr eaLnBrk="0" hangingPunct="0"/>
            <a:r>
              <a:rPr kumimoji="1" lang="en-US" sz="2000" b="1">
                <a:latin typeface="Courier New" pitchFamily="49" charset="0"/>
                <a:cs typeface="Courier New" pitchFamily="49" charset="0"/>
              </a:rPr>
              <a:t>   "(?,?,?)}");</a:t>
            </a:r>
          </a:p>
          <a:p>
            <a:pPr eaLnBrk="0" hangingPunct="0"/>
            <a:r>
              <a:rPr kumimoji="1" lang="en-US" sz="2000" b="1">
                <a:latin typeface="Courier New" pitchFamily="49" charset="0"/>
                <a:cs typeface="Courier New" pitchFamily="49" charset="0"/>
              </a:rPr>
              <a:t>  cstmt.registerOutParameter(2,Types.INTEGER);</a:t>
            </a:r>
          </a:p>
          <a:p>
            <a:pPr eaLnBrk="0" hangingPunct="0"/>
            <a:r>
              <a:rPr kumimoji="1" lang="en-US" sz="2000" b="1">
                <a:latin typeface="Courier New" pitchFamily="49" charset="0"/>
                <a:cs typeface="Courier New" pitchFamily="49" charset="0"/>
              </a:rPr>
              <a:t>  cStmt.registerOutParameter(3,Types.DOUBLE);</a:t>
            </a:r>
          </a:p>
        </p:txBody>
      </p:sp>
      <p:sp>
        <p:nvSpPr>
          <p:cNvPr id="54277" name="Rectangle 5"/>
          <p:cNvSpPr>
            <a:spLocks noChangeArrowheads="1"/>
          </p:cNvSpPr>
          <p:nvPr/>
        </p:nvSpPr>
        <p:spPr bwMode="auto">
          <a:xfrm>
            <a:off x="304800" y="0"/>
            <a:ext cx="9144000" cy="914400"/>
          </a:xfrm>
          <a:prstGeom prst="rect">
            <a:avLst/>
          </a:prstGeom>
          <a:noFill/>
          <a:ln w="9525">
            <a:noFill/>
            <a:miter lim="800000"/>
            <a:headEnd/>
            <a:tailEnd/>
          </a:ln>
        </p:spPr>
        <p:txBody>
          <a:bodyPr anchor="ctr"/>
          <a:lstStyle/>
          <a:p>
            <a:pPr>
              <a:defRPr/>
            </a:pPr>
            <a:r>
              <a:rPr lang="en-US" sz="3200" b="1" dirty="0">
                <a:latin typeface="+mj-lt"/>
              </a:rPr>
              <a:t>How to Create a CallableStatement?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860425" y="1814513"/>
            <a:ext cx="7385050" cy="3140075"/>
          </a:xfrm>
        </p:spPr>
        <p:txBody>
          <a:bodyPr lIns="92075" tIns="46038" rIns="92075" bIns="46038">
            <a:spAutoFit/>
          </a:bodyPr>
          <a:lstStyle/>
          <a:p>
            <a:pPr eaLnBrk="1" hangingPunct="1">
              <a:buFont typeface="Wingdings" pitchFamily="2" charset="2"/>
              <a:buNone/>
            </a:pPr>
            <a:r>
              <a:rPr smtClean="0">
                <a:cs typeface="Arial" charset="0"/>
              </a:rPr>
              <a:t>1. 	</a:t>
            </a:r>
            <a:r>
              <a:rPr sz="2200" smtClean="0">
                <a:solidFill>
                  <a:schemeClr val="tx1"/>
                </a:solidFill>
                <a:cs typeface="Arial" charset="0"/>
              </a:rPr>
              <a:t>To pass the input parameters</a:t>
            </a:r>
          </a:p>
          <a:p>
            <a:pPr eaLnBrk="1" hangingPunct="1">
              <a:spcBef>
                <a:spcPct val="300000"/>
              </a:spcBef>
              <a:buFont typeface="Wingdings" pitchFamily="2" charset="2"/>
              <a:buNone/>
            </a:pPr>
            <a:r>
              <a:rPr sz="2200" smtClean="0">
                <a:cs typeface="Arial" charset="0"/>
              </a:rPr>
              <a:t>2. 	</a:t>
            </a:r>
            <a:r>
              <a:rPr sz="2200" smtClean="0">
                <a:solidFill>
                  <a:schemeClr val="tx1"/>
                </a:solidFill>
                <a:cs typeface="Arial" charset="0"/>
              </a:rPr>
              <a:t>CallableStatement should be executed, as:</a:t>
            </a:r>
          </a:p>
          <a:p>
            <a:pPr eaLnBrk="1" hangingPunct="1">
              <a:spcBef>
                <a:spcPct val="300000"/>
              </a:spcBef>
              <a:buFont typeface="Wingdings" pitchFamily="2" charset="2"/>
              <a:buNone/>
            </a:pPr>
            <a:r>
              <a:rPr sz="2200" smtClean="0">
                <a:solidFill>
                  <a:schemeClr val="tx1"/>
                </a:solidFill>
                <a:cs typeface="Arial" charset="0"/>
              </a:rPr>
              <a:t>3. 	To get the output parameters</a:t>
            </a:r>
          </a:p>
        </p:txBody>
      </p:sp>
      <p:sp>
        <p:nvSpPr>
          <p:cNvPr id="74755"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C49831A-72BC-4A21-8D26-F57243AAF112}" type="slidenum">
              <a:rPr lang="en-GB" smtClean="0">
                <a:latin typeface="Arial" charset="0"/>
                <a:cs typeface="Arial" charset="0"/>
              </a:rPr>
              <a:pPr/>
              <a:t>42</a:t>
            </a:fld>
            <a:endParaRPr lang="en-GB" smtClean="0">
              <a:latin typeface="Arial" charset="0"/>
              <a:cs typeface="Arial" charset="0"/>
            </a:endParaRPr>
          </a:p>
        </p:txBody>
      </p:sp>
      <p:sp>
        <p:nvSpPr>
          <p:cNvPr id="74756" name="Rectangle 4"/>
          <p:cNvSpPr>
            <a:spLocks noChangeArrowheads="1"/>
          </p:cNvSpPr>
          <p:nvPr/>
        </p:nvSpPr>
        <p:spPr bwMode="blackWhite">
          <a:xfrm>
            <a:off x="996950" y="2451100"/>
            <a:ext cx="4559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b="1" i="1">
                <a:solidFill>
                  <a:srgbClr val="000000"/>
                </a:solidFill>
                <a:latin typeface="Courier New" pitchFamily="49" charset="0"/>
              </a:rPr>
              <a:t>cstmt</a:t>
            </a:r>
            <a:r>
              <a:rPr kumimoji="1" lang="en-US" b="1">
                <a:solidFill>
                  <a:srgbClr val="000000"/>
                </a:solidFill>
                <a:latin typeface="Courier New" pitchFamily="49" charset="0"/>
              </a:rPr>
              <a:t>.set</a:t>
            </a:r>
            <a:r>
              <a:rPr kumimoji="1" lang="en-US" b="1" i="1">
                <a:solidFill>
                  <a:srgbClr val="000000"/>
                </a:solidFill>
                <a:latin typeface="Courier New" pitchFamily="49" charset="0"/>
              </a:rPr>
              <a:t>XXX</a:t>
            </a:r>
            <a:r>
              <a:rPr kumimoji="1" lang="en-US" b="1">
                <a:solidFill>
                  <a:srgbClr val="000000"/>
                </a:solidFill>
                <a:latin typeface="Courier New" pitchFamily="49" charset="0"/>
              </a:rPr>
              <a:t>(</a:t>
            </a:r>
            <a:r>
              <a:rPr kumimoji="1" lang="en-US" b="1" i="1">
                <a:solidFill>
                  <a:srgbClr val="000000"/>
                </a:solidFill>
                <a:latin typeface="Courier New" pitchFamily="49" charset="0"/>
              </a:rPr>
              <a:t>index, value</a:t>
            </a:r>
            <a:r>
              <a:rPr kumimoji="1" lang="en-US" b="1">
                <a:solidFill>
                  <a:srgbClr val="000000"/>
                </a:solidFill>
                <a:latin typeface="Courier New" pitchFamily="49" charset="0"/>
              </a:rPr>
              <a:t>);</a:t>
            </a:r>
          </a:p>
        </p:txBody>
      </p:sp>
      <p:sp>
        <p:nvSpPr>
          <p:cNvPr id="74757" name="Rectangle 5"/>
          <p:cNvSpPr>
            <a:spLocks noChangeArrowheads="1"/>
          </p:cNvSpPr>
          <p:nvPr/>
        </p:nvSpPr>
        <p:spPr bwMode="blackWhite">
          <a:xfrm>
            <a:off x="996950" y="3771900"/>
            <a:ext cx="4559300" cy="4191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b="1" i="1">
                <a:solidFill>
                  <a:srgbClr val="000000"/>
                </a:solidFill>
                <a:latin typeface="Courier New" pitchFamily="49" charset="0"/>
              </a:rPr>
              <a:t>cstmt</a:t>
            </a:r>
            <a:r>
              <a:rPr kumimoji="1" lang="en-US" b="1">
                <a:solidFill>
                  <a:srgbClr val="000000"/>
                </a:solidFill>
                <a:latin typeface="Courier New" pitchFamily="49" charset="0"/>
              </a:rPr>
              <a:t>.execute();</a:t>
            </a:r>
          </a:p>
        </p:txBody>
      </p:sp>
      <p:sp>
        <p:nvSpPr>
          <p:cNvPr id="74758" name="Rectangle 6"/>
          <p:cNvSpPr>
            <a:spLocks noChangeArrowheads="1"/>
          </p:cNvSpPr>
          <p:nvPr/>
        </p:nvSpPr>
        <p:spPr bwMode="blackWhite">
          <a:xfrm>
            <a:off x="996950" y="5118100"/>
            <a:ext cx="4559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eaLnBrk="0" hangingPunct="0">
              <a:lnSpc>
                <a:spcPct val="125000"/>
              </a:lnSpc>
            </a:pPr>
            <a:r>
              <a:rPr kumimoji="1" lang="en-US" b="1" i="1">
                <a:solidFill>
                  <a:srgbClr val="000000"/>
                </a:solidFill>
                <a:latin typeface="Courier New" pitchFamily="49" charset="0"/>
              </a:rPr>
              <a:t>var = cstmt</a:t>
            </a:r>
            <a:r>
              <a:rPr kumimoji="1" lang="en-US" b="1">
                <a:solidFill>
                  <a:srgbClr val="000000"/>
                </a:solidFill>
                <a:latin typeface="Courier New" pitchFamily="49" charset="0"/>
              </a:rPr>
              <a:t>.</a:t>
            </a:r>
            <a:r>
              <a:rPr kumimoji="1" lang="en-US" b="1" i="1">
                <a:solidFill>
                  <a:srgbClr val="000000"/>
                </a:solidFill>
                <a:latin typeface="Courier New" pitchFamily="49" charset="0"/>
              </a:rPr>
              <a:t>getXXX</a:t>
            </a:r>
            <a:r>
              <a:rPr kumimoji="1" lang="en-US" b="1">
                <a:solidFill>
                  <a:srgbClr val="000000"/>
                </a:solidFill>
                <a:latin typeface="Courier New" pitchFamily="49" charset="0"/>
              </a:rPr>
              <a:t>(</a:t>
            </a:r>
            <a:r>
              <a:rPr kumimoji="1" lang="en-US" b="1" i="1">
                <a:solidFill>
                  <a:srgbClr val="000000"/>
                </a:solidFill>
                <a:latin typeface="Courier New" pitchFamily="49" charset="0"/>
              </a:rPr>
              <a:t>index</a:t>
            </a:r>
            <a:r>
              <a:rPr kumimoji="1" lang="en-US" b="1">
                <a:solidFill>
                  <a:srgbClr val="000000"/>
                </a:solidFill>
                <a:latin typeface="Courier New" pitchFamily="49" charset="0"/>
              </a:rPr>
              <a:t>);</a:t>
            </a:r>
          </a:p>
        </p:txBody>
      </p:sp>
      <p:sp>
        <p:nvSpPr>
          <p:cNvPr id="64519" name="Rectangle 7"/>
          <p:cNvSpPr>
            <a:spLocks noChangeArrowheads="1"/>
          </p:cNvSpPr>
          <p:nvPr/>
        </p:nvSpPr>
        <p:spPr bwMode="auto">
          <a:xfrm>
            <a:off x="228600" y="0"/>
            <a:ext cx="8915400" cy="914400"/>
          </a:xfrm>
          <a:prstGeom prst="rect">
            <a:avLst/>
          </a:prstGeom>
          <a:noFill/>
          <a:ln w="9525">
            <a:noFill/>
            <a:miter lim="800000"/>
            <a:headEnd/>
            <a:tailEnd/>
          </a:ln>
        </p:spPr>
        <p:txBody>
          <a:bodyPr anchor="ctr"/>
          <a:lstStyle/>
          <a:p>
            <a:pPr>
              <a:defRPr/>
            </a:pPr>
            <a:r>
              <a:rPr lang="en-US" sz="3200" b="1" dirty="0">
                <a:latin typeface="+mj-lt"/>
              </a:rPr>
              <a:t>How to execute a </a:t>
            </a:r>
            <a:r>
              <a:rPr lang="en-US" sz="3200" b="1" dirty="0" err="1">
                <a:latin typeface="+mj-lt"/>
              </a:rPr>
              <a:t>CallableStatement</a:t>
            </a:r>
            <a:r>
              <a:rPr lang="en-US" sz="3200" b="1" dirty="0">
                <a:latin typeface="+mj-lt"/>
              </a:rPr>
              <a: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2"/>
          <p:cNvSpPr>
            <a:spLocks noGrp="1"/>
          </p:cNvSpPr>
          <p:nvPr>
            <p:ph idx="1"/>
          </p:nvPr>
        </p:nvSpPr>
        <p:spPr>
          <a:xfrm>
            <a:off x="457200" y="838200"/>
            <a:ext cx="8305800" cy="5715000"/>
          </a:xfrm>
        </p:spPr>
        <p:txBody>
          <a:bodyPr>
            <a:normAutofit fontScale="85000" lnSpcReduction="10000"/>
          </a:bodyPr>
          <a:lstStyle/>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import java.sql.*;</a:t>
            </a:r>
          </a:p>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public class </a:t>
            </a:r>
            <a:r>
              <a:rPr sz="2400" err="1" smtClean="0">
                <a:solidFill>
                  <a:schemeClr val="tx1"/>
                </a:solidFill>
                <a:latin typeface="Courier New" pitchFamily="49" charset="0"/>
                <a:cs typeface="Courier New" pitchFamily="49" charset="0"/>
              </a:rPr>
              <a:t>ProcedureCall</a:t>
            </a:r>
            <a:r>
              <a:rPr sz="2400" smtClean="0">
                <a:solidFill>
                  <a:schemeClr val="tx1"/>
                </a:solidFill>
                <a:latin typeface="Courier New" pitchFamily="49" charset="0"/>
                <a:cs typeface="Courier New" pitchFamily="49" charset="0"/>
              </a:rPr>
              <a:t> </a:t>
            </a:r>
            <a:endParaRPr sz="2400">
              <a:solidFill>
                <a:schemeClr val="tx1"/>
              </a:solidFill>
              <a:latin typeface="Courier New" pitchFamily="49" charset="0"/>
              <a:cs typeface="Courier New" pitchFamily="49" charset="0"/>
            </a:endParaRPr>
          </a:p>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public static void main(String </a:t>
            </a:r>
            <a:r>
              <a:rPr sz="2400" err="1">
                <a:solidFill>
                  <a:schemeClr val="tx1"/>
                </a:solidFill>
                <a:latin typeface="Courier New" pitchFamily="49" charset="0"/>
                <a:cs typeface="Courier New" pitchFamily="49" charset="0"/>
              </a:rPr>
              <a:t>args</a:t>
            </a:r>
            <a:r>
              <a:rPr sz="2400">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    try{</a:t>
            </a:r>
          </a:p>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	</a:t>
            </a:r>
            <a:r>
              <a:rPr sz="2400" err="1">
                <a:solidFill>
                  <a:schemeClr val="tx1"/>
                </a:solidFill>
                <a:latin typeface="Courier New" pitchFamily="49" charset="0"/>
                <a:cs typeface="Courier New" pitchFamily="49" charset="0"/>
              </a:rPr>
              <a:t>Class.forName</a:t>
            </a:r>
            <a:r>
              <a:rPr sz="2400">
                <a:solidFill>
                  <a:schemeClr val="tx1"/>
                </a:solidFill>
                <a:latin typeface="Courier New" pitchFamily="49" charset="0"/>
                <a:cs typeface="Courier New" pitchFamily="49" charset="0"/>
              </a:rPr>
              <a:t>("</a:t>
            </a:r>
            <a:r>
              <a:rPr sz="2400" err="1">
                <a:solidFill>
                  <a:schemeClr val="tx1"/>
                </a:solidFill>
                <a:latin typeface="Courier New" pitchFamily="49" charset="0"/>
                <a:cs typeface="Courier New" pitchFamily="49" charset="0"/>
              </a:rPr>
              <a:t>oracle.jdbc.driver.OracleDriver</a:t>
            </a:r>
            <a:r>
              <a:rPr sz="2400">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	Connection con=</a:t>
            </a:r>
            <a:r>
              <a:rPr sz="2400" err="1">
                <a:solidFill>
                  <a:schemeClr val="tx1"/>
                </a:solidFill>
                <a:latin typeface="Courier New" pitchFamily="49" charset="0"/>
                <a:cs typeface="Courier New" pitchFamily="49" charset="0"/>
              </a:rPr>
              <a:t>DriverManager.getConnection</a:t>
            </a:r>
            <a:r>
              <a:rPr sz="2400">
                <a:solidFill>
                  <a:schemeClr val="tx1"/>
                </a:solidFill>
                <a:latin typeface="Courier New" pitchFamily="49" charset="0"/>
                <a:cs typeface="Courier New" pitchFamily="49" charset="0"/>
              </a:rPr>
              <a:t>(“</a:t>
            </a:r>
            <a:r>
              <a:rPr sz="2400" err="1">
                <a:solidFill>
                  <a:schemeClr val="tx1"/>
                </a:solidFill>
                <a:latin typeface="Courier New" pitchFamily="49" charset="0"/>
                <a:cs typeface="Courier New" pitchFamily="49" charset="0"/>
              </a:rPr>
              <a:t>jdbc:odbc:mdsn","scott","tiger</a:t>
            </a:r>
            <a:r>
              <a:rPr sz="2400">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	</a:t>
            </a:r>
            <a:r>
              <a:rPr sz="2400" err="1">
                <a:solidFill>
                  <a:schemeClr val="tx1"/>
                </a:solidFill>
                <a:latin typeface="Courier New" pitchFamily="49" charset="0"/>
                <a:cs typeface="Courier New" pitchFamily="49" charset="0"/>
              </a:rPr>
              <a:t>CallableStatement</a:t>
            </a:r>
            <a:r>
              <a:rPr sz="2400">
                <a:solidFill>
                  <a:schemeClr val="tx1"/>
                </a:solidFill>
                <a:latin typeface="Courier New" pitchFamily="49" charset="0"/>
                <a:cs typeface="Courier New" pitchFamily="49" charset="0"/>
              </a:rPr>
              <a:t> </a:t>
            </a:r>
            <a:r>
              <a:rPr sz="2400" err="1">
                <a:solidFill>
                  <a:schemeClr val="tx1"/>
                </a:solidFill>
                <a:latin typeface="Courier New" pitchFamily="49" charset="0"/>
                <a:cs typeface="Courier New" pitchFamily="49" charset="0"/>
              </a:rPr>
              <a:t>cstmt</a:t>
            </a:r>
            <a:r>
              <a:rPr sz="2400">
                <a:solidFill>
                  <a:schemeClr val="tx1"/>
                </a:solidFill>
                <a:latin typeface="Courier New" pitchFamily="49" charset="0"/>
                <a:cs typeface="Courier New" pitchFamily="49" charset="0"/>
              </a:rPr>
              <a:t> = </a:t>
            </a:r>
            <a:r>
              <a:rPr sz="2400" err="1">
                <a:solidFill>
                  <a:schemeClr val="tx1"/>
                </a:solidFill>
                <a:latin typeface="Courier New" pitchFamily="49" charset="0"/>
                <a:cs typeface="Courier New" pitchFamily="49" charset="0"/>
              </a:rPr>
              <a:t>con.prepareCall</a:t>
            </a:r>
            <a:r>
              <a:rPr sz="2400">
                <a:solidFill>
                  <a:schemeClr val="tx1"/>
                </a:solidFill>
                <a:latin typeface="Courier New" pitchFamily="49" charset="0"/>
                <a:cs typeface="Courier New" pitchFamily="49" charset="0"/>
              </a:rPr>
              <a:t>("{call " +"</a:t>
            </a:r>
            <a:r>
              <a:rPr sz="2400" err="1">
                <a:solidFill>
                  <a:schemeClr val="tx1"/>
                </a:solidFill>
                <a:latin typeface="Courier New" pitchFamily="49" charset="0"/>
                <a:cs typeface="Courier New" pitchFamily="49" charset="0"/>
              </a:rPr>
              <a:t>addnumbers</a:t>
            </a:r>
            <a:r>
              <a:rPr sz="2400">
                <a:solidFill>
                  <a:schemeClr val="tx1"/>
                </a:solidFill>
                <a:latin typeface="Courier New" pitchFamily="49" charset="0"/>
                <a:cs typeface="Courier New" pitchFamily="49" charset="0"/>
              </a:rPr>
              <a:t>" + "(?,?,?)}");</a:t>
            </a:r>
          </a:p>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  	</a:t>
            </a:r>
            <a:r>
              <a:rPr sz="2400" err="1">
                <a:solidFill>
                  <a:schemeClr val="tx1"/>
                </a:solidFill>
                <a:latin typeface="Courier New" pitchFamily="49" charset="0"/>
                <a:cs typeface="Courier New" pitchFamily="49" charset="0"/>
              </a:rPr>
              <a:t>cstmt.registerOutParameter</a:t>
            </a:r>
            <a:r>
              <a:rPr sz="2400">
                <a:solidFill>
                  <a:schemeClr val="tx1"/>
                </a:solidFill>
                <a:latin typeface="Courier New" pitchFamily="49" charset="0"/>
                <a:cs typeface="Courier New" pitchFamily="49" charset="0"/>
              </a:rPr>
              <a:t>(3,Types.INTEGER);</a:t>
            </a:r>
          </a:p>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	</a:t>
            </a:r>
            <a:r>
              <a:rPr sz="2400" err="1">
                <a:solidFill>
                  <a:schemeClr val="tx1"/>
                </a:solidFill>
                <a:latin typeface="Courier New" pitchFamily="49" charset="0"/>
                <a:cs typeface="Courier New" pitchFamily="49" charset="0"/>
              </a:rPr>
              <a:t>cstmt.setInt</a:t>
            </a:r>
            <a:r>
              <a:rPr sz="2400">
                <a:solidFill>
                  <a:schemeClr val="tx1"/>
                </a:solidFill>
                <a:latin typeface="Courier New" pitchFamily="49" charset="0"/>
                <a:cs typeface="Courier New" pitchFamily="49" charset="0"/>
              </a:rPr>
              <a:t>(1,Integer.parseInt(</a:t>
            </a:r>
            <a:r>
              <a:rPr sz="2400" err="1">
                <a:solidFill>
                  <a:schemeClr val="tx1"/>
                </a:solidFill>
                <a:latin typeface="Courier New" pitchFamily="49" charset="0"/>
                <a:cs typeface="Courier New" pitchFamily="49" charset="0"/>
              </a:rPr>
              <a:t>args</a:t>
            </a:r>
            <a:r>
              <a:rPr sz="2400">
                <a:solidFill>
                  <a:schemeClr val="tx1"/>
                </a:solidFill>
                <a:latin typeface="Courier New" pitchFamily="49" charset="0"/>
                <a:cs typeface="Courier New" pitchFamily="49" charset="0"/>
              </a:rPr>
              <a:t>[0]));</a:t>
            </a:r>
          </a:p>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	</a:t>
            </a:r>
            <a:r>
              <a:rPr sz="2400" err="1">
                <a:solidFill>
                  <a:schemeClr val="tx1"/>
                </a:solidFill>
                <a:latin typeface="Courier New" pitchFamily="49" charset="0"/>
                <a:cs typeface="Courier New" pitchFamily="49" charset="0"/>
              </a:rPr>
              <a:t>cstmt.setInt</a:t>
            </a:r>
            <a:r>
              <a:rPr sz="2400">
                <a:solidFill>
                  <a:schemeClr val="tx1"/>
                </a:solidFill>
                <a:latin typeface="Courier New" pitchFamily="49" charset="0"/>
                <a:cs typeface="Courier New" pitchFamily="49" charset="0"/>
              </a:rPr>
              <a:t>(2,Integer.parseInt(</a:t>
            </a:r>
            <a:r>
              <a:rPr sz="2400" err="1">
                <a:solidFill>
                  <a:schemeClr val="tx1"/>
                </a:solidFill>
                <a:latin typeface="Courier New" pitchFamily="49" charset="0"/>
                <a:cs typeface="Courier New" pitchFamily="49" charset="0"/>
              </a:rPr>
              <a:t>args</a:t>
            </a:r>
            <a:r>
              <a:rPr sz="2400">
                <a:solidFill>
                  <a:schemeClr val="tx1"/>
                </a:solidFill>
                <a:latin typeface="Courier New" pitchFamily="49" charset="0"/>
                <a:cs typeface="Courier New" pitchFamily="49" charset="0"/>
              </a:rPr>
              <a:t>[1]));</a:t>
            </a:r>
          </a:p>
          <a:p>
            <a:pPr eaLnBrk="1" fontAlgn="auto" hangingPunct="1">
              <a:spcAft>
                <a:spcPts val="0"/>
              </a:spcAft>
              <a:buFont typeface="Arial" charset="0"/>
              <a:buNone/>
              <a:defRPr/>
            </a:pPr>
            <a:r>
              <a:rPr sz="2400">
                <a:solidFill>
                  <a:schemeClr val="tx1"/>
                </a:solidFill>
                <a:latin typeface="Courier New" pitchFamily="49" charset="0"/>
                <a:cs typeface="Courier New" pitchFamily="49" charset="0"/>
              </a:rPr>
              <a:t>	</a:t>
            </a:r>
            <a:r>
              <a:rPr sz="2400" err="1">
                <a:solidFill>
                  <a:schemeClr val="tx1"/>
                </a:solidFill>
                <a:latin typeface="Courier New" pitchFamily="49" charset="0"/>
                <a:cs typeface="Courier New" pitchFamily="49" charset="0"/>
              </a:rPr>
              <a:t>cstmt.execute</a:t>
            </a:r>
            <a:r>
              <a:rPr sz="2400">
                <a:solidFill>
                  <a:schemeClr val="tx1"/>
                </a:solidFill>
                <a:latin typeface="Courier New" pitchFamily="49" charset="0"/>
                <a:cs typeface="Courier New" pitchFamily="49" charset="0"/>
              </a:rPr>
              <a:t>();</a:t>
            </a:r>
          </a:p>
          <a:p>
            <a:pPr eaLnBrk="1" fontAlgn="auto" hangingPunct="1">
              <a:spcAft>
                <a:spcPts val="0"/>
              </a:spcAft>
              <a:buFont typeface="Arial" charset="0"/>
              <a:buNone/>
              <a:defRPr/>
            </a:pPr>
            <a:r>
              <a:rPr sz="2400">
                <a:solidFill>
                  <a:schemeClr val="tx1">
                    <a:lumMod val="65000"/>
                    <a:lumOff val="35000"/>
                  </a:schemeClr>
                </a:solidFill>
                <a:latin typeface="Courier New" pitchFamily="49" charset="0"/>
                <a:cs typeface="Courier New" pitchFamily="49" charset="0"/>
              </a:rPr>
              <a:t>	</a:t>
            </a:r>
          </a:p>
          <a:p>
            <a:pPr eaLnBrk="1" fontAlgn="auto" hangingPunct="1">
              <a:spcAft>
                <a:spcPts val="0"/>
              </a:spcAft>
              <a:buFont typeface="Arial" charset="0"/>
              <a:buNone/>
              <a:defRPr/>
            </a:pPr>
            <a:r>
              <a:rPr>
                <a:solidFill>
                  <a:schemeClr val="tx1">
                    <a:lumMod val="65000"/>
                    <a:lumOff val="35000"/>
                  </a:schemeClr>
                </a:solidFill>
                <a:cs typeface="Arial" charset="0"/>
              </a:rPr>
              <a:t>	</a:t>
            </a:r>
          </a:p>
        </p:txBody>
      </p:sp>
      <p:sp>
        <p:nvSpPr>
          <p:cNvPr id="75780"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D7E5882-36BD-4C5C-921D-5F83E52C7B66}" type="slidenum">
              <a:rPr lang="en-GB" smtClean="0">
                <a:latin typeface="Arial" charset="0"/>
                <a:cs typeface="Arial" charset="0"/>
              </a:rPr>
              <a:pPr/>
              <a:t>43</a:t>
            </a:fld>
            <a:endParaRPr lang="en-GB" smtClean="0">
              <a:latin typeface="Arial" charset="0"/>
              <a:cs typeface="Arial" charset="0"/>
            </a:endParaRPr>
          </a:p>
        </p:txBody>
      </p:sp>
      <p:sp>
        <p:nvSpPr>
          <p:cNvPr id="75778" name="Title 1"/>
          <p:cNvSpPr>
            <a:spLocks noGrp="1"/>
          </p:cNvSpPr>
          <p:nvPr>
            <p:ph type="title"/>
          </p:nvPr>
        </p:nvSpPr>
        <p:spPr>
          <a:xfrm>
            <a:off x="457200" y="152400"/>
            <a:ext cx="8229600" cy="554038"/>
          </a:xfrm>
        </p:spPr>
        <p:txBody>
          <a:bodyPr>
            <a:normAutofit fontScale="90000"/>
          </a:bodyPr>
          <a:lstStyle/>
          <a:p>
            <a:pPr eaLnBrk="1" hangingPunct="1"/>
            <a:r>
              <a:rPr smtClean="0">
                <a:solidFill>
                  <a:schemeClr val="tx1"/>
                </a:solidFill>
                <a:cs typeface="Arial" charset="0"/>
              </a:rPr>
              <a:t>Example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Content Placeholder 2"/>
          <p:cNvSpPr>
            <a:spLocks noGrp="1"/>
          </p:cNvSpPr>
          <p:nvPr>
            <p:ph idx="1"/>
          </p:nvPr>
        </p:nvSpPr>
        <p:spPr>
          <a:xfrm>
            <a:off x="457200" y="1066800"/>
            <a:ext cx="8001000" cy="4724400"/>
          </a:xfrm>
        </p:spPr>
        <p:txBody>
          <a:bodyPr/>
          <a:lstStyle/>
          <a:p>
            <a:pPr eaLnBrk="1" hangingPunct="1">
              <a:buFont typeface="Arial" charset="0"/>
              <a:buNone/>
            </a:pPr>
            <a:r>
              <a:rPr sz="2200" smtClean="0">
                <a:solidFill>
                  <a:schemeClr val="tx1"/>
                </a:solidFill>
                <a:latin typeface="Courier New" pitchFamily="49" charset="0"/>
                <a:cs typeface="Courier New" pitchFamily="49" charset="0"/>
              </a:rPr>
              <a:t>System.out.println(cstmt.getInt(3));</a:t>
            </a:r>
          </a:p>
          <a:p>
            <a:pPr eaLnBrk="1" hangingPunct="1">
              <a:buFont typeface="Arial" charset="0"/>
              <a:buNone/>
            </a:pPr>
            <a:r>
              <a:rPr sz="2200" smtClean="0">
                <a:solidFill>
                  <a:schemeClr val="tx1"/>
                </a:solidFill>
                <a:latin typeface="Courier New" pitchFamily="49" charset="0"/>
                <a:cs typeface="Courier New" pitchFamily="49" charset="0"/>
              </a:rPr>
              <a:t>con.close();</a:t>
            </a:r>
          </a:p>
          <a:p>
            <a:pPr eaLnBrk="1" hangingPunct="1">
              <a:buFont typeface="Arial" charset="0"/>
              <a:buNone/>
            </a:pPr>
            <a:r>
              <a:rPr sz="2200" smtClean="0">
                <a:solidFill>
                  <a:schemeClr val="tx1"/>
                </a:solidFill>
                <a:latin typeface="Courier New" pitchFamily="49" charset="0"/>
                <a:cs typeface="Courier New" pitchFamily="49" charset="0"/>
              </a:rPr>
              <a:t>	}catch(Exception e)</a:t>
            </a:r>
          </a:p>
          <a:p>
            <a:pPr eaLnBrk="1" hangingPunct="1">
              <a:buFont typeface="Arial" charset="0"/>
              <a:buNone/>
            </a:pPr>
            <a:r>
              <a:rPr sz="2200" smtClean="0">
                <a:solidFill>
                  <a:schemeClr val="tx1"/>
                </a:solidFill>
                <a:latin typeface="Courier New" pitchFamily="49" charset="0"/>
                <a:cs typeface="Courier New" pitchFamily="49" charset="0"/>
              </a:rPr>
              <a:t>	{</a:t>
            </a:r>
          </a:p>
          <a:p>
            <a:pPr eaLnBrk="1" hangingPunct="1">
              <a:buFont typeface="Arial" charset="0"/>
              <a:buNone/>
            </a:pPr>
            <a:r>
              <a:rPr sz="2200" smtClean="0">
                <a:solidFill>
                  <a:schemeClr val="tx1"/>
                </a:solidFill>
                <a:latin typeface="Courier New" pitchFamily="49" charset="0"/>
                <a:cs typeface="Courier New" pitchFamily="49" charset="0"/>
              </a:rPr>
              <a:t>		System.out.println(e);</a:t>
            </a:r>
          </a:p>
          <a:p>
            <a:pPr eaLnBrk="1" hangingPunct="1">
              <a:buFont typeface="Arial" charset="0"/>
              <a:buNone/>
            </a:pPr>
            <a:r>
              <a:rPr sz="2200" smtClean="0">
                <a:solidFill>
                  <a:schemeClr val="tx1"/>
                </a:solidFill>
                <a:latin typeface="Courier New" pitchFamily="49" charset="0"/>
                <a:cs typeface="Courier New" pitchFamily="49" charset="0"/>
              </a:rPr>
              <a:t>	}</a:t>
            </a:r>
          </a:p>
          <a:p>
            <a:pPr eaLnBrk="1" hangingPunct="1">
              <a:buFont typeface="Arial" charset="0"/>
              <a:buNone/>
            </a:pPr>
            <a:r>
              <a:rPr sz="2200" smtClean="0">
                <a:solidFill>
                  <a:schemeClr val="tx1"/>
                </a:solidFill>
                <a:latin typeface="Courier New" pitchFamily="49" charset="0"/>
                <a:cs typeface="Courier New" pitchFamily="49" charset="0"/>
              </a:rPr>
              <a:t>}</a:t>
            </a:r>
          </a:p>
          <a:p>
            <a:pPr eaLnBrk="1" hangingPunct="1">
              <a:buFont typeface="Arial" charset="0"/>
              <a:buNone/>
            </a:pPr>
            <a:r>
              <a:rPr sz="2200" smtClean="0">
                <a:solidFill>
                  <a:schemeClr val="tx1"/>
                </a:solidFill>
                <a:latin typeface="Courier New" pitchFamily="49" charset="0"/>
                <a:cs typeface="Courier New" pitchFamily="49" charset="0"/>
              </a:rPr>
              <a:t>}</a:t>
            </a:r>
          </a:p>
          <a:p>
            <a:pPr eaLnBrk="1" hangingPunct="1"/>
            <a:endParaRPr smtClean="0">
              <a:cs typeface="Arial" charset="0"/>
            </a:endParaRPr>
          </a:p>
        </p:txBody>
      </p:sp>
      <p:sp>
        <p:nvSpPr>
          <p:cNvPr id="76804"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E14C643-1F0F-402E-8C3D-A10423D36AE0}" type="slidenum">
              <a:rPr lang="en-GB" smtClean="0">
                <a:latin typeface="Arial" charset="0"/>
                <a:cs typeface="Arial" charset="0"/>
              </a:rPr>
              <a:pPr/>
              <a:t>44</a:t>
            </a:fld>
            <a:endParaRPr lang="en-GB" smtClean="0">
              <a:latin typeface="Arial" charset="0"/>
              <a:cs typeface="Arial" charset="0"/>
            </a:endParaRPr>
          </a:p>
        </p:txBody>
      </p:sp>
      <p:sp>
        <p:nvSpPr>
          <p:cNvPr id="76802" name="Title 1"/>
          <p:cNvSpPr>
            <a:spLocks noGrp="1"/>
          </p:cNvSpPr>
          <p:nvPr>
            <p:ph type="title"/>
          </p:nvPr>
        </p:nvSpPr>
        <p:spPr>
          <a:xfrm>
            <a:off x="457200" y="152400"/>
            <a:ext cx="8229600" cy="554038"/>
          </a:xfrm>
        </p:spPr>
        <p:txBody>
          <a:bodyPr>
            <a:normAutofit fontScale="90000"/>
          </a:bodyPr>
          <a:lstStyle/>
          <a:p>
            <a:pPr eaLnBrk="1" hangingPunct="1"/>
            <a:r>
              <a:rPr smtClean="0">
                <a:solidFill>
                  <a:schemeClr val="tx1"/>
                </a:solidFill>
                <a:cs typeface="Arial" charset="0"/>
              </a:rPr>
              <a:t>Example (Contd.).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457200" y="1066800"/>
            <a:ext cx="8458200" cy="5410200"/>
          </a:xfrm>
        </p:spPr>
        <p:txBody>
          <a:bodyPr/>
          <a:lstStyle/>
          <a:p>
            <a:pPr eaLnBrk="1" hangingPunct="1"/>
            <a:r>
              <a:rPr sz="2400" smtClean="0">
                <a:solidFill>
                  <a:schemeClr val="tx1"/>
                </a:solidFill>
                <a:cs typeface="Arial" charset="0"/>
              </a:rPr>
              <a:t>With JDBC drivers:</a:t>
            </a:r>
          </a:p>
          <a:p>
            <a:pPr lvl="1" eaLnBrk="1" hangingPunct="1"/>
            <a:r>
              <a:rPr sz="2400" smtClean="0">
                <a:solidFill>
                  <a:schemeClr val="tx1"/>
                </a:solidFill>
              </a:rPr>
              <a:t>New connections are in autocommit mode </a:t>
            </a:r>
          </a:p>
          <a:p>
            <a:pPr lvl="1" eaLnBrk="1" hangingPunct="1"/>
            <a:r>
              <a:rPr sz="2400" smtClean="0">
                <a:solidFill>
                  <a:schemeClr val="tx1"/>
                </a:solidFill>
              </a:rPr>
              <a:t>Use conn.setAutoCommit(false) to turn autocommit off</a:t>
            </a:r>
          </a:p>
          <a:p>
            <a:pPr eaLnBrk="1" hangingPunct="1"/>
            <a:endParaRPr sz="2400" smtClean="0">
              <a:solidFill>
                <a:schemeClr val="tx1"/>
              </a:solidFill>
              <a:cs typeface="Arial" charset="0"/>
            </a:endParaRPr>
          </a:p>
          <a:p>
            <a:pPr eaLnBrk="1" hangingPunct="1"/>
            <a:r>
              <a:rPr sz="2400" smtClean="0">
                <a:solidFill>
                  <a:schemeClr val="tx1"/>
                </a:solidFill>
                <a:cs typeface="Arial" charset="0"/>
              </a:rPr>
              <a:t>To control transactions when you are not in autocommit mode:</a:t>
            </a:r>
          </a:p>
          <a:p>
            <a:pPr lvl="1" eaLnBrk="1" hangingPunct="1"/>
            <a:r>
              <a:rPr sz="2400" smtClean="0">
                <a:solidFill>
                  <a:schemeClr val="tx1"/>
                </a:solidFill>
              </a:rPr>
              <a:t>conn.commit(): Commit a transaction</a:t>
            </a:r>
          </a:p>
          <a:p>
            <a:pPr lvl="1" eaLnBrk="1" hangingPunct="1"/>
            <a:r>
              <a:rPr sz="2400" smtClean="0">
                <a:solidFill>
                  <a:schemeClr val="tx1"/>
                </a:solidFill>
              </a:rPr>
              <a:t>conn.rollback(): Roll back a transaction</a:t>
            </a:r>
          </a:p>
        </p:txBody>
      </p:sp>
      <p:sp>
        <p:nvSpPr>
          <p:cNvPr id="77828"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D83DC24-F96A-4BAE-9BFD-A0B3178AACBC}" type="slidenum">
              <a:rPr lang="en-GB" smtClean="0">
                <a:latin typeface="Arial" charset="0"/>
                <a:cs typeface="Arial" charset="0"/>
              </a:rPr>
              <a:pPr/>
              <a:t>45</a:t>
            </a:fld>
            <a:endParaRPr lang="en-GB" smtClean="0">
              <a:latin typeface="Arial" charset="0"/>
              <a:cs typeface="Arial" charset="0"/>
            </a:endParaRPr>
          </a:p>
        </p:txBody>
      </p:sp>
      <p:sp>
        <p:nvSpPr>
          <p:cNvPr id="77826" name="Rectangle 2"/>
          <p:cNvSpPr>
            <a:spLocks noGrp="1" noChangeArrowheads="1"/>
          </p:cNvSpPr>
          <p:nvPr>
            <p:ph type="title"/>
          </p:nvPr>
        </p:nvSpPr>
        <p:spPr>
          <a:xfrm>
            <a:off x="457200" y="76200"/>
            <a:ext cx="8229600" cy="554038"/>
          </a:xfrm>
        </p:spPr>
        <p:txBody>
          <a:bodyPr>
            <a:normAutofit fontScale="90000"/>
          </a:bodyPr>
          <a:lstStyle/>
          <a:p>
            <a:pPr eaLnBrk="1" hangingPunct="1"/>
            <a:r>
              <a:rPr smtClean="0">
                <a:solidFill>
                  <a:schemeClr val="tx1"/>
                </a:solidFill>
                <a:cs typeface="Arial" charset="0"/>
              </a:rPr>
              <a:t>Using Transactions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Content Placeholder 2"/>
          <p:cNvSpPr>
            <a:spLocks noGrp="1"/>
          </p:cNvSpPr>
          <p:nvPr>
            <p:ph idx="1"/>
          </p:nvPr>
        </p:nvSpPr>
        <p:spPr>
          <a:xfrm>
            <a:off x="457200" y="838200"/>
            <a:ext cx="8229600" cy="6019800"/>
          </a:xfrm>
        </p:spPr>
        <p:txBody>
          <a:bodyPr>
            <a:normAutofit lnSpcReduction="10000"/>
          </a:bodyPr>
          <a:lstStyle/>
          <a:p>
            <a:pPr>
              <a:buFont typeface="Arial" charset="0"/>
              <a:buNone/>
            </a:pPr>
            <a:r>
              <a:rPr sz="1800" smtClean="0">
                <a:solidFill>
                  <a:schemeClr val="tx1"/>
                </a:solidFill>
                <a:latin typeface="Courier New" pitchFamily="49" charset="0"/>
                <a:cs typeface="Courier New" pitchFamily="49" charset="0"/>
              </a:rPr>
              <a:t>import java.sql.*;</a:t>
            </a:r>
          </a:p>
          <a:p>
            <a:pPr>
              <a:buFont typeface="Arial" charset="0"/>
              <a:buNone/>
            </a:pPr>
            <a:r>
              <a:rPr sz="1800" smtClean="0">
                <a:solidFill>
                  <a:schemeClr val="tx1"/>
                </a:solidFill>
                <a:latin typeface="Courier New" pitchFamily="49" charset="0"/>
                <a:cs typeface="Courier New" pitchFamily="49" charset="0"/>
              </a:rPr>
              <a:t>class MakeConnection {</a:t>
            </a:r>
          </a:p>
          <a:p>
            <a:pPr>
              <a:buFont typeface="Arial" charset="0"/>
              <a:buNone/>
            </a:pPr>
            <a:r>
              <a:rPr sz="1800" smtClean="0">
                <a:solidFill>
                  <a:schemeClr val="tx1"/>
                </a:solidFill>
                <a:latin typeface="Courier New" pitchFamily="49" charset="0"/>
                <a:cs typeface="Courier New" pitchFamily="49" charset="0"/>
              </a:rPr>
              <a:t>	Connection con;</a:t>
            </a:r>
          </a:p>
          <a:p>
            <a:pPr>
              <a:buFont typeface="Arial" charset="0"/>
              <a:buNone/>
            </a:pPr>
            <a:r>
              <a:rPr sz="1800" smtClean="0">
                <a:solidFill>
                  <a:schemeClr val="tx1"/>
                </a:solidFill>
                <a:latin typeface="Courier New" pitchFamily="49" charset="0"/>
                <a:cs typeface="Courier New" pitchFamily="49" charset="0"/>
              </a:rPr>
              <a:t>  Statement stmt;</a:t>
            </a:r>
          </a:p>
          <a:p>
            <a:pPr>
              <a:buFont typeface="Arial" charset="0"/>
              <a:buNone/>
            </a:pPr>
            <a:r>
              <a:rPr sz="1800" smtClean="0">
                <a:solidFill>
                  <a:schemeClr val="tx1"/>
                </a:solidFill>
                <a:latin typeface="Courier New" pitchFamily="49" charset="0"/>
                <a:cs typeface="Courier New" pitchFamily="49" charset="0"/>
              </a:rPr>
              <a:t>  ResultSet  rs;</a:t>
            </a:r>
          </a:p>
          <a:p>
            <a:pPr>
              <a:buFont typeface="Arial" charset="0"/>
              <a:buNone/>
            </a:pPr>
            <a:r>
              <a:rPr sz="1800" smtClean="0">
                <a:solidFill>
                  <a:schemeClr val="tx1"/>
                </a:solidFill>
                <a:latin typeface="Courier New" pitchFamily="49" charset="0"/>
                <a:cs typeface="Courier New" pitchFamily="49" charset="0"/>
              </a:rPr>
              <a:t>  MakeConnection() {</a:t>
            </a:r>
          </a:p>
          <a:p>
            <a:pPr>
              <a:buFont typeface="Arial" charset="0"/>
              <a:buNone/>
            </a:pPr>
            <a:r>
              <a:rPr sz="1800" smtClean="0">
                <a:solidFill>
                  <a:schemeClr val="tx1"/>
                </a:solidFill>
                <a:latin typeface="Courier New" pitchFamily="49" charset="0"/>
                <a:cs typeface="Courier New" pitchFamily="49" charset="0"/>
              </a:rPr>
              <a:t>  	try{     </a:t>
            </a:r>
          </a:p>
          <a:p>
            <a:pPr>
              <a:buFont typeface="Arial" charset="0"/>
              <a:buNone/>
            </a:pPr>
            <a:r>
              <a:rPr sz="1800" smtClean="0">
                <a:solidFill>
                  <a:schemeClr val="tx1"/>
                </a:solidFill>
                <a:latin typeface="Courier New" pitchFamily="49" charset="0"/>
                <a:cs typeface="Courier New" pitchFamily="49" charset="0"/>
              </a:rPr>
              <a:t>			Class.forName("sun.jdbc.odbc.JdbcOdbcDriver");          con=DriverManager.getConnection("Jdbc:Odbc:emp","","");</a:t>
            </a:r>
          </a:p>
          <a:p>
            <a:pPr>
              <a:buFont typeface="Arial" charset="0"/>
              <a:buNone/>
            </a:pPr>
            <a:r>
              <a:rPr sz="1800" smtClean="0">
                <a:solidFill>
                  <a:schemeClr val="tx1"/>
                </a:solidFill>
                <a:latin typeface="Courier New" pitchFamily="49" charset="0"/>
                <a:cs typeface="Courier New" pitchFamily="49" charset="0"/>
              </a:rPr>
              <a:t>   		stmt = con.createStatement();</a:t>
            </a:r>
          </a:p>
          <a:p>
            <a:pPr>
              <a:buFont typeface="Arial" charset="0"/>
              <a:buNone/>
            </a:pPr>
            <a:r>
              <a:rPr sz="1800" smtClean="0">
                <a:solidFill>
                  <a:schemeClr val="tx1"/>
                </a:solidFill>
                <a:latin typeface="Courier New" pitchFamily="49" charset="0"/>
                <a:cs typeface="Courier New" pitchFamily="49" charset="0"/>
              </a:rPr>
              <a:t> 			int i=stmt.executeUpdate("create table pradeep(empno integer,ename varchar(20),deptno integer)");</a:t>
            </a:r>
          </a:p>
          <a:p>
            <a:pPr>
              <a:buFont typeface="Arial" charset="0"/>
              <a:buNone/>
            </a:pPr>
            <a:r>
              <a:rPr sz="1800" smtClean="0">
                <a:solidFill>
                  <a:schemeClr val="tx1"/>
                </a:solidFill>
                <a:latin typeface="Courier New" pitchFamily="49" charset="0"/>
                <a:cs typeface="Courier New" pitchFamily="49" charset="0"/>
              </a:rPr>
              <a:t>  	}  </a:t>
            </a:r>
          </a:p>
          <a:p>
            <a:pPr>
              <a:buFont typeface="Arial" charset="0"/>
              <a:buNone/>
            </a:pPr>
            <a:r>
              <a:rPr sz="1800" smtClean="0">
                <a:solidFill>
                  <a:schemeClr val="tx1"/>
                </a:solidFill>
                <a:latin typeface="Courier New" pitchFamily="49" charset="0"/>
                <a:cs typeface="Courier New" pitchFamily="49" charset="0"/>
              </a:rPr>
              <a:t>		catch(Exception e) {</a:t>
            </a:r>
          </a:p>
          <a:p>
            <a:pPr>
              <a:buFont typeface="Arial" charset="0"/>
              <a:buNone/>
            </a:pPr>
            <a:r>
              <a:rPr sz="1800" smtClean="0">
                <a:solidFill>
                  <a:schemeClr val="tx1"/>
                </a:solidFill>
                <a:latin typeface="Courier New" pitchFamily="49" charset="0"/>
                <a:cs typeface="Courier New" pitchFamily="49" charset="0"/>
              </a:rPr>
              <a:t>			System.out.println(e);</a:t>
            </a:r>
          </a:p>
          <a:p>
            <a:pPr>
              <a:buFont typeface="Arial" charset="0"/>
              <a:buNone/>
            </a:pPr>
            <a:r>
              <a:rPr sz="1800" smtClean="0">
                <a:solidFill>
                  <a:schemeClr val="tx1"/>
                </a:solidFill>
                <a:latin typeface="Courier New" pitchFamily="49" charset="0"/>
                <a:cs typeface="Courier New" pitchFamily="49" charset="0"/>
              </a:rPr>
              <a:t>		}</a:t>
            </a:r>
          </a:p>
          <a:p>
            <a:pPr>
              <a:buFont typeface="Arial" charset="0"/>
              <a:buNone/>
            </a:pPr>
            <a:r>
              <a:rPr sz="1800" smtClean="0">
                <a:solidFill>
                  <a:schemeClr val="tx1"/>
                </a:solidFill>
                <a:latin typeface="Courier New" pitchFamily="49" charset="0"/>
                <a:cs typeface="Courier New" pitchFamily="49" charset="0"/>
              </a:rPr>
              <a:t>	}</a:t>
            </a:r>
          </a:p>
          <a:p>
            <a:pPr>
              <a:buFont typeface="Arial" charset="0"/>
              <a:buNone/>
            </a:pPr>
            <a:r>
              <a:rPr sz="1800" smtClean="0">
                <a:solidFill>
                  <a:schemeClr val="tx1"/>
                </a:solidFill>
                <a:latin typeface="Courier New" pitchFamily="49" charset="0"/>
                <a:cs typeface="Courier New" pitchFamily="49" charset="0"/>
              </a:rPr>
              <a:t>}             </a:t>
            </a:r>
          </a:p>
          <a:p>
            <a:endParaRPr smtClean="0">
              <a:solidFill>
                <a:schemeClr val="tx1"/>
              </a:solidFill>
              <a:cs typeface="Arial" charset="0"/>
            </a:endParaRPr>
          </a:p>
        </p:txBody>
      </p:sp>
      <p:sp>
        <p:nvSpPr>
          <p:cNvPr id="78852"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B4BCBC6-1FEE-4423-9A1E-9F233270EA54}" type="slidenum">
              <a:rPr lang="en-GB" smtClean="0">
                <a:latin typeface="Arial" charset="0"/>
                <a:cs typeface="Arial" charset="0"/>
              </a:rPr>
              <a:pPr/>
              <a:t>46</a:t>
            </a:fld>
            <a:endParaRPr lang="en-GB" smtClean="0">
              <a:latin typeface="Arial" charset="0"/>
              <a:cs typeface="Arial" charset="0"/>
            </a:endParaRPr>
          </a:p>
        </p:txBody>
      </p:sp>
      <p:sp>
        <p:nvSpPr>
          <p:cNvPr id="78850" name="Title 1"/>
          <p:cNvSpPr>
            <a:spLocks noGrp="1"/>
          </p:cNvSpPr>
          <p:nvPr>
            <p:ph type="title"/>
          </p:nvPr>
        </p:nvSpPr>
        <p:spPr>
          <a:xfrm>
            <a:off x="457200" y="0"/>
            <a:ext cx="8229600" cy="615950"/>
          </a:xfrm>
        </p:spPr>
        <p:txBody>
          <a:bodyPr/>
          <a:lstStyle/>
          <a:p>
            <a:r>
              <a:rPr sz="3400" smtClean="0">
                <a:solidFill>
                  <a:schemeClr val="tx1"/>
                </a:solidFill>
                <a:cs typeface="Arial" charset="0"/>
              </a:rPr>
              <a:t>Example for creating a table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Content Placeholder 2"/>
          <p:cNvSpPr>
            <a:spLocks noGrp="1"/>
          </p:cNvSpPr>
          <p:nvPr>
            <p:ph idx="1"/>
          </p:nvPr>
        </p:nvSpPr>
        <p:spPr>
          <a:xfrm>
            <a:off x="457200" y="1219200"/>
            <a:ext cx="8229600" cy="5032375"/>
          </a:xfrm>
        </p:spPr>
        <p:txBody>
          <a:bodyPr/>
          <a:lstStyle/>
          <a:p>
            <a:pPr eaLnBrk="1" hangingPunct="1">
              <a:buFont typeface="Arial" charset="0"/>
              <a:buNone/>
            </a:pPr>
            <a:r>
              <a:rPr sz="1800" smtClean="0">
                <a:solidFill>
                  <a:schemeClr val="tx1"/>
                </a:solidFill>
                <a:latin typeface="Courier New" pitchFamily="49" charset="0"/>
                <a:cs typeface="Courier New" pitchFamily="49" charset="0"/>
              </a:rPr>
              <a:t>class TestConnection1{</a:t>
            </a:r>
          </a:p>
          <a:p>
            <a:pPr eaLnBrk="1" hangingPunct="1">
              <a:buFont typeface="Arial" charset="0"/>
              <a:buNone/>
            </a:pPr>
            <a:r>
              <a:rPr sz="1800" smtClean="0">
                <a:solidFill>
                  <a:schemeClr val="tx1"/>
                </a:solidFill>
                <a:latin typeface="Courier New" pitchFamily="49" charset="0"/>
                <a:cs typeface="Courier New" pitchFamily="49" charset="0"/>
              </a:rPr>
              <a:t>             public  static void main(String args[] ) {</a:t>
            </a:r>
          </a:p>
          <a:p>
            <a:pPr eaLnBrk="1" hangingPunct="1">
              <a:buFont typeface="Arial" charset="0"/>
              <a:buNone/>
            </a:pPr>
            <a:r>
              <a:rPr sz="1800" smtClean="0">
                <a:solidFill>
                  <a:schemeClr val="tx1"/>
                </a:solidFill>
                <a:latin typeface="Courier New" pitchFamily="49" charset="0"/>
                <a:cs typeface="Courier New" pitchFamily="49" charset="0"/>
              </a:rPr>
              <a:t>                             new MakeConnection();</a:t>
            </a:r>
          </a:p>
          <a:p>
            <a:pPr eaLnBrk="1" hangingPunct="1">
              <a:buFont typeface="Arial" charset="0"/>
              <a:buNone/>
            </a:pPr>
            <a:r>
              <a:rPr sz="1800" smtClean="0">
                <a:solidFill>
                  <a:schemeClr val="tx1"/>
                </a:solidFill>
                <a:latin typeface="Courier New" pitchFamily="49" charset="0"/>
                <a:cs typeface="Courier New" pitchFamily="49" charset="0"/>
              </a:rPr>
              <a:t>              }</a:t>
            </a:r>
          </a:p>
          <a:p>
            <a:pPr eaLnBrk="1" hangingPunct="1">
              <a:buFont typeface="Arial" charset="0"/>
              <a:buNone/>
            </a:pPr>
            <a:r>
              <a:rPr sz="1800" smtClean="0">
                <a:solidFill>
                  <a:schemeClr val="tx1"/>
                </a:solidFill>
                <a:latin typeface="Courier New" pitchFamily="49" charset="0"/>
                <a:cs typeface="Courier New" pitchFamily="49" charset="0"/>
              </a:rPr>
              <a:t>  } </a:t>
            </a:r>
          </a:p>
        </p:txBody>
      </p:sp>
      <p:sp>
        <p:nvSpPr>
          <p:cNvPr id="79876"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9CDD7A9-243E-4FB9-894C-EA07A1CFE641}" type="slidenum">
              <a:rPr lang="en-GB" smtClean="0">
                <a:latin typeface="Arial" charset="0"/>
                <a:cs typeface="Arial" charset="0"/>
              </a:rPr>
              <a:pPr/>
              <a:t>47</a:t>
            </a:fld>
            <a:endParaRPr lang="en-GB" smtClean="0">
              <a:latin typeface="Arial" charset="0"/>
              <a:cs typeface="Arial" charset="0"/>
            </a:endParaRPr>
          </a:p>
        </p:txBody>
      </p:sp>
      <p:sp>
        <p:nvSpPr>
          <p:cNvPr id="79874" name="Title 1"/>
          <p:cNvSpPr>
            <a:spLocks noGrp="1"/>
          </p:cNvSpPr>
          <p:nvPr>
            <p:ph type="title"/>
          </p:nvPr>
        </p:nvSpPr>
        <p:spPr>
          <a:xfrm>
            <a:off x="152400" y="152400"/>
            <a:ext cx="8686800" cy="554038"/>
          </a:xfrm>
        </p:spPr>
        <p:txBody>
          <a:bodyPr>
            <a:normAutofit fontScale="90000"/>
          </a:bodyPr>
          <a:lstStyle/>
          <a:p>
            <a:pPr eaLnBrk="1" hangingPunct="1"/>
            <a:r>
              <a:rPr smtClean="0">
                <a:solidFill>
                  <a:schemeClr val="tx1"/>
                </a:solidFill>
                <a:cs typeface="Arial" charset="0"/>
              </a:rPr>
              <a:t>Example for Creating a table (Contd.).</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Content Placeholder 2"/>
          <p:cNvSpPr>
            <a:spLocks noGrp="1"/>
          </p:cNvSpPr>
          <p:nvPr>
            <p:ph idx="1"/>
          </p:nvPr>
        </p:nvSpPr>
        <p:spPr>
          <a:xfrm>
            <a:off x="457200" y="914400"/>
            <a:ext cx="8382000" cy="5562600"/>
          </a:xfrm>
        </p:spPr>
        <p:txBody>
          <a:bodyPr/>
          <a:lstStyle/>
          <a:p>
            <a:pPr>
              <a:buFont typeface="Arial" charset="0"/>
              <a:buNone/>
            </a:pPr>
            <a:r>
              <a:rPr sz="1800" smtClean="0">
                <a:solidFill>
                  <a:schemeClr val="tx1"/>
                </a:solidFill>
                <a:latin typeface="Courier New" pitchFamily="49" charset="0"/>
                <a:cs typeface="Courier New" pitchFamily="49" charset="0"/>
              </a:rPr>
              <a:t>import java.sql.*;</a:t>
            </a:r>
          </a:p>
          <a:p>
            <a:pPr>
              <a:buFont typeface="Arial" charset="0"/>
              <a:buNone/>
            </a:pPr>
            <a:r>
              <a:rPr sz="1800" smtClean="0">
                <a:solidFill>
                  <a:schemeClr val="tx1"/>
                </a:solidFill>
                <a:latin typeface="Courier New" pitchFamily="49" charset="0"/>
                <a:cs typeface="Courier New" pitchFamily="49" charset="0"/>
              </a:rPr>
              <a:t>class MakeConnection {</a:t>
            </a:r>
          </a:p>
          <a:p>
            <a:pPr>
              <a:buFont typeface="Arial" charset="0"/>
              <a:buNone/>
            </a:pPr>
            <a:r>
              <a:rPr sz="1800" smtClean="0">
                <a:solidFill>
                  <a:schemeClr val="tx1"/>
                </a:solidFill>
                <a:latin typeface="Courier New" pitchFamily="49" charset="0"/>
                <a:cs typeface="Courier New" pitchFamily="49" charset="0"/>
              </a:rPr>
              <a:t>  Connection con;</a:t>
            </a:r>
          </a:p>
          <a:p>
            <a:pPr>
              <a:buFont typeface="Arial" charset="0"/>
              <a:buNone/>
            </a:pPr>
            <a:r>
              <a:rPr sz="1800" smtClean="0">
                <a:solidFill>
                  <a:schemeClr val="tx1"/>
                </a:solidFill>
                <a:latin typeface="Courier New" pitchFamily="49" charset="0"/>
                <a:cs typeface="Courier New" pitchFamily="49" charset="0"/>
              </a:rPr>
              <a:t>  Statement stmt;</a:t>
            </a:r>
          </a:p>
          <a:p>
            <a:pPr>
              <a:buFont typeface="Arial" charset="0"/>
              <a:buNone/>
            </a:pPr>
            <a:r>
              <a:rPr sz="1800" smtClean="0">
                <a:solidFill>
                  <a:schemeClr val="tx1"/>
                </a:solidFill>
                <a:latin typeface="Courier New" pitchFamily="49" charset="0"/>
                <a:cs typeface="Courier New" pitchFamily="49" charset="0"/>
              </a:rPr>
              <a:t>  ResultSet  rs;</a:t>
            </a:r>
          </a:p>
          <a:p>
            <a:pPr>
              <a:buFont typeface="Arial" charset="0"/>
              <a:buNone/>
            </a:pPr>
            <a:r>
              <a:rPr sz="1800" smtClean="0">
                <a:solidFill>
                  <a:schemeClr val="tx1"/>
                </a:solidFill>
                <a:latin typeface="Courier New" pitchFamily="49" charset="0"/>
                <a:cs typeface="Courier New" pitchFamily="49" charset="0"/>
              </a:rPr>
              <a:t>	int i1, i2, i3;</a:t>
            </a:r>
          </a:p>
          <a:p>
            <a:pPr>
              <a:buFont typeface="Arial" charset="0"/>
              <a:buNone/>
            </a:pPr>
            <a:r>
              <a:rPr sz="1800" smtClean="0">
                <a:solidFill>
                  <a:schemeClr val="tx1"/>
                </a:solidFill>
                <a:latin typeface="Courier New" pitchFamily="49" charset="0"/>
                <a:cs typeface="Courier New" pitchFamily="49" charset="0"/>
              </a:rPr>
              <a:t>  MakeConnection() {</a:t>
            </a:r>
          </a:p>
          <a:p>
            <a:pPr>
              <a:buFont typeface="Arial" charset="0"/>
              <a:buNone/>
            </a:pPr>
            <a:r>
              <a:rPr sz="1800" smtClean="0">
                <a:solidFill>
                  <a:schemeClr val="tx1"/>
                </a:solidFill>
                <a:latin typeface="Courier New" pitchFamily="49" charset="0"/>
                <a:cs typeface="Courier New" pitchFamily="49" charset="0"/>
              </a:rPr>
              <a:t>  	try{ </a:t>
            </a:r>
          </a:p>
          <a:p>
            <a:pPr>
              <a:buFont typeface="Arial" charset="0"/>
              <a:buNone/>
            </a:pPr>
            <a:r>
              <a:rPr sz="1800" smtClean="0">
                <a:solidFill>
                  <a:schemeClr val="tx1"/>
                </a:solidFill>
                <a:latin typeface="Courier New" pitchFamily="49" charset="0"/>
                <a:cs typeface="Courier New" pitchFamily="49" charset="0"/>
              </a:rPr>
              <a:t>      Class.forName("sun.jdbc.odbc.JdbcOdbcDriver");</a:t>
            </a:r>
          </a:p>
          <a:p>
            <a:pPr>
              <a:buFont typeface="Arial" charset="0"/>
              <a:buNone/>
            </a:pPr>
            <a:r>
              <a:rPr sz="1800" smtClean="0">
                <a:solidFill>
                  <a:schemeClr val="tx1"/>
                </a:solidFill>
                <a:latin typeface="Courier New" pitchFamily="49" charset="0"/>
                <a:cs typeface="Courier New" pitchFamily="49" charset="0"/>
              </a:rPr>
              <a:t>    con=DriverManager.getConnection("Jdbc:Odbc:emp","","");</a:t>
            </a:r>
          </a:p>
          <a:p>
            <a:pPr>
              <a:buFont typeface="Arial" charset="0"/>
              <a:buNone/>
            </a:pPr>
            <a:r>
              <a:rPr sz="1800" smtClean="0">
                <a:solidFill>
                  <a:schemeClr val="tx1"/>
                </a:solidFill>
                <a:latin typeface="Courier New" pitchFamily="49" charset="0"/>
                <a:cs typeface="Courier New" pitchFamily="49" charset="0"/>
              </a:rPr>
              <a:t>      stmt = con.createStatement();</a:t>
            </a:r>
          </a:p>
          <a:p>
            <a:pPr>
              <a:buFont typeface="Arial" charset="0"/>
              <a:buNone/>
            </a:pPr>
            <a:r>
              <a:rPr sz="1800" smtClean="0">
                <a:solidFill>
                  <a:schemeClr val="tx1"/>
                </a:solidFill>
                <a:latin typeface="Courier New" pitchFamily="49" charset="0"/>
                <a:cs typeface="Courier New" pitchFamily="49" charset="0"/>
              </a:rPr>
              <a:t> 			i1=stmt.executeUpdate("insert into pradeep values(1,'sakre',23)");</a:t>
            </a:r>
          </a:p>
          <a:p>
            <a:pPr>
              <a:buFont typeface="Arial" charset="0"/>
              <a:buNone/>
            </a:pPr>
            <a:r>
              <a:rPr sz="1800" smtClean="0">
                <a:solidFill>
                  <a:schemeClr val="tx1"/>
                </a:solidFill>
                <a:latin typeface="Courier New" pitchFamily="49" charset="0"/>
                <a:cs typeface="Courier New" pitchFamily="49" charset="0"/>
              </a:rPr>
              <a:t>			i2=stmt.executeUpdate(“insert into pradeep values(1,'pradeep',223)");</a:t>
            </a:r>
          </a:p>
          <a:p>
            <a:pPr>
              <a:buFont typeface="Arial" charset="0"/>
              <a:buNone/>
            </a:pPr>
            <a:r>
              <a:rPr sz="1800" smtClean="0">
                <a:solidFill>
                  <a:schemeClr val="tx1"/>
                </a:solidFill>
                <a:latin typeface="Courier New" pitchFamily="49" charset="0"/>
                <a:cs typeface="Courier New" pitchFamily="49" charset="0"/>
              </a:rPr>
              <a:t> 			i3=stmt.executeUpdate(" insert into pradeep values (001,'vivek',243)");</a:t>
            </a:r>
          </a:p>
          <a:p>
            <a:endParaRPr smtClean="0">
              <a:solidFill>
                <a:schemeClr val="tx1"/>
              </a:solidFill>
              <a:cs typeface="Arial" charset="0"/>
            </a:endParaRPr>
          </a:p>
        </p:txBody>
      </p:sp>
      <p:sp>
        <p:nvSpPr>
          <p:cNvPr id="80900"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DA1D88E-0EE8-45FA-9ACE-78EA71C0DEC6}" type="slidenum">
              <a:rPr lang="en-GB" smtClean="0">
                <a:latin typeface="Arial" charset="0"/>
                <a:cs typeface="Arial" charset="0"/>
              </a:rPr>
              <a:pPr/>
              <a:t>48</a:t>
            </a:fld>
            <a:endParaRPr lang="en-GB" smtClean="0">
              <a:latin typeface="Arial" charset="0"/>
              <a:cs typeface="Arial" charset="0"/>
            </a:endParaRPr>
          </a:p>
        </p:txBody>
      </p:sp>
      <p:sp>
        <p:nvSpPr>
          <p:cNvPr id="80898" name="Title 1"/>
          <p:cNvSpPr>
            <a:spLocks noGrp="1"/>
          </p:cNvSpPr>
          <p:nvPr>
            <p:ph type="title"/>
          </p:nvPr>
        </p:nvSpPr>
        <p:spPr>
          <a:xfrm>
            <a:off x="457200" y="0"/>
            <a:ext cx="8229600" cy="615950"/>
          </a:xfrm>
        </p:spPr>
        <p:txBody>
          <a:bodyPr>
            <a:normAutofit fontScale="90000"/>
          </a:bodyPr>
          <a:lstStyle/>
          <a:p>
            <a:r>
              <a:rPr sz="3400" smtClean="0">
                <a:solidFill>
                  <a:schemeClr val="tx1"/>
                </a:solidFill>
                <a:cs typeface="Arial" charset="0"/>
              </a:rPr>
              <a:t>Example for inserting values into table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Content Placeholder 2"/>
          <p:cNvSpPr>
            <a:spLocks noGrp="1"/>
          </p:cNvSpPr>
          <p:nvPr>
            <p:ph idx="1"/>
          </p:nvPr>
        </p:nvSpPr>
        <p:spPr>
          <a:xfrm>
            <a:off x="457200" y="914400"/>
            <a:ext cx="8305800" cy="5257800"/>
          </a:xfrm>
        </p:spPr>
        <p:txBody>
          <a:bodyPr/>
          <a:lstStyle/>
          <a:p>
            <a:pPr>
              <a:buFont typeface="Arial" charset="0"/>
              <a:buNone/>
            </a:pPr>
            <a:r>
              <a:rPr smtClean="0">
                <a:cs typeface="Arial" charset="0"/>
              </a:rPr>
              <a:t>			</a:t>
            </a:r>
            <a:r>
              <a:rPr sz="1800" smtClean="0">
                <a:solidFill>
                  <a:schemeClr val="tx1"/>
                </a:solidFill>
                <a:latin typeface="Courier New" pitchFamily="49" charset="0"/>
                <a:cs typeface="Courier New" pitchFamily="49" charset="0"/>
              </a:rPr>
              <a:t>}  </a:t>
            </a:r>
          </a:p>
          <a:p>
            <a:pPr>
              <a:buFont typeface="Arial" charset="0"/>
              <a:buNone/>
            </a:pPr>
            <a:r>
              <a:rPr sz="1800" smtClean="0">
                <a:solidFill>
                  <a:schemeClr val="tx1"/>
                </a:solidFill>
                <a:latin typeface="Courier New" pitchFamily="49" charset="0"/>
                <a:cs typeface="Courier New" pitchFamily="49" charset="0"/>
              </a:rPr>
              <a:t>			catch(Exception e) {</a:t>
            </a:r>
          </a:p>
          <a:p>
            <a:pPr>
              <a:buFont typeface="Arial" charset="0"/>
              <a:buNone/>
            </a:pPr>
            <a:r>
              <a:rPr sz="1800" smtClean="0">
                <a:solidFill>
                  <a:schemeClr val="tx1"/>
                </a:solidFill>
                <a:latin typeface="Courier New" pitchFamily="49" charset="0"/>
                <a:cs typeface="Courier New" pitchFamily="49" charset="0"/>
              </a:rPr>
              <a:t>				System.out.println(e);</a:t>
            </a:r>
          </a:p>
          <a:p>
            <a:pPr>
              <a:buFont typeface="Arial" charset="0"/>
              <a:buNone/>
            </a:pPr>
            <a:r>
              <a:rPr sz="1800" smtClean="0">
                <a:solidFill>
                  <a:schemeClr val="tx1"/>
                </a:solidFill>
                <a:latin typeface="Courier New" pitchFamily="49" charset="0"/>
                <a:cs typeface="Courier New" pitchFamily="49" charset="0"/>
              </a:rPr>
              <a:t>			}</a:t>
            </a:r>
          </a:p>
          <a:p>
            <a:pPr>
              <a:buFont typeface="Arial" charset="0"/>
              <a:buNone/>
            </a:pPr>
            <a:r>
              <a:rPr sz="1800" smtClean="0">
                <a:solidFill>
                  <a:schemeClr val="tx1"/>
                </a:solidFill>
                <a:latin typeface="Courier New" pitchFamily="49" charset="0"/>
                <a:cs typeface="Courier New" pitchFamily="49" charset="0"/>
              </a:rPr>
              <a:t>		}</a:t>
            </a:r>
          </a:p>
          <a:p>
            <a:pPr>
              <a:buFont typeface="Arial" charset="0"/>
              <a:buNone/>
            </a:pPr>
            <a:r>
              <a:rPr sz="1800" smtClean="0">
                <a:solidFill>
                  <a:schemeClr val="tx1"/>
                </a:solidFill>
                <a:latin typeface="Courier New" pitchFamily="49" charset="0"/>
                <a:cs typeface="Courier New" pitchFamily="49" charset="0"/>
              </a:rPr>
              <a:t>}             </a:t>
            </a:r>
          </a:p>
          <a:p>
            <a:pPr>
              <a:buFont typeface="Arial" charset="0"/>
              <a:buNone/>
            </a:pPr>
            <a:r>
              <a:rPr sz="1800" smtClean="0">
                <a:solidFill>
                  <a:schemeClr val="tx1"/>
                </a:solidFill>
                <a:latin typeface="Courier New" pitchFamily="49" charset="0"/>
                <a:cs typeface="Courier New" pitchFamily="49" charset="0"/>
              </a:rPr>
              <a:t>class TestConnection2{</a:t>
            </a:r>
          </a:p>
          <a:p>
            <a:pPr>
              <a:buFont typeface="Arial" charset="0"/>
              <a:buNone/>
            </a:pPr>
            <a:r>
              <a:rPr sz="1800" smtClean="0">
                <a:solidFill>
                  <a:schemeClr val="tx1"/>
                </a:solidFill>
                <a:latin typeface="Courier New" pitchFamily="49" charset="0"/>
                <a:cs typeface="Courier New" pitchFamily="49" charset="0"/>
              </a:rPr>
              <a:t>        public  static void   main(String args[] ) {</a:t>
            </a:r>
          </a:p>
          <a:p>
            <a:pPr>
              <a:buFont typeface="Arial" charset="0"/>
              <a:buNone/>
            </a:pPr>
            <a:r>
              <a:rPr sz="1800" smtClean="0">
                <a:solidFill>
                  <a:schemeClr val="tx1"/>
                </a:solidFill>
                <a:latin typeface="Courier New" pitchFamily="49" charset="0"/>
                <a:cs typeface="Courier New" pitchFamily="49" charset="0"/>
              </a:rPr>
              <a:t>                    new MakeConnection();</a:t>
            </a:r>
          </a:p>
          <a:p>
            <a:pPr>
              <a:buFont typeface="Arial" charset="0"/>
              <a:buNone/>
            </a:pPr>
            <a:r>
              <a:rPr sz="1800" smtClean="0">
                <a:solidFill>
                  <a:schemeClr val="tx1"/>
                </a:solidFill>
                <a:latin typeface="Courier New" pitchFamily="49" charset="0"/>
                <a:cs typeface="Courier New" pitchFamily="49" charset="0"/>
              </a:rPr>
              <a:t>        }</a:t>
            </a:r>
          </a:p>
          <a:p>
            <a:pPr>
              <a:buFont typeface="Arial" charset="0"/>
              <a:buNone/>
            </a:pPr>
            <a:r>
              <a:rPr sz="1800" smtClean="0">
                <a:solidFill>
                  <a:schemeClr val="tx1"/>
                </a:solidFill>
                <a:latin typeface="Courier New" pitchFamily="49" charset="0"/>
                <a:cs typeface="Courier New" pitchFamily="49" charset="0"/>
              </a:rPr>
              <a:t>} </a:t>
            </a:r>
          </a:p>
          <a:p>
            <a:endParaRPr smtClean="0">
              <a:cs typeface="Arial" charset="0"/>
            </a:endParaRPr>
          </a:p>
        </p:txBody>
      </p:sp>
      <p:sp>
        <p:nvSpPr>
          <p:cNvPr id="81924"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04A7828-A0D6-491A-8A69-C595BEC7C9E9}" type="slidenum">
              <a:rPr lang="en-GB" smtClean="0">
                <a:latin typeface="Arial" charset="0"/>
                <a:cs typeface="Arial" charset="0"/>
              </a:rPr>
              <a:pPr/>
              <a:t>49</a:t>
            </a:fld>
            <a:endParaRPr lang="en-GB" smtClean="0">
              <a:latin typeface="Arial" charset="0"/>
              <a:cs typeface="Arial" charset="0"/>
            </a:endParaRPr>
          </a:p>
        </p:txBody>
      </p:sp>
      <p:sp>
        <p:nvSpPr>
          <p:cNvPr id="81922" name="Title 1"/>
          <p:cNvSpPr>
            <a:spLocks noGrp="1"/>
          </p:cNvSpPr>
          <p:nvPr>
            <p:ph type="title"/>
          </p:nvPr>
        </p:nvSpPr>
        <p:spPr>
          <a:xfrm>
            <a:off x="304800" y="0"/>
            <a:ext cx="8839200" cy="554038"/>
          </a:xfrm>
        </p:spPr>
        <p:txBody>
          <a:bodyPr>
            <a:normAutofit fontScale="90000"/>
          </a:bodyPr>
          <a:lstStyle/>
          <a:p>
            <a:r>
              <a:rPr lang="en-GB" smtClean="0">
                <a:solidFill>
                  <a:schemeClr val="tx1"/>
                </a:solidFill>
                <a:cs typeface="Arial" charset="0"/>
              </a:rPr>
              <a:t>Example for inserting values into table(Contd.).</a:t>
            </a:r>
            <a:endParaRPr smtClean="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2"/>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DF919E5-2534-4C33-B028-7B9FB59B8B2E}" type="slidenum">
              <a:rPr lang="en-GB" smtClean="0">
                <a:latin typeface="Arial" charset="0"/>
                <a:cs typeface="Arial" charset="0"/>
              </a:rPr>
              <a:pPr/>
              <a:t>5</a:t>
            </a:fld>
            <a:endParaRPr lang="en-GB" smtClean="0">
              <a:latin typeface="Arial" charset="0"/>
              <a:cs typeface="Arial" charset="0"/>
            </a:endParaRPr>
          </a:p>
        </p:txBody>
      </p:sp>
      <p:grpSp>
        <p:nvGrpSpPr>
          <p:cNvPr id="2" name="Group 3"/>
          <p:cNvGrpSpPr>
            <a:grpSpLocks/>
          </p:cNvGrpSpPr>
          <p:nvPr/>
        </p:nvGrpSpPr>
        <p:grpSpPr bwMode="auto">
          <a:xfrm>
            <a:off x="5715000" y="1697038"/>
            <a:ext cx="2071688" cy="4206875"/>
            <a:chOff x="3600" y="1069"/>
            <a:chExt cx="1305" cy="2650"/>
          </a:xfrm>
        </p:grpSpPr>
        <p:sp>
          <p:nvSpPr>
            <p:cNvPr id="1030" name="Rectangle 4"/>
            <p:cNvSpPr>
              <a:spLocks noChangeArrowheads="1"/>
            </p:cNvSpPr>
            <p:nvPr/>
          </p:nvSpPr>
          <p:spPr bwMode="blackWhite">
            <a:xfrm>
              <a:off x="3628" y="1760"/>
              <a:ext cx="1249" cy="327"/>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defRPr/>
              </a:pPr>
              <a:r>
                <a:rPr kumimoji="1" lang="en-US" b="1" dirty="0">
                  <a:solidFill>
                    <a:schemeClr val="tx1">
                      <a:lumMod val="75000"/>
                      <a:lumOff val="25000"/>
                    </a:schemeClr>
                  </a:solidFill>
                  <a:latin typeface="Arial" pitchFamily="34" charset="0"/>
                  <a:cs typeface="Arial" pitchFamily="34" charset="0"/>
                </a:rPr>
                <a:t>Query</a:t>
              </a:r>
            </a:p>
          </p:txBody>
        </p:sp>
        <p:sp>
          <p:nvSpPr>
            <p:cNvPr id="1031" name="Rectangle 5"/>
            <p:cNvSpPr>
              <a:spLocks noChangeArrowheads="1"/>
            </p:cNvSpPr>
            <p:nvPr/>
          </p:nvSpPr>
          <p:spPr bwMode="blackWhite">
            <a:xfrm>
              <a:off x="3605" y="3373"/>
              <a:ext cx="1294" cy="34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defRPr/>
              </a:pPr>
              <a:r>
                <a:rPr kumimoji="1" lang="en-US" b="1" dirty="0">
                  <a:solidFill>
                    <a:schemeClr val="bg2">
                      <a:lumMod val="25000"/>
                    </a:schemeClr>
                  </a:solidFill>
                  <a:latin typeface="Arial" pitchFamily="34" charset="0"/>
                  <a:cs typeface="Arial" pitchFamily="34" charset="0"/>
                </a:rPr>
                <a:t>Close</a:t>
              </a:r>
            </a:p>
          </p:txBody>
        </p:sp>
        <p:sp>
          <p:nvSpPr>
            <p:cNvPr id="1032" name="Rectangle 6"/>
            <p:cNvSpPr>
              <a:spLocks noChangeArrowheads="1"/>
            </p:cNvSpPr>
            <p:nvPr/>
          </p:nvSpPr>
          <p:spPr bwMode="blackWhite">
            <a:xfrm>
              <a:off x="3621" y="1069"/>
              <a:ext cx="1263" cy="34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defRPr/>
              </a:pPr>
              <a:r>
                <a:rPr kumimoji="1" lang="en-US" b="1" dirty="0">
                  <a:solidFill>
                    <a:schemeClr val="tx1">
                      <a:lumMod val="75000"/>
                      <a:lumOff val="25000"/>
                    </a:schemeClr>
                  </a:solidFill>
                  <a:latin typeface="Arial" pitchFamily="34" charset="0"/>
                  <a:cs typeface="Arial" pitchFamily="34" charset="0"/>
                </a:rPr>
                <a:t>Connect</a:t>
              </a:r>
            </a:p>
          </p:txBody>
        </p:sp>
        <p:sp>
          <p:nvSpPr>
            <p:cNvPr id="1033" name="Rectangle 7"/>
            <p:cNvSpPr>
              <a:spLocks noChangeArrowheads="1"/>
            </p:cNvSpPr>
            <p:nvPr/>
          </p:nvSpPr>
          <p:spPr bwMode="blackWhite">
            <a:xfrm>
              <a:off x="3600" y="2448"/>
              <a:ext cx="1305" cy="551"/>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defRPr/>
              </a:pPr>
              <a:r>
                <a:rPr kumimoji="1" lang="en-US" b="1" dirty="0">
                  <a:solidFill>
                    <a:schemeClr val="bg2">
                      <a:lumMod val="25000"/>
                    </a:schemeClr>
                  </a:solidFill>
                  <a:latin typeface="Arial" pitchFamily="34" charset="0"/>
                  <a:cs typeface="Arial" pitchFamily="34" charset="0"/>
                </a:rPr>
                <a:t>Process</a:t>
              </a:r>
              <a:br>
                <a:rPr kumimoji="1" lang="en-US" b="1" dirty="0">
                  <a:solidFill>
                    <a:schemeClr val="bg2">
                      <a:lumMod val="25000"/>
                    </a:schemeClr>
                  </a:solidFill>
                  <a:latin typeface="Arial" pitchFamily="34" charset="0"/>
                  <a:cs typeface="Arial" pitchFamily="34" charset="0"/>
                </a:rPr>
              </a:br>
              <a:r>
                <a:rPr kumimoji="1" lang="en-US" b="1" dirty="0">
                  <a:solidFill>
                    <a:schemeClr val="bg2">
                      <a:lumMod val="25000"/>
                    </a:schemeClr>
                  </a:solidFill>
                  <a:latin typeface="Arial" pitchFamily="34" charset="0"/>
                  <a:cs typeface="Arial" pitchFamily="34" charset="0"/>
                </a:rPr>
                <a:t>results</a:t>
              </a:r>
            </a:p>
          </p:txBody>
        </p:sp>
        <p:sp>
          <p:nvSpPr>
            <p:cNvPr id="254984" name="Line 8"/>
            <p:cNvSpPr>
              <a:spLocks noChangeShapeType="1"/>
            </p:cNvSpPr>
            <p:nvPr/>
          </p:nvSpPr>
          <p:spPr bwMode="auto">
            <a:xfrm>
              <a:off x="4252" y="3003"/>
              <a:ext cx="0" cy="336"/>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254985" name="Line 9"/>
            <p:cNvSpPr>
              <a:spLocks noChangeShapeType="1"/>
            </p:cNvSpPr>
            <p:nvPr/>
          </p:nvSpPr>
          <p:spPr bwMode="auto">
            <a:xfrm>
              <a:off x="4252" y="2091"/>
              <a:ext cx="0" cy="336"/>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254986" name="Line 10"/>
            <p:cNvSpPr>
              <a:spLocks noChangeShapeType="1"/>
            </p:cNvSpPr>
            <p:nvPr/>
          </p:nvSpPr>
          <p:spPr bwMode="auto">
            <a:xfrm>
              <a:off x="4224" y="1407"/>
              <a:ext cx="0" cy="336"/>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grpSp>
      <p:graphicFrame>
        <p:nvGraphicFramePr>
          <p:cNvPr id="1026" name="Object 11"/>
          <p:cNvGraphicFramePr>
            <a:graphicFrameLocks noChangeAspect="1"/>
          </p:cNvGraphicFramePr>
          <p:nvPr/>
        </p:nvGraphicFramePr>
        <p:xfrm>
          <a:off x="1066800" y="1371600"/>
          <a:ext cx="3143250" cy="4648200"/>
        </p:xfrm>
        <a:graphic>
          <a:graphicData uri="http://schemas.openxmlformats.org/presentationml/2006/ole">
            <p:oleObj spid="_x0000_s1026" name="Bitmap Image" r:id="rId4" imgW="1390844" imgH="2467319" progId="PBrush">
              <p:embed/>
            </p:oleObj>
          </a:graphicData>
        </a:graphic>
      </p:graphicFrame>
      <p:sp>
        <p:nvSpPr>
          <p:cNvPr id="1029" name="Rectangle 12"/>
          <p:cNvSpPr>
            <a:spLocks noChangeArrowheads="1"/>
          </p:cNvSpPr>
          <p:nvPr/>
        </p:nvSpPr>
        <p:spPr bwMode="auto">
          <a:xfrm>
            <a:off x="0" y="0"/>
            <a:ext cx="9144000" cy="914400"/>
          </a:xfrm>
          <a:prstGeom prst="rect">
            <a:avLst/>
          </a:prstGeom>
          <a:noFill/>
          <a:ln w="9525">
            <a:noFill/>
            <a:miter lim="800000"/>
            <a:headEnd/>
            <a:tailEnd/>
          </a:ln>
        </p:spPr>
        <p:txBody>
          <a:bodyPr anchor="ctr"/>
          <a:lstStyle/>
          <a:p>
            <a:pPr defTabSz="457200">
              <a:defRPr/>
            </a:pPr>
            <a:r>
              <a:rPr lang="en-US" sz="3200" b="1" dirty="0">
                <a:latin typeface="+mj-lt"/>
              </a:rPr>
              <a:t>Architecture and Querying with JDBC</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Content Placeholder 2"/>
          <p:cNvSpPr>
            <a:spLocks noGrp="1"/>
          </p:cNvSpPr>
          <p:nvPr>
            <p:ph idx="1"/>
          </p:nvPr>
        </p:nvSpPr>
        <p:spPr>
          <a:xfrm>
            <a:off x="457200" y="1066800"/>
            <a:ext cx="8229600" cy="5184775"/>
          </a:xfrm>
        </p:spPr>
        <p:txBody>
          <a:bodyPr/>
          <a:lstStyle/>
          <a:p>
            <a:pPr marL="457200" indent="-457200" algn="just" eaLnBrk="1" hangingPunct="1">
              <a:buFont typeface="Arial" charset="0"/>
              <a:buAutoNum type="arabicPeriod"/>
            </a:pPr>
            <a:r>
              <a:rPr b="1" smtClean="0">
                <a:solidFill>
                  <a:schemeClr val="tx1"/>
                </a:solidFill>
                <a:cs typeface="Arial" charset="0"/>
              </a:rPr>
              <a:t>_____ method is used for PreparedStatement Object.</a:t>
            </a:r>
          </a:p>
          <a:p>
            <a:pPr marL="457200" indent="-457200" algn="just" eaLnBrk="1" hangingPunct="1">
              <a:buFont typeface="Arial" charset="0"/>
              <a:buAutoNum type="arabicPeriod"/>
            </a:pPr>
            <a:endParaRPr b="1" smtClean="0">
              <a:solidFill>
                <a:schemeClr val="tx1"/>
              </a:solidFill>
              <a:cs typeface="Arial" charset="0"/>
            </a:endParaRPr>
          </a:p>
          <a:p>
            <a:pPr marL="457200" indent="-457200" algn="just" eaLnBrk="1" hangingPunct="1">
              <a:buFont typeface="Arial" charset="0"/>
              <a:buAutoNum type="arabicPeriod"/>
            </a:pPr>
            <a:r>
              <a:rPr b="1" smtClean="0">
                <a:solidFill>
                  <a:schemeClr val="tx1"/>
                </a:solidFill>
                <a:cs typeface="Arial" charset="0"/>
              </a:rPr>
              <a:t>_________ method is used changed for auto commit mode.</a:t>
            </a:r>
            <a:r>
              <a:rPr smtClean="0">
                <a:solidFill>
                  <a:schemeClr val="tx1"/>
                </a:solidFill>
                <a:cs typeface="Arial" charset="0"/>
              </a:rPr>
              <a:t/>
            </a:r>
            <a:br>
              <a:rPr smtClean="0">
                <a:solidFill>
                  <a:schemeClr val="tx1"/>
                </a:solidFill>
                <a:cs typeface="Arial" charset="0"/>
              </a:rPr>
            </a:br>
            <a:endParaRPr smtClean="0">
              <a:solidFill>
                <a:schemeClr val="tx1"/>
              </a:solidFill>
              <a:cs typeface="Arial" charset="0"/>
            </a:endParaRPr>
          </a:p>
          <a:p>
            <a:pPr marL="457200" indent="-457200" algn="just" eaLnBrk="1" hangingPunct="1">
              <a:buFont typeface="Arial" charset="0"/>
              <a:buAutoNum type="arabicPeriod"/>
            </a:pPr>
            <a:r>
              <a:rPr b="1" smtClean="0">
                <a:solidFill>
                  <a:schemeClr val="tx1"/>
                </a:solidFill>
                <a:cs typeface="Arial" charset="0"/>
              </a:rPr>
              <a:t>_______ method is used for call a stored procedure from JDBC.</a:t>
            </a:r>
          </a:p>
          <a:p>
            <a:pPr marL="457200" indent="-457200" eaLnBrk="1" hangingPunct="1">
              <a:buFont typeface="Arial" charset="0"/>
              <a:buAutoNum type="arabicPeriod"/>
            </a:pPr>
            <a:r>
              <a:rPr smtClean="0">
                <a:cs typeface="Arial" charset="0"/>
              </a:rPr>
              <a:t/>
            </a:r>
            <a:br>
              <a:rPr smtClean="0">
                <a:cs typeface="Arial" charset="0"/>
              </a:rPr>
            </a:br>
            <a:endParaRPr smtClean="0">
              <a:cs typeface="Arial" charset="0"/>
            </a:endParaRPr>
          </a:p>
        </p:txBody>
      </p:sp>
      <p:sp>
        <p:nvSpPr>
          <p:cNvPr id="84996"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5A28043D-CB6B-4FFD-A4F9-4BF44F4F1D12}" type="slidenum">
              <a:rPr lang="en-GB" smtClean="0">
                <a:latin typeface="Arial" charset="0"/>
                <a:cs typeface="Arial" charset="0"/>
              </a:rPr>
              <a:pPr/>
              <a:t>50</a:t>
            </a:fld>
            <a:endParaRPr lang="en-GB" smtClean="0">
              <a:latin typeface="Arial" charset="0"/>
              <a:cs typeface="Arial" charset="0"/>
            </a:endParaRPr>
          </a:p>
        </p:txBody>
      </p:sp>
      <p:sp>
        <p:nvSpPr>
          <p:cNvPr id="84994" name="Title 1"/>
          <p:cNvSpPr>
            <a:spLocks noGrp="1"/>
          </p:cNvSpPr>
          <p:nvPr>
            <p:ph type="title"/>
          </p:nvPr>
        </p:nvSpPr>
        <p:spPr>
          <a:xfrm>
            <a:off x="457200" y="131763"/>
            <a:ext cx="8229600" cy="554037"/>
          </a:xfrm>
        </p:spPr>
        <p:txBody>
          <a:bodyPr>
            <a:normAutofit fontScale="90000"/>
          </a:bodyPr>
          <a:lstStyle/>
          <a:p>
            <a:pPr eaLnBrk="1" hangingPunct="1"/>
            <a:r>
              <a:rPr smtClean="0">
                <a:solidFill>
                  <a:schemeClr val="tx1"/>
                </a:solidFill>
                <a:cs typeface="Arial" charset="0"/>
              </a:rPr>
              <a:t>Quiz</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72080A9-39E8-4B23-937F-A8D8AF6D4AC3}" type="slidenum">
              <a:rPr lang="en-GB" smtClean="0">
                <a:latin typeface="Arial" charset="0"/>
                <a:cs typeface="Arial" charset="0"/>
              </a:rPr>
              <a:pPr/>
              <a:t>51</a:t>
            </a:fld>
            <a:endParaRPr lang="en-GB" smtClean="0">
              <a:latin typeface="Arial" charset="0"/>
              <a:cs typeface="Arial" charset="0"/>
            </a:endParaRPr>
          </a:p>
        </p:txBody>
      </p:sp>
      <p:sp>
        <p:nvSpPr>
          <p:cNvPr id="86019" name="Rectangle 2"/>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p>
        </p:txBody>
      </p:sp>
      <p:sp>
        <p:nvSpPr>
          <p:cNvPr id="86020" name="Rectangle 3"/>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p>
        </p:txBody>
      </p:sp>
      <p:sp>
        <p:nvSpPr>
          <p:cNvPr id="86021" name="Rectangle 5"/>
          <p:cNvSpPr>
            <a:spLocks noChangeArrowheads="1"/>
          </p:cNvSpPr>
          <p:nvPr/>
        </p:nvSpPr>
        <p:spPr bwMode="auto">
          <a:xfrm>
            <a:off x="2166938" y="5708650"/>
            <a:ext cx="2797175" cy="438150"/>
          </a:xfrm>
          <a:prstGeom prst="rect">
            <a:avLst/>
          </a:prstGeom>
          <a:noFill/>
          <a:ln w="9525">
            <a:noFill/>
            <a:miter lim="800000"/>
            <a:headEnd/>
            <a:tailEnd/>
          </a:ln>
        </p:spPr>
        <p:txBody>
          <a:bodyPr wrap="none" anchor="ctr"/>
          <a:lstStyle/>
          <a:p>
            <a:endParaRPr lang="en-US"/>
          </a:p>
        </p:txBody>
      </p:sp>
      <p:sp>
        <p:nvSpPr>
          <p:cNvPr id="86022" name="Rectangle 6"/>
          <p:cNvSpPr>
            <a:spLocks noChangeArrowheads="1"/>
          </p:cNvSpPr>
          <p:nvPr/>
        </p:nvSpPr>
        <p:spPr bwMode="auto">
          <a:xfrm>
            <a:off x="2166938" y="5708650"/>
            <a:ext cx="2797175" cy="438150"/>
          </a:xfrm>
          <a:prstGeom prst="rect">
            <a:avLst/>
          </a:prstGeom>
          <a:noFill/>
          <a:ln w="9525">
            <a:noFill/>
            <a:miter lim="800000"/>
            <a:headEnd/>
            <a:tailEnd/>
          </a:ln>
        </p:spPr>
        <p:txBody>
          <a:bodyPr wrap="none" anchor="ctr"/>
          <a:lstStyle/>
          <a:p>
            <a:endParaRPr lang="en-US"/>
          </a:p>
        </p:txBody>
      </p:sp>
      <p:sp>
        <p:nvSpPr>
          <p:cNvPr id="86023" name="Rectangle 7"/>
          <p:cNvSpPr>
            <a:spLocks noChangeArrowheads="1"/>
          </p:cNvSpPr>
          <p:nvPr/>
        </p:nvSpPr>
        <p:spPr bwMode="auto">
          <a:xfrm>
            <a:off x="274638" y="5848350"/>
            <a:ext cx="2062162" cy="457200"/>
          </a:xfrm>
          <a:prstGeom prst="rect">
            <a:avLst/>
          </a:prstGeom>
          <a:noFill/>
          <a:ln w="9525">
            <a:noFill/>
            <a:miter lim="800000"/>
            <a:headEnd/>
            <a:tailEnd/>
          </a:ln>
        </p:spPr>
        <p:txBody>
          <a:bodyPr wrap="none" anchor="ctr"/>
          <a:lstStyle/>
          <a:p>
            <a:endParaRPr lang="en-US"/>
          </a:p>
        </p:txBody>
      </p:sp>
      <p:sp>
        <p:nvSpPr>
          <p:cNvPr id="86024" name="Rectangle 8"/>
          <p:cNvSpPr>
            <a:spLocks noChangeArrowheads="1"/>
          </p:cNvSpPr>
          <p:nvPr/>
        </p:nvSpPr>
        <p:spPr bwMode="auto">
          <a:xfrm>
            <a:off x="3041650" y="5594350"/>
            <a:ext cx="3136900" cy="457200"/>
          </a:xfrm>
          <a:prstGeom prst="rect">
            <a:avLst/>
          </a:prstGeom>
          <a:noFill/>
          <a:ln w="9525">
            <a:noFill/>
            <a:miter lim="800000"/>
            <a:headEnd/>
            <a:tailEnd/>
          </a:ln>
        </p:spPr>
        <p:txBody>
          <a:bodyPr wrap="none" anchor="ctr"/>
          <a:lstStyle/>
          <a:p>
            <a:endParaRPr lang="en-US"/>
          </a:p>
        </p:txBody>
      </p:sp>
      <p:grpSp>
        <p:nvGrpSpPr>
          <p:cNvPr id="2" name="Group 9"/>
          <p:cNvGrpSpPr>
            <a:grpSpLocks/>
          </p:cNvGrpSpPr>
          <p:nvPr/>
        </p:nvGrpSpPr>
        <p:grpSpPr bwMode="auto">
          <a:xfrm>
            <a:off x="1068388" y="1600200"/>
            <a:ext cx="7078662" cy="4254500"/>
            <a:chOff x="673" y="1204"/>
            <a:chExt cx="4459" cy="2680"/>
          </a:xfrm>
        </p:grpSpPr>
        <p:sp>
          <p:nvSpPr>
            <p:cNvPr id="86027" name="Line 10"/>
            <p:cNvSpPr>
              <a:spLocks noChangeShapeType="1"/>
            </p:cNvSpPr>
            <p:nvPr/>
          </p:nvSpPr>
          <p:spPr bwMode="auto">
            <a:xfrm>
              <a:off x="1392" y="1521"/>
              <a:ext cx="0" cy="399"/>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86028" name="Line 11"/>
            <p:cNvSpPr>
              <a:spLocks noChangeShapeType="1"/>
            </p:cNvSpPr>
            <p:nvPr/>
          </p:nvSpPr>
          <p:spPr bwMode="auto">
            <a:xfrm>
              <a:off x="1392" y="2289"/>
              <a:ext cx="0" cy="351"/>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86029" name="Line 12"/>
            <p:cNvSpPr>
              <a:spLocks noChangeShapeType="1"/>
            </p:cNvSpPr>
            <p:nvPr/>
          </p:nvSpPr>
          <p:spPr bwMode="auto">
            <a:xfrm>
              <a:off x="1392" y="3009"/>
              <a:ext cx="0" cy="351"/>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86030" name="Line 13"/>
            <p:cNvSpPr>
              <a:spLocks noChangeShapeType="1"/>
            </p:cNvSpPr>
            <p:nvPr/>
          </p:nvSpPr>
          <p:spPr bwMode="auto">
            <a:xfrm>
              <a:off x="2208" y="2868"/>
              <a:ext cx="432" cy="0"/>
            </a:xfrm>
            <a:prstGeom prst="line">
              <a:avLst/>
            </a:prstGeom>
            <a:noFill/>
            <a:ln w="50800">
              <a:solidFill>
                <a:schemeClr val="hlink"/>
              </a:solidFill>
              <a:round/>
              <a:headEnd type="none" w="sm" len="sm"/>
              <a:tailEnd type="stealth" w="med" len="lg"/>
            </a:ln>
          </p:spPr>
          <p:txBody>
            <a:bodyPr wrap="none" anchor="ctr"/>
            <a:lstStyle/>
            <a:p>
              <a:endParaRPr lang="en-US"/>
            </a:p>
          </p:txBody>
        </p:sp>
        <p:grpSp>
          <p:nvGrpSpPr>
            <p:cNvPr id="3" name="Group 14"/>
            <p:cNvGrpSpPr>
              <a:grpSpLocks/>
            </p:cNvGrpSpPr>
            <p:nvPr/>
          </p:nvGrpSpPr>
          <p:grpSpPr bwMode="auto">
            <a:xfrm>
              <a:off x="2653" y="2519"/>
              <a:ext cx="899" cy="697"/>
              <a:chOff x="2653" y="2519"/>
              <a:chExt cx="899" cy="697"/>
            </a:xfrm>
          </p:grpSpPr>
          <p:sp>
            <p:nvSpPr>
              <p:cNvPr id="86041" name="Rectangle 15"/>
              <p:cNvSpPr>
                <a:spLocks noChangeArrowheads="1"/>
              </p:cNvSpPr>
              <p:nvPr/>
            </p:nvSpPr>
            <p:spPr bwMode="auto">
              <a:xfrm>
                <a:off x="2653" y="2661"/>
                <a:ext cx="899" cy="416"/>
              </a:xfrm>
              <a:prstGeom prst="rect">
                <a:avLst/>
              </a:prstGeom>
              <a:gradFill rotWithShape="0">
                <a:gsLst>
                  <a:gs pos="0">
                    <a:srgbClr val="E5E589"/>
                  </a:gs>
                  <a:gs pos="50000">
                    <a:srgbClr val="FFFF99"/>
                  </a:gs>
                  <a:gs pos="100000">
                    <a:srgbClr val="E5E589"/>
                  </a:gs>
                </a:gsLst>
                <a:lin ang="0" scaled="1"/>
              </a:gradFill>
              <a:ln w="9525">
                <a:noFill/>
                <a:miter lim="800000"/>
                <a:headEnd/>
                <a:tailEnd/>
              </a:ln>
            </p:spPr>
            <p:txBody>
              <a:bodyPr wrap="none" anchor="ctr"/>
              <a:lstStyle/>
              <a:p>
                <a:endParaRPr lang="en-US"/>
              </a:p>
            </p:txBody>
          </p:sp>
          <p:sp>
            <p:nvSpPr>
              <p:cNvPr id="86042" name="Oval 16"/>
              <p:cNvSpPr>
                <a:spLocks noChangeArrowheads="1"/>
              </p:cNvSpPr>
              <p:nvPr/>
            </p:nvSpPr>
            <p:spPr bwMode="auto">
              <a:xfrm>
                <a:off x="2653" y="2519"/>
                <a:ext cx="899" cy="267"/>
              </a:xfrm>
              <a:prstGeom prst="ellipse">
                <a:avLst/>
              </a:prstGeom>
              <a:gradFill rotWithShape="0">
                <a:gsLst>
                  <a:gs pos="0">
                    <a:srgbClr val="CCCC7A"/>
                  </a:gs>
                  <a:gs pos="100000">
                    <a:srgbClr val="FFFF99"/>
                  </a:gs>
                </a:gsLst>
                <a:lin ang="5400000" scaled="1"/>
              </a:gradFill>
              <a:ln w="9525">
                <a:noFill/>
                <a:round/>
                <a:headEnd/>
                <a:tailEnd/>
              </a:ln>
            </p:spPr>
            <p:txBody>
              <a:bodyPr wrap="none" anchor="ctr"/>
              <a:lstStyle/>
              <a:p>
                <a:endParaRPr lang="en-US"/>
              </a:p>
            </p:txBody>
          </p:sp>
          <p:sp>
            <p:nvSpPr>
              <p:cNvPr id="86043" name="Oval 17"/>
              <p:cNvSpPr>
                <a:spLocks noChangeArrowheads="1"/>
              </p:cNvSpPr>
              <p:nvPr/>
            </p:nvSpPr>
            <p:spPr bwMode="auto">
              <a:xfrm>
                <a:off x="2653" y="2949"/>
                <a:ext cx="899" cy="267"/>
              </a:xfrm>
              <a:prstGeom prst="ellipse">
                <a:avLst/>
              </a:prstGeom>
              <a:gradFill rotWithShape="0">
                <a:gsLst>
                  <a:gs pos="0">
                    <a:srgbClr val="E5E589"/>
                  </a:gs>
                  <a:gs pos="50000">
                    <a:srgbClr val="FFFF99"/>
                  </a:gs>
                  <a:gs pos="100000">
                    <a:srgbClr val="E5E589"/>
                  </a:gs>
                </a:gsLst>
                <a:lin ang="0" scaled="1"/>
              </a:gradFill>
              <a:ln w="9525">
                <a:noFill/>
                <a:round/>
                <a:headEnd/>
                <a:tailEnd/>
              </a:ln>
            </p:spPr>
            <p:txBody>
              <a:bodyPr wrap="none" anchor="ctr"/>
              <a:lstStyle/>
              <a:p>
                <a:endParaRPr lang="en-US"/>
              </a:p>
            </p:txBody>
          </p:sp>
        </p:grpSp>
        <p:sp>
          <p:nvSpPr>
            <p:cNvPr id="86032" name="Freeform 18"/>
            <p:cNvSpPr>
              <a:spLocks/>
            </p:cNvSpPr>
            <p:nvPr/>
          </p:nvSpPr>
          <p:spPr bwMode="auto">
            <a:xfrm>
              <a:off x="2167" y="3216"/>
              <a:ext cx="906" cy="289"/>
            </a:xfrm>
            <a:custGeom>
              <a:avLst/>
              <a:gdLst>
                <a:gd name="T0" fmla="*/ 0 w 906"/>
                <a:gd name="T1" fmla="*/ 288 h 289"/>
                <a:gd name="T2" fmla="*/ 905 w 906"/>
                <a:gd name="T3" fmla="*/ 288 h 289"/>
                <a:gd name="T4" fmla="*/ 905 w 906"/>
                <a:gd name="T5" fmla="*/ 0 h 289"/>
                <a:gd name="T6" fmla="*/ 0 60000 65536"/>
                <a:gd name="T7" fmla="*/ 0 60000 65536"/>
                <a:gd name="T8" fmla="*/ 0 60000 65536"/>
                <a:gd name="T9" fmla="*/ 0 w 906"/>
                <a:gd name="T10" fmla="*/ 0 h 289"/>
                <a:gd name="T11" fmla="*/ 906 w 906"/>
                <a:gd name="T12" fmla="*/ 289 h 289"/>
              </a:gdLst>
              <a:ahLst/>
              <a:cxnLst>
                <a:cxn ang="T6">
                  <a:pos x="T0" y="T1"/>
                </a:cxn>
                <a:cxn ang="T7">
                  <a:pos x="T2" y="T3"/>
                </a:cxn>
                <a:cxn ang="T8">
                  <a:pos x="T4" y="T5"/>
                </a:cxn>
              </a:cxnLst>
              <a:rect l="T9" t="T10" r="T11" b="T12"/>
              <a:pathLst>
                <a:path w="906" h="289">
                  <a:moveTo>
                    <a:pt x="0" y="288"/>
                  </a:moveTo>
                  <a:lnTo>
                    <a:pt x="905" y="288"/>
                  </a:lnTo>
                  <a:lnTo>
                    <a:pt x="905" y="0"/>
                  </a:lnTo>
                </a:path>
              </a:pathLst>
            </a:custGeom>
            <a:noFill/>
            <a:ln w="50800" cap="rnd" cmpd="sng">
              <a:solidFill>
                <a:schemeClr val="hlink"/>
              </a:solidFill>
              <a:prstDash val="solid"/>
              <a:round/>
              <a:headEnd type="none" w="sm" len="sm"/>
              <a:tailEnd type="stealth" w="med" len="lg"/>
            </a:ln>
          </p:spPr>
          <p:txBody>
            <a:bodyPr/>
            <a:lstStyle/>
            <a:p>
              <a:endParaRPr lang="en-US"/>
            </a:p>
          </p:txBody>
        </p:sp>
        <p:sp>
          <p:nvSpPr>
            <p:cNvPr id="86033" name="Rectangle 19"/>
            <p:cNvSpPr>
              <a:spLocks noChangeArrowheads="1"/>
            </p:cNvSpPr>
            <p:nvPr/>
          </p:nvSpPr>
          <p:spPr bwMode="blackWhite">
            <a:xfrm>
              <a:off x="673" y="1924"/>
              <a:ext cx="1510" cy="37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latin typeface="Courier New" pitchFamily="49" charset="0"/>
                </a:rPr>
                <a:t>Connection</a:t>
              </a:r>
            </a:p>
          </p:txBody>
        </p:sp>
        <p:sp>
          <p:nvSpPr>
            <p:cNvPr id="86034" name="Rectangle 20"/>
            <p:cNvSpPr>
              <a:spLocks noChangeArrowheads="1"/>
            </p:cNvSpPr>
            <p:nvPr/>
          </p:nvSpPr>
          <p:spPr bwMode="blackWhite">
            <a:xfrm>
              <a:off x="673" y="1204"/>
              <a:ext cx="1510" cy="37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latin typeface="Courier New" pitchFamily="49" charset="0"/>
                </a:rPr>
                <a:t>DriverManager</a:t>
              </a:r>
            </a:p>
          </p:txBody>
        </p:sp>
        <p:sp>
          <p:nvSpPr>
            <p:cNvPr id="86035" name="Rectangle 21"/>
            <p:cNvSpPr>
              <a:spLocks noChangeArrowheads="1"/>
            </p:cNvSpPr>
            <p:nvPr/>
          </p:nvSpPr>
          <p:spPr bwMode="blackWhite">
            <a:xfrm>
              <a:off x="3172" y="1924"/>
              <a:ext cx="1960" cy="37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latin typeface="Courier New" pitchFamily="49" charset="0"/>
                </a:rPr>
                <a:t>DatabaseMetaData</a:t>
              </a:r>
            </a:p>
          </p:txBody>
        </p:sp>
        <p:sp>
          <p:nvSpPr>
            <p:cNvPr id="86036" name="Rectangle 22"/>
            <p:cNvSpPr>
              <a:spLocks noChangeArrowheads="1"/>
            </p:cNvSpPr>
            <p:nvPr/>
          </p:nvSpPr>
          <p:spPr bwMode="blackWhite">
            <a:xfrm>
              <a:off x="673" y="2644"/>
              <a:ext cx="1510" cy="37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latin typeface="Courier New" pitchFamily="49" charset="0"/>
                </a:rPr>
                <a:t>Statement</a:t>
              </a:r>
            </a:p>
          </p:txBody>
        </p:sp>
        <p:sp>
          <p:nvSpPr>
            <p:cNvPr id="86037" name="Line 23"/>
            <p:cNvSpPr>
              <a:spLocks noChangeShapeType="1"/>
            </p:cNvSpPr>
            <p:nvPr/>
          </p:nvSpPr>
          <p:spPr bwMode="auto">
            <a:xfrm flipH="1">
              <a:off x="2208" y="3648"/>
              <a:ext cx="960" cy="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86038" name="Line 24"/>
            <p:cNvSpPr>
              <a:spLocks noChangeShapeType="1"/>
            </p:cNvSpPr>
            <p:nvPr/>
          </p:nvSpPr>
          <p:spPr bwMode="auto">
            <a:xfrm flipH="1">
              <a:off x="2208" y="2112"/>
              <a:ext cx="960" cy="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86039" name="Rectangle 25"/>
            <p:cNvSpPr>
              <a:spLocks noChangeArrowheads="1"/>
            </p:cNvSpPr>
            <p:nvPr/>
          </p:nvSpPr>
          <p:spPr bwMode="blackWhite">
            <a:xfrm>
              <a:off x="3172" y="3508"/>
              <a:ext cx="1960" cy="37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latin typeface="Courier New" pitchFamily="49" charset="0"/>
                </a:rPr>
                <a:t>ResultSetMetaData</a:t>
              </a:r>
            </a:p>
          </p:txBody>
        </p:sp>
        <p:sp>
          <p:nvSpPr>
            <p:cNvPr id="86040" name="Rectangle 26"/>
            <p:cNvSpPr>
              <a:spLocks noChangeArrowheads="1"/>
            </p:cNvSpPr>
            <p:nvPr/>
          </p:nvSpPr>
          <p:spPr bwMode="blackWhite">
            <a:xfrm>
              <a:off x="673" y="3364"/>
              <a:ext cx="1510" cy="37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latin typeface="Courier New" pitchFamily="49" charset="0"/>
                </a:rPr>
                <a:t>ResultSet</a:t>
              </a:r>
            </a:p>
          </p:txBody>
        </p:sp>
      </p:grpSp>
      <p:sp>
        <p:nvSpPr>
          <p:cNvPr id="75786" name="Rectangle 27"/>
          <p:cNvSpPr>
            <a:spLocks noChangeArrowheads="1"/>
          </p:cNvSpPr>
          <p:nvPr/>
        </p:nvSpPr>
        <p:spPr bwMode="auto">
          <a:xfrm>
            <a:off x="381000" y="0"/>
            <a:ext cx="9144000" cy="914400"/>
          </a:xfrm>
          <a:prstGeom prst="rect">
            <a:avLst/>
          </a:prstGeom>
          <a:noFill/>
          <a:ln w="9525">
            <a:noFill/>
            <a:miter lim="800000"/>
            <a:headEnd/>
            <a:tailEnd/>
          </a:ln>
        </p:spPr>
        <p:txBody>
          <a:bodyPr anchor="ctr"/>
          <a:lstStyle/>
          <a:p>
            <a:pPr>
              <a:defRPr/>
            </a:pPr>
            <a:r>
              <a:rPr lang="en-US" sz="3400" b="1" dirty="0">
                <a:latin typeface="+mj-lt"/>
              </a:rPr>
              <a:t>Summary of JDBC Classes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457200" y="1143000"/>
            <a:ext cx="8229600" cy="5108575"/>
          </a:xfrm>
        </p:spPr>
        <p:txBody>
          <a:bodyPr/>
          <a:lstStyle/>
          <a:p>
            <a:pPr algn="just" eaLnBrk="1" hangingPunct="1"/>
            <a:r>
              <a:rPr sz="2400" smtClean="0">
                <a:solidFill>
                  <a:schemeClr val="tx1"/>
                </a:solidFill>
                <a:cs typeface="Arial" charset="0"/>
              </a:rPr>
              <a:t>In this module, you were able to:</a:t>
            </a:r>
          </a:p>
          <a:p>
            <a:pPr lvl="1" algn="just" eaLnBrk="1" hangingPunct="1"/>
            <a:r>
              <a:rPr sz="2400" smtClean="0">
                <a:solidFill>
                  <a:schemeClr val="tx1"/>
                </a:solidFill>
              </a:rPr>
              <a:t>Explain how to connect to a database using Java Database Connectivity (JDBC). </a:t>
            </a:r>
          </a:p>
          <a:p>
            <a:pPr lvl="1" algn="just" eaLnBrk="1" hangingPunct="1"/>
            <a:r>
              <a:rPr sz="2400" smtClean="0">
                <a:solidFill>
                  <a:schemeClr val="tx1"/>
                </a:solidFill>
              </a:rPr>
              <a:t>Create and execute a query using JDBC API.</a:t>
            </a:r>
          </a:p>
          <a:p>
            <a:pPr lvl="1" algn="just" eaLnBrk="1" hangingPunct="1"/>
            <a:r>
              <a:rPr sz="2400" smtClean="0">
                <a:solidFill>
                  <a:schemeClr val="tx1"/>
                </a:solidFill>
              </a:rPr>
              <a:t>Analyze how to use the Metadata objects to retrieve more information about the database or the result set. </a:t>
            </a:r>
          </a:p>
          <a:p>
            <a:pPr lvl="1" algn="just" eaLnBrk="1" hangingPunct="1"/>
            <a:r>
              <a:rPr sz="2400" smtClean="0">
                <a:solidFill>
                  <a:schemeClr val="tx1"/>
                </a:solidFill>
              </a:rPr>
              <a:t>Know the function of commit and roll back in transactions.</a:t>
            </a:r>
          </a:p>
        </p:txBody>
      </p:sp>
      <p:sp>
        <p:nvSpPr>
          <p:cNvPr id="87044"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FEEBA2F-898C-4753-AA7F-C6F873FB9358}" type="slidenum">
              <a:rPr lang="en-GB" smtClean="0">
                <a:latin typeface="Arial" charset="0"/>
                <a:cs typeface="Arial" charset="0"/>
              </a:rPr>
              <a:pPr/>
              <a:t>52</a:t>
            </a:fld>
            <a:endParaRPr lang="en-GB" smtClean="0">
              <a:latin typeface="Arial" charset="0"/>
              <a:cs typeface="Arial" charset="0"/>
            </a:endParaRPr>
          </a:p>
        </p:txBody>
      </p:sp>
      <p:sp>
        <p:nvSpPr>
          <p:cNvPr id="87042" name="Rectangle 2"/>
          <p:cNvSpPr>
            <a:spLocks noGrp="1" noChangeArrowheads="1"/>
          </p:cNvSpPr>
          <p:nvPr>
            <p:ph type="title"/>
          </p:nvPr>
        </p:nvSpPr>
        <p:spPr>
          <a:xfrm>
            <a:off x="381000" y="131763"/>
            <a:ext cx="8229600" cy="554037"/>
          </a:xfrm>
        </p:spPr>
        <p:txBody>
          <a:bodyPr>
            <a:normAutofit fontScale="90000"/>
          </a:bodyPr>
          <a:lstStyle/>
          <a:p>
            <a:pPr eaLnBrk="1" hangingPunct="1"/>
            <a:r>
              <a:rPr smtClean="0">
                <a:solidFill>
                  <a:schemeClr val="tx1"/>
                </a:solidFill>
                <a:cs typeface="Arial" charset="0"/>
              </a:rPr>
              <a:t>Summary</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a:xfrm>
            <a:off x="0" y="176213"/>
            <a:ext cx="7696200" cy="554037"/>
          </a:xfrm>
        </p:spPr>
        <p:txBody>
          <a:bodyPr>
            <a:normAutofit fontScale="90000"/>
          </a:bodyPr>
          <a:lstStyle/>
          <a:p>
            <a:pPr eaLnBrk="1" hangingPunct="1"/>
            <a:r>
              <a:rPr lang="en-GB" dirty="0" smtClean="0">
                <a:solidFill>
                  <a:schemeClr val="tx1"/>
                </a:solidFill>
                <a:cs typeface="Arial" charset="0"/>
              </a:rPr>
              <a:t>References</a:t>
            </a:r>
          </a:p>
        </p:txBody>
      </p:sp>
      <p:sp>
        <p:nvSpPr>
          <p:cNvPr id="333827" name="Rectangle 3"/>
          <p:cNvSpPr>
            <a:spLocks noGrp="1" noChangeArrowheads="1"/>
          </p:cNvSpPr>
          <p:nvPr>
            <p:ph type="body" idx="4294967295"/>
          </p:nvPr>
        </p:nvSpPr>
        <p:spPr>
          <a:xfrm>
            <a:off x="0" y="1219200"/>
            <a:ext cx="8051800" cy="4953000"/>
          </a:xfrm>
        </p:spPr>
        <p:txBody>
          <a:bodyPr/>
          <a:lstStyle/>
          <a:p>
            <a:pPr marL="457200" indent="-457200" algn="just" eaLnBrk="1" hangingPunct="1">
              <a:buFont typeface="+mj-lt"/>
              <a:buAutoNum type="arabicPeriod"/>
            </a:pPr>
            <a:r>
              <a:rPr lang="en-US" dirty="0" err="1" smtClean="0">
                <a:solidFill>
                  <a:schemeClr val="tx1"/>
                </a:solidFill>
                <a:cs typeface="Arial" charset="0"/>
              </a:rPr>
              <a:t>Schildt</a:t>
            </a:r>
            <a:r>
              <a:rPr lang="en-US" dirty="0">
                <a:solidFill>
                  <a:schemeClr val="tx1"/>
                </a:solidFill>
                <a:cs typeface="Arial" charset="0"/>
              </a:rPr>
              <a:t>, H. </a:t>
            </a:r>
            <a:r>
              <a:rPr lang="en-US" i="1" dirty="0">
                <a:solidFill>
                  <a:schemeClr val="tx1"/>
                </a:solidFill>
                <a:cs typeface="Arial" charset="0"/>
              </a:rPr>
              <a:t>Java: The Complete Reference. </a:t>
            </a:r>
            <a:r>
              <a:rPr lang="en-US" i="1" dirty="0" err="1">
                <a:solidFill>
                  <a:schemeClr val="tx1"/>
                </a:solidFill>
                <a:cs typeface="Arial" charset="0"/>
              </a:rPr>
              <a:t>J2SETM</a:t>
            </a:r>
            <a:r>
              <a:rPr lang="en-US" dirty="0">
                <a:solidFill>
                  <a:schemeClr val="tx1"/>
                </a:solidFill>
                <a:cs typeface="Arial" charset="0"/>
              </a:rPr>
              <a:t>. Ed 5. New Delhi: McGraw Hill-Osborne, </a:t>
            </a:r>
            <a:r>
              <a:rPr lang="en-US" dirty="0" smtClean="0">
                <a:solidFill>
                  <a:schemeClr val="tx1"/>
                </a:solidFill>
                <a:cs typeface="Arial" charset="0"/>
              </a:rPr>
              <a:t>2015.</a:t>
            </a:r>
          </a:p>
          <a:p>
            <a:pPr marL="457200" indent="-457200" algn="just" eaLnBrk="1" hangingPunct="1">
              <a:buFont typeface="+mj-lt"/>
              <a:buAutoNum type="arabicPeriod"/>
            </a:pPr>
            <a:endParaRPr lang="en-US" dirty="0">
              <a:solidFill>
                <a:schemeClr val="tx1"/>
              </a:solidFill>
              <a:cs typeface="Arial" charset="0"/>
            </a:endParaRPr>
          </a:p>
          <a:p>
            <a:pPr marL="457200" indent="-457200" algn="just" eaLnBrk="1" hangingPunct="1">
              <a:buFont typeface="+mj-lt"/>
              <a:buAutoNum type="arabicPeriod"/>
            </a:pPr>
            <a:r>
              <a:rPr dirty="0" smtClean="0">
                <a:solidFill>
                  <a:schemeClr val="tx1"/>
                </a:solidFill>
                <a:cs typeface="Arial" charset="0"/>
              </a:rPr>
              <a:t>Gosling, J</a:t>
            </a:r>
            <a:r>
              <a:rPr dirty="0">
                <a:solidFill>
                  <a:schemeClr val="tx1"/>
                </a:solidFill>
                <a:cs typeface="Arial" charset="0"/>
              </a:rPr>
              <a:t> </a:t>
            </a:r>
            <a:r>
              <a:rPr dirty="0" smtClean="0">
                <a:solidFill>
                  <a:schemeClr val="tx1"/>
                </a:solidFill>
                <a:cs typeface="Arial" charset="0"/>
              </a:rPr>
              <a:t>and others. </a:t>
            </a:r>
            <a:r>
              <a:rPr i="1" dirty="0" smtClean="0">
                <a:solidFill>
                  <a:schemeClr val="tx1"/>
                </a:solidFill>
                <a:cs typeface="Arial" charset="0"/>
              </a:rPr>
              <a:t>Java Language Specification. </a:t>
            </a:r>
            <a:r>
              <a:rPr dirty="0" smtClean="0">
                <a:solidFill>
                  <a:schemeClr val="tx1"/>
                </a:solidFill>
                <a:cs typeface="Arial" charset="0"/>
              </a:rPr>
              <a:t>Ed 3. Sun Microsystems, Inc. Retrieved on Feb 25, 201</a:t>
            </a:r>
            <a:r>
              <a:rPr lang="en-US" dirty="0" smtClean="0">
                <a:solidFill>
                  <a:schemeClr val="tx1"/>
                </a:solidFill>
                <a:cs typeface="Arial" charset="0"/>
              </a:rPr>
              <a:t>5</a:t>
            </a:r>
            <a:r>
              <a:rPr dirty="0" smtClean="0">
                <a:solidFill>
                  <a:schemeClr val="tx1"/>
                </a:solidFill>
                <a:cs typeface="Arial" charset="0"/>
              </a:rPr>
              <a:t>, from, </a:t>
            </a:r>
            <a:r>
              <a:rPr dirty="0" smtClean="0">
                <a:solidFill>
                  <a:schemeClr val="tx1"/>
                </a:solidFill>
                <a:cs typeface="Arial" charset="0"/>
                <a:hlinkClick r:id="rId3"/>
              </a:rPr>
              <a:t>http://java.sun.com/docs/books/jls/third_edition/html/lexical.html</a:t>
            </a:r>
            <a:r>
              <a:rPr dirty="0" smtClean="0">
                <a:solidFill>
                  <a:schemeClr val="tx1"/>
                </a:solidFill>
                <a:cs typeface="Arial"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2"/>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9ED599A-CC9E-4CDD-AC10-8B91908D09D9}" type="slidenum">
              <a:rPr lang="en-GB" smtClean="0">
                <a:latin typeface="Arial" charset="0"/>
                <a:cs typeface="Arial" charset="0"/>
              </a:rPr>
              <a:pPr/>
              <a:t>6</a:t>
            </a:fld>
            <a:endParaRPr lang="en-GB" smtClean="0">
              <a:latin typeface="Arial" charset="0"/>
              <a:cs typeface="Arial" charset="0"/>
            </a:endParaRPr>
          </a:p>
        </p:txBody>
      </p:sp>
      <p:grpSp>
        <p:nvGrpSpPr>
          <p:cNvPr id="2" name="Group 3"/>
          <p:cNvGrpSpPr>
            <a:grpSpLocks/>
          </p:cNvGrpSpPr>
          <p:nvPr/>
        </p:nvGrpSpPr>
        <p:grpSpPr bwMode="auto">
          <a:xfrm>
            <a:off x="1109663" y="1730375"/>
            <a:ext cx="7037387" cy="4206875"/>
            <a:chOff x="699" y="1090"/>
            <a:chExt cx="4433" cy="2650"/>
          </a:xfrm>
        </p:grpSpPr>
        <p:sp>
          <p:nvSpPr>
            <p:cNvPr id="257028" name="Line 4"/>
            <p:cNvSpPr>
              <a:spLocks noChangeShapeType="1"/>
            </p:cNvSpPr>
            <p:nvPr/>
          </p:nvSpPr>
          <p:spPr bwMode="auto">
            <a:xfrm>
              <a:off x="1351" y="1416"/>
              <a:ext cx="0" cy="336"/>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36870" name="Rectangle 5"/>
            <p:cNvSpPr>
              <a:spLocks noChangeArrowheads="1"/>
            </p:cNvSpPr>
            <p:nvPr/>
          </p:nvSpPr>
          <p:spPr bwMode="blackWhite">
            <a:xfrm>
              <a:off x="727" y="1781"/>
              <a:ext cx="1249" cy="327"/>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Query</a:t>
              </a:r>
            </a:p>
          </p:txBody>
        </p:sp>
        <p:sp>
          <p:nvSpPr>
            <p:cNvPr id="36871" name="Rectangle 6"/>
            <p:cNvSpPr>
              <a:spLocks noChangeArrowheads="1"/>
            </p:cNvSpPr>
            <p:nvPr/>
          </p:nvSpPr>
          <p:spPr bwMode="blackWhite">
            <a:xfrm>
              <a:off x="704" y="3394"/>
              <a:ext cx="1294" cy="346"/>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Close</a:t>
              </a:r>
            </a:p>
          </p:txBody>
        </p:sp>
        <p:sp>
          <p:nvSpPr>
            <p:cNvPr id="257031" name="Line 7"/>
            <p:cNvSpPr>
              <a:spLocks noChangeShapeType="1"/>
            </p:cNvSpPr>
            <p:nvPr/>
          </p:nvSpPr>
          <p:spPr bwMode="auto">
            <a:xfrm>
              <a:off x="1899" y="1263"/>
              <a:ext cx="557" cy="0"/>
            </a:xfrm>
            <a:prstGeom prst="line">
              <a:avLst/>
            </a:prstGeom>
            <a:noFill/>
            <a:ln w="50800">
              <a:solidFill>
                <a:schemeClr val="tx1"/>
              </a:solidFill>
              <a:round/>
              <a:headEnd type="none" w="sm" len="sm"/>
              <a:tailEnd type="none" w="sm" len="sm"/>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36873" name="Rectangle 8"/>
            <p:cNvSpPr>
              <a:spLocks noChangeArrowheads="1"/>
            </p:cNvSpPr>
            <p:nvPr/>
          </p:nvSpPr>
          <p:spPr bwMode="blackWhite">
            <a:xfrm>
              <a:off x="720" y="1090"/>
              <a:ext cx="1263" cy="346"/>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Connect</a:t>
              </a:r>
            </a:p>
          </p:txBody>
        </p:sp>
        <p:sp>
          <p:nvSpPr>
            <p:cNvPr id="257033" name="Freeform 9"/>
            <p:cNvSpPr>
              <a:spLocks/>
            </p:cNvSpPr>
            <p:nvPr/>
          </p:nvSpPr>
          <p:spPr bwMode="auto">
            <a:xfrm>
              <a:off x="2256" y="1273"/>
              <a:ext cx="337" cy="696"/>
            </a:xfrm>
            <a:custGeom>
              <a:avLst/>
              <a:gdLst/>
              <a:ahLst/>
              <a:cxnLst>
                <a:cxn ang="0">
                  <a:pos x="0" y="0"/>
                </a:cxn>
                <a:cxn ang="0">
                  <a:pos x="0" y="695"/>
                </a:cxn>
                <a:cxn ang="0">
                  <a:pos x="336" y="695"/>
                </a:cxn>
              </a:cxnLst>
              <a:rect l="0" t="0" r="r" b="b"/>
              <a:pathLst>
                <a:path w="337" h="696">
                  <a:moveTo>
                    <a:pt x="0" y="0"/>
                  </a:moveTo>
                  <a:lnTo>
                    <a:pt x="0" y="695"/>
                  </a:lnTo>
                  <a:lnTo>
                    <a:pt x="336" y="695"/>
                  </a:lnTo>
                </a:path>
              </a:pathLst>
            </a:custGeom>
            <a:noFill/>
            <a:ln w="508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pPr>
                <a:defRPr/>
              </a:pPr>
              <a:endParaRPr lang="en-US">
                <a:latin typeface="Arial" pitchFamily="34" charset="0"/>
                <a:cs typeface="+mn-cs"/>
              </a:endParaRPr>
            </a:p>
          </p:txBody>
        </p:sp>
        <p:sp>
          <p:nvSpPr>
            <p:cNvPr id="36875" name="Rectangle 10"/>
            <p:cNvSpPr>
              <a:spLocks noChangeArrowheads="1"/>
            </p:cNvSpPr>
            <p:nvPr/>
          </p:nvSpPr>
          <p:spPr bwMode="blackWhite">
            <a:xfrm>
              <a:off x="699" y="2469"/>
              <a:ext cx="1305" cy="551"/>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Process</a:t>
              </a:r>
              <a:br>
                <a:rPr kumimoji="1" lang="en-US" b="1"/>
              </a:br>
              <a:r>
                <a:rPr kumimoji="1" lang="en-US" b="1"/>
                <a:t>results</a:t>
              </a:r>
            </a:p>
          </p:txBody>
        </p:sp>
        <p:sp>
          <p:nvSpPr>
            <p:cNvPr id="36876" name="Rectangle 11"/>
            <p:cNvSpPr>
              <a:spLocks noChangeArrowheads="1"/>
            </p:cNvSpPr>
            <p:nvPr/>
          </p:nvSpPr>
          <p:spPr bwMode="blackWhite">
            <a:xfrm>
              <a:off x="2411" y="1100"/>
              <a:ext cx="2721" cy="332"/>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Register the driver</a:t>
              </a:r>
            </a:p>
          </p:txBody>
        </p:sp>
        <p:sp>
          <p:nvSpPr>
            <p:cNvPr id="36877" name="Rectangle 12"/>
            <p:cNvSpPr>
              <a:spLocks noChangeArrowheads="1"/>
            </p:cNvSpPr>
            <p:nvPr/>
          </p:nvSpPr>
          <p:spPr bwMode="blackWhite">
            <a:xfrm>
              <a:off x="2404" y="1753"/>
              <a:ext cx="2728" cy="332"/>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eaLnBrk="0" hangingPunct="0">
                <a:spcBef>
                  <a:spcPct val="50000"/>
                </a:spcBef>
              </a:pPr>
              <a:r>
                <a:rPr kumimoji="1" lang="en-US" b="1"/>
                <a:t>Connect to the database</a:t>
              </a:r>
            </a:p>
          </p:txBody>
        </p:sp>
        <p:sp>
          <p:nvSpPr>
            <p:cNvPr id="257037" name="Line 13"/>
            <p:cNvSpPr>
              <a:spLocks noChangeShapeType="1"/>
            </p:cNvSpPr>
            <p:nvPr/>
          </p:nvSpPr>
          <p:spPr bwMode="auto">
            <a:xfrm>
              <a:off x="1351" y="3024"/>
              <a:ext cx="0" cy="336"/>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257038" name="Line 14"/>
            <p:cNvSpPr>
              <a:spLocks noChangeShapeType="1"/>
            </p:cNvSpPr>
            <p:nvPr/>
          </p:nvSpPr>
          <p:spPr bwMode="auto">
            <a:xfrm>
              <a:off x="1351" y="2112"/>
              <a:ext cx="0" cy="336"/>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grpSp>
      <p:sp>
        <p:nvSpPr>
          <p:cNvPr id="26628" name="Rectangle 15"/>
          <p:cNvSpPr>
            <a:spLocks noChangeArrowheads="1"/>
          </p:cNvSpPr>
          <p:nvPr/>
        </p:nvSpPr>
        <p:spPr bwMode="auto">
          <a:xfrm>
            <a:off x="228600" y="0"/>
            <a:ext cx="8915400" cy="914400"/>
          </a:xfrm>
          <a:prstGeom prst="rect">
            <a:avLst/>
          </a:prstGeom>
          <a:noFill/>
          <a:ln w="9525">
            <a:noFill/>
            <a:miter lim="800000"/>
            <a:headEnd/>
            <a:tailEnd/>
          </a:ln>
        </p:spPr>
        <p:txBody>
          <a:bodyPr anchor="ctr"/>
          <a:lstStyle/>
          <a:p>
            <a:pPr defTabSz="457200">
              <a:defRPr/>
            </a:pPr>
            <a:r>
              <a:rPr lang="en-US" sz="3200" b="1" dirty="0">
                <a:latin typeface="+mj-lt"/>
              </a:rPr>
              <a:t>Stage 1: Connect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57200" y="1066800"/>
            <a:ext cx="8229600" cy="5184775"/>
          </a:xfrm>
        </p:spPr>
        <p:txBody>
          <a:bodyPr/>
          <a:lstStyle/>
          <a:p>
            <a:pPr algn="just" eaLnBrk="1" hangingPunct="1"/>
            <a:r>
              <a:rPr sz="2800" smtClean="0">
                <a:solidFill>
                  <a:schemeClr val="tx1"/>
                </a:solidFill>
                <a:cs typeface="Arial" charset="0"/>
              </a:rPr>
              <a:t>Is a set of classes and interfaces, written according to JDBC API to communicate with a database.</a:t>
            </a:r>
          </a:p>
          <a:p>
            <a:pPr algn="just" eaLnBrk="1" hangingPunct="1"/>
            <a:endParaRPr sz="2800" smtClean="0">
              <a:solidFill>
                <a:schemeClr val="tx1"/>
              </a:solidFill>
              <a:cs typeface="Arial" charset="0"/>
            </a:endParaRPr>
          </a:p>
          <a:p>
            <a:pPr algn="just" eaLnBrk="1" hangingPunct="1"/>
            <a:endParaRPr smtClean="0">
              <a:solidFill>
                <a:schemeClr val="tx1"/>
              </a:solidFill>
              <a:cs typeface="Arial" charset="0"/>
            </a:endParaRPr>
          </a:p>
          <a:p>
            <a:pPr algn="just" eaLnBrk="1" hangingPunct="1"/>
            <a:endParaRPr smtClean="0">
              <a:solidFill>
                <a:schemeClr val="tx1"/>
              </a:solidFill>
              <a:cs typeface="Arial" charset="0"/>
            </a:endParaRPr>
          </a:p>
          <a:p>
            <a:pPr algn="just" eaLnBrk="1" hangingPunct="1"/>
            <a:endParaRPr smtClean="0">
              <a:solidFill>
                <a:schemeClr val="tx1"/>
              </a:solidFill>
              <a:cs typeface="Arial" charset="0"/>
            </a:endParaRPr>
          </a:p>
          <a:p>
            <a:pPr algn="just" eaLnBrk="1" hangingPunct="1"/>
            <a:endParaRPr smtClean="0">
              <a:solidFill>
                <a:schemeClr val="tx1"/>
              </a:solidFill>
              <a:cs typeface="Arial" charset="0"/>
            </a:endParaRPr>
          </a:p>
          <a:p>
            <a:pPr algn="just" eaLnBrk="1" hangingPunct="1"/>
            <a:endParaRPr smtClean="0">
              <a:solidFill>
                <a:schemeClr val="tx1"/>
              </a:solidFill>
              <a:cs typeface="Arial" charset="0"/>
            </a:endParaRPr>
          </a:p>
          <a:p>
            <a:pPr algn="just" eaLnBrk="1" hangingPunct="1"/>
            <a:r>
              <a:rPr sz="2400" smtClean="0">
                <a:solidFill>
                  <a:schemeClr val="tx1"/>
                </a:solidFill>
                <a:cs typeface="Arial" charset="0"/>
              </a:rPr>
              <a:t>Can also provide a vendor’s extensions to the JDBC standard</a:t>
            </a:r>
          </a:p>
          <a:p>
            <a:pPr algn="just" eaLnBrk="1" hangingPunct="1">
              <a:buClr>
                <a:schemeClr val="tx1"/>
              </a:buClr>
              <a:buFont typeface="Wingdings" pitchFamily="2" charset="2"/>
              <a:buNone/>
            </a:pPr>
            <a:endParaRPr sz="1100" smtClean="0">
              <a:solidFill>
                <a:schemeClr val="tx1"/>
              </a:solidFill>
              <a:cs typeface="Arial" charset="0"/>
            </a:endParaRPr>
          </a:p>
          <a:p>
            <a:pPr algn="just" eaLnBrk="1" hangingPunct="1"/>
            <a:endParaRPr sz="1100" smtClean="0">
              <a:solidFill>
                <a:schemeClr val="tx1"/>
              </a:solidFill>
              <a:cs typeface="Arial" charset="0"/>
            </a:endParaRPr>
          </a:p>
        </p:txBody>
      </p:sp>
      <p:sp>
        <p:nvSpPr>
          <p:cNvPr id="37892"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CC4B466-75BA-4D18-B370-DC14E9B135C5}" type="slidenum">
              <a:rPr lang="en-GB" smtClean="0">
                <a:latin typeface="Arial" charset="0"/>
                <a:cs typeface="Arial" charset="0"/>
              </a:rPr>
              <a:pPr/>
              <a:t>7</a:t>
            </a:fld>
            <a:endParaRPr lang="en-GB" smtClean="0">
              <a:latin typeface="Arial" charset="0"/>
              <a:cs typeface="Arial" charset="0"/>
            </a:endParaRPr>
          </a:p>
        </p:txBody>
      </p:sp>
      <p:sp>
        <p:nvSpPr>
          <p:cNvPr id="37890" name="Rectangle 2"/>
          <p:cNvSpPr>
            <a:spLocks noGrp="1" noChangeArrowheads="1"/>
          </p:cNvSpPr>
          <p:nvPr>
            <p:ph type="title"/>
          </p:nvPr>
        </p:nvSpPr>
        <p:spPr>
          <a:xfrm>
            <a:off x="228600" y="131763"/>
            <a:ext cx="8382000" cy="584200"/>
          </a:xfrm>
        </p:spPr>
        <p:txBody>
          <a:bodyPr/>
          <a:lstStyle/>
          <a:p>
            <a:pPr eaLnBrk="1" hangingPunct="1"/>
            <a:r>
              <a:rPr sz="3200" smtClean="0">
                <a:solidFill>
                  <a:schemeClr val="tx1"/>
                </a:solidFill>
                <a:cs typeface="Arial" charset="0"/>
              </a:rPr>
              <a:t>Connect: A JDBC Driver</a:t>
            </a:r>
          </a:p>
        </p:txBody>
      </p:sp>
      <p:sp>
        <p:nvSpPr>
          <p:cNvPr id="782350" name="Line 14"/>
          <p:cNvSpPr>
            <a:spLocks noChangeShapeType="1"/>
          </p:cNvSpPr>
          <p:nvPr/>
        </p:nvSpPr>
        <p:spPr bwMode="auto">
          <a:xfrm>
            <a:off x="1981200" y="3475038"/>
            <a:ext cx="1911350" cy="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782351" name="Line 15"/>
          <p:cNvSpPr>
            <a:spLocks noChangeShapeType="1"/>
          </p:cNvSpPr>
          <p:nvPr/>
        </p:nvSpPr>
        <p:spPr bwMode="auto">
          <a:xfrm>
            <a:off x="5087938" y="3475038"/>
            <a:ext cx="1703387" cy="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a:defRPr/>
            </a:pPr>
            <a:endParaRPr lang="en-US">
              <a:latin typeface="Arial" pitchFamily="34" charset="0"/>
              <a:cs typeface="+mn-cs"/>
            </a:endParaRPr>
          </a:p>
        </p:txBody>
      </p:sp>
      <p:sp>
        <p:nvSpPr>
          <p:cNvPr id="108551" name="Rectangle 16"/>
          <p:cNvSpPr>
            <a:spLocks noChangeArrowheads="1"/>
          </p:cNvSpPr>
          <p:nvPr/>
        </p:nvSpPr>
        <p:spPr bwMode="auto">
          <a:xfrm>
            <a:off x="3949700" y="3113088"/>
            <a:ext cx="1244600" cy="690562"/>
          </a:xfrm>
          <a:prstGeom prst="rect">
            <a:avLst/>
          </a:prstGeom>
          <a:solidFill>
            <a:srgbClr val="DDDDDD"/>
          </a:solidFill>
          <a:ln w="9525">
            <a:noFill/>
            <a:miter lim="800000"/>
            <a:headEnd/>
            <a:tailEnd/>
          </a:ln>
        </p:spPr>
        <p:txBody>
          <a:bodyPr wrap="none" lIns="92075" tIns="46038" rIns="92075" bIns="46038" anchor="ctr"/>
          <a:lstStyle/>
          <a:p>
            <a:pPr algn="ctr" defTabSz="822325" eaLnBrk="0" hangingPunct="0">
              <a:spcBef>
                <a:spcPct val="50000"/>
              </a:spcBef>
              <a:defRPr/>
            </a:pPr>
            <a:r>
              <a:rPr kumimoji="1" lang="en-US" b="1" dirty="0">
                <a:solidFill>
                  <a:schemeClr val="bg2">
                    <a:lumMod val="50000"/>
                  </a:schemeClr>
                </a:solidFill>
                <a:latin typeface="Arial" pitchFamily="34" charset="0"/>
                <a:cs typeface="Arial" pitchFamily="34" charset="0"/>
              </a:rPr>
              <a:t>Driver</a:t>
            </a:r>
          </a:p>
        </p:txBody>
      </p:sp>
      <p:grpSp>
        <p:nvGrpSpPr>
          <p:cNvPr id="2" name="Group 17"/>
          <p:cNvGrpSpPr>
            <a:grpSpLocks/>
          </p:cNvGrpSpPr>
          <p:nvPr/>
        </p:nvGrpSpPr>
        <p:grpSpPr bwMode="auto">
          <a:xfrm>
            <a:off x="1514475" y="2932113"/>
            <a:ext cx="739775" cy="1087437"/>
            <a:chOff x="954" y="1847"/>
            <a:chExt cx="466" cy="685"/>
          </a:xfrm>
        </p:grpSpPr>
        <p:grpSp>
          <p:nvGrpSpPr>
            <p:cNvPr id="3" name="Group 18"/>
            <p:cNvGrpSpPr>
              <a:grpSpLocks/>
            </p:cNvGrpSpPr>
            <p:nvPr/>
          </p:nvGrpSpPr>
          <p:grpSpPr bwMode="auto">
            <a:xfrm>
              <a:off x="954" y="1847"/>
              <a:ext cx="466" cy="685"/>
              <a:chOff x="954" y="1847"/>
              <a:chExt cx="466" cy="685"/>
            </a:xfrm>
          </p:grpSpPr>
          <p:sp>
            <p:nvSpPr>
              <p:cNvPr id="37909" name="Freeform 19"/>
              <p:cNvSpPr>
                <a:spLocks/>
              </p:cNvSpPr>
              <p:nvPr/>
            </p:nvSpPr>
            <p:spPr bwMode="auto">
              <a:xfrm>
                <a:off x="954" y="1847"/>
                <a:ext cx="466" cy="685"/>
              </a:xfrm>
              <a:custGeom>
                <a:avLst/>
                <a:gdLst>
                  <a:gd name="T0" fmla="*/ 465 w 466"/>
                  <a:gd name="T1" fmla="*/ 586 h 685"/>
                  <a:gd name="T2" fmla="*/ 465 w 466"/>
                  <a:gd name="T3" fmla="*/ 0 h 685"/>
                  <a:gd name="T4" fmla="*/ 0 w 466"/>
                  <a:gd name="T5" fmla="*/ 97 h 685"/>
                  <a:gd name="T6" fmla="*/ 0 w 466"/>
                  <a:gd name="T7" fmla="*/ 684 h 685"/>
                  <a:gd name="T8" fmla="*/ 465 w 466"/>
                  <a:gd name="T9" fmla="*/ 586 h 685"/>
                  <a:gd name="T10" fmla="*/ 0 60000 65536"/>
                  <a:gd name="T11" fmla="*/ 0 60000 65536"/>
                  <a:gd name="T12" fmla="*/ 0 60000 65536"/>
                  <a:gd name="T13" fmla="*/ 0 60000 65536"/>
                  <a:gd name="T14" fmla="*/ 0 60000 65536"/>
                  <a:gd name="T15" fmla="*/ 0 w 466"/>
                  <a:gd name="T16" fmla="*/ 0 h 685"/>
                  <a:gd name="T17" fmla="*/ 466 w 466"/>
                  <a:gd name="T18" fmla="*/ 685 h 685"/>
                </a:gdLst>
                <a:ahLst/>
                <a:cxnLst>
                  <a:cxn ang="T10">
                    <a:pos x="T0" y="T1"/>
                  </a:cxn>
                  <a:cxn ang="T11">
                    <a:pos x="T2" y="T3"/>
                  </a:cxn>
                  <a:cxn ang="T12">
                    <a:pos x="T4" y="T5"/>
                  </a:cxn>
                  <a:cxn ang="T13">
                    <a:pos x="T6" y="T7"/>
                  </a:cxn>
                  <a:cxn ang="T14">
                    <a:pos x="T8" y="T9"/>
                  </a:cxn>
                </a:cxnLst>
                <a:rect l="T15" t="T16" r="T17" b="T18"/>
                <a:pathLst>
                  <a:path w="466" h="685">
                    <a:moveTo>
                      <a:pt x="465" y="586"/>
                    </a:moveTo>
                    <a:lnTo>
                      <a:pt x="465" y="0"/>
                    </a:lnTo>
                    <a:lnTo>
                      <a:pt x="0" y="97"/>
                    </a:lnTo>
                    <a:lnTo>
                      <a:pt x="0" y="684"/>
                    </a:lnTo>
                    <a:lnTo>
                      <a:pt x="465" y="586"/>
                    </a:lnTo>
                  </a:path>
                </a:pathLst>
              </a:custGeom>
              <a:solidFill>
                <a:srgbClr val="B2B2B2"/>
              </a:solidFill>
              <a:ln w="9525" cap="rnd">
                <a:noFill/>
                <a:round/>
                <a:headEnd/>
                <a:tailEnd/>
              </a:ln>
            </p:spPr>
            <p:txBody>
              <a:bodyPr/>
              <a:lstStyle/>
              <a:p>
                <a:endParaRPr lang="en-US"/>
              </a:p>
            </p:txBody>
          </p:sp>
          <p:sp>
            <p:nvSpPr>
              <p:cNvPr id="37910" name="Freeform 20"/>
              <p:cNvSpPr>
                <a:spLocks/>
              </p:cNvSpPr>
              <p:nvPr/>
            </p:nvSpPr>
            <p:spPr bwMode="auto">
              <a:xfrm>
                <a:off x="980" y="1875"/>
                <a:ext cx="411" cy="631"/>
              </a:xfrm>
              <a:custGeom>
                <a:avLst/>
                <a:gdLst>
                  <a:gd name="T0" fmla="*/ 410 w 411"/>
                  <a:gd name="T1" fmla="*/ 546 h 631"/>
                  <a:gd name="T2" fmla="*/ 410 w 411"/>
                  <a:gd name="T3" fmla="*/ 0 h 631"/>
                  <a:gd name="T4" fmla="*/ 0 w 411"/>
                  <a:gd name="T5" fmla="*/ 83 h 631"/>
                  <a:gd name="T6" fmla="*/ 0 w 411"/>
                  <a:gd name="T7" fmla="*/ 630 h 631"/>
                  <a:gd name="T8" fmla="*/ 410 w 411"/>
                  <a:gd name="T9" fmla="*/ 546 h 631"/>
                  <a:gd name="T10" fmla="*/ 0 60000 65536"/>
                  <a:gd name="T11" fmla="*/ 0 60000 65536"/>
                  <a:gd name="T12" fmla="*/ 0 60000 65536"/>
                  <a:gd name="T13" fmla="*/ 0 60000 65536"/>
                  <a:gd name="T14" fmla="*/ 0 60000 65536"/>
                  <a:gd name="T15" fmla="*/ 0 w 411"/>
                  <a:gd name="T16" fmla="*/ 0 h 631"/>
                  <a:gd name="T17" fmla="*/ 411 w 411"/>
                  <a:gd name="T18" fmla="*/ 631 h 631"/>
                </a:gdLst>
                <a:ahLst/>
                <a:cxnLst>
                  <a:cxn ang="T10">
                    <a:pos x="T0" y="T1"/>
                  </a:cxn>
                  <a:cxn ang="T11">
                    <a:pos x="T2" y="T3"/>
                  </a:cxn>
                  <a:cxn ang="T12">
                    <a:pos x="T4" y="T5"/>
                  </a:cxn>
                  <a:cxn ang="T13">
                    <a:pos x="T6" y="T7"/>
                  </a:cxn>
                  <a:cxn ang="T14">
                    <a:pos x="T8" y="T9"/>
                  </a:cxn>
                </a:cxnLst>
                <a:rect l="T15" t="T16" r="T17" b="T18"/>
                <a:pathLst>
                  <a:path w="411" h="631">
                    <a:moveTo>
                      <a:pt x="410" y="546"/>
                    </a:moveTo>
                    <a:lnTo>
                      <a:pt x="410" y="0"/>
                    </a:lnTo>
                    <a:lnTo>
                      <a:pt x="0" y="83"/>
                    </a:lnTo>
                    <a:lnTo>
                      <a:pt x="0" y="630"/>
                    </a:lnTo>
                    <a:lnTo>
                      <a:pt x="410" y="546"/>
                    </a:lnTo>
                  </a:path>
                </a:pathLst>
              </a:custGeom>
              <a:solidFill>
                <a:schemeClr val="tx2"/>
              </a:solidFill>
              <a:ln w="9525" cap="rnd">
                <a:noFill/>
                <a:round/>
                <a:headEnd/>
                <a:tailEnd/>
              </a:ln>
            </p:spPr>
            <p:txBody>
              <a:bodyPr/>
              <a:lstStyle/>
              <a:p>
                <a:endParaRPr lang="en-US"/>
              </a:p>
            </p:txBody>
          </p:sp>
        </p:grpSp>
        <p:grpSp>
          <p:nvGrpSpPr>
            <p:cNvPr id="4" name="Group 21"/>
            <p:cNvGrpSpPr>
              <a:grpSpLocks/>
            </p:cNvGrpSpPr>
            <p:nvPr/>
          </p:nvGrpSpPr>
          <p:grpSpPr bwMode="auto">
            <a:xfrm>
              <a:off x="978" y="2059"/>
              <a:ext cx="410" cy="233"/>
              <a:chOff x="978" y="2059"/>
              <a:chExt cx="410" cy="233"/>
            </a:xfrm>
          </p:grpSpPr>
          <p:sp>
            <p:nvSpPr>
              <p:cNvPr id="37903" name="Freeform 22"/>
              <p:cNvSpPr>
                <a:spLocks/>
              </p:cNvSpPr>
              <p:nvPr/>
            </p:nvSpPr>
            <p:spPr bwMode="auto">
              <a:xfrm>
                <a:off x="978" y="2172"/>
                <a:ext cx="397" cy="93"/>
              </a:xfrm>
              <a:custGeom>
                <a:avLst/>
                <a:gdLst>
                  <a:gd name="T0" fmla="*/ 193 w 397"/>
                  <a:gd name="T1" fmla="*/ 86 h 93"/>
                  <a:gd name="T2" fmla="*/ 207 w 397"/>
                  <a:gd name="T3" fmla="*/ 80 h 93"/>
                  <a:gd name="T4" fmla="*/ 228 w 397"/>
                  <a:gd name="T5" fmla="*/ 77 h 93"/>
                  <a:gd name="T6" fmla="*/ 245 w 397"/>
                  <a:gd name="T7" fmla="*/ 69 h 93"/>
                  <a:gd name="T8" fmla="*/ 266 w 397"/>
                  <a:gd name="T9" fmla="*/ 62 h 93"/>
                  <a:gd name="T10" fmla="*/ 290 w 397"/>
                  <a:gd name="T11" fmla="*/ 54 h 93"/>
                  <a:gd name="T12" fmla="*/ 312 w 397"/>
                  <a:gd name="T13" fmla="*/ 45 h 93"/>
                  <a:gd name="T14" fmla="*/ 333 w 397"/>
                  <a:gd name="T15" fmla="*/ 37 h 93"/>
                  <a:gd name="T16" fmla="*/ 354 w 397"/>
                  <a:gd name="T17" fmla="*/ 31 h 93"/>
                  <a:gd name="T18" fmla="*/ 371 w 397"/>
                  <a:gd name="T19" fmla="*/ 22 h 93"/>
                  <a:gd name="T20" fmla="*/ 385 w 397"/>
                  <a:gd name="T21" fmla="*/ 17 h 93"/>
                  <a:gd name="T22" fmla="*/ 392 w 397"/>
                  <a:gd name="T23" fmla="*/ 14 h 93"/>
                  <a:gd name="T24" fmla="*/ 396 w 397"/>
                  <a:gd name="T25" fmla="*/ 8 h 93"/>
                  <a:gd name="T26" fmla="*/ 396 w 397"/>
                  <a:gd name="T27" fmla="*/ 8 h 93"/>
                  <a:gd name="T28" fmla="*/ 389 w 397"/>
                  <a:gd name="T29" fmla="*/ 5 h 93"/>
                  <a:gd name="T30" fmla="*/ 378 w 397"/>
                  <a:gd name="T31" fmla="*/ 2 h 93"/>
                  <a:gd name="T32" fmla="*/ 364 w 397"/>
                  <a:gd name="T33" fmla="*/ 0 h 93"/>
                  <a:gd name="T34" fmla="*/ 347 w 397"/>
                  <a:gd name="T35" fmla="*/ 0 h 93"/>
                  <a:gd name="T36" fmla="*/ 326 w 397"/>
                  <a:gd name="T37" fmla="*/ 0 h 93"/>
                  <a:gd name="T38" fmla="*/ 305 w 397"/>
                  <a:gd name="T39" fmla="*/ 0 h 93"/>
                  <a:gd name="T40" fmla="*/ 280 w 397"/>
                  <a:gd name="T41" fmla="*/ 0 h 93"/>
                  <a:gd name="T42" fmla="*/ 259 w 397"/>
                  <a:gd name="T43" fmla="*/ 0 h 93"/>
                  <a:gd name="T44" fmla="*/ 234 w 397"/>
                  <a:gd name="T45" fmla="*/ 2 h 93"/>
                  <a:gd name="T46" fmla="*/ 214 w 397"/>
                  <a:gd name="T47" fmla="*/ 2 h 93"/>
                  <a:gd name="T48" fmla="*/ 196 w 397"/>
                  <a:gd name="T49" fmla="*/ 8 h 93"/>
                  <a:gd name="T50" fmla="*/ 182 w 397"/>
                  <a:gd name="T51" fmla="*/ 11 h 93"/>
                  <a:gd name="T52" fmla="*/ 161 w 397"/>
                  <a:gd name="T53" fmla="*/ 17 h 93"/>
                  <a:gd name="T54" fmla="*/ 136 w 397"/>
                  <a:gd name="T55" fmla="*/ 22 h 93"/>
                  <a:gd name="T56" fmla="*/ 115 w 397"/>
                  <a:gd name="T57" fmla="*/ 28 h 93"/>
                  <a:gd name="T58" fmla="*/ 94 w 397"/>
                  <a:gd name="T59" fmla="*/ 37 h 93"/>
                  <a:gd name="T60" fmla="*/ 73 w 397"/>
                  <a:gd name="T61" fmla="*/ 42 h 93"/>
                  <a:gd name="T62" fmla="*/ 55 w 397"/>
                  <a:gd name="T63" fmla="*/ 51 h 93"/>
                  <a:gd name="T64" fmla="*/ 38 w 397"/>
                  <a:gd name="T65" fmla="*/ 59 h 93"/>
                  <a:gd name="T66" fmla="*/ 24 w 397"/>
                  <a:gd name="T67" fmla="*/ 65 h 93"/>
                  <a:gd name="T68" fmla="*/ 10 w 397"/>
                  <a:gd name="T69" fmla="*/ 72 h 93"/>
                  <a:gd name="T70" fmla="*/ 3 w 397"/>
                  <a:gd name="T71" fmla="*/ 77 h 93"/>
                  <a:gd name="T72" fmla="*/ 0 w 397"/>
                  <a:gd name="T73" fmla="*/ 80 h 93"/>
                  <a:gd name="T74" fmla="*/ 0 w 397"/>
                  <a:gd name="T75" fmla="*/ 83 h 93"/>
                  <a:gd name="T76" fmla="*/ 6 w 397"/>
                  <a:gd name="T77" fmla="*/ 86 h 93"/>
                  <a:gd name="T78" fmla="*/ 20 w 397"/>
                  <a:gd name="T79" fmla="*/ 86 h 93"/>
                  <a:gd name="T80" fmla="*/ 34 w 397"/>
                  <a:gd name="T81" fmla="*/ 89 h 93"/>
                  <a:gd name="T82" fmla="*/ 55 w 397"/>
                  <a:gd name="T83" fmla="*/ 89 h 93"/>
                  <a:gd name="T84" fmla="*/ 77 w 397"/>
                  <a:gd name="T85" fmla="*/ 92 h 93"/>
                  <a:gd name="T86" fmla="*/ 101 w 397"/>
                  <a:gd name="T87" fmla="*/ 92 h 93"/>
                  <a:gd name="T88" fmla="*/ 126 w 397"/>
                  <a:gd name="T89" fmla="*/ 92 h 93"/>
                  <a:gd name="T90" fmla="*/ 147 w 397"/>
                  <a:gd name="T91" fmla="*/ 92 h 93"/>
                  <a:gd name="T92" fmla="*/ 164 w 397"/>
                  <a:gd name="T93" fmla="*/ 89 h 93"/>
                  <a:gd name="T94" fmla="*/ 182 w 397"/>
                  <a:gd name="T95" fmla="*/ 89 h 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97"/>
                  <a:gd name="T145" fmla="*/ 0 h 93"/>
                  <a:gd name="T146" fmla="*/ 397 w 397"/>
                  <a:gd name="T147" fmla="*/ 93 h 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97" h="93">
                    <a:moveTo>
                      <a:pt x="186" y="86"/>
                    </a:moveTo>
                    <a:lnTo>
                      <a:pt x="189" y="86"/>
                    </a:lnTo>
                    <a:lnTo>
                      <a:pt x="193" y="86"/>
                    </a:lnTo>
                    <a:lnTo>
                      <a:pt x="196" y="86"/>
                    </a:lnTo>
                    <a:lnTo>
                      <a:pt x="200" y="83"/>
                    </a:lnTo>
                    <a:lnTo>
                      <a:pt x="203" y="83"/>
                    </a:lnTo>
                    <a:lnTo>
                      <a:pt x="207" y="80"/>
                    </a:lnTo>
                    <a:lnTo>
                      <a:pt x="214" y="80"/>
                    </a:lnTo>
                    <a:lnTo>
                      <a:pt x="217" y="80"/>
                    </a:lnTo>
                    <a:lnTo>
                      <a:pt x="221" y="77"/>
                    </a:lnTo>
                    <a:lnTo>
                      <a:pt x="228" y="77"/>
                    </a:lnTo>
                    <a:lnTo>
                      <a:pt x="231" y="74"/>
                    </a:lnTo>
                    <a:lnTo>
                      <a:pt x="234" y="72"/>
                    </a:lnTo>
                    <a:lnTo>
                      <a:pt x="241" y="72"/>
                    </a:lnTo>
                    <a:lnTo>
                      <a:pt x="245" y="69"/>
                    </a:lnTo>
                    <a:lnTo>
                      <a:pt x="252" y="69"/>
                    </a:lnTo>
                    <a:lnTo>
                      <a:pt x="255" y="65"/>
                    </a:lnTo>
                    <a:lnTo>
                      <a:pt x="262" y="62"/>
                    </a:lnTo>
                    <a:lnTo>
                      <a:pt x="266" y="62"/>
                    </a:lnTo>
                    <a:lnTo>
                      <a:pt x="273" y="59"/>
                    </a:lnTo>
                    <a:lnTo>
                      <a:pt x="280" y="57"/>
                    </a:lnTo>
                    <a:lnTo>
                      <a:pt x="283" y="57"/>
                    </a:lnTo>
                    <a:lnTo>
                      <a:pt x="290" y="54"/>
                    </a:lnTo>
                    <a:lnTo>
                      <a:pt x="298" y="51"/>
                    </a:lnTo>
                    <a:lnTo>
                      <a:pt x="302" y="51"/>
                    </a:lnTo>
                    <a:lnTo>
                      <a:pt x="308" y="48"/>
                    </a:lnTo>
                    <a:lnTo>
                      <a:pt x="312" y="45"/>
                    </a:lnTo>
                    <a:lnTo>
                      <a:pt x="319" y="45"/>
                    </a:lnTo>
                    <a:lnTo>
                      <a:pt x="322" y="42"/>
                    </a:lnTo>
                    <a:lnTo>
                      <a:pt x="329" y="39"/>
                    </a:lnTo>
                    <a:lnTo>
                      <a:pt x="333" y="37"/>
                    </a:lnTo>
                    <a:lnTo>
                      <a:pt x="340" y="37"/>
                    </a:lnTo>
                    <a:lnTo>
                      <a:pt x="343" y="34"/>
                    </a:lnTo>
                    <a:lnTo>
                      <a:pt x="350" y="31"/>
                    </a:lnTo>
                    <a:lnTo>
                      <a:pt x="354" y="31"/>
                    </a:lnTo>
                    <a:lnTo>
                      <a:pt x="357" y="28"/>
                    </a:lnTo>
                    <a:lnTo>
                      <a:pt x="364" y="28"/>
                    </a:lnTo>
                    <a:lnTo>
                      <a:pt x="368" y="25"/>
                    </a:lnTo>
                    <a:lnTo>
                      <a:pt x="371" y="22"/>
                    </a:lnTo>
                    <a:lnTo>
                      <a:pt x="375" y="22"/>
                    </a:lnTo>
                    <a:lnTo>
                      <a:pt x="378" y="19"/>
                    </a:lnTo>
                    <a:lnTo>
                      <a:pt x="382" y="19"/>
                    </a:lnTo>
                    <a:lnTo>
                      <a:pt x="385" y="17"/>
                    </a:lnTo>
                    <a:lnTo>
                      <a:pt x="389" y="14"/>
                    </a:lnTo>
                    <a:lnTo>
                      <a:pt x="392" y="14"/>
                    </a:lnTo>
                    <a:lnTo>
                      <a:pt x="396" y="11"/>
                    </a:lnTo>
                    <a:lnTo>
                      <a:pt x="396" y="8"/>
                    </a:lnTo>
                    <a:lnTo>
                      <a:pt x="392" y="5"/>
                    </a:lnTo>
                    <a:lnTo>
                      <a:pt x="389" y="5"/>
                    </a:lnTo>
                    <a:lnTo>
                      <a:pt x="385" y="5"/>
                    </a:lnTo>
                    <a:lnTo>
                      <a:pt x="385" y="2"/>
                    </a:lnTo>
                    <a:lnTo>
                      <a:pt x="382" y="2"/>
                    </a:lnTo>
                    <a:lnTo>
                      <a:pt x="378" y="2"/>
                    </a:lnTo>
                    <a:lnTo>
                      <a:pt x="375" y="2"/>
                    </a:lnTo>
                    <a:lnTo>
                      <a:pt x="371" y="2"/>
                    </a:lnTo>
                    <a:lnTo>
                      <a:pt x="368" y="2"/>
                    </a:lnTo>
                    <a:lnTo>
                      <a:pt x="364" y="0"/>
                    </a:lnTo>
                    <a:lnTo>
                      <a:pt x="357" y="0"/>
                    </a:lnTo>
                    <a:lnTo>
                      <a:pt x="354" y="0"/>
                    </a:lnTo>
                    <a:lnTo>
                      <a:pt x="350" y="0"/>
                    </a:lnTo>
                    <a:lnTo>
                      <a:pt x="347" y="0"/>
                    </a:lnTo>
                    <a:lnTo>
                      <a:pt x="340" y="0"/>
                    </a:lnTo>
                    <a:lnTo>
                      <a:pt x="336" y="0"/>
                    </a:lnTo>
                    <a:lnTo>
                      <a:pt x="329" y="0"/>
                    </a:lnTo>
                    <a:lnTo>
                      <a:pt x="326" y="0"/>
                    </a:lnTo>
                    <a:lnTo>
                      <a:pt x="319" y="0"/>
                    </a:lnTo>
                    <a:lnTo>
                      <a:pt x="315" y="0"/>
                    </a:lnTo>
                    <a:lnTo>
                      <a:pt x="308" y="0"/>
                    </a:lnTo>
                    <a:lnTo>
                      <a:pt x="305" y="0"/>
                    </a:lnTo>
                    <a:lnTo>
                      <a:pt x="298" y="0"/>
                    </a:lnTo>
                    <a:lnTo>
                      <a:pt x="294" y="0"/>
                    </a:lnTo>
                    <a:lnTo>
                      <a:pt x="287" y="0"/>
                    </a:lnTo>
                    <a:lnTo>
                      <a:pt x="280" y="0"/>
                    </a:lnTo>
                    <a:lnTo>
                      <a:pt x="276" y="0"/>
                    </a:lnTo>
                    <a:lnTo>
                      <a:pt x="269" y="0"/>
                    </a:lnTo>
                    <a:lnTo>
                      <a:pt x="262" y="0"/>
                    </a:lnTo>
                    <a:lnTo>
                      <a:pt x="259" y="0"/>
                    </a:lnTo>
                    <a:lnTo>
                      <a:pt x="252" y="0"/>
                    </a:lnTo>
                    <a:lnTo>
                      <a:pt x="248" y="0"/>
                    </a:lnTo>
                    <a:lnTo>
                      <a:pt x="241" y="0"/>
                    </a:lnTo>
                    <a:lnTo>
                      <a:pt x="234" y="2"/>
                    </a:lnTo>
                    <a:lnTo>
                      <a:pt x="231" y="2"/>
                    </a:lnTo>
                    <a:lnTo>
                      <a:pt x="224" y="2"/>
                    </a:lnTo>
                    <a:lnTo>
                      <a:pt x="221" y="2"/>
                    </a:lnTo>
                    <a:lnTo>
                      <a:pt x="214" y="2"/>
                    </a:lnTo>
                    <a:lnTo>
                      <a:pt x="210" y="5"/>
                    </a:lnTo>
                    <a:lnTo>
                      <a:pt x="207" y="5"/>
                    </a:lnTo>
                    <a:lnTo>
                      <a:pt x="200" y="5"/>
                    </a:lnTo>
                    <a:lnTo>
                      <a:pt x="196" y="8"/>
                    </a:lnTo>
                    <a:lnTo>
                      <a:pt x="189" y="8"/>
                    </a:lnTo>
                    <a:lnTo>
                      <a:pt x="186" y="8"/>
                    </a:lnTo>
                    <a:lnTo>
                      <a:pt x="182" y="11"/>
                    </a:lnTo>
                    <a:lnTo>
                      <a:pt x="174" y="11"/>
                    </a:lnTo>
                    <a:lnTo>
                      <a:pt x="171" y="14"/>
                    </a:lnTo>
                    <a:lnTo>
                      <a:pt x="164" y="14"/>
                    </a:lnTo>
                    <a:lnTo>
                      <a:pt x="161" y="17"/>
                    </a:lnTo>
                    <a:lnTo>
                      <a:pt x="154" y="17"/>
                    </a:lnTo>
                    <a:lnTo>
                      <a:pt x="147" y="19"/>
                    </a:lnTo>
                    <a:lnTo>
                      <a:pt x="143" y="19"/>
                    </a:lnTo>
                    <a:lnTo>
                      <a:pt x="136" y="22"/>
                    </a:lnTo>
                    <a:lnTo>
                      <a:pt x="133" y="22"/>
                    </a:lnTo>
                    <a:lnTo>
                      <a:pt x="126" y="25"/>
                    </a:lnTo>
                    <a:lnTo>
                      <a:pt x="122" y="28"/>
                    </a:lnTo>
                    <a:lnTo>
                      <a:pt x="115" y="28"/>
                    </a:lnTo>
                    <a:lnTo>
                      <a:pt x="112" y="31"/>
                    </a:lnTo>
                    <a:lnTo>
                      <a:pt x="105" y="34"/>
                    </a:lnTo>
                    <a:lnTo>
                      <a:pt x="101" y="34"/>
                    </a:lnTo>
                    <a:lnTo>
                      <a:pt x="94" y="37"/>
                    </a:lnTo>
                    <a:lnTo>
                      <a:pt x="91" y="37"/>
                    </a:lnTo>
                    <a:lnTo>
                      <a:pt x="84" y="39"/>
                    </a:lnTo>
                    <a:lnTo>
                      <a:pt x="80" y="42"/>
                    </a:lnTo>
                    <a:lnTo>
                      <a:pt x="73" y="42"/>
                    </a:lnTo>
                    <a:lnTo>
                      <a:pt x="70" y="45"/>
                    </a:lnTo>
                    <a:lnTo>
                      <a:pt x="63" y="48"/>
                    </a:lnTo>
                    <a:lnTo>
                      <a:pt x="60" y="48"/>
                    </a:lnTo>
                    <a:lnTo>
                      <a:pt x="55" y="51"/>
                    </a:lnTo>
                    <a:lnTo>
                      <a:pt x="48" y="54"/>
                    </a:lnTo>
                    <a:lnTo>
                      <a:pt x="45" y="54"/>
                    </a:lnTo>
                    <a:lnTo>
                      <a:pt x="41" y="57"/>
                    </a:lnTo>
                    <a:lnTo>
                      <a:pt x="38" y="59"/>
                    </a:lnTo>
                    <a:lnTo>
                      <a:pt x="34" y="59"/>
                    </a:lnTo>
                    <a:lnTo>
                      <a:pt x="31" y="62"/>
                    </a:lnTo>
                    <a:lnTo>
                      <a:pt x="27" y="62"/>
                    </a:lnTo>
                    <a:lnTo>
                      <a:pt x="24" y="65"/>
                    </a:lnTo>
                    <a:lnTo>
                      <a:pt x="20" y="65"/>
                    </a:lnTo>
                    <a:lnTo>
                      <a:pt x="17" y="69"/>
                    </a:lnTo>
                    <a:lnTo>
                      <a:pt x="13" y="69"/>
                    </a:lnTo>
                    <a:lnTo>
                      <a:pt x="10" y="72"/>
                    </a:lnTo>
                    <a:lnTo>
                      <a:pt x="6" y="74"/>
                    </a:lnTo>
                    <a:lnTo>
                      <a:pt x="3" y="77"/>
                    </a:lnTo>
                    <a:lnTo>
                      <a:pt x="0" y="77"/>
                    </a:lnTo>
                    <a:lnTo>
                      <a:pt x="0" y="80"/>
                    </a:lnTo>
                    <a:lnTo>
                      <a:pt x="0" y="83"/>
                    </a:lnTo>
                    <a:lnTo>
                      <a:pt x="3" y="83"/>
                    </a:lnTo>
                    <a:lnTo>
                      <a:pt x="6" y="86"/>
                    </a:lnTo>
                    <a:lnTo>
                      <a:pt x="10" y="86"/>
                    </a:lnTo>
                    <a:lnTo>
                      <a:pt x="13" y="86"/>
                    </a:lnTo>
                    <a:lnTo>
                      <a:pt x="17" y="86"/>
                    </a:lnTo>
                    <a:lnTo>
                      <a:pt x="20" y="86"/>
                    </a:lnTo>
                    <a:lnTo>
                      <a:pt x="24" y="89"/>
                    </a:lnTo>
                    <a:lnTo>
                      <a:pt x="27" y="89"/>
                    </a:lnTo>
                    <a:lnTo>
                      <a:pt x="31" y="89"/>
                    </a:lnTo>
                    <a:lnTo>
                      <a:pt x="34" y="89"/>
                    </a:lnTo>
                    <a:lnTo>
                      <a:pt x="41" y="89"/>
                    </a:lnTo>
                    <a:lnTo>
                      <a:pt x="45" y="89"/>
                    </a:lnTo>
                    <a:lnTo>
                      <a:pt x="52" y="89"/>
                    </a:lnTo>
                    <a:lnTo>
                      <a:pt x="55" y="89"/>
                    </a:lnTo>
                    <a:lnTo>
                      <a:pt x="63" y="92"/>
                    </a:lnTo>
                    <a:lnTo>
                      <a:pt x="67" y="92"/>
                    </a:lnTo>
                    <a:lnTo>
                      <a:pt x="73" y="92"/>
                    </a:lnTo>
                    <a:lnTo>
                      <a:pt x="77" y="92"/>
                    </a:lnTo>
                    <a:lnTo>
                      <a:pt x="84" y="92"/>
                    </a:lnTo>
                    <a:lnTo>
                      <a:pt x="91" y="92"/>
                    </a:lnTo>
                    <a:lnTo>
                      <a:pt x="94" y="92"/>
                    </a:lnTo>
                    <a:lnTo>
                      <a:pt x="101" y="92"/>
                    </a:lnTo>
                    <a:lnTo>
                      <a:pt x="108" y="92"/>
                    </a:lnTo>
                    <a:lnTo>
                      <a:pt x="112" y="92"/>
                    </a:lnTo>
                    <a:lnTo>
                      <a:pt x="119" y="92"/>
                    </a:lnTo>
                    <a:lnTo>
                      <a:pt x="126" y="92"/>
                    </a:lnTo>
                    <a:lnTo>
                      <a:pt x="129" y="92"/>
                    </a:lnTo>
                    <a:lnTo>
                      <a:pt x="136" y="92"/>
                    </a:lnTo>
                    <a:lnTo>
                      <a:pt x="140" y="92"/>
                    </a:lnTo>
                    <a:lnTo>
                      <a:pt x="147" y="92"/>
                    </a:lnTo>
                    <a:lnTo>
                      <a:pt x="150" y="92"/>
                    </a:lnTo>
                    <a:lnTo>
                      <a:pt x="157" y="92"/>
                    </a:lnTo>
                    <a:lnTo>
                      <a:pt x="161" y="89"/>
                    </a:lnTo>
                    <a:lnTo>
                      <a:pt x="164" y="89"/>
                    </a:lnTo>
                    <a:lnTo>
                      <a:pt x="167" y="89"/>
                    </a:lnTo>
                    <a:lnTo>
                      <a:pt x="174" y="89"/>
                    </a:lnTo>
                    <a:lnTo>
                      <a:pt x="179" y="89"/>
                    </a:lnTo>
                    <a:lnTo>
                      <a:pt x="182" y="89"/>
                    </a:lnTo>
                    <a:lnTo>
                      <a:pt x="186" y="86"/>
                    </a:lnTo>
                  </a:path>
                </a:pathLst>
              </a:custGeom>
              <a:solidFill>
                <a:srgbClr val="3EAAFF"/>
              </a:solidFill>
              <a:ln w="9525" cap="rnd">
                <a:noFill/>
                <a:round/>
                <a:headEnd/>
                <a:tailEnd/>
              </a:ln>
            </p:spPr>
            <p:txBody>
              <a:bodyPr/>
              <a:lstStyle/>
              <a:p>
                <a:endParaRPr lang="en-US"/>
              </a:p>
            </p:txBody>
          </p:sp>
          <p:sp>
            <p:nvSpPr>
              <p:cNvPr id="37904" name="Freeform 23"/>
              <p:cNvSpPr>
                <a:spLocks/>
              </p:cNvSpPr>
              <p:nvPr/>
            </p:nvSpPr>
            <p:spPr bwMode="auto">
              <a:xfrm>
                <a:off x="1038" y="2059"/>
                <a:ext cx="281" cy="81"/>
              </a:xfrm>
              <a:custGeom>
                <a:avLst/>
                <a:gdLst>
                  <a:gd name="T0" fmla="*/ 133 w 281"/>
                  <a:gd name="T1" fmla="*/ 65 h 81"/>
                  <a:gd name="T2" fmla="*/ 143 w 281"/>
                  <a:gd name="T3" fmla="*/ 62 h 81"/>
                  <a:gd name="T4" fmla="*/ 157 w 281"/>
                  <a:gd name="T5" fmla="*/ 60 h 81"/>
                  <a:gd name="T6" fmla="*/ 174 w 281"/>
                  <a:gd name="T7" fmla="*/ 57 h 81"/>
                  <a:gd name="T8" fmla="*/ 188 w 281"/>
                  <a:gd name="T9" fmla="*/ 51 h 81"/>
                  <a:gd name="T10" fmla="*/ 206 w 281"/>
                  <a:gd name="T11" fmla="*/ 45 h 81"/>
                  <a:gd name="T12" fmla="*/ 223 w 281"/>
                  <a:gd name="T13" fmla="*/ 40 h 81"/>
                  <a:gd name="T14" fmla="*/ 238 w 281"/>
                  <a:gd name="T15" fmla="*/ 37 h 81"/>
                  <a:gd name="T16" fmla="*/ 252 w 281"/>
                  <a:gd name="T17" fmla="*/ 31 h 81"/>
                  <a:gd name="T18" fmla="*/ 262 w 281"/>
                  <a:gd name="T19" fmla="*/ 25 h 81"/>
                  <a:gd name="T20" fmla="*/ 273 w 281"/>
                  <a:gd name="T21" fmla="*/ 22 h 81"/>
                  <a:gd name="T22" fmla="*/ 280 w 281"/>
                  <a:gd name="T23" fmla="*/ 20 h 81"/>
                  <a:gd name="T24" fmla="*/ 280 w 281"/>
                  <a:gd name="T25" fmla="*/ 17 h 81"/>
                  <a:gd name="T26" fmla="*/ 280 w 281"/>
                  <a:gd name="T27" fmla="*/ 11 h 81"/>
                  <a:gd name="T28" fmla="*/ 276 w 281"/>
                  <a:gd name="T29" fmla="*/ 8 h 81"/>
                  <a:gd name="T30" fmla="*/ 273 w 281"/>
                  <a:gd name="T31" fmla="*/ 5 h 81"/>
                  <a:gd name="T32" fmla="*/ 262 w 281"/>
                  <a:gd name="T33" fmla="*/ 2 h 81"/>
                  <a:gd name="T34" fmla="*/ 252 w 281"/>
                  <a:gd name="T35" fmla="*/ 0 h 81"/>
                  <a:gd name="T36" fmla="*/ 238 w 281"/>
                  <a:gd name="T37" fmla="*/ 0 h 81"/>
                  <a:gd name="T38" fmla="*/ 223 w 281"/>
                  <a:gd name="T39" fmla="*/ 0 h 81"/>
                  <a:gd name="T40" fmla="*/ 209 w 281"/>
                  <a:gd name="T41" fmla="*/ 2 h 81"/>
                  <a:gd name="T42" fmla="*/ 195 w 281"/>
                  <a:gd name="T43" fmla="*/ 2 h 81"/>
                  <a:gd name="T44" fmla="*/ 181 w 281"/>
                  <a:gd name="T45" fmla="*/ 5 h 81"/>
                  <a:gd name="T46" fmla="*/ 167 w 281"/>
                  <a:gd name="T47" fmla="*/ 8 h 81"/>
                  <a:gd name="T48" fmla="*/ 153 w 281"/>
                  <a:gd name="T49" fmla="*/ 8 h 81"/>
                  <a:gd name="T50" fmla="*/ 143 w 281"/>
                  <a:gd name="T51" fmla="*/ 11 h 81"/>
                  <a:gd name="T52" fmla="*/ 133 w 281"/>
                  <a:gd name="T53" fmla="*/ 14 h 81"/>
                  <a:gd name="T54" fmla="*/ 126 w 281"/>
                  <a:gd name="T55" fmla="*/ 14 h 81"/>
                  <a:gd name="T56" fmla="*/ 114 w 281"/>
                  <a:gd name="T57" fmla="*/ 17 h 81"/>
                  <a:gd name="T58" fmla="*/ 100 w 281"/>
                  <a:gd name="T59" fmla="*/ 22 h 81"/>
                  <a:gd name="T60" fmla="*/ 86 w 281"/>
                  <a:gd name="T61" fmla="*/ 28 h 81"/>
                  <a:gd name="T62" fmla="*/ 69 w 281"/>
                  <a:gd name="T63" fmla="*/ 34 h 81"/>
                  <a:gd name="T64" fmla="*/ 55 w 281"/>
                  <a:gd name="T65" fmla="*/ 40 h 81"/>
                  <a:gd name="T66" fmla="*/ 41 w 281"/>
                  <a:gd name="T67" fmla="*/ 45 h 81"/>
                  <a:gd name="T68" fmla="*/ 27 w 281"/>
                  <a:gd name="T69" fmla="*/ 51 h 81"/>
                  <a:gd name="T70" fmla="*/ 17 w 281"/>
                  <a:gd name="T71" fmla="*/ 60 h 81"/>
                  <a:gd name="T72" fmla="*/ 10 w 281"/>
                  <a:gd name="T73" fmla="*/ 65 h 81"/>
                  <a:gd name="T74" fmla="*/ 3 w 281"/>
                  <a:gd name="T75" fmla="*/ 71 h 81"/>
                  <a:gd name="T76" fmla="*/ 0 w 281"/>
                  <a:gd name="T77" fmla="*/ 77 h 81"/>
                  <a:gd name="T78" fmla="*/ 0 w 281"/>
                  <a:gd name="T79" fmla="*/ 77 h 81"/>
                  <a:gd name="T80" fmla="*/ 6 w 281"/>
                  <a:gd name="T81" fmla="*/ 80 h 81"/>
                  <a:gd name="T82" fmla="*/ 17 w 281"/>
                  <a:gd name="T83" fmla="*/ 80 h 81"/>
                  <a:gd name="T84" fmla="*/ 27 w 281"/>
                  <a:gd name="T85" fmla="*/ 80 h 81"/>
                  <a:gd name="T86" fmla="*/ 45 w 281"/>
                  <a:gd name="T87" fmla="*/ 80 h 81"/>
                  <a:gd name="T88" fmla="*/ 59 w 281"/>
                  <a:gd name="T89" fmla="*/ 77 h 81"/>
                  <a:gd name="T90" fmla="*/ 76 w 281"/>
                  <a:gd name="T91" fmla="*/ 77 h 81"/>
                  <a:gd name="T92" fmla="*/ 93 w 281"/>
                  <a:gd name="T93" fmla="*/ 74 h 81"/>
                  <a:gd name="T94" fmla="*/ 107 w 281"/>
                  <a:gd name="T95" fmla="*/ 71 h 81"/>
                  <a:gd name="T96" fmla="*/ 122 w 281"/>
                  <a:gd name="T97" fmla="*/ 68 h 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1"/>
                  <a:gd name="T148" fmla="*/ 0 h 81"/>
                  <a:gd name="T149" fmla="*/ 281 w 281"/>
                  <a:gd name="T150" fmla="*/ 81 h 8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1" h="81">
                    <a:moveTo>
                      <a:pt x="126" y="68"/>
                    </a:moveTo>
                    <a:lnTo>
                      <a:pt x="129" y="68"/>
                    </a:lnTo>
                    <a:lnTo>
                      <a:pt x="133" y="65"/>
                    </a:lnTo>
                    <a:lnTo>
                      <a:pt x="136" y="65"/>
                    </a:lnTo>
                    <a:lnTo>
                      <a:pt x="140" y="65"/>
                    </a:lnTo>
                    <a:lnTo>
                      <a:pt x="143" y="62"/>
                    </a:lnTo>
                    <a:lnTo>
                      <a:pt x="150" y="62"/>
                    </a:lnTo>
                    <a:lnTo>
                      <a:pt x="153" y="60"/>
                    </a:lnTo>
                    <a:lnTo>
                      <a:pt x="157" y="60"/>
                    </a:lnTo>
                    <a:lnTo>
                      <a:pt x="164" y="60"/>
                    </a:lnTo>
                    <a:lnTo>
                      <a:pt x="167" y="57"/>
                    </a:lnTo>
                    <a:lnTo>
                      <a:pt x="174" y="57"/>
                    </a:lnTo>
                    <a:lnTo>
                      <a:pt x="178" y="54"/>
                    </a:lnTo>
                    <a:lnTo>
                      <a:pt x="185" y="54"/>
                    </a:lnTo>
                    <a:lnTo>
                      <a:pt x="188" y="51"/>
                    </a:lnTo>
                    <a:lnTo>
                      <a:pt x="195" y="48"/>
                    </a:lnTo>
                    <a:lnTo>
                      <a:pt x="199" y="48"/>
                    </a:lnTo>
                    <a:lnTo>
                      <a:pt x="206" y="45"/>
                    </a:lnTo>
                    <a:lnTo>
                      <a:pt x="213" y="45"/>
                    </a:lnTo>
                    <a:lnTo>
                      <a:pt x="216" y="42"/>
                    </a:lnTo>
                    <a:lnTo>
                      <a:pt x="223" y="40"/>
                    </a:lnTo>
                    <a:lnTo>
                      <a:pt x="226" y="40"/>
                    </a:lnTo>
                    <a:lnTo>
                      <a:pt x="233" y="37"/>
                    </a:lnTo>
                    <a:lnTo>
                      <a:pt x="238" y="37"/>
                    </a:lnTo>
                    <a:lnTo>
                      <a:pt x="241" y="34"/>
                    </a:lnTo>
                    <a:lnTo>
                      <a:pt x="248" y="34"/>
                    </a:lnTo>
                    <a:lnTo>
                      <a:pt x="252" y="31"/>
                    </a:lnTo>
                    <a:lnTo>
                      <a:pt x="255" y="28"/>
                    </a:lnTo>
                    <a:lnTo>
                      <a:pt x="259" y="28"/>
                    </a:lnTo>
                    <a:lnTo>
                      <a:pt x="262" y="25"/>
                    </a:lnTo>
                    <a:lnTo>
                      <a:pt x="266" y="25"/>
                    </a:lnTo>
                    <a:lnTo>
                      <a:pt x="269" y="22"/>
                    </a:lnTo>
                    <a:lnTo>
                      <a:pt x="273" y="22"/>
                    </a:lnTo>
                    <a:lnTo>
                      <a:pt x="276" y="20"/>
                    </a:lnTo>
                    <a:lnTo>
                      <a:pt x="280" y="20"/>
                    </a:lnTo>
                    <a:lnTo>
                      <a:pt x="280" y="17"/>
                    </a:lnTo>
                    <a:lnTo>
                      <a:pt x="280" y="14"/>
                    </a:lnTo>
                    <a:lnTo>
                      <a:pt x="280" y="11"/>
                    </a:lnTo>
                    <a:lnTo>
                      <a:pt x="280" y="8"/>
                    </a:lnTo>
                    <a:lnTo>
                      <a:pt x="276" y="8"/>
                    </a:lnTo>
                    <a:lnTo>
                      <a:pt x="276" y="5"/>
                    </a:lnTo>
                    <a:lnTo>
                      <a:pt x="273" y="5"/>
                    </a:lnTo>
                    <a:lnTo>
                      <a:pt x="269" y="2"/>
                    </a:lnTo>
                    <a:lnTo>
                      <a:pt x="266" y="2"/>
                    </a:lnTo>
                    <a:lnTo>
                      <a:pt x="262" y="2"/>
                    </a:lnTo>
                    <a:lnTo>
                      <a:pt x="259" y="2"/>
                    </a:lnTo>
                    <a:lnTo>
                      <a:pt x="255" y="2"/>
                    </a:lnTo>
                    <a:lnTo>
                      <a:pt x="252" y="0"/>
                    </a:lnTo>
                    <a:lnTo>
                      <a:pt x="248" y="0"/>
                    </a:lnTo>
                    <a:lnTo>
                      <a:pt x="241" y="0"/>
                    </a:lnTo>
                    <a:lnTo>
                      <a:pt x="238" y="0"/>
                    </a:lnTo>
                    <a:lnTo>
                      <a:pt x="233" y="0"/>
                    </a:lnTo>
                    <a:lnTo>
                      <a:pt x="230" y="0"/>
                    </a:lnTo>
                    <a:lnTo>
                      <a:pt x="223" y="0"/>
                    </a:lnTo>
                    <a:lnTo>
                      <a:pt x="220" y="2"/>
                    </a:lnTo>
                    <a:lnTo>
                      <a:pt x="213" y="2"/>
                    </a:lnTo>
                    <a:lnTo>
                      <a:pt x="209" y="2"/>
                    </a:lnTo>
                    <a:lnTo>
                      <a:pt x="206" y="2"/>
                    </a:lnTo>
                    <a:lnTo>
                      <a:pt x="199" y="2"/>
                    </a:lnTo>
                    <a:lnTo>
                      <a:pt x="195" y="2"/>
                    </a:lnTo>
                    <a:lnTo>
                      <a:pt x="188" y="5"/>
                    </a:lnTo>
                    <a:lnTo>
                      <a:pt x="185" y="5"/>
                    </a:lnTo>
                    <a:lnTo>
                      <a:pt x="181" y="5"/>
                    </a:lnTo>
                    <a:lnTo>
                      <a:pt x="174" y="5"/>
                    </a:lnTo>
                    <a:lnTo>
                      <a:pt x="171" y="5"/>
                    </a:lnTo>
                    <a:lnTo>
                      <a:pt x="167" y="8"/>
                    </a:lnTo>
                    <a:lnTo>
                      <a:pt x="160" y="8"/>
                    </a:lnTo>
                    <a:lnTo>
                      <a:pt x="157" y="8"/>
                    </a:lnTo>
                    <a:lnTo>
                      <a:pt x="153" y="8"/>
                    </a:lnTo>
                    <a:lnTo>
                      <a:pt x="150" y="11"/>
                    </a:lnTo>
                    <a:lnTo>
                      <a:pt x="146" y="11"/>
                    </a:lnTo>
                    <a:lnTo>
                      <a:pt x="143" y="11"/>
                    </a:lnTo>
                    <a:lnTo>
                      <a:pt x="140" y="11"/>
                    </a:lnTo>
                    <a:lnTo>
                      <a:pt x="136" y="11"/>
                    </a:lnTo>
                    <a:lnTo>
                      <a:pt x="133" y="14"/>
                    </a:lnTo>
                    <a:lnTo>
                      <a:pt x="129" y="14"/>
                    </a:lnTo>
                    <a:lnTo>
                      <a:pt x="126" y="14"/>
                    </a:lnTo>
                    <a:lnTo>
                      <a:pt x="122" y="17"/>
                    </a:lnTo>
                    <a:lnTo>
                      <a:pt x="119" y="17"/>
                    </a:lnTo>
                    <a:lnTo>
                      <a:pt x="114" y="17"/>
                    </a:lnTo>
                    <a:lnTo>
                      <a:pt x="107" y="20"/>
                    </a:lnTo>
                    <a:lnTo>
                      <a:pt x="104" y="20"/>
                    </a:lnTo>
                    <a:lnTo>
                      <a:pt x="100" y="22"/>
                    </a:lnTo>
                    <a:lnTo>
                      <a:pt x="93" y="22"/>
                    </a:lnTo>
                    <a:lnTo>
                      <a:pt x="90" y="25"/>
                    </a:lnTo>
                    <a:lnTo>
                      <a:pt x="86" y="28"/>
                    </a:lnTo>
                    <a:lnTo>
                      <a:pt x="80" y="28"/>
                    </a:lnTo>
                    <a:lnTo>
                      <a:pt x="76" y="31"/>
                    </a:lnTo>
                    <a:lnTo>
                      <a:pt x="69" y="34"/>
                    </a:lnTo>
                    <a:lnTo>
                      <a:pt x="66" y="34"/>
                    </a:lnTo>
                    <a:lnTo>
                      <a:pt x="59" y="37"/>
                    </a:lnTo>
                    <a:lnTo>
                      <a:pt x="55" y="40"/>
                    </a:lnTo>
                    <a:lnTo>
                      <a:pt x="52" y="42"/>
                    </a:lnTo>
                    <a:lnTo>
                      <a:pt x="45" y="42"/>
                    </a:lnTo>
                    <a:lnTo>
                      <a:pt x="41" y="45"/>
                    </a:lnTo>
                    <a:lnTo>
                      <a:pt x="38" y="48"/>
                    </a:lnTo>
                    <a:lnTo>
                      <a:pt x="31" y="51"/>
                    </a:lnTo>
                    <a:lnTo>
                      <a:pt x="27" y="51"/>
                    </a:lnTo>
                    <a:lnTo>
                      <a:pt x="24" y="54"/>
                    </a:lnTo>
                    <a:lnTo>
                      <a:pt x="20" y="57"/>
                    </a:lnTo>
                    <a:lnTo>
                      <a:pt x="17" y="60"/>
                    </a:lnTo>
                    <a:lnTo>
                      <a:pt x="13" y="60"/>
                    </a:lnTo>
                    <a:lnTo>
                      <a:pt x="10" y="62"/>
                    </a:lnTo>
                    <a:lnTo>
                      <a:pt x="10" y="65"/>
                    </a:lnTo>
                    <a:lnTo>
                      <a:pt x="6" y="68"/>
                    </a:lnTo>
                    <a:lnTo>
                      <a:pt x="3" y="68"/>
                    </a:lnTo>
                    <a:lnTo>
                      <a:pt x="3" y="71"/>
                    </a:lnTo>
                    <a:lnTo>
                      <a:pt x="3" y="74"/>
                    </a:lnTo>
                    <a:lnTo>
                      <a:pt x="0" y="74"/>
                    </a:lnTo>
                    <a:lnTo>
                      <a:pt x="0" y="77"/>
                    </a:lnTo>
                    <a:lnTo>
                      <a:pt x="3" y="80"/>
                    </a:lnTo>
                    <a:lnTo>
                      <a:pt x="6" y="80"/>
                    </a:lnTo>
                    <a:lnTo>
                      <a:pt x="10" y="80"/>
                    </a:lnTo>
                    <a:lnTo>
                      <a:pt x="13" y="80"/>
                    </a:lnTo>
                    <a:lnTo>
                      <a:pt x="17" y="80"/>
                    </a:lnTo>
                    <a:lnTo>
                      <a:pt x="20" y="80"/>
                    </a:lnTo>
                    <a:lnTo>
                      <a:pt x="24" y="80"/>
                    </a:lnTo>
                    <a:lnTo>
                      <a:pt x="27" y="80"/>
                    </a:lnTo>
                    <a:lnTo>
                      <a:pt x="34" y="80"/>
                    </a:lnTo>
                    <a:lnTo>
                      <a:pt x="38" y="80"/>
                    </a:lnTo>
                    <a:lnTo>
                      <a:pt x="45" y="80"/>
                    </a:lnTo>
                    <a:lnTo>
                      <a:pt x="48" y="80"/>
                    </a:lnTo>
                    <a:lnTo>
                      <a:pt x="55" y="80"/>
                    </a:lnTo>
                    <a:lnTo>
                      <a:pt x="59" y="77"/>
                    </a:lnTo>
                    <a:lnTo>
                      <a:pt x="66" y="77"/>
                    </a:lnTo>
                    <a:lnTo>
                      <a:pt x="69" y="77"/>
                    </a:lnTo>
                    <a:lnTo>
                      <a:pt x="76" y="77"/>
                    </a:lnTo>
                    <a:lnTo>
                      <a:pt x="83" y="74"/>
                    </a:lnTo>
                    <a:lnTo>
                      <a:pt x="86" y="74"/>
                    </a:lnTo>
                    <a:lnTo>
                      <a:pt x="93" y="74"/>
                    </a:lnTo>
                    <a:lnTo>
                      <a:pt x="97" y="71"/>
                    </a:lnTo>
                    <a:lnTo>
                      <a:pt x="104" y="71"/>
                    </a:lnTo>
                    <a:lnTo>
                      <a:pt x="107" y="71"/>
                    </a:lnTo>
                    <a:lnTo>
                      <a:pt x="114" y="71"/>
                    </a:lnTo>
                    <a:lnTo>
                      <a:pt x="119" y="68"/>
                    </a:lnTo>
                    <a:lnTo>
                      <a:pt x="122" y="68"/>
                    </a:lnTo>
                    <a:lnTo>
                      <a:pt x="126" y="68"/>
                    </a:lnTo>
                  </a:path>
                </a:pathLst>
              </a:custGeom>
              <a:solidFill>
                <a:srgbClr val="3EAAFF"/>
              </a:solidFill>
              <a:ln w="9525" cap="rnd">
                <a:noFill/>
                <a:round/>
                <a:headEnd/>
                <a:tailEnd/>
              </a:ln>
            </p:spPr>
            <p:txBody>
              <a:bodyPr/>
              <a:lstStyle/>
              <a:p>
                <a:endParaRPr lang="en-US"/>
              </a:p>
            </p:txBody>
          </p:sp>
          <p:sp>
            <p:nvSpPr>
              <p:cNvPr id="37905" name="Freeform 24"/>
              <p:cNvSpPr>
                <a:spLocks/>
              </p:cNvSpPr>
              <p:nvPr/>
            </p:nvSpPr>
            <p:spPr bwMode="auto">
              <a:xfrm>
                <a:off x="1066" y="2082"/>
                <a:ext cx="226" cy="68"/>
              </a:xfrm>
              <a:custGeom>
                <a:avLst/>
                <a:gdLst>
                  <a:gd name="T0" fmla="*/ 102 w 226"/>
                  <a:gd name="T1" fmla="*/ 54 h 68"/>
                  <a:gd name="T2" fmla="*/ 112 w 226"/>
                  <a:gd name="T3" fmla="*/ 51 h 68"/>
                  <a:gd name="T4" fmla="*/ 119 w 226"/>
                  <a:gd name="T5" fmla="*/ 51 h 68"/>
                  <a:gd name="T6" fmla="*/ 129 w 226"/>
                  <a:gd name="T7" fmla="*/ 48 h 68"/>
                  <a:gd name="T8" fmla="*/ 140 w 226"/>
                  <a:gd name="T9" fmla="*/ 46 h 68"/>
                  <a:gd name="T10" fmla="*/ 150 w 226"/>
                  <a:gd name="T11" fmla="*/ 40 h 68"/>
                  <a:gd name="T12" fmla="*/ 164 w 226"/>
                  <a:gd name="T13" fmla="*/ 37 h 68"/>
                  <a:gd name="T14" fmla="*/ 175 w 226"/>
                  <a:gd name="T15" fmla="*/ 34 h 68"/>
                  <a:gd name="T16" fmla="*/ 185 w 226"/>
                  <a:gd name="T17" fmla="*/ 31 h 68"/>
                  <a:gd name="T18" fmla="*/ 196 w 226"/>
                  <a:gd name="T19" fmla="*/ 28 h 68"/>
                  <a:gd name="T20" fmla="*/ 203 w 226"/>
                  <a:gd name="T21" fmla="*/ 23 h 68"/>
                  <a:gd name="T22" fmla="*/ 214 w 226"/>
                  <a:gd name="T23" fmla="*/ 20 h 68"/>
                  <a:gd name="T24" fmla="*/ 218 w 226"/>
                  <a:gd name="T25" fmla="*/ 17 h 68"/>
                  <a:gd name="T26" fmla="*/ 221 w 226"/>
                  <a:gd name="T27" fmla="*/ 17 h 68"/>
                  <a:gd name="T28" fmla="*/ 225 w 226"/>
                  <a:gd name="T29" fmla="*/ 14 h 68"/>
                  <a:gd name="T30" fmla="*/ 225 w 226"/>
                  <a:gd name="T31" fmla="*/ 11 h 68"/>
                  <a:gd name="T32" fmla="*/ 221 w 226"/>
                  <a:gd name="T33" fmla="*/ 8 h 68"/>
                  <a:gd name="T34" fmla="*/ 218 w 226"/>
                  <a:gd name="T35" fmla="*/ 5 h 68"/>
                  <a:gd name="T36" fmla="*/ 214 w 226"/>
                  <a:gd name="T37" fmla="*/ 2 h 68"/>
                  <a:gd name="T38" fmla="*/ 206 w 226"/>
                  <a:gd name="T39" fmla="*/ 2 h 68"/>
                  <a:gd name="T40" fmla="*/ 199 w 226"/>
                  <a:gd name="T41" fmla="*/ 0 h 68"/>
                  <a:gd name="T42" fmla="*/ 192 w 226"/>
                  <a:gd name="T43" fmla="*/ 0 h 68"/>
                  <a:gd name="T44" fmla="*/ 182 w 226"/>
                  <a:gd name="T45" fmla="*/ 0 h 68"/>
                  <a:gd name="T46" fmla="*/ 175 w 226"/>
                  <a:gd name="T47" fmla="*/ 0 h 68"/>
                  <a:gd name="T48" fmla="*/ 164 w 226"/>
                  <a:gd name="T49" fmla="*/ 2 h 68"/>
                  <a:gd name="T50" fmla="*/ 154 w 226"/>
                  <a:gd name="T51" fmla="*/ 2 h 68"/>
                  <a:gd name="T52" fmla="*/ 143 w 226"/>
                  <a:gd name="T53" fmla="*/ 5 h 68"/>
                  <a:gd name="T54" fmla="*/ 136 w 226"/>
                  <a:gd name="T55" fmla="*/ 5 h 68"/>
                  <a:gd name="T56" fmla="*/ 126 w 226"/>
                  <a:gd name="T57" fmla="*/ 8 h 68"/>
                  <a:gd name="T58" fmla="*/ 119 w 226"/>
                  <a:gd name="T59" fmla="*/ 8 h 68"/>
                  <a:gd name="T60" fmla="*/ 112 w 226"/>
                  <a:gd name="T61" fmla="*/ 11 h 68"/>
                  <a:gd name="T62" fmla="*/ 105 w 226"/>
                  <a:gd name="T63" fmla="*/ 11 h 68"/>
                  <a:gd name="T64" fmla="*/ 102 w 226"/>
                  <a:gd name="T65" fmla="*/ 14 h 68"/>
                  <a:gd name="T66" fmla="*/ 95 w 226"/>
                  <a:gd name="T67" fmla="*/ 14 h 68"/>
                  <a:gd name="T68" fmla="*/ 83 w 226"/>
                  <a:gd name="T69" fmla="*/ 17 h 68"/>
                  <a:gd name="T70" fmla="*/ 76 w 226"/>
                  <a:gd name="T71" fmla="*/ 20 h 68"/>
                  <a:gd name="T72" fmla="*/ 66 w 226"/>
                  <a:gd name="T73" fmla="*/ 23 h 68"/>
                  <a:gd name="T74" fmla="*/ 55 w 226"/>
                  <a:gd name="T75" fmla="*/ 25 h 68"/>
                  <a:gd name="T76" fmla="*/ 45 w 226"/>
                  <a:gd name="T77" fmla="*/ 31 h 68"/>
                  <a:gd name="T78" fmla="*/ 38 w 226"/>
                  <a:gd name="T79" fmla="*/ 34 h 68"/>
                  <a:gd name="T80" fmla="*/ 27 w 226"/>
                  <a:gd name="T81" fmla="*/ 40 h 68"/>
                  <a:gd name="T82" fmla="*/ 20 w 226"/>
                  <a:gd name="T83" fmla="*/ 43 h 68"/>
                  <a:gd name="T84" fmla="*/ 13 w 226"/>
                  <a:gd name="T85" fmla="*/ 48 h 68"/>
                  <a:gd name="T86" fmla="*/ 6 w 226"/>
                  <a:gd name="T87" fmla="*/ 51 h 68"/>
                  <a:gd name="T88" fmla="*/ 3 w 226"/>
                  <a:gd name="T89" fmla="*/ 57 h 68"/>
                  <a:gd name="T90" fmla="*/ 0 w 226"/>
                  <a:gd name="T91" fmla="*/ 61 h 68"/>
                  <a:gd name="T92" fmla="*/ 0 w 226"/>
                  <a:gd name="T93" fmla="*/ 64 h 68"/>
                  <a:gd name="T94" fmla="*/ 0 w 226"/>
                  <a:gd name="T95" fmla="*/ 64 h 68"/>
                  <a:gd name="T96" fmla="*/ 3 w 226"/>
                  <a:gd name="T97" fmla="*/ 67 h 68"/>
                  <a:gd name="T98" fmla="*/ 10 w 226"/>
                  <a:gd name="T99" fmla="*/ 67 h 68"/>
                  <a:gd name="T100" fmla="*/ 17 w 226"/>
                  <a:gd name="T101" fmla="*/ 67 h 68"/>
                  <a:gd name="T102" fmla="*/ 27 w 226"/>
                  <a:gd name="T103" fmla="*/ 67 h 68"/>
                  <a:gd name="T104" fmla="*/ 38 w 226"/>
                  <a:gd name="T105" fmla="*/ 64 h 68"/>
                  <a:gd name="T106" fmla="*/ 48 w 226"/>
                  <a:gd name="T107" fmla="*/ 64 h 68"/>
                  <a:gd name="T108" fmla="*/ 59 w 226"/>
                  <a:gd name="T109" fmla="*/ 61 h 68"/>
                  <a:gd name="T110" fmla="*/ 69 w 226"/>
                  <a:gd name="T111" fmla="*/ 61 h 68"/>
                  <a:gd name="T112" fmla="*/ 80 w 226"/>
                  <a:gd name="T113" fmla="*/ 57 h 68"/>
                  <a:gd name="T114" fmla="*/ 91 w 226"/>
                  <a:gd name="T115" fmla="*/ 57 h 68"/>
                  <a:gd name="T116" fmla="*/ 102 w 226"/>
                  <a:gd name="T117" fmla="*/ 54 h 6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6"/>
                  <a:gd name="T178" fmla="*/ 0 h 68"/>
                  <a:gd name="T179" fmla="*/ 226 w 226"/>
                  <a:gd name="T180" fmla="*/ 68 h 6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6" h="68">
                    <a:moveTo>
                      <a:pt x="102" y="54"/>
                    </a:moveTo>
                    <a:lnTo>
                      <a:pt x="102" y="54"/>
                    </a:lnTo>
                    <a:lnTo>
                      <a:pt x="105" y="54"/>
                    </a:lnTo>
                    <a:lnTo>
                      <a:pt x="112" y="51"/>
                    </a:lnTo>
                    <a:lnTo>
                      <a:pt x="115" y="51"/>
                    </a:lnTo>
                    <a:lnTo>
                      <a:pt x="119" y="51"/>
                    </a:lnTo>
                    <a:lnTo>
                      <a:pt x="126" y="48"/>
                    </a:lnTo>
                    <a:lnTo>
                      <a:pt x="129" y="48"/>
                    </a:lnTo>
                    <a:lnTo>
                      <a:pt x="136" y="46"/>
                    </a:lnTo>
                    <a:lnTo>
                      <a:pt x="140" y="46"/>
                    </a:lnTo>
                    <a:lnTo>
                      <a:pt x="147" y="43"/>
                    </a:lnTo>
                    <a:lnTo>
                      <a:pt x="150" y="40"/>
                    </a:lnTo>
                    <a:lnTo>
                      <a:pt x="157" y="40"/>
                    </a:lnTo>
                    <a:lnTo>
                      <a:pt x="164" y="37"/>
                    </a:lnTo>
                    <a:lnTo>
                      <a:pt x="168" y="37"/>
                    </a:lnTo>
                    <a:lnTo>
                      <a:pt x="175" y="34"/>
                    </a:lnTo>
                    <a:lnTo>
                      <a:pt x="178" y="31"/>
                    </a:lnTo>
                    <a:lnTo>
                      <a:pt x="185" y="31"/>
                    </a:lnTo>
                    <a:lnTo>
                      <a:pt x="189" y="28"/>
                    </a:lnTo>
                    <a:lnTo>
                      <a:pt x="196" y="28"/>
                    </a:lnTo>
                    <a:lnTo>
                      <a:pt x="199" y="25"/>
                    </a:lnTo>
                    <a:lnTo>
                      <a:pt x="203" y="23"/>
                    </a:lnTo>
                    <a:lnTo>
                      <a:pt x="206" y="23"/>
                    </a:lnTo>
                    <a:lnTo>
                      <a:pt x="214" y="20"/>
                    </a:lnTo>
                    <a:lnTo>
                      <a:pt x="218" y="17"/>
                    </a:lnTo>
                    <a:lnTo>
                      <a:pt x="221" y="17"/>
                    </a:lnTo>
                    <a:lnTo>
                      <a:pt x="225" y="14"/>
                    </a:lnTo>
                    <a:lnTo>
                      <a:pt x="225" y="11"/>
                    </a:lnTo>
                    <a:lnTo>
                      <a:pt x="225" y="8"/>
                    </a:lnTo>
                    <a:lnTo>
                      <a:pt x="221" y="8"/>
                    </a:lnTo>
                    <a:lnTo>
                      <a:pt x="221" y="5"/>
                    </a:lnTo>
                    <a:lnTo>
                      <a:pt x="218" y="5"/>
                    </a:lnTo>
                    <a:lnTo>
                      <a:pt x="218" y="2"/>
                    </a:lnTo>
                    <a:lnTo>
                      <a:pt x="214" y="2"/>
                    </a:lnTo>
                    <a:lnTo>
                      <a:pt x="211" y="2"/>
                    </a:lnTo>
                    <a:lnTo>
                      <a:pt x="206" y="2"/>
                    </a:lnTo>
                    <a:lnTo>
                      <a:pt x="203" y="0"/>
                    </a:lnTo>
                    <a:lnTo>
                      <a:pt x="199" y="0"/>
                    </a:lnTo>
                    <a:lnTo>
                      <a:pt x="196" y="0"/>
                    </a:lnTo>
                    <a:lnTo>
                      <a:pt x="192" y="0"/>
                    </a:lnTo>
                    <a:lnTo>
                      <a:pt x="189" y="0"/>
                    </a:lnTo>
                    <a:lnTo>
                      <a:pt x="182" y="0"/>
                    </a:lnTo>
                    <a:lnTo>
                      <a:pt x="178" y="0"/>
                    </a:lnTo>
                    <a:lnTo>
                      <a:pt x="175" y="0"/>
                    </a:lnTo>
                    <a:lnTo>
                      <a:pt x="168" y="2"/>
                    </a:lnTo>
                    <a:lnTo>
                      <a:pt x="164" y="2"/>
                    </a:lnTo>
                    <a:lnTo>
                      <a:pt x="157" y="2"/>
                    </a:lnTo>
                    <a:lnTo>
                      <a:pt x="154" y="2"/>
                    </a:lnTo>
                    <a:lnTo>
                      <a:pt x="150" y="5"/>
                    </a:lnTo>
                    <a:lnTo>
                      <a:pt x="143" y="5"/>
                    </a:lnTo>
                    <a:lnTo>
                      <a:pt x="140" y="5"/>
                    </a:lnTo>
                    <a:lnTo>
                      <a:pt x="136" y="5"/>
                    </a:lnTo>
                    <a:lnTo>
                      <a:pt x="129" y="8"/>
                    </a:lnTo>
                    <a:lnTo>
                      <a:pt x="126" y="8"/>
                    </a:lnTo>
                    <a:lnTo>
                      <a:pt x="122" y="8"/>
                    </a:lnTo>
                    <a:lnTo>
                      <a:pt x="119" y="8"/>
                    </a:lnTo>
                    <a:lnTo>
                      <a:pt x="115" y="11"/>
                    </a:lnTo>
                    <a:lnTo>
                      <a:pt x="112" y="11"/>
                    </a:lnTo>
                    <a:lnTo>
                      <a:pt x="109" y="11"/>
                    </a:lnTo>
                    <a:lnTo>
                      <a:pt x="105" y="11"/>
                    </a:lnTo>
                    <a:lnTo>
                      <a:pt x="102" y="14"/>
                    </a:lnTo>
                    <a:lnTo>
                      <a:pt x="98" y="14"/>
                    </a:lnTo>
                    <a:lnTo>
                      <a:pt x="95" y="14"/>
                    </a:lnTo>
                    <a:lnTo>
                      <a:pt x="91" y="17"/>
                    </a:lnTo>
                    <a:lnTo>
                      <a:pt x="83" y="17"/>
                    </a:lnTo>
                    <a:lnTo>
                      <a:pt x="80" y="20"/>
                    </a:lnTo>
                    <a:lnTo>
                      <a:pt x="76" y="20"/>
                    </a:lnTo>
                    <a:lnTo>
                      <a:pt x="69" y="23"/>
                    </a:lnTo>
                    <a:lnTo>
                      <a:pt x="66" y="23"/>
                    </a:lnTo>
                    <a:lnTo>
                      <a:pt x="62" y="25"/>
                    </a:lnTo>
                    <a:lnTo>
                      <a:pt x="55" y="25"/>
                    </a:lnTo>
                    <a:lnTo>
                      <a:pt x="52" y="28"/>
                    </a:lnTo>
                    <a:lnTo>
                      <a:pt x="45" y="31"/>
                    </a:lnTo>
                    <a:lnTo>
                      <a:pt x="41" y="34"/>
                    </a:lnTo>
                    <a:lnTo>
                      <a:pt x="38" y="34"/>
                    </a:lnTo>
                    <a:lnTo>
                      <a:pt x="31" y="37"/>
                    </a:lnTo>
                    <a:lnTo>
                      <a:pt x="27" y="40"/>
                    </a:lnTo>
                    <a:lnTo>
                      <a:pt x="24" y="40"/>
                    </a:lnTo>
                    <a:lnTo>
                      <a:pt x="20" y="43"/>
                    </a:lnTo>
                    <a:lnTo>
                      <a:pt x="17" y="46"/>
                    </a:lnTo>
                    <a:lnTo>
                      <a:pt x="13" y="48"/>
                    </a:lnTo>
                    <a:lnTo>
                      <a:pt x="10" y="48"/>
                    </a:lnTo>
                    <a:lnTo>
                      <a:pt x="6" y="51"/>
                    </a:lnTo>
                    <a:lnTo>
                      <a:pt x="3" y="54"/>
                    </a:lnTo>
                    <a:lnTo>
                      <a:pt x="3" y="57"/>
                    </a:lnTo>
                    <a:lnTo>
                      <a:pt x="0" y="57"/>
                    </a:lnTo>
                    <a:lnTo>
                      <a:pt x="0" y="61"/>
                    </a:lnTo>
                    <a:lnTo>
                      <a:pt x="0" y="64"/>
                    </a:lnTo>
                    <a:lnTo>
                      <a:pt x="3" y="64"/>
                    </a:lnTo>
                    <a:lnTo>
                      <a:pt x="3" y="67"/>
                    </a:lnTo>
                    <a:lnTo>
                      <a:pt x="6" y="67"/>
                    </a:lnTo>
                    <a:lnTo>
                      <a:pt x="10" y="67"/>
                    </a:lnTo>
                    <a:lnTo>
                      <a:pt x="13" y="67"/>
                    </a:lnTo>
                    <a:lnTo>
                      <a:pt x="17" y="67"/>
                    </a:lnTo>
                    <a:lnTo>
                      <a:pt x="24" y="67"/>
                    </a:lnTo>
                    <a:lnTo>
                      <a:pt x="27" y="67"/>
                    </a:lnTo>
                    <a:lnTo>
                      <a:pt x="34" y="64"/>
                    </a:lnTo>
                    <a:lnTo>
                      <a:pt x="38" y="64"/>
                    </a:lnTo>
                    <a:lnTo>
                      <a:pt x="45" y="64"/>
                    </a:lnTo>
                    <a:lnTo>
                      <a:pt x="48" y="64"/>
                    </a:lnTo>
                    <a:lnTo>
                      <a:pt x="55" y="64"/>
                    </a:lnTo>
                    <a:lnTo>
                      <a:pt x="59" y="61"/>
                    </a:lnTo>
                    <a:lnTo>
                      <a:pt x="66" y="61"/>
                    </a:lnTo>
                    <a:lnTo>
                      <a:pt x="69" y="61"/>
                    </a:lnTo>
                    <a:lnTo>
                      <a:pt x="76" y="61"/>
                    </a:lnTo>
                    <a:lnTo>
                      <a:pt x="80" y="57"/>
                    </a:lnTo>
                    <a:lnTo>
                      <a:pt x="87" y="57"/>
                    </a:lnTo>
                    <a:lnTo>
                      <a:pt x="91" y="57"/>
                    </a:lnTo>
                    <a:lnTo>
                      <a:pt x="95" y="54"/>
                    </a:lnTo>
                    <a:lnTo>
                      <a:pt x="102" y="54"/>
                    </a:lnTo>
                  </a:path>
                </a:pathLst>
              </a:custGeom>
              <a:solidFill>
                <a:srgbClr val="653200"/>
              </a:solidFill>
              <a:ln w="9525" cap="rnd">
                <a:noFill/>
                <a:round/>
                <a:headEnd/>
                <a:tailEnd/>
              </a:ln>
            </p:spPr>
            <p:txBody>
              <a:bodyPr/>
              <a:lstStyle/>
              <a:p>
                <a:endParaRPr lang="en-US"/>
              </a:p>
            </p:txBody>
          </p:sp>
          <p:sp>
            <p:nvSpPr>
              <p:cNvPr id="37906" name="Freeform 25"/>
              <p:cNvSpPr>
                <a:spLocks/>
              </p:cNvSpPr>
              <p:nvPr/>
            </p:nvSpPr>
            <p:spPr bwMode="auto">
              <a:xfrm>
                <a:off x="978" y="2181"/>
                <a:ext cx="397" cy="111"/>
              </a:xfrm>
              <a:custGeom>
                <a:avLst/>
                <a:gdLst>
                  <a:gd name="T0" fmla="*/ 27 w 397"/>
                  <a:gd name="T1" fmla="*/ 101 h 111"/>
                  <a:gd name="T2" fmla="*/ 34 w 397"/>
                  <a:gd name="T3" fmla="*/ 104 h 111"/>
                  <a:gd name="T4" fmla="*/ 41 w 397"/>
                  <a:gd name="T5" fmla="*/ 104 h 111"/>
                  <a:gd name="T6" fmla="*/ 55 w 397"/>
                  <a:gd name="T7" fmla="*/ 107 h 111"/>
                  <a:gd name="T8" fmla="*/ 73 w 397"/>
                  <a:gd name="T9" fmla="*/ 107 h 111"/>
                  <a:gd name="T10" fmla="*/ 94 w 397"/>
                  <a:gd name="T11" fmla="*/ 110 h 111"/>
                  <a:gd name="T12" fmla="*/ 115 w 397"/>
                  <a:gd name="T13" fmla="*/ 107 h 111"/>
                  <a:gd name="T14" fmla="*/ 136 w 397"/>
                  <a:gd name="T15" fmla="*/ 107 h 111"/>
                  <a:gd name="T16" fmla="*/ 161 w 397"/>
                  <a:gd name="T17" fmla="*/ 104 h 111"/>
                  <a:gd name="T18" fmla="*/ 186 w 397"/>
                  <a:gd name="T19" fmla="*/ 98 h 111"/>
                  <a:gd name="T20" fmla="*/ 207 w 397"/>
                  <a:gd name="T21" fmla="*/ 95 h 111"/>
                  <a:gd name="T22" fmla="*/ 228 w 397"/>
                  <a:gd name="T23" fmla="*/ 89 h 111"/>
                  <a:gd name="T24" fmla="*/ 248 w 397"/>
                  <a:gd name="T25" fmla="*/ 84 h 111"/>
                  <a:gd name="T26" fmla="*/ 269 w 397"/>
                  <a:gd name="T27" fmla="*/ 75 h 111"/>
                  <a:gd name="T28" fmla="*/ 290 w 397"/>
                  <a:gd name="T29" fmla="*/ 69 h 111"/>
                  <a:gd name="T30" fmla="*/ 312 w 397"/>
                  <a:gd name="T31" fmla="*/ 63 h 111"/>
                  <a:gd name="T32" fmla="*/ 326 w 397"/>
                  <a:gd name="T33" fmla="*/ 54 h 111"/>
                  <a:gd name="T34" fmla="*/ 343 w 397"/>
                  <a:gd name="T35" fmla="*/ 48 h 111"/>
                  <a:gd name="T36" fmla="*/ 354 w 397"/>
                  <a:gd name="T37" fmla="*/ 43 h 111"/>
                  <a:gd name="T38" fmla="*/ 361 w 397"/>
                  <a:gd name="T39" fmla="*/ 37 h 111"/>
                  <a:gd name="T40" fmla="*/ 364 w 397"/>
                  <a:gd name="T41" fmla="*/ 34 h 111"/>
                  <a:gd name="T42" fmla="*/ 375 w 397"/>
                  <a:gd name="T43" fmla="*/ 23 h 111"/>
                  <a:gd name="T44" fmla="*/ 392 w 397"/>
                  <a:gd name="T45" fmla="*/ 5 h 111"/>
                  <a:gd name="T46" fmla="*/ 392 w 397"/>
                  <a:gd name="T47" fmla="*/ 2 h 111"/>
                  <a:gd name="T48" fmla="*/ 375 w 397"/>
                  <a:gd name="T49" fmla="*/ 8 h 111"/>
                  <a:gd name="T50" fmla="*/ 361 w 397"/>
                  <a:gd name="T51" fmla="*/ 14 h 111"/>
                  <a:gd name="T52" fmla="*/ 343 w 397"/>
                  <a:gd name="T53" fmla="*/ 23 h 111"/>
                  <a:gd name="T54" fmla="*/ 326 w 397"/>
                  <a:gd name="T55" fmla="*/ 28 h 111"/>
                  <a:gd name="T56" fmla="*/ 308 w 397"/>
                  <a:gd name="T57" fmla="*/ 37 h 111"/>
                  <a:gd name="T58" fmla="*/ 290 w 397"/>
                  <a:gd name="T59" fmla="*/ 43 h 111"/>
                  <a:gd name="T60" fmla="*/ 273 w 397"/>
                  <a:gd name="T61" fmla="*/ 51 h 111"/>
                  <a:gd name="T62" fmla="*/ 255 w 397"/>
                  <a:gd name="T63" fmla="*/ 57 h 111"/>
                  <a:gd name="T64" fmla="*/ 238 w 397"/>
                  <a:gd name="T65" fmla="*/ 63 h 111"/>
                  <a:gd name="T66" fmla="*/ 224 w 397"/>
                  <a:gd name="T67" fmla="*/ 69 h 111"/>
                  <a:gd name="T68" fmla="*/ 207 w 397"/>
                  <a:gd name="T69" fmla="*/ 75 h 111"/>
                  <a:gd name="T70" fmla="*/ 196 w 397"/>
                  <a:gd name="T71" fmla="*/ 75 h 111"/>
                  <a:gd name="T72" fmla="*/ 179 w 397"/>
                  <a:gd name="T73" fmla="*/ 81 h 111"/>
                  <a:gd name="T74" fmla="*/ 157 w 397"/>
                  <a:gd name="T75" fmla="*/ 81 h 111"/>
                  <a:gd name="T76" fmla="*/ 140 w 397"/>
                  <a:gd name="T77" fmla="*/ 84 h 111"/>
                  <a:gd name="T78" fmla="*/ 119 w 397"/>
                  <a:gd name="T79" fmla="*/ 84 h 111"/>
                  <a:gd name="T80" fmla="*/ 101 w 397"/>
                  <a:gd name="T81" fmla="*/ 84 h 111"/>
                  <a:gd name="T82" fmla="*/ 80 w 397"/>
                  <a:gd name="T83" fmla="*/ 84 h 111"/>
                  <a:gd name="T84" fmla="*/ 63 w 397"/>
                  <a:gd name="T85" fmla="*/ 81 h 111"/>
                  <a:gd name="T86" fmla="*/ 45 w 397"/>
                  <a:gd name="T87" fmla="*/ 81 h 111"/>
                  <a:gd name="T88" fmla="*/ 27 w 397"/>
                  <a:gd name="T89" fmla="*/ 78 h 111"/>
                  <a:gd name="T90" fmla="*/ 10 w 397"/>
                  <a:gd name="T91" fmla="*/ 75 h 111"/>
                  <a:gd name="T92" fmla="*/ 0 w 397"/>
                  <a:gd name="T93" fmla="*/ 72 h 111"/>
                  <a:gd name="T94" fmla="*/ 17 w 397"/>
                  <a:gd name="T95" fmla="*/ 86 h 111"/>
                  <a:gd name="T96" fmla="*/ 27 w 397"/>
                  <a:gd name="T97" fmla="*/ 98 h 1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7"/>
                  <a:gd name="T148" fmla="*/ 0 h 111"/>
                  <a:gd name="T149" fmla="*/ 397 w 397"/>
                  <a:gd name="T150" fmla="*/ 111 h 1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7" h="111">
                    <a:moveTo>
                      <a:pt x="27" y="98"/>
                    </a:moveTo>
                    <a:lnTo>
                      <a:pt x="27" y="98"/>
                    </a:lnTo>
                    <a:lnTo>
                      <a:pt x="27" y="101"/>
                    </a:lnTo>
                    <a:lnTo>
                      <a:pt x="31" y="101"/>
                    </a:lnTo>
                    <a:lnTo>
                      <a:pt x="34" y="104"/>
                    </a:lnTo>
                    <a:lnTo>
                      <a:pt x="38" y="104"/>
                    </a:lnTo>
                    <a:lnTo>
                      <a:pt x="41" y="104"/>
                    </a:lnTo>
                    <a:lnTo>
                      <a:pt x="45" y="107"/>
                    </a:lnTo>
                    <a:lnTo>
                      <a:pt x="48" y="107"/>
                    </a:lnTo>
                    <a:lnTo>
                      <a:pt x="52" y="107"/>
                    </a:lnTo>
                    <a:lnTo>
                      <a:pt x="55" y="107"/>
                    </a:lnTo>
                    <a:lnTo>
                      <a:pt x="60" y="107"/>
                    </a:lnTo>
                    <a:lnTo>
                      <a:pt x="67" y="107"/>
                    </a:lnTo>
                    <a:lnTo>
                      <a:pt x="70" y="107"/>
                    </a:lnTo>
                    <a:lnTo>
                      <a:pt x="73" y="107"/>
                    </a:lnTo>
                    <a:lnTo>
                      <a:pt x="77" y="110"/>
                    </a:lnTo>
                    <a:lnTo>
                      <a:pt x="84" y="110"/>
                    </a:lnTo>
                    <a:lnTo>
                      <a:pt x="87" y="110"/>
                    </a:lnTo>
                    <a:lnTo>
                      <a:pt x="94" y="110"/>
                    </a:lnTo>
                    <a:lnTo>
                      <a:pt x="98" y="110"/>
                    </a:lnTo>
                    <a:lnTo>
                      <a:pt x="105" y="107"/>
                    </a:lnTo>
                    <a:lnTo>
                      <a:pt x="108" y="107"/>
                    </a:lnTo>
                    <a:lnTo>
                      <a:pt x="115" y="107"/>
                    </a:lnTo>
                    <a:lnTo>
                      <a:pt x="119" y="107"/>
                    </a:lnTo>
                    <a:lnTo>
                      <a:pt x="126" y="107"/>
                    </a:lnTo>
                    <a:lnTo>
                      <a:pt x="133" y="107"/>
                    </a:lnTo>
                    <a:lnTo>
                      <a:pt x="136" y="107"/>
                    </a:lnTo>
                    <a:lnTo>
                      <a:pt x="143" y="107"/>
                    </a:lnTo>
                    <a:lnTo>
                      <a:pt x="150" y="104"/>
                    </a:lnTo>
                    <a:lnTo>
                      <a:pt x="157" y="104"/>
                    </a:lnTo>
                    <a:lnTo>
                      <a:pt x="161" y="104"/>
                    </a:lnTo>
                    <a:lnTo>
                      <a:pt x="167" y="101"/>
                    </a:lnTo>
                    <a:lnTo>
                      <a:pt x="174" y="101"/>
                    </a:lnTo>
                    <a:lnTo>
                      <a:pt x="182" y="101"/>
                    </a:lnTo>
                    <a:lnTo>
                      <a:pt x="186" y="98"/>
                    </a:lnTo>
                    <a:lnTo>
                      <a:pt x="193" y="98"/>
                    </a:lnTo>
                    <a:lnTo>
                      <a:pt x="200" y="95"/>
                    </a:lnTo>
                    <a:lnTo>
                      <a:pt x="207" y="95"/>
                    </a:lnTo>
                    <a:lnTo>
                      <a:pt x="210" y="92"/>
                    </a:lnTo>
                    <a:lnTo>
                      <a:pt x="217" y="92"/>
                    </a:lnTo>
                    <a:lnTo>
                      <a:pt x="221" y="92"/>
                    </a:lnTo>
                    <a:lnTo>
                      <a:pt x="228" y="89"/>
                    </a:lnTo>
                    <a:lnTo>
                      <a:pt x="231" y="86"/>
                    </a:lnTo>
                    <a:lnTo>
                      <a:pt x="238" y="86"/>
                    </a:lnTo>
                    <a:lnTo>
                      <a:pt x="245" y="84"/>
                    </a:lnTo>
                    <a:lnTo>
                      <a:pt x="248" y="84"/>
                    </a:lnTo>
                    <a:lnTo>
                      <a:pt x="255" y="81"/>
                    </a:lnTo>
                    <a:lnTo>
                      <a:pt x="259" y="81"/>
                    </a:lnTo>
                    <a:lnTo>
                      <a:pt x="266" y="78"/>
                    </a:lnTo>
                    <a:lnTo>
                      <a:pt x="269" y="75"/>
                    </a:lnTo>
                    <a:lnTo>
                      <a:pt x="276" y="75"/>
                    </a:lnTo>
                    <a:lnTo>
                      <a:pt x="280" y="72"/>
                    </a:lnTo>
                    <a:lnTo>
                      <a:pt x="287" y="72"/>
                    </a:lnTo>
                    <a:lnTo>
                      <a:pt x="290" y="69"/>
                    </a:lnTo>
                    <a:lnTo>
                      <a:pt x="298" y="66"/>
                    </a:lnTo>
                    <a:lnTo>
                      <a:pt x="302" y="66"/>
                    </a:lnTo>
                    <a:lnTo>
                      <a:pt x="305" y="63"/>
                    </a:lnTo>
                    <a:lnTo>
                      <a:pt x="312" y="63"/>
                    </a:lnTo>
                    <a:lnTo>
                      <a:pt x="315" y="61"/>
                    </a:lnTo>
                    <a:lnTo>
                      <a:pt x="319" y="57"/>
                    </a:lnTo>
                    <a:lnTo>
                      <a:pt x="322" y="57"/>
                    </a:lnTo>
                    <a:lnTo>
                      <a:pt x="326" y="54"/>
                    </a:lnTo>
                    <a:lnTo>
                      <a:pt x="329" y="54"/>
                    </a:lnTo>
                    <a:lnTo>
                      <a:pt x="336" y="51"/>
                    </a:lnTo>
                    <a:lnTo>
                      <a:pt x="340" y="48"/>
                    </a:lnTo>
                    <a:lnTo>
                      <a:pt x="343" y="48"/>
                    </a:lnTo>
                    <a:lnTo>
                      <a:pt x="343" y="46"/>
                    </a:lnTo>
                    <a:lnTo>
                      <a:pt x="347" y="46"/>
                    </a:lnTo>
                    <a:lnTo>
                      <a:pt x="350" y="43"/>
                    </a:lnTo>
                    <a:lnTo>
                      <a:pt x="354" y="43"/>
                    </a:lnTo>
                    <a:lnTo>
                      <a:pt x="354" y="40"/>
                    </a:lnTo>
                    <a:lnTo>
                      <a:pt x="357" y="40"/>
                    </a:lnTo>
                    <a:lnTo>
                      <a:pt x="361" y="37"/>
                    </a:lnTo>
                    <a:lnTo>
                      <a:pt x="364" y="34"/>
                    </a:lnTo>
                    <a:lnTo>
                      <a:pt x="368" y="31"/>
                    </a:lnTo>
                    <a:lnTo>
                      <a:pt x="371" y="25"/>
                    </a:lnTo>
                    <a:lnTo>
                      <a:pt x="375" y="23"/>
                    </a:lnTo>
                    <a:lnTo>
                      <a:pt x="382" y="17"/>
                    </a:lnTo>
                    <a:lnTo>
                      <a:pt x="385" y="11"/>
                    </a:lnTo>
                    <a:lnTo>
                      <a:pt x="389" y="8"/>
                    </a:lnTo>
                    <a:lnTo>
                      <a:pt x="392" y="5"/>
                    </a:lnTo>
                    <a:lnTo>
                      <a:pt x="396" y="2"/>
                    </a:lnTo>
                    <a:lnTo>
                      <a:pt x="396" y="0"/>
                    </a:lnTo>
                    <a:lnTo>
                      <a:pt x="392" y="2"/>
                    </a:lnTo>
                    <a:lnTo>
                      <a:pt x="389" y="2"/>
                    </a:lnTo>
                    <a:lnTo>
                      <a:pt x="385" y="5"/>
                    </a:lnTo>
                    <a:lnTo>
                      <a:pt x="382" y="5"/>
                    </a:lnTo>
                    <a:lnTo>
                      <a:pt x="375" y="8"/>
                    </a:lnTo>
                    <a:lnTo>
                      <a:pt x="371" y="11"/>
                    </a:lnTo>
                    <a:lnTo>
                      <a:pt x="368" y="11"/>
                    </a:lnTo>
                    <a:lnTo>
                      <a:pt x="364" y="14"/>
                    </a:lnTo>
                    <a:lnTo>
                      <a:pt x="361" y="14"/>
                    </a:lnTo>
                    <a:lnTo>
                      <a:pt x="357" y="17"/>
                    </a:lnTo>
                    <a:lnTo>
                      <a:pt x="350" y="20"/>
                    </a:lnTo>
                    <a:lnTo>
                      <a:pt x="347" y="20"/>
                    </a:lnTo>
                    <a:lnTo>
                      <a:pt x="343" y="23"/>
                    </a:lnTo>
                    <a:lnTo>
                      <a:pt x="340" y="23"/>
                    </a:lnTo>
                    <a:lnTo>
                      <a:pt x="333" y="25"/>
                    </a:lnTo>
                    <a:lnTo>
                      <a:pt x="329" y="28"/>
                    </a:lnTo>
                    <a:lnTo>
                      <a:pt x="326" y="28"/>
                    </a:lnTo>
                    <a:lnTo>
                      <a:pt x="322" y="31"/>
                    </a:lnTo>
                    <a:lnTo>
                      <a:pt x="315" y="34"/>
                    </a:lnTo>
                    <a:lnTo>
                      <a:pt x="312" y="34"/>
                    </a:lnTo>
                    <a:lnTo>
                      <a:pt x="308" y="37"/>
                    </a:lnTo>
                    <a:lnTo>
                      <a:pt x="305" y="40"/>
                    </a:lnTo>
                    <a:lnTo>
                      <a:pt x="298" y="40"/>
                    </a:lnTo>
                    <a:lnTo>
                      <a:pt x="294" y="43"/>
                    </a:lnTo>
                    <a:lnTo>
                      <a:pt x="290" y="43"/>
                    </a:lnTo>
                    <a:lnTo>
                      <a:pt x="287" y="46"/>
                    </a:lnTo>
                    <a:lnTo>
                      <a:pt x="280" y="48"/>
                    </a:lnTo>
                    <a:lnTo>
                      <a:pt x="276" y="48"/>
                    </a:lnTo>
                    <a:lnTo>
                      <a:pt x="273" y="51"/>
                    </a:lnTo>
                    <a:lnTo>
                      <a:pt x="269" y="54"/>
                    </a:lnTo>
                    <a:lnTo>
                      <a:pt x="262" y="54"/>
                    </a:lnTo>
                    <a:lnTo>
                      <a:pt x="259" y="57"/>
                    </a:lnTo>
                    <a:lnTo>
                      <a:pt x="255" y="57"/>
                    </a:lnTo>
                    <a:lnTo>
                      <a:pt x="252" y="61"/>
                    </a:lnTo>
                    <a:lnTo>
                      <a:pt x="248" y="61"/>
                    </a:lnTo>
                    <a:lnTo>
                      <a:pt x="241" y="63"/>
                    </a:lnTo>
                    <a:lnTo>
                      <a:pt x="238" y="63"/>
                    </a:lnTo>
                    <a:lnTo>
                      <a:pt x="234" y="66"/>
                    </a:lnTo>
                    <a:lnTo>
                      <a:pt x="231" y="66"/>
                    </a:lnTo>
                    <a:lnTo>
                      <a:pt x="228" y="69"/>
                    </a:lnTo>
                    <a:lnTo>
                      <a:pt x="224" y="69"/>
                    </a:lnTo>
                    <a:lnTo>
                      <a:pt x="217" y="72"/>
                    </a:lnTo>
                    <a:lnTo>
                      <a:pt x="214" y="72"/>
                    </a:lnTo>
                    <a:lnTo>
                      <a:pt x="210" y="72"/>
                    </a:lnTo>
                    <a:lnTo>
                      <a:pt x="207" y="75"/>
                    </a:lnTo>
                    <a:lnTo>
                      <a:pt x="203" y="75"/>
                    </a:lnTo>
                    <a:lnTo>
                      <a:pt x="200" y="75"/>
                    </a:lnTo>
                    <a:lnTo>
                      <a:pt x="196" y="75"/>
                    </a:lnTo>
                    <a:lnTo>
                      <a:pt x="189" y="78"/>
                    </a:lnTo>
                    <a:lnTo>
                      <a:pt x="186" y="78"/>
                    </a:lnTo>
                    <a:lnTo>
                      <a:pt x="182" y="78"/>
                    </a:lnTo>
                    <a:lnTo>
                      <a:pt x="179" y="81"/>
                    </a:lnTo>
                    <a:lnTo>
                      <a:pt x="171" y="81"/>
                    </a:lnTo>
                    <a:lnTo>
                      <a:pt x="167" y="81"/>
                    </a:lnTo>
                    <a:lnTo>
                      <a:pt x="164" y="81"/>
                    </a:lnTo>
                    <a:lnTo>
                      <a:pt x="157" y="81"/>
                    </a:lnTo>
                    <a:lnTo>
                      <a:pt x="154" y="81"/>
                    </a:lnTo>
                    <a:lnTo>
                      <a:pt x="150" y="84"/>
                    </a:lnTo>
                    <a:lnTo>
                      <a:pt x="143" y="84"/>
                    </a:lnTo>
                    <a:lnTo>
                      <a:pt x="140" y="84"/>
                    </a:lnTo>
                    <a:lnTo>
                      <a:pt x="133" y="84"/>
                    </a:lnTo>
                    <a:lnTo>
                      <a:pt x="129" y="84"/>
                    </a:lnTo>
                    <a:lnTo>
                      <a:pt x="126" y="84"/>
                    </a:lnTo>
                    <a:lnTo>
                      <a:pt x="119" y="84"/>
                    </a:lnTo>
                    <a:lnTo>
                      <a:pt x="115" y="84"/>
                    </a:lnTo>
                    <a:lnTo>
                      <a:pt x="112" y="84"/>
                    </a:lnTo>
                    <a:lnTo>
                      <a:pt x="105" y="84"/>
                    </a:lnTo>
                    <a:lnTo>
                      <a:pt x="101" y="84"/>
                    </a:lnTo>
                    <a:lnTo>
                      <a:pt x="98" y="84"/>
                    </a:lnTo>
                    <a:lnTo>
                      <a:pt x="91" y="84"/>
                    </a:lnTo>
                    <a:lnTo>
                      <a:pt x="87" y="84"/>
                    </a:lnTo>
                    <a:lnTo>
                      <a:pt x="80" y="84"/>
                    </a:lnTo>
                    <a:lnTo>
                      <a:pt x="77" y="84"/>
                    </a:lnTo>
                    <a:lnTo>
                      <a:pt x="73" y="84"/>
                    </a:lnTo>
                    <a:lnTo>
                      <a:pt x="67" y="84"/>
                    </a:lnTo>
                    <a:lnTo>
                      <a:pt x="63" y="81"/>
                    </a:lnTo>
                    <a:lnTo>
                      <a:pt x="60" y="81"/>
                    </a:lnTo>
                    <a:lnTo>
                      <a:pt x="52" y="81"/>
                    </a:lnTo>
                    <a:lnTo>
                      <a:pt x="48" y="81"/>
                    </a:lnTo>
                    <a:lnTo>
                      <a:pt x="45" y="81"/>
                    </a:lnTo>
                    <a:lnTo>
                      <a:pt x="41" y="81"/>
                    </a:lnTo>
                    <a:lnTo>
                      <a:pt x="34" y="78"/>
                    </a:lnTo>
                    <a:lnTo>
                      <a:pt x="31" y="78"/>
                    </a:lnTo>
                    <a:lnTo>
                      <a:pt x="27" y="78"/>
                    </a:lnTo>
                    <a:lnTo>
                      <a:pt x="24" y="78"/>
                    </a:lnTo>
                    <a:lnTo>
                      <a:pt x="20" y="78"/>
                    </a:lnTo>
                    <a:lnTo>
                      <a:pt x="13" y="75"/>
                    </a:lnTo>
                    <a:lnTo>
                      <a:pt x="10" y="75"/>
                    </a:lnTo>
                    <a:lnTo>
                      <a:pt x="6" y="75"/>
                    </a:lnTo>
                    <a:lnTo>
                      <a:pt x="3" y="75"/>
                    </a:lnTo>
                    <a:lnTo>
                      <a:pt x="0" y="72"/>
                    </a:lnTo>
                    <a:lnTo>
                      <a:pt x="0" y="75"/>
                    </a:lnTo>
                    <a:lnTo>
                      <a:pt x="3" y="78"/>
                    </a:lnTo>
                    <a:lnTo>
                      <a:pt x="10" y="84"/>
                    </a:lnTo>
                    <a:lnTo>
                      <a:pt x="17" y="86"/>
                    </a:lnTo>
                    <a:lnTo>
                      <a:pt x="20" y="92"/>
                    </a:lnTo>
                    <a:lnTo>
                      <a:pt x="24" y="95"/>
                    </a:lnTo>
                    <a:lnTo>
                      <a:pt x="27" y="98"/>
                    </a:lnTo>
                  </a:path>
                </a:pathLst>
              </a:custGeom>
              <a:solidFill>
                <a:srgbClr val="3E5AFF"/>
              </a:solidFill>
              <a:ln w="9525" cap="rnd">
                <a:noFill/>
                <a:round/>
                <a:headEnd/>
                <a:tailEnd/>
              </a:ln>
            </p:spPr>
            <p:txBody>
              <a:bodyPr/>
              <a:lstStyle/>
              <a:p>
                <a:endParaRPr lang="en-US"/>
              </a:p>
            </p:txBody>
          </p:sp>
          <p:sp>
            <p:nvSpPr>
              <p:cNvPr id="37907" name="Freeform 26"/>
              <p:cNvSpPr>
                <a:spLocks/>
              </p:cNvSpPr>
              <p:nvPr/>
            </p:nvSpPr>
            <p:spPr bwMode="auto">
              <a:xfrm>
                <a:off x="1038" y="2076"/>
                <a:ext cx="281" cy="172"/>
              </a:xfrm>
              <a:custGeom>
                <a:avLst/>
                <a:gdLst>
                  <a:gd name="T0" fmla="*/ 48 w 281"/>
                  <a:gd name="T1" fmla="*/ 161 h 172"/>
                  <a:gd name="T2" fmla="*/ 52 w 281"/>
                  <a:gd name="T3" fmla="*/ 165 h 172"/>
                  <a:gd name="T4" fmla="*/ 62 w 281"/>
                  <a:gd name="T5" fmla="*/ 168 h 172"/>
                  <a:gd name="T6" fmla="*/ 76 w 281"/>
                  <a:gd name="T7" fmla="*/ 168 h 172"/>
                  <a:gd name="T8" fmla="*/ 90 w 281"/>
                  <a:gd name="T9" fmla="*/ 171 h 172"/>
                  <a:gd name="T10" fmla="*/ 107 w 281"/>
                  <a:gd name="T11" fmla="*/ 168 h 172"/>
                  <a:gd name="T12" fmla="*/ 122 w 281"/>
                  <a:gd name="T13" fmla="*/ 168 h 172"/>
                  <a:gd name="T14" fmla="*/ 133 w 281"/>
                  <a:gd name="T15" fmla="*/ 165 h 172"/>
                  <a:gd name="T16" fmla="*/ 146 w 281"/>
                  <a:gd name="T17" fmla="*/ 161 h 172"/>
                  <a:gd name="T18" fmla="*/ 160 w 281"/>
                  <a:gd name="T19" fmla="*/ 155 h 172"/>
                  <a:gd name="T20" fmla="*/ 178 w 281"/>
                  <a:gd name="T21" fmla="*/ 150 h 172"/>
                  <a:gd name="T22" fmla="*/ 192 w 281"/>
                  <a:gd name="T23" fmla="*/ 141 h 172"/>
                  <a:gd name="T24" fmla="*/ 202 w 281"/>
                  <a:gd name="T25" fmla="*/ 135 h 172"/>
                  <a:gd name="T26" fmla="*/ 213 w 281"/>
                  <a:gd name="T27" fmla="*/ 130 h 172"/>
                  <a:gd name="T28" fmla="*/ 223 w 281"/>
                  <a:gd name="T29" fmla="*/ 124 h 172"/>
                  <a:gd name="T30" fmla="*/ 223 w 281"/>
                  <a:gd name="T31" fmla="*/ 118 h 172"/>
                  <a:gd name="T32" fmla="*/ 226 w 281"/>
                  <a:gd name="T33" fmla="*/ 115 h 172"/>
                  <a:gd name="T34" fmla="*/ 230 w 281"/>
                  <a:gd name="T35" fmla="*/ 109 h 172"/>
                  <a:gd name="T36" fmla="*/ 233 w 281"/>
                  <a:gd name="T37" fmla="*/ 98 h 172"/>
                  <a:gd name="T38" fmla="*/ 241 w 281"/>
                  <a:gd name="T39" fmla="*/ 84 h 172"/>
                  <a:gd name="T40" fmla="*/ 248 w 281"/>
                  <a:gd name="T41" fmla="*/ 66 h 172"/>
                  <a:gd name="T42" fmla="*/ 259 w 281"/>
                  <a:gd name="T43" fmla="*/ 51 h 172"/>
                  <a:gd name="T44" fmla="*/ 266 w 281"/>
                  <a:gd name="T45" fmla="*/ 34 h 172"/>
                  <a:gd name="T46" fmla="*/ 273 w 281"/>
                  <a:gd name="T47" fmla="*/ 20 h 172"/>
                  <a:gd name="T48" fmla="*/ 276 w 281"/>
                  <a:gd name="T49" fmla="*/ 8 h 172"/>
                  <a:gd name="T50" fmla="*/ 280 w 281"/>
                  <a:gd name="T51" fmla="*/ 2 h 172"/>
                  <a:gd name="T52" fmla="*/ 280 w 281"/>
                  <a:gd name="T53" fmla="*/ 0 h 172"/>
                  <a:gd name="T54" fmla="*/ 269 w 281"/>
                  <a:gd name="T55" fmla="*/ 5 h 172"/>
                  <a:gd name="T56" fmla="*/ 252 w 281"/>
                  <a:gd name="T57" fmla="*/ 14 h 172"/>
                  <a:gd name="T58" fmla="*/ 233 w 281"/>
                  <a:gd name="T59" fmla="*/ 22 h 172"/>
                  <a:gd name="T60" fmla="*/ 223 w 281"/>
                  <a:gd name="T61" fmla="*/ 28 h 172"/>
                  <a:gd name="T62" fmla="*/ 209 w 281"/>
                  <a:gd name="T63" fmla="*/ 34 h 172"/>
                  <a:gd name="T64" fmla="*/ 199 w 281"/>
                  <a:gd name="T65" fmla="*/ 40 h 172"/>
                  <a:gd name="T66" fmla="*/ 188 w 281"/>
                  <a:gd name="T67" fmla="*/ 43 h 172"/>
                  <a:gd name="T68" fmla="*/ 181 w 281"/>
                  <a:gd name="T69" fmla="*/ 45 h 172"/>
                  <a:gd name="T70" fmla="*/ 171 w 281"/>
                  <a:gd name="T71" fmla="*/ 48 h 172"/>
                  <a:gd name="T72" fmla="*/ 160 w 281"/>
                  <a:gd name="T73" fmla="*/ 51 h 172"/>
                  <a:gd name="T74" fmla="*/ 146 w 281"/>
                  <a:gd name="T75" fmla="*/ 54 h 172"/>
                  <a:gd name="T76" fmla="*/ 143 w 281"/>
                  <a:gd name="T77" fmla="*/ 54 h 172"/>
                  <a:gd name="T78" fmla="*/ 133 w 281"/>
                  <a:gd name="T79" fmla="*/ 57 h 172"/>
                  <a:gd name="T80" fmla="*/ 122 w 281"/>
                  <a:gd name="T81" fmla="*/ 60 h 172"/>
                  <a:gd name="T82" fmla="*/ 107 w 281"/>
                  <a:gd name="T83" fmla="*/ 60 h 172"/>
                  <a:gd name="T84" fmla="*/ 93 w 281"/>
                  <a:gd name="T85" fmla="*/ 63 h 172"/>
                  <a:gd name="T86" fmla="*/ 80 w 281"/>
                  <a:gd name="T87" fmla="*/ 63 h 172"/>
                  <a:gd name="T88" fmla="*/ 66 w 281"/>
                  <a:gd name="T89" fmla="*/ 66 h 172"/>
                  <a:gd name="T90" fmla="*/ 48 w 281"/>
                  <a:gd name="T91" fmla="*/ 66 h 172"/>
                  <a:gd name="T92" fmla="*/ 31 w 281"/>
                  <a:gd name="T93" fmla="*/ 63 h 172"/>
                  <a:gd name="T94" fmla="*/ 17 w 281"/>
                  <a:gd name="T95" fmla="*/ 63 h 172"/>
                  <a:gd name="T96" fmla="*/ 0 w 281"/>
                  <a:gd name="T97" fmla="*/ 60 h 172"/>
                  <a:gd name="T98" fmla="*/ 0 w 281"/>
                  <a:gd name="T99" fmla="*/ 60 h 172"/>
                  <a:gd name="T100" fmla="*/ 3 w 281"/>
                  <a:gd name="T101" fmla="*/ 69 h 172"/>
                  <a:gd name="T102" fmla="*/ 10 w 281"/>
                  <a:gd name="T103" fmla="*/ 81 h 172"/>
                  <a:gd name="T104" fmla="*/ 17 w 281"/>
                  <a:gd name="T105" fmla="*/ 95 h 172"/>
                  <a:gd name="T106" fmla="*/ 24 w 281"/>
                  <a:gd name="T107" fmla="*/ 112 h 172"/>
                  <a:gd name="T108" fmla="*/ 31 w 281"/>
                  <a:gd name="T109" fmla="*/ 127 h 172"/>
                  <a:gd name="T110" fmla="*/ 38 w 281"/>
                  <a:gd name="T111" fmla="*/ 141 h 172"/>
                  <a:gd name="T112" fmla="*/ 45 w 281"/>
                  <a:gd name="T113" fmla="*/ 153 h 172"/>
                  <a:gd name="T114" fmla="*/ 45 w 281"/>
                  <a:gd name="T115" fmla="*/ 158 h 1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1"/>
                  <a:gd name="T175" fmla="*/ 0 h 172"/>
                  <a:gd name="T176" fmla="*/ 281 w 281"/>
                  <a:gd name="T177" fmla="*/ 172 h 1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1" h="172">
                    <a:moveTo>
                      <a:pt x="45" y="158"/>
                    </a:moveTo>
                    <a:lnTo>
                      <a:pt x="45" y="158"/>
                    </a:lnTo>
                    <a:lnTo>
                      <a:pt x="48" y="161"/>
                    </a:lnTo>
                    <a:lnTo>
                      <a:pt x="52" y="165"/>
                    </a:lnTo>
                    <a:lnTo>
                      <a:pt x="55" y="165"/>
                    </a:lnTo>
                    <a:lnTo>
                      <a:pt x="59" y="168"/>
                    </a:lnTo>
                    <a:lnTo>
                      <a:pt x="62" y="168"/>
                    </a:lnTo>
                    <a:lnTo>
                      <a:pt x="66" y="168"/>
                    </a:lnTo>
                    <a:lnTo>
                      <a:pt x="69" y="168"/>
                    </a:lnTo>
                    <a:lnTo>
                      <a:pt x="76" y="168"/>
                    </a:lnTo>
                    <a:lnTo>
                      <a:pt x="80" y="168"/>
                    </a:lnTo>
                    <a:lnTo>
                      <a:pt x="86" y="171"/>
                    </a:lnTo>
                    <a:lnTo>
                      <a:pt x="90" y="171"/>
                    </a:lnTo>
                    <a:lnTo>
                      <a:pt x="97" y="168"/>
                    </a:lnTo>
                    <a:lnTo>
                      <a:pt x="100" y="168"/>
                    </a:lnTo>
                    <a:lnTo>
                      <a:pt x="107" y="168"/>
                    </a:lnTo>
                    <a:lnTo>
                      <a:pt x="111" y="168"/>
                    </a:lnTo>
                    <a:lnTo>
                      <a:pt x="119" y="168"/>
                    </a:lnTo>
                    <a:lnTo>
                      <a:pt x="122" y="168"/>
                    </a:lnTo>
                    <a:lnTo>
                      <a:pt x="129" y="165"/>
                    </a:lnTo>
                    <a:lnTo>
                      <a:pt x="133" y="165"/>
                    </a:lnTo>
                    <a:lnTo>
                      <a:pt x="136" y="165"/>
                    </a:lnTo>
                    <a:lnTo>
                      <a:pt x="143" y="161"/>
                    </a:lnTo>
                    <a:lnTo>
                      <a:pt x="146" y="161"/>
                    </a:lnTo>
                    <a:lnTo>
                      <a:pt x="153" y="158"/>
                    </a:lnTo>
                    <a:lnTo>
                      <a:pt x="157" y="158"/>
                    </a:lnTo>
                    <a:lnTo>
                      <a:pt x="160" y="155"/>
                    </a:lnTo>
                    <a:lnTo>
                      <a:pt x="167" y="153"/>
                    </a:lnTo>
                    <a:lnTo>
                      <a:pt x="171" y="153"/>
                    </a:lnTo>
                    <a:lnTo>
                      <a:pt x="178" y="150"/>
                    </a:lnTo>
                    <a:lnTo>
                      <a:pt x="181" y="147"/>
                    </a:lnTo>
                    <a:lnTo>
                      <a:pt x="185" y="144"/>
                    </a:lnTo>
                    <a:lnTo>
                      <a:pt x="192" y="141"/>
                    </a:lnTo>
                    <a:lnTo>
                      <a:pt x="195" y="141"/>
                    </a:lnTo>
                    <a:lnTo>
                      <a:pt x="199" y="138"/>
                    </a:lnTo>
                    <a:lnTo>
                      <a:pt x="202" y="135"/>
                    </a:lnTo>
                    <a:lnTo>
                      <a:pt x="206" y="132"/>
                    </a:lnTo>
                    <a:lnTo>
                      <a:pt x="209" y="132"/>
                    </a:lnTo>
                    <a:lnTo>
                      <a:pt x="213" y="130"/>
                    </a:lnTo>
                    <a:lnTo>
                      <a:pt x="216" y="127"/>
                    </a:lnTo>
                    <a:lnTo>
                      <a:pt x="220" y="124"/>
                    </a:lnTo>
                    <a:lnTo>
                      <a:pt x="223" y="124"/>
                    </a:lnTo>
                    <a:lnTo>
                      <a:pt x="223" y="121"/>
                    </a:lnTo>
                    <a:lnTo>
                      <a:pt x="223" y="118"/>
                    </a:lnTo>
                    <a:lnTo>
                      <a:pt x="226" y="118"/>
                    </a:lnTo>
                    <a:lnTo>
                      <a:pt x="226" y="115"/>
                    </a:lnTo>
                    <a:lnTo>
                      <a:pt x="226" y="112"/>
                    </a:lnTo>
                    <a:lnTo>
                      <a:pt x="230" y="109"/>
                    </a:lnTo>
                    <a:lnTo>
                      <a:pt x="230" y="107"/>
                    </a:lnTo>
                    <a:lnTo>
                      <a:pt x="233" y="101"/>
                    </a:lnTo>
                    <a:lnTo>
                      <a:pt x="233" y="98"/>
                    </a:lnTo>
                    <a:lnTo>
                      <a:pt x="238" y="92"/>
                    </a:lnTo>
                    <a:lnTo>
                      <a:pt x="241" y="89"/>
                    </a:lnTo>
                    <a:lnTo>
                      <a:pt x="241" y="84"/>
                    </a:lnTo>
                    <a:lnTo>
                      <a:pt x="245" y="78"/>
                    </a:lnTo>
                    <a:lnTo>
                      <a:pt x="248" y="72"/>
                    </a:lnTo>
                    <a:lnTo>
                      <a:pt x="248" y="66"/>
                    </a:lnTo>
                    <a:lnTo>
                      <a:pt x="252" y="60"/>
                    </a:lnTo>
                    <a:lnTo>
                      <a:pt x="255" y="57"/>
                    </a:lnTo>
                    <a:lnTo>
                      <a:pt x="259" y="51"/>
                    </a:lnTo>
                    <a:lnTo>
                      <a:pt x="259" y="45"/>
                    </a:lnTo>
                    <a:lnTo>
                      <a:pt x="262" y="40"/>
                    </a:lnTo>
                    <a:lnTo>
                      <a:pt x="266" y="34"/>
                    </a:lnTo>
                    <a:lnTo>
                      <a:pt x="266" y="28"/>
                    </a:lnTo>
                    <a:lnTo>
                      <a:pt x="269" y="25"/>
                    </a:lnTo>
                    <a:lnTo>
                      <a:pt x="273" y="20"/>
                    </a:lnTo>
                    <a:lnTo>
                      <a:pt x="273" y="17"/>
                    </a:lnTo>
                    <a:lnTo>
                      <a:pt x="276" y="11"/>
                    </a:lnTo>
                    <a:lnTo>
                      <a:pt x="276" y="8"/>
                    </a:lnTo>
                    <a:lnTo>
                      <a:pt x="276" y="5"/>
                    </a:lnTo>
                    <a:lnTo>
                      <a:pt x="280" y="2"/>
                    </a:lnTo>
                    <a:lnTo>
                      <a:pt x="280" y="0"/>
                    </a:lnTo>
                    <a:lnTo>
                      <a:pt x="276" y="2"/>
                    </a:lnTo>
                    <a:lnTo>
                      <a:pt x="269" y="5"/>
                    </a:lnTo>
                    <a:lnTo>
                      <a:pt x="262" y="8"/>
                    </a:lnTo>
                    <a:lnTo>
                      <a:pt x="255" y="11"/>
                    </a:lnTo>
                    <a:lnTo>
                      <a:pt x="252" y="14"/>
                    </a:lnTo>
                    <a:lnTo>
                      <a:pt x="245" y="17"/>
                    </a:lnTo>
                    <a:lnTo>
                      <a:pt x="241" y="20"/>
                    </a:lnTo>
                    <a:lnTo>
                      <a:pt x="233" y="22"/>
                    </a:lnTo>
                    <a:lnTo>
                      <a:pt x="230" y="25"/>
                    </a:lnTo>
                    <a:lnTo>
                      <a:pt x="226" y="28"/>
                    </a:lnTo>
                    <a:lnTo>
                      <a:pt x="223" y="28"/>
                    </a:lnTo>
                    <a:lnTo>
                      <a:pt x="216" y="31"/>
                    </a:lnTo>
                    <a:lnTo>
                      <a:pt x="213" y="34"/>
                    </a:lnTo>
                    <a:lnTo>
                      <a:pt x="209" y="34"/>
                    </a:lnTo>
                    <a:lnTo>
                      <a:pt x="206" y="37"/>
                    </a:lnTo>
                    <a:lnTo>
                      <a:pt x="202" y="37"/>
                    </a:lnTo>
                    <a:lnTo>
                      <a:pt x="199" y="40"/>
                    </a:lnTo>
                    <a:lnTo>
                      <a:pt x="195" y="40"/>
                    </a:lnTo>
                    <a:lnTo>
                      <a:pt x="192" y="43"/>
                    </a:lnTo>
                    <a:lnTo>
                      <a:pt x="188" y="43"/>
                    </a:lnTo>
                    <a:lnTo>
                      <a:pt x="185" y="43"/>
                    </a:lnTo>
                    <a:lnTo>
                      <a:pt x="185" y="45"/>
                    </a:lnTo>
                    <a:lnTo>
                      <a:pt x="181" y="45"/>
                    </a:lnTo>
                    <a:lnTo>
                      <a:pt x="178" y="45"/>
                    </a:lnTo>
                    <a:lnTo>
                      <a:pt x="174" y="48"/>
                    </a:lnTo>
                    <a:lnTo>
                      <a:pt x="171" y="48"/>
                    </a:lnTo>
                    <a:lnTo>
                      <a:pt x="167" y="48"/>
                    </a:lnTo>
                    <a:lnTo>
                      <a:pt x="164" y="51"/>
                    </a:lnTo>
                    <a:lnTo>
                      <a:pt x="160" y="51"/>
                    </a:lnTo>
                    <a:lnTo>
                      <a:pt x="157" y="51"/>
                    </a:lnTo>
                    <a:lnTo>
                      <a:pt x="153" y="54"/>
                    </a:lnTo>
                    <a:lnTo>
                      <a:pt x="146" y="54"/>
                    </a:lnTo>
                    <a:lnTo>
                      <a:pt x="143" y="54"/>
                    </a:lnTo>
                    <a:lnTo>
                      <a:pt x="140" y="57"/>
                    </a:lnTo>
                    <a:lnTo>
                      <a:pt x="136" y="57"/>
                    </a:lnTo>
                    <a:lnTo>
                      <a:pt x="133" y="57"/>
                    </a:lnTo>
                    <a:lnTo>
                      <a:pt x="129" y="57"/>
                    </a:lnTo>
                    <a:lnTo>
                      <a:pt x="126" y="60"/>
                    </a:lnTo>
                    <a:lnTo>
                      <a:pt x="122" y="60"/>
                    </a:lnTo>
                    <a:lnTo>
                      <a:pt x="119" y="60"/>
                    </a:lnTo>
                    <a:lnTo>
                      <a:pt x="114" y="60"/>
                    </a:lnTo>
                    <a:lnTo>
                      <a:pt x="107" y="60"/>
                    </a:lnTo>
                    <a:lnTo>
                      <a:pt x="104" y="63"/>
                    </a:lnTo>
                    <a:lnTo>
                      <a:pt x="100" y="63"/>
                    </a:lnTo>
                    <a:lnTo>
                      <a:pt x="93" y="63"/>
                    </a:lnTo>
                    <a:lnTo>
                      <a:pt x="90" y="63"/>
                    </a:lnTo>
                    <a:lnTo>
                      <a:pt x="83" y="63"/>
                    </a:lnTo>
                    <a:lnTo>
                      <a:pt x="80" y="63"/>
                    </a:lnTo>
                    <a:lnTo>
                      <a:pt x="76" y="66"/>
                    </a:lnTo>
                    <a:lnTo>
                      <a:pt x="69" y="66"/>
                    </a:lnTo>
                    <a:lnTo>
                      <a:pt x="66" y="66"/>
                    </a:lnTo>
                    <a:lnTo>
                      <a:pt x="59" y="66"/>
                    </a:lnTo>
                    <a:lnTo>
                      <a:pt x="52" y="66"/>
                    </a:lnTo>
                    <a:lnTo>
                      <a:pt x="48" y="66"/>
                    </a:lnTo>
                    <a:lnTo>
                      <a:pt x="41" y="66"/>
                    </a:lnTo>
                    <a:lnTo>
                      <a:pt x="38" y="66"/>
                    </a:lnTo>
                    <a:lnTo>
                      <a:pt x="31" y="63"/>
                    </a:lnTo>
                    <a:lnTo>
                      <a:pt x="27" y="63"/>
                    </a:lnTo>
                    <a:lnTo>
                      <a:pt x="20" y="63"/>
                    </a:lnTo>
                    <a:lnTo>
                      <a:pt x="17" y="63"/>
                    </a:lnTo>
                    <a:lnTo>
                      <a:pt x="10" y="63"/>
                    </a:lnTo>
                    <a:lnTo>
                      <a:pt x="6" y="60"/>
                    </a:lnTo>
                    <a:lnTo>
                      <a:pt x="0" y="60"/>
                    </a:lnTo>
                    <a:lnTo>
                      <a:pt x="3" y="63"/>
                    </a:lnTo>
                    <a:lnTo>
                      <a:pt x="3" y="66"/>
                    </a:lnTo>
                    <a:lnTo>
                      <a:pt x="3" y="69"/>
                    </a:lnTo>
                    <a:lnTo>
                      <a:pt x="6" y="72"/>
                    </a:lnTo>
                    <a:lnTo>
                      <a:pt x="6" y="75"/>
                    </a:lnTo>
                    <a:lnTo>
                      <a:pt x="10" y="81"/>
                    </a:lnTo>
                    <a:lnTo>
                      <a:pt x="13" y="86"/>
                    </a:lnTo>
                    <a:lnTo>
                      <a:pt x="13" y="89"/>
                    </a:lnTo>
                    <a:lnTo>
                      <a:pt x="17" y="95"/>
                    </a:lnTo>
                    <a:lnTo>
                      <a:pt x="20" y="101"/>
                    </a:lnTo>
                    <a:lnTo>
                      <a:pt x="20" y="107"/>
                    </a:lnTo>
                    <a:lnTo>
                      <a:pt x="24" y="112"/>
                    </a:lnTo>
                    <a:lnTo>
                      <a:pt x="27" y="118"/>
                    </a:lnTo>
                    <a:lnTo>
                      <a:pt x="31" y="121"/>
                    </a:lnTo>
                    <a:lnTo>
                      <a:pt x="31" y="127"/>
                    </a:lnTo>
                    <a:lnTo>
                      <a:pt x="34" y="132"/>
                    </a:lnTo>
                    <a:lnTo>
                      <a:pt x="38" y="138"/>
                    </a:lnTo>
                    <a:lnTo>
                      <a:pt x="38" y="141"/>
                    </a:lnTo>
                    <a:lnTo>
                      <a:pt x="41" y="147"/>
                    </a:lnTo>
                    <a:lnTo>
                      <a:pt x="41" y="150"/>
                    </a:lnTo>
                    <a:lnTo>
                      <a:pt x="45" y="153"/>
                    </a:lnTo>
                    <a:lnTo>
                      <a:pt x="45" y="155"/>
                    </a:lnTo>
                    <a:lnTo>
                      <a:pt x="45" y="158"/>
                    </a:lnTo>
                  </a:path>
                </a:pathLst>
              </a:custGeom>
              <a:solidFill>
                <a:srgbClr val="3E5AFF"/>
              </a:solidFill>
              <a:ln w="9525" cap="rnd">
                <a:noFill/>
                <a:round/>
                <a:headEnd/>
                <a:tailEnd/>
              </a:ln>
            </p:spPr>
            <p:txBody>
              <a:bodyPr/>
              <a:lstStyle/>
              <a:p>
                <a:endParaRPr lang="en-US"/>
              </a:p>
            </p:txBody>
          </p:sp>
          <p:sp>
            <p:nvSpPr>
              <p:cNvPr id="37908" name="Freeform 27"/>
              <p:cNvSpPr>
                <a:spLocks/>
              </p:cNvSpPr>
              <p:nvPr/>
            </p:nvSpPr>
            <p:spPr bwMode="auto">
              <a:xfrm>
                <a:off x="1264" y="2067"/>
                <a:ext cx="124" cy="123"/>
              </a:xfrm>
              <a:custGeom>
                <a:avLst/>
                <a:gdLst>
                  <a:gd name="T0" fmla="*/ 39 w 124"/>
                  <a:gd name="T1" fmla="*/ 31 h 123"/>
                  <a:gd name="T2" fmla="*/ 46 w 124"/>
                  <a:gd name="T3" fmla="*/ 17 h 123"/>
                  <a:gd name="T4" fmla="*/ 53 w 124"/>
                  <a:gd name="T5" fmla="*/ 8 h 123"/>
                  <a:gd name="T6" fmla="*/ 56 w 124"/>
                  <a:gd name="T7" fmla="*/ 8 h 123"/>
                  <a:gd name="T8" fmla="*/ 56 w 124"/>
                  <a:gd name="T9" fmla="*/ 5 h 123"/>
                  <a:gd name="T10" fmla="*/ 63 w 124"/>
                  <a:gd name="T11" fmla="*/ 5 h 123"/>
                  <a:gd name="T12" fmla="*/ 70 w 124"/>
                  <a:gd name="T13" fmla="*/ 2 h 123"/>
                  <a:gd name="T14" fmla="*/ 77 w 124"/>
                  <a:gd name="T15" fmla="*/ 0 h 123"/>
                  <a:gd name="T16" fmla="*/ 88 w 124"/>
                  <a:gd name="T17" fmla="*/ 0 h 123"/>
                  <a:gd name="T18" fmla="*/ 98 w 124"/>
                  <a:gd name="T19" fmla="*/ 0 h 123"/>
                  <a:gd name="T20" fmla="*/ 105 w 124"/>
                  <a:gd name="T21" fmla="*/ 0 h 123"/>
                  <a:gd name="T22" fmla="*/ 112 w 124"/>
                  <a:gd name="T23" fmla="*/ 5 h 123"/>
                  <a:gd name="T24" fmla="*/ 119 w 124"/>
                  <a:gd name="T25" fmla="*/ 14 h 123"/>
                  <a:gd name="T26" fmla="*/ 123 w 124"/>
                  <a:gd name="T27" fmla="*/ 25 h 123"/>
                  <a:gd name="T28" fmla="*/ 123 w 124"/>
                  <a:gd name="T29" fmla="*/ 31 h 123"/>
                  <a:gd name="T30" fmla="*/ 123 w 124"/>
                  <a:gd name="T31" fmla="*/ 40 h 123"/>
                  <a:gd name="T32" fmla="*/ 119 w 124"/>
                  <a:gd name="T33" fmla="*/ 46 h 123"/>
                  <a:gd name="T34" fmla="*/ 112 w 124"/>
                  <a:gd name="T35" fmla="*/ 54 h 123"/>
                  <a:gd name="T36" fmla="*/ 105 w 124"/>
                  <a:gd name="T37" fmla="*/ 63 h 123"/>
                  <a:gd name="T38" fmla="*/ 98 w 124"/>
                  <a:gd name="T39" fmla="*/ 72 h 123"/>
                  <a:gd name="T40" fmla="*/ 88 w 124"/>
                  <a:gd name="T41" fmla="*/ 78 h 123"/>
                  <a:gd name="T42" fmla="*/ 77 w 124"/>
                  <a:gd name="T43" fmla="*/ 87 h 123"/>
                  <a:gd name="T44" fmla="*/ 67 w 124"/>
                  <a:gd name="T45" fmla="*/ 96 h 123"/>
                  <a:gd name="T46" fmla="*/ 53 w 124"/>
                  <a:gd name="T47" fmla="*/ 101 h 123"/>
                  <a:gd name="T48" fmla="*/ 39 w 124"/>
                  <a:gd name="T49" fmla="*/ 107 h 123"/>
                  <a:gd name="T50" fmla="*/ 25 w 124"/>
                  <a:gd name="T51" fmla="*/ 113 h 123"/>
                  <a:gd name="T52" fmla="*/ 11 w 124"/>
                  <a:gd name="T53" fmla="*/ 119 h 123"/>
                  <a:gd name="T54" fmla="*/ 0 w 124"/>
                  <a:gd name="T55" fmla="*/ 122 h 123"/>
                  <a:gd name="T56" fmla="*/ 0 w 124"/>
                  <a:gd name="T57" fmla="*/ 113 h 123"/>
                  <a:gd name="T58" fmla="*/ 6 w 124"/>
                  <a:gd name="T59" fmla="*/ 110 h 123"/>
                  <a:gd name="T60" fmla="*/ 18 w 124"/>
                  <a:gd name="T61" fmla="*/ 104 h 123"/>
                  <a:gd name="T62" fmla="*/ 28 w 124"/>
                  <a:gd name="T63" fmla="*/ 96 h 123"/>
                  <a:gd name="T64" fmla="*/ 46 w 124"/>
                  <a:gd name="T65" fmla="*/ 84 h 123"/>
                  <a:gd name="T66" fmla="*/ 60 w 124"/>
                  <a:gd name="T67" fmla="*/ 75 h 123"/>
                  <a:gd name="T68" fmla="*/ 70 w 124"/>
                  <a:gd name="T69" fmla="*/ 66 h 123"/>
                  <a:gd name="T70" fmla="*/ 74 w 124"/>
                  <a:gd name="T71" fmla="*/ 63 h 123"/>
                  <a:gd name="T72" fmla="*/ 81 w 124"/>
                  <a:gd name="T73" fmla="*/ 49 h 123"/>
                  <a:gd name="T74" fmla="*/ 84 w 124"/>
                  <a:gd name="T75" fmla="*/ 40 h 123"/>
                  <a:gd name="T76" fmla="*/ 84 w 124"/>
                  <a:gd name="T77" fmla="*/ 34 h 123"/>
                  <a:gd name="T78" fmla="*/ 81 w 124"/>
                  <a:gd name="T79" fmla="*/ 31 h 123"/>
                  <a:gd name="T80" fmla="*/ 74 w 124"/>
                  <a:gd name="T81" fmla="*/ 28 h 123"/>
                  <a:gd name="T82" fmla="*/ 67 w 124"/>
                  <a:gd name="T83" fmla="*/ 28 h 123"/>
                  <a:gd name="T84" fmla="*/ 60 w 124"/>
                  <a:gd name="T85" fmla="*/ 28 h 123"/>
                  <a:gd name="T86" fmla="*/ 53 w 124"/>
                  <a:gd name="T87" fmla="*/ 31 h 123"/>
                  <a:gd name="T88" fmla="*/ 46 w 124"/>
                  <a:gd name="T89" fmla="*/ 34 h 123"/>
                  <a:gd name="T90" fmla="*/ 39 w 124"/>
                  <a:gd name="T91" fmla="*/ 34 h 123"/>
                  <a:gd name="T92" fmla="*/ 35 w 124"/>
                  <a:gd name="T93" fmla="*/ 37 h 123"/>
                  <a:gd name="T94" fmla="*/ 35 w 124"/>
                  <a:gd name="T95" fmla="*/ 37 h 1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4"/>
                  <a:gd name="T145" fmla="*/ 0 h 123"/>
                  <a:gd name="T146" fmla="*/ 124 w 124"/>
                  <a:gd name="T147" fmla="*/ 123 h 12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4" h="123">
                    <a:moveTo>
                      <a:pt x="35" y="37"/>
                    </a:moveTo>
                    <a:lnTo>
                      <a:pt x="35" y="34"/>
                    </a:lnTo>
                    <a:lnTo>
                      <a:pt x="39" y="31"/>
                    </a:lnTo>
                    <a:lnTo>
                      <a:pt x="42" y="25"/>
                    </a:lnTo>
                    <a:lnTo>
                      <a:pt x="42" y="23"/>
                    </a:lnTo>
                    <a:lnTo>
                      <a:pt x="46" y="17"/>
                    </a:lnTo>
                    <a:lnTo>
                      <a:pt x="49" y="11"/>
                    </a:lnTo>
                    <a:lnTo>
                      <a:pt x="53" y="8"/>
                    </a:lnTo>
                    <a:lnTo>
                      <a:pt x="56" y="8"/>
                    </a:lnTo>
                    <a:lnTo>
                      <a:pt x="56" y="5"/>
                    </a:lnTo>
                    <a:lnTo>
                      <a:pt x="60" y="5"/>
                    </a:lnTo>
                    <a:lnTo>
                      <a:pt x="63" y="5"/>
                    </a:lnTo>
                    <a:lnTo>
                      <a:pt x="67" y="5"/>
                    </a:lnTo>
                    <a:lnTo>
                      <a:pt x="67" y="2"/>
                    </a:lnTo>
                    <a:lnTo>
                      <a:pt x="70" y="2"/>
                    </a:lnTo>
                    <a:lnTo>
                      <a:pt x="74" y="2"/>
                    </a:lnTo>
                    <a:lnTo>
                      <a:pt x="77" y="0"/>
                    </a:lnTo>
                    <a:lnTo>
                      <a:pt x="81" y="0"/>
                    </a:lnTo>
                    <a:lnTo>
                      <a:pt x="84" y="0"/>
                    </a:lnTo>
                    <a:lnTo>
                      <a:pt x="88" y="0"/>
                    </a:lnTo>
                    <a:lnTo>
                      <a:pt x="91" y="0"/>
                    </a:lnTo>
                    <a:lnTo>
                      <a:pt x="95" y="0"/>
                    </a:lnTo>
                    <a:lnTo>
                      <a:pt x="98" y="0"/>
                    </a:lnTo>
                    <a:lnTo>
                      <a:pt x="102" y="0"/>
                    </a:lnTo>
                    <a:lnTo>
                      <a:pt x="105" y="0"/>
                    </a:lnTo>
                    <a:lnTo>
                      <a:pt x="109" y="2"/>
                    </a:lnTo>
                    <a:lnTo>
                      <a:pt x="112" y="2"/>
                    </a:lnTo>
                    <a:lnTo>
                      <a:pt x="112" y="5"/>
                    </a:lnTo>
                    <a:lnTo>
                      <a:pt x="116" y="8"/>
                    </a:lnTo>
                    <a:lnTo>
                      <a:pt x="119" y="11"/>
                    </a:lnTo>
                    <a:lnTo>
                      <a:pt x="119" y="14"/>
                    </a:lnTo>
                    <a:lnTo>
                      <a:pt x="123" y="17"/>
                    </a:lnTo>
                    <a:lnTo>
                      <a:pt x="123" y="20"/>
                    </a:lnTo>
                    <a:lnTo>
                      <a:pt x="123" y="25"/>
                    </a:lnTo>
                    <a:lnTo>
                      <a:pt x="123" y="28"/>
                    </a:lnTo>
                    <a:lnTo>
                      <a:pt x="123" y="31"/>
                    </a:lnTo>
                    <a:lnTo>
                      <a:pt x="123" y="34"/>
                    </a:lnTo>
                    <a:lnTo>
                      <a:pt x="123" y="37"/>
                    </a:lnTo>
                    <a:lnTo>
                      <a:pt x="123" y="40"/>
                    </a:lnTo>
                    <a:lnTo>
                      <a:pt x="123" y="43"/>
                    </a:lnTo>
                    <a:lnTo>
                      <a:pt x="119" y="46"/>
                    </a:lnTo>
                    <a:lnTo>
                      <a:pt x="116" y="49"/>
                    </a:lnTo>
                    <a:lnTo>
                      <a:pt x="116" y="51"/>
                    </a:lnTo>
                    <a:lnTo>
                      <a:pt x="112" y="54"/>
                    </a:lnTo>
                    <a:lnTo>
                      <a:pt x="112" y="57"/>
                    </a:lnTo>
                    <a:lnTo>
                      <a:pt x="109" y="60"/>
                    </a:lnTo>
                    <a:lnTo>
                      <a:pt x="105" y="63"/>
                    </a:lnTo>
                    <a:lnTo>
                      <a:pt x="105" y="66"/>
                    </a:lnTo>
                    <a:lnTo>
                      <a:pt x="102" y="69"/>
                    </a:lnTo>
                    <a:lnTo>
                      <a:pt x="98" y="72"/>
                    </a:lnTo>
                    <a:lnTo>
                      <a:pt x="95" y="72"/>
                    </a:lnTo>
                    <a:lnTo>
                      <a:pt x="91" y="75"/>
                    </a:lnTo>
                    <a:lnTo>
                      <a:pt x="88" y="78"/>
                    </a:lnTo>
                    <a:lnTo>
                      <a:pt x="84" y="81"/>
                    </a:lnTo>
                    <a:lnTo>
                      <a:pt x="81" y="84"/>
                    </a:lnTo>
                    <a:lnTo>
                      <a:pt x="77" y="87"/>
                    </a:lnTo>
                    <a:lnTo>
                      <a:pt x="74" y="90"/>
                    </a:lnTo>
                    <a:lnTo>
                      <a:pt x="70" y="93"/>
                    </a:lnTo>
                    <a:lnTo>
                      <a:pt x="67" y="96"/>
                    </a:lnTo>
                    <a:lnTo>
                      <a:pt x="60" y="96"/>
                    </a:lnTo>
                    <a:lnTo>
                      <a:pt x="56" y="98"/>
                    </a:lnTo>
                    <a:lnTo>
                      <a:pt x="53" y="101"/>
                    </a:lnTo>
                    <a:lnTo>
                      <a:pt x="49" y="104"/>
                    </a:lnTo>
                    <a:lnTo>
                      <a:pt x="42" y="107"/>
                    </a:lnTo>
                    <a:lnTo>
                      <a:pt x="39" y="107"/>
                    </a:lnTo>
                    <a:lnTo>
                      <a:pt x="35" y="110"/>
                    </a:lnTo>
                    <a:lnTo>
                      <a:pt x="28" y="113"/>
                    </a:lnTo>
                    <a:lnTo>
                      <a:pt x="25" y="113"/>
                    </a:lnTo>
                    <a:lnTo>
                      <a:pt x="21" y="116"/>
                    </a:lnTo>
                    <a:lnTo>
                      <a:pt x="14" y="119"/>
                    </a:lnTo>
                    <a:lnTo>
                      <a:pt x="11" y="119"/>
                    </a:lnTo>
                    <a:lnTo>
                      <a:pt x="3" y="122"/>
                    </a:lnTo>
                    <a:lnTo>
                      <a:pt x="0" y="122"/>
                    </a:lnTo>
                    <a:lnTo>
                      <a:pt x="0" y="116"/>
                    </a:lnTo>
                    <a:lnTo>
                      <a:pt x="0" y="113"/>
                    </a:lnTo>
                    <a:lnTo>
                      <a:pt x="3" y="113"/>
                    </a:lnTo>
                    <a:lnTo>
                      <a:pt x="3" y="110"/>
                    </a:lnTo>
                    <a:lnTo>
                      <a:pt x="6" y="110"/>
                    </a:lnTo>
                    <a:lnTo>
                      <a:pt x="11" y="107"/>
                    </a:lnTo>
                    <a:lnTo>
                      <a:pt x="14" y="104"/>
                    </a:lnTo>
                    <a:lnTo>
                      <a:pt x="18" y="104"/>
                    </a:lnTo>
                    <a:lnTo>
                      <a:pt x="21" y="101"/>
                    </a:lnTo>
                    <a:lnTo>
                      <a:pt x="25" y="98"/>
                    </a:lnTo>
                    <a:lnTo>
                      <a:pt x="28" y="96"/>
                    </a:lnTo>
                    <a:lnTo>
                      <a:pt x="35" y="93"/>
                    </a:lnTo>
                    <a:lnTo>
                      <a:pt x="39" y="87"/>
                    </a:lnTo>
                    <a:lnTo>
                      <a:pt x="46" y="84"/>
                    </a:lnTo>
                    <a:lnTo>
                      <a:pt x="49" y="81"/>
                    </a:lnTo>
                    <a:lnTo>
                      <a:pt x="53" y="78"/>
                    </a:lnTo>
                    <a:lnTo>
                      <a:pt x="60" y="75"/>
                    </a:lnTo>
                    <a:lnTo>
                      <a:pt x="63" y="72"/>
                    </a:lnTo>
                    <a:lnTo>
                      <a:pt x="67" y="69"/>
                    </a:lnTo>
                    <a:lnTo>
                      <a:pt x="70" y="66"/>
                    </a:lnTo>
                    <a:lnTo>
                      <a:pt x="70" y="63"/>
                    </a:lnTo>
                    <a:lnTo>
                      <a:pt x="74" y="63"/>
                    </a:lnTo>
                    <a:lnTo>
                      <a:pt x="77" y="57"/>
                    </a:lnTo>
                    <a:lnTo>
                      <a:pt x="77" y="54"/>
                    </a:lnTo>
                    <a:lnTo>
                      <a:pt x="81" y="49"/>
                    </a:lnTo>
                    <a:lnTo>
                      <a:pt x="81" y="46"/>
                    </a:lnTo>
                    <a:lnTo>
                      <a:pt x="84" y="43"/>
                    </a:lnTo>
                    <a:lnTo>
                      <a:pt x="84" y="40"/>
                    </a:lnTo>
                    <a:lnTo>
                      <a:pt x="84" y="37"/>
                    </a:lnTo>
                    <a:lnTo>
                      <a:pt x="84" y="34"/>
                    </a:lnTo>
                    <a:lnTo>
                      <a:pt x="84" y="31"/>
                    </a:lnTo>
                    <a:lnTo>
                      <a:pt x="81" y="31"/>
                    </a:lnTo>
                    <a:lnTo>
                      <a:pt x="77" y="28"/>
                    </a:lnTo>
                    <a:lnTo>
                      <a:pt x="74" y="28"/>
                    </a:lnTo>
                    <a:lnTo>
                      <a:pt x="70" y="28"/>
                    </a:lnTo>
                    <a:lnTo>
                      <a:pt x="67" y="28"/>
                    </a:lnTo>
                    <a:lnTo>
                      <a:pt x="63" y="28"/>
                    </a:lnTo>
                    <a:lnTo>
                      <a:pt x="60" y="28"/>
                    </a:lnTo>
                    <a:lnTo>
                      <a:pt x="56" y="28"/>
                    </a:lnTo>
                    <a:lnTo>
                      <a:pt x="53" y="31"/>
                    </a:lnTo>
                    <a:lnTo>
                      <a:pt x="49" y="31"/>
                    </a:lnTo>
                    <a:lnTo>
                      <a:pt x="46" y="31"/>
                    </a:lnTo>
                    <a:lnTo>
                      <a:pt x="46" y="34"/>
                    </a:lnTo>
                    <a:lnTo>
                      <a:pt x="42" y="34"/>
                    </a:lnTo>
                    <a:lnTo>
                      <a:pt x="39" y="34"/>
                    </a:lnTo>
                    <a:lnTo>
                      <a:pt x="35" y="34"/>
                    </a:lnTo>
                    <a:lnTo>
                      <a:pt x="35" y="37"/>
                    </a:lnTo>
                  </a:path>
                </a:pathLst>
              </a:custGeom>
              <a:solidFill>
                <a:srgbClr val="3E5AFF"/>
              </a:solidFill>
              <a:ln w="9525" cap="rnd">
                <a:noFill/>
                <a:round/>
                <a:headEnd/>
                <a:tailEnd/>
              </a:ln>
            </p:spPr>
            <p:txBody>
              <a:bodyPr/>
              <a:lstStyle/>
              <a:p>
                <a:endParaRPr lang="en-US"/>
              </a:p>
            </p:txBody>
          </p:sp>
        </p:grpSp>
      </p:grpSp>
      <p:pic>
        <p:nvPicPr>
          <p:cNvPr id="37897" name="Picture 28"/>
          <p:cNvPicPr>
            <a:picLocks noChangeArrowheads="1"/>
          </p:cNvPicPr>
          <p:nvPr/>
        </p:nvPicPr>
        <p:blipFill>
          <a:blip r:embed="rId3"/>
          <a:srcRect/>
          <a:stretch>
            <a:fillRect/>
          </a:stretch>
        </p:blipFill>
        <p:spPr bwMode="auto">
          <a:xfrm>
            <a:off x="6865938" y="2944813"/>
            <a:ext cx="1343025" cy="1062037"/>
          </a:xfrm>
          <a:prstGeom prst="rect">
            <a:avLst/>
          </a:prstGeom>
          <a:noFill/>
          <a:ln w="9525">
            <a:noFill/>
            <a:miter lim="800000"/>
            <a:headEnd/>
            <a:tailEnd/>
          </a:ln>
        </p:spPr>
      </p:pic>
      <p:sp>
        <p:nvSpPr>
          <p:cNvPr id="782365" name="Rectangle 29"/>
          <p:cNvSpPr>
            <a:spLocks noChangeArrowheads="1"/>
          </p:cNvSpPr>
          <p:nvPr/>
        </p:nvSpPr>
        <p:spPr bwMode="auto">
          <a:xfrm>
            <a:off x="2324100" y="3062288"/>
            <a:ext cx="1574800" cy="366712"/>
          </a:xfrm>
          <a:prstGeom prst="rect">
            <a:avLst/>
          </a:prstGeom>
          <a:noFill/>
          <a:ln w="9525">
            <a:noFill/>
            <a:miter lim="800000"/>
            <a:headEnd/>
            <a:tailEnd/>
          </a:ln>
          <a:effectLst/>
        </p:spPr>
        <p:txBody>
          <a:bodyPr lIns="92075" tIns="46038" rIns="92075" bIns="46038">
            <a:spAutoFit/>
          </a:bodyPr>
          <a:lstStyle/>
          <a:p>
            <a:pPr algn="ctr" defTabSz="822325" eaLnBrk="0" hangingPunct="0">
              <a:spcBef>
                <a:spcPct val="50000"/>
              </a:spcBef>
              <a:defRPr/>
            </a:pPr>
            <a:r>
              <a:rPr kumimoji="1" lang="en-US" b="1">
                <a:solidFill>
                  <a:schemeClr val="accent2"/>
                </a:solidFill>
                <a:effectLst>
                  <a:outerShdw blurRad="38100" dist="38100" dir="2700000" algn="tl">
                    <a:srgbClr val="C0C0C0"/>
                  </a:outerShdw>
                </a:effectLst>
                <a:latin typeface="Arial" pitchFamily="34" charset="0"/>
                <a:cs typeface="+mn-cs"/>
              </a:rPr>
              <a:t>JDBC calls</a:t>
            </a:r>
          </a:p>
        </p:txBody>
      </p:sp>
      <p:sp>
        <p:nvSpPr>
          <p:cNvPr id="782366" name="Rectangle 30"/>
          <p:cNvSpPr>
            <a:spLocks noChangeArrowheads="1"/>
          </p:cNvSpPr>
          <p:nvPr/>
        </p:nvSpPr>
        <p:spPr bwMode="auto">
          <a:xfrm>
            <a:off x="5065713" y="2787650"/>
            <a:ext cx="1646237" cy="641350"/>
          </a:xfrm>
          <a:prstGeom prst="rect">
            <a:avLst/>
          </a:prstGeom>
          <a:noFill/>
          <a:ln w="9525">
            <a:noFill/>
            <a:miter lim="800000"/>
            <a:headEnd/>
            <a:tailEnd/>
          </a:ln>
          <a:effectLst/>
        </p:spPr>
        <p:txBody>
          <a:bodyPr lIns="92075" tIns="46038" rIns="92075" bIns="46038">
            <a:spAutoFit/>
          </a:bodyPr>
          <a:lstStyle/>
          <a:p>
            <a:pPr algn="ctr" defTabSz="822325" eaLnBrk="0" hangingPunct="0">
              <a:spcBef>
                <a:spcPct val="50000"/>
              </a:spcBef>
              <a:defRPr/>
            </a:pPr>
            <a:r>
              <a:rPr kumimoji="1" lang="en-US" b="1">
                <a:solidFill>
                  <a:schemeClr val="accent2"/>
                </a:solidFill>
                <a:effectLst>
                  <a:outerShdw blurRad="38100" dist="38100" dir="2700000" algn="tl">
                    <a:srgbClr val="C0C0C0"/>
                  </a:outerShdw>
                </a:effectLst>
                <a:latin typeface="Arial" pitchFamily="34" charset="0"/>
                <a:cs typeface="+mn-cs"/>
              </a:rPr>
              <a:t>Database commands</a:t>
            </a:r>
          </a:p>
        </p:txBody>
      </p:sp>
      <p:sp>
        <p:nvSpPr>
          <p:cNvPr id="108556" name="Rectangle 31"/>
          <p:cNvSpPr>
            <a:spLocks noChangeArrowheads="1"/>
          </p:cNvSpPr>
          <p:nvPr/>
        </p:nvSpPr>
        <p:spPr bwMode="auto">
          <a:xfrm>
            <a:off x="6878638" y="3435350"/>
            <a:ext cx="1401762" cy="366713"/>
          </a:xfrm>
          <a:prstGeom prst="rect">
            <a:avLst/>
          </a:prstGeom>
          <a:noFill/>
          <a:ln w="9525">
            <a:noFill/>
            <a:miter lim="800000"/>
            <a:headEnd/>
            <a:tailEnd/>
          </a:ln>
        </p:spPr>
        <p:txBody>
          <a:bodyPr lIns="92075" tIns="46038" rIns="92075" bIns="46038">
            <a:spAutoFit/>
          </a:bodyPr>
          <a:lstStyle/>
          <a:p>
            <a:pPr algn="ctr" defTabSz="822325" eaLnBrk="0" hangingPunct="0">
              <a:spcBef>
                <a:spcPct val="50000"/>
              </a:spcBef>
              <a:defRPr/>
            </a:pPr>
            <a:r>
              <a:rPr kumimoji="1" lang="en-US" b="1" dirty="0">
                <a:solidFill>
                  <a:schemeClr val="bg2">
                    <a:lumMod val="50000"/>
                  </a:schemeClr>
                </a:solidFill>
                <a:latin typeface="Arial" pitchFamily="34" charset="0"/>
                <a:cs typeface="Arial" pitchFamily="34" charset="0"/>
              </a:rPr>
              <a:t>Database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
          <p:cNvGraphicFramePr>
            <a:graphicFrameLocks noChangeAspect="1"/>
          </p:cNvGraphicFramePr>
          <p:nvPr>
            <p:ph idx="1"/>
          </p:nvPr>
        </p:nvGraphicFramePr>
        <p:xfrm>
          <a:off x="5019675" y="893763"/>
          <a:ext cx="2686050" cy="5519737"/>
        </p:xfrm>
        <a:graphic>
          <a:graphicData uri="http://schemas.openxmlformats.org/presentationml/2006/ole">
            <p:oleObj spid="_x0000_s2050" name="Bitmap Image" r:id="rId4" imgW="1390844" imgH="2857899" progId="PBrush">
              <p:embed/>
            </p:oleObj>
          </a:graphicData>
        </a:graphic>
      </p:graphicFrame>
      <p:sp>
        <p:nvSpPr>
          <p:cNvPr id="2051"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0DAF875-1FED-4D83-97A6-3A9598095979}" type="slidenum">
              <a:rPr lang="en-GB" smtClean="0">
                <a:latin typeface="Arial" charset="0"/>
                <a:cs typeface="Arial" charset="0"/>
              </a:rPr>
              <a:pPr/>
              <a:t>8</a:t>
            </a:fld>
            <a:endParaRPr lang="en-GB" smtClean="0">
              <a:latin typeface="Arial" charset="0"/>
              <a:cs typeface="Arial" charset="0"/>
            </a:endParaRPr>
          </a:p>
        </p:txBody>
      </p:sp>
      <p:sp>
        <p:nvSpPr>
          <p:cNvPr id="2052" name="Text Box 4"/>
          <p:cNvSpPr txBox="1">
            <a:spLocks noChangeArrowheads="1"/>
          </p:cNvSpPr>
          <p:nvPr/>
        </p:nvSpPr>
        <p:spPr bwMode="auto">
          <a:xfrm>
            <a:off x="304800" y="2889250"/>
            <a:ext cx="3492500" cy="769938"/>
          </a:xfrm>
          <a:prstGeom prst="rect">
            <a:avLst/>
          </a:prstGeom>
          <a:noFill/>
          <a:ln w="9525">
            <a:noFill/>
            <a:miter lim="800000"/>
            <a:headEnd/>
            <a:tailEnd/>
          </a:ln>
        </p:spPr>
        <p:txBody>
          <a:bodyPr wrap="none" lIns="92075" tIns="46038" rIns="92075" bIns="46038">
            <a:spAutoFit/>
          </a:bodyPr>
          <a:lstStyle/>
          <a:p>
            <a:pPr marL="457200" indent="-457200" defTabSz="822325">
              <a:spcBef>
                <a:spcPct val="20000"/>
              </a:spcBef>
              <a:defRPr/>
            </a:pPr>
            <a:r>
              <a:rPr kumimoji="1" lang="en-US" sz="2000" b="1" dirty="0">
                <a:solidFill>
                  <a:schemeClr val="tx2"/>
                </a:solidFill>
                <a:latin typeface="+mn-lt"/>
              </a:rPr>
              <a:t>JDBC-ODBC Bridge Driver </a:t>
            </a:r>
          </a:p>
          <a:p>
            <a:pPr marL="457200" indent="-457200" defTabSz="822325">
              <a:spcBef>
                <a:spcPct val="20000"/>
              </a:spcBef>
              <a:defRPr/>
            </a:pPr>
            <a:r>
              <a:rPr kumimoji="1" lang="en-US" sz="2000" b="1" dirty="0">
                <a:solidFill>
                  <a:schemeClr val="tx2"/>
                </a:solidFill>
                <a:latin typeface="+mn-lt"/>
              </a:rPr>
              <a:t>	(Type I Driver)</a:t>
            </a:r>
          </a:p>
        </p:txBody>
      </p:sp>
      <p:sp>
        <p:nvSpPr>
          <p:cNvPr id="2053" name="Rectangle 5"/>
          <p:cNvSpPr>
            <a:spLocks noChangeArrowheads="1"/>
          </p:cNvSpPr>
          <p:nvPr/>
        </p:nvSpPr>
        <p:spPr bwMode="auto">
          <a:xfrm>
            <a:off x="0" y="0"/>
            <a:ext cx="9144000" cy="914400"/>
          </a:xfrm>
          <a:prstGeom prst="rect">
            <a:avLst/>
          </a:prstGeom>
          <a:noFill/>
          <a:ln w="9525">
            <a:noFill/>
            <a:miter lim="800000"/>
            <a:headEnd/>
            <a:tailEnd/>
          </a:ln>
        </p:spPr>
        <p:txBody>
          <a:bodyPr anchor="ctr"/>
          <a:lstStyle/>
          <a:p>
            <a:pPr>
              <a:defRPr/>
            </a:pPr>
            <a:r>
              <a:rPr lang="en-US" sz="3200" b="1" dirty="0">
                <a:latin typeface="+mj-lt"/>
              </a:rPr>
              <a:t>JDBC Driver (Contd.).</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ChangeAspect="1"/>
          </p:cNvGraphicFramePr>
          <p:nvPr>
            <p:ph idx="1"/>
          </p:nvPr>
        </p:nvGraphicFramePr>
        <p:xfrm>
          <a:off x="914400" y="1871663"/>
          <a:ext cx="6551613" cy="4103687"/>
        </p:xfrm>
        <a:graphic>
          <a:graphicData uri="http://schemas.openxmlformats.org/presentationml/2006/ole">
            <p:oleObj spid="_x0000_s3074" name="Document" r:id="rId4" imgW="5506212" imgH="3448812" progId="Word.Document.8">
              <p:embed/>
            </p:oleObj>
          </a:graphicData>
        </a:graphic>
      </p:graphicFrame>
      <p:sp>
        <p:nvSpPr>
          <p:cNvPr id="3075" name="Date Placeholder 3"/>
          <p:cNvSpPr>
            <a:spLocks noGrp="1"/>
          </p:cNvSpPr>
          <p:nvPr>
            <p:ph type="dt" sz="half"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8176FAB-724F-4817-B65C-72ECDE34759E}" type="slidenum">
              <a:rPr lang="en-GB" smtClean="0">
                <a:latin typeface="Arial" charset="0"/>
                <a:cs typeface="Arial" charset="0"/>
              </a:rPr>
              <a:pPr/>
              <a:t>9</a:t>
            </a:fld>
            <a:endParaRPr lang="en-GB" smtClean="0">
              <a:latin typeface="Arial" charset="0"/>
              <a:cs typeface="Arial" charset="0"/>
            </a:endParaRPr>
          </a:p>
        </p:txBody>
      </p:sp>
      <p:sp>
        <p:nvSpPr>
          <p:cNvPr id="3076" name="Rectangle 4"/>
          <p:cNvSpPr>
            <a:spLocks noChangeArrowheads="1"/>
          </p:cNvSpPr>
          <p:nvPr/>
        </p:nvSpPr>
        <p:spPr bwMode="auto">
          <a:xfrm>
            <a:off x="0" y="0"/>
            <a:ext cx="9144000" cy="914400"/>
          </a:xfrm>
          <a:prstGeom prst="rect">
            <a:avLst/>
          </a:prstGeom>
          <a:noFill/>
          <a:ln w="9525">
            <a:noFill/>
            <a:miter lim="800000"/>
            <a:headEnd/>
            <a:tailEnd/>
          </a:ln>
        </p:spPr>
        <p:txBody>
          <a:bodyPr anchor="ctr"/>
          <a:lstStyle/>
          <a:p>
            <a:pPr>
              <a:defRPr/>
            </a:pPr>
            <a:r>
              <a:rPr lang="en-US" sz="3200" b="1" dirty="0">
                <a:latin typeface="+mj-lt"/>
              </a:rPr>
              <a:t>JDBC Driver (Contd.).</a:t>
            </a:r>
          </a:p>
        </p:txBody>
      </p:sp>
      <p:sp>
        <p:nvSpPr>
          <p:cNvPr id="3077" name="Text Box 5"/>
          <p:cNvSpPr txBox="1">
            <a:spLocks noChangeArrowheads="1"/>
          </p:cNvSpPr>
          <p:nvPr/>
        </p:nvSpPr>
        <p:spPr bwMode="auto">
          <a:xfrm>
            <a:off x="1524000" y="1219200"/>
            <a:ext cx="6553200" cy="396875"/>
          </a:xfrm>
          <a:prstGeom prst="rect">
            <a:avLst/>
          </a:prstGeom>
          <a:noFill/>
          <a:ln w="9525" algn="ctr">
            <a:noFill/>
            <a:miter lim="800000"/>
            <a:headEnd/>
            <a:tailEnd/>
          </a:ln>
        </p:spPr>
        <p:txBody>
          <a:bodyPr>
            <a:spAutoFit/>
          </a:bodyPr>
          <a:lstStyle/>
          <a:p>
            <a:pPr>
              <a:spcBef>
                <a:spcPct val="50000"/>
              </a:spcBef>
            </a:pPr>
            <a:r>
              <a:rPr lang="en-US" sz="2000" b="1">
                <a:latin typeface="Verdana" pitchFamily="34" charset="0"/>
              </a:rPr>
              <a:t>Native JDBC Driver (Type II Driver)</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TotalTime>
  <Words>6310</Words>
  <Application>Microsoft Office PowerPoint</Application>
  <PresentationFormat>On-screen Show (4:3)</PresentationFormat>
  <Paragraphs>782</Paragraphs>
  <Slides>53</Slides>
  <Notes>52</Notes>
  <HiddenSlides>1</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53</vt:i4>
      </vt:variant>
    </vt:vector>
  </HeadingPairs>
  <TitlesOfParts>
    <vt:vector size="57" baseType="lpstr">
      <vt:lpstr>Concourse</vt:lpstr>
      <vt:lpstr>Bitmap Image</vt:lpstr>
      <vt:lpstr>Document</vt:lpstr>
      <vt:lpstr>Picture</vt:lpstr>
      <vt:lpstr>JDBC</vt:lpstr>
      <vt:lpstr>Topics</vt:lpstr>
      <vt:lpstr>Objectives</vt:lpstr>
      <vt:lpstr>Introduction to JDBC</vt:lpstr>
      <vt:lpstr>Slide 5</vt:lpstr>
      <vt:lpstr>Slide 6</vt:lpstr>
      <vt:lpstr>Connect: A JDBC Driver</vt:lpstr>
      <vt:lpstr>Slide 8</vt:lpstr>
      <vt:lpstr>Slide 9</vt:lpstr>
      <vt:lpstr>Slide 10</vt:lpstr>
      <vt:lpstr>Slide 11</vt:lpstr>
      <vt:lpstr>Slide 12</vt:lpstr>
      <vt:lpstr>Slide 13</vt:lpstr>
      <vt:lpstr>Slide 14</vt:lpstr>
      <vt:lpstr>Slide 15</vt:lpstr>
      <vt:lpstr>Query: The Statement Object</vt:lpstr>
      <vt:lpstr>Slide 17</vt:lpstr>
      <vt:lpstr>Slide 18</vt:lpstr>
      <vt:lpstr>Slide 19</vt:lpstr>
      <vt:lpstr>Process the Results: The ResultSet Object</vt:lpstr>
      <vt:lpstr>Slide 21</vt:lpstr>
      <vt:lpstr>Example </vt:lpstr>
      <vt:lpstr>Example (Contd.).</vt:lpstr>
      <vt:lpstr>Quiz</vt:lpstr>
      <vt:lpstr>How to handle SQL Null values?</vt:lpstr>
      <vt:lpstr>Slide 26</vt:lpstr>
      <vt:lpstr>Slide 27</vt:lpstr>
      <vt:lpstr>The DatabaseMetaData Object</vt:lpstr>
      <vt:lpstr>Slide 29</vt:lpstr>
      <vt:lpstr>The ResultSetMetaData Object</vt:lpstr>
      <vt:lpstr>Slide 31</vt:lpstr>
      <vt:lpstr>Example</vt:lpstr>
      <vt:lpstr>Example (Contd.).</vt:lpstr>
      <vt:lpstr>Slide 34</vt:lpstr>
      <vt:lpstr>The PreparedStatement Object</vt:lpstr>
      <vt:lpstr>Slide 36</vt:lpstr>
      <vt:lpstr>Slide 37</vt:lpstr>
      <vt:lpstr>Example</vt:lpstr>
      <vt:lpstr>Example (Contd.).</vt:lpstr>
      <vt:lpstr>The CallableStatement Object</vt:lpstr>
      <vt:lpstr>Slide 41</vt:lpstr>
      <vt:lpstr>Slide 42</vt:lpstr>
      <vt:lpstr>Example</vt:lpstr>
      <vt:lpstr>Example (Contd.).</vt:lpstr>
      <vt:lpstr>Using Transactions</vt:lpstr>
      <vt:lpstr>Example for creating a table</vt:lpstr>
      <vt:lpstr>Example for Creating a table (Contd.).</vt:lpstr>
      <vt:lpstr>Example for inserting values into table</vt:lpstr>
      <vt:lpstr>Example for inserting values into table(Contd.).</vt:lpstr>
      <vt:lpstr>Quiz</vt:lpstr>
      <vt:lpstr>Slide 51</vt:lpstr>
      <vt:lpstr>Summary</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SANDIP</dc:creator>
  <cp:lastModifiedBy>win8</cp:lastModifiedBy>
  <cp:revision>9</cp:revision>
  <dcterms:created xsi:type="dcterms:W3CDTF">2006-08-16T00:00:00Z</dcterms:created>
  <dcterms:modified xsi:type="dcterms:W3CDTF">2016-05-22T14:54:53Z</dcterms:modified>
</cp:coreProperties>
</file>