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7" roundtripDataSignature="AMtx7mjJlKq3TIsvZVvwEbJzq+yho+mD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22" name="Google Shape;2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Object references are used to store objects. </a:t>
            </a:r>
            <a:endParaRPr/>
          </a:p>
          <a:p>
            <a:pPr indent="0" lvl="0" marL="0" rtl="0" algn="l">
              <a:spcBef>
                <a:spcPts val="0"/>
              </a:spcBef>
              <a:spcAft>
                <a:spcPts val="0"/>
              </a:spcAft>
              <a:buNone/>
            </a:pPr>
            <a:r>
              <a:rPr lang="en-US"/>
              <a:t>Reference can be created for any type of classes (like concrete classes, abstract classes) and interfaces.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33" name="Google Shape;2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40" name="Google Shape;2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2:notes"/>
          <p:cNvSpPr/>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Class Employee defines the required attributes and behavior for employee.</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Class EmployeeDemo is a java application, which used the Employee class to store the employee information's.</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p:txBody>
      </p:sp>
      <p:sp>
        <p:nvSpPr>
          <p:cNvPr id="242" name="Google Shape;24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50" name="Google Shape;25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7" name="Google Shape;25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8" name="Google Shape;25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65" name="Google Shape;26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Use this.variableName to explicitly refer to the instance variable.</a:t>
            </a:r>
            <a:endParaRPr/>
          </a:p>
          <a:p>
            <a:pPr indent="0" lvl="0" marL="0" rtl="0" algn="l">
              <a:spcBef>
                <a:spcPts val="0"/>
              </a:spcBef>
              <a:spcAft>
                <a:spcPts val="0"/>
              </a:spcAft>
              <a:buNone/>
            </a:pPr>
            <a:r>
              <a:rPr lang="en-US"/>
              <a:t>Use variable Name to refer to the parameter.</a:t>
            </a:r>
            <a:endParaRPr/>
          </a:p>
          <a:p>
            <a:pPr indent="0" lvl="0" marL="0" rtl="0" algn="l">
              <a:spcBef>
                <a:spcPts val="0"/>
              </a:spcBef>
              <a:spcAft>
                <a:spcPts val="0"/>
              </a:spcAft>
              <a:buNone/>
            </a:pPr>
            <a:r>
              <a:rPr lang="en-US"/>
              <a:t>The </a:t>
            </a:r>
            <a:r>
              <a:rPr b="1" lang="en-US"/>
              <a:t>this</a:t>
            </a:r>
            <a:r>
              <a:rPr lang="en-US"/>
              <a:t> reference is implicitly used to refer to instance variables and methods.</a:t>
            </a:r>
            <a:endParaRPr/>
          </a:p>
          <a:p>
            <a:pPr indent="0" lvl="0" marL="0" rtl="0" algn="l">
              <a:spcBef>
                <a:spcPts val="0"/>
              </a:spcBef>
              <a:spcAft>
                <a:spcPts val="0"/>
              </a:spcAft>
              <a:buNone/>
            </a:pPr>
            <a:r>
              <a:rPr lang="en-US"/>
              <a:t>It can be used to overcome shadowing and allow a parameter to be the same name as an instance field. It </a:t>
            </a:r>
            <a:r>
              <a:rPr b="1" lang="en-US"/>
              <a:t>CANNOT</a:t>
            </a:r>
            <a:r>
              <a:rPr lang="en-US"/>
              <a:t> be used in a static method.</a:t>
            </a:r>
            <a:endParaRPr/>
          </a:p>
          <a:p>
            <a:pPr indent="0" lvl="0" marL="0" rtl="0" algn="l">
              <a:spcBef>
                <a:spcPts val="0"/>
              </a:spcBef>
              <a:spcAft>
                <a:spcPts val="0"/>
              </a:spcAft>
              <a:buNone/>
            </a:pPr>
            <a:r>
              <a:rPr lang="en-US"/>
              <a:t>Shadowing: A field is shadowed (or hidden) if a local variable or parameter has the same name as the field which lasts until the local variable or parameter goes out of scope.</a:t>
            </a:r>
            <a:endParaRPr/>
          </a:p>
          <a:p>
            <a:pPr indent="0" lvl="0" marL="0" rtl="0" algn="l">
              <a:spcBef>
                <a:spcPts val="0"/>
              </a:spcBef>
              <a:spcAft>
                <a:spcPts val="0"/>
              </a:spcAft>
              <a:buNone/>
            </a:pPr>
            <a:r>
              <a:rPr lang="en-US"/>
              <a:t>It is a logical error when a method contains a parameter or local variable that has the same name as a field of the class. In such case, we have to use “this” reference to refer to the instance variables. If we don’t use “this”, we will always be referring only to the local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6" name="Google Shape;26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72" name="Google Shape;272;p16: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16:notes"/>
          <p:cNvSpPr/>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Note:</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When this keyword is used to call overloaded constructor, </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then this(..) constructor call statement must be first statement of constructor definition</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p:txBody>
      </p:sp>
      <p:sp>
        <p:nvSpPr>
          <p:cNvPr id="274" name="Google Shape;27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85" name="Google Shape;2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7:notes"/>
          <p:cNvSpPr/>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200">
                <a:solidFill>
                  <a:schemeClr val="dk1"/>
                </a:solidFill>
                <a:latin typeface="Calibri"/>
                <a:ea typeface="Calibri"/>
                <a:cs typeface="Calibri"/>
                <a:sym typeface="Calibri"/>
              </a:rPr>
              <a:t>Static variables:</a:t>
            </a:r>
            <a:r>
              <a:rPr lang="en-US" sz="1200">
                <a:solidFill>
                  <a:schemeClr val="dk1"/>
                </a:solidFill>
                <a:latin typeface="Calibri"/>
                <a:ea typeface="Calibri"/>
                <a:cs typeface="Calibri"/>
                <a:sym typeface="Calibri"/>
              </a:rPr>
              <a:t> The</a:t>
            </a:r>
            <a:r>
              <a:rPr b="1" lang="en-US" sz="1200">
                <a:solidFill>
                  <a:schemeClr val="dk1"/>
                </a:solidFill>
                <a:latin typeface="Calibri"/>
                <a:ea typeface="Calibri"/>
                <a:cs typeface="Calibri"/>
                <a:sym typeface="Calibri"/>
              </a:rPr>
              <a:t> static</a:t>
            </a:r>
            <a:r>
              <a:rPr lang="en-US" sz="1200">
                <a:solidFill>
                  <a:schemeClr val="dk1"/>
                </a:solidFill>
                <a:latin typeface="Calibri"/>
                <a:ea typeface="Calibri"/>
                <a:cs typeface="Calibri"/>
                <a:sym typeface="Calibri"/>
              </a:rPr>
              <a:t> variables are independent of objects. They only have class scope (not global). They exist even when no objects do. Static variables are also called “class” variables because they belong to the whole class and you access them using the class’s name, not a particular object’s name.  An object  is allowed (when the class can be instantiated) but it is bad style.</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A static variable is shared by all objects of the class, whereas a non-static variable (or instance variable) belongs to an individual object. </a:t>
            </a:r>
            <a:r>
              <a:rPr b="1" lang="en-US" sz="1200">
                <a:solidFill>
                  <a:schemeClr val="dk1"/>
                </a:solidFill>
                <a:latin typeface="Calibri"/>
                <a:ea typeface="Calibri"/>
                <a:cs typeface="Calibri"/>
                <a:sym typeface="Calibri"/>
              </a:rPr>
              <a:t>public static</a:t>
            </a:r>
            <a:r>
              <a:rPr lang="en-US" sz="1200">
                <a:solidFill>
                  <a:schemeClr val="dk1"/>
                </a:solidFill>
                <a:latin typeface="Calibri"/>
                <a:ea typeface="Calibri"/>
                <a:cs typeface="Calibri"/>
                <a:sym typeface="Calibri"/>
              </a:rPr>
              <a:t> members are accessed through references or class name and dot operator. </a:t>
            </a:r>
            <a:r>
              <a:rPr b="1" lang="en-US" sz="1200">
                <a:solidFill>
                  <a:schemeClr val="dk1"/>
                </a:solidFill>
                <a:latin typeface="Calibri"/>
                <a:ea typeface="Calibri"/>
                <a:cs typeface="Calibri"/>
                <a:sym typeface="Calibri"/>
              </a:rPr>
              <a:t>private static</a:t>
            </a:r>
            <a:r>
              <a:rPr lang="en-US" sz="1200">
                <a:solidFill>
                  <a:schemeClr val="dk1"/>
                </a:solidFill>
                <a:latin typeface="Calibri"/>
                <a:ea typeface="Calibri"/>
                <a:cs typeface="Calibri"/>
                <a:sym typeface="Calibri"/>
              </a:rPr>
              <a:t> members are accessed through methods.  If no objects exist, class name and </a:t>
            </a:r>
            <a:r>
              <a:rPr b="1" lang="en-US" sz="1200">
                <a:solidFill>
                  <a:schemeClr val="dk1"/>
                </a:solidFill>
                <a:latin typeface="Calibri"/>
                <a:ea typeface="Calibri"/>
                <a:cs typeface="Calibri"/>
                <a:sym typeface="Calibri"/>
              </a:rPr>
              <a:t>public static</a:t>
            </a:r>
            <a:r>
              <a:rPr lang="en-US" sz="1200">
                <a:solidFill>
                  <a:schemeClr val="dk1"/>
                </a:solidFill>
                <a:latin typeface="Calibri"/>
                <a:ea typeface="Calibri"/>
                <a:cs typeface="Calibri"/>
                <a:sym typeface="Calibri"/>
              </a:rPr>
              <a:t> method must be used. </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A common use of static variables is to define "constants". Examples from the Java library are Math.PI or Color.GREEN. They are qualified with the class name, so you know they are static.</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p:txBody>
      </p:sp>
      <p:sp>
        <p:nvSpPr>
          <p:cNvPr id="287" name="Google Shape;28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93" name="Google Shape;29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8:notes"/>
          <p:cNvSpPr/>
          <p:nvPr/>
        </p:nvSpPr>
        <p:spPr>
          <a:xfrm>
            <a:off x="685800" y="4343400"/>
            <a:ext cx="57023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200">
                <a:solidFill>
                  <a:schemeClr val="dk1"/>
                </a:solidFill>
                <a:latin typeface="Calibri"/>
                <a:ea typeface="Calibri"/>
                <a:cs typeface="Calibri"/>
                <a:sym typeface="Calibri"/>
              </a:rPr>
              <a:t>Static methods</a:t>
            </a:r>
            <a:r>
              <a:rPr lang="en-US" sz="1200">
                <a:solidFill>
                  <a:schemeClr val="dk1"/>
                </a:solidFill>
                <a:latin typeface="Calibri"/>
                <a:ea typeface="Calibri"/>
                <a:cs typeface="Calibri"/>
                <a:sym typeface="Calibri"/>
              </a:rPr>
              <a:t>: Static methods have no “this” and “super” reference. It is only natural that static methods cannot access instance members.</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 Again, instance methods and constructors can access all variables (both static and instance variables) and call all methods (both static and instance methods) of the class.  Static methods can access only static variables and call only static methods. The </a:t>
            </a:r>
            <a:r>
              <a:rPr i="1" lang="en-US" sz="1200">
                <a:solidFill>
                  <a:schemeClr val="dk1"/>
                </a:solidFill>
                <a:latin typeface="Calibri"/>
                <a:ea typeface="Calibri"/>
                <a:cs typeface="Calibri"/>
                <a:sym typeface="Calibri"/>
              </a:rPr>
              <a:t>main</a:t>
            </a:r>
            <a:r>
              <a:rPr lang="en-US" sz="1200">
                <a:solidFill>
                  <a:schemeClr val="dk1"/>
                </a:solidFill>
                <a:latin typeface="Calibri"/>
                <a:ea typeface="Calibri"/>
                <a:cs typeface="Calibri"/>
                <a:sym typeface="Calibri"/>
              </a:rPr>
              <a:t> is static and therefore cannot access non-static variables or call non-static methods of its class.  If you want to call non-static methods or access non-static variables in main, you have to first create an object of the class, then call its methods or access its fields.  </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A non-static method is called for a particular object using “dot notation”: objName.instMethod(...);</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Non-static methods can access all fields and call all methods of their class — both static and non-static.</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Static methods are convenient because they may be called at the class level. They are typically used to create utility classes, such as the Math class in the Java Standard Library.</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p:txBody>
      </p:sp>
      <p:sp>
        <p:nvSpPr>
          <p:cNvPr id="295" name="Google Shape;29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01" name="Google Shape;301;p19: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9:notes"/>
          <p:cNvSpPr/>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When you precede a member variable’s declaration with the keyword static, you are telling the compiler that only one copy of that variable will exist, and that all objects of that class will share that variable.</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Unlike regular data members, individual copies of a static member variable are not made for each object. No matter how many objects of a class are created, only one copy of a static data member exists. Therefore, a static data member can be said to be class-specific and not instance-specific. Its existence is tied to the class, and not to an object of the class. Static variables and static methods are referred to using the class name and the dot operator.</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p:txBody>
      </p:sp>
      <p:sp>
        <p:nvSpPr>
          <p:cNvPr id="303" name="Google Shape;3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6" name="Google Shape;12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09" name="Google Shape;3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7" name="Google Shape;31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If a java application has to be executed, there has to be a starting point. main() method is supposed to be that starting point. But Java doesn’t allow you to execute any method unless you create an object of the class where the method resides.  Unless we execute the code, how do we create an instance?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a typical catch 22 situation.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resolve this, main() method has to be static. When a method is static, you can invoke the method without creating the object of that class.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you execute a java class from the command prompt, the java runtime system, tries to find the method main(), which should be public static void and should take String array as argument. Since this method is static, it can execute main, even though there is no instance of this class.</a:t>
            </a:r>
            <a:endParaRPr/>
          </a:p>
          <a:p>
            <a:pPr indent="0" lvl="0" marL="0" rtl="0" algn="l">
              <a:spcBef>
                <a:spcPts val="0"/>
              </a:spcBef>
              <a:spcAft>
                <a:spcPts val="0"/>
              </a:spcAft>
              <a:buNone/>
            </a:pPr>
            <a:r>
              <a:t/>
            </a:r>
            <a:endParaRPr/>
          </a:p>
        </p:txBody>
      </p:sp>
      <p:sp>
        <p:nvSpPr>
          <p:cNvPr id="318" name="Google Shape;31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5" name="Google Shape;32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Answer:</a:t>
            </a:r>
            <a:endParaRPr/>
          </a:p>
          <a:p>
            <a:pPr indent="0" lvl="0" marL="0" rtl="0" algn="l">
              <a:spcBef>
                <a:spcPts val="0"/>
              </a:spcBef>
              <a:spcAft>
                <a:spcPts val="0"/>
              </a:spcAft>
              <a:buNone/>
            </a:pPr>
            <a:r>
              <a:rPr lang="en-US"/>
              <a:t>Error: this keyword cannot be referred inside static methods.</a:t>
            </a:r>
            <a:endParaRPr/>
          </a:p>
        </p:txBody>
      </p:sp>
      <p:sp>
        <p:nvSpPr>
          <p:cNvPr id="326" name="Google Shape;32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2" name="Google Shape;33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Answer:</a:t>
            </a:r>
            <a:endParaRPr/>
          </a:p>
          <a:p>
            <a:pPr indent="0" lvl="0" marL="0" rtl="0" algn="l">
              <a:spcBef>
                <a:spcPts val="0"/>
              </a:spcBef>
              <a:spcAft>
                <a:spcPts val="0"/>
              </a:spcAft>
              <a:buNone/>
            </a:pPr>
            <a:r>
              <a:rPr lang="en-US"/>
              <a:t>Error: No default constructor created.</a:t>
            </a:r>
            <a:endParaRPr/>
          </a:p>
        </p:txBody>
      </p:sp>
      <p:sp>
        <p:nvSpPr>
          <p:cNvPr id="333" name="Google Shape;33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9" name="Google Shape;33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0" name="Google Shape;34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5" name="Google Shape;34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6" name="Google Shape;34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2" name="Google Shape;35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3" name="Google Shape;35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9" name="Google Shape;35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0" name="Google Shape;36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6" name="Google Shape;36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7" name="Google Shape;367;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4" name="Google Shape;37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Answer:</a:t>
            </a:r>
            <a:endParaRPr/>
          </a:p>
          <a:p>
            <a:pPr indent="0" lvl="0" marL="0" rtl="0" algn="l">
              <a:spcBef>
                <a:spcPts val="0"/>
              </a:spcBef>
              <a:spcAft>
                <a:spcPts val="0"/>
              </a:spcAft>
              <a:buNone/>
            </a:pPr>
            <a:r>
              <a:rPr lang="en-US"/>
              <a:t>Inside class line1</a:t>
            </a:r>
            <a:endParaRPr/>
          </a:p>
          <a:p>
            <a:pPr indent="0" lvl="0" marL="0" rtl="0" algn="l">
              <a:spcBef>
                <a:spcPts val="0"/>
              </a:spcBef>
              <a:spcAft>
                <a:spcPts val="0"/>
              </a:spcAft>
              <a:buNone/>
            </a:pPr>
            <a:r>
              <a:rPr lang="en-US"/>
              <a:t>Inside main method line1</a:t>
            </a:r>
            <a:endParaRPr/>
          </a:p>
        </p:txBody>
      </p:sp>
      <p:sp>
        <p:nvSpPr>
          <p:cNvPr id="375" name="Google Shape;37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3" name="Google Shape;14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1" name="Google Shape;38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2" name="Google Shape;382;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87" name="Google Shape;38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8" name="Google Shape;38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94" name="Google Shape;39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5" name="Google Shape;39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01" name="Google Shape;40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2" name="Google Shape;40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08" name="Google Shape;40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9" name="Google Shape;409;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5" name="Google Shape;41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6" name="Google Shape;41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2" name="Google Shape;42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String s1=“Hello”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Here,JVM creates a String object and stores “Hello” in it. Observe that we are not using new operator to create the string.  We are using assignment operator for this purpose.  So, after creating the String object, JVM uses a separate block of memory which is called “String constant pool” and stores the object there.  String constant pool is a separete block of memory where the string objects are held by JVM.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the next statement, String s2=“Hello”  is executed by the JVM, it searches in the constant pool to know whether the object with same content is already available there or not. If it is already exist simply creates another reference variable to the same object.</a:t>
            </a:r>
            <a:endParaRPr/>
          </a:p>
        </p:txBody>
      </p:sp>
      <p:sp>
        <p:nvSpPr>
          <p:cNvPr id="423" name="Google Shape;42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3" name="Google Shape;44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4" name="Google Shape;444;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2" name="Google Shape;45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3" name="Google Shape;45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0" name="Google Shape;46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When you create String objects using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String s1 = new String(“HELLO”); </a:t>
            </a:r>
            <a:endParaRPr/>
          </a:p>
          <a:p>
            <a:pPr indent="0" lvl="0" marL="0" rtl="0" algn="l">
              <a:spcBef>
                <a:spcPts val="0"/>
              </a:spcBef>
              <a:spcAft>
                <a:spcPts val="0"/>
              </a:spcAft>
              <a:buNone/>
            </a:pPr>
            <a:r>
              <a:rPr lang="en-US"/>
              <a:t>and </a:t>
            </a:r>
            <a:endParaRPr/>
          </a:p>
          <a:p>
            <a:pPr indent="0" lvl="0" marL="0" rtl="0" algn="l">
              <a:spcBef>
                <a:spcPts val="0"/>
              </a:spcBef>
              <a:spcAft>
                <a:spcPts val="0"/>
              </a:spcAft>
              <a:buNone/>
            </a:pPr>
            <a:r>
              <a:rPr lang="en-US"/>
              <a:t>String s2= new String(“HELLO”);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Two new objects are created in memory. Here s1 and s2 refer to different objects.</a:t>
            </a:r>
            <a:endParaRPr/>
          </a:p>
          <a:p>
            <a:pPr indent="0" lvl="0" marL="0" rtl="0" algn="l">
              <a:spcBef>
                <a:spcPts val="0"/>
              </a:spcBef>
              <a:spcAft>
                <a:spcPts val="0"/>
              </a:spcAft>
              <a:buNone/>
            </a:pPr>
            <a:r>
              <a:t/>
            </a:r>
            <a:endParaRPr/>
          </a:p>
        </p:txBody>
      </p:sp>
      <p:sp>
        <p:nvSpPr>
          <p:cNvPr id="461" name="Google Shape;461;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0" name="Google Shape;15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2" name="Google Shape;48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References s1 and s2 refer to different objects. So, when you use == operator to compare, it will compare references s1 and s2  and since they are not equal, it will print “Strings objects referenced are not same”.</a:t>
            </a:r>
            <a:endParaRPr/>
          </a:p>
        </p:txBody>
      </p:sp>
      <p:sp>
        <p:nvSpPr>
          <p:cNvPr id="483" name="Google Shape;483;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1" name="Google Shape;49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When we use equals() method to compare two Strings, it will compare the values stored in these objects(and not the references). Since the values stored in these two different objects happen to be same, it will print “Strings are equal”.</a:t>
            </a:r>
            <a:endParaRPr/>
          </a:p>
        </p:txBody>
      </p:sp>
      <p:sp>
        <p:nvSpPr>
          <p:cNvPr id="492" name="Google Shape;492;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9" name="Google Shape;49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0" name="Google Shape;500;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06" name="Google Shape;50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7" name="Google Shape;507;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13" name="Google Shape;51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14" name="Google Shape;51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20" name="Google Shape;52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1" name="Google Shape;521;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27" name="Google Shape;52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8" name="Google Shape;528;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34" name="Google Shape;53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5" name="Google Shape;53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41" name="Google Shape;54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2" name="Google Shape;54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48" name="Google Shape;54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9" name="Google Shape;54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5:notes"/>
          <p:cNvSpPr/>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We will now learn to write our own classes to define objects.</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Variables inside the classes are called as Instance variable or attributes or properties</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Functions inside the classes are called as Instance methods or behaviors or member functions</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Members inside class with the keyword static are called as static members or class members</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Variables (also known as fields) may be:</a:t>
            </a:r>
            <a:endParaRPr/>
          </a:p>
          <a:p>
            <a:pPr indent="-76200" lvl="0" marL="0" marR="0" rtl="0" algn="just">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 Instance variables</a:t>
            </a:r>
            <a:endParaRPr/>
          </a:p>
          <a:p>
            <a:pPr indent="-76200" lvl="0" marL="0" marR="0" rtl="0" algn="just">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 static variables</a:t>
            </a:r>
            <a:endParaRPr/>
          </a:p>
          <a:p>
            <a:pPr indent="-76200" lvl="0" marL="0" marR="0" rtl="0" algn="just">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 final variables</a:t>
            </a:r>
            <a:endParaRPr/>
          </a:p>
          <a:p>
            <a:pPr indent="0" lvl="0" marL="0" marR="0" rtl="0" algn="just">
              <a:spcBef>
                <a:spcPts val="360"/>
              </a:spcBef>
              <a:spcAft>
                <a:spcPts val="0"/>
              </a:spcAft>
              <a:buNone/>
            </a:pPr>
            <a:r>
              <a:rPr lang="en-US" sz="1200">
                <a:solidFill>
                  <a:schemeClr val="dk1"/>
                </a:solidFill>
                <a:latin typeface="Calibri"/>
                <a:ea typeface="Calibri"/>
                <a:cs typeface="Calibri"/>
                <a:sym typeface="Calibri"/>
              </a:rPr>
              <a:t>Methods may be:</a:t>
            </a:r>
            <a:endParaRPr/>
          </a:p>
          <a:p>
            <a:pPr indent="-76200" lvl="0" marL="0" marR="0" rtl="0" algn="just">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Instance methods (Non-static methods)</a:t>
            </a:r>
            <a:endParaRPr/>
          </a:p>
          <a:p>
            <a:pPr indent="-76200" lvl="0" marL="0" marR="0" rtl="0" algn="just">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Static methods</a:t>
            </a:r>
            <a:endParaRPr/>
          </a:p>
          <a:p>
            <a:pPr indent="0" lvl="0" marL="0" marR="0" rtl="0" algn="just">
              <a:spcBef>
                <a:spcPts val="360"/>
              </a:spcBef>
              <a:spcAft>
                <a:spcPts val="0"/>
              </a:spcAft>
              <a:buNone/>
            </a:pPr>
            <a:r>
              <a:t/>
            </a:r>
            <a:endParaRPr sz="1200">
              <a:solidFill>
                <a:schemeClr val="dk1"/>
              </a:solidFill>
              <a:latin typeface="Calibri"/>
              <a:ea typeface="Calibri"/>
              <a:cs typeface="Calibri"/>
              <a:sym typeface="Calibri"/>
            </a:endParaRPr>
          </a:p>
        </p:txBody>
      </p:sp>
      <p:sp>
        <p:nvSpPr>
          <p:cNvPr id="157" name="Google Shape;15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55" name="Google Shape;55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56" name="Google Shape;556;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62" name="Google Shape;562;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character array is copied into the new String object. Later, if we make any change to the character array, it does not reflect in the String object.</a:t>
            </a:r>
            <a:endParaRPr/>
          </a:p>
        </p:txBody>
      </p:sp>
      <p:sp>
        <p:nvSpPr>
          <p:cNvPr id="563" name="Google Shape;563;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69" name="Google Shape;56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70" name="Google Shape;570;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76" name="Google Shape;57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77" name="Google Shape;577;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3" name="Google Shape;583;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84" name="Google Shape;584;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90" name="Google Shape;59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91" name="Google Shape;591;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97" name="Google Shape;597;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98" name="Google Shape;598;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4" name="Google Shape;60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05" name="Google Shape;605;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11" name="Google Shape;61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This method returns a new string which is actually a substring of this StringBuffer. It extracts characters starting from the specified index all the way till the end of the StringBuffer</a:t>
            </a:r>
            <a:endParaRPr/>
          </a:p>
        </p:txBody>
      </p:sp>
      <p:sp>
        <p:nvSpPr>
          <p:cNvPr id="612" name="Google Shape;612;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8" name="Google Shape;61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class FullName{</a:t>
            </a:r>
            <a:endParaRPr/>
          </a:p>
          <a:p>
            <a:pPr indent="0" lvl="0" marL="0" rtl="0" algn="l">
              <a:spcBef>
                <a:spcPts val="0"/>
              </a:spcBef>
              <a:spcAft>
                <a:spcPts val="0"/>
              </a:spcAft>
              <a:buNone/>
            </a:pPr>
            <a:r>
              <a:rPr lang="en-US"/>
              <a:t>	public static void main(String[] args){</a:t>
            </a:r>
            <a:endParaRPr/>
          </a:p>
          <a:p>
            <a:pPr indent="0" lvl="0" marL="0" rtl="0" algn="l">
              <a:spcBef>
                <a:spcPts val="0"/>
              </a:spcBef>
              <a:spcAft>
                <a:spcPts val="0"/>
              </a:spcAft>
              <a:buNone/>
            </a:pPr>
            <a:r>
              <a:rPr lang="en-US"/>
              <a:t>	StringBuffer sb=new StringBuffer();</a:t>
            </a:r>
            <a:endParaRPr/>
          </a:p>
          <a:p>
            <a:pPr indent="0" lvl="0" marL="0" rtl="0" algn="l">
              <a:spcBef>
                <a:spcPts val="0"/>
              </a:spcBef>
              <a:spcAft>
                <a:spcPts val="0"/>
              </a:spcAft>
              <a:buNone/>
            </a:pPr>
            <a:r>
              <a:rPr lang="en-US"/>
              <a:t>	String surname="Mallapudi";</a:t>
            </a:r>
            <a:endParaRPr/>
          </a:p>
          <a:p>
            <a:pPr indent="0" lvl="0" marL="0" rtl="0" algn="l">
              <a:spcBef>
                <a:spcPts val="0"/>
              </a:spcBef>
              <a:spcAft>
                <a:spcPts val="0"/>
              </a:spcAft>
              <a:buNone/>
            </a:pPr>
            <a:r>
              <a:rPr lang="en-US"/>
              <a:t>	String lastname="vijaya";</a:t>
            </a:r>
            <a:endParaRPr/>
          </a:p>
          <a:p>
            <a:pPr indent="0" lvl="0" marL="0" rtl="0" algn="l">
              <a:spcBef>
                <a:spcPts val="0"/>
              </a:spcBef>
              <a:spcAft>
                <a:spcPts val="0"/>
              </a:spcAft>
              <a:buNone/>
            </a:pPr>
            <a:r>
              <a:rPr lang="en-US"/>
              <a:t>	sb.append(surname);</a:t>
            </a:r>
            <a:endParaRPr/>
          </a:p>
          <a:p>
            <a:pPr indent="0" lvl="0" marL="0" rtl="0" algn="l">
              <a:spcBef>
                <a:spcPts val="0"/>
              </a:spcBef>
              <a:spcAft>
                <a:spcPts val="0"/>
              </a:spcAft>
              <a:buNone/>
            </a:pPr>
            <a:r>
              <a:rPr lang="en-US"/>
              <a:t>	System.out.println("Name: "+sb);</a:t>
            </a:r>
            <a:endParaRPr/>
          </a:p>
          <a:p>
            <a:pPr indent="0" lvl="0" marL="0" rtl="0" algn="l">
              <a:spcBef>
                <a:spcPts val="0"/>
              </a:spcBef>
              <a:spcAft>
                <a:spcPts val="0"/>
              </a:spcAft>
              <a:buNone/>
            </a:pPr>
            <a:r>
              <a:rPr lang="en-US"/>
              <a:t>	int n=surname.length();</a:t>
            </a:r>
            <a:endParaRPr/>
          </a:p>
          <a:p>
            <a:pPr indent="0" lvl="0" marL="0" rtl="0" algn="l">
              <a:spcBef>
                <a:spcPts val="0"/>
              </a:spcBef>
              <a:spcAft>
                <a:spcPts val="0"/>
              </a:spcAft>
              <a:buNone/>
            </a:pPr>
            <a:r>
              <a:rPr lang="en-US"/>
              <a:t>	sb.insert(n,lastname);</a:t>
            </a:r>
            <a:endParaRPr/>
          </a:p>
          <a:p>
            <a:pPr indent="0" lvl="0" marL="0" rtl="0" algn="l">
              <a:spcBef>
                <a:spcPts val="0"/>
              </a:spcBef>
              <a:spcAft>
                <a:spcPts val="0"/>
              </a:spcAft>
              <a:buNone/>
            </a:pPr>
            <a:r>
              <a:rPr lang="en-US"/>
              <a:t>	System.out.println("Full name: "+sb);</a:t>
            </a:r>
            <a:endParaRPr/>
          </a:p>
          <a:p>
            <a:pPr indent="0" lvl="0" marL="0" rtl="0" algn="l">
              <a:spcBef>
                <a:spcPts val="0"/>
              </a:spcBef>
              <a:spcAft>
                <a:spcPts val="0"/>
              </a:spcAft>
              <a:buNone/>
            </a:pPr>
            <a:r>
              <a:rPr lang="en-US"/>
              <a:t>	System.out.println("In reverse = "+sb.reverse());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p:txBody>
      </p:sp>
      <p:sp>
        <p:nvSpPr>
          <p:cNvPr id="619" name="Google Shape;619;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75" name="Google Shape;175;p6: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5" name="Google Shape;625;p60:notes"/>
          <p:cNvSpPr txBox="1"/>
          <p:nvPr>
            <p:ph idx="1" type="body"/>
          </p:nvPr>
        </p:nvSpPr>
        <p:spPr>
          <a:xfrm>
            <a:off x="685800" y="4343400"/>
            <a:ext cx="5486400" cy="444658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1200"/>
              <a:t>public class stringBuffer{</a:t>
            </a:r>
            <a:endParaRPr/>
          </a:p>
          <a:p>
            <a:pPr indent="0" lvl="0" marL="0" rtl="0" algn="l">
              <a:lnSpc>
                <a:spcPct val="80000"/>
              </a:lnSpc>
              <a:spcBef>
                <a:spcPts val="0"/>
              </a:spcBef>
              <a:spcAft>
                <a:spcPts val="0"/>
              </a:spcAft>
              <a:buNone/>
            </a:pPr>
            <a:r>
              <a:rPr lang="en-US" sz="1200"/>
              <a:t>	public static void main(String[] args) throws Exception{</a:t>
            </a:r>
            <a:endParaRPr/>
          </a:p>
          <a:p>
            <a:pPr indent="0" lvl="0" marL="0" rtl="0" algn="l">
              <a:lnSpc>
                <a:spcPct val="80000"/>
              </a:lnSpc>
              <a:spcBef>
                <a:spcPts val="0"/>
              </a:spcBef>
              <a:spcAft>
                <a:spcPts val="0"/>
              </a:spcAft>
              <a:buNone/>
            </a:pPr>
            <a:r>
              <a:rPr lang="en-US" sz="1200"/>
              <a:t>		String str1="Hello";</a:t>
            </a:r>
            <a:endParaRPr/>
          </a:p>
          <a:p>
            <a:pPr indent="0" lvl="0" marL="0" rtl="0" algn="l">
              <a:lnSpc>
                <a:spcPct val="80000"/>
              </a:lnSpc>
              <a:spcBef>
                <a:spcPts val="0"/>
              </a:spcBef>
              <a:spcAft>
                <a:spcPts val="0"/>
              </a:spcAft>
              <a:buNone/>
            </a:pPr>
            <a:r>
              <a:rPr lang="en-US" sz="1200"/>
              <a:t>		try{</a:t>
            </a:r>
            <a:endParaRPr/>
          </a:p>
          <a:p>
            <a:pPr indent="0" lvl="0" marL="0" rtl="0" algn="l">
              <a:lnSpc>
                <a:spcPct val="80000"/>
              </a:lnSpc>
              <a:spcBef>
                <a:spcPts val="0"/>
              </a:spcBef>
              <a:spcAft>
                <a:spcPts val="0"/>
              </a:spcAft>
              <a:buNone/>
            </a:pPr>
            <a:r>
              <a:rPr lang="en-US" sz="1200"/>
              <a:t>			str1 += ", This  program is a example of SringBuffer class and it's functions.";</a:t>
            </a:r>
            <a:endParaRPr/>
          </a:p>
          <a:p>
            <a:pPr indent="0" lvl="0" marL="0" rtl="0" algn="l">
              <a:lnSpc>
                <a:spcPct val="80000"/>
              </a:lnSpc>
              <a:spcBef>
                <a:spcPts val="0"/>
              </a:spcBef>
              <a:spcAft>
                <a:spcPts val="0"/>
              </a:spcAft>
              <a:buNone/>
            </a:pPr>
            <a:r>
              <a:rPr lang="en-US" sz="1200"/>
              <a:t>			//Create a object of StringBuffer class</a:t>
            </a:r>
            <a:endParaRPr/>
          </a:p>
          <a:p>
            <a:pPr indent="0" lvl="0" marL="0" rtl="0" algn="l">
              <a:lnSpc>
                <a:spcPct val="80000"/>
              </a:lnSpc>
              <a:spcBef>
                <a:spcPts val="0"/>
              </a:spcBef>
              <a:spcAft>
                <a:spcPts val="0"/>
              </a:spcAft>
              <a:buNone/>
            </a:pPr>
            <a:r>
              <a:rPr lang="en-US" sz="1200"/>
              <a:t>			StringBuffer strbuf1 = new StringBuffer();</a:t>
            </a:r>
            <a:endParaRPr/>
          </a:p>
          <a:p>
            <a:pPr indent="0" lvl="0" marL="0" rtl="0" algn="l">
              <a:lnSpc>
                <a:spcPct val="80000"/>
              </a:lnSpc>
              <a:spcBef>
                <a:spcPts val="0"/>
              </a:spcBef>
              <a:spcAft>
                <a:spcPts val="0"/>
              </a:spcAft>
              <a:buNone/>
            </a:pPr>
            <a:r>
              <a:rPr lang="en-US" sz="1200"/>
              <a:t>			System.out.print(strbuf1.length()+"\n");</a:t>
            </a:r>
            <a:endParaRPr/>
          </a:p>
          <a:p>
            <a:pPr indent="0" lvl="0" marL="0" rtl="0" algn="l">
              <a:lnSpc>
                <a:spcPct val="80000"/>
              </a:lnSpc>
              <a:spcBef>
                <a:spcPts val="0"/>
              </a:spcBef>
              <a:spcAft>
                <a:spcPts val="0"/>
              </a:spcAft>
              <a:buNone/>
            </a:pPr>
            <a:r>
              <a:rPr lang="en-US" sz="1200"/>
              <a:t>			strbuf1.append(str1);</a:t>
            </a:r>
            <a:endParaRPr/>
          </a:p>
          <a:p>
            <a:pPr indent="0" lvl="0" marL="0" rtl="0" algn="l">
              <a:lnSpc>
                <a:spcPct val="80000"/>
              </a:lnSpc>
              <a:spcBef>
                <a:spcPts val="0"/>
              </a:spcBef>
              <a:spcAft>
                <a:spcPts val="0"/>
              </a:spcAft>
              <a:buNone/>
            </a:pPr>
            <a:r>
              <a:rPr lang="en-US" sz="1200"/>
              <a:t>			System.out.println(strbuf1);</a:t>
            </a:r>
            <a:endParaRPr/>
          </a:p>
          <a:p>
            <a:pPr indent="0" lvl="0" marL="0" rtl="0" algn="l">
              <a:lnSpc>
                <a:spcPct val="80000"/>
              </a:lnSpc>
              <a:spcBef>
                <a:spcPts val="0"/>
              </a:spcBef>
              <a:spcAft>
                <a:spcPts val="0"/>
              </a:spcAft>
              <a:buNone/>
            </a:pPr>
            <a:r>
              <a:rPr lang="en-US" sz="1200"/>
              <a:t>			strbuf1.delete(0,str1.length());</a:t>
            </a:r>
            <a:endParaRPr/>
          </a:p>
          <a:p>
            <a:pPr indent="0" lvl="0" marL="0" rtl="0" algn="l">
              <a:lnSpc>
                <a:spcPct val="80000"/>
              </a:lnSpc>
              <a:spcBef>
                <a:spcPts val="0"/>
              </a:spcBef>
              <a:spcAft>
                <a:spcPts val="0"/>
              </a:spcAft>
              <a:buNone/>
            </a:pPr>
            <a:r>
              <a:rPr lang="en-US" sz="1200"/>
              <a:t>			//append()</a:t>
            </a:r>
            <a:endParaRPr/>
          </a:p>
          <a:p>
            <a:pPr indent="0" lvl="0" marL="0" rtl="0" algn="l">
              <a:lnSpc>
                <a:spcPct val="80000"/>
              </a:lnSpc>
              <a:spcBef>
                <a:spcPts val="0"/>
              </a:spcBef>
              <a:spcAft>
                <a:spcPts val="0"/>
              </a:spcAft>
              <a:buNone/>
            </a:pPr>
            <a:r>
              <a:rPr lang="en-US" sz="1200"/>
              <a:t>			strbuf1.append("Hello");</a:t>
            </a:r>
            <a:endParaRPr/>
          </a:p>
          <a:p>
            <a:pPr indent="0" lvl="0" marL="0" rtl="0" algn="l">
              <a:lnSpc>
                <a:spcPct val="80000"/>
              </a:lnSpc>
              <a:spcBef>
                <a:spcPts val="0"/>
              </a:spcBef>
              <a:spcAft>
                <a:spcPts val="0"/>
              </a:spcAft>
              <a:buNone/>
            </a:pPr>
            <a:r>
              <a:rPr lang="en-US" sz="1200"/>
              <a:t>			strbuf1.append("World");							</a:t>
            </a:r>
            <a:endParaRPr/>
          </a:p>
          <a:p>
            <a:pPr indent="0" lvl="0" marL="0" rtl="0" algn="l">
              <a:lnSpc>
                <a:spcPct val="80000"/>
              </a:lnSpc>
              <a:spcBef>
                <a:spcPts val="0"/>
              </a:spcBef>
              <a:spcAft>
                <a:spcPts val="0"/>
              </a:spcAft>
              <a:buNone/>
            </a:pPr>
            <a:r>
              <a:rPr lang="en-US" sz="1200"/>
              <a:t>			System.out.println(strbuf1);</a:t>
            </a:r>
            <a:endParaRPr/>
          </a:p>
          <a:p>
            <a:pPr indent="0" lvl="0" marL="0" rtl="0" algn="l">
              <a:lnSpc>
                <a:spcPct val="80000"/>
              </a:lnSpc>
              <a:spcBef>
                <a:spcPts val="0"/>
              </a:spcBef>
              <a:spcAft>
                <a:spcPts val="0"/>
              </a:spcAft>
              <a:buNone/>
            </a:pPr>
            <a:r>
              <a:rPr lang="en-US" sz="1200"/>
              <a:t>			//insert()</a:t>
            </a:r>
            <a:endParaRPr/>
          </a:p>
          <a:p>
            <a:pPr indent="0" lvl="0" marL="0" rtl="0" algn="l">
              <a:lnSpc>
                <a:spcPct val="80000"/>
              </a:lnSpc>
              <a:spcBef>
                <a:spcPts val="0"/>
              </a:spcBef>
              <a:spcAft>
                <a:spcPts val="0"/>
              </a:spcAft>
              <a:buNone/>
            </a:pPr>
            <a:r>
              <a:rPr lang="en-US" sz="1200"/>
              <a:t>			strbuf1.insert(5,"_Java ");						</a:t>
            </a:r>
            <a:endParaRPr/>
          </a:p>
          <a:p>
            <a:pPr indent="0" lvl="0" marL="0" rtl="0" algn="l">
              <a:lnSpc>
                <a:spcPct val="80000"/>
              </a:lnSpc>
              <a:spcBef>
                <a:spcPts val="0"/>
              </a:spcBef>
              <a:spcAft>
                <a:spcPts val="0"/>
              </a:spcAft>
              <a:buNone/>
            </a:pPr>
            <a:r>
              <a:rPr lang="en-US" sz="1200"/>
              <a:t>			System.out.println(strbuf1);</a:t>
            </a:r>
            <a:endParaRPr/>
          </a:p>
          <a:p>
            <a:pPr indent="0" lvl="0" marL="0" rtl="0" algn="l">
              <a:lnSpc>
                <a:spcPct val="80000"/>
              </a:lnSpc>
              <a:spcBef>
                <a:spcPts val="0"/>
              </a:spcBef>
              <a:spcAft>
                <a:spcPts val="0"/>
              </a:spcAft>
              <a:buNone/>
            </a:pPr>
            <a:r>
              <a:rPr lang="en-US" sz="300"/>
              <a:t>			</a:t>
            </a:r>
            <a:endParaRPr sz="300"/>
          </a:p>
        </p:txBody>
      </p:sp>
      <p:sp>
        <p:nvSpPr>
          <p:cNvPr id="626" name="Google Shape;62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2" name="Google Shape;632;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33" name="Google Shape;633;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0" name="Google Shape;640;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41" name="Google Shape;641;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6" name="Google Shape;64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One of the many advantages of OOP over procedural programming technique is that,programmers can create modules that are reusable. Modules need not be changed when a new type of object is 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create a new object that inherits most of its features from an existing object. Due to this, we can easily modify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Components from existing code libraries can be easily adapted and modified by the programmer, which can be very useful for developing different types of applications especially Graphic User Interfaces.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7" name="Google Shape;647;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3" name="Google Shape;653;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54" name="Google Shape;654;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2" name="Google Shape;672;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73" name="Google Shape;673;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9" name="Google Shape;679;p66:notes"/>
          <p:cNvSpPr txBox="1"/>
          <p:nvPr>
            <p:ph idx="1" type="body"/>
          </p:nvPr>
        </p:nvSpPr>
        <p:spPr>
          <a:xfrm>
            <a:off x="990600" y="4343400"/>
            <a:ext cx="51816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Java offers the designer of the class the flexibility of deciding which member data or methods should be accessible from outside the class, and which should not. </a:t>
            </a:r>
            <a:endParaRPr/>
          </a:p>
          <a:p>
            <a:pPr indent="0" lvl="0" marL="0" rtl="0" algn="l">
              <a:spcBef>
                <a:spcPts val="0"/>
              </a:spcBef>
              <a:spcAft>
                <a:spcPts val="0"/>
              </a:spcAft>
              <a:buNone/>
            </a:pPr>
            <a:r>
              <a:rPr lang="en-US"/>
              <a:t>Access specifiers serve the important purpose of drawing the line between the accessible and the inaccessible parts of a class. It is the class designer’s prerogative to demarcate the part of the class that needs to be hidden, and the part that needs to be offered to the user as an interface to the class.</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680" name="Google Shape;680;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6" name="Google Shape;686;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87" name="Google Shape;687;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3" name="Google Shape;693;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Why the above code is returning the value of a and b as 0?</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US"/>
              <a:t>We are using the setX(int x) method to set the value of instance variable x. Method setX(int x) is trying to use the local variable x to set the value of instance variable x. Since the instance variable x has the same name as local variable, the statement x= (x &gt; 79 ? 79 : (x &lt; 0 ? 0 :x)); fails to set the value of instance variable to 22. So, instance variable x remains 0. Ditto is the case with instance variable y. So we get the output x=0 and y=0.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is the solution?</a:t>
            </a:r>
            <a:endParaRPr/>
          </a:p>
          <a:p>
            <a:pPr indent="0" lvl="0" marL="0" rtl="0" algn="l">
              <a:spcBef>
                <a:spcPts val="0"/>
              </a:spcBef>
              <a:spcAft>
                <a:spcPts val="0"/>
              </a:spcAft>
              <a:buNone/>
            </a:pPr>
            <a:r>
              <a:rPr lang="en-US"/>
              <a:t>1. We can have different names for instance variable and local variables. This will avoid the naming conflict.</a:t>
            </a:r>
            <a:endParaRPr/>
          </a:p>
          <a:p>
            <a:pPr indent="0" lvl="0" marL="0" rtl="0" algn="l">
              <a:spcBef>
                <a:spcPts val="0"/>
              </a:spcBef>
              <a:spcAft>
                <a:spcPts val="0"/>
              </a:spcAft>
              <a:buNone/>
            </a:pPr>
            <a:r>
              <a:rPr lang="en-US"/>
              <a:t>2. We can use </a:t>
            </a:r>
            <a:r>
              <a:rPr b="1" lang="en-US"/>
              <a:t>this</a:t>
            </a:r>
            <a:r>
              <a:rPr lang="en-US"/>
              <a:t> reference to differentiate between instance variable and local variable.  Eg : </a:t>
            </a:r>
            <a:endParaRPr/>
          </a:p>
          <a:p>
            <a:pPr indent="0" lvl="0" marL="0" rtl="0" algn="l">
              <a:spcBef>
                <a:spcPts val="0"/>
              </a:spcBef>
              <a:spcAft>
                <a:spcPts val="0"/>
              </a:spcAft>
              <a:buNone/>
            </a:pPr>
            <a:r>
              <a:rPr lang="en-US"/>
              <a:t>this. x= (x &gt; 79 ? 79 : (x &lt; 0 ? 0 :x)); </a:t>
            </a:r>
            <a:endParaRPr/>
          </a:p>
          <a:p>
            <a:pPr indent="0" lvl="0" marL="0" rtl="0" algn="l">
              <a:spcBef>
                <a:spcPts val="0"/>
              </a:spcBef>
              <a:spcAft>
                <a:spcPts val="0"/>
              </a:spcAft>
              <a:buNone/>
            </a:pPr>
            <a:r>
              <a:rPr lang="en-US"/>
              <a:t>this.y= (y &gt; 24 ? 24 : (y &lt; 0 ? 0 : y));</a:t>
            </a:r>
            <a:endParaRPr/>
          </a:p>
          <a:p>
            <a:pPr indent="0" lvl="0" marL="0" rtl="0" algn="l">
              <a:spcBef>
                <a:spcPts val="0"/>
              </a:spcBef>
              <a:spcAft>
                <a:spcPts val="0"/>
              </a:spcAft>
              <a:buNone/>
            </a:pPr>
            <a:r>
              <a:t/>
            </a:r>
            <a:endParaRPr/>
          </a:p>
        </p:txBody>
      </p:sp>
      <p:sp>
        <p:nvSpPr>
          <p:cNvPr id="694" name="Google Shape;694;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1" name="Google Shape;701;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02" name="Google Shape;702;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5" name="Google Shape;19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6" name="Google Shape;19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8" name="Google Shape;70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Why the above code is returning the value of a and b as 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are using the setX(int x) method to set the value of instance variable x. Method setX(int x) is trying to use the local variable x to set the value of instance variable x. Since the instance variable x has the same name as local variable, the statement x= (x &gt; 79 ? 79 : (x &lt; 0 ? 0 :x)); fails to set the value of instance variable to 22. So, instance variable x remains 0. Ditto is the case with instance variable y. So we get the output x=0 and y=0.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is the solution?</a:t>
            </a:r>
            <a:endParaRPr/>
          </a:p>
          <a:p>
            <a:pPr indent="0" lvl="0" marL="0" rtl="0" algn="l">
              <a:spcBef>
                <a:spcPts val="0"/>
              </a:spcBef>
              <a:spcAft>
                <a:spcPts val="0"/>
              </a:spcAft>
              <a:buNone/>
            </a:pPr>
            <a:r>
              <a:rPr lang="en-US"/>
              <a:t>1. We can have different names for instance variable and local variables. This will avoid the naming conflict.</a:t>
            </a:r>
            <a:endParaRPr/>
          </a:p>
          <a:p>
            <a:pPr indent="0" lvl="0" marL="0" rtl="0" algn="l">
              <a:spcBef>
                <a:spcPts val="0"/>
              </a:spcBef>
              <a:spcAft>
                <a:spcPts val="0"/>
              </a:spcAft>
              <a:buNone/>
            </a:pPr>
            <a:r>
              <a:rPr lang="en-US"/>
              <a:t>2. We can use </a:t>
            </a:r>
            <a:r>
              <a:rPr b="1" lang="en-US"/>
              <a:t>this</a:t>
            </a:r>
            <a:r>
              <a:rPr lang="en-US"/>
              <a:t> reference(explained in the next slide) to differentiate between instance variable and local variable.  Eg : </a:t>
            </a:r>
            <a:endParaRPr/>
          </a:p>
          <a:p>
            <a:pPr indent="0" lvl="0" marL="0" rtl="0" algn="l">
              <a:spcBef>
                <a:spcPts val="0"/>
              </a:spcBef>
              <a:spcAft>
                <a:spcPts val="0"/>
              </a:spcAft>
              <a:buNone/>
            </a:pPr>
            <a:r>
              <a:rPr lang="en-US"/>
              <a:t>this. x= (x &gt; 79 ? 79 : (x &lt; 0 ? 0 :x)); </a:t>
            </a:r>
            <a:endParaRPr/>
          </a:p>
          <a:p>
            <a:pPr indent="0" lvl="0" marL="0" rtl="0" algn="l">
              <a:spcBef>
                <a:spcPts val="0"/>
              </a:spcBef>
              <a:spcAft>
                <a:spcPts val="0"/>
              </a:spcAft>
              <a:buNone/>
            </a:pPr>
            <a:r>
              <a:rPr lang="en-US"/>
              <a:t>this.y= (y &gt; 24 ? 24 : (y &lt; 0 ? 0 : y));</a:t>
            </a:r>
            <a:endParaRPr/>
          </a:p>
          <a:p>
            <a:pPr indent="0" lvl="0" marL="0" rtl="0" algn="l">
              <a:spcBef>
                <a:spcPts val="0"/>
              </a:spcBef>
              <a:spcAft>
                <a:spcPts val="0"/>
              </a:spcAft>
              <a:buNone/>
            </a:pPr>
            <a:r>
              <a:t/>
            </a:r>
            <a:endParaRPr/>
          </a:p>
        </p:txBody>
      </p:sp>
      <p:sp>
        <p:nvSpPr>
          <p:cNvPr id="709" name="Google Shape;709;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6" name="Google Shape;716;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17" name="Google Shape;717;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8" name="Google Shape;20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9" name="Google Shape;20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 name="Google Shape;21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instance variable is accessible anywhere in the class, where as the scope of the local variable is limited to the method where it is declared</a:t>
            </a:r>
            <a:r>
              <a:rPr lang="en-US" sz="1100"/>
              <a:t>. </a:t>
            </a:r>
            <a:r>
              <a:rPr lang="en-US"/>
              <a:t>Parameters also can only be used within the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a number of objects are created from the same class, each instance has its own copy of class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instance variable, by default, gets initialized to its default value depending on its type.</a:t>
            </a:r>
            <a:endParaRPr/>
          </a:p>
          <a:p>
            <a:pPr indent="0" lvl="0" marL="0" rtl="0" algn="l">
              <a:spcBef>
                <a:spcPts val="0"/>
              </a:spcBef>
              <a:spcAft>
                <a:spcPts val="0"/>
              </a:spcAft>
              <a:buNone/>
            </a:pPr>
            <a:r>
              <a:rPr lang="en-US"/>
              <a:t>For eg: if we declare an instance variable int i and we don’t initialize i, by default i will have the value 0.</a:t>
            </a:r>
            <a:endParaRPr/>
          </a:p>
          <a:p>
            <a:pPr indent="0" lvl="0" marL="0" rtl="0" algn="l">
              <a:spcBef>
                <a:spcPts val="0"/>
              </a:spcBef>
              <a:spcAft>
                <a:spcPts val="0"/>
              </a:spcAft>
              <a:buNone/>
            </a:pPr>
            <a:r>
              <a:rPr lang="en-US"/>
              <a:t>If we declare a variable of type object(called object reference) and we don’t initialize it, by default get it’s the value null.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local variable has to be initailized before being used. It does not get initialized with any default value.</a:t>
            </a:r>
            <a:endParaRPr/>
          </a:p>
          <a:p>
            <a:pPr indent="0" lvl="0" marL="0" rtl="0" algn="l">
              <a:spcBef>
                <a:spcPts val="0"/>
              </a:spcBef>
              <a:spcAft>
                <a:spcPts val="0"/>
              </a:spcAft>
              <a:buNone/>
            </a:pPr>
            <a:r>
              <a:t/>
            </a:r>
            <a:endParaRPr/>
          </a:p>
        </p:txBody>
      </p:sp>
      <p:sp>
        <p:nvSpPr>
          <p:cNvPr id="216" name="Google Shape;21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73"/>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73"/>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73"/>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73"/>
          <p:cNvGrpSpPr/>
          <p:nvPr/>
        </p:nvGrpSpPr>
        <p:grpSpPr>
          <a:xfrm>
            <a:off x="-3765" y="4953000"/>
            <a:ext cx="9147765" cy="1912088"/>
            <a:chOff x="-3765" y="4832896"/>
            <a:chExt cx="9147765" cy="2032192"/>
          </a:xfrm>
        </p:grpSpPr>
        <p:sp>
          <p:nvSpPr>
            <p:cNvPr id="24" name="Google Shape;24;p73"/>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73"/>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73"/>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73"/>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7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82"/>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3" name="Google Shape;63;p82"/>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4" name="Google Shape;64;p8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68" name="Shape 68"/>
        <p:cNvGrpSpPr/>
        <p:nvPr/>
      </p:nvGrpSpPr>
      <p:grpSpPr>
        <a:xfrm>
          <a:off x="0" y="0"/>
          <a:ext cx="0" cy="0"/>
          <a:chOff x="0" y="0"/>
          <a:chExt cx="0" cy="0"/>
        </a:xfrm>
      </p:grpSpPr>
      <p:sp>
        <p:nvSpPr>
          <p:cNvPr id="69" name="Google Shape;69;p83"/>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3"/>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83"/>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2" name="Google Shape;72;p83"/>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83"/>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8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8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8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86" name="Shape 86"/>
        <p:cNvGrpSpPr/>
        <p:nvPr/>
      </p:nvGrpSpPr>
      <p:grpSpPr>
        <a:xfrm>
          <a:off x="0" y="0"/>
          <a:ext cx="0" cy="0"/>
          <a:chOff x="0" y="0"/>
          <a:chExt cx="0" cy="0"/>
        </a:xfrm>
      </p:grpSpPr>
      <p:sp>
        <p:nvSpPr>
          <p:cNvPr id="87" name="Google Shape;87;p86"/>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86"/>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86"/>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8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8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93" name="Shape 93"/>
        <p:cNvGrpSpPr/>
        <p:nvPr/>
      </p:nvGrpSpPr>
      <p:grpSpPr>
        <a:xfrm>
          <a:off x="0" y="0"/>
          <a:ext cx="0" cy="0"/>
          <a:chOff x="0" y="0"/>
          <a:chExt cx="0" cy="0"/>
        </a:xfrm>
      </p:grpSpPr>
      <p:sp>
        <p:nvSpPr>
          <p:cNvPr id="94" name="Google Shape;94;p87"/>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5" name="Google Shape;95;p87"/>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96" name="Google Shape;96;p8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8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87"/>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87"/>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1" name="Google Shape;101;p87"/>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2" name="Google Shape;102;p87"/>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03" name="Google Shape;103;p87"/>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04" name="Google Shape;104;p87"/>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5" name="Google Shape;105;p87"/>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88"/>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9" name="Google Shape;109;p8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8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8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89"/>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89"/>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5" name="Google Shape;115;p8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8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8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5 Points">
  <p:cSld name="Agenda 5 Points">
    <p:spTree>
      <p:nvGrpSpPr>
        <p:cNvPr id="31" name="Shape 31"/>
        <p:cNvGrpSpPr/>
        <p:nvPr/>
      </p:nvGrpSpPr>
      <p:grpSpPr>
        <a:xfrm>
          <a:off x="0" y="0"/>
          <a:ext cx="0" cy="0"/>
          <a:chOff x="0" y="0"/>
          <a:chExt cx="0" cy="0"/>
        </a:xfrm>
      </p:grpSpPr>
      <p:sp>
        <p:nvSpPr>
          <p:cNvPr id="32" name="Google Shape;32;p74"/>
          <p:cNvSpPr txBox="1"/>
          <p:nvPr>
            <p:ph type="ctrTitle"/>
          </p:nvPr>
        </p:nvSpPr>
        <p:spPr>
          <a:xfrm>
            <a:off x="460375" y="145522"/>
            <a:ext cx="8189776" cy="55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4"/>
          <p:cNvSpPr txBox="1"/>
          <p:nvPr>
            <p:ph idx="1" type="body"/>
          </p:nvPr>
        </p:nvSpPr>
        <p:spPr>
          <a:xfrm>
            <a:off x="1005339" y="1350509"/>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4" name="Google Shape;34;p74"/>
          <p:cNvSpPr txBox="1"/>
          <p:nvPr>
            <p:ph idx="2" type="body"/>
          </p:nvPr>
        </p:nvSpPr>
        <p:spPr>
          <a:xfrm>
            <a:off x="1005339" y="2380789"/>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5" name="Google Shape;35;p74"/>
          <p:cNvSpPr txBox="1"/>
          <p:nvPr>
            <p:ph idx="3" type="body"/>
          </p:nvPr>
        </p:nvSpPr>
        <p:spPr>
          <a:xfrm>
            <a:off x="1005339" y="3403153"/>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6" name="Google Shape;36;p74"/>
          <p:cNvSpPr txBox="1"/>
          <p:nvPr>
            <p:ph idx="4" type="body"/>
          </p:nvPr>
        </p:nvSpPr>
        <p:spPr>
          <a:xfrm>
            <a:off x="1005339" y="4462030"/>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7" name="Google Shape;37;p74"/>
          <p:cNvSpPr txBox="1"/>
          <p:nvPr>
            <p:ph idx="5" type="body"/>
          </p:nvPr>
        </p:nvSpPr>
        <p:spPr>
          <a:xfrm>
            <a:off x="1005339" y="5504120"/>
            <a:ext cx="7010400" cy="652462"/>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904"/>
              <a:buNone/>
              <a:defRPr b="1" sz="2800">
                <a:solidFill>
                  <a:srgbClr val="595959"/>
                </a:solidFill>
              </a:defRPr>
            </a:lvl1pPr>
            <a:lvl2pPr indent="-228600" lvl="1" marL="914400" algn="l">
              <a:spcBef>
                <a:spcPts val="324"/>
              </a:spcBef>
              <a:spcAft>
                <a:spcPts val="0"/>
              </a:spcAft>
              <a:buSzPts val="2300"/>
              <a:buNone/>
              <a:defRPr/>
            </a:lvl2pPr>
            <a:lvl3pPr indent="-228600" lvl="2" marL="1371600" algn="l">
              <a:spcBef>
                <a:spcPts val="350"/>
              </a:spcBef>
              <a:spcAft>
                <a:spcPts val="0"/>
              </a:spcAft>
              <a:buSzPts val="2100"/>
              <a:buNone/>
              <a:defRPr/>
            </a:lvl3pPr>
            <a:lvl4pPr indent="-228600" lvl="3" marL="1828800" algn="l">
              <a:spcBef>
                <a:spcPts val="350"/>
              </a:spcBef>
              <a:spcAft>
                <a:spcPts val="0"/>
              </a:spcAft>
              <a:buSzPts val="1900"/>
              <a:buNone/>
              <a:defRPr/>
            </a:lvl4pPr>
            <a:lvl5pPr indent="-228600" lvl="4" marL="2286000" algn="l">
              <a:spcBef>
                <a:spcPts val="350"/>
              </a:spcBef>
              <a:spcAft>
                <a:spcPts val="0"/>
              </a:spcAft>
              <a:buSzPts val="1800"/>
              <a:buNone/>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38" name="Shape 38"/>
        <p:cNvGrpSpPr/>
        <p:nvPr/>
      </p:nvGrpSpPr>
      <p:grpSpPr>
        <a:xfrm>
          <a:off x="0" y="0"/>
          <a:ext cx="0" cy="0"/>
          <a:chOff x="0" y="0"/>
          <a:chExt cx="0" cy="0"/>
        </a:xfrm>
      </p:grpSpPr>
      <p:sp>
        <p:nvSpPr>
          <p:cNvPr id="39" name="Google Shape;39;p75"/>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spAutoFit/>
          </a:bodyPr>
          <a:lstStyle>
            <a:lvl1pPr indent="-228600" lvl="0" marL="457200" algn="l">
              <a:spcBef>
                <a:spcPts val="0"/>
              </a:spcBef>
              <a:spcAft>
                <a:spcPts val="0"/>
              </a:spcAft>
              <a:buSzPts val="2040"/>
              <a:buNone/>
              <a:defRPr b="1" sz="3000">
                <a:solidFill>
                  <a:srgbClr val="595959"/>
                </a:solidFill>
                <a:latin typeface="Lucida Sans"/>
                <a:ea typeface="Lucida Sans"/>
                <a:cs typeface="Lucida Sans"/>
                <a:sym typeface="Lucida Sans"/>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75"/>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normAutofit/>
          </a:bodyPr>
          <a:lstStyle>
            <a:lvl1pPr indent="-323596" lvl="0" marL="457200" algn="l">
              <a:spcBef>
                <a:spcPts val="400"/>
              </a:spcBef>
              <a:spcAft>
                <a:spcPts val="0"/>
              </a:spcAft>
              <a:buClr>
                <a:srgbClr val="0070C0"/>
              </a:buClr>
              <a:buSzPts val="1496"/>
              <a:buChar char="🞂"/>
              <a:defRPr sz="2200">
                <a:solidFill>
                  <a:srgbClr val="595959"/>
                </a:solidFill>
              </a:defRPr>
            </a:lvl1pPr>
            <a:lvl2pPr indent="-374650" lvl="1" marL="914400" algn="l">
              <a:spcBef>
                <a:spcPts val="324"/>
              </a:spcBef>
              <a:spcAft>
                <a:spcPts val="0"/>
              </a:spcAft>
              <a:buClr>
                <a:srgbClr val="0070C0"/>
              </a:buClr>
              <a:buSzPts val="2300"/>
              <a:buFont typeface="Arial"/>
              <a:buChar char="•"/>
              <a:defRPr>
                <a:solidFill>
                  <a:srgbClr val="595959"/>
                </a:solidFill>
              </a:defRPr>
            </a:lvl2pPr>
            <a:lvl3pPr indent="-361950" lvl="2" marL="1371600" algn="l">
              <a:spcBef>
                <a:spcPts val="350"/>
              </a:spcBef>
              <a:spcAft>
                <a:spcPts val="0"/>
              </a:spcAft>
              <a:buClr>
                <a:srgbClr val="0070C0"/>
              </a:buClr>
              <a:buSzPts val="2100"/>
              <a:buFont typeface="Arial"/>
              <a:buChar char="•"/>
              <a:defRPr>
                <a:solidFill>
                  <a:srgbClr val="595959"/>
                </a:solidFill>
              </a:defRPr>
            </a:lvl3pPr>
            <a:lvl4pPr indent="-349250" lvl="3" marL="1828800" algn="l">
              <a:spcBef>
                <a:spcPts val="350"/>
              </a:spcBef>
              <a:spcAft>
                <a:spcPts val="0"/>
              </a:spcAft>
              <a:buClr>
                <a:srgbClr val="0070C0"/>
              </a:buClr>
              <a:buSzPts val="1900"/>
              <a:buFont typeface="Arial"/>
              <a:buChar char="•"/>
              <a:defRPr>
                <a:solidFill>
                  <a:srgbClr val="595959"/>
                </a:solidFill>
              </a:defRPr>
            </a:lvl4pPr>
            <a:lvl5pPr indent="-342900" lvl="4" marL="2286000" algn="l">
              <a:spcBef>
                <a:spcPts val="350"/>
              </a:spcBef>
              <a:spcAft>
                <a:spcPts val="0"/>
              </a:spcAft>
              <a:buClr>
                <a:srgbClr val="0070C0"/>
              </a:buClr>
              <a:buSzPts val="1800"/>
              <a:buFont typeface="Arial"/>
              <a:buChar char="•"/>
              <a:defRPr>
                <a:solidFill>
                  <a:srgbClr val="595959"/>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Name Here">
  <p:cSld name="Section Name Here">
    <p:spTree>
      <p:nvGrpSpPr>
        <p:cNvPr id="41" name="Shape 41"/>
        <p:cNvGrpSpPr/>
        <p:nvPr/>
      </p:nvGrpSpPr>
      <p:grpSpPr>
        <a:xfrm>
          <a:off x="0" y="0"/>
          <a:ext cx="0" cy="0"/>
          <a:chOff x="0" y="0"/>
          <a:chExt cx="0" cy="0"/>
        </a:xfrm>
      </p:grpSpPr>
      <p:sp>
        <p:nvSpPr>
          <p:cNvPr id="42" name="Google Shape;42;p76"/>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SzPts val="2312"/>
              <a:buNone/>
              <a:defRPr b="1" i="0" sz="3400" u="none" cap="none" strike="noStrike">
                <a:solidFill>
                  <a:schemeClr val="dk1"/>
                </a:solidFill>
                <a:latin typeface="Lucida Sans"/>
                <a:ea typeface="Lucida Sans"/>
                <a:cs typeface="Lucida Sans"/>
                <a:sym typeface="Lucida Sans"/>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3" name="Google Shape;43;p76"/>
          <p:cNvSpPr txBox="1"/>
          <p:nvPr>
            <p:ph idx="2" type="body"/>
          </p:nvPr>
        </p:nvSpPr>
        <p:spPr>
          <a:xfrm>
            <a:off x="469901" y="3290677"/>
            <a:ext cx="8220074" cy="439496"/>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SzPts val="1360"/>
              <a:buNone/>
              <a:defRPr b="0" i="0" sz="2000" u="none" cap="none" strike="noStrike">
                <a:solidFill>
                  <a:schemeClr val="dk1"/>
                </a:solidFill>
                <a:latin typeface="Lucida Sans"/>
                <a:ea typeface="Lucida Sans"/>
                <a:cs typeface="Lucida Sans"/>
                <a:sym typeface="Lucida Sans"/>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7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6" name="Google Shape;46;p7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1">
  <p:cSld name="Text Layout 1">
    <p:spTree>
      <p:nvGrpSpPr>
        <p:cNvPr id="50"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ext Layout 1">
  <p:cSld name="14_Text Layout 1">
    <p:spTree>
      <p:nvGrpSpPr>
        <p:cNvPr id="51" name="Shape 5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3_Text Layout 1">
  <p:cSld name="53_Text Layout 1">
    <p:spTree>
      <p:nvGrpSpPr>
        <p:cNvPr id="52"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53" name="Shape 53"/>
        <p:cNvGrpSpPr/>
        <p:nvPr/>
      </p:nvGrpSpPr>
      <p:grpSpPr>
        <a:xfrm>
          <a:off x="0" y="0"/>
          <a:ext cx="0" cy="0"/>
          <a:chOff x="0" y="0"/>
          <a:chExt cx="0" cy="0"/>
        </a:xfrm>
      </p:grpSpPr>
      <p:sp>
        <p:nvSpPr>
          <p:cNvPr id="54" name="Google Shape;54;p81"/>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1"/>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8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81"/>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0" name="Google Shape;60;p81"/>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2"/>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72"/>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7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7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7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7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7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7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dk2"/>
              </a:buClr>
              <a:buSzPct val="100000"/>
              <a:buFont typeface="Lucida Sans"/>
              <a:buNone/>
            </a:pPr>
            <a:r>
              <a:rPr lang="en-US"/>
              <a:t>Introduction to Object Oriented Programming</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lnSpc>
                <a:spcPct val="150000"/>
              </a:lnSpc>
              <a:spcBef>
                <a:spcPts val="0"/>
              </a:spcBef>
              <a:spcAft>
                <a:spcPts val="0"/>
              </a:spcAft>
              <a:buSzPts val="1836"/>
              <a:buChar char="🞂"/>
            </a:pPr>
            <a:r>
              <a:rPr lang="en-US">
                <a:solidFill>
                  <a:schemeClr val="dk1"/>
                </a:solidFill>
              </a:rPr>
              <a:t>Once a class is defined, you can declare a variable (object reference)  of  type class</a:t>
            </a:r>
            <a:endParaRPr/>
          </a:p>
          <a:p>
            <a:pPr indent="-228600" lvl="4" marL="1371600" rtl="0" algn="l">
              <a:spcBef>
                <a:spcPts val="350"/>
              </a:spcBef>
              <a:spcAft>
                <a:spcPts val="0"/>
              </a:spcAft>
              <a:buSzPts val="1600"/>
              <a:buFont typeface="Lucida Sans"/>
              <a:buNone/>
            </a:pPr>
            <a:r>
              <a:rPr lang="en-US" sz="1600">
                <a:solidFill>
                  <a:schemeClr val="dk1"/>
                </a:solidFill>
              </a:rPr>
              <a:t>Student stud1;</a:t>
            </a:r>
            <a:endParaRPr/>
          </a:p>
          <a:p>
            <a:pPr indent="-228600" lvl="4" marL="1371600" rtl="0" algn="l">
              <a:spcBef>
                <a:spcPts val="350"/>
              </a:spcBef>
              <a:spcAft>
                <a:spcPts val="0"/>
              </a:spcAft>
              <a:buSzPts val="1600"/>
              <a:buFont typeface="Lucida Sans"/>
              <a:buNone/>
            </a:pPr>
            <a:r>
              <a:rPr lang="en-US" sz="1600">
                <a:solidFill>
                  <a:schemeClr val="dk1"/>
                </a:solidFill>
              </a:rPr>
              <a:t>Employee emp1;</a:t>
            </a:r>
            <a:endParaRPr/>
          </a:p>
          <a:p>
            <a:pPr indent="-228600" lvl="4" marL="1371600" rtl="0" algn="l">
              <a:spcBef>
                <a:spcPts val="350"/>
              </a:spcBef>
              <a:spcAft>
                <a:spcPts val="0"/>
              </a:spcAft>
              <a:buSzPts val="1600"/>
              <a:buFont typeface="Lucida Sans"/>
              <a:buNone/>
            </a:pPr>
            <a:r>
              <a:t/>
            </a:r>
            <a:endParaRPr sz="1600">
              <a:solidFill>
                <a:schemeClr val="dk1"/>
              </a:solidFill>
            </a:endParaRPr>
          </a:p>
          <a:p>
            <a:pPr indent="-256032" lvl="0" marL="365760" rtl="0" algn="l">
              <a:spcBef>
                <a:spcPts val="400"/>
              </a:spcBef>
              <a:spcAft>
                <a:spcPts val="0"/>
              </a:spcAft>
              <a:buSzPts val="1836"/>
              <a:buChar char="🞂"/>
            </a:pPr>
            <a:r>
              <a:rPr lang="en-US">
                <a:solidFill>
                  <a:schemeClr val="dk1"/>
                </a:solidFill>
              </a:rPr>
              <a:t>The </a:t>
            </a:r>
            <a:r>
              <a:rPr b="1" lang="en-US">
                <a:solidFill>
                  <a:schemeClr val="dk1"/>
                </a:solidFill>
              </a:rPr>
              <a:t>new</a:t>
            </a:r>
            <a:r>
              <a:rPr lang="en-US">
                <a:solidFill>
                  <a:schemeClr val="dk1"/>
                </a:solidFill>
              </a:rPr>
              <a:t> operator is used to create an object of that reference type</a:t>
            </a:r>
            <a:endParaRPr/>
          </a:p>
          <a:p>
            <a:pPr indent="-228600" lvl="2" marL="859536" rtl="0" algn="l">
              <a:spcBef>
                <a:spcPts val="350"/>
              </a:spcBef>
              <a:spcAft>
                <a:spcPts val="0"/>
              </a:spcAft>
              <a:buSzPts val="2100"/>
              <a:buFont typeface="Arial"/>
              <a:buNone/>
            </a:pPr>
            <a:r>
              <a:t/>
            </a:r>
            <a:endParaRPr>
              <a:solidFill>
                <a:schemeClr val="dk1"/>
              </a:solidFill>
            </a:endParaRPr>
          </a:p>
          <a:p>
            <a:pPr indent="-228600" lvl="2" marL="859536" rtl="0" algn="l">
              <a:spcBef>
                <a:spcPts val="350"/>
              </a:spcBef>
              <a:spcAft>
                <a:spcPts val="0"/>
              </a:spcAft>
              <a:buSzPts val="2100"/>
              <a:buFont typeface="Arial"/>
              <a:buNone/>
            </a:pPr>
            <a:r>
              <a:rPr lang="en-US">
                <a:solidFill>
                  <a:schemeClr val="dk1"/>
                </a:solidFill>
              </a:rPr>
              <a:t>			Employee e = new Employee();</a:t>
            </a:r>
            <a:endParaRPr/>
          </a:p>
        </p:txBody>
      </p:sp>
      <p:sp>
        <p:nvSpPr>
          <p:cNvPr id="226" name="Google Shape;226;p10"/>
          <p:cNvSpPr txBox="1"/>
          <p:nvPr>
            <p:ph type="title"/>
          </p:nvPr>
        </p:nvSpPr>
        <p:spPr>
          <a:xfrm>
            <a:off x="203200" y="109538"/>
            <a:ext cx="84836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Objects and References</a:t>
            </a:r>
            <a:endParaRPr/>
          </a:p>
        </p:txBody>
      </p:sp>
      <p:sp>
        <p:nvSpPr>
          <p:cNvPr id="227" name="Google Shape;227;p10"/>
          <p:cNvSpPr txBox="1"/>
          <p:nvPr/>
        </p:nvSpPr>
        <p:spPr>
          <a:xfrm>
            <a:off x="4184650" y="4800600"/>
            <a:ext cx="946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object</a:t>
            </a:r>
            <a:endParaRPr/>
          </a:p>
        </p:txBody>
      </p:sp>
      <p:sp>
        <p:nvSpPr>
          <p:cNvPr id="228" name="Google Shape;228;p10"/>
          <p:cNvSpPr txBox="1"/>
          <p:nvPr/>
        </p:nvSpPr>
        <p:spPr>
          <a:xfrm>
            <a:off x="1441450" y="4746625"/>
            <a:ext cx="2097088"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Object reference</a:t>
            </a:r>
            <a:endParaRPr/>
          </a:p>
        </p:txBody>
      </p:sp>
      <p:cxnSp>
        <p:nvCxnSpPr>
          <p:cNvPr id="229" name="Google Shape;229;p10"/>
          <p:cNvCxnSpPr/>
          <p:nvPr/>
        </p:nvCxnSpPr>
        <p:spPr>
          <a:xfrm flipH="1" rot="10800000">
            <a:off x="2932113" y="4027488"/>
            <a:ext cx="46037" cy="658812"/>
          </a:xfrm>
          <a:prstGeom prst="straightConnector1">
            <a:avLst/>
          </a:prstGeom>
          <a:noFill/>
          <a:ln cap="flat" cmpd="sng" w="9525">
            <a:solidFill>
              <a:schemeClr val="dk1"/>
            </a:solidFill>
            <a:prstDash val="solid"/>
            <a:round/>
            <a:headEnd len="med" w="med" type="none"/>
            <a:tailEnd len="med" w="med" type="triangle"/>
          </a:ln>
        </p:spPr>
      </p:cxnSp>
      <p:cxnSp>
        <p:nvCxnSpPr>
          <p:cNvPr id="230" name="Google Shape;230;p10"/>
          <p:cNvCxnSpPr/>
          <p:nvPr/>
        </p:nvCxnSpPr>
        <p:spPr>
          <a:xfrm rot="10800000">
            <a:off x="4629150" y="4014788"/>
            <a:ext cx="46038" cy="646112"/>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Char char="🞂"/>
            </a:pPr>
            <a:r>
              <a:rPr lang="en-US" sz="2400">
                <a:solidFill>
                  <a:schemeClr val="dk1"/>
                </a:solidFill>
              </a:rPr>
              <a:t>The </a:t>
            </a:r>
            <a:r>
              <a:rPr b="1" lang="en-US" sz="2400">
                <a:solidFill>
                  <a:schemeClr val="dk1"/>
                </a:solidFill>
              </a:rPr>
              <a:t>new</a:t>
            </a:r>
            <a:r>
              <a:rPr lang="en-US" sz="2400">
                <a:solidFill>
                  <a:schemeClr val="dk1"/>
                </a:solidFill>
              </a:rPr>
              <a:t> operator,</a:t>
            </a:r>
            <a:endParaRPr/>
          </a:p>
          <a:p>
            <a:pPr indent="-228600" lvl="1" marL="621792" rtl="0" algn="l">
              <a:lnSpc>
                <a:spcPct val="150000"/>
              </a:lnSpc>
              <a:spcBef>
                <a:spcPts val="324"/>
              </a:spcBef>
              <a:spcAft>
                <a:spcPts val="0"/>
              </a:spcAft>
              <a:buSzPts val="2400"/>
              <a:buFont typeface="Arial"/>
              <a:buNone/>
            </a:pPr>
            <a:r>
              <a:rPr lang="en-US" sz="2400">
                <a:solidFill>
                  <a:schemeClr val="dk1"/>
                </a:solidFill>
              </a:rPr>
              <a:t>Dynamically allocates memory for an object</a:t>
            </a:r>
            <a:endParaRPr/>
          </a:p>
          <a:p>
            <a:pPr indent="-228600" lvl="1" marL="621792" rtl="0" algn="l">
              <a:lnSpc>
                <a:spcPct val="150000"/>
              </a:lnSpc>
              <a:spcBef>
                <a:spcPts val="324"/>
              </a:spcBef>
              <a:spcAft>
                <a:spcPts val="0"/>
              </a:spcAft>
              <a:buSzPts val="2400"/>
              <a:buFont typeface="Arial"/>
              <a:buNone/>
            </a:pPr>
            <a:r>
              <a:rPr lang="en-US" sz="2400">
                <a:solidFill>
                  <a:schemeClr val="dk1"/>
                </a:solidFill>
              </a:rPr>
              <a:t>Creates the object on the heap</a:t>
            </a:r>
            <a:endParaRPr/>
          </a:p>
          <a:p>
            <a:pPr indent="-228600" lvl="1" marL="621792" rtl="0" algn="l">
              <a:lnSpc>
                <a:spcPct val="150000"/>
              </a:lnSpc>
              <a:spcBef>
                <a:spcPts val="324"/>
              </a:spcBef>
              <a:spcAft>
                <a:spcPts val="0"/>
              </a:spcAft>
              <a:buSzPts val="2400"/>
              <a:buFont typeface="Arial"/>
              <a:buNone/>
            </a:pPr>
            <a:r>
              <a:rPr lang="en-US" sz="2400">
                <a:solidFill>
                  <a:schemeClr val="dk1"/>
                </a:solidFill>
              </a:rPr>
              <a:t>Returns a reference to it</a:t>
            </a:r>
            <a:endParaRPr/>
          </a:p>
          <a:p>
            <a:pPr indent="-228600" lvl="1" marL="621792" rtl="0" algn="l">
              <a:lnSpc>
                <a:spcPct val="150000"/>
              </a:lnSpc>
              <a:spcBef>
                <a:spcPts val="324"/>
              </a:spcBef>
              <a:spcAft>
                <a:spcPts val="0"/>
              </a:spcAft>
              <a:buSzPts val="2400"/>
              <a:buFont typeface="Arial"/>
              <a:buNone/>
            </a:pPr>
            <a:r>
              <a:rPr lang="en-US" sz="2400">
                <a:solidFill>
                  <a:schemeClr val="dk1"/>
                </a:solidFill>
              </a:rPr>
              <a:t>The reference is then stored in the variable</a:t>
            </a:r>
            <a:endParaRPr/>
          </a:p>
          <a:p>
            <a:pPr indent="-228600" lvl="1" marL="621792" rtl="0" algn="l">
              <a:lnSpc>
                <a:spcPct val="150000"/>
              </a:lnSpc>
              <a:spcBef>
                <a:spcPts val="324"/>
              </a:spcBef>
              <a:spcAft>
                <a:spcPts val="0"/>
              </a:spcAft>
              <a:buSzPts val="2000"/>
              <a:buFont typeface="Arial"/>
              <a:buNone/>
            </a:pPr>
            <a:r>
              <a:t/>
            </a:r>
            <a:endParaRPr sz="2000">
              <a:solidFill>
                <a:schemeClr val="dk1"/>
              </a:solidFill>
            </a:endParaRPr>
          </a:p>
        </p:txBody>
      </p:sp>
      <p:sp>
        <p:nvSpPr>
          <p:cNvPr id="237" name="Google Shape;23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Objects and References (Contd.).</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Employee class - Example</a:t>
            </a:r>
            <a:endParaRPr/>
          </a:p>
        </p:txBody>
      </p:sp>
      <p:sp>
        <p:nvSpPr>
          <p:cNvPr id="245" name="Google Shape;245;p12"/>
          <p:cNvSpPr txBox="1"/>
          <p:nvPr/>
        </p:nvSpPr>
        <p:spPr>
          <a:xfrm>
            <a:off x="533400" y="16002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46" name="Google Shape;246;p12"/>
          <p:cNvSpPr/>
          <p:nvPr/>
        </p:nvSpPr>
        <p:spPr>
          <a:xfrm>
            <a:off x="419100" y="947738"/>
            <a:ext cx="8267700" cy="59102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class Employee{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int id;</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String name;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int salary;</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void setId(int no){</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id = no;</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void setName(String n){</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name = n;</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void setSalary(int 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salary = 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void getEmployeeDetails(){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System.</a:t>
            </a:r>
            <a:r>
              <a:rPr i="1" lang="en-US" sz="1400">
                <a:solidFill>
                  <a:schemeClr val="dk1"/>
                </a:solidFill>
                <a:latin typeface="Courier New"/>
                <a:ea typeface="Courier New"/>
                <a:cs typeface="Courier New"/>
                <a:sym typeface="Courier New"/>
              </a:rPr>
              <a:t>out.println(name + " salary is "+ salary);</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public class EmployeeDemo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Employee emp1 = new Employee();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emp1.setId(101);</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emp1.setName("John");</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emp1.setSalary(12000);</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emp1.getEmployeeDetails();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247" name="Google Shape;247;p12"/>
          <p:cNvSpPr/>
          <p:nvPr/>
        </p:nvSpPr>
        <p:spPr>
          <a:xfrm>
            <a:off x="5756275" y="1200150"/>
            <a:ext cx="2490788" cy="830263"/>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indent="0" lvl="0" marL="0" marR="0" rtl="0" algn="l">
              <a:spcBef>
                <a:spcPts val="0"/>
              </a:spcBef>
              <a:spcAft>
                <a:spcPts val="0"/>
              </a:spcAft>
              <a:buNone/>
            </a:pPr>
            <a:r>
              <a:t/>
            </a:r>
            <a:endParaRPr sz="1600" u="sng">
              <a:solidFill>
                <a:schemeClr val="dk1"/>
              </a:solidFill>
              <a:latin typeface="Verdana"/>
              <a:ea typeface="Verdana"/>
              <a:cs typeface="Verdana"/>
              <a:sym typeface="Verdana"/>
            </a:endParaRPr>
          </a:p>
          <a:p>
            <a:pPr indent="0" lvl="0" marL="0" marR="0" rtl="0" algn="l">
              <a:spcBef>
                <a:spcPts val="0"/>
              </a:spcBef>
              <a:spcAft>
                <a:spcPts val="0"/>
              </a:spcAft>
              <a:buNone/>
            </a:pPr>
            <a:r>
              <a:rPr lang="en-US" sz="1600">
                <a:solidFill>
                  <a:schemeClr val="dk1"/>
                </a:solidFill>
                <a:latin typeface="Verdana"/>
                <a:ea typeface="Verdana"/>
                <a:cs typeface="Verdana"/>
                <a:sym typeface="Verdana"/>
              </a:rPr>
              <a:t>John salary is 12000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txBox="1"/>
          <p:nvPr>
            <p:ph idx="1" type="body"/>
          </p:nvPr>
        </p:nvSpPr>
        <p:spPr>
          <a:xfrm>
            <a:off x="388938" y="890588"/>
            <a:ext cx="8450262" cy="5384800"/>
          </a:xfrm>
          <a:prstGeom prst="rect">
            <a:avLst/>
          </a:prstGeom>
          <a:noFill/>
          <a:ln>
            <a:noFill/>
          </a:ln>
        </p:spPr>
        <p:txBody>
          <a:bodyPr anchorCtr="0" anchor="t" bIns="45700" lIns="91425" spcFirstLastPara="1" rIns="91425" wrap="square" tIns="45700">
            <a:normAutofit fontScale="85000" lnSpcReduction="10000"/>
          </a:bodyPr>
          <a:lstStyle/>
          <a:p>
            <a:pPr indent="-256032" lvl="0" marL="365760" rtl="0" algn="l">
              <a:lnSpc>
                <a:spcPct val="150000"/>
              </a:lnSpc>
              <a:spcBef>
                <a:spcPts val="0"/>
              </a:spcBef>
              <a:spcAft>
                <a:spcPts val="0"/>
              </a:spcAft>
              <a:buSzPct val="68000"/>
              <a:buChar char="🞂"/>
            </a:pPr>
            <a:r>
              <a:rPr lang="en-US">
                <a:solidFill>
                  <a:schemeClr val="dk1"/>
                </a:solidFill>
              </a:rPr>
              <a:t>While designing a class, the class designer can define within the class, a special method called ‘constructor’</a:t>
            </a:r>
            <a:endParaRPr/>
          </a:p>
          <a:p>
            <a:pPr indent="-256032" lvl="0" marL="365760" rtl="0" algn="l">
              <a:lnSpc>
                <a:spcPct val="150000"/>
              </a:lnSpc>
              <a:spcBef>
                <a:spcPts val="400"/>
              </a:spcBef>
              <a:spcAft>
                <a:spcPts val="0"/>
              </a:spcAft>
              <a:buSzPct val="68000"/>
              <a:buChar char="🞂"/>
            </a:pPr>
            <a:r>
              <a:rPr lang="en-US">
                <a:solidFill>
                  <a:schemeClr val="dk1"/>
                </a:solidFill>
              </a:rPr>
              <a:t>Constructor is automatically invoked whenever an object of the class is created</a:t>
            </a:r>
            <a:endParaRPr/>
          </a:p>
          <a:p>
            <a:pPr indent="-256032" lvl="0" marL="365760" rtl="0" algn="l">
              <a:spcBef>
                <a:spcPts val="400"/>
              </a:spcBef>
              <a:spcAft>
                <a:spcPts val="0"/>
              </a:spcAft>
              <a:buSzPct val="68000"/>
              <a:buChar char="🞂"/>
            </a:pPr>
            <a:r>
              <a:rPr lang="en-US">
                <a:solidFill>
                  <a:schemeClr val="dk1"/>
                </a:solidFill>
              </a:rPr>
              <a:t>Rules to define a constructor</a:t>
            </a:r>
            <a:endParaRPr/>
          </a:p>
          <a:p>
            <a:pPr indent="-228600" lvl="1" marL="621792" rtl="0" algn="l">
              <a:lnSpc>
                <a:spcPct val="150000"/>
              </a:lnSpc>
              <a:spcBef>
                <a:spcPts val="324"/>
              </a:spcBef>
              <a:spcAft>
                <a:spcPts val="0"/>
              </a:spcAft>
              <a:buSzPct val="100000"/>
              <a:buChar char="◦"/>
            </a:pPr>
            <a:r>
              <a:rPr lang="en-US" sz="2000">
                <a:solidFill>
                  <a:schemeClr val="dk1"/>
                </a:solidFill>
              </a:rPr>
              <a:t>A constructor has the same name as the class name</a:t>
            </a:r>
            <a:endParaRPr/>
          </a:p>
          <a:p>
            <a:pPr indent="-228600" lvl="1" marL="621792" rtl="0" algn="l">
              <a:lnSpc>
                <a:spcPct val="150000"/>
              </a:lnSpc>
              <a:spcBef>
                <a:spcPts val="324"/>
              </a:spcBef>
              <a:spcAft>
                <a:spcPts val="0"/>
              </a:spcAft>
              <a:buSzPct val="100000"/>
              <a:buChar char="◦"/>
            </a:pPr>
            <a:r>
              <a:rPr lang="en-US" sz="2000">
                <a:solidFill>
                  <a:schemeClr val="dk1"/>
                </a:solidFill>
              </a:rPr>
              <a:t>A constructor should not have a return type</a:t>
            </a:r>
            <a:endParaRPr/>
          </a:p>
          <a:p>
            <a:pPr indent="-228600" lvl="1" marL="621792" rtl="0" algn="l">
              <a:lnSpc>
                <a:spcPct val="150000"/>
              </a:lnSpc>
              <a:spcBef>
                <a:spcPts val="324"/>
              </a:spcBef>
              <a:spcAft>
                <a:spcPts val="0"/>
              </a:spcAft>
              <a:buSzPct val="100000"/>
              <a:buChar char="◦"/>
            </a:pPr>
            <a:r>
              <a:rPr lang="en-US" sz="2000">
                <a:solidFill>
                  <a:schemeClr val="dk1"/>
                </a:solidFill>
              </a:rPr>
              <a:t>A constructor can be defined with any access specifier (like private, public)</a:t>
            </a:r>
            <a:endParaRPr/>
          </a:p>
          <a:p>
            <a:pPr indent="-228600" lvl="1" marL="621792" rtl="0" algn="l">
              <a:lnSpc>
                <a:spcPct val="150000"/>
              </a:lnSpc>
              <a:spcBef>
                <a:spcPts val="324"/>
              </a:spcBef>
              <a:spcAft>
                <a:spcPts val="0"/>
              </a:spcAft>
              <a:buSzPct val="100000"/>
              <a:buChar char="◦"/>
            </a:pPr>
            <a:r>
              <a:rPr lang="en-US" sz="2000">
                <a:solidFill>
                  <a:schemeClr val="dk1"/>
                </a:solidFill>
              </a:rPr>
              <a:t>A class can contain more than one constructor, So it can be overloaded</a:t>
            </a:r>
            <a:endParaRPr/>
          </a:p>
        </p:txBody>
      </p:sp>
      <p:sp>
        <p:nvSpPr>
          <p:cNvPr id="254" name="Google Shape;25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Constructors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68000"/>
              <a:buFont typeface="Arial"/>
              <a:buNone/>
            </a:pPr>
            <a:r>
              <a:rPr lang="en-US" sz="1600">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private int id;</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Sample(){</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id = 101;</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System.</a:t>
            </a:r>
            <a:r>
              <a:rPr i="1" lang="en-US" sz="1600">
                <a:solidFill>
                  <a:schemeClr val="dk1"/>
                </a:solidFill>
                <a:latin typeface="Courier New"/>
                <a:ea typeface="Courier New"/>
                <a:cs typeface="Courier New"/>
                <a:sym typeface="Courier New"/>
              </a:rPr>
              <a:t>out.println("Default constructor, with ID: "+id);</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Sample(int no){</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id = no;</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System.</a:t>
            </a:r>
            <a:r>
              <a:rPr i="1" lang="en-US" sz="1600">
                <a:solidFill>
                  <a:schemeClr val="dk1"/>
                </a:solidFill>
                <a:latin typeface="Courier New"/>
                <a:ea typeface="Courier New"/>
                <a:cs typeface="Courier New"/>
                <a:sym typeface="Courier New"/>
              </a:rPr>
              <a:t>out.println("One argument constructor,with ID: "+ id);</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public class ConstDemo {</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public static void main(String[] args) {</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Sample s1 = new Sample();</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Sample s2 = new Sample(102);</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t/>
            </a:r>
            <a:endParaRPr sz="1600">
              <a:solidFill>
                <a:schemeClr val="dk1"/>
              </a:solidFill>
              <a:latin typeface="Courier New"/>
              <a:ea typeface="Courier New"/>
              <a:cs typeface="Courier New"/>
              <a:sym typeface="Courier New"/>
            </a:endParaRPr>
          </a:p>
        </p:txBody>
      </p:sp>
      <p:sp>
        <p:nvSpPr>
          <p:cNvPr id="261" name="Google Shape;26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Constructor - Example</a:t>
            </a:r>
            <a:endParaRPr/>
          </a:p>
        </p:txBody>
      </p:sp>
      <p:sp>
        <p:nvSpPr>
          <p:cNvPr id="262" name="Google Shape;262;p14"/>
          <p:cNvSpPr/>
          <p:nvPr/>
        </p:nvSpPr>
        <p:spPr>
          <a:xfrm>
            <a:off x="4821238" y="5464175"/>
            <a:ext cx="3835400" cy="830263"/>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indent="0" lvl="0" marL="0" marR="0" rtl="0" algn="l">
              <a:spcBef>
                <a:spcPts val="0"/>
              </a:spcBef>
              <a:spcAft>
                <a:spcPts val="0"/>
              </a:spcAft>
              <a:buNone/>
            </a:pPr>
            <a:r>
              <a:rPr lang="en-US" sz="1600">
                <a:solidFill>
                  <a:schemeClr val="dk1"/>
                </a:solidFill>
                <a:latin typeface="Lucida Sans"/>
                <a:ea typeface="Lucida Sans"/>
                <a:cs typeface="Lucida Sans"/>
                <a:sym typeface="Lucida Sans"/>
              </a:rPr>
              <a:t>Default constructor, with ID: 101</a:t>
            </a:r>
            <a:endParaRPr/>
          </a:p>
          <a:p>
            <a:pPr indent="0" lvl="0" marL="0" marR="0" rtl="0" algn="l">
              <a:spcBef>
                <a:spcPts val="0"/>
              </a:spcBef>
              <a:spcAft>
                <a:spcPts val="0"/>
              </a:spcAft>
              <a:buNone/>
            </a:pPr>
            <a:r>
              <a:rPr lang="en-US" sz="1600">
                <a:solidFill>
                  <a:schemeClr val="dk1"/>
                </a:solidFill>
                <a:latin typeface="Lucida Sans"/>
                <a:ea typeface="Lucida Sans"/>
                <a:cs typeface="Lucida Sans"/>
                <a:sym typeface="Lucida Sans"/>
              </a:rPr>
              <a:t>One argument constructor,with ID: 102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5"/>
          <p:cNvSpPr txBox="1"/>
          <p:nvPr>
            <p:ph idx="1" type="body"/>
          </p:nvPr>
        </p:nvSpPr>
        <p:spPr>
          <a:xfrm>
            <a:off x="457200" y="1025525"/>
            <a:ext cx="8229600" cy="5148263"/>
          </a:xfrm>
          <a:prstGeom prst="rect">
            <a:avLst/>
          </a:prstGeom>
          <a:noFill/>
          <a:ln>
            <a:noFill/>
          </a:ln>
        </p:spPr>
        <p:txBody>
          <a:bodyPr anchorCtr="0" anchor="t" bIns="45700" lIns="91425" spcFirstLastPara="1" rIns="91425" wrap="square" tIns="45700">
            <a:normAutofit fontScale="92500" lnSpcReduction="20000"/>
          </a:bodyPr>
          <a:lstStyle/>
          <a:p>
            <a:pPr indent="-256053" lvl="0" marL="365760" rtl="0" algn="just">
              <a:lnSpc>
                <a:spcPct val="150000"/>
              </a:lnSpc>
              <a:spcBef>
                <a:spcPts val="0"/>
              </a:spcBef>
              <a:spcAft>
                <a:spcPts val="0"/>
              </a:spcAft>
              <a:buSzPct val="68000"/>
              <a:buChar char="🞂"/>
            </a:pPr>
            <a:r>
              <a:rPr lang="en-US">
                <a:solidFill>
                  <a:schemeClr val="dk1"/>
                </a:solidFill>
              </a:rPr>
              <a:t>Each class member function contains an implicit reference of its class type, named </a:t>
            </a:r>
            <a:r>
              <a:rPr b="1" lang="en-US">
                <a:solidFill>
                  <a:schemeClr val="dk1"/>
                </a:solidFill>
              </a:rPr>
              <a:t>this</a:t>
            </a:r>
            <a:endParaRPr>
              <a:solidFill>
                <a:schemeClr val="dk1"/>
              </a:solidFill>
            </a:endParaRPr>
          </a:p>
          <a:p>
            <a:pPr indent="-256053" lvl="0" marL="365760" rtl="0" algn="just">
              <a:lnSpc>
                <a:spcPct val="150000"/>
              </a:lnSpc>
              <a:spcBef>
                <a:spcPts val="400"/>
              </a:spcBef>
              <a:spcAft>
                <a:spcPts val="0"/>
              </a:spcAft>
              <a:buSzPct val="68000"/>
              <a:buChar char="🞂"/>
            </a:pPr>
            <a:r>
              <a:rPr lang="en-US">
                <a:solidFill>
                  <a:schemeClr val="dk1"/>
                </a:solidFill>
              </a:rPr>
              <a:t>this reference is created automatically by the compiler</a:t>
            </a:r>
            <a:endParaRPr/>
          </a:p>
          <a:p>
            <a:pPr indent="-256053" lvl="0" marL="365760" rtl="0" algn="just">
              <a:lnSpc>
                <a:spcPct val="150000"/>
              </a:lnSpc>
              <a:spcBef>
                <a:spcPts val="400"/>
              </a:spcBef>
              <a:spcAft>
                <a:spcPts val="0"/>
              </a:spcAft>
              <a:buSzPct val="68000"/>
              <a:buChar char="🞂"/>
            </a:pPr>
            <a:r>
              <a:rPr lang="en-US">
                <a:solidFill>
                  <a:schemeClr val="dk1"/>
                </a:solidFill>
              </a:rPr>
              <a:t>It contains the address of the object through which the function is invoked</a:t>
            </a:r>
            <a:endParaRPr/>
          </a:p>
          <a:p>
            <a:pPr indent="-256053" lvl="0" marL="365760" rtl="0" algn="just">
              <a:spcBef>
                <a:spcPts val="400"/>
              </a:spcBef>
              <a:spcAft>
                <a:spcPts val="0"/>
              </a:spcAft>
              <a:buSzPct val="68000"/>
              <a:buChar char="🞂"/>
            </a:pPr>
            <a:r>
              <a:rPr lang="en-US">
                <a:solidFill>
                  <a:schemeClr val="dk1"/>
                </a:solidFill>
              </a:rPr>
              <a:t>Use of this keyword</a:t>
            </a:r>
            <a:endParaRPr/>
          </a:p>
          <a:p>
            <a:pPr indent="-228600" lvl="1" marL="621792" rtl="0" algn="just">
              <a:lnSpc>
                <a:spcPct val="150000"/>
              </a:lnSpc>
              <a:spcBef>
                <a:spcPts val="324"/>
              </a:spcBef>
              <a:spcAft>
                <a:spcPts val="0"/>
              </a:spcAft>
              <a:buSzPct val="100000"/>
              <a:buChar char="◦"/>
            </a:pPr>
            <a:r>
              <a:rPr lang="en-US" sz="2000">
                <a:solidFill>
                  <a:schemeClr val="dk1"/>
                </a:solidFill>
              </a:rPr>
              <a:t>this can be used to refer instance variables when there is a clash with local variables or method arguments</a:t>
            </a:r>
            <a:endParaRPr/>
          </a:p>
          <a:p>
            <a:pPr indent="-228600" lvl="1" marL="621792" rtl="0" algn="just">
              <a:lnSpc>
                <a:spcPct val="150000"/>
              </a:lnSpc>
              <a:spcBef>
                <a:spcPts val="324"/>
              </a:spcBef>
              <a:spcAft>
                <a:spcPts val="0"/>
              </a:spcAft>
              <a:buSzPct val="100000"/>
              <a:buChar char="◦"/>
            </a:pPr>
            <a:r>
              <a:rPr lang="en-US" sz="2000">
                <a:solidFill>
                  <a:schemeClr val="dk1"/>
                </a:solidFill>
              </a:rPr>
              <a:t>this can be used to call overloaded constructors from another constructor of the same class</a:t>
            </a:r>
            <a:endParaRPr/>
          </a:p>
          <a:p>
            <a:pPr indent="-148211" lvl="0" marL="365760" rtl="0" algn="l">
              <a:spcBef>
                <a:spcPts val="400"/>
              </a:spcBef>
              <a:spcAft>
                <a:spcPts val="0"/>
              </a:spcAft>
              <a:buSzPct val="68000"/>
              <a:buNone/>
            </a:pPr>
            <a:r>
              <a:t/>
            </a:r>
            <a:endParaRPr>
              <a:solidFill>
                <a:schemeClr val="dk1"/>
              </a:solidFill>
            </a:endParaRPr>
          </a:p>
          <a:p>
            <a:pPr indent="-228600" lvl="1" marL="621792" rtl="0" algn="l">
              <a:spcBef>
                <a:spcPts val="324"/>
              </a:spcBef>
              <a:spcAft>
                <a:spcPts val="0"/>
              </a:spcAft>
              <a:buSzPct val="100000"/>
              <a:buFont typeface="Arial"/>
              <a:buNone/>
            </a:pPr>
            <a:r>
              <a:t/>
            </a:r>
            <a:endParaRPr>
              <a:solidFill>
                <a:schemeClr val="dk1"/>
              </a:solidFill>
            </a:endParaRPr>
          </a:p>
        </p:txBody>
      </p:sp>
      <p:sp>
        <p:nvSpPr>
          <p:cNvPr id="269" name="Google Shape;2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this reference keyword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txBox="1"/>
          <p:nvPr>
            <p:ph idx="1" type="body"/>
          </p:nvPr>
        </p:nvSpPr>
        <p:spPr>
          <a:xfrm>
            <a:off x="441325" y="936625"/>
            <a:ext cx="8435975" cy="571341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solidFill>
                  <a:schemeClr val="dk1"/>
                </a:solidFill>
              </a:rPr>
              <a:t>Ex1: </a:t>
            </a:r>
            <a:endParaRPr/>
          </a:p>
          <a:p>
            <a:pPr indent="-228600" lvl="1" marL="621792" rtl="0" algn="l">
              <a:spcBef>
                <a:spcPts val="324"/>
              </a:spcBef>
              <a:spcAft>
                <a:spcPts val="0"/>
              </a:spcAft>
              <a:buSzPts val="2000"/>
              <a:buFont typeface="Arial"/>
              <a:buNone/>
            </a:pPr>
            <a:r>
              <a:rPr lang="en-US" sz="2000">
                <a:solidFill>
                  <a:schemeClr val="dk1"/>
                </a:solidFill>
                <a:latin typeface="Courier New"/>
                <a:ea typeface="Courier New"/>
                <a:cs typeface="Courier New"/>
                <a:sym typeface="Courier New"/>
              </a:rPr>
              <a:t>void  setId (int id){</a:t>
            </a:r>
            <a:endParaRPr/>
          </a:p>
          <a:p>
            <a:pPr indent="-228600" lvl="1" marL="621792" rtl="0" algn="l">
              <a:spcBef>
                <a:spcPts val="324"/>
              </a:spcBef>
              <a:spcAft>
                <a:spcPts val="0"/>
              </a:spcAft>
              <a:buSzPts val="2000"/>
              <a:buFont typeface="Arial"/>
              <a:buNone/>
            </a:pPr>
            <a:r>
              <a:rPr lang="en-US" sz="2000">
                <a:solidFill>
                  <a:schemeClr val="dk1"/>
                </a:solidFill>
                <a:latin typeface="Courier New"/>
                <a:ea typeface="Courier New"/>
                <a:cs typeface="Courier New"/>
                <a:sym typeface="Courier New"/>
              </a:rPr>
              <a:t>		this.id = id; </a:t>
            </a:r>
            <a:endParaRPr/>
          </a:p>
          <a:p>
            <a:pPr indent="-228600" lvl="1" marL="621792" rtl="0" algn="l">
              <a:spcBef>
                <a:spcPts val="324"/>
              </a:spcBef>
              <a:spcAft>
                <a:spcPts val="0"/>
              </a:spcAft>
              <a:buSzPts val="2000"/>
              <a:buFont typeface="Arial"/>
              <a:buNone/>
            </a:pPr>
            <a:r>
              <a:rPr lang="en-US" sz="2000">
                <a:solidFill>
                  <a:schemeClr val="dk1"/>
                </a:solidFill>
                <a:latin typeface="Courier New"/>
                <a:ea typeface="Courier New"/>
                <a:cs typeface="Courier New"/>
                <a:sym typeface="Courier New"/>
              </a:rPr>
              <a:t>}</a:t>
            </a:r>
            <a:endParaRPr/>
          </a:p>
          <a:p>
            <a:pPr indent="-228600" lvl="1" marL="621792" rtl="0" algn="l">
              <a:spcBef>
                <a:spcPts val="324"/>
              </a:spcBef>
              <a:spcAft>
                <a:spcPts val="0"/>
              </a:spcAft>
              <a:buSzPts val="1000"/>
              <a:buFont typeface="Arial"/>
              <a:buNone/>
            </a:pPr>
            <a:r>
              <a:t/>
            </a:r>
            <a:endParaRPr sz="1000">
              <a:solidFill>
                <a:schemeClr val="dk1"/>
              </a:solidFill>
            </a:endParaRPr>
          </a:p>
          <a:p>
            <a:pPr indent="-256032" lvl="0" marL="365760" rtl="0" algn="l">
              <a:spcBef>
                <a:spcPts val="400"/>
              </a:spcBef>
              <a:spcAft>
                <a:spcPts val="0"/>
              </a:spcAft>
              <a:buSzPts val="1836"/>
              <a:buChar char="🞂"/>
            </a:pPr>
            <a:r>
              <a:rPr lang="en-US">
                <a:solidFill>
                  <a:schemeClr val="dk1"/>
                </a:solidFill>
              </a:rPr>
              <a:t>Ex2:</a:t>
            </a:r>
            <a:endParaRPr/>
          </a:p>
          <a:p>
            <a:pPr indent="-228600" lvl="2" marL="859536" rtl="0" algn="l">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class Sample{</a:t>
            </a:r>
            <a:endParaRPr/>
          </a:p>
          <a:p>
            <a:pPr indent="-228600" lvl="2" marL="859536" rtl="0" algn="l">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Sample(){</a:t>
            </a:r>
            <a:endParaRPr/>
          </a:p>
          <a:p>
            <a:pPr indent="-228600" lvl="2" marL="859536" rtl="0" algn="l">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this("Java"); // calls overloaded constructor</a:t>
            </a:r>
            <a:endParaRPr/>
          </a:p>
          <a:p>
            <a:pPr indent="-228600" lvl="2" marL="859536" rtl="0" algn="l">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System.</a:t>
            </a:r>
            <a:r>
              <a:rPr i="1" lang="en-US" sz="2000">
                <a:solidFill>
                  <a:schemeClr val="dk1"/>
                </a:solidFill>
                <a:latin typeface="Courier New"/>
                <a:ea typeface="Courier New"/>
                <a:cs typeface="Courier New"/>
                <a:sym typeface="Courier New"/>
              </a:rPr>
              <a:t>out.println("Default constructor ");</a:t>
            </a:r>
            <a:endParaRPr/>
          </a:p>
          <a:p>
            <a:pPr indent="-228600" lvl="2" marL="859536" rtl="0" algn="l">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a:t>
            </a:r>
            <a:endParaRPr/>
          </a:p>
          <a:p>
            <a:pPr indent="-228600" lvl="2" marL="859536" rtl="0" algn="l">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Sample(String str){</a:t>
            </a:r>
            <a:endParaRPr/>
          </a:p>
          <a:p>
            <a:pPr indent="-228600" lvl="2" marL="859536" rtl="0" algn="l">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System.</a:t>
            </a:r>
            <a:r>
              <a:rPr i="1" lang="en-US" sz="2000">
                <a:solidFill>
                  <a:schemeClr val="dk1"/>
                </a:solidFill>
                <a:latin typeface="Courier New"/>
                <a:ea typeface="Courier New"/>
                <a:cs typeface="Courier New"/>
                <a:sym typeface="Courier New"/>
              </a:rPr>
              <a:t>out.println("One argument constructor "+ str);</a:t>
            </a:r>
            <a:endParaRPr/>
          </a:p>
          <a:p>
            <a:pPr indent="-228600" lvl="2" marL="859536" rtl="0" algn="l">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a:t>
            </a:r>
            <a:endParaRPr/>
          </a:p>
          <a:p>
            <a:pPr indent="-228600" lvl="2" marL="859536" rtl="0" algn="l">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a:t>
            </a:r>
            <a:endParaRPr/>
          </a:p>
          <a:p>
            <a:pPr indent="-228600" lvl="1" marL="621792" rtl="0" algn="l">
              <a:spcBef>
                <a:spcPts val="324"/>
              </a:spcBef>
              <a:spcAft>
                <a:spcPts val="0"/>
              </a:spcAft>
              <a:buSzPts val="2000"/>
              <a:buFont typeface="Arial"/>
              <a:buNone/>
            </a:pPr>
            <a:r>
              <a:t/>
            </a:r>
            <a:endParaRPr sz="2000">
              <a:solidFill>
                <a:schemeClr val="dk1"/>
              </a:solidFill>
            </a:endParaRPr>
          </a:p>
          <a:p>
            <a:pPr indent="-228600" lvl="1" marL="621792" rtl="0" algn="l">
              <a:spcBef>
                <a:spcPts val="324"/>
              </a:spcBef>
              <a:spcAft>
                <a:spcPts val="0"/>
              </a:spcAft>
              <a:buSzPts val="2000"/>
              <a:buFont typeface="Arial"/>
              <a:buNone/>
            </a:pPr>
            <a:r>
              <a:t/>
            </a:r>
            <a:endParaRPr sz="2000">
              <a:solidFill>
                <a:schemeClr val="dk1"/>
              </a:solidFill>
            </a:endParaRPr>
          </a:p>
        </p:txBody>
      </p:sp>
      <p:sp>
        <p:nvSpPr>
          <p:cNvPr id="277" name="Google Shape;277;p16"/>
          <p:cNvSpPr txBox="1"/>
          <p:nvPr>
            <p:ph type="title"/>
          </p:nvPr>
        </p:nvSpPr>
        <p:spPr>
          <a:xfrm>
            <a:off x="287338" y="109538"/>
            <a:ext cx="8399462"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this Reference (Contd.).</a:t>
            </a:r>
            <a:endParaRPr/>
          </a:p>
        </p:txBody>
      </p:sp>
      <p:sp>
        <p:nvSpPr>
          <p:cNvPr id="278" name="Google Shape;278;p16"/>
          <p:cNvSpPr/>
          <p:nvPr/>
        </p:nvSpPr>
        <p:spPr>
          <a:xfrm>
            <a:off x="1844675" y="2411413"/>
            <a:ext cx="2079625" cy="282575"/>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instance variable </a:t>
            </a:r>
            <a:endParaRPr/>
          </a:p>
        </p:txBody>
      </p:sp>
      <p:sp>
        <p:nvSpPr>
          <p:cNvPr id="279" name="Google Shape;279;p16"/>
          <p:cNvSpPr/>
          <p:nvPr/>
        </p:nvSpPr>
        <p:spPr>
          <a:xfrm>
            <a:off x="4441825" y="1931988"/>
            <a:ext cx="2078038" cy="282575"/>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argument variable </a:t>
            </a:r>
            <a:endParaRPr/>
          </a:p>
        </p:txBody>
      </p:sp>
      <p:cxnSp>
        <p:nvCxnSpPr>
          <p:cNvPr id="280" name="Google Shape;280;p16"/>
          <p:cNvCxnSpPr/>
          <p:nvPr/>
        </p:nvCxnSpPr>
        <p:spPr>
          <a:xfrm flipH="1" rot="5400000">
            <a:off x="2303463" y="2070100"/>
            <a:ext cx="431800" cy="282575"/>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1"/>
              </a:srgbClr>
            </a:outerShdw>
          </a:effectLst>
        </p:spPr>
      </p:cxnSp>
      <p:cxnSp>
        <p:nvCxnSpPr>
          <p:cNvPr id="281" name="Google Shape;281;p16"/>
          <p:cNvCxnSpPr>
            <a:stCxn id="279" idx="1"/>
          </p:cNvCxnSpPr>
          <p:nvPr/>
        </p:nvCxnSpPr>
        <p:spPr>
          <a:xfrm rot="10800000">
            <a:off x="3424225" y="1895376"/>
            <a:ext cx="1017600" cy="1779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1"/>
              </a:srgbClr>
            </a:outerShdw>
          </a:effectLst>
        </p:spPr>
      </p:cxnSp>
      <p:cxnSp>
        <p:nvCxnSpPr>
          <p:cNvPr id="282" name="Google Shape;282;p16"/>
          <p:cNvCxnSpPr/>
          <p:nvPr/>
        </p:nvCxnSpPr>
        <p:spPr>
          <a:xfrm rot="10800000">
            <a:off x="3824288" y="1612900"/>
            <a:ext cx="631825" cy="331788"/>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1"/>
              </a:srgb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7"/>
          <p:cNvSpPr txBox="1"/>
          <p:nvPr>
            <p:ph idx="1" type="body"/>
          </p:nvPr>
        </p:nvSpPr>
        <p:spPr>
          <a:xfrm>
            <a:off x="457200" y="958850"/>
            <a:ext cx="8229600" cy="5148263"/>
          </a:xfrm>
          <a:prstGeom prst="rect">
            <a:avLst/>
          </a:prstGeom>
          <a:noFill/>
          <a:ln>
            <a:noFill/>
          </a:ln>
        </p:spPr>
        <p:txBody>
          <a:bodyPr anchorCtr="0" anchor="t" bIns="45700" lIns="91425" spcFirstLastPara="1" rIns="91425" wrap="square" tIns="45700">
            <a:normAutofit fontScale="92500" lnSpcReduction="20000"/>
          </a:bodyPr>
          <a:lstStyle/>
          <a:p>
            <a:pPr indent="-256053" lvl="0" marL="365760" rtl="0" algn="l">
              <a:lnSpc>
                <a:spcPct val="150000"/>
              </a:lnSpc>
              <a:spcBef>
                <a:spcPts val="0"/>
              </a:spcBef>
              <a:spcAft>
                <a:spcPts val="0"/>
              </a:spcAft>
              <a:buSzPct val="68000"/>
              <a:buChar char="🞂"/>
            </a:pPr>
            <a:r>
              <a:rPr lang="en-US">
                <a:solidFill>
                  <a:schemeClr val="dk1"/>
                </a:solidFill>
              </a:rPr>
              <a:t>Static class members are the members of a class that</a:t>
            </a:r>
            <a:r>
              <a:rPr i="1" lang="en-US">
                <a:solidFill>
                  <a:schemeClr val="dk1"/>
                </a:solidFill>
              </a:rPr>
              <a:t> </a:t>
            </a:r>
            <a:r>
              <a:rPr lang="en-US">
                <a:solidFill>
                  <a:schemeClr val="dk1"/>
                </a:solidFill>
              </a:rPr>
              <a:t>do not belong to an instance of a class</a:t>
            </a:r>
            <a:endParaRPr/>
          </a:p>
          <a:p>
            <a:pPr indent="-256053" lvl="0" marL="365760" rtl="0" algn="l">
              <a:lnSpc>
                <a:spcPct val="150000"/>
              </a:lnSpc>
              <a:spcBef>
                <a:spcPts val="400"/>
              </a:spcBef>
              <a:spcAft>
                <a:spcPts val="0"/>
              </a:spcAft>
              <a:buSzPct val="68000"/>
              <a:buChar char="🞂"/>
            </a:pPr>
            <a:r>
              <a:rPr lang="en-US">
                <a:solidFill>
                  <a:schemeClr val="dk1"/>
                </a:solidFill>
              </a:rPr>
              <a:t>We can access static members directly by prefixing the members with the class name</a:t>
            </a:r>
            <a:endParaRPr/>
          </a:p>
          <a:p>
            <a:pPr indent="-256032" lvl="0" marL="365760" rtl="0" algn="l">
              <a:lnSpc>
                <a:spcPct val="150000"/>
              </a:lnSpc>
              <a:spcBef>
                <a:spcPts val="400"/>
              </a:spcBef>
              <a:spcAft>
                <a:spcPts val="0"/>
              </a:spcAft>
              <a:buSzPct val="68000"/>
              <a:buFont typeface="Noto Sans Symbols"/>
              <a:buNone/>
            </a:pPr>
            <a:r>
              <a:rPr lang="en-US">
                <a:solidFill>
                  <a:schemeClr val="dk1"/>
                </a:solidFill>
                <a:latin typeface="Verdana"/>
                <a:ea typeface="Verdana"/>
                <a:cs typeface="Verdana"/>
                <a:sym typeface="Verdana"/>
              </a:rPr>
              <a:t>	ClassName.staticVariable </a:t>
            </a:r>
            <a:endParaRPr/>
          </a:p>
          <a:p>
            <a:pPr indent="-256032" lvl="0" marL="365760" rtl="0" algn="l">
              <a:lnSpc>
                <a:spcPct val="150000"/>
              </a:lnSpc>
              <a:spcBef>
                <a:spcPts val="400"/>
              </a:spcBef>
              <a:spcAft>
                <a:spcPts val="0"/>
              </a:spcAft>
              <a:buSzPct val="68000"/>
              <a:buFont typeface="Noto Sans Symbols"/>
              <a:buNone/>
            </a:pPr>
            <a:r>
              <a:rPr lang="en-US">
                <a:solidFill>
                  <a:schemeClr val="dk1"/>
                </a:solidFill>
              </a:rPr>
              <a:t>	</a:t>
            </a:r>
            <a:r>
              <a:rPr lang="en-US">
                <a:solidFill>
                  <a:schemeClr val="dk1"/>
                </a:solidFill>
                <a:latin typeface="Verdana"/>
                <a:ea typeface="Verdana"/>
                <a:cs typeface="Verdana"/>
                <a:sym typeface="Verdana"/>
              </a:rPr>
              <a:t>ClassName.staticMethod(...) </a:t>
            </a:r>
            <a:endParaRPr/>
          </a:p>
          <a:p>
            <a:pPr indent="-256032" lvl="0" marL="365760" rtl="0" algn="l">
              <a:lnSpc>
                <a:spcPct val="150000"/>
              </a:lnSpc>
              <a:spcBef>
                <a:spcPts val="400"/>
              </a:spcBef>
              <a:spcAft>
                <a:spcPts val="0"/>
              </a:spcAft>
              <a:buSzPct val="68000"/>
              <a:buFont typeface="Arial"/>
              <a:buNone/>
            </a:pPr>
            <a:r>
              <a:rPr b="1" lang="en-US">
                <a:solidFill>
                  <a:schemeClr val="dk1"/>
                </a:solidFill>
              </a:rPr>
              <a:t>Static variables:</a:t>
            </a:r>
            <a:endParaRPr/>
          </a:p>
          <a:p>
            <a:pPr indent="-256053" lvl="0" marL="365760" rtl="0" algn="l">
              <a:lnSpc>
                <a:spcPct val="150000"/>
              </a:lnSpc>
              <a:spcBef>
                <a:spcPts val="400"/>
              </a:spcBef>
              <a:spcAft>
                <a:spcPts val="0"/>
              </a:spcAft>
              <a:buSzPct val="68000"/>
              <a:buChar char="🞂"/>
            </a:pPr>
            <a:r>
              <a:rPr lang="en-US">
                <a:solidFill>
                  <a:schemeClr val="dk1"/>
                </a:solidFill>
              </a:rPr>
              <a:t>Shared among all objects of the class</a:t>
            </a:r>
            <a:endParaRPr/>
          </a:p>
          <a:p>
            <a:pPr indent="-256053" lvl="0" marL="365760" rtl="0" algn="l">
              <a:lnSpc>
                <a:spcPct val="150000"/>
              </a:lnSpc>
              <a:spcBef>
                <a:spcPts val="400"/>
              </a:spcBef>
              <a:spcAft>
                <a:spcPts val="0"/>
              </a:spcAft>
              <a:buSzPct val="68000"/>
              <a:buChar char="🞂"/>
            </a:pPr>
            <a:r>
              <a:rPr lang="en-US">
                <a:solidFill>
                  <a:schemeClr val="dk1"/>
                </a:solidFill>
              </a:rPr>
              <a:t>Only one copy exists for the entire class to use</a:t>
            </a:r>
            <a:endParaRPr/>
          </a:p>
        </p:txBody>
      </p:sp>
      <p:sp>
        <p:nvSpPr>
          <p:cNvPr id="290" name="Google Shape;290;p17"/>
          <p:cNvSpPr txBox="1"/>
          <p:nvPr>
            <p:ph type="title"/>
          </p:nvPr>
        </p:nvSpPr>
        <p:spPr>
          <a:xfrm>
            <a:off x="287338" y="109538"/>
            <a:ext cx="8399462"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Static Class Members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8"/>
          <p:cNvSpPr txBox="1"/>
          <p:nvPr>
            <p:ph idx="1" type="body"/>
          </p:nvPr>
        </p:nvSpPr>
        <p:spPr>
          <a:xfrm>
            <a:off x="457200" y="992188"/>
            <a:ext cx="8229600" cy="5148262"/>
          </a:xfrm>
          <a:prstGeom prst="rect">
            <a:avLst/>
          </a:prstGeom>
          <a:noFill/>
          <a:ln>
            <a:noFill/>
          </a:ln>
        </p:spPr>
        <p:txBody>
          <a:bodyPr anchorCtr="0" anchor="t" bIns="45700" lIns="91425" spcFirstLastPara="1" rIns="91425" wrap="square" tIns="45700">
            <a:normAutofit fontScale="85000" lnSpcReduction="10000"/>
          </a:bodyPr>
          <a:lstStyle/>
          <a:p>
            <a:pPr indent="-256032" lvl="0" marL="365760" rtl="0" algn="just">
              <a:lnSpc>
                <a:spcPct val="150000"/>
              </a:lnSpc>
              <a:spcBef>
                <a:spcPts val="0"/>
              </a:spcBef>
              <a:spcAft>
                <a:spcPts val="0"/>
              </a:spcAft>
              <a:buSzPct val="68000"/>
              <a:buChar char="🞂"/>
            </a:pPr>
            <a:r>
              <a:rPr lang="en-US">
                <a:solidFill>
                  <a:schemeClr val="dk1"/>
                </a:solidFill>
              </a:rPr>
              <a:t>Stored within the class code, separately from instance variables that describe an individual object</a:t>
            </a:r>
            <a:endParaRPr/>
          </a:p>
          <a:p>
            <a:pPr indent="-256032" lvl="0" marL="365760" rtl="0" algn="just">
              <a:lnSpc>
                <a:spcPct val="150000"/>
              </a:lnSpc>
              <a:spcBef>
                <a:spcPts val="400"/>
              </a:spcBef>
              <a:spcAft>
                <a:spcPts val="0"/>
              </a:spcAft>
              <a:buSzPct val="68000"/>
              <a:buChar char="🞂"/>
            </a:pPr>
            <a:r>
              <a:rPr lang="en-US">
                <a:solidFill>
                  <a:schemeClr val="dk1"/>
                </a:solidFill>
              </a:rPr>
              <a:t>Public static final variables are global constants</a:t>
            </a:r>
            <a:endParaRPr/>
          </a:p>
          <a:p>
            <a:pPr indent="-228600" lvl="1" marL="621792" rtl="0" algn="just">
              <a:spcBef>
                <a:spcPts val="324"/>
              </a:spcBef>
              <a:spcAft>
                <a:spcPts val="0"/>
              </a:spcAft>
              <a:buSzPct val="100000"/>
              <a:buFont typeface="Arial"/>
              <a:buNone/>
            </a:pPr>
            <a:r>
              <a:t/>
            </a:r>
            <a:endParaRPr sz="900">
              <a:solidFill>
                <a:schemeClr val="dk1"/>
              </a:solidFill>
            </a:endParaRPr>
          </a:p>
          <a:p>
            <a:pPr indent="-256032" lvl="0" marL="365760" rtl="0" algn="just">
              <a:spcBef>
                <a:spcPts val="400"/>
              </a:spcBef>
              <a:spcAft>
                <a:spcPts val="0"/>
              </a:spcAft>
              <a:buSzPct val="68000"/>
              <a:buFont typeface="Arial"/>
              <a:buNone/>
            </a:pPr>
            <a:r>
              <a:rPr b="1" lang="en-US">
                <a:solidFill>
                  <a:schemeClr val="dk1"/>
                </a:solidFill>
              </a:rPr>
              <a:t>Static methods:</a:t>
            </a:r>
            <a:endParaRPr/>
          </a:p>
          <a:p>
            <a:pPr indent="-256032" lvl="0" marL="365760" rtl="0" algn="just">
              <a:lnSpc>
                <a:spcPct val="150000"/>
              </a:lnSpc>
              <a:spcBef>
                <a:spcPts val="400"/>
              </a:spcBef>
              <a:spcAft>
                <a:spcPts val="0"/>
              </a:spcAft>
              <a:buSzPct val="68000"/>
              <a:buChar char="🞂"/>
            </a:pPr>
            <a:r>
              <a:rPr lang="en-US">
                <a:solidFill>
                  <a:schemeClr val="dk1"/>
                </a:solidFill>
              </a:rPr>
              <a:t>Static methods can only access directly the static members and manipulate a class’s static variables</a:t>
            </a:r>
            <a:endParaRPr/>
          </a:p>
          <a:p>
            <a:pPr indent="-256032" lvl="0" marL="365760" rtl="0" algn="just">
              <a:lnSpc>
                <a:spcPct val="150000"/>
              </a:lnSpc>
              <a:spcBef>
                <a:spcPts val="400"/>
              </a:spcBef>
              <a:spcAft>
                <a:spcPts val="0"/>
              </a:spcAft>
              <a:buSzPct val="68000"/>
              <a:buChar char="🞂"/>
            </a:pPr>
            <a:r>
              <a:rPr lang="en-US">
                <a:solidFill>
                  <a:schemeClr val="dk1"/>
                </a:solidFill>
              </a:rPr>
              <a:t>Static methods cannot access non-static members(instance variables or instance methods) of the class</a:t>
            </a:r>
            <a:endParaRPr/>
          </a:p>
          <a:p>
            <a:pPr indent="-256031" lvl="0" marL="365760" rtl="0" algn="just">
              <a:lnSpc>
                <a:spcPct val="150000"/>
              </a:lnSpc>
              <a:spcBef>
                <a:spcPts val="400"/>
              </a:spcBef>
              <a:spcAft>
                <a:spcPts val="0"/>
              </a:spcAft>
              <a:buSzPct val="68000"/>
              <a:buChar char="🞂"/>
            </a:pPr>
            <a:r>
              <a:rPr lang="en-US" sz="1800">
                <a:solidFill>
                  <a:schemeClr val="dk1"/>
                </a:solidFill>
                <a:latin typeface="Verdana"/>
                <a:ea typeface="Verdana"/>
                <a:cs typeface="Verdana"/>
                <a:sym typeface="Verdana"/>
              </a:rPr>
              <a:t>Static method cant access this and super references</a:t>
            </a:r>
            <a:endParaRPr/>
          </a:p>
          <a:p>
            <a:pPr indent="-189966" lvl="0" marL="365760" rtl="0" algn="l">
              <a:lnSpc>
                <a:spcPct val="150000"/>
              </a:lnSpc>
              <a:spcBef>
                <a:spcPts val="400"/>
              </a:spcBef>
              <a:spcAft>
                <a:spcPts val="0"/>
              </a:spcAft>
              <a:buSzPct val="68000"/>
              <a:buNone/>
            </a:pPr>
            <a:r>
              <a:t/>
            </a:r>
            <a:endParaRPr sz="1800">
              <a:solidFill>
                <a:schemeClr val="dk1"/>
              </a:solidFill>
              <a:latin typeface="Verdana"/>
              <a:ea typeface="Verdana"/>
              <a:cs typeface="Verdana"/>
              <a:sym typeface="Verdana"/>
            </a:endParaRPr>
          </a:p>
        </p:txBody>
      </p:sp>
      <p:sp>
        <p:nvSpPr>
          <p:cNvPr id="298" name="Google Shape;29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Static Class Members (Contd.).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ph idx="1" type="body"/>
          </p:nvPr>
        </p:nvSpPr>
        <p:spPr>
          <a:xfrm>
            <a:off x="457200" y="852488"/>
            <a:ext cx="8229600" cy="5470525"/>
          </a:xfrm>
          <a:prstGeom prst="rect">
            <a:avLst/>
          </a:prstGeom>
          <a:noFill/>
          <a:ln>
            <a:noFill/>
          </a:ln>
        </p:spPr>
        <p:txBody>
          <a:bodyPr anchorCtr="0" anchor="t" bIns="45700" lIns="91425" spcFirstLastPara="1" rIns="91425" wrap="square" tIns="45700">
            <a:normAutofit fontScale="85000" lnSpcReduction="20000"/>
          </a:bodyPr>
          <a:lstStyle/>
          <a:p>
            <a:pPr indent="-197307" lvl="0" marL="365760" rtl="0" algn="l">
              <a:spcBef>
                <a:spcPts val="0"/>
              </a:spcBef>
              <a:spcAft>
                <a:spcPts val="0"/>
              </a:spcAft>
              <a:buSzPct val="68000"/>
              <a:buNone/>
            </a:pPr>
            <a:r>
              <a:t/>
            </a:r>
            <a:endParaRPr sz="1600">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class StaticDemo</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private static int a = 0;</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private int b;</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public void set ( int i, int j)</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a = i; b = j;</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public void show( )</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System.out.println("This is static a: " + a );</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System.out.println( "This is non-static b: " + b ); </a:t>
            </a:r>
            <a:endParaRPr/>
          </a:p>
          <a:p>
            <a:pPr indent="-256032" lvl="0" marL="365760" rtl="0" algn="l">
              <a:spcBef>
                <a:spcPts val="400"/>
              </a:spcBef>
              <a:spcAft>
                <a:spcPts val="0"/>
              </a:spcAft>
              <a:buSzPct val="68000"/>
              <a:buFont typeface="Arial"/>
              <a:buNone/>
            </a:pPr>
            <a:r>
              <a:rPr b="1"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t/>
            </a:r>
            <a:endParaRPr b="1">
              <a:solidFill>
                <a:schemeClr val="dk1"/>
              </a:solidFill>
              <a:latin typeface="Courier New"/>
              <a:ea typeface="Courier New"/>
              <a:cs typeface="Courier New"/>
              <a:sym typeface="Courier New"/>
            </a:endParaRPr>
          </a:p>
        </p:txBody>
      </p:sp>
      <p:sp>
        <p:nvSpPr>
          <p:cNvPr id="306" name="Google Shape;306;p19"/>
          <p:cNvSpPr txBox="1"/>
          <p:nvPr>
            <p:ph type="title"/>
          </p:nvPr>
        </p:nvSpPr>
        <p:spPr>
          <a:xfrm>
            <a:off x="0" y="215900"/>
            <a:ext cx="76962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Static Class Members – Example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ctrTitle"/>
          </p:nvPr>
        </p:nvSpPr>
        <p:spPr>
          <a:xfrm>
            <a:off x="166688" y="146050"/>
            <a:ext cx="8483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Agenda</a:t>
            </a:r>
            <a:endParaRPr/>
          </a:p>
        </p:txBody>
      </p:sp>
      <p:sp>
        <p:nvSpPr>
          <p:cNvPr id="129" name="Google Shape;129;p2"/>
          <p:cNvSpPr txBox="1"/>
          <p:nvPr>
            <p:ph idx="1" type="body"/>
          </p:nvPr>
        </p:nvSpPr>
        <p:spPr>
          <a:xfrm>
            <a:off x="1004888" y="1447800"/>
            <a:ext cx="7010400" cy="6524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4"/>
              <a:buNone/>
            </a:pPr>
            <a:r>
              <a:rPr lang="en-US">
                <a:solidFill>
                  <a:schemeClr val="dk1"/>
                </a:solidFill>
              </a:rPr>
              <a:t>Classes and Objects</a:t>
            </a:r>
            <a:endParaRPr/>
          </a:p>
        </p:txBody>
      </p:sp>
      <p:sp>
        <p:nvSpPr>
          <p:cNvPr id="130" name="Google Shape;130;p2"/>
          <p:cNvSpPr txBox="1"/>
          <p:nvPr>
            <p:ph idx="2" type="body"/>
          </p:nvPr>
        </p:nvSpPr>
        <p:spPr>
          <a:xfrm>
            <a:off x="1079500" y="4614863"/>
            <a:ext cx="7010400" cy="652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4"/>
              <a:buNone/>
            </a:pPr>
            <a:r>
              <a:rPr lang="en-US">
                <a:solidFill>
                  <a:schemeClr val="dk1"/>
                </a:solidFill>
              </a:rPr>
              <a:t>Encapsulation and Abstraction</a:t>
            </a:r>
            <a:endParaRPr/>
          </a:p>
        </p:txBody>
      </p:sp>
      <p:sp>
        <p:nvSpPr>
          <p:cNvPr id="131" name="Google Shape;131;p2"/>
          <p:cNvSpPr txBox="1"/>
          <p:nvPr>
            <p:ph idx="3" type="body"/>
          </p:nvPr>
        </p:nvSpPr>
        <p:spPr>
          <a:xfrm>
            <a:off x="1004888" y="2470150"/>
            <a:ext cx="7010400" cy="6524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4"/>
              <a:buNone/>
            </a:pPr>
            <a:r>
              <a:rPr lang="en-US">
                <a:solidFill>
                  <a:schemeClr val="dk1"/>
                </a:solidFill>
              </a:rPr>
              <a:t>Static Block</a:t>
            </a:r>
            <a:endParaRPr/>
          </a:p>
        </p:txBody>
      </p:sp>
      <p:sp>
        <p:nvSpPr>
          <p:cNvPr id="132" name="Google Shape;132;p2"/>
          <p:cNvSpPr txBox="1"/>
          <p:nvPr>
            <p:ph idx="4" type="body"/>
          </p:nvPr>
        </p:nvSpPr>
        <p:spPr>
          <a:xfrm>
            <a:off x="1060450" y="3568700"/>
            <a:ext cx="7010400" cy="6524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4"/>
              <a:buNone/>
            </a:pPr>
            <a:r>
              <a:rPr lang="en-US">
                <a:solidFill>
                  <a:schemeClr val="dk1"/>
                </a:solidFill>
              </a:rPr>
              <a:t>String and StringBuffer</a:t>
            </a:r>
            <a:endParaRPr/>
          </a:p>
        </p:txBody>
      </p:sp>
      <p:sp>
        <p:nvSpPr>
          <p:cNvPr id="133" name="Google Shape;133;p2"/>
          <p:cNvSpPr/>
          <p:nvPr/>
        </p:nvSpPr>
        <p:spPr>
          <a:xfrm>
            <a:off x="458788" y="2260600"/>
            <a:ext cx="317500" cy="825500"/>
          </a:xfrm>
          <a:prstGeom prst="rect">
            <a:avLst/>
          </a:prstGeom>
          <a:gradFill>
            <a:gsLst>
              <a:gs pos="0">
                <a:srgbClr val="136074"/>
              </a:gs>
              <a:gs pos="50000">
                <a:srgbClr val="1B8CA8"/>
              </a:gs>
              <a:gs pos="100000">
                <a:srgbClr val="22A8C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34" name="Google Shape;134;p2"/>
          <p:cNvSpPr/>
          <p:nvPr/>
        </p:nvSpPr>
        <p:spPr>
          <a:xfrm>
            <a:off x="461695" y="1571092"/>
            <a:ext cx="314650" cy="1816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E9D3D6"/>
                </a:solidFill>
                <a:latin typeface="Lucida Sans"/>
                <a:ea typeface="Lucida Sans"/>
                <a:cs typeface="Lucida Sans"/>
                <a:sym typeface="Lucida Sans"/>
              </a:rPr>
              <a:t>2</a:t>
            </a:r>
            <a:endParaRPr/>
          </a:p>
        </p:txBody>
      </p:sp>
      <p:sp>
        <p:nvSpPr>
          <p:cNvPr id="135" name="Google Shape;135;p2"/>
          <p:cNvSpPr/>
          <p:nvPr/>
        </p:nvSpPr>
        <p:spPr>
          <a:xfrm>
            <a:off x="458788" y="3303588"/>
            <a:ext cx="317500" cy="830262"/>
          </a:xfrm>
          <a:prstGeom prst="rect">
            <a:avLst/>
          </a:prstGeom>
          <a:gradFill>
            <a:gsLst>
              <a:gs pos="0">
                <a:srgbClr val="136074"/>
              </a:gs>
              <a:gs pos="50000">
                <a:srgbClr val="1B8CA8"/>
              </a:gs>
              <a:gs pos="100000">
                <a:srgbClr val="22A8C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36" name="Google Shape;136;p2"/>
          <p:cNvSpPr/>
          <p:nvPr/>
        </p:nvSpPr>
        <p:spPr>
          <a:xfrm>
            <a:off x="461695" y="2592390"/>
            <a:ext cx="314650" cy="1816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E9D3D6"/>
                </a:solidFill>
                <a:latin typeface="Lucida Sans"/>
                <a:ea typeface="Lucida Sans"/>
                <a:cs typeface="Lucida Sans"/>
                <a:sym typeface="Lucida Sans"/>
              </a:rPr>
              <a:t>2</a:t>
            </a:r>
            <a:endParaRPr/>
          </a:p>
        </p:txBody>
      </p:sp>
      <p:sp>
        <p:nvSpPr>
          <p:cNvPr id="137" name="Google Shape;137;p2"/>
          <p:cNvSpPr/>
          <p:nvPr/>
        </p:nvSpPr>
        <p:spPr>
          <a:xfrm>
            <a:off x="466725" y="4433888"/>
            <a:ext cx="317500" cy="830262"/>
          </a:xfrm>
          <a:prstGeom prst="rect">
            <a:avLst/>
          </a:prstGeom>
          <a:gradFill>
            <a:gsLst>
              <a:gs pos="0">
                <a:srgbClr val="136074"/>
              </a:gs>
              <a:gs pos="50000">
                <a:srgbClr val="1B8CA8"/>
              </a:gs>
              <a:gs pos="100000">
                <a:srgbClr val="22A8C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4</a:t>
            </a:r>
            <a:endParaRPr/>
          </a:p>
        </p:txBody>
      </p:sp>
      <p:sp>
        <p:nvSpPr>
          <p:cNvPr id="138" name="Google Shape;138;p2"/>
          <p:cNvSpPr/>
          <p:nvPr/>
        </p:nvSpPr>
        <p:spPr>
          <a:xfrm>
            <a:off x="485758" y="3651340"/>
            <a:ext cx="314650" cy="1816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E9D3D6"/>
                </a:solidFill>
                <a:latin typeface="Lucida Sans"/>
                <a:ea typeface="Lucida Sans"/>
                <a:cs typeface="Lucida Sans"/>
                <a:sym typeface="Lucida Sans"/>
              </a:rPr>
              <a:t>3</a:t>
            </a:r>
            <a:endParaRPr/>
          </a:p>
        </p:txBody>
      </p:sp>
      <p:sp>
        <p:nvSpPr>
          <p:cNvPr id="139" name="Google Shape;139;p2"/>
          <p:cNvSpPr/>
          <p:nvPr/>
        </p:nvSpPr>
        <p:spPr>
          <a:xfrm>
            <a:off x="444500" y="1336675"/>
            <a:ext cx="317500" cy="830263"/>
          </a:xfrm>
          <a:prstGeom prst="rect">
            <a:avLst/>
          </a:prstGeom>
          <a:gradFill>
            <a:gsLst>
              <a:gs pos="0">
                <a:srgbClr val="136074"/>
              </a:gs>
              <a:gs pos="50000">
                <a:srgbClr val="1B8CA8"/>
              </a:gs>
              <a:gs pos="100000">
                <a:srgbClr val="22A8C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224"/>
              <a:buFont typeface="Arial"/>
              <a:buNone/>
            </a:pPr>
            <a:r>
              <a:rPr b="1" lang="en-US" sz="1800">
                <a:solidFill>
                  <a:schemeClr val="dk1"/>
                </a:solidFill>
                <a:latin typeface="Courier New"/>
                <a:ea typeface="Courier New"/>
                <a:cs typeface="Courier New"/>
                <a:sym typeface="Courier New"/>
              </a:rPr>
              <a:t>public static void main(String args[ ])</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StaticDemo x = new StaticDemo( );</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StaticDemo y = new StaticDemo( );</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x.set(1, 1); </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x.show( );</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y.set(2, 2); </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y.show( );</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x.show( );</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ts val="1224"/>
              <a:buFont typeface="Arial"/>
              <a:buNone/>
            </a:pPr>
            <a:r>
              <a:rPr b="1" lang="en-US" sz="1800">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224"/>
              <a:buFont typeface="Arial"/>
              <a:buNone/>
            </a:pPr>
            <a:r>
              <a:t/>
            </a:r>
            <a:endParaRPr b="1" sz="1800">
              <a:solidFill>
                <a:schemeClr val="dk1"/>
              </a:solidFill>
              <a:latin typeface="Courier New"/>
              <a:ea typeface="Courier New"/>
              <a:cs typeface="Courier New"/>
              <a:sym typeface="Courier New"/>
            </a:endParaRPr>
          </a:p>
        </p:txBody>
      </p:sp>
      <p:sp>
        <p:nvSpPr>
          <p:cNvPr id="313" name="Google Shape;313;p20"/>
          <p:cNvSpPr txBox="1"/>
          <p:nvPr>
            <p:ph type="title"/>
          </p:nvPr>
        </p:nvSpPr>
        <p:spPr>
          <a:xfrm>
            <a:off x="220663" y="109538"/>
            <a:ext cx="8466137"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Static Class Members – Example (Contd.).</a:t>
            </a:r>
            <a:endParaRPr>
              <a:solidFill>
                <a:schemeClr val="dk1"/>
              </a:solidFill>
            </a:endParaRPr>
          </a:p>
        </p:txBody>
      </p:sp>
      <p:sp>
        <p:nvSpPr>
          <p:cNvPr id="314" name="Google Shape;314;p20"/>
          <p:cNvSpPr/>
          <p:nvPr/>
        </p:nvSpPr>
        <p:spPr>
          <a:xfrm>
            <a:off x="3162300" y="3598863"/>
            <a:ext cx="4622800" cy="2554287"/>
          </a:xfrm>
          <a:prstGeom prst="rect">
            <a:avLst/>
          </a:prstGeom>
          <a:gradFill>
            <a:gsLst>
              <a:gs pos="0">
                <a:srgbClr val="92D3EE"/>
              </a:gs>
              <a:gs pos="65000">
                <a:srgbClr val="C6ECFD"/>
              </a:gs>
              <a:gs pos="100000">
                <a:srgbClr val="D4F2FF"/>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Verdana"/>
                <a:ea typeface="Verdana"/>
                <a:cs typeface="Verdana"/>
                <a:sym typeface="Verdana"/>
              </a:rPr>
              <a:t>This is static a: 1</a:t>
            </a:r>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Verdana"/>
                <a:ea typeface="Verdana"/>
                <a:cs typeface="Verdana"/>
                <a:sym typeface="Verdana"/>
              </a:rPr>
              <a:t>This is non-static b: 1</a:t>
            </a:r>
            <a:endParaRPr/>
          </a:p>
          <a:p>
            <a:pPr indent="0" lvl="0" marL="0" marR="0" rtl="0" algn="l">
              <a:spcBef>
                <a:spcPts val="0"/>
              </a:spcBef>
              <a:spcAft>
                <a:spcPts val="0"/>
              </a:spcAft>
              <a:buClr>
                <a:schemeClr val="dk1"/>
              </a:buClr>
              <a:buSzPts val="1600"/>
              <a:buFont typeface="Arial"/>
              <a:buNone/>
            </a:pPr>
            <a:r>
              <a:t/>
            </a:r>
            <a:endParaRPr b="1" sz="1600" u="sng">
              <a:solidFill>
                <a:schemeClr val="dk1"/>
              </a:solidFill>
              <a:latin typeface="Verdana"/>
              <a:ea typeface="Verdana"/>
              <a:cs typeface="Verdana"/>
              <a:sym typeface="Verdana"/>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Verdana"/>
                <a:ea typeface="Verdana"/>
                <a:cs typeface="Verdana"/>
                <a:sym typeface="Verdana"/>
              </a:rPr>
              <a:t>This is static a: 2</a:t>
            </a:r>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Verdana"/>
                <a:ea typeface="Verdana"/>
                <a:cs typeface="Verdana"/>
                <a:sym typeface="Verdana"/>
              </a:rPr>
              <a:t>This is non-static b: 2</a:t>
            </a:r>
            <a:endParaRPr/>
          </a:p>
          <a:p>
            <a:pPr indent="0" lvl="0" marL="0" marR="0" rtl="0" algn="l">
              <a:spcBef>
                <a:spcPts val="0"/>
              </a:spcBef>
              <a:spcAft>
                <a:spcPts val="0"/>
              </a:spcAft>
              <a:buClr>
                <a:schemeClr val="dk1"/>
              </a:buClr>
              <a:buSzPts val="1600"/>
              <a:buFont typeface="Arial"/>
              <a:buNone/>
            </a:pPr>
            <a:r>
              <a:t/>
            </a:r>
            <a:endParaRPr b="1" sz="1600" u="sng">
              <a:solidFill>
                <a:schemeClr val="dk1"/>
              </a:solidFill>
              <a:latin typeface="Verdana"/>
              <a:ea typeface="Verdana"/>
              <a:cs typeface="Verdana"/>
              <a:sym typeface="Verdana"/>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Verdana"/>
                <a:ea typeface="Verdana"/>
                <a:cs typeface="Verdana"/>
                <a:sym typeface="Verdana"/>
              </a:rPr>
              <a:t>This is static a: 2</a:t>
            </a:r>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Verdana"/>
                <a:ea typeface="Verdana"/>
                <a:cs typeface="Verdana"/>
                <a:sym typeface="Verdana"/>
              </a:rPr>
              <a:t>This is non-static b: 1</a:t>
            </a:r>
            <a:endParaRPr sz="1600" u="sng">
              <a:solidFill>
                <a:schemeClr val="dk1"/>
              </a:solidFill>
              <a:latin typeface="Verdana"/>
              <a:ea typeface="Verdana"/>
              <a:cs typeface="Verdana"/>
              <a:sym typeface="Verdana"/>
            </a:endParaRPr>
          </a:p>
          <a:p>
            <a:pPr indent="0" lvl="0" marL="0" marR="0" rtl="0" algn="l">
              <a:spcBef>
                <a:spcPts val="0"/>
              </a:spcBef>
              <a:spcAft>
                <a:spcPts val="0"/>
              </a:spcAft>
              <a:buNone/>
            </a:pPr>
            <a:r>
              <a:t/>
            </a:r>
            <a:endParaRPr sz="1600" u="sng">
              <a:solidFill>
                <a:schemeClr val="dk1"/>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1"/>
          <p:cNvSpPr txBox="1"/>
          <p:nvPr>
            <p:ph idx="4294967295" type="body"/>
          </p:nvPr>
        </p:nvSpPr>
        <p:spPr>
          <a:xfrm>
            <a:off x="0" y="1066800"/>
            <a:ext cx="8229600" cy="54864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904"/>
              <a:buFont typeface="Arial"/>
              <a:buNone/>
            </a:pPr>
            <a:r>
              <a:rPr lang="en-US" sz="2800">
                <a:solidFill>
                  <a:schemeClr val="dk1"/>
                </a:solidFill>
              </a:rPr>
              <a:t>Why is main() method static ?</a:t>
            </a:r>
            <a:endParaRPr/>
          </a:p>
          <a:p>
            <a:pPr indent="-135128" lvl="0" marL="365760" rtl="0" algn="just">
              <a:spcBef>
                <a:spcPts val="400"/>
              </a:spcBef>
              <a:spcAft>
                <a:spcPts val="0"/>
              </a:spcAft>
              <a:buSzPts val="1904"/>
              <a:buNone/>
            </a:pPr>
            <a:r>
              <a:t/>
            </a:r>
            <a:endParaRPr sz="2800"/>
          </a:p>
        </p:txBody>
      </p:sp>
      <p:sp>
        <p:nvSpPr>
          <p:cNvPr id="321" name="Google Shape;321;p21"/>
          <p:cNvSpPr txBox="1"/>
          <p:nvPr>
            <p:ph idx="4294967295" type="title"/>
          </p:nvPr>
        </p:nvSpPr>
        <p:spPr>
          <a:xfrm>
            <a:off x="0" y="0"/>
            <a:ext cx="8534400" cy="5921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Discussion</a:t>
            </a:r>
            <a:endParaRPr/>
          </a:p>
        </p:txBody>
      </p:sp>
      <p:pic>
        <p:nvPicPr>
          <p:cNvPr descr="confused cartoon.jpg" id="322" name="Google Shape;322;p21"/>
          <p:cNvPicPr preferRelativeResize="0"/>
          <p:nvPr/>
        </p:nvPicPr>
        <p:blipFill rotWithShape="1">
          <a:blip r:embed="rId3">
            <a:alphaModFix/>
          </a:blip>
          <a:srcRect b="0" l="0" r="0" t="0"/>
          <a:stretch/>
        </p:blipFill>
        <p:spPr>
          <a:xfrm>
            <a:off x="3124200" y="2057400"/>
            <a:ext cx="2857500" cy="381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2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idx="4294967295" type="body"/>
          </p:nvPr>
        </p:nvSpPr>
        <p:spPr>
          <a:xfrm>
            <a:off x="1066800" y="990600"/>
            <a:ext cx="8077200" cy="487521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What will be the result, if we try to compile and execute the following code as </a:t>
            </a:r>
            <a:endParaRPr/>
          </a:p>
          <a:p>
            <a:pPr indent="-221487" lvl="0" marL="365760" rtl="0" algn="l">
              <a:spcBef>
                <a:spcPts val="400"/>
              </a:spcBef>
              <a:spcAft>
                <a:spcPts val="0"/>
              </a:spcAft>
              <a:buSzPts val="544"/>
              <a:buNone/>
            </a:pPr>
            <a:r>
              <a:t/>
            </a:r>
            <a:endParaRPr sz="800">
              <a:solidFill>
                <a:schemeClr val="dk1"/>
              </a:solidFill>
            </a:endParaRPr>
          </a:p>
          <a:p>
            <a:pPr indent="-256032" lvl="0" marL="365760" rtl="0" algn="l">
              <a:spcBef>
                <a:spcPts val="400"/>
              </a:spcBef>
              <a:spcAft>
                <a:spcPts val="0"/>
              </a:spcAft>
              <a:buSzPts val="1632"/>
              <a:buFont typeface="Arial"/>
              <a:buNone/>
            </a:pPr>
            <a:r>
              <a:rPr lang="en-US" sz="2400">
                <a:solidFill>
                  <a:schemeClr val="dk1"/>
                </a:solidFill>
              </a:rPr>
              <a:t>	java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int i_val;</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public static void main(String[] xyz){</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System.out.println("i_val is :"+this.i_val);</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161035" lvl="0" marL="365760" rtl="0" algn="l">
              <a:spcBef>
                <a:spcPts val="400"/>
              </a:spcBef>
              <a:spcAft>
                <a:spcPts val="0"/>
              </a:spcAft>
              <a:buSzPts val="1496"/>
              <a:buNone/>
            </a:pPr>
            <a:r>
              <a:t/>
            </a:r>
            <a:endParaRPr sz="2200"/>
          </a:p>
        </p:txBody>
      </p:sp>
      <p:sp>
        <p:nvSpPr>
          <p:cNvPr id="329" name="Google Shape;329;p22"/>
          <p:cNvSpPr txBox="1"/>
          <p:nvPr>
            <p:ph idx="4294967295" type="title"/>
          </p:nvPr>
        </p:nvSpPr>
        <p:spPr>
          <a:xfrm>
            <a:off x="152400" y="152400"/>
            <a:ext cx="8991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idx="4294967295" type="body"/>
          </p:nvPr>
        </p:nvSpPr>
        <p:spPr>
          <a:xfrm>
            <a:off x="1066800" y="990600"/>
            <a:ext cx="8077200" cy="58674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What will be the result, if we try to compile and execute the following code as </a:t>
            </a:r>
            <a:endParaRPr/>
          </a:p>
          <a:p>
            <a:pPr indent="-221487" lvl="0" marL="365760" rtl="0" algn="l">
              <a:spcBef>
                <a:spcPts val="400"/>
              </a:spcBef>
              <a:spcAft>
                <a:spcPts val="0"/>
              </a:spcAft>
              <a:buSzPts val="544"/>
              <a:buNone/>
            </a:pPr>
            <a:r>
              <a:t/>
            </a:r>
            <a:endParaRPr sz="800">
              <a:solidFill>
                <a:schemeClr val="dk1"/>
              </a:solidFill>
            </a:endParaRPr>
          </a:p>
          <a:p>
            <a:pPr indent="-256032" lvl="0" marL="365760" rtl="0" algn="l">
              <a:spcBef>
                <a:spcPts val="400"/>
              </a:spcBef>
              <a:spcAft>
                <a:spcPts val="0"/>
              </a:spcAft>
              <a:buSzPts val="1632"/>
              <a:buFont typeface="Arial"/>
              <a:buNone/>
            </a:pPr>
            <a:r>
              <a:rPr lang="en-US" sz="2400">
                <a:solidFill>
                  <a:schemeClr val="dk1"/>
                </a:solidFill>
              </a:rPr>
              <a:t>	java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int i_val=10;</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Sample(int i_val){</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this.i_val=i_val;</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System.out.println("inside Sample i_val: "+this.i_val);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public static void main(String[] xyz){</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Sample o = new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161035" lvl="0" marL="365760" rtl="0" algn="l">
              <a:spcBef>
                <a:spcPts val="400"/>
              </a:spcBef>
              <a:spcAft>
                <a:spcPts val="0"/>
              </a:spcAft>
              <a:buSzPts val="1496"/>
              <a:buNone/>
            </a:pPr>
            <a:r>
              <a:t/>
            </a:r>
            <a:endParaRPr sz="2200"/>
          </a:p>
        </p:txBody>
      </p:sp>
      <p:sp>
        <p:nvSpPr>
          <p:cNvPr id="336" name="Google Shape;336;p23"/>
          <p:cNvSpPr txBox="1"/>
          <p:nvPr>
            <p:ph idx="4294967295" type="title"/>
          </p:nvPr>
        </p:nvSpPr>
        <p:spPr>
          <a:xfrm>
            <a:off x="0" y="185738"/>
            <a:ext cx="91440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 (Contd.).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normAutofit/>
          </a:bodyPr>
          <a:lstStyle/>
          <a:p>
            <a:pPr indent="-256032" lvl="0" marL="365760" rtl="0" algn="ctr">
              <a:spcBef>
                <a:spcPts val="0"/>
              </a:spcBef>
              <a:spcAft>
                <a:spcPts val="0"/>
              </a:spcAft>
              <a:buSzPts val="2312"/>
              <a:buNone/>
            </a:pPr>
            <a:r>
              <a:rPr lang="en-US"/>
              <a:t>Static Block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idx="4294967295" type="body"/>
          </p:nvPr>
        </p:nvSpPr>
        <p:spPr>
          <a:xfrm>
            <a:off x="0" y="1066800"/>
            <a:ext cx="8229600" cy="50292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A static block is a block of code enclosed in braces, preceded by the keyword static</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Font typeface="Arial"/>
              <a:buNone/>
            </a:pPr>
            <a:r>
              <a:rPr lang="en-US" sz="2400">
                <a:solidFill>
                  <a:schemeClr val="dk1"/>
                </a:solidFill>
              </a:rPr>
              <a:t>Ex :</a:t>
            </a:r>
            <a:endParaRPr/>
          </a:p>
          <a:p>
            <a:pPr indent="-212851" lvl="0" marL="365760" rtl="0" algn="just">
              <a:spcBef>
                <a:spcPts val="400"/>
              </a:spcBef>
              <a:spcAft>
                <a:spcPts val="0"/>
              </a:spcAft>
              <a:buSzPts val="680"/>
              <a:buNone/>
            </a:pPr>
            <a:r>
              <a:t/>
            </a:r>
            <a:endParaRPr sz="1000">
              <a:solidFill>
                <a:schemeClr val="dk1"/>
              </a:solidFill>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static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System.out.println(“Within static block”);</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The statements within the static block are executed automatically when the class is loaded into JVM</a:t>
            </a:r>
            <a:endParaRPr/>
          </a:p>
        </p:txBody>
      </p:sp>
      <p:sp>
        <p:nvSpPr>
          <p:cNvPr id="349" name="Google Shape;349;p25"/>
          <p:cNvSpPr txBox="1"/>
          <p:nvPr>
            <p:ph idx="4294967295" type="title"/>
          </p:nvPr>
        </p:nvSpPr>
        <p:spPr>
          <a:xfrm>
            <a:off x="0" y="185738"/>
            <a:ext cx="8534400" cy="59372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“static” block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idx="4294967295" type="body"/>
          </p:nvPr>
        </p:nvSpPr>
        <p:spPr>
          <a:xfrm>
            <a:off x="0" y="1066800"/>
            <a:ext cx="8229600" cy="50292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A class can have any number of static blocks and they can appear anywhere in the class</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They are executed in the order of their appearance in the class</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JVM combines all the static blocks in a class as single static block and executes them</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You can invoke static methods from the static block and they  will be executed as and when the static block gets executed</a:t>
            </a:r>
            <a:endParaRPr/>
          </a:p>
        </p:txBody>
      </p:sp>
      <p:sp>
        <p:nvSpPr>
          <p:cNvPr id="356" name="Google Shape;356;p26"/>
          <p:cNvSpPr txBox="1"/>
          <p:nvPr>
            <p:ph idx="4294967295" type="title"/>
          </p:nvPr>
        </p:nvSpPr>
        <p:spPr>
          <a:xfrm>
            <a:off x="0" y="152400"/>
            <a:ext cx="85344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The “static” block (Contd.).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idx="4294967295" type="body"/>
          </p:nvPr>
        </p:nvSpPr>
        <p:spPr>
          <a:xfrm>
            <a:off x="0" y="838200"/>
            <a:ext cx="8229600" cy="5791200"/>
          </a:xfrm>
          <a:prstGeom prst="rect">
            <a:avLst/>
          </a:prstGeom>
          <a:noFill/>
          <a:ln>
            <a:noFill/>
          </a:ln>
        </p:spPr>
        <p:txBody>
          <a:bodyPr anchorCtr="0" anchor="t" bIns="45700" lIns="91425" spcFirstLastPara="1" rIns="91425" wrap="square" tIns="45700">
            <a:normAutofit fontScale="77500" lnSpcReduction="20000"/>
          </a:bodyPr>
          <a:lstStyle/>
          <a:p>
            <a:pPr indent="-256032" lvl="0" marL="365760" rtl="0" algn="l">
              <a:spcBef>
                <a:spcPts val="0"/>
              </a:spcBef>
              <a:spcAft>
                <a:spcPts val="0"/>
              </a:spcAft>
              <a:buSzPct val="68000"/>
              <a:buFont typeface="Arial"/>
              <a:buNone/>
            </a:pPr>
            <a:r>
              <a:rPr lang="en-US">
                <a:solidFill>
                  <a:schemeClr val="dk1"/>
                </a:solidFill>
                <a:latin typeface="Courier New"/>
                <a:ea typeface="Courier New"/>
                <a:cs typeface="Courier New"/>
                <a:sym typeface="Courier New"/>
              </a:rPr>
              <a:t>class StaticBlockExample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StaticBlockExample()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System.out.println("Within constructor");</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static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System.out.println("Within 1st static block");</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static void m1()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System.out.println("Within static m1 method");</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static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System.out.println("Within 2nd static block");</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m1();</a:t>
            </a:r>
            <a:endParaRPr/>
          </a:p>
          <a:p>
            <a:pPr indent="-256032" lvl="0" marL="365760" rtl="0" algn="l">
              <a:spcBef>
                <a:spcPts val="400"/>
              </a:spcBef>
              <a:spcAft>
                <a:spcPts val="0"/>
              </a:spcAft>
              <a:buSzPct val="76500"/>
              <a:buFont typeface="Arial"/>
              <a:buNone/>
            </a:pPr>
            <a:r>
              <a:rPr lang="en-US">
                <a:solidFill>
                  <a:schemeClr val="dk1"/>
                </a:solidFill>
                <a:latin typeface="Courier New"/>
                <a:ea typeface="Courier New"/>
                <a:cs typeface="Courier New"/>
                <a:sym typeface="Courier New"/>
              </a:rPr>
              <a:t>	}				</a:t>
            </a:r>
            <a:r>
              <a:rPr lang="en-US" sz="2200">
                <a:solidFill>
                  <a:schemeClr val="dk1"/>
                </a:solidFill>
              </a:rPr>
              <a:t>											</a:t>
            </a:r>
            <a:endParaRPr sz="2400"/>
          </a:p>
          <a:p>
            <a:pPr indent="-256032" lvl="0" marL="365760" rtl="0" algn="l">
              <a:spcBef>
                <a:spcPts val="400"/>
              </a:spcBef>
              <a:spcAft>
                <a:spcPts val="0"/>
              </a:spcAft>
              <a:buSzPct val="68000"/>
              <a:buFont typeface="Arial"/>
              <a:buNone/>
            </a:pPr>
            <a:r>
              <a:rPr lang="en-US" sz="2400"/>
              <a:t>	</a:t>
            </a:r>
            <a:endParaRPr/>
          </a:p>
        </p:txBody>
      </p:sp>
      <p:sp>
        <p:nvSpPr>
          <p:cNvPr id="363" name="Google Shape;363;p27"/>
          <p:cNvSpPr txBox="1"/>
          <p:nvPr>
            <p:ph idx="4294967295" type="title"/>
          </p:nvPr>
        </p:nvSpPr>
        <p:spPr>
          <a:xfrm>
            <a:off x="0" y="134938"/>
            <a:ext cx="85344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Example on the “static” block (Contd.).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idx="4294967295" type="body"/>
          </p:nvPr>
        </p:nvSpPr>
        <p:spPr>
          <a:xfrm>
            <a:off x="0" y="838200"/>
            <a:ext cx="8229600" cy="57912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Font typeface="Arial"/>
              <a:buNone/>
            </a:pPr>
            <a:r>
              <a:rPr lang="en-US" sz="2400">
                <a:latin typeface="Courier New"/>
                <a:ea typeface="Courier New"/>
                <a:cs typeface="Courier New"/>
                <a:sym typeface="Courier New"/>
              </a:rPr>
              <a:t>	</a:t>
            </a:r>
            <a:r>
              <a:rPr lang="en-US">
                <a:solidFill>
                  <a:schemeClr val="dk1"/>
                </a:solidFill>
                <a:latin typeface="Courier New"/>
                <a:ea typeface="Courier New"/>
                <a:cs typeface="Courier New"/>
                <a:sym typeface="Courier New"/>
              </a:rPr>
              <a:t>public static void main(String [] args)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System.out.println("Within main");</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StaticBlockExample x = new StaticBlockExample();</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static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System.out.println("Within 3rd static block");</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a:t>
            </a:r>
            <a:endParaRPr/>
          </a:p>
        </p:txBody>
      </p:sp>
      <p:sp>
        <p:nvSpPr>
          <p:cNvPr id="370" name="Google Shape;370;p28"/>
          <p:cNvSpPr txBox="1"/>
          <p:nvPr>
            <p:ph idx="4294967295" type="title"/>
          </p:nvPr>
        </p:nvSpPr>
        <p:spPr>
          <a:xfrm>
            <a:off x="0" y="185738"/>
            <a:ext cx="85344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Example on the “static” block (Contd.).</a:t>
            </a:r>
            <a:endParaRPr/>
          </a:p>
        </p:txBody>
      </p:sp>
      <p:sp>
        <p:nvSpPr>
          <p:cNvPr id="371" name="Google Shape;371;p28"/>
          <p:cNvSpPr/>
          <p:nvPr/>
        </p:nvSpPr>
        <p:spPr>
          <a:xfrm>
            <a:off x="4589463" y="3581400"/>
            <a:ext cx="3962400" cy="2743200"/>
          </a:xfrm>
          <a:prstGeom prst="roundRect">
            <a:avLst>
              <a:gd fmla="val 16667" name="adj"/>
            </a:avLst>
          </a:prstGeom>
          <a:solidFill>
            <a:srgbClr val="D2DEEF"/>
          </a:soli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u="sng">
                <a:solidFill>
                  <a:schemeClr val="accent1"/>
                </a:solidFill>
                <a:latin typeface="Lucida Sans"/>
                <a:ea typeface="Lucida Sans"/>
                <a:cs typeface="Lucida Sans"/>
                <a:sym typeface="Lucida Sans"/>
              </a:rPr>
              <a:t>Output:</a:t>
            </a:r>
            <a:endParaRPr/>
          </a:p>
          <a:p>
            <a:pPr indent="0" lvl="0" marL="0" marR="0" rtl="0" algn="l">
              <a:spcBef>
                <a:spcPts val="0"/>
              </a:spcBef>
              <a:spcAft>
                <a:spcPts val="0"/>
              </a:spcAft>
              <a:buNone/>
            </a:pPr>
            <a:r>
              <a:t/>
            </a:r>
            <a:endParaRPr b="1" sz="1400" u="sng">
              <a:solidFill>
                <a:schemeClr val="accent1"/>
              </a:solidFill>
              <a:latin typeface="Lucida Sans"/>
              <a:ea typeface="Lucida Sans"/>
              <a:cs typeface="Lucida Sans"/>
              <a:sym typeface="Lucida Sans"/>
            </a:endParaRPr>
          </a:p>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Within 1st static block</a:t>
            </a:r>
            <a:endParaRPr/>
          </a:p>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Within 2nd static block</a:t>
            </a:r>
            <a:endParaRPr/>
          </a:p>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Within static m1 method</a:t>
            </a:r>
            <a:endParaRPr/>
          </a:p>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Within 3rd static block</a:t>
            </a:r>
            <a:endParaRPr/>
          </a:p>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Within main</a:t>
            </a:r>
            <a:endParaRPr/>
          </a:p>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Within constructor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idx="4294967295" type="body"/>
          </p:nvPr>
        </p:nvSpPr>
        <p:spPr>
          <a:xfrm>
            <a:off x="1066800" y="990600"/>
            <a:ext cx="8077200" cy="58674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Char char="🞂"/>
            </a:pPr>
            <a:r>
              <a:rPr lang="en-US" sz="2400">
                <a:solidFill>
                  <a:schemeClr val="dk1"/>
                </a:solidFill>
              </a:rPr>
              <a:t>What will be the result, if we try to compile and execute the following code as </a:t>
            </a:r>
            <a:endParaRPr/>
          </a:p>
          <a:p>
            <a:pPr indent="-221487" lvl="0" marL="365760" rtl="0" algn="l">
              <a:spcBef>
                <a:spcPts val="400"/>
              </a:spcBef>
              <a:spcAft>
                <a:spcPts val="0"/>
              </a:spcAft>
              <a:buSzPts val="544"/>
              <a:buNone/>
            </a:pPr>
            <a:r>
              <a:t/>
            </a:r>
            <a:endParaRPr sz="800">
              <a:solidFill>
                <a:schemeClr val="dk1"/>
              </a:solidFill>
            </a:endParaRPr>
          </a:p>
          <a:p>
            <a:pPr indent="-256032" lvl="0" marL="365760" rtl="0" algn="l">
              <a:spcBef>
                <a:spcPts val="400"/>
              </a:spcBef>
              <a:spcAft>
                <a:spcPts val="0"/>
              </a:spcAft>
              <a:buSzPts val="1632"/>
              <a:buFont typeface="Arial"/>
              <a:buNone/>
            </a:pPr>
            <a:r>
              <a:rPr lang="en-US" sz="2400">
                <a:solidFill>
                  <a:schemeClr val="dk1"/>
                </a:solidFill>
              </a:rPr>
              <a:t>	java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class Sample{</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public static void main(String[] xyz){</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System.out.println("Inside main method line1");</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static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System.out.println("Inside class line1");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indent="-161035" lvl="0" marL="365760" rtl="0" algn="l">
              <a:spcBef>
                <a:spcPts val="400"/>
              </a:spcBef>
              <a:spcAft>
                <a:spcPts val="0"/>
              </a:spcAft>
              <a:buSzPts val="1496"/>
              <a:buNone/>
            </a:pPr>
            <a:r>
              <a:t/>
            </a:r>
            <a:endParaRPr sz="2200"/>
          </a:p>
        </p:txBody>
      </p:sp>
      <p:sp>
        <p:nvSpPr>
          <p:cNvPr id="378" name="Google Shape;378;p29"/>
          <p:cNvSpPr txBox="1"/>
          <p:nvPr>
            <p:ph idx="4294967295" type="title"/>
          </p:nvPr>
        </p:nvSpPr>
        <p:spPr>
          <a:xfrm>
            <a:off x="0" y="152400"/>
            <a:ext cx="91440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idx="1" type="body"/>
          </p:nvPr>
        </p:nvSpPr>
        <p:spPr>
          <a:xfrm>
            <a:off x="206375" y="206375"/>
            <a:ext cx="8229600" cy="554038"/>
          </a:xfrm>
          <a:prstGeom prst="rect">
            <a:avLst/>
          </a:prstGeom>
          <a:noFill/>
          <a:ln>
            <a:noFill/>
          </a:ln>
        </p:spPr>
        <p:txBody>
          <a:bodyPr anchorCtr="0" anchor="t" bIns="45700" lIns="91425" spcFirstLastPara="1" rIns="91425" wrap="square" tIns="45700">
            <a:spAutoFit/>
          </a:bodyPr>
          <a:lstStyle/>
          <a:p>
            <a:pPr indent="-256032" lvl="0" marL="365760" rtl="0" algn="l">
              <a:spcBef>
                <a:spcPts val="0"/>
              </a:spcBef>
              <a:spcAft>
                <a:spcPts val="0"/>
              </a:spcAft>
              <a:buSzPts val="2040"/>
              <a:buFont typeface="Arial"/>
              <a:buNone/>
            </a:pPr>
            <a:r>
              <a:rPr lang="en-US">
                <a:solidFill>
                  <a:schemeClr val="dk1"/>
                </a:solidFill>
              </a:rPr>
              <a:t>Objectives</a:t>
            </a:r>
            <a:endParaRPr/>
          </a:p>
        </p:txBody>
      </p:sp>
      <p:sp>
        <p:nvSpPr>
          <p:cNvPr id="146" name="Google Shape;146;p3"/>
          <p:cNvSpPr txBox="1"/>
          <p:nvPr>
            <p:ph idx="2" type="body"/>
          </p:nvPr>
        </p:nvSpPr>
        <p:spPr>
          <a:xfrm>
            <a:off x="457200" y="862013"/>
            <a:ext cx="8269288" cy="5683250"/>
          </a:xfrm>
          <a:prstGeom prst="rect">
            <a:avLst/>
          </a:prstGeom>
          <a:noFill/>
          <a:ln>
            <a:noFill/>
          </a:ln>
        </p:spPr>
        <p:txBody>
          <a:bodyPr anchorCtr="0" anchor="t" bIns="45700" lIns="91425" spcFirstLastPara="1" rIns="91425" wrap="square" tIns="45700">
            <a:normAutofit/>
          </a:bodyPr>
          <a:lstStyle/>
          <a:p>
            <a:pPr indent="-152400" lvl="0" marL="365760" rtl="0" algn="l">
              <a:spcBef>
                <a:spcPts val="0"/>
              </a:spcBef>
              <a:spcAft>
                <a:spcPts val="0"/>
              </a:spcAft>
              <a:buClr>
                <a:srgbClr val="595959"/>
              </a:buClr>
              <a:buSzPts val="1632"/>
              <a:buNone/>
            </a:pPr>
            <a:r>
              <a:t/>
            </a:r>
            <a:endParaRPr sz="2400">
              <a:solidFill>
                <a:schemeClr val="dk1"/>
              </a:solidFill>
            </a:endParaRPr>
          </a:p>
          <a:p>
            <a:pPr indent="-256032" lvl="0" marL="365760" rtl="0" algn="l">
              <a:spcBef>
                <a:spcPts val="400"/>
              </a:spcBef>
              <a:spcAft>
                <a:spcPts val="0"/>
              </a:spcAft>
              <a:buClr>
                <a:schemeClr val="dk1"/>
              </a:buClr>
              <a:buSzPts val="1632"/>
              <a:buFont typeface="Arial"/>
              <a:buNone/>
            </a:pPr>
            <a:r>
              <a:rPr lang="en-US" sz="2400">
                <a:solidFill>
                  <a:schemeClr val="dk1"/>
                </a:solidFill>
              </a:rPr>
              <a:t>	At the end of this module, you will be able to:</a:t>
            </a:r>
            <a:endParaRPr/>
          </a:p>
          <a:p>
            <a:pPr indent="-228600" lvl="1" marL="621792" rtl="0" algn="l">
              <a:lnSpc>
                <a:spcPct val="150000"/>
              </a:lnSpc>
              <a:spcBef>
                <a:spcPts val="324"/>
              </a:spcBef>
              <a:spcAft>
                <a:spcPts val="0"/>
              </a:spcAft>
              <a:buClr>
                <a:schemeClr val="dk1"/>
              </a:buClr>
              <a:buSzPts val="2400"/>
              <a:buFont typeface="Arial"/>
              <a:buChar char="•"/>
            </a:pPr>
            <a:r>
              <a:rPr lang="en-US" sz="2400">
                <a:solidFill>
                  <a:schemeClr val="dk1"/>
                </a:solidFill>
              </a:rPr>
              <a:t>Create classes and Objects </a:t>
            </a:r>
            <a:endParaRPr/>
          </a:p>
          <a:p>
            <a:pPr indent="-228600" lvl="1" marL="621792" rtl="0" algn="l">
              <a:lnSpc>
                <a:spcPct val="150000"/>
              </a:lnSpc>
              <a:spcBef>
                <a:spcPts val="324"/>
              </a:spcBef>
              <a:spcAft>
                <a:spcPts val="0"/>
              </a:spcAft>
              <a:buClr>
                <a:schemeClr val="dk1"/>
              </a:buClr>
              <a:buSzPts val="2400"/>
              <a:buFont typeface="Arial"/>
              <a:buChar char="•"/>
            </a:pPr>
            <a:r>
              <a:rPr lang="en-US" sz="2400">
                <a:solidFill>
                  <a:schemeClr val="dk1"/>
                </a:solidFill>
              </a:rPr>
              <a:t>Understand the importance of static block</a:t>
            </a:r>
            <a:endParaRPr/>
          </a:p>
          <a:p>
            <a:pPr indent="-228600" lvl="1" marL="621792" rtl="0" algn="l">
              <a:lnSpc>
                <a:spcPct val="150000"/>
              </a:lnSpc>
              <a:spcBef>
                <a:spcPts val="324"/>
              </a:spcBef>
              <a:spcAft>
                <a:spcPts val="0"/>
              </a:spcAft>
              <a:buClr>
                <a:schemeClr val="dk1"/>
              </a:buClr>
              <a:buSzPts val="2400"/>
              <a:buFont typeface="Arial"/>
              <a:buChar char="•"/>
            </a:pPr>
            <a:r>
              <a:rPr lang="en-US" sz="2400">
                <a:solidFill>
                  <a:schemeClr val="dk1"/>
                </a:solidFill>
              </a:rPr>
              <a:t>Implement String and StringBuffer class methods</a:t>
            </a:r>
            <a:endParaRPr/>
          </a:p>
          <a:p>
            <a:pPr indent="-228600" lvl="1" marL="621792" rtl="0" algn="l">
              <a:lnSpc>
                <a:spcPct val="150000"/>
              </a:lnSpc>
              <a:spcBef>
                <a:spcPts val="324"/>
              </a:spcBef>
              <a:spcAft>
                <a:spcPts val="0"/>
              </a:spcAft>
              <a:buSzPts val="2400"/>
              <a:buFont typeface="Arial"/>
              <a:buChar char="•"/>
            </a:pPr>
            <a:r>
              <a:rPr lang="en-US" sz="2400">
                <a:solidFill>
                  <a:schemeClr val="dk1"/>
                </a:solidFill>
              </a:rPr>
              <a:t>Understand the relevance of Object Oriented Programming techniques</a:t>
            </a:r>
            <a:endParaRPr/>
          </a:p>
          <a:p>
            <a:pPr indent="-228600" lvl="1" marL="621792" rtl="0" algn="l">
              <a:lnSpc>
                <a:spcPct val="150000"/>
              </a:lnSpc>
              <a:spcBef>
                <a:spcPts val="324"/>
              </a:spcBef>
              <a:spcAft>
                <a:spcPts val="0"/>
              </a:spcAft>
              <a:buSzPts val="2400"/>
              <a:buFont typeface="Arial"/>
              <a:buChar char="•"/>
            </a:pPr>
            <a:r>
              <a:rPr lang="en-US" sz="2400">
                <a:solidFill>
                  <a:schemeClr val="dk1"/>
                </a:solidFill>
              </a:rPr>
              <a:t>Implement Encapsulation and Abstraction</a:t>
            </a:r>
            <a:endParaRPr/>
          </a:p>
          <a:p>
            <a:pPr indent="-152400" lvl="0" marL="365760" rtl="0" algn="l">
              <a:lnSpc>
                <a:spcPct val="150000"/>
              </a:lnSpc>
              <a:spcBef>
                <a:spcPts val="400"/>
              </a:spcBef>
              <a:spcAft>
                <a:spcPts val="0"/>
              </a:spcAft>
              <a:buClr>
                <a:srgbClr val="595959"/>
              </a:buClr>
              <a:buSzPts val="1632"/>
              <a:buNone/>
            </a:pPr>
            <a:r>
              <a:t/>
            </a:r>
            <a:endParaRPr sz="2400">
              <a:solidFill>
                <a:schemeClr val="dk1"/>
              </a:solidFill>
            </a:endParaRPr>
          </a:p>
          <a:p>
            <a:pPr indent="-152400" lvl="0" marL="365760" rtl="0" algn="l">
              <a:lnSpc>
                <a:spcPct val="150000"/>
              </a:lnSpc>
              <a:spcBef>
                <a:spcPts val="400"/>
              </a:spcBef>
              <a:spcAft>
                <a:spcPts val="0"/>
              </a:spcAft>
              <a:buClr>
                <a:srgbClr val="595959"/>
              </a:buClr>
              <a:buSzPts val="1632"/>
              <a:buNone/>
            </a:pPr>
            <a:r>
              <a:t/>
            </a:r>
            <a:endParaRPr sz="2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normAutofit/>
          </a:bodyPr>
          <a:lstStyle/>
          <a:p>
            <a:pPr indent="-256032" lvl="0" marL="365760" rtl="0" algn="ctr">
              <a:spcBef>
                <a:spcPts val="0"/>
              </a:spcBef>
              <a:spcAft>
                <a:spcPts val="0"/>
              </a:spcAft>
              <a:buSzPts val="2312"/>
              <a:buNone/>
            </a:pPr>
            <a:r>
              <a:rPr lang="en-US"/>
              <a:t>String and StringBuffer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idx="4294967295" type="body"/>
          </p:nvPr>
        </p:nvSpPr>
        <p:spPr>
          <a:xfrm>
            <a:off x="533400" y="1447800"/>
            <a:ext cx="8610600" cy="46482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String is a group of characters. They are objects of type String.</a:t>
            </a:r>
            <a:endParaRPr/>
          </a:p>
          <a:p>
            <a:pPr indent="-256032" lvl="0" marL="365760" rtl="0" algn="just">
              <a:spcBef>
                <a:spcPts val="400"/>
              </a:spcBef>
              <a:spcAft>
                <a:spcPts val="0"/>
              </a:spcAft>
              <a:buSzPts val="1632"/>
              <a:buChar char="🞂"/>
            </a:pPr>
            <a:r>
              <a:rPr lang="en-US" sz="2400">
                <a:solidFill>
                  <a:schemeClr val="dk1"/>
                </a:solidFill>
              </a:rPr>
              <a:t>Once a String object is created it cannot be changed. Strings are Immutable.</a:t>
            </a:r>
            <a:endParaRPr/>
          </a:p>
          <a:p>
            <a:pPr indent="-256032" lvl="0" marL="365760" rtl="0" algn="just">
              <a:spcBef>
                <a:spcPts val="400"/>
              </a:spcBef>
              <a:spcAft>
                <a:spcPts val="0"/>
              </a:spcAft>
              <a:buSzPts val="1632"/>
              <a:buChar char="🞂"/>
            </a:pPr>
            <a:r>
              <a:rPr lang="en-US" sz="2400">
                <a:solidFill>
                  <a:schemeClr val="dk1"/>
                </a:solidFill>
              </a:rPr>
              <a:t>To get changeable strings use the class called StringBuffer.</a:t>
            </a:r>
            <a:endParaRPr/>
          </a:p>
          <a:p>
            <a:pPr indent="-256032" lvl="0" marL="365760" rtl="0" algn="just">
              <a:spcBef>
                <a:spcPts val="400"/>
              </a:spcBef>
              <a:spcAft>
                <a:spcPts val="0"/>
              </a:spcAft>
              <a:buSzPts val="1632"/>
              <a:buChar char="🞂"/>
            </a:pPr>
            <a:r>
              <a:rPr lang="en-US" sz="2400">
                <a:solidFill>
                  <a:schemeClr val="dk1"/>
                </a:solidFill>
              </a:rPr>
              <a:t>String and StringBuffer classes are declared as final, so there cannot be subclasses of these classes.</a:t>
            </a:r>
            <a:endParaRPr/>
          </a:p>
          <a:p>
            <a:pPr indent="-256032" lvl="0" marL="365760" rtl="0" algn="l">
              <a:spcBef>
                <a:spcPts val="400"/>
              </a:spcBef>
              <a:spcAft>
                <a:spcPts val="0"/>
              </a:spcAft>
              <a:buSzPts val="1632"/>
              <a:buChar char="🞂"/>
            </a:pPr>
            <a:r>
              <a:rPr lang="en-US" sz="2400">
                <a:solidFill>
                  <a:schemeClr val="dk1"/>
                </a:solidFill>
              </a:rPr>
              <a:t>The default constructor creates an empty string.</a:t>
            </a:r>
            <a:endParaRPr/>
          </a:p>
          <a:p>
            <a:pPr indent="-256032" lvl="0" marL="365760" rtl="0" algn="l">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		String s = new String();</a:t>
            </a:r>
            <a:endParaRPr/>
          </a:p>
          <a:p>
            <a:pPr indent="-256032" lvl="0" marL="365760" rtl="0" algn="l">
              <a:spcBef>
                <a:spcPts val="400"/>
              </a:spcBef>
              <a:spcAft>
                <a:spcPts val="0"/>
              </a:spcAft>
              <a:buSzPts val="1836"/>
              <a:buFont typeface="Lucida Sans"/>
              <a:buNone/>
            </a:pPr>
            <a:r>
              <a:t/>
            </a:r>
            <a:endParaRPr>
              <a:latin typeface="Courier New"/>
              <a:ea typeface="Courier New"/>
              <a:cs typeface="Courier New"/>
              <a:sym typeface="Courier New"/>
            </a:endParaRPr>
          </a:p>
        </p:txBody>
      </p:sp>
      <p:sp>
        <p:nvSpPr>
          <p:cNvPr id="391" name="Google Shape;391;p31"/>
          <p:cNvSpPr txBox="1"/>
          <p:nvPr/>
        </p:nvSpPr>
        <p:spPr>
          <a:xfrm>
            <a:off x="304800" y="152400"/>
            <a:ext cx="8229600" cy="5540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Lucida Sans"/>
                <a:ea typeface="Lucida Sans"/>
                <a:cs typeface="Lucida Sans"/>
                <a:sym typeface="Lucida Sans"/>
              </a:rPr>
              <a:t>String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idx="1" type="body"/>
          </p:nvPr>
        </p:nvSpPr>
        <p:spPr>
          <a:xfrm>
            <a:off x="457200" y="990600"/>
            <a:ext cx="8229600" cy="5260975"/>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n-US">
                <a:solidFill>
                  <a:schemeClr val="dk1"/>
                </a:solidFill>
                <a:latin typeface="Courier New"/>
                <a:ea typeface="Courier New"/>
                <a:cs typeface="Courier New"/>
                <a:sym typeface="Courier New"/>
              </a:rPr>
              <a:t>To Create a String in JAVA is</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String str = "abc";</a:t>
            </a:r>
            <a:r>
              <a:rPr lang="en-US" sz="2400">
                <a:solidFill>
                  <a:schemeClr val="dk1"/>
                </a:solidFill>
              </a:rPr>
              <a:t> </a:t>
            </a:r>
            <a:endParaRPr/>
          </a:p>
          <a:p>
            <a:pPr indent="-256032" lvl="0" marL="365760" rtl="0" algn="l">
              <a:spcBef>
                <a:spcPts val="400"/>
              </a:spcBef>
              <a:spcAft>
                <a:spcPts val="0"/>
              </a:spcAft>
              <a:buSzPts val="1632"/>
              <a:buFont typeface="Arial"/>
              <a:buNone/>
            </a:pPr>
            <a:r>
              <a:rPr lang="en-US" sz="2400">
                <a:solidFill>
                  <a:schemeClr val="dk1"/>
                </a:solidFill>
              </a:rPr>
              <a:t>is equivalent to: </a:t>
            </a:r>
            <a:endParaRPr/>
          </a:p>
          <a:p>
            <a:pPr indent="-256032" lvl="0" marL="365760" rtl="0" algn="l">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char data[] = {'a', 'b', 'c'}; </a:t>
            </a:r>
            <a:endParaRPr/>
          </a:p>
          <a:p>
            <a:pPr indent="-256032" lvl="0" marL="365760" rtl="0" algn="l">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String str = new String(data);</a:t>
            </a:r>
            <a:endParaRPr/>
          </a:p>
          <a:p>
            <a:pPr indent="-256032" lvl="0" marL="365760" rtl="0" algn="l">
              <a:spcBef>
                <a:spcPts val="400"/>
              </a:spcBef>
              <a:spcAft>
                <a:spcPts val="0"/>
              </a:spcAft>
              <a:buSzPts val="1836"/>
              <a:buFont typeface="Lucida Sans"/>
              <a:buNone/>
            </a:pPr>
            <a:r>
              <a:t/>
            </a:r>
            <a:endParaRPr>
              <a:solidFill>
                <a:schemeClr val="dk1"/>
              </a:solidFill>
              <a:latin typeface="Courier New"/>
              <a:ea typeface="Courier New"/>
              <a:cs typeface="Courier New"/>
              <a:sym typeface="Courier New"/>
            </a:endParaRPr>
          </a:p>
          <a:p>
            <a:pPr indent="-256032" lvl="0" marL="365760" rtl="0" algn="just">
              <a:spcBef>
                <a:spcPts val="400"/>
              </a:spcBef>
              <a:spcAft>
                <a:spcPts val="0"/>
              </a:spcAft>
              <a:buSzPts val="1632"/>
              <a:buFont typeface="Arial"/>
              <a:buNone/>
            </a:pPr>
            <a:r>
              <a:rPr lang="en-US" sz="2400">
                <a:solidFill>
                  <a:schemeClr val="dk1"/>
                </a:solidFill>
              </a:rPr>
              <a:t>If data array in the above example is modified after the string object str is created, then str remains unchanged.</a:t>
            </a:r>
            <a:endParaRPr/>
          </a:p>
          <a:p>
            <a:pPr indent="-256032" lvl="0" marL="365760" rtl="0" algn="l">
              <a:spcBef>
                <a:spcPts val="400"/>
              </a:spcBef>
              <a:spcAft>
                <a:spcPts val="0"/>
              </a:spcAft>
              <a:buSzPts val="1632"/>
              <a:buFont typeface="Arial"/>
              <a:buNone/>
            </a:pPr>
            <a:r>
              <a:t/>
            </a:r>
            <a:endParaRPr sz="2400">
              <a:solidFill>
                <a:schemeClr val="dk1"/>
              </a:solidFill>
            </a:endParaRPr>
          </a:p>
          <a:p>
            <a:pPr indent="-256032" lvl="0" marL="365760" rtl="0" algn="just">
              <a:spcBef>
                <a:spcPts val="400"/>
              </a:spcBef>
              <a:spcAft>
                <a:spcPts val="0"/>
              </a:spcAft>
              <a:buSzPts val="1632"/>
              <a:buFont typeface="Arial"/>
              <a:buNone/>
            </a:pPr>
            <a:r>
              <a:rPr lang="en-US" sz="2400">
                <a:solidFill>
                  <a:schemeClr val="dk1"/>
                </a:solidFill>
              </a:rPr>
              <a:t>Construct a string object by passing another string object. </a:t>
            </a:r>
            <a:endParaRPr/>
          </a:p>
          <a:p>
            <a:pPr indent="-256032" lvl="0" marL="365760" rtl="0" algn="l">
              <a:spcBef>
                <a:spcPts val="400"/>
              </a:spcBef>
              <a:spcAft>
                <a:spcPts val="0"/>
              </a:spcAft>
              <a:buSzPts val="1632"/>
              <a:buFont typeface="Arial"/>
              <a:buNone/>
            </a:pPr>
            <a:r>
              <a:rPr lang="en-US" sz="2400">
                <a:solidFill>
                  <a:schemeClr val="dk1"/>
                </a:solidFill>
              </a:rPr>
              <a:t>	 String str2 = new String(str); </a:t>
            </a:r>
            <a:endParaRPr/>
          </a:p>
        </p:txBody>
      </p:sp>
      <p:sp>
        <p:nvSpPr>
          <p:cNvPr id="398" name="Google Shape;398;p32"/>
          <p:cNvSpPr txBox="1"/>
          <p:nvPr>
            <p:ph type="title"/>
          </p:nvPr>
        </p:nvSpPr>
        <p:spPr>
          <a:xfrm>
            <a:off x="304800" y="1524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Creating Strings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idx="1" type="body"/>
          </p:nvPr>
        </p:nvSpPr>
        <p:spPr>
          <a:xfrm>
            <a:off x="457200" y="990600"/>
            <a:ext cx="8229600" cy="5260975"/>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Font typeface="Arial"/>
              <a:buNone/>
            </a:pPr>
            <a:r>
              <a:rPr lang="en-US" sz="2400">
                <a:solidFill>
                  <a:schemeClr val="dk1"/>
                </a:solidFill>
              </a:rPr>
              <a:t>The length() method returns the length of the string. </a:t>
            </a:r>
            <a:endParaRPr/>
          </a:p>
          <a:p>
            <a:pPr indent="-256032" lvl="0" marL="365760" rtl="0" algn="just">
              <a:spcBef>
                <a:spcPts val="400"/>
              </a:spcBef>
              <a:spcAft>
                <a:spcPts val="0"/>
              </a:spcAft>
              <a:buSzPts val="1632"/>
              <a:buFont typeface="Arial"/>
              <a:buNone/>
            </a:pPr>
            <a:r>
              <a:rPr lang="en-US" sz="2400">
                <a:solidFill>
                  <a:schemeClr val="dk1"/>
                </a:solidFill>
              </a:rPr>
              <a:t>	Eg: System.out.println("Varun".length()); // prints 5</a:t>
            </a:r>
            <a:endParaRPr/>
          </a:p>
          <a:p>
            <a:pPr indent="-256032" lvl="0" marL="365760" rtl="0" algn="just">
              <a:spcBef>
                <a:spcPts val="400"/>
              </a:spcBef>
              <a:spcAft>
                <a:spcPts val="0"/>
              </a:spcAft>
              <a:buSzPts val="1632"/>
              <a:buFont typeface="Arial"/>
              <a:buNone/>
            </a:pPr>
            <a:r>
              <a:t/>
            </a:r>
            <a:endParaRPr sz="2400">
              <a:solidFill>
                <a:schemeClr val="dk1"/>
              </a:solidFill>
            </a:endParaRPr>
          </a:p>
          <a:p>
            <a:pPr indent="-256032" lvl="0" marL="365760" rtl="0" algn="just">
              <a:spcBef>
                <a:spcPts val="400"/>
              </a:spcBef>
              <a:spcAft>
                <a:spcPts val="0"/>
              </a:spcAft>
              <a:buSzPts val="1632"/>
              <a:buFont typeface="Arial"/>
              <a:buNone/>
            </a:pPr>
            <a:r>
              <a:rPr lang="en-US" sz="2400">
                <a:solidFill>
                  <a:schemeClr val="dk1"/>
                </a:solidFill>
              </a:rPr>
              <a:t>The + operator is used to concatenate two or more strings.</a:t>
            </a:r>
            <a:endParaRPr/>
          </a:p>
          <a:p>
            <a:pPr indent="-256032" lvl="0" marL="365760" rtl="0" algn="just">
              <a:spcBef>
                <a:spcPts val="400"/>
              </a:spcBef>
              <a:spcAft>
                <a:spcPts val="0"/>
              </a:spcAft>
              <a:buSzPts val="1632"/>
              <a:buFont typeface="Arial"/>
              <a:buNone/>
            </a:pPr>
            <a:r>
              <a:rPr lang="en-US" sz="2400">
                <a:solidFill>
                  <a:schemeClr val="dk1"/>
                </a:solidFill>
              </a:rPr>
              <a:t>	Eg: String myName = "Varun";</a:t>
            </a:r>
            <a:endParaRPr/>
          </a:p>
          <a:p>
            <a:pPr indent="-256032" lvl="0" marL="365760" rtl="0" algn="just">
              <a:spcBef>
                <a:spcPts val="400"/>
              </a:spcBef>
              <a:spcAft>
                <a:spcPts val="0"/>
              </a:spcAft>
              <a:buSzPts val="1632"/>
              <a:buFont typeface="Arial"/>
              <a:buNone/>
            </a:pPr>
            <a:r>
              <a:rPr lang="en-US" sz="2400">
                <a:solidFill>
                  <a:schemeClr val="dk1"/>
                </a:solidFill>
              </a:rPr>
              <a:t>		String s = "My name is" + myName+ ".";</a:t>
            </a:r>
            <a:endParaRPr/>
          </a:p>
          <a:p>
            <a:pPr indent="-256032" lvl="0" marL="365760" rtl="0" algn="just">
              <a:spcBef>
                <a:spcPts val="400"/>
              </a:spcBef>
              <a:spcAft>
                <a:spcPts val="0"/>
              </a:spcAft>
              <a:buSzPts val="1632"/>
              <a:buFont typeface="Arial"/>
              <a:buNone/>
            </a:pPr>
            <a:r>
              <a:t/>
            </a:r>
            <a:endParaRPr sz="2400">
              <a:solidFill>
                <a:schemeClr val="dk1"/>
              </a:solidFill>
            </a:endParaRPr>
          </a:p>
          <a:p>
            <a:pPr indent="-256032" lvl="0" marL="365760" rtl="0" algn="just">
              <a:spcBef>
                <a:spcPts val="400"/>
              </a:spcBef>
              <a:spcAft>
                <a:spcPts val="0"/>
              </a:spcAft>
              <a:buSzPts val="1632"/>
              <a:buFont typeface="Arial"/>
              <a:buNone/>
            </a:pPr>
            <a:r>
              <a:rPr lang="en-US" sz="2400">
                <a:solidFill>
                  <a:schemeClr val="dk1"/>
                </a:solidFill>
              </a:rPr>
              <a:t>For string concatenation the Java compiler converts an operand to a String whenever the other operand of the + is a String object.</a:t>
            </a:r>
            <a:endParaRPr/>
          </a:p>
        </p:txBody>
      </p:sp>
      <p:sp>
        <p:nvSpPr>
          <p:cNvPr id="405" name="Google Shape;405;p33"/>
          <p:cNvSpPr txBox="1"/>
          <p:nvPr>
            <p:ph type="title"/>
          </p:nvPr>
        </p:nvSpPr>
        <p:spPr>
          <a:xfrm>
            <a:off x="304800" y="1524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idx="1" type="body"/>
          </p:nvPr>
        </p:nvSpPr>
        <p:spPr>
          <a:xfrm>
            <a:off x="228600" y="1143000"/>
            <a:ext cx="8686800" cy="5108575"/>
          </a:xfrm>
          <a:prstGeom prst="rect">
            <a:avLst/>
          </a:prstGeom>
          <a:noFill/>
          <a:ln>
            <a:noFill/>
          </a:ln>
        </p:spPr>
        <p:txBody>
          <a:bodyPr anchorCtr="0" anchor="t" bIns="45700" lIns="91425" spcFirstLastPara="1" rIns="91425" wrap="square" tIns="45700">
            <a:normAutofit/>
          </a:bodyPr>
          <a:lstStyle/>
          <a:p>
            <a:pPr indent="-152400" lvl="0" marL="365760" rtl="0" algn="l">
              <a:spcBef>
                <a:spcPts val="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Characters in a string can be retrieved in a number of ways</a:t>
            </a:r>
            <a:endParaRPr/>
          </a:p>
          <a:p>
            <a:pPr indent="-152400" lvl="0" marL="365760" rtl="0" algn="just">
              <a:spcBef>
                <a:spcPts val="400"/>
              </a:spcBef>
              <a:spcAft>
                <a:spcPts val="0"/>
              </a:spcAft>
              <a:buSzPts val="1632"/>
              <a:buNone/>
            </a:pPr>
            <a:r>
              <a:t/>
            </a:r>
            <a:endParaRPr b="1" sz="2400">
              <a:solidFill>
                <a:schemeClr val="dk1"/>
              </a:solidFill>
            </a:endParaRPr>
          </a:p>
          <a:p>
            <a:pPr indent="-256032" lvl="0" marL="365760" rtl="0" algn="just">
              <a:spcBef>
                <a:spcPts val="400"/>
              </a:spcBef>
              <a:spcAft>
                <a:spcPts val="0"/>
              </a:spcAft>
              <a:buSzPts val="1632"/>
              <a:buFont typeface="Lucida Sans"/>
              <a:buNone/>
            </a:pPr>
            <a:r>
              <a:rPr lang="en-US" sz="2400">
                <a:solidFill>
                  <a:schemeClr val="dk1"/>
                </a:solidFill>
              </a:rPr>
              <a:t>public char </a:t>
            </a:r>
            <a:r>
              <a:rPr b="1" lang="en-US" sz="2400">
                <a:solidFill>
                  <a:schemeClr val="dk1"/>
                </a:solidFill>
              </a:rPr>
              <a:t>charAt</a:t>
            </a:r>
            <a:r>
              <a:rPr lang="en-US" sz="2400">
                <a:solidFill>
                  <a:schemeClr val="dk1"/>
                </a:solidFill>
              </a:rPr>
              <a:t>(int index) </a:t>
            </a:r>
            <a:endParaRPr/>
          </a:p>
          <a:p>
            <a:pPr indent="-228600" lvl="1" marL="621792" rtl="0" algn="just">
              <a:spcBef>
                <a:spcPts val="324"/>
              </a:spcBef>
              <a:spcAft>
                <a:spcPts val="0"/>
              </a:spcAft>
              <a:buSzPts val="2400"/>
              <a:buChar char="◦"/>
            </a:pPr>
            <a:r>
              <a:rPr lang="en-US" sz="2400">
                <a:solidFill>
                  <a:schemeClr val="dk1"/>
                </a:solidFill>
              </a:rPr>
              <a:t>Method returns the character at the specified index. An index ranges from 0 to length() - 1</a:t>
            </a:r>
            <a:endParaRPr/>
          </a:p>
          <a:p>
            <a:pPr indent="-228600" lvl="1" marL="621792" rtl="0" algn="l">
              <a:spcBef>
                <a:spcPts val="324"/>
              </a:spcBef>
              <a:spcAft>
                <a:spcPts val="0"/>
              </a:spcAft>
              <a:buSzPts val="3200"/>
              <a:buFont typeface="Lucida Sans"/>
              <a:buNone/>
            </a:pPr>
            <a:r>
              <a:rPr lang="en-US" sz="3200">
                <a:solidFill>
                  <a:schemeClr val="dk1"/>
                </a:solidFill>
              </a:rPr>
              <a:t>	</a:t>
            </a:r>
            <a:r>
              <a:rPr lang="en-US" sz="2000">
                <a:solidFill>
                  <a:schemeClr val="dk1"/>
                </a:solidFill>
                <a:latin typeface="Courier New"/>
                <a:ea typeface="Courier New"/>
                <a:cs typeface="Courier New"/>
                <a:sym typeface="Courier New"/>
              </a:rPr>
              <a:t>char c;</a:t>
            </a:r>
            <a:endParaRPr/>
          </a:p>
          <a:p>
            <a:pPr indent="-228600" lvl="1" marL="621792" rtl="0" algn="l">
              <a:spcBef>
                <a:spcPts val="324"/>
              </a:spcBef>
              <a:spcAft>
                <a:spcPts val="0"/>
              </a:spcAft>
              <a:buSzPts val="2000"/>
              <a:buFont typeface="Courier New"/>
              <a:buNone/>
            </a:pPr>
            <a:r>
              <a:rPr lang="en-US" sz="2000">
                <a:solidFill>
                  <a:schemeClr val="dk1"/>
                </a:solidFill>
                <a:latin typeface="Courier New"/>
                <a:ea typeface="Courier New"/>
                <a:cs typeface="Courier New"/>
                <a:sym typeface="Courier New"/>
              </a:rPr>
              <a:t>	c = "abc".charAt(1); // c = “b” </a:t>
            </a:r>
            <a:endParaRPr/>
          </a:p>
        </p:txBody>
      </p:sp>
      <p:sp>
        <p:nvSpPr>
          <p:cNvPr id="412" name="Google Shape;412;p34"/>
          <p:cNvSpPr txBox="1"/>
          <p:nvPr>
            <p:ph type="title"/>
          </p:nvPr>
        </p:nvSpPr>
        <p:spPr>
          <a:xfrm>
            <a:off x="185738" y="131763"/>
            <a:ext cx="8424862"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idx="1" type="body"/>
          </p:nvPr>
        </p:nvSpPr>
        <p:spPr>
          <a:xfrm>
            <a:off x="381000" y="1143000"/>
            <a:ext cx="8534400" cy="5108575"/>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just">
              <a:lnSpc>
                <a:spcPct val="80000"/>
              </a:lnSpc>
              <a:spcBef>
                <a:spcPts val="0"/>
              </a:spcBef>
              <a:spcAft>
                <a:spcPts val="0"/>
              </a:spcAft>
              <a:buSzPct val="68000"/>
              <a:buFont typeface="Arial"/>
              <a:buNone/>
            </a:pPr>
            <a:r>
              <a:rPr b="1" lang="en-US">
                <a:solidFill>
                  <a:schemeClr val="dk1"/>
                </a:solidFill>
              </a:rPr>
              <a:t>equals() – Method </a:t>
            </a:r>
            <a:r>
              <a:rPr lang="en-US"/>
              <a:t>This method is used to compare the invoking String to the object specified. It will return true, if the argument is not null and it is String object which contains the same sequence of characters as the invoking String.</a:t>
            </a:r>
            <a:endParaRPr b="1">
              <a:solidFill>
                <a:schemeClr val="dk1"/>
              </a:solidFill>
            </a:endParaRPr>
          </a:p>
          <a:p>
            <a:pPr indent="-256032" lvl="0" marL="365760" rtl="0" algn="just">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just">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boolean </a:t>
            </a:r>
            <a:r>
              <a:rPr b="1" lang="en-US">
                <a:solidFill>
                  <a:schemeClr val="dk1"/>
                </a:solidFill>
                <a:latin typeface="Courier New"/>
                <a:ea typeface="Courier New"/>
                <a:cs typeface="Courier New"/>
                <a:sym typeface="Courier New"/>
              </a:rPr>
              <a:t>equals</a:t>
            </a:r>
            <a:r>
              <a:rPr lang="en-US">
                <a:solidFill>
                  <a:schemeClr val="dk1"/>
                </a:solidFill>
                <a:latin typeface="Courier New"/>
                <a:ea typeface="Courier New"/>
                <a:cs typeface="Courier New"/>
                <a:sym typeface="Courier New"/>
              </a:rPr>
              <a:t>(Object anObject)</a:t>
            </a:r>
            <a:r>
              <a:rPr lang="en-US">
                <a:solidFill>
                  <a:schemeClr val="dk1"/>
                </a:solidFill>
              </a:rPr>
              <a:t> </a:t>
            </a:r>
            <a:endParaRPr/>
          </a:p>
          <a:p>
            <a:pPr indent="-256032" lvl="0" marL="365760" rtl="0" algn="just">
              <a:lnSpc>
                <a:spcPct val="80000"/>
              </a:lnSpc>
              <a:spcBef>
                <a:spcPts val="400"/>
              </a:spcBef>
              <a:spcAft>
                <a:spcPts val="0"/>
              </a:spcAft>
              <a:buSzPct val="68000"/>
              <a:buFont typeface="Arial"/>
              <a:buNone/>
            </a:pPr>
            <a:r>
              <a:t/>
            </a:r>
            <a:endParaRPr>
              <a:solidFill>
                <a:schemeClr val="dk1"/>
              </a:solidFill>
            </a:endParaRPr>
          </a:p>
          <a:p>
            <a:pPr indent="-256032" lvl="0" marL="365760" rtl="0" algn="just">
              <a:lnSpc>
                <a:spcPct val="80000"/>
              </a:lnSpc>
              <a:spcBef>
                <a:spcPts val="400"/>
              </a:spcBef>
              <a:spcAft>
                <a:spcPts val="0"/>
              </a:spcAft>
              <a:buSzPct val="68000"/>
              <a:buFont typeface="Arial"/>
              <a:buNone/>
            </a:pPr>
            <a:r>
              <a:rPr b="1" lang="en-US">
                <a:solidFill>
                  <a:schemeClr val="dk1"/>
                </a:solidFill>
              </a:rPr>
              <a:t>equalsIgnoreCase()- Method </a:t>
            </a:r>
            <a:r>
              <a:rPr lang="en-US">
                <a:solidFill>
                  <a:schemeClr val="dk1"/>
                </a:solidFill>
              </a:rPr>
              <a:t>Compares this String to another String, ignoring case considerations. Two strings are considered equal ignoring case if they are of the same length, and corresponding characters in the two strings are equal ignoring case. </a:t>
            </a:r>
            <a:endParaRPr b="1">
              <a:solidFill>
                <a:schemeClr val="dk1"/>
              </a:solidFill>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boolean </a:t>
            </a:r>
            <a:r>
              <a:rPr b="1" lang="en-US">
                <a:solidFill>
                  <a:schemeClr val="dk1"/>
                </a:solidFill>
                <a:latin typeface="Courier New"/>
                <a:ea typeface="Courier New"/>
                <a:cs typeface="Courier New"/>
                <a:sym typeface="Courier New"/>
              </a:rPr>
              <a:t>equalsIgnoreCase</a:t>
            </a:r>
            <a:r>
              <a:rPr lang="en-US">
                <a:solidFill>
                  <a:schemeClr val="dk1"/>
                </a:solidFill>
                <a:latin typeface="Courier New"/>
                <a:ea typeface="Courier New"/>
                <a:cs typeface="Courier New"/>
                <a:sym typeface="Courier New"/>
              </a:rPr>
              <a:t>(String anotherString) </a:t>
            </a:r>
            <a:endParaRPr/>
          </a:p>
          <a:p>
            <a:pPr indent="-93535" lvl="1" marL="621792" rtl="0" algn="l">
              <a:lnSpc>
                <a:spcPct val="80000"/>
              </a:lnSpc>
              <a:spcBef>
                <a:spcPts val="324"/>
              </a:spcBef>
              <a:spcAft>
                <a:spcPts val="0"/>
              </a:spcAft>
              <a:buSzPct val="100000"/>
              <a:buNone/>
            </a:pPr>
            <a:r>
              <a:t/>
            </a:r>
            <a:endParaRPr>
              <a:solidFill>
                <a:schemeClr val="dk1"/>
              </a:solidFill>
              <a:latin typeface="Courier New"/>
              <a:ea typeface="Courier New"/>
              <a:cs typeface="Courier New"/>
              <a:sym typeface="Courier New"/>
            </a:endParaRPr>
          </a:p>
          <a:p>
            <a:pPr indent="-256032" lvl="0" marL="365760" rtl="0" algn="l">
              <a:lnSpc>
                <a:spcPct val="80000"/>
              </a:lnSpc>
              <a:spcBef>
                <a:spcPts val="400"/>
              </a:spcBef>
              <a:spcAft>
                <a:spcPts val="0"/>
              </a:spcAft>
              <a:buSzPct val="68000"/>
              <a:buFont typeface="Lucida Sans"/>
              <a:buNone/>
            </a:pPr>
            <a:r>
              <a:t/>
            </a:r>
            <a:endParaRPr>
              <a:solidFill>
                <a:schemeClr val="dk1"/>
              </a:solidFill>
            </a:endParaRPr>
          </a:p>
        </p:txBody>
      </p:sp>
      <p:sp>
        <p:nvSpPr>
          <p:cNvPr id="419" name="Google Shape;419;p35"/>
          <p:cNvSpPr txBox="1"/>
          <p:nvPr>
            <p:ph type="title"/>
          </p:nvPr>
        </p:nvSpPr>
        <p:spPr>
          <a:xfrm>
            <a:off x="381000" y="1524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6"/>
          <p:cNvSpPr txBox="1"/>
          <p:nvPr>
            <p:ph idx="1" type="body"/>
          </p:nvPr>
        </p:nvSpPr>
        <p:spPr>
          <a:xfrm>
            <a:off x="457200" y="1066800"/>
            <a:ext cx="8229600" cy="5184775"/>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Char char="🞂"/>
            </a:pPr>
            <a:r>
              <a:rPr lang="en-US" sz="2400">
                <a:solidFill>
                  <a:schemeClr val="dk1"/>
                </a:solidFill>
              </a:rPr>
              <a:t>String s1 = “HELLO”;</a:t>
            </a:r>
            <a:endParaRPr/>
          </a:p>
          <a:p>
            <a:pPr indent="-256032" lvl="0" marL="365760" rtl="0" algn="l">
              <a:spcBef>
                <a:spcPts val="400"/>
              </a:spcBef>
              <a:spcAft>
                <a:spcPts val="0"/>
              </a:spcAft>
              <a:buSzPts val="1632"/>
              <a:buChar char="🞂"/>
            </a:pPr>
            <a:r>
              <a:rPr lang="en-US" sz="2400">
                <a:solidFill>
                  <a:schemeClr val="dk1"/>
                </a:solidFill>
              </a:rPr>
              <a:t>String s2 = “HELLO”;</a:t>
            </a:r>
            <a:endParaRPr/>
          </a:p>
        </p:txBody>
      </p:sp>
      <p:sp>
        <p:nvSpPr>
          <p:cNvPr id="426" name="Google Shape;426;p36"/>
          <p:cNvSpPr txBox="1"/>
          <p:nvPr>
            <p:ph type="title"/>
          </p:nvPr>
        </p:nvSpPr>
        <p:spPr>
          <a:xfrm>
            <a:off x="228600" y="76200"/>
            <a:ext cx="86868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Strings created using assignment operator</a:t>
            </a:r>
            <a:endParaRPr/>
          </a:p>
        </p:txBody>
      </p:sp>
      <p:sp>
        <p:nvSpPr>
          <p:cNvPr id="427" name="Google Shape;427;p36"/>
          <p:cNvSpPr/>
          <p:nvPr/>
        </p:nvSpPr>
        <p:spPr>
          <a:xfrm>
            <a:off x="5334000" y="1981200"/>
            <a:ext cx="3124200" cy="2971800"/>
          </a:xfrm>
          <a:prstGeom prst="rect">
            <a:avLst/>
          </a:prstGeom>
          <a:solidFill>
            <a:srgbClr val="F2F2F2"/>
          </a:soli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28" name="Google Shape;428;p36"/>
          <p:cNvSpPr/>
          <p:nvPr/>
        </p:nvSpPr>
        <p:spPr>
          <a:xfrm>
            <a:off x="1143000" y="2667000"/>
            <a:ext cx="2819400" cy="762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29" name="Google Shape;429;p36"/>
          <p:cNvSpPr/>
          <p:nvPr/>
        </p:nvSpPr>
        <p:spPr>
          <a:xfrm>
            <a:off x="1219200" y="4191000"/>
            <a:ext cx="2819400" cy="762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30" name="Google Shape;430;p36"/>
          <p:cNvSpPr/>
          <p:nvPr/>
        </p:nvSpPr>
        <p:spPr>
          <a:xfrm>
            <a:off x="5562600" y="3657600"/>
            <a:ext cx="2362200" cy="1143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31" name="Google Shape;431;p36"/>
          <p:cNvSpPr/>
          <p:nvPr/>
        </p:nvSpPr>
        <p:spPr>
          <a:xfrm>
            <a:off x="5562600" y="2209800"/>
            <a:ext cx="2362200" cy="1143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32" name="Google Shape;432;p36"/>
          <p:cNvSpPr txBox="1"/>
          <p:nvPr/>
        </p:nvSpPr>
        <p:spPr>
          <a:xfrm>
            <a:off x="5943600" y="2590800"/>
            <a:ext cx="1600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HELLO</a:t>
            </a:r>
            <a:endParaRPr/>
          </a:p>
        </p:txBody>
      </p:sp>
      <p:cxnSp>
        <p:nvCxnSpPr>
          <p:cNvPr id="433" name="Google Shape;433;p36"/>
          <p:cNvCxnSpPr>
            <a:stCxn id="428" idx="3"/>
            <a:endCxn id="431" idx="1"/>
          </p:cNvCxnSpPr>
          <p:nvPr/>
        </p:nvCxnSpPr>
        <p:spPr>
          <a:xfrm flipH="1" rot="10800000">
            <a:off x="3962400" y="2781300"/>
            <a:ext cx="1600200" cy="266700"/>
          </a:xfrm>
          <a:prstGeom prst="straightConnector1">
            <a:avLst/>
          </a:prstGeom>
          <a:noFill/>
          <a:ln cap="flat" cmpd="thickThin" w="55000">
            <a:solidFill>
              <a:schemeClr val="accent1"/>
            </a:solidFill>
            <a:prstDash val="solid"/>
            <a:round/>
            <a:headEnd len="sm" w="sm" type="none"/>
            <a:tailEnd len="sm" w="sm" type="none"/>
          </a:ln>
          <a:effectLst>
            <a:outerShdw blurRad="50800" rotWithShape="0" dir="5400000" dist="38100">
              <a:srgbClr val="000000">
                <a:alpha val="34901"/>
              </a:srgbClr>
            </a:outerShdw>
          </a:effectLst>
        </p:spPr>
      </p:cxnSp>
      <p:cxnSp>
        <p:nvCxnSpPr>
          <p:cNvPr id="434" name="Google Shape;434;p36"/>
          <p:cNvCxnSpPr>
            <a:stCxn id="429" idx="3"/>
          </p:cNvCxnSpPr>
          <p:nvPr/>
        </p:nvCxnSpPr>
        <p:spPr>
          <a:xfrm flipH="1" rot="10800000">
            <a:off x="4038600" y="3048000"/>
            <a:ext cx="1524000" cy="1524000"/>
          </a:xfrm>
          <a:prstGeom prst="straightConnector1">
            <a:avLst/>
          </a:prstGeom>
          <a:noFill/>
          <a:ln cap="flat" cmpd="thickThin" w="55000">
            <a:solidFill>
              <a:schemeClr val="accent1"/>
            </a:solidFill>
            <a:prstDash val="solid"/>
            <a:round/>
            <a:headEnd len="sm" w="sm" type="none"/>
            <a:tailEnd len="sm" w="sm" type="none"/>
          </a:ln>
          <a:effectLst>
            <a:outerShdw blurRad="50800" rotWithShape="0" dir="5400000" dist="38100">
              <a:srgbClr val="000000">
                <a:alpha val="34901"/>
              </a:srgbClr>
            </a:outerShdw>
          </a:effectLst>
        </p:spPr>
      </p:cxnSp>
      <p:sp>
        <p:nvSpPr>
          <p:cNvPr id="435" name="Google Shape;435;p36"/>
          <p:cNvSpPr txBox="1"/>
          <p:nvPr/>
        </p:nvSpPr>
        <p:spPr>
          <a:xfrm>
            <a:off x="1600200" y="2819400"/>
            <a:ext cx="19050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3e25ae</a:t>
            </a:r>
            <a:endParaRPr/>
          </a:p>
        </p:txBody>
      </p:sp>
      <p:sp>
        <p:nvSpPr>
          <p:cNvPr id="436" name="Google Shape;436;p36"/>
          <p:cNvSpPr txBox="1"/>
          <p:nvPr/>
        </p:nvSpPr>
        <p:spPr>
          <a:xfrm>
            <a:off x="1524000" y="4338638"/>
            <a:ext cx="1905000"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3e25ae</a:t>
            </a:r>
            <a:endParaRPr/>
          </a:p>
        </p:txBody>
      </p:sp>
      <p:sp>
        <p:nvSpPr>
          <p:cNvPr id="437" name="Google Shape;437;p36"/>
          <p:cNvSpPr/>
          <p:nvPr/>
        </p:nvSpPr>
        <p:spPr>
          <a:xfrm>
            <a:off x="2286000" y="3581400"/>
            <a:ext cx="609600" cy="381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38" name="Google Shape;438;p36"/>
          <p:cNvSpPr/>
          <p:nvPr/>
        </p:nvSpPr>
        <p:spPr>
          <a:xfrm>
            <a:off x="2286000" y="5105400"/>
            <a:ext cx="609600" cy="381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39" name="Google Shape;439;p36"/>
          <p:cNvSpPr txBox="1"/>
          <p:nvPr/>
        </p:nvSpPr>
        <p:spPr>
          <a:xfrm>
            <a:off x="2362200" y="3505200"/>
            <a:ext cx="6096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s1</a:t>
            </a:r>
            <a:endParaRPr/>
          </a:p>
        </p:txBody>
      </p:sp>
      <p:sp>
        <p:nvSpPr>
          <p:cNvPr id="440" name="Google Shape;440;p36"/>
          <p:cNvSpPr txBox="1"/>
          <p:nvPr/>
        </p:nvSpPr>
        <p:spPr>
          <a:xfrm>
            <a:off x="2286000" y="5029200"/>
            <a:ext cx="5334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s2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7"/>
          <p:cNvSpPr txBox="1"/>
          <p:nvPr>
            <p:ph idx="1" type="body"/>
          </p:nvPr>
        </p:nvSpPr>
        <p:spPr>
          <a:xfrm>
            <a:off x="381000" y="1042988"/>
            <a:ext cx="8382000" cy="5308600"/>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68000"/>
              <a:buFont typeface="Arial"/>
              <a:buNone/>
            </a:pPr>
            <a:r>
              <a:rPr b="1" lang="en-US" sz="2200" u="sng">
                <a:solidFill>
                  <a:schemeClr val="dk1"/>
                </a:solidFill>
                <a:latin typeface="Courier New"/>
                <a:ea typeface="Courier New"/>
                <a:cs typeface="Courier New"/>
                <a:sym typeface="Courier New"/>
              </a:rPr>
              <a:t>What is the output ?</a:t>
            </a:r>
            <a:endParaRPr/>
          </a:p>
          <a:p>
            <a:pPr indent="-256032" lvl="0" marL="365760" rtl="0" algn="l">
              <a:spcBef>
                <a:spcPts val="400"/>
              </a:spcBef>
              <a:spcAft>
                <a:spcPts val="0"/>
              </a:spcAft>
              <a:buSzPct val="68000"/>
              <a:buFont typeface="Arial"/>
              <a:buNone/>
            </a:pPr>
            <a:r>
              <a:t/>
            </a:r>
            <a:endParaRPr b="1" sz="1000" u="sng">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class StringTest{</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s1="Hello";</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s2="Hello";</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if(s1==s2)</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 objects referenced are same");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else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 objects referenced are not same");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t/>
            </a:r>
            <a:endParaRPr>
              <a:solidFill>
                <a:schemeClr val="dk1"/>
              </a:solidFill>
            </a:endParaRPr>
          </a:p>
        </p:txBody>
      </p:sp>
      <p:sp>
        <p:nvSpPr>
          <p:cNvPr id="447" name="Google Shape;447;p37"/>
          <p:cNvSpPr txBox="1"/>
          <p:nvPr>
            <p:ph type="title"/>
          </p:nvPr>
        </p:nvSpPr>
        <p:spPr>
          <a:xfrm>
            <a:off x="236538" y="152400"/>
            <a:ext cx="8450262"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Comparing Strings using == operator</a:t>
            </a:r>
            <a:endParaRPr/>
          </a:p>
        </p:txBody>
      </p:sp>
      <p:sp>
        <p:nvSpPr>
          <p:cNvPr id="448" name="Google Shape;448;p37"/>
          <p:cNvSpPr/>
          <p:nvPr/>
        </p:nvSpPr>
        <p:spPr>
          <a:xfrm>
            <a:off x="992188" y="5654675"/>
            <a:ext cx="7467600" cy="533400"/>
          </a:xfrm>
          <a:prstGeom prst="rect">
            <a:avLst/>
          </a:prstGeom>
          <a:solidFill>
            <a:srgbClr val="595959"/>
          </a:solidFill>
          <a:ln cap="flat" cmpd="sng" w="9525">
            <a:solidFill>
              <a:schemeClr val="dk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Lucida Sans"/>
                <a:ea typeface="Lucida Sans"/>
                <a:cs typeface="Lucida Sans"/>
                <a:sym typeface="Lucida Sans"/>
              </a:rPr>
              <a:t>Output: String objects referenced are same</a:t>
            </a:r>
            <a:endParaRPr sz="2800">
              <a:solidFill>
                <a:schemeClr val="lt1"/>
              </a:solidFill>
              <a:latin typeface="Lucida Sans"/>
              <a:ea typeface="Lucida Sans"/>
              <a:cs typeface="Lucida Sans"/>
              <a:sym typeface="Lucida Sans"/>
            </a:endParaRPr>
          </a:p>
        </p:txBody>
      </p:sp>
      <p:sp>
        <p:nvSpPr>
          <p:cNvPr id="449" name="Google Shape;449;p37"/>
          <p:cNvSpPr txBox="1"/>
          <p:nvPr/>
        </p:nvSpPr>
        <p:spPr>
          <a:xfrm>
            <a:off x="1752600" y="5715000"/>
            <a:ext cx="45720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7F7F7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gtEl>
                                        <p:attrNameLst>
                                          <p:attrName>style.visibility</p:attrName>
                                        </p:attrNameLst>
                                      </p:cBhvr>
                                      <p:to>
                                        <p:strVal val="visible"/>
                                      </p:to>
                                    </p:set>
                                    <p:anim calcmode="lin" valueType="num">
                                      <p:cBhvr additive="base">
                                        <p:cTn dur="500"/>
                                        <p:tgtEl>
                                          <p:spTgt spid="4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8"/>
          <p:cNvSpPr txBox="1"/>
          <p:nvPr>
            <p:ph idx="1" type="body"/>
          </p:nvPr>
        </p:nvSpPr>
        <p:spPr>
          <a:xfrm>
            <a:off x="457200" y="990600"/>
            <a:ext cx="8229600" cy="5260975"/>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68000"/>
              <a:buFont typeface="Arial"/>
              <a:buNone/>
            </a:pPr>
            <a:r>
              <a:rPr b="1" lang="en-US" sz="2200" u="sng">
                <a:solidFill>
                  <a:schemeClr val="dk1"/>
                </a:solidFill>
                <a:latin typeface="Courier New"/>
                <a:ea typeface="Courier New"/>
                <a:cs typeface="Courier New"/>
                <a:sym typeface="Courier New"/>
              </a:rPr>
              <a:t>What is the output ?</a:t>
            </a:r>
            <a:endParaRPr/>
          </a:p>
          <a:p>
            <a:pPr indent="-256032" lvl="0" marL="365760" rtl="0" algn="l">
              <a:spcBef>
                <a:spcPts val="400"/>
              </a:spcBef>
              <a:spcAft>
                <a:spcPts val="0"/>
              </a:spcAft>
              <a:buSzPct val="68000"/>
              <a:buFont typeface="Arial"/>
              <a:buNone/>
            </a:pPr>
            <a:r>
              <a:t/>
            </a:r>
            <a:endParaRPr sz="1000">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class StringTest{</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s1="Hello";</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s2="Hello";</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if(s1.equals(s2))</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System.out.println("Strings are equal");</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else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System.out.println("Strings are not equal");</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p:txBody>
      </p:sp>
      <p:sp>
        <p:nvSpPr>
          <p:cNvPr id="456" name="Google Shape;456;p38"/>
          <p:cNvSpPr txBox="1"/>
          <p:nvPr>
            <p:ph type="title"/>
          </p:nvPr>
        </p:nvSpPr>
        <p:spPr>
          <a:xfrm>
            <a:off x="457200" y="1524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Comparing Strings using equals method</a:t>
            </a:r>
            <a:endParaRPr/>
          </a:p>
        </p:txBody>
      </p:sp>
      <p:sp>
        <p:nvSpPr>
          <p:cNvPr id="457" name="Google Shape;457;p38"/>
          <p:cNvSpPr/>
          <p:nvPr/>
        </p:nvSpPr>
        <p:spPr>
          <a:xfrm>
            <a:off x="1447800" y="5638800"/>
            <a:ext cx="5334000" cy="533400"/>
          </a:xfrm>
          <a:prstGeom prst="rect">
            <a:avLst/>
          </a:prstGeom>
          <a:solidFill>
            <a:srgbClr val="595959"/>
          </a:solidFill>
          <a:ln cap="flat" cmpd="sng" w="9525">
            <a:solidFill>
              <a:schemeClr val="dk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Lucida Sans"/>
                <a:ea typeface="Lucida Sans"/>
                <a:cs typeface="Lucida Sans"/>
                <a:sym typeface="Lucida Sans"/>
              </a:rPr>
              <a:t>Output: Strings are equal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500"/>
                                        <p:tgtEl>
                                          <p:spTgt spid="4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9"/>
          <p:cNvSpPr txBox="1"/>
          <p:nvPr>
            <p:ph idx="1" type="body"/>
          </p:nvPr>
        </p:nvSpPr>
        <p:spPr>
          <a:xfrm>
            <a:off x="457200" y="1066800"/>
            <a:ext cx="8229600" cy="5184775"/>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Char char="🞂"/>
            </a:pPr>
            <a:r>
              <a:rPr lang="en-US" sz="2400">
                <a:solidFill>
                  <a:schemeClr val="dk1"/>
                </a:solidFill>
              </a:rPr>
              <a:t>String s1 = new String(“HELLO”);</a:t>
            </a:r>
            <a:endParaRPr/>
          </a:p>
          <a:p>
            <a:pPr indent="-256032" lvl="0" marL="365760" rtl="0" algn="l">
              <a:spcBef>
                <a:spcPts val="400"/>
              </a:spcBef>
              <a:spcAft>
                <a:spcPts val="0"/>
              </a:spcAft>
              <a:buSzPts val="1632"/>
              <a:buChar char="🞂"/>
            </a:pPr>
            <a:r>
              <a:rPr lang="en-US" sz="2400">
                <a:solidFill>
                  <a:schemeClr val="dk1"/>
                </a:solidFill>
              </a:rPr>
              <a:t>String s2 = new String(“HELLO”);</a:t>
            </a:r>
            <a:endParaRPr/>
          </a:p>
        </p:txBody>
      </p:sp>
      <p:sp>
        <p:nvSpPr>
          <p:cNvPr id="464" name="Google Shape;464;p39"/>
          <p:cNvSpPr txBox="1"/>
          <p:nvPr>
            <p:ph type="title"/>
          </p:nvPr>
        </p:nvSpPr>
        <p:spPr>
          <a:xfrm>
            <a:off x="203200" y="76200"/>
            <a:ext cx="8483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Strings created using new keyword</a:t>
            </a:r>
            <a:endParaRPr/>
          </a:p>
        </p:txBody>
      </p:sp>
      <p:sp>
        <p:nvSpPr>
          <p:cNvPr id="465" name="Google Shape;465;p39"/>
          <p:cNvSpPr/>
          <p:nvPr/>
        </p:nvSpPr>
        <p:spPr>
          <a:xfrm>
            <a:off x="5334000" y="1981200"/>
            <a:ext cx="3124200" cy="2971800"/>
          </a:xfrm>
          <a:prstGeom prst="rect">
            <a:avLst/>
          </a:prstGeom>
          <a:solidFill>
            <a:srgbClr val="F2F2F2"/>
          </a:soli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66" name="Google Shape;466;p39"/>
          <p:cNvSpPr/>
          <p:nvPr/>
        </p:nvSpPr>
        <p:spPr>
          <a:xfrm>
            <a:off x="1143000" y="2667000"/>
            <a:ext cx="2819400" cy="762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67" name="Google Shape;467;p39"/>
          <p:cNvSpPr/>
          <p:nvPr/>
        </p:nvSpPr>
        <p:spPr>
          <a:xfrm>
            <a:off x="1219200" y="4191000"/>
            <a:ext cx="2819400" cy="762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68" name="Google Shape;468;p39"/>
          <p:cNvSpPr/>
          <p:nvPr/>
        </p:nvSpPr>
        <p:spPr>
          <a:xfrm>
            <a:off x="5562600" y="2209800"/>
            <a:ext cx="2362200" cy="1143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69" name="Google Shape;469;p39"/>
          <p:cNvSpPr txBox="1"/>
          <p:nvPr/>
        </p:nvSpPr>
        <p:spPr>
          <a:xfrm>
            <a:off x="5943600" y="2590800"/>
            <a:ext cx="1600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HELLO</a:t>
            </a:r>
            <a:endParaRPr/>
          </a:p>
        </p:txBody>
      </p:sp>
      <p:cxnSp>
        <p:nvCxnSpPr>
          <p:cNvPr id="470" name="Google Shape;470;p39"/>
          <p:cNvCxnSpPr>
            <a:stCxn id="466" idx="3"/>
            <a:endCxn id="468" idx="1"/>
          </p:cNvCxnSpPr>
          <p:nvPr/>
        </p:nvCxnSpPr>
        <p:spPr>
          <a:xfrm flipH="1" rot="10800000">
            <a:off x="3962400" y="2781300"/>
            <a:ext cx="1600200" cy="266700"/>
          </a:xfrm>
          <a:prstGeom prst="straightConnector1">
            <a:avLst/>
          </a:prstGeom>
          <a:noFill/>
          <a:ln cap="flat" cmpd="thickThin" w="55000">
            <a:solidFill>
              <a:schemeClr val="accent1"/>
            </a:solidFill>
            <a:prstDash val="solid"/>
            <a:round/>
            <a:headEnd len="sm" w="sm" type="none"/>
            <a:tailEnd len="sm" w="sm" type="none"/>
          </a:ln>
          <a:effectLst>
            <a:outerShdw blurRad="50800" rotWithShape="0" dir="5400000" dist="38100">
              <a:srgbClr val="000000">
                <a:alpha val="34901"/>
              </a:srgbClr>
            </a:outerShdw>
          </a:effectLst>
        </p:spPr>
      </p:cxnSp>
      <p:sp>
        <p:nvSpPr>
          <p:cNvPr id="471" name="Google Shape;471;p39"/>
          <p:cNvSpPr txBox="1"/>
          <p:nvPr/>
        </p:nvSpPr>
        <p:spPr>
          <a:xfrm>
            <a:off x="1600200" y="2819400"/>
            <a:ext cx="19050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3e25ad</a:t>
            </a:r>
            <a:endParaRPr/>
          </a:p>
        </p:txBody>
      </p:sp>
      <p:sp>
        <p:nvSpPr>
          <p:cNvPr id="472" name="Google Shape;472;p39"/>
          <p:cNvSpPr txBox="1"/>
          <p:nvPr/>
        </p:nvSpPr>
        <p:spPr>
          <a:xfrm>
            <a:off x="1524000" y="4338638"/>
            <a:ext cx="1905000"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3e25ae</a:t>
            </a:r>
            <a:endParaRPr/>
          </a:p>
        </p:txBody>
      </p:sp>
      <p:sp>
        <p:nvSpPr>
          <p:cNvPr id="473" name="Google Shape;473;p39"/>
          <p:cNvSpPr/>
          <p:nvPr/>
        </p:nvSpPr>
        <p:spPr>
          <a:xfrm>
            <a:off x="2286000" y="3581400"/>
            <a:ext cx="609600" cy="381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74" name="Google Shape;474;p39"/>
          <p:cNvSpPr/>
          <p:nvPr/>
        </p:nvSpPr>
        <p:spPr>
          <a:xfrm>
            <a:off x="2286000" y="5105400"/>
            <a:ext cx="609600" cy="381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75" name="Google Shape;475;p39"/>
          <p:cNvSpPr txBox="1"/>
          <p:nvPr/>
        </p:nvSpPr>
        <p:spPr>
          <a:xfrm>
            <a:off x="2362200" y="3505200"/>
            <a:ext cx="6096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s1</a:t>
            </a:r>
            <a:endParaRPr/>
          </a:p>
        </p:txBody>
      </p:sp>
      <p:sp>
        <p:nvSpPr>
          <p:cNvPr id="476" name="Google Shape;476;p39"/>
          <p:cNvSpPr txBox="1"/>
          <p:nvPr/>
        </p:nvSpPr>
        <p:spPr>
          <a:xfrm>
            <a:off x="2286000" y="5029200"/>
            <a:ext cx="5334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s2</a:t>
            </a:r>
            <a:endParaRPr/>
          </a:p>
        </p:txBody>
      </p:sp>
      <p:sp>
        <p:nvSpPr>
          <p:cNvPr id="477" name="Google Shape;477;p39"/>
          <p:cNvSpPr/>
          <p:nvPr/>
        </p:nvSpPr>
        <p:spPr>
          <a:xfrm>
            <a:off x="5638800" y="3657600"/>
            <a:ext cx="2362200" cy="11430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78" name="Google Shape;478;p39"/>
          <p:cNvSpPr txBox="1"/>
          <p:nvPr/>
        </p:nvSpPr>
        <p:spPr>
          <a:xfrm>
            <a:off x="6019800" y="3962400"/>
            <a:ext cx="1600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F7F7F"/>
                </a:solidFill>
                <a:latin typeface="Lucida Sans"/>
                <a:ea typeface="Lucida Sans"/>
                <a:cs typeface="Lucida Sans"/>
                <a:sym typeface="Lucida Sans"/>
              </a:rPr>
              <a:t>HELLO</a:t>
            </a:r>
            <a:endParaRPr/>
          </a:p>
        </p:txBody>
      </p:sp>
      <p:cxnSp>
        <p:nvCxnSpPr>
          <p:cNvPr id="479" name="Google Shape;479;p39"/>
          <p:cNvCxnSpPr/>
          <p:nvPr/>
        </p:nvCxnSpPr>
        <p:spPr>
          <a:xfrm flipH="1" rot="10800000">
            <a:off x="4038600" y="4267200"/>
            <a:ext cx="1600200" cy="266700"/>
          </a:xfrm>
          <a:prstGeom prst="straightConnector1">
            <a:avLst/>
          </a:prstGeom>
          <a:noFill/>
          <a:ln cap="flat" cmpd="thickThin" w="55000">
            <a:solidFill>
              <a:schemeClr val="accent1"/>
            </a:solidFill>
            <a:prstDash val="solid"/>
            <a:round/>
            <a:headEnd len="sm" w="sm" type="none"/>
            <a:tailEnd len="sm" w="sm" type="none"/>
          </a:ln>
          <a:effectLst>
            <a:outerShdw blurRad="50800" rotWithShape="0" dir="5400000" dist="38100">
              <a:srgbClr val="000000">
                <a:alpha val="34901"/>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normAutofit/>
          </a:bodyPr>
          <a:lstStyle/>
          <a:p>
            <a:pPr indent="-256032" lvl="0" marL="365760" rtl="0" algn="ctr">
              <a:spcBef>
                <a:spcPts val="0"/>
              </a:spcBef>
              <a:spcAft>
                <a:spcPts val="0"/>
              </a:spcAft>
              <a:buSzPts val="2312"/>
              <a:buNone/>
            </a:pPr>
            <a:r>
              <a:rPr lang="en-US"/>
              <a:t>Classes &amp; Objects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0"/>
          <p:cNvSpPr txBox="1"/>
          <p:nvPr>
            <p:ph idx="1" type="body"/>
          </p:nvPr>
        </p:nvSpPr>
        <p:spPr>
          <a:xfrm>
            <a:off x="381000" y="942975"/>
            <a:ext cx="8382000" cy="5441950"/>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68000"/>
              <a:buFont typeface="Arial"/>
              <a:buNone/>
            </a:pPr>
            <a:r>
              <a:rPr b="1" lang="en-US" sz="2200" u="sng">
                <a:solidFill>
                  <a:schemeClr val="dk1"/>
                </a:solidFill>
                <a:latin typeface="Courier New"/>
                <a:ea typeface="Courier New"/>
                <a:cs typeface="Courier New"/>
                <a:sym typeface="Courier New"/>
              </a:rPr>
              <a:t>What is the output ?</a:t>
            </a:r>
            <a:endParaRPr/>
          </a:p>
          <a:p>
            <a:pPr indent="-256032" lvl="0" marL="365760" rtl="0" algn="l">
              <a:spcBef>
                <a:spcPts val="400"/>
              </a:spcBef>
              <a:spcAft>
                <a:spcPts val="0"/>
              </a:spcAft>
              <a:buSzPct val="68000"/>
              <a:buFont typeface="Arial"/>
              <a:buNone/>
            </a:pPr>
            <a:r>
              <a:t/>
            </a:r>
            <a:endParaRPr sz="1000">
              <a:solidFill>
                <a:schemeClr val="dk1"/>
              </a:solidFill>
              <a:latin typeface="Courier New"/>
              <a:ea typeface="Courier New"/>
              <a:cs typeface="Courier New"/>
              <a:sym typeface="Courier New"/>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class StringTest{</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s1= new String("Hello");</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s2= new String("Hello");</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if(s1==s2)</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 objects referenced are same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else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 objects referenced are not same");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ct val="68000"/>
              <a:buFont typeface="Arial"/>
              <a:buNone/>
            </a:pPr>
            <a:r>
              <a:t/>
            </a:r>
            <a:endParaRPr>
              <a:solidFill>
                <a:schemeClr val="dk1"/>
              </a:solidFill>
            </a:endParaRPr>
          </a:p>
        </p:txBody>
      </p:sp>
      <p:sp>
        <p:nvSpPr>
          <p:cNvPr id="486" name="Google Shape;486;p40"/>
          <p:cNvSpPr txBox="1"/>
          <p:nvPr>
            <p:ph type="title"/>
          </p:nvPr>
        </p:nvSpPr>
        <p:spPr>
          <a:xfrm>
            <a:off x="236538" y="76200"/>
            <a:ext cx="8450262"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Comparing Strings using == operator</a:t>
            </a:r>
            <a:endParaRPr/>
          </a:p>
        </p:txBody>
      </p:sp>
      <p:sp>
        <p:nvSpPr>
          <p:cNvPr id="487" name="Google Shape;487;p40"/>
          <p:cNvSpPr/>
          <p:nvPr/>
        </p:nvSpPr>
        <p:spPr>
          <a:xfrm>
            <a:off x="723900" y="5589588"/>
            <a:ext cx="7772400" cy="533400"/>
          </a:xfrm>
          <a:prstGeom prst="rect">
            <a:avLst/>
          </a:prstGeom>
          <a:solidFill>
            <a:srgbClr val="595959"/>
          </a:solidFill>
          <a:ln cap="flat" cmpd="sng" w="9525">
            <a:solidFill>
              <a:schemeClr val="dk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Lucida Sans"/>
                <a:ea typeface="Lucida Sans"/>
                <a:cs typeface="Lucida Sans"/>
                <a:sym typeface="Lucida Sans"/>
              </a:rPr>
              <a:t>Output: String objects referenced are not same</a:t>
            </a:r>
            <a:endParaRPr sz="2800">
              <a:solidFill>
                <a:schemeClr val="lt1"/>
              </a:solidFill>
              <a:latin typeface="Lucida Sans"/>
              <a:ea typeface="Lucida Sans"/>
              <a:cs typeface="Lucida Sans"/>
              <a:sym typeface="Lucida Sans"/>
            </a:endParaRPr>
          </a:p>
        </p:txBody>
      </p:sp>
      <p:sp>
        <p:nvSpPr>
          <p:cNvPr id="488" name="Google Shape;488;p40"/>
          <p:cNvSpPr txBox="1"/>
          <p:nvPr/>
        </p:nvSpPr>
        <p:spPr>
          <a:xfrm>
            <a:off x="1752600" y="5715000"/>
            <a:ext cx="45720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7F7F7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500"/>
                                        <p:tgtEl>
                                          <p:spTgt spid="4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1"/>
          <p:cNvSpPr txBox="1"/>
          <p:nvPr>
            <p:ph idx="1" type="body"/>
          </p:nvPr>
        </p:nvSpPr>
        <p:spPr>
          <a:xfrm>
            <a:off x="457200" y="990600"/>
            <a:ext cx="8229600" cy="5260975"/>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68000"/>
              <a:buFont typeface="Arial"/>
              <a:buNone/>
            </a:pPr>
            <a:r>
              <a:rPr b="1" lang="en-US" sz="2200" u="sng">
                <a:solidFill>
                  <a:schemeClr val="dk1"/>
                </a:solidFill>
                <a:latin typeface="Courier New"/>
                <a:ea typeface="Courier New"/>
                <a:cs typeface="Courier New"/>
                <a:sym typeface="Courier New"/>
              </a:rPr>
              <a:t>What is the output ?</a:t>
            </a:r>
            <a:endParaRPr/>
          </a:p>
          <a:p>
            <a:pPr indent="-256032" lvl="0" marL="365760" rtl="0" algn="l">
              <a:spcBef>
                <a:spcPts val="400"/>
              </a:spcBef>
              <a:spcAft>
                <a:spcPts val="0"/>
              </a:spcAft>
              <a:buSzPct val="68000"/>
              <a:buFont typeface="Arial"/>
              <a:buNone/>
            </a:pPr>
            <a:r>
              <a:t/>
            </a:r>
            <a:endParaRPr sz="1000">
              <a:solidFill>
                <a:schemeClr val="dk1"/>
              </a:solidFill>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class StringTest{</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s1= new  String("Hello");</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s2= new String("Hello");</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if(s1.equals(s2))</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System.out.println("Strings are equal");</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else</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System.out.println("Strings are not equal");</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p:txBody>
      </p:sp>
      <p:sp>
        <p:nvSpPr>
          <p:cNvPr id="495" name="Google Shape;495;p41"/>
          <p:cNvSpPr txBox="1"/>
          <p:nvPr>
            <p:ph type="title"/>
          </p:nvPr>
        </p:nvSpPr>
        <p:spPr>
          <a:xfrm>
            <a:off x="304800" y="152400"/>
            <a:ext cx="83820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Comparing Strings using equals method</a:t>
            </a:r>
            <a:endParaRPr/>
          </a:p>
        </p:txBody>
      </p:sp>
      <p:sp>
        <p:nvSpPr>
          <p:cNvPr id="496" name="Google Shape;496;p41"/>
          <p:cNvSpPr/>
          <p:nvPr/>
        </p:nvSpPr>
        <p:spPr>
          <a:xfrm>
            <a:off x="1447800" y="5638800"/>
            <a:ext cx="5334000" cy="533400"/>
          </a:xfrm>
          <a:prstGeom prst="rect">
            <a:avLst/>
          </a:prstGeom>
          <a:solidFill>
            <a:srgbClr val="595959"/>
          </a:solidFill>
          <a:ln cap="flat" cmpd="sng" w="9525">
            <a:solidFill>
              <a:schemeClr val="dk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Lucida Sans"/>
                <a:ea typeface="Lucida Sans"/>
                <a:cs typeface="Lucida Sans"/>
                <a:sym typeface="Lucida Sans"/>
              </a:rPr>
              <a:t>Output: Strings are equal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Font typeface="Arial"/>
              <a:buNone/>
            </a:pPr>
            <a:r>
              <a:rPr b="1" lang="en-US" sz="2400">
                <a:solidFill>
                  <a:schemeClr val="dk1"/>
                </a:solidFill>
              </a:rPr>
              <a:t>startsWith()</a:t>
            </a:r>
            <a:r>
              <a:rPr lang="en-US" sz="2400">
                <a:solidFill>
                  <a:schemeClr val="dk1"/>
                </a:solidFill>
              </a:rPr>
              <a:t> – Tests if this string starts with the specified prefix.</a:t>
            </a:r>
            <a:endParaRPr/>
          </a:p>
          <a:p>
            <a:pPr indent="-228600" lvl="1" marL="621792" rtl="0" algn="l">
              <a:spcBef>
                <a:spcPts val="324"/>
              </a:spcBef>
              <a:spcAft>
                <a:spcPts val="0"/>
              </a:spcAft>
              <a:buSzPts val="2000"/>
              <a:buFont typeface="Courier New"/>
              <a:buNone/>
            </a:pPr>
            <a:r>
              <a:rPr lang="en-US" sz="2000">
                <a:solidFill>
                  <a:schemeClr val="dk1"/>
                </a:solidFill>
                <a:latin typeface="Courier New"/>
                <a:ea typeface="Courier New"/>
                <a:cs typeface="Courier New"/>
                <a:sym typeface="Courier New"/>
              </a:rPr>
              <a:t>public boolean </a:t>
            </a:r>
            <a:r>
              <a:rPr b="1" lang="en-US" sz="2000">
                <a:solidFill>
                  <a:schemeClr val="dk1"/>
                </a:solidFill>
                <a:latin typeface="Courier New"/>
                <a:ea typeface="Courier New"/>
                <a:cs typeface="Courier New"/>
                <a:sym typeface="Courier New"/>
              </a:rPr>
              <a:t>startsWith</a:t>
            </a:r>
            <a:r>
              <a:rPr lang="en-US" sz="2000">
                <a:solidFill>
                  <a:schemeClr val="dk1"/>
                </a:solidFill>
                <a:latin typeface="Courier New"/>
                <a:ea typeface="Courier New"/>
                <a:cs typeface="Courier New"/>
                <a:sym typeface="Courier New"/>
              </a:rPr>
              <a:t>(String prefix)</a:t>
            </a:r>
            <a:endParaRPr/>
          </a:p>
          <a:p>
            <a:pPr indent="-228600" lvl="1" marL="621792" rtl="0" algn="l">
              <a:spcBef>
                <a:spcPts val="324"/>
              </a:spcBef>
              <a:spcAft>
                <a:spcPts val="0"/>
              </a:spcAft>
              <a:buSzPts val="2300"/>
              <a:buFont typeface="Courier New"/>
              <a:buNone/>
            </a:pPr>
            <a:r>
              <a:rPr lang="en-US">
                <a:solidFill>
                  <a:schemeClr val="dk1"/>
                </a:solidFill>
                <a:latin typeface="Courier New"/>
                <a:ea typeface="Courier New"/>
                <a:cs typeface="Courier New"/>
                <a:sym typeface="Courier New"/>
              </a:rPr>
              <a:t>"January".startsWith("Jan"); // true</a:t>
            </a:r>
            <a:endParaRPr/>
          </a:p>
          <a:p>
            <a:pPr indent="-228600" lvl="1" marL="621792" rtl="0" algn="l">
              <a:spcBef>
                <a:spcPts val="324"/>
              </a:spcBef>
              <a:spcAft>
                <a:spcPts val="0"/>
              </a:spcAft>
              <a:buSzPts val="2300"/>
              <a:buFont typeface="Lucida Sans"/>
              <a:buNone/>
            </a:pPr>
            <a:r>
              <a:t/>
            </a:r>
            <a:endParaRPr>
              <a:solidFill>
                <a:schemeClr val="dk1"/>
              </a:solidFill>
              <a:latin typeface="Courier New"/>
              <a:ea typeface="Courier New"/>
              <a:cs typeface="Courier New"/>
              <a:sym typeface="Courier New"/>
            </a:endParaRPr>
          </a:p>
          <a:p>
            <a:pPr indent="-256032" lvl="0" marL="365760" rtl="0" algn="just">
              <a:spcBef>
                <a:spcPts val="400"/>
              </a:spcBef>
              <a:spcAft>
                <a:spcPts val="0"/>
              </a:spcAft>
              <a:buSzPts val="1632"/>
              <a:buFont typeface="Arial"/>
              <a:buNone/>
            </a:pPr>
            <a:r>
              <a:rPr b="1" lang="en-US" sz="2400">
                <a:solidFill>
                  <a:schemeClr val="dk1"/>
                </a:solidFill>
              </a:rPr>
              <a:t>endsWith() - </a:t>
            </a:r>
            <a:r>
              <a:rPr lang="en-US" sz="2400">
                <a:solidFill>
                  <a:schemeClr val="dk1"/>
                </a:solidFill>
              </a:rPr>
              <a:t>Tests if this string ends with the specified suffix.</a:t>
            </a:r>
            <a:r>
              <a:rPr lang="en-US" sz="2800">
                <a:solidFill>
                  <a:schemeClr val="dk1"/>
                </a:solidFill>
              </a:rPr>
              <a:t> </a:t>
            </a:r>
            <a:endParaRPr/>
          </a:p>
          <a:p>
            <a:pPr indent="-256032" lvl="0" marL="365760" rtl="0" algn="l">
              <a:spcBef>
                <a:spcPts val="400"/>
              </a:spcBef>
              <a:spcAft>
                <a:spcPts val="0"/>
              </a:spcAft>
              <a:buSzPts val="1904"/>
              <a:buFont typeface="Lucida Sans"/>
              <a:buNone/>
            </a:pPr>
            <a:r>
              <a:rPr lang="en-US" sz="2800">
                <a:solidFill>
                  <a:schemeClr val="dk1"/>
                </a:solidFill>
              </a:rPr>
              <a:t>	</a:t>
            </a:r>
            <a:r>
              <a:rPr lang="en-US" sz="1800">
                <a:solidFill>
                  <a:schemeClr val="dk1"/>
                </a:solidFill>
                <a:latin typeface="Courier New"/>
                <a:ea typeface="Courier New"/>
                <a:cs typeface="Courier New"/>
                <a:sym typeface="Courier New"/>
              </a:rPr>
              <a:t>public boolean </a:t>
            </a:r>
            <a:r>
              <a:rPr b="1" lang="en-US" sz="1800">
                <a:solidFill>
                  <a:schemeClr val="dk1"/>
                </a:solidFill>
                <a:latin typeface="Courier New"/>
                <a:ea typeface="Courier New"/>
                <a:cs typeface="Courier New"/>
                <a:sym typeface="Courier New"/>
              </a:rPr>
              <a:t>endsWith</a:t>
            </a:r>
            <a:r>
              <a:rPr lang="en-US" sz="1800">
                <a:solidFill>
                  <a:schemeClr val="dk1"/>
                </a:solidFill>
                <a:latin typeface="Courier New"/>
                <a:ea typeface="Courier New"/>
                <a:cs typeface="Courier New"/>
                <a:sym typeface="Courier New"/>
              </a:rPr>
              <a:t>(String suffix)</a:t>
            </a:r>
            <a:endParaRPr/>
          </a:p>
          <a:p>
            <a:pPr indent="-256032" lvl="0" marL="365760" rtl="0" algn="l">
              <a:spcBef>
                <a:spcPts val="400"/>
              </a:spcBef>
              <a:spcAft>
                <a:spcPts val="0"/>
              </a:spcAft>
              <a:buSzPts val="1224"/>
              <a:buFont typeface="Courier New"/>
              <a:buNone/>
            </a:pPr>
            <a:r>
              <a:rPr lang="en-US" sz="1800">
                <a:solidFill>
                  <a:schemeClr val="dk1"/>
                </a:solidFill>
                <a:latin typeface="Courier New"/>
                <a:ea typeface="Courier New"/>
                <a:cs typeface="Courier New"/>
                <a:sym typeface="Courier New"/>
              </a:rPr>
              <a:t>	</a:t>
            </a:r>
            <a:r>
              <a:rPr lang="en-US">
                <a:solidFill>
                  <a:schemeClr val="dk1"/>
                </a:solidFill>
                <a:latin typeface="Courier New"/>
                <a:ea typeface="Courier New"/>
                <a:cs typeface="Courier New"/>
                <a:sym typeface="Courier New"/>
              </a:rPr>
              <a:t>"January".endsWith("ry"); // true</a:t>
            </a:r>
            <a:endParaRPr/>
          </a:p>
          <a:p>
            <a:pPr indent="-256032" lvl="0" marL="365760" rtl="0" algn="l">
              <a:spcBef>
                <a:spcPts val="400"/>
              </a:spcBef>
              <a:spcAft>
                <a:spcPts val="0"/>
              </a:spcAft>
              <a:buSzPts val="1904"/>
              <a:buFont typeface="Lucida Sans"/>
              <a:buNone/>
            </a:pPr>
            <a:r>
              <a:rPr lang="en-US" sz="2800">
                <a:solidFill>
                  <a:schemeClr val="dk1"/>
                </a:solidFill>
              </a:rPr>
              <a:t> </a:t>
            </a:r>
            <a:endParaRPr/>
          </a:p>
          <a:p>
            <a:pPr indent="-256032" lvl="0" marL="365760" rtl="0" algn="l">
              <a:spcBef>
                <a:spcPts val="400"/>
              </a:spcBef>
              <a:spcAft>
                <a:spcPts val="0"/>
              </a:spcAft>
              <a:buSzPts val="1836"/>
              <a:buFont typeface="Lucida Sans"/>
              <a:buNone/>
            </a:pPr>
            <a:r>
              <a:t/>
            </a:r>
            <a:endParaRPr>
              <a:solidFill>
                <a:schemeClr val="dk1"/>
              </a:solidFill>
              <a:latin typeface="Courier New"/>
              <a:ea typeface="Courier New"/>
              <a:cs typeface="Courier New"/>
              <a:sym typeface="Courier New"/>
            </a:endParaRPr>
          </a:p>
        </p:txBody>
      </p:sp>
      <p:sp>
        <p:nvSpPr>
          <p:cNvPr id="503" name="Google Shape;503;p42"/>
          <p:cNvSpPr txBox="1"/>
          <p:nvPr>
            <p:ph type="title"/>
          </p:nvPr>
        </p:nvSpPr>
        <p:spPr>
          <a:xfrm>
            <a:off x="304800" y="1524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3"/>
          <p:cNvSpPr txBox="1"/>
          <p:nvPr>
            <p:ph idx="1" type="body"/>
          </p:nvPr>
        </p:nvSpPr>
        <p:spPr>
          <a:xfrm>
            <a:off x="398463" y="998538"/>
            <a:ext cx="8356600" cy="5181600"/>
          </a:xfrm>
          <a:prstGeom prst="rect">
            <a:avLst/>
          </a:prstGeom>
          <a:noFill/>
          <a:ln>
            <a:noFill/>
          </a:ln>
        </p:spPr>
        <p:txBody>
          <a:bodyPr anchorCtr="0" anchor="t" bIns="45700" lIns="91425" spcFirstLastPara="1" rIns="91425" wrap="square" tIns="45700">
            <a:normAutofit/>
          </a:bodyPr>
          <a:lstStyle/>
          <a:p>
            <a:pPr indent="-256031" lvl="0" marL="365760" rtl="0" algn="just">
              <a:spcBef>
                <a:spcPts val="0"/>
              </a:spcBef>
              <a:spcAft>
                <a:spcPts val="0"/>
              </a:spcAft>
              <a:buSzPts val="1496"/>
              <a:buChar char="🞂"/>
            </a:pPr>
            <a:r>
              <a:rPr b="1" lang="en-US" sz="2200">
                <a:solidFill>
                  <a:schemeClr val="dk1"/>
                </a:solidFill>
              </a:rPr>
              <a:t>compareTo()</a:t>
            </a:r>
            <a:r>
              <a:rPr lang="en-US" sz="2200">
                <a:solidFill>
                  <a:schemeClr val="dk1"/>
                </a:solidFill>
              </a:rPr>
              <a:t> - Compares two strings and to know which string is bigger or smaller</a:t>
            </a:r>
            <a:endParaRPr/>
          </a:p>
          <a:p>
            <a:pPr indent="-228600" lvl="1" marL="621792" rtl="0" algn="just">
              <a:spcBef>
                <a:spcPts val="324"/>
              </a:spcBef>
              <a:spcAft>
                <a:spcPts val="0"/>
              </a:spcAft>
              <a:buSzPts val="2200"/>
              <a:buChar char="◦"/>
            </a:pPr>
            <a:r>
              <a:rPr lang="en-US" sz="2200">
                <a:solidFill>
                  <a:schemeClr val="dk1"/>
                </a:solidFill>
              </a:rPr>
              <a:t>We will get a negative integer, if this String object is less than the argument string </a:t>
            </a:r>
            <a:endParaRPr/>
          </a:p>
          <a:p>
            <a:pPr indent="-228600" lvl="1" marL="621792" rtl="0" algn="just">
              <a:spcBef>
                <a:spcPts val="324"/>
              </a:spcBef>
              <a:spcAft>
                <a:spcPts val="0"/>
              </a:spcAft>
              <a:buSzPts val="2200"/>
              <a:buChar char="◦"/>
            </a:pPr>
            <a:r>
              <a:rPr lang="en-US" sz="2200">
                <a:solidFill>
                  <a:schemeClr val="dk1"/>
                </a:solidFill>
              </a:rPr>
              <a:t>We will get a positive integer if this String object is greater than the argument string. </a:t>
            </a:r>
            <a:endParaRPr/>
          </a:p>
          <a:p>
            <a:pPr indent="-228600" lvl="1" marL="621792" rtl="0" algn="just">
              <a:spcBef>
                <a:spcPts val="324"/>
              </a:spcBef>
              <a:spcAft>
                <a:spcPts val="0"/>
              </a:spcAft>
              <a:buSzPts val="2200"/>
              <a:buChar char="◦"/>
            </a:pPr>
            <a:r>
              <a:rPr lang="en-US" sz="2200">
                <a:solidFill>
                  <a:schemeClr val="dk1"/>
                </a:solidFill>
              </a:rPr>
              <a:t>We will get a return value 0(zero), if these strings are equal.</a:t>
            </a:r>
            <a:endParaRPr/>
          </a:p>
          <a:p>
            <a:pPr indent="-256032" lvl="0" marL="365760" rtl="0" algn="just">
              <a:spcBef>
                <a:spcPts val="400"/>
              </a:spcBef>
              <a:spcAft>
                <a:spcPts val="0"/>
              </a:spcAft>
              <a:buSzPts val="1496"/>
              <a:buFont typeface="Lucida Sans"/>
              <a:buNone/>
            </a:pPr>
            <a:r>
              <a:t/>
            </a:r>
            <a:endParaRPr sz="2200">
              <a:solidFill>
                <a:schemeClr val="dk1"/>
              </a:solidFill>
            </a:endParaRPr>
          </a:p>
          <a:p>
            <a:pPr indent="-256032" lvl="0" marL="365760" rtl="0" algn="just">
              <a:spcBef>
                <a:spcPts val="400"/>
              </a:spcBef>
              <a:spcAft>
                <a:spcPts val="0"/>
              </a:spcAft>
              <a:buSzPts val="1496"/>
              <a:buFont typeface="Lucida Sans"/>
              <a:buNone/>
            </a:pPr>
            <a:r>
              <a:rPr lang="en-US" sz="2200">
                <a:solidFill>
                  <a:schemeClr val="dk1"/>
                </a:solidFill>
              </a:rPr>
              <a:t>	public int </a:t>
            </a:r>
            <a:r>
              <a:rPr b="1" lang="en-US" sz="2200">
                <a:solidFill>
                  <a:schemeClr val="dk1"/>
                </a:solidFill>
              </a:rPr>
              <a:t>compareTo</a:t>
            </a:r>
            <a:r>
              <a:rPr lang="en-US" sz="2200">
                <a:solidFill>
                  <a:schemeClr val="dk1"/>
                </a:solidFill>
              </a:rPr>
              <a:t>(String anotherString)</a:t>
            </a:r>
            <a:endParaRPr/>
          </a:p>
          <a:p>
            <a:pPr indent="-256032" lvl="0" marL="365760" rtl="0" algn="just">
              <a:spcBef>
                <a:spcPts val="400"/>
              </a:spcBef>
              <a:spcAft>
                <a:spcPts val="0"/>
              </a:spcAft>
              <a:buSzPts val="1496"/>
              <a:buFont typeface="Lucida Sans"/>
              <a:buNone/>
            </a:pPr>
            <a:r>
              <a:rPr lang="en-US" sz="2200">
                <a:solidFill>
                  <a:schemeClr val="dk1"/>
                </a:solidFill>
              </a:rPr>
              <a:t>	public int </a:t>
            </a:r>
            <a:r>
              <a:rPr b="1" lang="en-US" sz="2200">
                <a:solidFill>
                  <a:schemeClr val="dk1"/>
                </a:solidFill>
              </a:rPr>
              <a:t>compareToIgnoreCase</a:t>
            </a:r>
            <a:r>
              <a:rPr lang="en-US" sz="2200">
                <a:solidFill>
                  <a:schemeClr val="dk1"/>
                </a:solidFill>
              </a:rPr>
              <a:t>(String str) </a:t>
            </a:r>
            <a:endParaRPr/>
          </a:p>
          <a:p>
            <a:pPr indent="-256032" lvl="0" marL="365760" rtl="0" algn="just">
              <a:spcBef>
                <a:spcPts val="400"/>
              </a:spcBef>
              <a:spcAft>
                <a:spcPts val="0"/>
              </a:spcAft>
              <a:buSzPts val="1496"/>
              <a:buFont typeface="Lucida Sans"/>
              <a:buNone/>
            </a:pPr>
            <a:r>
              <a:t/>
            </a:r>
            <a:endParaRPr sz="2200">
              <a:solidFill>
                <a:schemeClr val="dk1"/>
              </a:solidFill>
            </a:endParaRPr>
          </a:p>
          <a:p>
            <a:pPr indent="-256032" lvl="0" marL="365760" rtl="0" algn="just">
              <a:spcBef>
                <a:spcPts val="400"/>
              </a:spcBef>
              <a:spcAft>
                <a:spcPts val="0"/>
              </a:spcAft>
              <a:buSzPts val="1496"/>
              <a:buFont typeface="Lucida Sans"/>
              <a:buNone/>
            </a:pPr>
            <a:r>
              <a:rPr lang="en-US" sz="2200">
                <a:solidFill>
                  <a:schemeClr val="dk1"/>
                </a:solidFill>
              </a:rPr>
              <a:t>This method is similar to compareTo() method but this does not take the case of strings into consideration.</a:t>
            </a:r>
            <a:endParaRPr/>
          </a:p>
        </p:txBody>
      </p:sp>
      <p:sp>
        <p:nvSpPr>
          <p:cNvPr id="510" name="Google Shape;510;p43"/>
          <p:cNvSpPr txBox="1"/>
          <p:nvPr>
            <p:ph type="title"/>
          </p:nvPr>
        </p:nvSpPr>
        <p:spPr>
          <a:xfrm>
            <a:off x="185738" y="131763"/>
            <a:ext cx="8424862"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just">
              <a:lnSpc>
                <a:spcPct val="90000"/>
              </a:lnSpc>
              <a:spcBef>
                <a:spcPts val="0"/>
              </a:spcBef>
              <a:spcAft>
                <a:spcPts val="0"/>
              </a:spcAft>
              <a:buSzPct val="68000"/>
              <a:buFont typeface="Lucida Sans"/>
              <a:buNone/>
            </a:pPr>
            <a:r>
              <a:rPr b="1" lang="en-US" sz="2200">
                <a:solidFill>
                  <a:schemeClr val="dk1"/>
                </a:solidFill>
              </a:rPr>
              <a:t>indexOf – </a:t>
            </a:r>
            <a:r>
              <a:rPr lang="en-US" sz="2200">
                <a:solidFill>
                  <a:schemeClr val="dk1"/>
                </a:solidFill>
              </a:rPr>
              <a:t>Searches for the first occurrence of a character or substring. Returns -1 if the character does not occur</a:t>
            </a:r>
            <a:endParaRPr/>
          </a:p>
          <a:p>
            <a:pPr indent="-256032" lvl="0" marL="365760" rtl="0" algn="just">
              <a:lnSpc>
                <a:spcPct val="90000"/>
              </a:lnSpc>
              <a:spcBef>
                <a:spcPts val="400"/>
              </a:spcBef>
              <a:spcAft>
                <a:spcPts val="0"/>
              </a:spcAft>
              <a:buSzPct val="68000"/>
              <a:buFont typeface="Lucida Sans"/>
              <a:buNone/>
            </a:pPr>
            <a:r>
              <a:t/>
            </a:r>
            <a:endParaRPr sz="2200">
              <a:solidFill>
                <a:schemeClr val="dk1"/>
              </a:solidFill>
            </a:endParaRPr>
          </a:p>
          <a:p>
            <a:pPr indent="-256032" lvl="0" marL="365760" rtl="0" algn="just">
              <a:lnSpc>
                <a:spcPct val="90000"/>
              </a:lnSpc>
              <a:spcBef>
                <a:spcPts val="400"/>
              </a:spcBef>
              <a:spcAft>
                <a:spcPts val="0"/>
              </a:spcAft>
              <a:buSzPct val="68000"/>
              <a:buFont typeface="Arial"/>
              <a:buNone/>
            </a:pPr>
            <a:r>
              <a:rPr lang="en-US" sz="2200">
                <a:solidFill>
                  <a:schemeClr val="dk1"/>
                </a:solidFill>
              </a:rPr>
              <a:t>	public int </a:t>
            </a:r>
            <a:r>
              <a:rPr b="1" lang="en-US" sz="2200">
                <a:solidFill>
                  <a:schemeClr val="dk1"/>
                </a:solidFill>
              </a:rPr>
              <a:t>indexOf</a:t>
            </a:r>
            <a:r>
              <a:rPr lang="en-US" sz="2200">
                <a:solidFill>
                  <a:schemeClr val="dk1"/>
                </a:solidFill>
              </a:rPr>
              <a:t>(int ch)- It searches for the character represented by ch within this string and returns the index of first occurrence of this character</a:t>
            </a:r>
            <a:endParaRPr/>
          </a:p>
          <a:p>
            <a:pPr indent="-256032" lvl="0" marL="365760" rtl="0" algn="just">
              <a:lnSpc>
                <a:spcPct val="90000"/>
              </a:lnSpc>
              <a:spcBef>
                <a:spcPts val="400"/>
              </a:spcBef>
              <a:spcAft>
                <a:spcPts val="0"/>
              </a:spcAft>
              <a:buSzPct val="68000"/>
              <a:buFont typeface="Lucida Sans"/>
              <a:buNone/>
            </a:pPr>
            <a:r>
              <a:t/>
            </a:r>
            <a:endParaRPr sz="2200">
              <a:solidFill>
                <a:schemeClr val="dk1"/>
              </a:solidFill>
            </a:endParaRPr>
          </a:p>
          <a:p>
            <a:pPr indent="-256032" lvl="0" marL="365760" rtl="0" algn="just">
              <a:spcBef>
                <a:spcPts val="400"/>
              </a:spcBef>
              <a:spcAft>
                <a:spcPts val="0"/>
              </a:spcAft>
              <a:buSzPct val="68000"/>
              <a:buChar char="🞂"/>
            </a:pPr>
            <a:r>
              <a:rPr lang="en-US" sz="2200">
                <a:solidFill>
                  <a:schemeClr val="dk1"/>
                </a:solidFill>
              </a:rPr>
              <a:t>	public int </a:t>
            </a:r>
            <a:r>
              <a:rPr b="1" lang="en-US" sz="2200">
                <a:solidFill>
                  <a:schemeClr val="dk1"/>
                </a:solidFill>
              </a:rPr>
              <a:t>indexOf</a:t>
            </a:r>
            <a:r>
              <a:rPr lang="en-US" sz="2200">
                <a:solidFill>
                  <a:schemeClr val="dk1"/>
                </a:solidFill>
              </a:rPr>
              <a:t>(String str) - It searches for the substring specified by str within this string and returns the index of first occurrence of this substring</a:t>
            </a:r>
            <a:endParaRPr/>
          </a:p>
          <a:p>
            <a:pPr indent="-256032" lvl="0" marL="365760" rtl="0" algn="l">
              <a:lnSpc>
                <a:spcPct val="90000"/>
              </a:lnSpc>
              <a:spcBef>
                <a:spcPts val="400"/>
              </a:spcBef>
              <a:spcAft>
                <a:spcPts val="0"/>
              </a:spcAft>
              <a:buSzPct val="68000"/>
              <a:buFont typeface="Lucida Sans"/>
              <a:buNone/>
            </a:pPr>
            <a:r>
              <a:t/>
            </a:r>
            <a:endParaRPr sz="2200">
              <a:solidFill>
                <a:schemeClr val="dk1"/>
              </a:solidFill>
            </a:endParaRPr>
          </a:p>
          <a:p>
            <a:pPr indent="-256032" lvl="0" marL="365760" rtl="0" algn="l">
              <a:lnSpc>
                <a:spcPct val="90000"/>
              </a:lnSpc>
              <a:spcBef>
                <a:spcPts val="400"/>
              </a:spcBef>
              <a:spcAft>
                <a:spcPts val="0"/>
              </a:spcAft>
              <a:buSzPct val="68000"/>
              <a:buFont typeface="Lucida Sans"/>
              <a:buNone/>
            </a:pPr>
            <a:r>
              <a:rPr lang="en-US" sz="2200">
                <a:solidFill>
                  <a:schemeClr val="dk1"/>
                </a:solidFill>
              </a:rPr>
              <a:t>	String str = “How was your day today?”;</a:t>
            </a:r>
            <a:endParaRPr/>
          </a:p>
          <a:p>
            <a:pPr indent="-256032" lvl="0" marL="365760" rtl="0" algn="l">
              <a:lnSpc>
                <a:spcPct val="90000"/>
              </a:lnSpc>
              <a:spcBef>
                <a:spcPts val="0"/>
              </a:spcBef>
              <a:spcAft>
                <a:spcPts val="0"/>
              </a:spcAft>
              <a:buSzPct val="68000"/>
              <a:buFont typeface="Lucida Sans"/>
              <a:buNone/>
            </a:pPr>
            <a:r>
              <a:rPr lang="en-US" sz="2200">
                <a:solidFill>
                  <a:schemeClr val="dk1"/>
                </a:solidFill>
              </a:rPr>
              <a:t>	str.indexof(‘t’); </a:t>
            </a:r>
            <a:endParaRPr/>
          </a:p>
          <a:p>
            <a:pPr indent="-256032" lvl="0" marL="365760" rtl="0" algn="l">
              <a:lnSpc>
                <a:spcPct val="90000"/>
              </a:lnSpc>
              <a:spcBef>
                <a:spcPts val="0"/>
              </a:spcBef>
              <a:spcAft>
                <a:spcPts val="0"/>
              </a:spcAft>
              <a:buSzPct val="68000"/>
              <a:buFont typeface="Lucida Sans"/>
              <a:buNone/>
            </a:pPr>
            <a:r>
              <a:rPr lang="en-US" sz="2200">
                <a:solidFill>
                  <a:schemeClr val="dk1"/>
                </a:solidFill>
              </a:rPr>
              <a:t>	str(“was”); </a:t>
            </a:r>
            <a:endParaRPr/>
          </a:p>
          <a:p>
            <a:pPr indent="-256032" lvl="0" marL="365760" rtl="0" algn="l">
              <a:lnSpc>
                <a:spcPct val="90000"/>
              </a:lnSpc>
              <a:spcBef>
                <a:spcPts val="0"/>
              </a:spcBef>
              <a:spcAft>
                <a:spcPts val="0"/>
              </a:spcAft>
              <a:buSzPct val="68000"/>
              <a:buFont typeface="Lucida Sans"/>
              <a:buNone/>
            </a:pPr>
            <a:r>
              <a:t/>
            </a:r>
            <a:endParaRPr>
              <a:solidFill>
                <a:schemeClr val="dk1"/>
              </a:solidFill>
              <a:latin typeface="Courier New"/>
              <a:ea typeface="Courier New"/>
              <a:cs typeface="Courier New"/>
              <a:sym typeface="Courier New"/>
            </a:endParaRPr>
          </a:p>
          <a:p>
            <a:pPr indent="-256032" lvl="0" marL="365760" rtl="0" algn="l">
              <a:lnSpc>
                <a:spcPct val="90000"/>
              </a:lnSpc>
              <a:spcBef>
                <a:spcPts val="400"/>
              </a:spcBef>
              <a:spcAft>
                <a:spcPts val="0"/>
              </a:spcAft>
              <a:buSzPct val="68000"/>
              <a:buFont typeface="Courier New"/>
              <a:buNone/>
            </a:pPr>
            <a:r>
              <a:rPr lang="en-US" sz="1800">
                <a:solidFill>
                  <a:schemeClr val="dk1"/>
                </a:solidFill>
                <a:latin typeface="Courier New"/>
                <a:ea typeface="Courier New"/>
                <a:cs typeface="Courier New"/>
                <a:sym typeface="Courier New"/>
              </a:rPr>
              <a:t>	</a:t>
            </a:r>
            <a:endParaRPr/>
          </a:p>
          <a:p>
            <a:pPr indent="-256032" lvl="0" marL="365760" rtl="0" algn="l">
              <a:lnSpc>
                <a:spcPct val="90000"/>
              </a:lnSpc>
              <a:spcBef>
                <a:spcPts val="400"/>
              </a:spcBef>
              <a:spcAft>
                <a:spcPts val="0"/>
              </a:spcAft>
              <a:buSzPct val="68000"/>
              <a:buFont typeface="Lucida Sans"/>
              <a:buNone/>
            </a:pPr>
            <a:r>
              <a:t/>
            </a:r>
            <a:endParaRPr sz="1800">
              <a:solidFill>
                <a:schemeClr val="dk1"/>
              </a:solidFill>
              <a:latin typeface="Courier New"/>
              <a:ea typeface="Courier New"/>
              <a:cs typeface="Courier New"/>
              <a:sym typeface="Courier New"/>
            </a:endParaRPr>
          </a:p>
        </p:txBody>
      </p:sp>
      <p:sp>
        <p:nvSpPr>
          <p:cNvPr id="517" name="Google Shape;517;p44"/>
          <p:cNvSpPr txBox="1"/>
          <p:nvPr>
            <p:ph type="title"/>
          </p:nvPr>
        </p:nvSpPr>
        <p:spPr>
          <a:xfrm>
            <a:off x="381000" y="762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just">
              <a:spcBef>
                <a:spcPts val="0"/>
              </a:spcBef>
              <a:spcAft>
                <a:spcPts val="0"/>
              </a:spcAft>
              <a:buSzPct val="68000"/>
              <a:buFont typeface="Arial"/>
              <a:buNone/>
            </a:pPr>
            <a:r>
              <a:rPr lang="en-US">
                <a:solidFill>
                  <a:schemeClr val="dk1"/>
                </a:solidFill>
                <a:latin typeface="Courier New"/>
                <a:ea typeface="Courier New"/>
                <a:cs typeface="Courier New"/>
                <a:sym typeface="Courier New"/>
              </a:rPr>
              <a:t>public int </a:t>
            </a:r>
            <a:r>
              <a:rPr b="1" lang="en-US">
                <a:solidFill>
                  <a:schemeClr val="dk1"/>
                </a:solidFill>
                <a:latin typeface="Courier New"/>
                <a:ea typeface="Courier New"/>
                <a:cs typeface="Courier New"/>
                <a:sym typeface="Courier New"/>
              </a:rPr>
              <a:t>indexOf</a:t>
            </a:r>
            <a:r>
              <a:rPr lang="en-US">
                <a:solidFill>
                  <a:schemeClr val="dk1"/>
                </a:solidFill>
                <a:latin typeface="Courier New"/>
                <a:ea typeface="Courier New"/>
                <a:cs typeface="Courier New"/>
                <a:sym typeface="Courier New"/>
              </a:rPr>
              <a:t>(int ch, int fromIndex)- </a:t>
            </a:r>
            <a:r>
              <a:rPr lang="en-US"/>
              <a:t>It searches for the character represented by ch within this string and returns the index of first occurrence of this character starting from the position specified by fromIndex</a:t>
            </a:r>
            <a:endParaRPr/>
          </a:p>
          <a:p>
            <a:pPr indent="-256032" lvl="0" marL="365760" rtl="0" algn="just">
              <a:spcBef>
                <a:spcPts val="0"/>
              </a:spcBef>
              <a:spcAft>
                <a:spcPts val="0"/>
              </a:spcAft>
              <a:buSzPct val="68000"/>
              <a:buFont typeface="Lucida Sans"/>
              <a:buNone/>
            </a:pPr>
            <a:r>
              <a:t/>
            </a:r>
            <a:endParaRPr sz="1100">
              <a:solidFill>
                <a:schemeClr val="dk1"/>
              </a:solidFill>
            </a:endParaRPr>
          </a:p>
          <a:p>
            <a:pPr indent="-256032" lvl="0" marL="365760" rtl="0" algn="just">
              <a:spcBef>
                <a:spcPts val="0"/>
              </a:spcBef>
              <a:spcAft>
                <a:spcPts val="0"/>
              </a:spcAft>
              <a:buSzPct val="68000"/>
              <a:buFont typeface="Lucida Sans"/>
              <a:buNone/>
            </a:pPr>
            <a:r>
              <a:t/>
            </a:r>
            <a:endParaRPr>
              <a:solidFill>
                <a:schemeClr val="dk1"/>
              </a:solidFill>
            </a:endParaRPr>
          </a:p>
          <a:p>
            <a:pPr indent="-256032" lvl="0" marL="365760" rtl="0" algn="just">
              <a:spcBef>
                <a:spcPts val="0"/>
              </a:spcBef>
              <a:spcAft>
                <a:spcPts val="0"/>
              </a:spcAft>
              <a:buSzPct val="68000"/>
              <a:buFont typeface="Courier New"/>
              <a:buNone/>
            </a:pPr>
            <a:r>
              <a:rPr lang="en-US">
                <a:solidFill>
                  <a:schemeClr val="dk1"/>
                </a:solidFill>
                <a:latin typeface="Courier New"/>
                <a:ea typeface="Courier New"/>
                <a:cs typeface="Courier New"/>
                <a:sym typeface="Courier New"/>
              </a:rPr>
              <a:t>public int </a:t>
            </a:r>
            <a:r>
              <a:rPr b="1" lang="en-US">
                <a:solidFill>
                  <a:schemeClr val="dk1"/>
                </a:solidFill>
                <a:latin typeface="Courier New"/>
                <a:ea typeface="Courier New"/>
                <a:cs typeface="Courier New"/>
                <a:sym typeface="Courier New"/>
              </a:rPr>
              <a:t>indexOf</a:t>
            </a:r>
            <a:r>
              <a:rPr lang="en-US">
                <a:solidFill>
                  <a:schemeClr val="dk1"/>
                </a:solidFill>
                <a:latin typeface="Courier New"/>
                <a:ea typeface="Courier New"/>
                <a:cs typeface="Courier New"/>
                <a:sym typeface="Courier New"/>
              </a:rPr>
              <a:t>(String str, int fromIndex)</a:t>
            </a:r>
            <a:r>
              <a:rPr lang="en-US">
                <a:solidFill>
                  <a:schemeClr val="dk1"/>
                </a:solidFill>
              </a:rPr>
              <a:t> - Returns the index within this string of the first occurrence of the specified substring, starting at the specified index.  </a:t>
            </a:r>
            <a:endParaRPr/>
          </a:p>
          <a:p>
            <a:pPr indent="-256032" lvl="0" marL="365760" rtl="0" algn="just">
              <a:spcBef>
                <a:spcPts val="0"/>
              </a:spcBef>
              <a:spcAft>
                <a:spcPts val="0"/>
              </a:spcAft>
              <a:buSzPct val="68000"/>
              <a:buFont typeface="Lucida Sans"/>
              <a:buNone/>
            </a:pPr>
            <a:r>
              <a:t/>
            </a:r>
            <a:endParaRPr>
              <a:solidFill>
                <a:schemeClr val="dk1"/>
              </a:solidFill>
            </a:endParaRPr>
          </a:p>
          <a:p>
            <a:pPr indent="-256032" lvl="0" marL="365760" rtl="0" algn="just">
              <a:spcBef>
                <a:spcPts val="0"/>
              </a:spcBef>
              <a:spcAft>
                <a:spcPts val="0"/>
              </a:spcAft>
              <a:buSzPct val="68000"/>
              <a:buFont typeface="Lucida Sans"/>
              <a:buNone/>
            </a:pPr>
            <a:r>
              <a:rPr lang="en-US">
                <a:solidFill>
                  <a:schemeClr val="dk1"/>
                </a:solidFill>
              </a:rPr>
              <a:t>String str = “How was your day today?”;</a:t>
            </a:r>
            <a:endParaRPr/>
          </a:p>
          <a:p>
            <a:pPr indent="-256032" lvl="0" marL="365760" rtl="0" algn="just">
              <a:spcBef>
                <a:spcPts val="0"/>
              </a:spcBef>
              <a:spcAft>
                <a:spcPts val="0"/>
              </a:spcAft>
              <a:buSzPct val="68000"/>
              <a:buFont typeface="Lucida Sans"/>
              <a:buNone/>
            </a:pPr>
            <a:r>
              <a:rPr lang="en-US">
                <a:solidFill>
                  <a:schemeClr val="dk1"/>
                </a:solidFill>
              </a:rPr>
              <a:t>str.indexof(‘a’, 6);</a:t>
            </a:r>
            <a:endParaRPr/>
          </a:p>
          <a:p>
            <a:pPr indent="-256032" lvl="0" marL="365760" rtl="0" algn="l">
              <a:spcBef>
                <a:spcPts val="0"/>
              </a:spcBef>
              <a:spcAft>
                <a:spcPts val="0"/>
              </a:spcAft>
              <a:buSzPct val="68000"/>
              <a:buFont typeface="Lucida Sans"/>
              <a:buNone/>
            </a:pPr>
            <a:r>
              <a:rPr lang="en-US">
                <a:solidFill>
                  <a:schemeClr val="dk1"/>
                </a:solidFill>
              </a:rPr>
              <a:t> str(“was”, 2); </a:t>
            </a:r>
            <a:endParaRPr/>
          </a:p>
        </p:txBody>
      </p:sp>
      <p:sp>
        <p:nvSpPr>
          <p:cNvPr id="524" name="Google Shape;524;p45"/>
          <p:cNvSpPr txBox="1"/>
          <p:nvPr>
            <p:ph type="title"/>
          </p:nvPr>
        </p:nvSpPr>
        <p:spPr>
          <a:xfrm>
            <a:off x="381000" y="1524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Font typeface="Lucida Sans"/>
              <a:buNone/>
            </a:pPr>
            <a:r>
              <a:rPr b="1" lang="en-US" sz="2400">
                <a:solidFill>
                  <a:schemeClr val="dk1"/>
                </a:solidFill>
              </a:rPr>
              <a:t>lastIndexOf()</a:t>
            </a:r>
            <a:r>
              <a:rPr lang="en-US" sz="2400">
                <a:solidFill>
                  <a:schemeClr val="dk1"/>
                </a:solidFill>
              </a:rPr>
              <a:t> –It searches for the last occurrence of a particular character or substring</a:t>
            </a:r>
            <a:endParaRPr/>
          </a:p>
          <a:p>
            <a:pPr indent="-256032" lvl="0" marL="365760" rtl="0" algn="just">
              <a:spcBef>
                <a:spcPts val="400"/>
              </a:spcBef>
              <a:spcAft>
                <a:spcPts val="0"/>
              </a:spcAft>
              <a:buSzPts val="680"/>
              <a:buFont typeface="Lucida Sans"/>
              <a:buNone/>
            </a:pPr>
            <a:r>
              <a:t/>
            </a:r>
            <a:endParaRPr sz="1000">
              <a:solidFill>
                <a:schemeClr val="dk1"/>
              </a:solidFill>
            </a:endParaRPr>
          </a:p>
          <a:p>
            <a:pPr indent="-256032" lvl="0" marL="365760" rtl="0" algn="just">
              <a:spcBef>
                <a:spcPts val="400"/>
              </a:spcBef>
              <a:spcAft>
                <a:spcPts val="0"/>
              </a:spcAft>
              <a:buSzPts val="1632"/>
              <a:buFont typeface="Lucida Sans"/>
              <a:buNone/>
            </a:pPr>
            <a:r>
              <a:rPr b="1" lang="en-US" sz="2400">
                <a:solidFill>
                  <a:schemeClr val="dk1"/>
                </a:solidFill>
              </a:rPr>
              <a:t>substring()</a:t>
            </a:r>
            <a:r>
              <a:rPr lang="en-US" sz="2400">
                <a:solidFill>
                  <a:schemeClr val="dk1"/>
                </a:solidFill>
              </a:rPr>
              <a:t> - This method returns a new string which is actually a substring of this string. It extracts characters starting from the specified index all the way till the end of the string</a:t>
            </a:r>
            <a:endParaRPr/>
          </a:p>
          <a:p>
            <a:pPr indent="-256032" lvl="0" marL="365760" rtl="0" algn="l">
              <a:spcBef>
                <a:spcPts val="400"/>
              </a:spcBef>
              <a:spcAft>
                <a:spcPts val="0"/>
              </a:spcAft>
              <a:buSzPts val="680"/>
              <a:buFont typeface="Lucida Sans"/>
              <a:buNone/>
            </a:pPr>
            <a:r>
              <a:t/>
            </a:r>
            <a:endParaRPr sz="1000">
              <a:solidFill>
                <a:schemeClr val="dk1"/>
              </a:solidFill>
            </a:endParaRPr>
          </a:p>
          <a:p>
            <a:pPr indent="-256032" lvl="0" marL="365760" rtl="0" algn="l">
              <a:spcBef>
                <a:spcPts val="400"/>
              </a:spcBef>
              <a:spcAft>
                <a:spcPts val="0"/>
              </a:spcAft>
              <a:buSzPts val="1632"/>
              <a:buFont typeface="Lucida Sans"/>
              <a:buNone/>
            </a:pPr>
            <a:r>
              <a:rPr lang="en-US" sz="2400">
                <a:solidFill>
                  <a:schemeClr val="dk1"/>
                </a:solidFill>
              </a:rPr>
              <a:t> </a:t>
            </a:r>
            <a:r>
              <a:rPr lang="en-US" sz="2400">
                <a:solidFill>
                  <a:schemeClr val="dk1"/>
                </a:solidFill>
                <a:latin typeface="Courier New"/>
                <a:ea typeface="Courier New"/>
                <a:cs typeface="Courier New"/>
                <a:sym typeface="Courier New"/>
              </a:rPr>
              <a:t>public String </a:t>
            </a:r>
            <a:r>
              <a:rPr b="1" lang="en-US" sz="2400">
                <a:solidFill>
                  <a:schemeClr val="dk1"/>
                </a:solidFill>
                <a:latin typeface="Courier New"/>
                <a:ea typeface="Courier New"/>
                <a:cs typeface="Courier New"/>
                <a:sym typeface="Courier New"/>
              </a:rPr>
              <a:t>substring</a:t>
            </a:r>
            <a:r>
              <a:rPr lang="en-US" sz="2400">
                <a:solidFill>
                  <a:schemeClr val="dk1"/>
                </a:solidFill>
                <a:latin typeface="Courier New"/>
                <a:ea typeface="Courier New"/>
                <a:cs typeface="Courier New"/>
                <a:sym typeface="Courier New"/>
              </a:rPr>
              <a:t>(int beginIndex)</a:t>
            </a:r>
            <a:endParaRPr/>
          </a:p>
          <a:p>
            <a:pPr indent="-256032" lvl="0" marL="365760" rtl="0" algn="l">
              <a:spcBef>
                <a:spcPts val="400"/>
              </a:spcBef>
              <a:spcAft>
                <a:spcPts val="0"/>
              </a:spcAft>
              <a:buSzPts val="1632"/>
              <a:buFont typeface="Lucida Sans"/>
              <a:buNone/>
            </a:pPr>
            <a:r>
              <a:rPr lang="en-US" sz="2400">
                <a:solidFill>
                  <a:schemeClr val="dk1"/>
                </a:solidFill>
              </a:rPr>
              <a:t> Eg: </a:t>
            </a:r>
            <a:r>
              <a:rPr lang="en-US" sz="2400">
                <a:solidFill>
                  <a:schemeClr val="dk1"/>
                </a:solidFill>
                <a:latin typeface="Courier New"/>
                <a:ea typeface="Courier New"/>
                <a:cs typeface="Courier New"/>
                <a:sym typeface="Courier New"/>
              </a:rPr>
              <a:t>"unhappy".substring(2) returns "happy" </a:t>
            </a:r>
            <a:endParaRPr/>
          </a:p>
        </p:txBody>
      </p:sp>
      <p:sp>
        <p:nvSpPr>
          <p:cNvPr id="531" name="Google Shape;531;p46"/>
          <p:cNvSpPr txBox="1"/>
          <p:nvPr>
            <p:ph type="title"/>
          </p:nvPr>
        </p:nvSpPr>
        <p:spPr>
          <a:xfrm>
            <a:off x="381000" y="131763"/>
            <a:ext cx="82296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904"/>
              <a:buChar char="🞂"/>
            </a:pPr>
            <a:r>
              <a:rPr lang="en-US" sz="2800">
                <a:solidFill>
                  <a:schemeClr val="dk1"/>
                </a:solidFill>
                <a:latin typeface="Courier New"/>
                <a:ea typeface="Courier New"/>
                <a:cs typeface="Courier New"/>
                <a:sym typeface="Courier New"/>
              </a:rPr>
              <a:t>public String </a:t>
            </a:r>
            <a:r>
              <a:rPr b="1" lang="en-US" sz="2800">
                <a:solidFill>
                  <a:schemeClr val="dk1"/>
                </a:solidFill>
                <a:latin typeface="Courier New"/>
                <a:ea typeface="Courier New"/>
                <a:cs typeface="Courier New"/>
                <a:sym typeface="Courier New"/>
              </a:rPr>
              <a:t>substring</a:t>
            </a:r>
            <a:r>
              <a:rPr lang="en-US" sz="2800">
                <a:solidFill>
                  <a:schemeClr val="dk1"/>
                </a:solidFill>
                <a:latin typeface="Courier New"/>
                <a:ea typeface="Courier New"/>
                <a:cs typeface="Courier New"/>
                <a:sym typeface="Courier New"/>
              </a:rPr>
              <a:t>(int beginIndex, int endIndex)</a:t>
            </a:r>
            <a:endParaRPr/>
          </a:p>
          <a:p>
            <a:pPr indent="-256032" lvl="0" marL="365760" rtl="0" algn="l">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Eg: "smiles".substring(1, 5) returns "mile“</a:t>
            </a:r>
            <a:endParaRPr/>
          </a:p>
          <a:p>
            <a:pPr indent="-256032" lvl="0" marL="365760" rtl="0" algn="l">
              <a:spcBef>
                <a:spcPts val="400"/>
              </a:spcBef>
              <a:spcAft>
                <a:spcPts val="0"/>
              </a:spcAft>
              <a:buSzPts val="1836"/>
              <a:buFont typeface="Lucida Sans"/>
              <a:buNone/>
            </a:pPr>
            <a:r>
              <a:t/>
            </a:r>
            <a:endParaRPr>
              <a:solidFill>
                <a:schemeClr val="dk1"/>
              </a:solidFill>
            </a:endParaRPr>
          </a:p>
          <a:p>
            <a:pPr indent="0" lvl="1" marL="621792" rtl="0" algn="l">
              <a:spcBef>
                <a:spcPts val="324"/>
              </a:spcBef>
              <a:spcAft>
                <a:spcPts val="0"/>
              </a:spcAft>
              <a:buSzPts val="3600"/>
              <a:buNone/>
            </a:pPr>
            <a:r>
              <a:t/>
            </a:r>
            <a:endParaRPr sz="3600">
              <a:solidFill>
                <a:schemeClr val="dk1"/>
              </a:solidFill>
            </a:endParaRPr>
          </a:p>
          <a:p>
            <a:pPr indent="-256032" lvl="0" marL="365760" rtl="0" algn="l">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 </a:t>
            </a:r>
            <a:endParaRPr/>
          </a:p>
        </p:txBody>
      </p:sp>
      <p:sp>
        <p:nvSpPr>
          <p:cNvPr id="538" name="Google Shape;538;p47"/>
          <p:cNvSpPr txBox="1"/>
          <p:nvPr>
            <p:ph type="title"/>
          </p:nvPr>
        </p:nvSpPr>
        <p:spPr>
          <a:xfrm>
            <a:off x="381000" y="762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lnSpc>
                <a:spcPct val="90000"/>
              </a:lnSpc>
              <a:spcBef>
                <a:spcPts val="0"/>
              </a:spcBef>
              <a:spcAft>
                <a:spcPts val="0"/>
              </a:spcAft>
              <a:buSzPts val="1632"/>
              <a:buFont typeface="Lucida Sans"/>
              <a:buNone/>
            </a:pPr>
            <a:r>
              <a:rPr b="1" lang="en-US" sz="2400">
                <a:solidFill>
                  <a:schemeClr val="dk1"/>
                </a:solidFill>
              </a:rPr>
              <a:t>concat()</a:t>
            </a:r>
            <a:r>
              <a:rPr lang="en-US" sz="2400">
                <a:solidFill>
                  <a:schemeClr val="dk1"/>
                </a:solidFill>
              </a:rPr>
              <a:t> -</a:t>
            </a:r>
            <a:r>
              <a:rPr lang="en-US">
                <a:solidFill>
                  <a:schemeClr val="dk1"/>
                </a:solidFill>
              </a:rPr>
              <a:t> </a:t>
            </a:r>
            <a:r>
              <a:rPr lang="en-US" sz="2400">
                <a:solidFill>
                  <a:schemeClr val="dk1"/>
                </a:solidFill>
              </a:rPr>
              <a:t>Concatenates the specified string to the end of this string</a:t>
            </a:r>
            <a:endParaRPr/>
          </a:p>
          <a:p>
            <a:pPr indent="-256032" lvl="0" marL="365760" rtl="0" algn="l">
              <a:lnSpc>
                <a:spcPct val="90000"/>
              </a:lnSpc>
              <a:spcBef>
                <a:spcPts val="400"/>
              </a:spcBef>
              <a:spcAft>
                <a:spcPts val="0"/>
              </a:spcAft>
              <a:buSzPts val="1632"/>
              <a:buFont typeface="Lucida Sans"/>
              <a:buNone/>
            </a:pPr>
            <a:r>
              <a:rPr lang="en-US" sz="2400">
                <a:solidFill>
                  <a:schemeClr val="dk1"/>
                </a:solidFill>
              </a:rPr>
              <a:t>	</a:t>
            </a:r>
            <a:endParaRPr>
              <a:solidFill>
                <a:schemeClr val="dk1"/>
              </a:solidFill>
            </a:endParaRPr>
          </a:p>
          <a:p>
            <a:pPr indent="-256032" lvl="0" marL="365760" rtl="0" algn="l">
              <a:lnSpc>
                <a:spcPct val="90000"/>
              </a:lnSpc>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 </a:t>
            </a:r>
            <a:r>
              <a:rPr b="1" lang="en-US">
                <a:solidFill>
                  <a:schemeClr val="dk1"/>
                </a:solidFill>
                <a:latin typeface="Courier New"/>
                <a:ea typeface="Courier New"/>
                <a:cs typeface="Courier New"/>
                <a:sym typeface="Courier New"/>
              </a:rPr>
              <a:t>concat</a:t>
            </a:r>
            <a:r>
              <a:rPr lang="en-US">
                <a:solidFill>
                  <a:schemeClr val="dk1"/>
                </a:solidFill>
                <a:latin typeface="Courier New"/>
                <a:ea typeface="Courier New"/>
                <a:cs typeface="Courier New"/>
                <a:sym typeface="Courier New"/>
              </a:rPr>
              <a:t>(String str)</a:t>
            </a:r>
            <a:endParaRPr/>
          </a:p>
          <a:p>
            <a:pPr indent="-256032" lvl="0" marL="365760" rtl="0" algn="l">
              <a:lnSpc>
                <a:spcPct val="90000"/>
              </a:lnSpc>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"to".concat("get").concat("her") returns "together"</a:t>
            </a:r>
            <a:r>
              <a:rPr lang="en-US" sz="2400">
                <a:solidFill>
                  <a:schemeClr val="dk1"/>
                </a:solidFill>
              </a:rPr>
              <a:t> </a:t>
            </a:r>
            <a:endParaRPr sz="2400">
              <a:solidFill>
                <a:schemeClr val="dk1"/>
              </a:solidFill>
              <a:latin typeface="Courier New"/>
              <a:ea typeface="Courier New"/>
              <a:cs typeface="Courier New"/>
              <a:sym typeface="Courier New"/>
            </a:endParaRPr>
          </a:p>
          <a:p>
            <a:pPr indent="-256032" lvl="0" marL="365760" rtl="0" algn="l">
              <a:lnSpc>
                <a:spcPct val="90000"/>
              </a:lnSpc>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		</a:t>
            </a:r>
            <a:endParaRPr/>
          </a:p>
          <a:p>
            <a:pPr indent="-135128" lvl="0" marL="365760" rtl="0" algn="l">
              <a:lnSpc>
                <a:spcPct val="90000"/>
              </a:lnSpc>
              <a:spcBef>
                <a:spcPts val="400"/>
              </a:spcBef>
              <a:spcAft>
                <a:spcPts val="0"/>
              </a:spcAft>
              <a:buSzPts val="1904"/>
              <a:buNone/>
            </a:pPr>
            <a:r>
              <a:t/>
            </a:r>
            <a:endParaRPr sz="2800">
              <a:solidFill>
                <a:schemeClr val="dk1"/>
              </a:solidFill>
            </a:endParaRPr>
          </a:p>
        </p:txBody>
      </p:sp>
      <p:sp>
        <p:nvSpPr>
          <p:cNvPr id="545" name="Google Shape;545;p48"/>
          <p:cNvSpPr txBox="1"/>
          <p:nvPr>
            <p:ph type="title"/>
          </p:nvPr>
        </p:nvSpPr>
        <p:spPr>
          <a:xfrm>
            <a:off x="203200" y="76200"/>
            <a:ext cx="84074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49"/>
          <p:cNvPicPr preferRelativeResize="0"/>
          <p:nvPr>
            <p:ph idx="1" type="body"/>
          </p:nvPr>
        </p:nvPicPr>
        <p:blipFill rotWithShape="1">
          <a:blip r:embed="rId3">
            <a:alphaModFix/>
          </a:blip>
          <a:srcRect b="0" l="0" r="0" t="0"/>
          <a:stretch/>
        </p:blipFill>
        <p:spPr>
          <a:xfrm>
            <a:off x="736600" y="1074738"/>
            <a:ext cx="7620000" cy="5334000"/>
          </a:xfrm>
          <a:prstGeom prst="rect">
            <a:avLst/>
          </a:prstGeom>
          <a:noFill/>
          <a:ln>
            <a:noFill/>
          </a:ln>
        </p:spPr>
      </p:pic>
      <p:sp>
        <p:nvSpPr>
          <p:cNvPr id="552" name="Google Shape;552;p49"/>
          <p:cNvSpPr txBox="1"/>
          <p:nvPr>
            <p:ph type="title"/>
          </p:nvPr>
        </p:nvSpPr>
        <p:spPr>
          <a:xfrm>
            <a:off x="304800" y="131763"/>
            <a:ext cx="83820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Example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Font typeface="Noto Sans Symbols"/>
              <a:buNone/>
            </a:pPr>
            <a:r>
              <a:rPr lang="en-US">
                <a:solidFill>
                  <a:schemeClr val="dk1"/>
                </a:solidFill>
              </a:rPr>
              <a:t>A class contains variable declarations and method definitions</a:t>
            </a:r>
            <a:endParaRPr/>
          </a:p>
          <a:p>
            <a:pPr indent="-139446" lvl="0" marL="365760" rtl="0" algn="l">
              <a:spcBef>
                <a:spcPts val="400"/>
              </a:spcBef>
              <a:spcAft>
                <a:spcPts val="0"/>
              </a:spcAft>
              <a:buSzPts val="1836"/>
              <a:buNone/>
            </a:pPr>
            <a:r>
              <a:t/>
            </a:r>
            <a:endParaRPr/>
          </a:p>
        </p:txBody>
      </p:sp>
      <p:sp>
        <p:nvSpPr>
          <p:cNvPr id="160" name="Google Shape;16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Lucida Sans"/>
              <a:buNone/>
            </a:pPr>
            <a:r>
              <a:rPr lang="en-US">
                <a:solidFill>
                  <a:schemeClr val="dk1"/>
                </a:solidFill>
              </a:rPr>
              <a:t>Classes</a:t>
            </a:r>
            <a:endParaRPr/>
          </a:p>
        </p:txBody>
      </p:sp>
      <p:grpSp>
        <p:nvGrpSpPr>
          <p:cNvPr id="161" name="Google Shape;161;p5"/>
          <p:cNvGrpSpPr/>
          <p:nvPr/>
        </p:nvGrpSpPr>
        <p:grpSpPr>
          <a:xfrm>
            <a:off x="901700" y="2209800"/>
            <a:ext cx="2362200" cy="3810000"/>
            <a:chOff x="864" y="1392"/>
            <a:chExt cx="1488" cy="2400"/>
          </a:xfrm>
        </p:grpSpPr>
        <p:sp>
          <p:nvSpPr>
            <p:cNvPr id="162" name="Google Shape;162;p5"/>
            <p:cNvSpPr/>
            <p:nvPr/>
          </p:nvSpPr>
          <p:spPr>
            <a:xfrm>
              <a:off x="864" y="1392"/>
              <a:ext cx="1488" cy="2400"/>
            </a:xfrm>
            <a:prstGeom prst="flowChartAlternateProcess">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63" name="Google Shape;163;p5"/>
            <p:cNvSpPr/>
            <p:nvPr/>
          </p:nvSpPr>
          <p:spPr>
            <a:xfrm>
              <a:off x="1056" y="2448"/>
              <a:ext cx="1104" cy="1152"/>
            </a:xfrm>
            <a:prstGeom prst="rect">
              <a:avLst/>
            </a:prstGeom>
            <a:solidFill>
              <a:schemeClr val="lt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Methods </a:t>
              </a:r>
              <a:endParaRPr/>
            </a:p>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definitions</a:t>
              </a:r>
              <a:endParaRPr/>
            </a:p>
          </p:txBody>
        </p:sp>
        <p:sp>
          <p:nvSpPr>
            <p:cNvPr id="164" name="Google Shape;164;p5"/>
            <p:cNvSpPr txBox="1"/>
            <p:nvPr/>
          </p:nvSpPr>
          <p:spPr>
            <a:xfrm>
              <a:off x="1104" y="1736"/>
              <a:ext cx="1024" cy="407"/>
            </a:xfrm>
            <a:prstGeom prst="rect">
              <a:avLst/>
            </a:prstGeom>
            <a:solidFill>
              <a:schemeClr val="lt1"/>
            </a:solidFill>
            <a:ln cap="flat" cmpd="thickThin" w="55000">
              <a:solidFill>
                <a:schemeClr val="accent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Variable declarations</a:t>
              </a:r>
              <a:endParaRPr/>
            </a:p>
          </p:txBody>
        </p:sp>
      </p:grpSp>
      <p:sp>
        <p:nvSpPr>
          <p:cNvPr id="165" name="Google Shape;165;p5"/>
          <p:cNvSpPr txBox="1"/>
          <p:nvPr/>
        </p:nvSpPr>
        <p:spPr>
          <a:xfrm>
            <a:off x="3911600" y="2636838"/>
            <a:ext cx="4940300" cy="1181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Lucida Sans"/>
                <a:ea typeface="Lucida Sans"/>
                <a:cs typeface="Lucida Sans"/>
                <a:sym typeface="Lucida Sans"/>
              </a:rPr>
              <a:t>Variable declarations</a:t>
            </a:r>
            <a:endParaRPr/>
          </a:p>
          <a:p>
            <a:pPr indent="0" lvl="0" marL="0" marR="0" rtl="0" algn="ctr">
              <a:spcBef>
                <a:spcPts val="480"/>
              </a:spcBef>
              <a:spcAft>
                <a:spcPts val="0"/>
              </a:spcAft>
              <a:buClr>
                <a:srgbClr val="FFCC00"/>
              </a:buClr>
              <a:buSzPts val="2400"/>
              <a:buFont typeface="Noto Sans Symbols"/>
              <a:buNone/>
            </a:pPr>
            <a:r>
              <a:rPr b="1" lang="en-US" sz="2400">
                <a:solidFill>
                  <a:schemeClr val="dk1"/>
                </a:solidFill>
                <a:latin typeface="Lucida Sans"/>
                <a:ea typeface="Lucida Sans"/>
                <a:cs typeface="Lucida Sans"/>
                <a:sym typeface="Lucida Sans"/>
              </a:rPr>
              <a:t>(variable describes the attributes)</a:t>
            </a:r>
            <a:endParaRPr sz="2400">
              <a:solidFill>
                <a:schemeClr val="dk1"/>
              </a:solidFill>
              <a:latin typeface="Lucida Sans"/>
              <a:ea typeface="Lucida Sans"/>
              <a:cs typeface="Lucida Sans"/>
              <a:sym typeface="Lucida Sans"/>
            </a:endParaRPr>
          </a:p>
        </p:txBody>
      </p:sp>
      <p:sp>
        <p:nvSpPr>
          <p:cNvPr id="166" name="Google Shape;166;p5"/>
          <p:cNvSpPr txBox="1"/>
          <p:nvPr/>
        </p:nvSpPr>
        <p:spPr>
          <a:xfrm>
            <a:off x="4041775" y="4600575"/>
            <a:ext cx="4660900" cy="1181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Lucida Sans"/>
                <a:ea typeface="Lucida Sans"/>
                <a:cs typeface="Lucida Sans"/>
                <a:sym typeface="Lucida Sans"/>
              </a:rPr>
              <a:t>Method definitions</a:t>
            </a:r>
            <a:endParaRPr/>
          </a:p>
          <a:p>
            <a:pPr indent="0" lvl="0" marL="0" marR="0" rtl="0" algn="ctr">
              <a:spcBef>
                <a:spcPts val="480"/>
              </a:spcBef>
              <a:spcAft>
                <a:spcPts val="0"/>
              </a:spcAft>
              <a:buClr>
                <a:srgbClr val="FFCC00"/>
              </a:buClr>
              <a:buSzPts val="2400"/>
              <a:buFont typeface="Noto Sans Symbols"/>
              <a:buNone/>
            </a:pPr>
            <a:r>
              <a:rPr b="1" lang="en-US" sz="2400">
                <a:solidFill>
                  <a:schemeClr val="dk1"/>
                </a:solidFill>
                <a:latin typeface="Lucida Sans"/>
                <a:ea typeface="Lucida Sans"/>
                <a:cs typeface="Lucida Sans"/>
                <a:sym typeface="Lucida Sans"/>
              </a:rPr>
              <a:t>(methods handle the behavior)</a:t>
            </a:r>
            <a:endParaRPr/>
          </a:p>
          <a:p>
            <a:pPr indent="0" lvl="0" marL="0" marR="0" rtl="0" algn="ctr">
              <a:spcBef>
                <a:spcPts val="0"/>
              </a:spcBef>
              <a:spcAft>
                <a:spcPts val="0"/>
              </a:spcAft>
              <a:buNone/>
            </a:pPr>
            <a:r>
              <a:t/>
            </a:r>
            <a:endParaRPr sz="2400">
              <a:solidFill>
                <a:schemeClr val="hlink"/>
              </a:solidFill>
              <a:latin typeface="Lucida Sans"/>
              <a:ea typeface="Lucida Sans"/>
              <a:cs typeface="Lucida Sans"/>
              <a:sym typeface="Lucida Sans"/>
            </a:endParaRPr>
          </a:p>
        </p:txBody>
      </p:sp>
      <p:cxnSp>
        <p:nvCxnSpPr>
          <p:cNvPr id="167" name="Google Shape;167;p5"/>
          <p:cNvCxnSpPr/>
          <p:nvPr/>
        </p:nvCxnSpPr>
        <p:spPr>
          <a:xfrm rot="10800000">
            <a:off x="3086100" y="3022600"/>
            <a:ext cx="1371600" cy="0"/>
          </a:xfrm>
          <a:prstGeom prst="straightConnector1">
            <a:avLst/>
          </a:prstGeom>
          <a:noFill/>
          <a:ln cap="flat" cmpd="thickThin" w="55000">
            <a:solidFill>
              <a:schemeClr val="dk1"/>
            </a:solidFill>
            <a:prstDash val="solid"/>
            <a:round/>
            <a:headEnd len="sm" w="sm" type="none"/>
            <a:tailEnd len="med" w="med" type="triangle"/>
          </a:ln>
          <a:effectLst>
            <a:outerShdw blurRad="50800" rotWithShape="0" dir="5400000" dist="38100">
              <a:srgbClr val="000000">
                <a:alpha val="34901"/>
              </a:srgbClr>
            </a:outerShdw>
          </a:effectLst>
        </p:spPr>
      </p:cxnSp>
      <p:grpSp>
        <p:nvGrpSpPr>
          <p:cNvPr id="168" name="Google Shape;168;p5"/>
          <p:cNvGrpSpPr/>
          <p:nvPr/>
        </p:nvGrpSpPr>
        <p:grpSpPr>
          <a:xfrm>
            <a:off x="3352800" y="3581400"/>
            <a:ext cx="1143000" cy="2438400"/>
            <a:chOff x="2256" y="2064"/>
            <a:chExt cx="960" cy="1536"/>
          </a:xfrm>
        </p:grpSpPr>
        <p:sp>
          <p:nvSpPr>
            <p:cNvPr id="169" name="Google Shape;169;p5"/>
            <p:cNvSpPr/>
            <p:nvPr/>
          </p:nvSpPr>
          <p:spPr>
            <a:xfrm>
              <a:off x="2256" y="2064"/>
              <a:ext cx="528" cy="1536"/>
            </a:xfrm>
            <a:prstGeom prst="rightBrace">
              <a:avLst>
                <a:gd fmla="val 24242" name="adj1"/>
                <a:gd fmla="val 50000" name="adj2"/>
              </a:avLst>
            </a:prstGeom>
            <a:noFill/>
            <a:ln cap="flat" cmpd="thickThin" w="55000">
              <a:solidFill>
                <a:schemeClr val="dk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cxnSp>
          <p:nvCxnSpPr>
            <p:cNvPr id="170" name="Google Shape;170;p5"/>
            <p:cNvCxnSpPr/>
            <p:nvPr/>
          </p:nvCxnSpPr>
          <p:spPr>
            <a:xfrm rot="10800000">
              <a:off x="2784" y="2832"/>
              <a:ext cx="432" cy="0"/>
            </a:xfrm>
            <a:prstGeom prst="straightConnector1">
              <a:avLst/>
            </a:prstGeom>
            <a:noFill/>
            <a:ln cap="flat" cmpd="thickThin" w="55000">
              <a:solidFill>
                <a:schemeClr val="dk1"/>
              </a:solidFill>
              <a:prstDash val="solid"/>
              <a:round/>
              <a:headEnd len="sm" w="sm" type="none"/>
              <a:tailEnd len="sm" w="sm" type="none"/>
            </a:ln>
            <a:effectLst>
              <a:outerShdw blurRad="50800" rotWithShape="0" dir="5400000" dist="38100">
                <a:srgbClr val="000000">
                  <a:alpha val="34901"/>
                </a:srgbClr>
              </a:outerShdw>
            </a:effectLst>
          </p:spPr>
        </p:cxnSp>
      </p:grpSp>
      <p:sp>
        <p:nvSpPr>
          <p:cNvPr id="171" name="Google Shape;171;p5"/>
          <p:cNvSpPr txBox="1"/>
          <p:nvPr/>
        </p:nvSpPr>
        <p:spPr>
          <a:xfrm>
            <a:off x="4140200" y="3832225"/>
            <a:ext cx="44196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Lucida Sans"/>
                <a:ea typeface="Lucida Sans"/>
                <a:cs typeface="Lucida Sans"/>
                <a:sym typeface="Lucida Sans"/>
              </a:rPr>
              <a:t>Variable may be: instance variables or  static variables or  final variables</a:t>
            </a:r>
            <a:endParaRPr/>
          </a:p>
        </p:txBody>
      </p:sp>
      <p:sp>
        <p:nvSpPr>
          <p:cNvPr id="172" name="Google Shape;172;p5"/>
          <p:cNvSpPr txBox="1"/>
          <p:nvPr/>
        </p:nvSpPr>
        <p:spPr>
          <a:xfrm>
            <a:off x="4038600" y="5410200"/>
            <a:ext cx="46482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Verdana"/>
                <a:ea typeface="Verdana"/>
                <a:cs typeface="Verdana"/>
                <a:sym typeface="Verdana"/>
              </a:rPr>
              <a:t>Methods may be: instance methods or static methods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904"/>
              <a:buChar char="🞂"/>
            </a:pPr>
            <a:r>
              <a:rPr lang="en-US" sz="2800">
                <a:solidFill>
                  <a:schemeClr val="dk1"/>
                </a:solidFill>
              </a:rPr>
              <a:t>replace()- Returns a new string resulting from replacing all occurrences of oldChar in this string with newChar</a:t>
            </a:r>
            <a:endParaRPr sz="2800">
              <a:solidFill>
                <a:schemeClr val="dk1"/>
              </a:solidFill>
            </a:endParaRPr>
          </a:p>
          <a:p>
            <a:pPr indent="-256032" lvl="0" marL="365760" rtl="0" algn="l">
              <a:spcBef>
                <a:spcPts val="400"/>
              </a:spcBef>
              <a:spcAft>
                <a:spcPts val="0"/>
              </a:spcAft>
              <a:buSzPts val="816"/>
              <a:buFont typeface="Arial"/>
              <a:buNone/>
            </a:pPr>
            <a:r>
              <a:rPr lang="en-US" sz="1200">
                <a:solidFill>
                  <a:schemeClr val="dk1"/>
                </a:solidFill>
              </a:rPr>
              <a:t> 	 </a:t>
            </a:r>
            <a:endParaRPr/>
          </a:p>
          <a:p>
            <a:pPr indent="-256032" lvl="0" marL="365760" rtl="0" algn="l">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public String </a:t>
            </a:r>
            <a:r>
              <a:rPr b="1" lang="en-US" sz="2800">
                <a:solidFill>
                  <a:schemeClr val="dk1"/>
                </a:solidFill>
                <a:latin typeface="Courier New"/>
                <a:ea typeface="Courier New"/>
                <a:cs typeface="Courier New"/>
                <a:sym typeface="Courier New"/>
              </a:rPr>
              <a:t>replace</a:t>
            </a:r>
            <a:r>
              <a:rPr lang="en-US" sz="2800">
                <a:solidFill>
                  <a:schemeClr val="dk1"/>
                </a:solidFill>
                <a:latin typeface="Courier New"/>
                <a:ea typeface="Courier New"/>
                <a:cs typeface="Courier New"/>
                <a:sym typeface="Courier New"/>
              </a:rPr>
              <a:t>(char oldChar, char newChar)</a:t>
            </a:r>
            <a:endParaRPr/>
          </a:p>
          <a:p>
            <a:pPr indent="-256032" lvl="0" marL="365760" rtl="0" algn="l">
              <a:spcBef>
                <a:spcPts val="400"/>
              </a:spcBef>
              <a:spcAft>
                <a:spcPts val="0"/>
              </a:spcAft>
              <a:buSzPts val="816"/>
              <a:buFont typeface="Lucida Sans"/>
              <a:buNone/>
            </a:pPr>
            <a:r>
              <a:t/>
            </a:r>
            <a:endParaRPr sz="1200">
              <a:solidFill>
                <a:schemeClr val="dk1"/>
              </a:solidFill>
              <a:latin typeface="Courier New"/>
              <a:ea typeface="Courier New"/>
              <a:cs typeface="Courier New"/>
              <a:sym typeface="Courier New"/>
            </a:endParaRPr>
          </a:p>
          <a:p>
            <a:pPr indent="-256032" lvl="0" marL="365760" rtl="0" algn="l">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a:t>
            </a:r>
            <a:r>
              <a:rPr lang="en-US" sz="2800">
                <a:latin typeface="Courier New"/>
                <a:ea typeface="Courier New"/>
                <a:cs typeface="Courier New"/>
                <a:sym typeface="Courier New"/>
              </a:rPr>
              <a:t>abc</a:t>
            </a:r>
            <a:r>
              <a:rPr lang="en-US" sz="2800">
                <a:solidFill>
                  <a:schemeClr val="dk1"/>
                </a:solidFill>
                <a:latin typeface="Courier New"/>
                <a:ea typeface="Courier New"/>
                <a:cs typeface="Courier New"/>
                <a:sym typeface="Courier New"/>
              </a:rPr>
              <a:t> technalagies".replace('a', 'o') returns "</a:t>
            </a:r>
            <a:r>
              <a:rPr lang="en-US" sz="2800">
                <a:latin typeface="Courier New"/>
                <a:ea typeface="Courier New"/>
                <a:cs typeface="Courier New"/>
                <a:sym typeface="Courier New"/>
              </a:rPr>
              <a:t>obc</a:t>
            </a:r>
            <a:r>
              <a:rPr lang="en-US" sz="2800">
                <a:solidFill>
                  <a:schemeClr val="dk1"/>
                </a:solidFill>
                <a:latin typeface="Courier New"/>
                <a:ea typeface="Courier New"/>
                <a:cs typeface="Courier New"/>
                <a:sym typeface="Courier New"/>
              </a:rPr>
              <a:t> technologies"</a:t>
            </a:r>
            <a:r>
              <a:rPr lang="en-US" sz="2800">
                <a:solidFill>
                  <a:schemeClr val="dk1"/>
                </a:solidFill>
              </a:rPr>
              <a:t>  </a:t>
            </a:r>
            <a:endParaRPr/>
          </a:p>
          <a:p>
            <a:pPr indent="-256032" lvl="0" marL="365760" rtl="0" algn="l">
              <a:spcBef>
                <a:spcPts val="400"/>
              </a:spcBef>
              <a:spcAft>
                <a:spcPts val="0"/>
              </a:spcAft>
              <a:buSzPts val="1904"/>
              <a:buFont typeface="Lucida Sans"/>
              <a:buNone/>
            </a:pPr>
            <a:r>
              <a:t/>
            </a:r>
            <a:endParaRPr sz="2800">
              <a:solidFill>
                <a:schemeClr val="dk1"/>
              </a:solidFill>
            </a:endParaRPr>
          </a:p>
        </p:txBody>
      </p:sp>
      <p:sp>
        <p:nvSpPr>
          <p:cNvPr id="559" name="Google Shape;559;p50"/>
          <p:cNvSpPr txBox="1"/>
          <p:nvPr>
            <p:ph type="title"/>
          </p:nvPr>
        </p:nvSpPr>
        <p:spPr>
          <a:xfrm>
            <a:off x="381000" y="762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lnSpc>
                <a:spcPct val="80000"/>
              </a:lnSpc>
              <a:spcBef>
                <a:spcPts val="0"/>
              </a:spcBef>
              <a:spcAft>
                <a:spcPts val="0"/>
              </a:spcAft>
              <a:buSzPts val="1632"/>
              <a:buChar char="🞂"/>
            </a:pPr>
            <a:r>
              <a:rPr b="1" lang="en-US" sz="2400">
                <a:solidFill>
                  <a:schemeClr val="dk1"/>
                </a:solidFill>
              </a:rPr>
              <a:t>trim() - </a:t>
            </a:r>
            <a:r>
              <a:rPr lang="en-US" sz="2400">
                <a:solidFill>
                  <a:schemeClr val="dk1"/>
                </a:solidFill>
              </a:rPr>
              <a:t>Returns a copy of the string, with leading and trailing whitespace omitted</a:t>
            </a:r>
            <a:endParaRPr/>
          </a:p>
          <a:p>
            <a:pPr indent="-152400" lvl="0" marL="365760" rtl="0" algn="just">
              <a:lnSpc>
                <a:spcPct val="80000"/>
              </a:lnSpc>
              <a:spcBef>
                <a:spcPts val="400"/>
              </a:spcBef>
              <a:spcAft>
                <a:spcPts val="0"/>
              </a:spcAft>
              <a:buSzPts val="1632"/>
              <a:buNone/>
            </a:pPr>
            <a:r>
              <a:t/>
            </a:r>
            <a:endParaRPr sz="2400">
              <a:solidFill>
                <a:schemeClr val="dk1"/>
              </a:solidFill>
            </a:endParaRPr>
          </a:p>
          <a:p>
            <a:pPr indent="-256032" lvl="0" marL="365760" rtl="0" algn="just">
              <a:lnSpc>
                <a:spcPct val="80000"/>
              </a:lnSpc>
              <a:spcBef>
                <a:spcPts val="400"/>
              </a:spcBef>
              <a:spcAft>
                <a:spcPts val="0"/>
              </a:spcAft>
              <a:buSzPts val="1632"/>
              <a:buFont typeface="Lucida Sans"/>
              <a:buNone/>
            </a:pPr>
            <a:r>
              <a:rPr b="1" lang="en-US" sz="2400">
                <a:solidFill>
                  <a:schemeClr val="dk1"/>
                </a:solidFill>
              </a:rPr>
              <a:t>	</a:t>
            </a:r>
            <a:r>
              <a:rPr lang="en-US" sz="2400">
                <a:solidFill>
                  <a:schemeClr val="dk1"/>
                </a:solidFill>
                <a:latin typeface="Courier New"/>
                <a:ea typeface="Courier New"/>
                <a:cs typeface="Courier New"/>
                <a:sym typeface="Courier New"/>
              </a:rPr>
              <a:t>public String trim()</a:t>
            </a:r>
            <a:endParaRPr/>
          </a:p>
          <a:p>
            <a:pPr indent="-256032" lvl="0" marL="365760" rtl="0" algn="just">
              <a:lnSpc>
                <a:spcPct val="80000"/>
              </a:lnSpc>
              <a:spcBef>
                <a:spcPts val="400"/>
              </a:spcBef>
              <a:spcAft>
                <a:spcPts val="0"/>
              </a:spcAft>
              <a:buSzPts val="1632"/>
              <a:buFont typeface="Lucida Sans"/>
              <a:buNone/>
            </a:pPr>
            <a:r>
              <a:t/>
            </a:r>
            <a:endParaRPr sz="2400">
              <a:solidFill>
                <a:schemeClr val="dk1"/>
              </a:solidFill>
              <a:latin typeface="Courier New"/>
              <a:ea typeface="Courier New"/>
              <a:cs typeface="Courier New"/>
              <a:sym typeface="Courier New"/>
            </a:endParaRPr>
          </a:p>
          <a:p>
            <a:pPr indent="-256032" lvl="0" marL="365760" rtl="0" algn="just">
              <a:lnSpc>
                <a:spcPct val="8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	String s = “  Hi Mom!  “.trim();</a:t>
            </a:r>
            <a:endParaRPr/>
          </a:p>
          <a:p>
            <a:pPr indent="-256032" lvl="0" marL="365760" rtl="0" algn="just">
              <a:lnSpc>
                <a:spcPct val="8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	S = “Hi Mom!”</a:t>
            </a:r>
            <a:endParaRPr/>
          </a:p>
          <a:p>
            <a:pPr indent="-256032" lvl="0" marL="365760" rtl="0" algn="just">
              <a:lnSpc>
                <a:spcPct val="8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 </a:t>
            </a:r>
            <a:endParaRPr/>
          </a:p>
          <a:p>
            <a:pPr indent="-256032" lvl="0" marL="365760" rtl="0" algn="just">
              <a:lnSpc>
                <a:spcPct val="80000"/>
              </a:lnSpc>
              <a:spcBef>
                <a:spcPts val="400"/>
              </a:spcBef>
              <a:spcAft>
                <a:spcPts val="0"/>
              </a:spcAft>
              <a:buSzPts val="1632"/>
              <a:buChar char="🞂"/>
            </a:pPr>
            <a:r>
              <a:rPr b="1" lang="en-US" sz="2400">
                <a:solidFill>
                  <a:schemeClr val="dk1"/>
                </a:solidFill>
              </a:rPr>
              <a:t>valueOf() – </a:t>
            </a:r>
            <a:r>
              <a:rPr lang="en-US" sz="2400">
                <a:solidFill>
                  <a:schemeClr val="dk1"/>
                </a:solidFill>
              </a:rPr>
              <a:t>This method is used to convert a character array into String. The result is a String representation of argument passed as character array</a:t>
            </a:r>
            <a:endParaRPr/>
          </a:p>
          <a:p>
            <a:pPr indent="-152400" lvl="0" marL="365760" rtl="0" algn="just">
              <a:lnSpc>
                <a:spcPct val="80000"/>
              </a:lnSpc>
              <a:spcBef>
                <a:spcPts val="400"/>
              </a:spcBef>
              <a:spcAft>
                <a:spcPts val="0"/>
              </a:spcAft>
              <a:buSzPts val="1632"/>
              <a:buNone/>
            </a:pPr>
            <a:r>
              <a:t/>
            </a:r>
            <a:endParaRPr sz="2400">
              <a:solidFill>
                <a:schemeClr val="dk1"/>
              </a:solidFill>
            </a:endParaRPr>
          </a:p>
          <a:p>
            <a:pPr indent="-256032" lvl="0" marL="365760" rtl="0" algn="l">
              <a:lnSpc>
                <a:spcPct val="80000"/>
              </a:lnSpc>
              <a:spcBef>
                <a:spcPts val="400"/>
              </a:spcBef>
              <a:spcAft>
                <a:spcPts val="0"/>
              </a:spcAft>
              <a:buSzPts val="1632"/>
              <a:buFont typeface="Lucida Sans"/>
              <a:buNone/>
            </a:pPr>
            <a:r>
              <a:t/>
            </a:r>
            <a:endParaRPr sz="2400">
              <a:solidFill>
                <a:schemeClr val="dk1"/>
              </a:solidFill>
            </a:endParaRPr>
          </a:p>
          <a:p>
            <a:pPr indent="-256032" lvl="0" marL="365760" rtl="0" algn="l">
              <a:lnSpc>
                <a:spcPct val="80000"/>
              </a:lnSpc>
              <a:spcBef>
                <a:spcPts val="400"/>
              </a:spcBef>
              <a:spcAft>
                <a:spcPts val="0"/>
              </a:spcAft>
              <a:buSzPts val="1632"/>
              <a:buFont typeface="Lucida Sans"/>
              <a:buNone/>
            </a:pPr>
            <a:r>
              <a:rPr lang="en-US" sz="2400">
                <a:solidFill>
                  <a:schemeClr val="dk1"/>
                </a:solidFill>
              </a:rPr>
              <a:t>	</a:t>
            </a:r>
            <a:r>
              <a:rPr lang="en-US" sz="2400">
                <a:solidFill>
                  <a:schemeClr val="dk1"/>
                </a:solidFill>
                <a:latin typeface="Courier New"/>
                <a:ea typeface="Courier New"/>
                <a:cs typeface="Courier New"/>
                <a:sym typeface="Courier New"/>
              </a:rPr>
              <a:t>public static String </a:t>
            </a:r>
            <a:r>
              <a:rPr b="1" lang="en-US" sz="2400">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(char[] data) </a:t>
            </a:r>
            <a:endParaRPr/>
          </a:p>
          <a:p>
            <a:pPr indent="-256032" lvl="0" marL="365760" rtl="0" algn="l">
              <a:lnSpc>
                <a:spcPct val="80000"/>
              </a:lnSpc>
              <a:spcBef>
                <a:spcPts val="400"/>
              </a:spcBef>
              <a:spcAft>
                <a:spcPts val="0"/>
              </a:spcAft>
              <a:buSzPts val="1632"/>
              <a:buFont typeface="Lucida Sans"/>
              <a:buNone/>
            </a:pPr>
            <a:r>
              <a:t/>
            </a:r>
            <a:endParaRPr sz="2400">
              <a:solidFill>
                <a:schemeClr val="dk1"/>
              </a:solidFill>
              <a:latin typeface="Courier New"/>
              <a:ea typeface="Courier New"/>
              <a:cs typeface="Courier New"/>
              <a:sym typeface="Courier New"/>
            </a:endParaRPr>
          </a:p>
          <a:p>
            <a:pPr indent="-152400" lvl="0" marL="365760" rtl="0" algn="l">
              <a:lnSpc>
                <a:spcPct val="80000"/>
              </a:lnSpc>
              <a:spcBef>
                <a:spcPts val="400"/>
              </a:spcBef>
              <a:spcAft>
                <a:spcPts val="0"/>
              </a:spcAft>
              <a:buSzPts val="1632"/>
              <a:buNone/>
            </a:pPr>
            <a:r>
              <a:t/>
            </a:r>
            <a:endParaRPr sz="2400">
              <a:solidFill>
                <a:schemeClr val="dk1"/>
              </a:solidFill>
            </a:endParaRPr>
          </a:p>
        </p:txBody>
      </p:sp>
      <p:sp>
        <p:nvSpPr>
          <p:cNvPr id="566" name="Google Shape;566;p51"/>
          <p:cNvSpPr txBox="1"/>
          <p:nvPr>
            <p:ph type="title"/>
          </p:nvPr>
        </p:nvSpPr>
        <p:spPr>
          <a:xfrm>
            <a:off x="185738" y="76200"/>
            <a:ext cx="8501062"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SzPts val="1904"/>
              <a:buFont typeface="Lucida Sans"/>
              <a:buNone/>
            </a:pPr>
            <a:r>
              <a:rPr lang="en-US" sz="2800">
                <a:solidFill>
                  <a:schemeClr val="dk1"/>
                </a:solidFill>
              </a:rPr>
              <a:t>Other forms are:</a:t>
            </a:r>
            <a:endParaRPr/>
          </a:p>
          <a:p>
            <a:pPr indent="-256032" lvl="0" marL="365760" rtl="0" algn="l">
              <a:lnSpc>
                <a:spcPct val="90000"/>
              </a:lnSpc>
              <a:spcBef>
                <a:spcPts val="400"/>
              </a:spcBef>
              <a:spcAft>
                <a:spcPts val="0"/>
              </a:spcAft>
              <a:buSzPts val="680"/>
              <a:buFont typeface="Lucida Sans"/>
              <a:buNone/>
            </a:pPr>
            <a:r>
              <a:t/>
            </a:r>
            <a:endParaRPr sz="1000">
              <a:solidFill>
                <a:schemeClr val="dk1"/>
              </a:solidFill>
            </a:endParaRPr>
          </a:p>
          <a:p>
            <a:pPr indent="-256032" lvl="0" marL="365760" rtl="0" algn="l">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b="1" lang="en-US" sz="2400">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(char c)</a:t>
            </a:r>
            <a:endParaRPr/>
          </a:p>
          <a:p>
            <a:pPr indent="-256032" lvl="0" marL="365760" rtl="0" algn="l">
              <a:lnSpc>
                <a:spcPct val="90000"/>
              </a:lnSpc>
              <a:spcBef>
                <a:spcPts val="400"/>
              </a:spcBef>
              <a:spcAft>
                <a:spcPts val="0"/>
              </a:spcAft>
              <a:buSzPts val="680"/>
              <a:buFont typeface="Lucida Sans"/>
              <a:buNone/>
            </a:pPr>
            <a:r>
              <a:t/>
            </a:r>
            <a:endParaRPr sz="1000">
              <a:solidFill>
                <a:schemeClr val="dk1"/>
              </a:solidFill>
              <a:latin typeface="Courier New"/>
              <a:ea typeface="Courier New"/>
              <a:cs typeface="Courier New"/>
              <a:sym typeface="Courier New"/>
            </a:endParaRPr>
          </a:p>
          <a:p>
            <a:pPr indent="-256032" lvl="0" marL="365760" rtl="0" algn="l">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b="1" lang="en-US" sz="2400">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(boolean b)</a:t>
            </a:r>
            <a:endParaRPr/>
          </a:p>
          <a:p>
            <a:pPr indent="-256032" lvl="0" marL="365760" rtl="0" algn="l">
              <a:lnSpc>
                <a:spcPct val="90000"/>
              </a:lnSpc>
              <a:spcBef>
                <a:spcPts val="400"/>
              </a:spcBef>
              <a:spcAft>
                <a:spcPts val="0"/>
              </a:spcAft>
              <a:buSzPts val="680"/>
              <a:buFont typeface="Lucida Sans"/>
              <a:buNone/>
            </a:pPr>
            <a:r>
              <a:t/>
            </a:r>
            <a:endParaRPr sz="1000">
              <a:solidFill>
                <a:schemeClr val="dk1"/>
              </a:solidFill>
              <a:latin typeface="Courier New"/>
              <a:ea typeface="Courier New"/>
              <a:cs typeface="Courier New"/>
              <a:sym typeface="Courier New"/>
            </a:endParaRPr>
          </a:p>
          <a:p>
            <a:pPr indent="-256032" lvl="0" marL="365760" rtl="0" algn="l">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b="1" lang="en-US" sz="2400">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(int i)</a:t>
            </a:r>
            <a:endParaRPr/>
          </a:p>
          <a:p>
            <a:pPr indent="-256032" lvl="0" marL="365760" rtl="0" algn="l">
              <a:lnSpc>
                <a:spcPct val="90000"/>
              </a:lnSpc>
              <a:spcBef>
                <a:spcPts val="400"/>
              </a:spcBef>
              <a:spcAft>
                <a:spcPts val="0"/>
              </a:spcAft>
              <a:buSzPts val="680"/>
              <a:buFont typeface="Lucida Sans"/>
              <a:buNone/>
            </a:pPr>
            <a:r>
              <a:t/>
            </a:r>
            <a:endParaRPr sz="1000">
              <a:solidFill>
                <a:schemeClr val="dk1"/>
              </a:solidFill>
              <a:latin typeface="Courier New"/>
              <a:ea typeface="Courier New"/>
              <a:cs typeface="Courier New"/>
              <a:sym typeface="Courier New"/>
            </a:endParaRPr>
          </a:p>
          <a:p>
            <a:pPr indent="-256032" lvl="0" marL="365760" rtl="0" algn="l">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b="1" lang="en-US" sz="2400">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(long l)</a:t>
            </a:r>
            <a:endParaRPr/>
          </a:p>
          <a:p>
            <a:pPr indent="-256032" lvl="0" marL="365760" rtl="0" algn="l">
              <a:lnSpc>
                <a:spcPct val="90000"/>
              </a:lnSpc>
              <a:spcBef>
                <a:spcPts val="400"/>
              </a:spcBef>
              <a:spcAft>
                <a:spcPts val="0"/>
              </a:spcAft>
              <a:buSzPts val="680"/>
              <a:buFont typeface="Lucida Sans"/>
              <a:buNone/>
            </a:pPr>
            <a:r>
              <a:t/>
            </a:r>
            <a:endParaRPr sz="1000">
              <a:solidFill>
                <a:schemeClr val="dk1"/>
              </a:solidFill>
              <a:latin typeface="Courier New"/>
              <a:ea typeface="Courier New"/>
              <a:cs typeface="Courier New"/>
              <a:sym typeface="Courier New"/>
            </a:endParaRPr>
          </a:p>
          <a:p>
            <a:pPr indent="-256032" lvl="0" marL="365760" rtl="0" algn="l">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b="1" lang="en-US" sz="2400">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(float f)</a:t>
            </a:r>
            <a:endParaRPr/>
          </a:p>
          <a:p>
            <a:pPr indent="-256032" lvl="0" marL="365760" rtl="0" algn="l">
              <a:lnSpc>
                <a:spcPct val="90000"/>
              </a:lnSpc>
              <a:spcBef>
                <a:spcPts val="400"/>
              </a:spcBef>
              <a:spcAft>
                <a:spcPts val="0"/>
              </a:spcAft>
              <a:buSzPts val="680"/>
              <a:buFont typeface="Lucida Sans"/>
              <a:buNone/>
            </a:pPr>
            <a:r>
              <a:t/>
            </a:r>
            <a:endParaRPr sz="1000">
              <a:solidFill>
                <a:schemeClr val="dk1"/>
              </a:solidFill>
              <a:latin typeface="Courier New"/>
              <a:ea typeface="Courier New"/>
              <a:cs typeface="Courier New"/>
              <a:sym typeface="Courier New"/>
            </a:endParaRPr>
          </a:p>
          <a:p>
            <a:pPr indent="-256032" lvl="0" marL="365760" rtl="0" algn="l">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b="1" lang="en-US" sz="2400">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(double d) </a:t>
            </a:r>
            <a:endParaRPr/>
          </a:p>
        </p:txBody>
      </p:sp>
      <p:sp>
        <p:nvSpPr>
          <p:cNvPr id="573" name="Google Shape;573;p52"/>
          <p:cNvSpPr txBox="1"/>
          <p:nvPr>
            <p:ph type="title"/>
          </p:nvPr>
        </p:nvSpPr>
        <p:spPr>
          <a:xfrm>
            <a:off x="381000" y="131763"/>
            <a:ext cx="82296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b="1" lang="en-US" sz="2400">
                <a:solidFill>
                  <a:schemeClr val="dk1"/>
                </a:solidFill>
              </a:rPr>
              <a:t>toLowerCase():</a:t>
            </a:r>
            <a:r>
              <a:rPr lang="en-US" sz="2400">
                <a:solidFill>
                  <a:schemeClr val="dk1"/>
                </a:solidFill>
              </a:rPr>
              <a:t> Method converts all of the characters in a String to lower case</a:t>
            </a:r>
            <a:endParaRPr/>
          </a:p>
          <a:p>
            <a:pPr indent="-256032" lvl="0" marL="365760" rtl="0" algn="just">
              <a:spcBef>
                <a:spcPts val="400"/>
              </a:spcBef>
              <a:spcAft>
                <a:spcPts val="0"/>
              </a:spcAft>
              <a:buSzPts val="1632"/>
              <a:buChar char="🞂"/>
            </a:pPr>
            <a:r>
              <a:rPr b="1" lang="en-US" sz="2400">
                <a:solidFill>
                  <a:schemeClr val="dk1"/>
                </a:solidFill>
              </a:rPr>
              <a:t>toUpperCase():</a:t>
            </a:r>
            <a:r>
              <a:rPr lang="en-US" sz="2400">
                <a:solidFill>
                  <a:schemeClr val="dk1"/>
                </a:solidFill>
              </a:rPr>
              <a:t> Method converts all of the characters in a String to upper case</a:t>
            </a:r>
            <a:endParaRPr/>
          </a:p>
          <a:p>
            <a:pPr indent="-256032" lvl="0" marL="365760" rtl="0" algn="l">
              <a:spcBef>
                <a:spcPts val="400"/>
              </a:spcBef>
              <a:spcAft>
                <a:spcPts val="0"/>
              </a:spcAft>
              <a:buSzPts val="1632"/>
              <a:buFont typeface="Lucida Sans"/>
              <a:buNone/>
            </a:pPr>
            <a:r>
              <a:rPr lang="en-US" sz="2400">
                <a:solidFill>
                  <a:schemeClr val="dk1"/>
                </a:solidFill>
              </a:rPr>
              <a:t>	</a:t>
            </a:r>
            <a:endParaRPr/>
          </a:p>
          <a:p>
            <a:pPr indent="-256032" lvl="0" marL="365760" rtl="0" algn="l">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 </a:t>
            </a:r>
            <a:r>
              <a:rPr b="1" lang="en-US">
                <a:solidFill>
                  <a:schemeClr val="dk1"/>
                </a:solidFill>
                <a:latin typeface="Courier New"/>
                <a:ea typeface="Courier New"/>
                <a:cs typeface="Courier New"/>
                <a:sym typeface="Courier New"/>
              </a:rPr>
              <a:t>toLowerCase</a:t>
            </a:r>
            <a:r>
              <a:rPr lang="en-US">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 </a:t>
            </a:r>
            <a:r>
              <a:rPr b="1" lang="en-US">
                <a:solidFill>
                  <a:schemeClr val="dk1"/>
                </a:solidFill>
                <a:latin typeface="Courier New"/>
                <a:ea typeface="Courier New"/>
                <a:cs typeface="Courier New"/>
                <a:sym typeface="Courier New"/>
              </a:rPr>
              <a:t>toUpperCase</a:t>
            </a:r>
            <a:r>
              <a:rPr lang="en-US">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ts val="1836"/>
              <a:buFont typeface="Lucida Sans"/>
              <a:buNone/>
            </a:pPr>
            <a:r>
              <a:t/>
            </a:r>
            <a:endParaRPr>
              <a:solidFill>
                <a:schemeClr val="dk1"/>
              </a:solidFill>
              <a:latin typeface="Courier New"/>
              <a:ea typeface="Courier New"/>
              <a:cs typeface="Courier New"/>
              <a:sym typeface="Courier New"/>
            </a:endParaRPr>
          </a:p>
          <a:p>
            <a:pPr indent="-256032" lvl="0" marL="365760" rtl="0" algn="l">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Eg: "HELLO WORLD".toLowerCase();</a:t>
            </a:r>
            <a:endParaRPr/>
          </a:p>
          <a:p>
            <a:pPr indent="-256032" lvl="0" marL="365760" rtl="0" algn="l">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		"hello world".toUpperCase();</a:t>
            </a:r>
            <a:endParaRPr/>
          </a:p>
        </p:txBody>
      </p:sp>
      <p:sp>
        <p:nvSpPr>
          <p:cNvPr id="580" name="Google Shape;580;p53"/>
          <p:cNvSpPr txBox="1"/>
          <p:nvPr>
            <p:ph type="title"/>
          </p:nvPr>
        </p:nvSpPr>
        <p:spPr>
          <a:xfrm>
            <a:off x="254000" y="76200"/>
            <a:ext cx="8356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4"/>
          <p:cNvSpPr txBox="1"/>
          <p:nvPr>
            <p:ph idx="1" type="body"/>
          </p:nvPr>
        </p:nvSpPr>
        <p:spPr>
          <a:xfrm>
            <a:off x="457200" y="1143000"/>
            <a:ext cx="8382000" cy="52578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StringBuffer class objects are mutable, so they can be modified</a:t>
            </a:r>
            <a:endParaRPr>
              <a:solidFill>
                <a:schemeClr val="dk1"/>
              </a:solidFill>
            </a:endParaRPr>
          </a:p>
          <a:p>
            <a:pPr indent="-186943" lvl="0" marL="365760" rtl="0" algn="just">
              <a:spcBef>
                <a:spcPts val="400"/>
              </a:spcBef>
              <a:spcAft>
                <a:spcPts val="0"/>
              </a:spcAft>
              <a:buSzPts val="1088"/>
              <a:buNone/>
            </a:pPr>
            <a:r>
              <a:t/>
            </a:r>
            <a:endParaRPr sz="1600">
              <a:solidFill>
                <a:schemeClr val="dk1"/>
              </a:solidFill>
            </a:endParaRPr>
          </a:p>
          <a:p>
            <a:pPr indent="-256032" lvl="0" marL="365760" rtl="0" algn="just">
              <a:spcBef>
                <a:spcPts val="400"/>
              </a:spcBef>
              <a:spcAft>
                <a:spcPts val="0"/>
              </a:spcAft>
              <a:buSzPts val="1632"/>
              <a:buChar char="🞂"/>
            </a:pPr>
            <a:r>
              <a:rPr lang="en-US" sz="2400">
                <a:solidFill>
                  <a:schemeClr val="dk1"/>
                </a:solidFill>
              </a:rPr>
              <a:t>The length and content of the StringBuffer sequence can be changed through certain method calls</a:t>
            </a:r>
            <a:endParaRPr/>
          </a:p>
          <a:p>
            <a:pPr indent="-195579" lvl="0" marL="365760" rtl="0" algn="just">
              <a:spcBef>
                <a:spcPts val="400"/>
              </a:spcBef>
              <a:spcAft>
                <a:spcPts val="0"/>
              </a:spcAft>
              <a:buSzPts val="952"/>
              <a:buNone/>
            </a:pPr>
            <a:r>
              <a:t/>
            </a:r>
            <a:endParaRPr sz="1400">
              <a:solidFill>
                <a:schemeClr val="dk1"/>
              </a:solidFill>
            </a:endParaRPr>
          </a:p>
          <a:p>
            <a:pPr indent="-256032" lvl="0" marL="365760" rtl="0" algn="just">
              <a:spcBef>
                <a:spcPts val="400"/>
              </a:spcBef>
              <a:spcAft>
                <a:spcPts val="0"/>
              </a:spcAft>
              <a:buSzPts val="1632"/>
              <a:buChar char="🞂"/>
            </a:pPr>
            <a:r>
              <a:rPr lang="en-US" sz="2400">
                <a:solidFill>
                  <a:schemeClr val="dk1"/>
                </a:solidFill>
              </a:rPr>
              <a:t>StringBuffer class defines three constructors:</a:t>
            </a:r>
            <a:endParaRPr/>
          </a:p>
          <a:p>
            <a:pPr indent="-256032" lvl="0" marL="365760" rtl="0" algn="just">
              <a:spcBef>
                <a:spcPts val="400"/>
              </a:spcBef>
              <a:spcAft>
                <a:spcPts val="0"/>
              </a:spcAft>
              <a:buSzPts val="1088"/>
              <a:buFont typeface="Lucida Sans"/>
              <a:buNone/>
            </a:pPr>
            <a:r>
              <a:t/>
            </a:r>
            <a:endParaRPr sz="1600">
              <a:solidFill>
                <a:schemeClr val="dk1"/>
              </a:solidFill>
            </a:endParaRPr>
          </a:p>
          <a:p>
            <a:pPr indent="-228600" lvl="1" marL="621792" rtl="0" algn="just">
              <a:spcBef>
                <a:spcPts val="324"/>
              </a:spcBef>
              <a:spcAft>
                <a:spcPts val="0"/>
              </a:spcAft>
              <a:buSzPts val="2000"/>
              <a:buChar char="◦"/>
            </a:pPr>
            <a:r>
              <a:rPr lang="en-US" sz="2000">
                <a:solidFill>
                  <a:schemeClr val="dk1"/>
                </a:solidFill>
              </a:rPr>
              <a:t>StringBuffer()//empty object</a:t>
            </a:r>
            <a:endParaRPr/>
          </a:p>
          <a:p>
            <a:pPr indent="-228600" lvl="1" marL="621792" rtl="0" algn="just">
              <a:spcBef>
                <a:spcPts val="324"/>
              </a:spcBef>
              <a:spcAft>
                <a:spcPts val="0"/>
              </a:spcAft>
              <a:buSzPts val="2000"/>
              <a:buChar char="◦"/>
            </a:pPr>
            <a:r>
              <a:rPr lang="en-US" sz="2000">
                <a:solidFill>
                  <a:schemeClr val="dk1"/>
                </a:solidFill>
              </a:rPr>
              <a:t>StringBuffer(int capacity)//creates an empty object with a capacity for storing a string</a:t>
            </a:r>
            <a:endParaRPr/>
          </a:p>
          <a:p>
            <a:pPr indent="-228600" lvl="1" marL="621792" rtl="0" algn="just">
              <a:spcBef>
                <a:spcPts val="324"/>
              </a:spcBef>
              <a:spcAft>
                <a:spcPts val="0"/>
              </a:spcAft>
              <a:buSzPts val="2000"/>
              <a:buChar char="◦"/>
            </a:pPr>
            <a:r>
              <a:rPr lang="en-US" sz="2000">
                <a:solidFill>
                  <a:schemeClr val="dk1"/>
                </a:solidFill>
              </a:rPr>
              <a:t>StringBuffer(String str)//create StringBuffer object by using a string</a:t>
            </a:r>
            <a:endParaRPr/>
          </a:p>
          <a:p>
            <a:pPr indent="-256032" lvl="0" marL="365760" rtl="0" algn="l">
              <a:spcBef>
                <a:spcPts val="400"/>
              </a:spcBef>
              <a:spcAft>
                <a:spcPts val="0"/>
              </a:spcAft>
              <a:buSzPts val="1632"/>
              <a:buFont typeface="Lucida Sans"/>
              <a:buNone/>
            </a:pPr>
            <a:r>
              <a:t/>
            </a:r>
            <a:endParaRPr sz="2400">
              <a:solidFill>
                <a:schemeClr val="dk1"/>
              </a:solidFill>
            </a:endParaRPr>
          </a:p>
        </p:txBody>
      </p:sp>
      <p:sp>
        <p:nvSpPr>
          <p:cNvPr id="587" name="Google Shape;587;p54"/>
          <p:cNvSpPr txBox="1"/>
          <p:nvPr>
            <p:ph type="title"/>
          </p:nvPr>
        </p:nvSpPr>
        <p:spPr>
          <a:xfrm>
            <a:off x="457200" y="762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StringBuffer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5"/>
          <p:cNvSpPr txBox="1"/>
          <p:nvPr>
            <p:ph idx="1" type="body"/>
          </p:nvPr>
        </p:nvSpPr>
        <p:spPr>
          <a:xfrm>
            <a:off x="457200" y="992188"/>
            <a:ext cx="8229600" cy="514826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StringBuffer has two main operations methods – append and insert </a:t>
            </a:r>
            <a:endParaRPr/>
          </a:p>
          <a:p>
            <a:pPr indent="-152400" lvl="0" marL="365760" rtl="0" algn="just">
              <a:spcBef>
                <a:spcPts val="400"/>
              </a:spcBef>
              <a:spcAft>
                <a:spcPts val="0"/>
              </a:spcAft>
              <a:buSzPts val="1632"/>
              <a:buNone/>
            </a:pPr>
            <a:r>
              <a:t/>
            </a:r>
            <a:endParaRPr sz="2400">
              <a:solidFill>
                <a:schemeClr val="dk1"/>
              </a:solidFill>
            </a:endParaRPr>
          </a:p>
          <a:p>
            <a:pPr indent="-256032" lvl="0" marL="365760" rtl="0" algn="just">
              <a:spcBef>
                <a:spcPts val="400"/>
              </a:spcBef>
              <a:spcAft>
                <a:spcPts val="0"/>
              </a:spcAft>
              <a:buSzPts val="1632"/>
              <a:buChar char="🞂"/>
            </a:pPr>
            <a:r>
              <a:rPr lang="en-US" sz="2400">
                <a:solidFill>
                  <a:schemeClr val="dk1"/>
                </a:solidFill>
              </a:rPr>
              <a:t>Both these methods are overloaded so that they can accept any type of data</a:t>
            </a:r>
            <a:endParaRPr/>
          </a:p>
          <a:p>
            <a:pPr indent="-256032" lvl="0" marL="365760" rtl="0" algn="l">
              <a:spcBef>
                <a:spcPts val="0"/>
              </a:spcBef>
              <a:spcAft>
                <a:spcPts val="0"/>
              </a:spcAft>
              <a:buSzPts val="1632"/>
              <a:buFont typeface="Lucida Sans"/>
              <a:buNone/>
            </a:pPr>
            <a:r>
              <a:t/>
            </a:r>
            <a:endParaRPr sz="2400">
              <a:solidFill>
                <a:schemeClr val="dk1"/>
              </a:solidFill>
            </a:endParaRPr>
          </a:p>
          <a:p>
            <a:pPr indent="-256032" lvl="0" marL="365760" rtl="0" algn="l">
              <a:spcBef>
                <a:spcPts val="0"/>
              </a:spcBef>
              <a:spcAft>
                <a:spcPts val="0"/>
              </a:spcAft>
              <a:buSzPts val="1632"/>
              <a:buFont typeface="Lucida Sans"/>
              <a:buNone/>
            </a:pPr>
            <a:r>
              <a:rPr lang="en-US" sz="2400">
                <a:solidFill>
                  <a:schemeClr val="dk1"/>
                </a:solidFill>
              </a:rPr>
              <a:t>Here are few append methods:</a:t>
            </a:r>
            <a:endParaRPr/>
          </a:p>
          <a:p>
            <a:pPr indent="-256032" lvl="0" marL="365760" rtl="0" algn="l">
              <a:spcBef>
                <a:spcPts val="0"/>
              </a:spcBef>
              <a:spcAft>
                <a:spcPts val="0"/>
              </a:spcAft>
              <a:buSzPts val="1632"/>
              <a:buFont typeface="Lucida Sans"/>
              <a:buNone/>
            </a:pPr>
            <a:r>
              <a:rPr lang="en-US" sz="2400">
                <a:solidFill>
                  <a:schemeClr val="dk1"/>
                </a:solidFill>
              </a:rPr>
              <a:t>	</a:t>
            </a:r>
            <a:r>
              <a:rPr lang="en-US">
                <a:solidFill>
                  <a:schemeClr val="dk1"/>
                </a:solidFill>
                <a:latin typeface="Courier New"/>
                <a:ea typeface="Courier New"/>
                <a:cs typeface="Courier New"/>
                <a:sym typeface="Courier New"/>
              </a:rPr>
              <a:t>StringBuffer append(String str)</a:t>
            </a:r>
            <a:endParaRPr/>
          </a:p>
          <a:p>
            <a:pPr indent="-256032" lvl="0" marL="365760" rtl="0" algn="l">
              <a:spcBef>
                <a:spcPts val="0"/>
              </a:spcBef>
              <a:spcAft>
                <a:spcPts val="0"/>
              </a:spcAft>
              <a:buSzPts val="1836"/>
              <a:buFont typeface="Courier New"/>
              <a:buNone/>
            </a:pPr>
            <a:r>
              <a:rPr lang="en-US">
                <a:solidFill>
                  <a:schemeClr val="dk1"/>
                </a:solidFill>
                <a:latin typeface="Courier New"/>
                <a:ea typeface="Courier New"/>
                <a:cs typeface="Courier New"/>
                <a:sym typeface="Courier New"/>
              </a:rPr>
              <a:t>	StringBuffer append(int num)</a:t>
            </a:r>
            <a:endParaRPr/>
          </a:p>
          <a:p>
            <a:pPr indent="-256032" lvl="0" marL="365760" rtl="0" algn="l">
              <a:spcBef>
                <a:spcPts val="0"/>
              </a:spcBef>
              <a:spcAft>
                <a:spcPts val="0"/>
              </a:spcAft>
              <a:buSzPts val="1836"/>
              <a:buFont typeface="Lucida Sans"/>
              <a:buNone/>
            </a:pPr>
            <a:r>
              <a:t/>
            </a:r>
            <a:endParaRPr>
              <a:solidFill>
                <a:schemeClr val="dk1"/>
              </a:solidFill>
              <a:latin typeface="Courier New"/>
              <a:ea typeface="Courier New"/>
              <a:cs typeface="Courier New"/>
              <a:sym typeface="Courier New"/>
            </a:endParaRPr>
          </a:p>
          <a:p>
            <a:pPr indent="-256032" lvl="0" marL="365760" rtl="0" algn="just">
              <a:spcBef>
                <a:spcPts val="400"/>
              </a:spcBef>
              <a:spcAft>
                <a:spcPts val="0"/>
              </a:spcAft>
              <a:buSzPts val="1632"/>
              <a:buChar char="🞂"/>
            </a:pPr>
            <a:r>
              <a:rPr lang="en-US" sz="2400">
                <a:solidFill>
                  <a:schemeClr val="dk1"/>
                </a:solidFill>
              </a:rPr>
              <a:t>As the name suggests, the append method adds the specified characters at the end of the StringBuffer object</a:t>
            </a:r>
            <a:endParaRPr/>
          </a:p>
        </p:txBody>
      </p:sp>
      <p:sp>
        <p:nvSpPr>
          <p:cNvPr id="594" name="Google Shape;594;p55"/>
          <p:cNvSpPr txBox="1"/>
          <p:nvPr>
            <p:ph type="title"/>
          </p:nvPr>
        </p:nvSpPr>
        <p:spPr>
          <a:xfrm>
            <a:off x="381000" y="131763"/>
            <a:ext cx="82296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 Buffer Operations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6"/>
          <p:cNvSpPr txBox="1"/>
          <p:nvPr>
            <p:ph idx="1" type="body"/>
          </p:nvPr>
        </p:nvSpPr>
        <p:spPr>
          <a:xfrm>
            <a:off x="228600" y="1295400"/>
            <a:ext cx="8686800" cy="4956175"/>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The insert methods are used to insert characters at the specified index location</a:t>
            </a:r>
            <a:endParaRPr/>
          </a:p>
          <a:p>
            <a:pPr indent="-256032" lvl="0" marL="365760" rtl="0" algn="l">
              <a:spcBef>
                <a:spcPts val="0"/>
              </a:spcBef>
              <a:spcAft>
                <a:spcPts val="0"/>
              </a:spcAft>
              <a:buSzPts val="1632"/>
              <a:buFont typeface="Lucida Sans"/>
              <a:buNone/>
            </a:pPr>
            <a:r>
              <a:t/>
            </a:r>
            <a:endParaRPr sz="2400">
              <a:solidFill>
                <a:schemeClr val="dk1"/>
              </a:solidFill>
            </a:endParaRPr>
          </a:p>
          <a:p>
            <a:pPr indent="-256032" lvl="0" marL="365760" rtl="0" algn="l">
              <a:spcBef>
                <a:spcPts val="0"/>
              </a:spcBef>
              <a:spcAft>
                <a:spcPts val="0"/>
              </a:spcAft>
              <a:buSzPts val="1632"/>
              <a:buFont typeface="Lucida Sans"/>
              <a:buNone/>
            </a:pPr>
            <a:r>
              <a:rPr lang="en-US" sz="2400">
                <a:solidFill>
                  <a:schemeClr val="dk1"/>
                </a:solidFill>
              </a:rPr>
              <a:t>Here are few insert methods: </a:t>
            </a:r>
            <a:endParaRPr/>
          </a:p>
          <a:p>
            <a:pPr indent="-256032" lvl="0" marL="365760" rtl="0" algn="l">
              <a:spcBef>
                <a:spcPts val="0"/>
              </a:spcBef>
              <a:spcAft>
                <a:spcPts val="0"/>
              </a:spcAft>
              <a:buSzPts val="1836"/>
              <a:buFont typeface="Courier New"/>
              <a:buNone/>
            </a:pPr>
            <a:r>
              <a:rPr lang="en-US">
                <a:solidFill>
                  <a:schemeClr val="dk1"/>
                </a:solidFill>
                <a:latin typeface="Courier New"/>
                <a:ea typeface="Courier New"/>
                <a:cs typeface="Courier New"/>
                <a:sym typeface="Courier New"/>
              </a:rPr>
              <a:t>	</a:t>
            </a:r>
            <a:endParaRPr/>
          </a:p>
          <a:p>
            <a:pPr indent="-256032" lvl="0" marL="365760" rtl="0" algn="l">
              <a:spcBef>
                <a:spcPts val="0"/>
              </a:spcBef>
              <a:spcAft>
                <a:spcPts val="0"/>
              </a:spcAft>
              <a:buSzPts val="1836"/>
              <a:buFont typeface="Courier New"/>
              <a:buNone/>
            </a:pPr>
            <a:r>
              <a:rPr lang="en-US">
                <a:solidFill>
                  <a:schemeClr val="dk1"/>
                </a:solidFill>
                <a:latin typeface="Courier New"/>
                <a:ea typeface="Courier New"/>
                <a:cs typeface="Courier New"/>
                <a:sym typeface="Courier New"/>
              </a:rPr>
              <a:t>	StringBuffer insert(int index, String str)</a:t>
            </a:r>
            <a:endParaRPr/>
          </a:p>
          <a:p>
            <a:pPr indent="-256032" lvl="0" marL="365760" rtl="0" algn="l">
              <a:spcBef>
                <a:spcPts val="0"/>
              </a:spcBef>
              <a:spcAft>
                <a:spcPts val="0"/>
              </a:spcAft>
              <a:buSzPts val="1836"/>
              <a:buFont typeface="Courier New"/>
              <a:buNone/>
            </a:pPr>
            <a:r>
              <a:rPr lang="en-US">
                <a:solidFill>
                  <a:schemeClr val="dk1"/>
                </a:solidFill>
                <a:latin typeface="Courier New"/>
                <a:ea typeface="Courier New"/>
                <a:cs typeface="Courier New"/>
                <a:sym typeface="Courier New"/>
              </a:rPr>
              <a:t>	StringBuffer append(int index, char ch)</a:t>
            </a:r>
            <a:endParaRPr/>
          </a:p>
          <a:p>
            <a:pPr indent="-256032" lvl="0" marL="365760" rtl="0" algn="l">
              <a:spcBef>
                <a:spcPts val="0"/>
              </a:spcBef>
              <a:spcAft>
                <a:spcPts val="0"/>
              </a:spcAft>
              <a:buSzPts val="1836"/>
              <a:buFont typeface="Lucida Sans"/>
              <a:buNone/>
            </a:pPr>
            <a:r>
              <a:t/>
            </a:r>
            <a:endParaRPr>
              <a:solidFill>
                <a:schemeClr val="dk1"/>
              </a:solidFill>
              <a:latin typeface="Courier New"/>
              <a:ea typeface="Courier New"/>
              <a:cs typeface="Courier New"/>
              <a:sym typeface="Courier New"/>
            </a:endParaRPr>
          </a:p>
          <a:p>
            <a:pPr indent="-256032" lvl="0" marL="365760" rtl="0" algn="just">
              <a:spcBef>
                <a:spcPts val="0"/>
              </a:spcBef>
              <a:spcAft>
                <a:spcPts val="0"/>
              </a:spcAft>
              <a:buSzPts val="1632"/>
              <a:buChar char="🞂"/>
            </a:pPr>
            <a:r>
              <a:rPr lang="en-US" sz="2400">
                <a:solidFill>
                  <a:schemeClr val="dk1"/>
                </a:solidFill>
              </a:rPr>
              <a:t>Index specifies at which point the string will be inserted into the invoking StringBuffer object</a:t>
            </a:r>
            <a:endParaRPr/>
          </a:p>
        </p:txBody>
      </p:sp>
      <p:sp>
        <p:nvSpPr>
          <p:cNvPr id="601" name="Google Shape;601;p56"/>
          <p:cNvSpPr txBox="1"/>
          <p:nvPr>
            <p:ph type="title"/>
          </p:nvPr>
        </p:nvSpPr>
        <p:spPr>
          <a:xfrm>
            <a:off x="381000" y="76200"/>
            <a:ext cx="83058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StringBuffer Operations (Contd.).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7"/>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904"/>
              <a:buChar char="🞂"/>
            </a:pPr>
            <a:r>
              <a:rPr b="1" lang="en-US" sz="2800">
                <a:solidFill>
                  <a:schemeClr val="dk1"/>
                </a:solidFill>
              </a:rPr>
              <a:t>delete() -  </a:t>
            </a:r>
            <a:r>
              <a:rPr lang="en-US" sz="2800">
                <a:solidFill>
                  <a:schemeClr val="dk1"/>
                </a:solidFill>
              </a:rPr>
              <a:t>This method is used to delete specified substring within the StringBuffer object</a:t>
            </a:r>
            <a:endParaRPr/>
          </a:p>
          <a:p>
            <a:pPr indent="-256032" lvl="0" marL="365760" rtl="0" algn="l">
              <a:spcBef>
                <a:spcPts val="400"/>
              </a:spcBef>
              <a:spcAft>
                <a:spcPts val="0"/>
              </a:spcAft>
              <a:buSzPts val="1632"/>
              <a:buFont typeface="Arial"/>
              <a:buNone/>
            </a:pPr>
            <a:r>
              <a:t/>
            </a:r>
            <a:endParaRPr sz="2400">
              <a:solidFill>
                <a:schemeClr val="dk1"/>
              </a:solidFill>
            </a:endParaRPr>
          </a:p>
          <a:p>
            <a:pPr indent="-256032" lvl="0" marL="365760" rtl="0" algn="l">
              <a:spcBef>
                <a:spcPts val="400"/>
              </a:spcBef>
              <a:spcAft>
                <a:spcPts val="0"/>
              </a:spcAft>
              <a:buSzPts val="1632"/>
              <a:buFont typeface="Lucida Sans"/>
              <a:buNone/>
            </a:pPr>
            <a:r>
              <a:t/>
            </a:r>
            <a:endParaRPr sz="2400">
              <a:solidFill>
                <a:schemeClr val="dk1"/>
              </a:solidFill>
            </a:endParaRPr>
          </a:p>
          <a:p>
            <a:pPr indent="-256032" lvl="0" marL="365760" rtl="0" algn="l">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public StringBuffer </a:t>
            </a:r>
            <a:r>
              <a:rPr b="1" lang="en-US" sz="2800">
                <a:solidFill>
                  <a:schemeClr val="dk1"/>
                </a:solidFill>
                <a:latin typeface="Courier New"/>
                <a:ea typeface="Courier New"/>
                <a:cs typeface="Courier New"/>
                <a:sym typeface="Courier New"/>
              </a:rPr>
              <a:t>delete</a:t>
            </a:r>
            <a:r>
              <a:rPr lang="en-US" sz="2800">
                <a:solidFill>
                  <a:schemeClr val="dk1"/>
                </a:solidFill>
                <a:latin typeface="Courier New"/>
                <a:ea typeface="Courier New"/>
                <a:cs typeface="Courier New"/>
                <a:sym typeface="Courier New"/>
              </a:rPr>
              <a:t>(int start, int end)</a:t>
            </a:r>
            <a:endParaRPr/>
          </a:p>
        </p:txBody>
      </p:sp>
      <p:sp>
        <p:nvSpPr>
          <p:cNvPr id="608" name="Google Shape;608;p57"/>
          <p:cNvSpPr txBox="1"/>
          <p:nvPr>
            <p:ph type="title"/>
          </p:nvPr>
        </p:nvSpPr>
        <p:spPr>
          <a:xfrm>
            <a:off x="457200" y="1524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StringBuffer Operations (Contd.).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1632"/>
              <a:buFont typeface="Arial"/>
              <a:buNone/>
            </a:pPr>
            <a:r>
              <a:rPr b="1" lang="en-US" sz="2400">
                <a:solidFill>
                  <a:schemeClr val="dk1"/>
                </a:solidFill>
              </a:rPr>
              <a:t>replace() - </a:t>
            </a:r>
            <a:r>
              <a:rPr lang="en-US" sz="2400">
                <a:solidFill>
                  <a:schemeClr val="dk1"/>
                </a:solidFill>
              </a:rPr>
              <a:t>This method is used to replace part of this StringBuffer(substring) with another substring</a:t>
            </a:r>
            <a:endParaRPr/>
          </a:p>
          <a:p>
            <a:pPr indent="-256032" lvl="0" marL="365760" rtl="0" algn="l">
              <a:spcBef>
                <a:spcPts val="400"/>
              </a:spcBef>
              <a:spcAft>
                <a:spcPts val="0"/>
              </a:spcAft>
              <a:buSzPts val="1836"/>
              <a:buFont typeface="Arial"/>
              <a:buNone/>
            </a:pPr>
            <a:r>
              <a:rPr lang="en-US">
                <a:solidFill>
                  <a:schemeClr val="dk1"/>
                </a:solidFill>
              </a:rPr>
              <a:t> </a:t>
            </a:r>
            <a:endParaRPr/>
          </a:p>
          <a:p>
            <a:pPr indent="-256032" lvl="0" marL="365760" rtl="0" algn="l">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StringBuffer </a:t>
            </a:r>
            <a:r>
              <a:rPr b="1" lang="en-US">
                <a:solidFill>
                  <a:schemeClr val="dk1"/>
                </a:solidFill>
                <a:latin typeface="Courier New"/>
                <a:ea typeface="Courier New"/>
                <a:cs typeface="Courier New"/>
                <a:sym typeface="Courier New"/>
              </a:rPr>
              <a:t>replace</a:t>
            </a:r>
            <a:r>
              <a:rPr lang="en-US">
                <a:solidFill>
                  <a:schemeClr val="dk1"/>
                </a:solidFill>
                <a:latin typeface="Courier New"/>
                <a:ea typeface="Courier New"/>
                <a:cs typeface="Courier New"/>
                <a:sym typeface="Courier New"/>
              </a:rPr>
              <a:t>(int start, int end, String str)</a:t>
            </a:r>
            <a:endParaRPr/>
          </a:p>
          <a:p>
            <a:pPr indent="-256032" lvl="0" marL="365760" rtl="0" algn="l">
              <a:spcBef>
                <a:spcPts val="400"/>
              </a:spcBef>
              <a:spcAft>
                <a:spcPts val="0"/>
              </a:spcAft>
              <a:buSzPts val="1836"/>
              <a:buFont typeface="Lucida Sans"/>
              <a:buNone/>
            </a:pPr>
            <a:r>
              <a:t/>
            </a:r>
            <a:endParaRPr>
              <a:solidFill>
                <a:schemeClr val="dk1"/>
              </a:solidFill>
            </a:endParaRPr>
          </a:p>
          <a:p>
            <a:pPr indent="-256032" lvl="0" marL="365760" rtl="0" algn="just">
              <a:spcBef>
                <a:spcPts val="400"/>
              </a:spcBef>
              <a:spcAft>
                <a:spcPts val="0"/>
              </a:spcAft>
              <a:buSzPts val="1632"/>
              <a:buFont typeface="Arial"/>
              <a:buNone/>
            </a:pPr>
            <a:r>
              <a:rPr b="1" lang="en-US" sz="2400">
                <a:solidFill>
                  <a:schemeClr val="dk1"/>
                </a:solidFill>
              </a:rPr>
              <a:t>substring() - </a:t>
            </a:r>
            <a:r>
              <a:rPr lang="en-US" sz="2400">
                <a:solidFill>
                  <a:schemeClr val="dk1"/>
                </a:solidFill>
              </a:rPr>
              <a:t>This method returns a new string which is actually a substring of this StringBuffer. It extracts characters starting from the specified index all the way till the end of the StringBuffer</a:t>
            </a:r>
            <a:endParaRPr/>
          </a:p>
          <a:p>
            <a:pPr indent="-256032" lvl="0" marL="365760" rtl="0" algn="l">
              <a:spcBef>
                <a:spcPts val="400"/>
              </a:spcBef>
              <a:spcAft>
                <a:spcPts val="0"/>
              </a:spcAft>
              <a:buSzPts val="680"/>
              <a:buFont typeface="Arial"/>
              <a:buNone/>
            </a:pPr>
            <a:r>
              <a:t/>
            </a:r>
            <a:endParaRPr sz="1000">
              <a:solidFill>
                <a:schemeClr val="dk1"/>
              </a:solidFill>
            </a:endParaRPr>
          </a:p>
          <a:p>
            <a:pPr indent="-256032" lvl="0" marL="365760" rtl="0" algn="l">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 substring(int start)</a:t>
            </a:r>
            <a:endParaRPr/>
          </a:p>
          <a:p>
            <a:pPr indent="-256032" lvl="0" marL="365760" rtl="0" algn="l">
              <a:spcBef>
                <a:spcPts val="400"/>
              </a:spcBef>
              <a:spcAft>
                <a:spcPts val="0"/>
              </a:spcAft>
              <a:buSzPts val="1836"/>
              <a:buFont typeface="Lucida Sans"/>
              <a:buNone/>
            </a:pPr>
            <a:r>
              <a:t/>
            </a:r>
            <a:endParaRPr>
              <a:solidFill>
                <a:schemeClr val="dk1"/>
              </a:solidFill>
            </a:endParaRPr>
          </a:p>
        </p:txBody>
      </p:sp>
      <p:sp>
        <p:nvSpPr>
          <p:cNvPr id="615" name="Google Shape;615;p58"/>
          <p:cNvSpPr txBox="1"/>
          <p:nvPr>
            <p:ph type="title"/>
          </p:nvPr>
        </p:nvSpPr>
        <p:spPr>
          <a:xfrm>
            <a:off x="457200" y="762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StringBuffer Operations (Contd.). </a:t>
            </a:r>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b="1" lang="en-US" sz="2400">
                <a:solidFill>
                  <a:schemeClr val="dk1"/>
                </a:solidFill>
              </a:rPr>
              <a:t>reverse() - </a:t>
            </a:r>
            <a:r>
              <a:rPr lang="en-US" sz="2400">
                <a:solidFill>
                  <a:schemeClr val="dk1"/>
                </a:solidFill>
              </a:rPr>
              <a:t>As the name suggests, the character sequence is reversed with this method</a:t>
            </a:r>
            <a:endParaRPr/>
          </a:p>
          <a:p>
            <a:pPr indent="-212851" lvl="0" marL="365760" rtl="0" algn="l">
              <a:spcBef>
                <a:spcPts val="400"/>
              </a:spcBef>
              <a:spcAft>
                <a:spcPts val="0"/>
              </a:spcAft>
              <a:buSzPts val="680"/>
              <a:buNone/>
            </a:pPr>
            <a:r>
              <a:t/>
            </a:r>
            <a:endParaRPr sz="1000">
              <a:solidFill>
                <a:schemeClr val="dk1"/>
              </a:solidFill>
            </a:endParaRPr>
          </a:p>
          <a:p>
            <a:pPr indent="-256032" lvl="0" marL="365760" rtl="0" algn="l">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StringBuffer </a:t>
            </a:r>
            <a:r>
              <a:rPr b="1" lang="en-US" sz="2400">
                <a:solidFill>
                  <a:schemeClr val="dk1"/>
                </a:solidFill>
                <a:latin typeface="Courier New"/>
                <a:ea typeface="Courier New"/>
                <a:cs typeface="Courier New"/>
                <a:sym typeface="Courier New"/>
              </a:rPr>
              <a:t>reverse</a:t>
            </a:r>
            <a:r>
              <a:rPr lang="en-US" sz="2400">
                <a:solidFill>
                  <a:schemeClr val="dk1"/>
                </a:solidFill>
                <a:latin typeface="Courier New"/>
                <a:ea typeface="Courier New"/>
                <a:cs typeface="Courier New"/>
                <a:sym typeface="Courier New"/>
              </a:rPr>
              <a:t>()</a:t>
            </a:r>
            <a:endParaRPr sz="2400">
              <a:solidFill>
                <a:schemeClr val="dk1"/>
              </a:solidFill>
            </a:endParaRPr>
          </a:p>
          <a:p>
            <a:pPr indent="-256032" lvl="0" marL="365760" rtl="0" algn="l">
              <a:spcBef>
                <a:spcPts val="400"/>
              </a:spcBef>
              <a:spcAft>
                <a:spcPts val="0"/>
              </a:spcAft>
              <a:buSzPts val="1836"/>
              <a:buFont typeface="Lucida Sans"/>
              <a:buNone/>
            </a:pPr>
            <a:r>
              <a:t/>
            </a:r>
            <a:endParaRPr>
              <a:solidFill>
                <a:schemeClr val="dk1"/>
              </a:solidFill>
            </a:endParaRPr>
          </a:p>
          <a:p>
            <a:pPr indent="-256032" lvl="0" marL="365760" rtl="0" algn="l">
              <a:spcBef>
                <a:spcPts val="400"/>
              </a:spcBef>
              <a:spcAft>
                <a:spcPts val="0"/>
              </a:spcAft>
              <a:buSzPts val="1632"/>
              <a:buChar char="🞂"/>
            </a:pPr>
            <a:r>
              <a:rPr b="1" lang="en-US" sz="2400">
                <a:solidFill>
                  <a:schemeClr val="dk1"/>
                </a:solidFill>
              </a:rPr>
              <a:t>length() – </a:t>
            </a:r>
            <a:r>
              <a:rPr lang="en-US" sz="2400">
                <a:solidFill>
                  <a:schemeClr val="dk1"/>
                </a:solidFill>
              </a:rPr>
              <a:t>Used to find the length of the StringBuffer</a:t>
            </a:r>
            <a:endParaRPr/>
          </a:p>
          <a:p>
            <a:pPr indent="-256032" lvl="0" marL="365760" rtl="0" algn="l">
              <a:spcBef>
                <a:spcPts val="400"/>
              </a:spcBef>
              <a:spcAft>
                <a:spcPts val="0"/>
              </a:spcAft>
              <a:buSzPts val="680"/>
              <a:buFont typeface="Lucida Sans"/>
              <a:buNone/>
            </a:pPr>
            <a:r>
              <a:t/>
            </a:r>
            <a:endParaRPr sz="1000">
              <a:solidFill>
                <a:schemeClr val="dk1"/>
              </a:solidFill>
              <a:latin typeface="Courier New"/>
              <a:ea typeface="Courier New"/>
              <a:cs typeface="Courier New"/>
              <a:sym typeface="Courier New"/>
            </a:endParaRPr>
          </a:p>
          <a:p>
            <a:pPr indent="-256032" lvl="0" marL="365760" rtl="0" algn="l">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int </a:t>
            </a:r>
            <a:r>
              <a:rPr b="1" lang="en-US" sz="2400">
                <a:solidFill>
                  <a:schemeClr val="dk1"/>
                </a:solidFill>
                <a:latin typeface="Courier New"/>
                <a:ea typeface="Courier New"/>
                <a:cs typeface="Courier New"/>
                <a:sym typeface="Courier New"/>
              </a:rPr>
              <a:t>length</a:t>
            </a:r>
            <a:r>
              <a:rPr lang="en-US" sz="2400">
                <a:solidFill>
                  <a:schemeClr val="dk1"/>
                </a:solidFill>
                <a:latin typeface="Courier New"/>
                <a:ea typeface="Courier New"/>
                <a:cs typeface="Courier New"/>
                <a:sym typeface="Courier New"/>
              </a:rPr>
              <a:t>()</a:t>
            </a:r>
            <a:endParaRPr/>
          </a:p>
          <a:p>
            <a:pPr indent="-256032" lvl="0" marL="365760" rtl="0" algn="l">
              <a:spcBef>
                <a:spcPts val="400"/>
              </a:spcBef>
              <a:spcAft>
                <a:spcPts val="0"/>
              </a:spcAft>
              <a:buSzPts val="1836"/>
              <a:buFont typeface="Lucida Sans"/>
              <a:buNone/>
            </a:pPr>
            <a:r>
              <a:t/>
            </a:r>
            <a:endParaRPr>
              <a:solidFill>
                <a:schemeClr val="dk1"/>
              </a:solidFill>
              <a:latin typeface="Courier New"/>
              <a:ea typeface="Courier New"/>
              <a:cs typeface="Courier New"/>
              <a:sym typeface="Courier New"/>
            </a:endParaRPr>
          </a:p>
        </p:txBody>
      </p:sp>
      <p:sp>
        <p:nvSpPr>
          <p:cNvPr id="622" name="Google Shape;622;p59"/>
          <p:cNvSpPr txBox="1"/>
          <p:nvPr>
            <p:ph type="title"/>
          </p:nvPr>
        </p:nvSpPr>
        <p:spPr>
          <a:xfrm>
            <a:off x="457200" y="131763"/>
            <a:ext cx="82296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StringBuffer Operations (Contd.).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idx="1" type="body"/>
          </p:nvPr>
        </p:nvSpPr>
        <p:spPr>
          <a:xfrm>
            <a:off x="304800" y="984250"/>
            <a:ext cx="8686800" cy="709613"/>
          </a:xfrm>
          <a:prstGeom prst="rect">
            <a:avLst/>
          </a:prstGeom>
          <a:noFill/>
          <a:ln>
            <a:noFill/>
          </a:ln>
        </p:spPr>
        <p:txBody>
          <a:bodyPr anchorCtr="0" anchor="t" bIns="45700" lIns="91425" spcFirstLastPara="1" rIns="91425" wrap="square" tIns="45700">
            <a:normAutofit fontScale="62500" lnSpcReduction="20000"/>
          </a:bodyPr>
          <a:lstStyle/>
          <a:p>
            <a:pPr indent="-256032" lvl="0" marL="365760" rtl="0" algn="l">
              <a:lnSpc>
                <a:spcPct val="150000"/>
              </a:lnSpc>
              <a:spcBef>
                <a:spcPts val="0"/>
              </a:spcBef>
              <a:spcAft>
                <a:spcPts val="0"/>
              </a:spcAft>
              <a:buSzPct val="68000"/>
              <a:buFont typeface="Noto Sans Symbols"/>
              <a:buNone/>
            </a:pPr>
            <a:r>
              <a:rPr lang="en-US">
                <a:solidFill>
                  <a:schemeClr val="dk1"/>
                </a:solidFill>
              </a:rPr>
              <a:t>  Define an Employee class with instance variables and instance methods</a:t>
            </a:r>
            <a:endParaRPr/>
          </a:p>
        </p:txBody>
      </p:sp>
      <p:sp>
        <p:nvSpPr>
          <p:cNvPr id="179" name="Google Shape;179;p6"/>
          <p:cNvSpPr txBox="1"/>
          <p:nvPr>
            <p:ph type="title"/>
          </p:nvPr>
        </p:nvSpPr>
        <p:spPr>
          <a:xfrm>
            <a:off x="228600" y="109538"/>
            <a:ext cx="84582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Defining a Class in java</a:t>
            </a:r>
            <a:endParaRPr/>
          </a:p>
        </p:txBody>
      </p:sp>
      <p:sp>
        <p:nvSpPr>
          <p:cNvPr id="180" name="Google Shape;180;p6"/>
          <p:cNvSpPr/>
          <p:nvPr/>
        </p:nvSpPr>
        <p:spPr>
          <a:xfrm>
            <a:off x="228600" y="2362200"/>
            <a:ext cx="3886200" cy="3505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81" name="Google Shape;181;p6"/>
          <p:cNvSpPr/>
          <p:nvPr/>
        </p:nvSpPr>
        <p:spPr>
          <a:xfrm>
            <a:off x="381000" y="2819400"/>
            <a:ext cx="32766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82" name="Google Shape;182;p6"/>
          <p:cNvSpPr/>
          <p:nvPr/>
        </p:nvSpPr>
        <p:spPr>
          <a:xfrm>
            <a:off x="304800" y="2338388"/>
            <a:ext cx="30607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class  Employee</a:t>
            </a:r>
            <a:endParaRPr/>
          </a:p>
        </p:txBody>
      </p:sp>
      <p:sp>
        <p:nvSpPr>
          <p:cNvPr id="183" name="Google Shape;183;p6"/>
          <p:cNvSpPr/>
          <p:nvPr/>
        </p:nvSpPr>
        <p:spPr>
          <a:xfrm>
            <a:off x="355600" y="4114800"/>
            <a:ext cx="3378200" cy="165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84" name="Google Shape;184;p6"/>
          <p:cNvSpPr/>
          <p:nvPr/>
        </p:nvSpPr>
        <p:spPr>
          <a:xfrm>
            <a:off x="381000" y="2819400"/>
            <a:ext cx="25908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Instance variables</a:t>
            </a:r>
            <a:endParaRPr/>
          </a:p>
        </p:txBody>
      </p:sp>
      <p:sp>
        <p:nvSpPr>
          <p:cNvPr id="185" name="Google Shape;185;p6"/>
          <p:cNvSpPr txBox="1"/>
          <p:nvPr/>
        </p:nvSpPr>
        <p:spPr>
          <a:xfrm>
            <a:off x="2514600" y="51816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86" name="Google Shape;186;p6"/>
          <p:cNvSpPr txBox="1"/>
          <p:nvPr/>
        </p:nvSpPr>
        <p:spPr>
          <a:xfrm>
            <a:off x="381000" y="4114800"/>
            <a:ext cx="21336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Instance methods</a:t>
            </a:r>
            <a:endParaRPr/>
          </a:p>
        </p:txBody>
      </p:sp>
      <p:sp>
        <p:nvSpPr>
          <p:cNvPr id="187" name="Google Shape;187;p6"/>
          <p:cNvSpPr txBox="1"/>
          <p:nvPr/>
        </p:nvSpPr>
        <p:spPr>
          <a:xfrm>
            <a:off x="1130300" y="4521200"/>
            <a:ext cx="2578100" cy="1077913"/>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setId(…)</a:t>
            </a:r>
            <a:endParaRPr/>
          </a:p>
          <a:p>
            <a:pPr indent="-101600" lvl="0" marL="0" marR="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setName(…)</a:t>
            </a:r>
            <a:endParaRPr/>
          </a:p>
          <a:p>
            <a:pPr indent="-101600" lvl="0" marL="0" marR="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setSalary(…)</a:t>
            </a:r>
            <a:endParaRPr/>
          </a:p>
          <a:p>
            <a:pPr indent="-101600" lvl="0" marL="0" marR="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getEmployeeDetails()</a:t>
            </a:r>
            <a:endParaRPr/>
          </a:p>
        </p:txBody>
      </p:sp>
      <p:sp>
        <p:nvSpPr>
          <p:cNvPr id="188" name="Google Shape;188;p6"/>
          <p:cNvSpPr txBox="1"/>
          <p:nvPr/>
        </p:nvSpPr>
        <p:spPr>
          <a:xfrm>
            <a:off x="4419600" y="2097088"/>
            <a:ext cx="4495800" cy="180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Verdana"/>
                <a:ea typeface="Verdana"/>
                <a:cs typeface="Verdana"/>
                <a:sym typeface="Verdana"/>
              </a:rPr>
              <a:t>class Employee{</a:t>
            </a:r>
            <a:br>
              <a:rPr lang="en-US" sz="1600">
                <a:solidFill>
                  <a:schemeClr val="dk1"/>
                </a:solidFill>
                <a:latin typeface="Verdana"/>
                <a:ea typeface="Verdana"/>
                <a:cs typeface="Verdana"/>
                <a:sym typeface="Verdana"/>
              </a:rPr>
            </a:br>
            <a:r>
              <a:rPr lang="en-US" sz="1600">
                <a:solidFill>
                  <a:schemeClr val="dk1"/>
                </a:solidFill>
                <a:latin typeface="Verdana"/>
                <a:ea typeface="Verdana"/>
                <a:cs typeface="Verdana"/>
                <a:sym typeface="Verdana"/>
              </a:rPr>
              <a:t> </a:t>
            </a:r>
            <a:endParaRPr/>
          </a:p>
          <a:p>
            <a:pPr indent="0" lvl="0" marL="0" marR="0" rtl="0" algn="l">
              <a:spcBef>
                <a:spcPts val="0"/>
              </a:spcBef>
              <a:spcAft>
                <a:spcPts val="0"/>
              </a:spcAft>
              <a:buNone/>
            </a:pPr>
            <a:r>
              <a:t/>
            </a:r>
            <a:endParaRPr sz="1600">
              <a:solidFill>
                <a:schemeClr val="dk1"/>
              </a:solidFill>
              <a:latin typeface="Verdana"/>
              <a:ea typeface="Verdana"/>
              <a:cs typeface="Verdana"/>
              <a:sym typeface="Verdana"/>
            </a:endParaRPr>
          </a:p>
          <a:p>
            <a:pPr indent="0" lvl="0" marL="0" marR="0" rtl="0" algn="l">
              <a:spcBef>
                <a:spcPts val="0"/>
              </a:spcBef>
              <a:spcAft>
                <a:spcPts val="0"/>
              </a:spcAft>
              <a:buNone/>
            </a:pPr>
            <a:r>
              <a:rPr lang="en-US" sz="1600">
                <a:solidFill>
                  <a:schemeClr val="dk1"/>
                </a:solidFill>
                <a:latin typeface="Verdana"/>
                <a:ea typeface="Verdana"/>
                <a:cs typeface="Verdana"/>
                <a:sym typeface="Verdana"/>
              </a:rPr>
              <a:t> </a:t>
            </a:r>
            <a:endParaRPr/>
          </a:p>
          <a:p>
            <a:pPr indent="0" lvl="0" marL="0" marR="0" rtl="0" algn="l">
              <a:spcBef>
                <a:spcPts val="0"/>
              </a:spcBef>
              <a:spcAft>
                <a:spcPts val="0"/>
              </a:spcAft>
              <a:buNone/>
            </a:pPr>
            <a:r>
              <a:t/>
            </a:r>
            <a:endParaRPr sz="1600">
              <a:solidFill>
                <a:schemeClr val="dk1"/>
              </a:solidFill>
              <a:latin typeface="Verdana"/>
              <a:ea typeface="Verdana"/>
              <a:cs typeface="Verdana"/>
              <a:sym typeface="Verdana"/>
            </a:endParaRPr>
          </a:p>
          <a:p>
            <a:pPr indent="0" lvl="0" marL="0" marR="0" rtl="0" algn="l">
              <a:spcBef>
                <a:spcPts val="0"/>
              </a:spcBef>
              <a:spcAft>
                <a:spcPts val="0"/>
              </a:spcAft>
              <a:buNone/>
            </a:pPr>
            <a:r>
              <a:t/>
            </a:r>
            <a:endParaRPr sz="1600">
              <a:solidFill>
                <a:schemeClr val="dk1"/>
              </a:solidFill>
              <a:latin typeface="Verdana"/>
              <a:ea typeface="Verdana"/>
              <a:cs typeface="Verdana"/>
              <a:sym typeface="Verdana"/>
            </a:endParaRPr>
          </a:p>
          <a:p>
            <a:pPr indent="0" lvl="0" marL="0" marR="0" rtl="0" algn="l">
              <a:spcBef>
                <a:spcPts val="0"/>
              </a:spcBef>
              <a:spcAft>
                <a:spcPts val="0"/>
              </a:spcAft>
              <a:buNone/>
            </a:pPr>
            <a:r>
              <a:t/>
            </a:r>
            <a:endParaRPr sz="1600">
              <a:solidFill>
                <a:schemeClr val="dk1"/>
              </a:solidFill>
              <a:latin typeface="Verdana"/>
              <a:ea typeface="Verdana"/>
              <a:cs typeface="Verdana"/>
              <a:sym typeface="Verdana"/>
            </a:endParaRPr>
          </a:p>
        </p:txBody>
      </p:sp>
      <p:sp>
        <p:nvSpPr>
          <p:cNvPr id="189" name="Google Shape;189;p6"/>
          <p:cNvSpPr txBox="1"/>
          <p:nvPr/>
        </p:nvSpPr>
        <p:spPr>
          <a:xfrm>
            <a:off x="1168400" y="3144838"/>
            <a:ext cx="1358900" cy="830262"/>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id</a:t>
            </a:r>
            <a:endParaRPr/>
          </a:p>
          <a:p>
            <a:pPr indent="-101600" lvl="0" marL="0" marR="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name </a:t>
            </a:r>
            <a:endParaRPr/>
          </a:p>
          <a:p>
            <a:pPr indent="-101600" lvl="0" marL="0" marR="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salary</a:t>
            </a:r>
            <a:endParaRPr/>
          </a:p>
        </p:txBody>
      </p:sp>
      <p:sp>
        <p:nvSpPr>
          <p:cNvPr id="190" name="Google Shape;190;p6"/>
          <p:cNvSpPr/>
          <p:nvPr/>
        </p:nvSpPr>
        <p:spPr>
          <a:xfrm>
            <a:off x="4724400" y="2489200"/>
            <a:ext cx="2057400" cy="698500"/>
          </a:xfrm>
          <a:custGeom>
            <a:rect b="b" l="l" r="r" t="t"/>
            <a:pathLst>
              <a:path extrusionOk="0" h="120000" w="120000">
                <a:moveTo>
                  <a:pt x="0" y="0"/>
                </a:moveTo>
                <a:lnTo>
                  <a:pt x="120000" y="0"/>
                </a:lnTo>
                <a:lnTo>
                  <a:pt x="120000" y="120000"/>
                </a:lnTo>
                <a:lnTo>
                  <a:pt x="0" y="120000"/>
                </a:lnTo>
                <a:close/>
              </a:path>
              <a:path extrusionOk="0" fill="none" h="120000" w="120000">
                <a:moveTo>
                  <a:pt x="-5455" y="0"/>
                </a:moveTo>
                <a:close/>
                <a:lnTo>
                  <a:pt x="-5455" y="120000"/>
                </a:lnTo>
              </a:path>
              <a:path extrusionOk="0" fill="none" h="120000" w="120000">
                <a:moveTo>
                  <a:pt x="-5455" y="22500"/>
                </a:moveTo>
                <a:lnTo>
                  <a:pt x="-68411" y="135000"/>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int id;</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String name;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int salary;</a:t>
            </a:r>
            <a:endParaRPr/>
          </a:p>
          <a:p>
            <a:pPr indent="0" lvl="0" marL="0" marR="0" rtl="0" algn="ctr">
              <a:spcBef>
                <a:spcPts val="0"/>
              </a:spcBef>
              <a:spcAft>
                <a:spcPts val="0"/>
              </a:spcAft>
              <a:buNone/>
            </a:pPr>
            <a:r>
              <a:t/>
            </a:r>
            <a:endParaRPr sz="1400">
              <a:solidFill>
                <a:schemeClr val="lt1"/>
              </a:solidFill>
              <a:latin typeface="Verdana"/>
              <a:ea typeface="Verdana"/>
              <a:cs typeface="Verdana"/>
              <a:sym typeface="Verdana"/>
            </a:endParaRPr>
          </a:p>
        </p:txBody>
      </p:sp>
      <p:sp>
        <p:nvSpPr>
          <p:cNvPr id="191" name="Google Shape;191;p6"/>
          <p:cNvSpPr/>
          <p:nvPr/>
        </p:nvSpPr>
        <p:spPr>
          <a:xfrm>
            <a:off x="4572000" y="3467100"/>
            <a:ext cx="4038600" cy="2895600"/>
          </a:xfrm>
          <a:custGeom>
            <a:rect b="b" l="l" r="r" t="t"/>
            <a:pathLst>
              <a:path extrusionOk="0" h="120000" w="120000">
                <a:moveTo>
                  <a:pt x="0" y="0"/>
                </a:moveTo>
                <a:lnTo>
                  <a:pt x="120000" y="0"/>
                </a:lnTo>
                <a:lnTo>
                  <a:pt x="120000" y="120000"/>
                </a:lnTo>
                <a:lnTo>
                  <a:pt x="0" y="120000"/>
                </a:lnTo>
                <a:close/>
              </a:path>
              <a:path extrusionOk="0" fill="none" h="120000" w="120000">
                <a:moveTo>
                  <a:pt x="-2267" y="0"/>
                </a:moveTo>
                <a:close/>
                <a:lnTo>
                  <a:pt x="-2267" y="120000"/>
                </a:lnTo>
              </a:path>
              <a:path extrusionOk="0" fill="none" h="120000" w="120000">
                <a:moveTo>
                  <a:pt x="-2267" y="4739"/>
                </a:moveTo>
                <a:lnTo>
                  <a:pt x="-24011" y="56844"/>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  void setId(int i)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id = i;</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void setName(String n)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name = n;</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void setSalary(int s)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salary = s;</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void getEmployeeDetails( ) {</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      System.out.println (name + “ salary is “ + salary);</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   }</a:t>
            </a:r>
            <a:endParaRPr/>
          </a:p>
          <a:p>
            <a:pPr indent="0" lvl="0" marL="0" marR="0" rtl="0" algn="ctr">
              <a:spcBef>
                <a:spcPts val="0"/>
              </a:spcBef>
              <a:spcAft>
                <a:spcPts val="0"/>
              </a:spcAft>
              <a:buNone/>
            </a:pPr>
            <a:r>
              <a:t/>
            </a:r>
            <a:endParaRPr sz="1400">
              <a:solidFill>
                <a:schemeClr val="dk1"/>
              </a:solidFill>
              <a:latin typeface="Verdana"/>
              <a:ea typeface="Verdana"/>
              <a:cs typeface="Verdana"/>
              <a:sym typeface="Verdana"/>
            </a:endParaRPr>
          </a:p>
        </p:txBody>
      </p:sp>
      <p:sp>
        <p:nvSpPr>
          <p:cNvPr id="192" name="Google Shape;192;p6"/>
          <p:cNvSpPr txBox="1"/>
          <p:nvPr/>
        </p:nvSpPr>
        <p:spPr>
          <a:xfrm>
            <a:off x="4403725" y="6284913"/>
            <a:ext cx="2603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0"/>
          <p:cNvSpPr txBox="1"/>
          <p:nvPr>
            <p:ph idx="1" type="body"/>
          </p:nvPr>
        </p:nvSpPr>
        <p:spPr>
          <a:xfrm>
            <a:off x="457200" y="1144588"/>
            <a:ext cx="8229600" cy="50530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Font typeface="Arial"/>
              <a:buNone/>
            </a:pPr>
            <a:r>
              <a:rPr b="1" lang="en-US" sz="2400">
                <a:solidFill>
                  <a:schemeClr val="dk1"/>
                </a:solidFill>
              </a:rPr>
              <a:t>capacity() – </a:t>
            </a:r>
            <a:r>
              <a:rPr lang="en-US" sz="2400">
                <a:solidFill>
                  <a:schemeClr val="dk1"/>
                </a:solidFill>
              </a:rPr>
              <a:t>We can find the capacity of the StringBuffer using this method</a:t>
            </a:r>
            <a:endParaRPr/>
          </a:p>
          <a:p>
            <a:pPr indent="-256032" lvl="0" marL="365760" rtl="0" algn="just">
              <a:spcBef>
                <a:spcPts val="400"/>
              </a:spcBef>
              <a:spcAft>
                <a:spcPts val="0"/>
              </a:spcAft>
              <a:buSzPts val="680"/>
              <a:buFont typeface="Arial"/>
              <a:buNone/>
            </a:pPr>
            <a:r>
              <a:t/>
            </a:r>
            <a:endParaRPr sz="1000">
              <a:solidFill>
                <a:schemeClr val="dk1"/>
              </a:solidFill>
            </a:endParaRPr>
          </a:p>
          <a:p>
            <a:pPr indent="-256032" lvl="0" marL="365760" rtl="0" algn="just">
              <a:spcBef>
                <a:spcPts val="400"/>
              </a:spcBef>
              <a:spcAft>
                <a:spcPts val="0"/>
              </a:spcAft>
              <a:buSzPts val="1632"/>
              <a:buFont typeface="Arial"/>
              <a:buNone/>
            </a:pPr>
            <a:r>
              <a:rPr lang="en-US" sz="2400">
                <a:solidFill>
                  <a:schemeClr val="dk1"/>
                </a:solidFill>
              </a:rPr>
              <a:t>What is capacity ?</a:t>
            </a:r>
            <a:endParaRPr/>
          </a:p>
          <a:p>
            <a:pPr indent="-256032" lvl="0" marL="365760" rtl="0" algn="just">
              <a:spcBef>
                <a:spcPts val="400"/>
              </a:spcBef>
              <a:spcAft>
                <a:spcPts val="0"/>
              </a:spcAft>
              <a:buSzPts val="1632"/>
              <a:buFont typeface="Arial"/>
              <a:buNone/>
            </a:pPr>
            <a:r>
              <a:rPr lang="en-US" sz="2400">
                <a:solidFill>
                  <a:schemeClr val="dk1"/>
                </a:solidFill>
              </a:rPr>
              <a:t>The capacity is the amount of storage available for the characters that have just been inserted</a:t>
            </a:r>
            <a:endParaRPr/>
          </a:p>
          <a:p>
            <a:pPr indent="-256032" lvl="0" marL="365760" rtl="0" algn="just">
              <a:spcBef>
                <a:spcPts val="400"/>
              </a:spcBef>
              <a:spcAft>
                <a:spcPts val="0"/>
              </a:spcAft>
              <a:buSzPts val="680"/>
              <a:buFont typeface="Lucida Sans"/>
              <a:buNone/>
            </a:pPr>
            <a:r>
              <a:t/>
            </a:r>
            <a:endParaRPr sz="1000">
              <a:solidFill>
                <a:schemeClr val="dk1"/>
              </a:solidFill>
              <a:latin typeface="Courier New"/>
              <a:ea typeface="Courier New"/>
              <a:cs typeface="Courier New"/>
              <a:sym typeface="Courier New"/>
            </a:endParaRPr>
          </a:p>
          <a:p>
            <a:pPr indent="-256032" lvl="0" marL="365760" rtl="0" algn="just">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int </a:t>
            </a:r>
            <a:r>
              <a:rPr b="1" lang="en-US">
                <a:solidFill>
                  <a:schemeClr val="dk1"/>
                </a:solidFill>
                <a:latin typeface="Courier New"/>
                <a:ea typeface="Courier New"/>
                <a:cs typeface="Courier New"/>
                <a:sym typeface="Courier New"/>
              </a:rPr>
              <a:t>capacity</a:t>
            </a:r>
            <a:r>
              <a:rPr lang="en-US">
                <a:solidFill>
                  <a:schemeClr val="dk1"/>
                </a:solidFill>
                <a:latin typeface="Courier New"/>
                <a:ea typeface="Courier New"/>
                <a:cs typeface="Courier New"/>
                <a:sym typeface="Courier New"/>
              </a:rPr>
              <a:t>()</a:t>
            </a:r>
            <a:endParaRPr/>
          </a:p>
          <a:p>
            <a:pPr indent="-256032" lvl="0" marL="365760" rtl="0" algn="just">
              <a:spcBef>
                <a:spcPts val="400"/>
              </a:spcBef>
              <a:spcAft>
                <a:spcPts val="0"/>
              </a:spcAft>
              <a:buSzPts val="1836"/>
              <a:buFont typeface="Lucida Sans"/>
              <a:buNone/>
            </a:pPr>
            <a:r>
              <a:t/>
            </a:r>
            <a:endParaRPr>
              <a:solidFill>
                <a:schemeClr val="dk1"/>
              </a:solidFill>
              <a:latin typeface="Courier New"/>
              <a:ea typeface="Courier New"/>
              <a:cs typeface="Courier New"/>
              <a:sym typeface="Courier New"/>
            </a:endParaRPr>
          </a:p>
          <a:p>
            <a:pPr indent="-256032" lvl="0" marL="365760" rtl="0" algn="just">
              <a:spcBef>
                <a:spcPts val="400"/>
              </a:spcBef>
              <a:spcAft>
                <a:spcPts val="0"/>
              </a:spcAft>
              <a:buSzPts val="1836"/>
              <a:buFont typeface="Arial"/>
              <a:buNone/>
            </a:pPr>
            <a:r>
              <a:rPr lang="en-US">
                <a:solidFill>
                  <a:schemeClr val="dk1"/>
                </a:solidFill>
              </a:rPr>
              <a:t> </a:t>
            </a:r>
            <a:r>
              <a:rPr b="1" lang="en-US" sz="2400">
                <a:solidFill>
                  <a:schemeClr val="dk1"/>
                </a:solidFill>
              </a:rPr>
              <a:t>charAt()</a:t>
            </a:r>
            <a:r>
              <a:rPr b="1" lang="en-US">
                <a:solidFill>
                  <a:schemeClr val="dk1"/>
                </a:solidFill>
              </a:rPr>
              <a:t> - </a:t>
            </a:r>
            <a:r>
              <a:rPr lang="en-US" sz="2400">
                <a:solidFill>
                  <a:schemeClr val="dk1"/>
                </a:solidFill>
              </a:rPr>
              <a:t>Used to find the character at a particular index position </a:t>
            </a:r>
            <a:endParaRPr/>
          </a:p>
          <a:p>
            <a:pPr indent="-256032" lvl="0" marL="365760" rtl="0" algn="just">
              <a:spcBef>
                <a:spcPts val="400"/>
              </a:spcBef>
              <a:spcAft>
                <a:spcPts val="0"/>
              </a:spcAft>
              <a:buSzPts val="680"/>
              <a:buFont typeface="Lucida Sans"/>
              <a:buNone/>
            </a:pPr>
            <a:r>
              <a:t/>
            </a:r>
            <a:endParaRPr sz="1000">
              <a:solidFill>
                <a:schemeClr val="dk1"/>
              </a:solidFill>
              <a:latin typeface="Courier New"/>
              <a:ea typeface="Courier New"/>
              <a:cs typeface="Courier New"/>
              <a:sym typeface="Courier New"/>
            </a:endParaRPr>
          </a:p>
          <a:p>
            <a:pPr indent="-256032" lvl="0" marL="365760" rtl="0" algn="just">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char c</a:t>
            </a:r>
            <a:r>
              <a:rPr b="1" lang="en-US">
                <a:solidFill>
                  <a:schemeClr val="dk1"/>
                </a:solidFill>
                <a:latin typeface="Courier New"/>
                <a:ea typeface="Courier New"/>
                <a:cs typeface="Courier New"/>
                <a:sym typeface="Courier New"/>
              </a:rPr>
              <a:t>harAt</a:t>
            </a:r>
            <a:r>
              <a:rPr lang="en-US">
                <a:solidFill>
                  <a:schemeClr val="dk1"/>
                </a:solidFill>
                <a:latin typeface="Courier New"/>
                <a:ea typeface="Courier New"/>
                <a:cs typeface="Courier New"/>
                <a:sym typeface="Courier New"/>
              </a:rPr>
              <a:t>(int index)</a:t>
            </a:r>
            <a:endParaRPr/>
          </a:p>
        </p:txBody>
      </p:sp>
      <p:sp>
        <p:nvSpPr>
          <p:cNvPr id="629" name="Google Shape;629;p60"/>
          <p:cNvSpPr txBox="1"/>
          <p:nvPr>
            <p:ph type="title"/>
          </p:nvPr>
        </p:nvSpPr>
        <p:spPr>
          <a:xfrm>
            <a:off x="457200" y="76200"/>
            <a:ext cx="82296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StringBuffer Operations (Contd.).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1"/>
          <p:cNvSpPr txBox="1"/>
          <p:nvPr>
            <p:ph idx="1" type="body"/>
          </p:nvPr>
        </p:nvSpPr>
        <p:spPr>
          <a:xfrm>
            <a:off x="423863" y="908050"/>
            <a:ext cx="8720137" cy="572611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496"/>
              <a:buFont typeface="Arial"/>
              <a:buNone/>
            </a:pPr>
            <a:r>
              <a:rPr b="1" lang="en-US" sz="2200" u="sng">
                <a:solidFill>
                  <a:schemeClr val="dk1"/>
                </a:solidFill>
                <a:latin typeface="Lucida Sans"/>
                <a:ea typeface="Lucida Sans"/>
                <a:cs typeface="Lucida Sans"/>
                <a:sym typeface="Lucida Sans"/>
              </a:rPr>
              <a:t>What is the output ?</a:t>
            </a:r>
            <a:endParaRPr/>
          </a:p>
          <a:p>
            <a:pPr indent="-256032" lvl="0" marL="365760" rtl="0" algn="l">
              <a:spcBef>
                <a:spcPts val="400"/>
              </a:spcBef>
              <a:spcAft>
                <a:spcPts val="0"/>
              </a:spcAft>
              <a:buSzPts val="680"/>
              <a:buFont typeface="Arial"/>
              <a:buNone/>
            </a:pPr>
            <a:r>
              <a:t/>
            </a:r>
            <a:endParaRPr sz="1000">
              <a:solidFill>
                <a:schemeClr val="dk1"/>
              </a:solidFill>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class StringExample {</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public static void main(String[] args) {</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 st = new String("</a:t>
            </a:r>
            <a:r>
              <a:rPr lang="en-US" sz="1800">
                <a:latin typeface="Courier New"/>
                <a:ea typeface="Courier New"/>
                <a:cs typeface="Courier New"/>
                <a:sym typeface="Courier New"/>
              </a:rPr>
              <a:t>abc</a:t>
            </a:r>
            <a:r>
              <a:rPr lang="en-US" sz="1800">
                <a:solidFill>
                  <a:schemeClr val="dk1"/>
                </a:solidFill>
                <a:latin typeface="Courier New"/>
                <a:ea typeface="Courier New"/>
                <a:cs typeface="Courier New"/>
                <a:sym typeface="Courier New"/>
              </a:rPr>
              <a:t> Technologies");</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StringBuffer sb = new StringBuffer("abc Technologies");</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 result1 = st.substring(6,12);</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 result2 = sb.substring(6);</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 result3 = sb.substring(6,12);</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System.</a:t>
            </a:r>
            <a:r>
              <a:rPr i="1" lang="en-US" sz="1800">
                <a:solidFill>
                  <a:schemeClr val="dk1"/>
                </a:solidFill>
                <a:latin typeface="Courier New"/>
                <a:ea typeface="Courier New"/>
                <a:cs typeface="Courier New"/>
                <a:sym typeface="Courier New"/>
              </a:rPr>
              <a:t>out.println("Substring of String st : "+result1);</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System.</a:t>
            </a:r>
            <a:r>
              <a:rPr i="1" lang="en-US" sz="1800">
                <a:solidFill>
                  <a:schemeClr val="dk1"/>
                </a:solidFill>
                <a:latin typeface="Courier New"/>
                <a:ea typeface="Courier New"/>
                <a:cs typeface="Courier New"/>
                <a:sym typeface="Courier New"/>
              </a:rPr>
              <a:t>out.println("Substring of StringBuffer sb (with single argument): "+result2);</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System.</a:t>
            </a:r>
            <a:r>
              <a:rPr i="1" lang="en-US" sz="1800">
                <a:solidFill>
                  <a:schemeClr val="dk1"/>
                </a:solidFill>
                <a:latin typeface="Courier New"/>
                <a:ea typeface="Courier New"/>
                <a:cs typeface="Courier New"/>
                <a:sym typeface="Courier New"/>
              </a:rPr>
              <a:t>out.println("Substring of StringBuffer sb (with two arguments) : "+result3);</a:t>
            </a:r>
            <a:r>
              <a:rPr lang="en-US" sz="1800">
                <a:solidFill>
                  <a:schemeClr val="dk1"/>
                </a:solidFill>
                <a:latin typeface="Courier New"/>
                <a:ea typeface="Courier New"/>
                <a:cs typeface="Courier New"/>
                <a:sym typeface="Courier New"/>
              </a:rPr>
              <a:t>	}</a:t>
            </a:r>
            <a:endParaRPr/>
          </a:p>
          <a:p>
            <a:pPr indent="-256032" lvl="0" marL="365760" rtl="0" algn="l">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a:t>
            </a:r>
            <a:endParaRPr/>
          </a:p>
        </p:txBody>
      </p:sp>
      <p:sp>
        <p:nvSpPr>
          <p:cNvPr id="636" name="Google Shape;636;p61"/>
          <p:cNvSpPr txBox="1"/>
          <p:nvPr>
            <p:ph type="title"/>
          </p:nvPr>
        </p:nvSpPr>
        <p:spPr>
          <a:xfrm>
            <a:off x="254000" y="152400"/>
            <a:ext cx="843280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Quiz</a:t>
            </a:r>
            <a:endParaRPr/>
          </a:p>
        </p:txBody>
      </p:sp>
      <p:sp>
        <p:nvSpPr>
          <p:cNvPr id="637" name="Google Shape;637;p61"/>
          <p:cNvSpPr/>
          <p:nvPr/>
        </p:nvSpPr>
        <p:spPr>
          <a:xfrm>
            <a:off x="720725" y="5588000"/>
            <a:ext cx="7499350" cy="979488"/>
          </a:xfrm>
          <a:prstGeom prst="rect">
            <a:avLst/>
          </a:prstGeom>
          <a:solidFill>
            <a:srgbClr val="595959"/>
          </a:solidFill>
          <a:ln cap="flat" cmpd="sng" w="9525">
            <a:solidFill>
              <a:schemeClr val="dk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Lucida Sans"/>
                <a:ea typeface="Lucida Sans"/>
                <a:cs typeface="Lucida Sans"/>
                <a:sym typeface="Lucida Sans"/>
              </a:rPr>
              <a:t>Substring of String st : Techno</a:t>
            </a:r>
            <a:endParaRPr/>
          </a:p>
          <a:p>
            <a:pPr indent="0" lvl="0" marL="0" marR="0" rtl="0" algn="l">
              <a:spcBef>
                <a:spcPts val="0"/>
              </a:spcBef>
              <a:spcAft>
                <a:spcPts val="0"/>
              </a:spcAft>
              <a:buNone/>
            </a:pPr>
            <a:r>
              <a:rPr lang="en-US" sz="2000">
                <a:solidFill>
                  <a:schemeClr val="lt1"/>
                </a:solidFill>
                <a:latin typeface="Lucida Sans"/>
                <a:ea typeface="Lucida Sans"/>
                <a:cs typeface="Lucida Sans"/>
                <a:sym typeface="Lucida Sans"/>
              </a:rPr>
              <a:t>Substring of StringBuffer sb (with single argument): Technologies</a:t>
            </a:r>
            <a:endParaRPr/>
          </a:p>
          <a:p>
            <a:pPr indent="0" lvl="0" marL="0" marR="0" rtl="0" algn="l">
              <a:spcBef>
                <a:spcPts val="0"/>
              </a:spcBef>
              <a:spcAft>
                <a:spcPts val="0"/>
              </a:spcAft>
              <a:buNone/>
            </a:pPr>
            <a:r>
              <a:rPr lang="en-US" sz="2000">
                <a:solidFill>
                  <a:schemeClr val="lt1"/>
                </a:solidFill>
                <a:latin typeface="Lucida Sans"/>
                <a:ea typeface="Lucida Sans"/>
                <a:cs typeface="Lucida Sans"/>
                <a:sym typeface="Lucida Sans"/>
              </a:rPr>
              <a:t>Substring of StringBuffer sb (with two arguments) : Techno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500"/>
                                        <p:tgtEl>
                                          <p:spTgt spid="6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2"/>
          <p:cNvSpPr txBox="1"/>
          <p:nvPr>
            <p:ph idx="1" type="body"/>
          </p:nvPr>
        </p:nvSpPr>
        <p:spPr>
          <a:xfrm>
            <a:off x="779463" y="2725738"/>
            <a:ext cx="8220075" cy="623887"/>
          </a:xfrm>
          <a:prstGeom prst="rect">
            <a:avLst/>
          </a:prstGeom>
          <a:noFill/>
          <a:ln>
            <a:noFill/>
          </a:ln>
        </p:spPr>
        <p:txBody>
          <a:bodyPr anchorCtr="0" anchor="t" bIns="45700" lIns="91425" spcFirstLastPara="1" rIns="91425" wrap="square" tIns="45700">
            <a:normAutofit/>
          </a:bodyPr>
          <a:lstStyle/>
          <a:p>
            <a:pPr indent="-256032" lvl="0" marL="365760" rtl="0" algn="ctr">
              <a:spcBef>
                <a:spcPts val="0"/>
              </a:spcBef>
              <a:spcAft>
                <a:spcPts val="0"/>
              </a:spcAft>
              <a:buSzPts val="2312"/>
              <a:buNone/>
            </a:pPr>
            <a:r>
              <a:rPr lang="en-US"/>
              <a:t>Encapsulation and Abstraction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3"/>
          <p:cNvSpPr txBox="1"/>
          <p:nvPr>
            <p:ph idx="1" type="body"/>
          </p:nvPr>
        </p:nvSpPr>
        <p:spPr>
          <a:xfrm>
            <a:off x="449263" y="1193800"/>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solidFill>
                  <a:schemeClr val="dk1"/>
                </a:solidFill>
              </a:rPr>
              <a:t>Object Oriented Programming is a programming paradigm which uses "Objects" consisting of data fields and methods together with their interactions </a:t>
            </a:r>
            <a:endParaRPr/>
          </a:p>
          <a:p>
            <a:pPr indent="-195579" lvl="0" marL="365760" rtl="0" algn="just">
              <a:spcBef>
                <a:spcPts val="400"/>
              </a:spcBef>
              <a:spcAft>
                <a:spcPts val="0"/>
              </a:spcAft>
              <a:buSzPts val="952"/>
              <a:buNone/>
            </a:pPr>
            <a:r>
              <a:t/>
            </a:r>
            <a:endParaRPr sz="1400">
              <a:solidFill>
                <a:schemeClr val="dk1"/>
              </a:solidFill>
            </a:endParaRPr>
          </a:p>
          <a:p>
            <a:pPr indent="-256032" lvl="0" marL="365760" rtl="0" algn="just">
              <a:spcBef>
                <a:spcPts val="400"/>
              </a:spcBef>
              <a:spcAft>
                <a:spcPts val="0"/>
              </a:spcAft>
              <a:buSzPts val="1632"/>
              <a:buChar char="🞂"/>
            </a:pPr>
            <a:r>
              <a:rPr lang="en-US" sz="2400">
                <a:solidFill>
                  <a:schemeClr val="dk1"/>
                </a:solidFill>
              </a:rPr>
              <a:t>It is used to design applications and computer programs</a:t>
            </a:r>
            <a:endParaRPr/>
          </a:p>
          <a:p>
            <a:pPr indent="-204215" lvl="0" marL="365760" rtl="0" algn="just">
              <a:spcBef>
                <a:spcPts val="400"/>
              </a:spcBef>
              <a:spcAft>
                <a:spcPts val="0"/>
              </a:spcAft>
              <a:buSzPts val="816"/>
              <a:buNone/>
            </a:pPr>
            <a:r>
              <a:t/>
            </a:r>
            <a:endParaRPr sz="1200">
              <a:solidFill>
                <a:schemeClr val="dk1"/>
              </a:solidFill>
            </a:endParaRPr>
          </a:p>
          <a:p>
            <a:pPr indent="-256032" lvl="0" marL="365760" rtl="0" algn="just">
              <a:spcBef>
                <a:spcPts val="400"/>
              </a:spcBef>
              <a:spcAft>
                <a:spcPts val="0"/>
              </a:spcAft>
              <a:buSzPts val="1632"/>
              <a:buChar char="🞂"/>
            </a:pPr>
            <a:r>
              <a:rPr lang="en-US" sz="2400">
                <a:solidFill>
                  <a:schemeClr val="dk1"/>
                </a:solidFill>
              </a:rPr>
              <a:t>Programming technique may include features like encapsulation, abstraction, polymorphism and inheritance</a:t>
            </a:r>
            <a:endParaRPr/>
          </a:p>
        </p:txBody>
      </p:sp>
      <p:sp>
        <p:nvSpPr>
          <p:cNvPr id="650" name="Google Shape;650;p63"/>
          <p:cNvSpPr txBox="1"/>
          <p:nvPr>
            <p:ph type="title"/>
          </p:nvPr>
        </p:nvSpPr>
        <p:spPr>
          <a:xfrm>
            <a:off x="160338" y="236538"/>
            <a:ext cx="853440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Introduction to Object Oriented Programming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4"/>
          <p:cNvSpPr txBox="1"/>
          <p:nvPr>
            <p:ph idx="4294967295" type="title"/>
          </p:nvPr>
        </p:nvSpPr>
        <p:spPr>
          <a:xfrm>
            <a:off x="0" y="169863"/>
            <a:ext cx="7562850" cy="54927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Encapsulation and Abstraction</a:t>
            </a:r>
            <a:endParaRPr/>
          </a:p>
        </p:txBody>
      </p:sp>
      <p:pic>
        <p:nvPicPr>
          <p:cNvPr descr="How brake works.jpg" id="657" name="Google Shape;657;p64"/>
          <p:cNvPicPr preferRelativeResize="0"/>
          <p:nvPr/>
        </p:nvPicPr>
        <p:blipFill rotWithShape="1">
          <a:blip r:embed="rId3">
            <a:alphaModFix/>
          </a:blip>
          <a:srcRect b="0" l="0" r="0" t="0"/>
          <a:stretch/>
        </p:blipFill>
        <p:spPr>
          <a:xfrm>
            <a:off x="762000" y="1219200"/>
            <a:ext cx="4572000" cy="4000500"/>
          </a:xfrm>
          <a:prstGeom prst="rect">
            <a:avLst/>
          </a:prstGeom>
          <a:solidFill>
            <a:schemeClr val="accent5"/>
          </a:solidFill>
          <a:ln>
            <a:noFill/>
          </a:ln>
        </p:spPr>
      </p:pic>
      <p:sp>
        <p:nvSpPr>
          <p:cNvPr id="658" name="Google Shape;658;p64"/>
          <p:cNvSpPr/>
          <p:nvPr/>
        </p:nvSpPr>
        <p:spPr>
          <a:xfrm>
            <a:off x="6324600" y="1371600"/>
            <a:ext cx="2514600" cy="914400"/>
          </a:xfrm>
          <a:prstGeom prst="ellipse">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Lucida Sans"/>
                <a:ea typeface="Lucida Sans"/>
                <a:cs typeface="Lucida Sans"/>
                <a:sym typeface="Lucida Sans"/>
              </a:rPr>
              <a:t>Abstraction</a:t>
            </a:r>
            <a:endParaRPr/>
          </a:p>
        </p:txBody>
      </p:sp>
      <p:cxnSp>
        <p:nvCxnSpPr>
          <p:cNvPr id="659" name="Google Shape;659;p64"/>
          <p:cNvCxnSpPr/>
          <p:nvPr/>
        </p:nvCxnSpPr>
        <p:spPr>
          <a:xfrm flipH="1">
            <a:off x="3581400" y="1828800"/>
            <a:ext cx="2743200" cy="304800"/>
          </a:xfrm>
          <a:prstGeom prst="straightConnector1">
            <a:avLst/>
          </a:prstGeom>
          <a:noFill/>
          <a:ln cap="flat" cmpd="sng" w="50800">
            <a:solidFill>
              <a:schemeClr val="accent5"/>
            </a:solidFill>
            <a:prstDash val="solid"/>
            <a:round/>
            <a:headEnd len="sm" w="sm" type="none"/>
            <a:tailEnd len="med" w="med" type="stealth"/>
          </a:ln>
          <a:effectLst>
            <a:outerShdw blurRad="50800" rotWithShape="0" dir="5400000" dist="38100">
              <a:srgbClr val="000000">
                <a:alpha val="34901"/>
              </a:srgbClr>
            </a:outerShdw>
          </a:effectLst>
        </p:spPr>
      </p:cxnSp>
      <p:sp>
        <p:nvSpPr>
          <p:cNvPr id="660" name="Google Shape;660;p64"/>
          <p:cNvSpPr txBox="1"/>
          <p:nvPr/>
        </p:nvSpPr>
        <p:spPr>
          <a:xfrm>
            <a:off x="762000" y="5867400"/>
            <a:ext cx="76962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ucida Sans"/>
                <a:ea typeface="Lucida Sans"/>
                <a:cs typeface="Lucida Sans"/>
                <a:sym typeface="Lucida Sans"/>
              </a:rPr>
              <a:t>Abstraction is exposing only the interface</a:t>
            </a:r>
            <a:endParaRPr/>
          </a:p>
        </p:txBody>
      </p:sp>
      <p:sp>
        <p:nvSpPr>
          <p:cNvPr id="661" name="Google Shape;661;p64"/>
          <p:cNvSpPr txBox="1"/>
          <p:nvPr/>
        </p:nvSpPr>
        <p:spPr>
          <a:xfrm>
            <a:off x="762000" y="5410200"/>
            <a:ext cx="7696200" cy="4619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Lucida Sans"/>
                <a:ea typeface="Lucida Sans"/>
                <a:cs typeface="Lucida Sans"/>
                <a:sym typeface="Lucida Sans"/>
              </a:rPr>
              <a:t>Encapsulation is hiding the implementation level details</a:t>
            </a:r>
            <a:endParaRPr/>
          </a:p>
        </p:txBody>
      </p:sp>
      <p:sp>
        <p:nvSpPr>
          <p:cNvPr id="662" name="Google Shape;662;p64"/>
          <p:cNvSpPr/>
          <p:nvPr/>
        </p:nvSpPr>
        <p:spPr>
          <a:xfrm>
            <a:off x="5715000" y="3429000"/>
            <a:ext cx="3124200" cy="914400"/>
          </a:xfrm>
          <a:prstGeom prst="ellipse">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Lucida Sans"/>
                <a:ea typeface="Lucida Sans"/>
                <a:cs typeface="Lucida Sans"/>
                <a:sym typeface="Lucida Sans"/>
              </a:rPr>
              <a:t>Encapsulation</a:t>
            </a:r>
            <a:endParaRPr/>
          </a:p>
        </p:txBody>
      </p:sp>
      <p:cxnSp>
        <p:nvCxnSpPr>
          <p:cNvPr id="663" name="Google Shape;663;p64"/>
          <p:cNvCxnSpPr>
            <a:stCxn id="662" idx="2"/>
            <a:endCxn id="664" idx="3"/>
          </p:cNvCxnSpPr>
          <p:nvPr/>
        </p:nvCxnSpPr>
        <p:spPr>
          <a:xfrm rot="10800000">
            <a:off x="4572000" y="3733800"/>
            <a:ext cx="1143000" cy="152400"/>
          </a:xfrm>
          <a:prstGeom prst="straightConnector1">
            <a:avLst/>
          </a:prstGeom>
          <a:noFill/>
          <a:ln cap="flat" cmpd="sng" w="50800">
            <a:solidFill>
              <a:schemeClr val="accent5"/>
            </a:solidFill>
            <a:prstDash val="solid"/>
            <a:round/>
            <a:headEnd len="sm" w="sm" type="none"/>
            <a:tailEnd len="med" w="med" type="stealth"/>
          </a:ln>
          <a:effectLst>
            <a:outerShdw blurRad="50800" rotWithShape="0" dir="5400000" dist="38100">
              <a:srgbClr val="000000">
                <a:alpha val="34901"/>
              </a:srgbClr>
            </a:outerShdw>
          </a:effectLst>
        </p:spPr>
      </p:cxnSp>
      <p:sp>
        <p:nvSpPr>
          <p:cNvPr id="665" name="Google Shape;665;p64"/>
          <p:cNvSpPr/>
          <p:nvPr/>
        </p:nvSpPr>
        <p:spPr>
          <a:xfrm>
            <a:off x="838200" y="1981200"/>
            <a:ext cx="1676400" cy="2286000"/>
          </a:xfrm>
          <a:prstGeom prst="roundRect">
            <a:avLst>
              <a:gd fmla="val 16667" name="adj"/>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66" name="Google Shape;666;p64"/>
          <p:cNvSpPr/>
          <p:nvPr/>
        </p:nvSpPr>
        <p:spPr>
          <a:xfrm>
            <a:off x="2743200" y="4038600"/>
            <a:ext cx="2133600" cy="838200"/>
          </a:xfrm>
          <a:prstGeom prst="parallelogram">
            <a:avLst>
              <a:gd fmla="val 25000" name="adj"/>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64" name="Google Shape;664;p64"/>
          <p:cNvSpPr/>
          <p:nvPr/>
        </p:nvSpPr>
        <p:spPr>
          <a:xfrm>
            <a:off x="3810000" y="3429000"/>
            <a:ext cx="762000" cy="609600"/>
          </a:xfrm>
          <a:prstGeom prst="rect">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667" name="Google Shape;667;p64"/>
          <p:cNvCxnSpPr/>
          <p:nvPr/>
        </p:nvCxnSpPr>
        <p:spPr>
          <a:xfrm rot="10800000">
            <a:off x="2514600" y="2895600"/>
            <a:ext cx="3810000" cy="609600"/>
          </a:xfrm>
          <a:prstGeom prst="straightConnector1">
            <a:avLst/>
          </a:prstGeom>
          <a:noFill/>
          <a:ln cap="flat" cmpd="sng" w="50800">
            <a:solidFill>
              <a:schemeClr val="accent5"/>
            </a:solidFill>
            <a:prstDash val="solid"/>
            <a:round/>
            <a:headEnd len="sm" w="sm" type="none"/>
            <a:tailEnd len="med" w="med" type="stealth"/>
          </a:ln>
          <a:effectLst>
            <a:outerShdw blurRad="50800" rotWithShape="0" dir="5400000" dist="38100">
              <a:srgbClr val="000000">
                <a:alpha val="34901"/>
              </a:srgbClr>
            </a:outerShdw>
          </a:effectLst>
        </p:spPr>
      </p:cxnSp>
      <p:cxnSp>
        <p:nvCxnSpPr>
          <p:cNvPr id="668" name="Google Shape;668;p64"/>
          <p:cNvCxnSpPr/>
          <p:nvPr/>
        </p:nvCxnSpPr>
        <p:spPr>
          <a:xfrm flipH="1">
            <a:off x="3810000" y="4267200"/>
            <a:ext cx="2438402" cy="228600"/>
          </a:xfrm>
          <a:prstGeom prst="straightConnector1">
            <a:avLst/>
          </a:prstGeom>
          <a:noFill/>
          <a:ln cap="flat" cmpd="sng" w="50800">
            <a:solidFill>
              <a:schemeClr val="accent5"/>
            </a:solidFill>
            <a:prstDash val="solid"/>
            <a:round/>
            <a:headEnd len="sm" w="sm" type="none"/>
            <a:tailEnd len="med" w="med" type="stealth"/>
          </a:ln>
          <a:effectLst>
            <a:outerShdw blurRad="50800" rotWithShape="0" dir="5400000" dist="38100">
              <a:srgbClr val="000000">
                <a:alpha val="34901"/>
              </a:srgbClr>
            </a:outerShdw>
          </a:effectLst>
        </p:spPr>
      </p:cxnSp>
      <p:cxnSp>
        <p:nvCxnSpPr>
          <p:cNvPr id="669" name="Google Shape;669;p64"/>
          <p:cNvCxnSpPr/>
          <p:nvPr/>
        </p:nvCxnSpPr>
        <p:spPr>
          <a:xfrm flipH="1">
            <a:off x="2819400" y="1981200"/>
            <a:ext cx="3581400" cy="1371600"/>
          </a:xfrm>
          <a:prstGeom prst="straightConnector1">
            <a:avLst/>
          </a:prstGeom>
          <a:noFill/>
          <a:ln cap="flat" cmpd="sng" w="50800">
            <a:solidFill>
              <a:schemeClr val="accent5"/>
            </a:solidFill>
            <a:prstDash val="solid"/>
            <a:round/>
            <a:headEnd len="sm" w="sm" type="none"/>
            <a:tailEnd len="med" w="med" type="stealth"/>
          </a:ln>
          <a:effectLst>
            <a:outerShdw blurRad="50800" rotWithShape="0" dir="5400000" dist="38100">
              <a:srgbClr val="000000">
                <a:alpha val="34901"/>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665"/>
                                        </p:tgtEl>
                                        <p:attrNameLst>
                                          <p:attrName>ppt_y</p:attrName>
                                        </p:attrNameLst>
                                      </p:cBhvr>
                                      <p:tavLst>
                                        <p:tav fmla="" tm="0">
                                          <p:val>
                                            <p:strVal val="#ppt_y"/>
                                          </p:val>
                                        </p:tav>
                                        <p:tav fmla="" tm="100000">
                                          <p:val>
                                            <p:strVal val="#ppt_y+1"/>
                                          </p:val>
                                        </p:tav>
                                      </p:tavLst>
                                    </p:anim>
                                    <p:set>
                                      <p:cBhvr>
                                        <p:cTn dur="1" fill="hold">
                                          <p:stCondLst>
                                            <p:cond delay="500"/>
                                          </p:stCondLst>
                                        </p:cTn>
                                        <p:tgtEl>
                                          <p:spTgt spid="665"/>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500"/>
                                        <p:tgtEl>
                                          <p:spTgt spid="664"/>
                                        </p:tgtEl>
                                        <p:attrNameLst>
                                          <p:attrName>ppt_x</p:attrName>
                                        </p:attrNameLst>
                                      </p:cBhvr>
                                      <p:tavLst>
                                        <p:tav fmla="" tm="0">
                                          <p:val>
                                            <p:strVal val="#ppt_x"/>
                                          </p:val>
                                        </p:tav>
                                        <p:tav fmla="" tm="100000">
                                          <p:val>
                                            <p:strVal val="#ppt_x+1"/>
                                          </p:val>
                                        </p:tav>
                                      </p:tavLst>
                                    </p:anim>
                                    <p:set>
                                      <p:cBhvr>
                                        <p:cTn dur="1" fill="hold">
                                          <p:stCondLst>
                                            <p:cond delay="500"/>
                                          </p:stCondLst>
                                        </p:cTn>
                                        <p:tgtEl>
                                          <p:spTgt spid="664"/>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500"/>
                                        <p:tgtEl>
                                          <p:spTgt spid="666"/>
                                        </p:tgtEl>
                                        <p:attrNameLst>
                                          <p:attrName>ppt_x</p:attrName>
                                        </p:attrNameLst>
                                      </p:cBhvr>
                                      <p:tavLst>
                                        <p:tav fmla="" tm="0">
                                          <p:val>
                                            <p:strVal val="#ppt_x"/>
                                          </p:val>
                                        </p:tav>
                                        <p:tav fmla="" tm="100000">
                                          <p:val>
                                            <p:strVal val="#ppt_x-1"/>
                                          </p:val>
                                        </p:tav>
                                      </p:tavLst>
                                    </p:anim>
                                    <p:set>
                                      <p:cBhvr>
                                        <p:cTn dur="1" fill="hold">
                                          <p:stCondLst>
                                            <p:cond delay="500"/>
                                          </p:stCondLst>
                                        </p:cTn>
                                        <p:tgtEl>
                                          <p:spTgt spid="66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5"/>
          <p:cNvSpPr txBox="1"/>
          <p:nvPr>
            <p:ph idx="4294967295" type="body"/>
          </p:nvPr>
        </p:nvSpPr>
        <p:spPr>
          <a:xfrm>
            <a:off x="914400" y="1066800"/>
            <a:ext cx="8229600" cy="50292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Font typeface="Arial"/>
              <a:buNone/>
            </a:pPr>
            <a:r>
              <a:rPr lang="en-US">
                <a:solidFill>
                  <a:schemeClr val="dk1"/>
                </a:solidFill>
                <a:latin typeface="Courier New"/>
                <a:ea typeface="Courier New"/>
                <a:cs typeface="Courier New"/>
                <a:sym typeface="Courier New"/>
              </a:rPr>
              <a:t>class Point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int x;    int y;</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void setX( int x){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x = (x &gt; 79 ? 79 : (x &lt; 0 ? 0 :x));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void setY (int y){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y = (y &gt; 24 ? 24 : (y &lt; 0 ? 0 : y));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int getX( ){ return x; }</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	int getY( ){ return y;}</a:t>
            </a:r>
            <a:endParaRPr/>
          </a:p>
          <a:p>
            <a:pPr indent="-256032" lvl="0" marL="365760" rtl="0" algn="l">
              <a:spcBef>
                <a:spcPts val="400"/>
              </a:spcBef>
              <a:spcAft>
                <a:spcPts val="0"/>
              </a:spcAft>
              <a:buSzPts val="1836"/>
              <a:buFont typeface="Arial"/>
              <a:buNone/>
            </a:pPr>
            <a:r>
              <a:rPr lang="en-US">
                <a:solidFill>
                  <a:schemeClr val="dk1"/>
                </a:solidFill>
                <a:latin typeface="Courier New"/>
                <a:ea typeface="Courier New"/>
                <a:cs typeface="Courier New"/>
                <a:sym typeface="Courier New"/>
              </a:rPr>
              <a:t>}</a:t>
            </a:r>
            <a:endParaRPr/>
          </a:p>
        </p:txBody>
      </p:sp>
      <p:sp>
        <p:nvSpPr>
          <p:cNvPr id="676" name="Google Shape;676;p65"/>
          <p:cNvSpPr txBox="1"/>
          <p:nvPr>
            <p:ph idx="4294967295" type="title"/>
          </p:nvPr>
        </p:nvSpPr>
        <p:spPr>
          <a:xfrm>
            <a:off x="0" y="228600"/>
            <a:ext cx="7562850" cy="54927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Defining a Sample point Class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6"/>
          <p:cNvSpPr txBox="1"/>
          <p:nvPr>
            <p:ph idx="4294967295" type="body"/>
          </p:nvPr>
        </p:nvSpPr>
        <p:spPr>
          <a:xfrm>
            <a:off x="762000" y="1066800"/>
            <a:ext cx="8382000" cy="5029200"/>
          </a:xfrm>
          <a:prstGeom prst="rect">
            <a:avLst/>
          </a:prstGeom>
          <a:noFill/>
          <a:ln>
            <a:noFill/>
          </a:ln>
        </p:spPr>
        <p:txBody>
          <a:bodyPr anchorCtr="0" anchor="t" bIns="45700" lIns="91425" spcFirstLastPara="1" rIns="91425" wrap="square" tIns="45700">
            <a:normAutofit/>
          </a:bodyPr>
          <a:lstStyle/>
          <a:p>
            <a:pPr indent="-256032" lvl="0" marL="365760" rtl="0" algn="just">
              <a:lnSpc>
                <a:spcPct val="90000"/>
              </a:lnSpc>
              <a:spcBef>
                <a:spcPts val="0"/>
              </a:spcBef>
              <a:spcAft>
                <a:spcPts val="0"/>
              </a:spcAft>
              <a:buSzPts val="1632"/>
              <a:buChar char="🞂"/>
            </a:pPr>
            <a:r>
              <a:rPr lang="en-US" sz="2400">
                <a:solidFill>
                  <a:schemeClr val="dk1"/>
                </a:solidFill>
              </a:rPr>
              <a:t>Java provides access specifiers to control access to class members</a:t>
            </a:r>
            <a:endParaRPr/>
          </a:p>
          <a:p>
            <a:pPr indent="-221487" lvl="0" marL="365760" rtl="0" algn="just">
              <a:lnSpc>
                <a:spcPct val="90000"/>
              </a:lnSpc>
              <a:spcBef>
                <a:spcPts val="400"/>
              </a:spcBef>
              <a:spcAft>
                <a:spcPts val="0"/>
              </a:spcAft>
              <a:buSzPts val="544"/>
              <a:buNone/>
            </a:pPr>
            <a:r>
              <a:t/>
            </a:r>
            <a:endParaRPr sz="8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Access specifiers help implement:</a:t>
            </a:r>
            <a:endParaRPr/>
          </a:p>
          <a:p>
            <a:pPr indent="-228600" lvl="1" marL="621792" rtl="0" algn="just">
              <a:lnSpc>
                <a:spcPct val="90000"/>
              </a:lnSpc>
              <a:spcBef>
                <a:spcPts val="324"/>
              </a:spcBef>
              <a:spcAft>
                <a:spcPts val="0"/>
              </a:spcAft>
              <a:buSzPts val="2400"/>
              <a:buChar char="◦"/>
            </a:pPr>
            <a:r>
              <a:rPr lang="en-US" sz="2400">
                <a:solidFill>
                  <a:schemeClr val="dk1"/>
                </a:solidFill>
              </a:rPr>
              <a:t>Encapsulation by hiding implementation-level details in a class</a:t>
            </a:r>
            <a:endParaRPr/>
          </a:p>
          <a:p>
            <a:pPr indent="-228600" lvl="1" marL="621792" rtl="0" algn="just">
              <a:lnSpc>
                <a:spcPct val="90000"/>
              </a:lnSpc>
              <a:spcBef>
                <a:spcPts val="324"/>
              </a:spcBef>
              <a:spcAft>
                <a:spcPts val="0"/>
              </a:spcAft>
              <a:buSzPts val="2400"/>
              <a:buChar char="◦"/>
            </a:pPr>
            <a:r>
              <a:rPr lang="en-US" sz="2400">
                <a:solidFill>
                  <a:schemeClr val="dk1"/>
                </a:solidFill>
              </a:rPr>
              <a:t>Abstraction by exposing only the interface of the class to the external world</a:t>
            </a:r>
            <a:endParaRPr/>
          </a:p>
          <a:p>
            <a:pPr indent="-177800" lvl="1" marL="621792" rtl="0" algn="just">
              <a:lnSpc>
                <a:spcPct val="90000"/>
              </a:lnSpc>
              <a:spcBef>
                <a:spcPts val="324"/>
              </a:spcBef>
              <a:spcAft>
                <a:spcPts val="0"/>
              </a:spcAft>
              <a:buSzPts val="800"/>
              <a:buNone/>
            </a:pPr>
            <a:r>
              <a:t/>
            </a:r>
            <a:endParaRPr sz="8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The </a:t>
            </a:r>
            <a:r>
              <a:rPr b="1" lang="en-US" sz="2400">
                <a:solidFill>
                  <a:schemeClr val="dk1"/>
                </a:solidFill>
              </a:rPr>
              <a:t>private</a:t>
            </a:r>
            <a:r>
              <a:rPr lang="en-US" sz="2400">
                <a:solidFill>
                  <a:schemeClr val="dk1"/>
                </a:solidFill>
              </a:rPr>
              <a:t> access specifier is generally used to encapsulate or hide the member data in the class</a:t>
            </a:r>
            <a:endParaRPr/>
          </a:p>
          <a:p>
            <a:pPr indent="-221487" lvl="0" marL="365760" rtl="0" algn="just">
              <a:lnSpc>
                <a:spcPct val="90000"/>
              </a:lnSpc>
              <a:spcBef>
                <a:spcPts val="400"/>
              </a:spcBef>
              <a:spcAft>
                <a:spcPts val="0"/>
              </a:spcAft>
              <a:buSzPts val="544"/>
              <a:buNone/>
            </a:pPr>
            <a:r>
              <a:t/>
            </a:r>
            <a:endParaRPr sz="800">
              <a:solidFill>
                <a:schemeClr val="dk1"/>
              </a:solidFill>
            </a:endParaRPr>
          </a:p>
          <a:p>
            <a:pPr indent="-221487" lvl="0" marL="365760" rtl="0" algn="just">
              <a:lnSpc>
                <a:spcPct val="90000"/>
              </a:lnSpc>
              <a:spcBef>
                <a:spcPts val="400"/>
              </a:spcBef>
              <a:spcAft>
                <a:spcPts val="0"/>
              </a:spcAft>
              <a:buSzPts val="544"/>
              <a:buNone/>
            </a:pPr>
            <a:r>
              <a:t/>
            </a:r>
            <a:endParaRPr sz="800">
              <a:solidFill>
                <a:schemeClr val="dk1"/>
              </a:solidFill>
            </a:endParaRPr>
          </a:p>
          <a:p>
            <a:pPr indent="-256032" lvl="0" marL="365760" rtl="0" algn="just">
              <a:lnSpc>
                <a:spcPct val="90000"/>
              </a:lnSpc>
              <a:spcBef>
                <a:spcPts val="400"/>
              </a:spcBef>
              <a:spcAft>
                <a:spcPts val="0"/>
              </a:spcAft>
              <a:buSzPts val="1632"/>
              <a:buChar char="🞂"/>
            </a:pPr>
            <a:r>
              <a:rPr lang="en-US" sz="2400">
                <a:solidFill>
                  <a:schemeClr val="dk1"/>
                </a:solidFill>
              </a:rPr>
              <a:t>The </a:t>
            </a:r>
            <a:r>
              <a:rPr b="1" lang="en-US" sz="2400">
                <a:solidFill>
                  <a:schemeClr val="dk1"/>
                </a:solidFill>
              </a:rPr>
              <a:t>public</a:t>
            </a:r>
            <a:r>
              <a:rPr lang="en-US" sz="2400">
                <a:solidFill>
                  <a:schemeClr val="dk1"/>
                </a:solidFill>
              </a:rPr>
              <a:t> access specifier is used to expose the member functions as interfaces to the outside world</a:t>
            </a:r>
            <a:endParaRPr/>
          </a:p>
        </p:txBody>
      </p:sp>
      <p:sp>
        <p:nvSpPr>
          <p:cNvPr id="683" name="Google Shape;683;p66"/>
          <p:cNvSpPr txBox="1"/>
          <p:nvPr>
            <p:ph idx="4294967295" type="title"/>
          </p:nvPr>
        </p:nvSpPr>
        <p:spPr>
          <a:xfrm>
            <a:off x="0" y="228600"/>
            <a:ext cx="7562850" cy="54927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Access Specifiers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7"/>
          <p:cNvSpPr txBox="1"/>
          <p:nvPr>
            <p:ph idx="4294967295" type="body"/>
          </p:nvPr>
        </p:nvSpPr>
        <p:spPr>
          <a:xfrm>
            <a:off x="0" y="914400"/>
            <a:ext cx="8229600" cy="5562600"/>
          </a:xfrm>
          <a:prstGeom prst="rect">
            <a:avLst/>
          </a:prstGeom>
          <a:noFill/>
          <a:ln>
            <a:noFill/>
          </a:ln>
        </p:spPr>
        <p:txBody>
          <a:bodyPr anchorCtr="0" anchor="t" bIns="45700" lIns="91425" spcFirstLastPara="1" rIns="91425" wrap="square" tIns="45700">
            <a:normAutofit lnSpcReduction="10000"/>
          </a:bodyPr>
          <a:lstStyle/>
          <a:p>
            <a:pPr indent="-256032" lvl="0" marL="365760" rtl="0" algn="l">
              <a:lnSpc>
                <a:spcPct val="70000"/>
              </a:lnSpc>
              <a:spcBef>
                <a:spcPts val="0"/>
              </a:spcBef>
              <a:spcAft>
                <a:spcPts val="0"/>
              </a:spcAft>
              <a:buSzPts val="1836"/>
              <a:buFont typeface="Arial"/>
              <a:buNone/>
            </a:pPr>
            <a:r>
              <a:rPr lang="en-US">
                <a:solidFill>
                  <a:schemeClr val="dk1"/>
                </a:solidFill>
                <a:latin typeface="Courier New"/>
                <a:ea typeface="Courier New"/>
                <a:cs typeface="Courier New"/>
                <a:sym typeface="Courier New"/>
              </a:rPr>
              <a:t>class Point{</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private int x;</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private int y;</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public void setX( int x){ </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x= (x &gt; 79 ? 79 : (x &lt; 0 ? 0 :x));</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public void setY (int y){</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y= (y &gt; 24 ? 24 : (y &lt; 0 ? 0 : y));</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public int getX( ){</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return x;</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public int getY( ){</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return y;</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a:t>
            </a:r>
            <a:endParaRPr/>
          </a:p>
          <a:p>
            <a:pPr indent="-256032" lvl="0" marL="365760" rtl="0" algn="l">
              <a:lnSpc>
                <a:spcPct val="70000"/>
              </a:lnSpc>
              <a:spcBef>
                <a:spcPts val="400"/>
              </a:spcBef>
              <a:spcAft>
                <a:spcPts val="0"/>
              </a:spcAft>
              <a:buSzPts val="1836"/>
              <a:buFont typeface="Arial"/>
              <a:buNone/>
            </a:pPr>
            <a:r>
              <a:rPr lang="en-US">
                <a:latin typeface="Courier New"/>
                <a:ea typeface="Courier New"/>
                <a:cs typeface="Courier New"/>
                <a:sym typeface="Courier New"/>
              </a:rPr>
              <a:t>				</a:t>
            </a:r>
            <a:r>
              <a:rPr lang="en-US" sz="2400"/>
              <a:t>				</a:t>
            </a:r>
            <a:endParaRPr/>
          </a:p>
        </p:txBody>
      </p:sp>
      <p:sp>
        <p:nvSpPr>
          <p:cNvPr id="690" name="Google Shape;690;p67"/>
          <p:cNvSpPr txBox="1"/>
          <p:nvPr>
            <p:ph idx="4294967295" type="title"/>
          </p:nvPr>
        </p:nvSpPr>
        <p:spPr>
          <a:xfrm>
            <a:off x="0" y="228600"/>
            <a:ext cx="7562850" cy="54927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Class Declaration for Point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8"/>
          <p:cNvSpPr txBox="1"/>
          <p:nvPr>
            <p:ph idx="4294967295" type="body"/>
          </p:nvPr>
        </p:nvSpPr>
        <p:spPr>
          <a:xfrm>
            <a:off x="0" y="990600"/>
            <a:ext cx="6324600" cy="4419600"/>
          </a:xfrm>
          <a:prstGeom prst="rect">
            <a:avLst/>
          </a:prstGeom>
          <a:noFill/>
          <a:ln>
            <a:noFill/>
          </a:ln>
        </p:spPr>
        <p:txBody>
          <a:bodyPr anchorCtr="0" anchor="t" bIns="45700" lIns="91425" spcFirstLastPara="1" rIns="91425" wrap="square" tIns="45700">
            <a:normAutofit fontScale="92500" lnSpcReduction="20000"/>
          </a:bodyPr>
          <a:lstStyle/>
          <a:p>
            <a:pPr indent="-256032" lvl="0" marL="365760" rtl="0" algn="l">
              <a:lnSpc>
                <a:spcPct val="80000"/>
              </a:lnSpc>
              <a:spcBef>
                <a:spcPts val="0"/>
              </a:spcBef>
              <a:spcAft>
                <a:spcPts val="0"/>
              </a:spcAft>
              <a:buSzPct val="68000"/>
              <a:buFont typeface="Arial"/>
              <a:buNone/>
            </a:pPr>
            <a:r>
              <a:rPr lang="en-US">
                <a:solidFill>
                  <a:schemeClr val="dk1"/>
                </a:solidFill>
                <a:latin typeface="Courier New"/>
                <a:ea typeface="Courier New"/>
                <a:cs typeface="Courier New"/>
                <a:sym typeface="Courier New"/>
              </a:rPr>
              <a:t>class PointDemo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 ]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int a, b;</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Point p1 = new Point(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p1.setX(22);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p1.setY(44);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 = p1.getX( );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System.out.println("The value of a is "+a);</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b = p1.getY( );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System.out.println("The value of b is "+b);</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p:txBody>
      </p:sp>
      <p:sp>
        <p:nvSpPr>
          <p:cNvPr id="697" name="Google Shape;697;p68"/>
          <p:cNvSpPr txBox="1"/>
          <p:nvPr>
            <p:ph idx="4294967295" type="title"/>
          </p:nvPr>
        </p:nvSpPr>
        <p:spPr>
          <a:xfrm>
            <a:off x="0" y="152400"/>
            <a:ext cx="7562850" cy="54927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Class Declaration for Point (Contd.).</a:t>
            </a:r>
            <a:endParaRPr/>
          </a:p>
        </p:txBody>
      </p:sp>
      <p:sp>
        <p:nvSpPr>
          <p:cNvPr id="698" name="Google Shape;698;p68"/>
          <p:cNvSpPr/>
          <p:nvPr/>
        </p:nvSpPr>
        <p:spPr>
          <a:xfrm>
            <a:off x="7018338" y="4587875"/>
            <a:ext cx="2057400" cy="2057400"/>
          </a:xfrm>
          <a:prstGeom prst="rect">
            <a:avLst/>
          </a:prstGeom>
          <a:solidFill>
            <a:srgbClr val="D2DEEF"/>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u="sng">
                <a:solidFill>
                  <a:srgbClr val="78310A"/>
                </a:solidFill>
                <a:latin typeface="Lucida Sans"/>
                <a:ea typeface="Lucida Sans"/>
                <a:cs typeface="Lucida Sans"/>
                <a:sym typeface="Lucida Sans"/>
              </a:rPr>
              <a:t>Expected Output </a:t>
            </a:r>
            <a:r>
              <a:rPr lang="en-US" sz="1600" u="sng">
                <a:solidFill>
                  <a:srgbClr val="78310A"/>
                </a:solidFill>
                <a:latin typeface="Lucida Sans"/>
                <a:ea typeface="Lucida Sans"/>
                <a:cs typeface="Lucida Sans"/>
                <a:sym typeface="Lucida Sans"/>
              </a:rPr>
              <a:t>: </a:t>
            </a:r>
            <a:endParaRPr/>
          </a:p>
          <a:p>
            <a:pPr indent="0" lvl="0" marL="0" marR="0" rtl="0" algn="l">
              <a:spcBef>
                <a:spcPts val="0"/>
              </a:spcBef>
              <a:spcAft>
                <a:spcPts val="0"/>
              </a:spcAft>
              <a:buNone/>
            </a:pPr>
            <a:r>
              <a:rPr lang="en-US" sz="1600">
                <a:solidFill>
                  <a:schemeClr val="accent5"/>
                </a:solidFill>
                <a:latin typeface="Lucida Sans"/>
                <a:ea typeface="Lucida Sans"/>
                <a:cs typeface="Lucida Sans"/>
                <a:sym typeface="Lucida Sans"/>
              </a:rPr>
              <a:t>The value of a is 22</a:t>
            </a:r>
            <a:endParaRPr/>
          </a:p>
          <a:p>
            <a:pPr indent="0" lvl="0" marL="0" marR="0" rtl="0" algn="l">
              <a:spcBef>
                <a:spcPts val="0"/>
              </a:spcBef>
              <a:spcAft>
                <a:spcPts val="0"/>
              </a:spcAft>
              <a:buNone/>
            </a:pPr>
            <a:r>
              <a:rPr lang="en-US" sz="1600">
                <a:solidFill>
                  <a:schemeClr val="accent5"/>
                </a:solidFill>
                <a:latin typeface="Lucida Sans"/>
                <a:ea typeface="Lucida Sans"/>
                <a:cs typeface="Lucida Sans"/>
                <a:sym typeface="Lucida Sans"/>
              </a:rPr>
              <a:t>The value of b is 24</a:t>
            </a:r>
            <a:endParaRPr/>
          </a:p>
          <a:p>
            <a:pPr indent="0" lvl="0" marL="0" marR="0" rtl="0" algn="l">
              <a:spcBef>
                <a:spcPts val="0"/>
              </a:spcBef>
              <a:spcAft>
                <a:spcPts val="0"/>
              </a:spcAft>
              <a:buNone/>
            </a:pPr>
            <a:r>
              <a:t/>
            </a:r>
            <a:endParaRPr sz="800">
              <a:solidFill>
                <a:srgbClr val="78310A"/>
              </a:solidFill>
              <a:latin typeface="Lucida Sans"/>
              <a:ea typeface="Lucida Sans"/>
              <a:cs typeface="Lucida Sans"/>
              <a:sym typeface="Lucida Sans"/>
            </a:endParaRPr>
          </a:p>
          <a:p>
            <a:pPr indent="0" lvl="0" marL="0" marR="0" rtl="0" algn="l">
              <a:spcBef>
                <a:spcPts val="0"/>
              </a:spcBef>
              <a:spcAft>
                <a:spcPts val="0"/>
              </a:spcAft>
              <a:buNone/>
            </a:pPr>
            <a:r>
              <a:rPr b="1" lang="en-US" sz="1600" u="sng">
                <a:solidFill>
                  <a:srgbClr val="78310A"/>
                </a:solidFill>
                <a:latin typeface="Lucida Sans"/>
                <a:ea typeface="Lucida Sans"/>
                <a:cs typeface="Lucida Sans"/>
                <a:sym typeface="Lucida Sans"/>
              </a:rPr>
              <a:t>Actual Output :</a:t>
            </a:r>
            <a:endParaRPr/>
          </a:p>
          <a:p>
            <a:pPr indent="0" lvl="0" marL="0" marR="0" rtl="0" algn="l">
              <a:spcBef>
                <a:spcPts val="0"/>
              </a:spcBef>
              <a:spcAft>
                <a:spcPts val="0"/>
              </a:spcAft>
              <a:buNone/>
            </a:pPr>
            <a:r>
              <a:rPr lang="en-US" sz="1600">
                <a:solidFill>
                  <a:schemeClr val="accent5"/>
                </a:solidFill>
                <a:latin typeface="Lucida Sans"/>
                <a:ea typeface="Lucida Sans"/>
                <a:cs typeface="Lucida Sans"/>
                <a:sym typeface="Lucida Sans"/>
              </a:rPr>
              <a:t>The value of a is 0</a:t>
            </a:r>
            <a:endParaRPr/>
          </a:p>
          <a:p>
            <a:pPr indent="0" lvl="0" marL="0" marR="0" rtl="0" algn="l">
              <a:spcBef>
                <a:spcPts val="0"/>
              </a:spcBef>
              <a:spcAft>
                <a:spcPts val="0"/>
              </a:spcAft>
              <a:buNone/>
            </a:pPr>
            <a:r>
              <a:rPr lang="en-US" sz="1600">
                <a:solidFill>
                  <a:schemeClr val="accent5"/>
                </a:solidFill>
                <a:latin typeface="Lucida Sans"/>
                <a:ea typeface="Lucida Sans"/>
                <a:cs typeface="Lucida Sans"/>
                <a:sym typeface="Lucida Sans"/>
              </a:rPr>
              <a:t>The value of b is 0</a:t>
            </a:r>
            <a:endParaRPr/>
          </a:p>
          <a:p>
            <a:pPr indent="0" lvl="0" marL="0" marR="0" rtl="0" algn="l">
              <a:spcBef>
                <a:spcPts val="0"/>
              </a:spcBef>
              <a:spcAft>
                <a:spcPts val="0"/>
              </a:spcAft>
              <a:buNone/>
            </a:pPr>
            <a:r>
              <a:t/>
            </a:r>
            <a:endParaRPr sz="800">
              <a:solidFill>
                <a:schemeClr val="lt1"/>
              </a:solidFill>
              <a:latin typeface="Lucida Sans"/>
              <a:ea typeface="Lucida Sans"/>
              <a:cs typeface="Lucida Sans"/>
              <a:sym typeface="Lucida Sans"/>
            </a:endParaRPr>
          </a:p>
          <a:p>
            <a:pPr indent="0" lvl="0" marL="0" marR="0" rtl="0" algn="l">
              <a:spcBef>
                <a:spcPts val="0"/>
              </a:spcBef>
              <a:spcAft>
                <a:spcPts val="0"/>
              </a:spcAft>
              <a:buNone/>
            </a:pPr>
            <a:r>
              <a:rPr b="1" lang="en-US" sz="2000">
                <a:solidFill>
                  <a:srgbClr val="78310A"/>
                </a:solidFill>
                <a:latin typeface="Lucida Sans"/>
                <a:ea typeface="Lucida Sans"/>
                <a:cs typeface="Lucida Sans"/>
                <a:sym typeface="Lucida Sans"/>
              </a:rPr>
              <a:t>?</a:t>
            </a:r>
            <a:endParaRPr sz="2000">
              <a:solidFill>
                <a:schemeClr val="lt1"/>
              </a:solidFill>
              <a:latin typeface="Lucida Sans"/>
              <a:ea typeface="Lucida Sans"/>
              <a:cs typeface="Lucida Sans"/>
              <a:sym typeface="Lucida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9"/>
          <p:cNvSpPr txBox="1"/>
          <p:nvPr>
            <p:ph idx="4294967295" type="body"/>
          </p:nvPr>
        </p:nvSpPr>
        <p:spPr>
          <a:xfrm>
            <a:off x="914400" y="1135063"/>
            <a:ext cx="8229600" cy="5562600"/>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lnSpc>
                <a:spcPct val="70000"/>
              </a:lnSpc>
              <a:spcBef>
                <a:spcPts val="0"/>
              </a:spcBef>
              <a:spcAft>
                <a:spcPts val="0"/>
              </a:spcAft>
              <a:buSzPct val="68000"/>
              <a:buFont typeface="Arial"/>
              <a:buNone/>
            </a:pPr>
            <a:r>
              <a:rPr lang="en-US">
                <a:solidFill>
                  <a:schemeClr val="dk1"/>
                </a:solidFill>
                <a:latin typeface="Courier New"/>
                <a:ea typeface="Courier New"/>
                <a:cs typeface="Courier New"/>
                <a:sym typeface="Courier New"/>
              </a:rPr>
              <a:t>class Point{</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private int x;</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private int y;</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void setX( int x){ </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this.x= (x &gt; 79 ? 79 : (x &lt; 0 ? 0 :x));</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void setY (int y){</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this.y= (y &gt; 24 ? 24 : (y &lt; 0 ? 0 : y));</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int getX( ){</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return x;</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int getY( ){</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return y;</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indent="-256032" lvl="0" marL="365760" rtl="0" algn="l">
              <a:lnSpc>
                <a:spcPct val="70000"/>
              </a:lnSpc>
              <a:spcBef>
                <a:spcPts val="400"/>
              </a:spcBef>
              <a:spcAft>
                <a:spcPts val="0"/>
              </a:spcAft>
              <a:buSzPct val="68000"/>
              <a:buFont typeface="Arial"/>
              <a:buNone/>
            </a:pPr>
            <a:r>
              <a:rPr lang="en-US">
                <a:latin typeface="Courier New"/>
                <a:ea typeface="Courier New"/>
                <a:cs typeface="Courier New"/>
                <a:sym typeface="Courier New"/>
              </a:rPr>
              <a:t>								</a:t>
            </a:r>
            <a:endParaRPr/>
          </a:p>
        </p:txBody>
      </p:sp>
      <p:sp>
        <p:nvSpPr>
          <p:cNvPr id="705" name="Google Shape;705;p69"/>
          <p:cNvSpPr txBox="1"/>
          <p:nvPr>
            <p:ph idx="4294967295" type="title"/>
          </p:nvPr>
        </p:nvSpPr>
        <p:spPr>
          <a:xfrm>
            <a:off x="0" y="228600"/>
            <a:ext cx="7562850" cy="54927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Class Declaration for Point - modified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idx="4294967295" type="body"/>
          </p:nvPr>
        </p:nvSpPr>
        <p:spPr>
          <a:xfrm>
            <a:off x="914400" y="838200"/>
            <a:ext cx="8229600" cy="6019800"/>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224"/>
              <a:buFont typeface="Arial"/>
              <a:buNone/>
            </a:pPr>
            <a:r>
              <a:rPr lang="en-US" sz="1800">
                <a:solidFill>
                  <a:schemeClr val="dk1"/>
                </a:solidFill>
              </a:rPr>
              <a:t>public class Account {</a:t>
            </a:r>
            <a:endParaRPr/>
          </a:p>
          <a:p>
            <a:pPr indent="-256032" lvl="0" marL="365760" rtl="0" algn="l">
              <a:spcBef>
                <a:spcPts val="400"/>
              </a:spcBef>
              <a:spcAft>
                <a:spcPts val="0"/>
              </a:spcAft>
              <a:buSzPts val="1224"/>
              <a:buFont typeface="Arial"/>
              <a:buNone/>
            </a:pPr>
            <a:r>
              <a:rPr lang="en-US" sz="1800">
                <a:solidFill>
                  <a:schemeClr val="dk1"/>
                </a:solidFill>
              </a:rPr>
              <a:t>	double balance;</a:t>
            </a:r>
            <a:endParaRPr/>
          </a:p>
          <a:p>
            <a:pPr indent="-256032" lvl="0" marL="365760" rtl="0" algn="l">
              <a:spcBef>
                <a:spcPts val="400"/>
              </a:spcBef>
              <a:spcAft>
                <a:spcPts val="0"/>
              </a:spcAft>
              <a:buSzPts val="1224"/>
              <a:buFont typeface="Arial"/>
              <a:buNone/>
            </a:pPr>
            <a:r>
              <a:rPr lang="en-US" sz="1800">
                <a:solidFill>
                  <a:schemeClr val="dk1"/>
                </a:solidFill>
              </a:rPr>
              <a:t>	public void deposit( double amount ){</a:t>
            </a:r>
            <a:endParaRPr/>
          </a:p>
          <a:p>
            <a:pPr indent="-256032" lvl="0" marL="365760" rtl="0" algn="l">
              <a:spcBef>
                <a:spcPts val="400"/>
              </a:spcBef>
              <a:spcAft>
                <a:spcPts val="0"/>
              </a:spcAft>
              <a:buSzPts val="1224"/>
              <a:buFont typeface="Arial"/>
              <a:buNone/>
            </a:pPr>
            <a:r>
              <a:rPr lang="en-US" sz="1800">
                <a:solidFill>
                  <a:schemeClr val="dk1"/>
                </a:solidFill>
              </a:rPr>
              <a:t>		balance += amount;</a:t>
            </a:r>
            <a:endParaRPr/>
          </a:p>
          <a:p>
            <a:pPr indent="-256032" lvl="0" marL="365760" rtl="0" algn="l">
              <a:spcBef>
                <a:spcPts val="400"/>
              </a:spcBef>
              <a:spcAft>
                <a:spcPts val="0"/>
              </a:spcAft>
              <a:buSzPts val="1224"/>
              <a:buFont typeface="Arial"/>
              <a:buNone/>
            </a:pPr>
            <a:r>
              <a:rPr lang="en-US" sz="1800">
                <a:solidFill>
                  <a:schemeClr val="dk1"/>
                </a:solidFill>
              </a:rPr>
              <a:t>	}</a:t>
            </a:r>
            <a:endParaRPr/>
          </a:p>
          <a:p>
            <a:pPr indent="-256032" lvl="0" marL="365760" rtl="0" algn="l">
              <a:spcBef>
                <a:spcPts val="400"/>
              </a:spcBef>
              <a:spcAft>
                <a:spcPts val="0"/>
              </a:spcAft>
              <a:buSzPts val="1224"/>
              <a:buFont typeface="Arial"/>
              <a:buNone/>
            </a:pPr>
            <a:r>
              <a:rPr lang="en-US" sz="1800">
                <a:solidFill>
                  <a:schemeClr val="dk1"/>
                </a:solidFill>
              </a:rPr>
              <a:t>	public double withdraw( double amount ){</a:t>
            </a:r>
            <a:endParaRPr/>
          </a:p>
          <a:p>
            <a:pPr indent="-256032" lvl="0" marL="365760" rtl="0" algn="l">
              <a:spcBef>
                <a:spcPts val="400"/>
              </a:spcBef>
              <a:spcAft>
                <a:spcPts val="0"/>
              </a:spcAft>
              <a:buSzPts val="1224"/>
              <a:buFont typeface="Arial"/>
              <a:buNone/>
            </a:pPr>
            <a:r>
              <a:rPr lang="en-US" sz="1800">
                <a:solidFill>
                  <a:schemeClr val="dk1"/>
                </a:solidFill>
              </a:rPr>
              <a:t>		int minimum_balance=5000;</a:t>
            </a:r>
            <a:endParaRPr/>
          </a:p>
          <a:p>
            <a:pPr indent="-256032" lvl="0" marL="365760" rtl="0" algn="l">
              <a:spcBef>
                <a:spcPts val="400"/>
              </a:spcBef>
              <a:spcAft>
                <a:spcPts val="0"/>
              </a:spcAft>
              <a:buSzPts val="1224"/>
              <a:buFont typeface="Arial"/>
              <a:buNone/>
            </a:pPr>
            <a:r>
              <a:rPr lang="en-US" sz="1800">
                <a:solidFill>
                  <a:schemeClr val="dk1"/>
                </a:solidFill>
              </a:rPr>
              <a:t>		if (balance &gt;= (amount+minimum_balance)){</a:t>
            </a:r>
            <a:endParaRPr/>
          </a:p>
          <a:p>
            <a:pPr indent="-256032" lvl="0" marL="365760" rtl="0" algn="l">
              <a:spcBef>
                <a:spcPts val="400"/>
              </a:spcBef>
              <a:spcAft>
                <a:spcPts val="0"/>
              </a:spcAft>
              <a:buSzPts val="1224"/>
              <a:buFont typeface="Arial"/>
              <a:buNone/>
            </a:pPr>
            <a:r>
              <a:rPr lang="en-US" sz="1800">
                <a:solidFill>
                  <a:schemeClr val="dk1"/>
                </a:solidFill>
              </a:rPr>
              <a:t>			balance -= amount;</a:t>
            </a:r>
            <a:endParaRPr/>
          </a:p>
          <a:p>
            <a:pPr indent="-256032" lvl="0" marL="365760" rtl="0" algn="l">
              <a:spcBef>
                <a:spcPts val="400"/>
              </a:spcBef>
              <a:spcAft>
                <a:spcPts val="0"/>
              </a:spcAft>
              <a:buSzPts val="1224"/>
              <a:buFont typeface="Arial"/>
              <a:buNone/>
            </a:pPr>
            <a:r>
              <a:rPr lang="en-US" sz="1800">
                <a:solidFill>
                  <a:schemeClr val="dk1"/>
                </a:solidFill>
              </a:rPr>
              <a:t>			return amount;</a:t>
            </a:r>
            <a:endParaRPr/>
          </a:p>
          <a:p>
            <a:pPr indent="-256032" lvl="0" marL="365760" rtl="0" algn="l">
              <a:spcBef>
                <a:spcPts val="400"/>
              </a:spcBef>
              <a:spcAft>
                <a:spcPts val="0"/>
              </a:spcAft>
              <a:buSzPts val="1224"/>
              <a:buFont typeface="Arial"/>
              <a:buNone/>
            </a:pPr>
            <a:r>
              <a:rPr lang="en-US" sz="1800">
                <a:solidFill>
                  <a:schemeClr val="dk1"/>
                </a:solidFill>
              </a:rPr>
              <a:t>		}													</a:t>
            </a:r>
            <a:endParaRPr b="1" sz="1800">
              <a:solidFill>
                <a:schemeClr val="dk1"/>
              </a:solidFill>
            </a:endParaRPr>
          </a:p>
          <a:p>
            <a:pPr indent="-256032" lvl="0" marL="365760" rtl="0" algn="l">
              <a:spcBef>
                <a:spcPts val="400"/>
              </a:spcBef>
              <a:spcAft>
                <a:spcPts val="0"/>
              </a:spcAft>
              <a:buSzPts val="1224"/>
              <a:buFont typeface="Arial"/>
              <a:buNone/>
            </a:pPr>
            <a:r>
              <a:rPr lang="en-US" sz="1800">
                <a:solidFill>
                  <a:schemeClr val="dk1"/>
                </a:solidFill>
              </a:rPr>
              <a:t>		else {</a:t>
            </a:r>
            <a:endParaRPr/>
          </a:p>
          <a:p>
            <a:pPr indent="-256032" lvl="0" marL="365760" rtl="0" algn="l">
              <a:spcBef>
                <a:spcPts val="400"/>
              </a:spcBef>
              <a:spcAft>
                <a:spcPts val="0"/>
              </a:spcAft>
              <a:buSzPts val="1224"/>
              <a:buFont typeface="Arial"/>
              <a:buNone/>
            </a:pPr>
            <a:r>
              <a:rPr lang="en-US" sz="1800">
                <a:solidFill>
                  <a:schemeClr val="dk1"/>
                </a:solidFill>
              </a:rPr>
              <a:t>			System.out.println(“Insufficient Balance”);</a:t>
            </a:r>
            <a:endParaRPr/>
          </a:p>
          <a:p>
            <a:pPr indent="-256032" lvl="0" marL="365760" rtl="0" algn="l">
              <a:spcBef>
                <a:spcPts val="400"/>
              </a:spcBef>
              <a:spcAft>
                <a:spcPts val="0"/>
              </a:spcAft>
              <a:buSzPts val="1224"/>
              <a:buFont typeface="Arial"/>
              <a:buNone/>
            </a:pPr>
            <a:r>
              <a:rPr lang="en-US" sz="1800">
                <a:solidFill>
                  <a:schemeClr val="dk1"/>
                </a:solidFill>
              </a:rPr>
              <a:t>			return 0.0;</a:t>
            </a:r>
            <a:endParaRPr/>
          </a:p>
          <a:p>
            <a:pPr indent="-256032" lvl="0" marL="365760" rtl="0" algn="l">
              <a:spcBef>
                <a:spcPts val="400"/>
              </a:spcBef>
              <a:spcAft>
                <a:spcPts val="0"/>
              </a:spcAft>
              <a:buSzPts val="1224"/>
              <a:buFont typeface="Arial"/>
              <a:buNone/>
            </a:pPr>
            <a:r>
              <a:rPr lang="en-US" sz="1800">
                <a:solidFill>
                  <a:schemeClr val="dk1"/>
                </a:solidFill>
              </a:rPr>
              <a:t>		}    }</a:t>
            </a:r>
            <a:endParaRPr/>
          </a:p>
          <a:p>
            <a:pPr indent="-256032" lvl="0" marL="365760" rtl="0" algn="l">
              <a:spcBef>
                <a:spcPts val="400"/>
              </a:spcBef>
              <a:spcAft>
                <a:spcPts val="0"/>
              </a:spcAft>
              <a:buSzPts val="1224"/>
              <a:buFont typeface="Arial"/>
              <a:buNone/>
            </a:pPr>
            <a:r>
              <a:rPr lang="en-US" sz="1800">
                <a:solidFill>
                  <a:schemeClr val="dk1"/>
                </a:solidFill>
              </a:rPr>
              <a:t>   public double getbalance(){</a:t>
            </a:r>
            <a:endParaRPr/>
          </a:p>
          <a:p>
            <a:pPr indent="-256032" lvl="0" marL="365760" rtl="0" algn="l">
              <a:spcBef>
                <a:spcPts val="400"/>
              </a:spcBef>
              <a:spcAft>
                <a:spcPts val="0"/>
              </a:spcAft>
              <a:buSzPts val="1224"/>
              <a:buFont typeface="Arial"/>
              <a:buNone/>
            </a:pPr>
            <a:r>
              <a:rPr lang="en-US" sz="1800">
                <a:solidFill>
                  <a:schemeClr val="dk1"/>
                </a:solidFill>
              </a:rPr>
              <a:t>                return balance;</a:t>
            </a:r>
            <a:endParaRPr/>
          </a:p>
          <a:p>
            <a:pPr indent="-256032" lvl="0" marL="365760" rtl="0" algn="l">
              <a:spcBef>
                <a:spcPts val="400"/>
              </a:spcBef>
              <a:spcAft>
                <a:spcPts val="0"/>
              </a:spcAft>
              <a:buSzPts val="1224"/>
              <a:buFont typeface="Arial"/>
              <a:buNone/>
            </a:pPr>
            <a:r>
              <a:rPr lang="en-US" sz="1800">
                <a:solidFill>
                  <a:schemeClr val="dk1"/>
                </a:solidFill>
              </a:rPr>
              <a:t>	}	} 		</a:t>
            </a:r>
            <a:endParaRPr/>
          </a:p>
          <a:p>
            <a:pPr indent="-256032" lvl="0" marL="365760" rtl="0" algn="l">
              <a:spcBef>
                <a:spcPts val="400"/>
              </a:spcBef>
              <a:spcAft>
                <a:spcPts val="0"/>
              </a:spcAft>
              <a:buSzPts val="1836"/>
              <a:buFont typeface="Arial"/>
              <a:buNone/>
            </a:pPr>
            <a:r>
              <a:t/>
            </a:r>
            <a:endParaRPr>
              <a:solidFill>
                <a:schemeClr val="dk1"/>
              </a:solidFill>
            </a:endParaRPr>
          </a:p>
        </p:txBody>
      </p:sp>
      <p:sp>
        <p:nvSpPr>
          <p:cNvPr id="199" name="Google Shape;199;p7"/>
          <p:cNvSpPr txBox="1"/>
          <p:nvPr>
            <p:ph idx="4294967295" type="title"/>
          </p:nvPr>
        </p:nvSpPr>
        <p:spPr>
          <a:xfrm>
            <a:off x="0" y="119063"/>
            <a:ext cx="756285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Basic information about a class</a:t>
            </a:r>
            <a:endParaRPr/>
          </a:p>
        </p:txBody>
      </p:sp>
      <p:sp>
        <p:nvSpPr>
          <p:cNvPr id="200" name="Google Shape;200;p7"/>
          <p:cNvSpPr/>
          <p:nvPr/>
        </p:nvSpPr>
        <p:spPr>
          <a:xfrm>
            <a:off x="6248400" y="838200"/>
            <a:ext cx="1600200" cy="762000"/>
          </a:xfrm>
          <a:prstGeom prst="ellipse">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Instance Variable</a:t>
            </a:r>
            <a:endParaRPr/>
          </a:p>
        </p:txBody>
      </p:sp>
      <p:cxnSp>
        <p:nvCxnSpPr>
          <p:cNvPr id="201" name="Google Shape;201;p7"/>
          <p:cNvCxnSpPr>
            <a:stCxn id="200" idx="2"/>
          </p:cNvCxnSpPr>
          <p:nvPr/>
        </p:nvCxnSpPr>
        <p:spPr>
          <a:xfrm flipH="1">
            <a:off x="2362200" y="1219200"/>
            <a:ext cx="3886200" cy="762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1"/>
              </a:srgbClr>
            </a:outerShdw>
          </a:effectLst>
        </p:spPr>
      </p:cxnSp>
      <p:sp>
        <p:nvSpPr>
          <p:cNvPr id="202" name="Google Shape;202;p7"/>
          <p:cNvSpPr/>
          <p:nvPr/>
        </p:nvSpPr>
        <p:spPr>
          <a:xfrm>
            <a:off x="6248400" y="1747838"/>
            <a:ext cx="1916113" cy="842962"/>
          </a:xfrm>
          <a:prstGeom prst="ellipse">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Parameter or argument</a:t>
            </a:r>
            <a:endParaRPr/>
          </a:p>
        </p:txBody>
      </p:sp>
      <p:sp>
        <p:nvSpPr>
          <p:cNvPr id="203" name="Google Shape;203;p7"/>
          <p:cNvSpPr/>
          <p:nvPr/>
        </p:nvSpPr>
        <p:spPr>
          <a:xfrm>
            <a:off x="6400800" y="2895600"/>
            <a:ext cx="1600200" cy="762000"/>
          </a:xfrm>
          <a:prstGeom prst="ellipse">
            <a:avLst/>
          </a:prstGeom>
          <a:gradFill>
            <a:gsLst>
              <a:gs pos="0">
                <a:srgbClr val="005368"/>
              </a:gs>
              <a:gs pos="50000">
                <a:srgbClr val="0085A7"/>
              </a:gs>
              <a:gs pos="70000">
                <a:srgbClr val="0B98BC"/>
              </a:gs>
              <a:gs pos="100000">
                <a:srgbClr val="29BAE3"/>
              </a:gs>
            </a:gsLst>
            <a:lin ang="16200000" scaled="0"/>
          </a:gradFill>
          <a:ln cap="flat" cmpd="sng" w="9525">
            <a:solidFill>
              <a:schemeClr val="accen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local Variable</a:t>
            </a:r>
            <a:endParaRPr/>
          </a:p>
        </p:txBody>
      </p:sp>
      <p:cxnSp>
        <p:nvCxnSpPr>
          <p:cNvPr id="204" name="Google Shape;204;p7"/>
          <p:cNvCxnSpPr>
            <a:stCxn id="202" idx="2"/>
          </p:cNvCxnSpPr>
          <p:nvPr/>
        </p:nvCxnSpPr>
        <p:spPr>
          <a:xfrm flipH="1">
            <a:off x="4495800" y="2169319"/>
            <a:ext cx="1752600" cy="4224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1"/>
              </a:srgbClr>
            </a:outerShdw>
          </a:effectLst>
        </p:spPr>
      </p:cxnSp>
      <p:cxnSp>
        <p:nvCxnSpPr>
          <p:cNvPr id="205" name="Google Shape;205;p7"/>
          <p:cNvCxnSpPr>
            <a:stCxn id="203" idx="2"/>
          </p:cNvCxnSpPr>
          <p:nvPr/>
        </p:nvCxnSpPr>
        <p:spPr>
          <a:xfrm rot="10800000">
            <a:off x="3200400" y="3124200"/>
            <a:ext cx="3200400" cy="1524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1"/>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0"/>
          <p:cNvSpPr txBox="1"/>
          <p:nvPr>
            <p:ph idx="4294967295" type="body"/>
          </p:nvPr>
        </p:nvSpPr>
        <p:spPr>
          <a:xfrm>
            <a:off x="0" y="990600"/>
            <a:ext cx="6324600" cy="4419600"/>
          </a:xfrm>
          <a:prstGeom prst="rect">
            <a:avLst/>
          </a:prstGeom>
          <a:noFill/>
          <a:ln>
            <a:noFill/>
          </a:ln>
        </p:spPr>
        <p:txBody>
          <a:bodyPr anchorCtr="0" anchor="t" bIns="45700" lIns="91425" spcFirstLastPara="1" rIns="91425" wrap="square" tIns="45700">
            <a:normAutofit fontScale="92500" lnSpcReduction="20000"/>
          </a:bodyPr>
          <a:lstStyle/>
          <a:p>
            <a:pPr indent="-256032" lvl="0" marL="365760" rtl="0" algn="l">
              <a:lnSpc>
                <a:spcPct val="80000"/>
              </a:lnSpc>
              <a:spcBef>
                <a:spcPts val="0"/>
              </a:spcBef>
              <a:spcAft>
                <a:spcPts val="0"/>
              </a:spcAft>
              <a:buSzPct val="68000"/>
              <a:buFont typeface="Arial"/>
              <a:buNone/>
            </a:pPr>
            <a:r>
              <a:rPr lang="en-US">
                <a:solidFill>
                  <a:schemeClr val="dk1"/>
                </a:solidFill>
                <a:latin typeface="Courier New"/>
                <a:ea typeface="Courier New"/>
                <a:cs typeface="Courier New"/>
                <a:sym typeface="Courier New"/>
              </a:rPr>
              <a:t>class PointDemo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 ]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int a, b;</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Point p1 = new Point(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p1.setX(22);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p1.setY(44);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 = p1.getX( );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System.out.println("The value of a is "+a);</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b = p1.getY( );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System.out.println("The value of b is "+b);</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indent="-256032" lvl="0" marL="365760" rtl="0" algn="l">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p:txBody>
      </p:sp>
      <p:sp>
        <p:nvSpPr>
          <p:cNvPr id="712" name="Google Shape;712;p70"/>
          <p:cNvSpPr txBox="1"/>
          <p:nvPr>
            <p:ph idx="4294967295" type="title"/>
          </p:nvPr>
        </p:nvSpPr>
        <p:spPr>
          <a:xfrm>
            <a:off x="0" y="144463"/>
            <a:ext cx="8651875" cy="63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Lucida Sans"/>
              <a:buNone/>
            </a:pPr>
            <a:r>
              <a:rPr lang="en-US" sz="2800">
                <a:solidFill>
                  <a:schemeClr val="dk1"/>
                </a:solidFill>
              </a:rPr>
              <a:t>Class Declaration for Point - modified (Contd.).</a:t>
            </a:r>
            <a:endParaRPr/>
          </a:p>
        </p:txBody>
      </p:sp>
      <p:sp>
        <p:nvSpPr>
          <p:cNvPr id="713" name="Google Shape;713;p70"/>
          <p:cNvSpPr/>
          <p:nvPr/>
        </p:nvSpPr>
        <p:spPr>
          <a:xfrm>
            <a:off x="4495800" y="4953000"/>
            <a:ext cx="3352800" cy="1508125"/>
          </a:xfrm>
          <a:prstGeom prst="rect">
            <a:avLst/>
          </a:prstGeom>
          <a:solidFill>
            <a:srgbClr val="D2DEEF"/>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u="sng">
                <a:solidFill>
                  <a:schemeClr val="dk1"/>
                </a:solidFill>
                <a:latin typeface="Lucida Sans"/>
                <a:ea typeface="Lucida Sans"/>
                <a:cs typeface="Lucida Sans"/>
                <a:sym typeface="Lucida Sans"/>
              </a:rPr>
              <a:t>Output </a:t>
            </a:r>
            <a:r>
              <a:rPr lang="en-US" sz="1600" u="sng">
                <a:solidFill>
                  <a:srgbClr val="78310A"/>
                </a:solidFill>
                <a:latin typeface="Lucida Sans"/>
                <a:ea typeface="Lucida Sans"/>
                <a:cs typeface="Lucida Sans"/>
                <a:sym typeface="Lucida Sans"/>
              </a:rPr>
              <a:t>: </a:t>
            </a:r>
            <a:endParaRPr/>
          </a:p>
          <a:p>
            <a:pPr indent="0" lvl="0" marL="0" marR="0" rtl="0" algn="l">
              <a:spcBef>
                <a:spcPts val="0"/>
              </a:spcBef>
              <a:spcAft>
                <a:spcPts val="0"/>
              </a:spcAft>
              <a:buNone/>
            </a:pPr>
            <a:r>
              <a:rPr lang="en-US" sz="2000">
                <a:solidFill>
                  <a:schemeClr val="accent5"/>
                </a:solidFill>
                <a:latin typeface="Lucida Sans"/>
                <a:ea typeface="Lucida Sans"/>
                <a:cs typeface="Lucida Sans"/>
                <a:sym typeface="Lucida Sans"/>
              </a:rPr>
              <a:t>The value of a is 22</a:t>
            </a:r>
            <a:endParaRPr/>
          </a:p>
          <a:p>
            <a:pPr indent="0" lvl="0" marL="0" marR="0" rtl="0" algn="l">
              <a:spcBef>
                <a:spcPts val="0"/>
              </a:spcBef>
              <a:spcAft>
                <a:spcPts val="0"/>
              </a:spcAft>
              <a:buNone/>
            </a:pPr>
            <a:r>
              <a:rPr lang="en-US" sz="2000">
                <a:solidFill>
                  <a:schemeClr val="accent5"/>
                </a:solidFill>
                <a:latin typeface="Lucida Sans"/>
                <a:ea typeface="Lucida Sans"/>
                <a:cs typeface="Lucida Sans"/>
                <a:sym typeface="Lucida Sans"/>
              </a:rPr>
              <a:t>The value of b is 24</a:t>
            </a:r>
            <a:endParaRPr/>
          </a:p>
          <a:p>
            <a:pPr indent="0" lvl="0" marL="0" marR="0" rtl="0" algn="l">
              <a:spcBef>
                <a:spcPts val="0"/>
              </a:spcBef>
              <a:spcAft>
                <a:spcPts val="0"/>
              </a:spcAft>
              <a:buNone/>
            </a:pPr>
            <a:r>
              <a:t/>
            </a:r>
            <a:endParaRPr sz="800">
              <a:solidFill>
                <a:srgbClr val="78310A"/>
              </a:solidFill>
              <a:latin typeface="Lucida Sans"/>
              <a:ea typeface="Lucida Sans"/>
              <a:cs typeface="Lucida Sans"/>
              <a:sym typeface="Lucida Sans"/>
            </a:endParaRPr>
          </a:p>
          <a:p>
            <a:pPr indent="0" lvl="0" marL="0" marR="0" rtl="0" algn="l">
              <a:spcBef>
                <a:spcPts val="0"/>
              </a:spcBef>
              <a:spcAft>
                <a:spcPts val="0"/>
              </a:spcAft>
              <a:buNone/>
            </a:pPr>
            <a:r>
              <a:t/>
            </a:r>
            <a:endParaRPr sz="2000">
              <a:solidFill>
                <a:schemeClr val="lt1"/>
              </a:solidFill>
              <a:latin typeface="Lucida Sans"/>
              <a:ea typeface="Lucida Sans"/>
              <a:cs typeface="Lucida Sans"/>
              <a:sym typeface="Lucida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1"/>
          <p:cNvSpPr txBox="1"/>
          <p:nvPr>
            <p:ph idx="4294967295" type="body"/>
          </p:nvPr>
        </p:nvSpPr>
        <p:spPr>
          <a:xfrm>
            <a:off x="777875" y="982663"/>
            <a:ext cx="8366125" cy="50292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904"/>
              <a:buFont typeface="Arial"/>
              <a:buNone/>
            </a:pPr>
            <a:r>
              <a:rPr lang="en-US" sz="2800">
                <a:solidFill>
                  <a:schemeClr val="dk1"/>
                </a:solidFill>
              </a:rPr>
              <a:t>	</a:t>
            </a:r>
            <a:r>
              <a:rPr lang="en-US" sz="2400">
                <a:solidFill>
                  <a:schemeClr val="dk1"/>
                </a:solidFill>
                <a:latin typeface="Lucida Sans"/>
                <a:ea typeface="Lucida Sans"/>
                <a:cs typeface="Lucida Sans"/>
                <a:sym typeface="Lucida Sans"/>
              </a:rPr>
              <a:t>In this module, we were able to</a:t>
            </a:r>
            <a:r>
              <a:rPr lang="en-US" sz="2800">
                <a:solidFill>
                  <a:schemeClr val="dk1"/>
                </a:solidFill>
                <a:latin typeface="Lucida Sans"/>
                <a:ea typeface="Lucida Sans"/>
                <a:cs typeface="Lucida Sans"/>
                <a:sym typeface="Lucida Sans"/>
              </a:rPr>
              <a:t>:</a:t>
            </a:r>
            <a:endParaRPr/>
          </a:p>
          <a:p>
            <a:pPr indent="-256032" lvl="0" marL="365760" rtl="0" algn="l">
              <a:spcBef>
                <a:spcPts val="400"/>
              </a:spcBef>
              <a:spcAft>
                <a:spcPts val="0"/>
              </a:spcAft>
              <a:buSzPts val="680"/>
              <a:buFont typeface="Arial"/>
              <a:buNone/>
            </a:pPr>
            <a:r>
              <a:t/>
            </a:r>
            <a:endParaRPr sz="1000">
              <a:solidFill>
                <a:schemeClr val="dk1"/>
              </a:solidFill>
              <a:latin typeface="Lucida Sans"/>
              <a:ea typeface="Lucida Sans"/>
              <a:cs typeface="Lucida Sans"/>
              <a:sym typeface="Lucida Sans"/>
            </a:endParaRPr>
          </a:p>
          <a:p>
            <a:pPr indent="-228600" lvl="1" marL="621792" rtl="0" algn="l">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Create classes and Objects </a:t>
            </a:r>
            <a:endParaRPr/>
          </a:p>
          <a:p>
            <a:pPr indent="-228600" lvl="1" marL="621792" rtl="0" algn="l">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Understand the importance of static block</a:t>
            </a:r>
            <a:endParaRPr/>
          </a:p>
          <a:p>
            <a:pPr indent="-228600" lvl="1" marL="621792" rtl="0" algn="l">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Implement String and StringBuffer class methods</a:t>
            </a:r>
            <a:endParaRPr/>
          </a:p>
          <a:p>
            <a:pPr indent="-228600" lvl="1" marL="621792" rtl="0" algn="l">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Understand the relevance of Object Oriented Programming techniques</a:t>
            </a:r>
            <a:endParaRPr/>
          </a:p>
          <a:p>
            <a:pPr indent="-228600" lvl="1" marL="621792" rtl="0" algn="l">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Implement Encapsulation and Abstraction</a:t>
            </a:r>
            <a:endParaRPr/>
          </a:p>
          <a:p>
            <a:pPr indent="-135128" lvl="0" marL="365760" rtl="0" algn="l">
              <a:spcBef>
                <a:spcPts val="400"/>
              </a:spcBef>
              <a:spcAft>
                <a:spcPts val="0"/>
              </a:spcAft>
              <a:buSzPts val="1904"/>
              <a:buNone/>
            </a:pPr>
            <a:r>
              <a:t/>
            </a:r>
            <a:endParaRPr sz="2800"/>
          </a:p>
          <a:p>
            <a:pPr indent="-139446" lvl="0" marL="365760" rtl="0" algn="l">
              <a:spcBef>
                <a:spcPts val="400"/>
              </a:spcBef>
              <a:spcAft>
                <a:spcPts val="0"/>
              </a:spcAft>
              <a:buSzPts val="1836"/>
              <a:buNone/>
            </a:pPr>
            <a:r>
              <a:t/>
            </a:r>
            <a:endParaRPr/>
          </a:p>
        </p:txBody>
      </p:sp>
      <p:sp>
        <p:nvSpPr>
          <p:cNvPr id="720" name="Google Shape;720;p71"/>
          <p:cNvSpPr txBox="1"/>
          <p:nvPr>
            <p:ph idx="4294967295" type="title"/>
          </p:nvPr>
        </p:nvSpPr>
        <p:spPr>
          <a:xfrm>
            <a:off x="0" y="152400"/>
            <a:ext cx="7562850" cy="55403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Summary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idx="4294967295" type="body"/>
          </p:nvPr>
        </p:nvSpPr>
        <p:spPr>
          <a:xfrm>
            <a:off x="914400" y="838200"/>
            <a:ext cx="8229600" cy="6019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Font typeface="Arial"/>
              <a:buNone/>
            </a:pPr>
            <a:r>
              <a:rPr lang="en-US">
                <a:solidFill>
                  <a:schemeClr val="dk1"/>
                </a:solidFill>
              </a:rPr>
              <a:t>		else {</a:t>
            </a:r>
            <a:endParaRPr/>
          </a:p>
          <a:p>
            <a:pPr indent="-256032" lvl="0" marL="365760" rtl="0" algn="l">
              <a:spcBef>
                <a:spcPts val="400"/>
              </a:spcBef>
              <a:spcAft>
                <a:spcPts val="0"/>
              </a:spcAft>
              <a:buSzPts val="1836"/>
              <a:buFont typeface="Arial"/>
              <a:buNone/>
            </a:pPr>
            <a:r>
              <a:rPr lang="en-US">
                <a:solidFill>
                  <a:schemeClr val="dk1"/>
                </a:solidFill>
              </a:rPr>
              <a:t>			System.out.println(“Insufficient Balance”);</a:t>
            </a:r>
            <a:endParaRPr/>
          </a:p>
          <a:p>
            <a:pPr indent="-256032" lvl="0" marL="365760" rtl="0" algn="l">
              <a:spcBef>
                <a:spcPts val="400"/>
              </a:spcBef>
              <a:spcAft>
                <a:spcPts val="0"/>
              </a:spcAft>
              <a:buSzPts val="1836"/>
              <a:buFont typeface="Arial"/>
              <a:buNone/>
            </a:pPr>
            <a:r>
              <a:rPr lang="en-US">
                <a:solidFill>
                  <a:schemeClr val="dk1"/>
                </a:solidFill>
              </a:rPr>
              <a:t>			return 0.0;</a:t>
            </a:r>
            <a:endParaRPr/>
          </a:p>
          <a:p>
            <a:pPr indent="-256032" lvl="0" marL="365760" rtl="0" algn="l">
              <a:spcBef>
                <a:spcPts val="400"/>
              </a:spcBef>
              <a:spcAft>
                <a:spcPts val="0"/>
              </a:spcAft>
              <a:buSzPts val="1836"/>
              <a:buFont typeface="Arial"/>
              <a:buNone/>
            </a:pPr>
            <a:r>
              <a:rPr lang="en-US">
                <a:solidFill>
                  <a:schemeClr val="dk1"/>
                </a:solidFill>
              </a:rPr>
              <a:t>		}	</a:t>
            </a:r>
            <a:endParaRPr/>
          </a:p>
          <a:p>
            <a:pPr indent="-256032" lvl="0" marL="365760" rtl="0" algn="l">
              <a:spcBef>
                <a:spcPts val="400"/>
              </a:spcBef>
              <a:spcAft>
                <a:spcPts val="0"/>
              </a:spcAft>
              <a:buSzPts val="1836"/>
              <a:buFont typeface="Arial"/>
              <a:buNone/>
            </a:pPr>
            <a:r>
              <a:rPr lang="en-US">
                <a:solidFill>
                  <a:schemeClr val="dk1"/>
                </a:solidFill>
              </a:rPr>
              <a:t>	}</a:t>
            </a:r>
            <a:endParaRPr/>
          </a:p>
          <a:p>
            <a:pPr indent="-256032" lvl="0" marL="365760" rtl="0" algn="l">
              <a:spcBef>
                <a:spcPts val="400"/>
              </a:spcBef>
              <a:spcAft>
                <a:spcPts val="0"/>
              </a:spcAft>
              <a:buSzPts val="1836"/>
              <a:buFont typeface="Arial"/>
              <a:buNone/>
            </a:pPr>
            <a:r>
              <a:rPr lang="en-US">
                <a:solidFill>
                  <a:schemeClr val="dk1"/>
                </a:solidFill>
              </a:rPr>
              <a:t>   public double getbalance(){</a:t>
            </a:r>
            <a:endParaRPr/>
          </a:p>
          <a:p>
            <a:pPr indent="-256032" lvl="0" marL="365760" rtl="0" algn="l">
              <a:spcBef>
                <a:spcPts val="400"/>
              </a:spcBef>
              <a:spcAft>
                <a:spcPts val="0"/>
              </a:spcAft>
              <a:buSzPts val="1836"/>
              <a:buFont typeface="Arial"/>
              <a:buNone/>
            </a:pPr>
            <a:r>
              <a:rPr lang="en-US">
                <a:solidFill>
                  <a:schemeClr val="dk1"/>
                </a:solidFill>
              </a:rPr>
              <a:t>                return balance;</a:t>
            </a:r>
            <a:endParaRPr/>
          </a:p>
          <a:p>
            <a:pPr indent="-256032" lvl="0" marL="365760" rtl="0" algn="l">
              <a:spcBef>
                <a:spcPts val="400"/>
              </a:spcBef>
              <a:spcAft>
                <a:spcPts val="0"/>
              </a:spcAft>
              <a:buSzPts val="1836"/>
              <a:buFont typeface="Arial"/>
              <a:buNone/>
            </a:pPr>
            <a:r>
              <a:rPr lang="en-US">
                <a:solidFill>
                  <a:schemeClr val="dk1"/>
                </a:solidFill>
              </a:rPr>
              <a:t>	}</a:t>
            </a:r>
            <a:endParaRPr/>
          </a:p>
          <a:p>
            <a:pPr indent="-256032" lvl="0" marL="365760" rtl="0" algn="l">
              <a:spcBef>
                <a:spcPts val="400"/>
              </a:spcBef>
              <a:spcAft>
                <a:spcPts val="0"/>
              </a:spcAft>
              <a:buSzPts val="1836"/>
              <a:buFont typeface="Arial"/>
              <a:buNone/>
            </a:pPr>
            <a:r>
              <a:rPr lang="en-US">
                <a:solidFill>
                  <a:schemeClr val="dk1"/>
                </a:solidFill>
              </a:rPr>
              <a:t>} </a:t>
            </a:r>
            <a:endParaRPr/>
          </a:p>
        </p:txBody>
      </p:sp>
      <p:sp>
        <p:nvSpPr>
          <p:cNvPr id="212" name="Google Shape;212;p8"/>
          <p:cNvSpPr txBox="1"/>
          <p:nvPr>
            <p:ph idx="4294967295" type="title"/>
          </p:nvPr>
        </p:nvSpPr>
        <p:spPr>
          <a:xfrm>
            <a:off x="0" y="152400"/>
            <a:ext cx="8094663" cy="1016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Basic information about a class (Contd.).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idx="4294967295" type="body"/>
          </p:nvPr>
        </p:nvSpPr>
        <p:spPr>
          <a:xfrm>
            <a:off x="0" y="1092200"/>
            <a:ext cx="8229600" cy="55626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496"/>
              <a:buFont typeface="Arial"/>
              <a:buNone/>
            </a:pPr>
            <a:r>
              <a:rPr lang="en-US" sz="2200">
                <a:solidFill>
                  <a:schemeClr val="dk1"/>
                </a:solidFill>
              </a:rPr>
              <a:t>The previous slide contains definition of a class called Accounts.</a:t>
            </a:r>
            <a:endParaRPr/>
          </a:p>
          <a:p>
            <a:pPr indent="-256032" lvl="0" marL="365760" rtl="0" algn="just">
              <a:spcBef>
                <a:spcPts val="400"/>
              </a:spcBef>
              <a:spcAft>
                <a:spcPts val="0"/>
              </a:spcAft>
              <a:buSzPts val="680"/>
              <a:buFont typeface="Arial"/>
              <a:buNone/>
            </a:pPr>
            <a:r>
              <a:t/>
            </a:r>
            <a:endParaRPr sz="1000">
              <a:solidFill>
                <a:schemeClr val="dk1"/>
              </a:solidFill>
            </a:endParaRPr>
          </a:p>
          <a:p>
            <a:pPr indent="-256032" lvl="0" marL="365760" rtl="0" algn="just">
              <a:spcBef>
                <a:spcPts val="400"/>
              </a:spcBef>
              <a:spcAft>
                <a:spcPts val="0"/>
              </a:spcAft>
              <a:buSzPts val="1496"/>
              <a:buFont typeface="Arial"/>
              <a:buNone/>
            </a:pPr>
            <a:r>
              <a:rPr lang="en-US" sz="2200">
                <a:solidFill>
                  <a:schemeClr val="dk1"/>
                </a:solidFill>
              </a:rPr>
              <a:t>A class contains members which can either be variables(fields) or methods(behaviors).</a:t>
            </a:r>
            <a:endParaRPr/>
          </a:p>
          <a:p>
            <a:pPr indent="-256032" lvl="0" marL="365760" rtl="0" algn="just">
              <a:spcBef>
                <a:spcPts val="400"/>
              </a:spcBef>
              <a:spcAft>
                <a:spcPts val="0"/>
              </a:spcAft>
              <a:buSzPts val="680"/>
              <a:buFont typeface="Arial"/>
              <a:buNone/>
            </a:pPr>
            <a:r>
              <a:t/>
            </a:r>
            <a:endParaRPr sz="1000">
              <a:solidFill>
                <a:schemeClr val="dk1"/>
              </a:solidFill>
            </a:endParaRPr>
          </a:p>
          <a:p>
            <a:pPr indent="-256032" lvl="0" marL="365760" rtl="0" algn="just">
              <a:spcBef>
                <a:spcPts val="400"/>
              </a:spcBef>
              <a:spcAft>
                <a:spcPts val="0"/>
              </a:spcAft>
              <a:buSzPts val="1496"/>
              <a:buFont typeface="Arial"/>
              <a:buNone/>
            </a:pPr>
            <a:r>
              <a:rPr lang="en-US" sz="2200">
                <a:solidFill>
                  <a:schemeClr val="dk1"/>
                </a:solidFill>
              </a:rPr>
              <a:t>A variable declared within a class(outside any method) is known as an instance variable.</a:t>
            </a:r>
            <a:endParaRPr/>
          </a:p>
          <a:p>
            <a:pPr indent="-256032" lvl="0" marL="365760" rtl="0" algn="just">
              <a:spcBef>
                <a:spcPts val="400"/>
              </a:spcBef>
              <a:spcAft>
                <a:spcPts val="0"/>
              </a:spcAft>
              <a:buSzPts val="680"/>
              <a:buFont typeface="Arial"/>
              <a:buNone/>
            </a:pPr>
            <a:r>
              <a:t/>
            </a:r>
            <a:endParaRPr sz="1000">
              <a:solidFill>
                <a:schemeClr val="dk1"/>
              </a:solidFill>
            </a:endParaRPr>
          </a:p>
          <a:p>
            <a:pPr indent="-256032" lvl="0" marL="365760" rtl="0" algn="just">
              <a:spcBef>
                <a:spcPts val="400"/>
              </a:spcBef>
              <a:spcAft>
                <a:spcPts val="0"/>
              </a:spcAft>
              <a:buSzPts val="1496"/>
              <a:buFont typeface="Arial"/>
              <a:buNone/>
            </a:pPr>
            <a:r>
              <a:rPr lang="en-US" sz="2200">
                <a:solidFill>
                  <a:schemeClr val="dk1"/>
                </a:solidFill>
              </a:rPr>
              <a:t>A variable declared within a method is known as local variable.</a:t>
            </a:r>
            <a:endParaRPr/>
          </a:p>
          <a:p>
            <a:pPr indent="-256032" lvl="0" marL="365760" rtl="0" algn="just">
              <a:spcBef>
                <a:spcPts val="400"/>
              </a:spcBef>
              <a:spcAft>
                <a:spcPts val="0"/>
              </a:spcAft>
              <a:buSzPts val="680"/>
              <a:buFont typeface="Arial"/>
              <a:buNone/>
            </a:pPr>
            <a:r>
              <a:t/>
            </a:r>
            <a:endParaRPr sz="1000">
              <a:solidFill>
                <a:schemeClr val="dk1"/>
              </a:solidFill>
            </a:endParaRPr>
          </a:p>
          <a:p>
            <a:pPr indent="-256032" lvl="0" marL="365760" rtl="0" algn="just">
              <a:spcBef>
                <a:spcPts val="400"/>
              </a:spcBef>
              <a:spcAft>
                <a:spcPts val="0"/>
              </a:spcAft>
              <a:buSzPts val="1496"/>
              <a:buFont typeface="Arial"/>
              <a:buNone/>
            </a:pPr>
            <a:r>
              <a:rPr lang="en-US" sz="2200">
                <a:solidFill>
                  <a:schemeClr val="dk1"/>
                </a:solidFill>
              </a:rPr>
              <a:t>Variables with method declarations are known as parameters or arguments.</a:t>
            </a:r>
            <a:endParaRPr/>
          </a:p>
          <a:p>
            <a:pPr indent="-256032" lvl="0" marL="365760" rtl="0" algn="just">
              <a:spcBef>
                <a:spcPts val="400"/>
              </a:spcBef>
              <a:spcAft>
                <a:spcPts val="0"/>
              </a:spcAft>
              <a:buSzPts val="680"/>
              <a:buFont typeface="Arial"/>
              <a:buNone/>
            </a:pPr>
            <a:r>
              <a:t/>
            </a:r>
            <a:endParaRPr sz="1000">
              <a:solidFill>
                <a:schemeClr val="dk1"/>
              </a:solidFill>
            </a:endParaRPr>
          </a:p>
          <a:p>
            <a:pPr indent="-256032" lvl="0" marL="365760" rtl="0" algn="just">
              <a:spcBef>
                <a:spcPts val="400"/>
              </a:spcBef>
              <a:spcAft>
                <a:spcPts val="0"/>
              </a:spcAft>
              <a:buSzPts val="1496"/>
              <a:buFont typeface="Arial"/>
              <a:buNone/>
            </a:pPr>
            <a:r>
              <a:rPr lang="en-US" sz="2200">
                <a:solidFill>
                  <a:schemeClr val="dk1"/>
                </a:solidFill>
              </a:rPr>
              <a:t>A class variable can also be declared as static where as a local variable cannot be static.</a:t>
            </a:r>
            <a:endParaRPr/>
          </a:p>
          <a:p>
            <a:pPr indent="-256032" lvl="0" marL="365760" rtl="0" algn="l">
              <a:spcBef>
                <a:spcPts val="400"/>
              </a:spcBef>
              <a:spcAft>
                <a:spcPts val="0"/>
              </a:spcAft>
              <a:buSzPts val="680"/>
              <a:buFont typeface="Arial"/>
              <a:buNone/>
            </a:pPr>
            <a:r>
              <a:t/>
            </a:r>
            <a:endParaRPr sz="1000">
              <a:solidFill>
                <a:schemeClr val="dk1"/>
              </a:solidFill>
            </a:endParaRPr>
          </a:p>
        </p:txBody>
      </p:sp>
      <p:sp>
        <p:nvSpPr>
          <p:cNvPr id="219" name="Google Shape;219;p9"/>
          <p:cNvSpPr txBox="1"/>
          <p:nvPr>
            <p:ph idx="4294967295" type="title"/>
          </p:nvPr>
        </p:nvSpPr>
        <p:spPr>
          <a:xfrm>
            <a:off x="0" y="119063"/>
            <a:ext cx="7562850" cy="55403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Lucida Sans"/>
              <a:buNone/>
            </a:pPr>
            <a:r>
              <a:rPr lang="en-US">
                <a:solidFill>
                  <a:schemeClr val="dk1"/>
                </a:solidFill>
              </a:rPr>
              <a:t>Member variables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SANDIP</dc:creator>
</cp:coreProperties>
</file>