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notesMasterIdLst>
    <p:notesMasterId r:id="rId73"/>
  </p:notesMasterIdLst>
  <p:sldIdLst>
    <p:sldId id="333"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4"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4" r:id="rId46"/>
    <p:sldId id="305" r:id="rId47"/>
    <p:sldId id="306" r:id="rId48"/>
    <p:sldId id="307" r:id="rId49"/>
    <p:sldId id="308" r:id="rId50"/>
    <p:sldId id="309" r:id="rId51"/>
    <p:sldId id="310" r:id="rId52"/>
    <p:sldId id="311" r:id="rId53"/>
    <p:sldId id="312" r:id="rId54"/>
    <p:sldId id="313" r:id="rId55"/>
    <p:sldId id="314" r:id="rId56"/>
    <p:sldId id="315" r:id="rId57"/>
    <p:sldId id="316" r:id="rId58"/>
    <p:sldId id="317" r:id="rId59"/>
    <p:sldId id="319" r:id="rId60"/>
    <p:sldId id="320" r:id="rId61"/>
    <p:sldId id="321" r:id="rId62"/>
    <p:sldId id="322" r:id="rId63"/>
    <p:sldId id="323" r:id="rId64"/>
    <p:sldId id="324" r:id="rId65"/>
    <p:sldId id="325" r:id="rId66"/>
    <p:sldId id="326" r:id="rId67"/>
    <p:sldId id="327" r:id="rId68"/>
    <p:sldId id="328" r:id="rId69"/>
    <p:sldId id="329" r:id="rId70"/>
    <p:sldId id="330" r:id="rId71"/>
    <p:sldId id="334"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93" autoAdjust="0"/>
  </p:normalViewPr>
  <p:slideViewPr>
    <p:cSldViewPr>
      <p:cViewPr varScale="1">
        <p:scale>
          <a:sx n="67" d="100"/>
          <a:sy n="67" d="100"/>
        </p:scale>
        <p:origin x="1476" y="60"/>
      </p:cViewPr>
      <p:guideLst>
        <p:guide orient="horz" pos="2160"/>
        <p:guide pos="2880"/>
      </p:guideLst>
    </p:cSldViewPr>
  </p:slideViewPr>
  <p:notesTextViewPr>
    <p:cViewPr>
      <p:scale>
        <a:sx n="3" d="2"/>
        <a:sy n="3" d="2"/>
      </p:scale>
      <p:origin x="0" y="0"/>
    </p:cViewPr>
  </p:notesTextViewPr>
  <p:sorterViewPr>
    <p:cViewPr varScale="1">
      <p:scale>
        <a:sx n="1" d="1"/>
        <a:sy n="1" d="1"/>
      </p:scale>
      <p:origin x="0" y="-1210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1EE558-12C0-4BAC-86E6-A7B6C4FAA723}" type="datetimeFigureOut">
              <a:rPr lang="en-US" smtClean="0"/>
              <a:pPr/>
              <a:t>3/10/2023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8A154A-4809-4925-84CD-D2F955E42073}" type="slidenum">
              <a:rPr lang="en-US" smtClean="0"/>
              <a:pPr/>
              <a:t>‹#›</a:t>
            </a:fld>
            <a:endParaRPr lang="en-US"/>
          </a:p>
        </p:txBody>
      </p:sp>
    </p:spTree>
    <p:extLst>
      <p:ext uri="{BB962C8B-B14F-4D97-AF65-F5344CB8AC3E}">
        <p14:creationId xmlns:p14="http://schemas.microsoft.com/office/powerpoint/2010/main" val="362793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p:spPr>
      </p:sp>
      <p:sp>
        <p:nvSpPr>
          <p:cNvPr id="942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421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7E37D54-865D-41A3-9E62-0B7779C13420}" type="slidenum">
              <a:rPr lang="en-US" smtClean="0"/>
              <a:pPr/>
              <a:t>2</a:t>
            </a:fld>
            <a:endParaRPr lang="en-US" smtClean="0"/>
          </a:p>
        </p:txBody>
      </p:sp>
    </p:spTree>
    <p:extLst>
      <p:ext uri="{BB962C8B-B14F-4D97-AF65-F5344CB8AC3E}">
        <p14:creationId xmlns:p14="http://schemas.microsoft.com/office/powerpoint/2010/main" val="1625158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4451"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44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C9225DD-4096-476B-B166-4F75FF1D0074}" type="slidenum">
              <a:rPr lang="en-US" smtClean="0"/>
              <a:pPr/>
              <a:t>11</a:t>
            </a:fld>
            <a:endParaRPr lang="en-US" smtClean="0"/>
          </a:p>
        </p:txBody>
      </p:sp>
    </p:spTree>
    <p:extLst>
      <p:ext uri="{BB962C8B-B14F-4D97-AF65-F5344CB8AC3E}">
        <p14:creationId xmlns:p14="http://schemas.microsoft.com/office/powerpoint/2010/main" val="1033724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547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54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84B4548-33F2-4828-93C4-C46459475EAE}" type="slidenum">
              <a:rPr lang="en-US" smtClean="0"/>
              <a:pPr/>
              <a:t>12</a:t>
            </a:fld>
            <a:endParaRPr lang="en-US" smtClean="0"/>
          </a:p>
        </p:txBody>
      </p:sp>
    </p:spTree>
    <p:extLst>
      <p:ext uri="{BB962C8B-B14F-4D97-AF65-F5344CB8AC3E}">
        <p14:creationId xmlns:p14="http://schemas.microsoft.com/office/powerpoint/2010/main" val="37123419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6499"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65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B3B1BB1-5A1E-476E-9C6F-F8182B497524}" type="slidenum">
              <a:rPr lang="en-US" smtClean="0"/>
              <a:pPr/>
              <a:t>13</a:t>
            </a:fld>
            <a:endParaRPr lang="en-US" smtClean="0"/>
          </a:p>
        </p:txBody>
      </p:sp>
    </p:spTree>
    <p:extLst>
      <p:ext uri="{BB962C8B-B14F-4D97-AF65-F5344CB8AC3E}">
        <p14:creationId xmlns:p14="http://schemas.microsoft.com/office/powerpoint/2010/main" val="2732794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752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75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74900A1-99BB-4838-9A86-469A5B87215F}" type="slidenum">
              <a:rPr lang="en-US" smtClean="0"/>
              <a:pPr/>
              <a:t>14</a:t>
            </a:fld>
            <a:endParaRPr lang="en-US" smtClean="0"/>
          </a:p>
        </p:txBody>
      </p:sp>
    </p:spTree>
    <p:extLst>
      <p:ext uri="{BB962C8B-B14F-4D97-AF65-F5344CB8AC3E}">
        <p14:creationId xmlns:p14="http://schemas.microsoft.com/office/powerpoint/2010/main" val="2978882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bwMode="auto">
          <a:noFill/>
          <a:ln>
            <a:solidFill>
              <a:srgbClr val="000000"/>
            </a:solidFill>
            <a:miter lim="800000"/>
            <a:headEnd/>
            <a:tailEnd/>
          </a:ln>
        </p:spPr>
      </p:sp>
      <p:sp>
        <p:nvSpPr>
          <p:cNvPr id="10957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957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C34EA60-5895-4818-A785-43A43B5E5E27}" type="slidenum">
              <a:rPr lang="en-US" smtClean="0"/>
              <a:pPr/>
              <a:t>15</a:t>
            </a:fld>
            <a:endParaRPr lang="en-US" smtClean="0"/>
          </a:p>
        </p:txBody>
      </p:sp>
    </p:spTree>
    <p:extLst>
      <p:ext uri="{BB962C8B-B14F-4D97-AF65-F5344CB8AC3E}">
        <p14:creationId xmlns:p14="http://schemas.microsoft.com/office/powerpoint/2010/main" val="1129503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p:spPr>
      </p:sp>
      <p:sp>
        <p:nvSpPr>
          <p:cNvPr id="11059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059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5644182-0A4E-457C-AF78-1FE95535CEFD}" type="slidenum">
              <a:rPr lang="en-US" smtClean="0"/>
              <a:pPr/>
              <a:t>16</a:t>
            </a:fld>
            <a:endParaRPr lang="en-US" smtClean="0"/>
          </a:p>
        </p:txBody>
      </p:sp>
    </p:spTree>
    <p:extLst>
      <p:ext uri="{BB962C8B-B14F-4D97-AF65-F5344CB8AC3E}">
        <p14:creationId xmlns:p14="http://schemas.microsoft.com/office/powerpoint/2010/main" val="18327234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161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z="1300" b="1" smtClean="0"/>
              <a:t>Need for packages</a:t>
            </a:r>
          </a:p>
          <a:p>
            <a:r>
              <a:rPr lang="en-US" smtClean="0"/>
              <a:t>Till now, you did not use any package since all your classes were stored in the </a:t>
            </a:r>
            <a:r>
              <a:rPr lang="en-US" b="1" smtClean="0"/>
              <a:t>default</a:t>
            </a:r>
            <a:r>
              <a:rPr lang="en-US" smtClean="0"/>
              <a:t> package. Imagine a situation where all the classes are stored in one package. It would lead to tremendous confusion as it may lead to classes with similar names that is not allowed by the language.  </a:t>
            </a:r>
          </a:p>
          <a:p>
            <a:r>
              <a:rPr lang="en-US" b="1" smtClean="0"/>
              <a:t>This scenario is also referred to as a namespace collision.</a:t>
            </a:r>
          </a:p>
          <a:p>
            <a:endParaRPr lang="en-GB" b="1" smtClean="0"/>
          </a:p>
          <a:p>
            <a:pPr>
              <a:lnSpc>
                <a:spcPct val="90000"/>
              </a:lnSpc>
            </a:pPr>
            <a:r>
              <a:rPr lang="en-US" smtClean="0"/>
              <a:t>As you know, </a:t>
            </a:r>
            <a:r>
              <a:rPr lang="en-US" b="1" smtClean="0"/>
              <a:t>classes</a:t>
            </a:r>
            <a:r>
              <a:rPr lang="en-US" smtClean="0"/>
              <a:t> are at the core of Java language. </a:t>
            </a:r>
          </a:p>
          <a:p>
            <a:pPr>
              <a:lnSpc>
                <a:spcPct val="90000"/>
              </a:lnSpc>
            </a:pPr>
            <a:r>
              <a:rPr lang="en-US" smtClean="0"/>
              <a:t>There are numerous built-in classes that provide rich functionality to the language. </a:t>
            </a:r>
          </a:p>
          <a:p>
            <a:pPr>
              <a:lnSpc>
                <a:spcPct val="90000"/>
              </a:lnSpc>
            </a:pPr>
            <a:r>
              <a:rPr lang="en-US" smtClean="0"/>
              <a:t>These classes are also organized into packages depending upon their functionality leading to functionally cohesive packages. </a:t>
            </a:r>
          </a:p>
          <a:p>
            <a:pPr>
              <a:lnSpc>
                <a:spcPct val="90000"/>
              </a:lnSpc>
            </a:pPr>
            <a:r>
              <a:rPr lang="en-US" smtClean="0"/>
              <a:t>For example :</a:t>
            </a:r>
            <a:endParaRPr lang="en-US" i="1" smtClean="0"/>
          </a:p>
          <a:p>
            <a:pPr>
              <a:lnSpc>
                <a:spcPct val="90000"/>
              </a:lnSpc>
            </a:pPr>
            <a:r>
              <a:rPr lang="en-US" i="1" smtClean="0"/>
              <a:t>java.applet</a:t>
            </a:r>
            <a:r>
              <a:rPr lang="en-US" smtClean="0"/>
              <a:t> contains classes related to applets.</a:t>
            </a:r>
            <a:endParaRPr lang="en-US" i="1" smtClean="0"/>
          </a:p>
          <a:p>
            <a:pPr>
              <a:lnSpc>
                <a:spcPct val="90000"/>
              </a:lnSpc>
            </a:pPr>
            <a:r>
              <a:rPr lang="en-US" i="1" smtClean="0"/>
              <a:t>java.net</a:t>
            </a:r>
            <a:r>
              <a:rPr lang="en-US" smtClean="0"/>
              <a:t> contains classes related to networking</a:t>
            </a:r>
            <a:endParaRPr lang="en-US" i="1" smtClean="0"/>
          </a:p>
          <a:p>
            <a:pPr>
              <a:lnSpc>
                <a:spcPct val="90000"/>
              </a:lnSpc>
            </a:pPr>
            <a:r>
              <a:rPr lang="en-US" i="1" smtClean="0"/>
              <a:t>java.util</a:t>
            </a:r>
            <a:r>
              <a:rPr lang="en-US" smtClean="0"/>
              <a:t> contains classes related to utilities like-date, calendar etc.</a:t>
            </a:r>
            <a:endParaRPr lang="en-US" i="1" smtClean="0"/>
          </a:p>
          <a:p>
            <a:pPr>
              <a:lnSpc>
                <a:spcPct val="90000"/>
              </a:lnSpc>
            </a:pPr>
            <a:r>
              <a:rPr lang="en-US" i="1" smtClean="0"/>
              <a:t>java.awt </a:t>
            </a:r>
            <a:r>
              <a:rPr lang="en-US" smtClean="0"/>
              <a:t>contains classes related to GUI – Graphical User Interface.</a:t>
            </a:r>
          </a:p>
          <a:p>
            <a:endParaRPr lang="en-GB" b="1" smtClean="0"/>
          </a:p>
        </p:txBody>
      </p:sp>
      <p:sp>
        <p:nvSpPr>
          <p:cNvPr id="1116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3E2F822-03D1-4824-BF61-FE2400C8A1EB}" type="slidenum">
              <a:rPr lang="en-US" smtClean="0"/>
              <a:pPr/>
              <a:t>17</a:t>
            </a:fld>
            <a:endParaRPr lang="en-US" smtClean="0"/>
          </a:p>
        </p:txBody>
      </p:sp>
    </p:spTree>
    <p:extLst>
      <p:ext uri="{BB962C8B-B14F-4D97-AF65-F5344CB8AC3E}">
        <p14:creationId xmlns:p14="http://schemas.microsoft.com/office/powerpoint/2010/main" val="3674349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264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pPr>
            <a:r>
              <a:rPr lang="en-US" smtClean="0"/>
              <a:t>Visibility control refers to what classes can be accessed from another package, and what class members can be accessed from other classes.</a:t>
            </a:r>
          </a:p>
          <a:p>
            <a:pPr>
              <a:lnSpc>
                <a:spcPct val="90000"/>
              </a:lnSpc>
            </a:pPr>
            <a:r>
              <a:rPr lang="en-US" b="1" smtClean="0"/>
              <a:t>You can also have a package within a package.</a:t>
            </a:r>
          </a:p>
          <a:p>
            <a:pPr>
              <a:lnSpc>
                <a:spcPct val="90000"/>
              </a:lnSpc>
            </a:pPr>
            <a:endParaRPr lang="en-US" b="1" smtClean="0"/>
          </a:p>
          <a:p>
            <a:pPr>
              <a:lnSpc>
                <a:spcPct val="90000"/>
              </a:lnSpc>
            </a:pPr>
            <a:r>
              <a:rPr lang="en-US" smtClean="0"/>
              <a:t>The first statement defines a package called </a:t>
            </a:r>
            <a:r>
              <a:rPr lang="en-US" b="1" smtClean="0"/>
              <a:t>MyPackage. </a:t>
            </a:r>
            <a:r>
              <a:rPr lang="en-US" smtClean="0"/>
              <a:t>The keyword package followed by a package-name creates a package by the package-name. </a:t>
            </a:r>
          </a:p>
          <a:p>
            <a:pPr>
              <a:lnSpc>
                <a:spcPct val="90000"/>
              </a:lnSpc>
            </a:pPr>
            <a:r>
              <a:rPr lang="en-US" smtClean="0"/>
              <a:t>All the classes in this java source file are stored in the package </a:t>
            </a:r>
            <a:r>
              <a:rPr lang="en-US" b="1" smtClean="0"/>
              <a:t>MyPackage</a:t>
            </a:r>
            <a:r>
              <a:rPr lang="en-US" smtClean="0"/>
              <a:t>. </a:t>
            </a:r>
          </a:p>
          <a:p>
            <a:pPr>
              <a:lnSpc>
                <a:spcPct val="90000"/>
              </a:lnSpc>
            </a:pPr>
            <a:r>
              <a:rPr lang="en-US" smtClean="0"/>
              <a:t>Till now, you did not write any such statement, so all your classes were stored in the default package. </a:t>
            </a:r>
          </a:p>
          <a:p>
            <a:pPr>
              <a:lnSpc>
                <a:spcPct val="90000"/>
              </a:lnSpc>
            </a:pPr>
            <a:r>
              <a:rPr lang="en-US" smtClean="0"/>
              <a:t>This is okay for sample programs, but for real applications you should keep your classes in packages. You can store one package into another. This is how  numerous classes in the Java language are arranged. </a:t>
            </a:r>
          </a:p>
          <a:p>
            <a:pPr>
              <a:lnSpc>
                <a:spcPct val="90000"/>
              </a:lnSpc>
            </a:pPr>
            <a:endParaRPr lang="en-US" smtClean="0"/>
          </a:p>
          <a:p>
            <a:pPr>
              <a:lnSpc>
                <a:spcPct val="90000"/>
              </a:lnSpc>
            </a:pPr>
            <a:r>
              <a:rPr lang="en-US" smtClean="0"/>
              <a:t>For example, consider the following packages:</a:t>
            </a:r>
          </a:p>
          <a:p>
            <a:pPr lvl="1">
              <a:lnSpc>
                <a:spcPct val="90000"/>
              </a:lnSpc>
            </a:pPr>
            <a:r>
              <a:rPr lang="en-US" smtClean="0"/>
              <a:t>1. java.awt</a:t>
            </a:r>
          </a:p>
          <a:p>
            <a:pPr lvl="1">
              <a:lnSpc>
                <a:spcPct val="90000"/>
              </a:lnSpc>
            </a:pPr>
            <a:r>
              <a:rPr lang="en-US" smtClean="0"/>
              <a:t>2. java.awt.event -&gt; ‘</a:t>
            </a:r>
            <a:r>
              <a:rPr lang="en-US" b="1" smtClean="0"/>
              <a:t>event’ </a:t>
            </a:r>
            <a:r>
              <a:rPr lang="en-US" smtClean="0"/>
              <a:t>is a subpackage under ‘</a:t>
            </a:r>
            <a:r>
              <a:rPr lang="en-US" b="1" smtClean="0"/>
              <a:t>java.awt’ package</a:t>
            </a:r>
            <a:r>
              <a:rPr lang="en-US" smtClean="0"/>
              <a:t>. </a:t>
            </a:r>
          </a:p>
          <a:p>
            <a:pPr>
              <a:lnSpc>
                <a:spcPct val="90000"/>
              </a:lnSpc>
            </a:pPr>
            <a:endParaRPr lang="en-US" smtClean="0"/>
          </a:p>
          <a:p>
            <a:pPr>
              <a:lnSpc>
                <a:spcPct val="90000"/>
              </a:lnSpc>
            </a:pPr>
            <a:r>
              <a:rPr lang="en-US" smtClean="0"/>
              <a:t>Hence, we can have packages stored in a hierarchy. Now, we can redefine </a:t>
            </a:r>
            <a:r>
              <a:rPr lang="en-US" b="1" smtClean="0"/>
              <a:t>package as a container for classes, interfaces and packages.</a:t>
            </a:r>
            <a:endParaRPr lang="en-US" smtClean="0"/>
          </a:p>
          <a:p>
            <a:pPr>
              <a:lnSpc>
                <a:spcPct val="90000"/>
              </a:lnSpc>
            </a:pPr>
            <a:endParaRPr lang="en-GB" smtClean="0"/>
          </a:p>
          <a:p>
            <a:pPr>
              <a:lnSpc>
                <a:spcPct val="90000"/>
              </a:lnSpc>
            </a:pPr>
            <a:endParaRPr lang="en-GB" smtClean="0"/>
          </a:p>
        </p:txBody>
      </p:sp>
      <p:sp>
        <p:nvSpPr>
          <p:cNvPr id="11264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9929C80-6DD9-41B0-BE14-2938C4697F4A}" type="slidenum">
              <a:rPr lang="en-US" smtClean="0"/>
              <a:pPr/>
              <a:t>18</a:t>
            </a:fld>
            <a:endParaRPr lang="en-US" smtClean="0"/>
          </a:p>
        </p:txBody>
      </p:sp>
    </p:spTree>
    <p:extLst>
      <p:ext uri="{BB962C8B-B14F-4D97-AF65-F5344CB8AC3E}">
        <p14:creationId xmlns:p14="http://schemas.microsoft.com/office/powerpoint/2010/main" val="3320049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1366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One more dimension to packages is  the access-control, or the visibility control that it offers. </a:t>
            </a:r>
            <a:r>
              <a:rPr lang="en-US" b="1" smtClean="0"/>
              <a:t>Once a class is packaged, its accessibility is controlled with regard to packages</a:t>
            </a:r>
            <a:r>
              <a:rPr lang="en-US" smtClean="0"/>
              <a:t>.</a:t>
            </a:r>
            <a:endParaRPr lang="en-GB" smtClean="0"/>
          </a:p>
        </p:txBody>
      </p:sp>
      <p:sp>
        <p:nvSpPr>
          <p:cNvPr id="1136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CA09909-A87B-4442-BC0F-672CEDD94804}" type="slidenum">
              <a:rPr lang="en-US" smtClean="0"/>
              <a:pPr/>
              <a:t>19</a:t>
            </a:fld>
            <a:endParaRPr lang="en-US" smtClean="0"/>
          </a:p>
        </p:txBody>
      </p:sp>
    </p:spTree>
    <p:extLst>
      <p:ext uri="{BB962C8B-B14F-4D97-AF65-F5344CB8AC3E}">
        <p14:creationId xmlns:p14="http://schemas.microsoft.com/office/powerpoint/2010/main" val="2898601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p:spPr>
      </p:sp>
      <p:sp>
        <p:nvSpPr>
          <p:cNvPr id="1146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46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1BA45F3-877D-4F5D-A060-BCCBE64D735C}" type="slidenum">
              <a:rPr lang="en-US" smtClean="0"/>
              <a:pPr/>
              <a:t>20</a:t>
            </a:fld>
            <a:endParaRPr lang="en-US" smtClean="0"/>
          </a:p>
        </p:txBody>
      </p:sp>
    </p:spTree>
    <p:extLst>
      <p:ext uri="{BB962C8B-B14F-4D97-AF65-F5344CB8AC3E}">
        <p14:creationId xmlns:p14="http://schemas.microsoft.com/office/powerpoint/2010/main" val="797052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p:spPr>
      </p:sp>
      <p:sp>
        <p:nvSpPr>
          <p:cNvPr id="9523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523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CD13121-4460-4763-9F34-B26E9AC4879A}" type="slidenum">
              <a:rPr lang="en-US" smtClean="0"/>
              <a:pPr/>
              <a:t>3</a:t>
            </a:fld>
            <a:endParaRPr lang="en-US" smtClean="0"/>
          </a:p>
        </p:txBody>
      </p:sp>
    </p:spTree>
    <p:extLst>
      <p:ext uri="{BB962C8B-B14F-4D97-AF65-F5344CB8AC3E}">
        <p14:creationId xmlns:p14="http://schemas.microsoft.com/office/powerpoint/2010/main" val="3202392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57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8512FC-AAFB-41CB-AB2F-5145AC82C884}" type="slidenum">
              <a:rPr lang="en-US" smtClean="0"/>
              <a:pPr/>
              <a:t>21</a:t>
            </a:fld>
            <a:endParaRPr lang="en-US" smtClean="0"/>
          </a:p>
        </p:txBody>
      </p:sp>
    </p:spTree>
    <p:extLst>
      <p:ext uri="{BB962C8B-B14F-4D97-AF65-F5344CB8AC3E}">
        <p14:creationId xmlns:p14="http://schemas.microsoft.com/office/powerpoint/2010/main" val="216368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p:spPr>
      </p:sp>
      <p:sp>
        <p:nvSpPr>
          <p:cNvPr id="1167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6740"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60570D-983D-4CBA-828E-3D06B16C870D}" type="slidenum">
              <a:rPr lang="en-US" smtClean="0"/>
              <a:pPr/>
              <a:t>22</a:t>
            </a:fld>
            <a:endParaRPr lang="en-US" smtClean="0"/>
          </a:p>
        </p:txBody>
      </p:sp>
    </p:spTree>
    <p:extLst>
      <p:ext uri="{BB962C8B-B14F-4D97-AF65-F5344CB8AC3E}">
        <p14:creationId xmlns:p14="http://schemas.microsoft.com/office/powerpoint/2010/main" val="41800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bwMode="auto">
          <a:noFill/>
          <a:ln>
            <a:solidFill>
              <a:srgbClr val="000000"/>
            </a:solidFill>
            <a:miter lim="800000"/>
            <a:headEnd/>
            <a:tailEnd/>
          </a:ln>
        </p:spPr>
      </p:sp>
      <p:sp>
        <p:nvSpPr>
          <p:cNvPr id="1177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776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9CACDA8-AE1F-4D59-AFDD-29459C81A291}" type="slidenum">
              <a:rPr lang="en-US" smtClean="0"/>
              <a:pPr/>
              <a:t>23</a:t>
            </a:fld>
            <a:endParaRPr lang="en-US" smtClean="0"/>
          </a:p>
        </p:txBody>
      </p:sp>
    </p:spTree>
    <p:extLst>
      <p:ext uri="{BB962C8B-B14F-4D97-AF65-F5344CB8AC3E}">
        <p14:creationId xmlns:p14="http://schemas.microsoft.com/office/powerpoint/2010/main" val="36454691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p:spPr>
      </p:sp>
      <p:sp>
        <p:nvSpPr>
          <p:cNvPr id="1187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1878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8BB1F7-002E-47BC-9B69-7D49D7DE01AD}" type="slidenum">
              <a:rPr lang="en-US" smtClean="0"/>
              <a:pPr/>
              <a:t>24</a:t>
            </a:fld>
            <a:endParaRPr lang="en-US" smtClean="0"/>
          </a:p>
        </p:txBody>
      </p:sp>
    </p:spTree>
    <p:extLst>
      <p:ext uri="{BB962C8B-B14F-4D97-AF65-F5344CB8AC3E}">
        <p14:creationId xmlns:p14="http://schemas.microsoft.com/office/powerpoint/2010/main" val="32396582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083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b="1" smtClean="0"/>
          </a:p>
        </p:txBody>
      </p:sp>
      <p:sp>
        <p:nvSpPr>
          <p:cNvPr id="12083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24940C9-2DAE-40D6-81F5-F6FDD78E78CA}" type="slidenum">
              <a:rPr lang="en-US" smtClean="0"/>
              <a:pPr/>
              <a:t>25</a:t>
            </a:fld>
            <a:endParaRPr lang="en-US" smtClean="0"/>
          </a:p>
        </p:txBody>
      </p:sp>
    </p:spTree>
    <p:extLst>
      <p:ext uri="{BB962C8B-B14F-4D97-AF65-F5344CB8AC3E}">
        <p14:creationId xmlns:p14="http://schemas.microsoft.com/office/powerpoint/2010/main" val="1936277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185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In real applications, the same package may be used in many files. This indicates that all the classes created in those files are stored in same package. </a:t>
            </a:r>
          </a:p>
          <a:p>
            <a:endParaRPr lang="en-US" smtClean="0"/>
          </a:p>
          <a:p>
            <a:r>
              <a:rPr lang="en-US" smtClean="0"/>
              <a:t>Hence, you should save all those </a:t>
            </a:r>
            <a:r>
              <a:rPr lang="en-US" b="1" smtClean="0"/>
              <a:t>.class</a:t>
            </a:r>
            <a:r>
              <a:rPr lang="en-US" smtClean="0"/>
              <a:t> files in the same directory. If there is a hierarchy of packages, you should also have a hierarchy of directories. </a:t>
            </a:r>
          </a:p>
          <a:p>
            <a:endParaRPr lang="en-US" smtClean="0"/>
          </a:p>
          <a:p>
            <a:r>
              <a:rPr lang="en-US" smtClean="0"/>
              <a:t>For example, java.awt.event will be stored in the directory </a:t>
            </a:r>
          </a:p>
          <a:p>
            <a:pPr lvl="1"/>
            <a:r>
              <a:rPr lang="en-US" smtClean="0"/>
              <a:t>java\awt\event – in Windows</a:t>
            </a:r>
          </a:p>
          <a:p>
            <a:pPr lvl="1"/>
            <a:r>
              <a:rPr lang="en-US" smtClean="0"/>
              <a:t>java/awt/event – in UNIX</a:t>
            </a:r>
          </a:p>
          <a:p>
            <a:endParaRPr lang="en-US" smtClean="0"/>
          </a:p>
          <a:p>
            <a:r>
              <a:rPr lang="en-US" b="1" smtClean="0"/>
              <a:t>If you want to rename the package you should rename the directory also.</a:t>
            </a:r>
          </a:p>
          <a:p>
            <a:endParaRPr lang="en-US" b="1" smtClean="0"/>
          </a:p>
          <a:p>
            <a:endParaRPr lang="en-GB" b="1" smtClean="0"/>
          </a:p>
        </p:txBody>
      </p:sp>
      <p:sp>
        <p:nvSpPr>
          <p:cNvPr id="12186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CCE633F-86F6-4FFF-B459-46508ECEE89E}" type="slidenum">
              <a:rPr lang="en-US" smtClean="0"/>
              <a:pPr/>
              <a:t>26</a:t>
            </a:fld>
            <a:endParaRPr lang="en-US" smtClean="0"/>
          </a:p>
        </p:txBody>
      </p:sp>
    </p:spTree>
    <p:extLst>
      <p:ext uri="{BB962C8B-B14F-4D97-AF65-F5344CB8AC3E}">
        <p14:creationId xmlns:p14="http://schemas.microsoft.com/office/powerpoint/2010/main" val="2957770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288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47436AB-5648-4F23-85D3-BE6F5B1F4EDD}" type="slidenum">
              <a:rPr lang="en-US" smtClean="0"/>
              <a:pPr/>
              <a:t>27</a:t>
            </a:fld>
            <a:endParaRPr lang="en-US" smtClean="0"/>
          </a:p>
        </p:txBody>
      </p:sp>
    </p:spTree>
    <p:extLst>
      <p:ext uri="{BB962C8B-B14F-4D97-AF65-F5344CB8AC3E}">
        <p14:creationId xmlns:p14="http://schemas.microsoft.com/office/powerpoint/2010/main" val="1839472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390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Hence, you did not face any problem in executing your programs. </a:t>
            </a:r>
          </a:p>
          <a:p>
            <a:endParaRPr lang="en-US" smtClean="0"/>
          </a:p>
          <a:p>
            <a:endParaRPr lang="en-GB" smtClean="0"/>
          </a:p>
        </p:txBody>
      </p:sp>
      <p:sp>
        <p:nvSpPr>
          <p:cNvPr id="12390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4FA11BC-D8F1-48F7-BD61-D6F68CB8280D}" type="slidenum">
              <a:rPr lang="en-US" smtClean="0"/>
              <a:pPr/>
              <a:t>28</a:t>
            </a:fld>
            <a:endParaRPr lang="en-US" smtClean="0"/>
          </a:p>
        </p:txBody>
      </p:sp>
    </p:spTree>
    <p:extLst>
      <p:ext uri="{BB962C8B-B14F-4D97-AF65-F5344CB8AC3E}">
        <p14:creationId xmlns:p14="http://schemas.microsoft.com/office/powerpoint/2010/main" val="41023167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493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first alternative is the easiest (and doesn’t require a change to CLASSPATH), but the second alternative lets your program find </a:t>
            </a:r>
            <a:r>
              <a:rPr lang="en-US" b="1" smtClean="0"/>
              <a:t>MyPack</a:t>
            </a:r>
            <a:r>
              <a:rPr lang="en-US" smtClean="0"/>
              <a:t> no matter what directory the program is in. </a:t>
            </a:r>
          </a:p>
          <a:p>
            <a:endParaRPr lang="en-US" smtClean="0"/>
          </a:p>
          <a:p>
            <a:r>
              <a:rPr lang="en-US" smtClean="0"/>
              <a:t>The recommended approach is to simply create the package directories below your current development directory, put the </a:t>
            </a:r>
            <a:r>
              <a:rPr lang="en-US" b="1" smtClean="0"/>
              <a:t>.class</a:t>
            </a:r>
            <a:r>
              <a:rPr lang="en-US" smtClean="0"/>
              <a:t> files into the appropriate directories, and then execute the programs from the development directory.</a:t>
            </a:r>
          </a:p>
          <a:p>
            <a:endParaRPr lang="en-GB" smtClean="0"/>
          </a:p>
        </p:txBody>
      </p:sp>
      <p:sp>
        <p:nvSpPr>
          <p:cNvPr id="12493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AFC9EEF-9F8A-4B50-B555-16680001E3C8}" type="slidenum">
              <a:rPr lang="en-US" smtClean="0"/>
              <a:pPr/>
              <a:t>29</a:t>
            </a:fld>
            <a:endParaRPr lang="en-US" smtClean="0"/>
          </a:p>
        </p:txBody>
      </p:sp>
    </p:spTree>
    <p:extLst>
      <p:ext uri="{BB962C8B-B14F-4D97-AF65-F5344CB8AC3E}">
        <p14:creationId xmlns:p14="http://schemas.microsoft.com/office/powerpoint/2010/main" val="38364979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595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a:p>
            <a:endParaRPr lang="en-US" smtClean="0"/>
          </a:p>
          <a:p>
            <a:endParaRPr lang="en-GB" smtClean="0"/>
          </a:p>
        </p:txBody>
      </p:sp>
      <p:sp>
        <p:nvSpPr>
          <p:cNvPr id="12595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CB803D0-0FC9-457C-8382-C9301B523508}" type="slidenum">
              <a:rPr lang="en-US" smtClean="0"/>
              <a:pPr/>
              <a:t>30</a:t>
            </a:fld>
            <a:endParaRPr lang="en-US" smtClean="0"/>
          </a:p>
        </p:txBody>
      </p:sp>
    </p:spTree>
    <p:extLst>
      <p:ext uri="{BB962C8B-B14F-4D97-AF65-F5344CB8AC3E}">
        <p14:creationId xmlns:p14="http://schemas.microsoft.com/office/powerpoint/2010/main" val="706317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728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972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7724EA4-F5B0-4DCE-AA17-1805327A862C}" type="slidenum">
              <a:rPr lang="en-US" smtClean="0"/>
              <a:pPr/>
              <a:t>4</a:t>
            </a:fld>
            <a:endParaRPr lang="en-US" smtClean="0"/>
          </a:p>
        </p:txBody>
      </p:sp>
    </p:spTree>
    <p:extLst>
      <p:ext uri="{BB962C8B-B14F-4D97-AF65-F5344CB8AC3E}">
        <p14:creationId xmlns:p14="http://schemas.microsoft.com/office/powerpoint/2010/main" val="1152459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69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aforesaid program displays the name and salary of three employees. </a:t>
            </a:r>
          </a:p>
          <a:p>
            <a:r>
              <a:rPr lang="en-US" smtClean="0"/>
              <a:t>The program first declares a package called </a:t>
            </a:r>
            <a:r>
              <a:rPr lang="en-US" b="1" smtClean="0"/>
              <a:t>empPack</a:t>
            </a:r>
            <a:r>
              <a:rPr lang="en-US" smtClean="0"/>
              <a:t>. </a:t>
            </a:r>
          </a:p>
          <a:p>
            <a:r>
              <a:rPr lang="en-US" smtClean="0"/>
              <a:t>It then creates two classes </a:t>
            </a:r>
            <a:r>
              <a:rPr lang="en-US" b="1" smtClean="0"/>
              <a:t>EmpClass,</a:t>
            </a:r>
            <a:r>
              <a:rPr lang="en-US" smtClean="0"/>
              <a:t>  and </a:t>
            </a:r>
            <a:r>
              <a:rPr lang="en-US" b="1" smtClean="0"/>
              <a:t>EmpSal</a:t>
            </a:r>
            <a:r>
              <a:rPr lang="en-US" smtClean="0"/>
              <a:t> that are contained in the package </a:t>
            </a:r>
            <a:r>
              <a:rPr lang="en-US" b="1" smtClean="0"/>
              <a:t>empPack</a:t>
            </a:r>
            <a:r>
              <a:rPr lang="en-US" smtClean="0"/>
              <a:t>.</a:t>
            </a:r>
          </a:p>
          <a:p>
            <a:r>
              <a:rPr lang="en-US" smtClean="0"/>
              <a:t>Save this file as EmpSal.java</a:t>
            </a:r>
          </a:p>
          <a:p>
            <a:r>
              <a:rPr lang="en-US" smtClean="0"/>
              <a:t>Compile the file using javac</a:t>
            </a:r>
          </a:p>
          <a:p>
            <a:r>
              <a:rPr lang="en-US" smtClean="0"/>
              <a:t>Create a directory called  empPack</a:t>
            </a:r>
          </a:p>
          <a:p>
            <a:r>
              <a:rPr lang="en-US" smtClean="0"/>
              <a:t>Place the .class files in the directory empPack</a:t>
            </a:r>
          </a:p>
          <a:p>
            <a:r>
              <a:rPr lang="en-US" smtClean="0"/>
              <a:t>Execute the program by going one level up in the directory.</a:t>
            </a:r>
          </a:p>
          <a:p>
            <a:endParaRPr lang="en-US" smtClean="0"/>
          </a:p>
          <a:p>
            <a:r>
              <a:rPr lang="en-US" smtClean="0"/>
              <a:t>C:&gt;java empPack.EmpSal</a:t>
            </a:r>
          </a:p>
          <a:p>
            <a:r>
              <a:rPr lang="en-US" smtClean="0"/>
              <a:t>  or</a:t>
            </a:r>
          </a:p>
          <a:p>
            <a:r>
              <a:rPr lang="en-US" smtClean="0"/>
              <a:t>  set the CLASSPATH and then execute.</a:t>
            </a:r>
          </a:p>
          <a:p>
            <a:endParaRPr lang="en-US" smtClean="0"/>
          </a:p>
        </p:txBody>
      </p:sp>
      <p:sp>
        <p:nvSpPr>
          <p:cNvPr id="1269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7BC7A79-5009-4A32-845A-10A723AC452D}" type="slidenum">
              <a:rPr lang="en-US" smtClean="0"/>
              <a:pPr/>
              <a:t>31</a:t>
            </a:fld>
            <a:endParaRPr lang="en-US" smtClean="0"/>
          </a:p>
        </p:txBody>
      </p:sp>
    </p:spTree>
    <p:extLst>
      <p:ext uri="{BB962C8B-B14F-4D97-AF65-F5344CB8AC3E}">
        <p14:creationId xmlns:p14="http://schemas.microsoft.com/office/powerpoint/2010/main" val="6784831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bwMode="auto">
          <a:noFill/>
          <a:ln>
            <a:solidFill>
              <a:srgbClr val="000000"/>
            </a:solidFill>
            <a:miter lim="800000"/>
            <a:headEnd/>
            <a:tailEnd/>
          </a:ln>
        </p:spPr>
      </p:sp>
      <p:sp>
        <p:nvSpPr>
          <p:cNvPr id="1280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28004"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4CD9BDB-55AA-410B-B03C-88FD9F9CB4F0}" type="slidenum">
              <a:rPr lang="en-US" smtClean="0"/>
              <a:pPr/>
              <a:t>32</a:t>
            </a:fld>
            <a:endParaRPr lang="en-US" smtClean="0"/>
          </a:p>
        </p:txBody>
      </p:sp>
    </p:spTree>
    <p:extLst>
      <p:ext uri="{BB962C8B-B14F-4D97-AF65-F5344CB8AC3E}">
        <p14:creationId xmlns:p14="http://schemas.microsoft.com/office/powerpoint/2010/main" val="482686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2902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b="1" smtClean="0"/>
              <a:t>$) A package called </a:t>
            </a:r>
            <a:r>
              <a:rPr lang="en-US" b="1" i="1" smtClean="0"/>
              <a:t>java.lang</a:t>
            </a:r>
            <a:r>
              <a:rPr lang="en-US" b="1" smtClean="0"/>
              <a:t> contains the language-related classes. </a:t>
            </a:r>
          </a:p>
          <a:p>
            <a:r>
              <a:rPr lang="en-US" b="1" smtClean="0"/>
              <a:t>This package is implicitly imported for you. </a:t>
            </a:r>
          </a:p>
          <a:p>
            <a:endParaRPr lang="en-US" smtClean="0"/>
          </a:p>
          <a:p>
            <a:r>
              <a:rPr lang="en-US" smtClean="0"/>
              <a:t>When you specify a star(*) in the import statement, all the classes, interfaces in the package are imported. But if we need only one or two of them, it is advisable to import them specifically. This approach would reduce compile time. </a:t>
            </a:r>
          </a:p>
          <a:p>
            <a:endParaRPr lang="en-GB" smtClean="0"/>
          </a:p>
        </p:txBody>
      </p:sp>
      <p:sp>
        <p:nvSpPr>
          <p:cNvPr id="12902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3E6990-5B82-47AE-877B-9DB81B5F531F}" type="slidenum">
              <a:rPr lang="en-US" smtClean="0"/>
              <a:pPr/>
              <a:t>33</a:t>
            </a:fld>
            <a:endParaRPr lang="en-US" smtClean="0"/>
          </a:p>
        </p:txBody>
      </p:sp>
    </p:spTree>
    <p:extLst>
      <p:ext uri="{BB962C8B-B14F-4D97-AF65-F5344CB8AC3E}">
        <p14:creationId xmlns:p14="http://schemas.microsoft.com/office/powerpoint/2010/main" val="34527833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005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a:lnSpc>
                <a:spcPct val="90000"/>
              </a:lnSpc>
            </a:pPr>
            <a:r>
              <a:rPr lang="en-US" smtClean="0"/>
              <a:t>When we use a static member from a class, we use, the class name and a dot(.) to invoke the member, which is not required in case of static import.</a:t>
            </a:r>
          </a:p>
          <a:p>
            <a:r>
              <a:rPr lang="en-US" smtClean="0"/>
              <a:t>For ex: If we have a static method xyz with a class Abc, we have to invoke xyz method from any other class using Abc.xyz().</a:t>
            </a:r>
          </a:p>
          <a:p>
            <a:endParaRPr lang="en-GB" smtClean="0"/>
          </a:p>
        </p:txBody>
      </p:sp>
      <p:sp>
        <p:nvSpPr>
          <p:cNvPr id="13005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23E3AEA-7276-4D56-91FA-3A83C26ED6A9}" type="slidenum">
              <a:rPr lang="en-US" smtClean="0"/>
              <a:pPr/>
              <a:t>34</a:t>
            </a:fld>
            <a:endParaRPr lang="en-US" smtClean="0"/>
          </a:p>
        </p:txBody>
      </p:sp>
    </p:spTree>
    <p:extLst>
      <p:ext uri="{BB962C8B-B14F-4D97-AF65-F5344CB8AC3E}">
        <p14:creationId xmlns:p14="http://schemas.microsoft.com/office/powerpoint/2010/main" val="3836887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1075"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107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FAD8AD-8885-4454-B84C-B233A21F800C}" type="slidenum">
              <a:rPr lang="en-US" smtClean="0"/>
              <a:pPr/>
              <a:t>35</a:t>
            </a:fld>
            <a:endParaRPr lang="en-US" smtClean="0"/>
          </a:p>
        </p:txBody>
      </p:sp>
    </p:spTree>
    <p:extLst>
      <p:ext uri="{BB962C8B-B14F-4D97-AF65-F5344CB8AC3E}">
        <p14:creationId xmlns:p14="http://schemas.microsoft.com/office/powerpoint/2010/main" val="8323445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bwMode="auto">
          <a:noFill/>
          <a:ln>
            <a:solidFill>
              <a:srgbClr val="000000"/>
            </a:solidFill>
            <a:miter lim="800000"/>
            <a:headEnd/>
            <a:tailEnd/>
          </a:ln>
        </p:spPr>
      </p:sp>
      <p:sp>
        <p:nvSpPr>
          <p:cNvPr id="1320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210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C7A697-20C4-47DB-83E2-C79031DEA99D}" type="slidenum">
              <a:rPr lang="en-US" smtClean="0"/>
              <a:pPr/>
              <a:t>36</a:t>
            </a:fld>
            <a:endParaRPr lang="en-US" smtClean="0"/>
          </a:p>
        </p:txBody>
      </p:sp>
    </p:spTree>
    <p:extLst>
      <p:ext uri="{BB962C8B-B14F-4D97-AF65-F5344CB8AC3E}">
        <p14:creationId xmlns:p14="http://schemas.microsoft.com/office/powerpoint/2010/main" val="2060542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312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312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DA297B0-27FE-4834-86CE-5CE5D7986E06}" type="slidenum">
              <a:rPr lang="en-US" smtClean="0"/>
              <a:pPr/>
              <a:t>37</a:t>
            </a:fld>
            <a:endParaRPr lang="en-US" smtClean="0"/>
          </a:p>
        </p:txBody>
      </p:sp>
    </p:spTree>
    <p:extLst>
      <p:ext uri="{BB962C8B-B14F-4D97-AF65-F5344CB8AC3E}">
        <p14:creationId xmlns:p14="http://schemas.microsoft.com/office/powerpoint/2010/main" val="35341754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4147"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414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5288EEE-6300-4A8E-AB1E-1F8BC4F0688B}" type="slidenum">
              <a:rPr lang="en-US" smtClean="0"/>
              <a:pPr/>
              <a:t>38</a:t>
            </a:fld>
            <a:endParaRPr lang="en-US" smtClean="0"/>
          </a:p>
        </p:txBody>
      </p:sp>
    </p:spTree>
    <p:extLst>
      <p:ext uri="{BB962C8B-B14F-4D97-AF65-F5344CB8AC3E}">
        <p14:creationId xmlns:p14="http://schemas.microsoft.com/office/powerpoint/2010/main" val="1333949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5171"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51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0BC1C60-8447-451B-AA79-BD3EE9C14AAA}" type="slidenum">
              <a:rPr lang="en-US" smtClean="0"/>
              <a:pPr/>
              <a:t>39</a:t>
            </a:fld>
            <a:endParaRPr lang="en-US" smtClean="0"/>
          </a:p>
        </p:txBody>
      </p:sp>
    </p:spTree>
    <p:extLst>
      <p:ext uri="{BB962C8B-B14F-4D97-AF65-F5344CB8AC3E}">
        <p14:creationId xmlns:p14="http://schemas.microsoft.com/office/powerpoint/2010/main" val="168260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619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Output of the following program is: </a:t>
            </a:r>
          </a:p>
          <a:p>
            <a:endParaRPr lang="en-US" smtClean="0"/>
          </a:p>
          <a:p>
            <a:r>
              <a:rPr lang="en-US" smtClean="0"/>
              <a:t> I am tester class defined inside au_tester package</a:t>
            </a:r>
          </a:p>
          <a:p>
            <a:r>
              <a:rPr lang="en-US" smtClean="0"/>
              <a:t> --------------------------------------------------- </a:t>
            </a:r>
          </a:p>
          <a:p>
            <a:r>
              <a:rPr lang="en-US" smtClean="0"/>
              <a:t> I had imported all classes of automobile package</a:t>
            </a:r>
          </a:p>
          <a:p>
            <a:r>
              <a:rPr lang="en-US" smtClean="0"/>
              <a:t> Creating instances of Vehicle, Car and Bike </a:t>
            </a:r>
          </a:p>
          <a:p>
            <a:r>
              <a:rPr lang="en-US" smtClean="0"/>
              <a:t> Accessing the functions using objects... </a:t>
            </a:r>
          </a:p>
          <a:p>
            <a:r>
              <a:rPr lang="en-US" smtClean="0"/>
              <a:t> ---------------------------------------- </a:t>
            </a:r>
          </a:p>
          <a:p>
            <a:r>
              <a:rPr lang="en-US" smtClean="0"/>
              <a:t>My name is vehicle</a:t>
            </a:r>
          </a:p>
          <a:p>
            <a:r>
              <a:rPr lang="en-US" smtClean="0"/>
              <a:t> I am defined inside automobile package</a:t>
            </a:r>
          </a:p>
          <a:p>
            <a:r>
              <a:rPr lang="en-US" smtClean="0"/>
              <a:t>My name is car</a:t>
            </a:r>
          </a:p>
          <a:p>
            <a:r>
              <a:rPr lang="en-US" smtClean="0"/>
              <a:t> I am defined inside automobile package</a:t>
            </a:r>
          </a:p>
          <a:p>
            <a:r>
              <a:rPr lang="en-US" smtClean="0"/>
              <a:t>My name is bike</a:t>
            </a:r>
          </a:p>
          <a:p>
            <a:r>
              <a:rPr lang="en-US" smtClean="0"/>
              <a:t> I am defined inside automobile package</a:t>
            </a:r>
          </a:p>
          <a:p>
            <a:endParaRPr lang="en-GB" smtClean="0"/>
          </a:p>
        </p:txBody>
      </p:sp>
      <p:sp>
        <p:nvSpPr>
          <p:cNvPr id="13619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79C3F08-ED8B-4DD6-874C-5D6EE04CBF13}" type="slidenum">
              <a:rPr lang="en-US" smtClean="0"/>
              <a:pPr/>
              <a:t>40</a:t>
            </a:fld>
            <a:endParaRPr lang="en-US" smtClean="0"/>
          </a:p>
        </p:txBody>
      </p:sp>
    </p:spTree>
    <p:extLst>
      <p:ext uri="{BB962C8B-B14F-4D97-AF65-F5344CB8AC3E}">
        <p14:creationId xmlns:p14="http://schemas.microsoft.com/office/powerpoint/2010/main" val="2430447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8307"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It makes little sense for a partially defined superclass to be instantiated, for, there are going to be some methods with no implementations. </a:t>
            </a:r>
          </a:p>
          <a:p>
            <a:pPr eaLnBrk="1" hangingPunct="1">
              <a:spcBef>
                <a:spcPct val="0"/>
              </a:spcBef>
            </a:pPr>
            <a:endParaRPr lang="en-US" smtClean="0"/>
          </a:p>
          <a:p>
            <a:pPr eaLnBrk="1" hangingPunct="1">
              <a:spcBef>
                <a:spcPct val="0"/>
              </a:spcBef>
            </a:pPr>
            <a:r>
              <a:rPr lang="en-US" b="1" smtClean="0"/>
              <a:t>The importance of abstract classes: </a:t>
            </a:r>
          </a:p>
          <a:p>
            <a:pPr eaLnBrk="1" hangingPunct="1">
              <a:spcBef>
                <a:spcPct val="0"/>
              </a:spcBef>
            </a:pPr>
            <a:r>
              <a:rPr lang="en-US" smtClean="0"/>
              <a:t>they define a generalized form (possibly some generalized methods with no implementations) </a:t>
            </a:r>
            <a:r>
              <a:rPr lang="en-US" b="1" smtClean="0"/>
              <a:t>that will be shared by all of its subclasses</a:t>
            </a:r>
            <a:r>
              <a:rPr lang="en-US" smtClean="0"/>
              <a:t>, so that </a:t>
            </a:r>
            <a:r>
              <a:rPr lang="en-US" b="1" smtClean="0"/>
              <a:t>each subclass can provide specific implementations </a:t>
            </a:r>
            <a:r>
              <a:rPr lang="en-US" smtClean="0"/>
              <a:t>of such methods.</a:t>
            </a:r>
          </a:p>
          <a:p>
            <a:pPr eaLnBrk="1" hangingPunct="1">
              <a:spcBef>
                <a:spcPct val="0"/>
              </a:spcBef>
            </a:pPr>
            <a:endParaRPr lang="en-GB" smtClean="0"/>
          </a:p>
        </p:txBody>
      </p:sp>
      <p:sp>
        <p:nvSpPr>
          <p:cNvPr id="9830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63503F1-FF1E-4B20-BE1D-32DB7B02FB65}" type="slidenum">
              <a:rPr lang="en-US" smtClean="0"/>
              <a:pPr/>
              <a:t>5</a:t>
            </a:fld>
            <a:endParaRPr lang="en-US" smtClean="0"/>
          </a:p>
        </p:txBody>
      </p:sp>
    </p:spTree>
    <p:extLst>
      <p:ext uri="{BB962C8B-B14F-4D97-AF65-F5344CB8AC3E}">
        <p14:creationId xmlns:p14="http://schemas.microsoft.com/office/powerpoint/2010/main" val="37010602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37219"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372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37AEF0D-C142-40C9-858D-728E3B05C864}" type="slidenum">
              <a:rPr lang="en-US" smtClean="0"/>
              <a:pPr/>
              <a:t>41</a:t>
            </a:fld>
            <a:endParaRPr lang="en-US" smtClean="0"/>
          </a:p>
        </p:txBody>
      </p:sp>
    </p:spTree>
    <p:extLst>
      <p:ext uri="{BB962C8B-B14F-4D97-AF65-F5344CB8AC3E}">
        <p14:creationId xmlns:p14="http://schemas.microsoft.com/office/powerpoint/2010/main" val="2864876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p:spPr>
      </p:sp>
      <p:sp>
        <p:nvSpPr>
          <p:cNvPr id="1382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824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B7C390A-6F05-4098-83CB-1AC292188883}" type="slidenum">
              <a:rPr lang="en-US" smtClean="0"/>
              <a:pPr/>
              <a:t>42</a:t>
            </a:fld>
            <a:endParaRPr lang="en-US" smtClean="0"/>
          </a:p>
        </p:txBody>
      </p:sp>
    </p:spTree>
    <p:extLst>
      <p:ext uri="{BB962C8B-B14F-4D97-AF65-F5344CB8AC3E}">
        <p14:creationId xmlns:p14="http://schemas.microsoft.com/office/powerpoint/2010/main" val="2993309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bwMode="auto">
          <a:noFill/>
          <a:ln>
            <a:solidFill>
              <a:srgbClr val="000000"/>
            </a:solidFill>
            <a:miter lim="800000"/>
            <a:headEnd/>
            <a:tailEnd/>
          </a:ln>
        </p:spPr>
      </p:sp>
      <p:sp>
        <p:nvSpPr>
          <p:cNvPr id="1392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3926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F237E8-CA46-47D4-A681-DF078EFC865A}" type="slidenum">
              <a:rPr lang="en-US" smtClean="0"/>
              <a:pPr/>
              <a:t>43</a:t>
            </a:fld>
            <a:endParaRPr lang="en-US" smtClean="0"/>
          </a:p>
        </p:txBody>
      </p:sp>
    </p:spTree>
    <p:extLst>
      <p:ext uri="{BB962C8B-B14F-4D97-AF65-F5344CB8AC3E}">
        <p14:creationId xmlns:p14="http://schemas.microsoft.com/office/powerpoint/2010/main" val="27811404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bwMode="auto">
          <a:noFill/>
          <a:ln>
            <a:solidFill>
              <a:srgbClr val="000000"/>
            </a:solidFill>
            <a:miter lim="800000"/>
            <a:headEnd/>
            <a:tailEnd/>
          </a:ln>
        </p:spPr>
      </p:sp>
      <p:sp>
        <p:nvSpPr>
          <p:cNvPr id="14029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029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63952A-0CDA-47BA-8CE4-E8BEDAA5EDCC}" type="slidenum">
              <a:rPr lang="en-US" smtClean="0"/>
              <a:pPr/>
              <a:t>44</a:t>
            </a:fld>
            <a:endParaRPr lang="en-US" smtClean="0"/>
          </a:p>
        </p:txBody>
      </p:sp>
    </p:spTree>
    <p:extLst>
      <p:ext uri="{BB962C8B-B14F-4D97-AF65-F5344CB8AC3E}">
        <p14:creationId xmlns:p14="http://schemas.microsoft.com/office/powerpoint/2010/main" val="5411794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bwMode="auto">
          <a:noFill/>
          <a:ln>
            <a:solidFill>
              <a:srgbClr val="000000"/>
            </a:solidFill>
            <a:miter lim="800000"/>
            <a:headEnd/>
            <a:tailEnd/>
          </a:ln>
        </p:spPr>
      </p:sp>
      <p:sp>
        <p:nvSpPr>
          <p:cNvPr id="14233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2340"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757987-D050-419A-9E67-35ECB963AA65}" type="slidenum">
              <a:rPr lang="en-US" smtClean="0"/>
              <a:pPr/>
              <a:t>45</a:t>
            </a:fld>
            <a:endParaRPr lang="en-US" smtClean="0"/>
          </a:p>
        </p:txBody>
      </p:sp>
    </p:spTree>
    <p:extLst>
      <p:ext uri="{BB962C8B-B14F-4D97-AF65-F5344CB8AC3E}">
        <p14:creationId xmlns:p14="http://schemas.microsoft.com/office/powerpoint/2010/main" val="4010103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7540" name="Rectangle 3"/>
          <p:cNvSpPr>
            <a:spLocks noGrp="1" noChangeArrowheads="1"/>
          </p:cNvSpPr>
          <p:nvPr>
            <p:ph type="body" idx="1"/>
          </p:nvPr>
        </p:nvSpPr>
        <p:spPr bwMode="auto"/>
        <p:txBody>
          <a:bodyPr wrap="square" numCol="1" anchor="t" anchorCtr="0" compatLnSpc="1">
            <a:prstTxWarp prst="textNoShape">
              <a:avLst/>
            </a:prstTxWarp>
          </a:bodyPr>
          <a:lstStyle/>
          <a:p>
            <a:pPr>
              <a:defRPr/>
            </a:pPr>
            <a:r>
              <a:rPr lang="en-US" b="1" dirty="0" smtClean="0">
                <a:solidFill>
                  <a:schemeClr val="tx1">
                    <a:lumMod val="65000"/>
                    <a:lumOff val="35000"/>
                  </a:schemeClr>
                </a:solidFill>
              </a:rPr>
              <a:t>An interface tells the implementing class what behaviors to implement</a:t>
            </a:r>
          </a:p>
          <a:p>
            <a:pPr>
              <a:defRPr/>
            </a:pPr>
            <a:endParaRPr lang="en-US" b="1" dirty="0" smtClean="0"/>
          </a:p>
          <a:p>
            <a:pPr>
              <a:defRPr/>
            </a:pPr>
            <a:r>
              <a:rPr lang="en-US" dirty="0" smtClean="0"/>
              <a:t>How is this achieved? </a:t>
            </a:r>
          </a:p>
          <a:p>
            <a:pPr>
              <a:defRPr/>
            </a:pPr>
            <a:r>
              <a:rPr lang="en-US" dirty="0" smtClean="0"/>
              <a:t>An interface consists of abstract methods. A class that implements an interface must implement all the methods declared in that interface.</a:t>
            </a:r>
          </a:p>
          <a:p>
            <a:pPr>
              <a:defRPr/>
            </a:pPr>
            <a:r>
              <a:rPr lang="en-US" dirty="0" smtClean="0"/>
              <a:t>When a class implements an interface, it has the liberty to implement the methods declared within this interface, in its own way(specific to its needs). So, when you have multiple classes implementing the same interface, they will all be defining the same behavior but the implementation can be different.</a:t>
            </a:r>
          </a:p>
          <a:p>
            <a:pPr>
              <a:defRPr/>
            </a:pPr>
            <a:r>
              <a:rPr lang="en-US" dirty="0" smtClean="0"/>
              <a:t>If a class fails to override any of the methods declared within the interface that it implements, it must be declared abstract.</a:t>
            </a:r>
          </a:p>
          <a:p>
            <a:pPr>
              <a:defRPr/>
            </a:pPr>
            <a:endParaRPr lang="en-US" dirty="0" smtClean="0"/>
          </a:p>
        </p:txBody>
      </p:sp>
      <p:sp>
        <p:nvSpPr>
          <p:cNvPr id="14336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C0A0E6B-3D61-41C0-9D91-D3B3F4E670D2}" type="slidenum">
              <a:rPr lang="en-US" smtClean="0"/>
              <a:pPr/>
              <a:t>46</a:t>
            </a:fld>
            <a:endParaRPr lang="en-US" smtClean="0"/>
          </a:p>
        </p:txBody>
      </p:sp>
    </p:spTree>
    <p:extLst>
      <p:ext uri="{BB962C8B-B14F-4D97-AF65-F5344CB8AC3E}">
        <p14:creationId xmlns:p14="http://schemas.microsoft.com/office/powerpoint/2010/main" val="427286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bwMode="auto">
          <a:noFill/>
          <a:ln>
            <a:solidFill>
              <a:srgbClr val="000000"/>
            </a:solidFill>
            <a:miter lim="800000"/>
            <a:headEnd/>
            <a:tailEnd/>
          </a:ln>
        </p:spPr>
      </p:sp>
      <p:sp>
        <p:nvSpPr>
          <p:cNvPr id="144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438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6DE99D4-4F18-42A4-B2DF-60F8F20BBBFE}" type="slidenum">
              <a:rPr lang="en-US" smtClean="0"/>
              <a:pPr/>
              <a:t>47</a:t>
            </a:fld>
            <a:endParaRPr lang="en-US" smtClean="0"/>
          </a:p>
        </p:txBody>
      </p:sp>
    </p:spTree>
    <p:extLst>
      <p:ext uri="{BB962C8B-B14F-4D97-AF65-F5344CB8AC3E}">
        <p14:creationId xmlns:p14="http://schemas.microsoft.com/office/powerpoint/2010/main" val="3312510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541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An interfaces allows us to abstract particular behavior from a group of classes. These classes are usually not related. If these classes can be grouped in a hierarchy, we can use abstract classes. But when the requirement is for implementing common behaviors in different unrelated classes, we require interfaces.</a:t>
            </a:r>
          </a:p>
          <a:p>
            <a:r>
              <a:rPr lang="en-US" smtClean="0"/>
              <a:t>For eg : If we want to sort different kinds of objects(viz: String, all numeric types, Date etc), we need a common method which can perform the operations of comparing. We cannot use abstract classes here because all these objects are unrelated and they cannot be put in a single class hierarchy. This is one of the numerous examples, where we need to declare a Comparable interface which can be implemented by all these unrelated classes.</a:t>
            </a:r>
          </a:p>
          <a:p>
            <a:endParaRPr lang="en-US" smtClean="0"/>
          </a:p>
          <a:p>
            <a:r>
              <a:rPr lang="en-US" smtClean="0"/>
              <a:t>Let us have a look at one more example : Let us take two objects, an aircraft and a bird. Both these objects are not related. But both of them have the common behavior of flying. In this case, if we need enforce common behavior, we need to create an interface which defines the abstract method fly().</a:t>
            </a:r>
          </a:p>
          <a:p>
            <a:endParaRPr lang="en-US" smtClean="0"/>
          </a:p>
          <a:p>
            <a:endParaRPr lang="en-US" smtClean="0"/>
          </a:p>
        </p:txBody>
      </p:sp>
      <p:sp>
        <p:nvSpPr>
          <p:cNvPr id="14541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4F7C528-298F-47BC-884A-2E23DE152512}" type="slidenum">
              <a:rPr lang="en-US" smtClean="0"/>
              <a:pPr/>
              <a:t>48</a:t>
            </a:fld>
            <a:endParaRPr lang="en-US" smtClean="0"/>
          </a:p>
        </p:txBody>
      </p:sp>
    </p:spTree>
    <p:extLst>
      <p:ext uri="{BB962C8B-B14F-4D97-AF65-F5344CB8AC3E}">
        <p14:creationId xmlns:p14="http://schemas.microsoft.com/office/powerpoint/2010/main" val="33608250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bwMode="auto">
          <a:noFill/>
          <a:ln>
            <a:solidFill>
              <a:srgbClr val="000000"/>
            </a:solidFill>
            <a:miter lim="800000"/>
            <a:headEnd/>
            <a:tailEnd/>
          </a:ln>
        </p:spPr>
      </p:sp>
      <p:sp>
        <p:nvSpPr>
          <p:cNvPr id="146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Interfaces are implemented by unrelated classes. So, any change in one of the implementing classes does not affect the other. This reduces the ripple effect. So these components are loosely coupled.</a:t>
            </a:r>
          </a:p>
          <a:p>
            <a:endParaRPr lang="en-GB" smtClean="0"/>
          </a:p>
          <a:p>
            <a:endParaRPr lang="en-US" smtClean="0"/>
          </a:p>
        </p:txBody>
      </p:sp>
      <p:sp>
        <p:nvSpPr>
          <p:cNvPr id="14643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A777C2-4EFA-463A-BB7D-AE12C420DEAB}" type="slidenum">
              <a:rPr lang="en-US" smtClean="0"/>
              <a:pPr/>
              <a:t>49</a:t>
            </a:fld>
            <a:endParaRPr lang="en-US" smtClean="0"/>
          </a:p>
        </p:txBody>
      </p:sp>
    </p:spTree>
    <p:extLst>
      <p:ext uri="{BB962C8B-B14F-4D97-AF65-F5344CB8AC3E}">
        <p14:creationId xmlns:p14="http://schemas.microsoft.com/office/powerpoint/2010/main" val="40245128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745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dirty="0" smtClean="0"/>
              <a:t>A class implementing more than one interface </a:t>
            </a:r>
            <a:r>
              <a:rPr lang="en-GB" b="1" dirty="0" smtClean="0"/>
              <a:t>has to </a:t>
            </a:r>
            <a:r>
              <a:rPr lang="en-US" b="1" dirty="0" smtClean="0"/>
              <a:t>provide implementations of all the methods </a:t>
            </a:r>
            <a:r>
              <a:rPr lang="en-US" dirty="0" smtClean="0"/>
              <a:t>in the various interfaces that it implements. </a:t>
            </a:r>
          </a:p>
          <a:p>
            <a:endParaRPr lang="en-GB" dirty="0" smtClean="0"/>
          </a:p>
        </p:txBody>
      </p:sp>
      <p:sp>
        <p:nvSpPr>
          <p:cNvPr id="14746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3194214-A2BD-4BD0-A36E-38AFD83B4638}" type="slidenum">
              <a:rPr lang="en-US" smtClean="0"/>
              <a:pPr/>
              <a:t>50</a:t>
            </a:fld>
            <a:endParaRPr lang="en-US" smtClean="0"/>
          </a:p>
        </p:txBody>
      </p:sp>
    </p:spTree>
    <p:extLst>
      <p:ext uri="{BB962C8B-B14F-4D97-AF65-F5344CB8AC3E}">
        <p14:creationId xmlns:p14="http://schemas.microsoft.com/office/powerpoint/2010/main" val="2048167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99331"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smtClean="0"/>
              <a:t>The next design issue that needs to be addressed is the shape that needs to be given in subclasses to methods that are inherited, and that have no implementations that you are bound to encounter in such generalized super classes. </a:t>
            </a:r>
          </a:p>
          <a:p>
            <a:pPr eaLnBrk="1" hangingPunct="1">
              <a:spcBef>
                <a:spcPct val="0"/>
              </a:spcBef>
            </a:pPr>
            <a:endParaRPr lang="en-US" smtClean="0"/>
          </a:p>
          <a:p>
            <a:pPr eaLnBrk="1" hangingPunct="1">
              <a:spcBef>
                <a:spcPct val="0"/>
              </a:spcBef>
            </a:pPr>
            <a:r>
              <a:rPr lang="en-US" smtClean="0"/>
              <a:t>One way is to give a relevant message when such a method is invoked indicating that it has no implementation. This was the case with </a:t>
            </a:r>
            <a:r>
              <a:rPr lang="en-US" b="1" smtClean="0"/>
              <a:t>area() </a:t>
            </a:r>
            <a:r>
              <a:rPr lang="en-US" smtClean="0"/>
              <a:t>method in the class </a:t>
            </a:r>
            <a:r>
              <a:rPr lang="en-US" b="1" smtClean="0"/>
              <a:t>Figure </a:t>
            </a:r>
            <a:r>
              <a:rPr lang="en-US" smtClean="0"/>
              <a:t>which when invoked gave the message “Area for figure is undefined”. </a:t>
            </a:r>
          </a:p>
          <a:p>
            <a:pPr eaLnBrk="1" hangingPunct="1">
              <a:spcBef>
                <a:spcPct val="0"/>
              </a:spcBef>
            </a:pPr>
            <a:endParaRPr lang="en-US" smtClean="0"/>
          </a:p>
          <a:p>
            <a:pPr eaLnBrk="1" hangingPunct="1">
              <a:spcBef>
                <a:spcPct val="0"/>
              </a:spcBef>
            </a:pPr>
            <a:r>
              <a:rPr lang="en-US" smtClean="0"/>
              <a:t>While such an approach may be useful in debugging, it is </a:t>
            </a:r>
            <a:r>
              <a:rPr lang="en-US" b="1" smtClean="0"/>
              <a:t>not appropriate </a:t>
            </a:r>
            <a:r>
              <a:rPr lang="en-US" smtClean="0"/>
              <a:t>when you are creating a generalized superclass as part of reusable class libraries that you may be creating. </a:t>
            </a:r>
          </a:p>
          <a:p>
            <a:pPr eaLnBrk="1" hangingPunct="1">
              <a:spcBef>
                <a:spcPct val="0"/>
              </a:spcBef>
            </a:pPr>
            <a:endParaRPr lang="en-US" smtClean="0"/>
          </a:p>
          <a:p>
            <a:pPr eaLnBrk="1" hangingPunct="1">
              <a:spcBef>
                <a:spcPct val="0"/>
              </a:spcBef>
            </a:pPr>
            <a:r>
              <a:rPr lang="en-US" smtClean="0"/>
              <a:t>The </a:t>
            </a:r>
            <a:r>
              <a:rPr lang="en-US" b="1" smtClean="0"/>
              <a:t>right approach </a:t>
            </a:r>
            <a:r>
              <a:rPr lang="en-US" smtClean="0"/>
              <a:t>would be to define such methods in generalized super classes in such a way that it becomes </a:t>
            </a:r>
            <a:r>
              <a:rPr lang="en-US" b="1" smtClean="0"/>
              <a:t>MANDATORY</a:t>
            </a:r>
            <a:r>
              <a:rPr lang="en-US" smtClean="0"/>
              <a:t> for its subclasses to provide for their own version (overridden implementation) of such a method if the subclasses are have to any meaning. </a:t>
            </a:r>
          </a:p>
          <a:p>
            <a:pPr eaLnBrk="1" hangingPunct="1">
              <a:spcBef>
                <a:spcPct val="0"/>
              </a:spcBef>
            </a:pPr>
            <a:endParaRPr lang="en-US" smtClean="0"/>
          </a:p>
          <a:p>
            <a:pPr eaLnBrk="1" hangingPunct="1">
              <a:spcBef>
                <a:spcPct val="0"/>
              </a:spcBef>
            </a:pPr>
            <a:r>
              <a:rPr lang="en-US" smtClean="0"/>
              <a:t>Take the class </a:t>
            </a:r>
            <a:r>
              <a:rPr lang="en-US" b="1" smtClean="0"/>
              <a:t>Triangle</a:t>
            </a:r>
            <a:r>
              <a:rPr lang="en-US" smtClean="0"/>
              <a:t>.  </a:t>
            </a:r>
          </a:p>
          <a:p>
            <a:pPr eaLnBrk="1" hangingPunct="1">
              <a:spcBef>
                <a:spcPct val="0"/>
              </a:spcBef>
            </a:pPr>
            <a:r>
              <a:rPr lang="en-US" smtClean="0"/>
              <a:t>It has no meaning if </a:t>
            </a:r>
            <a:r>
              <a:rPr lang="en-US" b="1" smtClean="0"/>
              <a:t>area()</a:t>
            </a:r>
            <a:r>
              <a:rPr lang="en-US" smtClean="0"/>
              <a:t> is not defined. </a:t>
            </a:r>
          </a:p>
          <a:p>
            <a:pPr eaLnBrk="1" hangingPunct="1">
              <a:spcBef>
                <a:spcPct val="0"/>
              </a:spcBef>
            </a:pPr>
            <a:r>
              <a:rPr lang="en-US" smtClean="0"/>
              <a:t> </a:t>
            </a:r>
          </a:p>
          <a:p>
            <a:pPr eaLnBrk="1" hangingPunct="1">
              <a:spcBef>
                <a:spcPct val="0"/>
              </a:spcBef>
            </a:pPr>
            <a:endParaRPr lang="en-GB" smtClean="0"/>
          </a:p>
          <a:p>
            <a:pPr eaLnBrk="1" hangingPunct="1">
              <a:spcBef>
                <a:spcPct val="0"/>
              </a:spcBef>
            </a:pPr>
            <a:endParaRPr lang="en-US" smtClean="0"/>
          </a:p>
          <a:p>
            <a:pPr eaLnBrk="1" hangingPunct="1">
              <a:spcBef>
                <a:spcPct val="0"/>
              </a:spcBef>
            </a:pPr>
            <a:endParaRPr lang="en-GB" smtClean="0"/>
          </a:p>
        </p:txBody>
      </p:sp>
      <p:sp>
        <p:nvSpPr>
          <p:cNvPr id="9933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5E33A30-8B22-457E-A547-6F09B8334A32}" type="slidenum">
              <a:rPr lang="en-US" smtClean="0"/>
              <a:pPr/>
              <a:t>6</a:t>
            </a:fld>
            <a:endParaRPr lang="en-US" smtClean="0"/>
          </a:p>
        </p:txBody>
      </p:sp>
    </p:spTree>
    <p:extLst>
      <p:ext uri="{BB962C8B-B14F-4D97-AF65-F5344CB8AC3E}">
        <p14:creationId xmlns:p14="http://schemas.microsoft.com/office/powerpoint/2010/main" val="235895509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4848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GB" smtClean="0"/>
              <a:t>It is illegal to declare an interface method as static, private or protected. If you don’t provide an access specifier, by default, it is public.</a:t>
            </a:r>
          </a:p>
          <a:p>
            <a:endParaRPr lang="en-GB" smtClean="0"/>
          </a:p>
          <a:p>
            <a:r>
              <a:rPr lang="en-GB" smtClean="0"/>
              <a:t>Similarly, you are not supposed to declare any variable as private or protected.</a:t>
            </a:r>
          </a:p>
          <a:p>
            <a:endParaRPr lang="en-GB" smtClean="0"/>
          </a:p>
          <a:p>
            <a:r>
              <a:rPr lang="en-GB" smtClean="0"/>
              <a:t>You cannot declare constructors within an interface.</a:t>
            </a:r>
          </a:p>
        </p:txBody>
      </p:sp>
      <p:sp>
        <p:nvSpPr>
          <p:cNvPr id="14848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2C6676-DB4B-4865-84F1-D35EC38D8970}" type="slidenum">
              <a:rPr lang="en-US" smtClean="0"/>
              <a:pPr/>
              <a:t>51</a:t>
            </a:fld>
            <a:endParaRPr lang="en-US" smtClean="0"/>
          </a:p>
        </p:txBody>
      </p:sp>
    </p:spTree>
    <p:extLst>
      <p:ext uri="{BB962C8B-B14F-4D97-AF65-F5344CB8AC3E}">
        <p14:creationId xmlns:p14="http://schemas.microsoft.com/office/powerpoint/2010/main" val="36533925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bwMode="auto">
          <a:noFill/>
          <a:ln>
            <a:solidFill>
              <a:srgbClr val="000000"/>
            </a:solidFill>
            <a:miter lim="800000"/>
            <a:headEnd/>
            <a:tailEnd/>
          </a:ln>
        </p:spPr>
      </p:sp>
      <p:sp>
        <p:nvSpPr>
          <p:cNvPr id="1495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4950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16B2A7C-BC86-4817-9F6F-E4A3D7DBE22D}" type="slidenum">
              <a:rPr lang="en-US" smtClean="0"/>
              <a:pPr/>
              <a:t>52</a:t>
            </a:fld>
            <a:endParaRPr lang="en-US" smtClean="0"/>
          </a:p>
        </p:txBody>
      </p:sp>
    </p:spTree>
    <p:extLst>
      <p:ext uri="{BB962C8B-B14F-4D97-AF65-F5344CB8AC3E}">
        <p14:creationId xmlns:p14="http://schemas.microsoft.com/office/powerpoint/2010/main" val="37762045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bwMode="auto">
          <a:noFill/>
          <a:ln>
            <a:solidFill>
              <a:srgbClr val="000000"/>
            </a:solidFill>
            <a:miter lim="800000"/>
            <a:headEnd/>
            <a:tailEnd/>
          </a:ln>
        </p:spPr>
      </p:sp>
      <p:sp>
        <p:nvSpPr>
          <p:cNvPr id="1505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053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1086C0C-2980-4F5E-AE4D-705F22E777CD}" type="slidenum">
              <a:rPr lang="en-US" smtClean="0"/>
              <a:pPr/>
              <a:t>53</a:t>
            </a:fld>
            <a:endParaRPr lang="en-US" smtClean="0"/>
          </a:p>
        </p:txBody>
      </p:sp>
    </p:spTree>
    <p:extLst>
      <p:ext uri="{BB962C8B-B14F-4D97-AF65-F5344CB8AC3E}">
        <p14:creationId xmlns:p14="http://schemas.microsoft.com/office/powerpoint/2010/main" val="11137239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bwMode="auto">
          <a:noFill/>
          <a:ln>
            <a:solidFill>
              <a:srgbClr val="000000"/>
            </a:solidFill>
            <a:miter lim="800000"/>
            <a:headEnd/>
            <a:tailEnd/>
          </a:ln>
        </p:spPr>
      </p:sp>
      <p:sp>
        <p:nvSpPr>
          <p:cNvPr id="15155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5155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5E353FD-8C68-4E2F-A595-9A9B3CF3DD2A}" type="slidenum">
              <a:rPr lang="en-US" smtClean="0"/>
              <a:pPr/>
              <a:t>54</a:t>
            </a:fld>
            <a:endParaRPr lang="en-US" smtClean="0"/>
          </a:p>
        </p:txBody>
      </p:sp>
    </p:spTree>
    <p:extLst>
      <p:ext uri="{BB962C8B-B14F-4D97-AF65-F5344CB8AC3E}">
        <p14:creationId xmlns:p14="http://schemas.microsoft.com/office/powerpoint/2010/main" val="40513091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257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Here, the keyword </a:t>
            </a:r>
            <a:r>
              <a:rPr lang="en-US" b="1" i="1" smtClean="0"/>
              <a:t>interface</a:t>
            </a:r>
            <a:r>
              <a:rPr lang="en-US" smtClean="0"/>
              <a:t> declares an interface </a:t>
            </a:r>
            <a:r>
              <a:rPr lang="en-US" b="1" smtClean="0"/>
              <a:t>FirstInterface</a:t>
            </a:r>
            <a:r>
              <a:rPr lang="en-US" smtClean="0"/>
              <a:t>. The interface can be accessed from anywhere if declared </a:t>
            </a:r>
            <a:r>
              <a:rPr lang="en-US" b="1" smtClean="0"/>
              <a:t>public</a:t>
            </a:r>
            <a:r>
              <a:rPr lang="en-US" smtClean="0"/>
              <a:t>, and all methods are also public. If no access specifier is given, an interface has default access, and can be accessed only in the same package. </a:t>
            </a:r>
          </a:p>
          <a:p>
            <a:r>
              <a:rPr lang="en-US" u="sng" smtClean="0"/>
              <a:t>Variables declared inside an interface are implicitly </a:t>
            </a:r>
            <a:r>
              <a:rPr lang="en-US" b="1" u="sng" smtClean="0"/>
              <a:t>static </a:t>
            </a:r>
            <a:r>
              <a:rPr lang="en-US" u="sng" smtClean="0"/>
              <a:t>and </a:t>
            </a:r>
            <a:r>
              <a:rPr lang="en-US" b="1" u="sng" smtClean="0"/>
              <a:t>final</a:t>
            </a:r>
            <a:r>
              <a:rPr lang="en-US" smtClean="0"/>
              <a:t>. </a:t>
            </a:r>
          </a:p>
          <a:p>
            <a:r>
              <a:rPr lang="en-US" smtClean="0"/>
              <a:t>They are treated as shared constants whose </a:t>
            </a:r>
            <a:r>
              <a:rPr lang="en-US" b="1" smtClean="0"/>
              <a:t>value cannot be changed </a:t>
            </a:r>
            <a:r>
              <a:rPr lang="en-US" smtClean="0"/>
              <a:t>in the class that implements the interface.</a:t>
            </a:r>
          </a:p>
          <a:p>
            <a:endParaRPr lang="en-US" smtClean="0"/>
          </a:p>
          <a:p>
            <a:r>
              <a:rPr lang="en-US" smtClean="0"/>
              <a:t>All the naming conventions and the rules that apply while you define a class, also apply for an interface. Since this is a </a:t>
            </a:r>
            <a:r>
              <a:rPr lang="en-US" i="1" smtClean="0"/>
              <a:t>public  interface</a:t>
            </a:r>
            <a:r>
              <a:rPr lang="en-US" smtClean="0"/>
              <a:t>, you have to store it within a file </a:t>
            </a:r>
            <a:r>
              <a:rPr lang="en-US" i="1" smtClean="0"/>
              <a:t>FirstInterface.java. </a:t>
            </a:r>
            <a:r>
              <a:rPr lang="en-US" smtClean="0"/>
              <a:t>When you compile this file, the resultant file that gets created is </a:t>
            </a:r>
            <a:r>
              <a:rPr lang="en-US" i="1" smtClean="0"/>
              <a:t>FirstInterface.class</a:t>
            </a:r>
          </a:p>
          <a:p>
            <a:endParaRPr lang="en-GB" smtClean="0"/>
          </a:p>
        </p:txBody>
      </p:sp>
      <p:sp>
        <p:nvSpPr>
          <p:cNvPr id="1525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56641B3-1860-4A51-A8BA-8434BEEF8120}" type="slidenum">
              <a:rPr lang="en-US" smtClean="0"/>
              <a:pPr/>
              <a:t>55</a:t>
            </a:fld>
            <a:endParaRPr lang="en-US" smtClean="0"/>
          </a:p>
        </p:txBody>
      </p:sp>
    </p:spTree>
    <p:extLst>
      <p:ext uri="{BB962C8B-B14F-4D97-AF65-F5344CB8AC3E}">
        <p14:creationId xmlns:p14="http://schemas.microsoft.com/office/powerpoint/2010/main" val="22255585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3603"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aforesaid example creates a class that implements the interface </a:t>
            </a:r>
            <a:r>
              <a:rPr lang="en-US" b="1" smtClean="0"/>
              <a:t>FirstInterface. </a:t>
            </a:r>
            <a:r>
              <a:rPr lang="en-US" smtClean="0"/>
              <a:t>It also displays the values of the variables VAR1 and VAR2 declared in the interface.</a:t>
            </a:r>
          </a:p>
          <a:p>
            <a:endParaRPr lang="en-US" smtClean="0"/>
          </a:p>
          <a:p>
            <a:r>
              <a:rPr lang="en-US" smtClean="0"/>
              <a:t>Here, the class </a:t>
            </a:r>
            <a:r>
              <a:rPr lang="en-US" b="1" smtClean="0"/>
              <a:t>MyClass</a:t>
            </a:r>
            <a:r>
              <a:rPr lang="en-US" smtClean="0"/>
              <a:t> implements the interface </a:t>
            </a:r>
            <a:r>
              <a:rPr lang="en-US" b="1" smtClean="0"/>
              <a:t>FirstInterface</a:t>
            </a:r>
            <a:r>
              <a:rPr lang="en-US" smtClean="0"/>
              <a:t>. It provides implementation for all three methods specified in the interface. </a:t>
            </a:r>
          </a:p>
          <a:p>
            <a:endParaRPr lang="en-US" smtClean="0"/>
          </a:p>
          <a:p>
            <a:r>
              <a:rPr lang="en-US" smtClean="0"/>
              <a:t>Please note - when interface methods are implemented in the class, the methods are declared as </a:t>
            </a:r>
            <a:r>
              <a:rPr lang="en-US" b="1" smtClean="0"/>
              <a:t>public</a:t>
            </a:r>
            <a:r>
              <a:rPr lang="en-US" smtClean="0"/>
              <a:t>. </a:t>
            </a:r>
            <a:r>
              <a:rPr lang="en-US" b="1" smtClean="0"/>
              <a:t>If a class implements an interface ,but does not implement all the methods, it should be declared abstract</a:t>
            </a:r>
            <a:r>
              <a:rPr lang="en-US" smtClean="0"/>
              <a:t>. </a:t>
            </a:r>
            <a:r>
              <a:rPr lang="en-US" b="1" smtClean="0"/>
              <a:t>This is called partial implementation.</a:t>
            </a:r>
          </a:p>
          <a:p>
            <a:endParaRPr lang="en-US" smtClean="0"/>
          </a:p>
          <a:p>
            <a:endParaRPr lang="en-GB" smtClean="0"/>
          </a:p>
        </p:txBody>
      </p:sp>
      <p:sp>
        <p:nvSpPr>
          <p:cNvPr id="15360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01F536F-AB87-415B-8287-E60F8C07B315}" type="slidenum">
              <a:rPr lang="en-US" smtClean="0"/>
              <a:pPr/>
              <a:t>56</a:t>
            </a:fld>
            <a:endParaRPr lang="en-US" smtClean="0"/>
          </a:p>
        </p:txBody>
      </p:sp>
    </p:spTree>
    <p:extLst>
      <p:ext uri="{BB962C8B-B14F-4D97-AF65-F5344CB8AC3E}">
        <p14:creationId xmlns:p14="http://schemas.microsoft.com/office/powerpoint/2010/main" val="29276237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p:cNvSpPr>
            <a:spLocks noGrp="1" noRot="1" noChangeAspect="1" noTextEdit="1"/>
          </p:cNvSpPr>
          <p:nvPr>
            <p:ph type="sldImg"/>
          </p:nvPr>
        </p:nvSpPr>
        <p:spPr bwMode="auto">
          <a:noFill/>
          <a:ln>
            <a:solidFill>
              <a:srgbClr val="000000"/>
            </a:solidFill>
            <a:miter lim="800000"/>
            <a:headEnd/>
            <a:tailEnd/>
          </a:ln>
        </p:spPr>
      </p:sp>
      <p:sp>
        <p:nvSpPr>
          <p:cNvPr id="1546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b="1" smtClean="0"/>
              <a:t>Members of an interface cannot be declared as private and protected</a:t>
            </a:r>
            <a:r>
              <a:rPr lang="en-US" smtClean="0"/>
              <a:t>. They can either be declared as public or if there is no access specifier, by default the variables and the methods are public.</a:t>
            </a:r>
          </a:p>
          <a:p>
            <a:endParaRPr lang="en-US" smtClean="0"/>
          </a:p>
          <a:p>
            <a:endParaRPr lang="en-US" smtClean="0"/>
          </a:p>
        </p:txBody>
      </p:sp>
      <p:sp>
        <p:nvSpPr>
          <p:cNvPr id="15462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C88B26-8165-42D5-B69F-F5081EE0D6BC}" type="slidenum">
              <a:rPr lang="en-US" smtClean="0"/>
              <a:pPr/>
              <a:t>57</a:t>
            </a:fld>
            <a:endParaRPr lang="en-US" smtClean="0"/>
          </a:p>
        </p:txBody>
      </p:sp>
    </p:spTree>
    <p:extLst>
      <p:ext uri="{BB962C8B-B14F-4D97-AF65-F5344CB8AC3E}">
        <p14:creationId xmlns:p14="http://schemas.microsoft.com/office/powerpoint/2010/main" val="20472739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Slide Image Placeholder 1"/>
          <p:cNvSpPr>
            <a:spLocks noGrp="1" noRot="1" noChangeAspect="1" noTextEdit="1"/>
          </p:cNvSpPr>
          <p:nvPr>
            <p:ph type="sldImg"/>
          </p:nvPr>
        </p:nvSpPr>
        <p:spPr bwMode="auto">
          <a:noFill/>
          <a:ln>
            <a:solidFill>
              <a:srgbClr val="000000"/>
            </a:solidFill>
            <a:miter lim="800000"/>
            <a:headEnd/>
            <a:tailEnd/>
          </a:ln>
        </p:spPr>
      </p:sp>
      <p:sp>
        <p:nvSpPr>
          <p:cNvPr id="15565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variable can be declared as static. If not declared, by default it is public final and static. </a:t>
            </a:r>
            <a:r>
              <a:rPr lang="en-US" b="1" smtClean="0"/>
              <a:t>But an interface method cannot be declared as static. </a:t>
            </a:r>
          </a:p>
          <a:p>
            <a:endParaRPr lang="en-US" smtClean="0"/>
          </a:p>
        </p:txBody>
      </p:sp>
      <p:sp>
        <p:nvSpPr>
          <p:cNvPr id="15565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281C1CE-C8E9-469B-B947-91A2F1161C9D}" type="slidenum">
              <a:rPr lang="en-US" smtClean="0"/>
              <a:pPr/>
              <a:t>58</a:t>
            </a:fld>
            <a:endParaRPr lang="en-US" smtClean="0"/>
          </a:p>
        </p:txBody>
      </p:sp>
    </p:spTree>
    <p:extLst>
      <p:ext uri="{BB962C8B-B14F-4D97-AF65-F5344CB8AC3E}">
        <p14:creationId xmlns:p14="http://schemas.microsoft.com/office/powerpoint/2010/main" val="833252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769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You can have an interface that can be implemented by several classes. How each class implements the methods of the interface is the responsibility of the class.</a:t>
            </a:r>
            <a:endParaRPr lang="en-GB" smtClean="0"/>
          </a:p>
        </p:txBody>
      </p:sp>
      <p:sp>
        <p:nvSpPr>
          <p:cNvPr id="15770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82EF3DE-A80E-4A7B-8118-67DCB0BA9145}" type="slidenum">
              <a:rPr lang="en-US" smtClean="0"/>
              <a:pPr/>
              <a:t>59</a:t>
            </a:fld>
            <a:endParaRPr lang="en-US" smtClean="0"/>
          </a:p>
        </p:txBody>
      </p:sp>
    </p:spTree>
    <p:extLst>
      <p:ext uri="{BB962C8B-B14F-4D97-AF65-F5344CB8AC3E}">
        <p14:creationId xmlns:p14="http://schemas.microsoft.com/office/powerpoint/2010/main" val="27662198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8723"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GB" smtClean="0"/>
          </a:p>
        </p:txBody>
      </p:sp>
      <p:sp>
        <p:nvSpPr>
          <p:cNvPr id="158724"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1C02DFD-721F-47E1-A02C-9B8F2B7EBDF9}" type="slidenum">
              <a:rPr lang="en-US" smtClean="0"/>
              <a:pPr/>
              <a:t>60</a:t>
            </a:fld>
            <a:endParaRPr lang="en-US" smtClean="0"/>
          </a:p>
        </p:txBody>
      </p:sp>
    </p:spTree>
    <p:extLst>
      <p:ext uri="{BB962C8B-B14F-4D97-AF65-F5344CB8AC3E}">
        <p14:creationId xmlns:p14="http://schemas.microsoft.com/office/powerpoint/2010/main" val="2409768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0355"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03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33875FD-9B39-4D5A-A3F9-7D06F16F2DF3}" type="slidenum">
              <a:rPr lang="en-US" smtClean="0"/>
              <a:pPr/>
              <a:t>7</a:t>
            </a:fld>
            <a:endParaRPr lang="en-US" smtClean="0"/>
          </a:p>
        </p:txBody>
      </p:sp>
    </p:spTree>
    <p:extLst>
      <p:ext uri="{BB962C8B-B14F-4D97-AF65-F5344CB8AC3E}">
        <p14:creationId xmlns:p14="http://schemas.microsoft.com/office/powerpoint/2010/main" val="34866187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59747"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The following example first creates an interface named </a:t>
            </a:r>
            <a:r>
              <a:rPr lang="en-US" b="1" smtClean="0"/>
              <a:t>IntDemo</a:t>
            </a:r>
            <a:r>
              <a:rPr lang="en-US" smtClean="0"/>
              <a:t>. It then creates two classes – </a:t>
            </a:r>
            <a:r>
              <a:rPr lang="en-US" b="1" smtClean="0"/>
              <a:t>classOne</a:t>
            </a:r>
            <a:r>
              <a:rPr lang="en-US" smtClean="0"/>
              <a:t> and </a:t>
            </a:r>
            <a:r>
              <a:rPr lang="en-US" b="1" smtClean="0"/>
              <a:t>classTwo</a:t>
            </a:r>
            <a:r>
              <a:rPr lang="en-US" smtClean="0"/>
              <a:t> that implement the interface </a:t>
            </a:r>
            <a:r>
              <a:rPr lang="en-US" b="1" smtClean="0"/>
              <a:t>Intdemo</a:t>
            </a:r>
            <a:r>
              <a:rPr lang="en-US" smtClean="0"/>
              <a:t>. The two classes have their own methods, plus they implement the interface method -</a:t>
            </a:r>
            <a:r>
              <a:rPr lang="en-US" b="1" smtClean="0"/>
              <a:t>display()</a:t>
            </a:r>
            <a:r>
              <a:rPr lang="en-US" smtClean="0"/>
              <a:t>.</a:t>
            </a:r>
          </a:p>
          <a:p>
            <a:endParaRPr lang="en-US" smtClean="0"/>
          </a:p>
          <a:p>
            <a:r>
              <a:rPr lang="en-US" smtClean="0"/>
              <a:t> Observe that both the classes provide different implementations for the interface method. The </a:t>
            </a:r>
            <a:r>
              <a:rPr lang="en-US" b="1" smtClean="0"/>
              <a:t>display()</a:t>
            </a:r>
            <a:r>
              <a:rPr lang="en-US" smtClean="0"/>
              <a:t> method gives different output in different classes. This is how interfaces support change. That is – </a:t>
            </a:r>
            <a:r>
              <a:rPr lang="en-US" b="1" smtClean="0"/>
              <a:t>single interface, multiple implementation.</a:t>
            </a:r>
            <a:r>
              <a:rPr lang="en-US" smtClean="0"/>
              <a:t> </a:t>
            </a:r>
          </a:p>
          <a:p>
            <a:endParaRPr lang="en-GB" smtClean="0"/>
          </a:p>
          <a:p>
            <a:endParaRPr lang="en-US" smtClean="0"/>
          </a:p>
        </p:txBody>
      </p:sp>
      <p:sp>
        <p:nvSpPr>
          <p:cNvPr id="159748"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5E0C20B-84BC-4476-8AE0-F67AAA261307}" type="slidenum">
              <a:rPr lang="en-US" smtClean="0"/>
              <a:pPr/>
              <a:t>61</a:t>
            </a:fld>
            <a:endParaRPr lang="en-US" smtClean="0"/>
          </a:p>
        </p:txBody>
      </p:sp>
    </p:spTree>
    <p:extLst>
      <p:ext uri="{BB962C8B-B14F-4D97-AF65-F5344CB8AC3E}">
        <p14:creationId xmlns:p14="http://schemas.microsoft.com/office/powerpoint/2010/main" val="17651734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0771"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60772"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E9BBC04-6A49-43BF-B133-F2F067452EEC}" type="slidenum">
              <a:rPr lang="en-US" smtClean="0"/>
              <a:pPr/>
              <a:t>62</a:t>
            </a:fld>
            <a:endParaRPr lang="en-US" smtClean="0"/>
          </a:p>
        </p:txBody>
      </p:sp>
    </p:spTree>
    <p:extLst>
      <p:ext uri="{BB962C8B-B14F-4D97-AF65-F5344CB8AC3E}">
        <p14:creationId xmlns:p14="http://schemas.microsoft.com/office/powerpoint/2010/main" val="2548979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1795"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61796"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3D87643-7E8C-4361-931B-E91E8D3436E9}" type="slidenum">
              <a:rPr lang="en-US" smtClean="0"/>
              <a:pPr/>
              <a:t>63</a:t>
            </a:fld>
            <a:endParaRPr lang="en-US" smtClean="0"/>
          </a:p>
        </p:txBody>
      </p:sp>
    </p:spTree>
    <p:extLst>
      <p:ext uri="{BB962C8B-B14F-4D97-AF65-F5344CB8AC3E}">
        <p14:creationId xmlns:p14="http://schemas.microsoft.com/office/powerpoint/2010/main" val="12268136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62819" name="Rectangle 3"/>
          <p:cNvSpPr>
            <a:spLocks noGrp="1" noChangeArrowheads="1"/>
          </p:cNvSpPr>
          <p:nvPr>
            <p:ph type="body" idx="1"/>
          </p:nvPr>
        </p:nvSpPr>
        <p:spPr bwMode="auto">
          <a:noFill/>
        </p:spPr>
        <p:txBody>
          <a:bodyPr wrap="square" numCol="1" anchor="t" anchorCtr="0" compatLnSpc="1">
            <a:prstTxWarp prst="textNoShape">
              <a:avLst/>
            </a:prstTxWarp>
          </a:bodyPr>
          <a:lstStyle/>
          <a:p>
            <a:r>
              <a:rPr lang="en-US" smtClean="0"/>
              <a:t>When you call a method through an interface reference variable, the method of that object will be invoked to which the interface reference is currently referencing</a:t>
            </a:r>
          </a:p>
          <a:p>
            <a:endParaRPr lang="en-GB" smtClean="0"/>
          </a:p>
        </p:txBody>
      </p:sp>
      <p:sp>
        <p:nvSpPr>
          <p:cNvPr id="16282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929AF36-732E-4C5E-9448-5CFE1FAA0B09}" type="slidenum">
              <a:rPr lang="en-US" smtClean="0"/>
              <a:pPr/>
              <a:t>64</a:t>
            </a:fld>
            <a:endParaRPr lang="en-US" smtClean="0"/>
          </a:p>
        </p:txBody>
      </p:sp>
    </p:spTree>
    <p:extLst>
      <p:ext uri="{BB962C8B-B14F-4D97-AF65-F5344CB8AC3E}">
        <p14:creationId xmlns:p14="http://schemas.microsoft.com/office/powerpoint/2010/main" val="394964078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Slide Image Placeholder 1"/>
          <p:cNvSpPr>
            <a:spLocks noGrp="1" noRot="1" noChangeAspect="1" noTextEdit="1"/>
          </p:cNvSpPr>
          <p:nvPr>
            <p:ph type="sldImg"/>
          </p:nvPr>
        </p:nvSpPr>
        <p:spPr bwMode="auto">
          <a:noFill/>
          <a:ln>
            <a:solidFill>
              <a:srgbClr val="000000"/>
            </a:solidFill>
            <a:miter lim="800000"/>
            <a:headEnd/>
            <a:tailEnd/>
          </a:ln>
        </p:spPr>
      </p:sp>
      <p:sp>
        <p:nvSpPr>
          <p:cNvPr id="16384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3844"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AA18A7B-805C-444D-8085-AEB1467869E6}" type="slidenum">
              <a:rPr lang="en-US" smtClean="0"/>
              <a:pPr/>
              <a:t>65</a:t>
            </a:fld>
            <a:endParaRPr lang="en-US" smtClean="0"/>
          </a:p>
        </p:txBody>
      </p:sp>
    </p:spTree>
    <p:extLst>
      <p:ext uri="{BB962C8B-B14F-4D97-AF65-F5344CB8AC3E}">
        <p14:creationId xmlns:p14="http://schemas.microsoft.com/office/powerpoint/2010/main" val="88517811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4868"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0E9AF2E-EF2E-4D68-BDDA-F11B8F00E242}" type="slidenum">
              <a:rPr lang="en-US" smtClean="0"/>
              <a:pPr/>
              <a:t>66</a:t>
            </a:fld>
            <a:endParaRPr lang="en-US" smtClean="0"/>
          </a:p>
        </p:txBody>
      </p:sp>
    </p:spTree>
    <p:extLst>
      <p:ext uri="{BB962C8B-B14F-4D97-AF65-F5344CB8AC3E}">
        <p14:creationId xmlns:p14="http://schemas.microsoft.com/office/powerpoint/2010/main" val="2493081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noTextEdit="1"/>
          </p:cNvSpPr>
          <p:nvPr>
            <p:ph type="sldImg"/>
          </p:nvPr>
        </p:nvSpPr>
        <p:spPr bwMode="auto">
          <a:noFill/>
          <a:ln>
            <a:solidFill>
              <a:srgbClr val="000000"/>
            </a:solidFill>
            <a:miter lim="800000"/>
            <a:headEnd/>
            <a:tailEnd/>
          </a:ln>
        </p:spPr>
      </p:sp>
      <p:sp>
        <p:nvSpPr>
          <p:cNvPr id="16589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 class cannot extend an interface.</a:t>
            </a:r>
            <a:endParaRPr lang="en-US" b="1" smtClean="0"/>
          </a:p>
          <a:p>
            <a:endParaRPr lang="en-US" smtClean="0"/>
          </a:p>
        </p:txBody>
      </p:sp>
      <p:sp>
        <p:nvSpPr>
          <p:cNvPr id="165892"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C971EFC-E2F6-4FCD-982A-8F5E150C8916}" type="slidenum">
              <a:rPr lang="en-US" smtClean="0"/>
              <a:pPr/>
              <a:t>67</a:t>
            </a:fld>
            <a:endParaRPr lang="en-US" smtClean="0"/>
          </a:p>
        </p:txBody>
      </p:sp>
    </p:spTree>
    <p:extLst>
      <p:ext uri="{BB962C8B-B14F-4D97-AF65-F5344CB8AC3E}">
        <p14:creationId xmlns:p14="http://schemas.microsoft.com/office/powerpoint/2010/main" val="29581141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noTextEdit="1"/>
          </p:cNvSpPr>
          <p:nvPr>
            <p:ph type="sldImg"/>
          </p:nvPr>
        </p:nvSpPr>
        <p:spPr bwMode="auto">
          <a:noFill/>
          <a:ln>
            <a:solidFill>
              <a:srgbClr val="000000"/>
            </a:solidFill>
            <a:miter lim="800000"/>
            <a:headEnd/>
            <a:tailEnd/>
          </a:ln>
        </p:spPr>
      </p:sp>
      <p:sp>
        <p:nvSpPr>
          <p:cNvPr id="16691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166916"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73B113A-BC6A-4338-9395-E0C2330FF63E}" type="slidenum">
              <a:rPr lang="en-US" smtClean="0"/>
              <a:pPr/>
              <a:t>68</a:t>
            </a:fld>
            <a:endParaRPr lang="en-US" smtClean="0"/>
          </a:p>
        </p:txBody>
      </p:sp>
    </p:spTree>
    <p:extLst>
      <p:ext uri="{BB962C8B-B14F-4D97-AF65-F5344CB8AC3E}">
        <p14:creationId xmlns:p14="http://schemas.microsoft.com/office/powerpoint/2010/main" val="35822653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noTextEdit="1"/>
          </p:cNvSpPr>
          <p:nvPr>
            <p:ph type="sldImg"/>
          </p:nvPr>
        </p:nvSpPr>
        <p:spPr bwMode="auto">
          <a:noFill/>
          <a:ln>
            <a:solidFill>
              <a:srgbClr val="000000"/>
            </a:solidFill>
            <a:miter lim="800000"/>
            <a:headEnd/>
            <a:tailEnd/>
          </a:ln>
        </p:spPr>
      </p:sp>
      <p:sp>
        <p:nvSpPr>
          <p:cNvPr id="1679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An interface cannot implement a class or an interface.</a:t>
            </a:r>
            <a:endParaRPr lang="en-US" b="1" smtClean="0"/>
          </a:p>
          <a:p>
            <a:endParaRPr lang="en-US" smtClean="0"/>
          </a:p>
        </p:txBody>
      </p:sp>
      <p:sp>
        <p:nvSpPr>
          <p:cNvPr id="167940"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3872A09-C032-4D6C-8DFD-84D3575FD887}" type="slidenum">
              <a:rPr lang="en-US" smtClean="0"/>
              <a:pPr/>
              <a:t>69</a:t>
            </a:fld>
            <a:endParaRPr lang="en-US" smtClean="0"/>
          </a:p>
        </p:txBody>
      </p:sp>
    </p:spTree>
    <p:extLst>
      <p:ext uri="{BB962C8B-B14F-4D97-AF65-F5344CB8AC3E}">
        <p14:creationId xmlns:p14="http://schemas.microsoft.com/office/powerpoint/2010/main" val="14546556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Slide Image Placeholder 1"/>
          <p:cNvSpPr>
            <a:spLocks noGrp="1" noRot="1" noChangeAspect="1" noTextEdit="1"/>
          </p:cNvSpPr>
          <p:nvPr>
            <p:ph type="sldImg"/>
          </p:nvPr>
        </p:nvSpPr>
        <p:spPr bwMode="auto">
          <a:noFill/>
          <a:ln>
            <a:solidFill>
              <a:srgbClr val="000000"/>
            </a:solidFill>
            <a:miter lim="800000"/>
            <a:headEnd/>
            <a:tailEnd/>
          </a:ln>
        </p:spPr>
      </p:sp>
      <p:sp>
        <p:nvSpPr>
          <p:cNvPr id="168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68964" name="Slide Number Placeholder 5"/>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8D5288A-9EC6-4292-97A1-83E64F243C5D}" type="slidenum">
              <a:rPr lang="en-US" smtClean="0"/>
              <a:pPr/>
              <a:t>70</a:t>
            </a:fld>
            <a:endParaRPr lang="en-US" smtClean="0"/>
          </a:p>
        </p:txBody>
      </p:sp>
    </p:spTree>
    <p:extLst>
      <p:ext uri="{BB962C8B-B14F-4D97-AF65-F5344CB8AC3E}">
        <p14:creationId xmlns:p14="http://schemas.microsoft.com/office/powerpoint/2010/main" val="298870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1379" name="Rectangle 3"/>
          <p:cNvSpPr>
            <a:spLocks noGrp="1" noChangeArrowheads="1"/>
          </p:cNvSpPr>
          <p:nvPr>
            <p:ph type="body" idx="1"/>
          </p:nvPr>
        </p:nvSpPr>
        <p:spPr bwMode="auto">
          <a:xfrm>
            <a:off x="1066800" y="4314825"/>
            <a:ext cx="4705350" cy="4114800"/>
          </a:xfrm>
          <a:noFill/>
        </p:spPr>
        <p:txBody>
          <a:bodyPr wrap="square" numCol="1" anchor="t" anchorCtr="0" compatLnSpc="1">
            <a:prstTxWarp prst="textNoShape">
              <a:avLst/>
            </a:prstTxWarp>
          </a:bodyPr>
          <a:lstStyle/>
          <a:p>
            <a:pPr eaLnBrk="1" hangingPunct="1">
              <a:spcBef>
                <a:spcPct val="0"/>
              </a:spcBef>
            </a:pPr>
            <a:r>
              <a:rPr lang="en-US" smtClean="0"/>
              <a:t>In abstract class declaration, you cannot define abstract constructors, or abstract static methods.</a:t>
            </a:r>
          </a:p>
          <a:p>
            <a:pPr eaLnBrk="1" hangingPunct="1">
              <a:spcBef>
                <a:spcPct val="0"/>
              </a:spcBef>
            </a:pPr>
            <a:endParaRPr lang="en-US" smtClean="0"/>
          </a:p>
          <a:p>
            <a:pPr eaLnBrk="1" hangingPunct="1">
              <a:spcBef>
                <a:spcPct val="0"/>
              </a:spcBef>
            </a:pPr>
            <a:r>
              <a:rPr lang="en-US" b="1" smtClean="0"/>
              <a:t>Abstract classes can include as much implementation as they deem fit. </a:t>
            </a:r>
          </a:p>
          <a:p>
            <a:pPr eaLnBrk="1" hangingPunct="1">
              <a:spcBef>
                <a:spcPct val="0"/>
              </a:spcBef>
            </a:pPr>
            <a:endParaRPr lang="en-US" smtClean="0"/>
          </a:p>
          <a:p>
            <a:pPr eaLnBrk="1" hangingPunct="1">
              <a:spcBef>
                <a:spcPct val="0"/>
              </a:spcBef>
            </a:pPr>
            <a:r>
              <a:rPr lang="en-US" smtClean="0"/>
              <a:t>It is possible to create a reference variable, which can be used to reference its subclass object. </a:t>
            </a:r>
          </a:p>
          <a:p>
            <a:pPr eaLnBrk="1" hangingPunct="1">
              <a:spcBef>
                <a:spcPct val="0"/>
              </a:spcBef>
            </a:pPr>
            <a:r>
              <a:rPr lang="en-US" b="1" u="sng" smtClean="0"/>
              <a:t>Java implements runtime polymorphism through the use of superclass reference variables.  </a:t>
            </a:r>
          </a:p>
          <a:p>
            <a:pPr eaLnBrk="1" hangingPunct="1">
              <a:spcBef>
                <a:spcPct val="0"/>
              </a:spcBef>
            </a:pPr>
            <a:endParaRPr lang="en-US" smtClean="0"/>
          </a:p>
          <a:p>
            <a:pPr eaLnBrk="1" hangingPunct="1">
              <a:spcBef>
                <a:spcPct val="0"/>
              </a:spcBef>
            </a:pPr>
            <a:endParaRPr lang="en-GB" smtClean="0"/>
          </a:p>
        </p:txBody>
      </p:sp>
      <p:sp>
        <p:nvSpPr>
          <p:cNvPr id="101380" name="Slide Number Placeholder 4"/>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AA77519B-2CF2-470E-ACBB-446BDE6FC3F6}" type="slidenum">
              <a:rPr lang="en-US" smtClean="0"/>
              <a:pPr/>
              <a:t>8</a:t>
            </a:fld>
            <a:endParaRPr lang="en-US" smtClean="0"/>
          </a:p>
        </p:txBody>
      </p:sp>
    </p:spTree>
    <p:extLst>
      <p:ext uri="{BB962C8B-B14F-4D97-AF65-F5344CB8AC3E}">
        <p14:creationId xmlns:p14="http://schemas.microsoft.com/office/powerpoint/2010/main" val="11053283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1"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33485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defTabSz="914400" eaLnBrk="1" hangingPunct="1"/>
            <a:endParaRPr lang="en-US" smtClean="0"/>
          </a:p>
        </p:txBody>
      </p:sp>
      <p:sp>
        <p:nvSpPr>
          <p:cNvPr id="3" name="Slide Number Placeholder 2"/>
          <p:cNvSpPr>
            <a:spLocks noGrp="1"/>
          </p:cNvSpPr>
          <p:nvPr>
            <p:ph type="sldNum" sz="quarter" idx="10"/>
          </p:nvPr>
        </p:nvSpPr>
        <p:spPr/>
        <p:txBody>
          <a:bodyPr/>
          <a:lstStyle/>
          <a:p>
            <a:pPr>
              <a:defRPr/>
            </a:pPr>
            <a:fld id="{89BEEAE1-76E2-4C99-91A4-3E6FB7F14615}" type="slidenum">
              <a:rPr lang="en-US" smtClean="0"/>
              <a:pPr>
                <a:defRPr/>
              </a:pPr>
              <a:t>71</a:t>
            </a:fld>
            <a:endParaRPr lang="en-US" dirty="0"/>
          </a:p>
        </p:txBody>
      </p:sp>
    </p:spTree>
    <p:extLst>
      <p:ext uri="{BB962C8B-B14F-4D97-AF65-F5344CB8AC3E}">
        <p14:creationId xmlns:p14="http://schemas.microsoft.com/office/powerpoint/2010/main" val="322235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2403"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24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74B76B6-266B-40CE-BB87-80423F6B6D87}" type="slidenum">
              <a:rPr lang="en-US" smtClean="0"/>
              <a:pPr/>
              <a:t>9</a:t>
            </a:fld>
            <a:endParaRPr lang="en-US" smtClean="0"/>
          </a:p>
        </p:txBody>
      </p:sp>
    </p:spTree>
    <p:extLst>
      <p:ext uri="{BB962C8B-B14F-4D97-AF65-F5344CB8AC3E}">
        <p14:creationId xmlns:p14="http://schemas.microsoft.com/office/powerpoint/2010/main" val="2877313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03427" name="Rectangle 3"/>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1034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3268B01-9086-48AF-A5FC-C139B5836520}" type="slidenum">
              <a:rPr lang="en-US" smtClean="0"/>
              <a:pPr/>
              <a:t>10</a:t>
            </a:fld>
            <a:endParaRPr lang="en-US" smtClean="0"/>
          </a:p>
        </p:txBody>
      </p:sp>
    </p:spTree>
    <p:extLst>
      <p:ext uri="{BB962C8B-B14F-4D97-AF65-F5344CB8AC3E}">
        <p14:creationId xmlns:p14="http://schemas.microsoft.com/office/powerpoint/2010/main" val="8308844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3/10/2023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5 Points">
    <p:spTree>
      <p:nvGrpSpPr>
        <p:cNvPr id="1" name=""/>
        <p:cNvGrpSpPr/>
        <p:nvPr/>
      </p:nvGrpSpPr>
      <p:grpSpPr>
        <a:xfrm>
          <a:off x="0" y="0"/>
          <a:ext cx="0" cy="0"/>
          <a:chOff x="0" y="0"/>
          <a:chExt cx="0" cy="0"/>
        </a:xfrm>
      </p:grpSpPr>
      <p:sp>
        <p:nvSpPr>
          <p:cNvPr id="26" name="Title 1"/>
          <p:cNvSpPr>
            <a:spLocks noGrp="1"/>
          </p:cNvSpPr>
          <p:nvPr>
            <p:ph type="ctrTitle"/>
          </p:nvPr>
        </p:nvSpPr>
        <p:spPr>
          <a:xfrm>
            <a:off x="460375" y="145522"/>
            <a:ext cx="8189776" cy="554400"/>
          </a:xfrm>
        </p:spPr>
        <p:txBody>
          <a:bodyPr/>
          <a:lstStyle>
            <a:lvl1pPr>
              <a:defRPr/>
            </a:lvl1pPr>
          </a:lstStyle>
          <a:p>
            <a:r>
              <a:rPr lang="en-US" smtClean="0"/>
              <a:t>Click to edit Master title style</a:t>
            </a:r>
            <a:endParaRPr lang="en-IN" dirty="0"/>
          </a:p>
        </p:txBody>
      </p:sp>
      <p:sp>
        <p:nvSpPr>
          <p:cNvPr id="39" name="Text Placeholder 38"/>
          <p:cNvSpPr>
            <a:spLocks noGrp="1"/>
          </p:cNvSpPr>
          <p:nvPr>
            <p:ph type="body" sz="quarter" idx="10"/>
          </p:nvPr>
        </p:nvSpPr>
        <p:spPr>
          <a:xfrm>
            <a:off x="1005339" y="1350509"/>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0" name="Text Placeholder 38"/>
          <p:cNvSpPr>
            <a:spLocks noGrp="1"/>
          </p:cNvSpPr>
          <p:nvPr>
            <p:ph type="body" sz="quarter" idx="11"/>
          </p:nvPr>
        </p:nvSpPr>
        <p:spPr>
          <a:xfrm>
            <a:off x="1005339" y="2380789"/>
            <a:ext cx="7010400" cy="652462"/>
          </a:xfrm>
        </p:spPr>
        <p:txBody>
          <a:bodyPr>
            <a:normAutofit/>
          </a:bodyPr>
          <a:lstStyle>
            <a:lvl1pPr marL="0" indent="0">
              <a:buNone/>
              <a:tabLst/>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1" name="Text Placeholder 38"/>
          <p:cNvSpPr>
            <a:spLocks noGrp="1"/>
          </p:cNvSpPr>
          <p:nvPr>
            <p:ph type="body" sz="quarter" idx="12"/>
          </p:nvPr>
        </p:nvSpPr>
        <p:spPr>
          <a:xfrm>
            <a:off x="1005339" y="3403153"/>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42" name="Text Placeholder 38"/>
          <p:cNvSpPr>
            <a:spLocks noGrp="1"/>
          </p:cNvSpPr>
          <p:nvPr>
            <p:ph type="body" sz="quarter" idx="13"/>
          </p:nvPr>
        </p:nvSpPr>
        <p:spPr>
          <a:xfrm>
            <a:off x="1005339" y="446203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
        <p:nvSpPr>
          <p:cNvPr id="31" name="Text Placeholder 38"/>
          <p:cNvSpPr>
            <a:spLocks noGrp="1"/>
          </p:cNvSpPr>
          <p:nvPr>
            <p:ph type="body" sz="quarter" idx="14"/>
          </p:nvPr>
        </p:nvSpPr>
        <p:spPr>
          <a:xfrm>
            <a:off x="1005339" y="5504120"/>
            <a:ext cx="7010400" cy="652462"/>
          </a:xfrm>
        </p:spPr>
        <p:txBody>
          <a:bodyPr>
            <a:normAutofit/>
          </a:bodyPr>
          <a:lstStyle>
            <a:lvl1pPr marL="0" indent="0">
              <a:buNone/>
              <a:defRPr sz="2800" b="1">
                <a:solidFill>
                  <a:srgbClr val="595959"/>
                </a:solidFill>
              </a:defRPr>
            </a:lvl1pPr>
            <a:lvl2pPr>
              <a:buNone/>
              <a:defRPr/>
            </a:lvl2pPr>
            <a:lvl3pPr>
              <a:buNone/>
              <a:defRPr/>
            </a:lvl3pPr>
            <a:lvl4pPr>
              <a:buNone/>
              <a:defRPr/>
            </a:lvl4pPr>
            <a:lvl5pPr>
              <a:buNone/>
              <a:defRPr/>
            </a:lvl5pPr>
          </a:lstStyle>
          <a:p>
            <a:pPr lvl="0"/>
            <a:r>
              <a:rPr lang="en-US" smtClean="0"/>
              <a:t>Click to 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ext Layout 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51_Text Layout 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2_Text Layout 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3_Text Layout 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54_Text Layout 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55_Text Layout 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56_Text Layout 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57_Text Layout 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58_Text Layout 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59_Text Layout 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60_Text Layout 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1_Text Layout 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2_Text Layout 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3_Text Layout 1">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4_Text Layout 1">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5_Text Layout 1">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6_Text Layout 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_Text Layout 1">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8_Text Layout 1">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9_Text Layout 1">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2_Text Layout 1">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10_Text Layout 1">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11_Text Layout 1">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3_Text Layout 1">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14_Text Layout 1">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5_Text Layout 1">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6_Text Layout 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17_Text Layout 1">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8_Text Layout 1">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9_Text Layout 1">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20_Text Layout 1">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1_Text Layout 1">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2_Text Layout 1">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3_Text Layout 1">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24_Text Layout 1">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25_Text Layout 1">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Text Layout 1">
    <p:spTree>
      <p:nvGrpSpPr>
        <p:cNvPr id="1" name=""/>
        <p:cNvGrpSpPr/>
        <p:nvPr/>
      </p:nvGrpSpPr>
      <p:grpSpPr>
        <a:xfrm>
          <a:off x="0" y="0"/>
          <a:ext cx="0" cy="0"/>
          <a:chOff x="0" y="0"/>
          <a:chExt cx="0" cy="0"/>
        </a:xfrm>
      </p:grpSpPr>
      <p:sp>
        <p:nvSpPr>
          <p:cNvPr id="5" name="Text Placeholder 14"/>
          <p:cNvSpPr>
            <a:spLocks noGrp="1"/>
          </p:cNvSpPr>
          <p:nvPr>
            <p:ph type="body" sz="quarter" idx="11"/>
          </p:nvPr>
        </p:nvSpPr>
        <p:spPr>
          <a:xfrm>
            <a:off x="460376" y="145140"/>
            <a:ext cx="8229600" cy="553998"/>
          </a:xfrm>
          <a:noFill/>
          <a:ln w="9525">
            <a:noFill/>
            <a:miter lim="800000"/>
            <a:headEnd/>
            <a:tailEnd/>
          </a:ln>
        </p:spPr>
        <p:txBody>
          <a:bodyPr rtlCol="0">
            <a:spAutoFit/>
          </a:bodyPr>
          <a:lstStyle>
            <a:lvl1pPr algn="l" defTabSz="457200" rtl="0" eaLnBrk="1" latinLnBrk="0" hangingPunct="1">
              <a:spcBef>
                <a:spcPct val="0"/>
              </a:spcBef>
              <a:buNone/>
              <a:defRPr lang="en-US" sz="3000" b="1" kern="1200" baseline="0" dirty="0" smtClean="0">
                <a:solidFill>
                  <a:schemeClr val="tx1"/>
                </a:solidFill>
                <a:latin typeface="+mj-lt"/>
                <a:ea typeface="+mn-ea"/>
                <a:cs typeface="Arial"/>
              </a:defRPr>
            </a:lvl1pPr>
          </a:lstStyle>
          <a:p>
            <a:pPr lvl="0"/>
            <a:r>
              <a:rPr lang="en-US" smtClean="0"/>
              <a:t>Click to edit Master text styles</a:t>
            </a:r>
          </a:p>
        </p:txBody>
      </p:sp>
      <p:sp>
        <p:nvSpPr>
          <p:cNvPr id="7" name="Text Placeholder 5"/>
          <p:cNvSpPr>
            <a:spLocks noGrp="1"/>
          </p:cNvSpPr>
          <p:nvPr>
            <p:ph type="body" sz="quarter" idx="16"/>
          </p:nvPr>
        </p:nvSpPr>
        <p:spPr>
          <a:xfrm>
            <a:off x="457200" y="1360488"/>
            <a:ext cx="8240713" cy="4473575"/>
          </a:xfrm>
        </p:spPr>
        <p:txBody>
          <a:bodyPr/>
          <a:lstStyle>
            <a:lvl1pPr algn="just">
              <a:buClr>
                <a:srgbClr val="0070C0"/>
              </a:buClr>
              <a:defRPr sz="2200">
                <a:solidFill>
                  <a:schemeClr val="tx1"/>
                </a:solidFill>
              </a:defRPr>
            </a:lvl1pPr>
            <a:lvl2pPr algn="just">
              <a:buClr>
                <a:srgbClr val="0070C0"/>
              </a:buClr>
              <a:buFont typeface="Arial" pitchFamily="34" charset="0"/>
              <a:buChar char="•"/>
              <a:defRPr>
                <a:solidFill>
                  <a:schemeClr val="tx1"/>
                </a:solidFill>
              </a:defRPr>
            </a:lvl2pPr>
            <a:lvl3pPr algn="just">
              <a:buClr>
                <a:srgbClr val="0070C0"/>
              </a:buClr>
              <a:buFont typeface="Arial" pitchFamily="34" charset="0"/>
              <a:buChar char="•"/>
              <a:defRPr>
                <a:solidFill>
                  <a:schemeClr val="tx1"/>
                </a:solidFill>
              </a:defRPr>
            </a:lvl3pPr>
            <a:lvl4pPr algn="just">
              <a:buClr>
                <a:srgbClr val="0070C0"/>
              </a:buClr>
              <a:buFont typeface="Arial" pitchFamily="34" charset="0"/>
              <a:buChar char="•"/>
              <a:defRPr>
                <a:solidFill>
                  <a:schemeClr val="tx1"/>
                </a:solidFill>
              </a:defRPr>
            </a:lvl4pPr>
            <a:lvl5pPr algn="just">
              <a:buClr>
                <a:srgbClr val="0070C0"/>
              </a:buClr>
              <a:buFont typeface="Arial" pitchFamily="34" charset="0"/>
              <a:buChar char="•"/>
              <a:defRPr>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26_Text Layout 1">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27_Text Layout 1">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Congent Yellow">
    <p:spTree>
      <p:nvGrpSpPr>
        <p:cNvPr id="1" name=""/>
        <p:cNvGrpSpPr/>
        <p:nvPr/>
      </p:nvGrpSpPr>
      <p:grpSpPr>
        <a:xfrm>
          <a:off x="0" y="0"/>
          <a:ext cx="0" cy="0"/>
          <a:chOff x="0" y="0"/>
          <a:chExt cx="0" cy="0"/>
        </a:xfrm>
      </p:grpSpPr>
      <p:sp>
        <p:nvSpPr>
          <p:cNvPr id="13" name="Content Placeholder 2"/>
          <p:cNvSpPr>
            <a:spLocks noGrp="1"/>
          </p:cNvSpPr>
          <p:nvPr>
            <p:ph idx="1"/>
          </p:nvPr>
        </p:nvSpPr>
        <p:spPr>
          <a:xfrm>
            <a:off x="457200" y="1295400"/>
            <a:ext cx="8229600" cy="5029200"/>
          </a:xfrm>
        </p:spPr>
        <p:txBody>
          <a:bodyPr/>
          <a:lstStyle>
            <a:lvl1pPr>
              <a:defRPr sz="2000">
                <a:solidFill>
                  <a:schemeClr val="tx1"/>
                </a:solidFill>
                <a:latin typeface="Gill Sans MT" pitchFamily="34" charset="0"/>
              </a:defRPr>
            </a:lvl1pPr>
            <a:lvl2pPr>
              <a:defRPr sz="1800">
                <a:solidFill>
                  <a:schemeClr val="tx1"/>
                </a:solidFill>
                <a:latin typeface="Gill Sans MT" pitchFamily="34" charset="0"/>
              </a:defRPr>
            </a:lvl2pPr>
            <a:lvl3pPr>
              <a:defRPr sz="1600">
                <a:solidFill>
                  <a:schemeClr val="tx1"/>
                </a:solidFill>
                <a:latin typeface="Gill Sans MT" pitchFamily="34" charset="0"/>
              </a:defRPr>
            </a:lvl3pPr>
            <a:lvl4pPr>
              <a:defRPr sz="1400">
                <a:solidFill>
                  <a:schemeClr val="tx1"/>
                </a:solidFill>
                <a:latin typeface="Gill Sans MT" pitchFamily="34" charset="0"/>
              </a:defRPr>
            </a:lvl4pPr>
            <a:lvl5pPr>
              <a:defRPr sz="1200">
                <a:solidFill>
                  <a:schemeClr val="tx1"/>
                </a:solidFill>
                <a:latin typeface="Gill Sans MT"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Title 1"/>
          <p:cNvSpPr>
            <a:spLocks noGrp="1"/>
          </p:cNvSpPr>
          <p:nvPr>
            <p:ph type="title"/>
          </p:nvPr>
        </p:nvSpPr>
        <p:spPr>
          <a:xfrm>
            <a:off x="3542" y="130356"/>
            <a:ext cx="7563359" cy="914400"/>
          </a:xfrm>
        </p:spPr>
        <p:txBody>
          <a:bodyPr>
            <a:normAutofit/>
          </a:bodyPr>
          <a:lstStyle>
            <a:lvl1pPr algn="l">
              <a:defRPr sz="3200">
                <a:solidFill>
                  <a:schemeClr val="tx1"/>
                </a:solidFill>
                <a:latin typeface="Gill Sans MT" pitchFamily="34" charset="0"/>
              </a:defRPr>
            </a:lvl1pPr>
          </a:lstStyle>
          <a:p>
            <a:r>
              <a:rPr lang="en-US" dirty="0" smtClean="0"/>
              <a:t>Click to edit Master title style</a:t>
            </a:r>
            <a:endParaRPr lang="en-US" dirty="0"/>
          </a:p>
        </p:txBody>
      </p:sp>
    </p:spTree>
  </p:cSld>
  <p:clrMapOvr>
    <a:masterClrMapping/>
  </p:clrMapOvr>
  <p:hf sldNum="0" hdr="0" ftr="0"/>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28_Text Layout 1">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29_Text Layout 1">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30_Text Layout 1">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31_Text Layout 1">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32_Text Layout 1">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ext Layout 1">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Image with Paragarph Text">
    <p:spTree>
      <p:nvGrpSpPr>
        <p:cNvPr id="1" name=""/>
        <p:cNvGrpSpPr/>
        <p:nvPr/>
      </p:nvGrpSpPr>
      <p:grpSpPr>
        <a:xfrm>
          <a:off x="0" y="0"/>
          <a:ext cx="0" cy="0"/>
          <a:chOff x="0" y="0"/>
          <a:chExt cx="0" cy="0"/>
        </a:xfrm>
      </p:grpSpPr>
      <p:sp>
        <p:nvSpPr>
          <p:cNvPr id="2" name="Title 1"/>
          <p:cNvSpPr>
            <a:spLocks noGrp="1"/>
          </p:cNvSpPr>
          <p:nvPr>
            <p:ph type="title"/>
          </p:nvPr>
        </p:nvSpPr>
        <p:spPr>
          <a:xfrm>
            <a:off x="448140" y="140511"/>
            <a:ext cx="8229600" cy="553998"/>
          </a:xfrm>
        </p:spPr>
        <p:txBody>
          <a:bodyPr/>
          <a:lstStyle>
            <a:lvl1pPr>
              <a:defRPr/>
            </a:lvl1pPr>
          </a:lstStyle>
          <a:p>
            <a:r>
              <a:rPr lang="en-US" smtClean="0"/>
              <a:t>Click to edit Master title style</a:t>
            </a:r>
            <a:endParaRPr lang="en-IN" dirty="0"/>
          </a:p>
        </p:txBody>
      </p:sp>
      <p:sp>
        <p:nvSpPr>
          <p:cNvPr id="10" name="Picture Placeholder 8"/>
          <p:cNvSpPr>
            <a:spLocks noGrp="1"/>
          </p:cNvSpPr>
          <p:nvPr>
            <p:ph type="pic" sz="quarter" idx="10"/>
          </p:nvPr>
        </p:nvSpPr>
        <p:spPr>
          <a:xfrm>
            <a:off x="448140" y="1208314"/>
            <a:ext cx="4417774" cy="5046436"/>
          </a:xfrm>
        </p:spPr>
        <p:txBody>
          <a:bodyPr>
            <a:normAutofit/>
          </a:bodyPr>
          <a:lstStyle>
            <a:lvl1pPr>
              <a:buNone/>
              <a:defRPr/>
            </a:lvl1pPr>
          </a:lstStyle>
          <a:p>
            <a:pPr lvl="0"/>
            <a:r>
              <a:rPr lang="en-US" noProof="0" dirty="0" smtClean="0"/>
              <a:t>Click icon to add picture</a:t>
            </a:r>
            <a:endParaRPr lang="en-IN" noProof="0" dirty="0"/>
          </a:p>
        </p:txBody>
      </p:sp>
      <p:sp>
        <p:nvSpPr>
          <p:cNvPr id="13" name="Text Placeholder 11"/>
          <p:cNvSpPr>
            <a:spLocks noGrp="1"/>
          </p:cNvSpPr>
          <p:nvPr>
            <p:ph type="body" sz="quarter" idx="11"/>
          </p:nvPr>
        </p:nvSpPr>
        <p:spPr>
          <a:xfrm>
            <a:off x="5159829" y="2331357"/>
            <a:ext cx="3530146" cy="2800350"/>
          </a:xfrm>
        </p:spPr>
        <p:txBody>
          <a:bodyPr>
            <a:normAutofit/>
          </a:bodyPr>
          <a:lstStyle>
            <a:lvl1pPr marL="0" indent="0">
              <a:buNone/>
              <a:defRPr lang="en-US" sz="2000" kern="1200" dirty="0" smtClean="0">
                <a:solidFill>
                  <a:schemeClr val="tx1">
                    <a:lumMod val="65000"/>
                    <a:lumOff val="35000"/>
                  </a:schemeClr>
                </a:solidFill>
                <a:latin typeface="Arial"/>
                <a:ea typeface="+mn-ea"/>
                <a:cs typeface="Arial"/>
              </a:defRPr>
            </a:lvl1pPr>
            <a:lvl2pPr>
              <a:buNone/>
              <a:defRPr lang="en-US" sz="2000" kern="1200" dirty="0" smtClean="0">
                <a:solidFill>
                  <a:schemeClr val="tx1">
                    <a:lumMod val="65000"/>
                    <a:lumOff val="35000"/>
                  </a:schemeClr>
                </a:solidFill>
                <a:latin typeface="Arial"/>
                <a:ea typeface="+mn-ea"/>
                <a:cs typeface="Arial"/>
              </a:defRPr>
            </a:lvl2pPr>
            <a:lvl3pPr>
              <a:buNone/>
              <a:defRPr lang="en-US" sz="2000" kern="1200" dirty="0" smtClean="0">
                <a:solidFill>
                  <a:schemeClr val="tx1">
                    <a:lumMod val="65000"/>
                    <a:lumOff val="35000"/>
                  </a:schemeClr>
                </a:solidFill>
                <a:latin typeface="Arial"/>
                <a:ea typeface="+mn-ea"/>
                <a:cs typeface="Arial"/>
              </a:defRPr>
            </a:lvl3pPr>
            <a:lvl4pPr>
              <a:buNone/>
              <a:defRPr lang="en-US" sz="2000" kern="1200" dirty="0" smtClean="0">
                <a:solidFill>
                  <a:schemeClr val="tx1">
                    <a:lumMod val="65000"/>
                    <a:lumOff val="35000"/>
                  </a:schemeClr>
                </a:solidFill>
                <a:latin typeface="Arial"/>
                <a:ea typeface="+mn-ea"/>
                <a:cs typeface="Arial"/>
              </a:defRPr>
            </a:lvl4pPr>
            <a:lvl5pPr>
              <a:buNone/>
              <a:defRPr lang="en-IN" sz="2000" kern="1200" dirty="0" smtClean="0">
                <a:solidFill>
                  <a:schemeClr val="tx1">
                    <a:lumMod val="65000"/>
                    <a:lumOff val="35000"/>
                  </a:schemeClr>
                </a:solidFill>
                <a:latin typeface="Arial"/>
                <a:ea typeface="+mn-ea"/>
                <a:cs typeface="Arial"/>
              </a:defRPr>
            </a:lvl5pPr>
          </a:lstStyle>
          <a:p>
            <a:pPr lvl="0"/>
            <a:r>
              <a:rPr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34_Text Layout 1">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35_Text Layout 1">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36_Text Layout 1">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37_Text Layout 1">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38_Text Layout 1">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39_Text Layout 1">
    <p:spTree>
      <p:nvGrpSpPr>
        <p:cNvPr id="1" name=""/>
        <p:cNvGrpSpPr/>
        <p:nvPr/>
      </p:nvGrpSpPr>
      <p:grpSpPr>
        <a:xfrm>
          <a:off x="0" y="0"/>
          <a:ext cx="0" cy="0"/>
          <a:chOff x="0" y="0"/>
          <a:chExt cx="0" cy="0"/>
        </a:xfrm>
      </p:grpSpPr>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40_Text Layout 1">
    <p:spTree>
      <p:nvGrpSpPr>
        <p:cNvPr id="1" name=""/>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41_Text Layout 1">
    <p:spTree>
      <p:nvGrpSpPr>
        <p:cNvPr id="1" name=""/>
        <p:cNvGrpSpPr/>
        <p:nvPr/>
      </p:nvGrpSpPr>
      <p:grpSpPr>
        <a:xfrm>
          <a:off x="0" y="0"/>
          <a:ext cx="0" cy="0"/>
          <a:chOff x="0" y="0"/>
          <a:chExt cx="0" cy="0"/>
        </a:xfrm>
      </p:grpSpPr>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42_Text Layout 1">
    <p:spTree>
      <p:nvGrpSpPr>
        <p:cNvPr id="1" name=""/>
        <p:cNvGrpSpPr/>
        <p:nvPr/>
      </p:nvGrpSpPr>
      <p:grpSpPr>
        <a:xfrm>
          <a:off x="0" y="0"/>
          <a:ext cx="0" cy="0"/>
          <a:chOff x="0" y="0"/>
          <a:chExt cx="0" cy="0"/>
        </a:xfrm>
      </p:grpSpPr>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43_Text Layout 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3/10/2023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44_Text Layout 1">
    <p:spTree>
      <p:nvGrpSpPr>
        <p:cNvPr id="1" name=""/>
        <p:cNvGrpSpPr/>
        <p:nvPr/>
      </p:nvGrpSpPr>
      <p:grpSpPr>
        <a:xfrm>
          <a:off x="0" y="0"/>
          <a:ext cx="0" cy="0"/>
          <a:chOff x="0" y="0"/>
          <a:chExt cx="0" cy="0"/>
        </a:xfrm>
      </p:grpSpPr>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45_Text Layout 1">
    <p:spTree>
      <p:nvGrpSpPr>
        <p:cNvPr id="1" name=""/>
        <p:cNvGrpSpPr/>
        <p:nvPr/>
      </p:nvGrpSpPr>
      <p:grpSpPr>
        <a:xfrm>
          <a:off x="0" y="0"/>
          <a:ext cx="0" cy="0"/>
          <a:chOff x="0" y="0"/>
          <a:chExt cx="0" cy="0"/>
        </a:xfrm>
      </p:grpSpPr>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46_Text Layout 1">
    <p:spTree>
      <p:nvGrpSpPr>
        <p:cNvPr id="1" name=""/>
        <p:cNvGrpSpPr/>
        <p:nvPr/>
      </p:nvGrpSpPr>
      <p:grpSpPr>
        <a:xfrm>
          <a:off x="0" y="0"/>
          <a:ext cx="0" cy="0"/>
          <a:chOff x="0" y="0"/>
          <a:chExt cx="0" cy="0"/>
        </a:xfrm>
      </p:grpSpPr>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7_Text Layout 1">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48_Text Layout 1">
    <p:spTree>
      <p:nvGrpSpPr>
        <p:cNvPr id="1" name=""/>
        <p:cNvGrpSpPr/>
        <p:nvPr/>
      </p:nvGrpSpPr>
      <p:grpSpPr>
        <a:xfrm>
          <a:off x="0" y="0"/>
          <a:ext cx="0" cy="0"/>
          <a:chOff x="0" y="0"/>
          <a:chExt cx="0" cy="0"/>
        </a:xfrm>
      </p:grpSpPr>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49_Text Layout 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3/10/2023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image" Target="../media/image1.jpeg"/><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77"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3/10/2023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 id="2147483751" r:id="rId24"/>
    <p:sldLayoutId id="2147483752" r:id="rId25"/>
    <p:sldLayoutId id="2147483753" r:id="rId26"/>
    <p:sldLayoutId id="2147483754" r:id="rId27"/>
    <p:sldLayoutId id="2147483755" r:id="rId28"/>
    <p:sldLayoutId id="2147483756" r:id="rId29"/>
    <p:sldLayoutId id="2147483757" r:id="rId30"/>
    <p:sldLayoutId id="2147483758" r:id="rId31"/>
    <p:sldLayoutId id="2147483759" r:id="rId32"/>
    <p:sldLayoutId id="2147483760" r:id="rId33"/>
    <p:sldLayoutId id="2147483761" r:id="rId34"/>
    <p:sldLayoutId id="2147483762" r:id="rId35"/>
    <p:sldLayoutId id="2147483763" r:id="rId36"/>
    <p:sldLayoutId id="2147483764" r:id="rId37"/>
    <p:sldLayoutId id="2147483765" r:id="rId38"/>
    <p:sldLayoutId id="2147483766" r:id="rId39"/>
    <p:sldLayoutId id="2147483767" r:id="rId40"/>
    <p:sldLayoutId id="2147483768" r:id="rId41"/>
    <p:sldLayoutId id="2147483769" r:id="rId42"/>
    <p:sldLayoutId id="2147483770" r:id="rId43"/>
    <p:sldLayoutId id="2147483771" r:id="rId44"/>
    <p:sldLayoutId id="2147483772" r:id="rId45"/>
    <p:sldLayoutId id="2147483773" r:id="rId46"/>
    <p:sldLayoutId id="2147483774" r:id="rId47"/>
    <p:sldLayoutId id="2147483775" r:id="rId48"/>
    <p:sldLayoutId id="2147483776" r:id="rId49"/>
    <p:sldLayoutId id="2147483777" r:id="rId50"/>
    <p:sldLayoutId id="2147483778" r:id="rId51"/>
    <p:sldLayoutId id="2147483779" r:id="rId52"/>
    <p:sldLayoutId id="2147483780" r:id="rId53"/>
    <p:sldLayoutId id="2147483781" r:id="rId54"/>
    <p:sldLayoutId id="2147483782" r:id="rId55"/>
    <p:sldLayoutId id="2147483783" r:id="rId56"/>
    <p:sldLayoutId id="2147483784" r:id="rId57"/>
    <p:sldLayoutId id="2147483785" r:id="rId58"/>
    <p:sldLayoutId id="2147483786" r:id="rId59"/>
    <p:sldLayoutId id="2147483787" r:id="rId60"/>
    <p:sldLayoutId id="2147483788" r:id="rId61"/>
    <p:sldLayoutId id="2147483789" r:id="rId62"/>
    <p:sldLayoutId id="2147483790" r:id="rId63"/>
    <p:sldLayoutId id="2147483791" r:id="rId64"/>
    <p:sldLayoutId id="2147483792" r:id="rId65"/>
    <p:sldLayoutId id="2147483793" r:id="rId66"/>
    <p:sldLayoutId id="2147483794" r:id="rId67"/>
    <p:sldLayoutId id="2147483795" r:id="rId68"/>
    <p:sldLayoutId id="2147483796" r:id="rId69"/>
    <p:sldLayoutId id="2147483797" r:id="rId70"/>
    <p:sldLayoutId id="2147483798" r:id="rId71"/>
    <p:sldLayoutId id="2147483799" r:id="rId72"/>
    <p:sldLayoutId id="2147483800" r:id="rId73"/>
    <p:sldLayoutId id="2147483801" r:id="rId74"/>
    <p:sldLayoutId id="2147483802" r:id="rId75"/>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1.xml"/></Relationships>
</file>

<file path=ppt/slides/_rels/slide4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6.xml"/><Relationship Id="rId1" Type="http://schemas.openxmlformats.org/officeDocument/2006/relationships/slideLayout" Target="../slideLayouts/slideLayout52.xml"/><Relationship Id="rId4" Type="http://schemas.openxmlformats.org/officeDocument/2006/relationships/image" Target="../media/image4.jpe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8.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3.xml"/><Relationship Id="rId1" Type="http://schemas.openxmlformats.org/officeDocument/2006/relationships/slideLayout" Target="../slideLayouts/slideLayout59.xml"/><Relationship Id="rId5" Type="http://schemas.openxmlformats.org/officeDocument/2006/relationships/image" Target="../media/image7.jpeg"/><Relationship Id="rId4" Type="http://schemas.openxmlformats.org/officeDocument/2006/relationships/image" Target="../media/image6.jpe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5.xml"/></Relationships>
</file>

<file path=ppt/slides/_rels/slide71.xml.rels><?xml version="1.0" encoding="UTF-8" standalone="yes"?>
<Relationships xmlns="http://schemas.openxmlformats.org/package/2006/relationships"><Relationship Id="rId3" Type="http://schemas.openxmlformats.org/officeDocument/2006/relationships/hyperlink" Target="http://java.sun.com/docs/books/jls/third_edition/html/lexical.html" TargetMode="External"/><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Arial" charset="0"/>
                <a:cs typeface="Arial" charset="0"/>
              </a:rPr>
              <a:t>Java Programming</a:t>
            </a:r>
            <a:endParaRPr lang="en-US" dirty="0"/>
          </a:p>
        </p:txBody>
      </p:sp>
      <p:sp>
        <p:nvSpPr>
          <p:cNvPr id="3" name="Subtitle 2"/>
          <p:cNvSpPr>
            <a:spLocks noGrp="1"/>
          </p:cNvSpPr>
          <p:nvPr>
            <p:ph type="subTitle" idx="1"/>
          </p:nvPr>
        </p:nvSpPr>
        <p:spPr/>
        <p:txBody>
          <a:bodyPr/>
          <a:lstStyle/>
          <a:p>
            <a:r>
              <a:rPr lang="en-US" dirty="0" smtClean="0">
                <a:solidFill>
                  <a:schemeClr val="tx1"/>
                </a:solidFill>
                <a:latin typeface="Arial" charset="0"/>
                <a:cs typeface="Arial" charset="0"/>
              </a:rPr>
              <a:t>Abstract classes, Packages and Interfaces</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p:cNvSpPr>
          <p:nvPr>
            <p:ph idx="4294967295"/>
          </p:nvPr>
        </p:nvSpPr>
        <p:spPr>
          <a:xfrm>
            <a:off x="0" y="1066800"/>
            <a:ext cx="8229600" cy="5029200"/>
          </a:xfrm>
        </p:spPr>
        <p:txBody>
          <a:bodyPr/>
          <a:lstStyle/>
          <a:p>
            <a:pPr algn="just" eaLnBrk="1" hangingPunct="1">
              <a:lnSpc>
                <a:spcPct val="80000"/>
              </a:lnSpc>
              <a:buFont typeface="Arial" charset="0"/>
              <a:buNone/>
            </a:pPr>
            <a:r>
              <a:rPr lang="fr-FR" smtClean="0">
                <a:latin typeface="Courier New" pitchFamily="49" charset="0"/>
                <a:cs typeface="Arial" charset="0"/>
              </a:rPr>
              <a:t>abstract class Figure{</a:t>
            </a:r>
          </a:p>
          <a:p>
            <a:pPr algn="just" eaLnBrk="1" hangingPunct="1">
              <a:lnSpc>
                <a:spcPct val="80000"/>
              </a:lnSpc>
              <a:buFont typeface="Arial" charset="0"/>
              <a:buNone/>
            </a:pPr>
            <a:r>
              <a:rPr lang="fr-FR" smtClean="0">
                <a:latin typeface="Courier New" pitchFamily="49" charset="0"/>
                <a:cs typeface="Arial" charset="0"/>
              </a:rPr>
              <a:t>	double dimension1;</a:t>
            </a:r>
          </a:p>
          <a:p>
            <a:pPr algn="just" eaLnBrk="1" hangingPunct="1">
              <a:lnSpc>
                <a:spcPct val="80000"/>
              </a:lnSpc>
              <a:buFont typeface="Arial" charset="0"/>
              <a:buNone/>
            </a:pPr>
            <a:r>
              <a:rPr lang="fr-FR" smtClean="0">
                <a:latin typeface="Courier New" pitchFamily="49" charset="0"/>
                <a:cs typeface="Arial" charset="0"/>
              </a:rPr>
              <a:t>	double dimension2;</a:t>
            </a:r>
          </a:p>
          <a:p>
            <a:pPr algn="just" eaLnBrk="1" hangingPunct="1">
              <a:lnSpc>
                <a:spcPct val="80000"/>
              </a:lnSpc>
              <a:buFont typeface="Arial" charset="0"/>
              <a:buNone/>
            </a:pPr>
            <a:r>
              <a:rPr lang="fr-FR" smtClean="0">
                <a:latin typeface="Courier New" pitchFamily="49" charset="0"/>
                <a:cs typeface="Arial" charset="0"/>
              </a:rPr>
              <a:t>	Figure(double x, double y){</a:t>
            </a:r>
          </a:p>
          <a:p>
            <a:pPr algn="just" eaLnBrk="1" hangingPunct="1">
              <a:lnSpc>
                <a:spcPct val="80000"/>
              </a:lnSpc>
              <a:buFont typeface="Arial" charset="0"/>
              <a:buNone/>
            </a:pPr>
            <a:r>
              <a:rPr lang="fr-FR" smtClean="0">
                <a:latin typeface="Courier New" pitchFamily="49" charset="0"/>
                <a:cs typeface="Arial" charset="0"/>
              </a:rPr>
              <a:t>		dimension1 = x;</a:t>
            </a:r>
          </a:p>
          <a:p>
            <a:pPr algn="just" eaLnBrk="1" hangingPunct="1">
              <a:lnSpc>
                <a:spcPct val="80000"/>
              </a:lnSpc>
              <a:buFont typeface="Arial" charset="0"/>
              <a:buNone/>
            </a:pPr>
            <a:r>
              <a:rPr lang="fr-FR" smtClean="0">
                <a:latin typeface="Courier New" pitchFamily="49" charset="0"/>
                <a:cs typeface="Arial" charset="0"/>
              </a:rPr>
              <a:t>		dimension2 = y;</a:t>
            </a:r>
          </a:p>
          <a:p>
            <a:pPr algn="just" eaLnBrk="1" hangingPunct="1">
              <a:lnSpc>
                <a:spcPct val="80000"/>
              </a:lnSpc>
              <a:buFont typeface="Arial" charset="0"/>
              <a:buNone/>
            </a:pPr>
            <a:r>
              <a:rPr lang="fr-FR" smtClean="0">
                <a:latin typeface="Courier New" pitchFamily="49" charset="0"/>
                <a:cs typeface="Arial" charset="0"/>
              </a:rPr>
              <a:t>	}</a:t>
            </a:r>
          </a:p>
          <a:p>
            <a:pPr algn="just" eaLnBrk="1" hangingPunct="1">
              <a:lnSpc>
                <a:spcPct val="80000"/>
              </a:lnSpc>
              <a:buFont typeface="Arial" charset="0"/>
              <a:buNone/>
            </a:pPr>
            <a:r>
              <a:rPr lang="fr-FR" smtClean="0">
                <a:latin typeface="Courier New" pitchFamily="49" charset="0"/>
                <a:cs typeface="Arial" charset="0"/>
              </a:rPr>
              <a:t>	abstract double area();</a:t>
            </a:r>
          </a:p>
          <a:p>
            <a:pPr algn="just" eaLnBrk="1" hangingPunct="1">
              <a:lnSpc>
                <a:spcPct val="80000"/>
              </a:lnSpc>
              <a:buFont typeface="Arial" charset="0"/>
              <a:buNone/>
            </a:pPr>
            <a:r>
              <a:rPr lang="fr-FR" smtClean="0">
                <a:latin typeface="Courier New" pitchFamily="49" charset="0"/>
                <a:cs typeface="Arial" charset="0"/>
              </a:rPr>
              <a:t>}</a:t>
            </a:r>
          </a:p>
        </p:txBody>
      </p:sp>
      <p:sp>
        <p:nvSpPr>
          <p:cNvPr id="23555" name="Rectangle 2"/>
          <p:cNvSpPr>
            <a:spLocks noGrp="1"/>
          </p:cNvSpPr>
          <p:nvPr>
            <p:ph type="title" idx="4294967295"/>
          </p:nvPr>
        </p:nvSpPr>
        <p:spPr>
          <a:xfrm>
            <a:off x="0" y="228600"/>
            <a:ext cx="9144000" cy="457200"/>
          </a:xfrm>
        </p:spPr>
        <p:txBody>
          <a:bodyPr/>
          <a:lstStyle/>
          <a:p>
            <a:pPr eaLnBrk="1" hangingPunct="1"/>
            <a:r>
              <a:rPr sz="2400" smtClean="0">
                <a:cs typeface="Arial" charset="0"/>
              </a:rPr>
              <a:t>Improved Version of the Figure Class Hierarchy</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p:cNvSpPr>
          <p:nvPr>
            <p:ph idx="4294967295"/>
          </p:nvPr>
        </p:nvSpPr>
        <p:spPr>
          <a:xfrm>
            <a:off x="0" y="1143000"/>
            <a:ext cx="8229600" cy="5524500"/>
          </a:xfrm>
        </p:spPr>
        <p:txBody>
          <a:bodyPr>
            <a:normAutofit fontScale="92500" lnSpcReduction="10000"/>
          </a:bodyPr>
          <a:lstStyle/>
          <a:p>
            <a:pPr algn="just" eaLnBrk="1" hangingPunct="1">
              <a:lnSpc>
                <a:spcPct val="70000"/>
              </a:lnSpc>
              <a:buFont typeface="Arial" charset="0"/>
              <a:buNone/>
            </a:pPr>
            <a:r>
              <a:rPr lang="fr-FR" smtClean="0">
                <a:latin typeface="Courier New" pitchFamily="49" charset="0"/>
                <a:cs typeface="Arial" charset="0"/>
              </a:rPr>
              <a:t>class Rectangle extends Figure{</a:t>
            </a:r>
          </a:p>
          <a:p>
            <a:pPr algn="just" eaLnBrk="1" hangingPunct="1">
              <a:lnSpc>
                <a:spcPct val="70000"/>
              </a:lnSpc>
              <a:buFont typeface="Arial" charset="0"/>
              <a:buNone/>
            </a:pPr>
            <a:r>
              <a:rPr lang="fr-FR" smtClean="0">
                <a:latin typeface="Courier New" pitchFamily="49" charset="0"/>
                <a:cs typeface="Arial" charset="0"/>
              </a:rPr>
              <a:t>	Rectangle(double x, double y){	</a:t>
            </a:r>
          </a:p>
          <a:p>
            <a:pPr algn="just" eaLnBrk="1" hangingPunct="1">
              <a:lnSpc>
                <a:spcPct val="70000"/>
              </a:lnSpc>
              <a:buFont typeface="Arial" charset="0"/>
              <a:buNone/>
            </a:pPr>
            <a:r>
              <a:rPr lang="fr-FR" smtClean="0">
                <a:latin typeface="Courier New" pitchFamily="49" charset="0"/>
                <a:cs typeface="Arial" charset="0"/>
              </a:rPr>
              <a:t>		super(x,y);		}</a:t>
            </a:r>
          </a:p>
          <a:p>
            <a:pPr eaLnBrk="1" hangingPunct="1">
              <a:lnSpc>
                <a:spcPct val="70000"/>
              </a:lnSpc>
              <a:buFont typeface="Arial" charset="0"/>
              <a:buNone/>
            </a:pPr>
            <a:endParaRPr smtClean="0">
              <a:latin typeface="Courier New" pitchFamily="49" charset="0"/>
              <a:cs typeface="Arial" charset="0"/>
            </a:endParaRPr>
          </a:p>
          <a:p>
            <a:pPr eaLnBrk="1" hangingPunct="1">
              <a:lnSpc>
                <a:spcPct val="70000"/>
              </a:lnSpc>
              <a:buFont typeface="Arial" charset="0"/>
              <a:buNone/>
            </a:pPr>
            <a:r>
              <a:rPr smtClean="0">
                <a:latin typeface="Courier New" pitchFamily="49" charset="0"/>
                <a:cs typeface="Arial" charset="0"/>
              </a:rPr>
              <a:t>	double area(){</a:t>
            </a:r>
          </a:p>
          <a:p>
            <a:pPr eaLnBrk="1" hangingPunct="1">
              <a:lnSpc>
                <a:spcPct val="70000"/>
              </a:lnSpc>
              <a:buFont typeface="Arial" charset="0"/>
              <a:buNone/>
            </a:pPr>
            <a:r>
              <a:rPr smtClean="0">
                <a:latin typeface="Courier New" pitchFamily="49" charset="0"/>
                <a:cs typeface="Arial" charset="0"/>
              </a:rPr>
              <a:t>		System.out.print("Area of rectangle is :");</a:t>
            </a:r>
          </a:p>
          <a:p>
            <a:pPr eaLnBrk="1" hangingPunct="1">
              <a:lnSpc>
                <a:spcPct val="70000"/>
              </a:lnSpc>
              <a:buFont typeface="Arial" charset="0"/>
              <a:buNone/>
            </a:pPr>
            <a:r>
              <a:rPr smtClean="0">
                <a:latin typeface="Courier New" pitchFamily="49" charset="0"/>
                <a:cs typeface="Arial" charset="0"/>
              </a:rPr>
              <a:t>		return dimension1 * dimension2;</a:t>
            </a:r>
          </a:p>
          <a:p>
            <a:pPr eaLnBrk="1" hangingPunct="1">
              <a:lnSpc>
                <a:spcPct val="70000"/>
              </a:lnSpc>
              <a:buFont typeface="Arial" charset="0"/>
              <a:buNone/>
            </a:pPr>
            <a:r>
              <a:rPr smtClean="0">
                <a:latin typeface="Courier New" pitchFamily="49" charset="0"/>
                <a:cs typeface="Arial" charset="0"/>
              </a:rPr>
              <a:t>	}</a:t>
            </a:r>
          </a:p>
          <a:p>
            <a:pPr eaLnBrk="1" hangingPunct="1">
              <a:lnSpc>
                <a:spcPct val="70000"/>
              </a:lnSpc>
              <a:buFont typeface="Arial" charset="0"/>
              <a:buNone/>
            </a:pPr>
            <a:r>
              <a:rPr smtClean="0">
                <a:latin typeface="Courier New" pitchFamily="49" charset="0"/>
                <a:cs typeface="Arial" charset="0"/>
              </a:rPr>
              <a:t>}</a:t>
            </a:r>
          </a:p>
          <a:p>
            <a:pPr eaLnBrk="1" hangingPunct="1">
              <a:lnSpc>
                <a:spcPct val="70000"/>
              </a:lnSpc>
              <a:buFont typeface="Arial" charset="0"/>
              <a:buNone/>
            </a:pPr>
            <a:endParaRPr smtClean="0">
              <a:latin typeface="Courier New" pitchFamily="49" charset="0"/>
              <a:cs typeface="Arial" charset="0"/>
            </a:endParaRPr>
          </a:p>
          <a:p>
            <a:pPr eaLnBrk="1" hangingPunct="1">
              <a:lnSpc>
                <a:spcPct val="70000"/>
              </a:lnSpc>
              <a:buFont typeface="Arial" charset="0"/>
              <a:buNone/>
            </a:pPr>
            <a:r>
              <a:rPr smtClean="0">
                <a:latin typeface="Courier New" pitchFamily="49" charset="0"/>
                <a:cs typeface="Arial" charset="0"/>
              </a:rPr>
              <a:t>class Triangle extends Figure{</a:t>
            </a:r>
          </a:p>
          <a:p>
            <a:pPr eaLnBrk="1" hangingPunct="1">
              <a:lnSpc>
                <a:spcPct val="70000"/>
              </a:lnSpc>
              <a:buFont typeface="Arial" charset="0"/>
              <a:buNone/>
            </a:pPr>
            <a:r>
              <a:rPr smtClean="0">
                <a:latin typeface="Courier New" pitchFamily="49" charset="0"/>
                <a:cs typeface="Arial" charset="0"/>
              </a:rPr>
              <a:t>	Triangle(double x, double y){	super(x,y);	}</a:t>
            </a:r>
          </a:p>
          <a:p>
            <a:pPr eaLnBrk="1" hangingPunct="1">
              <a:lnSpc>
                <a:spcPct val="70000"/>
              </a:lnSpc>
              <a:buFont typeface="Arial" charset="0"/>
              <a:buNone/>
            </a:pPr>
            <a:r>
              <a:rPr smtClean="0">
                <a:latin typeface="Courier New" pitchFamily="49" charset="0"/>
                <a:cs typeface="Arial" charset="0"/>
              </a:rPr>
              <a:t>	double area(){</a:t>
            </a:r>
          </a:p>
          <a:p>
            <a:pPr eaLnBrk="1" hangingPunct="1">
              <a:lnSpc>
                <a:spcPct val="70000"/>
              </a:lnSpc>
              <a:buFont typeface="Arial" charset="0"/>
              <a:buNone/>
            </a:pPr>
            <a:r>
              <a:rPr smtClean="0">
                <a:latin typeface="Courier New" pitchFamily="49" charset="0"/>
                <a:cs typeface="Arial" charset="0"/>
              </a:rPr>
              <a:t>		System.out.print("Area for triangle is :");</a:t>
            </a:r>
          </a:p>
          <a:p>
            <a:pPr eaLnBrk="1" hangingPunct="1">
              <a:lnSpc>
                <a:spcPct val="70000"/>
              </a:lnSpc>
              <a:buFont typeface="Arial" charset="0"/>
              <a:buNone/>
            </a:pPr>
            <a:r>
              <a:rPr smtClean="0">
                <a:latin typeface="Courier New" pitchFamily="49" charset="0"/>
                <a:cs typeface="Arial" charset="0"/>
              </a:rPr>
              <a:t>		return dimension1 * dimension2 / 2;</a:t>
            </a:r>
          </a:p>
          <a:p>
            <a:pPr eaLnBrk="1" hangingPunct="1">
              <a:lnSpc>
                <a:spcPct val="70000"/>
              </a:lnSpc>
              <a:buFont typeface="Arial" charset="0"/>
              <a:buNone/>
            </a:pPr>
            <a:r>
              <a:rPr smtClean="0">
                <a:latin typeface="Courier New" pitchFamily="49" charset="0"/>
                <a:cs typeface="Arial" charset="0"/>
              </a:rPr>
              <a:t>	}</a:t>
            </a:r>
          </a:p>
          <a:p>
            <a:pPr eaLnBrk="1" hangingPunct="1">
              <a:lnSpc>
                <a:spcPct val="70000"/>
              </a:lnSpc>
              <a:buFont typeface="Arial" charset="0"/>
              <a:buNone/>
            </a:pPr>
            <a:r>
              <a:rPr smtClean="0">
                <a:latin typeface="Courier New" pitchFamily="49" charset="0"/>
                <a:cs typeface="Arial" charset="0"/>
              </a:rPr>
              <a:t>}</a:t>
            </a:r>
          </a:p>
        </p:txBody>
      </p:sp>
      <p:sp>
        <p:nvSpPr>
          <p:cNvPr id="140290" name="Rectangle 2"/>
          <p:cNvSpPr>
            <a:spLocks noGrp="1"/>
          </p:cNvSpPr>
          <p:nvPr>
            <p:ph type="title" idx="4294967295"/>
          </p:nvPr>
        </p:nvSpPr>
        <p:spPr>
          <a:xfrm>
            <a:off x="0" y="228600"/>
            <a:ext cx="9144000" cy="488950"/>
          </a:xfrm>
        </p:spPr>
        <p:txBody>
          <a:bodyPr>
            <a:normAutofit fontScale="90000"/>
          </a:bodyPr>
          <a:lstStyle/>
          <a:p>
            <a:pPr eaLnBrk="1" hangingPunct="1">
              <a:defRPr/>
            </a:pPr>
            <a:r>
              <a:rPr sz="2800">
                <a:cs typeface="Arial" charset="0"/>
              </a:rPr>
              <a:t>Improved Version of the Figure Class </a:t>
            </a:r>
            <a:r>
              <a:rPr sz="2800" smtClean="0">
                <a:cs typeface="Arial" charset="0"/>
              </a:rPr>
              <a:t>Hierarchy (Contd.).</a:t>
            </a:r>
            <a:endParaRPr sz="2600" smtClean="0">
              <a:cs typeface="Arial"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p:cNvSpPr>
          <p:nvPr>
            <p:ph idx="4294967295"/>
          </p:nvPr>
        </p:nvSpPr>
        <p:spPr>
          <a:xfrm>
            <a:off x="0" y="1143000"/>
            <a:ext cx="8229600" cy="5029200"/>
          </a:xfrm>
        </p:spPr>
        <p:txBody>
          <a:bodyPr>
            <a:normAutofit fontScale="92500" lnSpcReduction="20000"/>
          </a:bodyPr>
          <a:lstStyle/>
          <a:p>
            <a:pPr algn="just" eaLnBrk="1" hangingPunct="1">
              <a:buFont typeface="Arial" charset="0"/>
              <a:buNone/>
            </a:pPr>
            <a:r>
              <a:rPr smtClean="0">
                <a:latin typeface="Courier New" pitchFamily="49" charset="0"/>
                <a:cs typeface="Arial" charset="0"/>
              </a:rPr>
              <a:t>class FindArea{</a:t>
            </a:r>
          </a:p>
          <a:p>
            <a:pPr algn="just" eaLnBrk="1" hangingPunct="1">
              <a:buFont typeface="Arial" charset="0"/>
              <a:buNone/>
            </a:pPr>
            <a:r>
              <a:rPr smtClean="0">
                <a:latin typeface="Courier New" pitchFamily="49" charset="0"/>
                <a:cs typeface="Arial" charset="0"/>
              </a:rPr>
              <a:t>	public static void main(String args[]){ </a:t>
            </a:r>
          </a:p>
          <a:p>
            <a:pPr algn="just" eaLnBrk="1" hangingPunct="1">
              <a:buFont typeface="Arial" charset="0"/>
              <a:buNone/>
            </a:pPr>
            <a:r>
              <a:rPr smtClean="0">
                <a:latin typeface="Courier New" pitchFamily="49" charset="0"/>
                <a:cs typeface="Arial" charset="0"/>
              </a:rPr>
              <a:t>		Figure fig;</a:t>
            </a:r>
          </a:p>
          <a:p>
            <a:pPr algn="just" eaLnBrk="1" hangingPunct="1">
              <a:buFont typeface="Arial" charset="0"/>
              <a:buNone/>
            </a:pPr>
            <a:r>
              <a:rPr smtClean="0">
                <a:latin typeface="Courier New" pitchFamily="49" charset="0"/>
                <a:cs typeface="Arial" charset="0"/>
              </a:rPr>
              <a:t>		Rectangle r = new Rectangle(9,5);</a:t>
            </a:r>
          </a:p>
          <a:p>
            <a:pPr algn="just" eaLnBrk="1" hangingPunct="1">
              <a:buFont typeface="Arial" charset="0"/>
              <a:buNone/>
            </a:pPr>
            <a:r>
              <a:rPr smtClean="0">
                <a:latin typeface="Courier New" pitchFamily="49" charset="0"/>
                <a:cs typeface="Arial" charset="0"/>
              </a:rPr>
              <a:t>		Triangle t  = new Triangle(10,8);</a:t>
            </a:r>
          </a:p>
          <a:p>
            <a:pPr algn="just" eaLnBrk="1" hangingPunct="1">
              <a:buFont typeface="Arial" charset="0"/>
              <a:buNone/>
            </a:pPr>
            <a:r>
              <a:rPr smtClean="0">
                <a:latin typeface="Courier New" pitchFamily="49" charset="0"/>
                <a:cs typeface="Arial" charset="0"/>
              </a:rPr>
              <a:t>		fig = r;</a:t>
            </a:r>
          </a:p>
          <a:p>
            <a:pPr algn="just" eaLnBrk="1" hangingPunct="1">
              <a:buFont typeface="Arial" charset="0"/>
              <a:buNone/>
            </a:pPr>
            <a:r>
              <a:rPr smtClean="0">
                <a:latin typeface="Courier New" pitchFamily="49" charset="0"/>
                <a:cs typeface="Arial" charset="0"/>
              </a:rPr>
              <a:t>		System.out.println("Area of rectangle is :" + fig.area());</a:t>
            </a:r>
          </a:p>
          <a:p>
            <a:pPr algn="just" eaLnBrk="1" hangingPunct="1">
              <a:buFont typeface="Arial" charset="0"/>
              <a:buNone/>
            </a:pPr>
            <a:r>
              <a:rPr smtClean="0">
                <a:latin typeface="Courier New" pitchFamily="49" charset="0"/>
                <a:cs typeface="Arial" charset="0"/>
              </a:rPr>
              <a:t>		fig = t;</a:t>
            </a:r>
          </a:p>
          <a:p>
            <a:pPr algn="just" eaLnBrk="1" hangingPunct="1">
              <a:buFont typeface="Arial" charset="0"/>
              <a:buNone/>
            </a:pPr>
            <a:r>
              <a:rPr smtClean="0">
                <a:latin typeface="Courier New" pitchFamily="49" charset="0"/>
                <a:cs typeface="Arial" charset="0"/>
              </a:rPr>
              <a:t>		System.out.println("Area of triangle is :" + fig.area());</a:t>
            </a:r>
          </a:p>
          <a:p>
            <a:pPr algn="just" eaLnBrk="1" hangingPunct="1">
              <a:buFont typeface="Arial" charset="0"/>
              <a:buNone/>
            </a:pPr>
            <a:r>
              <a:rPr smtClean="0">
                <a:latin typeface="Courier New" pitchFamily="49" charset="0"/>
                <a:cs typeface="Arial" charset="0"/>
              </a:rPr>
              <a:t>	}</a:t>
            </a:r>
          </a:p>
          <a:p>
            <a:pPr algn="just" eaLnBrk="1" hangingPunct="1">
              <a:buFont typeface="Arial" charset="0"/>
              <a:buNone/>
            </a:pPr>
            <a:r>
              <a:rPr smtClean="0">
                <a:latin typeface="Courier New" pitchFamily="49" charset="0"/>
                <a:cs typeface="Arial" charset="0"/>
              </a:rPr>
              <a:t>}</a:t>
            </a:r>
          </a:p>
        </p:txBody>
      </p:sp>
      <p:sp>
        <p:nvSpPr>
          <p:cNvPr id="25603" name="Rectangle 2"/>
          <p:cNvSpPr>
            <a:spLocks noGrp="1"/>
          </p:cNvSpPr>
          <p:nvPr>
            <p:ph type="title" idx="4294967295"/>
          </p:nvPr>
        </p:nvSpPr>
        <p:spPr>
          <a:xfrm>
            <a:off x="0" y="152400"/>
            <a:ext cx="9144000" cy="461963"/>
          </a:xfrm>
        </p:spPr>
        <p:txBody>
          <a:bodyPr/>
          <a:lstStyle/>
          <a:p>
            <a:pPr eaLnBrk="1" hangingPunct="1"/>
            <a:r>
              <a:rPr sz="2400" smtClean="0">
                <a:cs typeface="Arial" charset="0"/>
              </a:rPr>
              <a:t>Improved Version of the Figure Class Hierarchy (Contd.).</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p:cNvSpPr>
          <p:nvPr>
            <p:ph idx="4294967295"/>
          </p:nvPr>
        </p:nvSpPr>
        <p:spPr>
          <a:xfrm>
            <a:off x="0" y="1066800"/>
            <a:ext cx="8686800" cy="5029200"/>
          </a:xfrm>
        </p:spPr>
        <p:txBody>
          <a:bodyPr/>
          <a:lstStyle/>
          <a:p>
            <a:pPr algn="just" eaLnBrk="1" hangingPunct="1"/>
            <a:r>
              <a:rPr smtClean="0">
                <a:cs typeface="Arial" charset="0"/>
              </a:rPr>
              <a:t>The </a:t>
            </a:r>
            <a:r>
              <a:rPr b="1" smtClean="0">
                <a:cs typeface="Arial" charset="0"/>
              </a:rPr>
              <a:t>final</a:t>
            </a:r>
            <a:r>
              <a:rPr smtClean="0">
                <a:cs typeface="Arial" charset="0"/>
              </a:rPr>
              <a:t> keyword has two important uses in the context of a class hierarchy.  These uses are highlighted as follows:</a:t>
            </a:r>
          </a:p>
          <a:p>
            <a:pPr algn="just" eaLnBrk="1" hangingPunct="1"/>
            <a:endParaRPr sz="700" smtClean="0">
              <a:cs typeface="Arial" charset="0"/>
            </a:endParaRPr>
          </a:p>
          <a:p>
            <a:pPr algn="just" eaLnBrk="1" hangingPunct="1"/>
            <a:r>
              <a:rPr smtClean="0">
                <a:cs typeface="Arial" charset="0"/>
              </a:rPr>
              <a:t>Using final to Prevent Overriding</a:t>
            </a:r>
          </a:p>
          <a:p>
            <a:pPr lvl="1" algn="just" eaLnBrk="1" hangingPunct="1"/>
            <a:r>
              <a:rPr sz="2000" smtClean="0"/>
              <a:t>While method overriding is one of the most powerful feature of object oriented design, there may be times when you will want to prevent certain critical methods in a superclass from being overridden by its subclasses.  </a:t>
            </a:r>
          </a:p>
          <a:p>
            <a:pPr lvl="1" algn="just" eaLnBrk="1" hangingPunct="1"/>
            <a:r>
              <a:rPr sz="2000" smtClean="0"/>
              <a:t>Rather, you would want the subclasses to use the methods as they are defined in the superclass.  </a:t>
            </a:r>
          </a:p>
          <a:p>
            <a:pPr lvl="1" algn="just" eaLnBrk="1" hangingPunct="1"/>
            <a:r>
              <a:rPr sz="2000" smtClean="0"/>
              <a:t>This can be achieved by declaring such critical methods as final. </a:t>
            </a:r>
          </a:p>
        </p:txBody>
      </p:sp>
      <p:sp>
        <p:nvSpPr>
          <p:cNvPr id="26627" name="Rectangle 2"/>
          <p:cNvSpPr>
            <a:spLocks noGrp="1"/>
          </p:cNvSpPr>
          <p:nvPr>
            <p:ph type="title" idx="4294967295"/>
          </p:nvPr>
        </p:nvSpPr>
        <p:spPr>
          <a:xfrm>
            <a:off x="0" y="152400"/>
            <a:ext cx="9144000" cy="457200"/>
          </a:xfrm>
        </p:spPr>
        <p:txBody>
          <a:bodyPr/>
          <a:lstStyle/>
          <a:p>
            <a:pPr eaLnBrk="1" hangingPunct="1"/>
            <a:r>
              <a:rPr sz="2400" smtClean="0">
                <a:cs typeface="Arial" charset="0"/>
              </a:rPr>
              <a:t>The Role of the Keyword final in Inheritance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p:cNvSpPr>
          <p:nvPr>
            <p:ph idx="4294967295"/>
          </p:nvPr>
        </p:nvSpPr>
        <p:spPr>
          <a:xfrm>
            <a:off x="0" y="1066800"/>
            <a:ext cx="8458200" cy="5029200"/>
          </a:xfrm>
        </p:spPr>
        <p:txBody>
          <a:bodyPr/>
          <a:lstStyle/>
          <a:p>
            <a:pPr algn="just" eaLnBrk="1" hangingPunct="1">
              <a:lnSpc>
                <a:spcPct val="90000"/>
              </a:lnSpc>
            </a:pPr>
            <a:r>
              <a:rPr sz="2400" smtClean="0">
                <a:cs typeface="Arial" charset="0"/>
              </a:rPr>
              <a:t>Using final to Prevent Inheritance </a:t>
            </a:r>
          </a:p>
          <a:p>
            <a:pPr algn="just" eaLnBrk="1" hangingPunct="1">
              <a:lnSpc>
                <a:spcPct val="90000"/>
              </a:lnSpc>
            </a:pPr>
            <a:endParaRPr sz="700" smtClean="0">
              <a:cs typeface="Arial" charset="0"/>
            </a:endParaRPr>
          </a:p>
          <a:p>
            <a:pPr lvl="1" algn="just" eaLnBrk="1" hangingPunct="1">
              <a:lnSpc>
                <a:spcPct val="90000"/>
              </a:lnSpc>
            </a:pPr>
            <a:r>
              <a:rPr sz="2000" smtClean="0"/>
              <a:t>Sometimes you will want to prevent a class from being inherited.</a:t>
            </a:r>
          </a:p>
          <a:p>
            <a:pPr lvl="1" algn="just" eaLnBrk="1" hangingPunct="1">
              <a:lnSpc>
                <a:spcPct val="90000"/>
              </a:lnSpc>
            </a:pPr>
            <a:endParaRPr sz="700" smtClean="0"/>
          </a:p>
          <a:p>
            <a:pPr lvl="1" algn="just" eaLnBrk="1" hangingPunct="1">
              <a:lnSpc>
                <a:spcPct val="90000"/>
              </a:lnSpc>
            </a:pPr>
            <a:r>
              <a:rPr sz="2000" smtClean="0"/>
              <a:t>  This can be achieved by preceding the class declaration with final.  </a:t>
            </a:r>
          </a:p>
          <a:p>
            <a:pPr lvl="1" algn="just" eaLnBrk="1" hangingPunct="1">
              <a:lnSpc>
                <a:spcPct val="90000"/>
              </a:lnSpc>
            </a:pPr>
            <a:endParaRPr sz="700" smtClean="0"/>
          </a:p>
          <a:p>
            <a:pPr lvl="1" algn="just" eaLnBrk="1" hangingPunct="1">
              <a:lnSpc>
                <a:spcPct val="90000"/>
              </a:lnSpc>
            </a:pPr>
            <a:r>
              <a:rPr sz="2000" smtClean="0"/>
              <a:t>Declaring a class as final implicitly declares all of its methods as final too. </a:t>
            </a:r>
          </a:p>
          <a:p>
            <a:pPr lvl="1" algn="just" eaLnBrk="1" hangingPunct="1">
              <a:lnSpc>
                <a:spcPct val="90000"/>
              </a:lnSpc>
            </a:pPr>
            <a:endParaRPr sz="700" smtClean="0"/>
          </a:p>
          <a:p>
            <a:pPr lvl="1" algn="just" eaLnBrk="1" hangingPunct="1">
              <a:lnSpc>
                <a:spcPct val="90000"/>
              </a:lnSpc>
            </a:pPr>
            <a:r>
              <a:rPr sz="2000" smtClean="0"/>
              <a:t>It is illegal to declare a class as both abstract</a:t>
            </a:r>
            <a:r>
              <a:rPr sz="2000" b="1" smtClean="0"/>
              <a:t> </a:t>
            </a:r>
            <a:r>
              <a:rPr sz="2000" smtClean="0"/>
              <a:t>and final since an abstract class is incomplete by itself and relies upon its subclasses to provide concrete and complete implementations.</a:t>
            </a:r>
          </a:p>
        </p:txBody>
      </p:sp>
      <p:sp>
        <p:nvSpPr>
          <p:cNvPr id="27651" name="Rectangle 5"/>
          <p:cNvSpPr>
            <a:spLocks noGrp="1" noChangeArrowheads="1"/>
          </p:cNvSpPr>
          <p:nvPr>
            <p:ph type="title" idx="4294967295"/>
          </p:nvPr>
        </p:nvSpPr>
        <p:spPr>
          <a:xfrm>
            <a:off x="0" y="304800"/>
            <a:ext cx="9144000" cy="461963"/>
          </a:xfrm>
        </p:spPr>
        <p:txBody>
          <a:bodyPr/>
          <a:lstStyle/>
          <a:p>
            <a:pPr eaLnBrk="1" hangingPunct="1"/>
            <a:r>
              <a:rPr sz="2400" smtClean="0">
                <a:cs typeface="Arial" charset="0"/>
              </a:rPr>
              <a:t>The Role of the Keyword final in Inheritance (Contd.).</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p:cNvSpPr>
          <p:nvPr>
            <p:ph idx="4294967295"/>
          </p:nvPr>
        </p:nvSpPr>
        <p:spPr>
          <a:xfrm>
            <a:off x="0" y="1117600"/>
            <a:ext cx="8229600" cy="5054600"/>
          </a:xfrm>
        </p:spPr>
        <p:txBody>
          <a:bodyPr/>
          <a:lstStyle/>
          <a:p>
            <a:r>
              <a:rPr sz="2800" smtClean="0">
                <a:solidFill>
                  <a:srgbClr val="C00000"/>
                </a:solidFill>
                <a:cs typeface="Arial" charset="0"/>
              </a:rPr>
              <a:t>People normally group their related data in various folders. </a:t>
            </a:r>
          </a:p>
          <a:p>
            <a:pPr lvl="1"/>
            <a:r>
              <a:rPr sz="2000" smtClean="0">
                <a:solidFill>
                  <a:srgbClr val="C00000"/>
                </a:solidFill>
              </a:rPr>
              <a:t>For example, a programmer may group his programs into the following folders. </a:t>
            </a:r>
          </a:p>
          <a:p>
            <a:pPr lvl="1"/>
            <a:r>
              <a:rPr sz="2000" smtClean="0">
                <a:solidFill>
                  <a:srgbClr val="C00000"/>
                </a:solidFill>
              </a:rPr>
              <a:t>C_programs, 	CPP_programs, SQL_queries, PLSQL_programs.. etc.  </a:t>
            </a:r>
            <a:endParaRPr sz="2800" smtClean="0">
              <a:solidFill>
                <a:srgbClr val="C00000"/>
              </a:solidFill>
            </a:endParaRPr>
          </a:p>
          <a:p>
            <a:r>
              <a:rPr sz="2800" smtClean="0">
                <a:cs typeface="Arial" charset="0"/>
              </a:rPr>
              <a:t>We also use sub-folders for organizing our data more conveniently. </a:t>
            </a:r>
          </a:p>
          <a:p>
            <a:pPr lvl="2"/>
            <a:r>
              <a:rPr sz="2400" smtClean="0"/>
              <a:t>The advantage is we can easily locate the files if they are organized. </a:t>
            </a:r>
          </a:p>
          <a:p>
            <a:endParaRPr sz="2800" smtClean="0">
              <a:cs typeface="Arial" charset="0"/>
            </a:endParaRPr>
          </a:p>
        </p:txBody>
      </p:sp>
      <p:sp>
        <p:nvSpPr>
          <p:cNvPr id="29699" name="Rectangle 2"/>
          <p:cNvSpPr>
            <a:spLocks noGrp="1"/>
          </p:cNvSpPr>
          <p:nvPr>
            <p:ph type="title" idx="4294967295"/>
          </p:nvPr>
        </p:nvSpPr>
        <p:spPr>
          <a:xfrm>
            <a:off x="0" y="152400"/>
            <a:ext cx="9144000" cy="584200"/>
          </a:xfrm>
        </p:spPr>
        <p:txBody>
          <a:bodyPr/>
          <a:lstStyle/>
          <a:p>
            <a:r>
              <a:rPr sz="3200" smtClean="0">
                <a:cs typeface="Arial" charset="0"/>
              </a:rPr>
              <a:t>Package is similar to folders in your Disk</a:t>
            </a:r>
            <a:endParaRPr smtClean="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idx="4294967295"/>
          </p:nvPr>
        </p:nvSpPr>
        <p:spPr>
          <a:xfrm>
            <a:off x="0" y="228600"/>
            <a:ext cx="9144000" cy="584200"/>
          </a:xfrm>
        </p:spPr>
        <p:txBody>
          <a:bodyPr/>
          <a:lstStyle/>
          <a:p>
            <a:r>
              <a:rPr sz="3200" smtClean="0">
                <a:cs typeface="Arial" charset="0"/>
              </a:rPr>
              <a:t>Package is similar to folders in your Disk</a:t>
            </a:r>
            <a:endParaRPr smtClean="0">
              <a:cs typeface="Arial" charset="0"/>
            </a:endParaRPr>
          </a:p>
        </p:txBody>
      </p:sp>
      <p:pic>
        <p:nvPicPr>
          <p:cNvPr id="30723" name="Picture 2" descr="C:\Documents and Settings\manoj\My Documents\My Pictures\packages\sample_programmer.bmp"/>
          <p:cNvPicPr>
            <a:picLocks noGrp="1" noChangeAspect="1" noChangeArrowheads="1"/>
          </p:cNvPicPr>
          <p:nvPr>
            <p:ph idx="4294967295"/>
          </p:nvPr>
        </p:nvPicPr>
        <p:blipFill>
          <a:blip r:embed="rId3" cstate="print"/>
          <a:srcRect/>
          <a:stretch>
            <a:fillRect/>
          </a:stretch>
        </p:blipFill>
        <p:spPr>
          <a:xfrm>
            <a:off x="457200" y="838200"/>
            <a:ext cx="8153400" cy="4610100"/>
          </a:xfrm>
        </p:spPr>
      </p:pic>
      <p:sp>
        <p:nvSpPr>
          <p:cNvPr id="30724" name="Rectangle 4"/>
          <p:cNvSpPr>
            <a:spLocks noChangeArrowheads="1"/>
          </p:cNvSpPr>
          <p:nvPr/>
        </p:nvSpPr>
        <p:spPr bwMode="auto">
          <a:xfrm>
            <a:off x="2362200" y="3771900"/>
            <a:ext cx="6299200" cy="647700"/>
          </a:xfrm>
          <a:prstGeom prst="rect">
            <a:avLst/>
          </a:prstGeom>
          <a:noFill/>
          <a:ln w="9525">
            <a:noFill/>
            <a:miter lim="800000"/>
            <a:headEnd/>
            <a:tailEnd/>
          </a:ln>
        </p:spPr>
        <p:txBody>
          <a:bodyPr>
            <a:spAutoFit/>
          </a:bodyPr>
          <a:lstStyle/>
          <a:p>
            <a:r>
              <a:rPr lang="en-US"/>
              <a:t>Just relate package concept with </a:t>
            </a:r>
            <a:r>
              <a:rPr lang="en-US">
                <a:solidFill>
                  <a:srgbClr val="C00000"/>
                </a:solidFill>
              </a:rPr>
              <a:t>directories concept </a:t>
            </a:r>
            <a:r>
              <a:rPr lang="en-US"/>
              <a:t>in your file system.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p:cNvSpPr>
          <p:nvPr>
            <p:ph idx="4294967295"/>
          </p:nvPr>
        </p:nvSpPr>
        <p:spPr>
          <a:xfrm>
            <a:off x="762000" y="1066800"/>
            <a:ext cx="8382000" cy="5029200"/>
          </a:xfrm>
        </p:spPr>
        <p:txBody>
          <a:bodyPr/>
          <a:lstStyle/>
          <a:p>
            <a:pPr algn="just" eaLnBrk="1" hangingPunct="1"/>
            <a:r>
              <a:rPr sz="2400" smtClean="0">
                <a:cs typeface="Arial" charset="0"/>
              </a:rPr>
              <a:t>Packages are containers for classes and interfaces </a:t>
            </a:r>
          </a:p>
          <a:p>
            <a:pPr algn="just" eaLnBrk="1" hangingPunct="1"/>
            <a:endParaRPr sz="900" smtClean="0">
              <a:cs typeface="Arial" charset="0"/>
            </a:endParaRPr>
          </a:p>
          <a:p>
            <a:pPr algn="just" eaLnBrk="1" hangingPunct="1"/>
            <a:r>
              <a:rPr sz="2400" smtClean="0">
                <a:cs typeface="Arial" charset="0"/>
              </a:rPr>
              <a:t>Classes and interfaces are grouped together in containers called </a:t>
            </a:r>
            <a:r>
              <a:rPr sz="2400" b="1" smtClean="0">
                <a:cs typeface="Arial" charset="0"/>
              </a:rPr>
              <a:t>packages</a:t>
            </a:r>
          </a:p>
          <a:p>
            <a:pPr algn="just" eaLnBrk="1" hangingPunct="1"/>
            <a:endParaRPr sz="900" b="1" smtClean="0">
              <a:cs typeface="Arial" charset="0"/>
            </a:endParaRPr>
          </a:p>
          <a:p>
            <a:pPr algn="just" eaLnBrk="1" hangingPunct="1"/>
            <a:r>
              <a:rPr sz="2400" smtClean="0">
                <a:solidFill>
                  <a:srgbClr val="C00000"/>
                </a:solidFill>
                <a:cs typeface="Arial" charset="0"/>
              </a:rPr>
              <a:t>To avoid namespace collision, we put the classes into separate containers called </a:t>
            </a:r>
            <a:r>
              <a:rPr sz="2400" b="1" smtClean="0">
                <a:solidFill>
                  <a:srgbClr val="C00000"/>
                </a:solidFill>
                <a:cs typeface="Arial" charset="0"/>
              </a:rPr>
              <a:t>packages</a:t>
            </a:r>
          </a:p>
          <a:p>
            <a:pPr algn="just" eaLnBrk="1" hangingPunct="1"/>
            <a:endParaRPr sz="900" b="1" smtClean="0">
              <a:cs typeface="Arial" charset="0"/>
            </a:endParaRPr>
          </a:p>
          <a:p>
            <a:pPr algn="just" eaLnBrk="1" hangingPunct="1"/>
            <a:r>
              <a:rPr sz="2400" smtClean="0">
                <a:cs typeface="Arial" charset="0"/>
              </a:rPr>
              <a:t>Whenever you need to access a class, you access it through its package by prefixing the class with the package name</a:t>
            </a:r>
          </a:p>
          <a:p>
            <a:pPr eaLnBrk="1" hangingPunct="1"/>
            <a:endParaRPr sz="2400" smtClean="0">
              <a:cs typeface="Arial" charset="0"/>
            </a:endParaRPr>
          </a:p>
        </p:txBody>
      </p:sp>
      <p:sp>
        <p:nvSpPr>
          <p:cNvPr id="31747" name="Rectangle 2"/>
          <p:cNvSpPr>
            <a:spLocks noGrp="1"/>
          </p:cNvSpPr>
          <p:nvPr>
            <p:ph type="title" idx="4294967295"/>
          </p:nvPr>
        </p:nvSpPr>
        <p:spPr>
          <a:xfrm>
            <a:off x="0" y="152400"/>
            <a:ext cx="7562850" cy="914400"/>
          </a:xfrm>
        </p:spPr>
        <p:txBody>
          <a:bodyPr>
            <a:normAutofit fontScale="90000"/>
          </a:bodyPr>
          <a:lstStyle/>
          <a:p>
            <a:pPr eaLnBrk="1" hangingPunct="1"/>
            <a:r>
              <a:rPr smtClean="0">
                <a:cs typeface="Arial" charset="0"/>
              </a:rPr>
              <a:t>Organizing classes into Packages</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p:cNvSpPr>
          <p:nvPr>
            <p:ph idx="4294967295"/>
          </p:nvPr>
        </p:nvSpPr>
        <p:spPr>
          <a:xfrm>
            <a:off x="0" y="1066800"/>
            <a:ext cx="8610600" cy="5029200"/>
          </a:xfrm>
        </p:spPr>
        <p:txBody>
          <a:bodyPr/>
          <a:lstStyle/>
          <a:p>
            <a:pPr algn="just" eaLnBrk="1" hangingPunct="1"/>
            <a:r>
              <a:rPr sz="2400" smtClean="0">
                <a:cs typeface="Arial" charset="0"/>
              </a:rPr>
              <a:t>Packages are containers used to store the classes and interfaces into manageable units of code. </a:t>
            </a:r>
          </a:p>
          <a:p>
            <a:pPr algn="just" eaLnBrk="1" hangingPunct="1"/>
            <a:endParaRPr sz="700" smtClean="0">
              <a:cs typeface="Arial" charset="0"/>
            </a:endParaRPr>
          </a:p>
          <a:p>
            <a:pPr algn="just" eaLnBrk="1" hangingPunct="1"/>
            <a:r>
              <a:rPr sz="2400" smtClean="0">
                <a:cs typeface="Arial" charset="0"/>
              </a:rPr>
              <a:t>Packages also help control the accessibility of your classes. </a:t>
            </a:r>
            <a:r>
              <a:rPr sz="2400" smtClean="0">
                <a:solidFill>
                  <a:srgbClr val="C00000"/>
                </a:solidFill>
                <a:cs typeface="Arial" charset="0"/>
              </a:rPr>
              <a:t>This is also called as visibility control.</a:t>
            </a:r>
          </a:p>
          <a:p>
            <a:pPr algn="just" eaLnBrk="1" hangingPunct="1"/>
            <a:endParaRPr sz="700" smtClean="0">
              <a:cs typeface="Arial" charset="0"/>
            </a:endParaRPr>
          </a:p>
          <a:p>
            <a:pPr algn="just" eaLnBrk="1" hangingPunct="1"/>
            <a:r>
              <a:rPr sz="2400" smtClean="0">
                <a:cs typeface="Arial" charset="0"/>
              </a:rPr>
              <a:t>Example: </a:t>
            </a:r>
          </a:p>
          <a:p>
            <a:pPr algn="just" eaLnBrk="1" hangingPunct="1">
              <a:buFont typeface="Arial" charset="0"/>
              <a:buNone/>
            </a:pPr>
            <a:r>
              <a:rPr sz="2400" i="1" smtClean="0">
                <a:solidFill>
                  <a:srgbClr val="C00000"/>
                </a:solidFill>
                <a:latin typeface="Courier New" pitchFamily="49" charset="0"/>
                <a:cs typeface="Courier New" pitchFamily="49" charset="0"/>
              </a:rPr>
              <a:t>	package</a:t>
            </a:r>
            <a:r>
              <a:rPr sz="2400" smtClean="0">
                <a:solidFill>
                  <a:srgbClr val="C00000"/>
                </a:solidFill>
                <a:latin typeface="Courier New" pitchFamily="49" charset="0"/>
                <a:cs typeface="Courier New" pitchFamily="49" charset="0"/>
              </a:rPr>
              <a:t> MyPackage;</a:t>
            </a:r>
          </a:p>
          <a:p>
            <a:pPr algn="just" eaLnBrk="1" hangingPunct="1">
              <a:buFont typeface="Arial" charset="0"/>
              <a:buNone/>
            </a:pPr>
            <a:r>
              <a:rPr sz="2400" smtClean="0">
                <a:latin typeface="Courier New" pitchFamily="49" charset="0"/>
                <a:cs typeface="Courier New" pitchFamily="49" charset="0"/>
              </a:rPr>
              <a:t>	class MyClass {…}</a:t>
            </a:r>
          </a:p>
          <a:p>
            <a:pPr algn="just" eaLnBrk="1" hangingPunct="1">
              <a:buFont typeface="Arial" charset="0"/>
              <a:buNone/>
            </a:pPr>
            <a:r>
              <a:rPr sz="2400" smtClean="0">
                <a:latin typeface="Courier New" pitchFamily="49" charset="0"/>
                <a:cs typeface="Courier New" pitchFamily="49" charset="0"/>
              </a:rPr>
              <a:t>	class YourClass{…}</a:t>
            </a:r>
          </a:p>
        </p:txBody>
      </p:sp>
      <p:sp>
        <p:nvSpPr>
          <p:cNvPr id="32771" name="Rectangle 2"/>
          <p:cNvSpPr>
            <a:spLocks noGrp="1"/>
          </p:cNvSpPr>
          <p:nvPr>
            <p:ph type="title" idx="4294967295"/>
          </p:nvPr>
        </p:nvSpPr>
        <p:spPr>
          <a:xfrm>
            <a:off x="0" y="152400"/>
            <a:ext cx="7562850" cy="914400"/>
          </a:xfrm>
        </p:spPr>
        <p:txBody>
          <a:bodyPr/>
          <a:lstStyle/>
          <a:p>
            <a:pPr eaLnBrk="1" hangingPunct="1"/>
            <a:r>
              <a:rPr smtClean="0">
                <a:cs typeface="Arial" charset="0"/>
              </a:rPr>
              <a:t>Need for Packages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p:cNvSpPr>
          <p:nvPr>
            <p:ph idx="4294967295"/>
          </p:nvPr>
        </p:nvSpPr>
        <p:spPr>
          <a:xfrm>
            <a:off x="0" y="1143000"/>
            <a:ext cx="8534400" cy="5029200"/>
          </a:xfrm>
        </p:spPr>
        <p:txBody>
          <a:bodyPr/>
          <a:lstStyle/>
          <a:p>
            <a:pPr algn="just" eaLnBrk="1" hangingPunct="1"/>
            <a:r>
              <a:rPr sz="2400" smtClean="0">
                <a:solidFill>
                  <a:srgbClr val="C00000"/>
                </a:solidFill>
                <a:cs typeface="Arial" charset="0"/>
              </a:rPr>
              <a:t>Packages facilitate access-control</a:t>
            </a:r>
          </a:p>
          <a:p>
            <a:pPr algn="just" eaLnBrk="1" hangingPunct="1"/>
            <a:r>
              <a:rPr sz="2400" smtClean="0">
                <a:cs typeface="Arial" charset="0"/>
              </a:rPr>
              <a:t>Once a class is packaged, its accessibility is controlled by its package </a:t>
            </a:r>
          </a:p>
          <a:p>
            <a:pPr algn="just" eaLnBrk="1" hangingPunct="1"/>
            <a:r>
              <a:rPr sz="2400" smtClean="0">
                <a:cs typeface="Arial" charset="0"/>
              </a:rPr>
              <a:t>That is, whether other classes can access the class in the package depends on the access specifiers used in its class declaration</a:t>
            </a:r>
          </a:p>
          <a:p>
            <a:pPr algn="just" eaLnBrk="1" hangingPunct="1"/>
            <a:r>
              <a:rPr sz="2400" smtClean="0">
                <a:cs typeface="Arial" charset="0"/>
              </a:rPr>
              <a:t>There are four visibility control mechanisms packages offer:</a:t>
            </a:r>
          </a:p>
          <a:p>
            <a:pPr lvl="1" algn="just" eaLnBrk="1" hangingPunct="1"/>
            <a:r>
              <a:rPr sz="2400" smtClean="0"/>
              <a:t>private</a:t>
            </a:r>
          </a:p>
          <a:p>
            <a:pPr lvl="1" algn="just" eaLnBrk="1" hangingPunct="1"/>
            <a:r>
              <a:rPr sz="2400" smtClean="0"/>
              <a:t>no-specifier (default access)</a:t>
            </a:r>
          </a:p>
          <a:p>
            <a:pPr lvl="1" algn="just" eaLnBrk="1" hangingPunct="1"/>
            <a:r>
              <a:rPr sz="2400" smtClean="0"/>
              <a:t>protected</a:t>
            </a:r>
          </a:p>
          <a:p>
            <a:pPr lvl="1" algn="just" eaLnBrk="1" hangingPunct="1"/>
            <a:r>
              <a:rPr sz="2400" smtClean="0"/>
              <a:t>public</a:t>
            </a:r>
          </a:p>
        </p:txBody>
      </p:sp>
      <p:sp>
        <p:nvSpPr>
          <p:cNvPr id="33795"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Access Protection using Packages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itle 18"/>
          <p:cNvSpPr>
            <a:spLocks noGrp="1"/>
          </p:cNvSpPr>
          <p:nvPr>
            <p:ph type="ctrTitle"/>
          </p:nvPr>
        </p:nvSpPr>
        <p:spPr>
          <a:xfrm>
            <a:off x="166688" y="146050"/>
            <a:ext cx="8483600" cy="554038"/>
          </a:xfrm>
        </p:spPr>
        <p:txBody>
          <a:bodyPr>
            <a:normAutofit fontScale="90000"/>
          </a:bodyPr>
          <a:lstStyle/>
          <a:p>
            <a:pPr eaLnBrk="1" hangingPunct="1"/>
            <a:r>
              <a:rPr lang="en-IN" dirty="0" smtClean="0">
                <a:cs typeface="Arial" charset="0"/>
              </a:rPr>
              <a:t>TOPICS</a:t>
            </a:r>
          </a:p>
        </p:txBody>
      </p:sp>
      <p:sp>
        <p:nvSpPr>
          <p:cNvPr id="14339" name="Text Placeholder 13"/>
          <p:cNvSpPr>
            <a:spLocks noGrp="1"/>
          </p:cNvSpPr>
          <p:nvPr>
            <p:ph type="body" sz="quarter" idx="10"/>
          </p:nvPr>
        </p:nvSpPr>
        <p:spPr>
          <a:xfrm>
            <a:off x="1004888" y="2187575"/>
            <a:ext cx="7010400" cy="652463"/>
          </a:xfrm>
        </p:spPr>
        <p:txBody>
          <a:bodyPr/>
          <a:lstStyle/>
          <a:p>
            <a:pPr eaLnBrk="1" hangingPunct="1"/>
            <a:r>
              <a:rPr smtClean="0">
                <a:solidFill>
                  <a:schemeClr val="tx1"/>
                </a:solidFill>
                <a:cs typeface="Arial" charset="0"/>
              </a:rPr>
              <a:t>Introduction to Packages</a:t>
            </a:r>
          </a:p>
          <a:p>
            <a:pPr eaLnBrk="1" hangingPunct="1"/>
            <a:endParaRPr lang="en-IN" smtClean="0">
              <a:solidFill>
                <a:schemeClr val="tx1"/>
              </a:solidFill>
              <a:cs typeface="Arial" charset="0"/>
            </a:endParaRPr>
          </a:p>
        </p:txBody>
      </p:sp>
      <p:sp>
        <p:nvSpPr>
          <p:cNvPr id="14352" name="Text Placeholder 13"/>
          <p:cNvSpPr>
            <a:spLocks noGrp="1"/>
          </p:cNvSpPr>
          <p:nvPr>
            <p:ph type="body" sz="quarter" idx="11"/>
          </p:nvPr>
        </p:nvSpPr>
        <p:spPr>
          <a:xfrm>
            <a:off x="1066800" y="1295400"/>
            <a:ext cx="7010400" cy="652463"/>
          </a:xfrm>
        </p:spPr>
        <p:txBody>
          <a:bodyPr/>
          <a:lstStyle/>
          <a:p>
            <a:pPr eaLnBrk="1" hangingPunct="1"/>
            <a:r>
              <a:rPr dirty="0" smtClean="0">
                <a:solidFill>
                  <a:schemeClr val="tx1"/>
                </a:solidFill>
                <a:cs typeface="Arial" charset="0"/>
              </a:rPr>
              <a:t>Abstract Classes</a:t>
            </a:r>
          </a:p>
          <a:p>
            <a:pPr eaLnBrk="1" hangingPunct="1"/>
            <a:endParaRPr lang="en-IN" dirty="0" smtClean="0">
              <a:solidFill>
                <a:schemeClr val="tx1"/>
              </a:solidFill>
              <a:cs typeface="Arial" charset="0"/>
            </a:endParaRPr>
          </a:p>
        </p:txBody>
      </p:sp>
      <p:sp>
        <p:nvSpPr>
          <p:cNvPr id="14347" name="Text Placeholder 17"/>
          <p:cNvSpPr>
            <a:spLocks noGrp="1"/>
          </p:cNvSpPr>
          <p:nvPr>
            <p:ph type="body" sz="quarter" idx="12"/>
          </p:nvPr>
        </p:nvSpPr>
        <p:spPr>
          <a:xfrm>
            <a:off x="1004888" y="3217863"/>
            <a:ext cx="7010400" cy="652462"/>
          </a:xfrm>
        </p:spPr>
        <p:txBody>
          <a:bodyPr/>
          <a:lstStyle/>
          <a:p>
            <a:r>
              <a:rPr dirty="0" smtClean="0">
                <a:solidFill>
                  <a:schemeClr val="tx1"/>
                </a:solidFill>
                <a:cs typeface="Arial" charset="0"/>
              </a:rPr>
              <a:t>Importing Classes</a:t>
            </a:r>
          </a:p>
        </p:txBody>
      </p:sp>
      <p:sp>
        <p:nvSpPr>
          <p:cNvPr id="14351" name="Text Placeholder 21"/>
          <p:cNvSpPr>
            <a:spLocks noGrp="1"/>
          </p:cNvSpPr>
          <p:nvPr>
            <p:ph type="body" sz="quarter" idx="13"/>
          </p:nvPr>
        </p:nvSpPr>
        <p:spPr>
          <a:xfrm>
            <a:off x="1003300" y="5356225"/>
            <a:ext cx="7010400" cy="652463"/>
          </a:xfrm>
        </p:spPr>
        <p:txBody>
          <a:bodyPr/>
          <a:lstStyle/>
          <a:p>
            <a:r>
              <a:rPr dirty="0" smtClean="0">
                <a:solidFill>
                  <a:schemeClr val="tx1"/>
                </a:solidFill>
                <a:cs typeface="Arial" charset="0"/>
              </a:rPr>
              <a:t>Applying Interfaces</a:t>
            </a:r>
          </a:p>
        </p:txBody>
      </p:sp>
      <p:sp>
        <p:nvSpPr>
          <p:cNvPr id="14348" name="Text Placeholder 21"/>
          <p:cNvSpPr>
            <a:spLocks noGrp="1"/>
          </p:cNvSpPr>
          <p:nvPr>
            <p:ph type="body" sz="quarter" idx="14"/>
          </p:nvPr>
        </p:nvSpPr>
        <p:spPr>
          <a:xfrm>
            <a:off x="1004888" y="4240213"/>
            <a:ext cx="7010400" cy="652462"/>
          </a:xfrm>
        </p:spPr>
        <p:txBody>
          <a:bodyPr/>
          <a:lstStyle/>
          <a:p>
            <a:r>
              <a:rPr smtClean="0">
                <a:solidFill>
                  <a:schemeClr val="tx1"/>
                </a:solidFill>
                <a:cs typeface="Arial" charset="0"/>
              </a:rPr>
              <a:t>Introduction to interfaces</a:t>
            </a:r>
          </a:p>
        </p:txBody>
      </p:sp>
      <p:sp>
        <p:nvSpPr>
          <p:cNvPr id="9" name="Rectangle 8"/>
          <p:cNvSpPr/>
          <p:nvPr/>
        </p:nvSpPr>
        <p:spPr>
          <a:xfrm>
            <a:off x="461695" y="2504932"/>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
        <p:nvSpPr>
          <p:cNvPr id="13" name="Rectangle 12"/>
          <p:cNvSpPr/>
          <p:nvPr/>
        </p:nvSpPr>
        <p:spPr>
          <a:xfrm>
            <a:off x="461695" y="1450574"/>
            <a:ext cx="314650" cy="1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
        <p:nvSpPr>
          <p:cNvPr id="15" name="Rectangle 14"/>
          <p:cNvSpPr/>
          <p:nvPr/>
        </p:nvSpPr>
        <p:spPr>
          <a:xfrm>
            <a:off x="460107" y="5479134"/>
            <a:ext cx="301893" cy="540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ctr">
              <a:defRPr/>
            </a:pPr>
            <a:endParaRPr lang="en-US" sz="2000" b="1" dirty="0">
              <a:gradFill flip="none" rotWithShape="1">
                <a:gsLst>
                  <a:gs pos="0">
                    <a:schemeClr val="accent6">
                      <a:lumMod val="20000"/>
                      <a:lumOff val="80000"/>
                    </a:schemeClr>
                  </a:gs>
                  <a:gs pos="38000">
                    <a:srgbClr val="E2E3E7"/>
                  </a:gs>
                  <a:gs pos="100000">
                    <a:schemeClr val="accent6">
                      <a:lumMod val="40000"/>
                      <a:lumOff val="60000"/>
                    </a:schemeClr>
                  </a:gs>
                </a:gsLst>
                <a:lin ang="10800000" scaled="1"/>
                <a:tileRect/>
              </a:gra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3850" name="Group 26"/>
          <p:cNvGraphicFramePr>
            <a:graphicFrameLocks noGrp="1"/>
          </p:cNvGraphicFramePr>
          <p:nvPr>
            <p:ph idx="4294967295"/>
          </p:nvPr>
        </p:nvGraphicFramePr>
        <p:xfrm>
          <a:off x="457199" y="1371600"/>
          <a:ext cx="7391400" cy="4805363"/>
        </p:xfrm>
        <a:graphic>
          <a:graphicData uri="http://schemas.openxmlformats.org/drawingml/2006/table">
            <a:tbl>
              <a:tblPr/>
              <a:tblGrid>
                <a:gridCol w="2065565"/>
                <a:gridCol w="5325835"/>
              </a:tblGrid>
              <a:tr h="5921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Specifier</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Accessibility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376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private</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Accessible in the same class only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188798">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protected</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and subclasses in other packages</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6048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rgbClr val="C00000"/>
                          </a:solidFill>
                          <a:effectLst/>
                          <a:latin typeface="Gill Sans MT" pitchFamily="34" charset="0"/>
                        </a:rPr>
                        <a:t>No-specifier (default access)</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rgbClr val="C00000"/>
                          </a:solidFill>
                          <a:effectLst/>
                          <a:latin typeface="Gill Sans MT" pitchFamily="34" charset="0"/>
                        </a:rPr>
                        <a:t>Subclasses and non-subclasses in the same package</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570142">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public</a:t>
                      </a:r>
                    </a:p>
                  </a:txBody>
                  <a:tcPr marL="88174" marR="88174"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Subclasses and non-subclasses in the same package, as well as subclasses and non-subclasses in other packages.  In other words, </a:t>
                      </a:r>
                      <a:r>
                        <a:rPr kumimoji="0" lang="en-US" sz="2400" b="0" i="0" u="none" strike="noStrike" cap="none" normalizeH="0" baseline="0" dirty="0" smtClean="0">
                          <a:ln>
                            <a:noFill/>
                          </a:ln>
                          <a:solidFill>
                            <a:srgbClr val="C00000"/>
                          </a:solidFill>
                          <a:effectLst/>
                          <a:latin typeface="Gill Sans MT" pitchFamily="34" charset="0"/>
                        </a:rPr>
                        <a:t>total visibility</a:t>
                      </a:r>
                    </a:p>
                  </a:txBody>
                  <a:tcPr marL="88174" marR="88174"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38" name="Rectangle 2"/>
          <p:cNvSpPr>
            <a:spLocks noGrp="1"/>
          </p:cNvSpPr>
          <p:nvPr>
            <p:ph type="title" idx="4294967295"/>
          </p:nvPr>
        </p:nvSpPr>
        <p:spPr>
          <a:xfrm>
            <a:off x="0" y="228600"/>
            <a:ext cx="7562850" cy="914400"/>
          </a:xfrm>
        </p:spPr>
        <p:txBody>
          <a:bodyPr/>
          <a:lstStyle/>
          <a:p>
            <a:pPr eaLnBrk="1" hangingPunct="1"/>
            <a:r>
              <a:rPr smtClean="0">
                <a:cs typeface="Arial" charset="0"/>
              </a:rPr>
              <a:t>Packages &amp; Access Control</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73850" name="Group 26"/>
          <p:cNvGraphicFramePr>
            <a:graphicFrameLocks noGrp="1"/>
          </p:cNvGraphicFramePr>
          <p:nvPr>
            <p:ph idx="4294967295"/>
          </p:nvPr>
        </p:nvGraphicFramePr>
        <p:xfrm>
          <a:off x="457199" y="1295400"/>
          <a:ext cx="8153401" cy="2618097"/>
        </p:xfrm>
        <a:graphic>
          <a:graphicData uri="http://schemas.openxmlformats.org/drawingml/2006/table">
            <a:tbl>
              <a:tblPr/>
              <a:tblGrid>
                <a:gridCol w="3733801"/>
                <a:gridCol w="4419600"/>
              </a:tblGrid>
              <a:tr h="4570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Specifier</a:t>
                      </a:r>
                    </a:p>
                  </a:txBody>
                  <a:tcPr marL="88174" marR="8817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1" i="0" u="none" strike="noStrike" cap="none" normalizeH="0" baseline="0" dirty="0" smtClean="0">
                          <a:ln>
                            <a:noFill/>
                          </a:ln>
                          <a:solidFill>
                            <a:schemeClr val="tx1"/>
                          </a:solidFill>
                          <a:effectLst/>
                          <a:latin typeface="Gill Sans MT" pitchFamily="34" charset="0"/>
                        </a:rPr>
                        <a:t>Accessibility</a:t>
                      </a:r>
                    </a:p>
                  </a:txBody>
                  <a:tcPr marL="88174" marR="8817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private</a:t>
                      </a:r>
                    </a:p>
                  </a:txBody>
                  <a:tcPr marL="88174" marR="8817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same class only</a:t>
                      </a:r>
                    </a:p>
                  </a:txBody>
                  <a:tcPr marL="88174" marR="8817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077">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protected</a:t>
                      </a:r>
                    </a:p>
                  </a:txBody>
                  <a:tcPr marL="88174" marR="8817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same package  and subclasses</a:t>
                      </a:r>
                    </a:p>
                  </a:txBody>
                  <a:tcPr marL="88174" marR="8817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783">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rgbClr val="C00000"/>
                          </a:solidFill>
                          <a:effectLst/>
                          <a:latin typeface="Gill Sans MT" pitchFamily="34" charset="0"/>
                        </a:rPr>
                        <a:t>No-specifier (default access)</a:t>
                      </a:r>
                    </a:p>
                  </a:txBody>
                  <a:tcPr marL="88174" marR="8817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rgbClr val="C00000"/>
                          </a:solidFill>
                          <a:effectLst/>
                          <a:latin typeface="Gill Sans MT" pitchFamily="34" charset="0"/>
                        </a:rPr>
                        <a:t>same package only</a:t>
                      </a:r>
                    </a:p>
                  </a:txBody>
                  <a:tcPr marL="88174" marR="8817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2774">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public</a:t>
                      </a:r>
                    </a:p>
                  </a:txBody>
                  <a:tcPr marL="88174" marR="88174" marT="45710" marB="457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2400" b="0" i="0" u="none" strike="noStrike" cap="none" normalizeH="0" baseline="0" dirty="0" smtClean="0">
                          <a:ln>
                            <a:noFill/>
                          </a:ln>
                          <a:solidFill>
                            <a:schemeClr val="tx1"/>
                          </a:solidFill>
                          <a:effectLst/>
                          <a:latin typeface="Gill Sans MT" pitchFamily="34" charset="0"/>
                        </a:rPr>
                        <a:t>Anywhere in the program</a:t>
                      </a:r>
                    </a:p>
                  </a:txBody>
                  <a:tcPr marL="88174" marR="88174" marT="45710" marB="457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862"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Packages &amp; Access Control (Contd.).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
          <p:cNvSpPr>
            <a:spLocks noGrp="1"/>
          </p:cNvSpPr>
          <p:nvPr>
            <p:ph idx="4294967295"/>
          </p:nvPr>
        </p:nvSpPr>
        <p:spPr>
          <a:xfrm>
            <a:off x="0" y="1143000"/>
            <a:ext cx="8229600" cy="5029200"/>
          </a:xfrm>
        </p:spPr>
        <p:txBody>
          <a:bodyPr/>
          <a:lstStyle/>
          <a:p>
            <a:pPr algn="just"/>
            <a:r>
              <a:rPr sz="2400" smtClean="0">
                <a:cs typeface="Arial" charset="0"/>
              </a:rPr>
              <a:t>We know that the java language support files are available in various in-built packages. </a:t>
            </a:r>
          </a:p>
          <a:p>
            <a:pPr lvl="1" algn="just"/>
            <a:r>
              <a:rPr sz="2400" smtClean="0"/>
              <a:t> java.lang, java.io, java.util, java.awt are some of the in-built packages. </a:t>
            </a:r>
          </a:p>
          <a:p>
            <a:pPr lvl="1" algn="just"/>
            <a:r>
              <a:rPr sz="2400" smtClean="0"/>
              <a:t>Unzip and explore the </a:t>
            </a:r>
            <a:r>
              <a:rPr sz="2400" smtClean="0">
                <a:solidFill>
                  <a:srgbClr val="C00000"/>
                </a:solidFill>
              </a:rPr>
              <a:t>src directory </a:t>
            </a:r>
            <a:r>
              <a:rPr sz="2400" smtClean="0"/>
              <a:t>under jdk1.5 folder to find all the packages.  </a:t>
            </a:r>
          </a:p>
        </p:txBody>
      </p:sp>
      <p:sp>
        <p:nvSpPr>
          <p:cNvPr id="36867" name="Rectangle 2"/>
          <p:cNvSpPr>
            <a:spLocks noGrp="1"/>
          </p:cNvSpPr>
          <p:nvPr>
            <p:ph type="title" idx="4294967295"/>
          </p:nvPr>
        </p:nvSpPr>
        <p:spPr>
          <a:xfrm>
            <a:off x="0" y="228600"/>
            <a:ext cx="7562850" cy="554038"/>
          </a:xfrm>
        </p:spPr>
        <p:txBody>
          <a:bodyPr>
            <a:normAutofit fontScale="90000"/>
          </a:bodyPr>
          <a:lstStyle/>
          <a:p>
            <a:r>
              <a:rPr smtClean="0">
                <a:cs typeface="Arial" charset="0"/>
              </a:rPr>
              <a:t>Inbuilt Packages</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203200" y="152400"/>
            <a:ext cx="7562850" cy="554038"/>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 </a:t>
            </a:r>
          </a:p>
        </p:txBody>
      </p:sp>
      <p:sp>
        <p:nvSpPr>
          <p:cNvPr id="3" name="Rectangle 3"/>
          <p:cNvSpPr txBox="1">
            <a:spLocks/>
          </p:cNvSpPr>
          <p:nvPr/>
        </p:nvSpPr>
        <p:spPr bwMode="auto">
          <a:xfrm>
            <a:off x="228600" y="1033463"/>
            <a:ext cx="86868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400" dirty="0"/>
              <a:t>Which is not a correct inbuilt java package? </a:t>
            </a:r>
          </a:p>
          <a:p>
            <a:pPr marL="971550" lvl="1" indent="-514350" algn="just" defTabSz="457200">
              <a:spcBef>
                <a:spcPct val="20000"/>
              </a:spcBef>
              <a:buFontTx/>
              <a:buAutoNum type="alphaUcParenR"/>
              <a:defRPr/>
            </a:pPr>
            <a:r>
              <a:rPr lang="en-US" sz="2400" dirty="0"/>
              <a:t>java.io </a:t>
            </a:r>
          </a:p>
          <a:p>
            <a:pPr marL="971550" lvl="1" indent="-514350" algn="just" defTabSz="457200">
              <a:spcBef>
                <a:spcPct val="20000"/>
              </a:spcBef>
              <a:buFontTx/>
              <a:buAutoNum type="alphaUcParenR"/>
              <a:defRPr/>
            </a:pPr>
            <a:r>
              <a:rPr lang="en-US" sz="2400" dirty="0"/>
              <a:t>java.sql</a:t>
            </a:r>
          </a:p>
          <a:p>
            <a:pPr marL="971550" lvl="1" indent="-514350" algn="just" defTabSz="457200">
              <a:spcBef>
                <a:spcPct val="20000"/>
              </a:spcBef>
              <a:buFontTx/>
              <a:buAutoNum type="alphaUcParenR" startAt="3"/>
              <a:defRPr/>
            </a:pPr>
            <a:r>
              <a:rPr lang="en-US" sz="2400" dirty="0" err="1"/>
              <a:t>java.dbms</a:t>
            </a:r>
            <a:endParaRPr lang="en-US" sz="2400" dirty="0"/>
          </a:p>
          <a:p>
            <a:pPr marL="971550" lvl="1" indent="-514350" algn="just" defTabSz="457200">
              <a:spcBef>
                <a:spcPct val="20000"/>
              </a:spcBef>
              <a:buFontTx/>
              <a:buAutoNum type="alphaUcParenR" startAt="3"/>
              <a:defRPr/>
            </a:pPr>
            <a:r>
              <a:rPr lang="en-US" sz="2400" dirty="0">
                <a:latin typeface="+mn-lt"/>
                <a:cs typeface="Arial" charset="0"/>
              </a:rPr>
              <a:t>java.net</a:t>
            </a:r>
          </a:p>
          <a:p>
            <a:pPr marL="971550" lvl="1" indent="-514350" algn="just" defTabSz="457200">
              <a:spcBef>
                <a:spcPct val="20000"/>
              </a:spcBef>
              <a:buFontTx/>
              <a:buAutoNum type="alphaUcParenR" startAt="3"/>
              <a:defRPr/>
            </a:pPr>
            <a:endParaRPr lang="en-US" sz="28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Option C is invalid package; </a:t>
            </a:r>
          </a:p>
          <a:p>
            <a:pPr algn="ctr">
              <a:defRPr/>
            </a:pPr>
            <a:r>
              <a:rPr lang="en-US" dirty="0">
                <a:solidFill>
                  <a:schemeClr val="tx1"/>
                </a:solidFill>
              </a:rPr>
              <a:t>Others are valid java packages.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p:cNvSpPr>
          <p:nvPr>
            <p:ph idx="4294967295"/>
          </p:nvPr>
        </p:nvSpPr>
        <p:spPr>
          <a:xfrm>
            <a:off x="0" y="1066800"/>
            <a:ext cx="8077200" cy="5435600"/>
          </a:xfrm>
        </p:spPr>
        <p:txBody>
          <a:bodyPr/>
          <a:lstStyle/>
          <a:p>
            <a:r>
              <a:rPr sz="2800" smtClean="0">
                <a:cs typeface="Arial" charset="0"/>
              </a:rPr>
              <a:t>Similarly, in java, </a:t>
            </a:r>
            <a:r>
              <a:rPr sz="2800" smtClean="0">
                <a:solidFill>
                  <a:srgbClr val="C00000"/>
                </a:solidFill>
                <a:cs typeface="Arial" charset="0"/>
              </a:rPr>
              <a:t>we can create our own packages. </a:t>
            </a:r>
          </a:p>
          <a:p>
            <a:pPr lvl="1"/>
            <a:r>
              <a:rPr sz="2400" b="1" smtClean="0">
                <a:solidFill>
                  <a:srgbClr val="C00000"/>
                </a:solidFill>
              </a:rPr>
              <a:t>Package statement helps us to create our own package. </a:t>
            </a:r>
          </a:p>
          <a:p>
            <a:pPr lvl="1" algn="just"/>
            <a:r>
              <a:rPr sz="2400" smtClean="0"/>
              <a:t>We group related classes and interfaces into a package. </a:t>
            </a:r>
          </a:p>
          <a:p>
            <a:pPr lvl="1" algn="just"/>
            <a:r>
              <a:rPr sz="2400" smtClean="0"/>
              <a:t>We can have sub-packages inside our packages as required. </a:t>
            </a:r>
          </a:p>
          <a:p>
            <a:endParaRPr sz="2800" smtClean="0">
              <a:cs typeface="Arial" charset="0"/>
            </a:endParaRPr>
          </a:p>
          <a:p>
            <a:endParaRPr sz="2800" smtClean="0">
              <a:cs typeface="Arial" charset="0"/>
            </a:endParaRPr>
          </a:p>
          <a:p>
            <a:pPr lvl="1"/>
            <a:endParaRPr sz="2800" smtClean="0"/>
          </a:p>
        </p:txBody>
      </p:sp>
      <p:sp>
        <p:nvSpPr>
          <p:cNvPr id="38915" name="Rectangle 2"/>
          <p:cNvSpPr>
            <a:spLocks noGrp="1"/>
          </p:cNvSpPr>
          <p:nvPr>
            <p:ph type="title" idx="4294967295"/>
          </p:nvPr>
        </p:nvSpPr>
        <p:spPr>
          <a:xfrm>
            <a:off x="0" y="152400"/>
            <a:ext cx="7562850" cy="554038"/>
          </a:xfrm>
        </p:spPr>
        <p:txBody>
          <a:bodyPr>
            <a:normAutofit fontScale="90000"/>
          </a:bodyPr>
          <a:lstStyle/>
          <a:p>
            <a:r>
              <a:rPr smtClean="0">
                <a:cs typeface="Arial" charset="0"/>
              </a:rPr>
              <a:t>Creating our own Packages</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3"/>
          <p:cNvSpPr>
            <a:spLocks noGrp="1"/>
          </p:cNvSpPr>
          <p:nvPr>
            <p:ph idx="4294967295"/>
          </p:nvPr>
        </p:nvSpPr>
        <p:spPr>
          <a:xfrm>
            <a:off x="762000" y="1066800"/>
            <a:ext cx="8382000" cy="5029200"/>
          </a:xfrm>
        </p:spPr>
        <p:txBody>
          <a:bodyPr/>
          <a:lstStyle/>
          <a:p>
            <a:r>
              <a:rPr sz="2400" smtClean="0">
                <a:cs typeface="Arial" charset="0"/>
              </a:rPr>
              <a:t>Naturally, after creating the packages, we need to use them in our programs. </a:t>
            </a:r>
            <a:r>
              <a:rPr sz="2400" smtClean="0">
                <a:solidFill>
                  <a:srgbClr val="C00000"/>
                </a:solidFill>
                <a:cs typeface="Arial" charset="0"/>
              </a:rPr>
              <a:t>Java provides import statement. </a:t>
            </a:r>
          </a:p>
          <a:p>
            <a:pPr lvl="1"/>
            <a:r>
              <a:rPr sz="2000" smtClean="0"/>
              <a:t>Import means, we can including the classes and interfaces of existing packages into our programs. </a:t>
            </a:r>
          </a:p>
          <a:p>
            <a:r>
              <a:rPr sz="2400" smtClean="0">
                <a:cs typeface="Arial" charset="0"/>
              </a:rPr>
              <a:t>For example, </a:t>
            </a:r>
          </a:p>
          <a:p>
            <a:pPr lvl="1"/>
            <a:r>
              <a:rPr sz="2000" smtClean="0"/>
              <a:t>	</a:t>
            </a:r>
            <a:r>
              <a:rPr sz="2000" smtClean="0">
                <a:solidFill>
                  <a:srgbClr val="C00000"/>
                </a:solidFill>
              </a:rPr>
              <a:t>import java.awt.*; </a:t>
            </a:r>
            <a:r>
              <a:rPr sz="2000" smtClean="0"/>
              <a:t>-- this will be importing awt package</a:t>
            </a:r>
          </a:p>
          <a:p>
            <a:pPr lvl="1"/>
            <a:r>
              <a:rPr sz="2000" smtClean="0"/>
              <a:t>	</a:t>
            </a:r>
            <a:r>
              <a:rPr sz="2000" smtClean="0">
                <a:solidFill>
                  <a:srgbClr val="C00000"/>
                </a:solidFill>
              </a:rPr>
              <a:t>import java.awt.event.*; </a:t>
            </a:r>
            <a:r>
              <a:rPr sz="2000" smtClean="0"/>
              <a:t>-- this will be importing event package which is a sub package under awt package. </a:t>
            </a:r>
          </a:p>
          <a:p>
            <a:r>
              <a:rPr sz="2400" smtClean="0">
                <a:solidFill>
                  <a:srgbClr val="C00000"/>
                </a:solidFill>
                <a:cs typeface="Arial" charset="0"/>
              </a:rPr>
              <a:t>If you need a sub package, then, you need to issue a separate import statement. </a:t>
            </a:r>
            <a:endParaRPr sz="2400" smtClean="0">
              <a:cs typeface="Arial" charset="0"/>
            </a:endParaRPr>
          </a:p>
        </p:txBody>
      </p:sp>
      <p:sp>
        <p:nvSpPr>
          <p:cNvPr id="40963" name="Rectangle 2"/>
          <p:cNvSpPr>
            <a:spLocks noGrp="1"/>
          </p:cNvSpPr>
          <p:nvPr>
            <p:ph type="title" idx="4294967295"/>
          </p:nvPr>
        </p:nvSpPr>
        <p:spPr>
          <a:xfrm>
            <a:off x="0" y="228600"/>
            <a:ext cx="7410450" cy="584200"/>
          </a:xfrm>
        </p:spPr>
        <p:txBody>
          <a:bodyPr>
            <a:normAutofit fontScale="90000"/>
          </a:bodyPr>
          <a:lstStyle/>
          <a:p>
            <a:r>
              <a:rPr smtClean="0">
                <a:cs typeface="Arial" charset="0"/>
              </a:rPr>
              <a:t>Packages &amp; </a:t>
            </a:r>
            <a:r>
              <a:rPr sz="3200" smtClean="0">
                <a:cs typeface="Arial" charset="0"/>
              </a:rPr>
              <a:t>import statement</a:t>
            </a:r>
            <a:endParaRPr smtClean="0">
              <a:cs typeface="Arial"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p:cNvSpPr>
          <p:nvPr>
            <p:ph idx="4294967295"/>
          </p:nvPr>
        </p:nvSpPr>
        <p:spPr>
          <a:xfrm>
            <a:off x="0" y="1066800"/>
            <a:ext cx="8686800" cy="5029200"/>
          </a:xfrm>
        </p:spPr>
        <p:txBody>
          <a:bodyPr/>
          <a:lstStyle/>
          <a:p>
            <a:pPr marL="457200" indent="-457200" algn="just" eaLnBrk="1" hangingPunct="1"/>
            <a:r>
              <a:rPr sz="2400" smtClean="0">
                <a:cs typeface="Arial" charset="0"/>
              </a:rPr>
              <a:t>Packages are stored as directories</a:t>
            </a:r>
          </a:p>
          <a:p>
            <a:pPr marL="457200" indent="-457200" algn="just" eaLnBrk="1" hangingPunct="1"/>
            <a:endParaRPr sz="900" smtClean="0">
              <a:cs typeface="Arial" charset="0"/>
            </a:endParaRPr>
          </a:p>
          <a:p>
            <a:pPr marL="457200" indent="-457200" algn="just" eaLnBrk="1" hangingPunct="1"/>
            <a:r>
              <a:rPr sz="2400" smtClean="0">
                <a:cs typeface="Arial" charset="0"/>
              </a:rPr>
              <a:t>All the classes you create in the package MyPack should be saved in the directory MyPack</a:t>
            </a:r>
          </a:p>
          <a:p>
            <a:pPr marL="457200" indent="-457200" algn="just" eaLnBrk="1" hangingPunct="1"/>
            <a:endParaRPr sz="900" smtClean="0">
              <a:cs typeface="Arial" charset="0"/>
            </a:endParaRPr>
          </a:p>
          <a:p>
            <a:pPr marL="457200" indent="-457200" algn="just" eaLnBrk="1" hangingPunct="1"/>
            <a:r>
              <a:rPr sz="2400" smtClean="0">
                <a:cs typeface="Arial" charset="0"/>
              </a:rPr>
              <a:t>First create a directory by the name MyPack (packagename) </a:t>
            </a:r>
          </a:p>
          <a:p>
            <a:pPr marL="457200" indent="-457200" algn="just" eaLnBrk="1" hangingPunct="1"/>
            <a:endParaRPr sz="900" smtClean="0">
              <a:cs typeface="Arial" charset="0"/>
            </a:endParaRPr>
          </a:p>
          <a:p>
            <a:pPr marL="457200" indent="-457200" algn="just" eaLnBrk="1" hangingPunct="1"/>
            <a:r>
              <a:rPr sz="2400" smtClean="0">
                <a:cs typeface="Arial" charset="0"/>
              </a:rPr>
              <a:t>Remember, the case should match exactly</a:t>
            </a:r>
          </a:p>
        </p:txBody>
      </p:sp>
      <p:sp>
        <p:nvSpPr>
          <p:cNvPr id="41987" name="Rectangle 2"/>
          <p:cNvSpPr>
            <a:spLocks noGrp="1"/>
          </p:cNvSpPr>
          <p:nvPr>
            <p:ph type="title" idx="4294967295"/>
          </p:nvPr>
        </p:nvSpPr>
        <p:spPr>
          <a:xfrm>
            <a:off x="0" y="152400"/>
            <a:ext cx="7562850" cy="609600"/>
          </a:xfrm>
        </p:spPr>
        <p:txBody>
          <a:bodyPr>
            <a:normAutofit fontScale="90000"/>
          </a:bodyPr>
          <a:lstStyle/>
          <a:p>
            <a:pPr eaLnBrk="1" hangingPunct="1"/>
            <a:r>
              <a:rPr smtClean="0">
                <a:cs typeface="Arial" charset="0"/>
              </a:rPr>
              <a:t>Storing the Packages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152400" y="261938"/>
            <a:ext cx="7562850" cy="554037"/>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a:t>
            </a:r>
          </a:p>
        </p:txBody>
      </p:sp>
      <p:sp>
        <p:nvSpPr>
          <p:cNvPr id="3" name="Rectangle 3"/>
          <p:cNvSpPr txBox="1">
            <a:spLocks/>
          </p:cNvSpPr>
          <p:nvPr/>
        </p:nvSpPr>
        <p:spPr bwMode="auto">
          <a:xfrm>
            <a:off x="304800" y="1066800"/>
            <a:ext cx="8382000" cy="5029200"/>
          </a:xfrm>
          <a:prstGeom prst="rect">
            <a:avLst/>
          </a:prstGeom>
          <a:noFill/>
          <a:ln w="9525">
            <a:noFill/>
            <a:miter lim="800000"/>
            <a:headEnd/>
            <a:tailEnd/>
          </a:ln>
        </p:spPr>
        <p:txBody>
          <a:bodyPr/>
          <a:lstStyle/>
          <a:p>
            <a:pPr marL="457200" indent="-457200" algn="just" defTabSz="457200">
              <a:spcBef>
                <a:spcPct val="20000"/>
              </a:spcBef>
              <a:buFont typeface="Arial" charset="0"/>
              <a:buChar char="•"/>
              <a:defRPr/>
            </a:pPr>
            <a:r>
              <a:rPr lang="en-US" sz="2400" dirty="0"/>
              <a:t>Which is the correct usage of import statement? </a:t>
            </a:r>
          </a:p>
          <a:p>
            <a:pPr marL="914400" lvl="1" indent="-457200" algn="just" defTabSz="457200">
              <a:spcBef>
                <a:spcPct val="20000"/>
              </a:spcBef>
              <a:defRPr/>
            </a:pPr>
            <a:r>
              <a:rPr lang="en-US" sz="2400" dirty="0"/>
              <a:t>A) import java.*; </a:t>
            </a:r>
          </a:p>
          <a:p>
            <a:pPr marL="914400" lvl="1" indent="-457200" algn="just" defTabSz="457200">
              <a:spcBef>
                <a:spcPct val="20000"/>
              </a:spcBef>
              <a:defRPr/>
            </a:pPr>
            <a:r>
              <a:rPr lang="en-US" sz="2400" dirty="0"/>
              <a:t>B) import java.lang.*; </a:t>
            </a:r>
          </a:p>
          <a:p>
            <a:pPr marL="914400" lvl="1" indent="-457200" algn="just" defTabSz="457200">
              <a:spcBef>
                <a:spcPct val="20000"/>
              </a:spcBef>
              <a:defRPr/>
            </a:pPr>
            <a:r>
              <a:rPr lang="en-US" sz="2400" dirty="0"/>
              <a:t>C) import *; </a:t>
            </a:r>
          </a:p>
          <a:p>
            <a:pPr marL="914400" lvl="1" indent="-457200" algn="just" defTabSz="457200">
              <a:spcBef>
                <a:spcPct val="20000"/>
              </a:spcBef>
              <a:defRPr/>
            </a:pPr>
            <a:r>
              <a:rPr lang="en-US" sz="2400" dirty="0">
                <a:latin typeface="+mn-lt"/>
                <a:cs typeface="Arial" charset="0"/>
              </a:rPr>
              <a:t>D) </a:t>
            </a:r>
            <a:r>
              <a:rPr lang="en-US" sz="2400" dirty="0"/>
              <a:t>import *.*; </a:t>
            </a:r>
          </a:p>
          <a:p>
            <a:pPr marL="914400" lvl="1" indent="-457200" algn="just" defTabSz="457200">
              <a:spcBef>
                <a:spcPct val="20000"/>
              </a:spcBef>
              <a:defRPr/>
            </a:pPr>
            <a:endParaRPr lang="en-US" sz="2400" dirty="0">
              <a:latin typeface="+mn-lt"/>
              <a:cs typeface="Arial" charset="0"/>
            </a:endParaRPr>
          </a:p>
        </p:txBody>
      </p:sp>
      <p:sp>
        <p:nvSpPr>
          <p:cNvPr id="4" name="Flowchart: Process 3"/>
          <p:cNvSpPr/>
          <p:nvPr/>
        </p:nvSpPr>
        <p:spPr>
          <a:xfrm>
            <a:off x="3505200" y="3352800"/>
            <a:ext cx="3962400" cy="9906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Only Option B is correct; </a:t>
            </a:r>
          </a:p>
          <a:p>
            <a:pPr algn="ctr">
              <a:defRPr/>
            </a:pPr>
            <a:r>
              <a:rPr lang="en-US" dirty="0">
                <a:solidFill>
                  <a:schemeClr val="tx1"/>
                </a:solidFill>
              </a:rPr>
              <a:t>Others are invalid.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p:cNvSpPr>
          <p:nvPr>
            <p:ph idx="4294967295"/>
          </p:nvPr>
        </p:nvSpPr>
        <p:spPr>
          <a:xfrm>
            <a:off x="0" y="1066800"/>
            <a:ext cx="8229600" cy="5029200"/>
          </a:xfrm>
        </p:spPr>
        <p:txBody>
          <a:bodyPr>
            <a:normAutofit lnSpcReduction="10000"/>
          </a:bodyPr>
          <a:lstStyle/>
          <a:p>
            <a:pPr algn="just" eaLnBrk="1" hangingPunct="1"/>
            <a:r>
              <a:rPr smtClean="0">
                <a:cs typeface="Arial" charset="0"/>
              </a:rPr>
              <a:t>What is CLASSPATH?</a:t>
            </a:r>
          </a:p>
          <a:p>
            <a:pPr algn="just" eaLnBrk="1" hangingPunct="1"/>
            <a:endParaRPr sz="700" smtClean="0">
              <a:cs typeface="Arial" charset="0"/>
            </a:endParaRPr>
          </a:p>
          <a:p>
            <a:pPr algn="just" eaLnBrk="1" hangingPunct="1"/>
            <a:r>
              <a:rPr smtClean="0">
                <a:cs typeface="Arial" charset="0"/>
              </a:rPr>
              <a:t>CLASSPATH is an environment variable that tells the Java runtime system where the classes are present</a:t>
            </a:r>
          </a:p>
          <a:p>
            <a:pPr algn="just" eaLnBrk="1" hangingPunct="1"/>
            <a:endParaRPr sz="700" smtClean="0">
              <a:cs typeface="Arial" charset="0"/>
            </a:endParaRPr>
          </a:p>
          <a:p>
            <a:pPr algn="just" eaLnBrk="1" hangingPunct="1"/>
            <a:r>
              <a:rPr smtClean="0">
                <a:cs typeface="Arial" charset="0"/>
              </a:rPr>
              <a:t>When a packages is not created, all classes are stored in the default package</a:t>
            </a:r>
          </a:p>
          <a:p>
            <a:pPr algn="just" eaLnBrk="1" hangingPunct="1"/>
            <a:endParaRPr sz="700" smtClean="0">
              <a:cs typeface="Arial" charset="0"/>
            </a:endParaRPr>
          </a:p>
          <a:p>
            <a:pPr algn="just" eaLnBrk="1" hangingPunct="1"/>
            <a:r>
              <a:rPr smtClean="0">
                <a:cs typeface="Arial" charset="0"/>
              </a:rPr>
              <a:t>The default package is stored in the current directory. </a:t>
            </a:r>
          </a:p>
          <a:p>
            <a:pPr algn="just" eaLnBrk="1" hangingPunct="1"/>
            <a:endParaRPr sz="700" smtClean="0">
              <a:cs typeface="Arial" charset="0"/>
            </a:endParaRPr>
          </a:p>
          <a:p>
            <a:pPr algn="just" eaLnBrk="1" hangingPunct="1"/>
            <a:r>
              <a:rPr smtClean="0">
                <a:cs typeface="Arial" charset="0"/>
              </a:rPr>
              <a:t>The current directory is the default directory for  CLASSPATH</a:t>
            </a:r>
            <a:r>
              <a:rPr sz="1800" smtClean="0">
                <a:cs typeface="Arial" charset="0"/>
              </a:rPr>
              <a:t>. </a:t>
            </a:r>
          </a:p>
        </p:txBody>
      </p:sp>
      <p:sp>
        <p:nvSpPr>
          <p:cNvPr id="44035"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Understanding CLASSPATH</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p:cNvSpPr>
          <p:nvPr>
            <p:ph idx="4294967295"/>
          </p:nvPr>
        </p:nvSpPr>
        <p:spPr>
          <a:xfrm>
            <a:off x="0" y="990600"/>
            <a:ext cx="8382000" cy="5029200"/>
          </a:xfrm>
        </p:spPr>
        <p:txBody>
          <a:bodyPr/>
          <a:lstStyle/>
          <a:p>
            <a:pPr algn="just" eaLnBrk="1" hangingPunct="1"/>
            <a:r>
              <a:rPr sz="2400" smtClean="0">
                <a:cs typeface="Arial" charset="0"/>
              </a:rPr>
              <a:t>When you create your own package for example MyPack, all the .class files including MyClass are saved in the directory MyPack. </a:t>
            </a:r>
          </a:p>
          <a:p>
            <a:pPr algn="just" eaLnBrk="1" hangingPunct="1"/>
            <a:endParaRPr sz="700" smtClean="0">
              <a:cs typeface="Arial" charset="0"/>
            </a:endParaRPr>
          </a:p>
          <a:p>
            <a:pPr algn="just" eaLnBrk="1" hangingPunct="1"/>
            <a:r>
              <a:rPr sz="2400" smtClean="0">
                <a:solidFill>
                  <a:srgbClr val="C00000"/>
                </a:solidFill>
                <a:cs typeface="Arial" charset="0"/>
              </a:rPr>
              <a:t>In order for a program to find MyPack, one of two things must be true:</a:t>
            </a:r>
          </a:p>
          <a:p>
            <a:pPr lvl="1" algn="just" eaLnBrk="1" hangingPunct="1"/>
            <a:r>
              <a:rPr sz="2400" smtClean="0">
                <a:solidFill>
                  <a:srgbClr val="C00000"/>
                </a:solidFill>
              </a:rPr>
              <a:t>Either the program is executed from a directory immediately above MyPack, or </a:t>
            </a:r>
          </a:p>
          <a:p>
            <a:pPr lvl="1" algn="just" eaLnBrk="1" hangingPunct="1"/>
            <a:r>
              <a:rPr sz="2400" smtClean="0">
                <a:solidFill>
                  <a:srgbClr val="C00000"/>
                </a:solidFill>
              </a:rPr>
              <a:t>CLASSPATH must be set to include the path to MyPack</a:t>
            </a:r>
          </a:p>
        </p:txBody>
      </p:sp>
      <p:sp>
        <p:nvSpPr>
          <p:cNvPr id="145411" name="Rectangle 2"/>
          <p:cNvSpPr>
            <a:spLocks noGrp="1"/>
          </p:cNvSpPr>
          <p:nvPr>
            <p:ph type="title" idx="4294967295"/>
          </p:nvPr>
        </p:nvSpPr>
        <p:spPr>
          <a:xfrm>
            <a:off x="0" y="0"/>
            <a:ext cx="7562850" cy="584200"/>
          </a:xfrm>
        </p:spPr>
        <p:txBody>
          <a:bodyPr>
            <a:normAutofit fontScale="90000"/>
          </a:bodyPr>
          <a:lstStyle/>
          <a:p>
            <a:pPr eaLnBrk="1" hangingPunct="1">
              <a:defRPr/>
            </a:pPr>
            <a:r>
              <a:rPr smtClean="0">
                <a:cs typeface="Arial" charset="0"/>
              </a:rPr>
              <a:t>Understanding </a:t>
            </a:r>
            <a:r>
              <a:rPr err="1" smtClean="0">
                <a:cs typeface="Arial" charset="0"/>
              </a:rPr>
              <a:t>CLASSPATH</a:t>
            </a:r>
            <a:r>
              <a:rPr smtClean="0">
                <a:cs typeface="Arial" charset="0"/>
              </a:rPr>
              <a:t> </a:t>
            </a:r>
            <a:r>
              <a:rPr sz="3200" smtClean="0">
                <a:cs typeface="Arial" charset="0"/>
              </a:rPr>
              <a:t>(Contd.).</a:t>
            </a:r>
            <a:r>
              <a:rPr sz="3200" smtClean="0">
                <a:solidFill>
                  <a:schemeClr val="tx1">
                    <a:lumMod val="65000"/>
                    <a:lumOff val="35000"/>
                  </a:schemeClr>
                </a:solidFill>
              </a:rPr>
              <a:t> </a:t>
            </a:r>
            <a:endParaRPr smtClean="0">
              <a:cs typeface="Arial"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p:cNvSpPr>
          <p:nvPr>
            <p:ph idx="4294967295"/>
          </p:nvPr>
        </p:nvSpPr>
        <p:spPr>
          <a:xfrm>
            <a:off x="0" y="1066800"/>
            <a:ext cx="7924800" cy="5029200"/>
          </a:xfrm>
        </p:spPr>
        <p:txBody>
          <a:bodyPr/>
          <a:lstStyle/>
          <a:p>
            <a:pPr algn="just" eaLnBrk="1" hangingPunct="1">
              <a:buFont typeface="Arial" charset="0"/>
              <a:buNone/>
            </a:pPr>
            <a:r>
              <a:rPr lang="en-GB" sz="2800" smtClean="0">
                <a:cs typeface="Arial" charset="0"/>
              </a:rPr>
              <a:t>At  the end of this module, you will be able to:</a:t>
            </a:r>
          </a:p>
          <a:p>
            <a:pPr algn="just" eaLnBrk="1" hangingPunct="1">
              <a:buFont typeface="Arial" charset="0"/>
              <a:buNone/>
            </a:pPr>
            <a:endParaRPr lang="en-GB" sz="1000" smtClean="0">
              <a:cs typeface="Arial" charset="0"/>
            </a:endParaRPr>
          </a:p>
          <a:p>
            <a:pPr lvl="1" algn="just"/>
            <a:r>
              <a:rPr sz="2400" smtClean="0"/>
              <a:t>Create and use Abstract classes</a:t>
            </a:r>
          </a:p>
          <a:p>
            <a:pPr lvl="1" algn="just"/>
            <a:r>
              <a:rPr sz="2400" smtClean="0"/>
              <a:t>Understand the use of packages</a:t>
            </a:r>
          </a:p>
          <a:p>
            <a:pPr lvl="1" algn="just"/>
            <a:r>
              <a:rPr sz="2400" smtClean="0"/>
              <a:t>Use inbuilt java packages </a:t>
            </a:r>
          </a:p>
          <a:p>
            <a:pPr lvl="1" algn="just"/>
            <a:r>
              <a:rPr sz="2400" smtClean="0"/>
              <a:t>Create our own packages </a:t>
            </a:r>
          </a:p>
          <a:p>
            <a:pPr lvl="1" algn="just"/>
            <a:r>
              <a:rPr sz="2400" smtClean="0"/>
              <a:t>Import existing packages </a:t>
            </a:r>
          </a:p>
          <a:p>
            <a:pPr lvl="1" algn="just"/>
            <a:r>
              <a:rPr sz="2400" smtClean="0"/>
              <a:t>Create interfaces</a:t>
            </a:r>
          </a:p>
          <a:p>
            <a:pPr lvl="1" eaLnBrk="1" hangingPunct="1"/>
            <a:r>
              <a:rPr sz="2400" smtClean="0"/>
              <a:t>Understand the relevance and uses of interfaces in java</a:t>
            </a:r>
            <a:endParaRPr sz="2600" smtClean="0"/>
          </a:p>
          <a:p>
            <a:pPr algn="just" eaLnBrk="1" hangingPunct="1">
              <a:buFont typeface="Arial" charset="0"/>
              <a:buNone/>
            </a:pPr>
            <a:endParaRPr lang="en-GB" sz="2800" smtClean="0">
              <a:cs typeface="Arial" charset="0"/>
            </a:endParaRPr>
          </a:p>
          <a:p>
            <a:pPr algn="just" eaLnBrk="1" hangingPunct="1">
              <a:buFont typeface="Arial" charset="0"/>
              <a:buNone/>
            </a:pPr>
            <a:endParaRPr lang="en-GB" sz="1600" smtClean="0">
              <a:cs typeface="Arial" charset="0"/>
            </a:endParaRPr>
          </a:p>
        </p:txBody>
      </p:sp>
      <p:sp>
        <p:nvSpPr>
          <p:cNvPr id="15363" name="Rectangle 2"/>
          <p:cNvSpPr>
            <a:spLocks noGrp="1"/>
          </p:cNvSpPr>
          <p:nvPr>
            <p:ph type="title" idx="4294967295"/>
          </p:nvPr>
        </p:nvSpPr>
        <p:spPr>
          <a:xfrm>
            <a:off x="0" y="0"/>
            <a:ext cx="7562850" cy="554038"/>
          </a:xfrm>
        </p:spPr>
        <p:txBody>
          <a:bodyPr>
            <a:normAutofit fontScale="90000"/>
          </a:bodyPr>
          <a:lstStyle/>
          <a:p>
            <a:pPr eaLnBrk="1" hangingPunct="1"/>
            <a:r>
              <a:rPr lang="en-GB" smtClean="0">
                <a:cs typeface="Arial" charset="0"/>
              </a:rPr>
              <a:t>Objectives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p:cNvSpPr>
          <p:nvPr>
            <p:ph idx="4294967295"/>
          </p:nvPr>
        </p:nvSpPr>
        <p:spPr>
          <a:xfrm>
            <a:off x="0" y="1066800"/>
            <a:ext cx="8229600" cy="5029200"/>
          </a:xfrm>
        </p:spPr>
        <p:txBody>
          <a:bodyPr/>
          <a:lstStyle/>
          <a:p>
            <a:pPr algn="just" eaLnBrk="1" hangingPunct="1">
              <a:lnSpc>
                <a:spcPct val="80000"/>
              </a:lnSpc>
              <a:buFont typeface="Arial" charset="0"/>
              <a:buNone/>
            </a:pPr>
            <a:r>
              <a:rPr sz="2200" smtClean="0">
                <a:latin typeface="Courier New" pitchFamily="49" charset="0"/>
                <a:cs typeface="Courier New" pitchFamily="49" charset="0"/>
              </a:rPr>
              <a:t>package empPack; </a:t>
            </a:r>
          </a:p>
          <a:p>
            <a:pPr algn="just" eaLnBrk="1" hangingPunct="1">
              <a:lnSpc>
                <a:spcPct val="80000"/>
              </a:lnSpc>
              <a:buFont typeface="Arial" charset="0"/>
              <a:buNone/>
            </a:pPr>
            <a:r>
              <a:rPr sz="2200" smtClean="0">
                <a:latin typeface="Courier New" pitchFamily="49" charset="0"/>
                <a:cs typeface="Courier New" pitchFamily="49" charset="0"/>
              </a:rPr>
              <a:t>class</a:t>
            </a:r>
            <a:r>
              <a:rPr sz="2200" smtClean="0">
                <a:solidFill>
                  <a:srgbClr val="C00000"/>
                </a:solidFill>
                <a:latin typeface="Courier New" pitchFamily="49" charset="0"/>
                <a:cs typeface="Courier New" pitchFamily="49" charset="0"/>
              </a:rPr>
              <a:t> EmpClass</a:t>
            </a:r>
            <a:r>
              <a:rPr sz="2200" smtClean="0">
                <a:latin typeface="Courier New" pitchFamily="49" charset="0"/>
                <a:cs typeface="Courier New" pitchFamily="49" charset="0"/>
              </a:rPr>
              <a:t>{</a:t>
            </a:r>
          </a:p>
          <a:p>
            <a:pPr algn="just" eaLnBrk="1" hangingPunct="1">
              <a:lnSpc>
                <a:spcPct val="80000"/>
              </a:lnSpc>
              <a:buFont typeface="Arial" charset="0"/>
              <a:buNone/>
            </a:pPr>
            <a:r>
              <a:rPr sz="2200" smtClean="0">
                <a:latin typeface="Courier New" pitchFamily="49" charset="0"/>
                <a:cs typeface="Courier New" pitchFamily="49" charset="0"/>
              </a:rPr>
              <a:t>	String empName;</a:t>
            </a:r>
          </a:p>
          <a:p>
            <a:pPr algn="just" eaLnBrk="1" hangingPunct="1">
              <a:lnSpc>
                <a:spcPct val="80000"/>
              </a:lnSpc>
              <a:buFont typeface="Arial" charset="0"/>
              <a:buNone/>
            </a:pPr>
            <a:r>
              <a:rPr sz="2200" smtClean="0">
                <a:latin typeface="Courier New" pitchFamily="49" charset="0"/>
                <a:cs typeface="Courier New" pitchFamily="49" charset="0"/>
              </a:rPr>
              <a:t>	double salary;</a:t>
            </a:r>
          </a:p>
          <a:p>
            <a:pPr algn="just" eaLnBrk="1" hangingPunct="1">
              <a:lnSpc>
                <a:spcPct val="80000"/>
              </a:lnSpc>
              <a:buFont typeface="Arial" charset="0"/>
              <a:buNone/>
            </a:pPr>
            <a:r>
              <a:rPr sz="2200" smtClean="0">
                <a:latin typeface="Courier New" pitchFamily="49" charset="0"/>
                <a:cs typeface="Courier New" pitchFamily="49" charset="0"/>
              </a:rPr>
              <a:t>	</a:t>
            </a:r>
            <a:r>
              <a:rPr sz="2200" smtClean="0">
                <a:solidFill>
                  <a:srgbClr val="C00000"/>
                </a:solidFill>
                <a:latin typeface="Courier New" pitchFamily="49" charset="0"/>
                <a:cs typeface="Courier New" pitchFamily="49" charset="0"/>
              </a:rPr>
              <a:t>EmpClass</a:t>
            </a:r>
            <a:r>
              <a:rPr sz="2200" smtClean="0">
                <a:latin typeface="Courier New" pitchFamily="49" charset="0"/>
                <a:cs typeface="Courier New" pitchFamily="49" charset="0"/>
              </a:rPr>
              <a:t>(String name, double sal){</a:t>
            </a:r>
          </a:p>
          <a:p>
            <a:pPr algn="just" eaLnBrk="1" hangingPunct="1">
              <a:lnSpc>
                <a:spcPct val="80000"/>
              </a:lnSpc>
              <a:buFont typeface="Arial" charset="0"/>
              <a:buNone/>
            </a:pPr>
            <a:r>
              <a:rPr sz="2200" smtClean="0">
                <a:latin typeface="Courier New" pitchFamily="49" charset="0"/>
                <a:cs typeface="Courier New" pitchFamily="49" charset="0"/>
              </a:rPr>
              <a:t>		empName = name;</a:t>
            </a:r>
          </a:p>
          <a:p>
            <a:pPr algn="just" eaLnBrk="1" hangingPunct="1">
              <a:lnSpc>
                <a:spcPct val="80000"/>
              </a:lnSpc>
              <a:buFont typeface="Arial" charset="0"/>
              <a:buNone/>
            </a:pPr>
            <a:r>
              <a:rPr sz="2200" smtClean="0">
                <a:latin typeface="Courier New" pitchFamily="49" charset="0"/>
                <a:cs typeface="Courier New" pitchFamily="49" charset="0"/>
              </a:rPr>
              <a:t>		salary = sal;</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	void display(){</a:t>
            </a:r>
          </a:p>
          <a:p>
            <a:pPr algn="just" eaLnBrk="1" hangingPunct="1">
              <a:lnSpc>
                <a:spcPct val="80000"/>
              </a:lnSpc>
              <a:buFont typeface="Arial" charset="0"/>
              <a:buNone/>
            </a:pPr>
            <a:r>
              <a:rPr sz="2200" smtClean="0">
                <a:latin typeface="Courier New" pitchFamily="49" charset="0"/>
                <a:cs typeface="Courier New" pitchFamily="49" charset="0"/>
              </a:rPr>
              <a:t>		System.out.println(empName + " : $"+salary);</a:t>
            </a:r>
          </a:p>
          <a:p>
            <a:pPr algn="just" eaLnBrk="1" hangingPunct="1">
              <a:lnSpc>
                <a:spcPct val="80000"/>
              </a:lnSpc>
              <a:buFont typeface="Arial" charset="0"/>
              <a:buNone/>
            </a:pPr>
            <a:r>
              <a:rPr sz="2200" smtClean="0">
                <a:latin typeface="Courier New" pitchFamily="49" charset="0"/>
                <a:cs typeface="Courier New" pitchFamily="49" charset="0"/>
              </a:rPr>
              <a:t>	}</a:t>
            </a:r>
          </a:p>
          <a:p>
            <a:pPr algn="just" eaLnBrk="1" hangingPunct="1">
              <a:lnSpc>
                <a:spcPct val="80000"/>
              </a:lnSpc>
              <a:buFont typeface="Arial" charset="0"/>
              <a:buNone/>
            </a:pPr>
            <a:r>
              <a:rPr sz="2200" smtClean="0">
                <a:latin typeface="Courier New" pitchFamily="49" charset="0"/>
                <a:cs typeface="Courier New" pitchFamily="49" charset="0"/>
              </a:rPr>
              <a:t>}</a:t>
            </a:r>
          </a:p>
        </p:txBody>
      </p:sp>
      <p:sp>
        <p:nvSpPr>
          <p:cNvPr id="46083"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Creating our own Package Example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idx="4294967295"/>
          </p:nvPr>
        </p:nvSpPr>
        <p:spPr>
          <a:xfrm>
            <a:off x="0" y="1143000"/>
            <a:ext cx="8229600" cy="5029200"/>
          </a:xfrm>
        </p:spPr>
        <p:txBody>
          <a:bodyPr>
            <a:normAutofit/>
          </a:bodyPr>
          <a:lstStyle/>
          <a:p>
            <a:pPr eaLnBrk="1" hangingPunct="1">
              <a:buFont typeface="Arial" charset="0"/>
              <a:buNone/>
            </a:pPr>
            <a:r>
              <a:rPr sz="2200" dirty="0" smtClean="0">
                <a:latin typeface="Courier New" pitchFamily="49" charset="0"/>
                <a:cs typeface="Courier New" pitchFamily="49" charset="0"/>
              </a:rPr>
              <a:t>class </a:t>
            </a:r>
            <a:r>
              <a:rPr sz="2200" dirty="0" err="1" smtClean="0">
                <a:latin typeface="Courier New" pitchFamily="49" charset="0"/>
                <a:cs typeface="Courier New" pitchFamily="49" charset="0"/>
              </a:rPr>
              <a:t>EmpSal</a:t>
            </a:r>
            <a:r>
              <a:rPr sz="2200" dirty="0" smtClean="0">
                <a:latin typeface="Courier New" pitchFamily="49" charset="0"/>
                <a:cs typeface="Courier New" pitchFamily="49" charset="0"/>
              </a:rPr>
              <a:t>{</a:t>
            </a:r>
          </a:p>
          <a:p>
            <a:pPr eaLnBrk="1" hangingPunct="1">
              <a:buFont typeface="Arial" charset="0"/>
              <a:buNone/>
            </a:pPr>
            <a:r>
              <a:rPr sz="2200" dirty="0" smtClean="0">
                <a:latin typeface="Courier New" pitchFamily="49" charset="0"/>
                <a:cs typeface="Courier New" pitchFamily="49" charset="0"/>
              </a:rPr>
              <a:t>	public static void main(String </a:t>
            </a:r>
            <a:r>
              <a:rPr sz="2200" dirty="0" err="1" smtClean="0">
                <a:latin typeface="Courier New" pitchFamily="49" charset="0"/>
                <a:cs typeface="Courier New" pitchFamily="49" charset="0"/>
              </a:rPr>
              <a:t>args</a:t>
            </a:r>
            <a:r>
              <a:rPr sz="2200" dirty="0" smtClean="0">
                <a:latin typeface="Courier New" pitchFamily="49" charset="0"/>
                <a:cs typeface="Courier New" pitchFamily="49" charset="0"/>
              </a:rPr>
              <a:t>[]){</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 = new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[4];</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[0] = new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("Bill Gates",450.20);</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[1] = new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("D.M Ritchie",725.93);</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[2] = new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("Tagore",630.80);</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[3] = new </a:t>
            </a:r>
            <a:r>
              <a:rPr sz="2200" dirty="0" err="1" smtClean="0">
                <a:latin typeface="Courier New" pitchFamily="49" charset="0"/>
                <a:cs typeface="Courier New" pitchFamily="49" charset="0"/>
              </a:rPr>
              <a:t>EmpClass</a:t>
            </a:r>
            <a:r>
              <a:rPr sz="2200" dirty="0" smtClean="0">
                <a:latin typeface="Courier New" pitchFamily="49" charset="0"/>
                <a:cs typeface="Courier New" pitchFamily="49" charset="0"/>
              </a:rPr>
              <a:t>("Kalam",545.60);</a:t>
            </a:r>
          </a:p>
          <a:p>
            <a:pPr eaLnBrk="1" hangingPunct="1">
              <a:buFont typeface="Arial" charset="0"/>
              <a:buNone/>
            </a:pPr>
            <a:r>
              <a:rPr sz="2200" dirty="0" smtClean="0">
                <a:latin typeface="Courier New" pitchFamily="49" charset="0"/>
                <a:cs typeface="Courier New" pitchFamily="49" charset="0"/>
              </a:rPr>
              <a:t>		for (</a:t>
            </a:r>
            <a:r>
              <a:rPr sz="2200" dirty="0" err="1" smtClean="0">
                <a:latin typeface="Courier New" pitchFamily="49" charset="0"/>
                <a:cs typeface="Courier New" pitchFamily="49" charset="0"/>
              </a:rPr>
              <a:t>int</a:t>
            </a: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=0;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&lt;4; </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a:t>
            </a:r>
          </a:p>
          <a:p>
            <a:pPr eaLnBrk="1" hangingPunct="1">
              <a:buFont typeface="Arial" charset="0"/>
              <a:buNone/>
            </a:pPr>
            <a:r>
              <a:rPr sz="2200" dirty="0" smtClean="0">
                <a:latin typeface="Courier New" pitchFamily="49" charset="0"/>
                <a:cs typeface="Courier New" pitchFamily="49" charset="0"/>
              </a:rPr>
              <a:t>			</a:t>
            </a:r>
            <a:r>
              <a:rPr sz="2200" dirty="0" err="1" smtClean="0">
                <a:latin typeface="Courier New" pitchFamily="49" charset="0"/>
                <a:cs typeface="Courier New" pitchFamily="49" charset="0"/>
              </a:rPr>
              <a:t>emp</a:t>
            </a:r>
            <a:r>
              <a:rPr sz="2200" dirty="0" smtClean="0">
                <a:latin typeface="Courier New" pitchFamily="49" charset="0"/>
                <a:cs typeface="Courier New" pitchFamily="49" charset="0"/>
              </a:rPr>
              <a:t>[</a:t>
            </a:r>
            <a:r>
              <a:rPr sz="2200" dirty="0" err="1" smtClean="0">
                <a:latin typeface="Courier New" pitchFamily="49" charset="0"/>
                <a:cs typeface="Courier New" pitchFamily="49" charset="0"/>
              </a:rPr>
              <a:t>i</a:t>
            </a:r>
            <a:r>
              <a:rPr sz="2200" dirty="0" smtClean="0">
                <a:latin typeface="Courier New" pitchFamily="49" charset="0"/>
                <a:cs typeface="Courier New" pitchFamily="49" charset="0"/>
              </a:rPr>
              <a:t>].display();</a:t>
            </a:r>
          </a:p>
          <a:p>
            <a:pPr eaLnBrk="1" hangingPunct="1">
              <a:buFont typeface="Arial" charset="0"/>
              <a:buNone/>
            </a:pPr>
            <a:r>
              <a:rPr sz="2200" dirty="0" smtClean="0">
                <a:latin typeface="Courier New" pitchFamily="49" charset="0"/>
                <a:cs typeface="Courier New" pitchFamily="49" charset="0"/>
              </a:rPr>
              <a:t>	}</a:t>
            </a:r>
          </a:p>
          <a:p>
            <a:pPr eaLnBrk="1" hangingPunct="1">
              <a:buFont typeface="Arial" charset="0"/>
              <a:buNone/>
            </a:pPr>
            <a:r>
              <a:rPr sz="2200" dirty="0" smtClean="0">
                <a:latin typeface="Courier New" pitchFamily="49" charset="0"/>
                <a:cs typeface="Courier New" pitchFamily="49" charset="0"/>
              </a:rPr>
              <a:t>}</a:t>
            </a:r>
          </a:p>
        </p:txBody>
      </p:sp>
      <p:sp>
        <p:nvSpPr>
          <p:cNvPr id="147459" name="Rectangle 2"/>
          <p:cNvSpPr>
            <a:spLocks noGrp="1"/>
          </p:cNvSpPr>
          <p:nvPr>
            <p:ph type="title" idx="4294967295"/>
          </p:nvPr>
        </p:nvSpPr>
        <p:spPr>
          <a:xfrm>
            <a:off x="-203200" y="0"/>
            <a:ext cx="9347200" cy="584200"/>
          </a:xfrm>
        </p:spPr>
        <p:txBody>
          <a:bodyPr>
            <a:normAutofit fontScale="90000"/>
          </a:bodyPr>
          <a:lstStyle/>
          <a:p>
            <a:pPr>
              <a:defRPr/>
            </a:pPr>
            <a:r>
              <a:rPr smtClean="0">
                <a:cs typeface="Arial" charset="0"/>
              </a:rPr>
              <a:t>Creating our own Package Example  </a:t>
            </a:r>
            <a:r>
              <a:rPr sz="3200" smtClean="0">
                <a:cs typeface="Arial" charset="0"/>
              </a:rPr>
              <a:t>(Contd.).</a:t>
            </a:r>
            <a:r>
              <a:rPr sz="3200" smtClean="0">
                <a:solidFill>
                  <a:schemeClr val="tx1">
                    <a:lumMod val="65000"/>
                    <a:lumOff val="35000"/>
                  </a:schemeClr>
                </a:solidFill>
              </a:rPr>
              <a:t> </a:t>
            </a:r>
            <a:endParaRPr smtClean="0">
              <a:cs typeface="Arial" charset="0"/>
            </a:endParaRPr>
          </a:p>
        </p:txBody>
      </p:sp>
      <p:sp>
        <p:nvSpPr>
          <p:cNvPr id="4" name="Rectangular Callout 3"/>
          <p:cNvSpPr/>
          <p:nvPr/>
        </p:nvSpPr>
        <p:spPr>
          <a:xfrm>
            <a:off x="4724400" y="5257800"/>
            <a:ext cx="4064000" cy="16002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How you will run? </a:t>
            </a:r>
          </a:p>
          <a:p>
            <a:pPr algn="ctr">
              <a:defRPr/>
            </a:pP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3"/>
          <p:cNvSpPr>
            <a:spLocks noGrp="1"/>
          </p:cNvSpPr>
          <p:nvPr>
            <p:ph idx="4294967295"/>
          </p:nvPr>
        </p:nvSpPr>
        <p:spPr>
          <a:xfrm>
            <a:off x="838200" y="1143000"/>
            <a:ext cx="8305800" cy="5029200"/>
          </a:xfrm>
        </p:spPr>
        <p:txBody>
          <a:bodyPr>
            <a:normAutofit/>
          </a:bodyPr>
          <a:lstStyle/>
          <a:p>
            <a:pPr algn="just" eaLnBrk="1" fontAlgn="auto" hangingPunct="1">
              <a:spcAft>
                <a:spcPts val="0"/>
              </a:spcAft>
              <a:buFont typeface="Arial"/>
              <a:buChar char="•"/>
              <a:defRPr/>
            </a:pPr>
            <a:r>
              <a:rPr sz="2400"/>
              <a:t>Java has used the package mechanism extensively to organize classes with similar functionality in one package </a:t>
            </a:r>
          </a:p>
          <a:p>
            <a:pPr algn="just" eaLnBrk="1" fontAlgn="auto" hangingPunct="1">
              <a:spcAft>
                <a:spcPts val="0"/>
              </a:spcAft>
              <a:buFont typeface="Arial"/>
              <a:buChar char="•"/>
              <a:defRPr/>
            </a:pPr>
            <a:r>
              <a:rPr sz="2400"/>
              <a:t>If you want to use these classes in your applications, you can do so by including the following statement at the beginning of your program:</a:t>
            </a:r>
          </a:p>
          <a:p>
            <a:pPr lvl="1" algn="just" eaLnBrk="1" fontAlgn="auto" hangingPunct="1">
              <a:spcAft>
                <a:spcPts val="0"/>
              </a:spcAft>
              <a:buFont typeface="Arial"/>
              <a:buChar char="–"/>
              <a:defRPr/>
            </a:pPr>
            <a:r>
              <a:rPr sz="2400" i="1">
                <a:cs typeface="+mn-cs"/>
              </a:rPr>
              <a:t>import </a:t>
            </a:r>
            <a:r>
              <a:rPr sz="2400" i="1" err="1">
                <a:cs typeface="+mn-cs"/>
              </a:rPr>
              <a:t>packagename.classname</a:t>
            </a:r>
            <a:r>
              <a:rPr sz="2400" i="1">
                <a:cs typeface="+mn-cs"/>
              </a:rPr>
              <a:t>;</a:t>
            </a:r>
          </a:p>
          <a:p>
            <a:pPr algn="just" eaLnBrk="1" fontAlgn="auto" hangingPunct="1">
              <a:spcAft>
                <a:spcPts val="0"/>
              </a:spcAft>
              <a:buFont typeface="Arial"/>
              <a:buChar char="•"/>
              <a:defRPr/>
            </a:pPr>
            <a:r>
              <a:rPr sz="2400" i="1"/>
              <a:t>If the packages are nested you should specify the hierarchy. </a:t>
            </a:r>
          </a:p>
          <a:p>
            <a:pPr lvl="1" algn="just" eaLnBrk="1" fontAlgn="auto" hangingPunct="1">
              <a:spcAft>
                <a:spcPts val="0"/>
              </a:spcAft>
              <a:buFont typeface="Arial"/>
              <a:buChar char="–"/>
              <a:defRPr/>
            </a:pPr>
            <a:r>
              <a:rPr sz="2400" i="1">
                <a:cs typeface="+mn-cs"/>
              </a:rPr>
              <a:t>import </a:t>
            </a:r>
            <a:r>
              <a:rPr sz="2400" i="1" err="1">
                <a:cs typeface="+mn-cs"/>
              </a:rPr>
              <a:t>package1.package2.classname</a:t>
            </a:r>
            <a:r>
              <a:rPr sz="2400" i="1">
                <a:cs typeface="+mn-cs"/>
              </a:rPr>
              <a:t>;</a:t>
            </a:r>
            <a:r>
              <a:rPr sz="2400">
                <a:cs typeface="+mn-cs"/>
              </a:rPr>
              <a:t> </a:t>
            </a:r>
          </a:p>
        </p:txBody>
      </p:sp>
      <p:sp>
        <p:nvSpPr>
          <p:cNvPr id="4813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Importing Classes from Packages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p:cNvSpPr>
          <p:nvPr>
            <p:ph idx="4294967295"/>
          </p:nvPr>
        </p:nvSpPr>
        <p:spPr>
          <a:xfrm>
            <a:off x="0" y="1066800"/>
            <a:ext cx="8382000" cy="5029200"/>
          </a:xfrm>
        </p:spPr>
        <p:txBody>
          <a:bodyPr/>
          <a:lstStyle/>
          <a:p>
            <a:pPr algn="just" eaLnBrk="1" hangingPunct="1">
              <a:lnSpc>
                <a:spcPct val="90000"/>
              </a:lnSpc>
            </a:pPr>
            <a:r>
              <a:rPr sz="2400" smtClean="0">
                <a:cs typeface="Arial" charset="0"/>
              </a:rPr>
              <a:t>The class you want to use must be qualified by its package name. </a:t>
            </a:r>
          </a:p>
          <a:p>
            <a:pPr algn="just" eaLnBrk="1" hangingPunct="1">
              <a:lnSpc>
                <a:spcPct val="90000"/>
              </a:lnSpc>
            </a:pPr>
            <a:endParaRPr sz="900" smtClean="0">
              <a:cs typeface="Arial" charset="0"/>
            </a:endParaRPr>
          </a:p>
          <a:p>
            <a:pPr algn="just" eaLnBrk="1" hangingPunct="1">
              <a:lnSpc>
                <a:spcPct val="90000"/>
              </a:lnSpc>
            </a:pPr>
            <a:r>
              <a:rPr sz="2400" smtClean="0">
                <a:cs typeface="Arial" charset="0"/>
              </a:rPr>
              <a:t>If you want to use several classes from a package, it would be cumbersome to type so many classes qualified by their packages. </a:t>
            </a:r>
          </a:p>
          <a:p>
            <a:pPr algn="just" eaLnBrk="1" hangingPunct="1">
              <a:lnSpc>
                <a:spcPct val="90000"/>
              </a:lnSpc>
            </a:pPr>
            <a:endParaRPr sz="900" smtClean="0">
              <a:cs typeface="Arial" charset="0"/>
            </a:endParaRPr>
          </a:p>
          <a:p>
            <a:pPr algn="just" eaLnBrk="1" hangingPunct="1">
              <a:lnSpc>
                <a:spcPct val="90000"/>
              </a:lnSpc>
            </a:pPr>
            <a:r>
              <a:rPr sz="2400" smtClean="0">
                <a:cs typeface="Arial" charset="0"/>
              </a:rPr>
              <a:t>It can be made easy by giving a star(</a:t>
            </a:r>
            <a:r>
              <a:rPr sz="2400" b="1" smtClean="0">
                <a:cs typeface="Arial" charset="0"/>
              </a:rPr>
              <a:t>*</a:t>
            </a:r>
            <a:r>
              <a:rPr sz="2400" smtClean="0">
                <a:cs typeface="Arial" charset="0"/>
              </a:rPr>
              <a:t>) at the end of the import statement. For example:</a:t>
            </a:r>
            <a:endParaRPr sz="2400" i="1" smtClean="0">
              <a:cs typeface="Arial" charset="0"/>
            </a:endParaRPr>
          </a:p>
          <a:p>
            <a:pPr lvl="1" algn="just" eaLnBrk="1" hangingPunct="1">
              <a:lnSpc>
                <a:spcPct val="90000"/>
              </a:lnSpc>
            </a:pPr>
            <a:r>
              <a:rPr sz="2400" b="1" smtClean="0"/>
              <a:t>import  package1.*;</a:t>
            </a:r>
          </a:p>
        </p:txBody>
      </p:sp>
      <p:sp>
        <p:nvSpPr>
          <p:cNvPr id="49155" name="Rectangle 2"/>
          <p:cNvSpPr>
            <a:spLocks noGrp="1"/>
          </p:cNvSpPr>
          <p:nvPr>
            <p:ph type="title" idx="4294967295"/>
          </p:nvPr>
        </p:nvSpPr>
        <p:spPr>
          <a:xfrm>
            <a:off x="0" y="152400"/>
            <a:ext cx="8915400" cy="584200"/>
          </a:xfrm>
        </p:spPr>
        <p:txBody>
          <a:bodyPr>
            <a:normAutofit fontScale="90000"/>
          </a:bodyPr>
          <a:lstStyle/>
          <a:p>
            <a:pPr eaLnBrk="1" hangingPunct="1"/>
            <a:r>
              <a:rPr smtClean="0">
                <a:cs typeface="Arial" charset="0"/>
              </a:rPr>
              <a:t>Importing Classes from Packages </a:t>
            </a:r>
            <a:r>
              <a:rPr sz="3200" smtClean="0">
                <a:cs typeface="Arial" charset="0"/>
              </a:rPr>
              <a:t>(Contd.).</a:t>
            </a:r>
            <a:endParaRPr smtClean="0">
              <a:cs typeface="Arial"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p:cNvSpPr>
          <p:nvPr>
            <p:ph idx="4294967295"/>
          </p:nvPr>
        </p:nvSpPr>
        <p:spPr>
          <a:xfrm>
            <a:off x="0" y="990600"/>
            <a:ext cx="8382000" cy="5384800"/>
          </a:xfrm>
        </p:spPr>
        <p:txBody>
          <a:bodyPr/>
          <a:lstStyle/>
          <a:p>
            <a:pPr algn="just">
              <a:lnSpc>
                <a:spcPct val="90000"/>
              </a:lnSpc>
            </a:pPr>
            <a:r>
              <a:rPr dirty="0" smtClean="0">
                <a:cs typeface="Arial" charset="0"/>
              </a:rPr>
              <a:t>A static import declaration enables us to refer to imported static members as though they were declared in the current class</a:t>
            </a:r>
          </a:p>
          <a:p>
            <a:pPr algn="just">
              <a:lnSpc>
                <a:spcPct val="90000"/>
              </a:lnSpc>
            </a:pPr>
            <a:endParaRPr sz="900" dirty="0" smtClean="0">
              <a:cs typeface="Arial" charset="0"/>
            </a:endParaRPr>
          </a:p>
          <a:p>
            <a:r>
              <a:rPr dirty="0" smtClean="0">
                <a:cs typeface="Arial" charset="0"/>
              </a:rPr>
              <a:t>If we use static import,  we first have to import this static member in the following way :</a:t>
            </a:r>
          </a:p>
          <a:p>
            <a:pPr algn="just" eaLnBrk="1" hangingPunct="1">
              <a:lnSpc>
                <a:spcPct val="90000"/>
              </a:lnSpc>
            </a:pPr>
            <a:endParaRPr b="1" dirty="0" smtClean="0">
              <a:cs typeface="Arial" charset="0"/>
            </a:endParaRPr>
          </a:p>
        </p:txBody>
      </p:sp>
      <p:sp>
        <p:nvSpPr>
          <p:cNvPr id="50179"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Static Import</a:t>
            </a:r>
          </a:p>
        </p:txBody>
      </p:sp>
      <p:sp>
        <p:nvSpPr>
          <p:cNvPr id="5" name="Rounded Rectangle 4"/>
          <p:cNvSpPr/>
          <p:nvPr/>
        </p:nvSpPr>
        <p:spPr>
          <a:xfrm>
            <a:off x="838200" y="3352800"/>
            <a:ext cx="6438900" cy="1562100"/>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defRPr/>
            </a:pPr>
            <a:r>
              <a:rPr lang="en-US" sz="1600" dirty="0">
                <a:solidFill>
                  <a:schemeClr val="tx1"/>
                </a:solidFill>
                <a:latin typeface="Courier New" pitchFamily="49" charset="0"/>
                <a:cs typeface="Courier New" pitchFamily="49" charset="0"/>
              </a:rPr>
              <a:t>package p1;</a:t>
            </a:r>
          </a:p>
          <a:p>
            <a:pPr>
              <a:defRPr/>
            </a:pPr>
            <a:r>
              <a:rPr lang="en-US" sz="1600" dirty="0">
                <a:solidFill>
                  <a:schemeClr val="tx1"/>
                </a:solidFill>
                <a:latin typeface="Courier New" pitchFamily="49" charset="0"/>
                <a:cs typeface="Courier New" pitchFamily="49" charset="0"/>
              </a:rPr>
              <a:t>public class Abc {</a:t>
            </a:r>
          </a:p>
          <a:p>
            <a:pPr>
              <a:defRPr/>
            </a:pPr>
            <a:r>
              <a:rPr lang="en-US" sz="1600" dirty="0">
                <a:solidFill>
                  <a:schemeClr val="tx1"/>
                </a:solidFill>
                <a:latin typeface="Courier New" pitchFamily="49" charset="0"/>
                <a:cs typeface="Courier New" pitchFamily="49" charset="0"/>
              </a:rPr>
              <a:t>	public static void xyz() {</a:t>
            </a:r>
          </a:p>
          <a:p>
            <a:pPr>
              <a:defRPr/>
            </a:pPr>
            <a:r>
              <a:rPr lang="en-US" sz="1600" dirty="0">
                <a:solidFill>
                  <a:schemeClr val="tx1"/>
                </a:solidFill>
                <a:latin typeface="Courier New" pitchFamily="49" charset="0"/>
                <a:cs typeface="Courier New" pitchFamily="49" charset="0"/>
              </a:rPr>
              <a:t>	System.out.println(“static import demo”);</a:t>
            </a:r>
          </a:p>
          <a:p>
            <a:pPr>
              <a:defRPr/>
            </a:pPr>
            <a:r>
              <a:rPr lang="en-US" sz="1600" dirty="0">
                <a:solidFill>
                  <a:schemeClr val="tx1"/>
                </a:solidFill>
                <a:latin typeface="Courier New" pitchFamily="49" charset="0"/>
                <a:cs typeface="Courier New" pitchFamily="49" charset="0"/>
              </a:rPr>
              <a:t>	}</a:t>
            </a:r>
          </a:p>
          <a:p>
            <a:pPr>
              <a:defRPr/>
            </a:pPr>
            <a:r>
              <a:rPr lang="en-US" sz="1600" dirty="0">
                <a:solidFill>
                  <a:schemeClr val="tx1"/>
                </a:solidFill>
                <a:latin typeface="Courier New" pitchFamily="49" charset="0"/>
                <a:cs typeface="Courier New" pitchFamily="49" charset="0"/>
              </a:rPr>
              <a:t>}</a:t>
            </a:r>
          </a:p>
          <a:p>
            <a:pPr>
              <a:defRPr/>
            </a:pPr>
            <a:endParaRPr lang="en-US" dirty="0"/>
          </a:p>
        </p:txBody>
      </p:sp>
      <p:sp>
        <p:nvSpPr>
          <p:cNvPr id="6" name="Rounded Rectangle 5"/>
          <p:cNvSpPr/>
          <p:nvPr/>
        </p:nvSpPr>
        <p:spPr>
          <a:xfrm>
            <a:off x="762000" y="4991100"/>
            <a:ext cx="6591300" cy="1866900"/>
          </a:xfrm>
          <a:prstGeom prst="roundRect">
            <a:avLst/>
          </a:prstGeom>
        </p:spPr>
        <p:style>
          <a:lnRef idx="1">
            <a:schemeClr val="accent1"/>
          </a:lnRef>
          <a:fillRef idx="3">
            <a:schemeClr val="accent1"/>
          </a:fillRef>
          <a:effectRef idx="2">
            <a:schemeClr val="accent1"/>
          </a:effectRef>
          <a:fontRef idx="minor">
            <a:schemeClr val="lt1"/>
          </a:fontRef>
        </p:style>
        <p:txBody>
          <a:bodyPr/>
          <a:lstStyle/>
          <a:p>
            <a:pPr>
              <a:defRPr/>
            </a:pPr>
            <a:r>
              <a:rPr lang="en-US" sz="1600" dirty="0">
                <a:solidFill>
                  <a:schemeClr val="tx1"/>
                </a:solidFill>
                <a:latin typeface="Courier New" pitchFamily="49" charset="0"/>
                <a:cs typeface="Courier New" pitchFamily="49" charset="0"/>
              </a:rPr>
              <a:t>package p2;</a:t>
            </a:r>
          </a:p>
          <a:p>
            <a:pPr>
              <a:defRPr/>
            </a:pPr>
            <a:r>
              <a:rPr lang="en-US" sz="1600" dirty="0">
                <a:solidFill>
                  <a:schemeClr val="tx1"/>
                </a:solidFill>
                <a:latin typeface="Courier New" pitchFamily="49" charset="0"/>
                <a:cs typeface="Courier New" pitchFamily="49" charset="0"/>
              </a:rPr>
              <a:t>import static p1.Abc.xyz;</a:t>
            </a:r>
          </a:p>
          <a:p>
            <a:pPr>
              <a:defRPr/>
            </a:pPr>
            <a:r>
              <a:rPr lang="en-US" sz="1600" dirty="0">
                <a:solidFill>
                  <a:schemeClr val="tx1"/>
                </a:solidFill>
                <a:latin typeface="Courier New" pitchFamily="49" charset="0"/>
                <a:cs typeface="Courier New" pitchFamily="49" charset="0"/>
              </a:rPr>
              <a:t>public class A1 {</a:t>
            </a:r>
          </a:p>
          <a:p>
            <a:pPr>
              <a:defRPr/>
            </a:pPr>
            <a:r>
              <a:rPr lang="en-US" sz="1600" dirty="0">
                <a:solidFill>
                  <a:schemeClr val="tx1"/>
                </a:solidFill>
                <a:latin typeface="Courier New" pitchFamily="49" charset="0"/>
                <a:cs typeface="Courier New" pitchFamily="49" charset="0"/>
              </a:rPr>
              <a:t>	public static void main(String[] args) {</a:t>
            </a:r>
          </a:p>
          <a:p>
            <a:pPr>
              <a:defRPr/>
            </a:pPr>
            <a:r>
              <a:rPr lang="en-US" sz="1600" dirty="0">
                <a:solidFill>
                  <a:schemeClr val="tx1"/>
                </a:solidFill>
                <a:latin typeface="Courier New" pitchFamily="49" charset="0"/>
                <a:cs typeface="Courier New" pitchFamily="49" charset="0"/>
              </a:rPr>
              <a:t>		xyz();</a:t>
            </a:r>
          </a:p>
          <a:p>
            <a:pPr>
              <a:defRPr/>
            </a:pPr>
            <a:r>
              <a:rPr lang="en-US" sz="1600" dirty="0">
                <a:solidFill>
                  <a:schemeClr val="tx1"/>
                </a:solidFill>
                <a:latin typeface="Courier New" pitchFamily="49" charset="0"/>
                <a:cs typeface="Courier New" pitchFamily="49" charset="0"/>
              </a:rPr>
              <a:t>	}</a:t>
            </a:r>
          </a:p>
          <a:p>
            <a:pPr>
              <a:defRPr/>
            </a:pPr>
            <a:r>
              <a:rPr lang="en-US" sz="1600" dirty="0">
                <a:solidFill>
                  <a:schemeClr val="tx1"/>
                </a:solidFill>
                <a:latin typeface="Courier New" pitchFamily="49" charset="0"/>
                <a:cs typeface="Courier New" pitchFamily="49" charset="0"/>
              </a:rPr>
              <a:t>} </a:t>
            </a:r>
          </a:p>
        </p:txBody>
      </p:sp>
      <p:sp>
        <p:nvSpPr>
          <p:cNvPr id="7" name="Rounded Rectangle 6"/>
          <p:cNvSpPr/>
          <p:nvPr/>
        </p:nvSpPr>
        <p:spPr>
          <a:xfrm>
            <a:off x="5715000" y="4572000"/>
            <a:ext cx="3187700" cy="838200"/>
          </a:xfrm>
          <a:prstGeom prst="roundRect">
            <a:avLst/>
          </a:prstGeom>
          <a:gradFill>
            <a:gsLst>
              <a:gs pos="0">
                <a:srgbClr val="FBEAC7"/>
              </a:gs>
              <a:gs pos="17999">
                <a:srgbClr val="FEE7F2"/>
              </a:gs>
              <a:gs pos="36000">
                <a:srgbClr val="FAC77D"/>
              </a:gs>
              <a:gs pos="61000">
                <a:srgbClr val="FBA97D"/>
              </a:gs>
              <a:gs pos="82001">
                <a:srgbClr val="FBD49C"/>
              </a:gs>
              <a:gs pos="100000">
                <a:srgbClr val="FEE7F2"/>
              </a:gs>
            </a:gsLst>
            <a:lin ang="16200000" scaled="0"/>
          </a:gradFill>
          <a:scene3d>
            <a:camera prst="orthographicFront"/>
            <a:lightRig rig="twoPt" dir="t"/>
          </a:scene3d>
          <a:sp3d>
            <a:bevelT/>
            <a:bevelB prst="slope"/>
          </a:sp3d>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rgbClr val="C00000"/>
                </a:solidFill>
              </a:rPr>
              <a:t>Output : “static import demo”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22300" y="2527300"/>
            <a:ext cx="8039100" cy="41148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149506" name="Rectangle 3"/>
          <p:cNvSpPr>
            <a:spLocks noGrp="1"/>
          </p:cNvSpPr>
          <p:nvPr>
            <p:ph idx="4294967295"/>
          </p:nvPr>
        </p:nvSpPr>
        <p:spPr>
          <a:xfrm>
            <a:off x="622300" y="889000"/>
            <a:ext cx="8521700" cy="5435600"/>
          </a:xfrm>
          <a:sp3d prstMaterial="fla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p>
            <a:pPr algn="just">
              <a:defRPr/>
            </a:pPr>
            <a:r>
              <a:rPr dirty="0"/>
              <a:t>If we are invoking multiple static members of the same class, we can also use asterisk(*), which indicates that </a:t>
            </a:r>
            <a:r>
              <a:rPr i="1" dirty="0"/>
              <a:t>all</a:t>
            </a:r>
            <a:r>
              <a:rPr dirty="0"/>
              <a:t> static members of the specified class should be available for use </a:t>
            </a:r>
            <a:endParaRPr dirty="0" smtClean="0"/>
          </a:p>
          <a:p>
            <a:pPr>
              <a:lnSpc>
                <a:spcPct val="90000"/>
              </a:lnSpc>
              <a:buFont typeface="Arial" charset="0"/>
              <a:buNone/>
              <a:defRPr/>
            </a:pPr>
            <a:r>
              <a:rPr sz="1800" dirty="0" smtClean="0">
                <a:latin typeface="Courier New" pitchFamily="49" charset="0"/>
                <a:cs typeface="Courier New" pitchFamily="49" charset="0"/>
              </a:rPr>
              <a:t>	import </a:t>
            </a:r>
            <a:r>
              <a:rPr sz="1800" dirty="0">
                <a:latin typeface="Courier New" pitchFamily="49" charset="0"/>
                <a:cs typeface="Courier New" pitchFamily="49" charset="0"/>
              </a:rPr>
              <a:t>static </a:t>
            </a:r>
            <a:r>
              <a:rPr sz="1800" dirty="0" err="1">
                <a:latin typeface="Courier New" pitchFamily="49" charset="0"/>
                <a:cs typeface="Courier New" pitchFamily="49" charset="0"/>
              </a:rPr>
              <a:t>java.lang.Math</a:t>
            </a:r>
            <a:r>
              <a:rPr sz="1800" dirty="0">
                <a:latin typeface="Courier New" pitchFamily="49" charset="0"/>
                <a:cs typeface="Courier New" pitchFamily="49" charset="0"/>
              </a:rPr>
              <a:t>.*;</a:t>
            </a:r>
          </a:p>
          <a:p>
            <a:pPr>
              <a:lnSpc>
                <a:spcPct val="90000"/>
              </a:lnSpc>
              <a:buFont typeface="Arial" charset="0"/>
              <a:buNone/>
              <a:defRPr/>
            </a:pPr>
            <a:r>
              <a:rPr sz="1800" dirty="0" smtClean="0">
                <a:latin typeface="Courier New" pitchFamily="49" charset="0"/>
                <a:cs typeface="Courier New" pitchFamily="49" charset="0"/>
              </a:rPr>
              <a:t>	public </a:t>
            </a:r>
            <a:r>
              <a:rPr sz="1800" dirty="0">
                <a:latin typeface="Courier New" pitchFamily="49" charset="0"/>
                <a:cs typeface="Courier New" pitchFamily="49" charset="0"/>
              </a:rPr>
              <a:t>class </a:t>
            </a:r>
            <a:r>
              <a:rPr sz="1800" dirty="0" err="1">
                <a:latin typeface="Courier New" pitchFamily="49" charset="0"/>
                <a:cs typeface="Courier New" pitchFamily="49" charset="0"/>
              </a:rPr>
              <a:t>StaticImportDemo</a:t>
            </a:r>
            <a:r>
              <a:rPr sz="1800" dirty="0">
                <a:latin typeface="Courier New" pitchFamily="49" charset="0"/>
                <a:cs typeface="Courier New" pitchFamily="49" charset="0"/>
              </a:rPr>
              <a:t>  {</a:t>
            </a:r>
          </a:p>
          <a:p>
            <a:pPr lvl="1">
              <a:lnSpc>
                <a:spcPct val="90000"/>
              </a:lnSpc>
              <a:buFont typeface="Arial" charset="0"/>
              <a:buNone/>
              <a:defRPr/>
            </a:pPr>
            <a:r>
              <a:rPr dirty="0">
                <a:latin typeface="Courier New" pitchFamily="49" charset="0"/>
                <a:cs typeface="Courier New" pitchFamily="49" charset="0"/>
              </a:rPr>
              <a:t>	static float x = 4.556f;</a:t>
            </a:r>
          </a:p>
          <a:p>
            <a:pPr lvl="1">
              <a:lnSpc>
                <a:spcPct val="90000"/>
              </a:lnSpc>
              <a:buFont typeface="Arial" charset="0"/>
              <a:buNone/>
              <a:defRPr/>
            </a:pPr>
            <a:r>
              <a:rPr dirty="0">
                <a:latin typeface="Courier New" pitchFamily="49" charset="0"/>
                <a:cs typeface="Courier New" pitchFamily="49" charset="0"/>
              </a:rPr>
              <a:t>	static double y =4.556;</a:t>
            </a:r>
          </a:p>
          <a:p>
            <a:pPr lvl="1">
              <a:lnSpc>
                <a:spcPct val="90000"/>
              </a:lnSpc>
              <a:buFont typeface="Arial" charset="0"/>
              <a:buNone/>
              <a:defRPr/>
            </a:pPr>
            <a:r>
              <a:rPr dirty="0">
                <a:latin typeface="Courier New" pitchFamily="49" charset="0"/>
                <a:cs typeface="Courier New" pitchFamily="49" charset="0"/>
              </a:rPr>
              <a:t>	public static void main( String </a:t>
            </a:r>
            <a:r>
              <a:rPr dirty="0" err="1">
                <a:latin typeface="Courier New" pitchFamily="49" charset="0"/>
                <a:cs typeface="Courier New" pitchFamily="49" charset="0"/>
              </a:rPr>
              <a:t>args</a:t>
            </a:r>
            <a:r>
              <a:rPr dirty="0">
                <a:latin typeface="Courier New" pitchFamily="49" charset="0"/>
                <a:cs typeface="Courier New" pitchFamily="49" charset="0"/>
              </a:rPr>
              <a:t>[] )   {</a:t>
            </a:r>
          </a:p>
          <a:p>
            <a:pPr lvl="1">
              <a:lnSpc>
                <a:spcPct val="90000"/>
              </a:lnSpc>
              <a:buFont typeface="Arial" charset="0"/>
              <a:buNone/>
              <a:defRPr/>
            </a:pPr>
            <a:r>
              <a:rPr dirty="0">
                <a:latin typeface="Courier New" pitchFamily="49" charset="0"/>
                <a:cs typeface="Courier New" pitchFamily="49" charset="0"/>
              </a:rPr>
              <a:t>		float a1 = abs(x);</a:t>
            </a:r>
          </a:p>
          <a:p>
            <a:pPr lvl="1">
              <a:lnSpc>
                <a:spcPct val="90000"/>
              </a:lnSpc>
              <a:buFont typeface="Arial" charset="0"/>
              <a:buNone/>
              <a:defRPr/>
            </a:pPr>
            <a:r>
              <a:rPr dirty="0">
                <a:latin typeface="Courier New" pitchFamily="49" charset="0"/>
                <a:cs typeface="Courier New" pitchFamily="49" charset="0"/>
              </a:rPr>
              <a:t>		</a:t>
            </a:r>
            <a:r>
              <a:rPr dirty="0" err="1">
                <a:latin typeface="Courier New" pitchFamily="49" charset="0"/>
                <a:cs typeface="Courier New" pitchFamily="49" charset="0"/>
              </a:rPr>
              <a:t>int</a:t>
            </a:r>
            <a:r>
              <a:rPr dirty="0">
                <a:latin typeface="Courier New" pitchFamily="49" charset="0"/>
                <a:cs typeface="Courier New" pitchFamily="49" charset="0"/>
              </a:rPr>
              <a:t> r1  = round(x);</a:t>
            </a:r>
          </a:p>
          <a:p>
            <a:pPr lvl="1">
              <a:lnSpc>
                <a:spcPct val="90000"/>
              </a:lnSpc>
              <a:buFont typeface="Arial" charset="0"/>
              <a:buNone/>
              <a:defRPr/>
            </a:pPr>
            <a:r>
              <a:rPr dirty="0">
                <a:latin typeface="Courier New" pitchFamily="49" charset="0"/>
                <a:cs typeface="Courier New" pitchFamily="49" charset="0"/>
              </a:rPr>
              <a:t>		double s1 = </a:t>
            </a:r>
            <a:r>
              <a:rPr dirty="0" err="1">
                <a:latin typeface="Courier New" pitchFamily="49" charset="0"/>
                <a:cs typeface="Courier New" pitchFamily="49" charset="0"/>
              </a:rPr>
              <a:t>sqrt</a:t>
            </a:r>
            <a:r>
              <a:rPr dirty="0">
                <a:latin typeface="Courier New" pitchFamily="49" charset="0"/>
                <a:cs typeface="Courier New" pitchFamily="49" charset="0"/>
              </a:rPr>
              <a:t>(y);</a:t>
            </a:r>
          </a:p>
          <a:p>
            <a:pPr lvl="1">
              <a:lnSpc>
                <a:spcPct val="90000"/>
              </a:lnSpc>
              <a:buFont typeface="Arial" charset="0"/>
              <a:buNone/>
              <a:defRPr/>
            </a:pPr>
            <a:r>
              <a:rPr dirty="0" err="1" smtClean="0">
                <a:latin typeface="Courier New" pitchFamily="49" charset="0"/>
                <a:cs typeface="Courier New" pitchFamily="49" charset="0"/>
              </a:rPr>
              <a:t>System.out.println</a:t>
            </a:r>
            <a:r>
              <a:rPr dirty="0" smtClean="0">
                <a:latin typeface="Courier New" pitchFamily="49" charset="0"/>
                <a:cs typeface="Courier New" pitchFamily="49" charset="0"/>
              </a:rPr>
              <a:t>("absolute </a:t>
            </a:r>
            <a:r>
              <a:rPr dirty="0">
                <a:latin typeface="Courier New" pitchFamily="49" charset="0"/>
                <a:cs typeface="Courier New" pitchFamily="49" charset="0"/>
              </a:rPr>
              <a:t>value of "+x</a:t>
            </a:r>
            <a:r>
              <a:rPr dirty="0" smtClean="0">
                <a:latin typeface="Courier New" pitchFamily="49" charset="0"/>
                <a:cs typeface="Courier New" pitchFamily="49" charset="0"/>
              </a:rPr>
              <a:t>+" is" </a:t>
            </a:r>
            <a:r>
              <a:rPr dirty="0">
                <a:latin typeface="Courier New" pitchFamily="49" charset="0"/>
                <a:cs typeface="Courier New" pitchFamily="49" charset="0"/>
              </a:rPr>
              <a:t>+a1);</a:t>
            </a:r>
          </a:p>
          <a:p>
            <a:pPr lvl="1">
              <a:lnSpc>
                <a:spcPct val="90000"/>
              </a:lnSpc>
              <a:buFont typeface="Arial" charset="0"/>
              <a:buNone/>
              <a:defRPr/>
            </a:pPr>
            <a:r>
              <a:rPr dirty="0" err="1" smtClean="0">
                <a:latin typeface="Courier New" pitchFamily="49" charset="0"/>
                <a:cs typeface="Courier New" pitchFamily="49" charset="0"/>
              </a:rPr>
              <a:t>System.out.println</a:t>
            </a:r>
            <a:r>
              <a:rPr dirty="0">
                <a:latin typeface="Courier New" pitchFamily="49" charset="0"/>
                <a:cs typeface="Courier New" pitchFamily="49" charset="0"/>
              </a:rPr>
              <a:t>("When we round off "+x</a:t>
            </a:r>
            <a:r>
              <a:rPr dirty="0" smtClean="0">
                <a:latin typeface="Courier New" pitchFamily="49" charset="0"/>
                <a:cs typeface="Courier New" pitchFamily="49" charset="0"/>
              </a:rPr>
              <a:t>+"we get" </a:t>
            </a:r>
            <a:r>
              <a:rPr dirty="0">
                <a:latin typeface="Courier New" pitchFamily="49" charset="0"/>
                <a:cs typeface="Courier New" pitchFamily="49" charset="0"/>
              </a:rPr>
              <a:t>+r1);</a:t>
            </a:r>
          </a:p>
          <a:p>
            <a:pPr lvl="1">
              <a:lnSpc>
                <a:spcPct val="90000"/>
              </a:lnSpc>
              <a:buFont typeface="Arial" charset="0"/>
              <a:buNone/>
              <a:defRPr/>
            </a:pPr>
            <a:r>
              <a:rPr dirty="0">
                <a:latin typeface="Courier New" pitchFamily="49" charset="0"/>
                <a:cs typeface="Courier New" pitchFamily="49" charset="0"/>
              </a:rPr>
              <a:t>		</a:t>
            </a:r>
            <a:r>
              <a:rPr dirty="0" err="1">
                <a:latin typeface="Courier New" pitchFamily="49" charset="0"/>
                <a:cs typeface="Courier New" pitchFamily="49" charset="0"/>
              </a:rPr>
              <a:t>System.out.println</a:t>
            </a:r>
            <a:r>
              <a:rPr dirty="0" smtClean="0">
                <a:latin typeface="Courier New" pitchFamily="49" charset="0"/>
                <a:cs typeface="Courier New" pitchFamily="49" charset="0"/>
              </a:rPr>
              <a:t>("Square </a:t>
            </a:r>
            <a:r>
              <a:rPr dirty="0">
                <a:latin typeface="Courier New" pitchFamily="49" charset="0"/>
                <a:cs typeface="Courier New" pitchFamily="49" charset="0"/>
              </a:rPr>
              <a:t>Root of "+y+ </a:t>
            </a:r>
            <a:r>
              <a:rPr dirty="0" smtClean="0">
                <a:latin typeface="Courier New" pitchFamily="49" charset="0"/>
                <a:cs typeface="Courier New" pitchFamily="49" charset="0"/>
              </a:rPr>
              <a:t>"is" </a:t>
            </a:r>
            <a:r>
              <a:rPr dirty="0">
                <a:latin typeface="Courier New" pitchFamily="49" charset="0"/>
                <a:cs typeface="Courier New" pitchFamily="49" charset="0"/>
              </a:rPr>
              <a:t>+s1</a:t>
            </a:r>
            <a:r>
              <a:rPr dirty="0" smtClean="0">
                <a:latin typeface="Courier New" pitchFamily="49" charset="0"/>
                <a:cs typeface="Courier New" pitchFamily="49" charset="0"/>
              </a:rPr>
              <a:t>);</a:t>
            </a:r>
            <a:r>
              <a:rPr dirty="0">
                <a:latin typeface="Courier New" pitchFamily="49" charset="0"/>
                <a:cs typeface="Courier New" pitchFamily="49" charset="0"/>
              </a:rPr>
              <a:t>	</a:t>
            </a:r>
            <a:r>
              <a:rPr dirty="0" smtClean="0">
                <a:latin typeface="Courier New" pitchFamily="49" charset="0"/>
                <a:cs typeface="Courier New" pitchFamily="49" charset="0"/>
              </a:rPr>
              <a:t>}</a:t>
            </a:r>
            <a:r>
              <a:rPr sz="1800" dirty="0" smtClean="0">
                <a:latin typeface="Courier New" pitchFamily="49" charset="0"/>
                <a:cs typeface="Courier New" pitchFamily="49" charset="0"/>
              </a:rPr>
              <a:t>	}</a:t>
            </a:r>
          </a:p>
        </p:txBody>
      </p:sp>
      <p:sp>
        <p:nvSpPr>
          <p:cNvPr id="51204" name="Rectangle 2"/>
          <p:cNvSpPr>
            <a:spLocks noGrp="1"/>
          </p:cNvSpPr>
          <p:nvPr>
            <p:ph type="title" idx="4294967295"/>
          </p:nvPr>
        </p:nvSpPr>
        <p:spPr>
          <a:xfrm>
            <a:off x="0" y="0"/>
            <a:ext cx="7562850" cy="554038"/>
          </a:xfrm>
        </p:spPr>
        <p:txBody>
          <a:bodyPr>
            <a:normAutofit fontScale="90000"/>
          </a:bodyPr>
          <a:lstStyle/>
          <a:p>
            <a:pPr eaLnBrk="1" hangingPunct="1"/>
            <a:r>
              <a:rPr smtClean="0">
                <a:cs typeface="Arial" charset="0"/>
              </a:rPr>
              <a:t>Static Import (contd.).</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p:cNvSpPr>
          <p:nvPr/>
        </p:nvSpPr>
        <p:spPr bwMode="auto">
          <a:xfrm>
            <a:off x="152400" y="152400"/>
            <a:ext cx="7715250" cy="554038"/>
          </a:xfrm>
          <a:prstGeom prst="rect">
            <a:avLst/>
          </a:prstGeom>
          <a:noFill/>
          <a:ln w="9525">
            <a:noFill/>
            <a:miter lim="800000"/>
            <a:headEnd/>
            <a:tailEnd/>
          </a:ln>
        </p:spPr>
        <p:txBody>
          <a:bodyPr>
            <a:spAutoFit/>
          </a:bodyPr>
          <a:lstStyle/>
          <a:p>
            <a:pPr defTabSz="457200">
              <a:defRPr/>
            </a:pPr>
            <a:r>
              <a:rPr lang="en-US" sz="3000" b="1" dirty="0">
                <a:latin typeface="+mj-lt"/>
                <a:cs typeface="Arial" charset="0"/>
              </a:rPr>
              <a:t>Quiz</a:t>
            </a:r>
          </a:p>
        </p:txBody>
      </p:sp>
      <p:sp>
        <p:nvSpPr>
          <p:cNvPr id="52227" name="Rectangle 3"/>
          <p:cNvSpPr txBox="1">
            <a:spLocks/>
          </p:cNvSpPr>
          <p:nvPr/>
        </p:nvSpPr>
        <p:spPr bwMode="auto">
          <a:xfrm>
            <a:off x="304800" y="1066800"/>
            <a:ext cx="8686800" cy="5029200"/>
          </a:xfrm>
          <a:prstGeom prst="rect">
            <a:avLst/>
          </a:prstGeom>
          <a:noFill/>
          <a:ln w="9525">
            <a:noFill/>
            <a:miter lim="800000"/>
            <a:headEnd/>
            <a:tailEnd/>
          </a:ln>
        </p:spPr>
        <p:txBody>
          <a:bodyPr/>
          <a:lstStyle/>
          <a:p>
            <a:pPr marL="457200" indent="-457200" algn="just" defTabSz="457200">
              <a:spcBef>
                <a:spcPct val="20000"/>
              </a:spcBef>
            </a:pPr>
            <a:r>
              <a:rPr lang="en-US" sz="2400"/>
              <a:t>In one java source file, how many package statements can be used? </a:t>
            </a:r>
          </a:p>
          <a:p>
            <a:pPr marL="914400" lvl="1" indent="-457200" algn="just" defTabSz="457200">
              <a:spcBef>
                <a:spcPct val="20000"/>
              </a:spcBef>
            </a:pPr>
            <a:r>
              <a:rPr lang="en-US" sz="2400"/>
              <a:t>A) One </a:t>
            </a:r>
          </a:p>
          <a:p>
            <a:pPr marL="914400" lvl="1" indent="-457200" algn="just" defTabSz="457200">
              <a:spcBef>
                <a:spcPct val="20000"/>
              </a:spcBef>
            </a:pPr>
            <a:r>
              <a:rPr lang="en-US" sz="2400"/>
              <a:t>B) Two or more</a:t>
            </a:r>
          </a:p>
          <a:p>
            <a:pPr marL="914400" lvl="1" indent="-457200" algn="just" defTabSz="457200">
              <a:spcBef>
                <a:spcPct val="20000"/>
              </a:spcBef>
            </a:pPr>
            <a:endParaRPr lang="en-US" sz="2800"/>
          </a:p>
        </p:txBody>
      </p:sp>
      <p:sp>
        <p:nvSpPr>
          <p:cNvPr id="4" name="Flowchart: Process 3"/>
          <p:cNvSpPr/>
          <p:nvPr/>
        </p:nvSpPr>
        <p:spPr>
          <a:xfrm>
            <a:off x="3505200" y="3124200"/>
            <a:ext cx="3962400" cy="1219200"/>
          </a:xfrm>
          <a:prstGeom prst="flowChartProcess">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solidFill>
                  <a:schemeClr val="tx1"/>
                </a:solidFill>
              </a:rPr>
              <a:t>Only Option A is correct; </a:t>
            </a:r>
          </a:p>
          <a:p>
            <a:pPr algn="ctr">
              <a:defRPr/>
            </a:pPr>
            <a:r>
              <a:rPr lang="en-US" dirty="0">
                <a:solidFill>
                  <a:schemeClr val="tx1"/>
                </a:solidFill>
              </a:rPr>
              <a:t>You can’t have two or more package statements in a java source file</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p:cNvSpPr>
          <p:nvPr>
            <p:ph idx="4294967295"/>
          </p:nvPr>
        </p:nvSpPr>
        <p:spPr>
          <a:xfrm>
            <a:off x="0" y="1066800"/>
            <a:ext cx="8382000" cy="5029200"/>
          </a:xfrm>
        </p:spPr>
        <p:txBody>
          <a:bodyPr/>
          <a:lstStyle/>
          <a:p>
            <a:pPr>
              <a:buFont typeface="Arial" charset="0"/>
              <a:buNone/>
            </a:pPr>
            <a:r>
              <a:rPr sz="2200" b="1" smtClean="0">
                <a:solidFill>
                  <a:srgbClr val="C00000"/>
                </a:solidFill>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Vehicle {</a:t>
            </a:r>
          </a:p>
          <a:p>
            <a:pPr>
              <a:buFont typeface="Arial" charset="0"/>
              <a:buNone/>
            </a:pPr>
            <a:r>
              <a:rPr sz="2200" smtClean="0">
                <a:latin typeface="Courier New" pitchFamily="49" charset="0"/>
                <a:cs typeface="Courier New" pitchFamily="49" charset="0"/>
              </a:rPr>
              <a:t>public void printname() {</a:t>
            </a:r>
          </a:p>
          <a:p>
            <a:pPr>
              <a:buFont typeface="Arial" charset="0"/>
              <a:buNone/>
            </a:pPr>
            <a:r>
              <a:rPr sz="2200" smtClean="0">
                <a:latin typeface="Courier New" pitchFamily="49" charset="0"/>
                <a:cs typeface="Courier New" pitchFamily="49" charset="0"/>
              </a:rPr>
              <a:t>       System.out.println("My name is vehicle");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pPr>
            <a:endParaRPr sz="2200" b="1" smtClean="0">
              <a:latin typeface="Courier New" pitchFamily="49" charset="0"/>
              <a:cs typeface="Courier New" pitchFamily="49" charset="0"/>
            </a:endParaRPr>
          </a:p>
        </p:txBody>
      </p:sp>
      <p:sp>
        <p:nvSpPr>
          <p:cNvPr id="53251" name="Rectangle 2"/>
          <p:cNvSpPr>
            <a:spLocks noGrp="1"/>
          </p:cNvSpPr>
          <p:nvPr>
            <p:ph type="title" idx="4294967295"/>
          </p:nvPr>
        </p:nvSpPr>
        <p:spPr>
          <a:xfrm>
            <a:off x="0" y="31750"/>
            <a:ext cx="7562850" cy="554038"/>
          </a:xfrm>
        </p:spPr>
        <p:txBody>
          <a:bodyPr>
            <a:normAutofit fontScale="90000"/>
          </a:bodyPr>
          <a:lstStyle/>
          <a:p>
            <a:pPr eaLnBrk="1" hangingPunct="1"/>
            <a:r>
              <a:rPr smtClean="0">
                <a:cs typeface="Arial" charset="0"/>
              </a:rPr>
              <a:t>Working with Packages – Example 1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p:cNvSpPr>
          <p:nvPr>
            <p:ph idx="4294967295"/>
          </p:nvPr>
        </p:nvSpPr>
        <p:spPr>
          <a:xfrm>
            <a:off x="0" y="1041400"/>
            <a:ext cx="8382000" cy="5054600"/>
          </a:xfrm>
        </p:spPr>
        <p:txBody>
          <a:bodyPr/>
          <a:lstStyle/>
          <a:p>
            <a:pPr>
              <a:buFont typeface="Arial" charset="0"/>
              <a:buNone/>
            </a:pPr>
            <a:endParaRPr sz="2200" smtClean="0">
              <a:latin typeface="Courier New" pitchFamily="49" charset="0"/>
              <a:cs typeface="Courier New" pitchFamily="49" charset="0"/>
            </a:endParaRPr>
          </a:p>
          <a:p>
            <a:pPr>
              <a:buFont typeface="Arial" charset="0"/>
              <a:buNone/>
            </a:pPr>
            <a:r>
              <a:rPr sz="2200" b="1" smtClean="0">
                <a:solidFill>
                  <a:srgbClr val="C00000"/>
                </a:solidFill>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Bike </a:t>
            </a:r>
            <a:r>
              <a:rPr sz="2200" smtClean="0">
                <a:solidFill>
                  <a:srgbClr val="C00000"/>
                </a:solidFill>
                <a:latin typeface="Courier New" pitchFamily="49" charset="0"/>
                <a:cs typeface="Courier New" pitchFamily="49" charset="0"/>
              </a:rPr>
              <a:t>extends</a:t>
            </a:r>
            <a:r>
              <a:rPr sz="2200" smtClean="0">
                <a:latin typeface="Courier New" pitchFamily="49" charset="0"/>
                <a:cs typeface="Courier New" pitchFamily="49" charset="0"/>
              </a:rPr>
              <a:t>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bike");</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a:p>
            <a:pPr lvl="3" algn="just">
              <a:lnSpc>
                <a:spcPct val="90000"/>
              </a:lnSpc>
              <a:buFont typeface="Arial" charset="0"/>
              <a:buNone/>
            </a:pPr>
            <a:endParaRPr sz="2200" b="1" smtClean="0">
              <a:latin typeface="Courier New" pitchFamily="49" charset="0"/>
              <a:cs typeface="Courier New" pitchFamily="49" charset="0"/>
            </a:endParaRPr>
          </a:p>
        </p:txBody>
      </p:sp>
      <p:sp>
        <p:nvSpPr>
          <p:cNvPr id="54275" name="Rectangle 2"/>
          <p:cNvSpPr>
            <a:spLocks noGrp="1"/>
          </p:cNvSpPr>
          <p:nvPr>
            <p:ph type="title" idx="4294967295"/>
          </p:nvPr>
        </p:nvSpPr>
        <p:spPr>
          <a:xfrm>
            <a:off x="0" y="228600"/>
            <a:ext cx="8686800" cy="554038"/>
          </a:xfrm>
        </p:spPr>
        <p:txBody>
          <a:bodyPr>
            <a:normAutofit fontScale="90000"/>
          </a:bodyPr>
          <a:lstStyle/>
          <a:p>
            <a:pPr eaLnBrk="1" hangingPunct="1"/>
            <a:r>
              <a:rPr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p:cNvSpPr>
          <p:nvPr>
            <p:ph idx="4294967295"/>
          </p:nvPr>
        </p:nvSpPr>
        <p:spPr>
          <a:xfrm>
            <a:off x="0" y="1066800"/>
            <a:ext cx="8382000" cy="5029200"/>
          </a:xfrm>
        </p:spPr>
        <p:txBody>
          <a:bodyPr/>
          <a:lstStyle/>
          <a:p>
            <a:pPr>
              <a:buFont typeface="Arial" charset="0"/>
              <a:buNone/>
            </a:pPr>
            <a:r>
              <a:rPr sz="2200" b="1" smtClean="0">
                <a:solidFill>
                  <a:srgbClr val="C00000"/>
                </a:solidFill>
                <a:latin typeface="Courier New" pitchFamily="49" charset="0"/>
                <a:cs typeface="Courier New" pitchFamily="49" charset="0"/>
              </a:rPr>
              <a:t>package automobile;</a:t>
            </a:r>
          </a:p>
          <a:p>
            <a:pPr>
              <a:buFont typeface="Arial" charset="0"/>
              <a:buNone/>
            </a:pPr>
            <a:endParaRPr sz="2200" smtClean="0">
              <a:latin typeface="Courier New" pitchFamily="49" charset="0"/>
              <a:cs typeface="Courier New" pitchFamily="49" charset="0"/>
            </a:endParaRPr>
          </a:p>
          <a:p>
            <a:pPr>
              <a:buFont typeface="Arial" charset="0"/>
              <a:buNone/>
            </a:pPr>
            <a:r>
              <a:rPr sz="2200" smtClean="0">
                <a:latin typeface="Courier New" pitchFamily="49" charset="0"/>
                <a:cs typeface="Courier New" pitchFamily="49" charset="0"/>
              </a:rPr>
              <a:t>public class Car extends Vehicle {</a:t>
            </a:r>
          </a:p>
          <a:p>
            <a:pPr>
              <a:buFont typeface="Arial" charset="0"/>
              <a:buNone/>
            </a:pPr>
            <a:r>
              <a:rPr sz="2200" smtClean="0">
                <a:latin typeface="Courier New" pitchFamily="49" charset="0"/>
                <a:cs typeface="Courier New" pitchFamily="49" charset="0"/>
              </a:rPr>
              <a:t>    public void printname() {</a:t>
            </a:r>
          </a:p>
          <a:p>
            <a:pPr>
              <a:buFont typeface="Arial" charset="0"/>
              <a:buNone/>
            </a:pPr>
            <a:r>
              <a:rPr sz="2200" smtClean="0">
                <a:latin typeface="Courier New" pitchFamily="49" charset="0"/>
                <a:cs typeface="Courier New" pitchFamily="49" charset="0"/>
              </a:rPr>
              <a:t>        System.out.println("My name is car");</a:t>
            </a:r>
          </a:p>
          <a:p>
            <a:pPr>
              <a:buFont typeface="Arial" charset="0"/>
              <a:buNone/>
            </a:pPr>
            <a:r>
              <a:rPr sz="2200" smtClean="0">
                <a:latin typeface="Courier New" pitchFamily="49" charset="0"/>
                <a:cs typeface="Courier New" pitchFamily="49" charset="0"/>
              </a:rPr>
              <a:t>        System.out.println(" I am defined inside automobile package");</a:t>
            </a:r>
          </a:p>
          <a:p>
            <a:pPr>
              <a:buFont typeface="Arial" charset="0"/>
              <a:buNone/>
            </a:pPr>
            <a:r>
              <a:rPr sz="2200" smtClean="0">
                <a:latin typeface="Courier New" pitchFamily="49" charset="0"/>
                <a:cs typeface="Courier New" pitchFamily="49" charset="0"/>
              </a:rPr>
              <a:t>    }</a:t>
            </a:r>
          </a:p>
          <a:p>
            <a:pPr>
              <a:buFont typeface="Arial" charset="0"/>
              <a:buNone/>
            </a:pPr>
            <a:r>
              <a:rPr sz="2200" smtClean="0">
                <a:latin typeface="Courier New" pitchFamily="49" charset="0"/>
                <a:cs typeface="Courier New" pitchFamily="49" charset="0"/>
              </a:rPr>
              <a:t>}</a:t>
            </a:r>
          </a:p>
        </p:txBody>
      </p:sp>
      <p:sp>
        <p:nvSpPr>
          <p:cNvPr id="55299" name="Rectangle 2"/>
          <p:cNvSpPr>
            <a:spLocks noGrp="1"/>
          </p:cNvSpPr>
          <p:nvPr>
            <p:ph type="title" idx="4294967295"/>
          </p:nvPr>
        </p:nvSpPr>
        <p:spPr>
          <a:xfrm>
            <a:off x="0" y="152400"/>
            <a:ext cx="8763000" cy="806450"/>
          </a:xfrm>
        </p:spPr>
        <p:txBody>
          <a:bodyPr>
            <a:normAutofit fontScale="90000"/>
          </a:bodyPr>
          <a:lstStyle/>
          <a:p>
            <a:pPr eaLnBrk="1" hangingPunct="1"/>
            <a:r>
              <a:rPr smtClean="0">
                <a:cs typeface="Arial" charset="0"/>
              </a:rPr>
              <a:t>Working with Packages – Example 1 (Contd.). </a:t>
            </a:r>
          </a:p>
        </p:txBody>
      </p:sp>
      <p:sp>
        <p:nvSpPr>
          <p:cNvPr id="4" name="Rectangular Callout 3"/>
          <p:cNvSpPr/>
          <p:nvPr/>
        </p:nvSpPr>
        <p:spPr>
          <a:xfrm>
            <a:off x="3619500" y="4965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package name? </a:t>
            </a:r>
          </a:p>
          <a:p>
            <a:pPr algn="ctr">
              <a:defRPr/>
            </a:pPr>
            <a:r>
              <a:rPr lang="en-US" dirty="0"/>
              <a:t>How you will save this file?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p:cNvSpPr>
          <p:nvPr>
            <p:ph idx="4294967295"/>
          </p:nvPr>
        </p:nvSpPr>
        <p:spPr>
          <a:xfrm>
            <a:off x="0" y="1066800"/>
            <a:ext cx="8610600" cy="5029200"/>
          </a:xfrm>
        </p:spPr>
        <p:txBody>
          <a:bodyPr/>
          <a:lstStyle/>
          <a:p>
            <a:pPr algn="just" eaLnBrk="1" hangingPunct="1"/>
            <a:r>
              <a:rPr smtClean="0">
                <a:cs typeface="Arial" charset="0"/>
              </a:rPr>
              <a:t>Often, you would want to define a superclass that declares the structure of a given abstraction without providing the implementation of every method  </a:t>
            </a:r>
          </a:p>
          <a:p>
            <a:pPr algn="just" eaLnBrk="1" hangingPunct="1"/>
            <a:r>
              <a:rPr smtClean="0">
                <a:cs typeface="Arial" charset="0"/>
              </a:rPr>
              <a:t>The objective is to:</a:t>
            </a:r>
          </a:p>
          <a:p>
            <a:pPr lvl="1" algn="just" eaLnBrk="1" hangingPunct="1"/>
            <a:r>
              <a:rPr sz="2000" smtClean="0"/>
              <a:t>Create a superclass that only defines a generalized form that will be shared by all of its subclasses</a:t>
            </a:r>
          </a:p>
          <a:p>
            <a:pPr lvl="1" algn="just" eaLnBrk="1" hangingPunct="1"/>
            <a:r>
              <a:rPr sz="2000" smtClean="0"/>
              <a:t>leaving it to each subclass to provide for its own specific implementations</a:t>
            </a:r>
          </a:p>
          <a:p>
            <a:pPr lvl="1" algn="just" eaLnBrk="1" hangingPunct="1"/>
            <a:r>
              <a:rPr sz="2000" smtClean="0"/>
              <a:t>Such a class determines the nature of the methods that the subclasses </a:t>
            </a:r>
            <a:r>
              <a:rPr sz="2000" b="1" i="1" smtClean="0"/>
              <a:t>must implement</a:t>
            </a:r>
            <a:endParaRPr sz="2000" smtClean="0"/>
          </a:p>
          <a:p>
            <a:pPr lvl="1" algn="just" eaLnBrk="1" hangingPunct="1"/>
            <a:r>
              <a:rPr sz="2000" smtClean="0"/>
              <a:t>Such a superclass is unable to create a meaningful implementation for a method or methods</a:t>
            </a:r>
          </a:p>
        </p:txBody>
      </p:sp>
      <p:sp>
        <p:nvSpPr>
          <p:cNvPr id="17411" name="Rectangle 2"/>
          <p:cNvSpPr>
            <a:spLocks noGrp="1"/>
          </p:cNvSpPr>
          <p:nvPr>
            <p:ph type="title" idx="4294967295"/>
          </p:nvPr>
        </p:nvSpPr>
        <p:spPr>
          <a:xfrm>
            <a:off x="228600" y="152400"/>
            <a:ext cx="8915400" cy="549275"/>
          </a:xfrm>
        </p:spPr>
        <p:txBody>
          <a:bodyPr>
            <a:normAutofit fontScale="90000"/>
          </a:bodyPr>
          <a:lstStyle/>
          <a:p>
            <a:pPr eaLnBrk="1" hangingPunct="1"/>
            <a:r>
              <a:rPr smtClean="0">
                <a:cs typeface="Arial" charset="0"/>
              </a:rPr>
              <a:t>Abstract Classes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p:cNvSpPr>
          <p:nvPr>
            <p:ph idx="4294967295"/>
          </p:nvPr>
        </p:nvSpPr>
        <p:spPr>
          <a:xfrm>
            <a:off x="0" y="990600"/>
            <a:ext cx="8382000" cy="5334000"/>
          </a:xfrm>
        </p:spPr>
        <p:txBody>
          <a:bodyPr/>
          <a:lstStyle/>
          <a:p>
            <a:pPr>
              <a:buFont typeface="Arial" charset="0"/>
              <a:buNone/>
            </a:pPr>
            <a:r>
              <a:rPr sz="2200" b="1" smtClean="0">
                <a:solidFill>
                  <a:srgbClr val="C00000"/>
                </a:solidFill>
                <a:latin typeface="Courier New" pitchFamily="49" charset="0"/>
                <a:cs typeface="Courier New" pitchFamily="49" charset="0"/>
              </a:rPr>
              <a:t>package au_test;</a:t>
            </a:r>
          </a:p>
          <a:p>
            <a:pPr>
              <a:buFont typeface="Arial" charset="0"/>
              <a:buNone/>
            </a:pPr>
            <a:r>
              <a:rPr sz="2200" b="1" smtClean="0">
                <a:solidFill>
                  <a:srgbClr val="C00000"/>
                </a:solidFill>
                <a:latin typeface="Courier New" pitchFamily="49" charset="0"/>
                <a:cs typeface="Courier New" pitchFamily="49" charset="0"/>
              </a:rPr>
              <a:t>import automobile.*;</a:t>
            </a:r>
          </a:p>
          <a:p>
            <a:pPr>
              <a:buFont typeface="Arial" charset="0"/>
              <a:buNone/>
            </a:pPr>
            <a:r>
              <a:rPr sz="2200" b="1" smtClean="0">
                <a:latin typeface="Courier New" pitchFamily="49" charset="0"/>
                <a:cs typeface="Courier New" pitchFamily="49" charset="0"/>
              </a:rPr>
              <a:t>public class tester {</a:t>
            </a:r>
          </a:p>
          <a:p>
            <a:pPr>
              <a:buFont typeface="Arial" charset="0"/>
              <a:buNone/>
            </a:pPr>
            <a:r>
              <a:rPr sz="2200" b="1" smtClean="0">
                <a:latin typeface="Courier New" pitchFamily="49" charset="0"/>
                <a:cs typeface="Courier New" pitchFamily="49" charset="0"/>
              </a:rPr>
              <a:t>public static void main(String s[ ] ) </a:t>
            </a: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System.out.println(" I am tester class defined inside au_tester package");</a:t>
            </a:r>
          </a:p>
          <a:p>
            <a:pPr>
              <a:buFont typeface="Arial" charset="0"/>
              <a:buNone/>
            </a:pPr>
            <a:r>
              <a:rPr sz="2200" smtClean="0">
                <a:latin typeface="Courier New" pitchFamily="49" charset="0"/>
                <a:cs typeface="Courier New" pitchFamily="49" charset="0"/>
              </a:rPr>
              <a:t>System.out.println(" I had imported all classes of automobile package");</a:t>
            </a:r>
          </a:p>
          <a:p>
            <a:pPr>
              <a:buFont typeface="Arial" charset="0"/>
              <a:buNone/>
            </a:pPr>
            <a:r>
              <a:rPr sz="2200" smtClean="0">
                <a:latin typeface="Courier New" pitchFamily="49" charset="0"/>
                <a:cs typeface="Courier New" pitchFamily="49" charset="0"/>
              </a:rPr>
              <a:t>System.out.println(" Creating instances of Vehicle, Car and Bike ");</a:t>
            </a:r>
          </a:p>
          <a:p>
            <a:pPr>
              <a:buFont typeface="Arial" charset="0"/>
              <a:buNone/>
            </a:pPr>
            <a:r>
              <a:rPr sz="2200" smtClean="0">
                <a:latin typeface="Courier New" pitchFamily="49" charset="0"/>
                <a:cs typeface="Courier New" pitchFamily="49" charset="0"/>
              </a:rPr>
              <a:t>System.out.println(" ------------------------");</a:t>
            </a:r>
          </a:p>
          <a:p>
            <a:pPr>
              <a:buFont typeface="Arial" charset="0"/>
              <a:buNone/>
            </a:pPr>
            <a:endParaRPr sz="2200" smtClean="0">
              <a:latin typeface="Courier New" pitchFamily="49" charset="0"/>
              <a:cs typeface="Courier New" pitchFamily="49" charset="0"/>
            </a:endParaRPr>
          </a:p>
        </p:txBody>
      </p:sp>
      <p:sp>
        <p:nvSpPr>
          <p:cNvPr id="56323" name="Rectangle 2"/>
          <p:cNvSpPr>
            <a:spLocks noGrp="1"/>
          </p:cNvSpPr>
          <p:nvPr>
            <p:ph type="title" idx="4294967295"/>
          </p:nvPr>
        </p:nvSpPr>
        <p:spPr>
          <a:xfrm>
            <a:off x="0" y="152400"/>
            <a:ext cx="8763000" cy="609600"/>
          </a:xfrm>
        </p:spPr>
        <p:txBody>
          <a:bodyPr>
            <a:normAutofit fontScale="90000"/>
          </a:bodyPr>
          <a:lstStyle/>
          <a:p>
            <a:pPr eaLnBrk="1" hangingPunct="1"/>
            <a:r>
              <a:rPr smtClean="0">
                <a:cs typeface="Arial" charset="0"/>
              </a:rPr>
              <a:t>Working with Packages – Example 1 (Contd.).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p:cNvSpPr>
          <p:nvPr>
            <p:ph idx="4294967295"/>
          </p:nvPr>
        </p:nvSpPr>
        <p:spPr>
          <a:xfrm>
            <a:off x="0" y="1066800"/>
            <a:ext cx="8382000" cy="5029200"/>
          </a:xfrm>
        </p:spPr>
        <p:txBody>
          <a:bodyPr/>
          <a:lstStyle/>
          <a:p>
            <a:pPr>
              <a:buFont typeface="Arial" charset="0"/>
              <a:buNone/>
            </a:pPr>
            <a:r>
              <a:rPr sz="2200" smtClean="0">
                <a:latin typeface="Courier New" pitchFamily="49" charset="0"/>
                <a:cs typeface="Courier New" pitchFamily="49" charset="0"/>
              </a:rPr>
              <a:t>Vehicle v = </a:t>
            </a:r>
            <a:r>
              <a:rPr sz="2200" b="1" smtClean="0">
                <a:latin typeface="Courier New" pitchFamily="49" charset="0"/>
                <a:cs typeface="Courier New" pitchFamily="49" charset="0"/>
              </a:rPr>
              <a:t>new Vehicle();</a:t>
            </a:r>
          </a:p>
          <a:p>
            <a:pPr>
              <a:buFont typeface="Arial" charset="0"/>
              <a:buNone/>
            </a:pPr>
            <a:r>
              <a:rPr sz="2200" smtClean="0">
                <a:latin typeface="Courier New" pitchFamily="49" charset="0"/>
                <a:cs typeface="Courier New" pitchFamily="49" charset="0"/>
              </a:rPr>
              <a:t>Car c = </a:t>
            </a:r>
            <a:r>
              <a:rPr sz="2200" b="1" smtClean="0">
                <a:latin typeface="Courier New" pitchFamily="49" charset="0"/>
                <a:cs typeface="Courier New" pitchFamily="49" charset="0"/>
              </a:rPr>
              <a:t>new Car();</a:t>
            </a:r>
          </a:p>
          <a:p>
            <a:pPr>
              <a:buFont typeface="Arial" charset="0"/>
              <a:buNone/>
            </a:pPr>
            <a:r>
              <a:rPr sz="2200" smtClean="0">
                <a:latin typeface="Courier New" pitchFamily="49" charset="0"/>
                <a:cs typeface="Courier New" pitchFamily="49" charset="0"/>
              </a:rPr>
              <a:t>Bike b = </a:t>
            </a:r>
            <a:r>
              <a:rPr sz="2200" b="1" smtClean="0">
                <a:latin typeface="Courier New" pitchFamily="49" charset="0"/>
                <a:cs typeface="Courier New" pitchFamily="49" charset="0"/>
              </a:rPr>
              <a:t>new Bike();</a:t>
            </a:r>
          </a:p>
          <a:p>
            <a:pPr>
              <a:buFont typeface="Arial" charset="0"/>
              <a:buNone/>
            </a:pPr>
            <a:r>
              <a:rPr sz="2200" smtClean="0">
                <a:latin typeface="Courier New" pitchFamily="49" charset="0"/>
                <a:cs typeface="Courier New" pitchFamily="49" charset="0"/>
              </a:rPr>
              <a:t>System.out.println(" Accessing the functions using objects");</a:t>
            </a:r>
          </a:p>
          <a:p>
            <a:pPr>
              <a:buFont typeface="Arial" charset="0"/>
              <a:buNone/>
            </a:pPr>
            <a:r>
              <a:rPr sz="2200" smtClean="0">
                <a:latin typeface="Courier New" pitchFamily="49" charset="0"/>
                <a:cs typeface="Courier New" pitchFamily="49" charset="0"/>
              </a:rPr>
              <a:t>System.out.println(" --------------------- ");</a:t>
            </a:r>
          </a:p>
          <a:p>
            <a:pPr>
              <a:buFont typeface="Arial" charset="0"/>
              <a:buNone/>
            </a:pPr>
            <a:r>
              <a:rPr sz="2200" smtClean="0">
                <a:latin typeface="Courier New" pitchFamily="49" charset="0"/>
                <a:cs typeface="Courier New" pitchFamily="49" charset="0"/>
              </a:rPr>
              <a:t> v.printname();</a:t>
            </a:r>
          </a:p>
          <a:p>
            <a:pPr>
              <a:buFont typeface="Arial" charset="0"/>
              <a:buNone/>
            </a:pPr>
            <a:r>
              <a:rPr sz="2200" smtClean="0">
                <a:latin typeface="Courier New" pitchFamily="49" charset="0"/>
                <a:cs typeface="Courier New" pitchFamily="49" charset="0"/>
              </a:rPr>
              <a:t> c.printname();</a:t>
            </a:r>
          </a:p>
          <a:p>
            <a:pPr>
              <a:buFont typeface="Arial" charset="0"/>
              <a:buNone/>
            </a:pPr>
            <a:r>
              <a:rPr sz="2200" smtClean="0">
                <a:latin typeface="Courier New" pitchFamily="49" charset="0"/>
                <a:cs typeface="Courier New" pitchFamily="49" charset="0"/>
              </a:rPr>
              <a:t> b.printname();</a:t>
            </a:r>
          </a:p>
          <a:p>
            <a:pPr>
              <a:buFont typeface="Arial" charset="0"/>
              <a:buNone/>
            </a:pPr>
            <a:r>
              <a:rPr sz="2200" smtClean="0">
                <a:latin typeface="Courier New" pitchFamily="49" charset="0"/>
                <a:cs typeface="Courier New" pitchFamily="49" charset="0"/>
              </a:rPr>
              <a:t>}</a:t>
            </a:r>
          </a:p>
          <a:p>
            <a:pPr>
              <a:buFont typeface="Arial" charset="0"/>
              <a:buNone/>
            </a:pPr>
            <a:r>
              <a:rPr sz="2200" smtClean="0">
                <a:latin typeface="Courier New" pitchFamily="49" charset="0"/>
                <a:cs typeface="Courier New" pitchFamily="49" charset="0"/>
              </a:rPr>
              <a:t>}</a:t>
            </a:r>
          </a:p>
          <a:p>
            <a:pPr>
              <a:buFont typeface="Arial" charset="0"/>
              <a:buNone/>
            </a:pPr>
            <a:endParaRPr sz="2200" smtClean="0">
              <a:latin typeface="Courier New" pitchFamily="49" charset="0"/>
              <a:cs typeface="Courier New" pitchFamily="49" charset="0"/>
            </a:endParaRPr>
          </a:p>
        </p:txBody>
      </p:sp>
      <p:sp>
        <p:nvSpPr>
          <p:cNvPr id="57347" name="Rectangle 2"/>
          <p:cNvSpPr>
            <a:spLocks noGrp="1"/>
          </p:cNvSpPr>
          <p:nvPr>
            <p:ph type="title" idx="4294967295"/>
          </p:nvPr>
        </p:nvSpPr>
        <p:spPr>
          <a:xfrm>
            <a:off x="0" y="228600"/>
            <a:ext cx="8534400" cy="554038"/>
          </a:xfrm>
        </p:spPr>
        <p:txBody>
          <a:bodyPr>
            <a:normAutofit fontScale="90000"/>
          </a:bodyPr>
          <a:lstStyle/>
          <a:p>
            <a:pPr eaLnBrk="1" hangingPunct="1"/>
            <a:r>
              <a:rPr smtClean="0">
                <a:cs typeface="Arial" charset="0"/>
              </a:rPr>
              <a:t>Working with Packages – Example 1 (Contd.). </a:t>
            </a:r>
          </a:p>
        </p:txBody>
      </p:sp>
      <p:sp>
        <p:nvSpPr>
          <p:cNvPr id="4" name="Rectangular Callout 3"/>
          <p:cNvSpPr/>
          <p:nvPr/>
        </p:nvSpPr>
        <p:spPr>
          <a:xfrm>
            <a:off x="3657600" y="3822700"/>
            <a:ext cx="4584700" cy="1295400"/>
          </a:xfrm>
          <a:prstGeom prst="wedgeRectCallout">
            <a:avLst>
              <a:gd name="adj1" fmla="val -22538"/>
              <a:gd name="adj2" fmla="val -64216"/>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dirty="0"/>
          </a:p>
          <a:p>
            <a:pPr algn="ctr">
              <a:defRPr/>
            </a:pPr>
            <a:r>
              <a:rPr lang="en-US" dirty="0"/>
              <a:t>How you will save this file? </a:t>
            </a:r>
          </a:p>
          <a:p>
            <a:pPr algn="ctr">
              <a:defRPr/>
            </a:pPr>
            <a:r>
              <a:rPr lang="en-US" u="sng" dirty="0"/>
              <a:t>In command prompt:  </a:t>
            </a:r>
          </a:p>
          <a:p>
            <a:pPr algn="ctr">
              <a:defRPr/>
            </a:pPr>
            <a:r>
              <a:rPr lang="en-US" dirty="0"/>
              <a:t>How you will compile? </a:t>
            </a:r>
          </a:p>
          <a:p>
            <a:pPr algn="ctr">
              <a:defRPr/>
            </a:pPr>
            <a:r>
              <a:rPr lang="en-US" dirty="0"/>
              <a:t>And How you will run? </a:t>
            </a:r>
          </a:p>
          <a:p>
            <a:pPr algn="ctr">
              <a:defRPr/>
            </a:pPr>
            <a:endParaRPr lang="en-US" dirty="0"/>
          </a:p>
        </p:txBody>
      </p:sp>
      <p:sp>
        <p:nvSpPr>
          <p:cNvPr id="5" name="Rectangular Callout 4"/>
          <p:cNvSpPr/>
          <p:nvPr/>
        </p:nvSpPr>
        <p:spPr>
          <a:xfrm>
            <a:off x="3619500" y="5473700"/>
            <a:ext cx="4660900" cy="850900"/>
          </a:xfrm>
          <a:prstGeom prst="wedgeRectCallout">
            <a:avLst>
              <a:gd name="adj1" fmla="val -21844"/>
              <a:gd name="adj2" fmla="val -83824"/>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US" dirty="0"/>
              <a:t>What is the output of the program?</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381000" y="228600"/>
            <a:ext cx="8537575" cy="609600"/>
          </a:xfrm>
        </p:spPr>
        <p:txBody>
          <a:bodyPr/>
          <a:lstStyle/>
          <a:p>
            <a:pPr>
              <a:defRPr/>
            </a:pPr>
            <a:r>
              <a:rPr sz="2200"/>
              <a:t>What will be the result, when you try to compile and execute :</a:t>
            </a:r>
          </a:p>
        </p:txBody>
      </p:sp>
      <p:sp>
        <p:nvSpPr>
          <p:cNvPr id="58371" name="Text Placeholder 2"/>
          <p:cNvSpPr>
            <a:spLocks noGrp="1"/>
          </p:cNvSpPr>
          <p:nvPr>
            <p:ph type="body" sz="quarter" idx="16"/>
          </p:nvPr>
        </p:nvSpPr>
        <p:spPr>
          <a:xfrm>
            <a:off x="381000" y="914400"/>
            <a:ext cx="8240713" cy="5334000"/>
          </a:xfrm>
        </p:spPr>
        <p:txBody>
          <a:bodyPr>
            <a:normAutofit lnSpcReduction="10000"/>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4419600" y="5257800"/>
            <a:ext cx="3124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Compilation Error…Why?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0" y="228600"/>
            <a:ext cx="8918575" cy="400050"/>
          </a:xfrm>
        </p:spPr>
        <p:txBody>
          <a:bodyPr/>
          <a:lstStyle/>
          <a:p>
            <a:pPr>
              <a:defRPr/>
            </a:pPr>
            <a:r>
              <a:rPr sz="2000"/>
              <a:t>What will be the result, when you try to compile and execute </a:t>
            </a:r>
            <a:r>
              <a:rPr sz="2000">
                <a:cs typeface="Arial" charset="0"/>
              </a:rPr>
              <a:t>(Contd.).</a:t>
            </a:r>
            <a:endParaRPr sz="2000"/>
          </a:p>
        </p:txBody>
      </p:sp>
      <p:sp>
        <p:nvSpPr>
          <p:cNvPr id="59395" name="Text Placeholder 2"/>
          <p:cNvSpPr>
            <a:spLocks noGrp="1"/>
          </p:cNvSpPr>
          <p:nvPr>
            <p:ph type="body" sz="quarter" idx="16"/>
          </p:nvPr>
        </p:nvSpPr>
        <p:spPr>
          <a:xfrm>
            <a:off x="381000" y="914400"/>
            <a:ext cx="8763000" cy="5638800"/>
          </a:xfrm>
        </p:spPr>
        <p:txBody>
          <a:bodyPr>
            <a:normAutofit/>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public void m1()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5" name="Rounded Rectangle 4"/>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152400" y="228600"/>
            <a:ext cx="8766175" cy="400050"/>
          </a:xfrm>
        </p:spPr>
        <p:txBody>
          <a:bodyPr/>
          <a:lstStyle/>
          <a:p>
            <a:pPr>
              <a:defRPr/>
            </a:pPr>
            <a:r>
              <a:rPr sz="2000"/>
              <a:t>What will be the result, when you try to compile and execute </a:t>
            </a:r>
            <a:r>
              <a:rPr sz="2000">
                <a:cs typeface="Arial" charset="0"/>
              </a:rPr>
              <a:t>(Contd.).</a:t>
            </a:r>
            <a:endParaRPr sz="2000"/>
          </a:p>
        </p:txBody>
      </p:sp>
      <p:sp>
        <p:nvSpPr>
          <p:cNvPr id="60419" name="Text Placeholder 2"/>
          <p:cNvSpPr>
            <a:spLocks noGrp="1"/>
          </p:cNvSpPr>
          <p:nvPr>
            <p:ph type="body" sz="quarter" idx="16"/>
          </p:nvPr>
        </p:nvSpPr>
        <p:spPr>
          <a:xfrm>
            <a:off x="381000" y="914400"/>
            <a:ext cx="8610600" cy="5638800"/>
          </a:xfrm>
        </p:spPr>
        <p:txBody>
          <a:bodyPr>
            <a:normAutofit/>
          </a:bodyPr>
          <a:lstStyle/>
          <a:p>
            <a:pPr>
              <a:buFont typeface="Arial" charset="0"/>
              <a:buNone/>
            </a:pPr>
            <a:r>
              <a:rPr smtClean="0">
                <a:cs typeface="Arial" charset="0"/>
              </a:rPr>
              <a:t>class A1 {</a:t>
            </a:r>
          </a:p>
          <a:p>
            <a:pPr lvl="1">
              <a:buFont typeface="Arial" charset="0"/>
              <a:buNone/>
            </a:pPr>
            <a:r>
              <a:rPr smtClean="0"/>
              <a:t>protected void m1() {</a:t>
            </a:r>
          </a:p>
          <a:p>
            <a:pPr lvl="2">
              <a:buFont typeface="Arial" charset="0"/>
              <a:buNone/>
            </a:pPr>
            <a:r>
              <a:rPr smtClean="0"/>
              <a:t>System.out.println(“m1 method of class A1”);</a:t>
            </a:r>
          </a:p>
          <a:p>
            <a:pPr lvl="1">
              <a:buFont typeface="Arial" charset="0"/>
              <a:buNone/>
            </a:pPr>
            <a:r>
              <a:rPr smtClean="0"/>
              <a:t>}</a:t>
            </a:r>
          </a:p>
          <a:p>
            <a:pPr>
              <a:buFont typeface="Arial" charset="0"/>
              <a:buNone/>
            </a:pPr>
            <a:r>
              <a:rPr smtClean="0">
                <a:cs typeface="Arial" charset="0"/>
              </a:rPr>
              <a:t>}</a:t>
            </a:r>
          </a:p>
          <a:p>
            <a:pPr>
              <a:buFont typeface="Arial" charset="0"/>
              <a:buNone/>
            </a:pPr>
            <a:r>
              <a:rPr smtClean="0">
                <a:cs typeface="Arial" charset="0"/>
              </a:rPr>
              <a:t>class A2 extends A1 {</a:t>
            </a:r>
          </a:p>
          <a:p>
            <a:pPr lvl="1">
              <a:buFont typeface="Arial" charset="0"/>
              <a:buNone/>
            </a:pPr>
            <a:r>
              <a:rPr smtClean="0"/>
              <a:t>void m1(int i) {</a:t>
            </a:r>
          </a:p>
          <a:p>
            <a:pPr lvl="2">
              <a:buFont typeface="Arial" charset="0"/>
              <a:buNone/>
            </a:pPr>
            <a:r>
              <a:rPr smtClean="0"/>
              <a:t>System.out.println(“m1 method of class A2”);</a:t>
            </a:r>
          </a:p>
          <a:p>
            <a:pPr lvl="1">
              <a:buFont typeface="Arial" charset="0"/>
              <a:buNone/>
            </a:pPr>
            <a:r>
              <a:rPr smtClean="0"/>
              <a:t>}</a:t>
            </a:r>
          </a:p>
          <a:p>
            <a:pPr lvl="1">
              <a:buFont typeface="Arial" charset="0"/>
              <a:buNone/>
            </a:pPr>
            <a:r>
              <a:rPr smtClean="0"/>
              <a:t>public static void main(String[] args) {</a:t>
            </a:r>
          </a:p>
          <a:p>
            <a:pPr lvl="1">
              <a:buFont typeface="Arial" charset="0"/>
              <a:buNone/>
            </a:pPr>
            <a:r>
              <a:rPr smtClean="0"/>
              <a:t>	A2 x = new A2();</a:t>
            </a:r>
          </a:p>
          <a:p>
            <a:pPr lvl="1">
              <a:buFont typeface="Arial" charset="0"/>
              <a:buNone/>
            </a:pPr>
            <a:r>
              <a:rPr smtClean="0"/>
              <a:t>	x.m1();</a:t>
            </a:r>
          </a:p>
          <a:p>
            <a:pPr lvl="1">
              <a:buFont typeface="Arial" charset="0"/>
              <a:buNone/>
            </a:pPr>
            <a:r>
              <a:rPr smtClean="0"/>
              <a:t>}</a:t>
            </a:r>
          </a:p>
          <a:p>
            <a:pPr>
              <a:buFont typeface="Arial" charset="0"/>
              <a:buNone/>
            </a:pPr>
            <a:r>
              <a:rPr smtClean="0">
                <a:cs typeface="Arial" charset="0"/>
              </a:rPr>
              <a:t>}</a:t>
            </a:r>
          </a:p>
          <a:p>
            <a:pPr>
              <a:buFont typeface="Arial" charset="0"/>
              <a:buNone/>
            </a:pPr>
            <a:endParaRPr smtClean="0">
              <a:cs typeface="Arial" charset="0"/>
            </a:endParaRPr>
          </a:p>
        </p:txBody>
      </p:sp>
      <p:sp>
        <p:nvSpPr>
          <p:cNvPr id="4" name="Rounded Rectangle 3"/>
          <p:cNvSpPr/>
          <p:nvPr/>
        </p:nvSpPr>
        <p:spPr>
          <a:xfrm>
            <a:off x="381000" y="5791200"/>
            <a:ext cx="85344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dirty="0"/>
              <a:t>The code compiles and executes successfully..! Prints “m1 method of class A1”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4294967295"/>
          </p:nvPr>
        </p:nvSpPr>
        <p:spPr>
          <a:xfrm>
            <a:off x="0" y="1066800"/>
            <a:ext cx="8610600" cy="5181600"/>
          </a:xfrm>
        </p:spPr>
        <p:txBody>
          <a:bodyPr>
            <a:normAutofit/>
          </a:bodyPr>
          <a:lstStyle/>
          <a:p>
            <a:pPr algn="just" eaLnBrk="1" fontAlgn="auto" hangingPunct="1">
              <a:spcAft>
                <a:spcPts val="0"/>
              </a:spcAft>
              <a:buFont typeface="Arial" charset="0"/>
              <a:buNone/>
              <a:defRPr/>
            </a:pPr>
            <a:r>
              <a:rPr smtClean="0"/>
              <a:t>An </a:t>
            </a:r>
            <a:r>
              <a:t>interface is a named collection of method declarations (without implementations</a:t>
            </a:r>
            <a:r>
              <a:rPr smtClean="0"/>
              <a:t>)</a:t>
            </a:r>
          </a:p>
          <a:p>
            <a:pPr algn="just" eaLnBrk="1" fontAlgn="auto" hangingPunct="1">
              <a:spcAft>
                <a:spcPts val="0"/>
              </a:spcAft>
              <a:buFont typeface="Arial"/>
              <a:buChar char="•"/>
              <a:defRPr/>
            </a:pPr>
            <a:endParaRPr sz="800"/>
          </a:p>
          <a:p>
            <a:pPr lvl="1" algn="just" eaLnBrk="1" fontAlgn="auto" hangingPunct="1">
              <a:spcAft>
                <a:spcPts val="0"/>
              </a:spcAft>
              <a:buFont typeface="Arial"/>
              <a:buChar char="–"/>
              <a:defRPr/>
            </a:pPr>
            <a:r>
              <a:rPr sz="2000">
                <a:cs typeface="+mn-cs"/>
              </a:rPr>
              <a:t>An interface can also include constant </a:t>
            </a:r>
            <a:r>
              <a:rPr sz="2000" smtClean="0">
                <a:cs typeface="+mn-cs"/>
              </a:rPr>
              <a:t>declarations</a:t>
            </a:r>
          </a:p>
          <a:p>
            <a:pPr lvl="1" algn="just" eaLnBrk="1" fontAlgn="auto" hangingPunct="1">
              <a:spcAft>
                <a:spcPts val="0"/>
              </a:spcAft>
              <a:buFont typeface="Arial"/>
              <a:buChar char="–"/>
              <a:defRPr/>
            </a:pPr>
            <a:endParaRPr sz="800">
              <a:cs typeface="+mn-cs"/>
            </a:endParaRPr>
          </a:p>
          <a:p>
            <a:pPr lvl="1" algn="just" eaLnBrk="1" fontAlgn="auto" hangingPunct="1">
              <a:spcAft>
                <a:spcPts val="0"/>
              </a:spcAft>
              <a:buFont typeface="Arial"/>
              <a:buChar char="–"/>
              <a:defRPr/>
            </a:pPr>
            <a:r>
              <a:rPr sz="2000" smtClean="0">
                <a:cs typeface="+mn-cs"/>
              </a:rPr>
              <a:t>An </a:t>
            </a:r>
            <a:r>
              <a:rPr sz="2000">
                <a:cs typeface="+mn-cs"/>
              </a:rPr>
              <a:t>interface is syntactically similar to an abstract class </a:t>
            </a:r>
            <a:endParaRPr sz="2000" smtClean="0">
              <a:cs typeface="+mn-cs"/>
            </a:endParaRPr>
          </a:p>
          <a:p>
            <a:pPr lvl="1" algn="just" eaLnBrk="1" fontAlgn="auto" hangingPunct="1">
              <a:spcAft>
                <a:spcPts val="0"/>
              </a:spcAft>
              <a:buFont typeface="Arial"/>
              <a:buChar char="–"/>
              <a:defRPr/>
            </a:pPr>
            <a:endParaRPr sz="800">
              <a:cs typeface="+mn-cs"/>
            </a:endParaRPr>
          </a:p>
          <a:p>
            <a:pPr lvl="1" algn="just" eaLnBrk="1" fontAlgn="auto" hangingPunct="1">
              <a:spcAft>
                <a:spcPts val="0"/>
              </a:spcAft>
              <a:buFont typeface="Arial"/>
              <a:buChar char="–"/>
              <a:defRPr/>
            </a:pPr>
            <a:r>
              <a:rPr sz="2000">
                <a:cs typeface="+mn-cs"/>
              </a:rPr>
              <a:t>An interface is a collection of abstract methods and final </a:t>
            </a:r>
            <a:r>
              <a:rPr sz="2000" smtClean="0">
                <a:cs typeface="+mn-cs"/>
              </a:rPr>
              <a:t>variables</a:t>
            </a:r>
          </a:p>
          <a:p>
            <a:pPr lvl="1" algn="just" eaLnBrk="1" fontAlgn="auto" hangingPunct="1">
              <a:spcAft>
                <a:spcPts val="0"/>
              </a:spcAft>
              <a:buFont typeface="Arial"/>
              <a:buChar char="–"/>
              <a:defRPr/>
            </a:pPr>
            <a:endParaRPr sz="1000" smtClean="0">
              <a:cs typeface="+mn-cs"/>
            </a:endParaRPr>
          </a:p>
          <a:p>
            <a:pPr lvl="1" algn="just" eaLnBrk="1" fontAlgn="auto" hangingPunct="1">
              <a:spcAft>
                <a:spcPts val="0"/>
              </a:spcAft>
              <a:buFont typeface="Arial"/>
              <a:buChar char="–"/>
              <a:defRPr/>
            </a:pPr>
            <a:r>
              <a:rPr sz="2000" smtClean="0"/>
              <a:t>A class implements an interface using the </a:t>
            </a:r>
            <a:r>
              <a:rPr sz="2000" b="1" smtClean="0"/>
              <a:t>implements</a:t>
            </a:r>
            <a:r>
              <a:rPr sz="2000" smtClean="0"/>
              <a:t> clause</a:t>
            </a:r>
            <a:endParaRPr sz="2000">
              <a:cs typeface="+mn-cs"/>
            </a:endParaRPr>
          </a:p>
        </p:txBody>
      </p:sp>
      <p:sp>
        <p:nvSpPr>
          <p:cNvPr id="62467"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What is an Interface?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3"/>
          <p:cNvSpPr>
            <a:spLocks noGrp="1"/>
          </p:cNvSpPr>
          <p:nvPr>
            <p:ph idx="4294967295"/>
          </p:nvPr>
        </p:nvSpPr>
        <p:spPr>
          <a:xfrm>
            <a:off x="0" y="1066800"/>
            <a:ext cx="8534400" cy="5029200"/>
          </a:xfrm>
        </p:spPr>
        <p:txBody>
          <a:bodyPr>
            <a:normAutofit/>
          </a:bodyPr>
          <a:lstStyle/>
          <a:p>
            <a:pPr algn="just" eaLnBrk="1" fontAlgn="auto" hangingPunct="1">
              <a:spcAft>
                <a:spcPts val="0"/>
              </a:spcAft>
              <a:defRPr/>
            </a:pPr>
            <a:r>
              <a:rPr sz="2600" smtClean="0">
                <a:cs typeface="+mn-cs"/>
              </a:rPr>
              <a:t>An </a:t>
            </a:r>
            <a:r>
              <a:rPr sz="2600">
                <a:cs typeface="+mn-cs"/>
              </a:rPr>
              <a:t>interface defines a protocol of </a:t>
            </a:r>
            <a:r>
              <a:rPr sz="2600" smtClean="0">
                <a:cs typeface="+mn-cs"/>
              </a:rPr>
              <a:t>behavior</a:t>
            </a:r>
          </a:p>
          <a:p>
            <a:pPr algn="just" eaLnBrk="1" fontAlgn="auto" hangingPunct="1">
              <a:spcAft>
                <a:spcPts val="0"/>
              </a:spcAft>
              <a:defRPr/>
            </a:pPr>
            <a:endParaRPr sz="1000">
              <a:cs typeface="+mn-cs"/>
            </a:endParaRPr>
          </a:p>
          <a:p>
            <a:pPr algn="just" eaLnBrk="1" fontAlgn="auto" hangingPunct="1">
              <a:spcAft>
                <a:spcPts val="0"/>
              </a:spcAft>
              <a:defRPr/>
            </a:pPr>
            <a:r>
              <a:rPr sz="2600">
                <a:cs typeface="+mn-cs"/>
              </a:rPr>
              <a:t>An interface lays the specification of what a class is supposed to </a:t>
            </a:r>
            <a:r>
              <a:rPr sz="2600" smtClean="0">
                <a:cs typeface="+mn-cs"/>
              </a:rPr>
              <a:t>do</a:t>
            </a:r>
          </a:p>
          <a:p>
            <a:pPr algn="just" eaLnBrk="1" fontAlgn="auto" hangingPunct="1">
              <a:spcAft>
                <a:spcPts val="0"/>
              </a:spcAft>
              <a:defRPr/>
            </a:pPr>
            <a:endParaRPr sz="1000">
              <a:cs typeface="+mn-cs"/>
            </a:endParaRPr>
          </a:p>
          <a:p>
            <a:pPr algn="just" eaLnBrk="1" fontAlgn="auto" hangingPunct="1">
              <a:spcAft>
                <a:spcPts val="0"/>
              </a:spcAft>
              <a:defRPr/>
            </a:pPr>
            <a:r>
              <a:rPr sz="2600" smtClean="0">
                <a:cs typeface="+mn-cs"/>
              </a:rPr>
              <a:t>How </a:t>
            </a:r>
            <a:r>
              <a:rPr sz="2600">
                <a:cs typeface="+mn-cs"/>
              </a:rPr>
              <a:t>the </a:t>
            </a:r>
            <a:r>
              <a:rPr sz="2600" smtClean="0">
                <a:cs typeface="+mn-cs"/>
              </a:rPr>
              <a:t>behavior </a:t>
            </a:r>
            <a:r>
              <a:rPr sz="2600">
                <a:cs typeface="+mn-cs"/>
              </a:rPr>
              <a:t>is implemented is the responsibility of each implementing </a:t>
            </a:r>
            <a:r>
              <a:rPr sz="2600" smtClean="0">
                <a:cs typeface="+mn-cs"/>
              </a:rPr>
              <a:t>class</a:t>
            </a:r>
          </a:p>
          <a:p>
            <a:pPr algn="just" eaLnBrk="1" fontAlgn="auto" hangingPunct="1">
              <a:spcAft>
                <a:spcPts val="0"/>
              </a:spcAft>
              <a:defRPr/>
            </a:pPr>
            <a:endParaRPr sz="1000">
              <a:cs typeface="+mn-cs"/>
            </a:endParaRPr>
          </a:p>
          <a:p>
            <a:pPr algn="just" eaLnBrk="1" fontAlgn="auto" hangingPunct="1">
              <a:spcAft>
                <a:spcPts val="0"/>
              </a:spcAft>
              <a:defRPr/>
            </a:pPr>
            <a:r>
              <a:rPr sz="2600">
                <a:cs typeface="+mn-cs"/>
              </a:rPr>
              <a:t>Any class that implements an interface adheres to the protocol defined by the interface, and in the process, implements the specification laid down by the interface</a:t>
            </a:r>
          </a:p>
        </p:txBody>
      </p:sp>
      <p:sp>
        <p:nvSpPr>
          <p:cNvPr id="63491" name="Rectangle 2"/>
          <p:cNvSpPr>
            <a:spLocks noGrp="1"/>
          </p:cNvSpPr>
          <p:nvPr>
            <p:ph type="title" idx="4294967295"/>
          </p:nvPr>
        </p:nvSpPr>
        <p:spPr>
          <a:xfrm>
            <a:off x="0" y="228600"/>
            <a:ext cx="7562850" cy="584200"/>
          </a:xfrm>
        </p:spPr>
        <p:txBody>
          <a:bodyPr>
            <a:normAutofit fontScale="90000"/>
          </a:bodyPr>
          <a:lstStyle/>
          <a:p>
            <a:pPr eaLnBrk="1" hangingPunct="1"/>
            <a:r>
              <a:rPr smtClean="0">
                <a:cs typeface="Arial" charset="0"/>
              </a:rPr>
              <a:t>What is an Interface?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2"/>
          <p:cNvSpPr>
            <a:spLocks noGrp="1"/>
          </p:cNvSpPr>
          <p:nvPr>
            <p:ph type="title"/>
          </p:nvPr>
        </p:nvSpPr>
        <p:spPr>
          <a:xfrm>
            <a:off x="3175" y="130175"/>
            <a:ext cx="7564438" cy="584200"/>
          </a:xfrm>
        </p:spPr>
        <p:txBody>
          <a:bodyPr>
            <a:spAutoFit/>
          </a:bodyPr>
          <a:lstStyle/>
          <a:p>
            <a:r>
              <a:rPr smtClean="0">
                <a:latin typeface="Arial" charset="0"/>
                <a:cs typeface="Arial" charset="0"/>
              </a:rPr>
              <a:t>Interface: Example</a:t>
            </a:r>
          </a:p>
        </p:txBody>
      </p:sp>
      <p:sp>
        <p:nvSpPr>
          <p:cNvPr id="10" name="Rectangular Callout 9"/>
          <p:cNvSpPr/>
          <p:nvPr/>
        </p:nvSpPr>
        <p:spPr>
          <a:xfrm>
            <a:off x="149225" y="3570288"/>
            <a:ext cx="2016125" cy="990600"/>
          </a:xfrm>
          <a:prstGeom prst="wedgeRectCallout">
            <a:avLst>
              <a:gd name="adj1" fmla="val -18340"/>
              <a:gd name="adj2" fmla="val 86313"/>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US employees</a:t>
            </a:r>
          </a:p>
        </p:txBody>
      </p:sp>
      <p:sp>
        <p:nvSpPr>
          <p:cNvPr id="11" name="Rectangular Callout 10"/>
          <p:cNvSpPr/>
          <p:nvPr/>
        </p:nvSpPr>
        <p:spPr>
          <a:xfrm>
            <a:off x="6889750" y="3494088"/>
            <a:ext cx="2057400" cy="1031875"/>
          </a:xfrm>
          <a:prstGeom prst="wedgeRectCallout">
            <a:avLst>
              <a:gd name="adj1" fmla="val 23940"/>
              <a:gd name="adj2" fmla="val 90819"/>
            </a:avLst>
          </a:prstGeom>
          <a:no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1600" dirty="0">
                <a:solidFill>
                  <a:schemeClr val="tx1"/>
                </a:solidFill>
                <a:latin typeface="Consolas" pitchFamily="49" charset="0"/>
                <a:cs typeface="Consolas" pitchFamily="49" charset="0"/>
              </a:rPr>
              <a:t>Write code to Calculate salary </a:t>
            </a:r>
          </a:p>
          <a:p>
            <a:pPr algn="ctr">
              <a:defRPr/>
            </a:pPr>
            <a:r>
              <a:rPr lang="en-US" sz="1600" dirty="0">
                <a:solidFill>
                  <a:schemeClr val="tx1"/>
                </a:solidFill>
                <a:latin typeface="Consolas" pitchFamily="49" charset="0"/>
                <a:cs typeface="Consolas" pitchFamily="49" charset="0"/>
              </a:rPr>
              <a:t>for</a:t>
            </a:r>
            <a:r>
              <a:rPr lang="en-US" sz="1600" dirty="0">
                <a:solidFill>
                  <a:schemeClr val="tx1">
                    <a:lumMod val="50000"/>
                    <a:lumOff val="50000"/>
                  </a:schemeClr>
                </a:solidFill>
                <a:latin typeface="Consolas" pitchFamily="49" charset="0"/>
                <a:cs typeface="Consolas" pitchFamily="49" charset="0"/>
              </a:rPr>
              <a:t> </a:t>
            </a:r>
            <a:r>
              <a:rPr lang="en-US" sz="1600" dirty="0">
                <a:solidFill>
                  <a:srgbClr val="FF0000"/>
                </a:solidFill>
                <a:latin typeface="Consolas" pitchFamily="49" charset="0"/>
                <a:cs typeface="Consolas" pitchFamily="49" charset="0"/>
              </a:rPr>
              <a:t>India employees</a:t>
            </a:r>
          </a:p>
        </p:txBody>
      </p:sp>
      <p:grpSp>
        <p:nvGrpSpPr>
          <p:cNvPr id="2" name="Group 26"/>
          <p:cNvGrpSpPr>
            <a:grpSpLocks/>
          </p:cNvGrpSpPr>
          <p:nvPr/>
        </p:nvGrpSpPr>
        <p:grpSpPr bwMode="auto">
          <a:xfrm>
            <a:off x="6934200" y="4613275"/>
            <a:ext cx="1905000" cy="1992313"/>
            <a:chOff x="6934200" y="4613334"/>
            <a:chExt cx="1905000" cy="1991698"/>
          </a:xfrm>
        </p:grpSpPr>
        <p:pic>
          <p:nvPicPr>
            <p:cNvPr id="64532" name="Picture 2" descr="C:\Users\rahmarm\Desktop\imagesCA8BN4DX.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flipH="1">
              <a:off x="6934200" y="4613334"/>
              <a:ext cx="1905000" cy="1637355"/>
            </a:xfrm>
            <a:prstGeom prst="rect">
              <a:avLst/>
            </a:prstGeom>
            <a:noFill/>
            <a:ln w="9525">
              <a:noFill/>
              <a:miter lim="800000"/>
              <a:headEnd/>
              <a:tailEnd/>
            </a:ln>
          </p:spPr>
        </p:pic>
        <p:sp>
          <p:nvSpPr>
            <p:cNvPr id="12" name="TextBox 11"/>
            <p:cNvSpPr txBox="1"/>
            <p:nvPr/>
          </p:nvSpPr>
          <p:spPr>
            <a:xfrm>
              <a:off x="7297738" y="6235258"/>
              <a:ext cx="787400" cy="369774"/>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Rahul</a:t>
              </a:r>
            </a:p>
          </p:txBody>
        </p:sp>
      </p:grpSp>
      <p:grpSp>
        <p:nvGrpSpPr>
          <p:cNvPr id="3" name="Group 25"/>
          <p:cNvGrpSpPr>
            <a:grpSpLocks/>
          </p:cNvGrpSpPr>
          <p:nvPr/>
        </p:nvGrpSpPr>
        <p:grpSpPr bwMode="auto">
          <a:xfrm>
            <a:off x="533400" y="4765675"/>
            <a:ext cx="1565275" cy="1944688"/>
            <a:chOff x="533400" y="4765734"/>
            <a:chExt cx="1564953" cy="1944986"/>
          </a:xfrm>
        </p:grpSpPr>
        <p:pic>
          <p:nvPicPr>
            <p:cNvPr id="64530" name="Picture 3" descr="C:\Users\rahmarm\Desktop\imagesCAYLSBDB.jpg"/>
            <p:cNvPicPr>
              <a:picLocks noChangeAspect="1" noChangeArrowheads="1"/>
            </p:cNvPicPr>
            <p:nvPr/>
          </p:nvPicPr>
          <p:blipFill>
            <a:blip r:embed="rId4" cstate="print">
              <a:clrChange>
                <a:clrFrom>
                  <a:srgbClr val="FEFEFE"/>
                </a:clrFrom>
                <a:clrTo>
                  <a:srgbClr val="FEFEFE">
                    <a:alpha val="0"/>
                  </a:srgbClr>
                </a:clrTo>
              </a:clrChange>
            </a:blip>
            <a:srcRect/>
            <a:stretch>
              <a:fillRect/>
            </a:stretch>
          </p:blipFill>
          <p:spPr bwMode="auto">
            <a:xfrm flipH="1">
              <a:off x="533400" y="4765734"/>
              <a:ext cx="1564953" cy="1600200"/>
            </a:xfrm>
            <a:prstGeom prst="rect">
              <a:avLst/>
            </a:prstGeom>
            <a:noFill/>
            <a:ln w="9525">
              <a:noFill/>
              <a:miter lim="800000"/>
              <a:headEnd/>
              <a:tailEnd/>
            </a:ln>
          </p:spPr>
        </p:pic>
        <p:sp>
          <p:nvSpPr>
            <p:cNvPr id="13" name="TextBox 12"/>
            <p:cNvSpPr txBox="1"/>
            <p:nvPr/>
          </p:nvSpPr>
          <p:spPr>
            <a:xfrm>
              <a:off x="609584" y="6340775"/>
              <a:ext cx="1031663" cy="369945"/>
            </a:xfrm>
            <a:prstGeom prst="rect">
              <a:avLst/>
            </a:prstGeom>
            <a:ln>
              <a:noFill/>
            </a:ln>
          </p:spPr>
          <p:style>
            <a:lnRef idx="1">
              <a:schemeClr val="accent4"/>
            </a:lnRef>
            <a:fillRef idx="2">
              <a:schemeClr val="accent4"/>
            </a:fillRef>
            <a:effectRef idx="1">
              <a:schemeClr val="accent4"/>
            </a:effectRef>
            <a:fontRef idx="minor">
              <a:schemeClr val="dk1"/>
            </a:fontRef>
          </p:style>
          <p:txBody>
            <a:bodyPr wrap="none">
              <a:spAutoFit/>
            </a:bodyPr>
            <a:lstStyle/>
            <a:p>
              <a:pPr>
                <a:defRPr/>
              </a:pPr>
              <a:r>
                <a:rPr lang="en-US" dirty="0">
                  <a:solidFill>
                    <a:schemeClr val="tx1"/>
                  </a:solidFill>
                </a:rPr>
                <a:t>Sheldon</a:t>
              </a:r>
            </a:p>
          </p:txBody>
        </p:sp>
      </p:grpSp>
      <p:sp>
        <p:nvSpPr>
          <p:cNvPr id="15" name="TextBox 14"/>
          <p:cNvSpPr txBox="1">
            <a:spLocks noChangeArrowheads="1"/>
          </p:cNvSpPr>
          <p:nvPr/>
        </p:nvSpPr>
        <p:spPr bwMode="auto">
          <a:xfrm>
            <a:off x="2681288" y="1049338"/>
            <a:ext cx="3494087" cy="923925"/>
          </a:xfrm>
          <a:prstGeom prst="rect">
            <a:avLst/>
          </a:prstGeom>
          <a:noFill/>
          <a:ln w="9525">
            <a:noFill/>
            <a:miter lim="800000"/>
            <a:headEnd/>
            <a:tailEnd/>
          </a:ln>
        </p:spPr>
        <p:txBody>
          <a:bodyPr wrap="none">
            <a:spAutoFit/>
          </a:bodyPr>
          <a:lstStyle/>
          <a:p>
            <a:pPr algn="ctr"/>
            <a:r>
              <a:rPr lang="en-US">
                <a:latin typeface="Courier New" pitchFamily="49" charset="0"/>
                <a:cs typeface="Courier New" pitchFamily="49" charset="0"/>
              </a:rPr>
              <a:t>Calculate_salary</a:t>
            </a:r>
          </a:p>
          <a:p>
            <a:pPr algn="ctr"/>
            <a:r>
              <a:rPr lang="en-US">
                <a:latin typeface="Courier New" pitchFamily="49" charset="0"/>
                <a:cs typeface="Courier New" pitchFamily="49" charset="0"/>
              </a:rPr>
              <a:t>IN: emp_id String(10) </a:t>
            </a:r>
          </a:p>
          <a:p>
            <a:pPr algn="ctr"/>
            <a:r>
              <a:rPr lang="en-US">
                <a:latin typeface="Courier New" pitchFamily="49" charset="0"/>
                <a:cs typeface="Courier New" pitchFamily="49" charset="0"/>
              </a:rPr>
              <a:t>OUT:  salary float (6,2)</a:t>
            </a:r>
          </a:p>
        </p:txBody>
      </p:sp>
      <p:grpSp>
        <p:nvGrpSpPr>
          <p:cNvPr id="4" name="Group 27"/>
          <p:cNvGrpSpPr>
            <a:grpSpLocks/>
          </p:cNvGrpSpPr>
          <p:nvPr/>
        </p:nvGrpSpPr>
        <p:grpSpPr bwMode="auto">
          <a:xfrm>
            <a:off x="2667000" y="1098550"/>
            <a:ext cx="3409950" cy="1298575"/>
            <a:chOff x="2667000" y="1097796"/>
            <a:chExt cx="3409632" cy="1299230"/>
          </a:xfrm>
        </p:grpSpPr>
        <p:grpSp>
          <p:nvGrpSpPr>
            <p:cNvPr id="5" name="Group 17"/>
            <p:cNvGrpSpPr>
              <a:grpSpLocks/>
            </p:cNvGrpSpPr>
            <p:nvPr/>
          </p:nvGrpSpPr>
          <p:grpSpPr bwMode="auto">
            <a:xfrm>
              <a:off x="2667000" y="1097796"/>
              <a:ext cx="3409632" cy="990600"/>
              <a:chOff x="2667000" y="1066800"/>
              <a:chExt cx="3409632" cy="990600"/>
            </a:xfrm>
          </p:grpSpPr>
          <p:sp>
            <p:nvSpPr>
              <p:cNvPr id="16" name="Left Bracket 15"/>
              <p:cNvSpPr/>
              <p:nvPr/>
            </p:nvSpPr>
            <p:spPr>
              <a:xfrm>
                <a:off x="2667000"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sp>
            <p:nvSpPr>
              <p:cNvPr id="17" name="Left Bracket 16"/>
              <p:cNvSpPr/>
              <p:nvPr/>
            </p:nvSpPr>
            <p:spPr>
              <a:xfrm flipH="1">
                <a:off x="5848053" y="1066800"/>
                <a:ext cx="228579" cy="991099"/>
              </a:xfrm>
              <a:prstGeom prst="leftBracket">
                <a:avLst/>
              </a:prstGeom>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dirty="0"/>
              </a:p>
            </p:txBody>
          </p:sp>
        </p:grpSp>
        <p:sp>
          <p:nvSpPr>
            <p:cNvPr id="19" name="TextBox 18"/>
            <p:cNvSpPr txBox="1"/>
            <p:nvPr/>
          </p:nvSpPr>
          <p:spPr>
            <a:xfrm>
              <a:off x="2941612" y="2026952"/>
              <a:ext cx="2971523" cy="370074"/>
            </a:xfrm>
            <a:prstGeom prst="rect">
              <a:avLst/>
            </a:prstGeom>
            <a:noFill/>
          </p:spPr>
          <p:txBody>
            <a:bodyPr wrap="none">
              <a:spAutoFit/>
            </a:bodyPr>
            <a:lstStyle/>
            <a:p>
              <a:pPr>
                <a:defRPr/>
              </a:pPr>
              <a:r>
                <a:rPr lang="en-US" dirty="0">
                  <a:solidFill>
                    <a:schemeClr val="accent1">
                      <a:lumMod val="75000"/>
                    </a:schemeClr>
                  </a:solidFill>
                  <a:latin typeface="Consolas" pitchFamily="49" charset="0"/>
                  <a:cs typeface="Consolas" pitchFamily="49" charset="0"/>
                </a:rPr>
                <a:t>Interface ‘lif_salary’</a:t>
              </a:r>
            </a:p>
          </p:txBody>
        </p:sp>
      </p:grpSp>
      <p:sp>
        <p:nvSpPr>
          <p:cNvPr id="20" name="Round Diagonal Corner Rectangle 19"/>
          <p:cNvSpPr/>
          <p:nvPr/>
        </p:nvSpPr>
        <p:spPr>
          <a:xfrm>
            <a:off x="21463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class lcl_salary_US</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4" name="Straight Arrow Connector 23"/>
          <p:cNvCxnSpPr/>
          <p:nvPr/>
        </p:nvCxnSpPr>
        <p:spPr>
          <a:xfrm>
            <a:off x="3121025"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6" name="Group 28"/>
          <p:cNvGrpSpPr>
            <a:grpSpLocks/>
          </p:cNvGrpSpPr>
          <p:nvPr/>
        </p:nvGrpSpPr>
        <p:grpSpPr bwMode="auto">
          <a:xfrm>
            <a:off x="4953000" y="2438400"/>
            <a:ext cx="1981200" cy="3810000"/>
            <a:chOff x="4953000" y="2438400"/>
            <a:chExt cx="1981200" cy="3810000"/>
          </a:xfrm>
        </p:grpSpPr>
        <p:sp>
          <p:nvSpPr>
            <p:cNvPr id="22" name="Round Diagonal Corner Rectangle 21"/>
            <p:cNvSpPr/>
            <p:nvPr/>
          </p:nvSpPr>
          <p:spPr>
            <a:xfrm>
              <a:off x="4953000" y="5105400"/>
              <a:ext cx="1981200" cy="1143000"/>
            </a:xfrm>
            <a:prstGeom prst="round2DiagRect">
              <a:avLst/>
            </a:prstGeom>
            <a:solidFill>
              <a:srgbClr val="99CCFF">
                <a:alpha val="69804"/>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algn="ctr">
                <a:defRPr/>
              </a:pPr>
              <a:r>
                <a:rPr lang="en-US" sz="1400" dirty="0">
                  <a:solidFill>
                    <a:schemeClr val="tx1"/>
                  </a:solidFill>
                </a:rPr>
                <a:t>c</a:t>
              </a:r>
              <a:r>
                <a:rPr lang="en-US" sz="1400">
                  <a:solidFill>
                    <a:schemeClr val="tx1"/>
                  </a:solidFill>
                </a:rPr>
                <a:t>lass </a:t>
              </a:r>
              <a:r>
                <a:rPr lang="en-US" sz="1400" dirty="0">
                  <a:solidFill>
                    <a:schemeClr val="tx1"/>
                  </a:solidFill>
                </a:rPr>
                <a:t>lcl_salary_IN</a:t>
              </a:r>
            </a:p>
            <a:p>
              <a:pPr algn="ctr">
                <a:defRPr/>
              </a:pPr>
              <a:endParaRPr lang="en-US" sz="1400" dirty="0">
                <a:solidFill>
                  <a:schemeClr val="tx1"/>
                </a:solidFill>
              </a:endParaRPr>
            </a:p>
            <a:p>
              <a:pPr algn="ctr">
                <a:defRPr/>
              </a:pPr>
              <a:r>
                <a:rPr lang="en-US" sz="1400" dirty="0">
                  <a:solidFill>
                    <a:schemeClr val="tx1"/>
                  </a:solidFill>
                </a:rPr>
                <a:t>Implements</a:t>
              </a:r>
            </a:p>
            <a:p>
              <a:pPr algn="ctr">
                <a:defRPr/>
              </a:pPr>
              <a:r>
                <a:rPr lang="en-US" sz="1400" dirty="0">
                  <a:solidFill>
                    <a:schemeClr val="tx1"/>
                  </a:solidFill>
                </a:rPr>
                <a:t>lif_salary</a:t>
              </a:r>
            </a:p>
          </p:txBody>
        </p:sp>
        <p:cxnSp>
          <p:nvCxnSpPr>
            <p:cNvPr id="25" name="Straight Arrow Connector 24"/>
            <p:cNvCxnSpPr/>
            <p:nvPr/>
          </p:nvCxnSpPr>
          <p:spPr>
            <a:xfrm>
              <a:off x="5653088" y="2438400"/>
              <a:ext cx="0" cy="2514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500"/>
                                        <p:tgtEl>
                                          <p:spTgt spid="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left)">
                                      <p:cBhvr>
                                        <p:cTn id="27" dur="1000"/>
                                        <p:tgtEl>
                                          <p:spTgt spid="15">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5">
                                            <p:txEl>
                                              <p:pRg st="1" end="1"/>
                                            </p:txEl>
                                          </p:spTgt>
                                        </p:tgtEl>
                                        <p:attrNameLst>
                                          <p:attrName>style.visibility</p:attrName>
                                        </p:attrNameLst>
                                      </p:cBhvr>
                                      <p:to>
                                        <p:strVal val="visible"/>
                                      </p:to>
                                    </p:set>
                                    <p:animEffect transition="in" filter="wipe(left)">
                                      <p:cBhvr>
                                        <p:cTn id="32" dur="1000"/>
                                        <p:tgtEl>
                                          <p:spTgt spid="15">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
                                            <p:txEl>
                                              <p:pRg st="2" end="2"/>
                                            </p:txEl>
                                          </p:spTgt>
                                        </p:tgtEl>
                                        <p:attrNameLst>
                                          <p:attrName>style.visibility</p:attrName>
                                        </p:attrNameLst>
                                      </p:cBhvr>
                                      <p:to>
                                        <p:strVal val="visible"/>
                                      </p:to>
                                    </p:set>
                                    <p:animEffect transition="in" filter="wipe(left)">
                                      <p:cBhvr>
                                        <p:cTn id="37" dur="1000"/>
                                        <p:tgtEl>
                                          <p:spTgt spid="15">
                                            <p:txEl>
                                              <p:pRg st="2" end="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50" presetClass="entr" presetSubtype="0" decel="100000"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1000" fill="hold"/>
                                        <p:tgtEl>
                                          <p:spTgt spid="4"/>
                                        </p:tgtEl>
                                        <p:attrNameLst>
                                          <p:attrName>ppt_w</p:attrName>
                                        </p:attrNameLst>
                                      </p:cBhvr>
                                      <p:tavLst>
                                        <p:tav tm="0">
                                          <p:val>
                                            <p:strVal val="#ppt_w+.3"/>
                                          </p:val>
                                        </p:tav>
                                        <p:tav tm="100000">
                                          <p:val>
                                            <p:strVal val="#ppt_w"/>
                                          </p:val>
                                        </p:tav>
                                      </p:tavLst>
                                    </p:anim>
                                    <p:anim calcmode="lin" valueType="num">
                                      <p:cBhvr>
                                        <p:cTn id="43" dur="1000" fill="hold"/>
                                        <p:tgtEl>
                                          <p:spTgt spid="4"/>
                                        </p:tgtEl>
                                        <p:attrNameLst>
                                          <p:attrName>ppt_h</p:attrName>
                                        </p:attrNameLst>
                                      </p:cBhvr>
                                      <p:tavLst>
                                        <p:tav tm="0">
                                          <p:val>
                                            <p:strVal val="#ppt_h"/>
                                          </p:val>
                                        </p:tav>
                                        <p:tav tm="100000">
                                          <p:val>
                                            <p:strVal val="#ppt_h"/>
                                          </p:val>
                                        </p:tav>
                                      </p:tavLst>
                                    </p:anim>
                                    <p:animEffect transition="in" filter="fade">
                                      <p:cBhvr>
                                        <p:cTn id="44" dur="1000"/>
                                        <p:tgtEl>
                                          <p:spTgt spid="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1000"/>
                                        <p:tgtEl>
                                          <p:spTgt spid="20"/>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1"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up)">
                                      <p:cBhvr>
                                        <p:cTn id="5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build="p"/>
      <p:bldP spid="2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p:cNvSpPr>
          <p:nvPr>
            <p:ph idx="4294967295"/>
          </p:nvPr>
        </p:nvSpPr>
        <p:spPr>
          <a:xfrm>
            <a:off x="0" y="1371600"/>
            <a:ext cx="8534400" cy="4495800"/>
          </a:xfrm>
        </p:spPr>
        <p:txBody>
          <a:bodyPr/>
          <a:lstStyle/>
          <a:p>
            <a:pPr algn="just" eaLnBrk="1" hangingPunct="1">
              <a:lnSpc>
                <a:spcPct val="90000"/>
              </a:lnSpc>
            </a:pPr>
            <a:r>
              <a:rPr sz="2400" smtClean="0">
                <a:cs typeface="Arial" charset="0"/>
              </a:rPr>
              <a:t>Interfaces allow you to implement common behaviors in different classes that are not related to each other</a:t>
            </a:r>
          </a:p>
          <a:p>
            <a:pPr algn="just" eaLnBrk="1" hangingPunct="1">
              <a:lnSpc>
                <a:spcPct val="90000"/>
              </a:lnSpc>
              <a:buFont typeface="Arial" charset="0"/>
              <a:buNone/>
            </a:pPr>
            <a:endParaRPr sz="2400" smtClean="0">
              <a:cs typeface="Arial" charset="0"/>
            </a:endParaRPr>
          </a:p>
          <a:p>
            <a:pPr algn="just" eaLnBrk="1" hangingPunct="1">
              <a:lnSpc>
                <a:spcPct val="90000"/>
              </a:lnSpc>
            </a:pPr>
            <a:r>
              <a:rPr sz="2400" smtClean="0">
                <a:cs typeface="Arial" charset="0"/>
              </a:rPr>
              <a:t>Interfaces are used to describe behaviors that are not specific to any particular kind of object, but common to several kind of objects</a:t>
            </a:r>
          </a:p>
          <a:p>
            <a:pPr algn="just" eaLnBrk="1" hangingPunct="1">
              <a:lnSpc>
                <a:spcPct val="90000"/>
              </a:lnSpc>
            </a:pPr>
            <a:endParaRPr sz="2400" smtClean="0">
              <a:cs typeface="Arial" charset="0"/>
            </a:endParaRPr>
          </a:p>
          <a:p>
            <a:pPr algn="just" eaLnBrk="1" hangingPunct="1">
              <a:lnSpc>
                <a:spcPct val="90000"/>
              </a:lnSpc>
            </a:pPr>
            <a:endParaRPr sz="2400" smtClean="0">
              <a:cs typeface="Arial" charset="0"/>
            </a:endParaRPr>
          </a:p>
        </p:txBody>
      </p:sp>
      <p:sp>
        <p:nvSpPr>
          <p:cNvPr id="65539" name="Rectangle 2"/>
          <p:cNvSpPr>
            <a:spLocks noGrp="1"/>
          </p:cNvSpPr>
          <p:nvPr>
            <p:ph type="title" idx="4294967295"/>
          </p:nvPr>
        </p:nvSpPr>
        <p:spPr>
          <a:xfrm>
            <a:off x="152400" y="228600"/>
            <a:ext cx="8991600" cy="554038"/>
          </a:xfrm>
        </p:spPr>
        <p:txBody>
          <a:bodyPr>
            <a:normAutofit fontScale="90000"/>
          </a:bodyPr>
          <a:lstStyle/>
          <a:p>
            <a:pPr eaLnBrk="1" hangingPunct="1"/>
            <a:r>
              <a:rPr smtClean="0">
                <a:cs typeface="Arial" charset="0"/>
              </a:rPr>
              <a:t>Why interfaces are required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p:cNvSpPr>
          <p:nvPr>
            <p:ph idx="4294967295"/>
          </p:nvPr>
        </p:nvSpPr>
        <p:spPr>
          <a:xfrm>
            <a:off x="0" y="1143000"/>
            <a:ext cx="8382000" cy="5029200"/>
          </a:xfrm>
        </p:spPr>
        <p:txBody>
          <a:bodyPr>
            <a:normAutofit lnSpcReduction="10000"/>
          </a:bodyPr>
          <a:lstStyle/>
          <a:p>
            <a:pPr algn="just" eaLnBrk="1" hangingPunct="1">
              <a:lnSpc>
                <a:spcPct val="90000"/>
              </a:lnSpc>
            </a:pPr>
            <a:r>
              <a:rPr sz="2400" smtClean="0">
                <a:cs typeface="Arial" charset="0"/>
              </a:rPr>
              <a:t>Defining an interface has the advantage that an interface definition stands apart from any class or class hierarchy</a:t>
            </a:r>
          </a:p>
          <a:p>
            <a:pPr algn="just" eaLnBrk="1" hangingPunct="1">
              <a:lnSpc>
                <a:spcPct val="90000"/>
              </a:lnSpc>
              <a:buFont typeface="Arial" charset="0"/>
              <a:buNone/>
            </a:pPr>
            <a:endParaRPr sz="2400" smtClean="0">
              <a:cs typeface="Arial" charset="0"/>
            </a:endParaRPr>
          </a:p>
          <a:p>
            <a:pPr algn="just" eaLnBrk="1" hangingPunct="1">
              <a:lnSpc>
                <a:spcPct val="90000"/>
              </a:lnSpc>
            </a:pPr>
            <a:r>
              <a:rPr sz="2400" smtClean="0">
                <a:cs typeface="Arial" charset="0"/>
              </a:rPr>
              <a:t>This makes it possible for any number of independent classes to implement the interface</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Thus, an interface is a means of specifying a consistent specification, the implementation of which can be different across many independent and unrelated classes to suit the respective needs of such classes</a:t>
            </a:r>
          </a:p>
          <a:p>
            <a:pPr algn="just" eaLnBrk="1" hangingPunct="1">
              <a:lnSpc>
                <a:spcPct val="90000"/>
              </a:lnSpc>
            </a:pPr>
            <a:endParaRPr sz="2400" smtClean="0">
              <a:cs typeface="Arial" charset="0"/>
            </a:endParaRPr>
          </a:p>
          <a:p>
            <a:pPr algn="just" eaLnBrk="1" hangingPunct="1">
              <a:lnSpc>
                <a:spcPct val="90000"/>
              </a:lnSpc>
            </a:pPr>
            <a:r>
              <a:rPr sz="2400" smtClean="0">
                <a:cs typeface="Arial" charset="0"/>
              </a:rPr>
              <a:t>Interfaces reduce coupling between components in your software</a:t>
            </a:r>
          </a:p>
          <a:p>
            <a:pPr algn="just" eaLnBrk="1" hangingPunct="1">
              <a:lnSpc>
                <a:spcPct val="90000"/>
              </a:lnSpc>
            </a:pPr>
            <a:endParaRPr sz="2400" smtClean="0">
              <a:cs typeface="Arial" charset="0"/>
            </a:endParaRPr>
          </a:p>
        </p:txBody>
      </p:sp>
      <p:sp>
        <p:nvSpPr>
          <p:cNvPr id="66563" name="Rectangle 2"/>
          <p:cNvSpPr>
            <a:spLocks noGrp="1"/>
          </p:cNvSpPr>
          <p:nvPr>
            <p:ph type="title" idx="4294967295"/>
          </p:nvPr>
        </p:nvSpPr>
        <p:spPr>
          <a:xfrm>
            <a:off x="149225" y="152400"/>
            <a:ext cx="8994775" cy="554038"/>
          </a:xfrm>
        </p:spPr>
        <p:txBody>
          <a:bodyPr>
            <a:normAutofit fontScale="90000"/>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p:cNvSpPr>
          <p:nvPr>
            <p:ph idx="4294967295"/>
          </p:nvPr>
        </p:nvSpPr>
        <p:spPr>
          <a:xfrm>
            <a:off x="0" y="1066800"/>
            <a:ext cx="8229600" cy="5029200"/>
          </a:xfrm>
        </p:spPr>
        <p:txBody>
          <a:bodyPr>
            <a:normAutofit fontScale="92500" lnSpcReduction="10000"/>
          </a:bodyPr>
          <a:lstStyle/>
          <a:p>
            <a:pPr algn="just" eaLnBrk="1" hangingPunct="1"/>
            <a:r>
              <a:rPr smtClean="0">
                <a:cs typeface="Arial" charset="0"/>
              </a:rPr>
              <a:t>The class </a:t>
            </a:r>
            <a:r>
              <a:rPr b="1" smtClean="0">
                <a:cs typeface="Arial" charset="0"/>
              </a:rPr>
              <a:t>Figure </a:t>
            </a:r>
            <a:r>
              <a:rPr smtClean="0">
                <a:cs typeface="Arial" charset="0"/>
              </a:rPr>
              <a:t>in the previous example is such a superclass. </a:t>
            </a:r>
          </a:p>
          <a:p>
            <a:pPr algn="just" eaLnBrk="1" hangingPunct="1"/>
            <a:endParaRPr smtClean="0">
              <a:cs typeface="Arial" charset="0"/>
            </a:endParaRPr>
          </a:p>
          <a:p>
            <a:pPr lvl="1" algn="just" eaLnBrk="1" hangingPunct="1"/>
            <a:r>
              <a:rPr sz="2000" smtClean="0"/>
              <a:t>Figure is a pure geometrical abstraction</a:t>
            </a:r>
          </a:p>
          <a:p>
            <a:pPr lvl="1" algn="just" eaLnBrk="1" hangingPunct="1"/>
            <a:endParaRPr sz="2000" smtClean="0"/>
          </a:p>
          <a:p>
            <a:pPr lvl="1" algn="just" eaLnBrk="1" hangingPunct="1"/>
            <a:r>
              <a:rPr sz="2000" smtClean="0"/>
              <a:t>You have only kinds of figures like </a:t>
            </a:r>
            <a:r>
              <a:rPr sz="2000" b="1" smtClean="0"/>
              <a:t>Rectangle</a:t>
            </a:r>
            <a:r>
              <a:rPr sz="2000" smtClean="0"/>
              <a:t>, </a:t>
            </a:r>
            <a:r>
              <a:rPr sz="2000" b="1" smtClean="0"/>
              <a:t>Triangle</a:t>
            </a:r>
            <a:r>
              <a:rPr sz="2000" smtClean="0"/>
              <a:t> etc. which actually are subclasses of class </a:t>
            </a:r>
            <a:r>
              <a:rPr sz="2000" b="1" smtClean="0"/>
              <a:t>Figure</a:t>
            </a:r>
          </a:p>
          <a:p>
            <a:pPr lvl="1" algn="just" eaLnBrk="1" hangingPunct="1"/>
            <a:endParaRPr sz="2000" smtClean="0"/>
          </a:p>
          <a:p>
            <a:pPr lvl="1" algn="just" eaLnBrk="1" hangingPunct="1"/>
            <a:r>
              <a:rPr sz="2000" smtClean="0"/>
              <a:t>The class </a:t>
            </a:r>
            <a:r>
              <a:rPr sz="2000" b="1" smtClean="0"/>
              <a:t>Figure </a:t>
            </a:r>
            <a:r>
              <a:rPr sz="2000" smtClean="0"/>
              <a:t>has no implementation for the </a:t>
            </a:r>
            <a:r>
              <a:rPr sz="2000" b="1" smtClean="0"/>
              <a:t>area( ) </a:t>
            </a:r>
            <a:r>
              <a:rPr sz="2000" smtClean="0"/>
              <a:t>method, as there is no way to determine the area of a </a:t>
            </a:r>
            <a:r>
              <a:rPr sz="2000" b="1" smtClean="0"/>
              <a:t>Figure</a:t>
            </a:r>
          </a:p>
          <a:p>
            <a:pPr lvl="1" algn="just" eaLnBrk="1" hangingPunct="1"/>
            <a:endParaRPr sz="2000" smtClean="0"/>
          </a:p>
          <a:p>
            <a:pPr lvl="1" algn="just" eaLnBrk="1" hangingPunct="1"/>
            <a:r>
              <a:rPr sz="2000" smtClean="0"/>
              <a:t>The </a:t>
            </a:r>
            <a:r>
              <a:rPr sz="2000" b="1" smtClean="0"/>
              <a:t>Figure</a:t>
            </a:r>
            <a:r>
              <a:rPr sz="2000" smtClean="0"/>
              <a:t> class is therefore a partially defined class with no implementation for the </a:t>
            </a:r>
            <a:r>
              <a:rPr sz="2000" b="1" smtClean="0"/>
              <a:t>area( )</a:t>
            </a:r>
            <a:r>
              <a:rPr sz="2000" smtClean="0"/>
              <a:t> method</a:t>
            </a:r>
          </a:p>
          <a:p>
            <a:pPr lvl="1" algn="just" eaLnBrk="1" hangingPunct="1"/>
            <a:endParaRPr sz="2000" smtClean="0"/>
          </a:p>
          <a:p>
            <a:pPr lvl="1" algn="just" eaLnBrk="1" hangingPunct="1"/>
            <a:r>
              <a:rPr sz="2000" smtClean="0"/>
              <a:t>The definition of </a:t>
            </a:r>
            <a:r>
              <a:rPr sz="2000" b="1" smtClean="0"/>
              <a:t>area() </a:t>
            </a:r>
            <a:r>
              <a:rPr sz="2000" smtClean="0"/>
              <a:t>is simply a placeholder</a:t>
            </a:r>
          </a:p>
        </p:txBody>
      </p:sp>
      <p:sp>
        <p:nvSpPr>
          <p:cNvPr id="18435" name="Rectangle 2"/>
          <p:cNvSpPr>
            <a:spLocks noGrp="1"/>
          </p:cNvSpPr>
          <p:nvPr>
            <p:ph type="title" idx="4294967295"/>
          </p:nvPr>
        </p:nvSpPr>
        <p:spPr>
          <a:xfrm>
            <a:off x="0" y="233363"/>
            <a:ext cx="9144000" cy="549275"/>
          </a:xfrm>
        </p:spPr>
        <p:txBody>
          <a:bodyPr>
            <a:normAutofit fontScale="90000"/>
          </a:bodyPr>
          <a:lstStyle/>
          <a:p>
            <a:pPr eaLnBrk="1" hangingPunct="1"/>
            <a:r>
              <a:rPr smtClean="0">
                <a:cs typeface="Arial" charset="0"/>
              </a:rPr>
              <a:t>Abstract Classes (Contd.).</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p:cNvSpPr>
          <p:nvPr>
            <p:ph idx="4294967295"/>
          </p:nvPr>
        </p:nvSpPr>
        <p:spPr>
          <a:xfrm>
            <a:off x="914400" y="990600"/>
            <a:ext cx="8229600" cy="5029200"/>
          </a:xfrm>
        </p:spPr>
        <p:txBody>
          <a:bodyPr/>
          <a:lstStyle/>
          <a:p>
            <a:pPr eaLnBrk="1" hangingPunct="1"/>
            <a:r>
              <a:rPr sz="2400" smtClean="0">
                <a:cs typeface="Arial" charset="0"/>
              </a:rPr>
              <a:t>Java does not support multiple inheritance</a:t>
            </a:r>
          </a:p>
          <a:p>
            <a:pPr eaLnBrk="1" hangingPunct="1"/>
            <a:endParaRPr sz="2400" smtClean="0">
              <a:cs typeface="Arial" charset="0"/>
            </a:endParaRPr>
          </a:p>
          <a:p>
            <a:pPr algn="just" eaLnBrk="1" hangingPunct="1"/>
            <a:r>
              <a:rPr sz="2400" smtClean="0">
                <a:cs typeface="Arial" charset="0"/>
              </a:rPr>
              <a:t>This is a constraint in class design, as a class cannot achieve the functionality of two or more classes at a time </a:t>
            </a:r>
          </a:p>
          <a:p>
            <a:pPr algn="just" eaLnBrk="1" hangingPunct="1"/>
            <a:endParaRPr sz="2400" smtClean="0">
              <a:cs typeface="Arial" charset="0"/>
            </a:endParaRPr>
          </a:p>
          <a:p>
            <a:pPr algn="just" eaLnBrk="1" hangingPunct="1"/>
            <a:r>
              <a:rPr sz="2400" smtClean="0">
                <a:cs typeface="Arial" charset="0"/>
              </a:rPr>
              <a:t>Interfaces help us make up for this loss as a class can implement more than one interface at a time</a:t>
            </a:r>
          </a:p>
          <a:p>
            <a:pPr algn="just" eaLnBrk="1" hangingPunct="1">
              <a:buFont typeface="Arial" charset="0"/>
              <a:buNone/>
            </a:pPr>
            <a:r>
              <a:rPr sz="2400" smtClean="0">
                <a:cs typeface="Arial" charset="0"/>
              </a:rPr>
              <a:t> </a:t>
            </a:r>
          </a:p>
          <a:p>
            <a:pPr algn="just" eaLnBrk="1" hangingPunct="1"/>
            <a:r>
              <a:rPr sz="2400" smtClean="0">
                <a:cs typeface="Arial" charset="0"/>
              </a:rPr>
              <a:t>Thus, interfaces enable you to create richer classes and at the same time the classes need not be related</a:t>
            </a:r>
          </a:p>
        </p:txBody>
      </p:sp>
      <p:sp>
        <p:nvSpPr>
          <p:cNvPr id="67587" name="Rectangle 2"/>
          <p:cNvSpPr>
            <a:spLocks noGrp="1"/>
          </p:cNvSpPr>
          <p:nvPr>
            <p:ph type="title" idx="4294967295"/>
          </p:nvPr>
        </p:nvSpPr>
        <p:spPr>
          <a:xfrm>
            <a:off x="0" y="152400"/>
            <a:ext cx="7391400" cy="554038"/>
          </a:xfrm>
        </p:spPr>
        <p:txBody>
          <a:bodyPr>
            <a:normAutofit fontScale="90000"/>
          </a:bodyPr>
          <a:lstStyle/>
          <a:p>
            <a:pPr eaLnBrk="1" hangingPunct="1"/>
            <a:r>
              <a:rPr smtClean="0">
                <a:cs typeface="Arial" charset="0"/>
              </a:rPr>
              <a:t>Why interfaces are required ? (Contd.).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3"/>
          <p:cNvSpPr>
            <a:spLocks noGrp="1"/>
          </p:cNvSpPr>
          <p:nvPr>
            <p:ph idx="4294967295"/>
          </p:nvPr>
        </p:nvSpPr>
        <p:spPr>
          <a:xfrm>
            <a:off x="0" y="1143000"/>
            <a:ext cx="8229600" cy="5029200"/>
          </a:xfrm>
        </p:spPr>
        <p:txBody>
          <a:bodyPr/>
          <a:lstStyle/>
          <a:p>
            <a:pPr algn="just" eaLnBrk="1" hangingPunct="1"/>
            <a:r>
              <a:rPr sz="2400" smtClean="0">
                <a:cs typeface="Arial" charset="0"/>
              </a:rPr>
              <a:t>All the methods that are declared within an interface are always, by default, </a:t>
            </a:r>
            <a:r>
              <a:rPr sz="2400" smtClean="0">
                <a:solidFill>
                  <a:srgbClr val="C00000"/>
                </a:solidFill>
                <a:cs typeface="Arial" charset="0"/>
              </a:rPr>
              <a:t>public</a:t>
            </a:r>
            <a:r>
              <a:rPr sz="2400" smtClean="0">
                <a:cs typeface="Arial" charset="0"/>
              </a:rPr>
              <a:t> and </a:t>
            </a:r>
            <a:r>
              <a:rPr sz="2400" smtClean="0">
                <a:solidFill>
                  <a:srgbClr val="C00000"/>
                </a:solidFill>
                <a:cs typeface="Arial" charset="0"/>
              </a:rPr>
              <a:t>abstract</a:t>
            </a:r>
          </a:p>
          <a:p>
            <a:pPr algn="just" eaLnBrk="1" hangingPunct="1"/>
            <a:endParaRPr sz="2400" smtClean="0">
              <a:cs typeface="Arial" charset="0"/>
            </a:endParaRPr>
          </a:p>
          <a:p>
            <a:pPr algn="just" eaLnBrk="1" hangingPunct="1"/>
            <a:r>
              <a:rPr sz="2400" smtClean="0">
                <a:cs typeface="Arial" charset="0"/>
              </a:rPr>
              <a:t>Any variable declared within an interface is always, by default, </a:t>
            </a:r>
            <a:r>
              <a:rPr sz="2400" smtClean="0">
                <a:solidFill>
                  <a:srgbClr val="C00000"/>
                </a:solidFill>
                <a:cs typeface="Arial" charset="0"/>
              </a:rPr>
              <a:t>public static </a:t>
            </a:r>
            <a:r>
              <a:rPr sz="2400" smtClean="0">
                <a:cs typeface="Arial" charset="0"/>
              </a:rPr>
              <a:t>and </a:t>
            </a:r>
            <a:r>
              <a:rPr sz="2400" smtClean="0">
                <a:solidFill>
                  <a:srgbClr val="C00000"/>
                </a:solidFill>
                <a:cs typeface="Arial" charset="0"/>
              </a:rPr>
              <a:t>final</a:t>
            </a:r>
          </a:p>
        </p:txBody>
      </p:sp>
      <p:sp>
        <p:nvSpPr>
          <p:cNvPr id="68611" name="Rectangle 2"/>
          <p:cNvSpPr>
            <a:spLocks noGrp="1"/>
          </p:cNvSpPr>
          <p:nvPr>
            <p:ph type="title" idx="4294967295"/>
          </p:nvPr>
        </p:nvSpPr>
        <p:spPr>
          <a:xfrm>
            <a:off x="0" y="152400"/>
            <a:ext cx="9144000" cy="914400"/>
          </a:xfrm>
        </p:spPr>
        <p:txBody>
          <a:bodyPr/>
          <a:lstStyle/>
          <a:p>
            <a:pPr eaLnBrk="1" hangingPunct="1"/>
            <a:r>
              <a:rPr smtClean="0">
                <a:cs typeface="Arial" charset="0"/>
              </a:rPr>
              <a:t>Interface members</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228600" y="914400"/>
            <a:ext cx="4267200"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304800" y="914400"/>
            <a:ext cx="36576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495800" y="914400"/>
            <a:ext cx="44196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228600" y="1295400"/>
            <a:ext cx="4267200" cy="529375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sz="2000" dirty="0"/>
              <a:t>Abstract classes can have non-final non-static variables.</a:t>
            </a:r>
          </a:p>
          <a:p>
            <a:pPr>
              <a:defRPr/>
            </a:pPr>
            <a:endParaRPr lang="en-US" sz="2000" dirty="0"/>
          </a:p>
          <a:p>
            <a:pPr>
              <a:defRPr/>
            </a:pPr>
            <a:r>
              <a:rPr lang="en-US" sz="2000" dirty="0"/>
              <a:t>Abstract Classes can have abstract methods as well as concrete methods.</a:t>
            </a:r>
          </a:p>
          <a:p>
            <a:pPr>
              <a:defRPr/>
            </a:pPr>
            <a:endParaRPr lang="en-US" sz="2000" dirty="0"/>
          </a:p>
          <a:p>
            <a:pPr>
              <a:defRPr/>
            </a:pPr>
            <a:endParaRPr lang="en-US" sz="2000" dirty="0"/>
          </a:p>
          <a:p>
            <a:pPr>
              <a:defRPr/>
            </a:pPr>
            <a:r>
              <a:rPr lang="en-US" sz="2000" dirty="0"/>
              <a:t>You can declare any member of an abstract class as private, default, protected or public. Members can also be static.</a:t>
            </a:r>
          </a:p>
          <a:p>
            <a:pPr>
              <a:defRPr/>
            </a:pPr>
            <a:endParaRPr lang="en-US" sz="2000" dirty="0"/>
          </a:p>
          <a:p>
            <a:pPr>
              <a:defRPr/>
            </a:pPr>
            <a:r>
              <a:rPr lang="en-US" sz="2000" dirty="0"/>
              <a:t>Abstract class is extended by another class using “extends” keyword.</a:t>
            </a:r>
          </a:p>
          <a:p>
            <a:pPr>
              <a:defRPr/>
            </a:pPr>
            <a:endParaRPr lang="en-US" dirty="0">
              <a:solidFill>
                <a:schemeClr val="tx1">
                  <a:lumMod val="50000"/>
                  <a:lumOff val="50000"/>
                </a:schemeClr>
              </a:solidFill>
            </a:endParaRPr>
          </a:p>
        </p:txBody>
      </p:sp>
      <p:sp>
        <p:nvSpPr>
          <p:cNvPr id="18" name="TextBox 17"/>
          <p:cNvSpPr txBox="1"/>
          <p:nvPr/>
        </p:nvSpPr>
        <p:spPr>
          <a:xfrm>
            <a:off x="4495800" y="1295400"/>
            <a:ext cx="4419600" cy="5293757"/>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sz="2000" dirty="0"/>
              <a:t>Variables declared within an interface are always static and final. </a:t>
            </a:r>
          </a:p>
          <a:p>
            <a:pPr>
              <a:defRPr/>
            </a:pPr>
            <a:endParaRPr lang="en-US" sz="2000" dirty="0"/>
          </a:p>
          <a:p>
            <a:pPr>
              <a:defRPr/>
            </a:pPr>
            <a:r>
              <a:rPr lang="en-US" sz="2000" dirty="0"/>
              <a:t>Interfaces can have only method declarations(abstract methods). You cannot define a concrete method.</a:t>
            </a:r>
          </a:p>
          <a:p>
            <a:pPr>
              <a:defRPr/>
            </a:pPr>
            <a:endParaRPr lang="en-US" sz="2000" dirty="0"/>
          </a:p>
          <a:p>
            <a:pPr>
              <a:defRPr/>
            </a:pPr>
            <a:endParaRPr lang="en-US" sz="2000" dirty="0"/>
          </a:p>
          <a:p>
            <a:pPr>
              <a:defRPr/>
            </a:pPr>
            <a:r>
              <a:rPr lang="en-US" sz="2000" dirty="0"/>
              <a:t>Interface members are by default public. You cannot have private or protected members. Interface methods cannot be static.</a:t>
            </a:r>
          </a:p>
          <a:p>
            <a:pPr>
              <a:defRPr/>
            </a:pPr>
            <a:endParaRPr lang="en-US" sz="2000" dirty="0"/>
          </a:p>
          <a:p>
            <a:pPr>
              <a:defRPr/>
            </a:pPr>
            <a:r>
              <a:rPr lang="en-US" sz="2000" dirty="0"/>
              <a:t>An interface is “implemented” by a java class using “implements” keyword .</a:t>
            </a:r>
          </a:p>
          <a:p>
            <a:pPr>
              <a:defRPr/>
            </a:pPr>
            <a:endParaRPr lang="en-US" dirty="0">
              <a:solidFill>
                <a:schemeClr val="tx1">
                  <a:lumMod val="50000"/>
                  <a:lumOff val="50000"/>
                </a:schemeClr>
              </a:solidFill>
            </a:endParaRPr>
          </a:p>
        </p:txBody>
      </p:sp>
      <p:sp>
        <p:nvSpPr>
          <p:cNvPr id="69648" name="TextBox 18"/>
          <p:cNvSpPr txBox="1">
            <a:spLocks noChangeArrowheads="1"/>
          </p:cNvSpPr>
          <p:nvPr/>
        </p:nvSpPr>
        <p:spPr bwMode="auto">
          <a:xfrm>
            <a:off x="228600" y="0"/>
            <a:ext cx="8686800" cy="523875"/>
          </a:xfrm>
          <a:prstGeom prst="rect">
            <a:avLst/>
          </a:prstGeom>
          <a:noFill/>
          <a:ln w="9525">
            <a:noFill/>
            <a:miter lim="800000"/>
            <a:headEnd/>
            <a:tailEnd/>
          </a:ln>
        </p:spPr>
        <p:txBody>
          <a:bodyPr>
            <a:spAutoFit/>
          </a:bodyPr>
          <a:lstStyle/>
          <a:p>
            <a:r>
              <a:rPr lang="en-US" sz="2800" b="1"/>
              <a:t>Abstract Classes v/s Interfaces</a:t>
            </a:r>
          </a:p>
        </p:txBody>
      </p:sp>
      <p:sp>
        <p:nvSpPr>
          <p:cNvPr id="69649" name="TextBox 19"/>
          <p:cNvSpPr txBox="1">
            <a:spLocks noChangeArrowheads="1"/>
          </p:cNvSpPr>
          <p:nvPr/>
        </p:nvSpPr>
        <p:spPr bwMode="auto">
          <a:xfrm>
            <a:off x="6553200" y="6248400"/>
            <a:ext cx="2286000" cy="400050"/>
          </a:xfrm>
          <a:prstGeom prst="rect">
            <a:avLst/>
          </a:prstGeom>
          <a:noFill/>
          <a:ln w="9525">
            <a:noFill/>
            <a:miter lim="800000"/>
            <a:headEnd/>
            <a:tailEnd/>
          </a:ln>
        </p:spPr>
        <p:txBody>
          <a:bodyPr>
            <a:spAutoFit/>
          </a:bodyPr>
          <a:lstStyle/>
          <a:p>
            <a:pPr algn="r"/>
            <a:r>
              <a:rPr lang="en-US" sz="2000" b="1"/>
              <a:t>Contd..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85800" y="1219200"/>
            <a:ext cx="3657600" cy="369888"/>
          </a:xfrm>
          <a:prstGeom prst="rect">
            <a:avLst/>
          </a:prstGeom>
          <a:noFill/>
        </p:spPr>
        <p:txBody>
          <a:bodyPr>
            <a:spAutoFit/>
          </a:bodyPr>
          <a:lstStyle/>
          <a:p>
            <a:pPr>
              <a:defRPr/>
            </a:pPr>
            <a:endParaRPr lang="en-US" dirty="0">
              <a:solidFill>
                <a:schemeClr val="tx1">
                  <a:lumMod val="50000"/>
                  <a:lumOff val="50000"/>
                </a:schemeClr>
              </a:solidFill>
            </a:endParaRPr>
          </a:p>
        </p:txBody>
      </p:sp>
      <p:sp>
        <p:nvSpPr>
          <p:cNvPr id="11" name="TextBox 10"/>
          <p:cNvSpPr txBox="1"/>
          <p:nvPr/>
        </p:nvSpPr>
        <p:spPr>
          <a:xfrm>
            <a:off x="228600" y="914400"/>
            <a:ext cx="4267200" cy="381000"/>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endParaRPr lang="en-US" dirty="0">
              <a:solidFill>
                <a:schemeClr val="tx1">
                  <a:lumMod val="50000"/>
                  <a:lumOff val="50000"/>
                </a:schemeClr>
              </a:solidFill>
            </a:endParaRPr>
          </a:p>
        </p:txBody>
      </p:sp>
      <p:sp>
        <p:nvSpPr>
          <p:cNvPr id="12" name="TextBox 11"/>
          <p:cNvSpPr txBox="1"/>
          <p:nvPr/>
        </p:nvSpPr>
        <p:spPr>
          <a:xfrm>
            <a:off x="304800" y="914400"/>
            <a:ext cx="3657600" cy="461963"/>
          </a:xfrm>
          <a:prstGeom prst="rect">
            <a:avLst/>
          </a:prstGeom>
          <a:noFill/>
        </p:spPr>
        <p:txBody>
          <a:bodyPr>
            <a:spAutoFit/>
          </a:bodyPr>
          <a:lstStyle/>
          <a:p>
            <a:pPr>
              <a:defRPr/>
            </a:pPr>
            <a:r>
              <a:rPr lang="en-US" sz="2400" dirty="0">
                <a:solidFill>
                  <a:schemeClr val="accent1">
                    <a:lumMod val="60000"/>
                    <a:lumOff val="40000"/>
                  </a:schemeClr>
                </a:solidFill>
              </a:rPr>
              <a:t>Abstract Classes</a:t>
            </a:r>
          </a:p>
        </p:txBody>
      </p:sp>
      <p:sp>
        <p:nvSpPr>
          <p:cNvPr id="13" name="TextBox 12"/>
          <p:cNvSpPr txBox="1"/>
          <p:nvPr/>
        </p:nvSpPr>
        <p:spPr>
          <a:xfrm>
            <a:off x="4495800" y="914400"/>
            <a:ext cx="4419600" cy="461665"/>
          </a:xfrm>
          <a:prstGeom prst="rect">
            <a:avLst/>
          </a:prstGeom>
          <a:solidFill>
            <a:schemeClr val="accent5">
              <a:lumMod val="75000"/>
            </a:schemeClr>
          </a:solidFill>
          <a:ln w="3175">
            <a:solidFill>
              <a:schemeClr val="tx1"/>
            </a:solidFill>
          </a:ln>
          <a:scene3d>
            <a:camera prst="orthographicFront"/>
            <a:lightRig rig="threePt" dir="t"/>
          </a:scene3d>
          <a:sp3d prstMaterial="matte"/>
        </p:spPr>
        <p:txBody>
          <a:bodyPr>
            <a:spAutoFit/>
          </a:bodyPr>
          <a:lstStyle/>
          <a:p>
            <a:pPr>
              <a:defRPr/>
            </a:pPr>
            <a:r>
              <a:rPr lang="en-US" sz="2400" dirty="0">
                <a:solidFill>
                  <a:schemeClr val="accent1">
                    <a:lumMod val="60000"/>
                    <a:lumOff val="40000"/>
                  </a:schemeClr>
                </a:solidFill>
              </a:rPr>
              <a:t>Interfaces</a:t>
            </a:r>
          </a:p>
        </p:txBody>
      </p:sp>
      <p:sp>
        <p:nvSpPr>
          <p:cNvPr id="17" name="TextBox 16"/>
          <p:cNvSpPr txBox="1"/>
          <p:nvPr/>
        </p:nvSpPr>
        <p:spPr>
          <a:xfrm>
            <a:off x="228600" y="1295400"/>
            <a:ext cx="4267200" cy="4724400"/>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sz="2000" dirty="0"/>
              <a:t>An abstract class can extend another class and it can implement one or more interfaces.</a:t>
            </a:r>
          </a:p>
          <a:p>
            <a:pPr>
              <a:defRPr/>
            </a:pPr>
            <a:endParaRPr lang="en-US" sz="2000" dirty="0"/>
          </a:p>
          <a:p>
            <a:pPr>
              <a:defRPr/>
            </a:pPr>
            <a:r>
              <a:rPr lang="en-US" sz="2000" dirty="0"/>
              <a:t>An abstract class can have constructors defined within it.</a:t>
            </a:r>
          </a:p>
          <a:p>
            <a:pPr>
              <a:defRPr/>
            </a:pPr>
            <a:endParaRPr lang="en-US" sz="2000" dirty="0"/>
          </a:p>
          <a:p>
            <a:pPr>
              <a:defRPr/>
            </a:pPr>
            <a:r>
              <a:rPr lang="en-US" sz="2000" dirty="0"/>
              <a:t>An abstract class cannot be instantiated using “new” Keyword</a:t>
            </a:r>
          </a:p>
          <a:p>
            <a:pPr>
              <a:defRPr/>
            </a:pPr>
            <a:endParaRPr lang="en-US" sz="2000" dirty="0"/>
          </a:p>
          <a:p>
            <a:pPr>
              <a:defRPr/>
            </a:pPr>
            <a:r>
              <a:rPr lang="en-US" sz="2000" dirty="0"/>
              <a:t>You can execute(invoke) an abstract class, provided it has public static void main(String[] args) method declared within it</a:t>
            </a:r>
            <a:r>
              <a:rPr lang="en-US" dirty="0">
                <a:solidFill>
                  <a:schemeClr val="tx1">
                    <a:lumMod val="50000"/>
                    <a:lumOff val="50000"/>
                  </a:schemeClr>
                </a:solidFill>
              </a:rPr>
              <a:t>.</a:t>
            </a:r>
          </a:p>
          <a:p>
            <a:pPr>
              <a:defRPr/>
            </a:pPr>
            <a:endParaRPr lang="en-US" dirty="0">
              <a:solidFill>
                <a:schemeClr val="tx1">
                  <a:lumMod val="50000"/>
                  <a:lumOff val="50000"/>
                </a:schemeClr>
              </a:solidFill>
            </a:endParaRPr>
          </a:p>
        </p:txBody>
      </p:sp>
      <p:sp>
        <p:nvSpPr>
          <p:cNvPr id="18" name="TextBox 17"/>
          <p:cNvSpPr txBox="1"/>
          <p:nvPr/>
        </p:nvSpPr>
        <p:spPr>
          <a:xfrm>
            <a:off x="4495800" y="1295400"/>
            <a:ext cx="4419600" cy="4724400"/>
          </a:xfrm>
          <a:prstGeom prst="rect">
            <a:avLst/>
          </a:prstGeom>
          <a:solidFill>
            <a:srgbClr val="F7FACC"/>
          </a:solidFill>
          <a:ln w="3175">
            <a:solidFill>
              <a:schemeClr val="tx1"/>
            </a:solidFill>
          </a:ln>
          <a:scene3d>
            <a:camera prst="orthographicFront"/>
            <a:lightRig rig="threePt" dir="t"/>
          </a:scene3d>
          <a:sp3d prstMaterial="matte"/>
        </p:spPr>
        <p:txBody>
          <a:bodyPr>
            <a:spAutoFit/>
          </a:bodyPr>
          <a:lstStyle/>
          <a:p>
            <a:pPr>
              <a:defRPr/>
            </a:pPr>
            <a:r>
              <a:rPr lang="en-US" sz="2000" dirty="0"/>
              <a:t>An interface can extend one or more interfaces but cannot extend a class. It cannot implement an interface.</a:t>
            </a:r>
          </a:p>
          <a:p>
            <a:pPr>
              <a:defRPr/>
            </a:pPr>
            <a:endParaRPr lang="en-US" sz="2000" dirty="0"/>
          </a:p>
          <a:p>
            <a:pPr>
              <a:defRPr/>
            </a:pPr>
            <a:r>
              <a:rPr lang="en-US" sz="2000" dirty="0"/>
              <a:t>You cannot define constructors within an interface.</a:t>
            </a:r>
          </a:p>
          <a:p>
            <a:pPr>
              <a:defRPr/>
            </a:pPr>
            <a:endParaRPr lang="en-US" sz="2000" dirty="0"/>
          </a:p>
          <a:p>
            <a:pPr>
              <a:defRPr/>
            </a:pPr>
            <a:r>
              <a:rPr lang="en-US" sz="2000" dirty="0"/>
              <a:t>An interface cannot be instantiated.</a:t>
            </a:r>
          </a:p>
          <a:p>
            <a:pPr>
              <a:defRPr/>
            </a:pPr>
            <a:endParaRPr lang="en-US" sz="2000" dirty="0"/>
          </a:p>
          <a:p>
            <a:pPr>
              <a:defRPr/>
            </a:pPr>
            <a:endParaRPr lang="en-US" sz="2000" dirty="0"/>
          </a:p>
          <a:p>
            <a:pPr>
              <a:defRPr/>
            </a:pPr>
            <a:r>
              <a:rPr lang="en-US" sz="2000" dirty="0"/>
              <a:t>You cannot execute an interface</a:t>
            </a: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a:p>
            <a:pPr>
              <a:defRPr/>
            </a:pPr>
            <a:endParaRPr lang="en-US" dirty="0">
              <a:solidFill>
                <a:schemeClr val="tx1">
                  <a:lumMod val="50000"/>
                  <a:lumOff val="50000"/>
                </a:schemeClr>
              </a:solidFill>
            </a:endParaRPr>
          </a:p>
        </p:txBody>
      </p:sp>
      <p:sp>
        <p:nvSpPr>
          <p:cNvPr id="70672" name="TextBox 18"/>
          <p:cNvSpPr txBox="1">
            <a:spLocks noChangeArrowheads="1"/>
          </p:cNvSpPr>
          <p:nvPr/>
        </p:nvSpPr>
        <p:spPr bwMode="auto">
          <a:xfrm>
            <a:off x="228600" y="0"/>
            <a:ext cx="8686800" cy="523875"/>
          </a:xfrm>
          <a:prstGeom prst="rect">
            <a:avLst/>
          </a:prstGeom>
          <a:noFill/>
          <a:ln w="9525">
            <a:noFill/>
            <a:miter lim="800000"/>
            <a:headEnd/>
            <a:tailEnd/>
          </a:ln>
        </p:spPr>
        <p:txBody>
          <a:bodyPr>
            <a:spAutoFit/>
          </a:bodyPr>
          <a:lstStyle/>
          <a:p>
            <a:r>
              <a:rPr lang="en-US" sz="2800" b="1"/>
              <a:t>Abstract Classes v/s Interfaces (Contd.).</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a:normAutofit fontScale="90000"/>
          </a:bodyPr>
          <a:lstStyle/>
          <a:p>
            <a:r>
              <a:rPr smtClean="0">
                <a:cs typeface="Arial" charset="0"/>
              </a:rPr>
              <a:t>What will you choose..?</a:t>
            </a:r>
          </a:p>
        </p:txBody>
      </p:sp>
      <p:pic>
        <p:nvPicPr>
          <p:cNvPr id="71683" name="Picture Placeholder 4" descr="bird flying.jpg"/>
          <p:cNvPicPr>
            <a:picLocks noGrp="1" noChangeAspect="1"/>
          </p:cNvPicPr>
          <p:nvPr>
            <p:ph type="pic" sz="quarter" idx="10"/>
          </p:nvPr>
        </p:nvPicPr>
        <p:blipFill>
          <a:blip r:embed="rId3" cstate="print"/>
          <a:srcRect l="1018" r="1018"/>
          <a:stretch>
            <a:fillRect/>
          </a:stretch>
        </p:blipFill>
        <p:spPr>
          <a:xfrm>
            <a:off x="685800" y="914400"/>
            <a:ext cx="2133600" cy="1752600"/>
          </a:xfrm>
        </p:spPr>
      </p:pic>
      <p:sp>
        <p:nvSpPr>
          <p:cNvPr id="4" name="Text Placeholder 3"/>
          <p:cNvSpPr>
            <a:spLocks noGrp="1"/>
          </p:cNvSpPr>
          <p:nvPr>
            <p:ph type="body" sz="quarter" idx="11"/>
          </p:nvPr>
        </p:nvSpPr>
        <p:spPr>
          <a:xfrm>
            <a:off x="609600" y="2819400"/>
            <a:ext cx="8001000" cy="3810000"/>
          </a:xfrm>
        </p:spPr>
        <p:txBody>
          <a:bodyPr/>
          <a:lstStyle/>
          <a:p>
            <a:pPr>
              <a:defRPr/>
            </a:pPr>
            <a:r>
              <a:rPr>
                <a:solidFill>
                  <a:schemeClr val="tx1"/>
                </a:solidFill>
              </a:rPr>
              <a:t>What is the behavior which is common among the entities depicted in the pictures above?</a:t>
            </a:r>
          </a:p>
          <a:p>
            <a:pPr>
              <a:defRPr/>
            </a:pPr>
            <a:endParaRPr sz="1000">
              <a:solidFill>
                <a:schemeClr val="tx1"/>
              </a:solidFill>
            </a:endParaRPr>
          </a:p>
          <a:p>
            <a:pPr>
              <a:defRPr/>
            </a:pPr>
            <a:r>
              <a:rPr b="1">
                <a:solidFill>
                  <a:srgbClr val="0070C0"/>
                </a:solidFill>
              </a:rPr>
              <a:t>Yes..You are right. All of  them can fly.</a:t>
            </a:r>
          </a:p>
          <a:p>
            <a:pPr>
              <a:defRPr/>
            </a:pPr>
            <a:endParaRPr sz="1000">
              <a:solidFill>
                <a:schemeClr val="tx1"/>
              </a:solidFill>
            </a:endParaRPr>
          </a:p>
          <a:p>
            <a:pPr>
              <a:defRPr/>
            </a:pPr>
            <a:r>
              <a:rPr>
                <a:solidFill>
                  <a:schemeClr val="tx1"/>
                </a:solidFill>
              </a:rPr>
              <a:t>Requirement : You have to develop 3 classes, Bird, Superman and Aircraft with the condition that all these classes must have a method called fly(). </a:t>
            </a:r>
          </a:p>
          <a:p>
            <a:pPr>
              <a:defRPr/>
            </a:pPr>
            <a:endParaRPr sz="1100">
              <a:solidFill>
                <a:schemeClr val="tx1"/>
              </a:solidFill>
            </a:endParaRPr>
          </a:p>
          <a:p>
            <a:pPr>
              <a:defRPr/>
            </a:pPr>
            <a:r>
              <a:rPr>
                <a:solidFill>
                  <a:schemeClr val="tx1"/>
                </a:solidFill>
              </a:rPr>
              <a:t>What is the mechanism, using which you can ensure that the method fly() is implemented in all these classes?</a:t>
            </a:r>
          </a:p>
          <a:p>
            <a:pPr>
              <a:defRPr/>
            </a:pPr>
            <a:r>
              <a:rPr b="1" i="1">
                <a:solidFill>
                  <a:srgbClr val="0070C0"/>
                </a:solidFill>
              </a:rPr>
              <a:t>An Abstract class or An Interface?</a:t>
            </a:r>
          </a:p>
          <a:p>
            <a:pPr>
              <a:defRPr/>
            </a:pPr>
            <a:endParaRPr/>
          </a:p>
        </p:txBody>
      </p:sp>
      <p:pic>
        <p:nvPicPr>
          <p:cNvPr id="71685" name="Picture Placeholder 4" descr="bird flying.jpg"/>
          <p:cNvPicPr>
            <a:picLocks noChangeAspect="1"/>
          </p:cNvPicPr>
          <p:nvPr/>
        </p:nvPicPr>
        <p:blipFill>
          <a:blip r:embed="rId4" cstate="print"/>
          <a:srcRect/>
          <a:stretch>
            <a:fillRect/>
          </a:stretch>
        </p:blipFill>
        <p:spPr bwMode="auto">
          <a:xfrm>
            <a:off x="6248400" y="914400"/>
            <a:ext cx="2362200" cy="1752600"/>
          </a:xfrm>
          <a:prstGeom prst="rect">
            <a:avLst/>
          </a:prstGeom>
          <a:noFill/>
          <a:ln w="9525">
            <a:noFill/>
            <a:miter lim="800000"/>
            <a:headEnd/>
            <a:tailEnd/>
          </a:ln>
        </p:spPr>
      </p:pic>
      <p:pic>
        <p:nvPicPr>
          <p:cNvPr id="71686" name="Picture Placeholder 4" descr="bird flying.jpg"/>
          <p:cNvPicPr>
            <a:picLocks noChangeAspect="1"/>
          </p:cNvPicPr>
          <p:nvPr/>
        </p:nvPicPr>
        <p:blipFill>
          <a:blip r:embed="rId5" cstate="print"/>
          <a:srcRect/>
          <a:stretch>
            <a:fillRect/>
          </a:stretch>
        </p:blipFill>
        <p:spPr bwMode="auto">
          <a:xfrm>
            <a:off x="3429000" y="914400"/>
            <a:ext cx="2309813" cy="1752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checkerboard(across)">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4" presetClass="entr" presetSubtype="0" accel="10000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 calcmode="lin" valueType="num">
                                      <p:cBhvr>
                                        <p:cTn id="17" dur="5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18" dur="5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19" dur="5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21" dur="500"/>
                                        <p:tgtEl>
                                          <p:spTgt spid="4">
                                            <p:txEl>
                                              <p:pRg st="4" end="4"/>
                                            </p:txEl>
                                          </p:spTgt>
                                        </p:tgtEl>
                                      </p:cBhvr>
                                    </p:animEffect>
                                  </p:childTnLst>
                                </p:cTn>
                              </p:par>
                              <p:par>
                                <p:cTn id="22" presetID="54" presetClass="entr" presetSubtype="0" accel="10000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 calcmode="lin" valueType="num">
                                      <p:cBhvr>
                                        <p:cTn id="24" dur="500" fill="hold"/>
                                        <p:tgtEl>
                                          <p:spTgt spid="4">
                                            <p:txEl>
                                              <p:pRg st="6" end="6"/>
                                            </p:txEl>
                                          </p:spTgt>
                                        </p:tgtEl>
                                        <p:attrNameLst>
                                          <p:attrName>ppt_w</p:attrName>
                                        </p:attrNameLst>
                                      </p:cBhvr>
                                      <p:tavLst>
                                        <p:tav tm="0">
                                          <p:val>
                                            <p:strVal val="#ppt_w*0.05"/>
                                          </p:val>
                                        </p:tav>
                                        <p:tav tm="100000">
                                          <p:val>
                                            <p:strVal val="#ppt_w"/>
                                          </p:val>
                                        </p:tav>
                                      </p:tavLst>
                                    </p:anim>
                                    <p:anim calcmode="lin" valueType="num">
                                      <p:cBhvr>
                                        <p:cTn id="25" dur="500" fill="hold"/>
                                        <p:tgtEl>
                                          <p:spTgt spid="4">
                                            <p:txEl>
                                              <p:pRg st="6" end="6"/>
                                            </p:txEl>
                                          </p:spTgt>
                                        </p:tgtEl>
                                        <p:attrNameLst>
                                          <p:attrName>ppt_h</p:attrName>
                                        </p:attrNameLst>
                                      </p:cBhvr>
                                      <p:tavLst>
                                        <p:tav tm="0">
                                          <p:val>
                                            <p:strVal val="#ppt_h"/>
                                          </p:val>
                                        </p:tav>
                                        <p:tav tm="100000">
                                          <p:val>
                                            <p:strVal val="#ppt_h"/>
                                          </p:val>
                                        </p:tav>
                                      </p:tavLst>
                                    </p:anim>
                                    <p:anim calcmode="lin" valueType="num">
                                      <p:cBhvr>
                                        <p:cTn id="26" dur="500" fill="hold"/>
                                        <p:tgtEl>
                                          <p:spTgt spid="4">
                                            <p:txEl>
                                              <p:pRg st="6" end="6"/>
                                            </p:txEl>
                                          </p:spTgt>
                                        </p:tgtEl>
                                        <p:attrNameLst>
                                          <p:attrName>ppt_x</p:attrName>
                                        </p:attrNameLst>
                                      </p:cBhvr>
                                      <p:tavLst>
                                        <p:tav tm="0">
                                          <p:val>
                                            <p:strVal val="#ppt_x-.2"/>
                                          </p:val>
                                        </p:tav>
                                        <p:tav tm="100000">
                                          <p:val>
                                            <p:strVal val="#ppt_x"/>
                                          </p:val>
                                        </p:tav>
                                      </p:tavLst>
                                    </p:anim>
                                    <p:anim calcmode="lin" valueType="num">
                                      <p:cBhvr>
                                        <p:cTn id="27" dur="500" fill="hold"/>
                                        <p:tgtEl>
                                          <p:spTgt spid="4">
                                            <p:txEl>
                                              <p:pRg st="6" end="6"/>
                                            </p:txEl>
                                          </p:spTgt>
                                        </p:tgtEl>
                                        <p:attrNameLst>
                                          <p:attrName>ppt_y</p:attrName>
                                        </p:attrNameLst>
                                      </p:cBhvr>
                                      <p:tavLst>
                                        <p:tav tm="0">
                                          <p:val>
                                            <p:strVal val="#ppt_y"/>
                                          </p:val>
                                        </p:tav>
                                        <p:tav tm="100000">
                                          <p:val>
                                            <p:strVal val="#ppt_y"/>
                                          </p:val>
                                        </p:tav>
                                      </p:tavLst>
                                    </p:anim>
                                    <p:animEffect transition="in" filter="fade">
                                      <p:cBhvr>
                                        <p:cTn id="28" dur="500"/>
                                        <p:tgtEl>
                                          <p:spTgt spid="4">
                                            <p:txEl>
                                              <p:pRg st="6" end="6"/>
                                            </p:txEl>
                                          </p:spTgt>
                                        </p:tgtEl>
                                      </p:cBhvr>
                                    </p:animEffect>
                                  </p:childTnLst>
                                </p:cTn>
                              </p:par>
                            </p:childTnLst>
                          </p:cTn>
                        </p:par>
                        <p:par>
                          <p:cTn id="29" fill="hold" nodeType="afterGroup">
                            <p:stCondLst>
                              <p:cond delay="500"/>
                            </p:stCondLst>
                            <p:childTnLst>
                              <p:par>
                                <p:cTn id="30" presetID="10" presetClass="entr" presetSubtype="0" repeatCount="5000" fill="hold" nodeType="afterEffect">
                                  <p:stCondLst>
                                    <p:cond delay="300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idx="4294967295"/>
          </p:nvPr>
        </p:nvSpPr>
        <p:spPr>
          <a:xfrm>
            <a:off x="685800" y="1143000"/>
            <a:ext cx="8458200" cy="5029200"/>
          </a:xfrm>
        </p:spPr>
        <p:txBody>
          <a:bodyPr>
            <a:normAutofit/>
          </a:bodyPr>
          <a:lstStyle/>
          <a:p>
            <a:pPr algn="just" eaLnBrk="1" hangingPunct="1"/>
            <a:r>
              <a:rPr sz="2400" smtClean="0">
                <a:cs typeface="Arial" charset="0"/>
              </a:rPr>
              <a:t>An interface is syntactically similar to a class</a:t>
            </a:r>
          </a:p>
          <a:p>
            <a:pPr algn="just" eaLnBrk="1" hangingPunct="1"/>
            <a:endParaRPr sz="900" smtClean="0">
              <a:cs typeface="Arial" charset="0"/>
            </a:endParaRPr>
          </a:p>
          <a:p>
            <a:pPr algn="just" eaLnBrk="1" hangingPunct="1"/>
            <a:r>
              <a:rPr sz="2400" smtClean="0">
                <a:cs typeface="Arial" charset="0"/>
              </a:rPr>
              <a:t> It’s general form is:</a:t>
            </a:r>
          </a:p>
          <a:p>
            <a:pPr algn="just" eaLnBrk="1" hangingPunct="1"/>
            <a:endParaRPr sz="900" smtClean="0">
              <a:cs typeface="Arial" charset="0"/>
            </a:endParaRPr>
          </a:p>
          <a:p>
            <a:pPr algn="just" eaLnBrk="1" hangingPunct="1">
              <a:buFont typeface="Arial" charset="0"/>
              <a:buNone/>
            </a:pPr>
            <a:r>
              <a:rPr smtClean="0">
                <a:latin typeface="Courier New" pitchFamily="49" charset="0"/>
                <a:cs typeface="Courier New" pitchFamily="49" charset="0"/>
              </a:rPr>
              <a:t>public interface FirstInterface {</a:t>
            </a:r>
          </a:p>
          <a:p>
            <a:pPr algn="just" eaLnBrk="1" hangingPunct="1">
              <a:buFont typeface="Arial" charset="0"/>
              <a:buNone/>
            </a:pPr>
            <a:r>
              <a:rPr smtClean="0">
                <a:latin typeface="Courier New" pitchFamily="49" charset="0"/>
                <a:cs typeface="Courier New" pitchFamily="49" charset="0"/>
              </a:rPr>
              <a:t>	int addMethod(int x, int y);</a:t>
            </a:r>
          </a:p>
          <a:p>
            <a:pPr algn="just" eaLnBrk="1" hangingPunct="1">
              <a:buFont typeface="Arial" charset="0"/>
              <a:buNone/>
            </a:pPr>
            <a:r>
              <a:rPr smtClean="0">
                <a:latin typeface="Courier New" pitchFamily="49" charset="0"/>
                <a:cs typeface="Courier New" pitchFamily="49" charset="0"/>
              </a:rPr>
              <a:t>	float divMethod(int m, int n);</a:t>
            </a:r>
          </a:p>
          <a:p>
            <a:pPr algn="just" eaLnBrk="1" hangingPunct="1">
              <a:buFont typeface="Arial" charset="0"/>
              <a:buNone/>
            </a:pPr>
            <a:r>
              <a:rPr smtClean="0">
                <a:latin typeface="Courier New" pitchFamily="49" charset="0"/>
                <a:cs typeface="Courier New" pitchFamily="49" charset="0"/>
              </a:rPr>
              <a:t>	void display();</a:t>
            </a:r>
          </a:p>
          <a:p>
            <a:pPr algn="just" eaLnBrk="1" hangingPunct="1">
              <a:buFont typeface="Arial" charset="0"/>
              <a:buNone/>
            </a:pPr>
            <a:r>
              <a:rPr smtClean="0">
                <a:latin typeface="Courier New" pitchFamily="49" charset="0"/>
                <a:cs typeface="Courier New" pitchFamily="49" charset="0"/>
              </a:rPr>
              <a:t>		int VAR1 = 10;</a:t>
            </a:r>
          </a:p>
          <a:p>
            <a:pPr algn="just" eaLnBrk="1" hangingPunct="1">
              <a:buFont typeface="Arial" charset="0"/>
              <a:buNone/>
            </a:pPr>
            <a:r>
              <a:rPr smtClean="0">
                <a:latin typeface="Courier New" pitchFamily="49" charset="0"/>
                <a:cs typeface="Courier New" pitchFamily="49" charset="0"/>
              </a:rPr>
              <a:t>		float VAR2 = 20.65;</a:t>
            </a:r>
          </a:p>
          <a:p>
            <a:pPr algn="just" eaLnBrk="1" hangingPunct="1">
              <a:buFont typeface="Arial" charset="0"/>
              <a:buNone/>
            </a:pPr>
            <a:r>
              <a:rPr smtClean="0">
                <a:latin typeface="Courier New" pitchFamily="49" charset="0"/>
                <a:cs typeface="Courier New" pitchFamily="49" charset="0"/>
              </a:rPr>
              <a:t> 	}</a:t>
            </a:r>
          </a:p>
        </p:txBody>
      </p:sp>
      <p:sp>
        <p:nvSpPr>
          <p:cNvPr id="72707"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Defining an Interface</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4294967295"/>
          </p:nvPr>
        </p:nvSpPr>
        <p:spPr>
          <a:xfrm>
            <a:off x="533400" y="990600"/>
            <a:ext cx="8610600" cy="5410200"/>
          </a:xfrm>
        </p:spPr>
        <p:txBody>
          <a:bodyPr>
            <a:normAutofit fontScale="85000" lnSpcReduction="20000"/>
          </a:bodyPr>
          <a:lstStyle/>
          <a:p>
            <a:pPr algn="just" eaLnBrk="1" fontAlgn="auto" hangingPunct="1">
              <a:lnSpc>
                <a:spcPct val="80000"/>
              </a:lnSpc>
              <a:spcAft>
                <a:spcPts val="0"/>
              </a:spcAft>
              <a:buFont typeface="Arial"/>
              <a:buChar char="•"/>
              <a:defRPr/>
            </a:pPr>
            <a:r>
              <a:rPr sz="2600"/>
              <a:t>A class implements an </a:t>
            </a:r>
            <a:r>
              <a:rPr sz="2600" smtClean="0"/>
              <a:t>interface</a:t>
            </a:r>
          </a:p>
          <a:p>
            <a:pPr algn="just" eaLnBrk="1" fontAlgn="auto" hangingPunct="1">
              <a:lnSpc>
                <a:spcPct val="80000"/>
              </a:lnSpc>
              <a:spcAft>
                <a:spcPts val="0"/>
              </a:spcAft>
              <a:buFont typeface="Arial"/>
              <a:buChar char="•"/>
              <a:defRPr/>
            </a:pPr>
            <a:endParaRPr sz="2600" smtClean="0"/>
          </a:p>
          <a:p>
            <a:pPr algn="just" eaLnBrk="1" fontAlgn="auto" hangingPunct="1">
              <a:lnSpc>
                <a:spcPct val="120000"/>
              </a:lnSpc>
              <a:spcAft>
                <a:spcPts val="0"/>
              </a:spcAft>
              <a:buFont typeface="Arial"/>
              <a:buChar char="•"/>
              <a:defRPr/>
            </a:pPr>
            <a:r>
              <a:rPr sz="2600" smtClean="0"/>
              <a:t>A class can implement more than one interface by giving a comma- separated list of interfaces</a:t>
            </a:r>
          </a:p>
          <a:p>
            <a:pPr algn="just" eaLnBrk="1" fontAlgn="auto" hangingPunct="1">
              <a:lnSpc>
                <a:spcPct val="80000"/>
              </a:lnSpc>
              <a:spcAft>
                <a:spcPts val="0"/>
              </a:spcAft>
              <a:buFont typeface="Arial"/>
              <a:buChar char="•"/>
              <a:defRPr/>
            </a:pPr>
            <a:endParaRPr sz="11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a:buChar char="•"/>
              <a:defRPr/>
            </a:pPr>
            <a:endParaRPr sz="800"/>
          </a:p>
          <a:p>
            <a:pPr algn="just" eaLnBrk="1" fontAlgn="auto" hangingPunct="1">
              <a:lnSpc>
                <a:spcPct val="80000"/>
              </a:lnSpc>
              <a:spcAft>
                <a:spcPts val="0"/>
              </a:spcAft>
              <a:buFont typeface="Arial" charset="0"/>
              <a:buNone/>
              <a:defRPr/>
            </a:pPr>
            <a:r>
              <a:rPr sz="2600" smtClean="0">
                <a:latin typeface="Courier New" pitchFamily="49" charset="0"/>
                <a:cs typeface="Courier New" pitchFamily="49" charset="0"/>
              </a:rPr>
              <a:t>class </a:t>
            </a:r>
            <a:r>
              <a:rPr sz="2600" err="1">
                <a:latin typeface="Courier New" pitchFamily="49" charset="0"/>
                <a:cs typeface="Courier New" pitchFamily="49" charset="0"/>
              </a:rPr>
              <a:t>MyClass</a:t>
            </a:r>
            <a:r>
              <a:rPr sz="2600">
                <a:latin typeface="Courier New" pitchFamily="49" charset="0"/>
                <a:cs typeface="Courier New" pitchFamily="49" charset="0"/>
              </a:rPr>
              <a:t> implements </a:t>
            </a:r>
            <a:r>
              <a:rPr sz="2600" err="1">
                <a:latin typeface="Courier New" pitchFamily="49" charset="0"/>
                <a:cs typeface="Courier New" pitchFamily="49" charset="0"/>
              </a:rPr>
              <a:t>FirstInterface</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a:t>
            </a:r>
            <a:r>
              <a:rPr sz="2600" err="1">
                <a:latin typeface="Courier New" pitchFamily="49" charset="0"/>
                <a:cs typeface="Courier New" pitchFamily="49" charset="0"/>
              </a:rPr>
              <a:t>int</a:t>
            </a:r>
            <a:r>
              <a:rPr sz="2600">
                <a:latin typeface="Courier New" pitchFamily="49" charset="0"/>
                <a:cs typeface="Courier New" pitchFamily="49" charset="0"/>
              </a:rPr>
              <a:t>  </a:t>
            </a:r>
            <a:r>
              <a:rPr sz="2600" err="1">
                <a:latin typeface="Courier New" pitchFamily="49" charset="0"/>
                <a:cs typeface="Courier New" pitchFamily="49" charset="0"/>
              </a:rPr>
              <a:t>addMethod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a, </a:t>
            </a:r>
            <a:r>
              <a:rPr sz="2600" err="1">
                <a:latin typeface="Courier New" pitchFamily="49" charset="0"/>
                <a:cs typeface="Courier New" pitchFamily="49" charset="0"/>
              </a:rPr>
              <a:t>int</a:t>
            </a:r>
            <a:r>
              <a:rPr sz="2600">
                <a:latin typeface="Courier New" pitchFamily="49" charset="0"/>
                <a:cs typeface="Courier New" pitchFamily="49" charset="0"/>
              </a:rPr>
              <a:t> b){</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a:t>
            </a:r>
            <a:r>
              <a:rPr sz="2600" err="1">
                <a:latin typeface="Courier New" pitchFamily="49" charset="0"/>
                <a:cs typeface="Courier New" pitchFamily="49" charset="0"/>
              </a:rPr>
              <a:t>a+b</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float </a:t>
            </a:r>
            <a:r>
              <a:rPr sz="2600" err="1">
                <a:latin typeface="Courier New" pitchFamily="49" charset="0"/>
                <a:cs typeface="Courier New" pitchFamily="49" charset="0"/>
              </a:rPr>
              <a:t>divMethod</a:t>
            </a:r>
            <a:r>
              <a:rPr sz="2600">
                <a:latin typeface="Courier New" pitchFamily="49" charset="0"/>
                <a:cs typeface="Courier New" pitchFamily="49" charset="0"/>
              </a:rPr>
              <a:t>(</a:t>
            </a:r>
            <a:r>
              <a:rPr sz="2600" err="1">
                <a:latin typeface="Courier New" pitchFamily="49" charset="0"/>
                <a:cs typeface="Courier New" pitchFamily="49" charset="0"/>
              </a:rPr>
              <a:t>int</a:t>
            </a:r>
            <a:r>
              <a:rPr sz="2600">
                <a:latin typeface="Courier New" pitchFamily="49" charset="0"/>
                <a:cs typeface="Courier New" pitchFamily="49" charset="0"/>
              </a:rPr>
              <a:t> i, </a:t>
            </a:r>
            <a:r>
              <a:rPr sz="2600" err="1">
                <a:latin typeface="Courier New" pitchFamily="49" charset="0"/>
                <a:cs typeface="Courier New" pitchFamily="49" charset="0"/>
              </a:rPr>
              <a:t>int</a:t>
            </a:r>
            <a:r>
              <a:rPr sz="2600">
                <a:latin typeface="Courier New" pitchFamily="49" charset="0"/>
                <a:cs typeface="Courier New" pitchFamily="49" charset="0"/>
              </a:rPr>
              <a:t> 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return(i/j);</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smtClean="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endParaRPr sz="1100">
              <a:latin typeface="Courier New" pitchFamily="49" charset="0"/>
              <a:cs typeface="Courier New" pitchFamily="49" charset="0"/>
            </a:endParaRP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public void display(){</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1 :” +</a:t>
            </a:r>
            <a:r>
              <a:rPr sz="2600" err="1">
                <a:latin typeface="Courier New" pitchFamily="49" charset="0"/>
                <a:cs typeface="Courier New" pitchFamily="49" charset="0"/>
              </a:rPr>
              <a:t>VAR1</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r>
              <a:rPr sz="2600" err="1">
                <a:latin typeface="Courier New" pitchFamily="49" charset="0"/>
                <a:cs typeface="Courier New" pitchFamily="49" charset="0"/>
              </a:rPr>
              <a:t>System.out.println</a:t>
            </a:r>
            <a:r>
              <a:rPr sz="2600" smtClean="0">
                <a:latin typeface="Courier New" pitchFamily="49" charset="0"/>
                <a:cs typeface="Courier New" pitchFamily="49" charset="0"/>
              </a:rPr>
              <a:t>(“Variable </a:t>
            </a:r>
            <a:r>
              <a:rPr sz="2600">
                <a:latin typeface="Courier New" pitchFamily="49" charset="0"/>
                <a:cs typeface="Courier New" pitchFamily="49" charset="0"/>
              </a:rPr>
              <a:t>2 :” +</a:t>
            </a:r>
            <a:r>
              <a:rPr sz="2600" err="1">
                <a:latin typeface="Courier New" pitchFamily="49" charset="0"/>
                <a:cs typeface="Courier New" pitchFamily="49" charset="0"/>
              </a:rPr>
              <a:t>VAR2</a:t>
            </a:r>
            <a:r>
              <a:rPr sz="2600">
                <a:latin typeface="Courier New" pitchFamily="49" charset="0"/>
                <a:cs typeface="Courier New" pitchFamily="49" charset="0"/>
              </a:rPr>
              <a:t>);</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	}</a:t>
            </a:r>
          </a:p>
          <a:p>
            <a:pPr algn="just" eaLnBrk="1" fontAlgn="auto" hangingPunct="1">
              <a:lnSpc>
                <a:spcPct val="80000"/>
              </a:lnSpc>
              <a:spcAft>
                <a:spcPts val="0"/>
              </a:spcAft>
              <a:buFont typeface="Arial" charset="0"/>
              <a:buNone/>
              <a:defRPr/>
            </a:pPr>
            <a:r>
              <a:rPr sz="2600">
                <a:latin typeface="Courier New" pitchFamily="49" charset="0"/>
                <a:cs typeface="Courier New" pitchFamily="49" charset="0"/>
              </a:rPr>
              <a:t>}</a:t>
            </a:r>
          </a:p>
        </p:txBody>
      </p:sp>
      <p:sp>
        <p:nvSpPr>
          <p:cNvPr id="7373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Implementing Interfaces</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Box 1"/>
          <p:cNvSpPr txBox="1">
            <a:spLocks noChangeArrowheads="1"/>
          </p:cNvSpPr>
          <p:nvPr/>
        </p:nvSpPr>
        <p:spPr bwMode="auto">
          <a:xfrm>
            <a:off x="152400" y="152400"/>
            <a:ext cx="8153400" cy="554038"/>
          </a:xfrm>
          <a:prstGeom prst="rect">
            <a:avLst/>
          </a:prstGeom>
          <a:noFill/>
          <a:ln w="9525">
            <a:noFill/>
            <a:miter lim="800000"/>
            <a:headEnd/>
            <a:tailEnd/>
          </a:ln>
        </p:spPr>
        <p:txBody>
          <a:bodyPr>
            <a:spAutoFit/>
          </a:bodyPr>
          <a:lstStyle/>
          <a:p>
            <a:r>
              <a:rPr lang="en-US" sz="3000" b="1"/>
              <a:t>Quiz</a:t>
            </a:r>
          </a:p>
        </p:txBody>
      </p:sp>
      <p:sp>
        <p:nvSpPr>
          <p:cNvPr id="74755"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private int a=100;</a:t>
            </a:r>
          </a:p>
          <a:p>
            <a:r>
              <a:rPr lang="en-US" sz="2400">
                <a:latin typeface="Courier New" pitchFamily="49" charset="0"/>
                <a:cs typeface="Courier New" pitchFamily="49" charset="0"/>
              </a:rPr>
              <a:t>	protected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errors..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Box 1"/>
          <p:cNvSpPr txBox="1">
            <a:spLocks noChangeArrowheads="1"/>
          </p:cNvSpPr>
          <p:nvPr/>
        </p:nvSpPr>
        <p:spPr bwMode="auto">
          <a:xfrm>
            <a:off x="533400" y="152400"/>
            <a:ext cx="7772400" cy="523875"/>
          </a:xfrm>
          <a:prstGeom prst="rect">
            <a:avLst/>
          </a:prstGeom>
          <a:noFill/>
          <a:ln w="9525">
            <a:noFill/>
            <a:miter lim="800000"/>
            <a:headEnd/>
            <a:tailEnd/>
          </a:ln>
        </p:spPr>
        <p:txBody>
          <a:bodyPr>
            <a:spAutoFit/>
          </a:bodyPr>
          <a:lstStyle/>
          <a:p>
            <a:r>
              <a:rPr lang="en-US" sz="2800" b="1"/>
              <a:t>Quiz </a:t>
            </a:r>
            <a:r>
              <a:rPr lang="en-US" sz="2800" b="1">
                <a:cs typeface="Arial" charset="0"/>
              </a:rPr>
              <a:t>(Contd.). </a:t>
            </a:r>
            <a:endParaRPr lang="en-US" sz="2800" b="1"/>
          </a:p>
        </p:txBody>
      </p:sp>
      <p:sp>
        <p:nvSpPr>
          <p:cNvPr id="75779"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static int a=100;</a:t>
            </a:r>
          </a:p>
          <a:p>
            <a:r>
              <a:rPr lang="en-US" sz="2400">
                <a:latin typeface="Courier New" pitchFamily="49" charset="0"/>
                <a:cs typeface="Courier New" pitchFamily="49" charset="0"/>
              </a:rPr>
              <a:t>	static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p:cNvSpPr>
          <p:nvPr>
            <p:ph idx="4294967295"/>
          </p:nvPr>
        </p:nvSpPr>
        <p:spPr>
          <a:xfrm>
            <a:off x="0" y="1066800"/>
            <a:ext cx="8382000" cy="5029200"/>
          </a:xfrm>
        </p:spPr>
        <p:txBody>
          <a:bodyPr/>
          <a:lstStyle/>
          <a:p>
            <a:pPr algn="just" eaLnBrk="1" hangingPunct="1"/>
            <a:r>
              <a:rPr sz="2400" smtClean="0">
                <a:cs typeface="Arial" charset="0"/>
              </a:rPr>
              <a:t>Software development is a process where constant changes are likely to happen</a:t>
            </a:r>
          </a:p>
          <a:p>
            <a:pPr algn="just" eaLnBrk="1" hangingPunct="1"/>
            <a:endParaRPr sz="700" smtClean="0">
              <a:cs typeface="Arial" charset="0"/>
            </a:endParaRPr>
          </a:p>
          <a:p>
            <a:pPr algn="just" eaLnBrk="1" hangingPunct="1"/>
            <a:r>
              <a:rPr sz="2400" smtClean="0">
                <a:cs typeface="Arial" charset="0"/>
              </a:rPr>
              <a:t>There can be changes in requirement, changes in design, changes in implementation</a:t>
            </a:r>
          </a:p>
          <a:p>
            <a:pPr algn="just" eaLnBrk="1" hangingPunct="1"/>
            <a:endParaRPr sz="700" smtClean="0">
              <a:cs typeface="Arial" charset="0"/>
            </a:endParaRPr>
          </a:p>
          <a:p>
            <a:pPr algn="just" eaLnBrk="1" hangingPunct="1"/>
            <a:r>
              <a:rPr sz="2400" smtClean="0">
                <a:cs typeface="Arial" charset="0"/>
              </a:rPr>
              <a:t>Interfaces support change</a:t>
            </a:r>
          </a:p>
          <a:p>
            <a:pPr algn="just" eaLnBrk="1" hangingPunct="1"/>
            <a:endParaRPr sz="700" smtClean="0">
              <a:cs typeface="Arial" charset="0"/>
            </a:endParaRPr>
          </a:p>
          <a:p>
            <a:pPr algn="just" eaLnBrk="1" hangingPunct="1"/>
            <a:r>
              <a:rPr sz="2400" smtClean="0">
                <a:cs typeface="Arial" charset="0"/>
              </a:rPr>
              <a:t>Programming through interfaces helps create software solutions that are reusable, extensible, and maintainable</a:t>
            </a:r>
          </a:p>
        </p:txBody>
      </p:sp>
      <p:sp>
        <p:nvSpPr>
          <p:cNvPr id="77827"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Applying Interfaces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p:cNvSpPr>
          <p:nvPr>
            <p:ph idx="4294967295"/>
          </p:nvPr>
        </p:nvSpPr>
        <p:spPr>
          <a:xfrm>
            <a:off x="0" y="1066800"/>
            <a:ext cx="8229600" cy="5029200"/>
          </a:xfrm>
        </p:spPr>
        <p:txBody>
          <a:bodyPr>
            <a:normAutofit lnSpcReduction="10000"/>
          </a:bodyPr>
          <a:lstStyle/>
          <a:p>
            <a:pPr algn="just" eaLnBrk="1" hangingPunct="1">
              <a:lnSpc>
                <a:spcPct val="90000"/>
              </a:lnSpc>
            </a:pPr>
            <a:r>
              <a:rPr smtClean="0">
                <a:cs typeface="Arial" charset="0"/>
              </a:rPr>
              <a:t>abstract method -- a mechanism which shall ensure that a subclass must compulsorily override such methods</a:t>
            </a:r>
            <a:r>
              <a:rPr sz="2400" smtClean="0">
                <a:cs typeface="Arial" charset="0"/>
              </a:rPr>
              <a:t>.</a:t>
            </a:r>
          </a:p>
          <a:p>
            <a:pPr algn="just" eaLnBrk="1" hangingPunct="1">
              <a:lnSpc>
                <a:spcPct val="90000"/>
              </a:lnSpc>
            </a:pPr>
            <a:endParaRPr sz="700" smtClean="0">
              <a:cs typeface="Arial" charset="0"/>
            </a:endParaRPr>
          </a:p>
          <a:p>
            <a:pPr algn="just" eaLnBrk="1" hangingPunct="1">
              <a:lnSpc>
                <a:spcPct val="90000"/>
              </a:lnSpc>
            </a:pPr>
            <a:endParaRPr sz="700" b="1" smtClean="0">
              <a:cs typeface="Arial" charset="0"/>
            </a:endParaRPr>
          </a:p>
          <a:p>
            <a:pPr algn="just" eaLnBrk="1" hangingPunct="1">
              <a:lnSpc>
                <a:spcPct val="90000"/>
              </a:lnSpc>
            </a:pPr>
            <a:r>
              <a:rPr smtClean="0">
                <a:cs typeface="Arial" charset="0"/>
              </a:rPr>
              <a:t>Abstract method in a superclass has to be overridden by all its subclasses. </a:t>
            </a:r>
          </a:p>
          <a:p>
            <a:pPr algn="just" eaLnBrk="1" hangingPunct="1">
              <a:lnSpc>
                <a:spcPct val="90000"/>
              </a:lnSpc>
            </a:pPr>
            <a:endParaRPr smtClean="0">
              <a:cs typeface="Arial" charset="0"/>
            </a:endParaRPr>
          </a:p>
          <a:p>
            <a:pPr algn="just" eaLnBrk="1" hangingPunct="1">
              <a:lnSpc>
                <a:spcPct val="90000"/>
              </a:lnSpc>
            </a:pPr>
            <a:r>
              <a:rPr smtClean="0">
                <a:cs typeface="Arial" charset="0"/>
              </a:rPr>
              <a:t>The subclasses cannot make use of the abstract method that they inherit directly(without  overriding  these methods).</a:t>
            </a:r>
          </a:p>
          <a:p>
            <a:pPr algn="just" eaLnBrk="1" hangingPunct="1">
              <a:lnSpc>
                <a:spcPct val="90000"/>
              </a:lnSpc>
            </a:pPr>
            <a:endParaRPr sz="700" smtClean="0">
              <a:cs typeface="Arial" charset="0"/>
            </a:endParaRPr>
          </a:p>
          <a:p>
            <a:pPr algn="just" eaLnBrk="1" hangingPunct="1">
              <a:lnSpc>
                <a:spcPct val="90000"/>
              </a:lnSpc>
            </a:pPr>
            <a:r>
              <a:rPr smtClean="0">
                <a:cs typeface="Arial" charset="0"/>
              </a:rPr>
              <a:t>These methods are sometimes referred to as subclasses’ responsibility</a:t>
            </a:r>
            <a:r>
              <a:rPr i="1" smtClean="0">
                <a:cs typeface="Arial" charset="0"/>
              </a:rPr>
              <a:t> </a:t>
            </a:r>
            <a:r>
              <a:rPr smtClean="0">
                <a:cs typeface="Arial" charset="0"/>
              </a:rPr>
              <a:t>as they have no implementation specified in the superclass</a:t>
            </a:r>
          </a:p>
        </p:txBody>
      </p:sp>
      <p:sp>
        <p:nvSpPr>
          <p:cNvPr id="19459" name="Rectangle 2"/>
          <p:cNvSpPr>
            <a:spLocks noGrp="1"/>
          </p:cNvSpPr>
          <p:nvPr>
            <p:ph type="title" idx="4294967295"/>
          </p:nvPr>
        </p:nvSpPr>
        <p:spPr>
          <a:xfrm>
            <a:off x="0" y="233363"/>
            <a:ext cx="9144000" cy="549275"/>
          </a:xfrm>
        </p:spPr>
        <p:txBody>
          <a:bodyPr>
            <a:normAutofit fontScale="90000"/>
          </a:bodyPr>
          <a:lstStyle/>
          <a:p>
            <a:pPr eaLnBrk="1" hangingPunct="1"/>
            <a:r>
              <a:rPr smtClean="0">
                <a:cs typeface="Arial" charset="0"/>
              </a:rPr>
              <a:t>Abstract Classes (Contd.).</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idx="4294967295"/>
          </p:nvPr>
        </p:nvSpPr>
        <p:spPr>
          <a:xfrm>
            <a:off x="914400" y="990600"/>
            <a:ext cx="8229600" cy="5029200"/>
          </a:xfrm>
        </p:spPr>
        <p:txBody>
          <a:bodyPr/>
          <a:lstStyle/>
          <a:p>
            <a:pPr algn="just" eaLnBrk="1" hangingPunct="1">
              <a:buFont typeface="Arial" charset="0"/>
              <a:buNone/>
            </a:pPr>
            <a:r>
              <a:rPr sz="2200" smtClean="0">
                <a:latin typeface="Courier New" pitchFamily="49" charset="0"/>
                <a:cs typeface="Courier New" pitchFamily="49" charset="0"/>
              </a:rPr>
              <a:t>interface IntDemo{</a:t>
            </a:r>
          </a:p>
          <a:p>
            <a:pPr algn="just" eaLnBrk="1" hangingPunct="1">
              <a:buFont typeface="Arial" charset="0"/>
              <a:buNone/>
            </a:pPr>
            <a:r>
              <a:rPr sz="2200" smtClean="0">
                <a:latin typeface="Courier New" pitchFamily="49" charset="0"/>
                <a:cs typeface="Courier New" pitchFamily="49" charset="0"/>
              </a:rPr>
              <a:t>	void display();</a:t>
            </a:r>
          </a:p>
          <a:p>
            <a:pPr algn="just" eaLnBrk="1" hangingPunct="1">
              <a:buFont typeface="Arial" charset="0"/>
              <a:buNone/>
            </a:pPr>
            <a:r>
              <a:rPr sz="2200" smtClean="0">
                <a:latin typeface="Courier New" pitchFamily="49" charset="0"/>
                <a:cs typeface="Courier New" pitchFamily="49" charset="0"/>
              </a:rPr>
              <a:t>}</a:t>
            </a:r>
          </a:p>
          <a:p>
            <a:pPr algn="just" eaLnBrk="1" hangingPunct="1">
              <a:buFont typeface="Arial" charset="0"/>
              <a:buNone/>
            </a:pPr>
            <a:r>
              <a:rPr sz="2200" smtClean="0">
                <a:latin typeface="Courier New" pitchFamily="49" charset="0"/>
                <a:cs typeface="Courier New" pitchFamily="49" charset="0"/>
              </a:rPr>
              <a:t>class classOne implements IntDemo{</a:t>
            </a:r>
          </a:p>
          <a:p>
            <a:pPr algn="just" eaLnBrk="1" hangingPunct="1">
              <a:buFont typeface="Arial" charset="0"/>
              <a:buNone/>
            </a:pPr>
            <a:r>
              <a:rPr sz="2200" smtClean="0">
                <a:latin typeface="Courier New" pitchFamily="49" charset="0"/>
                <a:cs typeface="Courier New" pitchFamily="49" charset="0"/>
              </a:rPr>
              <a:t>	void add(int x, int y){</a:t>
            </a:r>
          </a:p>
          <a:p>
            <a:pPr algn="just" eaLnBrk="1" hangingPunct="1">
              <a:buFont typeface="Arial" charset="0"/>
              <a:buNone/>
            </a:pPr>
            <a:r>
              <a:rPr sz="2200" smtClean="0">
                <a:latin typeface="Courier New" pitchFamily="49" charset="0"/>
                <a:cs typeface="Courier New" pitchFamily="49" charset="0"/>
              </a:rPr>
              <a:t>		System.out.println("The sum is :" +(x+y));</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	public void display(){</a:t>
            </a:r>
          </a:p>
          <a:p>
            <a:pPr algn="just" eaLnBrk="1" hangingPunct="1">
              <a:buFont typeface="Arial" charset="0"/>
              <a:buNone/>
            </a:pPr>
            <a:r>
              <a:rPr sz="2200" smtClean="0">
                <a:latin typeface="Courier New" pitchFamily="49" charset="0"/>
                <a:cs typeface="Courier New" pitchFamily="49" charset="0"/>
              </a:rPr>
              <a:t>		System.out.println("Welcome to Interfaces");</a:t>
            </a:r>
          </a:p>
          <a:p>
            <a:pPr algn="just" eaLnBrk="1" hangingPunct="1">
              <a:buFont typeface="Arial" charset="0"/>
              <a:buNone/>
            </a:pPr>
            <a:r>
              <a:rPr sz="2200" smtClean="0">
                <a:latin typeface="Courier New" pitchFamily="49" charset="0"/>
                <a:cs typeface="Courier New" pitchFamily="49" charset="0"/>
              </a:rPr>
              <a:t>	}</a:t>
            </a:r>
          </a:p>
          <a:p>
            <a:pPr algn="just" eaLnBrk="1" hangingPunct="1">
              <a:buFont typeface="Arial" charset="0"/>
              <a:buNone/>
            </a:pPr>
            <a:r>
              <a:rPr sz="2200" smtClean="0">
                <a:latin typeface="Courier New" pitchFamily="49" charset="0"/>
                <a:cs typeface="Courier New" pitchFamily="49" charset="0"/>
              </a:rPr>
              <a:t>}</a:t>
            </a:r>
          </a:p>
        </p:txBody>
      </p:sp>
      <p:sp>
        <p:nvSpPr>
          <p:cNvPr id="7885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Applying Interfaces </a:t>
            </a:r>
            <a:r>
              <a:rPr sz="28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a:spLocks noGrp="1"/>
          </p:cNvSpPr>
          <p:nvPr>
            <p:ph idx="4294967295"/>
          </p:nvPr>
        </p:nvSpPr>
        <p:spPr>
          <a:xfrm>
            <a:off x="1600200" y="990600"/>
            <a:ext cx="7543800" cy="5486400"/>
          </a:xfrm>
        </p:spPr>
        <p:txBody>
          <a:bodyPr>
            <a:normAutofit fontScale="85000" lnSpcReduction="20000"/>
          </a:bodyPr>
          <a:lstStyle/>
          <a:p>
            <a:pPr algn="just" eaLnBrk="1" hangingPunct="1">
              <a:lnSpc>
                <a:spcPct val="80000"/>
              </a:lnSpc>
              <a:buFont typeface="Arial" charset="0"/>
              <a:buNone/>
            </a:pPr>
            <a:r>
              <a:rPr smtClean="0">
                <a:latin typeface="Courier New" pitchFamily="49" charset="0"/>
                <a:cs typeface="Courier New" pitchFamily="49" charset="0"/>
              </a:rPr>
              <a:t>class classTwo implements IntDemo{</a:t>
            </a:r>
          </a:p>
          <a:p>
            <a:pPr algn="just" eaLnBrk="1" hangingPunct="1">
              <a:lnSpc>
                <a:spcPct val="80000"/>
              </a:lnSpc>
              <a:buFont typeface="Arial" charset="0"/>
              <a:buNone/>
            </a:pPr>
            <a:r>
              <a:rPr smtClean="0">
                <a:latin typeface="Courier New" pitchFamily="49" charset="0"/>
                <a:cs typeface="Courier New" pitchFamily="49" charset="0"/>
              </a:rPr>
              <a:t>	void multiply(int i,int j, int k) {</a:t>
            </a:r>
          </a:p>
          <a:p>
            <a:pPr algn="just" eaLnBrk="1" hangingPunct="1">
              <a:lnSpc>
                <a:spcPct val="80000"/>
              </a:lnSpc>
              <a:buFont typeface="Arial" charset="0"/>
              <a:buNone/>
            </a:pPr>
            <a:r>
              <a:rPr smtClean="0">
                <a:latin typeface="Courier New" pitchFamily="49" charset="0"/>
                <a:cs typeface="Courier New" pitchFamily="49" charset="0"/>
              </a:rPr>
              <a:t>		System.out.println("The result:" +(i*j*k)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	public void display(){</a:t>
            </a:r>
          </a:p>
          <a:p>
            <a:pPr algn="just" eaLnBrk="1" hangingPunct="1">
              <a:lnSpc>
                <a:spcPct val="80000"/>
              </a:lnSpc>
              <a:buFont typeface="Arial" charset="0"/>
              <a:buNone/>
            </a:pPr>
            <a:r>
              <a:rPr smtClean="0">
                <a:latin typeface="Courier New" pitchFamily="49" charset="0"/>
                <a:cs typeface="Courier New" pitchFamily="49" charset="0"/>
              </a:rPr>
              <a:t>		System.out.println("Welcome to Java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a:p>
            <a:pPr algn="just" eaLnBrk="1" hangingPunct="1">
              <a:lnSpc>
                <a:spcPct val="80000"/>
              </a:lnSpc>
              <a:buFont typeface="Arial" charset="0"/>
              <a:buNone/>
            </a:pPr>
            <a:r>
              <a:rPr smtClean="0">
                <a:latin typeface="Courier New" pitchFamily="49" charset="0"/>
                <a:cs typeface="Courier New" pitchFamily="49" charset="0"/>
              </a:rPr>
              <a:t>class DemoClass{</a:t>
            </a:r>
          </a:p>
          <a:p>
            <a:pPr algn="just" eaLnBrk="1" hangingPunct="1">
              <a:lnSpc>
                <a:spcPct val="80000"/>
              </a:lnSpc>
              <a:buFont typeface="Arial" charset="0"/>
              <a:buNone/>
            </a:pPr>
            <a:r>
              <a:rPr smtClean="0">
                <a:latin typeface="Courier New" pitchFamily="49" charset="0"/>
                <a:cs typeface="Courier New" pitchFamily="49" charset="0"/>
              </a:rPr>
              <a:t>	public static void main(String args[]) {</a:t>
            </a:r>
          </a:p>
          <a:p>
            <a:pPr algn="just" eaLnBrk="1" hangingPunct="1">
              <a:lnSpc>
                <a:spcPct val="80000"/>
              </a:lnSpc>
              <a:buFont typeface="Arial" charset="0"/>
              <a:buNone/>
            </a:pPr>
            <a:r>
              <a:rPr smtClean="0">
                <a:latin typeface="Courier New" pitchFamily="49" charset="0"/>
                <a:cs typeface="Courier New" pitchFamily="49" charset="0"/>
              </a:rPr>
              <a:t>		classOne c1= new classOne();</a:t>
            </a:r>
          </a:p>
          <a:p>
            <a:pPr algn="just" eaLnBrk="1" hangingPunct="1">
              <a:lnSpc>
                <a:spcPct val="80000"/>
              </a:lnSpc>
              <a:buFont typeface="Arial" charset="0"/>
              <a:buNone/>
            </a:pPr>
            <a:r>
              <a:rPr smtClean="0">
                <a:latin typeface="Courier New" pitchFamily="49" charset="0"/>
                <a:cs typeface="Courier New" pitchFamily="49" charset="0"/>
              </a:rPr>
              <a:t>		c1.add(10,20);</a:t>
            </a:r>
          </a:p>
          <a:p>
            <a:pPr algn="just" eaLnBrk="1" hangingPunct="1">
              <a:lnSpc>
                <a:spcPct val="80000"/>
              </a:lnSpc>
              <a:buFont typeface="Arial" charset="0"/>
              <a:buNone/>
            </a:pPr>
            <a:r>
              <a:rPr smtClean="0">
                <a:latin typeface="Courier New" pitchFamily="49" charset="0"/>
                <a:cs typeface="Courier New" pitchFamily="49" charset="0"/>
              </a:rPr>
              <a:t>		c1.display();</a:t>
            </a:r>
          </a:p>
          <a:p>
            <a:pPr algn="just" eaLnBrk="1" hangingPunct="1">
              <a:lnSpc>
                <a:spcPct val="80000"/>
              </a:lnSpc>
              <a:buFont typeface="Arial" charset="0"/>
              <a:buNone/>
            </a:pPr>
            <a:r>
              <a:rPr smtClean="0">
                <a:latin typeface="Courier New" pitchFamily="49" charset="0"/>
                <a:cs typeface="Courier New" pitchFamily="49" charset="0"/>
              </a:rPr>
              <a:t>		classTwo c2 = new classTwo();</a:t>
            </a:r>
          </a:p>
          <a:p>
            <a:pPr algn="just" eaLnBrk="1" hangingPunct="1">
              <a:lnSpc>
                <a:spcPct val="80000"/>
              </a:lnSpc>
              <a:buFont typeface="Arial" charset="0"/>
              <a:buNone/>
            </a:pPr>
            <a:r>
              <a:rPr smtClean="0">
                <a:latin typeface="Courier New" pitchFamily="49" charset="0"/>
                <a:cs typeface="Courier New" pitchFamily="49" charset="0"/>
              </a:rPr>
              <a:t>		c2.multiply(5,10,15);</a:t>
            </a:r>
          </a:p>
          <a:p>
            <a:pPr algn="just" eaLnBrk="1" hangingPunct="1">
              <a:lnSpc>
                <a:spcPct val="80000"/>
              </a:lnSpc>
              <a:buFont typeface="Arial" charset="0"/>
              <a:buNone/>
            </a:pPr>
            <a:r>
              <a:rPr smtClean="0">
                <a:latin typeface="Courier New" pitchFamily="49" charset="0"/>
                <a:cs typeface="Courier New" pitchFamily="49" charset="0"/>
              </a:rPr>
              <a:t>		c2.display(); </a:t>
            </a:r>
          </a:p>
          <a:p>
            <a:pPr algn="just" eaLnBrk="1" hangingPunct="1">
              <a:lnSpc>
                <a:spcPct val="80000"/>
              </a:lnSpc>
              <a:buFont typeface="Arial" charset="0"/>
              <a:buNone/>
            </a:pPr>
            <a:r>
              <a:rPr smtClean="0">
                <a:latin typeface="Courier New" pitchFamily="49" charset="0"/>
                <a:cs typeface="Courier New" pitchFamily="49" charset="0"/>
              </a:rPr>
              <a:t>	}</a:t>
            </a:r>
          </a:p>
          <a:p>
            <a:pPr algn="just" eaLnBrk="1" hangingPunct="1">
              <a:lnSpc>
                <a:spcPct val="80000"/>
              </a:lnSpc>
              <a:buFont typeface="Arial" charset="0"/>
              <a:buNone/>
            </a:pPr>
            <a:r>
              <a:rPr smtClean="0">
                <a:latin typeface="Courier New" pitchFamily="49" charset="0"/>
                <a:cs typeface="Courier New" pitchFamily="49" charset="0"/>
              </a:rPr>
              <a:t>}</a:t>
            </a:r>
          </a:p>
        </p:txBody>
      </p:sp>
      <p:sp>
        <p:nvSpPr>
          <p:cNvPr id="79875" name="Rectangle 2"/>
          <p:cNvSpPr>
            <a:spLocks noGrp="1"/>
          </p:cNvSpPr>
          <p:nvPr>
            <p:ph type="title" idx="4294967295"/>
          </p:nvPr>
        </p:nvSpPr>
        <p:spPr>
          <a:xfrm>
            <a:off x="0" y="228600"/>
            <a:ext cx="7562850" cy="584200"/>
          </a:xfrm>
        </p:spPr>
        <p:txBody>
          <a:bodyPr>
            <a:normAutofit fontScale="90000"/>
          </a:bodyPr>
          <a:lstStyle/>
          <a:p>
            <a:pPr eaLnBrk="1" hangingPunct="1"/>
            <a:r>
              <a:rPr smtClean="0">
                <a:cs typeface="Arial" charset="0"/>
              </a:rPr>
              <a:t>Applying Interfaces </a:t>
            </a:r>
            <a:r>
              <a:rPr sz="3200" smtClean="0">
                <a:cs typeface="Arial" charset="0"/>
              </a:rPr>
              <a:t>(Contd.). </a:t>
            </a:r>
            <a:endParaRPr smtClean="0">
              <a:cs typeface="Arial"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p:cNvSpPr>
            <a:spLocks noGrp="1"/>
          </p:cNvSpPr>
          <p:nvPr>
            <p:ph idx="4294967295"/>
          </p:nvPr>
        </p:nvSpPr>
        <p:spPr>
          <a:xfrm>
            <a:off x="0" y="1066800"/>
            <a:ext cx="8229600" cy="5029200"/>
          </a:xfrm>
        </p:spPr>
        <p:txBody>
          <a:bodyPr/>
          <a:lstStyle/>
          <a:p>
            <a:pPr algn="just" eaLnBrk="1" hangingPunct="1"/>
            <a:r>
              <a:rPr sz="2400" smtClean="0">
                <a:cs typeface="Arial" charset="0"/>
              </a:rPr>
              <a:t>When you create objects, you refer them through the class references. For example :</a:t>
            </a:r>
          </a:p>
          <a:p>
            <a:pPr lvl="1" algn="just" eaLnBrk="1" hangingPunct="1"/>
            <a:r>
              <a:rPr sz="2400" smtClean="0"/>
              <a:t>ClassOne c1= new classOne(); /* Here, c1 refers to the object of the class classOne. */</a:t>
            </a:r>
          </a:p>
          <a:p>
            <a:pPr algn="just" eaLnBrk="1" hangingPunct="1"/>
            <a:r>
              <a:rPr sz="2400" smtClean="0">
                <a:cs typeface="Arial" charset="0"/>
              </a:rPr>
              <a:t>You can also make the interface variable refer to the objects of the class that implements the interface </a:t>
            </a:r>
          </a:p>
          <a:p>
            <a:pPr algn="just" eaLnBrk="1" hangingPunct="1"/>
            <a:r>
              <a:rPr sz="2400" smtClean="0">
                <a:cs typeface="Arial" charset="0"/>
              </a:rPr>
              <a:t>The exact method will be invoked at run time</a:t>
            </a:r>
          </a:p>
          <a:p>
            <a:pPr algn="just" eaLnBrk="1" hangingPunct="1"/>
            <a:r>
              <a:rPr sz="2400" smtClean="0">
                <a:cs typeface="Arial" charset="0"/>
              </a:rPr>
              <a:t>It helps us achieve run-time polymorphism</a:t>
            </a:r>
          </a:p>
        </p:txBody>
      </p:sp>
      <p:sp>
        <p:nvSpPr>
          <p:cNvPr id="80899"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Interface References</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p:cNvSpPr>
          <p:nvPr>
            <p:ph idx="4294967295"/>
          </p:nvPr>
        </p:nvSpPr>
        <p:spPr>
          <a:xfrm>
            <a:off x="0" y="1143000"/>
            <a:ext cx="8229600" cy="5029200"/>
          </a:xfrm>
        </p:spPr>
        <p:txBody>
          <a:bodyPr/>
          <a:lstStyle/>
          <a:p>
            <a:pPr eaLnBrk="1" hangingPunct="1">
              <a:lnSpc>
                <a:spcPct val="80000"/>
              </a:lnSpc>
              <a:buFont typeface="Arial" charset="0"/>
              <a:buNone/>
            </a:pPr>
            <a:r>
              <a:rPr sz="2200" smtClean="0">
                <a:latin typeface="Courier New" pitchFamily="49" charset="0"/>
                <a:cs typeface="Courier New" pitchFamily="49" charset="0"/>
              </a:rPr>
              <a:t>interface IntDemo{</a:t>
            </a:r>
          </a:p>
          <a:p>
            <a:pPr eaLnBrk="1" hangingPunct="1">
              <a:lnSpc>
                <a:spcPct val="80000"/>
              </a:lnSpc>
              <a:buFont typeface="Arial" charset="0"/>
              <a:buNone/>
            </a:pPr>
            <a:r>
              <a:rPr sz="2200" smtClean="0">
                <a:latin typeface="Courier New" pitchFamily="49" charset="0"/>
                <a:cs typeface="Courier New" pitchFamily="49" charset="0"/>
              </a:rPr>
              <a:t>	void display();</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classOne implements IntDemo{</a:t>
            </a:r>
          </a:p>
          <a:p>
            <a:pPr eaLnBrk="1" hangingPunct="1">
              <a:lnSpc>
                <a:spcPct val="80000"/>
              </a:lnSpc>
              <a:buFont typeface="Arial" charset="0"/>
              <a:buNone/>
            </a:pPr>
            <a:r>
              <a:rPr sz="2200" smtClean="0">
                <a:latin typeface="Courier New" pitchFamily="49" charset="0"/>
                <a:cs typeface="Courier New" pitchFamily="49" charset="0"/>
              </a:rPr>
              <a:t>	void add(int x, int y){</a:t>
            </a:r>
          </a:p>
          <a:p>
            <a:pPr eaLnBrk="1" hangingPunct="1">
              <a:lnSpc>
                <a:spcPct val="80000"/>
              </a:lnSpc>
              <a:buFont typeface="Arial" charset="0"/>
              <a:buNone/>
            </a:pPr>
            <a:r>
              <a:rPr sz="2200" smtClean="0">
                <a:latin typeface="Courier New" pitchFamily="49" charset="0"/>
                <a:cs typeface="Courier New" pitchFamily="49" charset="0"/>
              </a:rPr>
              <a:t>		System.out.println("The sum is :" +(x+y));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one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endParaRPr lang="en-GB" sz="2200" smtClean="0">
              <a:latin typeface="Courier New" pitchFamily="49" charset="0"/>
              <a:cs typeface="Courier New" pitchFamily="49" charset="0"/>
            </a:endParaRPr>
          </a:p>
          <a:p>
            <a:pPr eaLnBrk="1" hangingPunct="1">
              <a:buFont typeface="Wingdings" pitchFamily="2" charset="2"/>
              <a:buNone/>
            </a:pPr>
            <a:endParaRPr sz="2200" smtClean="0">
              <a:latin typeface="Courier New" pitchFamily="49" charset="0"/>
              <a:cs typeface="Courier New" pitchFamily="49" charset="0"/>
            </a:endParaRPr>
          </a:p>
        </p:txBody>
      </p:sp>
      <p:sp>
        <p:nvSpPr>
          <p:cNvPr id="81923" name="Rectangle 2"/>
          <p:cNvSpPr>
            <a:spLocks noGrp="1"/>
          </p:cNvSpPr>
          <p:nvPr>
            <p:ph type="title" idx="4294967295"/>
          </p:nvPr>
        </p:nvSpPr>
        <p:spPr>
          <a:xfrm>
            <a:off x="0" y="228600"/>
            <a:ext cx="7562850" cy="554038"/>
          </a:xfrm>
        </p:spPr>
        <p:txBody>
          <a:bodyPr>
            <a:normAutofit fontScale="90000"/>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p:cNvSpPr>
          <p:nvPr>
            <p:ph idx="4294967295"/>
          </p:nvPr>
        </p:nvSpPr>
        <p:spPr>
          <a:xfrm>
            <a:off x="914400" y="914400"/>
            <a:ext cx="8229600" cy="5638800"/>
          </a:xfrm>
        </p:spPr>
        <p:txBody>
          <a:bodyPr>
            <a:normAutofit lnSpcReduction="10000"/>
          </a:bodyPr>
          <a:lstStyle/>
          <a:p>
            <a:pPr eaLnBrk="1" hangingPunct="1">
              <a:lnSpc>
                <a:spcPct val="80000"/>
              </a:lnSpc>
              <a:buFont typeface="Arial" charset="0"/>
              <a:buNone/>
            </a:pPr>
            <a:r>
              <a:rPr sz="2200" smtClean="0">
                <a:latin typeface="Courier New" pitchFamily="49" charset="0"/>
                <a:cs typeface="Courier New" pitchFamily="49" charset="0"/>
              </a:rPr>
              <a:t>class classTwo implements IntDemo {</a:t>
            </a:r>
          </a:p>
          <a:p>
            <a:pPr eaLnBrk="1" hangingPunct="1">
              <a:lnSpc>
                <a:spcPct val="80000"/>
              </a:lnSpc>
              <a:buFont typeface="Arial" charset="0"/>
              <a:buNone/>
            </a:pPr>
            <a:r>
              <a:rPr sz="2200" smtClean="0">
                <a:latin typeface="Courier New" pitchFamily="49" charset="0"/>
                <a:cs typeface="Courier New" pitchFamily="49" charset="0"/>
              </a:rPr>
              <a:t>	void multiply(int i,int j, int k){</a:t>
            </a:r>
          </a:p>
          <a:p>
            <a:pPr eaLnBrk="1" hangingPunct="1">
              <a:lnSpc>
                <a:spcPct val="80000"/>
              </a:lnSpc>
              <a:buFont typeface="Arial" charset="0"/>
              <a:buNone/>
            </a:pPr>
            <a:r>
              <a:rPr sz="2200" smtClean="0">
                <a:latin typeface="Courier New" pitchFamily="49" charset="0"/>
                <a:cs typeface="Courier New" pitchFamily="49" charset="0"/>
              </a:rPr>
              <a:t>		System.out.println("The result:" +(i*j*k)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	public void display(){</a:t>
            </a:r>
          </a:p>
          <a:p>
            <a:pPr eaLnBrk="1" hangingPunct="1">
              <a:lnSpc>
                <a:spcPct val="80000"/>
              </a:lnSpc>
              <a:buFont typeface="Arial" charset="0"/>
              <a:buNone/>
            </a:pPr>
            <a:r>
              <a:rPr sz="2200" smtClean="0">
                <a:latin typeface="Courier New" pitchFamily="49" charset="0"/>
                <a:cs typeface="Courier New" pitchFamily="49" charset="0"/>
              </a:rPr>
              <a:t>		System.out.println("Class two display method" );</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a:p>
            <a:pPr eaLnBrk="1" hangingPunct="1">
              <a:lnSpc>
                <a:spcPct val="80000"/>
              </a:lnSpc>
              <a:buFont typeface="Arial" charset="0"/>
              <a:buNone/>
            </a:pPr>
            <a:r>
              <a:rPr sz="2200" smtClean="0">
                <a:latin typeface="Courier New" pitchFamily="49" charset="0"/>
                <a:cs typeface="Courier New" pitchFamily="49" charset="0"/>
              </a:rPr>
              <a:t>class DemoClass{</a:t>
            </a:r>
          </a:p>
          <a:p>
            <a:pPr eaLnBrk="1" hangingPunct="1">
              <a:lnSpc>
                <a:spcPct val="80000"/>
              </a:lnSpc>
              <a:buFont typeface="Arial" charset="0"/>
              <a:buNone/>
            </a:pPr>
            <a:r>
              <a:rPr sz="2200" smtClean="0">
                <a:latin typeface="Courier New" pitchFamily="49" charset="0"/>
                <a:cs typeface="Courier New" pitchFamily="49" charset="0"/>
              </a:rPr>
              <a:t>	public static void main(String args[]){</a:t>
            </a:r>
          </a:p>
          <a:p>
            <a:pPr eaLnBrk="1" hangingPunct="1">
              <a:lnSpc>
                <a:spcPct val="80000"/>
              </a:lnSpc>
              <a:buFont typeface="Arial" charset="0"/>
              <a:buNone/>
            </a:pPr>
            <a:r>
              <a:rPr sz="2200" smtClean="0">
                <a:latin typeface="Courier New" pitchFamily="49" charset="0"/>
                <a:cs typeface="Courier New" pitchFamily="49" charset="0"/>
              </a:rPr>
              <a:t>		IntDemo c1= new classOne();</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c1 = new classTwo();</a:t>
            </a:r>
          </a:p>
          <a:p>
            <a:pPr eaLnBrk="1" hangingPunct="1">
              <a:lnSpc>
                <a:spcPct val="80000"/>
              </a:lnSpc>
              <a:buFont typeface="Arial" charset="0"/>
              <a:buNone/>
            </a:pPr>
            <a:r>
              <a:rPr sz="2200" smtClean="0">
                <a:latin typeface="Courier New" pitchFamily="49" charset="0"/>
                <a:cs typeface="Courier New" pitchFamily="49" charset="0"/>
              </a:rPr>
              <a:t>		c1.display();</a:t>
            </a:r>
          </a:p>
          <a:p>
            <a:pPr eaLnBrk="1" hangingPunct="1">
              <a:lnSpc>
                <a:spcPct val="80000"/>
              </a:lnSpc>
              <a:buFont typeface="Arial" charset="0"/>
              <a:buNone/>
            </a:pPr>
            <a:r>
              <a:rPr sz="2200" smtClean="0">
                <a:latin typeface="Courier New" pitchFamily="49" charset="0"/>
                <a:cs typeface="Courier New" pitchFamily="49" charset="0"/>
              </a:rPr>
              <a:t>	}</a:t>
            </a:r>
          </a:p>
          <a:p>
            <a:pPr eaLnBrk="1" hangingPunct="1">
              <a:lnSpc>
                <a:spcPct val="80000"/>
              </a:lnSpc>
              <a:buFont typeface="Arial" charset="0"/>
              <a:buNone/>
            </a:pPr>
            <a:r>
              <a:rPr sz="2200" smtClean="0">
                <a:latin typeface="Courier New" pitchFamily="49" charset="0"/>
                <a:cs typeface="Courier New" pitchFamily="49" charset="0"/>
              </a:rPr>
              <a:t>}</a:t>
            </a:r>
          </a:p>
        </p:txBody>
      </p:sp>
      <p:sp>
        <p:nvSpPr>
          <p:cNvPr id="82947" name="Rectangle 2"/>
          <p:cNvSpPr>
            <a:spLocks noGrp="1"/>
          </p:cNvSpPr>
          <p:nvPr>
            <p:ph type="title" idx="4294967295"/>
          </p:nvPr>
        </p:nvSpPr>
        <p:spPr>
          <a:xfrm>
            <a:off x="0" y="46038"/>
            <a:ext cx="7562850" cy="554037"/>
          </a:xfrm>
        </p:spPr>
        <p:txBody>
          <a:bodyPr>
            <a:normAutofit fontScale="90000"/>
          </a:bodyPr>
          <a:lstStyle/>
          <a:p>
            <a:pPr eaLnBrk="1" hangingPunct="1"/>
            <a:r>
              <a:rPr smtClean="0">
                <a:cs typeface="Arial" charset="0"/>
              </a:rPr>
              <a:t>Interface References (Contd.).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a:spLocks noGrp="1"/>
          </p:cNvSpPr>
          <p:nvPr>
            <p:ph idx="4294967295"/>
          </p:nvPr>
        </p:nvSpPr>
        <p:spPr>
          <a:xfrm>
            <a:off x="0" y="1066800"/>
            <a:ext cx="8686800" cy="5029200"/>
          </a:xfrm>
        </p:spPr>
        <p:txBody>
          <a:bodyPr/>
          <a:lstStyle/>
          <a:p>
            <a:pPr algn="just" eaLnBrk="1" hangingPunct="1"/>
            <a:r>
              <a:rPr sz="2400" smtClean="0">
                <a:cs typeface="Arial" charset="0"/>
              </a:rPr>
              <a:t>Just as classes can be inherited, interfaces can also be inherited</a:t>
            </a:r>
          </a:p>
          <a:p>
            <a:pPr algn="just" eaLnBrk="1" hangingPunct="1"/>
            <a:endParaRPr sz="900" smtClean="0">
              <a:cs typeface="Arial" charset="0"/>
            </a:endParaRPr>
          </a:p>
          <a:p>
            <a:pPr algn="just" eaLnBrk="1" hangingPunct="1"/>
            <a:r>
              <a:rPr sz="2400" smtClean="0">
                <a:cs typeface="Arial" charset="0"/>
              </a:rPr>
              <a:t>One interface can extend one or more interfaces using the keyword </a:t>
            </a:r>
            <a:r>
              <a:rPr sz="2400" b="1" smtClean="0">
                <a:cs typeface="Arial" charset="0"/>
              </a:rPr>
              <a:t>extends</a:t>
            </a:r>
            <a:endParaRPr sz="2400" smtClean="0">
              <a:cs typeface="Arial" charset="0"/>
            </a:endParaRPr>
          </a:p>
          <a:p>
            <a:pPr algn="just" eaLnBrk="1" hangingPunct="1"/>
            <a:endParaRPr sz="900" smtClean="0">
              <a:cs typeface="Arial" charset="0"/>
            </a:endParaRPr>
          </a:p>
          <a:p>
            <a:pPr algn="just" eaLnBrk="1" hangingPunct="1"/>
            <a:r>
              <a:rPr sz="2400" smtClean="0">
                <a:cs typeface="Arial" charset="0"/>
              </a:rPr>
              <a:t>When you implement an interface that extends another interface, you should provide implementation for all the methods declared within the interface hierarchy</a:t>
            </a:r>
          </a:p>
        </p:txBody>
      </p:sp>
      <p:sp>
        <p:nvSpPr>
          <p:cNvPr id="83971"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Extending Interfaces</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3"/>
          <p:cNvSpPr>
            <a:spLocks noGrp="1"/>
          </p:cNvSpPr>
          <p:nvPr>
            <p:ph idx="4294967295"/>
          </p:nvPr>
        </p:nvSpPr>
        <p:spPr>
          <a:xfrm>
            <a:off x="0" y="1066800"/>
            <a:ext cx="8534400" cy="5334000"/>
          </a:xfrm>
        </p:spPr>
        <p:txBody>
          <a:bodyPr/>
          <a:lstStyle/>
          <a:p>
            <a:pPr algn="just" eaLnBrk="1" hangingPunct="1"/>
            <a:r>
              <a:rPr sz="2400" smtClean="0">
                <a:cs typeface="Arial" charset="0"/>
              </a:rPr>
              <a:t>An Interface with no method declared in it, is known as Marker Interface</a:t>
            </a:r>
          </a:p>
          <a:p>
            <a:pPr algn="just" eaLnBrk="1" hangingPunct="1"/>
            <a:endParaRPr sz="2400" smtClean="0">
              <a:cs typeface="Arial" charset="0"/>
            </a:endParaRPr>
          </a:p>
          <a:p>
            <a:pPr algn="just" eaLnBrk="1" hangingPunct="1"/>
            <a:r>
              <a:rPr sz="2400" smtClean="0">
                <a:cs typeface="Arial" charset="0"/>
              </a:rPr>
              <a:t>Marker Interface is provided as a handle by java interpreter to mark a class, so that it can provide special behavior to it at runtime</a:t>
            </a:r>
          </a:p>
          <a:p>
            <a:pPr algn="just" eaLnBrk="1" hangingPunct="1"/>
            <a:endParaRPr sz="2400" smtClean="0">
              <a:cs typeface="Arial" charset="0"/>
            </a:endParaRPr>
          </a:p>
          <a:p>
            <a:pPr algn="just" eaLnBrk="1" hangingPunct="1"/>
            <a:r>
              <a:rPr sz="2400" smtClean="0">
                <a:cs typeface="Arial" charset="0"/>
              </a:rPr>
              <a:t>Examples of Marker Interfaces :</a:t>
            </a:r>
          </a:p>
          <a:p>
            <a:pPr lvl="1" algn="just" eaLnBrk="1" hangingPunct="1"/>
            <a:r>
              <a:rPr sz="2400" smtClean="0"/>
              <a:t>java.lang.Cloneable</a:t>
            </a:r>
          </a:p>
          <a:p>
            <a:pPr lvl="1" algn="just" eaLnBrk="1" hangingPunct="1"/>
            <a:r>
              <a:rPr sz="2400" smtClean="0"/>
              <a:t>java.io.Serializable</a:t>
            </a:r>
          </a:p>
          <a:p>
            <a:pPr lvl="1" algn="just" eaLnBrk="1" hangingPunct="1"/>
            <a:r>
              <a:rPr sz="2400" smtClean="0"/>
              <a:t>java.rmi.Remote</a:t>
            </a:r>
          </a:p>
          <a:p>
            <a:pPr lvl="1" algn="just" eaLnBrk="1" hangingPunct="1"/>
            <a:endParaRPr sz="2600" smtClean="0"/>
          </a:p>
        </p:txBody>
      </p:sp>
      <p:sp>
        <p:nvSpPr>
          <p:cNvPr id="84995" name="Rectangle 2"/>
          <p:cNvSpPr>
            <a:spLocks noGrp="1"/>
          </p:cNvSpPr>
          <p:nvPr>
            <p:ph type="title" idx="4294967295"/>
          </p:nvPr>
        </p:nvSpPr>
        <p:spPr>
          <a:xfrm>
            <a:off x="0" y="152400"/>
            <a:ext cx="7562850" cy="554038"/>
          </a:xfrm>
        </p:spPr>
        <p:txBody>
          <a:bodyPr>
            <a:normAutofit fontScale="90000"/>
          </a:bodyPr>
          <a:lstStyle/>
          <a:p>
            <a:pPr eaLnBrk="1" hangingPunct="1"/>
            <a:r>
              <a:rPr smtClean="0">
                <a:cs typeface="Arial" charset="0"/>
              </a:rPr>
              <a:t>Marker Interface</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Box 1"/>
          <p:cNvSpPr txBox="1">
            <a:spLocks noChangeArrowheads="1"/>
          </p:cNvSpPr>
          <p:nvPr/>
        </p:nvSpPr>
        <p:spPr bwMode="auto">
          <a:xfrm>
            <a:off x="228600" y="152400"/>
            <a:ext cx="8077200" cy="554038"/>
          </a:xfrm>
          <a:prstGeom prst="rect">
            <a:avLst/>
          </a:prstGeom>
          <a:noFill/>
          <a:ln w="9525">
            <a:noFill/>
            <a:miter lim="800000"/>
            <a:headEnd/>
            <a:tailEnd/>
          </a:ln>
        </p:spPr>
        <p:txBody>
          <a:bodyPr>
            <a:spAutoFit/>
          </a:bodyPr>
          <a:lstStyle/>
          <a:p>
            <a:r>
              <a:rPr lang="en-US" sz="3000" b="1"/>
              <a:t>Quiz</a:t>
            </a:r>
          </a:p>
        </p:txBody>
      </p:sp>
      <p:sp>
        <p:nvSpPr>
          <p:cNvPr id="86019" name="TextBox 3"/>
          <p:cNvSpPr txBox="1">
            <a:spLocks noChangeArrowheads="1"/>
          </p:cNvSpPr>
          <p:nvPr/>
        </p:nvSpPr>
        <p:spPr bwMode="auto">
          <a:xfrm>
            <a:off x="762000" y="914400"/>
            <a:ext cx="8153400" cy="5048250"/>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int a=100;</a:t>
            </a:r>
          </a:p>
          <a:p>
            <a:r>
              <a:rPr lang="en-US" sz="2400">
                <a:latin typeface="Courier New" pitchFamily="49" charset="0"/>
                <a:cs typeface="Courier New" pitchFamily="49" charset="0"/>
              </a:rPr>
              <a:t>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A1 extends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4" presetClass="entr" presetSubtype="0" accel="100000" fill="hold" grpId="1"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strVal val="#ppt_w*0.05"/>
                                          </p:val>
                                        </p:tav>
                                        <p:tav tm="100000">
                                          <p:val>
                                            <p:strVal val="#ppt_w"/>
                                          </p:val>
                                        </p:tav>
                                      </p:tavLst>
                                    </p:anim>
                                    <p:anim calcmode="lin" valueType="num">
                                      <p:cBhvr>
                                        <p:cTn id="13" dur="500" fill="hold"/>
                                        <p:tgtEl>
                                          <p:spTgt spid="5"/>
                                        </p:tgtEl>
                                        <p:attrNameLst>
                                          <p:attrName>ppt_h</p:attrName>
                                        </p:attrNameLst>
                                      </p:cBhvr>
                                      <p:tavLst>
                                        <p:tav tm="0">
                                          <p:val>
                                            <p:strVal val="#ppt_h"/>
                                          </p:val>
                                        </p:tav>
                                        <p:tav tm="100000">
                                          <p:val>
                                            <p:strVal val="#ppt_h"/>
                                          </p:val>
                                        </p:tav>
                                      </p:tavLst>
                                    </p:anim>
                                    <p:anim calcmode="lin" valueType="num">
                                      <p:cBhvr>
                                        <p:cTn id="14" dur="500" fill="hold"/>
                                        <p:tgtEl>
                                          <p:spTgt spid="5"/>
                                        </p:tgtEl>
                                        <p:attrNameLst>
                                          <p:attrName>ppt_x</p:attrName>
                                        </p:attrNameLst>
                                      </p:cBhvr>
                                      <p:tavLst>
                                        <p:tav tm="0">
                                          <p:val>
                                            <p:strVal val="#ppt_x-.2"/>
                                          </p:val>
                                        </p:tav>
                                        <p:tav tm="100000">
                                          <p:val>
                                            <p:strVal val="#ppt_x"/>
                                          </p:val>
                                        </p:tav>
                                      </p:tavLst>
                                    </p:anim>
                                    <p:anim calcmode="lin" valueType="num">
                                      <p:cBhvr>
                                        <p:cTn id="15" dur="500" fill="hold"/>
                                        <p:tgtEl>
                                          <p:spTgt spid="5"/>
                                        </p:tgtEl>
                                        <p:attrNameLst>
                                          <p:attrName>ppt_y</p:attrName>
                                        </p:attrNameLst>
                                      </p:cBhvr>
                                      <p:tavLst>
                                        <p:tav tm="0">
                                          <p:val>
                                            <p:strVal val="#ppt_y"/>
                                          </p:val>
                                        </p:tav>
                                        <p:tav tm="100000">
                                          <p:val>
                                            <p:strVal val="#ppt_y"/>
                                          </p:val>
                                        </p:tav>
                                      </p:tavLst>
                                    </p:anim>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Box 1"/>
          <p:cNvSpPr txBox="1">
            <a:spLocks noChangeArrowheads="1"/>
          </p:cNvSpPr>
          <p:nvPr/>
        </p:nvSpPr>
        <p:spPr bwMode="auto">
          <a:xfrm>
            <a:off x="304800" y="152400"/>
            <a:ext cx="8001000" cy="523875"/>
          </a:xfrm>
          <a:prstGeom prst="rect">
            <a:avLst/>
          </a:prstGeom>
          <a:noFill/>
          <a:ln w="9525">
            <a:noFill/>
            <a:miter lim="800000"/>
            <a:headEnd/>
            <a:tailEnd/>
          </a:ln>
        </p:spPr>
        <p:txBody>
          <a:bodyPr>
            <a:spAutoFit/>
          </a:bodyPr>
          <a:lstStyle/>
          <a:p>
            <a:r>
              <a:rPr lang="en-US" sz="2800" b="1"/>
              <a:t>Quiz </a:t>
            </a:r>
            <a:r>
              <a:rPr lang="en-US" sz="2800" b="1">
                <a:cs typeface="Arial" charset="0"/>
              </a:rPr>
              <a:t>(Contd.). </a:t>
            </a:r>
            <a:endParaRPr lang="en-US" sz="2800" b="1"/>
          </a:p>
        </p:txBody>
      </p:sp>
      <p:sp>
        <p:nvSpPr>
          <p:cNvPr id="87043" name="TextBox 3"/>
          <p:cNvSpPr txBox="1">
            <a:spLocks noChangeArrowheads="1"/>
          </p:cNvSpPr>
          <p:nvPr/>
        </p:nvSpPr>
        <p:spPr bwMode="auto">
          <a:xfrm>
            <a:off x="762000" y="914400"/>
            <a:ext cx="8153400" cy="4308475"/>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int a=100;</a:t>
            </a:r>
          </a:p>
          <a:p>
            <a:r>
              <a:rPr lang="en-US" sz="2400">
                <a:latin typeface="Courier New" pitchFamily="49" charset="0"/>
                <a:cs typeface="Courier New" pitchFamily="49" charset="0"/>
              </a:rPr>
              <a:t>	void m1();</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interface A1 implements I1 {</a:t>
            </a:r>
          </a:p>
          <a:p>
            <a:r>
              <a:rPr lang="en-US" sz="2400">
                <a:latin typeface="Courier New" pitchFamily="49" charset="0"/>
                <a:cs typeface="Courier New" pitchFamily="49" charset="0"/>
              </a:rPr>
              <a:t>	public void m2();</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2514600" y="5334000"/>
            <a:ext cx="6172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It will throw compilation error.. Why?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extBox 1"/>
          <p:cNvSpPr txBox="1">
            <a:spLocks noChangeArrowheads="1"/>
          </p:cNvSpPr>
          <p:nvPr/>
        </p:nvSpPr>
        <p:spPr bwMode="auto">
          <a:xfrm>
            <a:off x="533400" y="152400"/>
            <a:ext cx="7772400" cy="523875"/>
          </a:xfrm>
          <a:prstGeom prst="rect">
            <a:avLst/>
          </a:prstGeom>
          <a:noFill/>
          <a:ln w="9525">
            <a:noFill/>
            <a:miter lim="800000"/>
            <a:headEnd/>
            <a:tailEnd/>
          </a:ln>
        </p:spPr>
        <p:txBody>
          <a:bodyPr>
            <a:spAutoFit/>
          </a:bodyPr>
          <a:lstStyle/>
          <a:p>
            <a:r>
              <a:rPr lang="en-US" sz="2800" b="1"/>
              <a:t>Quiz </a:t>
            </a:r>
            <a:r>
              <a:rPr lang="en-US" sz="2800" b="1">
                <a:cs typeface="Arial" charset="0"/>
              </a:rPr>
              <a:t>(Contd.). </a:t>
            </a:r>
            <a:endParaRPr lang="en-US" sz="2800" b="1"/>
          </a:p>
        </p:txBody>
      </p:sp>
      <p:sp>
        <p:nvSpPr>
          <p:cNvPr id="88067" name="TextBox 3"/>
          <p:cNvSpPr txBox="1">
            <a:spLocks noChangeArrowheads="1"/>
          </p:cNvSpPr>
          <p:nvPr/>
        </p:nvSpPr>
        <p:spPr bwMode="auto">
          <a:xfrm>
            <a:off x="762000" y="838200"/>
            <a:ext cx="8153400" cy="6308725"/>
          </a:xfrm>
          <a:prstGeom prst="rect">
            <a:avLst/>
          </a:prstGeom>
          <a:noFill/>
          <a:ln w="9525">
            <a:noFill/>
            <a:miter lim="800000"/>
            <a:headEnd/>
            <a:tailEnd/>
          </a:ln>
        </p:spPr>
        <p:txBody>
          <a:bodyPr>
            <a:spAutoFit/>
          </a:bodyPr>
          <a:lstStyle/>
          <a:p>
            <a:r>
              <a:rPr lang="en-US" sz="2400"/>
              <a:t>Will the following code compile successfully ?</a:t>
            </a:r>
          </a:p>
          <a:p>
            <a:endParaRPr lang="en-US" sz="1000"/>
          </a:p>
          <a:p>
            <a:r>
              <a:rPr lang="en-US" sz="2400">
                <a:latin typeface="Courier New" pitchFamily="49" charset="0"/>
                <a:cs typeface="Courier New" pitchFamily="49" charset="0"/>
              </a:rPr>
              <a:t>interface I1 {</a:t>
            </a:r>
          </a:p>
          <a:p>
            <a:r>
              <a:rPr lang="en-US" sz="2400">
                <a:latin typeface="Courier New" pitchFamily="49" charset="0"/>
                <a:cs typeface="Courier New" pitchFamily="49" charset="0"/>
              </a:rPr>
              <a:t>	int a=100;</a:t>
            </a:r>
          </a:p>
          <a:p>
            <a:r>
              <a:rPr lang="en-US" sz="2400">
                <a:latin typeface="Courier New" pitchFamily="49" charset="0"/>
                <a:cs typeface="Courier New" pitchFamily="49" charset="0"/>
              </a:rPr>
              <a:t>	void m1();</a:t>
            </a:r>
          </a:p>
          <a:p>
            <a:r>
              <a:rPr lang="en-US" sz="2400">
                <a:latin typeface="Courier New" pitchFamily="49" charset="0"/>
                <a:cs typeface="Courier New" pitchFamily="49" charset="0"/>
              </a:rPr>
              <a:t>}</a:t>
            </a:r>
          </a:p>
          <a:p>
            <a:endParaRPr lang="en-US" sz="1000">
              <a:latin typeface="Courier New" pitchFamily="49" charset="0"/>
              <a:cs typeface="Courier New" pitchFamily="49" charset="0"/>
            </a:endParaRPr>
          </a:p>
          <a:p>
            <a:r>
              <a:rPr lang="en-US" sz="2400">
                <a:latin typeface="Courier New" pitchFamily="49" charset="0"/>
                <a:cs typeface="Courier New" pitchFamily="49" charset="0"/>
              </a:rPr>
              <a:t>interface A1 extends I1 {</a:t>
            </a:r>
          </a:p>
          <a:p>
            <a:r>
              <a:rPr lang="en-US" sz="2400">
                <a:latin typeface="Courier New" pitchFamily="49" charset="0"/>
                <a:cs typeface="Courier New" pitchFamily="49" charset="0"/>
              </a:rPr>
              <a:t>	public void m2();</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r>
              <a:rPr lang="en-US" sz="2400">
                <a:latin typeface="Courier New" pitchFamily="49" charset="0"/>
                <a:cs typeface="Courier New" pitchFamily="49" charset="0"/>
              </a:rPr>
              <a:t>class Aimp implements I1 {</a:t>
            </a:r>
          </a:p>
          <a:p>
            <a:r>
              <a:rPr lang="en-US" sz="2400">
                <a:latin typeface="Courier New" pitchFamily="49" charset="0"/>
                <a:cs typeface="Courier New" pitchFamily="49" charset="0"/>
              </a:rPr>
              <a:t>	public void m1() {</a:t>
            </a:r>
          </a:p>
          <a:p>
            <a:r>
              <a:rPr lang="en-US" sz="2400">
                <a:latin typeface="Courier New" pitchFamily="49" charset="0"/>
                <a:cs typeface="Courier New" pitchFamily="49" charset="0"/>
              </a:rPr>
              <a:t>	System.out.println(“In m1 method”);</a:t>
            </a:r>
          </a:p>
          <a:p>
            <a:r>
              <a:rPr lang="en-US" sz="2400">
                <a:latin typeface="Courier New" pitchFamily="49" charset="0"/>
                <a:cs typeface="Courier New" pitchFamily="49" charset="0"/>
              </a:rPr>
              <a:t>	}</a:t>
            </a:r>
          </a:p>
          <a:p>
            <a:r>
              <a:rPr lang="en-US" sz="2400">
                <a:latin typeface="Courier New" pitchFamily="49" charset="0"/>
                <a:cs typeface="Courier New" pitchFamily="49" charset="0"/>
              </a:rPr>
              <a:t>}</a:t>
            </a:r>
          </a:p>
          <a:p>
            <a:endParaRPr lang="en-US" sz="2400">
              <a:latin typeface="Courier New" pitchFamily="49" charset="0"/>
              <a:cs typeface="Courier New" pitchFamily="49" charset="0"/>
            </a:endParaRPr>
          </a:p>
          <a:p>
            <a:endParaRPr lang="en-US" sz="2400">
              <a:latin typeface="Courier New" pitchFamily="49" charset="0"/>
              <a:cs typeface="Courier New" pitchFamily="49" charset="0"/>
            </a:endParaRPr>
          </a:p>
        </p:txBody>
      </p:sp>
      <p:sp>
        <p:nvSpPr>
          <p:cNvPr id="5" name="Rounded Rectangle 4"/>
          <p:cNvSpPr/>
          <p:nvPr/>
        </p:nvSpPr>
        <p:spPr>
          <a:xfrm>
            <a:off x="3429000" y="5867400"/>
            <a:ext cx="5410200" cy="609600"/>
          </a:xfrm>
          <a:prstGeom prst="round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2400" dirty="0">
                <a:solidFill>
                  <a:srgbClr val="CC0000"/>
                </a:solidFill>
              </a:rPr>
              <a:t>This code will compile successfully..!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0" fill="hold"/>
                                        <p:tgtEl>
                                          <p:spTgt spid="5"/>
                                        </p:tgtEl>
                                        <p:attrNameLst>
                                          <p:attrName>ppt_x</p:attrName>
                                        </p:attrNameLst>
                                      </p:cBhvr>
                                      <p:tavLst>
                                        <p:tav tm="0">
                                          <p:val>
                                            <p:strVal val="#ppt_x"/>
                                          </p:val>
                                        </p:tav>
                                        <p:tav tm="100000">
                                          <p:val>
                                            <p:strVal val="#ppt_x"/>
                                          </p:val>
                                        </p:tav>
                                      </p:tavLst>
                                    </p:anim>
                                    <p:anim calcmode="lin" valueType="num">
                                      <p:cBhvr additive="base">
                                        <p:cTn id="8" dur="5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p:cNvSpPr>
          <p:nvPr>
            <p:ph idx="4294967295"/>
          </p:nvPr>
        </p:nvSpPr>
        <p:spPr>
          <a:xfrm>
            <a:off x="0" y="1143000"/>
            <a:ext cx="8229600" cy="5029200"/>
          </a:xfrm>
        </p:spPr>
        <p:txBody>
          <a:bodyPr>
            <a:normAutofit lnSpcReduction="10000"/>
          </a:bodyPr>
          <a:lstStyle/>
          <a:p>
            <a:pPr algn="just" eaLnBrk="1" hangingPunct="1"/>
            <a:r>
              <a:rPr smtClean="0">
                <a:cs typeface="Arial" charset="0"/>
              </a:rPr>
              <a:t>To use an abstract method, use this general form: </a:t>
            </a:r>
            <a:r>
              <a:rPr b="1" smtClean="0">
                <a:cs typeface="Arial" charset="0"/>
              </a:rPr>
              <a:t>abstract type name(parameter-list);</a:t>
            </a:r>
          </a:p>
          <a:p>
            <a:pPr algn="just" eaLnBrk="1" hangingPunct="1"/>
            <a:endParaRPr b="1" smtClean="0">
              <a:cs typeface="Arial" charset="0"/>
            </a:endParaRPr>
          </a:p>
          <a:p>
            <a:pPr algn="just" eaLnBrk="1" hangingPunct="1"/>
            <a:r>
              <a:rPr smtClean="0">
                <a:cs typeface="Arial" charset="0"/>
              </a:rPr>
              <a:t>Abstract methods do not have a body</a:t>
            </a:r>
          </a:p>
          <a:p>
            <a:pPr algn="just" eaLnBrk="1" hangingPunct="1"/>
            <a:endParaRPr smtClean="0">
              <a:cs typeface="Arial" charset="0"/>
            </a:endParaRPr>
          </a:p>
          <a:p>
            <a:pPr algn="just" eaLnBrk="1" hangingPunct="1"/>
            <a:r>
              <a:rPr smtClean="0">
                <a:cs typeface="Arial" charset="0"/>
              </a:rPr>
              <a:t>Abstract methods are therefore characterized by the lack of the opening and closing braces that is customary for any other normal method</a:t>
            </a:r>
          </a:p>
          <a:p>
            <a:pPr algn="just" eaLnBrk="1" hangingPunct="1"/>
            <a:endParaRPr smtClean="0">
              <a:cs typeface="Arial" charset="0"/>
            </a:endParaRPr>
          </a:p>
          <a:p>
            <a:pPr algn="just" eaLnBrk="1" hangingPunct="1"/>
            <a:r>
              <a:rPr smtClean="0">
                <a:cs typeface="Arial" charset="0"/>
              </a:rPr>
              <a:t>This is a crucial benchmark for identifying an abstract class</a:t>
            </a:r>
          </a:p>
        </p:txBody>
      </p:sp>
      <p:sp>
        <p:nvSpPr>
          <p:cNvPr id="20483" name="Rectangle 2"/>
          <p:cNvSpPr>
            <a:spLocks noGrp="1"/>
          </p:cNvSpPr>
          <p:nvPr>
            <p:ph type="title" idx="4294967295"/>
          </p:nvPr>
        </p:nvSpPr>
        <p:spPr>
          <a:xfrm>
            <a:off x="0" y="231775"/>
            <a:ext cx="9144000" cy="549275"/>
          </a:xfrm>
        </p:spPr>
        <p:txBody>
          <a:bodyPr>
            <a:normAutofit fontScale="90000"/>
          </a:bodyPr>
          <a:lstStyle/>
          <a:p>
            <a:pPr eaLnBrk="1" hangingPunct="1"/>
            <a:r>
              <a:rPr smtClean="0">
                <a:cs typeface="Arial" charset="0"/>
              </a:rPr>
              <a:t>Abstract Classes (Contd.).</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idx="4294967295"/>
          </p:nvPr>
        </p:nvSpPr>
        <p:spPr>
          <a:xfrm>
            <a:off x="0" y="1143000"/>
            <a:ext cx="8077200" cy="5029200"/>
          </a:xfrm>
        </p:spPr>
        <p:txBody>
          <a:bodyPr/>
          <a:lstStyle/>
          <a:p>
            <a:pPr eaLnBrk="1" hangingPunct="1">
              <a:buFont typeface="Arial" charset="0"/>
              <a:buNone/>
            </a:pPr>
            <a:r>
              <a:rPr lang="en-GB" sz="2800" smtClean="0">
                <a:cs typeface="Arial" charset="0"/>
              </a:rPr>
              <a:t>In this session, you were able to:</a:t>
            </a:r>
          </a:p>
          <a:p>
            <a:pPr eaLnBrk="1" hangingPunct="1">
              <a:buFont typeface="Arial" charset="0"/>
              <a:buNone/>
            </a:pPr>
            <a:endParaRPr lang="en-GB" sz="1000" smtClean="0">
              <a:cs typeface="Arial" charset="0"/>
            </a:endParaRPr>
          </a:p>
          <a:p>
            <a:pPr lvl="1" algn="just"/>
            <a:r>
              <a:rPr sz="2400" smtClean="0"/>
              <a:t>Create and use Abstract classes</a:t>
            </a:r>
          </a:p>
          <a:p>
            <a:pPr lvl="1" algn="just"/>
            <a:r>
              <a:rPr sz="2400" smtClean="0"/>
              <a:t>Understand the use of packages</a:t>
            </a:r>
          </a:p>
          <a:p>
            <a:pPr lvl="1" algn="just"/>
            <a:r>
              <a:rPr sz="2400" smtClean="0"/>
              <a:t>Use inbuilt java packages </a:t>
            </a:r>
          </a:p>
          <a:p>
            <a:pPr lvl="1" algn="just"/>
            <a:r>
              <a:rPr sz="2400" smtClean="0"/>
              <a:t>Create our own packages </a:t>
            </a:r>
          </a:p>
          <a:p>
            <a:pPr lvl="1" algn="just"/>
            <a:r>
              <a:rPr sz="2400" smtClean="0"/>
              <a:t>Import existing packages </a:t>
            </a:r>
          </a:p>
          <a:p>
            <a:pPr lvl="1" algn="just"/>
            <a:r>
              <a:rPr sz="2400" smtClean="0"/>
              <a:t>Create interfaces</a:t>
            </a:r>
          </a:p>
          <a:p>
            <a:pPr lvl="1" eaLnBrk="1" hangingPunct="1"/>
            <a:r>
              <a:rPr sz="2400" smtClean="0"/>
              <a:t>Understand the relevance and uses of interfaces in java</a:t>
            </a:r>
          </a:p>
          <a:p>
            <a:pPr eaLnBrk="1" hangingPunct="1"/>
            <a:endParaRPr lang="en-GB" sz="2800" smtClean="0">
              <a:cs typeface="Arial" charset="0"/>
            </a:endParaRPr>
          </a:p>
        </p:txBody>
      </p:sp>
      <p:sp>
        <p:nvSpPr>
          <p:cNvPr id="89091" name="Rectangle 2"/>
          <p:cNvSpPr>
            <a:spLocks noGrp="1"/>
          </p:cNvSpPr>
          <p:nvPr>
            <p:ph type="title" idx="4294967295"/>
          </p:nvPr>
        </p:nvSpPr>
        <p:spPr>
          <a:xfrm>
            <a:off x="0" y="152400"/>
            <a:ext cx="7410450" cy="554038"/>
          </a:xfrm>
        </p:spPr>
        <p:txBody>
          <a:bodyPr>
            <a:normAutofit fontScale="90000"/>
          </a:bodyPr>
          <a:lstStyle/>
          <a:p>
            <a:pPr eaLnBrk="1" hangingPunct="1"/>
            <a:r>
              <a:rPr lang="en-GB" smtClean="0">
                <a:cs typeface="Arial" charset="0"/>
              </a:rPr>
              <a:t>Summary</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2"/>
          <p:cNvSpPr>
            <a:spLocks noGrp="1" noChangeArrowheads="1"/>
          </p:cNvSpPr>
          <p:nvPr>
            <p:ph type="title" idx="4294967295"/>
          </p:nvPr>
        </p:nvSpPr>
        <p:spPr>
          <a:xfrm>
            <a:off x="0" y="176213"/>
            <a:ext cx="7696200" cy="554037"/>
          </a:xfrm>
        </p:spPr>
        <p:txBody>
          <a:bodyPr>
            <a:normAutofit fontScale="90000"/>
          </a:bodyPr>
          <a:lstStyle/>
          <a:p>
            <a:pPr eaLnBrk="1" hangingPunct="1"/>
            <a:r>
              <a:rPr lang="en-GB" dirty="0" smtClean="0">
                <a:solidFill>
                  <a:schemeClr val="tx1"/>
                </a:solidFill>
                <a:cs typeface="Arial" charset="0"/>
              </a:rPr>
              <a:t>References</a:t>
            </a:r>
          </a:p>
        </p:txBody>
      </p:sp>
      <p:sp>
        <p:nvSpPr>
          <p:cNvPr id="333827" name="Rectangle 3"/>
          <p:cNvSpPr>
            <a:spLocks noGrp="1" noChangeArrowheads="1"/>
          </p:cNvSpPr>
          <p:nvPr>
            <p:ph type="body" idx="4294967295"/>
          </p:nvPr>
        </p:nvSpPr>
        <p:spPr>
          <a:xfrm>
            <a:off x="0" y="1219200"/>
            <a:ext cx="8051800" cy="4953000"/>
          </a:xfrm>
        </p:spPr>
        <p:txBody>
          <a:bodyPr/>
          <a:lstStyle/>
          <a:p>
            <a:pPr marL="457200" indent="-457200" algn="just" eaLnBrk="1" hangingPunct="1">
              <a:buFont typeface="+mj-lt"/>
              <a:buAutoNum type="arabicPeriod"/>
            </a:pPr>
            <a:r>
              <a:rPr lang="en-US" dirty="0" err="1" smtClean="0">
                <a:solidFill>
                  <a:schemeClr val="tx1"/>
                </a:solidFill>
                <a:cs typeface="Arial" charset="0"/>
              </a:rPr>
              <a:t>Schildt</a:t>
            </a:r>
            <a:r>
              <a:rPr lang="en-US" dirty="0">
                <a:solidFill>
                  <a:schemeClr val="tx1"/>
                </a:solidFill>
                <a:cs typeface="Arial" charset="0"/>
              </a:rPr>
              <a:t>, H. </a:t>
            </a:r>
            <a:r>
              <a:rPr lang="en-US" i="1" dirty="0">
                <a:solidFill>
                  <a:schemeClr val="tx1"/>
                </a:solidFill>
                <a:cs typeface="Arial" charset="0"/>
              </a:rPr>
              <a:t>Java: The Complete Reference. </a:t>
            </a:r>
            <a:r>
              <a:rPr lang="en-US" i="1" dirty="0" err="1">
                <a:solidFill>
                  <a:schemeClr val="tx1"/>
                </a:solidFill>
                <a:cs typeface="Arial" charset="0"/>
              </a:rPr>
              <a:t>J2SETM</a:t>
            </a:r>
            <a:r>
              <a:rPr lang="en-US" dirty="0">
                <a:solidFill>
                  <a:schemeClr val="tx1"/>
                </a:solidFill>
                <a:cs typeface="Arial" charset="0"/>
              </a:rPr>
              <a:t>. Ed 5. New Delhi: McGraw Hill-Osborne, </a:t>
            </a:r>
            <a:r>
              <a:rPr lang="en-US" dirty="0" smtClean="0">
                <a:solidFill>
                  <a:schemeClr val="tx1"/>
                </a:solidFill>
                <a:cs typeface="Arial" charset="0"/>
              </a:rPr>
              <a:t>2015.</a:t>
            </a:r>
          </a:p>
          <a:p>
            <a:pPr marL="457200" indent="-457200" algn="just" eaLnBrk="1" hangingPunct="1">
              <a:buFont typeface="+mj-lt"/>
              <a:buAutoNum type="arabicPeriod"/>
            </a:pPr>
            <a:endParaRPr lang="en-US" dirty="0">
              <a:solidFill>
                <a:schemeClr val="tx1"/>
              </a:solidFill>
              <a:cs typeface="Arial" charset="0"/>
            </a:endParaRPr>
          </a:p>
          <a:p>
            <a:pPr marL="457200" indent="-457200" algn="just" eaLnBrk="1" hangingPunct="1">
              <a:buFont typeface="+mj-lt"/>
              <a:buAutoNum type="arabicPeriod"/>
            </a:pPr>
            <a:r>
              <a:rPr dirty="0" smtClean="0">
                <a:solidFill>
                  <a:schemeClr val="tx1"/>
                </a:solidFill>
                <a:cs typeface="Arial" charset="0"/>
              </a:rPr>
              <a:t>Gosling, J</a:t>
            </a:r>
            <a:r>
              <a:rPr dirty="0">
                <a:solidFill>
                  <a:schemeClr val="tx1"/>
                </a:solidFill>
                <a:cs typeface="Arial" charset="0"/>
              </a:rPr>
              <a:t> </a:t>
            </a:r>
            <a:r>
              <a:rPr dirty="0" smtClean="0">
                <a:solidFill>
                  <a:schemeClr val="tx1"/>
                </a:solidFill>
                <a:cs typeface="Arial" charset="0"/>
              </a:rPr>
              <a:t>and others. </a:t>
            </a:r>
            <a:r>
              <a:rPr i="1" dirty="0" smtClean="0">
                <a:solidFill>
                  <a:schemeClr val="tx1"/>
                </a:solidFill>
                <a:cs typeface="Arial" charset="0"/>
              </a:rPr>
              <a:t>Java Language Specification. </a:t>
            </a:r>
            <a:r>
              <a:rPr dirty="0" smtClean="0">
                <a:solidFill>
                  <a:schemeClr val="tx1"/>
                </a:solidFill>
                <a:cs typeface="Arial" charset="0"/>
              </a:rPr>
              <a:t>Ed 3. Sun Microsystems, Inc. Retrieved on Feb 25, 201</a:t>
            </a:r>
            <a:r>
              <a:rPr lang="en-US" dirty="0" smtClean="0">
                <a:solidFill>
                  <a:schemeClr val="tx1"/>
                </a:solidFill>
                <a:cs typeface="Arial" charset="0"/>
              </a:rPr>
              <a:t>5</a:t>
            </a:r>
            <a:r>
              <a:rPr dirty="0" smtClean="0">
                <a:solidFill>
                  <a:schemeClr val="tx1"/>
                </a:solidFill>
                <a:cs typeface="Arial" charset="0"/>
              </a:rPr>
              <a:t>, from, </a:t>
            </a:r>
            <a:r>
              <a:rPr dirty="0" smtClean="0">
                <a:solidFill>
                  <a:schemeClr val="tx1"/>
                </a:solidFill>
                <a:cs typeface="Arial" charset="0"/>
                <a:hlinkClick r:id="rId3"/>
              </a:rPr>
              <a:t>http://java.sun.com/docs/books/jls/third_edition/html/lexical.html</a:t>
            </a:r>
            <a:r>
              <a:rPr dirty="0" smtClean="0">
                <a:solidFill>
                  <a:schemeClr val="tx1"/>
                </a:solidFill>
                <a:cs typeface="Arial" charset="0"/>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p:cNvSpPr>
          <p:nvPr>
            <p:ph idx="4294967295"/>
          </p:nvPr>
        </p:nvSpPr>
        <p:spPr>
          <a:xfrm>
            <a:off x="0" y="914400"/>
            <a:ext cx="8686800" cy="5029200"/>
          </a:xfrm>
        </p:spPr>
        <p:txBody>
          <a:bodyPr/>
          <a:lstStyle/>
          <a:p>
            <a:pPr algn="just" eaLnBrk="1" hangingPunct="1"/>
            <a:r>
              <a:rPr smtClean="0">
                <a:cs typeface="Arial" charset="0"/>
              </a:rPr>
              <a:t>Any class that contains one or more abstract methods </a:t>
            </a:r>
            <a:r>
              <a:rPr b="1" smtClean="0">
                <a:cs typeface="Arial" charset="0"/>
              </a:rPr>
              <a:t>must</a:t>
            </a:r>
            <a:r>
              <a:rPr smtClean="0">
                <a:cs typeface="Arial" charset="0"/>
              </a:rPr>
              <a:t> also be declared abstract </a:t>
            </a:r>
          </a:p>
          <a:p>
            <a:pPr lvl="1" algn="just" eaLnBrk="1" hangingPunct="1"/>
            <a:r>
              <a:rPr sz="2000" smtClean="0"/>
              <a:t>It is perfectly acceptable for an abstract class to implement a concrete method</a:t>
            </a:r>
          </a:p>
          <a:p>
            <a:pPr lvl="1" algn="just" eaLnBrk="1" hangingPunct="1"/>
            <a:r>
              <a:rPr sz="2000" smtClean="0"/>
              <a:t>You cannot create objects of an abstract class</a:t>
            </a:r>
          </a:p>
          <a:p>
            <a:pPr lvl="1" algn="just" eaLnBrk="1" hangingPunct="1"/>
            <a:r>
              <a:rPr sz="2000" smtClean="0"/>
              <a:t>That is, an abstract class cannot be instantiated with the new keyword</a:t>
            </a:r>
          </a:p>
          <a:p>
            <a:pPr lvl="1" algn="just" eaLnBrk="1" hangingPunct="1"/>
            <a:r>
              <a:rPr sz="2000" smtClean="0"/>
              <a:t>Any subclass of an abstract class must </a:t>
            </a:r>
            <a:r>
              <a:rPr sz="2000" b="1" smtClean="0"/>
              <a:t>either implement all of the abstract methods in the superclass</a:t>
            </a:r>
            <a:r>
              <a:rPr sz="2000" smtClean="0"/>
              <a:t>, or </a:t>
            </a:r>
            <a:r>
              <a:rPr sz="2000" b="1" smtClean="0"/>
              <a:t>be itself declared abstract.</a:t>
            </a:r>
          </a:p>
          <a:p>
            <a:pPr lvl="1" algn="just" eaLnBrk="1" hangingPunct="1"/>
            <a:endParaRPr sz="2000" smtClean="0"/>
          </a:p>
          <a:p>
            <a:pPr lvl="1" algn="just" eaLnBrk="1" hangingPunct="1"/>
            <a:endParaRPr sz="2000" smtClean="0"/>
          </a:p>
        </p:txBody>
      </p:sp>
      <p:sp>
        <p:nvSpPr>
          <p:cNvPr id="21507" name="Rectangle 2"/>
          <p:cNvSpPr>
            <a:spLocks noGrp="1"/>
          </p:cNvSpPr>
          <p:nvPr>
            <p:ph type="title" idx="4294967295"/>
          </p:nvPr>
        </p:nvSpPr>
        <p:spPr>
          <a:xfrm>
            <a:off x="0" y="217488"/>
            <a:ext cx="9144000" cy="549275"/>
          </a:xfrm>
        </p:spPr>
        <p:txBody>
          <a:bodyPr>
            <a:normAutofit fontScale="90000"/>
          </a:bodyPr>
          <a:lstStyle/>
          <a:p>
            <a:pPr eaLnBrk="1" hangingPunct="1"/>
            <a:r>
              <a:rPr smtClean="0">
                <a:cs typeface="Arial" charset="0"/>
              </a:rPr>
              <a:t>Abstract Classes (Contd.).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p:cNvSpPr>
          <p:nvPr>
            <p:ph idx="4294967295"/>
          </p:nvPr>
        </p:nvSpPr>
        <p:spPr>
          <a:xfrm>
            <a:off x="0" y="1143000"/>
            <a:ext cx="8534400" cy="5029200"/>
          </a:xfrm>
        </p:spPr>
        <p:txBody>
          <a:bodyPr>
            <a:normAutofit/>
          </a:bodyPr>
          <a:lstStyle/>
          <a:p>
            <a:pPr algn="just" eaLnBrk="1" hangingPunct="1"/>
            <a:r>
              <a:rPr smtClean="0">
                <a:cs typeface="Arial" charset="0"/>
              </a:rPr>
              <a:t>There is no meaningful concept of area( ) for an undefined two-dimensional geometrical abstraction such as a Figure</a:t>
            </a:r>
          </a:p>
          <a:p>
            <a:pPr algn="just" eaLnBrk="1" hangingPunct="1"/>
            <a:endParaRPr smtClean="0">
              <a:cs typeface="Arial" charset="0"/>
            </a:endParaRPr>
          </a:p>
          <a:p>
            <a:pPr algn="just" eaLnBrk="1" hangingPunct="1"/>
            <a:r>
              <a:rPr smtClean="0">
                <a:cs typeface="Arial" charset="0"/>
              </a:rPr>
              <a:t>The following version of the program declares area(</a:t>
            </a:r>
            <a:r>
              <a:rPr b="1" smtClean="0">
                <a:cs typeface="Arial" charset="0"/>
              </a:rPr>
              <a:t> </a:t>
            </a:r>
            <a:r>
              <a:rPr smtClean="0">
                <a:cs typeface="Arial" charset="0"/>
              </a:rPr>
              <a:t>) as abstract inside class Figure.  </a:t>
            </a:r>
          </a:p>
          <a:p>
            <a:pPr algn="just" eaLnBrk="1" hangingPunct="1"/>
            <a:endParaRPr smtClean="0">
              <a:cs typeface="Arial" charset="0"/>
            </a:endParaRPr>
          </a:p>
          <a:p>
            <a:pPr algn="just" eaLnBrk="1" hangingPunct="1"/>
            <a:r>
              <a:rPr smtClean="0">
                <a:cs typeface="Arial" charset="0"/>
              </a:rPr>
              <a:t>This implies that class Figure be declared abstract, and all subclasses derived from class Figure must override area( ). </a:t>
            </a:r>
          </a:p>
        </p:txBody>
      </p:sp>
      <p:sp>
        <p:nvSpPr>
          <p:cNvPr id="22531" name="Rectangle 2"/>
          <p:cNvSpPr>
            <a:spLocks noGrp="1"/>
          </p:cNvSpPr>
          <p:nvPr>
            <p:ph type="title" idx="4294967295"/>
          </p:nvPr>
        </p:nvSpPr>
        <p:spPr>
          <a:xfrm>
            <a:off x="0" y="276225"/>
            <a:ext cx="7562850" cy="549275"/>
          </a:xfrm>
        </p:spPr>
        <p:txBody>
          <a:bodyPr>
            <a:normAutofit fontScale="90000"/>
          </a:bodyPr>
          <a:lstStyle/>
          <a:p>
            <a:pPr eaLnBrk="1" hangingPunct="1"/>
            <a:r>
              <a:rPr smtClean="0">
                <a:cs typeface="Arial" charset="0"/>
              </a:rPr>
              <a:t>Revised Figure Class – using abstract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10</TotalTime>
  <Words>5687</Words>
  <Application>Microsoft Office PowerPoint</Application>
  <PresentationFormat>On-screen Show (4:3)</PresentationFormat>
  <Paragraphs>944</Paragraphs>
  <Slides>71</Slides>
  <Notes>70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Arial</vt:lpstr>
      <vt:lpstr>Calibri</vt:lpstr>
      <vt:lpstr>Consolas</vt:lpstr>
      <vt:lpstr>Courier New</vt:lpstr>
      <vt:lpstr>Gill Sans MT</vt:lpstr>
      <vt:lpstr>Lucida Sans Unicode</vt:lpstr>
      <vt:lpstr>Verdana</vt:lpstr>
      <vt:lpstr>Wingdings</vt:lpstr>
      <vt:lpstr>Wingdings 2</vt:lpstr>
      <vt:lpstr>Wingdings 3</vt:lpstr>
      <vt:lpstr>Concourse</vt:lpstr>
      <vt:lpstr>Java Programming</vt:lpstr>
      <vt:lpstr>TOPICS</vt:lpstr>
      <vt:lpstr>Objectives</vt:lpstr>
      <vt:lpstr>Abstract Classes</vt:lpstr>
      <vt:lpstr>Abstract Classes (Contd.).</vt:lpstr>
      <vt:lpstr>Abstract Classes (Contd.).</vt:lpstr>
      <vt:lpstr>Abstract Classes (Contd.).</vt:lpstr>
      <vt:lpstr>Abstract Classes (Contd.).</vt:lpstr>
      <vt:lpstr>Revised Figure Class – using abstract</vt:lpstr>
      <vt:lpstr>Improved Version of the Figure Class Hierarchy</vt:lpstr>
      <vt:lpstr>Improved Version of the Figure Class Hierarchy (Contd.).</vt:lpstr>
      <vt:lpstr>Improved Version of the Figure Class Hierarchy (Contd.).</vt:lpstr>
      <vt:lpstr>The Role of the Keyword final in Inheritance</vt:lpstr>
      <vt:lpstr>The Role of the Keyword final in Inheritance (Contd.).</vt:lpstr>
      <vt:lpstr>Package is similar to folders in your Disk</vt:lpstr>
      <vt:lpstr>Package is similar to folders in your Disk</vt:lpstr>
      <vt:lpstr>Organizing classes into Packages</vt:lpstr>
      <vt:lpstr>Need for Packages</vt:lpstr>
      <vt:lpstr>Access Protection using Packages</vt:lpstr>
      <vt:lpstr>Packages &amp; Access Control</vt:lpstr>
      <vt:lpstr>Packages &amp; Access Control (Contd.).</vt:lpstr>
      <vt:lpstr>Inbuilt Packages</vt:lpstr>
      <vt:lpstr>PowerPoint Presentation</vt:lpstr>
      <vt:lpstr>Creating our own Packages</vt:lpstr>
      <vt:lpstr>Packages &amp; import statement</vt:lpstr>
      <vt:lpstr>Storing the Packages</vt:lpstr>
      <vt:lpstr>PowerPoint Presentation</vt:lpstr>
      <vt:lpstr>Understanding CLASSPATH</vt:lpstr>
      <vt:lpstr>Understanding CLASSPATH (Contd.). </vt:lpstr>
      <vt:lpstr>Creating our own Package Example</vt:lpstr>
      <vt:lpstr>Creating our own Package Example  (Contd.). </vt:lpstr>
      <vt:lpstr>Importing Classes from Packages</vt:lpstr>
      <vt:lpstr>Importing Classes from Packages (Contd.).</vt:lpstr>
      <vt:lpstr>Static Import</vt:lpstr>
      <vt:lpstr>Static Import (contd.).</vt:lpstr>
      <vt:lpstr>PowerPoint Presentation</vt:lpstr>
      <vt:lpstr>Working with Packages – Example 1 </vt:lpstr>
      <vt:lpstr>Working with Packages – Example 1 (Contd.). </vt:lpstr>
      <vt:lpstr>Working with Packages – Example 1 (Contd.). </vt:lpstr>
      <vt:lpstr>Working with Packages – Example 1 (Contd.). </vt:lpstr>
      <vt:lpstr>Working with Packages – Example 1 (Contd.). </vt:lpstr>
      <vt:lpstr>PowerPoint Presentation</vt:lpstr>
      <vt:lpstr>PowerPoint Presentation</vt:lpstr>
      <vt:lpstr>PowerPoint Presentation</vt:lpstr>
      <vt:lpstr>What is an Interface? </vt:lpstr>
      <vt:lpstr>What is an Interface? (Contd.). </vt:lpstr>
      <vt:lpstr>Interface: Example</vt:lpstr>
      <vt:lpstr>Why interfaces are required ?</vt:lpstr>
      <vt:lpstr>Why interfaces are required ? (Contd.).</vt:lpstr>
      <vt:lpstr>Why interfaces are required ? (Contd.).</vt:lpstr>
      <vt:lpstr>Interface members</vt:lpstr>
      <vt:lpstr>PowerPoint Presentation</vt:lpstr>
      <vt:lpstr>PowerPoint Presentation</vt:lpstr>
      <vt:lpstr>What will you choose..?</vt:lpstr>
      <vt:lpstr>Defining an Interface</vt:lpstr>
      <vt:lpstr>Implementing Interfaces</vt:lpstr>
      <vt:lpstr>PowerPoint Presentation</vt:lpstr>
      <vt:lpstr>PowerPoint Presentation</vt:lpstr>
      <vt:lpstr>Applying Interfaces</vt:lpstr>
      <vt:lpstr>Applying Interfaces (Contd.). </vt:lpstr>
      <vt:lpstr>Applying Interfaces (Contd.). </vt:lpstr>
      <vt:lpstr>Interface References</vt:lpstr>
      <vt:lpstr>Interface References (Contd.). </vt:lpstr>
      <vt:lpstr>Interface References (Contd.).  </vt:lpstr>
      <vt:lpstr>Extending Interfaces</vt:lpstr>
      <vt:lpstr>Marker Interface</vt:lpstr>
      <vt:lpstr>PowerPoint Presentation</vt:lpstr>
      <vt:lpstr>PowerPoint Presentation</vt:lpstr>
      <vt:lpstr>PowerPoint Presentation</vt:lpstr>
      <vt:lpstr>Summary</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SANDIP</dc:creator>
  <cp:lastModifiedBy>sandip</cp:lastModifiedBy>
  <cp:revision>14</cp:revision>
  <dcterms:created xsi:type="dcterms:W3CDTF">2006-08-16T00:00:00Z</dcterms:created>
  <dcterms:modified xsi:type="dcterms:W3CDTF">2023-03-10T04:45:33Z</dcterms:modified>
</cp:coreProperties>
</file>