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29.xml" ContentType="application/vnd.openxmlformats-officedocument.presentationml.slide+xml"/>
  <Override PartName="/ppt/slideLayouts/slideLayout3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60"/>
  </p:notesMasterIdLst>
  <p:sldIdLst>
    <p:sldId id="318"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88702-1E9B-4A49-9190-47B36995573C}" type="datetimeFigureOut">
              <a:rPr lang="en-US" smtClean="0"/>
              <a:pPr/>
              <a:t>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185DC-68D2-497C-9459-A1D2FC9EBE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AF30BF-A521-48C5-97C7-0CA9866A43CE}"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b="1" smtClean="0">
                <a:cs typeface="Arial" charset="0"/>
              </a:rPr>
              <a:t>Throwable</a:t>
            </a:r>
            <a:r>
              <a:rPr lang="en-US" dirty="0" smtClean="0">
                <a:cs typeface="Arial" charset="0"/>
              </a:rPr>
              <a:t> is at the top of the exception class hierarchy </a:t>
            </a:r>
          </a:p>
          <a:p>
            <a:pPr algn="just" eaLnBrk="1" hangingPunct="1"/>
            <a:r>
              <a:rPr lang="en-US" dirty="0" smtClean="0">
                <a:cs typeface="Arial" charset="0"/>
              </a:rPr>
              <a:t>It has two subclasses – the </a:t>
            </a:r>
            <a:r>
              <a:rPr lang="en-US" b="1" dirty="0" smtClean="0">
                <a:cs typeface="Arial" charset="0"/>
              </a:rPr>
              <a:t>Exception</a:t>
            </a:r>
            <a:r>
              <a:rPr lang="en-US" dirty="0" smtClean="0">
                <a:cs typeface="Arial" charset="0"/>
              </a:rPr>
              <a:t> class and the </a:t>
            </a:r>
            <a:r>
              <a:rPr lang="en-US" b="1" dirty="0" smtClean="0">
                <a:cs typeface="Arial" charset="0"/>
              </a:rPr>
              <a:t>Error</a:t>
            </a:r>
            <a:r>
              <a:rPr lang="en-US" dirty="0" smtClean="0">
                <a:cs typeface="Arial" charset="0"/>
              </a:rPr>
              <a:t> class.</a:t>
            </a:r>
          </a:p>
          <a:p>
            <a:pPr algn="just" eaLnBrk="1" hangingPunct="1"/>
            <a:r>
              <a:rPr lang="en-US" dirty="0" smtClean="0">
                <a:cs typeface="Arial" charset="0"/>
              </a:rPr>
              <a:t>One of the many subclasses of Exception is </a:t>
            </a:r>
            <a:r>
              <a:rPr lang="en-US" dirty="0" err="1" smtClean="0">
                <a:cs typeface="Arial" charset="0"/>
              </a:rPr>
              <a:t>RuntimeException</a:t>
            </a:r>
            <a:r>
              <a:rPr lang="en-US" dirty="0" smtClean="0">
                <a:cs typeface="Arial" charset="0"/>
              </a:rPr>
              <a:t>.</a:t>
            </a:r>
          </a:p>
          <a:p>
            <a:pPr algn="just" eaLnBrk="1" hangingPunct="1"/>
            <a:r>
              <a:rPr lang="en-US" dirty="0" smtClean="0">
                <a:cs typeface="Arial" charset="0"/>
              </a:rPr>
              <a:t>Exceptions that belong to </a:t>
            </a:r>
            <a:r>
              <a:rPr lang="en-US" b="1" dirty="0" err="1" smtClean="0">
                <a:cs typeface="Arial" charset="0"/>
              </a:rPr>
              <a:t>RunTimeException</a:t>
            </a:r>
            <a:r>
              <a:rPr lang="en-US" dirty="0" smtClean="0">
                <a:cs typeface="Arial" charset="0"/>
              </a:rPr>
              <a:t> handle various situations such as division by zero, negative array index etc. </a:t>
            </a:r>
          </a:p>
          <a:p>
            <a:endParaRPr lang="en-US" dirty="0" smtClean="0"/>
          </a:p>
          <a:p>
            <a:r>
              <a:rPr lang="en-US" dirty="0" smtClean="0"/>
              <a:t>The </a:t>
            </a:r>
            <a:r>
              <a:rPr lang="en-US" b="1" dirty="0" smtClean="0"/>
              <a:t>Exception</a:t>
            </a:r>
            <a:r>
              <a:rPr lang="en-US" dirty="0" smtClean="0"/>
              <a:t> class is used for the exceptional conditions that may arise in a program, and that should be handled by it. </a:t>
            </a:r>
            <a:r>
              <a:rPr lang="en-US" b="1" dirty="0" smtClean="0"/>
              <a:t>The</a:t>
            </a:r>
            <a:r>
              <a:rPr lang="en-US" dirty="0" smtClean="0"/>
              <a:t> </a:t>
            </a:r>
            <a:r>
              <a:rPr lang="en-US" b="1" dirty="0" smtClean="0"/>
              <a:t>Exception</a:t>
            </a:r>
            <a:r>
              <a:rPr lang="en-US" dirty="0" smtClean="0"/>
              <a:t> </a:t>
            </a:r>
            <a:r>
              <a:rPr lang="en-US" b="1" dirty="0" smtClean="0"/>
              <a:t>class is also used to create your own exceptions</a:t>
            </a:r>
            <a:r>
              <a:rPr lang="en-US" dirty="0" smtClean="0"/>
              <a:t>. </a:t>
            </a:r>
          </a:p>
          <a:p>
            <a:endParaRPr lang="en-US" dirty="0" smtClean="0"/>
          </a:p>
          <a:p>
            <a:r>
              <a:rPr lang="en-US" dirty="0" smtClean="0"/>
              <a:t>The other branch is topped by </a:t>
            </a:r>
            <a:r>
              <a:rPr lang="en-US" b="1" dirty="0" smtClean="0"/>
              <a:t>Error, </a:t>
            </a:r>
            <a:r>
              <a:rPr lang="en-US" dirty="0" smtClean="0"/>
              <a:t>which defines exceptions that are not expected to be caught under normal circumstances by your program. Exceptions of type </a:t>
            </a:r>
            <a:r>
              <a:rPr lang="en-US" b="1" dirty="0" smtClean="0"/>
              <a:t>Error</a:t>
            </a:r>
            <a:r>
              <a:rPr lang="en-US" dirty="0" smtClean="0"/>
              <a:t> are used by the Java runtime system to indicate errors having to do with the runtime environment itself. Stack overflow is an indication of such an error. Exceptions of type </a:t>
            </a:r>
            <a:r>
              <a:rPr lang="en-US" b="1" dirty="0" smtClean="0"/>
              <a:t>Error</a:t>
            </a:r>
            <a:r>
              <a:rPr lang="en-US" dirty="0" smtClean="0"/>
              <a:t> are beyond the control of your program.</a:t>
            </a:r>
          </a:p>
        </p:txBody>
      </p:sp>
      <p:sp>
        <p:nvSpPr>
          <p:cNvPr id="9011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72A662-739A-4034-84FF-B958D8162259}"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The following example declares two integers </a:t>
            </a:r>
            <a:r>
              <a:rPr lang="en-US" b="1" smtClean="0"/>
              <a:t>x</a:t>
            </a:r>
            <a:r>
              <a:rPr lang="en-US" smtClean="0"/>
              <a:t> and </a:t>
            </a:r>
            <a:r>
              <a:rPr lang="en-US" b="1" smtClean="0"/>
              <a:t>y. x</a:t>
            </a:r>
            <a:r>
              <a:rPr lang="en-US" smtClean="0"/>
              <a:t> is initialized to zero. Then the program divides 50 by </a:t>
            </a:r>
            <a:r>
              <a:rPr lang="en-US" b="1" smtClean="0"/>
              <a:t>x </a:t>
            </a:r>
            <a:r>
              <a:rPr lang="en-US" smtClean="0"/>
              <a:t>and stores this value in </a:t>
            </a:r>
            <a:r>
              <a:rPr lang="en-US" b="1" smtClean="0"/>
              <a:t>y</a:t>
            </a:r>
            <a:r>
              <a:rPr lang="en-US" smtClean="0"/>
              <a:t>. Finally it prints the value of y. </a:t>
            </a:r>
          </a:p>
          <a:p>
            <a:pPr algn="just"/>
            <a:r>
              <a:rPr lang="en-US" smtClean="0"/>
              <a:t>It means that the name of the exception is </a:t>
            </a:r>
            <a:r>
              <a:rPr lang="en-US" b="1" smtClean="0"/>
              <a:t>ArithmeticException</a:t>
            </a:r>
            <a:r>
              <a:rPr lang="en-US" smtClean="0"/>
              <a:t>, and the exception has occurred while dividing the number by zero. The classname, </a:t>
            </a:r>
            <a:r>
              <a:rPr lang="en-US" b="1" smtClean="0"/>
              <a:t>Demo</a:t>
            </a:r>
            <a:r>
              <a:rPr lang="en-US" smtClean="0"/>
              <a:t>; the method name, </a:t>
            </a:r>
            <a:r>
              <a:rPr lang="en-US" b="1" smtClean="0"/>
              <a:t>main</a:t>
            </a:r>
            <a:r>
              <a:rPr lang="en-US" smtClean="0"/>
              <a:t>; the filename, </a:t>
            </a:r>
            <a:r>
              <a:rPr lang="en-US" b="1" smtClean="0"/>
              <a:t>Demo.java</a:t>
            </a:r>
            <a:r>
              <a:rPr lang="en-US" smtClean="0"/>
              <a:t>; and the line number, </a:t>
            </a:r>
            <a:r>
              <a:rPr lang="en-US" b="1" smtClean="0"/>
              <a:t>4</a:t>
            </a:r>
            <a:r>
              <a:rPr lang="en-US" smtClean="0"/>
              <a:t>, all are printed. </a:t>
            </a:r>
          </a:p>
          <a:p>
            <a:pPr algn="just"/>
            <a:endParaRPr lang="en-US" smtClean="0"/>
          </a:p>
        </p:txBody>
      </p:sp>
      <p:sp>
        <p:nvSpPr>
          <p:cNvPr id="9114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C0937B-7CF3-4A0F-998F-2110161C2E4E}"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216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775524-D845-4C7B-B829-42968EFE8148}"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318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CF4408-B709-4B7D-9AD8-A5F6E6A16391}"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523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5A52FB6-1A12-4A28-87A9-BB32863A7BF8}"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Once the </a:t>
            </a:r>
            <a:r>
              <a:rPr lang="en-US" b="1" smtClean="0"/>
              <a:t>catch</a:t>
            </a:r>
            <a:r>
              <a:rPr lang="en-US" smtClean="0"/>
              <a:t> statement has executed, program control continues with the next line in the program following the entire </a:t>
            </a:r>
            <a:r>
              <a:rPr lang="en-US" b="1" smtClean="0"/>
              <a:t>try/catch</a:t>
            </a:r>
            <a:r>
              <a:rPr lang="en-US" smtClean="0"/>
              <a:t> mechanism</a:t>
            </a:r>
          </a:p>
          <a:p>
            <a:endParaRPr lang="en-GB" smtClean="0"/>
          </a:p>
        </p:txBody>
      </p:sp>
      <p:sp>
        <p:nvSpPr>
          <p:cNvPr id="9626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814EA5-CEE7-46CF-BD3A-779DDD8A41D0}"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Notice that the call to </a:t>
            </a:r>
            <a:r>
              <a:rPr lang="en-US" b="1" smtClean="0"/>
              <a:t>println( )</a:t>
            </a:r>
            <a:r>
              <a:rPr lang="en-US" smtClean="0"/>
              <a:t> inside the </a:t>
            </a:r>
            <a:r>
              <a:rPr lang="en-US" b="1" smtClean="0"/>
              <a:t>try</a:t>
            </a:r>
            <a:r>
              <a:rPr lang="en-US" smtClean="0"/>
              <a:t> block is never executed. Once an exception is thrown, program control transfers out of the </a:t>
            </a:r>
            <a:r>
              <a:rPr lang="en-US" b="1" smtClean="0"/>
              <a:t>try</a:t>
            </a:r>
            <a:r>
              <a:rPr lang="en-US" smtClean="0"/>
              <a:t> block into the </a:t>
            </a:r>
            <a:r>
              <a:rPr lang="en-US" b="1" smtClean="0"/>
              <a:t>catch</a:t>
            </a:r>
            <a:r>
              <a:rPr lang="en-US" smtClean="0"/>
              <a:t> block. </a:t>
            </a:r>
            <a:r>
              <a:rPr lang="en-US" b="1" smtClean="0"/>
              <a:t>catch</a:t>
            </a:r>
            <a:r>
              <a:rPr lang="en-US" smtClean="0"/>
              <a:t> block is executed. Execution never returns to the </a:t>
            </a:r>
            <a:r>
              <a:rPr lang="en-US" b="1" smtClean="0"/>
              <a:t>try</a:t>
            </a:r>
            <a:r>
              <a:rPr lang="en-US" smtClean="0"/>
              <a:t> block from a </a:t>
            </a:r>
            <a:r>
              <a:rPr lang="en-US" b="1" smtClean="0"/>
              <a:t>catch</a:t>
            </a:r>
            <a:r>
              <a:rPr lang="en-US" smtClean="0"/>
              <a:t>. Thus the line “</a:t>
            </a:r>
            <a:r>
              <a:rPr lang="en-US" b="1" smtClean="0"/>
              <a:t>This will be bypassed</a:t>
            </a:r>
            <a:r>
              <a:rPr lang="en-US" smtClean="0"/>
              <a:t>” is not displayed. Once the </a:t>
            </a:r>
            <a:r>
              <a:rPr lang="en-US" b="1" smtClean="0"/>
              <a:t>catch</a:t>
            </a:r>
            <a:r>
              <a:rPr lang="en-US" smtClean="0"/>
              <a:t> statement has executed, program control continues with the next line in the program following the entire </a:t>
            </a:r>
            <a:r>
              <a:rPr lang="en-US" b="1" smtClean="0"/>
              <a:t>try/catch</a:t>
            </a:r>
            <a:r>
              <a:rPr lang="en-US" smtClean="0"/>
              <a:t> mechanism.</a:t>
            </a:r>
          </a:p>
          <a:p>
            <a:endParaRPr lang="en-US" smtClean="0"/>
          </a:p>
          <a:p>
            <a:pPr algn="just"/>
            <a:r>
              <a:rPr lang="en-US" b="1" smtClean="0"/>
              <a:t>Throwable</a:t>
            </a:r>
            <a:r>
              <a:rPr lang="en-US" smtClean="0"/>
              <a:t> overrides the </a:t>
            </a:r>
            <a:r>
              <a:rPr lang="en-US" b="1" smtClean="0"/>
              <a:t>toString( )</a:t>
            </a:r>
            <a:r>
              <a:rPr lang="en-US" smtClean="0"/>
              <a:t> defined by </a:t>
            </a:r>
            <a:r>
              <a:rPr lang="en-US" b="1" smtClean="0"/>
              <a:t>Object</a:t>
            </a:r>
            <a:r>
              <a:rPr lang="en-US" smtClean="0"/>
              <a:t> so that it returns a string containing a description of the exception. You can display this description in a </a:t>
            </a:r>
            <a:r>
              <a:rPr lang="en-US" b="1" smtClean="0"/>
              <a:t>println( )</a:t>
            </a:r>
            <a:r>
              <a:rPr lang="en-US" smtClean="0"/>
              <a:t> statement by simply passing the exception object as an argument.</a:t>
            </a:r>
          </a:p>
          <a:p>
            <a:endParaRPr lang="en-US" smtClean="0"/>
          </a:p>
          <a:p>
            <a:r>
              <a:rPr lang="en-US" smtClean="0"/>
              <a:t>catch (ArithmeticException e) { // catch divide-by-zero error</a:t>
            </a:r>
          </a:p>
          <a:p>
            <a:r>
              <a:rPr lang="en-US" smtClean="0"/>
              <a:t>      System.out.println("Division by zero.");</a:t>
            </a:r>
          </a:p>
          <a:p>
            <a:r>
              <a:rPr lang="en-US" smtClean="0"/>
              <a:t>      System.out.println(“Exception :” + e);</a:t>
            </a:r>
          </a:p>
          <a:p>
            <a:r>
              <a:rPr lang="en-US" smtClean="0"/>
              <a:t>    }</a:t>
            </a:r>
          </a:p>
          <a:p>
            <a:endParaRPr lang="en-US" smtClean="0"/>
          </a:p>
          <a:p>
            <a:endParaRPr lang="en-US" smtClean="0"/>
          </a:p>
          <a:p>
            <a:endParaRPr lang="en-US" smtClean="0"/>
          </a:p>
        </p:txBody>
      </p:sp>
      <p:sp>
        <p:nvSpPr>
          <p:cNvPr id="9728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EDC87F9-9FC4-40AA-8950-5ABF5AA9BB66}"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9830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BDC72C-CD11-4965-AE90-4619C6ACB73A}"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933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6529D2-47F7-4828-AF97-E5743E17552D}"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035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6A31A9-5622-4FC3-8A13-501DB449CD31}"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090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4D2ADD-D3ED-4A26-B165-F94395196B26}"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13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56F88C-D0A7-41B6-80BE-75BCDF7A67D4}"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0240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2D27A7-C81C-4AD8-84C2-84CCE9494768}"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  This program contains an error. A subclass must come before its superclass in  a series of catch statements. If not, unreachable code will be created and a  compile-time error will result. */</a:t>
            </a:r>
          </a:p>
          <a:p>
            <a:pPr>
              <a:lnSpc>
                <a:spcPct val="90000"/>
              </a:lnSpc>
            </a:pPr>
            <a:r>
              <a:rPr lang="en-US" smtClean="0"/>
              <a:t>class SuperSubCatch {</a:t>
            </a:r>
          </a:p>
          <a:p>
            <a:pPr>
              <a:lnSpc>
                <a:spcPct val="90000"/>
              </a:lnSpc>
            </a:pPr>
            <a:r>
              <a:rPr lang="en-US" smtClean="0"/>
              <a:t>  public static void main(String args[]) {</a:t>
            </a:r>
          </a:p>
          <a:p>
            <a:pPr>
              <a:lnSpc>
                <a:spcPct val="90000"/>
              </a:lnSpc>
            </a:pPr>
            <a:r>
              <a:rPr lang="en-US" smtClean="0"/>
              <a:t>    try {</a:t>
            </a:r>
          </a:p>
          <a:p>
            <a:pPr>
              <a:lnSpc>
                <a:spcPct val="90000"/>
              </a:lnSpc>
            </a:pPr>
            <a:r>
              <a:rPr lang="en-US" smtClean="0"/>
              <a:t>      int a = 0;</a:t>
            </a:r>
          </a:p>
          <a:p>
            <a:pPr>
              <a:lnSpc>
                <a:spcPct val="90000"/>
              </a:lnSpc>
            </a:pPr>
            <a:r>
              <a:rPr lang="en-US" smtClean="0"/>
              <a:t>      int b = 42 / a;</a:t>
            </a:r>
          </a:p>
          <a:p>
            <a:pPr>
              <a:lnSpc>
                <a:spcPct val="90000"/>
              </a:lnSpc>
            </a:pPr>
            <a:r>
              <a:rPr lang="en-US" smtClean="0"/>
              <a:t>    } catch(Exception e) {</a:t>
            </a:r>
          </a:p>
          <a:p>
            <a:pPr>
              <a:lnSpc>
                <a:spcPct val="90000"/>
              </a:lnSpc>
            </a:pPr>
            <a:r>
              <a:rPr lang="en-US" smtClean="0"/>
              <a:t>      System.out.println("Generic Exception catch.");</a:t>
            </a:r>
          </a:p>
          <a:p>
            <a:pPr>
              <a:lnSpc>
                <a:spcPct val="90000"/>
              </a:lnSpc>
            </a:pPr>
            <a:r>
              <a:rPr lang="en-US" smtClean="0"/>
              <a:t>    }</a:t>
            </a:r>
          </a:p>
          <a:p>
            <a:pPr>
              <a:lnSpc>
                <a:spcPct val="90000"/>
              </a:lnSpc>
            </a:pPr>
            <a:r>
              <a:rPr lang="en-US" smtClean="0"/>
              <a:t>    /* This catch is never reached because  ArithmeticException is a subclass of Exception.*/</a:t>
            </a:r>
          </a:p>
          <a:p>
            <a:pPr>
              <a:lnSpc>
                <a:spcPct val="90000"/>
              </a:lnSpc>
            </a:pPr>
            <a:r>
              <a:rPr lang="en-US" smtClean="0"/>
              <a:t>    catch(ArithmeticException e) { // ERROR - unreachable</a:t>
            </a:r>
          </a:p>
          <a:p>
            <a:pPr>
              <a:lnSpc>
                <a:spcPct val="90000"/>
              </a:lnSpc>
            </a:pPr>
            <a:r>
              <a:rPr lang="en-US" smtClean="0"/>
              <a:t>      System.out.println("This is never reached.");</a:t>
            </a:r>
          </a:p>
          <a:p>
            <a:pPr>
              <a:lnSpc>
                <a:spcPct val="90000"/>
              </a:lnSpc>
            </a:pPr>
            <a:r>
              <a:rPr lang="en-US" smtClean="0"/>
              <a:t>    }</a:t>
            </a:r>
          </a:p>
          <a:p>
            <a:pPr>
              <a:lnSpc>
                <a:spcPct val="90000"/>
              </a:lnSpc>
            </a:pPr>
            <a:r>
              <a:rPr lang="en-US" smtClean="0"/>
              <a:t>  }</a:t>
            </a:r>
          </a:p>
          <a:p>
            <a:pPr>
              <a:lnSpc>
                <a:spcPct val="90000"/>
              </a:lnSpc>
            </a:pPr>
            <a:r>
              <a:rPr lang="en-US" smtClean="0"/>
              <a:t>}</a:t>
            </a:r>
          </a:p>
          <a:p>
            <a:pPr>
              <a:lnSpc>
                <a:spcPct val="90000"/>
              </a:lnSpc>
            </a:pPr>
            <a:endParaRPr lang="en-GB" smtClean="0"/>
          </a:p>
        </p:txBody>
      </p:sp>
      <p:sp>
        <p:nvSpPr>
          <p:cNvPr id="10342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C07405-C462-45B6-8D32-6FF445150F11}"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0445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066639-FCB2-4A10-9BD1-DB9584CBF5D8}" type="slidenum">
              <a:rPr lang="en-US" smtClean="0"/>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90000"/>
              </a:lnSpc>
            </a:pPr>
            <a:r>
              <a:rPr lang="en-US" smtClean="0"/>
              <a:t>class NestedTryDemo {</a:t>
            </a:r>
          </a:p>
          <a:p>
            <a:pPr>
              <a:lnSpc>
                <a:spcPct val="90000"/>
              </a:lnSpc>
            </a:pPr>
            <a:r>
              <a:rPr lang="en-US" smtClean="0"/>
              <a:t>  public static void main(String args[]) {</a:t>
            </a:r>
          </a:p>
          <a:p>
            <a:pPr>
              <a:lnSpc>
                <a:spcPct val="90000"/>
              </a:lnSpc>
            </a:pPr>
            <a:r>
              <a:rPr lang="en-US" smtClean="0"/>
              <a:t>    try {</a:t>
            </a:r>
          </a:p>
          <a:p>
            <a:pPr>
              <a:lnSpc>
                <a:spcPct val="90000"/>
              </a:lnSpc>
            </a:pPr>
            <a:r>
              <a:rPr lang="en-US" smtClean="0"/>
              <a:t>         try {</a:t>
            </a:r>
          </a:p>
          <a:p>
            <a:pPr>
              <a:lnSpc>
                <a:spcPct val="90000"/>
              </a:lnSpc>
            </a:pPr>
            <a:r>
              <a:rPr lang="en-US" smtClean="0"/>
              <a:t>        FileInputStream fis = new FileInputStream(args[0];</a:t>
            </a:r>
          </a:p>
          <a:p>
            <a:pPr>
              <a:lnSpc>
                <a:spcPct val="90000"/>
              </a:lnSpc>
            </a:pPr>
            <a:r>
              <a:rPr lang="en-US" smtClean="0"/>
              <a:t>          }</a:t>
            </a:r>
          </a:p>
          <a:p>
            <a:pPr>
              <a:lnSpc>
                <a:spcPct val="90000"/>
              </a:lnSpc>
            </a:pPr>
            <a:r>
              <a:rPr lang="en-US" smtClean="0"/>
              <a:t>         catch(IOException e) </a:t>
            </a:r>
          </a:p>
          <a:p>
            <a:pPr>
              <a:lnSpc>
                <a:spcPct val="90000"/>
              </a:lnSpc>
            </a:pPr>
            <a:r>
              <a:rPr lang="en-US" smtClean="0"/>
              <a:t>          {System.out.println(“read error”);}</a:t>
            </a:r>
          </a:p>
          <a:p>
            <a:pPr>
              <a:lnSpc>
                <a:spcPct val="90000"/>
              </a:lnSpc>
            </a:pPr>
            <a:r>
              <a:rPr lang="en-US" smtClean="0"/>
              <a:t>     catch(FileNotFoundException e)</a:t>
            </a:r>
          </a:p>
          <a:p>
            <a:pPr>
              <a:lnSpc>
                <a:spcPct val="90000"/>
              </a:lnSpc>
            </a:pPr>
            <a:r>
              <a:rPr lang="en-US" smtClean="0"/>
              <a:t>      {System.out.println(“File Does Not Exist”);}</a:t>
            </a:r>
          </a:p>
          <a:p>
            <a:pPr>
              <a:lnSpc>
                <a:spcPct val="90000"/>
              </a:lnSpc>
            </a:pPr>
            <a:r>
              <a:rPr lang="en-US" smtClean="0"/>
              <a:t>    }}  </a:t>
            </a:r>
            <a:endParaRPr lang="en-GB" smtClean="0"/>
          </a:p>
        </p:txBody>
      </p:sp>
      <p:sp>
        <p:nvSpPr>
          <p:cNvPr id="10547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570B76E-8197-4BA7-9C31-36E9CD410C49}"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4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Simple types, such as </a:t>
            </a:r>
            <a:r>
              <a:rPr lang="en-US" b="1" smtClean="0"/>
              <a:t>int</a:t>
            </a:r>
            <a:r>
              <a:rPr lang="en-US" smtClean="0"/>
              <a:t> or </a:t>
            </a:r>
            <a:r>
              <a:rPr lang="en-US" b="1" smtClean="0"/>
              <a:t>char</a:t>
            </a:r>
            <a:r>
              <a:rPr lang="en-US" smtClean="0"/>
              <a:t>, as well as non-</a:t>
            </a:r>
            <a:r>
              <a:rPr lang="en-US" b="1" smtClean="0"/>
              <a:t>Throwable</a:t>
            </a:r>
            <a:r>
              <a:rPr lang="en-US" smtClean="0"/>
              <a:t> classes, such as </a:t>
            </a:r>
            <a:r>
              <a:rPr lang="en-US" b="1" smtClean="0"/>
              <a:t>String</a:t>
            </a:r>
            <a:r>
              <a:rPr lang="en-US" smtClean="0"/>
              <a:t> or </a:t>
            </a:r>
            <a:r>
              <a:rPr lang="en-US" b="1" smtClean="0"/>
              <a:t>Object</a:t>
            </a:r>
            <a:r>
              <a:rPr lang="en-US" smtClean="0"/>
              <a:t>, cannot be used as exceptions. There are two ways you can obtain a </a:t>
            </a:r>
            <a:r>
              <a:rPr lang="en-US" b="1" smtClean="0"/>
              <a:t>Throwable</a:t>
            </a:r>
            <a:r>
              <a:rPr lang="en-US" smtClean="0"/>
              <a:t> object: using a parameter into the </a:t>
            </a:r>
            <a:r>
              <a:rPr lang="en-US" b="1" smtClean="0"/>
              <a:t>catch</a:t>
            </a:r>
            <a:r>
              <a:rPr lang="en-US" smtClean="0"/>
              <a:t> clause, or creating one with the </a:t>
            </a:r>
            <a:r>
              <a:rPr lang="en-US" b="1" smtClean="0"/>
              <a:t>new</a:t>
            </a:r>
            <a:r>
              <a:rPr lang="en-US" smtClean="0"/>
              <a:t> operator.</a:t>
            </a:r>
          </a:p>
          <a:p>
            <a:pPr algn="just"/>
            <a:endParaRPr lang="en-US" smtClean="0"/>
          </a:p>
          <a:p>
            <a:pPr algn="just"/>
            <a:r>
              <a:rPr lang="en-US" smtClean="0"/>
              <a:t>The flow of execution stops immediately after the </a:t>
            </a:r>
            <a:r>
              <a:rPr lang="en-US" b="1" smtClean="0"/>
              <a:t>throw</a:t>
            </a:r>
            <a:r>
              <a:rPr lang="en-US" smtClean="0"/>
              <a:t> statement; any subsequent statements are not executed. The nearest enclosing </a:t>
            </a:r>
            <a:r>
              <a:rPr lang="en-US" b="1" smtClean="0"/>
              <a:t>try</a:t>
            </a:r>
            <a:r>
              <a:rPr lang="en-US" smtClean="0"/>
              <a:t> block is inspected to see if it has a </a:t>
            </a:r>
            <a:r>
              <a:rPr lang="en-US" b="1" smtClean="0"/>
              <a:t>catch</a:t>
            </a:r>
            <a:r>
              <a:rPr lang="en-US" smtClean="0"/>
              <a:t> statement that matches the type of the exception. If it does find a match, control is transferred to that statement. If not, the next enclosing </a:t>
            </a:r>
            <a:r>
              <a:rPr lang="en-US" b="1" smtClean="0"/>
              <a:t>try</a:t>
            </a:r>
            <a:r>
              <a:rPr lang="en-US" smtClean="0"/>
              <a:t> statement is inspected, and so on. If no matching </a:t>
            </a:r>
            <a:r>
              <a:rPr lang="en-US" b="1" smtClean="0"/>
              <a:t>catch</a:t>
            </a:r>
            <a:r>
              <a:rPr lang="en-US" smtClean="0"/>
              <a:t> is found, then the default exception handler halts the program and prints the stack trace.</a:t>
            </a:r>
          </a:p>
        </p:txBody>
      </p:sp>
      <p:sp>
        <p:nvSpPr>
          <p:cNvPr id="10650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00DFE7C-2DA8-428E-8DF9-E58642685E55}"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Here, </a:t>
            </a:r>
            <a:r>
              <a:rPr lang="en-US" b="1" smtClean="0"/>
              <a:t>new</a:t>
            </a:r>
            <a:r>
              <a:rPr lang="en-US" smtClean="0"/>
              <a:t> is used to construct an instance of </a:t>
            </a:r>
            <a:r>
              <a:rPr lang="en-US" b="1" smtClean="0"/>
              <a:t>ArithmeticException</a:t>
            </a:r>
            <a:r>
              <a:rPr lang="en-US" smtClean="0"/>
              <a:t>. All of Java’s built-in runtime exceptions have at least two constructors, one with no parameters, and one that takes a </a:t>
            </a:r>
            <a:r>
              <a:rPr lang="en-US" b="1" smtClean="0"/>
              <a:t>String</a:t>
            </a:r>
            <a:r>
              <a:rPr lang="en-US" smtClean="0"/>
              <a:t> as a parameter. </a:t>
            </a:r>
          </a:p>
          <a:p>
            <a:pPr algn="just"/>
            <a:r>
              <a:rPr lang="en-US" smtClean="0"/>
              <a:t>When the second form is used, the argument specifies a string that describes the exception. This string is displayed when the exception object is used as an argument to </a:t>
            </a:r>
            <a:r>
              <a:rPr lang="en-US" b="1" smtClean="0"/>
              <a:t>print( )</a:t>
            </a:r>
            <a:r>
              <a:rPr lang="en-US" smtClean="0"/>
              <a:t> or </a:t>
            </a:r>
            <a:r>
              <a:rPr lang="en-US" b="1" smtClean="0"/>
              <a:t>println( )</a:t>
            </a:r>
            <a:r>
              <a:rPr lang="en-US" smtClean="0"/>
              <a:t>. It can also be obtained by a call to </a:t>
            </a:r>
            <a:r>
              <a:rPr lang="en-US" b="1" smtClean="0"/>
              <a:t>getMessage( )</a:t>
            </a:r>
            <a:r>
              <a:rPr lang="en-US" smtClean="0"/>
              <a:t>, which is defined by </a:t>
            </a:r>
            <a:r>
              <a:rPr lang="en-US" b="1" smtClean="0"/>
              <a:t>Throwable</a:t>
            </a:r>
            <a:r>
              <a:rPr lang="en-US" smtClean="0"/>
              <a:t>. </a:t>
            </a:r>
          </a:p>
        </p:txBody>
      </p:sp>
      <p:sp>
        <p:nvSpPr>
          <p:cNvPr id="10752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709FA9-6E33-4B10-8703-57C8625A678B}"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854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57DD67-93AD-4C65-9438-D3D124A42EA8}" type="slidenum">
              <a:rPr lang="en-US" smtClean="0"/>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This is necessary for all exceptions, except those of type </a:t>
            </a:r>
            <a:r>
              <a:rPr lang="en-US" b="1" smtClean="0"/>
              <a:t>Error</a:t>
            </a:r>
            <a:r>
              <a:rPr lang="en-US" smtClean="0"/>
              <a:t> or </a:t>
            </a:r>
            <a:r>
              <a:rPr lang="en-US" b="1" smtClean="0"/>
              <a:t>RuntimeException</a:t>
            </a:r>
            <a:r>
              <a:rPr lang="en-US" smtClean="0"/>
              <a:t>, or any of their subclasses. All other exceptions that a method can throw must be declared in the </a:t>
            </a:r>
            <a:r>
              <a:rPr lang="en-US" b="1" smtClean="0"/>
              <a:t>throws</a:t>
            </a:r>
            <a:r>
              <a:rPr lang="en-US" smtClean="0"/>
              <a:t> clause. </a:t>
            </a:r>
          </a:p>
          <a:p>
            <a:pPr algn="just"/>
            <a:r>
              <a:rPr lang="en-US" smtClean="0"/>
              <a:t>Later, wherever this method is called, the exception handler should be provided by way of the </a:t>
            </a:r>
            <a:r>
              <a:rPr lang="en-US" b="1" smtClean="0"/>
              <a:t>try and catch block.</a:t>
            </a:r>
          </a:p>
          <a:p>
            <a:endParaRPr lang="en-US" smtClean="0"/>
          </a:p>
          <a:p>
            <a:endParaRPr lang="en-US" smtClean="0"/>
          </a:p>
        </p:txBody>
      </p:sp>
      <p:sp>
        <p:nvSpPr>
          <p:cNvPr id="10957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6CDD0D-7723-490F-A15F-02969404E84C}"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059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F08D68-61AA-44AB-850E-CD335AA87F1F}" type="slidenum">
              <a:rPr lang="en-US" smtClean="0"/>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829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defTabSz="457200"/>
            <a:fld id="{F72BE549-88F4-487F-BD8F-883C75E6B593}" type="slidenum">
              <a:rPr lang="en-US" sz="1200">
                <a:solidFill>
                  <a:srgbClr val="000000"/>
                </a:solidFill>
                <a:latin typeface="Calibri" pitchFamily="34" charset="0"/>
                <a:cs typeface="Arial" charset="0"/>
              </a:rPr>
              <a:pPr algn="r" defTabSz="457200"/>
              <a:t>4</a:t>
            </a:fld>
            <a:endParaRPr lang="en-US" sz="1200">
              <a:solidFill>
                <a:srgbClr val="000000"/>
              </a:solidFill>
              <a:latin typeface="Calibri" pitchFamily="34" charset="0"/>
              <a:cs typeface="Arial" charset="0"/>
            </a:endParaRPr>
          </a:p>
        </p:txBody>
      </p:sp>
      <p:sp>
        <p:nvSpPr>
          <p:cNvPr id="8294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7A6E9F-DDC2-4CF9-8A78-90B81254D51D}" type="slidenum">
              <a:rPr lang="en-US" smtClean="0"/>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16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2BBDD7-1135-4FDB-9AA8-7371ED117CE2}" type="slidenum">
              <a:rPr lang="en-US" smtClean="0"/>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Even if the exception is caused, the control will go to the </a:t>
            </a:r>
            <a:r>
              <a:rPr lang="en-US" b="1" smtClean="0"/>
              <a:t>finally</a:t>
            </a:r>
            <a:r>
              <a:rPr lang="en-US" smtClean="0"/>
              <a:t> block before going to the exception handler. If an exception is thrown, the </a:t>
            </a:r>
            <a:r>
              <a:rPr lang="en-US" b="1" smtClean="0"/>
              <a:t>finally</a:t>
            </a:r>
            <a:r>
              <a:rPr lang="en-US" smtClean="0"/>
              <a:t> block will execute even if no </a:t>
            </a:r>
            <a:r>
              <a:rPr lang="en-US" b="1" smtClean="0"/>
              <a:t>catch</a:t>
            </a:r>
            <a:r>
              <a:rPr lang="en-US" smtClean="0"/>
              <a:t> statement matches the exception. Any time a method is about to return to the caller from inside a try/catch block via an uncaught exception, or an explicit return statement, the </a:t>
            </a:r>
            <a:r>
              <a:rPr lang="en-US" b="1" smtClean="0"/>
              <a:t>finally</a:t>
            </a:r>
            <a:r>
              <a:rPr lang="en-US" smtClean="0"/>
              <a:t> clause is also executed just before the method returns. The </a:t>
            </a:r>
            <a:r>
              <a:rPr lang="en-US" b="1" smtClean="0"/>
              <a:t>finally </a:t>
            </a:r>
            <a:r>
              <a:rPr lang="en-US" smtClean="0"/>
              <a:t>block is optional, but usually the cleanup code like closing the files is kept in the </a:t>
            </a:r>
            <a:r>
              <a:rPr lang="en-US" b="1" smtClean="0"/>
              <a:t>finally </a:t>
            </a:r>
            <a:r>
              <a:rPr lang="en-US" smtClean="0"/>
              <a:t>block. </a:t>
            </a:r>
          </a:p>
          <a:p>
            <a:pPr algn="just"/>
            <a:endParaRPr lang="en-US" smtClean="0"/>
          </a:p>
          <a:p>
            <a:pPr algn="just"/>
            <a:r>
              <a:rPr lang="en-US" smtClean="0"/>
              <a:t>The </a:t>
            </a:r>
            <a:r>
              <a:rPr lang="en-US" b="1" smtClean="0"/>
              <a:t>finally</a:t>
            </a:r>
            <a:r>
              <a:rPr lang="en-US" smtClean="0"/>
              <a:t> clause is optional. However, each </a:t>
            </a:r>
            <a:r>
              <a:rPr lang="en-US" b="1" smtClean="0"/>
              <a:t>try</a:t>
            </a:r>
            <a:r>
              <a:rPr lang="en-US" smtClean="0"/>
              <a:t> statement requires at least one </a:t>
            </a:r>
            <a:r>
              <a:rPr lang="en-US" b="1" smtClean="0"/>
              <a:t>catch</a:t>
            </a:r>
            <a:r>
              <a:rPr lang="en-US" smtClean="0"/>
              <a:t> or a </a:t>
            </a:r>
            <a:r>
              <a:rPr lang="en-US" b="1" smtClean="0"/>
              <a:t>finally</a:t>
            </a:r>
            <a:r>
              <a:rPr lang="en-US" smtClean="0"/>
              <a:t> clause.</a:t>
            </a:r>
          </a:p>
          <a:p>
            <a:pPr algn="just"/>
            <a:endParaRPr lang="en-US" smtClean="0"/>
          </a:p>
          <a:p>
            <a:pPr algn="just"/>
            <a:endParaRPr lang="en-GB" smtClean="0"/>
          </a:p>
        </p:txBody>
      </p:sp>
      <p:sp>
        <p:nvSpPr>
          <p:cNvPr id="11264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9F1F6D-BCF5-49E2-9D45-EAB706BE7E57}" type="slidenum">
              <a:rPr lang="en-US" smtClean="0"/>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Here</a:t>
            </a:r>
            <a:r>
              <a:rPr lang="en-US" b="1" smtClean="0"/>
              <a:t>, funcA( )</a:t>
            </a:r>
            <a:r>
              <a:rPr lang="en-US" smtClean="0"/>
              <a:t> prematurely breaks out of the </a:t>
            </a:r>
            <a:r>
              <a:rPr lang="en-US" b="1" smtClean="0"/>
              <a:t>try</a:t>
            </a:r>
            <a:r>
              <a:rPr lang="en-US" smtClean="0"/>
              <a:t> block by throwing an exception. The </a:t>
            </a:r>
            <a:r>
              <a:rPr lang="en-US" b="1" smtClean="0"/>
              <a:t>finally</a:t>
            </a:r>
            <a:r>
              <a:rPr lang="en-US" smtClean="0"/>
              <a:t> clause is executed on the way out. </a:t>
            </a:r>
          </a:p>
        </p:txBody>
      </p:sp>
      <p:sp>
        <p:nvSpPr>
          <p:cNvPr id="11366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1659C5-8924-4142-A8ED-81C65A11A28C}" type="slidenum">
              <a:rPr lang="en-US" smtClean="0"/>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469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30E402-A9CC-4E28-BFFB-626D499D05DA}"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571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5EF5596-46E4-4AC0-87D5-02CEB3E12A45}" type="slidenum">
              <a:rPr lang="en-US" smtClean="0"/>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3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In </a:t>
            </a:r>
            <a:r>
              <a:rPr lang="en-US" b="1" smtClean="0"/>
              <a:t>funcC( )</a:t>
            </a:r>
            <a:r>
              <a:rPr lang="en-US" smtClean="0"/>
              <a:t>, the </a:t>
            </a:r>
            <a:r>
              <a:rPr lang="en-US" b="1" smtClean="0"/>
              <a:t>try</a:t>
            </a:r>
            <a:r>
              <a:rPr lang="en-US" smtClean="0"/>
              <a:t> statement executes normally, without error. However, the </a:t>
            </a:r>
            <a:r>
              <a:rPr lang="en-US" b="1" smtClean="0"/>
              <a:t>finally</a:t>
            </a:r>
            <a:r>
              <a:rPr lang="en-US" smtClean="0"/>
              <a:t> block is still executed.</a:t>
            </a:r>
          </a:p>
          <a:p>
            <a:endParaRPr lang="en-US" smtClean="0"/>
          </a:p>
          <a:p>
            <a:r>
              <a:rPr lang="en-US" smtClean="0"/>
              <a:t>Here is the output of the preceding program:</a:t>
            </a:r>
          </a:p>
          <a:p>
            <a:r>
              <a:rPr lang="en-US" smtClean="0"/>
              <a:t>Inside funcA( )</a:t>
            </a:r>
          </a:p>
          <a:p>
            <a:r>
              <a:rPr lang="en-US" smtClean="0"/>
              <a:t>inside finally of funcA( )</a:t>
            </a:r>
          </a:p>
          <a:p>
            <a:r>
              <a:rPr lang="en-US" smtClean="0"/>
              <a:t>Exception caught</a:t>
            </a:r>
          </a:p>
          <a:p>
            <a:r>
              <a:rPr lang="en-US" smtClean="0"/>
              <a:t>Inside funcB( )</a:t>
            </a:r>
          </a:p>
          <a:p>
            <a:r>
              <a:rPr lang="en-US" smtClean="0"/>
              <a:t>inside finally of funcB( )</a:t>
            </a:r>
          </a:p>
          <a:p>
            <a:r>
              <a:rPr lang="en-US" smtClean="0"/>
              <a:t>Inside funcC( )</a:t>
            </a:r>
          </a:p>
          <a:p>
            <a:r>
              <a:rPr lang="en-US" smtClean="0"/>
              <a:t>Inside finally of funcC( )</a:t>
            </a:r>
          </a:p>
          <a:p>
            <a:endParaRPr lang="en-US" smtClean="0"/>
          </a:p>
          <a:p>
            <a:endParaRPr lang="en-US" smtClean="0"/>
          </a:p>
          <a:p>
            <a:endParaRPr lang="en-US" smtClean="0"/>
          </a:p>
        </p:txBody>
      </p:sp>
      <p:sp>
        <p:nvSpPr>
          <p:cNvPr id="11674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2DC4D4-58F0-4115-B287-4C3CE70011D6}"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1776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36469F-81CB-4574-AAF4-01F057C9699C}"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a:endParaRPr lang="en-US" smtClean="0"/>
          </a:p>
        </p:txBody>
      </p:sp>
      <p:sp>
        <p:nvSpPr>
          <p:cNvPr id="11981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8BD5C5-2855-46B4-9801-1C5D647C2F90}" type="slidenum">
              <a:rPr lang="en-US" smtClean="0"/>
              <a:pPr/>
              <a:t>38</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compiler checks to see if checked exceptions are specified or not. If they are not specified, then the compiler gives a compilation error. Following are some of the checked exceptions:</a:t>
            </a:r>
          </a:p>
          <a:p>
            <a:pPr lvl="1">
              <a:buFontTx/>
              <a:buChar char="•"/>
            </a:pPr>
            <a:r>
              <a:rPr lang="en-US" smtClean="0"/>
              <a:t>ClassNotFoundException</a:t>
            </a:r>
          </a:p>
          <a:p>
            <a:pPr lvl="1">
              <a:buFontTx/>
              <a:buChar char="•"/>
            </a:pPr>
            <a:r>
              <a:rPr lang="en-US" smtClean="0"/>
              <a:t>NoSuchMethodException</a:t>
            </a:r>
          </a:p>
          <a:p>
            <a:pPr lvl="1">
              <a:buFontTx/>
              <a:buChar char="•"/>
            </a:pPr>
            <a:r>
              <a:rPr lang="en-US" smtClean="0"/>
              <a:t>InterruptedException</a:t>
            </a:r>
          </a:p>
          <a:p>
            <a:pPr lvl="1">
              <a:buFontTx/>
              <a:buChar char="•"/>
            </a:pPr>
            <a:r>
              <a:rPr lang="en-US" smtClean="0"/>
              <a:t> IllegalAccessException</a:t>
            </a:r>
          </a:p>
          <a:p>
            <a:pPr lvl="1">
              <a:buFontTx/>
              <a:buChar char="•"/>
            </a:pPr>
            <a:r>
              <a:rPr lang="en-US" smtClean="0"/>
              <a:t> InstantiationException</a:t>
            </a:r>
          </a:p>
          <a:p>
            <a:pPr lvl="1">
              <a:buFontTx/>
              <a:buChar char="•"/>
            </a:pPr>
            <a:r>
              <a:rPr lang="en-US" smtClean="0"/>
              <a:t>SQLException</a:t>
            </a:r>
          </a:p>
          <a:p>
            <a:pPr lvl="1">
              <a:buFontTx/>
              <a:buChar char="•"/>
            </a:pPr>
            <a:r>
              <a:rPr lang="en-US" smtClean="0"/>
              <a:t>IOException</a:t>
            </a:r>
          </a:p>
          <a:p>
            <a:pPr lvl="1">
              <a:buFontTx/>
              <a:buChar char="•"/>
            </a:pPr>
            <a:r>
              <a:rPr lang="en-US" smtClean="0"/>
              <a:t>FileNotFoundException</a:t>
            </a:r>
          </a:p>
          <a:p>
            <a:pPr lvl="1">
              <a:buFontTx/>
              <a:buChar char="•"/>
            </a:pPr>
            <a:endParaRPr lang="en-US" smtClean="0"/>
          </a:p>
          <a:p>
            <a:r>
              <a:rPr lang="en-GB" smtClean="0"/>
              <a:t> </a:t>
            </a:r>
          </a:p>
        </p:txBody>
      </p:sp>
      <p:sp>
        <p:nvSpPr>
          <p:cNvPr id="12083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2D7A7F-C331-4CC4-8FBB-5940B1B64AD1}" type="slidenum">
              <a:rPr lang="en-US" smtClean="0"/>
              <a:pPr/>
              <a:t>39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2186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E5137A-578D-44AA-A4A6-3AB8D4C53273}" type="slidenum">
              <a:rPr lang="en-US" smtClean="0"/>
              <a:pPr/>
              <a:t>40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397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E95E0D-04FC-4745-B32B-57670FFFF3A0}" type="slidenum">
              <a:rPr lang="en-US" smtClean="0"/>
              <a:pPr/>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You know that the package </a:t>
            </a:r>
            <a:r>
              <a:rPr lang="en-US" b="1" smtClean="0"/>
              <a:t>java.lang</a:t>
            </a:r>
            <a:r>
              <a:rPr lang="en-US" smtClean="0"/>
              <a:t> is implicitly imported into all Java programs. The </a:t>
            </a:r>
            <a:r>
              <a:rPr lang="en-US" b="1" smtClean="0"/>
              <a:t>java.lang </a:t>
            </a:r>
            <a:r>
              <a:rPr lang="en-US" smtClean="0"/>
              <a:t>package contains the exception classes, most of which are of type </a:t>
            </a:r>
            <a:r>
              <a:rPr lang="en-US" b="1" smtClean="0"/>
              <a:t>RunTimeException</a:t>
            </a:r>
            <a:r>
              <a:rPr lang="en-US" smtClean="0"/>
              <a:t>. Therefore all these exception classes are automatically available to our programs. </a:t>
            </a:r>
            <a:endParaRPr lang="en-GB" smtClean="0"/>
          </a:p>
          <a:p>
            <a:endParaRPr lang="en-US" smtClean="0"/>
          </a:p>
          <a:p>
            <a:r>
              <a:rPr lang="en-US" smtClean="0"/>
              <a:t>The following are some of the unchecked exceptions:</a:t>
            </a:r>
          </a:p>
          <a:p>
            <a:pPr lvl="1">
              <a:buFontTx/>
              <a:buChar char="•"/>
            </a:pPr>
            <a:r>
              <a:rPr lang="en-US" smtClean="0"/>
              <a:t>ArithmeticException</a:t>
            </a:r>
          </a:p>
          <a:p>
            <a:pPr lvl="1">
              <a:buFontTx/>
              <a:buChar char="•"/>
            </a:pPr>
            <a:r>
              <a:rPr lang="en-US" smtClean="0"/>
              <a:t>IndexOutOfBoundsException</a:t>
            </a:r>
          </a:p>
          <a:p>
            <a:pPr lvl="1">
              <a:buFontTx/>
              <a:buChar char="•"/>
            </a:pPr>
            <a:r>
              <a:rPr lang="en-US" smtClean="0"/>
              <a:t>ArrayIndexOutOfBoundsException</a:t>
            </a:r>
          </a:p>
          <a:p>
            <a:pPr lvl="1">
              <a:buFontTx/>
              <a:buChar char="•"/>
            </a:pPr>
            <a:r>
              <a:rPr lang="en-US" smtClean="0"/>
              <a:t>NegativeArraySizeException</a:t>
            </a:r>
          </a:p>
          <a:p>
            <a:pPr lvl="1">
              <a:buFontTx/>
              <a:buChar char="•"/>
            </a:pPr>
            <a:r>
              <a:rPr lang="en-US" smtClean="0"/>
              <a:t> ClassCastException</a:t>
            </a:r>
          </a:p>
          <a:p>
            <a:pPr lvl="1">
              <a:buFontTx/>
              <a:buChar char="•"/>
            </a:pPr>
            <a:r>
              <a:rPr lang="en-US" smtClean="0"/>
              <a:t> NullPointerException</a:t>
            </a:r>
          </a:p>
          <a:p>
            <a:pPr lvl="1">
              <a:buFontTx/>
              <a:buChar char="•"/>
            </a:pPr>
            <a:r>
              <a:rPr lang="en-US" smtClean="0"/>
              <a:t> SecurityException</a:t>
            </a:r>
          </a:p>
          <a:p>
            <a:pPr lvl="1">
              <a:buFontTx/>
              <a:buChar char="•"/>
            </a:pPr>
            <a:r>
              <a:rPr lang="en-US" smtClean="0"/>
              <a:t>ArrayStoreException</a:t>
            </a:r>
          </a:p>
          <a:p>
            <a:pPr lvl="1">
              <a:buFontTx/>
              <a:buChar char="•"/>
            </a:pPr>
            <a:r>
              <a:rPr lang="en-US" smtClean="0"/>
              <a:t>NumberFormatException</a:t>
            </a:r>
          </a:p>
          <a:p>
            <a:pPr lvl="1">
              <a:buFontTx/>
              <a:buChar char="•"/>
            </a:pPr>
            <a:endParaRPr lang="en-US" smtClean="0"/>
          </a:p>
          <a:p>
            <a:pPr lvl="1">
              <a:buFontTx/>
              <a:buChar char="•"/>
            </a:pPr>
            <a:endParaRPr lang="en-US" smtClean="0"/>
          </a:p>
          <a:p>
            <a:pPr>
              <a:buFontTx/>
              <a:buChar char="•"/>
            </a:pPr>
            <a:endParaRPr lang="en-GB" smtClean="0"/>
          </a:p>
        </p:txBody>
      </p:sp>
      <p:sp>
        <p:nvSpPr>
          <p:cNvPr id="12288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78DA41-95A3-4E9F-B7C6-5107757F283D}" type="slidenum">
              <a:rPr lang="en-US" smtClean="0"/>
              <a:pPr/>
              <a:t>41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2390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D296DA-4CB7-452B-B74C-10D65FE76316}" type="slidenum">
              <a:rPr lang="en-US" smtClean="0"/>
              <a:pPr/>
              <a:t>42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493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7034F0-A376-43CC-B63A-2F9D55C059CD}" type="slidenum">
              <a:rPr lang="en-US" smtClean="0"/>
              <a:pPr/>
              <a:t>43</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Although the Java language has provided extensive set of exceptions to handle various situations, it has also provided the facility of creating your own exceptions.</a:t>
            </a:r>
          </a:p>
          <a:p>
            <a:endParaRPr lang="en-US" smtClean="0"/>
          </a:p>
          <a:p>
            <a:pPr algn="just"/>
            <a:r>
              <a:rPr lang="en-US" smtClean="0"/>
              <a:t>There can be situations when you want to handle a specific situation and the available exceptions cannot fulfill your need. </a:t>
            </a:r>
          </a:p>
          <a:p>
            <a:pPr>
              <a:buFontTx/>
              <a:buChar char="•"/>
            </a:pPr>
            <a:endParaRPr lang="en-GB" smtClean="0"/>
          </a:p>
        </p:txBody>
      </p:sp>
      <p:sp>
        <p:nvSpPr>
          <p:cNvPr id="12595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8D9717-251C-45F6-A449-2753A2CF5B93}" type="slidenum">
              <a:rPr lang="en-US" smtClean="0"/>
              <a:pPr/>
              <a:t>44</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7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269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FF7D57-54F8-4648-AB55-6443159EEBAB}" type="slidenum">
              <a:rPr lang="en-US" smtClean="0"/>
              <a:pPr/>
              <a:t>45</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2800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54A4F-FCDB-4869-A42E-B9A385EAD1E6}" type="slidenum">
              <a:rPr lang="en-US" smtClean="0"/>
              <a:pPr/>
              <a:t>46</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2902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C7627E-00B6-4873-9F55-F7DE4FB0FADC}" type="slidenum">
              <a:rPr lang="en-US" smtClean="0"/>
              <a:pPr/>
              <a:t>47</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005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E05542-61DD-403C-963B-1721063CD1A3}" type="slidenum">
              <a:rPr lang="en-US" smtClean="0"/>
              <a:pPr/>
              <a:t>48</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When a java program is in execution, it places the details of each method it invokes onto the execution stack. The details include the names  of the class and the method, the line number of the line that is being executed etc.</a:t>
            </a:r>
          </a:p>
          <a:p>
            <a:endParaRPr lang="en-US" smtClean="0"/>
          </a:p>
          <a:p>
            <a:pPr algn="just"/>
            <a:r>
              <a:rPr lang="en-US" smtClean="0"/>
              <a:t>When an exception occurs and if the developer invokes the printStackTrace() method, the contents of the execution stack are printed out to the console. The developer can use this information for debugging.</a:t>
            </a:r>
          </a:p>
          <a:p>
            <a:pPr>
              <a:buFontTx/>
              <a:buChar char="•"/>
            </a:pPr>
            <a:endParaRPr lang="en-GB" smtClean="0"/>
          </a:p>
        </p:txBody>
      </p:sp>
      <p:sp>
        <p:nvSpPr>
          <p:cNvPr id="13107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D21403-1396-45D1-862D-A57B7192270B}" type="slidenum">
              <a:rPr lang="en-US" smtClean="0"/>
              <a:pPr/>
              <a:t>49</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0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210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446465-0C1C-4C5F-BE5B-4853AD49F94E}" type="slidenum">
              <a:rPr lang="en-US" smtClean="0"/>
              <a:pPr/>
              <a:t>50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8499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E86D27-5D9F-4898-96C2-A8F32C3E2FF5}" type="slidenum">
              <a:rPr lang="en-US" smtClean="0"/>
              <a:pPr/>
              <a:t>6</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312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9CB99C-BC79-4896-894F-E90ECB0BE7ED}" type="slidenum">
              <a:rPr lang="en-US" smtClean="0"/>
              <a:pPr/>
              <a:t>51</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414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BDA9AD-60AE-40D4-A106-14FB382D8314}" type="slidenum">
              <a:rPr lang="en-US" smtClean="0"/>
              <a:pPr/>
              <a:t>52</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517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A16502-1578-4217-B4DD-F1D8C69EE2BD}" type="slidenum">
              <a:rPr lang="en-US" smtClean="0"/>
              <a:pPr/>
              <a:t>53</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619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90958E-9A72-47C5-9D8B-4B43D2D9946B}" type="slidenum">
              <a:rPr lang="en-US" smtClean="0"/>
              <a:pPr/>
              <a:t>54</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72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BC48BA-990D-410F-AB4F-5A45D302DB37}" type="slidenum">
              <a:rPr lang="en-US" smtClean="0"/>
              <a:pPr/>
              <a:t>55</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GB" smtClean="0"/>
          </a:p>
        </p:txBody>
      </p:sp>
      <p:sp>
        <p:nvSpPr>
          <p:cNvPr id="13824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AB0644-9893-44EE-97E4-0ACFDCEEAD37}" type="slidenum">
              <a:rPr lang="en-US" smtClean="0"/>
              <a:pPr/>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926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9C4FB1-2772-4F64-A2DB-16479DEB6883}" type="slidenum">
              <a:rPr lang="en-US" smtClean="0"/>
              <a:pPr/>
              <a:t>57</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60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B74D68-EED6-4509-8A73-B29A894FDE51}"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GB" smtClean="0"/>
              <a:t>Use of error codes in error handling </a:t>
            </a:r>
            <a:r>
              <a:rPr lang="en-US" smtClean="0"/>
              <a:t>entailed a structure of code in which error logic and application logic are mixed in owing to conditional checks for occurrence of certain errors.</a:t>
            </a:r>
          </a:p>
          <a:p>
            <a:endParaRPr lang="en-GB" smtClean="0"/>
          </a:p>
        </p:txBody>
      </p:sp>
      <p:sp>
        <p:nvSpPr>
          <p:cNvPr id="8704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D0CBCF-14EF-4EEB-8817-3477668D9177}"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806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152AC9-5294-44DD-95E4-ACCCDDD8BC79}"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mtClean="0"/>
              <a:t>The code for this program compiles without any error. However, during execution, it could encounter an error if the file referred to in the program is not available. This causes the program to terminate abruptly. But this situation should not arise at run-time. </a:t>
            </a:r>
          </a:p>
          <a:p>
            <a:endParaRPr lang="en-GB" smtClean="0"/>
          </a:p>
        </p:txBody>
      </p:sp>
      <p:sp>
        <p:nvSpPr>
          <p:cNvPr id="8909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2F1795-7959-483F-918D-F4B6C9E3E791}"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ext Layout 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ext Layout 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ext Layout 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Text Layout 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_Text Layout 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8_Text Layout 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9_Text Layout 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0_Text Layout 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1_Text Layout 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2_Text Layout 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3_Text Layout 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5_Text Layout 1">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6_Text Layout 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7_Text Layout 1">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8_Text Layout 1">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9_Text Layout 1">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0_Text Layout 1">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1_Text Layout 1">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2_Text Layout 1">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3_Text Layout 1">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4_Text Layout 1">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5_Text Layout 1">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6_Text Layout 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7_Text Layout 1">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8_Text Layout 1">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9_Text Layout 1">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0_Text Layout 1">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1_Text Layout 1">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_Text Layout 1">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3_Text Layout 1">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34_Text Layout 1">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5_Text Layout 1">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36_Text Layout 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7_Text Layout 1">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8_Text Layout 1">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9_Text Layout 1">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40_Text Layout 1">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41_Text Layout 1">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42_Text Layout 1">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43_Text Layout 1">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44_Text Layout 1">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5_Text Layout 1">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46_Text Layout 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47_Text Layout 1">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48_Text Layout 1">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49_Text Layout 1">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50_Text Layout 1">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51_Text Layout 1">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52_Text Layout 1">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53_Text Layout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6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 id="2147483766" r:id="rId48"/>
    <p:sldLayoutId id="2147483767" r:id="rId49"/>
    <p:sldLayoutId id="2147483768" r:id="rId50"/>
    <p:sldLayoutId id="2147483769" r:id="rId51"/>
    <p:sldLayoutId id="2147483770" r:id="rId52"/>
    <p:sldLayoutId id="2147483771" r:id="rId53"/>
    <p:sldLayoutId id="2147483772" r:id="rId54"/>
    <p:sldLayoutId id="2147483773" r:id="rId55"/>
    <p:sldLayoutId id="2147483774" r:id="rId56"/>
    <p:sldLayoutId id="2147483775" r:id="rId57"/>
    <p:sldLayoutId id="2147483776" r:id="rId58"/>
    <p:sldLayoutId id="2147483777" r:id="rId59"/>
    <p:sldLayoutId id="2147483778" r:id="rId60"/>
    <p:sldLayoutId id="2147483779" r:id="rId61"/>
    <p:sldLayoutId id="2147483780" r:id="rId62"/>
    <p:sldLayoutId id="2147483781" r:id="rId63"/>
    <p:sldLayoutId id="2147483782" r:id="rId64"/>
    <p:sldLayoutId id="2147483783" r:id="rId65"/>
    <p:sldLayoutId id="2147483784" r:id="rId66"/>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6.xml"/></Relationships>
</file>

<file path=ppt/slides/_rels/slide58.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cs typeface="Arial" charset="0"/>
              </a:rPr>
              <a:t>Java Programming</a:t>
            </a:r>
            <a:endParaRPr lang="en-US" dirty="0"/>
          </a:p>
        </p:txBody>
      </p:sp>
      <p:sp>
        <p:nvSpPr>
          <p:cNvPr id="3" name="Subtitle 2"/>
          <p:cNvSpPr>
            <a:spLocks noGrp="1"/>
          </p:cNvSpPr>
          <p:nvPr>
            <p:ph type="subTitle" idx="1"/>
          </p:nvPr>
        </p:nvSpPr>
        <p:spPr/>
        <p:txBody>
          <a:bodyPr/>
          <a:lstStyle/>
          <a:p>
            <a:r>
              <a:rPr lang="en-US" dirty="0" smtClean="0">
                <a:solidFill>
                  <a:schemeClr val="tx1"/>
                </a:solidFill>
                <a:latin typeface="Arial" charset="0"/>
                <a:cs typeface="Arial" charset="0"/>
              </a:rPr>
              <a:t>Exception Handling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idx="4294967295"/>
          </p:nvPr>
        </p:nvSpPr>
        <p:spPr>
          <a:xfrm>
            <a:off x="0" y="990600"/>
            <a:ext cx="8305800" cy="5029200"/>
          </a:xfrm>
        </p:spPr>
        <p:txBody>
          <a:bodyPr/>
          <a:lstStyle/>
          <a:p>
            <a:pPr algn="just" eaLnBrk="1" hangingPunct="1">
              <a:lnSpc>
                <a:spcPct val="90000"/>
              </a:lnSpc>
            </a:pPr>
            <a:r>
              <a:rPr sz="2400" smtClean="0">
                <a:cs typeface="Arial" charset="0"/>
              </a:rPr>
              <a:t>There are various situations when an exception could occur:</a:t>
            </a:r>
          </a:p>
          <a:p>
            <a:pPr algn="just" eaLnBrk="1" hangingPunct="1">
              <a:lnSpc>
                <a:spcPct val="90000"/>
              </a:lnSpc>
            </a:pPr>
            <a:endParaRPr sz="2400" smtClean="0">
              <a:cs typeface="Arial" charset="0"/>
            </a:endParaRPr>
          </a:p>
          <a:p>
            <a:pPr lvl="1" algn="just" eaLnBrk="1" hangingPunct="1">
              <a:lnSpc>
                <a:spcPct val="90000"/>
              </a:lnSpc>
            </a:pPr>
            <a:r>
              <a:rPr sz="2400" smtClean="0"/>
              <a:t>Attempting to access a file that does not exist</a:t>
            </a:r>
          </a:p>
          <a:p>
            <a:pPr lvl="1" algn="just" eaLnBrk="1" hangingPunct="1">
              <a:lnSpc>
                <a:spcPct val="90000"/>
              </a:lnSpc>
            </a:pPr>
            <a:r>
              <a:rPr sz="2400" smtClean="0"/>
              <a:t>Inserting an element into an array at a position that is not in its bounds</a:t>
            </a:r>
          </a:p>
          <a:p>
            <a:pPr lvl="1" algn="just" eaLnBrk="1" hangingPunct="1">
              <a:lnSpc>
                <a:spcPct val="90000"/>
              </a:lnSpc>
            </a:pPr>
            <a:r>
              <a:rPr sz="2400" smtClean="0"/>
              <a:t>Performing some mathematical operation that is not permitted</a:t>
            </a:r>
          </a:p>
          <a:p>
            <a:pPr lvl="1" algn="just" eaLnBrk="1" hangingPunct="1">
              <a:lnSpc>
                <a:spcPct val="90000"/>
              </a:lnSpc>
            </a:pPr>
            <a:r>
              <a:rPr sz="2400" smtClean="0"/>
              <a:t>Declaring an array using negative values</a:t>
            </a:r>
          </a:p>
        </p:txBody>
      </p:sp>
      <p:sp>
        <p:nvSpPr>
          <p:cNvPr id="24579"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What is an Exception? (Contd.).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idx="4294967295"/>
          </p:nvPr>
        </p:nvSpPr>
        <p:spPr>
          <a:xfrm>
            <a:off x="304800" y="914400"/>
            <a:ext cx="8839200" cy="5638800"/>
          </a:xfrm>
        </p:spPr>
        <p:txBody>
          <a:bodyPr>
            <a:normAutofit fontScale="70000" lnSpcReduction="20000"/>
          </a:bodyPr>
          <a:lstStyle/>
          <a:p>
            <a:pPr algn="just" eaLnBrk="1" fontAlgn="auto" hangingPunct="1">
              <a:spcAft>
                <a:spcPts val="0"/>
              </a:spcAft>
              <a:buFont typeface="Arial" charset="0"/>
              <a:buNone/>
              <a:defRPr/>
            </a:pPr>
            <a:r>
              <a:rPr dirty="0">
                <a:cs typeface="Arial" charset="0"/>
              </a:rPr>
              <a:t>Exceptions are implemented in Java through a number of classes. The exception hierarchy is as follows:</a:t>
            </a:r>
          </a:p>
          <a:p>
            <a:pPr algn="just" eaLnBrk="1" fontAlgn="auto" hangingPunct="1">
              <a:spcAft>
                <a:spcPts val="0"/>
              </a:spcAft>
              <a:buFont typeface="Arial"/>
              <a:buChar char="•"/>
              <a:defRPr/>
            </a:pPr>
            <a:endParaRPr sz="1000" dirty="0">
              <a:cs typeface="Arial" charset="0"/>
            </a:endParaRPr>
          </a:p>
          <a:p>
            <a:pPr algn="ctr" eaLnBrk="1" fontAlgn="auto" hangingPunct="1">
              <a:spcAft>
                <a:spcPts val="0"/>
              </a:spcAft>
              <a:buFont typeface="Arial" charset="0"/>
              <a:buNone/>
              <a:defRPr/>
            </a:pPr>
            <a:r>
              <a:rPr sz="2400" dirty="0" err="1">
                <a:cs typeface="Arial" charset="0"/>
              </a:rPr>
              <a:t>Throwable</a:t>
            </a:r>
            <a:endParaRPr sz="2400"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charset="0"/>
              <a:buNone/>
              <a:defRPr/>
            </a:pPr>
            <a:endParaRPr dirty="0">
              <a:cs typeface="Arial" charset="0"/>
            </a:endParaRPr>
          </a:p>
          <a:p>
            <a:pPr algn="just" eaLnBrk="1" fontAlgn="auto" hangingPunct="1">
              <a:spcAft>
                <a:spcPts val="0"/>
              </a:spcAft>
              <a:buFont typeface="Arial" charset="0"/>
              <a:buNone/>
              <a:defRPr/>
            </a:pPr>
            <a:endParaRPr dirty="0">
              <a:cs typeface="Arial" charset="0"/>
            </a:endParaRPr>
          </a:p>
          <a:p>
            <a:pPr lvl="2" algn="just" eaLnBrk="1" fontAlgn="auto" hangingPunct="1">
              <a:spcAft>
                <a:spcPts val="0"/>
              </a:spcAft>
              <a:buFont typeface="Arial" charset="0"/>
              <a:buNone/>
              <a:defRPr/>
            </a:pPr>
            <a:r>
              <a:rPr sz="2400" dirty="0">
                <a:cs typeface="+mn-cs"/>
              </a:rPr>
              <a:t>	</a:t>
            </a:r>
            <a:r>
              <a:rPr lang="en-US" sz="2400" dirty="0" smtClean="0">
                <a:cs typeface="+mn-cs"/>
              </a:rPr>
              <a:t>       </a:t>
            </a:r>
          </a:p>
          <a:p>
            <a:pPr lvl="2" algn="just" eaLnBrk="1" fontAlgn="auto" hangingPunct="1">
              <a:spcAft>
                <a:spcPts val="0"/>
              </a:spcAft>
              <a:buFont typeface="Arial" charset="0"/>
              <a:buNone/>
              <a:defRPr/>
            </a:pPr>
            <a:r>
              <a:rPr lang="en-US" sz="2400" dirty="0" smtClean="0"/>
              <a:t>         </a:t>
            </a:r>
            <a:r>
              <a:rPr lang="en-US" sz="2400" dirty="0" smtClean="0">
                <a:cs typeface="+mn-cs"/>
              </a:rPr>
              <a:t> </a:t>
            </a:r>
            <a:r>
              <a:rPr sz="2400" dirty="0" smtClean="0">
                <a:cs typeface="+mn-cs"/>
              </a:rPr>
              <a:t> </a:t>
            </a:r>
            <a:r>
              <a:rPr sz="2400" dirty="0">
                <a:cs typeface="+mn-cs"/>
              </a:rPr>
              <a:t>Error	</a:t>
            </a:r>
            <a:r>
              <a:rPr dirty="0">
                <a:cs typeface="+mn-cs"/>
              </a:rPr>
              <a:t>									</a:t>
            </a:r>
            <a:r>
              <a:rPr lang="en-US" dirty="0" smtClean="0">
                <a:cs typeface="+mn-cs"/>
              </a:rPr>
              <a:t>                                                                 </a:t>
            </a:r>
            <a:r>
              <a:rPr sz="2400" dirty="0" smtClean="0">
                <a:cs typeface="+mn-cs"/>
              </a:rPr>
              <a:t>Exception</a:t>
            </a:r>
            <a:endParaRPr sz="2400" dirty="0">
              <a:cs typeface="+mn-cs"/>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charset="0"/>
              <a:buNone/>
              <a:defRPr/>
            </a:pPr>
            <a:r>
              <a:rPr dirty="0">
                <a:cs typeface="Arial" charset="0"/>
              </a:rPr>
              <a:t>     </a:t>
            </a:r>
          </a:p>
          <a:p>
            <a:pPr algn="just" eaLnBrk="1" fontAlgn="auto" hangingPunct="1">
              <a:spcAft>
                <a:spcPts val="0"/>
              </a:spcAft>
              <a:buFont typeface="Arial" charset="0"/>
              <a:buNone/>
              <a:defRPr/>
            </a:pPr>
            <a:r>
              <a:rPr dirty="0">
                <a:cs typeface="Arial" charset="0"/>
              </a:rPr>
              <a:t>	</a:t>
            </a:r>
            <a:r>
              <a:rPr lang="en-US" dirty="0" smtClean="0">
                <a:cs typeface="Arial" charset="0"/>
              </a:rPr>
              <a:t>          </a:t>
            </a:r>
            <a:r>
              <a:rPr dirty="0" err="1" smtClean="0">
                <a:cs typeface="Arial" charset="0"/>
              </a:rPr>
              <a:t>RuntimeException</a:t>
            </a:r>
            <a:r>
              <a:rPr dirty="0" smtClean="0">
                <a:cs typeface="Arial" charset="0"/>
              </a:rPr>
              <a:t>    </a:t>
            </a:r>
            <a:r>
              <a:rPr dirty="0" err="1">
                <a:cs typeface="Arial" charset="0"/>
              </a:rPr>
              <a:t>IOException</a:t>
            </a:r>
            <a:r>
              <a:rPr dirty="0">
                <a:cs typeface="Arial" charset="0"/>
              </a:rPr>
              <a:t>  </a:t>
            </a:r>
            <a:r>
              <a:rPr dirty="0" err="1">
                <a:cs typeface="Arial" charset="0"/>
              </a:rPr>
              <a:t>SQLException</a:t>
            </a:r>
            <a:r>
              <a:rPr dirty="0">
                <a:cs typeface="Arial" charset="0"/>
              </a:rPr>
              <a:t> 		</a:t>
            </a:r>
            <a:r>
              <a:rPr lang="en-US" dirty="0" smtClean="0">
                <a:cs typeface="Arial" charset="0"/>
              </a:rPr>
              <a:t>                                      </a:t>
            </a:r>
            <a:r>
              <a:rPr dirty="0" err="1" smtClean="0">
                <a:cs typeface="Arial" charset="0"/>
              </a:rPr>
              <a:t>InterruptedException</a:t>
            </a:r>
            <a:endParaRPr dirty="0">
              <a:cs typeface="Arial" charset="0"/>
            </a:endParaRPr>
          </a:p>
          <a:p>
            <a:pPr lvl="3" algn="just" eaLnBrk="1" fontAlgn="auto" hangingPunct="1">
              <a:spcAft>
                <a:spcPts val="0"/>
              </a:spcAft>
              <a:buFont typeface="Arial" charset="0"/>
              <a:buNone/>
              <a:defRPr/>
            </a:pPr>
            <a:endParaRPr dirty="0">
              <a:cs typeface="+mn-cs"/>
            </a:endParaRPr>
          </a:p>
          <a:p>
            <a:pPr lvl="3" eaLnBrk="1" fontAlgn="auto" hangingPunct="1">
              <a:spcAft>
                <a:spcPts val="0"/>
              </a:spcAft>
              <a:buFont typeface="Arial" charset="0"/>
              <a:buNone/>
              <a:defRPr/>
            </a:pPr>
            <a:endParaRPr dirty="0">
              <a:cs typeface="+mn-cs"/>
            </a:endParaRPr>
          </a:p>
          <a:p>
            <a:pPr lvl="3" eaLnBrk="1" fontAlgn="auto" hangingPunct="1">
              <a:spcAft>
                <a:spcPts val="0"/>
              </a:spcAft>
              <a:buFont typeface="Arial" charset="0"/>
              <a:buNone/>
              <a:defRPr/>
            </a:pPr>
            <a:endParaRPr dirty="0">
              <a:cs typeface="+mn-cs"/>
            </a:endParaRPr>
          </a:p>
          <a:p>
            <a:pPr algn="just" eaLnBrk="1" fontAlgn="auto" hangingPunct="1">
              <a:spcAft>
                <a:spcPts val="0"/>
              </a:spcAft>
              <a:buFont typeface="Arial"/>
              <a:buChar char="•"/>
              <a:defRPr/>
            </a:pPr>
            <a:endParaRPr sz="1000" dirty="0">
              <a:cs typeface="Arial" charset="0"/>
            </a:endParaRPr>
          </a:p>
          <a:p>
            <a:pPr algn="just" eaLnBrk="1" fontAlgn="auto" hangingPunct="1">
              <a:spcAft>
                <a:spcPts val="0"/>
              </a:spcAft>
              <a:buFont typeface="Arial" charset="0"/>
              <a:buNone/>
              <a:defRPr/>
            </a:pPr>
            <a:r>
              <a:rPr dirty="0">
                <a:cs typeface="Arial" charset="0"/>
              </a:rPr>
              <a:t>    </a:t>
            </a:r>
          </a:p>
          <a:p>
            <a:pPr algn="just" eaLnBrk="1" fontAlgn="auto" hangingPunct="1">
              <a:spcAft>
                <a:spcPts val="0"/>
              </a:spcAft>
              <a:buFont typeface="Arial" charset="0"/>
              <a:buNone/>
              <a:defRPr/>
            </a:pPr>
            <a:r>
              <a:rPr dirty="0">
                <a:cs typeface="Arial" charset="0"/>
              </a:rPr>
              <a:t>. 		</a:t>
            </a:r>
          </a:p>
        </p:txBody>
      </p:sp>
      <p:sp>
        <p:nvSpPr>
          <p:cNvPr id="25603"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Exception Types</a:t>
            </a:r>
          </a:p>
        </p:txBody>
      </p:sp>
      <p:grpSp>
        <p:nvGrpSpPr>
          <p:cNvPr id="2" name="Group 24"/>
          <p:cNvGrpSpPr>
            <a:grpSpLocks/>
          </p:cNvGrpSpPr>
          <p:nvPr/>
        </p:nvGrpSpPr>
        <p:grpSpPr bwMode="auto">
          <a:xfrm>
            <a:off x="989012" y="1524000"/>
            <a:ext cx="8154988" cy="4038600"/>
            <a:chOff x="762000" y="1905000"/>
            <a:chExt cx="8154988" cy="4038600"/>
          </a:xfrm>
        </p:grpSpPr>
        <p:cxnSp>
          <p:nvCxnSpPr>
            <p:cNvPr id="5" name="Straight Arrow Connector 4"/>
            <p:cNvCxnSpPr/>
            <p:nvPr/>
          </p:nvCxnSpPr>
          <p:spPr>
            <a:xfrm rot="5400000">
              <a:off x="4420394" y="22090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905000" y="2590800"/>
              <a:ext cx="5486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1677194" y="2742406"/>
              <a:ext cx="4572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7163594" y="2742406"/>
              <a:ext cx="4572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7162799" y="3733801"/>
              <a:ext cx="458788" cy="1587"/>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62000" y="4038600"/>
              <a:ext cx="815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8611394" y="42664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1372394" y="42664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3658394" y="42664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5334794" y="42664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76994" y="4647406"/>
              <a:ext cx="1371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62000" y="5410200"/>
              <a:ext cx="815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1372394" y="56380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3734594" y="56380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5334794" y="56380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8611394" y="56380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idx="4294967295"/>
          </p:nvPr>
        </p:nvSpPr>
        <p:spPr>
          <a:xfrm>
            <a:off x="0" y="1066800"/>
            <a:ext cx="8229600" cy="5029200"/>
          </a:xfrm>
        </p:spPr>
        <p:txBody>
          <a:bodyPr>
            <a:normAutofit fontScale="92500" lnSpcReduction="20000"/>
          </a:bodyPr>
          <a:lstStyle/>
          <a:p>
            <a:pPr eaLnBrk="1" hangingPunct="1">
              <a:lnSpc>
                <a:spcPct val="90000"/>
              </a:lnSpc>
              <a:buFont typeface="Arial" charset="0"/>
              <a:buNone/>
            </a:pPr>
            <a:r>
              <a:rPr smtClean="0">
                <a:latin typeface="Courier New" pitchFamily="49" charset="0"/>
                <a:cs typeface="Courier New" pitchFamily="49" charset="0"/>
              </a:rPr>
              <a:t>class  Demo {	</a:t>
            </a:r>
          </a:p>
          <a:p>
            <a:pPr eaLnBrk="1" hangingPunct="1">
              <a:lnSpc>
                <a:spcPct val="90000"/>
              </a:lnSpc>
              <a:buFont typeface="Arial" charset="0"/>
              <a:buNone/>
            </a:pPr>
            <a:r>
              <a:rPr smtClean="0">
                <a:latin typeface="Courier New" pitchFamily="49" charset="0"/>
                <a:cs typeface="Courier New" pitchFamily="49" charset="0"/>
              </a:rPr>
              <a:t>	public static void main(String args[]) {</a:t>
            </a:r>
          </a:p>
          <a:p>
            <a:pPr eaLnBrk="1" hangingPunct="1">
              <a:lnSpc>
                <a:spcPct val="90000"/>
              </a:lnSpc>
              <a:buFont typeface="Arial" charset="0"/>
              <a:buNone/>
            </a:pPr>
            <a:r>
              <a:rPr smtClean="0">
                <a:latin typeface="Courier New" pitchFamily="49" charset="0"/>
                <a:cs typeface="Courier New" pitchFamily="49" charset="0"/>
              </a:rPr>
              <a:t>		int x = 0;</a:t>
            </a:r>
          </a:p>
          <a:p>
            <a:pPr eaLnBrk="1" hangingPunct="1">
              <a:lnSpc>
                <a:spcPct val="90000"/>
              </a:lnSpc>
              <a:buFont typeface="Arial" charset="0"/>
              <a:buNone/>
            </a:pPr>
            <a:r>
              <a:rPr smtClean="0">
                <a:latin typeface="Courier New" pitchFamily="49" charset="0"/>
                <a:cs typeface="Courier New" pitchFamily="49" charset="0"/>
              </a:rPr>
              <a:t>		int y = 50/x;</a:t>
            </a:r>
          </a:p>
          <a:p>
            <a:pPr eaLnBrk="1" hangingPunct="1">
              <a:lnSpc>
                <a:spcPct val="90000"/>
              </a:lnSpc>
              <a:buFont typeface="Arial" charset="0"/>
              <a:buNone/>
            </a:pPr>
            <a:r>
              <a:rPr smtClean="0">
                <a:latin typeface="Courier New" pitchFamily="49" charset="0"/>
                <a:cs typeface="Courier New" pitchFamily="49" charset="0"/>
              </a:rPr>
              <a:t>		System.out.println(“y  = “ +y);</a:t>
            </a:r>
          </a:p>
          <a:p>
            <a:pPr eaLnBrk="1" hangingPunct="1">
              <a:lnSpc>
                <a:spcPct val="90000"/>
              </a:lnSpc>
              <a:buFont typeface="Arial" charset="0"/>
              <a:buNone/>
            </a:pPr>
            <a:r>
              <a:rPr smtClean="0">
                <a:latin typeface="Courier New" pitchFamily="49" charset="0"/>
                <a:cs typeface="Courier New" pitchFamily="49" charset="0"/>
              </a:rPr>
              <a:t>	}</a:t>
            </a:r>
          </a:p>
          <a:p>
            <a:pPr eaLnBrk="1" hangingPunct="1">
              <a:lnSpc>
                <a:spcPct val="90000"/>
              </a:lnSpc>
              <a:buFont typeface="Arial" charset="0"/>
              <a:buNone/>
            </a:pPr>
            <a:r>
              <a:rPr smtClean="0">
                <a:latin typeface="Courier New" pitchFamily="49" charset="0"/>
                <a:cs typeface="Courier New" pitchFamily="49" charset="0"/>
              </a:rPr>
              <a:t> }</a:t>
            </a:r>
          </a:p>
          <a:p>
            <a:pPr eaLnBrk="1" hangingPunct="1">
              <a:lnSpc>
                <a:spcPct val="90000"/>
              </a:lnSpc>
            </a:pPr>
            <a:endParaRPr smtClean="0">
              <a:cs typeface="Arial" charset="0"/>
            </a:endParaRPr>
          </a:p>
          <a:p>
            <a:pPr algn="just" eaLnBrk="1" hangingPunct="1">
              <a:lnSpc>
                <a:spcPct val="90000"/>
              </a:lnSpc>
              <a:buFont typeface="Arial" charset="0"/>
              <a:buNone/>
            </a:pPr>
            <a:r>
              <a:rPr smtClean="0">
                <a:cs typeface="Arial" charset="0"/>
              </a:rPr>
              <a:t>Although this program will compile, but when you execute it, the Java run-time-system will generate an exception and displays the following output on the console :</a:t>
            </a:r>
          </a:p>
          <a:p>
            <a:pPr eaLnBrk="1" hangingPunct="1">
              <a:lnSpc>
                <a:spcPct val="90000"/>
              </a:lnSpc>
            </a:pPr>
            <a:endParaRPr smtClean="0">
              <a:cs typeface="Arial" charset="0"/>
            </a:endParaRPr>
          </a:p>
          <a:p>
            <a:pPr eaLnBrk="1" hangingPunct="1">
              <a:lnSpc>
                <a:spcPct val="90000"/>
              </a:lnSpc>
              <a:buFont typeface="Arial" charset="0"/>
              <a:buNone/>
            </a:pPr>
            <a:r>
              <a:rPr smtClean="0">
                <a:cs typeface="Arial" charset="0"/>
              </a:rPr>
              <a:t>java.lang.ArithmeticException: / by zero</a:t>
            </a:r>
          </a:p>
          <a:p>
            <a:pPr eaLnBrk="1" hangingPunct="1">
              <a:lnSpc>
                <a:spcPct val="90000"/>
              </a:lnSpc>
              <a:buFont typeface="Arial" charset="0"/>
              <a:buNone/>
            </a:pPr>
            <a:r>
              <a:rPr smtClean="0">
                <a:cs typeface="Arial" charset="0"/>
              </a:rPr>
              <a:t>at Demo.main(Demo.java:4)</a:t>
            </a:r>
          </a:p>
        </p:txBody>
      </p:sp>
      <p:sp>
        <p:nvSpPr>
          <p:cNvPr id="26627"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Uncaught Exceptions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idx="4294967295"/>
          </p:nvPr>
        </p:nvSpPr>
        <p:spPr>
          <a:xfrm>
            <a:off x="0" y="1143000"/>
            <a:ext cx="8534400" cy="5029200"/>
          </a:xfrm>
        </p:spPr>
        <p:txBody>
          <a:bodyPr/>
          <a:lstStyle/>
          <a:p>
            <a:pPr algn="just" eaLnBrk="1" hangingPunct="1"/>
            <a:r>
              <a:rPr sz="2400" smtClean="0">
                <a:cs typeface="Arial" charset="0"/>
              </a:rPr>
              <a:t>There are several built-in exception classes that are used to handle the very fundamental errors that may occur in your programs </a:t>
            </a:r>
          </a:p>
          <a:p>
            <a:pPr algn="just" eaLnBrk="1" hangingPunct="1"/>
            <a:endParaRPr sz="2400" smtClean="0">
              <a:cs typeface="Arial" charset="0"/>
            </a:endParaRPr>
          </a:p>
          <a:p>
            <a:pPr algn="just" eaLnBrk="1" hangingPunct="1"/>
            <a:r>
              <a:rPr sz="2400" smtClean="0">
                <a:cs typeface="Arial" charset="0"/>
              </a:rPr>
              <a:t>You can create your own exceptions also by extending the </a:t>
            </a:r>
            <a:r>
              <a:rPr sz="2400" b="1" smtClean="0">
                <a:cs typeface="Arial" charset="0"/>
              </a:rPr>
              <a:t>Exception</a:t>
            </a:r>
            <a:r>
              <a:rPr sz="2400" smtClean="0">
                <a:cs typeface="Arial" charset="0"/>
              </a:rPr>
              <a:t> class</a:t>
            </a:r>
          </a:p>
          <a:p>
            <a:pPr algn="just" eaLnBrk="1" hangingPunct="1"/>
            <a:endParaRPr sz="2400" smtClean="0">
              <a:cs typeface="Arial" charset="0"/>
            </a:endParaRPr>
          </a:p>
          <a:p>
            <a:pPr algn="just" eaLnBrk="1" hangingPunct="1"/>
            <a:r>
              <a:rPr sz="2400" smtClean="0">
                <a:cs typeface="Arial" charset="0"/>
              </a:rPr>
              <a:t>These are called user-defined exceptions, and will be used in situations that are unique to your applications</a:t>
            </a:r>
          </a:p>
        </p:txBody>
      </p:sp>
      <p:sp>
        <p:nvSpPr>
          <p:cNvPr id="27651"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Exception Types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idx="4294967295"/>
          </p:nvPr>
        </p:nvSpPr>
        <p:spPr>
          <a:xfrm>
            <a:off x="0" y="1066800"/>
            <a:ext cx="8534400" cy="5029200"/>
          </a:xfrm>
        </p:spPr>
        <p:txBody>
          <a:bodyPr>
            <a:normAutofit fontScale="92500"/>
          </a:bodyPr>
          <a:lstStyle/>
          <a:p>
            <a:pPr algn="just" eaLnBrk="1" hangingPunct="1">
              <a:lnSpc>
                <a:spcPct val="90000"/>
              </a:lnSpc>
            </a:pPr>
            <a:r>
              <a:rPr smtClean="0">
                <a:cs typeface="Arial" charset="0"/>
              </a:rPr>
              <a:t>Whenever an exception occurs in a program, an object representing that exception is created and thrown in the method in which the exception occurred</a:t>
            </a:r>
          </a:p>
          <a:p>
            <a:pPr algn="just" eaLnBrk="1" hangingPunct="1">
              <a:lnSpc>
                <a:spcPct val="90000"/>
              </a:lnSpc>
            </a:pPr>
            <a:endParaRPr smtClean="0">
              <a:cs typeface="Arial" charset="0"/>
            </a:endParaRPr>
          </a:p>
          <a:p>
            <a:pPr algn="just" eaLnBrk="1" hangingPunct="1">
              <a:lnSpc>
                <a:spcPct val="90000"/>
              </a:lnSpc>
            </a:pPr>
            <a:r>
              <a:rPr smtClean="0">
                <a:cs typeface="Arial" charset="0"/>
              </a:rPr>
              <a:t>Either you can handle the exception, or ignore it</a:t>
            </a:r>
          </a:p>
          <a:p>
            <a:pPr algn="just" eaLnBrk="1" hangingPunct="1">
              <a:lnSpc>
                <a:spcPct val="90000"/>
              </a:lnSpc>
            </a:pPr>
            <a:endParaRPr smtClean="0">
              <a:cs typeface="Arial" charset="0"/>
            </a:endParaRPr>
          </a:p>
          <a:p>
            <a:pPr algn="just" eaLnBrk="1" hangingPunct="1">
              <a:lnSpc>
                <a:spcPct val="90000"/>
              </a:lnSpc>
            </a:pPr>
            <a:r>
              <a:rPr smtClean="0">
                <a:cs typeface="Arial" charset="0"/>
              </a:rPr>
              <a:t>In the latter case, the exception is handled by the Java run-time-system and the program terminates</a:t>
            </a:r>
          </a:p>
          <a:p>
            <a:pPr algn="just" eaLnBrk="1" hangingPunct="1">
              <a:lnSpc>
                <a:spcPct val="90000"/>
              </a:lnSpc>
            </a:pPr>
            <a:endParaRPr smtClean="0">
              <a:cs typeface="Arial" charset="0"/>
            </a:endParaRPr>
          </a:p>
          <a:p>
            <a:pPr algn="just" eaLnBrk="1" hangingPunct="1">
              <a:lnSpc>
                <a:spcPct val="90000"/>
              </a:lnSpc>
            </a:pPr>
            <a:r>
              <a:rPr smtClean="0">
                <a:cs typeface="Arial" charset="0"/>
              </a:rPr>
              <a:t>However, handling the exceptions will allow you to fix it, and prevent the program from terminating abnormally</a:t>
            </a:r>
          </a:p>
        </p:txBody>
      </p:sp>
      <p:sp>
        <p:nvSpPr>
          <p:cNvPr id="28675" name="Rectangle 2"/>
          <p:cNvSpPr>
            <a:spLocks noGrp="1"/>
          </p:cNvSpPr>
          <p:nvPr>
            <p:ph type="title" idx="4294967295"/>
          </p:nvPr>
        </p:nvSpPr>
        <p:spPr>
          <a:xfrm>
            <a:off x="0" y="46038"/>
            <a:ext cx="7562850" cy="554037"/>
          </a:xfrm>
        </p:spPr>
        <p:txBody>
          <a:bodyPr>
            <a:normAutofit fontScale="90000"/>
          </a:bodyPr>
          <a:lstStyle/>
          <a:p>
            <a:pPr eaLnBrk="1" hangingPunct="1"/>
            <a:r>
              <a:rPr smtClean="0">
                <a:cs typeface="Arial" charset="0"/>
              </a:rPr>
              <a:t>Handling Runtime Exceptions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4294967295"/>
          </p:nvPr>
        </p:nvSpPr>
        <p:spPr>
          <a:xfrm>
            <a:off x="914400" y="1143000"/>
            <a:ext cx="8229600" cy="5029200"/>
          </a:xfrm>
        </p:spPr>
        <p:txBody>
          <a:bodyPr>
            <a:normAutofit lnSpcReduction="10000"/>
          </a:bodyPr>
          <a:lstStyle/>
          <a:p>
            <a:pPr algn="just" eaLnBrk="1" hangingPunct="1">
              <a:buFont typeface="Arial" charset="0"/>
              <a:buNone/>
            </a:pPr>
            <a:r>
              <a:rPr sz="2400" smtClean="0">
                <a:cs typeface="Arial" charset="0"/>
              </a:rPr>
              <a:t>Java’s exception handling is managed using the following keywords: </a:t>
            </a:r>
            <a:r>
              <a:rPr sz="2400" b="1" smtClean="0">
                <a:cs typeface="Arial" charset="0"/>
              </a:rPr>
              <a:t>try, catch, throw, throws and finally.</a:t>
            </a:r>
          </a:p>
          <a:p>
            <a:pPr algn="just" eaLnBrk="1" hangingPunct="1">
              <a:buFont typeface="Arial" charset="0"/>
              <a:buNone/>
            </a:pPr>
            <a:r>
              <a:rPr sz="2400" smtClean="0">
                <a:cs typeface="Arial" charset="0"/>
              </a:rPr>
              <a:t>try {</a:t>
            </a:r>
          </a:p>
          <a:p>
            <a:pPr algn="just" eaLnBrk="1" hangingPunct="1">
              <a:buFont typeface="Arial" charset="0"/>
              <a:buNone/>
            </a:pPr>
            <a:r>
              <a:rPr sz="2400" smtClean="0">
                <a:cs typeface="Arial" charset="0"/>
              </a:rPr>
              <a:t>  // code comes here </a:t>
            </a:r>
          </a:p>
          <a:p>
            <a:pPr algn="just" eaLnBrk="1" hangingPunct="1">
              <a:buFont typeface="Arial" charset="0"/>
              <a:buNone/>
            </a:pPr>
            <a:r>
              <a:rPr sz="2400" smtClean="0">
                <a:cs typeface="Arial" charset="0"/>
              </a:rPr>
              <a:t>  } </a:t>
            </a:r>
          </a:p>
          <a:p>
            <a:pPr algn="just" eaLnBrk="1" hangingPunct="1">
              <a:buFont typeface="Arial" charset="0"/>
              <a:buNone/>
            </a:pPr>
            <a:r>
              <a:rPr sz="2400" smtClean="0">
                <a:cs typeface="Arial" charset="0"/>
              </a:rPr>
              <a:t>catch(TypeofException  obj) {</a:t>
            </a:r>
          </a:p>
          <a:p>
            <a:pPr algn="just" eaLnBrk="1" hangingPunct="1">
              <a:buFont typeface="Arial" charset="0"/>
              <a:buNone/>
            </a:pPr>
            <a:r>
              <a:rPr sz="2400" smtClean="0">
                <a:cs typeface="Arial" charset="0"/>
              </a:rPr>
              <a:t>	 //handle the exception </a:t>
            </a:r>
          </a:p>
          <a:p>
            <a:pPr algn="just" eaLnBrk="1" hangingPunct="1">
              <a:buFont typeface="Arial" charset="0"/>
              <a:buNone/>
            </a:pPr>
            <a:r>
              <a:rPr sz="2400" smtClean="0">
                <a:cs typeface="Arial" charset="0"/>
              </a:rPr>
              <a:t>   }	</a:t>
            </a:r>
          </a:p>
          <a:p>
            <a:pPr algn="just" eaLnBrk="1" hangingPunct="1">
              <a:buFont typeface="Arial" charset="0"/>
              <a:buNone/>
            </a:pPr>
            <a:r>
              <a:rPr sz="2400" smtClean="0">
                <a:cs typeface="Arial" charset="0"/>
              </a:rPr>
              <a:t>       finally  {</a:t>
            </a:r>
          </a:p>
          <a:p>
            <a:pPr algn="just" eaLnBrk="1" hangingPunct="1">
              <a:buFont typeface="Arial" charset="0"/>
              <a:buNone/>
            </a:pPr>
            <a:r>
              <a:rPr sz="2400" smtClean="0">
                <a:cs typeface="Arial" charset="0"/>
              </a:rPr>
              <a:t>            //code to be executed before the program ends</a:t>
            </a:r>
          </a:p>
          <a:p>
            <a:pPr algn="just" eaLnBrk="1" hangingPunct="1">
              <a:buFont typeface="Arial" charset="0"/>
              <a:buNone/>
            </a:pPr>
            <a:r>
              <a:rPr sz="2400" smtClean="0">
                <a:cs typeface="Arial" charset="0"/>
              </a:rPr>
              <a:t>  }</a:t>
            </a:r>
          </a:p>
        </p:txBody>
      </p:sp>
      <p:sp>
        <p:nvSpPr>
          <p:cNvPr id="30723"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Exception Handling Keywords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idx="4294967295"/>
          </p:nvPr>
        </p:nvSpPr>
        <p:spPr>
          <a:xfrm>
            <a:off x="0" y="1219200"/>
            <a:ext cx="7772400" cy="5029200"/>
          </a:xfrm>
        </p:spPr>
        <p:txBody>
          <a:bodyPr>
            <a:normAutofit/>
          </a:bodyPr>
          <a:lstStyle/>
          <a:p>
            <a:pPr algn="just" eaLnBrk="1" hangingPunct="1"/>
            <a:r>
              <a:rPr smtClean="0">
                <a:cs typeface="Arial" charset="0"/>
              </a:rPr>
              <a:t>Any part of the code that can generate an error should be put in the </a:t>
            </a:r>
            <a:r>
              <a:rPr b="1" smtClean="0">
                <a:cs typeface="Arial" charset="0"/>
              </a:rPr>
              <a:t>try </a:t>
            </a:r>
            <a:r>
              <a:rPr smtClean="0">
                <a:cs typeface="Arial" charset="0"/>
              </a:rPr>
              <a:t>block</a:t>
            </a:r>
          </a:p>
          <a:p>
            <a:pPr algn="just" eaLnBrk="1" hangingPunct="1"/>
            <a:endParaRPr smtClean="0">
              <a:cs typeface="Arial" charset="0"/>
            </a:endParaRPr>
          </a:p>
          <a:p>
            <a:pPr algn="just" eaLnBrk="1" hangingPunct="1"/>
            <a:r>
              <a:rPr smtClean="0">
                <a:cs typeface="Arial" charset="0"/>
              </a:rPr>
              <a:t>Any error should be handled in the c</a:t>
            </a:r>
            <a:r>
              <a:rPr b="1" smtClean="0">
                <a:cs typeface="Arial" charset="0"/>
              </a:rPr>
              <a:t>atch </a:t>
            </a:r>
            <a:r>
              <a:rPr smtClean="0">
                <a:cs typeface="Arial" charset="0"/>
              </a:rPr>
              <a:t>block defined by the </a:t>
            </a:r>
            <a:r>
              <a:rPr b="1" smtClean="0">
                <a:cs typeface="Arial" charset="0"/>
              </a:rPr>
              <a:t>catch</a:t>
            </a:r>
            <a:r>
              <a:rPr smtClean="0">
                <a:cs typeface="Arial" charset="0"/>
              </a:rPr>
              <a:t> clause</a:t>
            </a:r>
          </a:p>
          <a:p>
            <a:pPr algn="just" eaLnBrk="1" hangingPunct="1"/>
            <a:endParaRPr smtClean="0">
              <a:cs typeface="Arial" charset="0"/>
            </a:endParaRPr>
          </a:p>
          <a:p>
            <a:pPr algn="just" eaLnBrk="1" hangingPunct="1"/>
            <a:r>
              <a:rPr smtClean="0">
                <a:cs typeface="Arial" charset="0"/>
              </a:rPr>
              <a:t> This block is also called the </a:t>
            </a:r>
            <a:r>
              <a:rPr b="1" smtClean="0">
                <a:cs typeface="Arial" charset="0"/>
              </a:rPr>
              <a:t>catch</a:t>
            </a:r>
            <a:r>
              <a:rPr smtClean="0">
                <a:cs typeface="Arial" charset="0"/>
              </a:rPr>
              <a:t> </a:t>
            </a:r>
            <a:r>
              <a:rPr b="1" smtClean="0">
                <a:cs typeface="Arial" charset="0"/>
              </a:rPr>
              <a:t>block</a:t>
            </a:r>
            <a:r>
              <a:rPr smtClean="0">
                <a:cs typeface="Arial" charset="0"/>
              </a:rPr>
              <a:t>, or the </a:t>
            </a:r>
            <a:r>
              <a:rPr b="1" smtClean="0">
                <a:cs typeface="Arial" charset="0"/>
              </a:rPr>
              <a:t>exception handler</a:t>
            </a:r>
          </a:p>
          <a:p>
            <a:pPr algn="just" eaLnBrk="1" hangingPunct="1"/>
            <a:endParaRPr smtClean="0">
              <a:cs typeface="Arial" charset="0"/>
            </a:endParaRPr>
          </a:p>
          <a:p>
            <a:pPr algn="just" eaLnBrk="1" hangingPunct="1"/>
            <a:r>
              <a:rPr smtClean="0">
                <a:cs typeface="Arial" charset="0"/>
              </a:rPr>
              <a:t>The corrective action to handle the exception should be put in the </a:t>
            </a:r>
            <a:r>
              <a:rPr b="1" smtClean="0">
                <a:cs typeface="Arial" charset="0"/>
              </a:rPr>
              <a:t>catch</a:t>
            </a:r>
            <a:r>
              <a:rPr smtClean="0">
                <a:cs typeface="Arial" charset="0"/>
              </a:rPr>
              <a:t> block</a:t>
            </a:r>
          </a:p>
        </p:txBody>
      </p:sp>
      <p:sp>
        <p:nvSpPr>
          <p:cNvPr id="31747"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Exception Handling Keywords (Contd.).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idx="4294967295"/>
          </p:nvPr>
        </p:nvSpPr>
        <p:spPr>
          <a:xfrm>
            <a:off x="0" y="1066800"/>
            <a:ext cx="8229600" cy="5029200"/>
          </a:xfrm>
        </p:spPr>
        <p:txBody>
          <a:bodyPr>
            <a:normAutofit fontScale="70000" lnSpcReduction="20000"/>
          </a:bodyPr>
          <a:lstStyle/>
          <a:p>
            <a:pPr eaLnBrk="1" fontAlgn="auto" hangingPunct="1">
              <a:spcAft>
                <a:spcPts val="0"/>
              </a:spcAft>
              <a:buFont typeface="Arial" charset="0"/>
              <a:buNone/>
              <a:defRPr/>
            </a:pPr>
            <a:r>
              <a:rPr>
                <a:latin typeface="Courier New" pitchFamily="49" charset="0"/>
                <a:cs typeface="Courier New" pitchFamily="49" charset="0"/>
              </a:rPr>
              <a:t>class </a:t>
            </a:r>
            <a:r>
              <a:rPr err="1">
                <a:latin typeface="Courier New" pitchFamily="49" charset="0"/>
                <a:cs typeface="Courier New" pitchFamily="49" charset="0"/>
              </a:rPr>
              <a:t>ExceptDemo</a:t>
            </a:r>
            <a:r>
              <a:rPr>
                <a:latin typeface="Courier New" pitchFamily="49" charset="0"/>
                <a:cs typeface="Courier New" pitchFamily="49" charset="0"/>
              </a:rPr>
              <a:t>{</a:t>
            </a:r>
          </a:p>
          <a:p>
            <a:pPr eaLnBrk="1" fontAlgn="auto" hangingPunct="1">
              <a:spcAft>
                <a:spcPts val="0"/>
              </a:spcAft>
              <a:buFont typeface="Arial" charset="0"/>
              <a:buNone/>
              <a:defRPr/>
            </a:pPr>
            <a:r>
              <a:rPr>
                <a:latin typeface="Courier New" pitchFamily="49" charset="0"/>
                <a:cs typeface="Courier New" pitchFamily="49" charset="0"/>
              </a:rPr>
              <a:t>	public static void main(String </a:t>
            </a:r>
            <a:r>
              <a:rPr err="1">
                <a:latin typeface="Courier New" pitchFamily="49" charset="0"/>
                <a:cs typeface="Courier New" pitchFamily="49" charset="0"/>
              </a:rPr>
              <a:t>args</a:t>
            </a:r>
            <a:r>
              <a:rPr>
                <a:latin typeface="Courier New" pitchFamily="49" charset="0"/>
                <a:cs typeface="Courier New" pitchFamily="49" charset="0"/>
              </a:rPr>
              <a:t>[]){</a:t>
            </a:r>
          </a:p>
          <a:p>
            <a:pPr eaLnBrk="1" fontAlgn="auto" hangingPunct="1">
              <a:spcAft>
                <a:spcPts val="0"/>
              </a:spcAft>
              <a:buFont typeface="Arial" charset="0"/>
              <a:buNone/>
              <a:defRPr/>
            </a:pPr>
            <a:r>
              <a:rPr>
                <a:latin typeface="Courier New" pitchFamily="49" charset="0"/>
                <a:cs typeface="Courier New" pitchFamily="49" charset="0"/>
              </a:rPr>
              <a:t>		</a:t>
            </a:r>
            <a:r>
              <a:rPr err="1">
                <a:latin typeface="Courier New" pitchFamily="49" charset="0"/>
                <a:cs typeface="Courier New" pitchFamily="49" charset="0"/>
              </a:rPr>
              <a:t>int</a:t>
            </a:r>
            <a:r>
              <a:rPr>
                <a:latin typeface="Courier New" pitchFamily="49" charset="0"/>
                <a:cs typeface="Courier New" pitchFamily="49" charset="0"/>
              </a:rPr>
              <a:t> x, a;</a:t>
            </a:r>
          </a:p>
          <a:p>
            <a:pPr eaLnBrk="1" fontAlgn="auto" hangingPunct="1">
              <a:spcAft>
                <a:spcPts val="0"/>
              </a:spcAft>
              <a:buFont typeface="Arial" charset="0"/>
              <a:buNone/>
              <a:defRPr/>
            </a:pPr>
            <a:r>
              <a:rPr>
                <a:latin typeface="Courier New" pitchFamily="49" charset="0"/>
                <a:cs typeface="Courier New" pitchFamily="49" charset="0"/>
              </a:rPr>
              <a:t>		try{</a:t>
            </a:r>
          </a:p>
          <a:p>
            <a:pPr eaLnBrk="1" fontAlgn="auto" hangingPunct="1">
              <a:spcAft>
                <a:spcPts val="0"/>
              </a:spcAft>
              <a:buFont typeface="Arial" charset="0"/>
              <a:buNone/>
              <a:defRPr/>
            </a:pPr>
            <a:r>
              <a:rPr>
                <a:latin typeface="Courier New" pitchFamily="49" charset="0"/>
                <a:cs typeface="Courier New" pitchFamily="49" charset="0"/>
              </a:rPr>
              <a:t>			x = 0;</a:t>
            </a:r>
          </a:p>
          <a:p>
            <a:pPr eaLnBrk="1" fontAlgn="auto" hangingPunct="1">
              <a:spcAft>
                <a:spcPts val="0"/>
              </a:spcAft>
              <a:buFont typeface="Arial" charset="0"/>
              <a:buNone/>
              <a:defRPr/>
            </a:pPr>
            <a:r>
              <a:rPr>
                <a:latin typeface="Courier New" pitchFamily="49" charset="0"/>
                <a:cs typeface="Courier New" pitchFamily="49" charset="0"/>
              </a:rPr>
              <a:t>			a = 22 / x;</a:t>
            </a:r>
          </a:p>
          <a:p>
            <a:pPr eaLnBrk="1" fontAlgn="auto" hangingPunct="1">
              <a:spcAft>
                <a:spcPts val="0"/>
              </a:spcAft>
              <a:buFont typeface="Arial" charset="0"/>
              <a:buNone/>
              <a:defRPr/>
            </a:pPr>
            <a:r>
              <a:rPr>
                <a:latin typeface="Courier New" pitchFamily="49" charset="0"/>
                <a:cs typeface="Courier New" pitchFamily="49" charset="0"/>
              </a:rPr>
              <a:t>			</a:t>
            </a:r>
            <a:r>
              <a:rPr err="1">
                <a:latin typeface="Courier New" pitchFamily="49" charset="0"/>
                <a:cs typeface="Courier New" pitchFamily="49" charset="0"/>
              </a:rPr>
              <a:t>System.out.println</a:t>
            </a:r>
            <a:r>
              <a:rPr>
                <a:latin typeface="Courier New" pitchFamily="49" charset="0"/>
                <a:cs typeface="Courier New" pitchFamily="49" charset="0"/>
              </a:rPr>
              <a:t>("This will be bypassed.");</a:t>
            </a:r>
          </a:p>
          <a:p>
            <a:pPr eaLnBrk="1" fontAlgn="auto" hangingPunct="1">
              <a:spcAft>
                <a:spcPts val="0"/>
              </a:spcAft>
              <a:buFont typeface="Arial" charset="0"/>
              <a:buNone/>
              <a:defRPr/>
            </a:pPr>
            <a:r>
              <a:rPr>
                <a:latin typeface="Courier New" pitchFamily="49" charset="0"/>
                <a:cs typeface="Courier New" pitchFamily="49" charset="0"/>
              </a:rPr>
              <a:t>		}</a:t>
            </a:r>
          </a:p>
          <a:p>
            <a:pPr eaLnBrk="1" fontAlgn="auto" hangingPunct="1">
              <a:spcAft>
                <a:spcPts val="0"/>
              </a:spcAft>
              <a:buFont typeface="Arial" charset="0"/>
              <a:buNone/>
              <a:defRPr/>
            </a:pPr>
            <a:r>
              <a:rPr>
                <a:latin typeface="Courier New" pitchFamily="49" charset="0"/>
                <a:cs typeface="Courier New" pitchFamily="49" charset="0"/>
              </a:rPr>
              <a:t>		catch (</a:t>
            </a:r>
            <a:r>
              <a:rPr err="1">
                <a:latin typeface="Courier New" pitchFamily="49" charset="0"/>
                <a:cs typeface="Courier New" pitchFamily="49" charset="0"/>
              </a:rPr>
              <a:t>ArithmeticException</a:t>
            </a:r>
            <a:r>
              <a:rPr>
                <a:latin typeface="Courier New" pitchFamily="49" charset="0"/>
                <a:cs typeface="Courier New" pitchFamily="49" charset="0"/>
              </a:rPr>
              <a:t> e){</a:t>
            </a:r>
          </a:p>
          <a:p>
            <a:pPr eaLnBrk="1" fontAlgn="auto" hangingPunct="1">
              <a:spcAft>
                <a:spcPts val="0"/>
              </a:spcAft>
              <a:buFont typeface="Arial" charset="0"/>
              <a:buNone/>
              <a:defRPr/>
            </a:pPr>
            <a:r>
              <a:rPr>
                <a:latin typeface="Courier New" pitchFamily="49" charset="0"/>
                <a:cs typeface="Courier New" pitchFamily="49" charset="0"/>
              </a:rPr>
              <a:t>			</a:t>
            </a:r>
            <a:r>
              <a:rPr err="1">
                <a:latin typeface="Courier New" pitchFamily="49" charset="0"/>
                <a:cs typeface="Courier New" pitchFamily="49" charset="0"/>
              </a:rPr>
              <a:t>System.out.println</a:t>
            </a:r>
            <a:r>
              <a:rPr>
                <a:latin typeface="Courier New" pitchFamily="49" charset="0"/>
                <a:cs typeface="Courier New" pitchFamily="49" charset="0"/>
              </a:rPr>
              <a:t>("Division by zero.");</a:t>
            </a:r>
          </a:p>
          <a:p>
            <a:pPr eaLnBrk="1" fontAlgn="auto" hangingPunct="1">
              <a:spcAft>
                <a:spcPts val="0"/>
              </a:spcAft>
              <a:buFont typeface="Arial" charset="0"/>
              <a:buNone/>
              <a:defRPr/>
            </a:pPr>
            <a:r>
              <a:rPr>
                <a:latin typeface="Courier New" pitchFamily="49" charset="0"/>
                <a:cs typeface="Courier New" pitchFamily="49" charset="0"/>
              </a:rPr>
              <a:t>		}</a:t>
            </a:r>
          </a:p>
          <a:p>
            <a:pPr eaLnBrk="1" fontAlgn="auto" hangingPunct="1">
              <a:spcAft>
                <a:spcPts val="0"/>
              </a:spcAft>
              <a:buFont typeface="Arial" charset="0"/>
              <a:buNone/>
              <a:defRPr/>
            </a:pPr>
            <a:r>
              <a:rPr>
                <a:latin typeface="Courier New" pitchFamily="49" charset="0"/>
                <a:cs typeface="Courier New" pitchFamily="49" charset="0"/>
              </a:rPr>
              <a:t>		</a:t>
            </a:r>
            <a:r>
              <a:rPr err="1">
                <a:latin typeface="Courier New" pitchFamily="49" charset="0"/>
                <a:cs typeface="Courier New" pitchFamily="49" charset="0"/>
              </a:rPr>
              <a:t>System.out.println</a:t>
            </a:r>
            <a:r>
              <a:rPr>
                <a:latin typeface="Courier New" pitchFamily="49" charset="0"/>
                <a:cs typeface="Courier New" pitchFamily="49" charset="0"/>
              </a:rPr>
              <a:t>("After catch statement.");</a:t>
            </a:r>
          </a:p>
          <a:p>
            <a:pPr eaLnBrk="1" fontAlgn="auto" hangingPunct="1">
              <a:spcAft>
                <a:spcPts val="0"/>
              </a:spcAft>
              <a:buFont typeface="Arial" charset="0"/>
              <a:buNone/>
              <a:defRPr/>
            </a:pPr>
            <a:r>
              <a:rPr>
                <a:latin typeface="Courier New" pitchFamily="49" charset="0"/>
                <a:cs typeface="Courier New" pitchFamily="49" charset="0"/>
              </a:rPr>
              <a:t>	}</a:t>
            </a:r>
          </a:p>
          <a:p>
            <a:pPr eaLnBrk="1" fontAlgn="auto" hangingPunct="1">
              <a:spcAft>
                <a:spcPts val="0"/>
              </a:spcAft>
              <a:buFont typeface="Arial" charset="0"/>
              <a:buNone/>
              <a:defRPr/>
            </a:pPr>
            <a:r>
              <a:rPr>
                <a:latin typeface="Courier New" pitchFamily="49" charset="0"/>
                <a:cs typeface="Courier New" pitchFamily="49" charset="0"/>
              </a:rPr>
              <a:t>}</a:t>
            </a:r>
          </a:p>
        </p:txBody>
      </p:sp>
      <p:sp>
        <p:nvSpPr>
          <p:cNvPr id="32771" name="Rectangle 2"/>
          <p:cNvSpPr>
            <a:spLocks noGrp="1"/>
          </p:cNvSpPr>
          <p:nvPr>
            <p:ph type="title" idx="4294967295"/>
          </p:nvPr>
        </p:nvSpPr>
        <p:spPr>
          <a:xfrm>
            <a:off x="0" y="152400"/>
            <a:ext cx="7334250" cy="554038"/>
          </a:xfrm>
        </p:spPr>
        <p:txBody>
          <a:bodyPr>
            <a:normAutofit fontScale="90000"/>
          </a:bodyPr>
          <a:lstStyle/>
          <a:p>
            <a:pPr eaLnBrk="1" hangingPunct="1"/>
            <a:r>
              <a:rPr smtClean="0">
                <a:cs typeface="Arial" charset="0"/>
              </a:rPr>
              <a:t>How to Handle exceptions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867400"/>
          </a:xfrm>
        </p:spPr>
        <p:txBody>
          <a:bodyPr/>
          <a:lstStyle/>
          <a:p>
            <a:pPr eaLnBrk="1" hangingPunct="1"/>
            <a:r>
              <a:rPr sz="2400" dirty="0" smtClean="0">
                <a:cs typeface="Arial" charset="0"/>
              </a:rPr>
              <a:t>What will be the result, if we try to compile and execute the following code as </a:t>
            </a:r>
          </a:p>
          <a:p>
            <a:pPr eaLnBrk="1" hangingPunct="1"/>
            <a:endParaRPr sz="800" dirty="0" smtClean="0">
              <a:cs typeface="Arial" charset="0"/>
            </a:endParaRPr>
          </a:p>
          <a:p>
            <a:pPr eaLnBrk="1" hangingPunct="1">
              <a:buFont typeface="Arial" charset="0"/>
              <a:buNone/>
            </a:pPr>
            <a:r>
              <a:rPr sz="2400" dirty="0" smtClean="0">
                <a:cs typeface="Arial" charset="0"/>
              </a:rPr>
              <a:t>	java </a:t>
            </a:r>
            <a:r>
              <a:rPr sz="2400" smtClean="0">
                <a:cs typeface="Arial" charset="0"/>
              </a:rPr>
              <a:t>Ex1 </a:t>
            </a:r>
            <a:endParaRPr sz="2400" dirty="0" smtClean="0">
              <a:cs typeface="Arial" charset="0"/>
            </a:endParaRPr>
          </a:p>
          <a:p>
            <a:pPr eaLnBrk="1" hangingPunct="1"/>
            <a:endParaRPr sz="2400" dirty="0" smtClean="0">
              <a:cs typeface="Arial" charset="0"/>
            </a:endParaRPr>
          </a:p>
          <a:p>
            <a:pPr eaLnBrk="1" hangingPunct="1">
              <a:buFont typeface="Arial" charset="0"/>
              <a:buNone/>
            </a:pPr>
            <a:r>
              <a:rPr sz="2400" dirty="0" smtClean="0">
                <a:latin typeface="Courier New" pitchFamily="49" charset="0"/>
                <a:cs typeface="Courier New" pitchFamily="49" charset="0"/>
              </a:rPr>
              <a:t>Class Ex1 {</a:t>
            </a:r>
          </a:p>
          <a:p>
            <a:pPr eaLnBrk="1" hangingPunct="1">
              <a:buFont typeface="Arial" charset="0"/>
              <a:buNone/>
            </a:pPr>
            <a:r>
              <a:rPr sz="2400" dirty="0" smtClean="0">
                <a:latin typeface="Courier New" pitchFamily="49" charset="0"/>
                <a:cs typeface="Courier New" pitchFamily="49" charset="0"/>
              </a:rPr>
              <a:t>		public static void main(String[] xyz){</a:t>
            </a:r>
          </a:p>
          <a:p>
            <a:pPr eaLnBrk="1" hangingPunct="1">
              <a:buFont typeface="Arial" charset="0"/>
              <a:buNone/>
            </a:pPr>
            <a:r>
              <a:rPr sz="2400" dirty="0" smtClean="0">
                <a:latin typeface="Courier New" pitchFamily="49" charset="0"/>
                <a:cs typeface="Courier New" pitchFamily="49" charset="0"/>
              </a:rPr>
              <a:t>			for(</a:t>
            </a:r>
            <a:r>
              <a:rPr sz="2400" dirty="0" err="1" smtClean="0">
                <a:latin typeface="Courier New" pitchFamily="49" charset="0"/>
                <a:cs typeface="Courier New" pitchFamily="49" charset="0"/>
              </a:rPr>
              <a:t>int</a:t>
            </a: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i</a:t>
            </a:r>
            <a:r>
              <a:rPr sz="2400" dirty="0" smtClean="0">
                <a:latin typeface="Courier New" pitchFamily="49" charset="0"/>
                <a:cs typeface="Courier New" pitchFamily="49" charset="0"/>
              </a:rPr>
              <a:t>=0;i&lt;=</a:t>
            </a:r>
            <a:r>
              <a:rPr sz="2400" dirty="0" err="1" smtClean="0">
                <a:latin typeface="Courier New" pitchFamily="49" charset="0"/>
                <a:cs typeface="Courier New" pitchFamily="49" charset="0"/>
              </a:rPr>
              <a:t>args.length;i</a:t>
            </a:r>
            <a:r>
              <a:rPr sz="2400" dirty="0" smtClean="0">
                <a:latin typeface="Courier New" pitchFamily="49" charset="0"/>
                <a:cs typeface="Courier New" pitchFamily="49" charset="0"/>
              </a:rPr>
              <a:t>++)</a:t>
            </a:r>
          </a:p>
          <a:p>
            <a:pPr lvl="2" eaLnBrk="1" hangingPunct="1">
              <a:buFont typeface="Arial" charset="0"/>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a:t>
            </a:r>
            <a:r>
              <a:rPr sz="2400" dirty="0" err="1" smtClean="0">
                <a:latin typeface="Courier New" pitchFamily="49" charset="0"/>
                <a:cs typeface="Courier New" pitchFamily="49" charset="0"/>
              </a:rPr>
              <a:t>args</a:t>
            </a:r>
            <a:r>
              <a:rPr sz="2400" dirty="0" smtClean="0">
                <a:latin typeface="Courier New" pitchFamily="49" charset="0"/>
                <a:cs typeface="Courier New" pitchFamily="49" charset="0"/>
              </a:rPr>
              <a:t>[</a:t>
            </a:r>
            <a:r>
              <a:rPr sz="2400" dirty="0" err="1" smtClean="0">
                <a:latin typeface="Courier New" pitchFamily="49" charset="0"/>
                <a:cs typeface="Courier New" pitchFamily="49" charset="0"/>
              </a:rPr>
              <a:t>i</a:t>
            </a:r>
            <a:r>
              <a:rPr sz="2400" dirty="0" smtClean="0">
                <a:latin typeface="Courier New" pitchFamily="49" charset="0"/>
                <a:cs typeface="Courier New" pitchFamily="49" charset="0"/>
              </a:rPr>
              <a:t>]);</a:t>
            </a:r>
          </a:p>
          <a:p>
            <a:pPr eaLnBrk="1" hangingPunct="1">
              <a:buFont typeface="Arial" charset="0"/>
              <a:buNone/>
            </a:pPr>
            <a:r>
              <a:rPr sz="2400" dirty="0" smtClean="0">
                <a:latin typeface="Courier New" pitchFamily="49" charset="0"/>
                <a:cs typeface="Courier New" pitchFamily="49" charset="0"/>
              </a:rPr>
              <a:t>		}</a:t>
            </a:r>
          </a:p>
          <a:p>
            <a:pPr eaLnBrk="1" hangingPunct="1">
              <a:buFont typeface="Arial" charset="0"/>
              <a:buNone/>
            </a:pPr>
            <a:r>
              <a:rPr sz="2400" dirty="0" smtClean="0">
                <a:latin typeface="Courier New" pitchFamily="49" charset="0"/>
                <a:cs typeface="Courier New" pitchFamily="49" charset="0"/>
              </a:rPr>
              <a:t>	}</a:t>
            </a:r>
          </a:p>
          <a:p>
            <a:pPr eaLnBrk="1" hangingPunct="1"/>
            <a:endParaRPr sz="2200" dirty="0" smtClean="0">
              <a:cs typeface="Arial" charset="0"/>
            </a:endParaRPr>
          </a:p>
        </p:txBody>
      </p:sp>
      <p:sp>
        <p:nvSpPr>
          <p:cNvPr id="33795" name="Rectangle 2"/>
          <p:cNvSpPr>
            <a:spLocks noGrp="1"/>
          </p:cNvSpPr>
          <p:nvPr>
            <p:ph type="title" idx="4294967295"/>
          </p:nvPr>
        </p:nvSpPr>
        <p:spPr>
          <a:xfrm>
            <a:off x="0" y="228600"/>
            <a:ext cx="9144000" cy="554038"/>
          </a:xfrm>
        </p:spPr>
        <p:txBody>
          <a:bodyPr>
            <a:normAutofit fontScale="90000"/>
          </a:bodyPr>
          <a:lstStyle/>
          <a:p>
            <a:pPr eaLnBrk="1" hangingPunct="1"/>
            <a:r>
              <a:rPr smtClean="0">
                <a:cs typeface="Arial" charset="0"/>
              </a:rPr>
              <a:t>Quiz</a:t>
            </a:r>
          </a:p>
        </p:txBody>
      </p:sp>
      <p:sp>
        <p:nvSpPr>
          <p:cNvPr id="4" name="TextBox 3"/>
          <p:cNvSpPr txBox="1"/>
          <p:nvPr/>
        </p:nvSpPr>
        <p:spPr>
          <a:xfrm>
            <a:off x="762000" y="5562600"/>
            <a:ext cx="7772400" cy="101600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It will compile successfully but will throw exception during runtime! </a:t>
            </a:r>
          </a:p>
          <a:p>
            <a:pPr>
              <a:defRPr/>
            </a:pPr>
            <a:r>
              <a:rPr lang="en-US" sz="2000" b="1" dirty="0">
                <a:solidFill>
                  <a:schemeClr val="accent5"/>
                </a:solidFill>
              </a:rPr>
              <a:t>Why this exception is thrown?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4294967295"/>
          </p:nvPr>
        </p:nvSpPr>
        <p:spPr>
          <a:xfrm>
            <a:off x="0" y="1066800"/>
            <a:ext cx="8153400" cy="5029200"/>
          </a:xfrm>
        </p:spPr>
        <p:txBody>
          <a:bodyPr>
            <a:normAutofit lnSpcReduction="10000"/>
          </a:bodyPr>
          <a:lstStyle/>
          <a:p>
            <a:pPr eaLnBrk="1" hangingPunct="1"/>
            <a:r>
              <a:rPr sz="2400" smtClean="0">
                <a:cs typeface="Arial" charset="0"/>
              </a:rPr>
              <a:t>A single block of code can raise more than one exception </a:t>
            </a:r>
          </a:p>
          <a:p>
            <a:pPr algn="just" eaLnBrk="1" hangingPunct="1"/>
            <a:endParaRPr sz="1600" smtClean="0">
              <a:cs typeface="Arial" charset="0"/>
            </a:endParaRPr>
          </a:p>
          <a:p>
            <a:pPr algn="just" eaLnBrk="1" hangingPunct="1"/>
            <a:r>
              <a:rPr sz="2400" smtClean="0">
                <a:cs typeface="Arial" charset="0"/>
              </a:rPr>
              <a:t>You can specify two or more </a:t>
            </a:r>
            <a:r>
              <a:rPr sz="2400" b="1" smtClean="0">
                <a:cs typeface="Arial" charset="0"/>
              </a:rPr>
              <a:t>catch </a:t>
            </a:r>
            <a:r>
              <a:rPr sz="2400" smtClean="0">
                <a:cs typeface="Arial" charset="0"/>
              </a:rPr>
              <a:t>clauses, each catching a different type of execution</a:t>
            </a:r>
          </a:p>
          <a:p>
            <a:pPr algn="just" eaLnBrk="1" hangingPunct="1"/>
            <a:endParaRPr sz="1600" smtClean="0">
              <a:cs typeface="Arial" charset="0"/>
            </a:endParaRPr>
          </a:p>
          <a:p>
            <a:pPr algn="just" eaLnBrk="1" hangingPunct="1"/>
            <a:r>
              <a:rPr sz="2400" smtClean="0">
                <a:cs typeface="Arial" charset="0"/>
              </a:rPr>
              <a:t>When an exception is thrown, each </a:t>
            </a:r>
            <a:r>
              <a:rPr sz="2400" b="1" smtClean="0">
                <a:cs typeface="Arial" charset="0"/>
              </a:rPr>
              <a:t>catch</a:t>
            </a:r>
            <a:r>
              <a:rPr sz="2400" smtClean="0">
                <a:cs typeface="Arial" charset="0"/>
              </a:rPr>
              <a:t> statement is inspected in order, and the first one whose type matches that of the exception is executed</a:t>
            </a:r>
          </a:p>
          <a:p>
            <a:pPr algn="just" eaLnBrk="1" hangingPunct="1"/>
            <a:endParaRPr sz="1600" smtClean="0">
              <a:cs typeface="Arial" charset="0"/>
            </a:endParaRPr>
          </a:p>
          <a:p>
            <a:pPr algn="just" eaLnBrk="1" hangingPunct="1"/>
            <a:r>
              <a:rPr sz="2400" smtClean="0">
                <a:cs typeface="Arial" charset="0"/>
              </a:rPr>
              <a:t>After one </a:t>
            </a:r>
            <a:r>
              <a:rPr sz="2400" b="1" smtClean="0">
                <a:cs typeface="Arial" charset="0"/>
              </a:rPr>
              <a:t>catch</a:t>
            </a:r>
            <a:r>
              <a:rPr sz="2400" smtClean="0">
                <a:cs typeface="Arial" charset="0"/>
              </a:rPr>
              <a:t> statement executes, the others are bypassed, and execution continues after the </a:t>
            </a:r>
            <a:r>
              <a:rPr sz="2400" b="1" smtClean="0">
                <a:cs typeface="Arial" charset="0"/>
              </a:rPr>
              <a:t>try/catch</a:t>
            </a:r>
            <a:r>
              <a:rPr sz="2400" smtClean="0">
                <a:cs typeface="Arial" charset="0"/>
              </a:rPr>
              <a:t> block</a:t>
            </a:r>
          </a:p>
        </p:txBody>
      </p:sp>
      <p:sp>
        <p:nvSpPr>
          <p:cNvPr id="34819"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Multiple Catch Statements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8"/>
          <p:cNvSpPr>
            <a:spLocks noGrp="1"/>
          </p:cNvSpPr>
          <p:nvPr>
            <p:ph type="ctrTitle"/>
          </p:nvPr>
        </p:nvSpPr>
        <p:spPr>
          <a:xfrm>
            <a:off x="166688" y="146050"/>
            <a:ext cx="8483600" cy="554038"/>
          </a:xfrm>
        </p:spPr>
        <p:txBody>
          <a:bodyPr>
            <a:normAutofit fontScale="90000"/>
          </a:bodyPr>
          <a:lstStyle/>
          <a:p>
            <a:pPr eaLnBrk="1" hangingPunct="1"/>
            <a:r>
              <a:rPr lang="en-IN" dirty="0" smtClean="0">
                <a:cs typeface="Arial" charset="0"/>
              </a:rPr>
              <a:t>TOPIC</a:t>
            </a:r>
          </a:p>
        </p:txBody>
      </p:sp>
      <p:sp>
        <p:nvSpPr>
          <p:cNvPr id="15362" name="Text Placeholder 13"/>
          <p:cNvSpPr>
            <a:spLocks noGrp="1"/>
          </p:cNvSpPr>
          <p:nvPr>
            <p:ph type="body" sz="quarter" idx="10"/>
          </p:nvPr>
        </p:nvSpPr>
        <p:spPr/>
        <p:txBody>
          <a:bodyPr/>
          <a:lstStyle/>
          <a:p>
            <a:pPr eaLnBrk="1" hangingPunct="1"/>
            <a:r>
              <a:rPr lang="en-IN" smtClean="0">
                <a:solidFill>
                  <a:schemeClr val="tx1"/>
                </a:solidFill>
                <a:cs typeface="Arial" charset="0"/>
              </a:rPr>
              <a:t>Introduction to Exception Handling</a:t>
            </a:r>
          </a:p>
        </p:txBody>
      </p:sp>
      <p:sp>
        <p:nvSpPr>
          <p:cNvPr id="15370" name="Text Placeholder 17"/>
          <p:cNvSpPr>
            <a:spLocks noGrp="1"/>
          </p:cNvSpPr>
          <p:nvPr>
            <p:ph type="body" sz="quarter" idx="11"/>
          </p:nvPr>
        </p:nvSpPr>
        <p:spPr/>
        <p:txBody>
          <a:bodyPr/>
          <a:lstStyle/>
          <a:p>
            <a:pPr eaLnBrk="1" hangingPunct="1"/>
            <a:r>
              <a:rPr smtClean="0">
                <a:solidFill>
                  <a:schemeClr val="tx1"/>
                </a:solidFill>
                <a:cs typeface="Arial" charset="0"/>
              </a:rPr>
              <a:t>Exception Handling Keywords</a:t>
            </a:r>
          </a:p>
        </p:txBody>
      </p:sp>
      <p:sp>
        <p:nvSpPr>
          <p:cNvPr id="15371" name="Text Placeholder 21"/>
          <p:cNvSpPr>
            <a:spLocks noGrp="1"/>
          </p:cNvSpPr>
          <p:nvPr>
            <p:ph type="body" sz="quarter" idx="12"/>
          </p:nvPr>
        </p:nvSpPr>
        <p:spPr/>
        <p:txBody>
          <a:bodyPr/>
          <a:lstStyle/>
          <a:p>
            <a:pPr eaLnBrk="1" hangingPunct="1"/>
            <a:r>
              <a:rPr dirty="0" smtClean="0">
                <a:solidFill>
                  <a:schemeClr val="tx1"/>
                </a:solidFill>
                <a:cs typeface="Arial" charset="0"/>
              </a:rPr>
              <a:t>Checked and Unchecked Exceptions</a:t>
            </a:r>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idx="4294967295"/>
          </p:nvPr>
        </p:nvSpPr>
        <p:spPr>
          <a:xfrm>
            <a:off x="914400" y="914400"/>
            <a:ext cx="8229600" cy="5638800"/>
          </a:xfrm>
        </p:spPr>
        <p:txBody>
          <a:bodyPr>
            <a:normAutofit/>
          </a:bodyPr>
          <a:lstStyle/>
          <a:p>
            <a:pPr eaLnBrk="1" hangingPunct="1">
              <a:buFont typeface="Arial" charset="0"/>
              <a:buNone/>
            </a:pPr>
            <a:r>
              <a:rPr sz="2400" smtClean="0">
                <a:latin typeface="Courier New" pitchFamily="49" charset="0"/>
                <a:cs typeface="Courier New" pitchFamily="49" charset="0"/>
              </a:rPr>
              <a:t>class MultiCatch{</a:t>
            </a:r>
          </a:p>
          <a:p>
            <a:pPr eaLnBrk="1" hangingPunct="1">
              <a:buFont typeface="Arial" charset="0"/>
              <a:buNone/>
            </a:pPr>
            <a:r>
              <a:rPr sz="2400" smtClean="0">
                <a:latin typeface="Courier New" pitchFamily="49" charset="0"/>
                <a:cs typeface="Courier New" pitchFamily="49" charset="0"/>
              </a:rPr>
              <a:t>	public static void main(String args[]){</a:t>
            </a:r>
          </a:p>
          <a:p>
            <a:pPr eaLnBrk="1" hangingPunct="1">
              <a:buFont typeface="Arial" charset="0"/>
              <a:buNone/>
            </a:pPr>
            <a:r>
              <a:rPr sz="2400" smtClean="0">
                <a:latin typeface="Courier New" pitchFamily="49" charset="0"/>
                <a:cs typeface="Courier New" pitchFamily="49" charset="0"/>
              </a:rPr>
              <a:t>		try{</a:t>
            </a:r>
          </a:p>
          <a:p>
            <a:pPr eaLnBrk="1" hangingPunct="1">
              <a:buFont typeface="Arial" charset="0"/>
              <a:buNone/>
            </a:pPr>
            <a:r>
              <a:rPr sz="2400" smtClean="0">
                <a:latin typeface="Courier New" pitchFamily="49" charset="0"/>
                <a:cs typeface="Courier New" pitchFamily="49" charset="0"/>
              </a:rPr>
              <a:t>			int l = args.length;</a:t>
            </a:r>
          </a:p>
          <a:p>
            <a:pPr eaLnBrk="1" hangingPunct="1">
              <a:buFont typeface="Arial" charset="0"/>
              <a:buNone/>
            </a:pPr>
            <a:r>
              <a:rPr sz="2400" smtClean="0">
                <a:latin typeface="Courier New" pitchFamily="49" charset="0"/>
                <a:cs typeface="Courier New" pitchFamily="49" charset="0"/>
              </a:rPr>
              <a:t>			System.out.println("l = " +l);</a:t>
            </a:r>
          </a:p>
          <a:p>
            <a:pPr eaLnBrk="1" hangingPunct="1">
              <a:buFont typeface="Arial" charset="0"/>
              <a:buNone/>
            </a:pPr>
            <a:r>
              <a:rPr sz="2400" smtClean="0">
                <a:latin typeface="Courier New" pitchFamily="49" charset="0"/>
                <a:cs typeface="Courier New" pitchFamily="49" charset="0"/>
              </a:rPr>
              <a:t>			int b = 42 / l;</a:t>
            </a:r>
          </a:p>
          <a:p>
            <a:pPr eaLnBrk="1" hangingPunct="1">
              <a:buFont typeface="Arial" charset="0"/>
              <a:buNone/>
            </a:pPr>
            <a:r>
              <a:rPr sz="2400" smtClean="0">
                <a:latin typeface="Courier New" pitchFamily="49" charset="0"/>
                <a:cs typeface="Courier New" pitchFamily="49" charset="0"/>
              </a:rPr>
              <a:t>			int arr[] = { 1 };</a:t>
            </a:r>
          </a:p>
          <a:p>
            <a:pPr eaLnBrk="1" hangingPunct="1">
              <a:buFont typeface="Arial" charset="0"/>
              <a:buNone/>
            </a:pPr>
            <a:r>
              <a:rPr sz="2400" smtClean="0">
                <a:latin typeface="Courier New" pitchFamily="49" charset="0"/>
                <a:cs typeface="Courier New" pitchFamily="49" charset="0"/>
              </a:rPr>
              <a:t>			arr[22] = 99;</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		catch(ArithmeticException e){</a:t>
            </a:r>
          </a:p>
          <a:p>
            <a:pPr eaLnBrk="1" hangingPunct="1">
              <a:buFont typeface="Arial" charset="0"/>
              <a:buNone/>
            </a:pPr>
            <a:r>
              <a:rPr sz="2400" smtClean="0">
                <a:latin typeface="Courier New" pitchFamily="49" charset="0"/>
                <a:cs typeface="Courier New" pitchFamily="49" charset="0"/>
              </a:rPr>
              <a:t>			System.out.println("Divide by 0: "+ e);</a:t>
            </a:r>
          </a:p>
          <a:p>
            <a:pPr eaLnBrk="1" hangingPunct="1">
              <a:buFont typeface="Arial" charset="0"/>
              <a:buNone/>
            </a:pPr>
            <a:r>
              <a:rPr sz="2400" smtClean="0">
                <a:latin typeface="Courier New" pitchFamily="49" charset="0"/>
                <a:cs typeface="Courier New" pitchFamily="49" charset="0"/>
              </a:rPr>
              <a:t>		}</a:t>
            </a:r>
          </a:p>
        </p:txBody>
      </p:sp>
      <p:sp>
        <p:nvSpPr>
          <p:cNvPr id="35843"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Multiple Catch Statements (Contd.).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4294967295"/>
          </p:nvPr>
        </p:nvSpPr>
        <p:spPr>
          <a:xfrm>
            <a:off x="228600" y="990600"/>
            <a:ext cx="8915400" cy="5029200"/>
          </a:xfrm>
        </p:spPr>
        <p:txBody>
          <a:bodyPr/>
          <a:lstStyle/>
          <a:p>
            <a:pPr eaLnBrk="1" hangingPunct="1">
              <a:buFont typeface="Arial" charset="0"/>
              <a:buNone/>
            </a:pPr>
            <a:r>
              <a:rPr sz="2400" smtClean="0">
                <a:cs typeface="Arial" charset="0"/>
              </a:rPr>
              <a:t>		</a:t>
            </a:r>
            <a:r>
              <a:rPr sz="2400" smtClean="0">
                <a:latin typeface="Courier New" pitchFamily="49" charset="0"/>
                <a:cs typeface="Courier New" pitchFamily="49" charset="0"/>
              </a:rPr>
              <a:t>catch(ArrayIndexOutOfBoundsException e){</a:t>
            </a:r>
          </a:p>
          <a:p>
            <a:pPr eaLnBrk="1" hangingPunct="1">
              <a:buFont typeface="Arial" charset="0"/>
              <a:buNone/>
            </a:pPr>
            <a:r>
              <a:rPr sz="2400" smtClean="0">
                <a:latin typeface="Courier New" pitchFamily="49" charset="0"/>
                <a:cs typeface="Courier New" pitchFamily="49" charset="0"/>
              </a:rPr>
              <a:t>			System.out.println("Array index oob: "+e);</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		System.out.println("After try/catch blocks."); </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a:t>
            </a:r>
          </a:p>
          <a:p>
            <a:pPr eaLnBrk="1" hangingPunct="1">
              <a:buFont typeface="Arial" charset="0"/>
              <a:buNone/>
            </a:pPr>
            <a:endParaRPr sz="2400" smtClean="0">
              <a:cs typeface="Arial" charset="0"/>
            </a:endParaRPr>
          </a:p>
        </p:txBody>
      </p:sp>
      <p:sp>
        <p:nvSpPr>
          <p:cNvPr id="36867" name="Rectangle 2"/>
          <p:cNvSpPr txBox="1">
            <a:spLocks/>
          </p:cNvSpPr>
          <p:nvPr/>
        </p:nvSpPr>
        <p:spPr bwMode="auto">
          <a:xfrm>
            <a:off x="152400" y="246063"/>
            <a:ext cx="7562850" cy="554037"/>
          </a:xfrm>
          <a:prstGeom prst="rect">
            <a:avLst/>
          </a:prstGeom>
          <a:noFill/>
          <a:ln w="9525">
            <a:noFill/>
            <a:miter lim="800000"/>
            <a:headEnd/>
            <a:tailEnd/>
          </a:ln>
        </p:spPr>
        <p:txBody>
          <a:bodyPr>
            <a:spAutoFit/>
          </a:bodyPr>
          <a:lstStyle/>
          <a:p>
            <a:pPr defTabSz="457200"/>
            <a:r>
              <a:rPr lang="en-US" sz="3000" b="1">
                <a:cs typeface="Arial" charset="0"/>
              </a:rPr>
              <a:t>Multiple Catch Statements (Contd.).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4294967295"/>
          </p:nvPr>
        </p:nvSpPr>
        <p:spPr>
          <a:xfrm>
            <a:off x="0" y="762000"/>
            <a:ext cx="8534400" cy="5867400"/>
          </a:xfrm>
        </p:spPr>
        <p:txBody>
          <a:bodyPr/>
          <a:lstStyle/>
          <a:p>
            <a:pPr algn="just" eaLnBrk="1" hangingPunct="1"/>
            <a:r>
              <a:rPr sz="2200" dirty="0" smtClean="0">
                <a:cs typeface="Arial" charset="0"/>
              </a:rPr>
              <a:t>What will be the result, if we try to compile and execute the following code as java Ex2 100</a:t>
            </a:r>
          </a:p>
          <a:p>
            <a:pPr eaLnBrk="1" hangingPunct="1"/>
            <a:endParaRPr sz="1000" dirty="0" smtClean="0">
              <a:cs typeface="Arial" charset="0"/>
            </a:endParaRPr>
          </a:p>
          <a:p>
            <a:pPr lvl="1" eaLnBrk="1" hangingPunct="1">
              <a:buFont typeface="Arial" charset="0"/>
              <a:buNone/>
            </a:pPr>
            <a:r>
              <a:rPr sz="2400" dirty="0" smtClean="0">
                <a:latin typeface="Courier New" pitchFamily="49" charset="0"/>
                <a:cs typeface="Courier New" pitchFamily="49" charset="0"/>
              </a:rPr>
              <a:t>class Ex2 {</a:t>
            </a:r>
          </a:p>
          <a:p>
            <a:pPr lvl="1" eaLnBrk="1" hangingPunct="1">
              <a:buFont typeface="Arial" charset="0"/>
              <a:buNone/>
            </a:pPr>
            <a:r>
              <a:rPr sz="2400" dirty="0" smtClean="0">
                <a:latin typeface="Courier New" pitchFamily="49" charset="0"/>
                <a:cs typeface="Courier New" pitchFamily="49" charset="0"/>
              </a:rPr>
              <a:t>		public static void main(String[] </a:t>
            </a:r>
            <a:r>
              <a:rPr sz="2400" dirty="0" err="1" smtClean="0">
                <a:latin typeface="Courier New" pitchFamily="49" charset="0"/>
                <a:cs typeface="Courier New" pitchFamily="49" charset="0"/>
              </a:rPr>
              <a:t>args</a:t>
            </a:r>
            <a:r>
              <a:rPr sz="2400" dirty="0" smtClean="0">
                <a:latin typeface="Courier New" pitchFamily="49" charset="0"/>
                <a:cs typeface="Courier New" pitchFamily="49" charset="0"/>
              </a:rPr>
              <a:t>) {</a:t>
            </a:r>
          </a:p>
          <a:p>
            <a:pPr lvl="2" eaLnBrk="1" hangingPunct="1">
              <a:buFont typeface="Arial" charset="0"/>
              <a:buNone/>
            </a:pPr>
            <a:r>
              <a:rPr sz="2000" dirty="0" smtClean="0">
                <a:latin typeface="Courier New" pitchFamily="49" charset="0"/>
                <a:cs typeface="Courier New" pitchFamily="49" charset="0"/>
              </a:rPr>
              <a:t>	try {</a:t>
            </a:r>
          </a:p>
          <a:p>
            <a:pPr lvl="2" eaLnBrk="1" hangingPunct="1">
              <a:buFont typeface="Arial" charset="0"/>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int</a:t>
            </a: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Integer.parseInt</a:t>
            </a:r>
            <a:r>
              <a:rPr sz="2000" dirty="0" smtClean="0">
                <a:latin typeface="Courier New" pitchFamily="49" charset="0"/>
                <a:cs typeface="Courier New" pitchFamily="49" charset="0"/>
              </a:rPr>
              <a:t>(</a:t>
            </a:r>
            <a:r>
              <a:rPr sz="2000" dirty="0" err="1" smtClean="0">
                <a:latin typeface="Courier New" pitchFamily="49" charset="0"/>
                <a:cs typeface="Courier New" pitchFamily="49" charset="0"/>
              </a:rPr>
              <a:t>args</a:t>
            </a:r>
            <a:r>
              <a:rPr sz="2000" dirty="0" smtClean="0">
                <a:latin typeface="Courier New" pitchFamily="49" charset="0"/>
                <a:cs typeface="Courier New" pitchFamily="49" charset="0"/>
              </a:rPr>
              <a:t>[0]);</a:t>
            </a:r>
          </a:p>
          <a:p>
            <a:pPr lvl="2" eaLnBrk="1" hangingPunct="1">
              <a:buFont typeface="Arial" charset="0"/>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a:t>
            </a:r>
          </a:p>
          <a:p>
            <a:pPr lvl="2" eaLnBrk="1" hangingPunct="1">
              <a:buFont typeface="Arial" charset="0"/>
              <a:buNone/>
            </a:pPr>
            <a:r>
              <a:rPr sz="2000" dirty="0" smtClean="0">
                <a:latin typeface="Courier New" pitchFamily="49" charset="0"/>
                <a:cs typeface="Courier New" pitchFamily="49" charset="0"/>
              </a:rPr>
              <a:t>	}</a:t>
            </a:r>
          </a:p>
          <a:p>
            <a:pPr lvl="2" eaLnBrk="1" hangingPunct="1">
              <a:buFont typeface="Arial" charset="0"/>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abc</a:t>
            </a:r>
            <a:r>
              <a:rPr sz="2000" dirty="0" smtClean="0">
                <a:latin typeface="Courier New" pitchFamily="49" charset="0"/>
                <a:cs typeface="Courier New" pitchFamily="49" charset="0"/>
              </a:rPr>
              <a:t>”);</a:t>
            </a:r>
          </a:p>
          <a:p>
            <a:pPr lvl="2" eaLnBrk="1" hangingPunct="1">
              <a:buFont typeface="Arial" charset="0"/>
              <a:buNone/>
            </a:pPr>
            <a:r>
              <a:rPr sz="2000" dirty="0" smtClean="0">
                <a:latin typeface="Courier New" pitchFamily="49" charset="0"/>
                <a:cs typeface="Courier New" pitchFamily="49" charset="0"/>
              </a:rPr>
              <a:t>	catch(</a:t>
            </a:r>
            <a:r>
              <a:rPr sz="2000" dirty="0" err="1" smtClean="0">
                <a:latin typeface="Courier New" pitchFamily="49" charset="0"/>
                <a:cs typeface="Courier New" pitchFamily="49" charset="0"/>
              </a:rPr>
              <a:t>NumberFormatException</a:t>
            </a:r>
            <a:r>
              <a:rPr sz="2000" dirty="0" smtClean="0">
                <a:latin typeface="Courier New" pitchFamily="49" charset="0"/>
                <a:cs typeface="Courier New" pitchFamily="49" charset="0"/>
              </a:rPr>
              <a:t> e) {</a:t>
            </a:r>
          </a:p>
          <a:p>
            <a:pPr lvl="2" eaLnBrk="1" hangingPunct="1">
              <a:buFont typeface="Arial" charset="0"/>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(e);</a:t>
            </a:r>
          </a:p>
          <a:p>
            <a:pPr lvl="2" eaLnBrk="1" hangingPunct="1">
              <a:buFont typeface="Arial" charset="0"/>
              <a:buNone/>
            </a:pPr>
            <a:r>
              <a:rPr sz="2000" dirty="0" smtClean="0">
                <a:latin typeface="Courier New" pitchFamily="49" charset="0"/>
                <a:cs typeface="Courier New" pitchFamily="49" charset="0"/>
              </a:rPr>
              <a:t>	}</a:t>
            </a:r>
          </a:p>
          <a:p>
            <a:pPr lvl="1" eaLnBrk="1" hangingPunct="1">
              <a:buFont typeface="Arial" charset="0"/>
              <a:buNone/>
            </a:pPr>
            <a:r>
              <a:rPr sz="2400" dirty="0" smtClean="0">
                <a:latin typeface="Courier New" pitchFamily="49" charset="0"/>
                <a:cs typeface="Courier New" pitchFamily="49" charset="0"/>
              </a:rPr>
              <a:t>	}</a:t>
            </a:r>
          </a:p>
          <a:p>
            <a:pPr lvl="1" eaLnBrk="1" hangingPunct="1">
              <a:buFont typeface="Arial" charset="0"/>
              <a:buNone/>
            </a:pPr>
            <a:r>
              <a:rPr sz="2400" dirty="0" smtClean="0">
                <a:latin typeface="Courier New" pitchFamily="49" charset="0"/>
                <a:cs typeface="Courier New" pitchFamily="49" charset="0"/>
              </a:rPr>
              <a:t>}</a:t>
            </a:r>
          </a:p>
        </p:txBody>
      </p:sp>
      <p:sp>
        <p:nvSpPr>
          <p:cNvPr id="37891" name="Rectangle 2"/>
          <p:cNvSpPr>
            <a:spLocks noGrp="1"/>
          </p:cNvSpPr>
          <p:nvPr>
            <p:ph type="title" idx="4294967295"/>
          </p:nvPr>
        </p:nvSpPr>
        <p:spPr>
          <a:xfrm>
            <a:off x="0" y="31750"/>
            <a:ext cx="9144000" cy="554038"/>
          </a:xfrm>
        </p:spPr>
        <p:txBody>
          <a:bodyPr>
            <a:normAutofit fontScale="90000"/>
          </a:bodyPr>
          <a:lstStyle/>
          <a:p>
            <a:pPr eaLnBrk="1" hangingPunct="1"/>
            <a:r>
              <a:rPr smtClean="0">
                <a:cs typeface="Arial" charset="0"/>
              </a:rPr>
              <a:t>Quiz</a:t>
            </a:r>
          </a:p>
        </p:txBody>
      </p:sp>
      <p:sp>
        <p:nvSpPr>
          <p:cNvPr id="4" name="TextBox 3"/>
          <p:cNvSpPr txBox="1"/>
          <p:nvPr/>
        </p:nvSpPr>
        <p:spPr>
          <a:xfrm>
            <a:off x="3733800" y="5791200"/>
            <a:ext cx="4724400" cy="40005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It will throw compilation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4294967295"/>
          </p:nvPr>
        </p:nvSpPr>
        <p:spPr>
          <a:xfrm>
            <a:off x="0" y="1143000"/>
            <a:ext cx="8229600" cy="5029200"/>
          </a:xfrm>
        </p:spPr>
        <p:txBody>
          <a:bodyPr>
            <a:normAutofit fontScale="92500" lnSpcReduction="10000"/>
          </a:bodyPr>
          <a:lstStyle/>
          <a:p>
            <a:pPr algn="just" eaLnBrk="1" hangingPunct="1"/>
            <a:endParaRPr sz="900" smtClean="0">
              <a:cs typeface="Arial" charset="0"/>
            </a:endParaRPr>
          </a:p>
          <a:p>
            <a:pPr algn="just" eaLnBrk="1" hangingPunct="1"/>
            <a:r>
              <a:rPr smtClean="0">
                <a:cs typeface="Arial" charset="0"/>
              </a:rPr>
              <a:t>When you use multiple catch statements, it is important to remember that exception subclasses must come before any of their exception superclasses</a:t>
            </a:r>
          </a:p>
          <a:p>
            <a:pPr algn="just" eaLnBrk="1" hangingPunct="1"/>
            <a:endParaRPr smtClean="0">
              <a:cs typeface="Arial" charset="0"/>
            </a:endParaRPr>
          </a:p>
          <a:p>
            <a:pPr algn="just" eaLnBrk="1" hangingPunct="1"/>
            <a:r>
              <a:rPr smtClean="0">
                <a:cs typeface="Arial" charset="0"/>
              </a:rPr>
              <a:t>This is because a catch statement that uses a superclass will catch exceptions of that type as well as exceptions of its subclasses</a:t>
            </a:r>
          </a:p>
          <a:p>
            <a:pPr algn="just" eaLnBrk="1" hangingPunct="1"/>
            <a:endParaRPr smtClean="0">
              <a:cs typeface="Arial" charset="0"/>
            </a:endParaRPr>
          </a:p>
          <a:p>
            <a:pPr algn="just" eaLnBrk="1" hangingPunct="1"/>
            <a:r>
              <a:rPr smtClean="0">
                <a:cs typeface="Arial" charset="0"/>
              </a:rPr>
              <a:t>Thus, a subclass exception would never be reached if it came after its superclass that manifests as an </a:t>
            </a:r>
            <a:r>
              <a:rPr b="1" smtClean="0">
                <a:cs typeface="Arial" charset="0"/>
              </a:rPr>
              <a:t>unreachable code error</a:t>
            </a:r>
            <a:endParaRPr smtClean="0">
              <a:cs typeface="Arial" charset="0"/>
            </a:endParaRPr>
          </a:p>
        </p:txBody>
      </p:sp>
      <p:sp>
        <p:nvSpPr>
          <p:cNvPr id="188418" name="Rectangle 2"/>
          <p:cNvSpPr>
            <a:spLocks noGrp="1"/>
          </p:cNvSpPr>
          <p:nvPr>
            <p:ph type="title" idx="4294967295"/>
          </p:nvPr>
        </p:nvSpPr>
        <p:spPr>
          <a:xfrm>
            <a:off x="-304800" y="304800"/>
            <a:ext cx="9448800" cy="914400"/>
          </a:xfrm>
        </p:spPr>
        <p:txBody>
          <a:bodyPr rtlCol="0">
            <a:noAutofit/>
          </a:bodyPr>
          <a:lstStyle/>
          <a:p>
            <a:pPr eaLnBrk="1" fontAlgn="auto" hangingPunct="1">
              <a:spcAft>
                <a:spcPts val="0"/>
              </a:spcAft>
              <a:defRPr/>
            </a:pPr>
            <a:r>
              <a:rPr sz="2000" smtClean="0">
                <a:solidFill>
                  <a:schemeClr val="tx1">
                    <a:lumMod val="65000"/>
                    <a:lumOff val="35000"/>
                  </a:schemeClr>
                </a:solidFill>
              </a:rPr>
              <a:t>Multiple Catch Statements involving Exception </a:t>
            </a:r>
            <a:r>
              <a:rPr sz="2000" err="1" smtClean="0">
                <a:solidFill>
                  <a:schemeClr val="tx1">
                    <a:lumMod val="65000"/>
                    <a:lumOff val="35000"/>
                  </a:schemeClr>
                </a:solidFill>
              </a:rPr>
              <a:t>Superclasses</a:t>
            </a:r>
            <a:r>
              <a:rPr sz="2000" smtClean="0">
                <a:solidFill>
                  <a:schemeClr val="tx1">
                    <a:lumMod val="65000"/>
                    <a:lumOff val="35000"/>
                  </a:schemeClr>
                </a:solidFill>
              </a:rPr>
              <a:t> &amp; Subclasses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idx="4294967295"/>
          </p:nvPr>
        </p:nvSpPr>
        <p:spPr>
          <a:xfrm>
            <a:off x="685800" y="762000"/>
            <a:ext cx="8458200" cy="6096000"/>
          </a:xfrm>
        </p:spPr>
        <p:txBody>
          <a:bodyPr/>
          <a:lstStyle/>
          <a:p>
            <a:pPr algn="just" eaLnBrk="1" hangingPunct="1"/>
            <a:r>
              <a:rPr sz="2200" smtClean="0">
                <a:cs typeface="Arial" charset="0"/>
              </a:rPr>
              <a:t>What will be the result, if we try to compile and execute the following code as java Ex2 100</a:t>
            </a:r>
          </a:p>
          <a:p>
            <a:pPr eaLnBrk="1" hangingPunct="1"/>
            <a:endParaRPr sz="1000" smtClean="0">
              <a:cs typeface="Arial" charset="0"/>
            </a:endParaRPr>
          </a:p>
          <a:p>
            <a:pPr eaLnBrk="1" hangingPunct="1">
              <a:buFont typeface="Arial" charset="0"/>
              <a:buNone/>
            </a:pPr>
            <a:r>
              <a:rPr sz="2200" smtClean="0">
                <a:latin typeface="Courier New" pitchFamily="49" charset="0"/>
                <a:cs typeface="Courier New" pitchFamily="49" charset="0"/>
              </a:rPr>
              <a:t>class Ex2 {</a:t>
            </a:r>
          </a:p>
          <a:p>
            <a:pPr eaLnBrk="1" hangingPunct="1">
              <a:buFont typeface="Arial" charset="0"/>
              <a:buNone/>
            </a:pPr>
            <a:r>
              <a:rPr sz="2200" smtClean="0">
                <a:latin typeface="Courier New" pitchFamily="49" charset="0"/>
                <a:cs typeface="Courier New" pitchFamily="49" charset="0"/>
              </a:rPr>
              <a:t>		public static void main(String[] args) {</a:t>
            </a:r>
          </a:p>
          <a:p>
            <a:pPr lvl="1" eaLnBrk="1" hangingPunct="1">
              <a:buFont typeface="Arial" charset="0"/>
              <a:buNone/>
            </a:pPr>
            <a:r>
              <a:rPr smtClean="0">
                <a:latin typeface="Courier New" pitchFamily="49" charset="0"/>
                <a:cs typeface="Courier New" pitchFamily="49" charset="0"/>
              </a:rPr>
              <a:t>	</a:t>
            </a:r>
            <a:r>
              <a:rPr sz="2000" smtClean="0">
                <a:latin typeface="Courier New" pitchFamily="49" charset="0"/>
                <a:cs typeface="Courier New" pitchFamily="49" charset="0"/>
              </a:rPr>
              <a:t>try {</a:t>
            </a:r>
          </a:p>
          <a:p>
            <a:pPr lvl="1" eaLnBrk="1" hangingPunct="1">
              <a:buFont typeface="Arial" charset="0"/>
              <a:buNone/>
            </a:pPr>
            <a:r>
              <a:rPr sz="2000" smtClean="0">
                <a:latin typeface="Courier New" pitchFamily="49" charset="0"/>
                <a:cs typeface="Courier New" pitchFamily="49" charset="0"/>
              </a:rPr>
              <a:t>		int i= Integer.parseInt(args[0]);</a:t>
            </a:r>
          </a:p>
          <a:p>
            <a:pPr lvl="1" eaLnBrk="1" hangingPunct="1">
              <a:buFont typeface="Arial" charset="0"/>
              <a:buNone/>
            </a:pPr>
            <a:r>
              <a:rPr sz="2000" smtClean="0">
                <a:latin typeface="Courier New" pitchFamily="49" charset="0"/>
                <a:cs typeface="Courier New" pitchFamily="49" charset="0"/>
              </a:rPr>
              <a:t>		System.out.println(i);</a:t>
            </a:r>
          </a:p>
          <a:p>
            <a:pPr lvl="1" eaLnBrk="1" hangingPunct="1">
              <a:buFont typeface="Arial" charset="0"/>
              <a:buNone/>
            </a:pPr>
            <a:r>
              <a:rPr sz="2000" smtClean="0">
                <a:latin typeface="Courier New" pitchFamily="49" charset="0"/>
                <a:cs typeface="Courier New" pitchFamily="49" charset="0"/>
              </a:rPr>
              <a:t>	}</a:t>
            </a:r>
          </a:p>
          <a:p>
            <a:pPr lvl="1" eaLnBrk="1" hangingPunct="1">
              <a:buFont typeface="Arial" charset="0"/>
              <a:buNone/>
            </a:pPr>
            <a:r>
              <a:rPr sz="2000" smtClean="0">
                <a:latin typeface="Courier New" pitchFamily="49" charset="0"/>
                <a:cs typeface="Courier New" pitchFamily="49" charset="0"/>
              </a:rPr>
              <a:t>	catch(RuntimeException e) {</a:t>
            </a:r>
          </a:p>
          <a:p>
            <a:pPr lvl="2" eaLnBrk="1" hangingPunct="1">
              <a:buFont typeface="Arial" charset="0"/>
              <a:buNone/>
            </a:pPr>
            <a:r>
              <a:rPr sz="2000" smtClean="0">
                <a:latin typeface="Courier New" pitchFamily="49" charset="0"/>
                <a:cs typeface="Courier New" pitchFamily="49" charset="0"/>
              </a:rPr>
              <a:t>System.out.println(e);</a:t>
            </a:r>
          </a:p>
          <a:p>
            <a:pPr lvl="1" eaLnBrk="1" hangingPunct="1">
              <a:buFont typeface="Arial" charset="0"/>
              <a:buNone/>
            </a:pPr>
            <a:r>
              <a:rPr sz="2000" smtClean="0">
                <a:latin typeface="Courier New" pitchFamily="49" charset="0"/>
                <a:cs typeface="Courier New" pitchFamily="49" charset="0"/>
              </a:rPr>
              <a:t>	}</a:t>
            </a:r>
          </a:p>
          <a:p>
            <a:pPr lvl="1" eaLnBrk="1" hangingPunct="1">
              <a:buFont typeface="Arial" charset="0"/>
              <a:buNone/>
            </a:pPr>
            <a:r>
              <a:rPr sz="2000" smtClean="0">
                <a:latin typeface="Courier New" pitchFamily="49" charset="0"/>
                <a:cs typeface="Courier New" pitchFamily="49" charset="0"/>
              </a:rPr>
              <a:t>	catch(NumberFormatException e) {</a:t>
            </a:r>
          </a:p>
          <a:p>
            <a:pPr lvl="1" eaLnBrk="1" hangingPunct="1">
              <a:buFont typeface="Arial" charset="0"/>
              <a:buNone/>
            </a:pPr>
            <a:r>
              <a:rPr sz="2000" smtClean="0">
                <a:latin typeface="Courier New" pitchFamily="49" charset="0"/>
                <a:cs typeface="Courier New" pitchFamily="49" charset="0"/>
              </a:rPr>
              <a:t>		System.out.println(e);}</a:t>
            </a:r>
          </a:p>
          <a:p>
            <a:pPr eaLnBrk="1" hangingPunct="1">
              <a:buFont typeface="Arial" charset="0"/>
              <a:buNone/>
            </a:pPr>
            <a:r>
              <a:rPr sz="2200" smtClean="0">
                <a:latin typeface="Courier New" pitchFamily="49" charset="0"/>
                <a:cs typeface="Courier New" pitchFamily="49" charset="0"/>
              </a:rPr>
              <a:t>	}</a:t>
            </a:r>
          </a:p>
          <a:p>
            <a:pPr eaLnBrk="1" hangingPunct="1">
              <a:buFont typeface="Arial" charset="0"/>
              <a:buNone/>
            </a:pPr>
            <a:r>
              <a:rPr sz="2200" smtClean="0">
                <a:latin typeface="Courier New" pitchFamily="49" charset="0"/>
                <a:cs typeface="Courier New" pitchFamily="49" charset="0"/>
              </a:rPr>
              <a:t>}</a:t>
            </a:r>
          </a:p>
        </p:txBody>
      </p:sp>
      <p:sp>
        <p:nvSpPr>
          <p:cNvPr id="39939"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Quiz</a:t>
            </a:r>
          </a:p>
        </p:txBody>
      </p:sp>
      <p:sp>
        <p:nvSpPr>
          <p:cNvPr id="4" name="TextBox 3"/>
          <p:cNvSpPr txBox="1"/>
          <p:nvPr/>
        </p:nvSpPr>
        <p:spPr>
          <a:xfrm>
            <a:off x="4495800" y="5791200"/>
            <a:ext cx="4114800" cy="40005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It will throw compilation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4294967295"/>
          </p:nvPr>
        </p:nvSpPr>
        <p:spPr>
          <a:xfrm>
            <a:off x="990600" y="914400"/>
            <a:ext cx="8153400" cy="5029200"/>
          </a:xfrm>
        </p:spPr>
        <p:txBody>
          <a:bodyPr/>
          <a:lstStyle/>
          <a:p>
            <a:pPr algn="just" eaLnBrk="1" hangingPunct="1">
              <a:lnSpc>
                <a:spcPct val="90000"/>
              </a:lnSpc>
            </a:pPr>
            <a:r>
              <a:rPr sz="2400" smtClean="0">
                <a:cs typeface="Arial" charset="0"/>
              </a:rPr>
              <a:t>The </a:t>
            </a:r>
            <a:r>
              <a:rPr sz="2400" b="1" smtClean="0">
                <a:cs typeface="Arial" charset="0"/>
              </a:rPr>
              <a:t>try</a:t>
            </a:r>
            <a:r>
              <a:rPr sz="2400" smtClean="0">
                <a:cs typeface="Arial" charset="0"/>
              </a:rPr>
              <a:t> statement can be nested</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If an inner </a:t>
            </a:r>
            <a:r>
              <a:rPr sz="2400" b="1" smtClean="0">
                <a:cs typeface="Arial" charset="0"/>
              </a:rPr>
              <a:t>try</a:t>
            </a:r>
            <a:r>
              <a:rPr sz="2400" smtClean="0">
                <a:cs typeface="Arial" charset="0"/>
              </a:rPr>
              <a:t> statement does not have a </a:t>
            </a:r>
            <a:r>
              <a:rPr sz="2400" b="1" smtClean="0">
                <a:cs typeface="Arial" charset="0"/>
              </a:rPr>
              <a:t>catch</a:t>
            </a:r>
            <a:r>
              <a:rPr sz="2400" smtClean="0">
                <a:cs typeface="Arial" charset="0"/>
              </a:rPr>
              <a:t> handler for a particular exception, the outer block’s catch handler will handle the exception</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This continues until one of the </a:t>
            </a:r>
            <a:r>
              <a:rPr sz="2400" b="1" smtClean="0">
                <a:cs typeface="Arial" charset="0"/>
              </a:rPr>
              <a:t>catch</a:t>
            </a:r>
            <a:r>
              <a:rPr sz="2400" smtClean="0">
                <a:cs typeface="Arial" charset="0"/>
              </a:rPr>
              <a:t> statement succeeds, or until all of the nested </a:t>
            </a:r>
            <a:r>
              <a:rPr sz="2400" b="1" smtClean="0">
                <a:cs typeface="Arial" charset="0"/>
              </a:rPr>
              <a:t>try</a:t>
            </a:r>
            <a:r>
              <a:rPr sz="2400" smtClean="0">
                <a:cs typeface="Arial" charset="0"/>
              </a:rPr>
              <a:t> statements are exhausted</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If no catch statement matches, then the Java runtime system will handle the exception</a:t>
            </a:r>
          </a:p>
        </p:txBody>
      </p:sp>
      <p:sp>
        <p:nvSpPr>
          <p:cNvPr id="40963" name="Rectangle 2"/>
          <p:cNvSpPr>
            <a:spLocks noGrp="1"/>
          </p:cNvSpPr>
          <p:nvPr>
            <p:ph type="title" idx="4294967295"/>
          </p:nvPr>
        </p:nvSpPr>
        <p:spPr>
          <a:xfrm>
            <a:off x="0" y="152400"/>
            <a:ext cx="7562850" cy="533400"/>
          </a:xfrm>
        </p:spPr>
        <p:txBody>
          <a:bodyPr>
            <a:normAutofit fontScale="90000"/>
          </a:bodyPr>
          <a:lstStyle/>
          <a:p>
            <a:pPr eaLnBrk="1" hangingPunct="1"/>
            <a:r>
              <a:rPr smtClean="0">
                <a:cs typeface="Arial" charset="0"/>
              </a:rPr>
              <a:t>Nested try Statements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idx="4294967295"/>
          </p:nvPr>
        </p:nvSpPr>
        <p:spPr>
          <a:xfrm>
            <a:off x="0" y="1143000"/>
            <a:ext cx="8077200" cy="5029200"/>
          </a:xfrm>
        </p:spPr>
        <p:txBody>
          <a:bodyPr>
            <a:normAutofit lnSpcReduction="10000"/>
          </a:bodyPr>
          <a:lstStyle/>
          <a:p>
            <a:pPr algn="just" eaLnBrk="1" hangingPunct="1">
              <a:lnSpc>
                <a:spcPct val="90000"/>
              </a:lnSpc>
            </a:pPr>
            <a:r>
              <a:rPr sz="2400" smtClean="0">
                <a:cs typeface="Arial" charset="0"/>
              </a:rPr>
              <a:t>System-generated exceptions are thrown automatically</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At times you may want to throw the exceptions explicitly which can be done using the </a:t>
            </a:r>
            <a:r>
              <a:rPr sz="2400" b="1" smtClean="0">
                <a:cs typeface="Arial" charset="0"/>
              </a:rPr>
              <a:t>throw </a:t>
            </a:r>
            <a:r>
              <a:rPr sz="2400" smtClean="0">
                <a:cs typeface="Arial" charset="0"/>
              </a:rPr>
              <a:t>keyword</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The exception-handler is also in the same block</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The general form of throw is: </a:t>
            </a:r>
          </a:p>
          <a:p>
            <a:pPr lvl="1" algn="just" eaLnBrk="1" hangingPunct="1">
              <a:lnSpc>
                <a:spcPct val="90000"/>
              </a:lnSpc>
            </a:pPr>
            <a:r>
              <a:rPr sz="2000" smtClean="0"/>
              <a:t>throw </a:t>
            </a:r>
            <a:r>
              <a:rPr sz="2000" b="1" smtClean="0"/>
              <a:t>ThrowableInstance</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Here, </a:t>
            </a:r>
            <a:r>
              <a:rPr sz="2400" b="1" smtClean="0">
                <a:cs typeface="Arial" charset="0"/>
              </a:rPr>
              <a:t>ThrowableInstance</a:t>
            </a:r>
            <a:r>
              <a:rPr sz="2400" smtClean="0">
                <a:cs typeface="Arial" charset="0"/>
              </a:rPr>
              <a:t> must be an object of type </a:t>
            </a:r>
            <a:r>
              <a:rPr sz="2400" b="1" smtClean="0">
                <a:cs typeface="Arial" charset="0"/>
              </a:rPr>
              <a:t>Throwable</a:t>
            </a:r>
            <a:r>
              <a:rPr sz="2400" smtClean="0">
                <a:cs typeface="Arial" charset="0"/>
              </a:rPr>
              <a:t>, or a subclass of </a:t>
            </a:r>
            <a:r>
              <a:rPr sz="2400" b="1" smtClean="0">
                <a:cs typeface="Arial" charset="0"/>
              </a:rPr>
              <a:t>Throwable</a:t>
            </a:r>
            <a:endParaRPr sz="2400" smtClean="0">
              <a:cs typeface="Arial" charset="0"/>
            </a:endParaRPr>
          </a:p>
        </p:txBody>
      </p:sp>
      <p:sp>
        <p:nvSpPr>
          <p:cNvPr id="41987"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Using throw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idx="4294967295"/>
          </p:nvPr>
        </p:nvSpPr>
        <p:spPr>
          <a:xfrm>
            <a:off x="914400" y="838200"/>
            <a:ext cx="8229600" cy="6019800"/>
          </a:xfrm>
        </p:spPr>
        <p:txBody>
          <a:bodyPr/>
          <a:lstStyle/>
          <a:p>
            <a:pPr eaLnBrk="1" hangingPunct="1">
              <a:buFont typeface="Arial" charset="0"/>
              <a:buNone/>
            </a:pPr>
            <a:r>
              <a:rPr sz="1900" smtClean="0">
                <a:latin typeface="Courier New" pitchFamily="49" charset="0"/>
                <a:cs typeface="Courier New" pitchFamily="49" charset="0"/>
              </a:rPr>
              <a:t>class ThrowDemo{</a:t>
            </a:r>
          </a:p>
          <a:p>
            <a:pPr eaLnBrk="1" hangingPunct="1">
              <a:buFont typeface="Arial" charset="0"/>
              <a:buNone/>
            </a:pPr>
            <a:r>
              <a:rPr sz="1900" smtClean="0">
                <a:latin typeface="Courier New" pitchFamily="49" charset="0"/>
                <a:cs typeface="Courier New" pitchFamily="49" charset="0"/>
              </a:rPr>
              <a:t> 	public static void main(String args[]) {</a:t>
            </a:r>
          </a:p>
          <a:p>
            <a:pPr eaLnBrk="1" hangingPunct="1">
              <a:buFont typeface="Arial" charset="0"/>
              <a:buNone/>
            </a:pPr>
            <a:r>
              <a:rPr sz="1900" smtClean="0">
                <a:latin typeface="Courier New" pitchFamily="49" charset="0"/>
                <a:cs typeface="Courier New" pitchFamily="49" charset="0"/>
              </a:rPr>
              <a:t>		try {</a:t>
            </a:r>
          </a:p>
          <a:p>
            <a:pPr eaLnBrk="1" hangingPunct="1">
              <a:buFont typeface="Arial" charset="0"/>
              <a:buNone/>
            </a:pPr>
            <a:r>
              <a:rPr sz="1900" smtClean="0">
                <a:latin typeface="Courier New" pitchFamily="49" charset="0"/>
                <a:cs typeface="Courier New" pitchFamily="49" charset="0"/>
              </a:rPr>
              <a:t>	   	 int age=Integer.parseInt(args[0]);</a:t>
            </a:r>
          </a:p>
          <a:p>
            <a:pPr eaLnBrk="1" hangingPunct="1">
              <a:buFont typeface="Arial" charset="0"/>
              <a:buNone/>
            </a:pPr>
            <a:r>
              <a:rPr sz="1900" smtClean="0">
                <a:latin typeface="Courier New" pitchFamily="49" charset="0"/>
                <a:cs typeface="Courier New" pitchFamily="49" charset="0"/>
              </a:rPr>
              <a:t>	   	 if(age &lt; 18)</a:t>
            </a:r>
          </a:p>
          <a:p>
            <a:pPr eaLnBrk="1" hangingPunct="1">
              <a:buFont typeface="Arial" charset="0"/>
              <a:buNone/>
            </a:pPr>
            <a:r>
              <a:rPr sz="1900" smtClean="0">
                <a:latin typeface="Courier New" pitchFamily="49" charset="0"/>
                <a:cs typeface="Courier New" pitchFamily="49" charset="0"/>
              </a:rPr>
              <a:t>				throw new ArithmeticException();</a:t>
            </a:r>
          </a:p>
          <a:p>
            <a:pPr eaLnBrk="1" hangingPunct="1">
              <a:buFont typeface="Arial" charset="0"/>
              <a:buNone/>
            </a:pPr>
            <a:r>
              <a:rPr sz="1900" smtClean="0">
                <a:latin typeface="Courier New" pitchFamily="49" charset="0"/>
                <a:cs typeface="Courier New" pitchFamily="49" charset="0"/>
              </a:rPr>
              <a:t>		 	else</a:t>
            </a:r>
          </a:p>
          <a:p>
            <a:pPr eaLnBrk="1" hangingPunct="1">
              <a:buFont typeface="Arial" charset="0"/>
              <a:buNone/>
            </a:pPr>
            <a:r>
              <a:rPr sz="1900" smtClean="0">
                <a:latin typeface="Courier New" pitchFamily="49" charset="0"/>
                <a:cs typeface="Courier New" pitchFamily="49" charset="0"/>
              </a:rPr>
              <a:t>		   		if(age &gt;=60) </a:t>
            </a:r>
          </a:p>
          <a:p>
            <a:pPr eaLnBrk="1" hangingPunct="1">
              <a:buFont typeface="Arial" charset="0"/>
              <a:buNone/>
            </a:pPr>
            <a:r>
              <a:rPr sz="1900" smtClean="0">
                <a:latin typeface="Courier New" pitchFamily="49" charset="0"/>
                <a:cs typeface="Courier New" pitchFamily="49" charset="0"/>
              </a:rPr>
              <a:t>					throw new ArithmeticException("Employee is retired");</a:t>
            </a:r>
          </a:p>
          <a:p>
            <a:pPr eaLnBrk="1" hangingPunct="1">
              <a:buFont typeface="Arial" charset="0"/>
              <a:buNone/>
            </a:pPr>
            <a:r>
              <a:rPr sz="1900" smtClean="0">
                <a:latin typeface="Courier New" pitchFamily="49" charset="0"/>
                <a:cs typeface="Courier New" pitchFamily="49" charset="0"/>
              </a:rPr>
              <a:t>		}</a:t>
            </a:r>
          </a:p>
          <a:p>
            <a:pPr eaLnBrk="1" hangingPunct="1">
              <a:buFont typeface="Arial" charset="0"/>
              <a:buNone/>
            </a:pPr>
            <a:r>
              <a:rPr sz="1900" smtClean="0">
                <a:latin typeface="Courier New" pitchFamily="49" charset="0"/>
                <a:cs typeface="Courier New" pitchFamily="49" charset="0"/>
              </a:rPr>
              <a:t>	catch(ArithmeticException e) {</a:t>
            </a:r>
          </a:p>
          <a:p>
            <a:pPr eaLnBrk="1" hangingPunct="1">
              <a:buFont typeface="Arial" charset="0"/>
              <a:buNone/>
            </a:pPr>
            <a:r>
              <a:rPr sz="1900" smtClean="0">
                <a:latin typeface="Courier New" pitchFamily="49" charset="0"/>
                <a:cs typeface="Courier New" pitchFamily="49" charset="0"/>
              </a:rPr>
              <a:t>		System.out.println(e);</a:t>
            </a:r>
          </a:p>
          <a:p>
            <a:pPr eaLnBrk="1" hangingPunct="1">
              <a:buFont typeface="Arial" charset="0"/>
              <a:buNone/>
            </a:pPr>
            <a:r>
              <a:rPr sz="1900" smtClean="0">
                <a:latin typeface="Courier New" pitchFamily="49" charset="0"/>
                <a:cs typeface="Courier New" pitchFamily="49" charset="0"/>
              </a:rPr>
              <a:t>	}</a:t>
            </a:r>
          </a:p>
          <a:p>
            <a:pPr eaLnBrk="1" hangingPunct="1">
              <a:buFont typeface="Arial" charset="0"/>
              <a:buNone/>
            </a:pPr>
            <a:r>
              <a:rPr sz="1900" smtClean="0">
                <a:latin typeface="Courier New" pitchFamily="49" charset="0"/>
                <a:cs typeface="Courier New" pitchFamily="49" charset="0"/>
              </a:rPr>
              <a:t>	System.out.println("After Catch");</a:t>
            </a:r>
          </a:p>
          <a:p>
            <a:pPr eaLnBrk="1" hangingPunct="1">
              <a:buFont typeface="Arial" charset="0"/>
              <a:buNone/>
            </a:pPr>
            <a:r>
              <a:rPr sz="1900" smtClean="0">
                <a:latin typeface="Courier New" pitchFamily="49" charset="0"/>
                <a:cs typeface="Courier New" pitchFamily="49" charset="0"/>
              </a:rPr>
              <a:t>    }</a:t>
            </a:r>
          </a:p>
          <a:p>
            <a:pPr eaLnBrk="1" hangingPunct="1">
              <a:buFont typeface="Arial" charset="0"/>
              <a:buNone/>
            </a:pPr>
            <a:r>
              <a:rPr sz="1900" smtClean="0">
                <a:latin typeface="Courier New" pitchFamily="49" charset="0"/>
                <a:cs typeface="Courier New" pitchFamily="49" charset="0"/>
              </a:rPr>
              <a:t>}</a:t>
            </a:r>
          </a:p>
        </p:txBody>
      </p:sp>
      <p:sp>
        <p:nvSpPr>
          <p:cNvPr id="43011"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Using throw (Contd.).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304800" y="179388"/>
            <a:ext cx="8534400" cy="555625"/>
          </a:xfrm>
          <a:prstGeom prst="rect">
            <a:avLst/>
          </a:prstGeom>
          <a:noFill/>
          <a:ln w="9525">
            <a:noFill/>
            <a:miter lim="800000"/>
            <a:headEnd/>
            <a:tailEnd/>
          </a:ln>
        </p:spPr>
        <p:txBody>
          <a:bodyPr>
            <a:spAutoFit/>
          </a:bodyPr>
          <a:lstStyle/>
          <a:p>
            <a:r>
              <a:rPr lang="en-US" sz="3000" b="1"/>
              <a:t>Match the following :</a:t>
            </a:r>
          </a:p>
        </p:txBody>
      </p:sp>
      <p:graphicFrame>
        <p:nvGraphicFramePr>
          <p:cNvPr id="3" name="Table 2"/>
          <p:cNvGraphicFramePr>
            <a:graphicFrameLocks noGrp="1"/>
          </p:cNvGraphicFramePr>
          <p:nvPr/>
        </p:nvGraphicFramePr>
        <p:xfrm>
          <a:off x="571500" y="2133600"/>
          <a:ext cx="8001000" cy="3327462"/>
        </p:xfrm>
        <a:graphic>
          <a:graphicData uri="http://schemas.openxmlformats.org/drawingml/2006/table">
            <a:tbl>
              <a:tblPr/>
              <a:tblGrid>
                <a:gridCol w="3124200"/>
                <a:gridCol w="4876800"/>
              </a:tblGrid>
              <a:tr h="435410">
                <a:tc>
                  <a:txBody>
                    <a:bodyPr/>
                    <a:lstStyle/>
                    <a:p>
                      <a:pPr marL="0" marR="0">
                        <a:lnSpc>
                          <a:spcPct val="115000"/>
                        </a:lnSpc>
                        <a:spcBef>
                          <a:spcPts val="0"/>
                        </a:spcBef>
                        <a:spcAft>
                          <a:spcPts val="0"/>
                        </a:spcAft>
                      </a:pPr>
                      <a:r>
                        <a:rPr lang="en-US" sz="2000" b="1" dirty="0">
                          <a:latin typeface="Arial" pitchFamily="34" charset="0"/>
                          <a:ea typeface="Calibri"/>
                          <a:cs typeface="Arial" pitchFamily="34" charset="0"/>
                        </a:rPr>
                        <a:t>Column A</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b="1" dirty="0">
                          <a:latin typeface="Arial" pitchFamily="34" charset="0"/>
                          <a:ea typeface="Calibri"/>
                          <a:cs typeface="Arial" pitchFamily="34" charset="0"/>
                        </a:rPr>
                        <a:t>Column B</a:t>
                      </a:r>
                      <a:endParaRPr lang="en-US" sz="20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r h="435410">
                <a:tc>
                  <a:txBody>
                    <a:bodyPr/>
                    <a:lstStyle/>
                    <a:p>
                      <a:pPr marL="0" marR="0">
                        <a:lnSpc>
                          <a:spcPct val="115000"/>
                        </a:lnSpc>
                        <a:spcBef>
                          <a:spcPts val="0"/>
                        </a:spcBef>
                        <a:spcAft>
                          <a:spcPts val="0"/>
                        </a:spcAft>
                      </a:pPr>
                      <a:r>
                        <a:rPr lang="en-US" sz="2000" b="0" dirty="0" smtClean="0">
                          <a:latin typeface="Arial" pitchFamily="34" charset="0"/>
                          <a:ea typeface="Calibri"/>
                          <a:cs typeface="Arial" pitchFamily="34" charset="0"/>
                        </a:rPr>
                        <a:t>a) An</a:t>
                      </a:r>
                      <a:r>
                        <a:rPr lang="en-US" sz="2000" b="0" baseline="0" dirty="0" smtClean="0">
                          <a:latin typeface="Arial" pitchFamily="34" charset="0"/>
                          <a:ea typeface="Calibri"/>
                          <a:cs typeface="Arial" pitchFamily="34" charset="0"/>
                        </a:rPr>
                        <a:t> e</a:t>
                      </a:r>
                      <a:r>
                        <a:rPr lang="en-US" sz="2000" b="0" dirty="0" smtClean="0">
                          <a:latin typeface="Arial" pitchFamily="34" charset="0"/>
                          <a:ea typeface="Calibri"/>
                          <a:cs typeface="Arial" pitchFamily="34" charset="0"/>
                        </a:rPr>
                        <a:t>xception </a:t>
                      </a:r>
                      <a:r>
                        <a:rPr lang="en-US" sz="2000" b="0" dirty="0">
                          <a:latin typeface="Arial" pitchFamily="34" charset="0"/>
                          <a:ea typeface="Calibri"/>
                          <a:cs typeface="Arial" pitchFamily="34" charset="0"/>
                        </a:rPr>
                        <a:t>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a</a:t>
                      </a:r>
                      <a:r>
                        <a:rPr lang="en-US" sz="2000" b="0" dirty="0" smtClean="0">
                          <a:latin typeface="Arial" pitchFamily="34" charset="0"/>
                          <a:ea typeface="Calibri"/>
                          <a:cs typeface="Arial" pitchFamily="34" charset="0"/>
                        </a:rPr>
                        <a:t>) Used </a:t>
                      </a:r>
                      <a:r>
                        <a:rPr lang="en-US" sz="2000" b="0" dirty="0">
                          <a:latin typeface="Arial" pitchFamily="34" charset="0"/>
                          <a:ea typeface="Calibri"/>
                          <a:cs typeface="Arial" pitchFamily="34" charset="0"/>
                        </a:rPr>
                        <a:t>to throw an exception explicitly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r h="435410">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b</a:t>
                      </a:r>
                      <a:r>
                        <a:rPr lang="en-US" sz="2000" b="0" dirty="0" smtClean="0">
                          <a:latin typeface="Arial" pitchFamily="34" charset="0"/>
                          <a:ea typeface="Calibri"/>
                          <a:cs typeface="Arial" pitchFamily="34" charset="0"/>
                        </a:rPr>
                        <a:t>) </a:t>
                      </a:r>
                      <a:r>
                        <a:rPr lang="en-US" sz="2000" b="0" dirty="0" err="1" smtClean="0">
                          <a:latin typeface="Arial" pitchFamily="34" charset="0"/>
                          <a:ea typeface="Calibri"/>
                          <a:cs typeface="Arial" pitchFamily="34" charset="0"/>
                        </a:rPr>
                        <a:t>Throwable</a:t>
                      </a:r>
                      <a:endParaRPr lang="en-US" sz="2000" b="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b</a:t>
                      </a:r>
                      <a:r>
                        <a:rPr lang="en-US" sz="2000" b="0" dirty="0" smtClean="0">
                          <a:latin typeface="Arial" pitchFamily="34" charset="0"/>
                          <a:ea typeface="Calibri"/>
                          <a:cs typeface="Arial" pitchFamily="34" charset="0"/>
                        </a:rPr>
                        <a:t>) Caused </a:t>
                      </a:r>
                      <a:r>
                        <a:rPr lang="en-US" sz="2000" b="0" dirty="0">
                          <a:latin typeface="Arial" pitchFamily="34" charset="0"/>
                          <a:ea typeface="Calibri"/>
                          <a:cs typeface="Arial" pitchFamily="34" charset="0"/>
                        </a:rPr>
                        <a:t>by Dividing an integer by zero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r h="701009">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c</a:t>
                      </a:r>
                      <a:r>
                        <a:rPr lang="en-US" sz="2000" b="0" dirty="0" smtClean="0">
                          <a:latin typeface="Arial" pitchFamily="34" charset="0"/>
                          <a:ea typeface="Calibri"/>
                          <a:cs typeface="Arial" pitchFamily="34" charset="0"/>
                        </a:rPr>
                        <a:t>) </a:t>
                      </a:r>
                      <a:r>
                        <a:rPr lang="en-US" sz="2000" b="0" dirty="0" err="1" smtClean="0">
                          <a:latin typeface="Arial" pitchFamily="34" charset="0"/>
                          <a:ea typeface="Calibri"/>
                          <a:cs typeface="Arial" pitchFamily="34" charset="0"/>
                        </a:rPr>
                        <a:t>ArithmeticException</a:t>
                      </a:r>
                      <a:r>
                        <a:rPr lang="en-US" sz="2000" b="0" dirty="0" smtClean="0">
                          <a:latin typeface="Arial" pitchFamily="34" charset="0"/>
                          <a:ea typeface="Calibri"/>
                          <a:cs typeface="Arial" pitchFamily="34" charset="0"/>
                        </a:rPr>
                        <a:t> </a:t>
                      </a:r>
                      <a:r>
                        <a:rPr lang="en-US" sz="2000" b="0" dirty="0">
                          <a:latin typeface="Arial" pitchFamily="34" charset="0"/>
                          <a:ea typeface="Calibri"/>
                          <a:cs typeface="Arial" pitchFamily="34" charset="0"/>
                        </a:rPr>
                        <a:t>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c</a:t>
                      </a:r>
                      <a:r>
                        <a:rPr lang="en-US" sz="2000" b="0" dirty="0" smtClean="0">
                          <a:latin typeface="Arial" pitchFamily="34" charset="0"/>
                          <a:ea typeface="Calibri"/>
                          <a:cs typeface="Arial" pitchFamily="34" charset="0"/>
                        </a:rPr>
                        <a:t>) An </a:t>
                      </a:r>
                      <a:r>
                        <a:rPr lang="en-US" sz="2000" b="0" dirty="0">
                          <a:latin typeface="Arial" pitchFamily="34" charset="0"/>
                          <a:ea typeface="Calibri"/>
                          <a:cs typeface="Arial" pitchFamily="34" charset="0"/>
                        </a:rPr>
                        <a:t>event that can disrupt the normal flow of instructions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r h="701009">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d</a:t>
                      </a:r>
                      <a:r>
                        <a:rPr lang="en-US" sz="2000" b="0" dirty="0" smtClean="0">
                          <a:latin typeface="Arial" pitchFamily="34" charset="0"/>
                          <a:ea typeface="Calibri"/>
                          <a:cs typeface="Arial" pitchFamily="34" charset="0"/>
                        </a:rPr>
                        <a:t>) Catch </a:t>
                      </a:r>
                      <a:r>
                        <a:rPr lang="en-US" sz="2000" b="0" dirty="0">
                          <a:latin typeface="Arial" pitchFamily="34" charset="0"/>
                          <a:ea typeface="Calibri"/>
                          <a:cs typeface="Arial" pitchFamily="34" charset="0"/>
                        </a:rPr>
                        <a:t>Block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d</a:t>
                      </a:r>
                      <a:r>
                        <a:rPr lang="en-US" sz="2000" b="0" dirty="0" smtClean="0">
                          <a:latin typeface="Arial" pitchFamily="34" charset="0"/>
                          <a:ea typeface="Calibri"/>
                          <a:cs typeface="Arial" pitchFamily="34" charset="0"/>
                        </a:rPr>
                        <a:t>) This  </a:t>
                      </a:r>
                      <a:r>
                        <a:rPr lang="en-US" sz="2000" b="0" dirty="0">
                          <a:latin typeface="Arial" pitchFamily="34" charset="0"/>
                          <a:ea typeface="Calibri"/>
                          <a:cs typeface="Arial" pitchFamily="34" charset="0"/>
                        </a:rPr>
                        <a:t>class is at the top of exception hierarchy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r h="619152">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e</a:t>
                      </a:r>
                      <a:r>
                        <a:rPr lang="en-US" sz="2000" b="0" dirty="0" smtClean="0">
                          <a:latin typeface="Arial" pitchFamily="34" charset="0"/>
                          <a:ea typeface="Calibri"/>
                          <a:cs typeface="Arial" pitchFamily="34" charset="0"/>
                        </a:rPr>
                        <a:t>) “</a:t>
                      </a:r>
                      <a:r>
                        <a:rPr lang="en-US" sz="2000" b="0" dirty="0">
                          <a:latin typeface="Arial" pitchFamily="34" charset="0"/>
                          <a:ea typeface="Calibri"/>
                          <a:cs typeface="Arial" pitchFamily="34" charset="0"/>
                        </a:rPr>
                        <a:t>throw” is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b="0" dirty="0">
                          <a:latin typeface="Arial" pitchFamily="34" charset="0"/>
                          <a:ea typeface="Calibri"/>
                          <a:cs typeface="Arial" pitchFamily="34" charset="0"/>
                        </a:rPr>
                        <a:t>e</a:t>
                      </a:r>
                      <a:r>
                        <a:rPr lang="en-US" sz="2000" b="0" dirty="0" smtClean="0">
                          <a:latin typeface="Arial" pitchFamily="34" charset="0"/>
                          <a:ea typeface="Calibri"/>
                          <a:cs typeface="Arial" pitchFamily="34" charset="0"/>
                        </a:rPr>
                        <a:t>) Exception </a:t>
                      </a:r>
                      <a:r>
                        <a:rPr lang="en-US" sz="2000" b="0" dirty="0">
                          <a:latin typeface="Arial" pitchFamily="34" charset="0"/>
                          <a:ea typeface="Calibri"/>
                          <a:cs typeface="Arial" pitchFamily="34" charset="0"/>
                        </a:rPr>
                        <a:t>Handler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44058"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44059" name="TextBox 4"/>
          <p:cNvSpPr txBox="1">
            <a:spLocks noChangeArrowheads="1"/>
          </p:cNvSpPr>
          <p:nvPr/>
        </p:nvSpPr>
        <p:spPr bwMode="auto">
          <a:xfrm>
            <a:off x="304800" y="990600"/>
            <a:ext cx="8229600" cy="830263"/>
          </a:xfrm>
          <a:prstGeom prst="rect">
            <a:avLst/>
          </a:prstGeom>
          <a:noFill/>
          <a:ln w="9525">
            <a:noFill/>
            <a:miter lim="800000"/>
            <a:headEnd/>
            <a:tailEnd/>
          </a:ln>
        </p:spPr>
        <p:txBody>
          <a:bodyPr>
            <a:spAutoFit/>
          </a:bodyPr>
          <a:lstStyle/>
          <a:p>
            <a:r>
              <a:rPr lang="en-US" sz="2400"/>
              <a:t>Match the content of Column A with the most appropriate content from column B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4294967295"/>
          </p:nvPr>
        </p:nvSpPr>
        <p:spPr>
          <a:xfrm>
            <a:off x="914400" y="990600"/>
            <a:ext cx="8229600" cy="5181600"/>
          </a:xfrm>
        </p:spPr>
        <p:txBody>
          <a:bodyPr>
            <a:normAutofit lnSpcReduction="10000"/>
          </a:bodyPr>
          <a:lstStyle/>
          <a:p>
            <a:pPr algn="just" eaLnBrk="1" hangingPunct="1"/>
            <a:r>
              <a:rPr smtClean="0">
                <a:cs typeface="Arial" charset="0"/>
              </a:rPr>
              <a:t>Sometimes, a method is capable of causing an exception that it does not handle</a:t>
            </a:r>
          </a:p>
          <a:p>
            <a:pPr algn="just" eaLnBrk="1" hangingPunct="1"/>
            <a:endParaRPr sz="900" smtClean="0">
              <a:cs typeface="Arial" charset="0"/>
            </a:endParaRPr>
          </a:p>
          <a:p>
            <a:pPr algn="just" eaLnBrk="1" hangingPunct="1"/>
            <a:r>
              <a:rPr smtClean="0">
                <a:cs typeface="Arial" charset="0"/>
              </a:rPr>
              <a:t>Then, it must specify this behaviour so that callers of the method can guard themselves against that exception</a:t>
            </a:r>
          </a:p>
          <a:p>
            <a:pPr algn="just" eaLnBrk="1" hangingPunct="1"/>
            <a:endParaRPr sz="900" smtClean="0">
              <a:cs typeface="Arial" charset="0"/>
            </a:endParaRPr>
          </a:p>
          <a:p>
            <a:pPr algn="just" eaLnBrk="1" hangingPunct="1"/>
            <a:r>
              <a:rPr smtClean="0">
                <a:cs typeface="Arial" charset="0"/>
              </a:rPr>
              <a:t>While declaring such methods, you have to specify what type of exception it may throw by using the </a:t>
            </a:r>
            <a:r>
              <a:rPr b="1" smtClean="0">
                <a:cs typeface="Arial" charset="0"/>
              </a:rPr>
              <a:t>throws </a:t>
            </a:r>
            <a:r>
              <a:rPr smtClean="0">
                <a:cs typeface="Arial" charset="0"/>
              </a:rPr>
              <a:t>keyword</a:t>
            </a:r>
          </a:p>
          <a:p>
            <a:pPr algn="just" eaLnBrk="1" hangingPunct="1"/>
            <a:endParaRPr sz="900" smtClean="0">
              <a:cs typeface="Arial" charset="0"/>
            </a:endParaRPr>
          </a:p>
          <a:p>
            <a:pPr algn="just" eaLnBrk="1" hangingPunct="1"/>
            <a:r>
              <a:rPr smtClean="0">
                <a:cs typeface="Arial" charset="0"/>
              </a:rPr>
              <a:t>A </a:t>
            </a:r>
            <a:r>
              <a:rPr b="1" smtClean="0">
                <a:cs typeface="Arial" charset="0"/>
              </a:rPr>
              <a:t>throws</a:t>
            </a:r>
            <a:r>
              <a:rPr smtClean="0">
                <a:cs typeface="Arial" charset="0"/>
              </a:rPr>
              <a:t> clause specifies a comma-separated list of exception types that a method might throw:</a:t>
            </a:r>
          </a:p>
          <a:p>
            <a:pPr lvl="1" algn="just" eaLnBrk="1" hangingPunct="1"/>
            <a:r>
              <a:rPr sz="2000" smtClean="0"/>
              <a:t>type method-name( parameter list) throws exception-list</a:t>
            </a:r>
            <a:endParaRPr sz="2000" b="1" smtClean="0"/>
          </a:p>
        </p:txBody>
      </p:sp>
      <p:sp>
        <p:nvSpPr>
          <p:cNvPr id="45059"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Using throws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idx="4294967295"/>
          </p:nvPr>
        </p:nvSpPr>
        <p:spPr>
          <a:xfrm>
            <a:off x="0" y="1066800"/>
            <a:ext cx="7924800" cy="5029200"/>
          </a:xfrm>
        </p:spPr>
        <p:txBody>
          <a:bodyPr/>
          <a:lstStyle/>
          <a:p>
            <a:pPr algn="just" eaLnBrk="1" hangingPunct="1">
              <a:buFont typeface="Arial" charset="0"/>
              <a:buNone/>
            </a:pPr>
            <a:r>
              <a:rPr lang="en-GB" sz="2400" smtClean="0">
                <a:cs typeface="Arial" charset="0"/>
              </a:rPr>
              <a:t>At  the end of this module, you will be able to:</a:t>
            </a:r>
          </a:p>
          <a:p>
            <a:pPr algn="just" eaLnBrk="1" hangingPunct="1">
              <a:buFont typeface="Arial" charset="0"/>
              <a:buNone/>
            </a:pPr>
            <a:endParaRPr lang="en-GB" sz="1400" smtClean="0">
              <a:cs typeface="Arial" charset="0"/>
            </a:endParaRPr>
          </a:p>
          <a:p>
            <a:pPr algn="just" eaLnBrk="1" hangingPunct="1"/>
            <a:r>
              <a:rPr lang="en-GB" sz="2400" smtClean="0">
                <a:cs typeface="Arial" charset="0"/>
              </a:rPr>
              <a:t>Describe the exception handling mechanism of Java</a:t>
            </a:r>
          </a:p>
          <a:p>
            <a:pPr algn="just" eaLnBrk="1" hangingPunct="1"/>
            <a:endParaRPr lang="en-GB" sz="2400" smtClean="0">
              <a:cs typeface="Arial" charset="0"/>
            </a:endParaRPr>
          </a:p>
          <a:p>
            <a:pPr algn="just" eaLnBrk="1" hangingPunct="1"/>
            <a:r>
              <a:rPr lang="en-GB" sz="2400" smtClean="0">
                <a:cs typeface="Arial" charset="0"/>
              </a:rPr>
              <a:t>Describe the use of the keywords that comprise Java’s exception handing mechanism</a:t>
            </a:r>
          </a:p>
          <a:p>
            <a:pPr algn="just" eaLnBrk="1" hangingPunct="1"/>
            <a:endParaRPr lang="en-GB" sz="2400" smtClean="0">
              <a:cs typeface="Arial" charset="0"/>
            </a:endParaRPr>
          </a:p>
          <a:p>
            <a:pPr algn="just" eaLnBrk="1" hangingPunct="1"/>
            <a:r>
              <a:rPr lang="en-GB" sz="2400" smtClean="0">
                <a:cs typeface="Arial" charset="0"/>
              </a:rPr>
              <a:t>Differentiate between checked and unchecked exceptions</a:t>
            </a:r>
          </a:p>
        </p:txBody>
      </p:sp>
      <p:sp>
        <p:nvSpPr>
          <p:cNvPr id="16387" name="Rectangle 2"/>
          <p:cNvSpPr>
            <a:spLocks noGrp="1"/>
          </p:cNvSpPr>
          <p:nvPr>
            <p:ph type="title" idx="4294967295"/>
          </p:nvPr>
        </p:nvSpPr>
        <p:spPr>
          <a:xfrm>
            <a:off x="0" y="152400"/>
            <a:ext cx="7562850" cy="554038"/>
          </a:xfrm>
        </p:spPr>
        <p:txBody>
          <a:bodyPr>
            <a:normAutofit fontScale="90000"/>
          </a:bodyPr>
          <a:lstStyle/>
          <a:p>
            <a:pPr eaLnBrk="1" hangingPunct="1"/>
            <a:r>
              <a:rPr lang="en-GB" smtClean="0">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4294967295"/>
          </p:nvPr>
        </p:nvSpPr>
        <p:spPr>
          <a:xfrm>
            <a:off x="914400" y="1143000"/>
            <a:ext cx="8229600" cy="5029200"/>
          </a:xfrm>
        </p:spPr>
        <p:txBody>
          <a:bodyPr/>
          <a:lstStyle/>
          <a:p>
            <a:pPr eaLnBrk="1" hangingPunct="1">
              <a:lnSpc>
                <a:spcPct val="80000"/>
              </a:lnSpc>
              <a:buFont typeface="Arial" charset="0"/>
              <a:buNone/>
            </a:pPr>
            <a:r>
              <a:rPr sz="2400" smtClean="0">
                <a:latin typeface="Courier New" pitchFamily="49" charset="0"/>
                <a:cs typeface="Courier New" pitchFamily="49" charset="0"/>
              </a:rPr>
              <a:t>class ThrowsDemo{</a:t>
            </a:r>
          </a:p>
          <a:p>
            <a:pPr eaLnBrk="1" hangingPunct="1">
              <a:lnSpc>
                <a:spcPct val="80000"/>
              </a:lnSpc>
              <a:buFont typeface="Arial" charset="0"/>
              <a:buNone/>
            </a:pPr>
            <a:r>
              <a:rPr sz="2400" smtClean="0">
                <a:latin typeface="Courier New" pitchFamily="49" charset="0"/>
                <a:cs typeface="Courier New" pitchFamily="49" charset="0"/>
              </a:rPr>
              <a:t>	static void throwOne(){</a:t>
            </a:r>
          </a:p>
          <a:p>
            <a:pPr eaLnBrk="1" hangingPunct="1">
              <a:lnSpc>
                <a:spcPct val="80000"/>
              </a:lnSpc>
              <a:buFont typeface="Arial" charset="0"/>
              <a:buNone/>
            </a:pPr>
            <a:r>
              <a:rPr sz="2400" smtClean="0">
                <a:latin typeface="Courier New" pitchFamily="49" charset="0"/>
                <a:cs typeface="Courier New" pitchFamily="49" charset="0"/>
              </a:rPr>
              <a:t>		System.out.println("Inside throwOne.");</a:t>
            </a:r>
          </a:p>
          <a:p>
            <a:pPr eaLnBrk="1" hangingPunct="1">
              <a:lnSpc>
                <a:spcPct val="80000"/>
              </a:lnSpc>
              <a:buFont typeface="Arial" charset="0"/>
              <a:buNone/>
            </a:pPr>
            <a:r>
              <a:rPr sz="2400" smtClean="0">
                <a:latin typeface="Courier New" pitchFamily="49" charset="0"/>
                <a:cs typeface="Courier New" pitchFamily="49" charset="0"/>
              </a:rPr>
              <a:t>		throw new FileNotFoundException();</a:t>
            </a:r>
          </a:p>
          <a:p>
            <a:pPr eaLnBrk="1" hangingPunct="1">
              <a:lnSpc>
                <a:spcPct val="80000"/>
              </a:lnSpc>
              <a:buFont typeface="Arial" charset="0"/>
              <a:buNone/>
            </a:pPr>
            <a:r>
              <a:rPr sz="2400" smtClean="0">
                <a:latin typeface="Courier New" pitchFamily="49" charset="0"/>
                <a:cs typeface="Courier New" pitchFamily="49" charset="0"/>
              </a:rPr>
              <a:t>	}</a:t>
            </a:r>
          </a:p>
          <a:p>
            <a:pPr eaLnBrk="1" hangingPunct="1">
              <a:lnSpc>
                <a:spcPct val="80000"/>
              </a:lnSpc>
              <a:buFont typeface="Arial" charset="0"/>
              <a:buNone/>
            </a:pPr>
            <a:r>
              <a:rPr sz="2400" smtClean="0">
                <a:latin typeface="Courier New" pitchFamily="49" charset="0"/>
                <a:cs typeface="Courier New" pitchFamily="49" charset="0"/>
              </a:rPr>
              <a:t>	public static void main(String args[]){</a:t>
            </a:r>
          </a:p>
          <a:p>
            <a:pPr eaLnBrk="1" hangingPunct="1">
              <a:lnSpc>
                <a:spcPct val="80000"/>
              </a:lnSpc>
              <a:buFont typeface="Arial" charset="0"/>
              <a:buNone/>
            </a:pPr>
            <a:r>
              <a:rPr sz="2400" smtClean="0">
                <a:latin typeface="Courier New" pitchFamily="49" charset="0"/>
                <a:cs typeface="Courier New" pitchFamily="49" charset="0"/>
              </a:rPr>
              <a:t>		throwOne();</a:t>
            </a:r>
          </a:p>
          <a:p>
            <a:pPr eaLnBrk="1" hangingPunct="1">
              <a:lnSpc>
                <a:spcPct val="80000"/>
              </a:lnSpc>
              <a:buFont typeface="Arial" charset="0"/>
              <a:buNone/>
            </a:pPr>
            <a:r>
              <a:rPr sz="2400" smtClean="0">
                <a:latin typeface="Courier New" pitchFamily="49" charset="0"/>
                <a:cs typeface="Courier New" pitchFamily="49" charset="0"/>
              </a:rPr>
              <a:t>	}</a:t>
            </a:r>
          </a:p>
          <a:p>
            <a:pPr eaLnBrk="1" hangingPunct="1">
              <a:lnSpc>
                <a:spcPct val="80000"/>
              </a:lnSpc>
              <a:buFont typeface="Arial" charset="0"/>
              <a:buNone/>
            </a:pPr>
            <a:r>
              <a:rPr sz="2400" smtClean="0">
                <a:latin typeface="Courier New" pitchFamily="49" charset="0"/>
                <a:cs typeface="Courier New" pitchFamily="49" charset="0"/>
              </a:rPr>
              <a:t>}</a:t>
            </a:r>
          </a:p>
          <a:p>
            <a:pPr eaLnBrk="1" hangingPunct="1">
              <a:lnSpc>
                <a:spcPct val="80000"/>
              </a:lnSpc>
              <a:buFont typeface="Arial" charset="0"/>
              <a:buNone/>
            </a:pPr>
            <a:endParaRPr sz="1800" smtClean="0">
              <a:cs typeface="Arial" charset="0"/>
            </a:endParaRPr>
          </a:p>
        </p:txBody>
      </p:sp>
      <p:sp>
        <p:nvSpPr>
          <p:cNvPr id="46083"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Using throws (Contd.).  </a:t>
            </a:r>
          </a:p>
        </p:txBody>
      </p:sp>
      <p:sp>
        <p:nvSpPr>
          <p:cNvPr id="4" name="TextBox 3"/>
          <p:cNvSpPr txBox="1"/>
          <p:nvPr/>
        </p:nvSpPr>
        <p:spPr>
          <a:xfrm>
            <a:off x="3124200" y="4572000"/>
            <a:ext cx="5105400" cy="1570038"/>
          </a:xfrm>
          <a:prstGeom prst="rect">
            <a:avLst/>
          </a:prstGeom>
          <a:solidFill>
            <a:schemeClr val="accent4">
              <a:lumMod val="20000"/>
              <a:lumOff val="80000"/>
            </a:schemeClr>
          </a:solidFill>
        </p:spPr>
        <p:txBody>
          <a:bodyPr>
            <a:spAutoFit/>
          </a:bodyPr>
          <a:lstStyle/>
          <a:p>
            <a:pPr>
              <a:defRPr/>
            </a:pPr>
            <a:r>
              <a:rPr lang="en-US" sz="2400" b="1" i="1" dirty="0"/>
              <a:t>What happens when this code is compiled  ?</a:t>
            </a:r>
          </a:p>
          <a:p>
            <a:pPr>
              <a:defRPr/>
            </a:pPr>
            <a:endParaRPr lang="en-US" sz="2400" b="1" dirty="0"/>
          </a:p>
          <a:p>
            <a:pPr>
              <a:defRPr/>
            </a:pPr>
            <a:r>
              <a:rPr lang="en-US" sz="2400" b="1" dirty="0">
                <a:solidFill>
                  <a:srgbClr val="FF0000"/>
                </a:solidFill>
              </a:rPr>
              <a:t>Compilation Error………why?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4294967295"/>
          </p:nvPr>
        </p:nvSpPr>
        <p:spPr>
          <a:xfrm>
            <a:off x="914400" y="1066800"/>
            <a:ext cx="8229600" cy="5257800"/>
          </a:xfrm>
        </p:spPr>
        <p:txBody>
          <a:bodyPr>
            <a:normAutofit/>
          </a:bodyPr>
          <a:lstStyle/>
          <a:p>
            <a:pPr eaLnBrk="1" fontAlgn="auto" hangingPunct="1">
              <a:lnSpc>
                <a:spcPct val="80000"/>
              </a:lnSpc>
              <a:spcAft>
                <a:spcPts val="0"/>
              </a:spcAft>
              <a:buFont typeface="Arial" charset="0"/>
              <a:buNone/>
              <a:defRPr/>
            </a:pPr>
            <a:r>
              <a:rPr sz="2200">
                <a:latin typeface="Courier New" pitchFamily="49" charset="0"/>
                <a:cs typeface="Courier New" pitchFamily="49" charset="0"/>
              </a:rPr>
              <a:t>import java.io.*;</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class </a:t>
            </a:r>
            <a:r>
              <a:rPr sz="2200" err="1">
                <a:latin typeface="Courier New" pitchFamily="49" charset="0"/>
                <a:cs typeface="Courier New" pitchFamily="49" charset="0"/>
              </a:rPr>
              <a:t>ThrowsDemo</a:t>
            </a:r>
            <a:r>
              <a:rPr sz="22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static void </a:t>
            </a:r>
            <a:r>
              <a:rPr sz="2200" err="1">
                <a:latin typeface="Courier New" pitchFamily="49" charset="0"/>
                <a:cs typeface="Courier New" pitchFamily="49" charset="0"/>
              </a:rPr>
              <a:t>throwOne</a:t>
            </a:r>
            <a:r>
              <a:rPr sz="2200">
                <a:latin typeface="Courier New" pitchFamily="49" charset="0"/>
                <a:cs typeface="Courier New" pitchFamily="49" charset="0"/>
              </a:rPr>
              <a:t>() throws </a:t>
            </a:r>
            <a:r>
              <a:rPr sz="2200" err="1">
                <a:latin typeface="Courier New" pitchFamily="49" charset="0"/>
                <a:cs typeface="Courier New" pitchFamily="49" charset="0"/>
              </a:rPr>
              <a:t>FileNotFoundException</a:t>
            </a:r>
            <a:r>
              <a:rPr sz="22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r>
              <a:rPr sz="2200" err="1">
                <a:latin typeface="Courier New" pitchFamily="49" charset="0"/>
                <a:cs typeface="Courier New" pitchFamily="49" charset="0"/>
              </a:rPr>
              <a:t>System.out.println</a:t>
            </a:r>
            <a:r>
              <a:rPr sz="2200">
                <a:latin typeface="Courier New" pitchFamily="49" charset="0"/>
                <a:cs typeface="Courier New" pitchFamily="49" charset="0"/>
              </a:rPr>
              <a:t>("Inside </a:t>
            </a:r>
            <a:r>
              <a:rPr sz="2200" err="1">
                <a:latin typeface="Courier New" pitchFamily="49" charset="0"/>
                <a:cs typeface="Courier New" pitchFamily="49" charset="0"/>
              </a:rPr>
              <a:t>throwOne</a:t>
            </a:r>
            <a:r>
              <a:rPr sz="22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throw new </a:t>
            </a:r>
            <a:r>
              <a:rPr sz="2200" err="1">
                <a:latin typeface="Courier New" pitchFamily="49" charset="0"/>
                <a:cs typeface="Courier New" pitchFamily="49" charset="0"/>
              </a:rPr>
              <a:t>FileNotFoundException</a:t>
            </a:r>
            <a:r>
              <a:rPr sz="22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public static void main(String </a:t>
            </a:r>
            <a:r>
              <a:rPr sz="2200" err="1">
                <a:latin typeface="Courier New" pitchFamily="49" charset="0"/>
                <a:cs typeface="Courier New" pitchFamily="49" charset="0"/>
              </a:rPr>
              <a:t>args</a:t>
            </a:r>
            <a:r>
              <a:rPr sz="22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try{</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r>
              <a:rPr sz="2200" err="1">
                <a:latin typeface="Courier New" pitchFamily="49" charset="0"/>
                <a:cs typeface="Courier New" pitchFamily="49" charset="0"/>
              </a:rPr>
              <a:t>throwOne</a:t>
            </a:r>
            <a:r>
              <a:rPr sz="22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catch (</a:t>
            </a:r>
            <a:r>
              <a:rPr sz="2200" err="1">
                <a:latin typeface="Courier New" pitchFamily="49" charset="0"/>
                <a:cs typeface="Courier New" pitchFamily="49" charset="0"/>
              </a:rPr>
              <a:t>FileNotFoundException</a:t>
            </a:r>
            <a:r>
              <a:rPr sz="2200">
                <a:latin typeface="Courier New" pitchFamily="49" charset="0"/>
                <a:cs typeface="Courier New" pitchFamily="49" charset="0"/>
              </a:rPr>
              <a:t> e){</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r>
              <a:rPr sz="2200" err="1">
                <a:latin typeface="Courier New" pitchFamily="49" charset="0"/>
                <a:cs typeface="Courier New" pitchFamily="49" charset="0"/>
              </a:rPr>
              <a:t>System.out.println</a:t>
            </a:r>
            <a:r>
              <a:rPr sz="2200">
                <a:latin typeface="Courier New" pitchFamily="49" charset="0"/>
                <a:cs typeface="Courier New" pitchFamily="49" charset="0"/>
              </a:rPr>
              <a:t>("Caught " + e);</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200">
                <a:latin typeface="Courier New" pitchFamily="49" charset="0"/>
                <a:cs typeface="Courier New" pitchFamily="49" charset="0"/>
              </a:rPr>
              <a:t>}</a:t>
            </a:r>
          </a:p>
        </p:txBody>
      </p:sp>
      <p:sp>
        <p:nvSpPr>
          <p:cNvPr id="47107"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Implementing throws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4294967295"/>
          </p:nvPr>
        </p:nvSpPr>
        <p:spPr>
          <a:xfrm>
            <a:off x="0" y="990600"/>
            <a:ext cx="8229600" cy="5029200"/>
          </a:xfrm>
        </p:spPr>
        <p:txBody>
          <a:bodyPr>
            <a:normAutofit lnSpcReduction="10000"/>
          </a:bodyPr>
          <a:lstStyle/>
          <a:p>
            <a:pPr algn="just" eaLnBrk="1" hangingPunct="1"/>
            <a:r>
              <a:rPr sz="2400" smtClean="0">
                <a:cs typeface="Arial" charset="0"/>
              </a:rPr>
              <a:t>When an exception occurs, the execution of the program takes a non-linear path, and could bypass certain statements </a:t>
            </a:r>
          </a:p>
          <a:p>
            <a:pPr algn="just" eaLnBrk="1" hangingPunct="1"/>
            <a:endParaRPr sz="900" smtClean="0">
              <a:cs typeface="Arial" charset="0"/>
            </a:endParaRPr>
          </a:p>
          <a:p>
            <a:pPr algn="just" eaLnBrk="1" hangingPunct="1"/>
            <a:r>
              <a:rPr sz="2400" smtClean="0">
                <a:cs typeface="Arial" charset="0"/>
              </a:rPr>
              <a:t>A program establishes a connection with a database, and an exception occurs</a:t>
            </a:r>
          </a:p>
          <a:p>
            <a:pPr algn="just" eaLnBrk="1" hangingPunct="1"/>
            <a:endParaRPr sz="900" smtClean="0">
              <a:cs typeface="Arial" charset="0"/>
            </a:endParaRPr>
          </a:p>
          <a:p>
            <a:pPr algn="just" eaLnBrk="1" hangingPunct="1"/>
            <a:r>
              <a:rPr sz="2400" smtClean="0">
                <a:cs typeface="Arial" charset="0"/>
              </a:rPr>
              <a:t>The program terminates, but the connection is still open </a:t>
            </a:r>
          </a:p>
          <a:p>
            <a:pPr algn="just" eaLnBrk="1" hangingPunct="1"/>
            <a:endParaRPr sz="900" smtClean="0">
              <a:cs typeface="Arial" charset="0"/>
            </a:endParaRPr>
          </a:p>
          <a:p>
            <a:pPr algn="just" eaLnBrk="1" hangingPunct="1"/>
            <a:r>
              <a:rPr sz="2400" smtClean="0">
                <a:cs typeface="Arial" charset="0"/>
              </a:rPr>
              <a:t>To close the connection, </a:t>
            </a:r>
            <a:r>
              <a:rPr sz="2400" b="1" smtClean="0">
                <a:cs typeface="Arial" charset="0"/>
              </a:rPr>
              <a:t>finally</a:t>
            </a:r>
            <a:r>
              <a:rPr sz="2400" smtClean="0">
                <a:cs typeface="Arial" charset="0"/>
              </a:rPr>
              <a:t> block should be used</a:t>
            </a:r>
          </a:p>
          <a:p>
            <a:pPr algn="just" eaLnBrk="1" hangingPunct="1"/>
            <a:endParaRPr sz="900" smtClean="0">
              <a:cs typeface="Arial" charset="0"/>
            </a:endParaRPr>
          </a:p>
          <a:p>
            <a:pPr algn="just" eaLnBrk="1" hangingPunct="1"/>
            <a:r>
              <a:rPr sz="2400" smtClean="0">
                <a:cs typeface="Arial" charset="0"/>
              </a:rPr>
              <a:t>The finally block is guaranteed to execute in all circumstances </a:t>
            </a:r>
          </a:p>
        </p:txBody>
      </p:sp>
      <p:sp>
        <p:nvSpPr>
          <p:cNvPr id="48131"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Using finally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4294967295"/>
          </p:nvPr>
        </p:nvSpPr>
        <p:spPr>
          <a:xfrm>
            <a:off x="914400" y="1143000"/>
            <a:ext cx="8229600" cy="5029200"/>
          </a:xfrm>
        </p:spPr>
        <p:txBody>
          <a:bodyPr>
            <a:normAutofit/>
          </a:bodyPr>
          <a:lstStyle/>
          <a:p>
            <a:pPr eaLnBrk="1" hangingPunct="1">
              <a:lnSpc>
                <a:spcPct val="80000"/>
              </a:lnSpc>
              <a:buFont typeface="Arial" charset="0"/>
              <a:buNone/>
            </a:pPr>
            <a:r>
              <a:rPr sz="2400" smtClean="0">
                <a:latin typeface="Courier New" pitchFamily="49" charset="0"/>
                <a:cs typeface="Courier New" pitchFamily="49" charset="0"/>
              </a:rPr>
              <a:t>import java.io.*;</a:t>
            </a:r>
          </a:p>
          <a:p>
            <a:pPr eaLnBrk="1" hangingPunct="1">
              <a:lnSpc>
                <a:spcPct val="80000"/>
              </a:lnSpc>
              <a:buFont typeface="Arial" charset="0"/>
              <a:buNone/>
            </a:pPr>
            <a:r>
              <a:rPr sz="2400" smtClean="0">
                <a:latin typeface="Courier New" pitchFamily="49" charset="0"/>
                <a:cs typeface="Courier New" pitchFamily="49" charset="0"/>
              </a:rPr>
              <a:t>class FinallyDemo{</a:t>
            </a:r>
          </a:p>
          <a:p>
            <a:pPr eaLnBrk="1" hangingPunct="1">
              <a:lnSpc>
                <a:spcPct val="80000"/>
              </a:lnSpc>
              <a:buFont typeface="Arial" charset="0"/>
              <a:buNone/>
            </a:pPr>
            <a:r>
              <a:rPr sz="2400" smtClean="0">
                <a:latin typeface="Courier New" pitchFamily="49" charset="0"/>
                <a:cs typeface="Courier New" pitchFamily="49" charset="0"/>
              </a:rPr>
              <a:t>	static void funcA() throws FileNotFoundException{</a:t>
            </a:r>
          </a:p>
          <a:p>
            <a:pPr eaLnBrk="1" hangingPunct="1">
              <a:lnSpc>
                <a:spcPct val="80000"/>
              </a:lnSpc>
              <a:buFont typeface="Arial" charset="0"/>
              <a:buNone/>
            </a:pPr>
            <a:r>
              <a:rPr sz="2400" smtClean="0">
                <a:latin typeface="Courier New" pitchFamily="49" charset="0"/>
                <a:cs typeface="Courier New" pitchFamily="49" charset="0"/>
              </a:rPr>
              <a:t>		try{</a:t>
            </a:r>
          </a:p>
          <a:p>
            <a:pPr eaLnBrk="1" hangingPunct="1">
              <a:lnSpc>
                <a:spcPct val="80000"/>
              </a:lnSpc>
              <a:buFont typeface="Arial" charset="0"/>
              <a:buNone/>
            </a:pPr>
            <a:r>
              <a:rPr sz="2400" smtClean="0">
                <a:latin typeface="Courier New" pitchFamily="49" charset="0"/>
                <a:cs typeface="Courier New" pitchFamily="49" charset="0"/>
              </a:rPr>
              <a:t>			System.out.println("inside funcA( )");</a:t>
            </a:r>
          </a:p>
          <a:p>
            <a:pPr eaLnBrk="1" hangingPunct="1">
              <a:lnSpc>
                <a:spcPct val="80000"/>
              </a:lnSpc>
              <a:buFont typeface="Arial" charset="0"/>
              <a:buNone/>
            </a:pPr>
            <a:r>
              <a:rPr sz="2400" smtClean="0">
                <a:latin typeface="Courier New" pitchFamily="49" charset="0"/>
                <a:cs typeface="Courier New" pitchFamily="49" charset="0"/>
              </a:rPr>
              <a:t>			throw new FileNotFoundException( );</a:t>
            </a:r>
          </a:p>
          <a:p>
            <a:pPr eaLnBrk="1" hangingPunct="1">
              <a:lnSpc>
                <a:spcPct val="80000"/>
              </a:lnSpc>
              <a:buFont typeface="Arial" charset="0"/>
              <a:buNone/>
            </a:pPr>
            <a:r>
              <a:rPr sz="2400" smtClean="0">
                <a:latin typeface="Courier New" pitchFamily="49" charset="0"/>
                <a:cs typeface="Courier New" pitchFamily="49" charset="0"/>
              </a:rPr>
              <a:t>		}</a:t>
            </a:r>
          </a:p>
          <a:p>
            <a:pPr eaLnBrk="1" hangingPunct="1">
              <a:lnSpc>
                <a:spcPct val="80000"/>
              </a:lnSpc>
              <a:buFont typeface="Arial" charset="0"/>
              <a:buNone/>
            </a:pPr>
            <a:r>
              <a:rPr sz="2400" smtClean="0">
                <a:latin typeface="Courier New" pitchFamily="49" charset="0"/>
                <a:cs typeface="Courier New" pitchFamily="49" charset="0"/>
              </a:rPr>
              <a:t>		finally{</a:t>
            </a:r>
          </a:p>
          <a:p>
            <a:pPr eaLnBrk="1" hangingPunct="1">
              <a:lnSpc>
                <a:spcPct val="80000"/>
              </a:lnSpc>
              <a:buFont typeface="Arial" charset="0"/>
              <a:buNone/>
            </a:pPr>
            <a:r>
              <a:rPr sz="2400" smtClean="0">
                <a:latin typeface="Courier New" pitchFamily="49" charset="0"/>
                <a:cs typeface="Courier New" pitchFamily="49" charset="0"/>
              </a:rPr>
              <a:t>			System.out.println("inside finally of funA( )");</a:t>
            </a:r>
          </a:p>
          <a:p>
            <a:pPr eaLnBrk="1" hangingPunct="1">
              <a:lnSpc>
                <a:spcPct val="80000"/>
              </a:lnSpc>
              <a:buFont typeface="Arial" charset="0"/>
              <a:buNone/>
            </a:pPr>
            <a:r>
              <a:rPr sz="2400" smtClean="0">
                <a:latin typeface="Courier New" pitchFamily="49" charset="0"/>
                <a:cs typeface="Courier New" pitchFamily="49" charset="0"/>
              </a:rPr>
              <a:t>	}</a:t>
            </a:r>
          </a:p>
          <a:p>
            <a:pPr eaLnBrk="1" hangingPunct="1">
              <a:lnSpc>
                <a:spcPct val="80000"/>
              </a:lnSpc>
              <a:buFont typeface="Arial" charset="0"/>
              <a:buNone/>
            </a:pPr>
            <a:r>
              <a:rPr sz="2400" smtClean="0">
                <a:latin typeface="Courier New" pitchFamily="49" charset="0"/>
                <a:cs typeface="Courier New" pitchFamily="49" charset="0"/>
              </a:rPr>
              <a:t>}</a:t>
            </a:r>
          </a:p>
          <a:p>
            <a:pPr eaLnBrk="1" hangingPunct="1">
              <a:lnSpc>
                <a:spcPct val="80000"/>
              </a:lnSpc>
              <a:buFont typeface="Arial" charset="0"/>
              <a:buNone/>
            </a:pPr>
            <a:endParaRPr smtClean="0">
              <a:cs typeface="Arial" charset="0"/>
            </a:endParaRPr>
          </a:p>
        </p:txBody>
      </p:sp>
      <p:sp>
        <p:nvSpPr>
          <p:cNvPr id="49155" name="Rectangle 2"/>
          <p:cNvSpPr>
            <a:spLocks noGrp="1"/>
          </p:cNvSpPr>
          <p:nvPr>
            <p:ph type="title" idx="4294967295"/>
          </p:nvPr>
        </p:nvSpPr>
        <p:spPr>
          <a:xfrm>
            <a:off x="0" y="152400"/>
            <a:ext cx="7410450" cy="554038"/>
          </a:xfrm>
        </p:spPr>
        <p:txBody>
          <a:bodyPr>
            <a:normAutofit fontScale="90000"/>
          </a:bodyPr>
          <a:lstStyle/>
          <a:p>
            <a:pPr eaLnBrk="1" hangingPunct="1"/>
            <a:r>
              <a:rPr smtClean="0">
                <a:cs typeface="Arial" charset="0"/>
              </a:rPr>
              <a:t>Using finally (Contd.).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4294967295"/>
          </p:nvPr>
        </p:nvSpPr>
        <p:spPr>
          <a:xfrm>
            <a:off x="914400" y="1066800"/>
            <a:ext cx="8229600" cy="5029200"/>
          </a:xfrm>
        </p:spPr>
        <p:txBody>
          <a:bodyPr/>
          <a:lstStyle/>
          <a:p>
            <a:pPr eaLnBrk="1" hangingPunct="1">
              <a:lnSpc>
                <a:spcPct val="90000"/>
              </a:lnSpc>
              <a:buFont typeface="Arial" charset="0"/>
              <a:buNone/>
            </a:pPr>
            <a:r>
              <a:rPr sz="2400" smtClean="0">
                <a:cs typeface="Arial" charset="0"/>
              </a:rPr>
              <a:t>	</a:t>
            </a:r>
            <a:r>
              <a:rPr sz="2600" smtClean="0">
                <a:latin typeface="Courier New" pitchFamily="49" charset="0"/>
                <a:cs typeface="Courier New" pitchFamily="49" charset="0"/>
              </a:rPr>
              <a:t>static void funcB(){</a:t>
            </a:r>
          </a:p>
          <a:p>
            <a:pPr eaLnBrk="1" hangingPunct="1">
              <a:lnSpc>
                <a:spcPct val="90000"/>
              </a:lnSpc>
              <a:buFont typeface="Arial" charset="0"/>
              <a:buNone/>
            </a:pPr>
            <a:r>
              <a:rPr sz="2600" smtClean="0">
                <a:latin typeface="Courier New" pitchFamily="49" charset="0"/>
                <a:cs typeface="Courier New" pitchFamily="49" charset="0"/>
              </a:rPr>
              <a:t>		try{</a:t>
            </a:r>
          </a:p>
          <a:p>
            <a:pPr eaLnBrk="1" hangingPunct="1">
              <a:lnSpc>
                <a:spcPct val="90000"/>
              </a:lnSpc>
              <a:buFont typeface="Arial" charset="0"/>
              <a:buNone/>
            </a:pPr>
            <a:r>
              <a:rPr sz="2600" smtClean="0">
                <a:latin typeface="Courier New" pitchFamily="49" charset="0"/>
                <a:cs typeface="Courier New" pitchFamily="49" charset="0"/>
              </a:rPr>
              <a:t>			System.out.println("inside funcB( )");</a:t>
            </a:r>
          </a:p>
          <a:p>
            <a:pPr eaLnBrk="1" hangingPunct="1">
              <a:lnSpc>
                <a:spcPct val="90000"/>
              </a:lnSpc>
              <a:buFont typeface="Arial" charset="0"/>
              <a:buNone/>
            </a:pPr>
            <a:r>
              <a:rPr sz="2600" smtClean="0">
                <a:latin typeface="Courier New" pitchFamily="49" charset="0"/>
                <a:cs typeface="Courier New" pitchFamily="49" charset="0"/>
              </a:rPr>
              <a:t>		}</a:t>
            </a:r>
          </a:p>
          <a:p>
            <a:pPr eaLnBrk="1" hangingPunct="1">
              <a:lnSpc>
                <a:spcPct val="90000"/>
              </a:lnSpc>
              <a:buFont typeface="Arial" charset="0"/>
              <a:buNone/>
            </a:pPr>
            <a:r>
              <a:rPr sz="2600" smtClean="0">
                <a:latin typeface="Courier New" pitchFamily="49" charset="0"/>
                <a:cs typeface="Courier New" pitchFamily="49" charset="0"/>
              </a:rPr>
              <a:t>		finally{</a:t>
            </a:r>
          </a:p>
          <a:p>
            <a:pPr eaLnBrk="1" hangingPunct="1">
              <a:lnSpc>
                <a:spcPct val="90000"/>
              </a:lnSpc>
              <a:buFont typeface="Arial" charset="0"/>
              <a:buNone/>
            </a:pPr>
            <a:r>
              <a:rPr sz="2600" smtClean="0">
                <a:latin typeface="Courier New" pitchFamily="49" charset="0"/>
                <a:cs typeface="Courier New" pitchFamily="49" charset="0"/>
              </a:rPr>
              <a:t>			System.out.println("inside finally of funB( )");</a:t>
            </a:r>
          </a:p>
          <a:p>
            <a:pPr eaLnBrk="1" hangingPunct="1">
              <a:lnSpc>
                <a:spcPct val="90000"/>
              </a:lnSpc>
              <a:buFont typeface="Arial" charset="0"/>
              <a:buNone/>
            </a:pPr>
            <a:r>
              <a:rPr sz="2600" smtClean="0">
                <a:latin typeface="Courier New" pitchFamily="49" charset="0"/>
                <a:cs typeface="Courier New" pitchFamily="49" charset="0"/>
              </a:rPr>
              <a:t>		}</a:t>
            </a:r>
          </a:p>
          <a:p>
            <a:pPr eaLnBrk="1" hangingPunct="1">
              <a:lnSpc>
                <a:spcPct val="90000"/>
              </a:lnSpc>
              <a:buFont typeface="Arial" charset="0"/>
              <a:buNone/>
            </a:pPr>
            <a:r>
              <a:rPr sz="2600" smtClean="0">
                <a:latin typeface="Courier New" pitchFamily="49" charset="0"/>
                <a:cs typeface="Courier New" pitchFamily="49" charset="0"/>
              </a:rPr>
              <a:t>	}</a:t>
            </a:r>
          </a:p>
          <a:p>
            <a:pPr eaLnBrk="1" hangingPunct="1">
              <a:lnSpc>
                <a:spcPct val="90000"/>
              </a:lnSpc>
              <a:buFont typeface="Arial" charset="0"/>
              <a:buNone/>
            </a:pPr>
            <a:r>
              <a:rPr sz="2600" smtClean="0">
                <a:latin typeface="Courier New" pitchFamily="49" charset="0"/>
                <a:cs typeface="Courier New" pitchFamily="49" charset="0"/>
              </a:rPr>
              <a:t>}</a:t>
            </a:r>
          </a:p>
        </p:txBody>
      </p:sp>
      <p:sp>
        <p:nvSpPr>
          <p:cNvPr id="50179"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Using finally (Contd.).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4294967295"/>
          </p:nvPr>
        </p:nvSpPr>
        <p:spPr>
          <a:xfrm>
            <a:off x="914400" y="838200"/>
            <a:ext cx="8229600" cy="5638800"/>
          </a:xfrm>
        </p:spPr>
        <p:txBody>
          <a:bodyPr>
            <a:normAutofit/>
          </a:bodyPr>
          <a:lstStyle/>
          <a:p>
            <a:pPr eaLnBrk="1" fontAlgn="auto" hangingPunct="1">
              <a:lnSpc>
                <a:spcPct val="80000"/>
              </a:lnSpc>
              <a:spcAft>
                <a:spcPts val="0"/>
              </a:spcAft>
              <a:buFont typeface="Arial"/>
              <a:buChar char="•"/>
              <a:defRPr/>
            </a:pPr>
            <a:endParaRPr sz="1400">
              <a:cs typeface="Arial" charset="0"/>
            </a:endParaRPr>
          </a:p>
          <a:p>
            <a:pPr eaLnBrk="1" fontAlgn="auto" hangingPunct="1">
              <a:lnSpc>
                <a:spcPct val="80000"/>
              </a:lnSpc>
              <a:spcAft>
                <a:spcPts val="0"/>
              </a:spcAft>
              <a:buFont typeface="Arial" charset="0"/>
              <a:buNone/>
              <a:defRPr/>
            </a:pPr>
            <a:r>
              <a:rPr sz="2400">
                <a:cs typeface="Arial" charset="0"/>
              </a:rPr>
              <a:t>	</a:t>
            </a:r>
            <a:r>
              <a:rPr sz="2600">
                <a:latin typeface="Courier New" pitchFamily="49" charset="0"/>
                <a:cs typeface="Courier New" pitchFamily="49" charset="0"/>
              </a:rPr>
              <a:t>static void </a:t>
            </a:r>
            <a:r>
              <a:rPr sz="2600" err="1">
                <a:latin typeface="Courier New" pitchFamily="49" charset="0"/>
                <a:cs typeface="Courier New" pitchFamily="49" charset="0"/>
              </a:rPr>
              <a:t>funcC</a:t>
            </a:r>
            <a:r>
              <a:rPr sz="26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try{</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a:latin typeface="Courier New" pitchFamily="49" charset="0"/>
                <a:cs typeface="Courier New" pitchFamily="49" charset="0"/>
              </a:rPr>
              <a:t>("inside </a:t>
            </a:r>
            <a:r>
              <a:rPr sz="2600" err="1">
                <a:latin typeface="Courier New" pitchFamily="49" charset="0"/>
                <a:cs typeface="Courier New" pitchFamily="49" charset="0"/>
              </a:rPr>
              <a:t>funcC</a:t>
            </a:r>
            <a:r>
              <a:rPr sz="26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finally{</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a:latin typeface="Courier New" pitchFamily="49" charset="0"/>
                <a:cs typeface="Courier New" pitchFamily="49" charset="0"/>
              </a:rPr>
              <a:t>("inside finally of </a:t>
            </a:r>
            <a:r>
              <a:rPr sz="2600" err="1">
                <a:latin typeface="Courier New" pitchFamily="49" charset="0"/>
                <a:cs typeface="Courier New" pitchFamily="49" charset="0"/>
              </a:rPr>
              <a:t>funcC</a:t>
            </a:r>
            <a:r>
              <a:rPr sz="26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public static void main(String </a:t>
            </a:r>
            <a:r>
              <a:rPr sz="2600" err="1">
                <a:latin typeface="Courier New" pitchFamily="49" charset="0"/>
                <a:cs typeface="Courier New" pitchFamily="49" charset="0"/>
              </a:rPr>
              <a:t>args</a:t>
            </a:r>
            <a:r>
              <a:rPr sz="26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try{</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funcA</a:t>
            </a:r>
            <a:r>
              <a:rPr sz="2600">
                <a:latin typeface="Courier New" pitchFamily="49" charset="0"/>
                <a:cs typeface="Courier New" pitchFamily="49" charset="0"/>
              </a:rPr>
              <a:t>();</a:t>
            </a:r>
          </a:p>
          <a:p>
            <a:pPr eaLnBrk="1" fontAlgn="auto" hangingPunct="1">
              <a:lnSpc>
                <a:spcPct val="80000"/>
              </a:lnSpc>
              <a:spcAft>
                <a:spcPts val="0"/>
              </a:spcAft>
              <a:buFont typeface="Arial" charset="0"/>
              <a:buNone/>
              <a:defRPr/>
            </a:pPr>
            <a:r>
              <a:rPr sz="2600">
                <a:latin typeface="Courier New" pitchFamily="49" charset="0"/>
                <a:cs typeface="Courier New" pitchFamily="49" charset="0"/>
              </a:rPr>
              <a:t>		}</a:t>
            </a:r>
          </a:p>
        </p:txBody>
      </p:sp>
      <p:sp>
        <p:nvSpPr>
          <p:cNvPr id="51203"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Using finally (Contd.).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4294967295"/>
          </p:nvPr>
        </p:nvSpPr>
        <p:spPr>
          <a:xfrm>
            <a:off x="914400" y="1143000"/>
            <a:ext cx="8229600" cy="5029200"/>
          </a:xfrm>
        </p:spPr>
        <p:txBody>
          <a:bodyPr/>
          <a:lstStyle/>
          <a:p>
            <a:pPr eaLnBrk="1" hangingPunct="1">
              <a:lnSpc>
                <a:spcPct val="80000"/>
              </a:lnSpc>
              <a:buFont typeface="Arial" charset="0"/>
              <a:buNone/>
            </a:pPr>
            <a:r>
              <a:rPr sz="2400" smtClean="0">
                <a:cs typeface="Arial" charset="0"/>
              </a:rPr>
              <a:t>		</a:t>
            </a:r>
            <a:r>
              <a:rPr sz="2600" smtClean="0">
                <a:latin typeface="Courier New" pitchFamily="49" charset="0"/>
                <a:cs typeface="Courier New" pitchFamily="49" charset="0"/>
              </a:rPr>
              <a:t>catch (Exception e){</a:t>
            </a:r>
          </a:p>
          <a:p>
            <a:pPr eaLnBrk="1" hangingPunct="1">
              <a:lnSpc>
                <a:spcPct val="80000"/>
              </a:lnSpc>
              <a:buFont typeface="Arial" charset="0"/>
              <a:buNone/>
            </a:pPr>
            <a:r>
              <a:rPr sz="2600" smtClean="0">
                <a:latin typeface="Courier New" pitchFamily="49" charset="0"/>
                <a:cs typeface="Courier New" pitchFamily="49" charset="0"/>
              </a:rPr>
              <a:t>			System.out.println("Exception caught");</a:t>
            </a:r>
          </a:p>
          <a:p>
            <a:pPr eaLnBrk="1" hangingPunct="1">
              <a:lnSpc>
                <a:spcPct val="80000"/>
              </a:lnSpc>
              <a:buFont typeface="Arial" charset="0"/>
              <a:buNone/>
            </a:pPr>
            <a:r>
              <a:rPr sz="2600" smtClean="0">
                <a:latin typeface="Courier New" pitchFamily="49" charset="0"/>
                <a:cs typeface="Courier New" pitchFamily="49" charset="0"/>
              </a:rPr>
              <a:t>		}</a:t>
            </a:r>
          </a:p>
          <a:p>
            <a:pPr eaLnBrk="1" hangingPunct="1">
              <a:lnSpc>
                <a:spcPct val="80000"/>
              </a:lnSpc>
              <a:buFont typeface="Arial" charset="0"/>
              <a:buNone/>
            </a:pPr>
            <a:r>
              <a:rPr sz="2600" smtClean="0">
                <a:latin typeface="Courier New" pitchFamily="49" charset="0"/>
                <a:cs typeface="Courier New" pitchFamily="49" charset="0"/>
              </a:rPr>
              <a:t>		funcB( );</a:t>
            </a:r>
          </a:p>
          <a:p>
            <a:pPr eaLnBrk="1" hangingPunct="1">
              <a:lnSpc>
                <a:spcPct val="80000"/>
              </a:lnSpc>
              <a:buFont typeface="Arial" charset="0"/>
              <a:buNone/>
            </a:pPr>
            <a:r>
              <a:rPr sz="2600" smtClean="0">
                <a:latin typeface="Courier New" pitchFamily="49" charset="0"/>
                <a:cs typeface="Courier New" pitchFamily="49" charset="0"/>
              </a:rPr>
              <a:t>		funcC( );</a:t>
            </a:r>
          </a:p>
          <a:p>
            <a:pPr eaLnBrk="1" hangingPunct="1">
              <a:lnSpc>
                <a:spcPct val="80000"/>
              </a:lnSpc>
              <a:buFont typeface="Arial" charset="0"/>
              <a:buNone/>
            </a:pPr>
            <a:r>
              <a:rPr sz="2600" smtClean="0">
                <a:latin typeface="Courier New" pitchFamily="49" charset="0"/>
                <a:cs typeface="Courier New" pitchFamily="49" charset="0"/>
              </a:rPr>
              <a:t>	}</a:t>
            </a:r>
          </a:p>
          <a:p>
            <a:pPr eaLnBrk="1" hangingPunct="1">
              <a:lnSpc>
                <a:spcPct val="80000"/>
              </a:lnSpc>
              <a:buFont typeface="Arial" charset="0"/>
              <a:buNone/>
            </a:pPr>
            <a:r>
              <a:rPr sz="2600" smtClean="0">
                <a:latin typeface="Courier New" pitchFamily="49" charset="0"/>
                <a:cs typeface="Courier New" pitchFamily="49" charset="0"/>
              </a:rPr>
              <a:t>}</a:t>
            </a:r>
          </a:p>
          <a:p>
            <a:pPr eaLnBrk="1" hangingPunct="1">
              <a:lnSpc>
                <a:spcPct val="80000"/>
              </a:lnSpc>
              <a:buFont typeface="Arial" charset="0"/>
              <a:buNone/>
            </a:pPr>
            <a:endParaRPr sz="2400" smtClean="0">
              <a:cs typeface="Arial" charset="0"/>
            </a:endParaRPr>
          </a:p>
        </p:txBody>
      </p:sp>
      <p:sp>
        <p:nvSpPr>
          <p:cNvPr id="52227"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Using finally (Contd.).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idx="4294967295"/>
          </p:nvPr>
        </p:nvSpPr>
        <p:spPr>
          <a:xfrm>
            <a:off x="0" y="762000"/>
            <a:ext cx="8153400" cy="5867400"/>
          </a:xfrm>
        </p:spPr>
        <p:txBody>
          <a:bodyPr>
            <a:normAutofit/>
          </a:bodyPr>
          <a:lstStyle/>
          <a:p>
            <a:pPr algn="just" eaLnBrk="1" hangingPunct="1"/>
            <a:r>
              <a:rPr sz="2200" smtClean="0">
                <a:cs typeface="Arial" charset="0"/>
              </a:rPr>
              <a:t>What will be the result, if we try to compile and execute the following code as java Ex2 A</a:t>
            </a:r>
          </a:p>
          <a:p>
            <a:pPr eaLnBrk="1" hangingPunct="1"/>
            <a:endParaRPr sz="1000" smtClean="0">
              <a:cs typeface="Arial" charset="0"/>
            </a:endParaRPr>
          </a:p>
          <a:p>
            <a:pPr eaLnBrk="1" hangingPunct="1">
              <a:buFont typeface="Arial" charset="0"/>
              <a:buNone/>
            </a:pPr>
            <a:r>
              <a:rPr sz="2200" smtClean="0">
                <a:latin typeface="Courier New" pitchFamily="49" charset="0"/>
                <a:cs typeface="Courier New" pitchFamily="49" charset="0"/>
              </a:rPr>
              <a:t>class Ex2 {</a:t>
            </a:r>
          </a:p>
          <a:p>
            <a:pPr eaLnBrk="1" hangingPunct="1">
              <a:buFont typeface="Arial" charset="0"/>
              <a:buNone/>
            </a:pPr>
            <a:r>
              <a:rPr sz="2200" smtClean="0">
                <a:latin typeface="Courier New" pitchFamily="49" charset="0"/>
                <a:cs typeface="Courier New" pitchFamily="49" charset="0"/>
              </a:rPr>
              <a:t>		public static void main(String[] args) {</a:t>
            </a:r>
          </a:p>
          <a:p>
            <a:pPr lvl="1" eaLnBrk="1" hangingPunct="1">
              <a:buFont typeface="Arial" charset="0"/>
              <a:buNone/>
            </a:pPr>
            <a:r>
              <a:rPr smtClean="0">
                <a:latin typeface="Courier New" pitchFamily="49" charset="0"/>
                <a:cs typeface="Courier New" pitchFamily="49" charset="0"/>
              </a:rPr>
              <a:t>	</a:t>
            </a:r>
            <a:r>
              <a:rPr sz="2000" smtClean="0">
                <a:latin typeface="Courier New" pitchFamily="49" charset="0"/>
                <a:cs typeface="Courier New" pitchFamily="49" charset="0"/>
              </a:rPr>
              <a:t>try {</a:t>
            </a:r>
          </a:p>
          <a:p>
            <a:pPr lvl="1" eaLnBrk="1" hangingPunct="1">
              <a:buFont typeface="Arial" charset="0"/>
              <a:buNone/>
            </a:pPr>
            <a:r>
              <a:rPr sz="2000" smtClean="0">
                <a:latin typeface="Courier New" pitchFamily="49" charset="0"/>
                <a:cs typeface="Courier New" pitchFamily="49" charset="0"/>
              </a:rPr>
              <a:t>		int i= Integer.parseInt(args[0]);</a:t>
            </a:r>
          </a:p>
          <a:p>
            <a:pPr lvl="1" eaLnBrk="1" hangingPunct="1">
              <a:buFont typeface="Arial" charset="0"/>
              <a:buNone/>
            </a:pPr>
            <a:r>
              <a:rPr sz="2000" smtClean="0">
                <a:latin typeface="Courier New" pitchFamily="49" charset="0"/>
                <a:cs typeface="Courier New" pitchFamily="49" charset="0"/>
              </a:rPr>
              <a:t>		System.out.println(i);</a:t>
            </a:r>
          </a:p>
          <a:p>
            <a:pPr lvl="1" eaLnBrk="1" hangingPunct="1">
              <a:buFont typeface="Arial" charset="0"/>
              <a:buNone/>
            </a:pPr>
            <a:r>
              <a:rPr sz="2000" smtClean="0">
                <a:latin typeface="Courier New" pitchFamily="49" charset="0"/>
                <a:cs typeface="Courier New" pitchFamily="49" charset="0"/>
              </a:rPr>
              <a:t>	}</a:t>
            </a:r>
          </a:p>
          <a:p>
            <a:pPr lvl="1" eaLnBrk="1" hangingPunct="1">
              <a:buFont typeface="Arial" charset="0"/>
              <a:buNone/>
            </a:pPr>
            <a:r>
              <a:rPr sz="2000" smtClean="0">
                <a:latin typeface="Courier New" pitchFamily="49" charset="0"/>
                <a:cs typeface="Courier New" pitchFamily="49" charset="0"/>
              </a:rPr>
              <a:t>	catch(NumberFormatException e) {</a:t>
            </a:r>
          </a:p>
          <a:p>
            <a:pPr lvl="1" eaLnBrk="1" hangingPunct="1">
              <a:buFont typeface="Arial" charset="0"/>
              <a:buNone/>
            </a:pPr>
            <a:r>
              <a:rPr sz="2000" smtClean="0">
                <a:latin typeface="Courier New" pitchFamily="49" charset="0"/>
                <a:cs typeface="Courier New" pitchFamily="49" charset="0"/>
              </a:rPr>
              <a:t>		System.out.println(e);</a:t>
            </a:r>
          </a:p>
          <a:p>
            <a:pPr lvl="1" eaLnBrk="1" hangingPunct="1">
              <a:buFont typeface="Arial" charset="0"/>
              <a:buNone/>
            </a:pPr>
            <a:r>
              <a:rPr sz="2000" smtClean="0">
                <a:latin typeface="Courier New" pitchFamily="49" charset="0"/>
                <a:cs typeface="Courier New" pitchFamily="49" charset="0"/>
              </a:rPr>
              <a:t>	}</a:t>
            </a:r>
          </a:p>
          <a:p>
            <a:pPr lvl="1" eaLnBrk="1" hangingPunct="1">
              <a:buFont typeface="Arial" charset="0"/>
              <a:buNone/>
            </a:pPr>
            <a:r>
              <a:rPr sz="2000" smtClean="0">
                <a:latin typeface="Courier New" pitchFamily="49" charset="0"/>
                <a:cs typeface="Courier New" pitchFamily="49" charset="0"/>
              </a:rPr>
              <a:t>	System.out.println(“Exception Caught”);</a:t>
            </a:r>
          </a:p>
          <a:p>
            <a:pPr lvl="1" eaLnBrk="1" hangingPunct="1">
              <a:buFont typeface="Arial" charset="0"/>
              <a:buNone/>
            </a:pPr>
            <a:r>
              <a:rPr sz="2000" smtClean="0">
                <a:latin typeface="Courier New" pitchFamily="49" charset="0"/>
                <a:cs typeface="Courier New" pitchFamily="49" charset="0"/>
              </a:rPr>
              <a:t>	finally { }</a:t>
            </a:r>
          </a:p>
          <a:p>
            <a:pPr eaLnBrk="1" hangingPunct="1">
              <a:buFont typeface="Arial" charset="0"/>
              <a:buNone/>
            </a:pPr>
            <a:r>
              <a:rPr sz="2200" smtClean="0">
                <a:latin typeface="Courier New" pitchFamily="49" charset="0"/>
                <a:cs typeface="Courier New" pitchFamily="49" charset="0"/>
              </a:rPr>
              <a:t>	}</a:t>
            </a:r>
          </a:p>
          <a:p>
            <a:pPr eaLnBrk="1" hangingPunct="1">
              <a:buFont typeface="Arial" charset="0"/>
              <a:buNone/>
            </a:pPr>
            <a:r>
              <a:rPr sz="2200" smtClean="0">
                <a:latin typeface="Courier New" pitchFamily="49" charset="0"/>
                <a:cs typeface="Courier New" pitchFamily="49" charset="0"/>
              </a:rPr>
              <a:t>}</a:t>
            </a:r>
          </a:p>
        </p:txBody>
      </p:sp>
      <p:sp>
        <p:nvSpPr>
          <p:cNvPr id="53251" name="Rectangle 2"/>
          <p:cNvSpPr>
            <a:spLocks noGrp="1"/>
          </p:cNvSpPr>
          <p:nvPr>
            <p:ph type="title" idx="4294967295"/>
          </p:nvPr>
        </p:nvSpPr>
        <p:spPr>
          <a:xfrm>
            <a:off x="0" y="0"/>
            <a:ext cx="9144000" cy="554038"/>
          </a:xfrm>
        </p:spPr>
        <p:txBody>
          <a:bodyPr>
            <a:normAutofit fontScale="90000"/>
          </a:bodyPr>
          <a:lstStyle/>
          <a:p>
            <a:pPr eaLnBrk="1" hangingPunct="1"/>
            <a:r>
              <a:rPr smtClean="0">
                <a:cs typeface="Arial" charset="0"/>
              </a:rPr>
              <a:t>Quiz</a:t>
            </a:r>
          </a:p>
        </p:txBody>
      </p:sp>
      <p:sp>
        <p:nvSpPr>
          <p:cNvPr id="4" name="TextBox 3"/>
          <p:cNvSpPr txBox="1"/>
          <p:nvPr/>
        </p:nvSpPr>
        <p:spPr>
          <a:xfrm>
            <a:off x="4038600" y="5867400"/>
            <a:ext cx="3962400" cy="40005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It will throw compilation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667000" y="1066800"/>
            <a:ext cx="6248400" cy="3352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03" name="Rectangle 3"/>
          <p:cNvSpPr>
            <a:spLocks noGrp="1"/>
          </p:cNvSpPr>
          <p:nvPr>
            <p:ph idx="4294967295"/>
          </p:nvPr>
        </p:nvSpPr>
        <p:spPr>
          <a:xfrm>
            <a:off x="0" y="1219200"/>
            <a:ext cx="8915400" cy="5410200"/>
          </a:xfrm>
        </p:spPr>
        <p:txBody>
          <a:bodyPr>
            <a:normAutofit fontScale="70000" lnSpcReduction="20000"/>
          </a:bodyPr>
          <a:lstStyle/>
          <a:p>
            <a:pPr algn="ctr" eaLnBrk="1" fontAlgn="auto" hangingPunct="1">
              <a:spcAft>
                <a:spcPts val="0"/>
              </a:spcAft>
              <a:buFont typeface="Arial" charset="0"/>
              <a:buNone/>
              <a:defRPr/>
            </a:pPr>
            <a:r>
              <a:rPr sz="2400" dirty="0" err="1">
                <a:cs typeface="Arial" charset="0"/>
              </a:rPr>
              <a:t>Throwable</a:t>
            </a:r>
            <a:endParaRPr sz="2400"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charset="0"/>
              <a:buNone/>
              <a:defRPr/>
            </a:pPr>
            <a:endParaRPr dirty="0">
              <a:cs typeface="Arial" charset="0"/>
            </a:endParaRPr>
          </a:p>
          <a:p>
            <a:pPr algn="just" eaLnBrk="1" fontAlgn="auto" hangingPunct="1">
              <a:spcAft>
                <a:spcPts val="0"/>
              </a:spcAft>
              <a:buFont typeface="Arial" charset="0"/>
              <a:buNone/>
              <a:defRPr/>
            </a:pPr>
            <a:endParaRPr dirty="0">
              <a:cs typeface="Arial" charset="0"/>
            </a:endParaRPr>
          </a:p>
          <a:p>
            <a:pPr lvl="2" algn="just" eaLnBrk="1" fontAlgn="auto" hangingPunct="1">
              <a:spcAft>
                <a:spcPts val="0"/>
              </a:spcAft>
              <a:buFont typeface="Arial" charset="0"/>
              <a:buNone/>
              <a:defRPr/>
            </a:pPr>
            <a:r>
              <a:rPr lang="en-US" sz="2400" dirty="0" smtClean="0">
                <a:cs typeface="+mn-cs"/>
              </a:rPr>
              <a:t>    </a:t>
            </a:r>
          </a:p>
          <a:p>
            <a:pPr lvl="2" algn="just" eaLnBrk="1" fontAlgn="auto" hangingPunct="1">
              <a:spcAft>
                <a:spcPts val="0"/>
              </a:spcAft>
              <a:buFont typeface="Arial" charset="0"/>
              <a:buNone/>
              <a:defRPr/>
            </a:pPr>
            <a:r>
              <a:rPr lang="en-US" sz="2400" dirty="0" smtClean="0"/>
              <a:t>         </a:t>
            </a:r>
            <a:r>
              <a:rPr sz="2400" dirty="0" smtClean="0">
                <a:cs typeface="+mn-cs"/>
              </a:rPr>
              <a:t>Error</a:t>
            </a:r>
            <a:r>
              <a:rPr sz="2400" dirty="0">
                <a:cs typeface="+mn-cs"/>
              </a:rPr>
              <a:t>	</a:t>
            </a:r>
            <a:r>
              <a:rPr lang="en-US" sz="2400" dirty="0" smtClean="0">
                <a:cs typeface="+mn-cs"/>
              </a:rPr>
              <a:t>  </a:t>
            </a:r>
            <a:r>
              <a:rPr dirty="0">
                <a:cs typeface="+mn-cs"/>
              </a:rPr>
              <a:t>									</a:t>
            </a:r>
            <a:r>
              <a:rPr lang="en-US" dirty="0" smtClean="0">
                <a:cs typeface="+mn-cs"/>
              </a:rPr>
              <a:t>                                                                           </a:t>
            </a:r>
            <a:r>
              <a:rPr sz="2400" dirty="0" smtClean="0">
                <a:cs typeface="+mn-cs"/>
              </a:rPr>
              <a:t>Exception</a:t>
            </a:r>
            <a:endParaRPr sz="2400" dirty="0">
              <a:cs typeface="+mn-cs"/>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charset="0"/>
              <a:buNone/>
              <a:defRPr/>
            </a:pPr>
            <a:r>
              <a:rPr dirty="0">
                <a:cs typeface="Arial" charset="0"/>
              </a:rPr>
              <a:t>    </a:t>
            </a:r>
            <a:r>
              <a:rPr dirty="0" err="1">
                <a:cs typeface="Arial" charset="0"/>
              </a:rPr>
              <a:t>RuntimeException</a:t>
            </a:r>
            <a:r>
              <a:rPr dirty="0">
                <a:cs typeface="Arial" charset="0"/>
              </a:rPr>
              <a:t>      </a:t>
            </a:r>
            <a:r>
              <a:rPr dirty="0" err="1">
                <a:cs typeface="Arial" charset="0"/>
              </a:rPr>
              <a:t>IOException</a:t>
            </a:r>
            <a:r>
              <a:rPr dirty="0">
                <a:cs typeface="Arial" charset="0"/>
              </a:rPr>
              <a:t>     </a:t>
            </a:r>
            <a:r>
              <a:rPr lang="en-US" dirty="0" smtClean="0">
                <a:cs typeface="Arial" charset="0"/>
              </a:rPr>
              <a:t>                          </a:t>
            </a:r>
            <a:r>
              <a:rPr dirty="0" err="1" smtClean="0">
                <a:cs typeface="Arial" charset="0"/>
              </a:rPr>
              <a:t>SQLException</a:t>
            </a:r>
            <a:r>
              <a:rPr dirty="0" smtClean="0">
                <a:cs typeface="Arial" charset="0"/>
              </a:rPr>
              <a:t> </a:t>
            </a:r>
            <a:r>
              <a:rPr dirty="0">
                <a:cs typeface="Arial" charset="0"/>
              </a:rPr>
              <a:t>	       </a:t>
            </a:r>
            <a:r>
              <a:rPr lang="en-US" dirty="0" smtClean="0">
                <a:cs typeface="Arial" charset="0"/>
              </a:rPr>
              <a:t>                                         </a:t>
            </a:r>
            <a:r>
              <a:rPr dirty="0" err="1" smtClean="0">
                <a:cs typeface="Arial" charset="0"/>
              </a:rPr>
              <a:t>InterruptedException</a:t>
            </a:r>
            <a:endParaRPr dirty="0">
              <a:cs typeface="Arial" charset="0"/>
            </a:endParaRPr>
          </a:p>
          <a:p>
            <a:pPr lvl="2" algn="just" eaLnBrk="1" fontAlgn="auto" hangingPunct="1">
              <a:spcAft>
                <a:spcPts val="0"/>
              </a:spcAft>
              <a:buFont typeface="Arial" charset="0"/>
              <a:buNone/>
              <a:defRPr/>
            </a:pPr>
            <a:r>
              <a:rPr lang="en-US" dirty="0" smtClean="0">
                <a:cs typeface="+mn-cs"/>
              </a:rPr>
              <a:t>     </a:t>
            </a:r>
          </a:p>
          <a:p>
            <a:pPr lvl="2" algn="just" eaLnBrk="1" fontAlgn="auto" hangingPunct="1">
              <a:spcAft>
                <a:spcPts val="0"/>
              </a:spcAft>
              <a:buFont typeface="Arial" charset="0"/>
              <a:buNone/>
              <a:defRPr/>
            </a:pPr>
            <a:r>
              <a:rPr lang="en-US" dirty="0" smtClean="0"/>
              <a:t>     </a:t>
            </a:r>
            <a:r>
              <a:rPr dirty="0" smtClean="0">
                <a:cs typeface="+mn-cs"/>
              </a:rPr>
              <a:t>  </a:t>
            </a:r>
            <a:r>
              <a:rPr sz="2000" dirty="0" err="1">
                <a:cs typeface="+mn-cs"/>
              </a:rPr>
              <a:t>ArithmeticException</a:t>
            </a:r>
            <a:endParaRPr sz="2000" dirty="0">
              <a:cs typeface="+mn-cs"/>
            </a:endParaRPr>
          </a:p>
          <a:p>
            <a:pPr marL="857250" lvl="1" indent="-342900" eaLnBrk="1" fontAlgn="auto" hangingPunct="1">
              <a:spcAft>
                <a:spcPts val="0"/>
              </a:spcAft>
              <a:buFont typeface="Arial" charset="0"/>
              <a:buNone/>
              <a:defRPr/>
            </a:pPr>
            <a:r>
              <a:rPr dirty="0">
                <a:cs typeface="+mn-cs"/>
              </a:rPr>
              <a:t>		  </a:t>
            </a:r>
            <a:r>
              <a:rPr dirty="0" err="1">
                <a:cs typeface="+mn-cs"/>
              </a:rPr>
              <a:t>NumberFormatException</a:t>
            </a:r>
            <a:endParaRPr dirty="0">
              <a:cs typeface="+mn-cs"/>
            </a:endParaRPr>
          </a:p>
          <a:p>
            <a:pPr marL="857250" lvl="1" indent="-342900" eaLnBrk="1" fontAlgn="auto" hangingPunct="1">
              <a:spcAft>
                <a:spcPts val="0"/>
              </a:spcAft>
              <a:buFont typeface="Arial" charset="0"/>
              <a:buNone/>
              <a:defRPr/>
            </a:pPr>
            <a:r>
              <a:rPr dirty="0">
                <a:cs typeface="+mn-cs"/>
              </a:rPr>
              <a:t>        </a:t>
            </a:r>
            <a:r>
              <a:rPr dirty="0" err="1">
                <a:cs typeface="+mn-cs"/>
              </a:rPr>
              <a:t>NullPointerException</a:t>
            </a:r>
            <a:endParaRPr dirty="0">
              <a:cs typeface="+mn-cs"/>
            </a:endParaRPr>
          </a:p>
          <a:p>
            <a:pPr marL="857250" lvl="1" indent="-342900" eaLnBrk="1" fontAlgn="auto" hangingPunct="1">
              <a:spcAft>
                <a:spcPts val="0"/>
              </a:spcAft>
              <a:buFont typeface="Arial" charset="0"/>
              <a:buNone/>
              <a:defRPr/>
            </a:pPr>
            <a:r>
              <a:rPr dirty="0">
                <a:cs typeface="+mn-cs"/>
              </a:rPr>
              <a:t>        </a:t>
            </a:r>
            <a:r>
              <a:rPr dirty="0" err="1">
                <a:cs typeface="+mn-cs"/>
              </a:rPr>
              <a:t>IndexOutOfBoundException</a:t>
            </a:r>
            <a:endParaRPr dirty="0">
              <a:cs typeface="+mn-cs"/>
            </a:endParaRPr>
          </a:p>
          <a:p>
            <a:pPr lvl="3" eaLnBrk="1" fontAlgn="auto" hangingPunct="1">
              <a:spcAft>
                <a:spcPts val="0"/>
              </a:spcAft>
              <a:buFont typeface="Arial" charset="0"/>
              <a:buNone/>
              <a:defRPr/>
            </a:pPr>
            <a:endParaRPr dirty="0">
              <a:cs typeface="+mn-cs"/>
            </a:endParaRPr>
          </a:p>
          <a:p>
            <a:pPr algn="just" eaLnBrk="1" fontAlgn="auto" hangingPunct="1">
              <a:spcAft>
                <a:spcPts val="0"/>
              </a:spcAft>
              <a:buFont typeface="Arial"/>
              <a:buChar char="•"/>
              <a:defRPr/>
            </a:pPr>
            <a:endParaRPr sz="1000" dirty="0">
              <a:cs typeface="Arial" charset="0"/>
            </a:endParaRPr>
          </a:p>
          <a:p>
            <a:pPr algn="just" eaLnBrk="1" fontAlgn="auto" hangingPunct="1">
              <a:spcAft>
                <a:spcPts val="0"/>
              </a:spcAft>
              <a:buFont typeface="Arial" charset="0"/>
              <a:buNone/>
              <a:defRPr/>
            </a:pPr>
            <a:r>
              <a:rPr dirty="0">
                <a:cs typeface="Arial" charset="0"/>
              </a:rPr>
              <a:t>    </a:t>
            </a:r>
          </a:p>
          <a:p>
            <a:pPr algn="just" eaLnBrk="1" fontAlgn="auto" hangingPunct="1">
              <a:spcAft>
                <a:spcPts val="0"/>
              </a:spcAft>
              <a:buFont typeface="Arial" charset="0"/>
              <a:buNone/>
              <a:defRPr/>
            </a:pPr>
            <a:r>
              <a:rPr dirty="0">
                <a:cs typeface="Arial" charset="0"/>
              </a:rPr>
              <a:t>. </a:t>
            </a:r>
          </a:p>
          <a:p>
            <a:pPr algn="just" eaLnBrk="1" fontAlgn="auto" hangingPunct="1">
              <a:spcAft>
                <a:spcPts val="0"/>
              </a:spcAft>
              <a:buFont typeface="Arial"/>
              <a:buChar char="•"/>
              <a:defRPr/>
            </a:pPr>
            <a:endParaRPr dirty="0">
              <a:cs typeface="Arial" charset="0"/>
            </a:endParaRPr>
          </a:p>
        </p:txBody>
      </p:sp>
      <p:sp>
        <p:nvSpPr>
          <p:cNvPr id="55300" name="Rectangle 2"/>
          <p:cNvSpPr>
            <a:spLocks noGrp="1"/>
          </p:cNvSpPr>
          <p:nvPr>
            <p:ph type="title" idx="4294967295"/>
          </p:nvPr>
        </p:nvSpPr>
        <p:spPr>
          <a:xfrm>
            <a:off x="0" y="46038"/>
            <a:ext cx="7562850" cy="554037"/>
          </a:xfrm>
        </p:spPr>
        <p:txBody>
          <a:bodyPr>
            <a:normAutofit fontScale="90000"/>
          </a:bodyPr>
          <a:lstStyle/>
          <a:p>
            <a:pPr eaLnBrk="1" hangingPunct="1"/>
            <a:r>
              <a:rPr smtClean="0">
                <a:cs typeface="Arial" charset="0"/>
              </a:rPr>
              <a:t>Checked Exceptions</a:t>
            </a:r>
          </a:p>
        </p:txBody>
      </p:sp>
      <p:cxnSp>
        <p:nvCxnSpPr>
          <p:cNvPr id="4" name="Straight Arrow Connector 3"/>
          <p:cNvCxnSpPr/>
          <p:nvPr/>
        </p:nvCxnSpPr>
        <p:spPr>
          <a:xfrm rot="5400000">
            <a:off x="4039394" y="1751806"/>
            <a:ext cx="609600" cy="1588"/>
          </a:xfrm>
          <a:prstGeom prst="straightConnector1">
            <a:avLst/>
          </a:prstGeom>
          <a:ln>
            <a:tailEnd type="arrow"/>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24000" y="2133600"/>
            <a:ext cx="5486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rot="16200000">
            <a:off x="1296194" y="2361406"/>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5400000" flipH="1" flipV="1">
            <a:off x="6744494" y="2399506"/>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flipH="1" flipV="1">
            <a:off x="6858000" y="3048000"/>
            <a:ext cx="306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24000" y="3200400"/>
            <a:ext cx="6934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a:off x="8154194" y="35044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a:off x="1219994" y="35044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a:off x="3582194" y="35044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562600" y="3200400"/>
            <a:ext cx="1588"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flipH="1" flipV="1">
            <a:off x="-304006" y="4799806"/>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381000" y="45720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0800000">
            <a:off x="381000" y="48768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a:off x="381000" y="51816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0800000">
            <a:off x="381000" y="54864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p:cNvSpPr>
          <p:nvPr>
            <p:ph idx="4294967295"/>
          </p:nvPr>
        </p:nvSpPr>
        <p:spPr>
          <a:xfrm>
            <a:off x="0" y="914400"/>
            <a:ext cx="8229600" cy="5562600"/>
          </a:xfrm>
        </p:spPr>
        <p:txBody>
          <a:bodyPr>
            <a:normAutofit fontScale="85000" lnSpcReduction="10000"/>
          </a:bodyPr>
          <a:lstStyle/>
          <a:p>
            <a:pPr algn="just" eaLnBrk="1" hangingPunct="1">
              <a:defRPr/>
            </a:pPr>
            <a:r>
              <a:rPr smtClean="0">
                <a:cs typeface="Arial" charset="0"/>
              </a:rPr>
              <a:t>A checked exception is an exception that usually  happens due to  user error or it is an error situation that cannot be foreseen by the programmer</a:t>
            </a:r>
          </a:p>
          <a:p>
            <a:pPr eaLnBrk="1" hangingPunct="1">
              <a:defRPr/>
            </a:pPr>
            <a:endParaRPr sz="1200" smtClean="0">
              <a:cs typeface="Arial" charset="0"/>
            </a:endParaRPr>
          </a:p>
          <a:p>
            <a:pPr algn="just" eaLnBrk="1" hangingPunct="1">
              <a:defRPr/>
            </a:pPr>
            <a:r>
              <a:rPr smtClean="0">
                <a:cs typeface="Arial" charset="0"/>
              </a:rPr>
              <a:t>A checked exception must be handled using a try or catch or at least declared to be thrown using throws clause. Non compliance of this rule results in a compilation error</a:t>
            </a:r>
          </a:p>
          <a:p>
            <a:pPr eaLnBrk="1" hangingPunct="1">
              <a:buFont typeface="Arial" charset="0"/>
              <a:buNone/>
              <a:defRPr/>
            </a:pPr>
            <a:endParaRPr sz="1050" smtClean="0">
              <a:cs typeface="Arial" charset="0"/>
            </a:endParaRPr>
          </a:p>
          <a:p>
            <a:pPr eaLnBrk="1" hangingPunct="1">
              <a:buFont typeface="Arial" charset="0"/>
              <a:buNone/>
              <a:defRPr/>
            </a:pPr>
            <a:r>
              <a:rPr smtClean="0">
                <a:cs typeface="Arial" charset="0"/>
              </a:rPr>
              <a:t>Ex:  </a:t>
            </a:r>
            <a:r>
              <a:rPr err="1" smtClean="0">
                <a:cs typeface="Arial" charset="0"/>
              </a:rPr>
              <a:t>FileNotFoundException</a:t>
            </a:r>
            <a:endParaRPr smtClean="0">
              <a:cs typeface="Arial" charset="0"/>
            </a:endParaRPr>
          </a:p>
          <a:p>
            <a:pPr eaLnBrk="1" hangingPunct="1">
              <a:buFont typeface="Arial" charset="0"/>
              <a:buNone/>
              <a:defRPr/>
            </a:pPr>
            <a:endParaRPr sz="1200" smtClean="0">
              <a:cs typeface="Arial" charset="0"/>
            </a:endParaRPr>
          </a:p>
          <a:p>
            <a:pPr eaLnBrk="1" hangingPunct="1">
              <a:buFont typeface="Arial" charset="0"/>
              <a:buNone/>
              <a:defRPr/>
            </a:pPr>
            <a:r>
              <a:rPr smtClean="0">
                <a:cs typeface="Arial" charset="0"/>
              </a:rPr>
              <a:t>If you try to open a file using </a:t>
            </a:r>
          </a:p>
          <a:p>
            <a:pPr eaLnBrk="1" hangingPunct="1">
              <a:buFont typeface="Arial" charset="0"/>
              <a:buNone/>
              <a:defRPr/>
            </a:pPr>
            <a:r>
              <a:rPr err="1" smtClean="0">
                <a:cs typeface="Arial" charset="0"/>
              </a:rPr>
              <a:t>FileInputStream</a:t>
            </a:r>
            <a:r>
              <a:rPr smtClean="0">
                <a:cs typeface="Arial" charset="0"/>
              </a:rPr>
              <a:t> </a:t>
            </a:r>
            <a:r>
              <a:rPr err="1" smtClean="0">
                <a:cs typeface="Arial" charset="0"/>
              </a:rPr>
              <a:t>fx</a:t>
            </a:r>
            <a:r>
              <a:rPr smtClean="0">
                <a:cs typeface="Arial" charset="0"/>
              </a:rPr>
              <a:t> = new </a:t>
            </a:r>
            <a:r>
              <a:rPr err="1" smtClean="0">
                <a:cs typeface="Arial" charset="0"/>
              </a:rPr>
              <a:t>FileInputStream</a:t>
            </a:r>
            <a:r>
              <a:rPr smtClean="0">
                <a:cs typeface="Arial" charset="0"/>
              </a:rPr>
              <a:t>(“</a:t>
            </a:r>
            <a:r>
              <a:rPr err="1" smtClean="0">
                <a:cs typeface="Arial" charset="0"/>
              </a:rPr>
              <a:t>A1.txt</a:t>
            </a:r>
            <a:r>
              <a:rPr smtClean="0">
                <a:cs typeface="Arial" charset="0"/>
              </a:rPr>
              <a:t>”);</a:t>
            </a:r>
          </a:p>
          <a:p>
            <a:pPr eaLnBrk="1" hangingPunct="1">
              <a:defRPr/>
            </a:pPr>
            <a:endParaRPr sz="1200" smtClean="0">
              <a:cs typeface="Arial" charset="0"/>
            </a:endParaRPr>
          </a:p>
          <a:p>
            <a:pPr algn="just" eaLnBrk="1" hangingPunct="1">
              <a:defRPr/>
            </a:pPr>
            <a:r>
              <a:rPr smtClean="0">
                <a:cs typeface="Arial" charset="0"/>
              </a:rPr>
              <a:t>During execution, the system will throw a </a:t>
            </a:r>
            <a:r>
              <a:rPr err="1" smtClean="0">
                <a:cs typeface="Arial" charset="0"/>
              </a:rPr>
              <a:t>FileNotFoundException</a:t>
            </a:r>
            <a:r>
              <a:rPr smtClean="0">
                <a:cs typeface="Arial" charset="0"/>
              </a:rPr>
              <a:t>, if the file </a:t>
            </a:r>
            <a:r>
              <a:rPr err="1" smtClean="0">
                <a:cs typeface="Arial" charset="0"/>
              </a:rPr>
              <a:t>A1.txt</a:t>
            </a:r>
            <a:r>
              <a:rPr smtClean="0">
                <a:cs typeface="Arial" charset="0"/>
              </a:rPr>
              <a:t> is not located, which may be beyond the control of a programmer</a:t>
            </a:r>
          </a:p>
          <a:p>
            <a:pPr eaLnBrk="1" hangingPunct="1">
              <a:buFont typeface="Arial" charset="0"/>
              <a:buNone/>
              <a:defRPr/>
            </a:pPr>
            <a:endParaRPr smtClean="0">
              <a:cs typeface="Arial" charset="0"/>
            </a:endParaRPr>
          </a:p>
        </p:txBody>
      </p:sp>
      <p:sp>
        <p:nvSpPr>
          <p:cNvPr id="56323"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Checked Exception (Contd.).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3"/>
          <p:cNvSpPr>
            <a:spLocks noGrp="1"/>
          </p:cNvSpPr>
          <p:nvPr>
            <p:ph type="body" sz="quarter" idx="4294967295"/>
          </p:nvPr>
        </p:nvSpPr>
        <p:spPr>
          <a:xfrm>
            <a:off x="0" y="144463"/>
            <a:ext cx="8461375" cy="554037"/>
          </a:xfrm>
        </p:spPr>
        <p:txBody>
          <a:bodyPr>
            <a:spAutoFit/>
          </a:bodyPr>
          <a:lstStyle/>
          <a:p>
            <a:pPr eaLnBrk="1" hangingPunct="1">
              <a:spcBef>
                <a:spcPct val="0"/>
              </a:spcBef>
              <a:buFont typeface="Arial" charset="0"/>
              <a:buNone/>
            </a:pPr>
            <a:r>
              <a:rPr lang="en-IN" sz="3000" b="1" smtClean="0">
                <a:cs typeface="Arial" charset="0"/>
              </a:rPr>
              <a:t>Scenario</a:t>
            </a:r>
          </a:p>
        </p:txBody>
      </p:sp>
      <p:sp>
        <p:nvSpPr>
          <p:cNvPr id="151559" name="Text Box 7"/>
          <p:cNvSpPr txBox="1">
            <a:spLocks noChangeArrowheads="1"/>
          </p:cNvSpPr>
          <p:nvPr/>
        </p:nvSpPr>
        <p:spPr bwMode="auto">
          <a:xfrm>
            <a:off x="2171700" y="1289050"/>
            <a:ext cx="3209925" cy="400050"/>
          </a:xfrm>
          <a:prstGeom prst="rect">
            <a:avLst/>
          </a:prstGeom>
          <a:noFill/>
          <a:ln w="9525">
            <a:noFill/>
            <a:miter lim="800000"/>
            <a:headEnd/>
            <a:tailEnd/>
          </a:ln>
        </p:spPr>
        <p:txBody>
          <a:bodyPr wrap="none">
            <a:spAutoFit/>
          </a:bodyPr>
          <a:lstStyle/>
          <a:p>
            <a:r>
              <a:rPr lang="en-US" sz="2000">
                <a:cs typeface="Arial" charset="0"/>
              </a:rPr>
              <a:t>Meera is flying to NewYork</a:t>
            </a:r>
          </a:p>
        </p:txBody>
      </p:sp>
      <p:pic>
        <p:nvPicPr>
          <p:cNvPr id="151561" name="Picture 9" descr="girl"/>
          <p:cNvPicPr>
            <a:picLocks noChangeAspect="1" noChangeArrowheads="1"/>
          </p:cNvPicPr>
          <p:nvPr/>
        </p:nvPicPr>
        <p:blipFill>
          <a:blip r:embed="rId3" cstate="print"/>
          <a:srcRect/>
          <a:stretch>
            <a:fillRect/>
          </a:stretch>
        </p:blipFill>
        <p:spPr bwMode="auto">
          <a:xfrm>
            <a:off x="982663" y="1338263"/>
            <a:ext cx="733425" cy="1190625"/>
          </a:xfrm>
          <a:prstGeom prst="rect">
            <a:avLst/>
          </a:prstGeom>
          <a:noFill/>
          <a:ln w="9525">
            <a:noFill/>
            <a:miter lim="800000"/>
            <a:headEnd/>
            <a:tailEnd/>
          </a:ln>
        </p:spPr>
      </p:pic>
      <p:pic>
        <p:nvPicPr>
          <p:cNvPr id="151562" name="Picture 10" descr="flight2"/>
          <p:cNvPicPr>
            <a:picLocks noChangeAspect="1" noChangeArrowheads="1"/>
          </p:cNvPicPr>
          <p:nvPr/>
        </p:nvPicPr>
        <p:blipFill>
          <a:blip r:embed="rId4" cstate="print"/>
          <a:srcRect/>
          <a:stretch>
            <a:fillRect/>
          </a:stretch>
        </p:blipFill>
        <p:spPr bwMode="auto">
          <a:xfrm>
            <a:off x="6296025" y="1733550"/>
            <a:ext cx="1228725" cy="781050"/>
          </a:xfrm>
          <a:prstGeom prst="rect">
            <a:avLst/>
          </a:prstGeom>
          <a:noFill/>
          <a:ln w="9525">
            <a:noFill/>
            <a:miter lim="800000"/>
            <a:headEnd/>
            <a:tailEnd/>
          </a:ln>
        </p:spPr>
      </p:pic>
      <p:sp>
        <p:nvSpPr>
          <p:cNvPr id="151563" name="AutoShape 11"/>
          <p:cNvSpPr>
            <a:spLocks noChangeArrowheads="1"/>
          </p:cNvSpPr>
          <p:nvPr/>
        </p:nvSpPr>
        <p:spPr bwMode="auto">
          <a:xfrm>
            <a:off x="5064125" y="3413125"/>
            <a:ext cx="3294063" cy="1376363"/>
          </a:xfrm>
          <a:prstGeom prst="irregularSeal1">
            <a:avLst/>
          </a:prstGeom>
          <a:solidFill>
            <a:schemeClr val="accent1"/>
          </a:solidFill>
          <a:ln w="9525">
            <a:solidFill>
              <a:schemeClr val="tx1"/>
            </a:solidFill>
            <a:miter lim="800000"/>
            <a:headEnd/>
            <a:tailEnd/>
          </a:ln>
        </p:spPr>
        <p:txBody>
          <a:bodyPr wrap="none" anchor="ctr"/>
          <a:lstStyle/>
          <a:p>
            <a:pPr algn="ctr"/>
            <a:r>
              <a:rPr lang="en-US" sz="2000">
                <a:solidFill>
                  <a:srgbClr val="AE1004"/>
                </a:solidFill>
                <a:cs typeface="Arial" charset="0"/>
              </a:rPr>
              <a:t>What are these?</a:t>
            </a:r>
          </a:p>
        </p:txBody>
      </p:sp>
      <p:sp>
        <p:nvSpPr>
          <p:cNvPr id="151564" name="Rectangle 12"/>
          <p:cNvSpPr>
            <a:spLocks noChangeArrowheads="1"/>
          </p:cNvSpPr>
          <p:nvPr/>
        </p:nvSpPr>
        <p:spPr bwMode="auto">
          <a:xfrm>
            <a:off x="623888" y="2859088"/>
            <a:ext cx="7896225" cy="2787650"/>
          </a:xfrm>
          <a:prstGeom prst="rect">
            <a:avLst/>
          </a:prstGeom>
          <a:noFill/>
          <a:ln w="28575">
            <a:solidFill>
              <a:srgbClr val="FF0000"/>
            </a:solidFill>
            <a:miter lim="800000"/>
            <a:headEnd/>
            <a:tailEnd/>
          </a:ln>
        </p:spPr>
        <p:txBody>
          <a:bodyPr wrap="none" anchor="ctr"/>
          <a:lstStyle/>
          <a:p>
            <a:pPr defTabSz="457200"/>
            <a:endParaRPr lang="en-US" sz="2000">
              <a:solidFill>
                <a:srgbClr val="595959"/>
              </a:solidFill>
              <a:cs typeface="Arial" charset="0"/>
            </a:endParaRPr>
          </a:p>
        </p:txBody>
      </p:sp>
      <p:pic>
        <p:nvPicPr>
          <p:cNvPr id="151565" name="Picture 13" descr="flight attendant"/>
          <p:cNvPicPr>
            <a:picLocks noChangeAspect="1" noChangeArrowheads="1"/>
          </p:cNvPicPr>
          <p:nvPr/>
        </p:nvPicPr>
        <p:blipFill>
          <a:blip r:embed="rId5" cstate="print"/>
          <a:srcRect/>
          <a:stretch>
            <a:fillRect/>
          </a:stretch>
        </p:blipFill>
        <p:spPr bwMode="auto">
          <a:xfrm>
            <a:off x="1033463" y="3105150"/>
            <a:ext cx="923925" cy="1171575"/>
          </a:xfrm>
          <a:prstGeom prst="rect">
            <a:avLst/>
          </a:prstGeom>
          <a:noFill/>
          <a:ln w="9525">
            <a:noFill/>
            <a:miter lim="800000"/>
            <a:headEnd/>
            <a:tailEnd/>
          </a:ln>
        </p:spPr>
      </p:pic>
      <p:pic>
        <p:nvPicPr>
          <p:cNvPr id="151567" name="Picture 15" descr="info_airplane"/>
          <p:cNvPicPr>
            <a:picLocks noChangeAspect="1" noChangeArrowheads="1"/>
          </p:cNvPicPr>
          <p:nvPr/>
        </p:nvPicPr>
        <p:blipFill>
          <a:blip r:embed="rId6" cstate="print"/>
          <a:srcRect/>
          <a:stretch>
            <a:fillRect/>
          </a:stretch>
        </p:blipFill>
        <p:spPr bwMode="auto">
          <a:xfrm>
            <a:off x="2947988" y="2873375"/>
            <a:ext cx="2000250" cy="2695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51561"/>
                                        </p:tgtEl>
                                        <p:attrNameLst>
                                          <p:attrName>style.visibility</p:attrName>
                                        </p:attrNameLst>
                                      </p:cBhvr>
                                      <p:to>
                                        <p:strVal val="visible"/>
                                      </p:to>
                                    </p:set>
                                    <p:animEffect transition="in" filter="wedge">
                                      <p:cBhvr>
                                        <p:cTn id="7" dur="2000"/>
                                        <p:tgtEl>
                                          <p:spTgt spid="15156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1559"/>
                                        </p:tgtEl>
                                        <p:attrNameLst>
                                          <p:attrName>style.visibility</p:attrName>
                                        </p:attrNameLst>
                                      </p:cBhvr>
                                      <p:to>
                                        <p:strVal val="visible"/>
                                      </p:to>
                                    </p:set>
                                    <p:animEffect transition="in" filter="checkerboard(across)">
                                      <p:cBhvr>
                                        <p:cTn id="10" dur="500"/>
                                        <p:tgtEl>
                                          <p:spTgt spid="151559"/>
                                        </p:tgtEl>
                                      </p:cBhvr>
                                    </p:animEffect>
                                  </p:childTnLst>
                                </p:cTn>
                              </p:par>
                              <p:par>
                                <p:cTn id="11" presetID="2" presetClass="entr" presetSubtype="9" fill="hold" nodeType="withEffect">
                                  <p:stCondLst>
                                    <p:cond delay="0"/>
                                  </p:stCondLst>
                                  <p:childTnLst>
                                    <p:set>
                                      <p:cBhvr>
                                        <p:cTn id="12" dur="1" fill="hold">
                                          <p:stCondLst>
                                            <p:cond delay="0"/>
                                          </p:stCondLst>
                                        </p:cTn>
                                        <p:tgtEl>
                                          <p:spTgt spid="151562"/>
                                        </p:tgtEl>
                                        <p:attrNameLst>
                                          <p:attrName>style.visibility</p:attrName>
                                        </p:attrNameLst>
                                      </p:cBhvr>
                                      <p:to>
                                        <p:strVal val="visible"/>
                                      </p:to>
                                    </p:set>
                                    <p:anim calcmode="lin" valueType="num">
                                      <p:cBhvr additive="base">
                                        <p:cTn id="13" dur="500" fill="hold"/>
                                        <p:tgtEl>
                                          <p:spTgt spid="151562"/>
                                        </p:tgtEl>
                                        <p:attrNameLst>
                                          <p:attrName>ppt_x</p:attrName>
                                        </p:attrNameLst>
                                      </p:cBhvr>
                                      <p:tavLst>
                                        <p:tav tm="0">
                                          <p:val>
                                            <p:strVal val="0-#ppt_w/2"/>
                                          </p:val>
                                        </p:tav>
                                        <p:tav tm="100000">
                                          <p:val>
                                            <p:strVal val="#ppt_x"/>
                                          </p:val>
                                        </p:tav>
                                      </p:tavLst>
                                    </p:anim>
                                    <p:anim calcmode="lin" valueType="num">
                                      <p:cBhvr additive="base">
                                        <p:cTn id="14" dur="500" fill="hold"/>
                                        <p:tgtEl>
                                          <p:spTgt spid="15156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nodeType="clickEffect">
                                  <p:stCondLst>
                                    <p:cond delay="0"/>
                                  </p:stCondLst>
                                  <p:childTnLst>
                                    <p:set>
                                      <p:cBhvr>
                                        <p:cTn id="18" dur="1" fill="hold">
                                          <p:stCondLst>
                                            <p:cond delay="0"/>
                                          </p:stCondLst>
                                        </p:cTn>
                                        <p:tgtEl>
                                          <p:spTgt spid="151565"/>
                                        </p:tgtEl>
                                        <p:attrNameLst>
                                          <p:attrName>style.visibility</p:attrName>
                                        </p:attrNameLst>
                                      </p:cBhvr>
                                      <p:to>
                                        <p:strVal val="visible"/>
                                      </p:to>
                                    </p:set>
                                    <p:animEffect transition="in" filter="wedge">
                                      <p:cBhvr>
                                        <p:cTn id="19" dur="2000"/>
                                        <p:tgtEl>
                                          <p:spTgt spid="1515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nodeType="clickEffect">
                                  <p:stCondLst>
                                    <p:cond delay="0"/>
                                  </p:stCondLst>
                                  <p:childTnLst>
                                    <p:set>
                                      <p:cBhvr>
                                        <p:cTn id="23" dur="1" fill="hold">
                                          <p:stCondLst>
                                            <p:cond delay="0"/>
                                          </p:stCondLst>
                                        </p:cTn>
                                        <p:tgtEl>
                                          <p:spTgt spid="151567"/>
                                        </p:tgtEl>
                                        <p:attrNameLst>
                                          <p:attrName>style.visibility</p:attrName>
                                        </p:attrNameLst>
                                      </p:cBhvr>
                                      <p:to>
                                        <p:strVal val="visible"/>
                                      </p:to>
                                    </p:set>
                                    <p:animEffect transition="in" filter="barn(inHorizontal)">
                                      <p:cBhvr>
                                        <p:cTn id="24" dur="500"/>
                                        <p:tgtEl>
                                          <p:spTgt spid="151567"/>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51564"/>
                                        </p:tgtEl>
                                        <p:attrNameLst>
                                          <p:attrName>style.visibility</p:attrName>
                                        </p:attrNameLst>
                                      </p:cBhvr>
                                      <p:to>
                                        <p:strVal val="visible"/>
                                      </p:to>
                                    </p:set>
                                    <p:anim calcmode="lin" valueType="num">
                                      <p:cBhvr additive="base">
                                        <p:cTn id="27" dur="500" fill="hold"/>
                                        <p:tgtEl>
                                          <p:spTgt spid="151564"/>
                                        </p:tgtEl>
                                        <p:attrNameLst>
                                          <p:attrName>ppt_x</p:attrName>
                                        </p:attrNameLst>
                                      </p:cBhvr>
                                      <p:tavLst>
                                        <p:tav tm="0">
                                          <p:val>
                                            <p:strVal val="#ppt_x"/>
                                          </p:val>
                                        </p:tav>
                                        <p:tav tm="100000">
                                          <p:val>
                                            <p:strVal val="#ppt_x"/>
                                          </p:val>
                                        </p:tav>
                                      </p:tavLst>
                                    </p:anim>
                                    <p:anim calcmode="lin" valueType="num">
                                      <p:cBhvr additive="base">
                                        <p:cTn id="28" dur="500" fill="hold"/>
                                        <p:tgtEl>
                                          <p:spTgt spid="151564"/>
                                        </p:tgtEl>
                                        <p:attrNameLst>
                                          <p:attrName>ppt_y</p:attrName>
                                        </p:attrNameLst>
                                      </p:cBhvr>
                                      <p:tavLst>
                                        <p:tav tm="0">
                                          <p:val>
                                            <p:strVal val="1+#ppt_h/2"/>
                                          </p:val>
                                        </p:tav>
                                        <p:tav tm="100000">
                                          <p:val>
                                            <p:strVal val="#ppt_y"/>
                                          </p:val>
                                        </p:tav>
                                      </p:tavLst>
                                    </p:anim>
                                  </p:childTnLst>
                                </p:cTn>
                              </p:par>
                              <p:par>
                                <p:cTn id="29" presetID="20" presetClass="entr" presetSubtype="0" fill="hold" grpId="0" nodeType="withEffect">
                                  <p:stCondLst>
                                    <p:cond delay="0"/>
                                  </p:stCondLst>
                                  <p:childTnLst>
                                    <p:set>
                                      <p:cBhvr>
                                        <p:cTn id="30" dur="1" fill="hold">
                                          <p:stCondLst>
                                            <p:cond delay="0"/>
                                          </p:stCondLst>
                                        </p:cTn>
                                        <p:tgtEl>
                                          <p:spTgt spid="151563"/>
                                        </p:tgtEl>
                                        <p:attrNameLst>
                                          <p:attrName>style.visibility</p:attrName>
                                        </p:attrNameLst>
                                      </p:cBhvr>
                                      <p:to>
                                        <p:strVal val="visible"/>
                                      </p:to>
                                    </p:set>
                                    <p:animEffect transition="in" filter="wedge">
                                      <p:cBhvr>
                                        <p:cTn id="31" dur="2000"/>
                                        <p:tgtEl>
                                          <p:spTgt spid="151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p:bldP spid="151563" grpId="0" animBg="1"/>
      <p:bldP spid="15156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e 37"/>
          <p:cNvSpPr/>
          <p:nvPr/>
        </p:nvSpPr>
        <p:spPr>
          <a:xfrm>
            <a:off x="0" y="3200400"/>
            <a:ext cx="5181600" cy="2819400"/>
          </a:xfrm>
          <a:prstGeom prst="pi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3251" name="Rectangle 3"/>
          <p:cNvSpPr>
            <a:spLocks noGrp="1"/>
          </p:cNvSpPr>
          <p:nvPr>
            <p:ph idx="4294967295"/>
          </p:nvPr>
        </p:nvSpPr>
        <p:spPr>
          <a:xfrm>
            <a:off x="0" y="1143000"/>
            <a:ext cx="8610600" cy="5486400"/>
          </a:xfrm>
        </p:spPr>
        <p:txBody>
          <a:bodyPr>
            <a:normAutofit fontScale="55000" lnSpcReduction="20000"/>
          </a:bodyPr>
          <a:lstStyle/>
          <a:p>
            <a:pPr algn="ctr" eaLnBrk="1" fontAlgn="auto" hangingPunct="1">
              <a:spcAft>
                <a:spcPts val="0"/>
              </a:spcAft>
              <a:buFont typeface="Arial" charset="0"/>
              <a:buNone/>
              <a:defRPr/>
            </a:pPr>
            <a:r>
              <a:rPr sz="2400" dirty="0" err="1">
                <a:cs typeface="Arial" charset="0"/>
              </a:rPr>
              <a:t>Throwable</a:t>
            </a:r>
            <a:endParaRPr sz="2400"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charset="0"/>
              <a:buNone/>
              <a:defRPr/>
            </a:pPr>
            <a:endParaRPr dirty="0">
              <a:cs typeface="Arial" charset="0"/>
            </a:endParaRPr>
          </a:p>
          <a:p>
            <a:pPr lvl="2" algn="just" eaLnBrk="1" fontAlgn="auto" hangingPunct="1">
              <a:spcAft>
                <a:spcPts val="0"/>
              </a:spcAft>
              <a:buFont typeface="Arial" charset="0"/>
              <a:buNone/>
              <a:defRPr/>
            </a:pPr>
            <a:endParaRPr sz="2400" dirty="0">
              <a:cs typeface="+mn-cs"/>
            </a:endParaRPr>
          </a:p>
          <a:p>
            <a:pPr lvl="2" algn="just" eaLnBrk="1" fontAlgn="auto" hangingPunct="1">
              <a:spcAft>
                <a:spcPts val="0"/>
              </a:spcAft>
              <a:buFont typeface="Arial" charset="0"/>
              <a:buNone/>
              <a:defRPr/>
            </a:pPr>
            <a:endParaRPr sz="2400" dirty="0">
              <a:cs typeface="+mn-cs"/>
            </a:endParaRPr>
          </a:p>
          <a:p>
            <a:pPr lvl="2" algn="just" eaLnBrk="1" fontAlgn="auto" hangingPunct="1">
              <a:spcAft>
                <a:spcPts val="0"/>
              </a:spcAft>
              <a:buFont typeface="Arial" charset="0"/>
              <a:buNone/>
              <a:defRPr/>
            </a:pPr>
            <a:endParaRPr sz="2400" dirty="0">
              <a:cs typeface="+mn-cs"/>
            </a:endParaRPr>
          </a:p>
          <a:p>
            <a:pPr lvl="2" algn="just" eaLnBrk="1" fontAlgn="auto" hangingPunct="1">
              <a:spcAft>
                <a:spcPts val="0"/>
              </a:spcAft>
              <a:buFont typeface="Arial" charset="0"/>
              <a:buNone/>
              <a:defRPr/>
            </a:pPr>
            <a:r>
              <a:rPr lang="en-US" sz="2400" dirty="0" smtClean="0">
                <a:cs typeface="+mn-cs"/>
              </a:rPr>
              <a:t>          </a:t>
            </a:r>
            <a:r>
              <a:rPr sz="2400" dirty="0" smtClean="0">
                <a:cs typeface="+mn-cs"/>
              </a:rPr>
              <a:t>Error</a:t>
            </a:r>
            <a:r>
              <a:rPr sz="2400" dirty="0">
                <a:cs typeface="+mn-cs"/>
              </a:rPr>
              <a:t>	</a:t>
            </a:r>
            <a:r>
              <a:rPr dirty="0">
                <a:cs typeface="+mn-cs"/>
              </a:rPr>
              <a:t>									</a:t>
            </a:r>
            <a:r>
              <a:rPr lang="en-US" dirty="0" smtClean="0">
                <a:cs typeface="+mn-cs"/>
              </a:rPr>
              <a:t>                                                                                       </a:t>
            </a:r>
            <a:r>
              <a:rPr sz="2400" dirty="0" smtClean="0">
                <a:cs typeface="+mn-cs"/>
              </a:rPr>
              <a:t>Exception</a:t>
            </a:r>
            <a:endParaRPr sz="2400" dirty="0">
              <a:cs typeface="+mn-cs"/>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a:buChar char="•"/>
              <a:defRPr/>
            </a:pPr>
            <a:endParaRPr dirty="0">
              <a:cs typeface="Arial" charset="0"/>
            </a:endParaRPr>
          </a:p>
          <a:p>
            <a:pPr algn="just" eaLnBrk="1" fontAlgn="auto" hangingPunct="1">
              <a:spcAft>
                <a:spcPts val="0"/>
              </a:spcAft>
              <a:buFont typeface="Arial" charset="0"/>
              <a:buNone/>
              <a:defRPr/>
            </a:pPr>
            <a:r>
              <a:rPr dirty="0">
                <a:cs typeface="Arial" charset="0"/>
              </a:rPr>
              <a:t>      </a:t>
            </a:r>
            <a:endParaRPr lang="en-US" dirty="0" smtClean="0">
              <a:cs typeface="Arial" charset="0"/>
            </a:endParaRPr>
          </a:p>
          <a:p>
            <a:pPr algn="just" eaLnBrk="1" fontAlgn="auto" hangingPunct="1">
              <a:spcAft>
                <a:spcPts val="0"/>
              </a:spcAft>
              <a:buFont typeface="Arial" charset="0"/>
              <a:buNone/>
              <a:defRPr/>
            </a:pPr>
            <a:endParaRPr lang="en-US" sz="2100" dirty="0" smtClean="0">
              <a:cs typeface="Arial" charset="0"/>
            </a:endParaRPr>
          </a:p>
          <a:p>
            <a:pPr algn="just" eaLnBrk="1" fontAlgn="auto" hangingPunct="1">
              <a:spcAft>
                <a:spcPts val="0"/>
              </a:spcAft>
              <a:buFont typeface="Arial" charset="0"/>
              <a:buNone/>
              <a:defRPr/>
            </a:pPr>
            <a:r>
              <a:rPr sz="2100" dirty="0" err="1" smtClean="0">
                <a:cs typeface="Arial" charset="0"/>
              </a:rPr>
              <a:t>RuntimeException</a:t>
            </a:r>
            <a:r>
              <a:rPr lang="en-US" dirty="0" smtClean="0">
                <a:cs typeface="Arial" charset="0"/>
              </a:rPr>
              <a:t>      </a:t>
            </a:r>
            <a:r>
              <a:rPr dirty="0" err="1" smtClean="0">
                <a:cs typeface="Arial" charset="0"/>
              </a:rPr>
              <a:t>InterruptedException</a:t>
            </a:r>
            <a:r>
              <a:rPr dirty="0">
                <a:cs typeface="Arial" charset="0"/>
              </a:rPr>
              <a:t>	</a:t>
            </a:r>
            <a:r>
              <a:rPr dirty="0" err="1">
                <a:cs typeface="Arial" charset="0"/>
              </a:rPr>
              <a:t>IOException</a:t>
            </a:r>
            <a:r>
              <a:rPr dirty="0">
                <a:cs typeface="Arial" charset="0"/>
              </a:rPr>
              <a:t>		   </a:t>
            </a:r>
            <a:r>
              <a:rPr lang="en-US" dirty="0" smtClean="0">
                <a:cs typeface="Arial" charset="0"/>
              </a:rPr>
              <a:t>                                                                                             							          </a:t>
            </a:r>
            <a:r>
              <a:rPr dirty="0" err="1" smtClean="0">
                <a:cs typeface="Arial" charset="0"/>
              </a:rPr>
              <a:t>SQLException</a:t>
            </a:r>
            <a:endParaRPr dirty="0">
              <a:cs typeface="Arial" charset="0"/>
            </a:endParaRPr>
          </a:p>
          <a:p>
            <a:pPr lvl="3" algn="just" eaLnBrk="1" fontAlgn="auto" hangingPunct="1">
              <a:spcAft>
                <a:spcPts val="0"/>
              </a:spcAft>
              <a:buFont typeface="Arial"/>
              <a:buChar char="–"/>
              <a:defRPr/>
            </a:pPr>
            <a:endParaRPr dirty="0">
              <a:cs typeface="+mn-cs"/>
            </a:endParaRPr>
          </a:p>
          <a:p>
            <a:pPr lvl="2" algn="just" eaLnBrk="1" fontAlgn="auto" hangingPunct="1">
              <a:spcAft>
                <a:spcPts val="0"/>
              </a:spcAft>
              <a:buFont typeface="Arial" charset="0"/>
              <a:buNone/>
              <a:defRPr/>
            </a:pPr>
            <a:r>
              <a:rPr dirty="0">
                <a:cs typeface="+mn-cs"/>
              </a:rPr>
              <a:t> 		</a:t>
            </a:r>
            <a:r>
              <a:rPr lang="en-US" dirty="0" smtClean="0">
                <a:cs typeface="+mn-cs"/>
              </a:rPr>
              <a:t>   </a:t>
            </a:r>
            <a:endParaRPr dirty="0">
              <a:cs typeface="+mn-cs"/>
            </a:endParaRPr>
          </a:p>
          <a:p>
            <a:pPr lvl="2" algn="just" eaLnBrk="1" fontAlgn="auto" hangingPunct="1">
              <a:spcAft>
                <a:spcPts val="0"/>
              </a:spcAft>
              <a:buFont typeface="Arial" charset="0"/>
              <a:buNone/>
              <a:defRPr/>
            </a:pPr>
            <a:r>
              <a:rPr sz="2100" dirty="0">
                <a:cs typeface="+mn-cs"/>
              </a:rPr>
              <a:t>		</a:t>
            </a:r>
            <a:r>
              <a:rPr lang="en-US" sz="2100" dirty="0" smtClean="0">
                <a:cs typeface="+mn-cs"/>
              </a:rPr>
              <a:t>                 </a:t>
            </a:r>
            <a:r>
              <a:rPr sz="2100" dirty="0" err="1" smtClean="0">
                <a:cs typeface="+mn-cs"/>
              </a:rPr>
              <a:t>ArithmeticException</a:t>
            </a:r>
            <a:endParaRPr sz="2100" dirty="0">
              <a:cs typeface="+mn-cs"/>
            </a:endParaRPr>
          </a:p>
          <a:p>
            <a:pPr marL="857250" lvl="1" indent="-342900" eaLnBrk="1" fontAlgn="auto" hangingPunct="1">
              <a:spcAft>
                <a:spcPts val="0"/>
              </a:spcAft>
              <a:buFont typeface="Arial" charset="0"/>
              <a:buNone/>
              <a:defRPr/>
            </a:pPr>
            <a:r>
              <a:rPr sz="2100" dirty="0">
                <a:cs typeface="+mn-cs"/>
              </a:rPr>
              <a:t>		</a:t>
            </a:r>
            <a:r>
              <a:rPr sz="2100">
                <a:cs typeface="+mn-cs"/>
              </a:rPr>
              <a:t> </a:t>
            </a:r>
            <a:r>
              <a:rPr lang="en-US" sz="2100" smtClean="0">
                <a:cs typeface="+mn-cs"/>
              </a:rPr>
              <a:t>	</a:t>
            </a:r>
            <a:r>
              <a:rPr sz="2100" dirty="0" err="1" smtClean="0">
                <a:cs typeface="+mn-cs"/>
              </a:rPr>
              <a:t>NumberFormatException</a:t>
            </a:r>
            <a:endParaRPr sz="2100" dirty="0">
              <a:cs typeface="+mn-cs"/>
            </a:endParaRPr>
          </a:p>
          <a:p>
            <a:pPr marL="857250" lvl="1" indent="-342900" eaLnBrk="1" fontAlgn="auto" hangingPunct="1">
              <a:spcAft>
                <a:spcPts val="0"/>
              </a:spcAft>
              <a:buFont typeface="Arial" charset="0"/>
              <a:buNone/>
              <a:defRPr/>
            </a:pPr>
            <a:r>
              <a:rPr sz="2100" dirty="0">
                <a:cs typeface="+mn-cs"/>
              </a:rPr>
              <a:t>        	</a:t>
            </a:r>
            <a:r>
              <a:rPr lang="en-US" sz="2100" dirty="0" smtClean="0">
                <a:cs typeface="+mn-cs"/>
              </a:rPr>
              <a:t>                  </a:t>
            </a:r>
            <a:r>
              <a:rPr sz="2100" dirty="0" err="1" smtClean="0">
                <a:cs typeface="+mn-cs"/>
              </a:rPr>
              <a:t>NullPointerException</a:t>
            </a:r>
            <a:endParaRPr sz="2100" dirty="0">
              <a:cs typeface="+mn-cs"/>
            </a:endParaRPr>
          </a:p>
          <a:p>
            <a:pPr marL="857250" lvl="1" indent="-342900" eaLnBrk="1" fontAlgn="auto" hangingPunct="1">
              <a:spcAft>
                <a:spcPts val="0"/>
              </a:spcAft>
              <a:buFont typeface="Arial" charset="0"/>
              <a:buNone/>
              <a:defRPr/>
            </a:pPr>
            <a:r>
              <a:rPr sz="2100" dirty="0">
                <a:cs typeface="+mn-cs"/>
              </a:rPr>
              <a:t>        	</a:t>
            </a:r>
            <a:r>
              <a:rPr lang="en-US" sz="2100" dirty="0" smtClean="0">
                <a:cs typeface="+mn-cs"/>
              </a:rPr>
              <a:t>                  </a:t>
            </a:r>
            <a:r>
              <a:rPr sz="2100" dirty="0" err="1" smtClean="0">
                <a:cs typeface="+mn-cs"/>
              </a:rPr>
              <a:t>ClassCastException</a:t>
            </a:r>
            <a:endParaRPr sz="2100" dirty="0">
              <a:cs typeface="+mn-cs"/>
            </a:endParaRPr>
          </a:p>
          <a:p>
            <a:pPr lvl="3" eaLnBrk="1" fontAlgn="auto" hangingPunct="1">
              <a:spcAft>
                <a:spcPts val="0"/>
              </a:spcAft>
              <a:buFont typeface="Arial" charset="0"/>
              <a:buNone/>
              <a:defRPr/>
            </a:pPr>
            <a:endParaRPr dirty="0">
              <a:cs typeface="+mn-cs"/>
            </a:endParaRPr>
          </a:p>
          <a:p>
            <a:pPr algn="just" eaLnBrk="1" fontAlgn="auto" hangingPunct="1">
              <a:spcAft>
                <a:spcPts val="0"/>
              </a:spcAft>
              <a:buFont typeface="Arial"/>
              <a:buChar char="•"/>
              <a:defRPr/>
            </a:pPr>
            <a:endParaRPr sz="1000" dirty="0">
              <a:cs typeface="Arial" charset="0"/>
            </a:endParaRPr>
          </a:p>
          <a:p>
            <a:pPr algn="just" eaLnBrk="1" fontAlgn="auto" hangingPunct="1">
              <a:spcAft>
                <a:spcPts val="0"/>
              </a:spcAft>
              <a:buFont typeface="Arial" charset="0"/>
              <a:buNone/>
              <a:defRPr/>
            </a:pPr>
            <a:r>
              <a:rPr dirty="0">
                <a:cs typeface="Arial" charset="0"/>
              </a:rPr>
              <a:t>    </a:t>
            </a:r>
          </a:p>
          <a:p>
            <a:pPr algn="just" eaLnBrk="1" fontAlgn="auto" hangingPunct="1">
              <a:spcAft>
                <a:spcPts val="0"/>
              </a:spcAft>
              <a:buFont typeface="Arial" charset="0"/>
              <a:buNone/>
              <a:defRPr/>
            </a:pPr>
            <a:r>
              <a:rPr dirty="0">
                <a:cs typeface="Arial" charset="0"/>
              </a:rPr>
              <a:t>. </a:t>
            </a:r>
          </a:p>
          <a:p>
            <a:pPr algn="just" eaLnBrk="1" fontAlgn="auto" hangingPunct="1">
              <a:spcAft>
                <a:spcPts val="0"/>
              </a:spcAft>
              <a:buFont typeface="Arial"/>
              <a:buChar char="•"/>
              <a:defRPr/>
            </a:pPr>
            <a:endParaRPr dirty="0">
              <a:cs typeface="Arial" charset="0"/>
            </a:endParaRPr>
          </a:p>
        </p:txBody>
      </p:sp>
      <p:sp>
        <p:nvSpPr>
          <p:cNvPr id="57348"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Unchecked Exception</a:t>
            </a:r>
          </a:p>
        </p:txBody>
      </p:sp>
      <p:cxnSp>
        <p:nvCxnSpPr>
          <p:cNvPr id="4" name="Straight Arrow Connector 3"/>
          <p:cNvCxnSpPr/>
          <p:nvPr/>
        </p:nvCxnSpPr>
        <p:spPr>
          <a:xfrm rot="16200000">
            <a:off x="4039394" y="18280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24000" y="2133600"/>
            <a:ext cx="5486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rot="16200000">
            <a:off x="1296194" y="2361406"/>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5400000" flipH="1" flipV="1">
            <a:off x="6706394" y="24376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flipH="1" flipV="1">
            <a:off x="6858000" y="3200400"/>
            <a:ext cx="306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24000" y="3352800"/>
            <a:ext cx="6934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a:off x="7544594" y="36568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a:off x="1219994" y="36568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a:off x="3582194" y="36568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a:off x="5410994" y="3656806"/>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flipH="1" flipV="1">
            <a:off x="305594" y="4952206"/>
            <a:ext cx="1219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914400" y="48006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0800000">
            <a:off x="914400" y="50292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a:off x="914400" y="52578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0800000">
            <a:off x="914400" y="55626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p:cNvSpPr>
          <p:nvPr>
            <p:ph idx="4294967295"/>
          </p:nvPr>
        </p:nvSpPr>
        <p:spPr>
          <a:xfrm>
            <a:off x="609600" y="1066800"/>
            <a:ext cx="8534400" cy="5029200"/>
          </a:xfrm>
        </p:spPr>
        <p:txBody>
          <a:bodyPr/>
          <a:lstStyle/>
          <a:p>
            <a:pPr algn="just" eaLnBrk="1" hangingPunct="1"/>
            <a:r>
              <a:rPr sz="2400" smtClean="0">
                <a:cs typeface="Arial" charset="0"/>
              </a:rPr>
              <a:t>An unchecked exception is an exception, which could have been avoided by the programmer</a:t>
            </a:r>
          </a:p>
          <a:p>
            <a:pPr algn="just" eaLnBrk="1" hangingPunct="1"/>
            <a:endParaRPr sz="2400" smtClean="0">
              <a:cs typeface="Arial" charset="0"/>
            </a:endParaRPr>
          </a:p>
          <a:p>
            <a:pPr algn="just" eaLnBrk="1" hangingPunct="1"/>
            <a:r>
              <a:rPr sz="2400" smtClean="0">
                <a:cs typeface="Arial" charset="0"/>
              </a:rPr>
              <a:t>The class RuntimeException and all its subclasses are categorized as Unchecked Exceptions</a:t>
            </a:r>
          </a:p>
          <a:p>
            <a:pPr algn="just" eaLnBrk="1" hangingPunct="1"/>
            <a:endParaRPr sz="2400" smtClean="0">
              <a:cs typeface="Arial" charset="0"/>
            </a:endParaRPr>
          </a:p>
          <a:p>
            <a:pPr algn="just" eaLnBrk="1" hangingPunct="1"/>
            <a:r>
              <a:rPr sz="2400" smtClean="0">
                <a:cs typeface="Arial" charset="0"/>
              </a:rPr>
              <a:t>If there is any chance of an unchecked exception occuring in the code, it is ignored during compilation</a:t>
            </a:r>
          </a:p>
          <a:p>
            <a:pPr eaLnBrk="1" hangingPunct="1"/>
            <a:endParaRPr sz="2400" smtClean="0">
              <a:cs typeface="Arial" charset="0"/>
            </a:endParaRPr>
          </a:p>
          <a:p>
            <a:pPr eaLnBrk="1" hangingPunct="1"/>
            <a:endParaRPr sz="2400" smtClean="0">
              <a:cs typeface="Arial" charset="0"/>
            </a:endParaRPr>
          </a:p>
        </p:txBody>
      </p:sp>
      <p:sp>
        <p:nvSpPr>
          <p:cNvPr id="58371"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Unchecked Exceptions (Contd.).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idx="4294967295"/>
          </p:nvPr>
        </p:nvSpPr>
        <p:spPr>
          <a:xfrm>
            <a:off x="0" y="1066800"/>
            <a:ext cx="8534400" cy="5029200"/>
          </a:xfrm>
        </p:spPr>
        <p:txBody>
          <a:bodyPr/>
          <a:lstStyle/>
          <a:p>
            <a:pPr algn="just" eaLnBrk="1" hangingPunct="1"/>
            <a:r>
              <a:rPr sz="2400" smtClean="0">
                <a:cs typeface="Arial" charset="0"/>
              </a:rPr>
              <a:t>Error is not considered as an Exception</a:t>
            </a:r>
          </a:p>
          <a:p>
            <a:pPr algn="just" eaLnBrk="1" hangingPunct="1"/>
            <a:endParaRPr sz="1000" smtClean="0">
              <a:cs typeface="Arial" charset="0"/>
            </a:endParaRPr>
          </a:p>
          <a:p>
            <a:pPr algn="just" eaLnBrk="1" hangingPunct="1"/>
            <a:r>
              <a:rPr sz="2400" smtClean="0">
                <a:cs typeface="Arial" charset="0"/>
              </a:rPr>
              <a:t>Errors are problems that arise beyond the control of the programmer or the user</a:t>
            </a:r>
          </a:p>
          <a:p>
            <a:pPr algn="just" eaLnBrk="1" hangingPunct="1"/>
            <a:endParaRPr sz="1000" smtClean="0">
              <a:cs typeface="Arial" charset="0"/>
            </a:endParaRPr>
          </a:p>
          <a:p>
            <a:pPr algn="just" eaLnBrk="1" hangingPunct="1"/>
            <a:r>
              <a:rPr sz="2400" smtClean="0">
                <a:cs typeface="Arial" charset="0"/>
              </a:rPr>
              <a:t>A programmer can rarely do anything  about an Error that occurs during the execution of a program</a:t>
            </a:r>
          </a:p>
          <a:p>
            <a:pPr algn="just" eaLnBrk="1" hangingPunct="1"/>
            <a:endParaRPr sz="1000" smtClean="0">
              <a:cs typeface="Arial" charset="0"/>
            </a:endParaRPr>
          </a:p>
          <a:p>
            <a:pPr algn="just" eaLnBrk="1" hangingPunct="1"/>
            <a:r>
              <a:rPr sz="2400" smtClean="0">
                <a:cs typeface="Arial" charset="0"/>
              </a:rPr>
              <a:t>This is the precise reason Errors are typically ignored in the code</a:t>
            </a:r>
          </a:p>
          <a:p>
            <a:pPr algn="just" eaLnBrk="1" hangingPunct="1"/>
            <a:endParaRPr sz="1000" smtClean="0">
              <a:cs typeface="Arial" charset="0"/>
            </a:endParaRPr>
          </a:p>
          <a:p>
            <a:pPr algn="just" eaLnBrk="1" hangingPunct="1"/>
            <a:r>
              <a:rPr sz="2400" smtClean="0">
                <a:cs typeface="Arial" charset="0"/>
              </a:rPr>
              <a:t>Errors are also ignored by the compiler</a:t>
            </a:r>
          </a:p>
          <a:p>
            <a:pPr eaLnBrk="1" hangingPunct="1"/>
            <a:endParaRPr sz="1000" smtClean="0">
              <a:cs typeface="Arial" charset="0"/>
            </a:endParaRPr>
          </a:p>
          <a:p>
            <a:pPr eaLnBrk="1" hangingPunct="1"/>
            <a:r>
              <a:rPr sz="2400" smtClean="0">
                <a:cs typeface="Arial" charset="0"/>
              </a:rPr>
              <a:t>Ex : Stack Overflow</a:t>
            </a:r>
          </a:p>
          <a:p>
            <a:pPr eaLnBrk="1" hangingPunct="1"/>
            <a:endParaRPr sz="2400" smtClean="0">
              <a:cs typeface="Arial" charset="0"/>
            </a:endParaRPr>
          </a:p>
        </p:txBody>
      </p:sp>
      <p:sp>
        <p:nvSpPr>
          <p:cNvPr id="59395"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Error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p:cNvSpPr txBox="1">
            <a:spLocks noChangeArrowheads="1"/>
          </p:cNvSpPr>
          <p:nvPr/>
        </p:nvSpPr>
        <p:spPr bwMode="auto">
          <a:xfrm>
            <a:off x="239713" y="152400"/>
            <a:ext cx="7239000" cy="554038"/>
          </a:xfrm>
          <a:prstGeom prst="rect">
            <a:avLst/>
          </a:prstGeom>
          <a:noFill/>
          <a:ln w="9525">
            <a:noFill/>
            <a:miter lim="800000"/>
            <a:headEnd/>
            <a:tailEnd/>
          </a:ln>
        </p:spPr>
        <p:txBody>
          <a:bodyPr>
            <a:spAutoFit/>
          </a:bodyPr>
          <a:lstStyle/>
          <a:p>
            <a:r>
              <a:rPr lang="en-US" sz="3000" b="1"/>
              <a:t>Activity</a:t>
            </a:r>
          </a:p>
        </p:txBody>
      </p:sp>
      <p:sp>
        <p:nvSpPr>
          <p:cNvPr id="3" name="TextBox 2"/>
          <p:cNvSpPr txBox="1"/>
          <p:nvPr/>
        </p:nvSpPr>
        <p:spPr>
          <a:xfrm>
            <a:off x="228600" y="1066800"/>
            <a:ext cx="8458200" cy="5602288"/>
          </a:xfrm>
          <a:prstGeom prst="rect">
            <a:avLst/>
          </a:prstGeom>
          <a:noFill/>
        </p:spPr>
        <p:txBody>
          <a:bodyPr>
            <a:spAutoFit/>
          </a:bodyPr>
          <a:lstStyle/>
          <a:p>
            <a:pPr>
              <a:defRPr/>
            </a:pPr>
            <a:r>
              <a:rPr lang="en-US" sz="2000" dirty="0"/>
              <a:t>Listed below are some of the built in exception classes. List them in the table below as per their classification, whether they are checked exceptions or unchecked exceptions :</a:t>
            </a:r>
          </a:p>
          <a:p>
            <a:pPr>
              <a:defRPr/>
            </a:pPr>
            <a:endParaRPr lang="en-US" sz="2000" dirty="0"/>
          </a:p>
          <a:p>
            <a:pPr>
              <a:defRPr/>
            </a:pPr>
            <a:r>
              <a:rPr lang="en-US" sz="2000" dirty="0"/>
              <a:t>1)</a:t>
            </a:r>
            <a:r>
              <a:rPr lang="en-US" sz="2000" dirty="0" err="1"/>
              <a:t>NullPointerException</a:t>
            </a:r>
            <a:r>
              <a:rPr lang="en-US" sz="2000" dirty="0"/>
              <a:t> 2) </a:t>
            </a:r>
            <a:r>
              <a:rPr lang="en-US" sz="2000" dirty="0" err="1"/>
              <a:t>ClassNotFoundException</a:t>
            </a:r>
            <a:r>
              <a:rPr lang="en-US" sz="2000" dirty="0"/>
              <a:t> 3) </a:t>
            </a:r>
            <a:r>
              <a:rPr lang="en-US" sz="2000" dirty="0" err="1"/>
              <a:t>IOException</a:t>
            </a:r>
            <a:r>
              <a:rPr lang="en-US" sz="2000" dirty="0"/>
              <a:t> </a:t>
            </a:r>
          </a:p>
          <a:p>
            <a:pPr>
              <a:defRPr/>
            </a:pPr>
            <a:r>
              <a:rPr lang="en-US" sz="2000" dirty="0"/>
              <a:t>4) </a:t>
            </a:r>
            <a:r>
              <a:rPr lang="en-US" sz="2000" dirty="0" err="1"/>
              <a:t>InterruptedException</a:t>
            </a:r>
            <a:r>
              <a:rPr lang="en-US" sz="2000" dirty="0"/>
              <a:t> 5)</a:t>
            </a:r>
            <a:r>
              <a:rPr lang="en-US" sz="2000" dirty="0" err="1"/>
              <a:t>ArrayIndexOutOfBoundsException</a:t>
            </a:r>
            <a:r>
              <a:rPr lang="en-US" sz="2000" dirty="0"/>
              <a:t> </a:t>
            </a:r>
          </a:p>
          <a:p>
            <a:pPr>
              <a:defRPr/>
            </a:pPr>
            <a:r>
              <a:rPr lang="en-US" sz="2000" dirty="0"/>
              <a:t>6) </a:t>
            </a:r>
            <a:r>
              <a:rPr lang="en-US" sz="2000" dirty="0" err="1"/>
              <a:t>NumberFormatException</a:t>
            </a:r>
            <a:r>
              <a:rPr lang="en-US" sz="2000" dirty="0"/>
              <a:t> 7)  </a:t>
            </a:r>
            <a:r>
              <a:rPr lang="en-US" sz="2000" dirty="0" err="1"/>
              <a:t>ClassCastException</a:t>
            </a:r>
            <a:r>
              <a:rPr lang="en-US" sz="2000" dirty="0"/>
              <a:t> 8)</a:t>
            </a:r>
            <a:r>
              <a:rPr lang="en-US" sz="2000" dirty="0" err="1"/>
              <a:t>SQLException</a:t>
            </a:r>
            <a:endParaRPr lang="en-US" sz="2000" dirty="0"/>
          </a:p>
          <a:p>
            <a:pPr>
              <a:defRPr/>
            </a:pPr>
            <a:r>
              <a:rPr lang="en-US" sz="2000" dirty="0"/>
              <a:t>9) </a:t>
            </a:r>
            <a:r>
              <a:rPr lang="en-US" sz="2000" dirty="0" err="1"/>
              <a:t>IllegalAccessException</a:t>
            </a:r>
            <a:r>
              <a:rPr lang="en-US" sz="2000" dirty="0"/>
              <a:t> 10) </a:t>
            </a:r>
            <a:r>
              <a:rPr lang="en-US" sz="2000" dirty="0" err="1"/>
              <a:t>NegativeArraySizeException</a:t>
            </a:r>
            <a:endParaRPr lang="en-US" sz="2000" dirty="0"/>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p:txBody>
      </p:sp>
      <p:graphicFrame>
        <p:nvGraphicFramePr>
          <p:cNvPr id="4" name="Table 3"/>
          <p:cNvGraphicFramePr>
            <a:graphicFrameLocks noGrp="1"/>
          </p:cNvGraphicFramePr>
          <p:nvPr/>
        </p:nvGraphicFramePr>
        <p:xfrm>
          <a:off x="609600" y="4038600"/>
          <a:ext cx="7543800" cy="2225676"/>
        </p:xfrm>
        <a:graphic>
          <a:graphicData uri="http://schemas.openxmlformats.org/drawingml/2006/table">
            <a:tbl>
              <a:tblPr firstRow="1" bandRow="1">
                <a:tableStyleId>{5C22544A-7EE6-4342-B048-85BDC9FD1C3A}</a:tableStyleId>
              </a:tblPr>
              <a:tblGrid>
                <a:gridCol w="3771900"/>
                <a:gridCol w="3771900"/>
              </a:tblGrid>
              <a:tr h="370946">
                <a:tc>
                  <a:txBody>
                    <a:bodyPr/>
                    <a:lstStyle/>
                    <a:p>
                      <a:r>
                        <a:rPr lang="en-US" sz="1800" dirty="0" smtClean="0"/>
                        <a:t>Checked</a:t>
                      </a:r>
                      <a:r>
                        <a:rPr lang="en-US" sz="1800" baseline="0" dirty="0" smtClean="0"/>
                        <a:t> Exceptions</a:t>
                      </a:r>
                      <a:endParaRPr lang="en-US" sz="1800" dirty="0"/>
                    </a:p>
                  </a:txBody>
                  <a:tcPr marT="45733" marB="45733"/>
                </a:tc>
                <a:tc>
                  <a:txBody>
                    <a:bodyPr/>
                    <a:lstStyle/>
                    <a:p>
                      <a:r>
                        <a:rPr lang="en-US" sz="1800" dirty="0" smtClean="0"/>
                        <a:t>Unchecked Exceptions</a:t>
                      </a:r>
                      <a:endParaRPr lang="en-US" sz="1800" dirty="0"/>
                    </a:p>
                  </a:txBody>
                  <a:tcPr marT="45733" marB="45733"/>
                </a:tc>
              </a:tr>
              <a:tr h="370946">
                <a:tc>
                  <a:txBody>
                    <a:bodyPr/>
                    <a:lstStyle/>
                    <a:p>
                      <a:endParaRPr lang="en-US" sz="1800"/>
                    </a:p>
                  </a:txBody>
                  <a:tcPr marT="45733" marB="45733"/>
                </a:tc>
                <a:tc>
                  <a:txBody>
                    <a:bodyPr/>
                    <a:lstStyle/>
                    <a:p>
                      <a:endParaRPr lang="en-US" sz="1800"/>
                    </a:p>
                  </a:txBody>
                  <a:tcPr marT="45733" marB="45733"/>
                </a:tc>
              </a:tr>
              <a:tr h="370946">
                <a:tc>
                  <a:txBody>
                    <a:bodyPr/>
                    <a:lstStyle/>
                    <a:p>
                      <a:endParaRPr lang="en-US" sz="1800"/>
                    </a:p>
                  </a:txBody>
                  <a:tcPr marT="45733" marB="45733"/>
                </a:tc>
                <a:tc>
                  <a:txBody>
                    <a:bodyPr/>
                    <a:lstStyle/>
                    <a:p>
                      <a:endParaRPr lang="en-US" sz="1800"/>
                    </a:p>
                  </a:txBody>
                  <a:tcPr marT="45733" marB="45733"/>
                </a:tc>
              </a:tr>
              <a:tr h="370946">
                <a:tc>
                  <a:txBody>
                    <a:bodyPr/>
                    <a:lstStyle/>
                    <a:p>
                      <a:endParaRPr lang="en-US" sz="1800"/>
                    </a:p>
                  </a:txBody>
                  <a:tcPr marT="45733" marB="45733"/>
                </a:tc>
                <a:tc>
                  <a:txBody>
                    <a:bodyPr/>
                    <a:lstStyle/>
                    <a:p>
                      <a:endParaRPr lang="en-US" sz="1800"/>
                    </a:p>
                  </a:txBody>
                  <a:tcPr marT="45733" marB="45733"/>
                </a:tc>
              </a:tr>
              <a:tr h="370946">
                <a:tc>
                  <a:txBody>
                    <a:bodyPr/>
                    <a:lstStyle/>
                    <a:p>
                      <a:endParaRPr lang="en-US" sz="1800"/>
                    </a:p>
                  </a:txBody>
                  <a:tcPr marT="45733" marB="45733"/>
                </a:tc>
                <a:tc>
                  <a:txBody>
                    <a:bodyPr/>
                    <a:lstStyle/>
                    <a:p>
                      <a:endParaRPr lang="en-US" sz="1800"/>
                    </a:p>
                  </a:txBody>
                  <a:tcPr marT="45733" marB="45733"/>
                </a:tc>
              </a:tr>
              <a:tr h="370946">
                <a:tc>
                  <a:txBody>
                    <a:bodyPr/>
                    <a:lstStyle/>
                    <a:p>
                      <a:endParaRPr lang="en-US" sz="1800"/>
                    </a:p>
                  </a:txBody>
                  <a:tcPr marT="45733" marB="45733"/>
                </a:tc>
                <a:tc>
                  <a:txBody>
                    <a:bodyPr/>
                    <a:lstStyle/>
                    <a:p>
                      <a:endParaRPr lang="en-US" sz="1800" dirty="0"/>
                    </a:p>
                  </a:txBody>
                  <a:tcPr marT="45733" marB="45733"/>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idx="4294967295"/>
          </p:nvPr>
        </p:nvSpPr>
        <p:spPr>
          <a:xfrm>
            <a:off x="0" y="1066800"/>
            <a:ext cx="8534400" cy="5029200"/>
          </a:xfrm>
        </p:spPr>
        <p:txBody>
          <a:bodyPr/>
          <a:lstStyle/>
          <a:p>
            <a:pPr eaLnBrk="1" hangingPunct="1"/>
            <a:r>
              <a:rPr sz="2400" smtClean="0">
                <a:cs typeface="Arial" charset="0"/>
              </a:rPr>
              <a:t>Java provides extensive set of in-built exceptions</a:t>
            </a:r>
          </a:p>
          <a:p>
            <a:pPr algn="just" eaLnBrk="1" hangingPunct="1"/>
            <a:endParaRPr sz="1200" smtClean="0">
              <a:cs typeface="Arial" charset="0"/>
            </a:endParaRPr>
          </a:p>
          <a:p>
            <a:pPr algn="just" eaLnBrk="1" hangingPunct="1"/>
            <a:r>
              <a:rPr sz="2400" smtClean="0">
                <a:cs typeface="Arial" charset="0"/>
              </a:rPr>
              <a:t>But there may be cases where we may have to define our own</a:t>
            </a:r>
            <a:r>
              <a:rPr sz="2200" smtClean="0">
                <a:cs typeface="Arial" charset="0"/>
              </a:rPr>
              <a:t> exceptions which are application specific</a:t>
            </a:r>
          </a:p>
          <a:p>
            <a:pPr algn="just" eaLnBrk="1" hangingPunct="1"/>
            <a:endParaRPr sz="2200" smtClean="0">
              <a:cs typeface="Arial" charset="0"/>
            </a:endParaRPr>
          </a:p>
          <a:p>
            <a:pPr algn="just" eaLnBrk="1" hangingPunct="1">
              <a:buFont typeface="Arial" charset="0"/>
              <a:buNone/>
            </a:pPr>
            <a:r>
              <a:rPr sz="2200" smtClean="0">
                <a:cs typeface="Arial" charset="0"/>
              </a:rPr>
              <a:t>	</a:t>
            </a:r>
            <a:r>
              <a:rPr sz="2400" smtClean="0">
                <a:cs typeface="Arial" charset="0"/>
              </a:rPr>
              <a:t>For ex: If we have are creating an application for handling the database of eligible voters, the age should be greater than or equal to18 </a:t>
            </a:r>
          </a:p>
          <a:p>
            <a:pPr algn="just" eaLnBrk="1" hangingPunct="1">
              <a:buFont typeface="Arial" charset="0"/>
              <a:buNone/>
            </a:pPr>
            <a:endParaRPr sz="1000" smtClean="0">
              <a:cs typeface="Arial" charset="0"/>
            </a:endParaRPr>
          </a:p>
          <a:p>
            <a:pPr algn="just" eaLnBrk="1" hangingPunct="1">
              <a:buFont typeface="Arial" charset="0"/>
              <a:buNone/>
            </a:pPr>
            <a:r>
              <a:rPr sz="2400" smtClean="0">
                <a:cs typeface="Arial" charset="0"/>
              </a:rPr>
              <a:t>   In this case, we can create a user defined exception, which will be thrown in case the age entered  is less than 18</a:t>
            </a:r>
          </a:p>
          <a:p>
            <a:pPr eaLnBrk="1" hangingPunct="1">
              <a:buFont typeface="Arial" charset="0"/>
              <a:buNone/>
            </a:pPr>
            <a:endParaRPr sz="2200" smtClean="0">
              <a:cs typeface="Arial" charset="0"/>
            </a:endParaRPr>
          </a:p>
        </p:txBody>
      </p:sp>
      <p:sp>
        <p:nvSpPr>
          <p:cNvPr id="61443"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User Defined Exceptions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p:cNvSpPr>
          <p:nvPr>
            <p:ph idx="4294967295"/>
          </p:nvPr>
        </p:nvSpPr>
        <p:spPr>
          <a:xfrm>
            <a:off x="609600" y="1066800"/>
            <a:ext cx="8534400" cy="5029200"/>
          </a:xfrm>
        </p:spPr>
        <p:txBody>
          <a:bodyPr/>
          <a:lstStyle/>
          <a:p>
            <a:pPr eaLnBrk="1" hangingPunct="1"/>
            <a:r>
              <a:rPr sz="2400" smtClean="0">
                <a:cs typeface="Arial" charset="0"/>
              </a:rPr>
              <a:t>While creating user defined exceptions, the following aspects have to be taken care :</a:t>
            </a:r>
          </a:p>
          <a:p>
            <a:pPr eaLnBrk="1" hangingPunct="1"/>
            <a:endParaRPr sz="2400" smtClean="0">
              <a:cs typeface="Arial" charset="0"/>
            </a:endParaRPr>
          </a:p>
          <a:p>
            <a:pPr lvl="1" eaLnBrk="1" hangingPunct="1"/>
            <a:r>
              <a:rPr sz="2400" smtClean="0"/>
              <a:t>The user  defined exception class should extend from the Exception class and its subclass</a:t>
            </a:r>
          </a:p>
          <a:p>
            <a:pPr lvl="1" eaLnBrk="1" hangingPunct="1"/>
            <a:endParaRPr sz="2400" smtClean="0"/>
          </a:p>
          <a:p>
            <a:pPr lvl="1" eaLnBrk="1" hangingPunct="1"/>
            <a:r>
              <a:rPr sz="2400" smtClean="0"/>
              <a:t>If we want to display meaningful information about the exception, we should override the toString() method</a:t>
            </a:r>
          </a:p>
          <a:p>
            <a:pPr lvl="1" eaLnBrk="1" hangingPunct="1">
              <a:buFont typeface="Arial" charset="0"/>
              <a:buNone/>
            </a:pPr>
            <a:endParaRPr sz="2400" smtClean="0"/>
          </a:p>
          <a:p>
            <a:pPr lvl="1" eaLnBrk="1" hangingPunct="1"/>
            <a:endParaRPr sz="2400" smtClean="0"/>
          </a:p>
          <a:p>
            <a:pPr lvl="1" eaLnBrk="1" hangingPunct="1"/>
            <a:endParaRPr sz="2400" smtClean="0"/>
          </a:p>
          <a:p>
            <a:pPr lvl="1" eaLnBrk="1" hangingPunct="1"/>
            <a:endParaRPr sz="2200" smtClean="0"/>
          </a:p>
        </p:txBody>
      </p:sp>
      <p:sp>
        <p:nvSpPr>
          <p:cNvPr id="62467" name="Rectangle 2"/>
          <p:cNvSpPr>
            <a:spLocks noGrp="1"/>
          </p:cNvSpPr>
          <p:nvPr>
            <p:ph type="title" idx="4294967295"/>
          </p:nvPr>
        </p:nvSpPr>
        <p:spPr>
          <a:xfrm>
            <a:off x="0" y="228600"/>
            <a:ext cx="9144000" cy="554038"/>
          </a:xfrm>
        </p:spPr>
        <p:txBody>
          <a:bodyPr>
            <a:normAutofit fontScale="90000"/>
          </a:bodyPr>
          <a:lstStyle/>
          <a:p>
            <a:pPr eaLnBrk="1" hangingPunct="1"/>
            <a:r>
              <a:rPr smtClean="0">
                <a:cs typeface="Arial" charset="0"/>
              </a:rPr>
              <a:t>User Defined Exceptions (Contd.).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4294967295"/>
          </p:nvPr>
        </p:nvSpPr>
        <p:spPr>
          <a:xfrm>
            <a:off x="0" y="914400"/>
            <a:ext cx="8382000" cy="5029200"/>
          </a:xfrm>
        </p:spPr>
        <p:txBody>
          <a:bodyPr>
            <a:normAutofit/>
          </a:bodyPr>
          <a:lstStyle/>
          <a:p>
            <a:pPr lvl="1" eaLnBrk="1" hangingPunct="1">
              <a:buFont typeface="Arial" charset="0"/>
              <a:buNone/>
            </a:pPr>
            <a:r>
              <a:rPr sz="2400" smtClean="0">
                <a:latin typeface="Courier New" pitchFamily="49" charset="0"/>
                <a:cs typeface="Courier New" pitchFamily="49" charset="0"/>
              </a:rPr>
              <a:t>class  MyException extends Exception  {</a:t>
            </a:r>
          </a:p>
          <a:p>
            <a:pPr lvl="1" eaLnBrk="1" hangingPunct="1">
              <a:buFont typeface="Arial" charset="0"/>
              <a:buNone/>
            </a:pPr>
            <a:r>
              <a:rPr sz="2400" smtClean="0">
                <a:latin typeface="Courier New" pitchFamily="49" charset="0"/>
                <a:cs typeface="Courier New" pitchFamily="49" charset="0"/>
              </a:rPr>
              <a:t>	public MyException() {</a:t>
            </a:r>
          </a:p>
          <a:p>
            <a:pPr lvl="1" eaLnBrk="1" hangingPunct="1">
              <a:buFont typeface="Arial" charset="0"/>
              <a:buNone/>
            </a:pPr>
            <a:r>
              <a:rPr sz="2400" smtClean="0">
                <a:latin typeface="Courier New" pitchFamily="49" charset="0"/>
                <a:cs typeface="Courier New" pitchFamily="49" charset="0"/>
              </a:rPr>
              <a:t>		System.out.println("User defined Exception thrown");</a:t>
            </a:r>
          </a:p>
          <a:p>
            <a:pPr lvl="1" eaLnBrk="1" hangingPunct="1">
              <a:buFont typeface="Arial" charset="0"/>
              <a:buNone/>
            </a:pPr>
            <a:r>
              <a:rPr sz="2400" smtClean="0">
                <a:latin typeface="Courier New" pitchFamily="49" charset="0"/>
                <a:cs typeface="Courier New" pitchFamily="49" charset="0"/>
              </a:rPr>
              <a:t>	}</a:t>
            </a:r>
          </a:p>
          <a:p>
            <a:pPr lvl="1" eaLnBrk="1" hangingPunct="1">
              <a:buFont typeface="Arial" charset="0"/>
              <a:buNone/>
            </a:pPr>
            <a:r>
              <a:rPr sz="2400" smtClean="0">
                <a:latin typeface="Courier New" pitchFamily="49" charset="0"/>
                <a:cs typeface="Courier New" pitchFamily="49" charset="0"/>
              </a:rPr>
              <a:t>	public String toString() {</a:t>
            </a:r>
          </a:p>
          <a:p>
            <a:pPr lvl="1" eaLnBrk="1" hangingPunct="1">
              <a:buFont typeface="Arial" charset="0"/>
              <a:buNone/>
            </a:pPr>
            <a:r>
              <a:rPr sz="2400" smtClean="0">
                <a:latin typeface="Courier New" pitchFamily="49" charset="0"/>
                <a:cs typeface="Courier New" pitchFamily="49" charset="0"/>
              </a:rPr>
              <a:t>		return "MyException Object : Age cannot be &lt; 18 " ;</a:t>
            </a:r>
          </a:p>
          <a:p>
            <a:pPr lvl="1" eaLnBrk="1" hangingPunct="1">
              <a:buFont typeface="Arial" charset="0"/>
              <a:buNone/>
            </a:pPr>
            <a:r>
              <a:rPr sz="2400" smtClean="0">
                <a:latin typeface="Courier New" pitchFamily="49" charset="0"/>
                <a:cs typeface="Courier New" pitchFamily="49" charset="0"/>
              </a:rPr>
              <a:t>	}</a:t>
            </a:r>
          </a:p>
          <a:p>
            <a:pPr lvl="1" eaLnBrk="1" hangingPunct="1">
              <a:buFont typeface="Arial" charset="0"/>
              <a:buNone/>
            </a:pPr>
            <a:r>
              <a:rPr sz="2400" smtClean="0">
                <a:latin typeface="Courier New" pitchFamily="49" charset="0"/>
                <a:cs typeface="Courier New" pitchFamily="49" charset="0"/>
              </a:rPr>
              <a:t>}</a:t>
            </a:r>
          </a:p>
          <a:p>
            <a:pPr lvl="1" eaLnBrk="1" hangingPunct="1"/>
            <a:endParaRPr smtClean="0"/>
          </a:p>
          <a:p>
            <a:pPr lvl="1" algn="r" eaLnBrk="1" hangingPunct="1">
              <a:buFont typeface="Arial" charset="0"/>
              <a:buNone/>
            </a:pPr>
            <a:r>
              <a:rPr sz="2400" smtClean="0"/>
              <a:t>Contd..</a:t>
            </a:r>
          </a:p>
        </p:txBody>
      </p:sp>
      <p:sp>
        <p:nvSpPr>
          <p:cNvPr id="63491" name="Rectangle 2"/>
          <p:cNvSpPr>
            <a:spLocks noGrp="1"/>
          </p:cNvSpPr>
          <p:nvPr>
            <p:ph type="title" idx="4294967295"/>
          </p:nvPr>
        </p:nvSpPr>
        <p:spPr>
          <a:xfrm>
            <a:off x="0" y="228600"/>
            <a:ext cx="9144000" cy="554038"/>
          </a:xfrm>
        </p:spPr>
        <p:txBody>
          <a:bodyPr>
            <a:normAutofit fontScale="90000"/>
          </a:bodyPr>
          <a:lstStyle/>
          <a:p>
            <a:pPr eaLnBrk="1" hangingPunct="1"/>
            <a:r>
              <a:rPr smtClean="0">
                <a:cs typeface="Arial" charset="0"/>
              </a:rPr>
              <a:t>Example on User Defined Exceptions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idx="4294967295"/>
          </p:nvPr>
        </p:nvSpPr>
        <p:spPr>
          <a:xfrm>
            <a:off x="0" y="838200"/>
            <a:ext cx="8534400" cy="5638800"/>
          </a:xfrm>
        </p:spPr>
        <p:txBody>
          <a:bodyPr>
            <a:normAutofit lnSpcReduction="10000"/>
          </a:bodyPr>
          <a:lstStyle/>
          <a:p>
            <a:pPr lvl="1" eaLnBrk="1" fontAlgn="auto" hangingPunct="1">
              <a:spcAft>
                <a:spcPts val="0"/>
              </a:spcAft>
              <a:buFont typeface="Arial" charset="0"/>
              <a:buNone/>
              <a:defRPr/>
            </a:pPr>
            <a:r>
              <a:rPr sz="2400">
                <a:latin typeface="Courier New" pitchFamily="49" charset="0"/>
                <a:cs typeface="Courier New" pitchFamily="49" charset="0"/>
              </a:rPr>
              <a:t>class </a:t>
            </a:r>
            <a:r>
              <a:rPr sz="2400" err="1">
                <a:latin typeface="Courier New" pitchFamily="49" charset="0"/>
                <a:cs typeface="Courier New" pitchFamily="49" charset="0"/>
              </a:rPr>
              <a:t>MyExceptionDemo</a:t>
            </a:r>
            <a:r>
              <a:rPr sz="2400">
                <a:latin typeface="Courier New" pitchFamily="49" charset="0"/>
                <a:cs typeface="Courier New" pitchFamily="49" charset="0"/>
              </a:rPr>
              <a:t>{</a:t>
            </a:r>
          </a:p>
          <a:p>
            <a:pPr lvl="1" eaLnBrk="1" fontAlgn="auto" hangingPunct="1">
              <a:spcAft>
                <a:spcPts val="0"/>
              </a:spcAft>
              <a:buFont typeface="Arial" charset="0"/>
              <a:buNone/>
              <a:defRPr/>
            </a:pPr>
            <a:r>
              <a:rPr sz="2400">
                <a:latin typeface="Courier New" pitchFamily="49" charset="0"/>
                <a:cs typeface="Courier New" pitchFamily="49" charset="0"/>
              </a:rPr>
              <a:t>	static </a:t>
            </a:r>
            <a:r>
              <a:rPr sz="2400" err="1">
                <a:latin typeface="Courier New" pitchFamily="49" charset="0"/>
                <a:cs typeface="Courier New" pitchFamily="49" charset="0"/>
              </a:rPr>
              <a:t>int</a:t>
            </a:r>
            <a:r>
              <a:rPr sz="2400">
                <a:latin typeface="Courier New" pitchFamily="49" charset="0"/>
                <a:cs typeface="Courier New" pitchFamily="49" charset="0"/>
              </a:rPr>
              <a:t> flag=0;</a:t>
            </a:r>
          </a:p>
          <a:p>
            <a:pPr lvl="1" eaLnBrk="1" fontAlgn="auto" hangingPunct="1">
              <a:spcAft>
                <a:spcPts val="0"/>
              </a:spcAft>
              <a:buFont typeface="Arial" charset="0"/>
              <a:buNone/>
              <a:defRPr/>
            </a:pPr>
            <a:r>
              <a:rPr sz="2400">
                <a:latin typeface="Courier New" pitchFamily="49" charset="0"/>
                <a:cs typeface="Courier New" pitchFamily="49" charset="0"/>
              </a:rPr>
              <a:t>	public static void main(String </a:t>
            </a:r>
            <a:r>
              <a:rPr sz="2400" err="1">
                <a:latin typeface="Courier New" pitchFamily="49" charset="0"/>
                <a:cs typeface="Courier New" pitchFamily="49" charset="0"/>
              </a:rPr>
              <a:t>args</a:t>
            </a:r>
            <a:r>
              <a:rPr sz="2400">
                <a:latin typeface="Courier New" pitchFamily="49" charset="0"/>
                <a:cs typeface="Courier New" pitchFamily="49" charset="0"/>
              </a:rPr>
              <a:t>[]) {</a:t>
            </a:r>
          </a:p>
          <a:p>
            <a:pPr lvl="1" eaLnBrk="1" fontAlgn="auto" hangingPunct="1">
              <a:spcAft>
                <a:spcPts val="0"/>
              </a:spcAft>
              <a:buFont typeface="Arial" charset="0"/>
              <a:buNone/>
              <a:defRPr/>
            </a:pPr>
            <a:r>
              <a:rPr sz="2400">
                <a:latin typeface="Courier New" pitchFamily="49" charset="0"/>
                <a:cs typeface="Courier New" pitchFamily="49" charset="0"/>
              </a:rPr>
              <a:t>		try {</a:t>
            </a:r>
          </a:p>
          <a:p>
            <a:pPr lvl="1" eaLnBrk="1" fontAlgn="auto" hangingPunct="1">
              <a:spcAft>
                <a:spcPts val="0"/>
              </a:spcAft>
              <a:buFont typeface="Arial" charset="0"/>
              <a:buNone/>
              <a:defRPr/>
            </a:pPr>
            <a:r>
              <a:rPr sz="2400">
                <a:latin typeface="Courier New" pitchFamily="49" charset="0"/>
                <a:cs typeface="Courier New" pitchFamily="49" charset="0"/>
              </a:rPr>
              <a:t>			</a:t>
            </a:r>
            <a:r>
              <a:rPr sz="2400" err="1">
                <a:latin typeface="Courier New" pitchFamily="49" charset="0"/>
                <a:cs typeface="Courier New" pitchFamily="49" charset="0"/>
              </a:rPr>
              <a:t>int</a:t>
            </a:r>
            <a:r>
              <a:rPr sz="2400">
                <a:latin typeface="Courier New" pitchFamily="49" charset="0"/>
                <a:cs typeface="Courier New" pitchFamily="49" charset="0"/>
              </a:rPr>
              <a:t> age=</a:t>
            </a:r>
            <a:r>
              <a:rPr sz="2400" err="1">
                <a:latin typeface="Courier New" pitchFamily="49" charset="0"/>
                <a:cs typeface="Courier New" pitchFamily="49" charset="0"/>
              </a:rPr>
              <a:t>Integer.parseInt</a:t>
            </a:r>
            <a:r>
              <a:rPr sz="2400">
                <a:latin typeface="Courier New" pitchFamily="49" charset="0"/>
                <a:cs typeface="Courier New" pitchFamily="49" charset="0"/>
              </a:rPr>
              <a:t>(</a:t>
            </a:r>
            <a:r>
              <a:rPr sz="2400" err="1">
                <a:latin typeface="Courier New" pitchFamily="49" charset="0"/>
                <a:cs typeface="Courier New" pitchFamily="49" charset="0"/>
              </a:rPr>
              <a:t>args</a:t>
            </a:r>
            <a:r>
              <a:rPr sz="2400">
                <a:latin typeface="Courier New" pitchFamily="49" charset="0"/>
                <a:cs typeface="Courier New" pitchFamily="49" charset="0"/>
              </a:rPr>
              <a:t>[0]);</a:t>
            </a:r>
          </a:p>
          <a:p>
            <a:pPr lvl="1" eaLnBrk="1" fontAlgn="auto" hangingPunct="1">
              <a:spcAft>
                <a:spcPts val="0"/>
              </a:spcAft>
              <a:buFont typeface="Arial" charset="0"/>
              <a:buNone/>
              <a:defRPr/>
            </a:pPr>
            <a:r>
              <a:rPr sz="2400">
                <a:latin typeface="Courier New" pitchFamily="49" charset="0"/>
                <a:cs typeface="Courier New" pitchFamily="49" charset="0"/>
              </a:rPr>
              <a:t>			if(age &lt; 18)</a:t>
            </a:r>
          </a:p>
          <a:p>
            <a:pPr lvl="1" eaLnBrk="1" fontAlgn="auto" hangingPunct="1">
              <a:spcAft>
                <a:spcPts val="0"/>
              </a:spcAft>
              <a:buFont typeface="Arial" charset="0"/>
              <a:buNone/>
              <a:defRPr/>
            </a:pPr>
            <a:r>
              <a:rPr sz="2400">
                <a:latin typeface="Courier New" pitchFamily="49" charset="0"/>
                <a:cs typeface="Courier New" pitchFamily="49" charset="0"/>
              </a:rPr>
              <a:t>				throw new </a:t>
            </a:r>
            <a:r>
              <a:rPr sz="2400" err="1">
                <a:latin typeface="Courier New" pitchFamily="49" charset="0"/>
                <a:cs typeface="Courier New" pitchFamily="49" charset="0"/>
              </a:rPr>
              <a:t>MyException</a:t>
            </a:r>
            <a:r>
              <a:rPr sz="2400">
                <a:latin typeface="Courier New" pitchFamily="49" charset="0"/>
                <a:cs typeface="Courier New" pitchFamily="49" charset="0"/>
              </a:rPr>
              <a:t>();</a:t>
            </a:r>
          </a:p>
          <a:p>
            <a:pPr lvl="1" eaLnBrk="1" fontAlgn="auto" hangingPunct="1">
              <a:spcAft>
                <a:spcPts val="0"/>
              </a:spcAft>
              <a:buFont typeface="Arial" charset="0"/>
              <a:buNone/>
              <a:defRPr/>
            </a:pPr>
            <a:r>
              <a:rPr sz="2400">
                <a:latin typeface="Courier New" pitchFamily="49" charset="0"/>
                <a:cs typeface="Courier New" pitchFamily="49" charset="0"/>
              </a:rPr>
              <a:t>		}</a:t>
            </a:r>
          </a:p>
          <a:p>
            <a:pPr lvl="1" eaLnBrk="1" fontAlgn="auto" hangingPunct="1">
              <a:spcAft>
                <a:spcPts val="0"/>
              </a:spcAft>
              <a:buFont typeface="Arial" charset="0"/>
              <a:buNone/>
              <a:defRPr/>
            </a:pPr>
            <a:r>
              <a:rPr sz="2400">
                <a:latin typeface="Courier New" pitchFamily="49" charset="0"/>
                <a:cs typeface="Courier New" pitchFamily="49" charset="0"/>
              </a:rPr>
              <a:t>		catch(</a:t>
            </a:r>
            <a:r>
              <a:rPr sz="2400" err="1">
                <a:latin typeface="Courier New" pitchFamily="49" charset="0"/>
                <a:cs typeface="Courier New" pitchFamily="49" charset="0"/>
              </a:rPr>
              <a:t>ArrayIndexOutOfBoundsException</a:t>
            </a:r>
            <a:r>
              <a:rPr sz="2400">
                <a:latin typeface="Courier New" pitchFamily="49" charset="0"/>
                <a:cs typeface="Courier New" pitchFamily="49" charset="0"/>
              </a:rPr>
              <a:t> e) {</a:t>
            </a:r>
          </a:p>
          <a:p>
            <a:pPr lvl="1" eaLnBrk="1" fontAlgn="auto" hangingPunct="1">
              <a:spcAft>
                <a:spcPts val="0"/>
              </a:spcAft>
              <a:buFont typeface="Arial" charset="0"/>
              <a:buNone/>
              <a:defRPr/>
            </a:pPr>
            <a:r>
              <a:rPr sz="2400">
                <a:latin typeface="Courier New" pitchFamily="49" charset="0"/>
                <a:cs typeface="Courier New" pitchFamily="49" charset="0"/>
              </a:rPr>
              <a:t>			flag=1;</a:t>
            </a:r>
          </a:p>
          <a:p>
            <a:pPr lvl="1" eaLnBrk="1" fontAlgn="auto" hangingPunct="1">
              <a:spcAft>
                <a:spcPts val="0"/>
              </a:spcAft>
              <a:buFont typeface="Arial" charset="0"/>
              <a:buNone/>
              <a:defRPr/>
            </a:pPr>
            <a:r>
              <a:rPr sz="2400">
                <a:latin typeface="Courier New" pitchFamily="49" charset="0"/>
                <a:cs typeface="Courier New" pitchFamily="49" charset="0"/>
              </a:rPr>
              <a:t>			</a:t>
            </a:r>
            <a:r>
              <a:rPr sz="2400" err="1">
                <a:latin typeface="Courier New" pitchFamily="49" charset="0"/>
                <a:cs typeface="Courier New" pitchFamily="49" charset="0"/>
              </a:rPr>
              <a:t>System.out.println</a:t>
            </a:r>
            <a:r>
              <a:rPr sz="2400">
                <a:latin typeface="Courier New" pitchFamily="49" charset="0"/>
                <a:cs typeface="Courier New" pitchFamily="49" charset="0"/>
              </a:rPr>
              <a:t>("Exception : "+ e);</a:t>
            </a:r>
          </a:p>
          <a:p>
            <a:pPr lvl="1" eaLnBrk="1" fontAlgn="auto" hangingPunct="1">
              <a:spcAft>
                <a:spcPts val="0"/>
              </a:spcAft>
              <a:buFont typeface="Arial" charset="0"/>
              <a:buNone/>
              <a:defRPr/>
            </a:pPr>
            <a:r>
              <a:rPr sz="2400">
                <a:latin typeface="Courier New" pitchFamily="49" charset="0"/>
                <a:cs typeface="Courier New" pitchFamily="49" charset="0"/>
              </a:rPr>
              <a:t>		}</a:t>
            </a:r>
          </a:p>
          <a:p>
            <a:pPr lvl="1" algn="r" eaLnBrk="1" fontAlgn="auto" hangingPunct="1">
              <a:spcAft>
                <a:spcPts val="0"/>
              </a:spcAft>
              <a:buFont typeface="Arial" charset="0"/>
              <a:buNone/>
              <a:defRPr/>
            </a:pPr>
            <a:r>
              <a:rPr sz="2400">
                <a:cs typeface="+mn-cs"/>
              </a:rPr>
              <a:t>Contd..</a:t>
            </a:r>
            <a:endParaRPr sz="2200">
              <a:cs typeface="+mn-cs"/>
            </a:endParaRPr>
          </a:p>
        </p:txBody>
      </p:sp>
      <p:sp>
        <p:nvSpPr>
          <p:cNvPr id="64515" name="Rectangle 2"/>
          <p:cNvSpPr>
            <a:spLocks noGrp="1"/>
          </p:cNvSpPr>
          <p:nvPr>
            <p:ph type="title" idx="4294967295"/>
          </p:nvPr>
        </p:nvSpPr>
        <p:spPr>
          <a:xfrm>
            <a:off x="0" y="228600"/>
            <a:ext cx="9144000" cy="554038"/>
          </a:xfrm>
        </p:spPr>
        <p:txBody>
          <a:bodyPr>
            <a:normAutofit fontScale="90000"/>
          </a:bodyPr>
          <a:lstStyle/>
          <a:p>
            <a:pPr eaLnBrk="1" hangingPunct="1"/>
            <a:r>
              <a:rPr smtClean="0">
                <a:cs typeface="Arial" charset="0"/>
              </a:rPr>
              <a:t>Example on User Defined Exceptions (Contd.).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idx="4294967295"/>
          </p:nvPr>
        </p:nvSpPr>
        <p:spPr>
          <a:xfrm>
            <a:off x="0" y="914400"/>
            <a:ext cx="8534400" cy="5638800"/>
          </a:xfrm>
        </p:spPr>
        <p:txBody>
          <a:bodyPr>
            <a:normAutofit lnSpcReduction="10000"/>
          </a:bodyPr>
          <a:lstStyle/>
          <a:p>
            <a:pPr lvl="1" eaLnBrk="1" fontAlgn="auto" hangingPunct="1">
              <a:spcAft>
                <a:spcPts val="0"/>
              </a:spcAft>
              <a:buFont typeface="Arial" charset="0"/>
              <a:buNone/>
              <a:defRPr/>
            </a:pPr>
            <a:r>
              <a:rPr sz="2400">
                <a:cs typeface="+mn-cs"/>
              </a:rPr>
              <a:t>		</a:t>
            </a:r>
            <a:r>
              <a:rPr sz="2400">
                <a:latin typeface="Courier New" pitchFamily="49" charset="0"/>
                <a:cs typeface="Courier New" pitchFamily="49" charset="0"/>
              </a:rPr>
              <a:t>catch(NumberFormatException e) {</a:t>
            </a:r>
          </a:p>
          <a:p>
            <a:pPr lvl="1" eaLnBrk="1" fontAlgn="auto" hangingPunct="1">
              <a:spcAft>
                <a:spcPts val="0"/>
              </a:spcAft>
              <a:buFont typeface="Arial" charset="0"/>
              <a:buNone/>
              <a:defRPr/>
            </a:pPr>
            <a:r>
              <a:rPr sz="2400">
                <a:latin typeface="Courier New" pitchFamily="49" charset="0"/>
                <a:cs typeface="Courier New" pitchFamily="49" charset="0"/>
              </a:rPr>
              <a:t>			flag=1;</a:t>
            </a:r>
          </a:p>
          <a:p>
            <a:pPr lvl="1" eaLnBrk="1" fontAlgn="auto" hangingPunct="1">
              <a:spcAft>
                <a:spcPts val="0"/>
              </a:spcAft>
              <a:buFont typeface="Arial" charset="0"/>
              <a:buNone/>
              <a:defRPr/>
            </a:pPr>
            <a:r>
              <a:rPr sz="2400">
                <a:latin typeface="Courier New" pitchFamily="49" charset="0"/>
                <a:cs typeface="Courier New" pitchFamily="49" charset="0"/>
              </a:rPr>
              <a:t>			System.out.println("Exception : "+ e);</a:t>
            </a:r>
          </a:p>
          <a:p>
            <a:pPr lvl="1" eaLnBrk="1" fontAlgn="auto" hangingPunct="1">
              <a:spcAft>
                <a:spcPts val="0"/>
              </a:spcAft>
              <a:buFont typeface="Arial" charset="0"/>
              <a:buNone/>
              <a:defRPr/>
            </a:pPr>
            <a:r>
              <a:rPr sz="2400">
                <a:latin typeface="Courier New" pitchFamily="49" charset="0"/>
                <a:cs typeface="Courier New" pitchFamily="49" charset="0"/>
              </a:rPr>
              <a:t>		}</a:t>
            </a:r>
          </a:p>
          <a:p>
            <a:pPr lvl="1" eaLnBrk="1" fontAlgn="auto" hangingPunct="1">
              <a:spcAft>
                <a:spcPts val="0"/>
              </a:spcAft>
              <a:buFont typeface="Arial" charset="0"/>
              <a:buNone/>
              <a:defRPr/>
            </a:pPr>
            <a:r>
              <a:rPr sz="2400">
                <a:latin typeface="Courier New" pitchFamily="49" charset="0"/>
                <a:cs typeface="Courier New" pitchFamily="49" charset="0"/>
              </a:rPr>
              <a:t>		catch (MyExceptionClass e) {</a:t>
            </a:r>
          </a:p>
          <a:p>
            <a:pPr lvl="1" eaLnBrk="1" fontAlgn="auto" hangingPunct="1">
              <a:spcAft>
                <a:spcPts val="0"/>
              </a:spcAft>
              <a:buFont typeface="Arial" charset="0"/>
              <a:buNone/>
              <a:defRPr/>
            </a:pPr>
            <a:r>
              <a:rPr sz="2400">
                <a:latin typeface="Courier New" pitchFamily="49" charset="0"/>
                <a:cs typeface="Courier New" pitchFamily="49" charset="0"/>
              </a:rPr>
              <a:t>			flag=1;</a:t>
            </a:r>
          </a:p>
          <a:p>
            <a:pPr lvl="1" eaLnBrk="1" fontAlgn="auto" hangingPunct="1">
              <a:spcAft>
                <a:spcPts val="0"/>
              </a:spcAft>
              <a:buFont typeface="Arial" charset="0"/>
              <a:buNone/>
              <a:defRPr/>
            </a:pPr>
            <a:r>
              <a:rPr sz="2400">
                <a:latin typeface="Courier New" pitchFamily="49" charset="0"/>
                <a:cs typeface="Courier New" pitchFamily="49" charset="0"/>
              </a:rPr>
              <a:t>			System.out.println("Exception : "+ e);</a:t>
            </a:r>
          </a:p>
          <a:p>
            <a:pPr lvl="1" eaLnBrk="1" fontAlgn="auto" hangingPunct="1">
              <a:spcAft>
                <a:spcPts val="0"/>
              </a:spcAft>
              <a:buFont typeface="Arial" charset="0"/>
              <a:buNone/>
              <a:defRPr/>
            </a:pPr>
            <a:r>
              <a:rPr sz="2400">
                <a:latin typeface="Courier New" pitchFamily="49" charset="0"/>
                <a:cs typeface="Courier New" pitchFamily="49" charset="0"/>
              </a:rPr>
              <a:t>		}</a:t>
            </a:r>
          </a:p>
          <a:p>
            <a:pPr lvl="1" eaLnBrk="1" fontAlgn="auto" hangingPunct="1">
              <a:spcAft>
                <a:spcPts val="0"/>
              </a:spcAft>
              <a:buFont typeface="Arial" charset="0"/>
              <a:buNone/>
              <a:defRPr/>
            </a:pPr>
            <a:r>
              <a:rPr sz="2400">
                <a:latin typeface="Courier New" pitchFamily="49" charset="0"/>
                <a:cs typeface="Courier New" pitchFamily="49" charset="0"/>
              </a:rPr>
              <a:t>		if(flag==0)</a:t>
            </a:r>
          </a:p>
          <a:p>
            <a:pPr lvl="1" eaLnBrk="1" fontAlgn="auto" hangingPunct="1">
              <a:spcAft>
                <a:spcPts val="0"/>
              </a:spcAft>
              <a:buFont typeface="Arial" charset="0"/>
              <a:buNone/>
              <a:defRPr/>
            </a:pPr>
            <a:r>
              <a:rPr sz="2400">
                <a:latin typeface="Courier New" pitchFamily="49" charset="0"/>
                <a:cs typeface="Courier New" pitchFamily="49" charset="0"/>
              </a:rPr>
              <a:t>			System.out.println("Everything is fine");</a:t>
            </a:r>
          </a:p>
          <a:p>
            <a:pPr lvl="1" eaLnBrk="1" fontAlgn="auto" hangingPunct="1">
              <a:spcAft>
                <a:spcPts val="0"/>
              </a:spcAft>
              <a:buFont typeface="Arial" charset="0"/>
              <a:buNone/>
              <a:defRPr/>
            </a:pPr>
            <a:r>
              <a:rPr sz="2400">
                <a:latin typeface="Courier New" pitchFamily="49" charset="0"/>
                <a:cs typeface="Courier New" pitchFamily="49" charset="0"/>
              </a:rPr>
              <a:t>	}</a:t>
            </a:r>
          </a:p>
          <a:p>
            <a:pPr lvl="1" eaLnBrk="1" fontAlgn="auto" hangingPunct="1">
              <a:spcAft>
                <a:spcPts val="0"/>
              </a:spcAft>
              <a:buFont typeface="Arial" charset="0"/>
              <a:buNone/>
              <a:defRPr/>
            </a:pPr>
            <a:r>
              <a:rPr sz="2400">
                <a:latin typeface="Courier New" pitchFamily="49" charset="0"/>
                <a:cs typeface="Courier New" pitchFamily="49" charset="0"/>
              </a:rPr>
              <a:t>}</a:t>
            </a:r>
          </a:p>
          <a:p>
            <a:pPr lvl="1" eaLnBrk="1" fontAlgn="auto" hangingPunct="1">
              <a:spcAft>
                <a:spcPts val="0"/>
              </a:spcAft>
              <a:buFont typeface="Arial"/>
              <a:buChar char="–"/>
              <a:defRPr/>
            </a:pPr>
            <a:endParaRPr sz="2400">
              <a:cs typeface="+mn-cs"/>
            </a:endParaRPr>
          </a:p>
          <a:p>
            <a:pPr lvl="1" eaLnBrk="1" fontAlgn="auto" hangingPunct="1">
              <a:spcAft>
                <a:spcPts val="0"/>
              </a:spcAft>
              <a:buFont typeface="Arial"/>
              <a:buChar char="–"/>
              <a:defRPr/>
            </a:pPr>
            <a:endParaRPr sz="2200">
              <a:cs typeface="+mn-cs"/>
            </a:endParaRPr>
          </a:p>
        </p:txBody>
      </p:sp>
      <p:sp>
        <p:nvSpPr>
          <p:cNvPr id="65539"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Example on User Defined Exceptions (Contd.).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idx="4294967295"/>
          </p:nvPr>
        </p:nvSpPr>
        <p:spPr>
          <a:xfrm>
            <a:off x="914400" y="1066800"/>
            <a:ext cx="8229600" cy="5029200"/>
          </a:xfrm>
        </p:spPr>
        <p:txBody>
          <a:bodyPr/>
          <a:lstStyle/>
          <a:p>
            <a:pPr eaLnBrk="1" hangingPunct="1"/>
            <a:r>
              <a:rPr sz="2800" smtClean="0">
                <a:cs typeface="Arial" charset="0"/>
              </a:rPr>
              <a:t>We can use the  printStackTrace() method to print the program’s execution stack</a:t>
            </a:r>
          </a:p>
          <a:p>
            <a:pPr eaLnBrk="1" hangingPunct="1"/>
            <a:endParaRPr sz="2800" smtClean="0">
              <a:cs typeface="Arial" charset="0"/>
            </a:endParaRPr>
          </a:p>
          <a:p>
            <a:pPr eaLnBrk="1" hangingPunct="1"/>
            <a:r>
              <a:rPr sz="2800" smtClean="0">
                <a:cs typeface="Arial" charset="0"/>
              </a:rPr>
              <a:t>This method is used for debugging</a:t>
            </a:r>
          </a:p>
          <a:p>
            <a:pPr eaLnBrk="1" hangingPunct="1"/>
            <a:endParaRPr sz="2400" smtClean="0">
              <a:cs typeface="Arial" charset="0"/>
            </a:endParaRPr>
          </a:p>
          <a:p>
            <a:pPr eaLnBrk="1" hangingPunct="1"/>
            <a:endParaRPr sz="2400" smtClean="0">
              <a:cs typeface="Arial" charset="0"/>
            </a:endParaRPr>
          </a:p>
        </p:txBody>
      </p:sp>
      <p:sp>
        <p:nvSpPr>
          <p:cNvPr id="66563"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Significance of printStackTrace() method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990600"/>
            <a:ext cx="8305800" cy="2954338"/>
          </a:xfrm>
          <a:prstGeom prst="rect">
            <a:avLst/>
          </a:prstGeom>
          <a:noFill/>
          <a:ln w="9525">
            <a:noFill/>
            <a:miter lim="800000"/>
            <a:headEnd/>
            <a:tailEnd/>
          </a:ln>
        </p:spPr>
        <p:txBody>
          <a:bodyPr>
            <a:spAutoFit/>
          </a:bodyPr>
          <a:lstStyle/>
          <a:p>
            <a:pPr algn="just"/>
            <a:r>
              <a:rPr lang="en-IN" sz="2400"/>
              <a:t>The previous slide depicts an air hostess giving a demonstration of steps that we have to take as passengers, in case of emergency.</a:t>
            </a:r>
          </a:p>
          <a:p>
            <a:pPr algn="just"/>
            <a:endParaRPr lang="en-IN" sz="2400"/>
          </a:p>
          <a:p>
            <a:pPr algn="just"/>
            <a:r>
              <a:rPr lang="en-IN" sz="2400"/>
              <a:t>Why this demonstration is important? </a:t>
            </a:r>
          </a:p>
          <a:p>
            <a:pPr algn="just"/>
            <a:endParaRPr lang="en-IN" sz="2400"/>
          </a:p>
          <a:p>
            <a:pPr algn="just"/>
            <a:r>
              <a:rPr lang="en-IN" sz="2400"/>
              <a:t>Why the air line staff insists on fastening our seat belts?</a:t>
            </a:r>
          </a:p>
          <a:p>
            <a:endParaRPr lang="en-US" sz="1600"/>
          </a:p>
        </p:txBody>
      </p:sp>
      <p:sp>
        <p:nvSpPr>
          <p:cNvPr id="3" name="Text Placeholder 3"/>
          <p:cNvSpPr txBox="1">
            <a:spLocks/>
          </p:cNvSpPr>
          <p:nvPr/>
        </p:nvSpPr>
        <p:spPr bwMode="auto">
          <a:xfrm>
            <a:off x="228600" y="152400"/>
            <a:ext cx="8610600" cy="554038"/>
          </a:xfrm>
          <a:prstGeom prst="rect">
            <a:avLst/>
          </a:prstGeom>
          <a:noFill/>
          <a:ln w="9525">
            <a:noFill/>
            <a:miter lim="800000"/>
            <a:headEnd/>
            <a:tailEnd/>
          </a:ln>
        </p:spPr>
        <p:txBody>
          <a:bodyPr>
            <a:spAutoFit/>
          </a:bodyPr>
          <a:lstStyle/>
          <a:p>
            <a:pPr marL="231775" indent="-231775" defTabSz="457200">
              <a:buFont typeface="Arial" charset="0"/>
              <a:buNone/>
              <a:defRPr/>
            </a:pPr>
            <a:r>
              <a:rPr lang="en-IN" sz="3000" b="1" dirty="0">
                <a:latin typeface="+mn-lt"/>
                <a:cs typeface="Arial" charset="0"/>
              </a:rPr>
              <a:t>Scenario (Contd.).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4294967295"/>
          </p:nvPr>
        </p:nvSpPr>
        <p:spPr>
          <a:xfrm>
            <a:off x="1600200" y="1066800"/>
            <a:ext cx="7543800" cy="5029200"/>
          </a:xfrm>
        </p:spPr>
        <p:txBody>
          <a:bodyPr>
            <a:normAutofit lnSpcReduction="10000"/>
          </a:bodyPr>
          <a:lstStyle/>
          <a:p>
            <a:pPr eaLnBrk="1" fontAlgn="auto" hangingPunct="1">
              <a:spcAft>
                <a:spcPts val="0"/>
              </a:spcAft>
              <a:buFont typeface="Arial"/>
              <a:buNone/>
              <a:defRPr/>
            </a:pPr>
            <a:r>
              <a:rPr sz="2400">
                <a:latin typeface="Courier New" pitchFamily="49" charset="0"/>
                <a:cs typeface="Courier New" pitchFamily="49" charset="0"/>
              </a:rPr>
              <a:t>import java.io.*;</a:t>
            </a:r>
          </a:p>
          <a:p>
            <a:pPr eaLnBrk="1" fontAlgn="auto" hangingPunct="1">
              <a:spcAft>
                <a:spcPts val="0"/>
              </a:spcAft>
              <a:buFont typeface="Arial"/>
              <a:buNone/>
              <a:defRPr/>
            </a:pPr>
            <a:r>
              <a:rPr sz="2400">
                <a:latin typeface="Courier New" pitchFamily="49" charset="0"/>
                <a:cs typeface="Courier New" pitchFamily="49" charset="0"/>
              </a:rPr>
              <a:t>class </a:t>
            </a:r>
            <a:r>
              <a:rPr sz="2400" err="1">
                <a:latin typeface="Courier New" pitchFamily="49" charset="0"/>
                <a:cs typeface="Courier New" pitchFamily="49" charset="0"/>
              </a:rPr>
              <a:t>PrintStackExample</a:t>
            </a:r>
            <a:r>
              <a:rPr sz="2400">
                <a:latin typeface="Courier New" pitchFamily="49" charset="0"/>
                <a:cs typeface="Courier New" pitchFamily="49" charset="0"/>
              </a:rPr>
              <a:t> {</a:t>
            </a:r>
          </a:p>
          <a:p>
            <a:pPr eaLnBrk="1" fontAlgn="auto" hangingPunct="1">
              <a:spcAft>
                <a:spcPts val="0"/>
              </a:spcAft>
              <a:buFont typeface="Arial"/>
              <a:buNone/>
              <a:defRPr/>
            </a:pPr>
            <a:r>
              <a:rPr sz="2400">
                <a:latin typeface="Courier New" pitchFamily="49" charset="0"/>
                <a:cs typeface="Courier New" pitchFamily="49" charset="0"/>
              </a:rPr>
              <a:t>	public static void main(String </a:t>
            </a:r>
            <a:r>
              <a:rPr sz="2400" err="1">
                <a:latin typeface="Courier New" pitchFamily="49" charset="0"/>
                <a:cs typeface="Courier New" pitchFamily="49" charset="0"/>
              </a:rPr>
              <a:t>args</a:t>
            </a:r>
            <a:r>
              <a:rPr sz="2400">
                <a:latin typeface="Courier New" pitchFamily="49" charset="0"/>
                <a:cs typeface="Courier New" pitchFamily="49" charset="0"/>
              </a:rPr>
              <a:t>[]) {</a:t>
            </a:r>
          </a:p>
          <a:p>
            <a:pPr eaLnBrk="1" fontAlgn="auto" hangingPunct="1">
              <a:spcAft>
                <a:spcPts val="0"/>
              </a:spcAft>
              <a:buFont typeface="Arial"/>
              <a:buNone/>
              <a:defRPr/>
            </a:pPr>
            <a:r>
              <a:rPr sz="2400">
                <a:latin typeface="Courier New" pitchFamily="49" charset="0"/>
                <a:cs typeface="Courier New" pitchFamily="49" charset="0"/>
              </a:rPr>
              <a:t>		try {</a:t>
            </a:r>
          </a:p>
          <a:p>
            <a:pPr eaLnBrk="1" fontAlgn="auto" hangingPunct="1">
              <a:spcAft>
                <a:spcPts val="0"/>
              </a:spcAft>
              <a:buFont typeface="Arial"/>
              <a:buNone/>
              <a:defRPr/>
            </a:pPr>
            <a:r>
              <a:rPr sz="2400">
                <a:latin typeface="Courier New" pitchFamily="49" charset="0"/>
                <a:cs typeface="Courier New" pitchFamily="49" charset="0"/>
              </a:rPr>
              <a:t>			m1();</a:t>
            </a:r>
          </a:p>
          <a:p>
            <a:pPr eaLnBrk="1" fontAlgn="auto" hangingPunct="1">
              <a:spcAft>
                <a:spcPts val="0"/>
              </a:spcAft>
              <a:buFont typeface="Arial"/>
              <a:buNone/>
              <a:defRPr/>
            </a:pPr>
            <a:r>
              <a:rPr sz="2400">
                <a:latin typeface="Courier New" pitchFamily="49" charset="0"/>
                <a:cs typeface="Courier New" pitchFamily="49" charset="0"/>
              </a:rPr>
              <a:t>		}</a:t>
            </a:r>
          </a:p>
          <a:p>
            <a:pPr eaLnBrk="1" fontAlgn="auto" hangingPunct="1">
              <a:spcAft>
                <a:spcPts val="0"/>
              </a:spcAft>
              <a:buFont typeface="Arial"/>
              <a:buNone/>
              <a:defRPr/>
            </a:pPr>
            <a:r>
              <a:rPr sz="2400">
                <a:latin typeface="Courier New" pitchFamily="49" charset="0"/>
                <a:cs typeface="Courier New" pitchFamily="49" charset="0"/>
              </a:rPr>
              <a:t>		catch(</a:t>
            </a:r>
            <a:r>
              <a:rPr sz="2400" err="1">
                <a:latin typeface="Courier New" pitchFamily="49" charset="0"/>
                <a:cs typeface="Courier New" pitchFamily="49" charset="0"/>
              </a:rPr>
              <a:t>IOException</a:t>
            </a:r>
            <a:r>
              <a:rPr sz="2400">
                <a:latin typeface="Courier New" pitchFamily="49" charset="0"/>
                <a:cs typeface="Courier New" pitchFamily="49" charset="0"/>
              </a:rPr>
              <a:t> e) {</a:t>
            </a:r>
          </a:p>
          <a:p>
            <a:pPr eaLnBrk="1" fontAlgn="auto" hangingPunct="1">
              <a:spcAft>
                <a:spcPts val="0"/>
              </a:spcAft>
              <a:buFont typeface="Arial"/>
              <a:buNone/>
              <a:defRPr/>
            </a:pPr>
            <a:r>
              <a:rPr sz="2400">
                <a:latin typeface="Courier New" pitchFamily="49" charset="0"/>
                <a:cs typeface="Courier New" pitchFamily="49" charset="0"/>
              </a:rPr>
              <a:t>			</a:t>
            </a:r>
            <a:r>
              <a:rPr sz="2400" err="1">
                <a:latin typeface="Courier New" pitchFamily="49" charset="0"/>
                <a:cs typeface="Courier New" pitchFamily="49" charset="0"/>
              </a:rPr>
              <a:t>e.printStackTrace</a:t>
            </a:r>
            <a:r>
              <a:rPr sz="2400">
                <a:latin typeface="Courier New" pitchFamily="49" charset="0"/>
                <a:cs typeface="Courier New" pitchFamily="49" charset="0"/>
              </a:rPr>
              <a:t>();</a:t>
            </a:r>
          </a:p>
          <a:p>
            <a:pPr eaLnBrk="1" fontAlgn="auto" hangingPunct="1">
              <a:spcAft>
                <a:spcPts val="0"/>
              </a:spcAft>
              <a:buFont typeface="Arial"/>
              <a:buNone/>
              <a:defRPr/>
            </a:pPr>
            <a:r>
              <a:rPr sz="2400">
                <a:latin typeface="Courier New" pitchFamily="49" charset="0"/>
                <a:cs typeface="Courier New" pitchFamily="49" charset="0"/>
              </a:rPr>
              <a:t>		}</a:t>
            </a:r>
          </a:p>
          <a:p>
            <a:pPr eaLnBrk="1" fontAlgn="auto" hangingPunct="1">
              <a:spcAft>
                <a:spcPts val="0"/>
              </a:spcAft>
              <a:buFont typeface="Arial"/>
              <a:buNone/>
              <a:defRPr/>
            </a:pPr>
            <a:r>
              <a:rPr sz="2400">
                <a:latin typeface="Courier New" pitchFamily="49" charset="0"/>
                <a:cs typeface="Courier New" pitchFamily="49" charset="0"/>
              </a:rPr>
              <a:t>	}</a:t>
            </a:r>
          </a:p>
          <a:p>
            <a:pPr eaLnBrk="1" fontAlgn="auto" hangingPunct="1">
              <a:spcAft>
                <a:spcPts val="0"/>
              </a:spcAft>
              <a:buFont typeface="Arial"/>
              <a:buNone/>
              <a:defRPr/>
            </a:pPr>
            <a:r>
              <a:rPr>
                <a:cs typeface="Arial" charset="0"/>
              </a:rPr>
              <a:t>															</a:t>
            </a:r>
            <a:r>
              <a:rPr b="1">
                <a:cs typeface="Arial" charset="0"/>
              </a:rPr>
              <a:t>contd..</a:t>
            </a:r>
          </a:p>
        </p:txBody>
      </p:sp>
      <p:sp>
        <p:nvSpPr>
          <p:cNvPr id="67587"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Example on printStackTrace() method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idx="4294967295"/>
          </p:nvPr>
        </p:nvSpPr>
        <p:spPr>
          <a:xfrm>
            <a:off x="762000" y="762000"/>
            <a:ext cx="8382000" cy="5867400"/>
          </a:xfrm>
        </p:spPr>
        <p:txBody>
          <a:bodyPr/>
          <a:lstStyle/>
          <a:p>
            <a:pPr eaLnBrk="1" hangingPunct="1">
              <a:buFont typeface="Arial" charset="0"/>
              <a:buNone/>
            </a:pPr>
            <a:r>
              <a:rPr sz="1800" smtClean="0">
                <a:cs typeface="Arial" charset="0"/>
              </a:rPr>
              <a:t>	</a:t>
            </a:r>
            <a:r>
              <a:rPr sz="2400" smtClean="0">
                <a:latin typeface="Courier New" pitchFamily="49" charset="0"/>
                <a:cs typeface="Courier New" pitchFamily="49" charset="0"/>
              </a:rPr>
              <a:t>static void m1() throws IOException {</a:t>
            </a:r>
          </a:p>
          <a:p>
            <a:pPr eaLnBrk="1" hangingPunct="1">
              <a:buFont typeface="Arial" charset="0"/>
              <a:buNone/>
            </a:pPr>
            <a:r>
              <a:rPr sz="2400" smtClean="0">
                <a:latin typeface="Courier New" pitchFamily="49" charset="0"/>
                <a:cs typeface="Courier New" pitchFamily="49" charset="0"/>
              </a:rPr>
              <a:t>		m2();</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	static void m2() throws IOException {</a:t>
            </a:r>
          </a:p>
          <a:p>
            <a:pPr eaLnBrk="1" hangingPunct="1">
              <a:buFont typeface="Arial" charset="0"/>
              <a:buNone/>
            </a:pPr>
            <a:r>
              <a:rPr sz="2400" smtClean="0">
                <a:latin typeface="Courier New" pitchFamily="49" charset="0"/>
                <a:cs typeface="Courier New" pitchFamily="49" charset="0"/>
              </a:rPr>
              <a:t>		m3();	</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	static void m3() throws IOException{</a:t>
            </a:r>
          </a:p>
          <a:p>
            <a:pPr eaLnBrk="1" hangingPunct="1">
              <a:buFont typeface="Arial" charset="0"/>
              <a:buNone/>
            </a:pPr>
            <a:r>
              <a:rPr sz="2400" smtClean="0">
                <a:latin typeface="Courier New" pitchFamily="49" charset="0"/>
                <a:cs typeface="Courier New" pitchFamily="49" charset="0"/>
              </a:rPr>
              <a:t>		throw new IOException();</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a:t>
            </a:r>
          </a:p>
        </p:txBody>
      </p:sp>
      <p:sp>
        <p:nvSpPr>
          <p:cNvPr id="68611"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Example on printStackTrace() method</a:t>
            </a:r>
          </a:p>
        </p:txBody>
      </p:sp>
      <p:sp>
        <p:nvSpPr>
          <p:cNvPr id="5" name="TextBox 4"/>
          <p:cNvSpPr txBox="1"/>
          <p:nvPr/>
        </p:nvSpPr>
        <p:spPr>
          <a:xfrm>
            <a:off x="1981200" y="4495800"/>
            <a:ext cx="6705600" cy="2062163"/>
          </a:xfrm>
          <a:prstGeom prst="rect">
            <a:avLst/>
          </a:prstGeom>
          <a:solidFill>
            <a:schemeClr val="accent5">
              <a:lumMod val="20000"/>
              <a:lumOff val="80000"/>
            </a:schemeClr>
          </a:solidFill>
        </p:spPr>
        <p:txBody>
          <a:bodyPr>
            <a:spAutoFit/>
          </a:bodyPr>
          <a:lstStyle/>
          <a:p>
            <a:pPr>
              <a:defRPr/>
            </a:pPr>
            <a:r>
              <a:rPr lang="en-US" sz="2000" b="1" u="sng" dirty="0"/>
              <a:t>Expected Output</a:t>
            </a:r>
          </a:p>
          <a:p>
            <a:pPr>
              <a:defRPr/>
            </a:pPr>
            <a:r>
              <a:rPr lang="en-US" u="sng" dirty="0" err="1"/>
              <a:t>java.io.IOException</a:t>
            </a:r>
            <a:endParaRPr lang="en-US" dirty="0"/>
          </a:p>
          <a:p>
            <a:pPr>
              <a:defRPr/>
            </a:pPr>
            <a:r>
              <a:rPr lang="en-US" dirty="0"/>
              <a:t>	at PrintStackExample.m3(</a:t>
            </a:r>
            <a:r>
              <a:rPr lang="en-US" u="sng" dirty="0"/>
              <a:t>PrintStackExample.java:24</a:t>
            </a:r>
            <a:r>
              <a:rPr lang="en-US" dirty="0"/>
              <a:t>)</a:t>
            </a:r>
          </a:p>
          <a:p>
            <a:pPr>
              <a:defRPr/>
            </a:pPr>
            <a:r>
              <a:rPr lang="en-US" dirty="0"/>
              <a:t>	at PrintStackExample.m2(</a:t>
            </a:r>
            <a:r>
              <a:rPr lang="en-US" u="sng" dirty="0"/>
              <a:t>PrintStackExample.java:20</a:t>
            </a:r>
            <a:r>
              <a:rPr lang="en-US" dirty="0"/>
              <a:t>)</a:t>
            </a:r>
          </a:p>
          <a:p>
            <a:pPr>
              <a:defRPr/>
            </a:pPr>
            <a:r>
              <a:rPr lang="en-US" dirty="0"/>
              <a:t>	at PrintStackExample.m1(</a:t>
            </a:r>
            <a:r>
              <a:rPr lang="en-US" u="sng" dirty="0"/>
              <a:t>PrintStackExample.java:16</a:t>
            </a:r>
            <a:r>
              <a:rPr lang="en-US" dirty="0"/>
              <a:t>)</a:t>
            </a:r>
          </a:p>
          <a:p>
            <a:pPr>
              <a:defRPr/>
            </a:pPr>
            <a:r>
              <a:rPr lang="en-US" dirty="0"/>
              <a:t>	at </a:t>
            </a:r>
            <a:r>
              <a:rPr lang="en-US" dirty="0" err="1"/>
              <a:t>PrintStackExample.main</a:t>
            </a:r>
            <a:r>
              <a:rPr lang="en-US" dirty="0"/>
              <a:t>(</a:t>
            </a:r>
            <a:r>
              <a:rPr lang="en-US" u="sng" dirty="0"/>
              <a:t>PrintStackExample.java:5</a:t>
            </a:r>
            <a:r>
              <a:rPr lang="en-US" dirty="0"/>
              <a:t>)</a:t>
            </a:r>
          </a:p>
          <a:p>
            <a:pPr>
              <a:defRPr/>
            </a:pP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p:cNvSpPr>
          <p:nvPr>
            <p:ph idx="4294967295"/>
          </p:nvPr>
        </p:nvSpPr>
        <p:spPr>
          <a:xfrm>
            <a:off x="762000" y="914400"/>
            <a:ext cx="8382000" cy="5257800"/>
          </a:xfrm>
        </p:spPr>
        <p:txBody>
          <a:bodyPr>
            <a:normAutofit fontScale="92500" lnSpcReduction="20000"/>
          </a:bodyPr>
          <a:lstStyle/>
          <a:p>
            <a:pPr algn="just" eaLnBrk="1" hangingPunct="1"/>
            <a:r>
              <a:rPr smtClean="0">
                <a:cs typeface="Arial" charset="0"/>
              </a:rPr>
              <a:t>The overriding method must NOT throw checked exceptions that are new or broader than those declared by the overridden method</a:t>
            </a:r>
          </a:p>
          <a:p>
            <a:pPr eaLnBrk="1" hangingPunct="1"/>
            <a:endParaRPr sz="1400" smtClean="0">
              <a:cs typeface="Arial" charset="0"/>
            </a:endParaRPr>
          </a:p>
          <a:p>
            <a:pPr algn="just" eaLnBrk="1" hangingPunct="1">
              <a:buFont typeface="Arial" charset="0"/>
              <a:buNone/>
            </a:pPr>
            <a:r>
              <a:rPr smtClean="0">
                <a:cs typeface="Arial" charset="0"/>
              </a:rPr>
              <a:t>For eg : A method that declares(throws) an SQLException cannot be overriden by a method that declares an IOException, Exception or any other exception unless it is a subclass of SQLException</a:t>
            </a:r>
          </a:p>
          <a:p>
            <a:pPr eaLnBrk="1" hangingPunct="1"/>
            <a:endParaRPr sz="1200" smtClean="0">
              <a:cs typeface="Arial" charset="0"/>
            </a:endParaRPr>
          </a:p>
          <a:p>
            <a:pPr algn="just" eaLnBrk="1" hangingPunct="1"/>
            <a:r>
              <a:rPr smtClean="0">
                <a:cs typeface="Arial" charset="0"/>
              </a:rPr>
              <a:t>In other words, if a method declares to throw a given exception, the overriding method in a subclass can only declare to throw the same exception or its subclass</a:t>
            </a:r>
          </a:p>
          <a:p>
            <a:pPr eaLnBrk="1" hangingPunct="1"/>
            <a:endParaRPr sz="900" smtClean="0">
              <a:cs typeface="Arial" charset="0"/>
            </a:endParaRPr>
          </a:p>
          <a:p>
            <a:pPr eaLnBrk="1" hangingPunct="1"/>
            <a:r>
              <a:rPr smtClean="0">
                <a:cs typeface="Arial" charset="0"/>
              </a:rPr>
              <a:t>This rule does not apply for unchecked exceptions</a:t>
            </a:r>
          </a:p>
        </p:txBody>
      </p:sp>
      <p:sp>
        <p:nvSpPr>
          <p:cNvPr id="69635" name="Rectangle 2"/>
          <p:cNvSpPr>
            <a:spLocks noGrp="1"/>
          </p:cNvSpPr>
          <p:nvPr>
            <p:ph type="title" idx="4294967295"/>
          </p:nvPr>
        </p:nvSpPr>
        <p:spPr>
          <a:xfrm>
            <a:off x="152400" y="152400"/>
            <a:ext cx="8991600" cy="523875"/>
          </a:xfrm>
        </p:spPr>
        <p:txBody>
          <a:bodyPr/>
          <a:lstStyle/>
          <a:p>
            <a:pPr eaLnBrk="1" hangingPunct="1"/>
            <a:r>
              <a:rPr sz="2800" smtClean="0">
                <a:cs typeface="Arial" charset="0"/>
              </a:rPr>
              <a:t>Rule governing overriding method with throws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idx="4294967295"/>
          </p:nvPr>
        </p:nvSpPr>
        <p:spPr>
          <a:xfrm>
            <a:off x="0" y="838200"/>
            <a:ext cx="8458200" cy="5715000"/>
          </a:xfrm>
        </p:spPr>
        <p:txBody>
          <a:bodyPr>
            <a:normAutofit fontScale="92500" lnSpcReduction="20000"/>
          </a:bodyPr>
          <a:lstStyle/>
          <a:p>
            <a:pPr algn="just" eaLnBrk="1" hangingPunct="1"/>
            <a:r>
              <a:rPr sz="2400" smtClean="0">
                <a:cs typeface="Arial" charset="0"/>
              </a:rPr>
              <a:t>What will be the result, if we try to compile the following code (FileNotFoundException is a subclass of IOException)</a:t>
            </a:r>
          </a:p>
          <a:p>
            <a:pPr eaLnBrk="1" hangingPunct="1"/>
            <a:endParaRPr sz="1000" smtClean="0">
              <a:cs typeface="Arial" charset="0"/>
            </a:endParaRPr>
          </a:p>
          <a:p>
            <a:pPr eaLnBrk="1" hangingPunct="1">
              <a:buFont typeface="Arial" charset="0"/>
              <a:buNone/>
            </a:pPr>
            <a:r>
              <a:rPr smtClean="0">
                <a:latin typeface="Courier New" pitchFamily="49" charset="0"/>
                <a:cs typeface="Courier New" pitchFamily="49" charset="0"/>
              </a:rPr>
              <a:t>import java.io.*;</a:t>
            </a:r>
          </a:p>
          <a:p>
            <a:pPr eaLnBrk="1" hangingPunct="1">
              <a:buFont typeface="Arial" charset="0"/>
              <a:buNone/>
            </a:pPr>
            <a:r>
              <a:rPr smtClean="0">
                <a:latin typeface="Courier New" pitchFamily="49" charset="0"/>
                <a:cs typeface="Courier New" pitchFamily="49" charset="0"/>
              </a:rPr>
              <a:t>class Super {</a:t>
            </a:r>
          </a:p>
          <a:p>
            <a:pPr eaLnBrk="1" hangingPunct="1">
              <a:buFont typeface="Arial" charset="0"/>
              <a:buNone/>
            </a:pPr>
            <a:r>
              <a:rPr smtClean="0">
                <a:latin typeface="Courier New" pitchFamily="49" charset="0"/>
                <a:cs typeface="Courier New" pitchFamily="49" charset="0"/>
              </a:rPr>
              <a:t>	void m1() throws FileNotFoundException {</a:t>
            </a:r>
          </a:p>
          <a:p>
            <a:pPr eaLnBrk="1" hangingPunct="1">
              <a:buFont typeface="Arial" charset="0"/>
              <a:buNone/>
            </a:pPr>
            <a:r>
              <a:rPr smtClean="0">
                <a:latin typeface="Courier New" pitchFamily="49" charset="0"/>
                <a:cs typeface="Courier New" pitchFamily="49" charset="0"/>
              </a:rPr>
              <a:t>		FileInputStream fx = new FileInputStream("Super.txt");</a:t>
            </a:r>
          </a:p>
          <a:p>
            <a:pPr eaLnBrk="1" hangingPunct="1">
              <a:buFont typeface="Arial" charset="0"/>
              <a:buNone/>
            </a:pPr>
            <a:r>
              <a:rPr smtClean="0">
                <a:latin typeface="Courier New" pitchFamily="49" charset="0"/>
                <a:cs typeface="Courier New" pitchFamily="49" charset="0"/>
              </a:rPr>
              <a:t>	}</a:t>
            </a:r>
          </a:p>
          <a:p>
            <a:pPr eaLnBrk="1" hangingPunct="1">
              <a:buFont typeface="Arial" charset="0"/>
              <a:buNone/>
            </a:pPr>
            <a:r>
              <a:rPr smtClean="0">
                <a:latin typeface="Courier New" pitchFamily="49" charset="0"/>
                <a:cs typeface="Courier New" pitchFamily="49" charset="0"/>
              </a:rPr>
              <a:t>}</a:t>
            </a:r>
          </a:p>
          <a:p>
            <a:pPr eaLnBrk="1" hangingPunct="1">
              <a:buFont typeface="Arial" charset="0"/>
              <a:buNone/>
            </a:pPr>
            <a:r>
              <a:rPr smtClean="0">
                <a:latin typeface="Courier New" pitchFamily="49" charset="0"/>
                <a:cs typeface="Courier New" pitchFamily="49" charset="0"/>
              </a:rPr>
              <a:t>class Sub extends Super {</a:t>
            </a:r>
          </a:p>
          <a:p>
            <a:pPr eaLnBrk="1" hangingPunct="1">
              <a:buFont typeface="Arial" charset="0"/>
              <a:buNone/>
            </a:pPr>
            <a:r>
              <a:rPr smtClean="0">
                <a:latin typeface="Courier New" pitchFamily="49" charset="0"/>
                <a:cs typeface="Courier New" pitchFamily="49" charset="0"/>
              </a:rPr>
              <a:t>	void m1() throws IOException {</a:t>
            </a:r>
          </a:p>
          <a:p>
            <a:pPr eaLnBrk="1" hangingPunct="1">
              <a:buFont typeface="Arial" charset="0"/>
              <a:buNone/>
            </a:pPr>
            <a:r>
              <a:rPr smtClean="0">
                <a:latin typeface="Courier New" pitchFamily="49" charset="0"/>
                <a:cs typeface="Courier New" pitchFamily="49" charset="0"/>
              </a:rPr>
              <a:t>		FileInputStream fx = new FileInputStream("Sub.txt");</a:t>
            </a:r>
          </a:p>
          <a:p>
            <a:pPr eaLnBrk="1" hangingPunct="1">
              <a:buFont typeface="Arial" charset="0"/>
              <a:buNone/>
            </a:pPr>
            <a:r>
              <a:rPr smtClean="0">
                <a:latin typeface="Courier New" pitchFamily="49" charset="0"/>
                <a:cs typeface="Courier New" pitchFamily="49" charset="0"/>
              </a:rPr>
              <a:t>	}</a:t>
            </a:r>
          </a:p>
          <a:p>
            <a:pPr eaLnBrk="1" hangingPunct="1">
              <a:buFont typeface="Arial" charset="0"/>
              <a:buNone/>
            </a:pPr>
            <a:r>
              <a:rPr smtClean="0">
                <a:latin typeface="Courier New" pitchFamily="49" charset="0"/>
                <a:cs typeface="Courier New" pitchFamily="49" charset="0"/>
              </a:rPr>
              <a:t>}</a:t>
            </a:r>
          </a:p>
        </p:txBody>
      </p:sp>
      <p:sp>
        <p:nvSpPr>
          <p:cNvPr id="70659"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Quiz</a:t>
            </a:r>
          </a:p>
        </p:txBody>
      </p:sp>
      <p:sp>
        <p:nvSpPr>
          <p:cNvPr id="4" name="TextBox 3"/>
          <p:cNvSpPr txBox="1"/>
          <p:nvPr/>
        </p:nvSpPr>
        <p:spPr>
          <a:xfrm>
            <a:off x="2057400" y="3886200"/>
            <a:ext cx="6781800" cy="400050"/>
          </a:xfrm>
          <a:prstGeom prst="rect">
            <a:avLst/>
          </a:prstGeom>
          <a:solidFill>
            <a:schemeClr val="accent5">
              <a:lumMod val="20000"/>
              <a:lumOff val="80000"/>
            </a:schemeClr>
          </a:solidFill>
        </p:spPr>
        <p:txBody>
          <a:bodyPr>
            <a:spAutoFit/>
          </a:bodyPr>
          <a:lstStyle/>
          <a:p>
            <a:pPr algn="ctr">
              <a:defRPr/>
            </a:pPr>
            <a:r>
              <a:rPr lang="en-US" sz="2000" b="1" dirty="0">
                <a:solidFill>
                  <a:schemeClr val="accent5"/>
                </a:solidFill>
              </a:rPr>
              <a:t>Yes, it will throw compilation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idx="4294967295"/>
          </p:nvPr>
        </p:nvSpPr>
        <p:spPr>
          <a:xfrm>
            <a:off x="0" y="838200"/>
            <a:ext cx="8534400" cy="5715000"/>
          </a:xfrm>
        </p:spPr>
        <p:txBody>
          <a:bodyPr>
            <a:normAutofit fontScale="92500" lnSpcReduction="20000"/>
          </a:bodyPr>
          <a:lstStyle/>
          <a:p>
            <a:pPr algn="just" eaLnBrk="1" hangingPunct="1"/>
            <a:r>
              <a:rPr sz="2400" smtClean="0">
                <a:cs typeface="Arial" charset="0"/>
              </a:rPr>
              <a:t>What will be the result, if we try to compile the following code (FileNotFoundException is a subclass of IOException)</a:t>
            </a:r>
          </a:p>
          <a:p>
            <a:pPr eaLnBrk="1" hangingPunct="1"/>
            <a:endParaRPr sz="1000" smtClean="0">
              <a:cs typeface="Arial" charset="0"/>
            </a:endParaRPr>
          </a:p>
          <a:p>
            <a:pPr eaLnBrk="1" hangingPunct="1">
              <a:buFont typeface="Arial" charset="0"/>
              <a:buNone/>
            </a:pPr>
            <a:r>
              <a:rPr smtClean="0">
                <a:latin typeface="Courier New" pitchFamily="49" charset="0"/>
                <a:cs typeface="Courier New" pitchFamily="49" charset="0"/>
              </a:rPr>
              <a:t>import java.io.*;</a:t>
            </a:r>
          </a:p>
          <a:p>
            <a:pPr eaLnBrk="1" hangingPunct="1">
              <a:buFont typeface="Arial" charset="0"/>
              <a:buNone/>
            </a:pPr>
            <a:r>
              <a:rPr smtClean="0">
                <a:latin typeface="Courier New" pitchFamily="49" charset="0"/>
                <a:cs typeface="Courier New" pitchFamily="49" charset="0"/>
              </a:rPr>
              <a:t>class Super {</a:t>
            </a:r>
          </a:p>
          <a:p>
            <a:pPr eaLnBrk="1" hangingPunct="1">
              <a:buFont typeface="Arial" charset="0"/>
              <a:buNone/>
            </a:pPr>
            <a:r>
              <a:rPr smtClean="0">
                <a:latin typeface="Courier New" pitchFamily="49" charset="0"/>
                <a:cs typeface="Courier New" pitchFamily="49" charset="0"/>
              </a:rPr>
              <a:t>	void m1() throws IOException {</a:t>
            </a:r>
          </a:p>
          <a:p>
            <a:pPr eaLnBrk="1" hangingPunct="1">
              <a:buFont typeface="Arial" charset="0"/>
              <a:buNone/>
            </a:pPr>
            <a:r>
              <a:rPr smtClean="0">
                <a:latin typeface="Courier New" pitchFamily="49" charset="0"/>
                <a:cs typeface="Courier New" pitchFamily="49" charset="0"/>
              </a:rPr>
              <a:t>		FileInputStream fx = new FileInputStream("Super.txt");</a:t>
            </a:r>
          </a:p>
          <a:p>
            <a:pPr eaLnBrk="1" hangingPunct="1">
              <a:buFont typeface="Arial" charset="0"/>
              <a:buNone/>
            </a:pPr>
            <a:r>
              <a:rPr smtClean="0">
                <a:latin typeface="Courier New" pitchFamily="49" charset="0"/>
                <a:cs typeface="Courier New" pitchFamily="49" charset="0"/>
              </a:rPr>
              <a:t>	}</a:t>
            </a:r>
          </a:p>
          <a:p>
            <a:pPr eaLnBrk="1" hangingPunct="1">
              <a:buFont typeface="Arial" charset="0"/>
              <a:buNone/>
            </a:pPr>
            <a:r>
              <a:rPr smtClean="0">
                <a:latin typeface="Courier New" pitchFamily="49" charset="0"/>
                <a:cs typeface="Courier New" pitchFamily="49" charset="0"/>
              </a:rPr>
              <a:t>}</a:t>
            </a:r>
          </a:p>
          <a:p>
            <a:pPr eaLnBrk="1" hangingPunct="1">
              <a:buFont typeface="Arial" charset="0"/>
              <a:buNone/>
            </a:pPr>
            <a:r>
              <a:rPr smtClean="0">
                <a:latin typeface="Courier New" pitchFamily="49" charset="0"/>
                <a:cs typeface="Courier New" pitchFamily="49" charset="0"/>
              </a:rPr>
              <a:t>class Sub extends Super {</a:t>
            </a:r>
          </a:p>
          <a:p>
            <a:pPr eaLnBrk="1" hangingPunct="1">
              <a:buFont typeface="Arial" charset="0"/>
              <a:buNone/>
            </a:pPr>
            <a:r>
              <a:rPr smtClean="0">
                <a:latin typeface="Courier New" pitchFamily="49" charset="0"/>
                <a:cs typeface="Courier New" pitchFamily="49" charset="0"/>
              </a:rPr>
              <a:t>	void m1() throws FileNotFoundException {</a:t>
            </a:r>
          </a:p>
          <a:p>
            <a:pPr eaLnBrk="1" hangingPunct="1">
              <a:buFont typeface="Arial" charset="0"/>
              <a:buNone/>
            </a:pPr>
            <a:r>
              <a:rPr smtClean="0">
                <a:latin typeface="Courier New" pitchFamily="49" charset="0"/>
                <a:cs typeface="Courier New" pitchFamily="49" charset="0"/>
              </a:rPr>
              <a:t>		FileInputStream fx = new FileInputStream("Sub.txt");</a:t>
            </a:r>
          </a:p>
          <a:p>
            <a:pPr eaLnBrk="1" hangingPunct="1">
              <a:buFont typeface="Arial" charset="0"/>
              <a:buNone/>
            </a:pPr>
            <a:r>
              <a:rPr smtClean="0">
                <a:latin typeface="Courier New" pitchFamily="49" charset="0"/>
                <a:cs typeface="Courier New" pitchFamily="49" charset="0"/>
              </a:rPr>
              <a:t>	}</a:t>
            </a:r>
          </a:p>
          <a:p>
            <a:pPr eaLnBrk="1" hangingPunct="1">
              <a:buFont typeface="Arial" charset="0"/>
              <a:buNone/>
            </a:pPr>
            <a:r>
              <a:rPr smtClean="0">
                <a:latin typeface="Courier New" pitchFamily="49" charset="0"/>
                <a:cs typeface="Courier New" pitchFamily="49" charset="0"/>
              </a:rPr>
              <a:t>}</a:t>
            </a:r>
          </a:p>
        </p:txBody>
      </p:sp>
      <p:sp>
        <p:nvSpPr>
          <p:cNvPr id="71683" name="Rectangle 2"/>
          <p:cNvSpPr>
            <a:spLocks noGrp="1"/>
          </p:cNvSpPr>
          <p:nvPr>
            <p:ph type="title" idx="4294967295"/>
          </p:nvPr>
        </p:nvSpPr>
        <p:spPr>
          <a:xfrm>
            <a:off x="0" y="46038"/>
            <a:ext cx="9144000" cy="554037"/>
          </a:xfrm>
        </p:spPr>
        <p:txBody>
          <a:bodyPr>
            <a:normAutofit fontScale="90000"/>
          </a:bodyPr>
          <a:lstStyle/>
          <a:p>
            <a:pPr eaLnBrk="1" hangingPunct="1"/>
            <a:r>
              <a:rPr smtClean="0">
                <a:cs typeface="Arial" charset="0"/>
              </a:rPr>
              <a:t>Quiz (Contd.).</a:t>
            </a:r>
          </a:p>
        </p:txBody>
      </p:sp>
      <p:sp>
        <p:nvSpPr>
          <p:cNvPr id="4" name="TextBox 3"/>
          <p:cNvSpPr txBox="1"/>
          <p:nvPr/>
        </p:nvSpPr>
        <p:spPr>
          <a:xfrm>
            <a:off x="4114800" y="3886200"/>
            <a:ext cx="4267200" cy="40005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No Error! Compilation successful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idx="4294967295"/>
          </p:nvPr>
        </p:nvSpPr>
        <p:spPr>
          <a:xfrm>
            <a:off x="0" y="1066800"/>
            <a:ext cx="8153400" cy="5791200"/>
          </a:xfrm>
        </p:spPr>
        <p:txBody>
          <a:bodyPr>
            <a:normAutofit lnSpcReduction="10000"/>
          </a:bodyPr>
          <a:lstStyle/>
          <a:p>
            <a:pPr algn="just" eaLnBrk="1" fontAlgn="auto" hangingPunct="1">
              <a:spcAft>
                <a:spcPts val="0"/>
              </a:spcAft>
              <a:buFont typeface="Arial"/>
              <a:buChar char="•"/>
              <a:defRPr/>
            </a:pPr>
            <a:r>
              <a:rPr sz="2400" dirty="0">
                <a:cs typeface="Arial" charset="0"/>
              </a:rPr>
              <a:t>What will be the result, if we try to compile the following code</a:t>
            </a:r>
          </a:p>
          <a:p>
            <a:pPr eaLnBrk="1" fontAlgn="auto" hangingPunct="1">
              <a:spcAft>
                <a:spcPts val="0"/>
              </a:spcAft>
              <a:buFont typeface="Arial"/>
              <a:buChar char="•"/>
              <a:defRPr/>
            </a:pPr>
            <a:endParaRPr sz="1000" dirty="0">
              <a:cs typeface="Arial" charset="0"/>
            </a:endParaRPr>
          </a:p>
          <a:p>
            <a:pPr eaLnBrk="1" fontAlgn="auto" hangingPunct="1">
              <a:spcAft>
                <a:spcPts val="0"/>
              </a:spcAft>
              <a:buFont typeface="Arial" charset="0"/>
              <a:buNone/>
              <a:defRPr/>
            </a:pPr>
            <a:r>
              <a:rPr sz="2400" dirty="0">
                <a:latin typeface="Courier New" pitchFamily="49" charset="0"/>
                <a:cs typeface="Courier New" pitchFamily="49" charset="0"/>
              </a:rPr>
              <a:t>class Super {</a:t>
            </a:r>
          </a:p>
          <a:p>
            <a:pPr eaLnBrk="1" fontAlgn="auto" hangingPunct="1">
              <a:spcAft>
                <a:spcPts val="0"/>
              </a:spcAft>
              <a:buFont typeface="Arial" charset="0"/>
              <a:buNone/>
              <a:defRPr/>
            </a:pPr>
            <a:r>
              <a:rPr sz="2400" dirty="0">
                <a:latin typeface="Courier New" pitchFamily="49" charset="0"/>
                <a:cs typeface="Courier New" pitchFamily="49" charset="0"/>
              </a:rPr>
              <a:t>	void m1() throws </a:t>
            </a:r>
            <a:r>
              <a:rPr sz="2400" dirty="0" err="1">
                <a:latin typeface="Courier New" pitchFamily="49" charset="0"/>
                <a:cs typeface="Courier New" pitchFamily="49" charset="0"/>
              </a:rPr>
              <a:t>ArithmeticException</a:t>
            </a:r>
            <a:r>
              <a:rPr sz="2400" dirty="0">
                <a:latin typeface="Courier New" pitchFamily="49" charset="0"/>
                <a:cs typeface="Courier New" pitchFamily="49" charset="0"/>
              </a:rPr>
              <a:t> {</a:t>
            </a:r>
          </a:p>
          <a:p>
            <a:pPr eaLnBrk="1" fontAlgn="auto" hangingPunct="1">
              <a:spcAft>
                <a:spcPts val="0"/>
              </a:spcAft>
              <a:buFont typeface="Arial" charset="0"/>
              <a:buNone/>
              <a:defRPr/>
            </a:pPr>
            <a:r>
              <a:rPr sz="2400" dirty="0">
                <a:latin typeface="Courier New" pitchFamily="49" charset="0"/>
                <a:cs typeface="Courier New" pitchFamily="49" charset="0"/>
              </a:rPr>
              <a:t>		</a:t>
            </a:r>
            <a:r>
              <a:rPr sz="2400" dirty="0" err="1">
                <a:latin typeface="Courier New" pitchFamily="49" charset="0"/>
                <a:cs typeface="Courier New" pitchFamily="49" charset="0"/>
              </a:rPr>
              <a:t>int</a:t>
            </a:r>
            <a:r>
              <a:rPr sz="2400" dirty="0">
                <a:latin typeface="Courier New" pitchFamily="49" charset="0"/>
                <a:cs typeface="Courier New" pitchFamily="49" charset="0"/>
              </a:rPr>
              <a:t> x = 100, y=0;</a:t>
            </a:r>
          </a:p>
          <a:p>
            <a:pPr lvl="1" eaLnBrk="1" fontAlgn="auto" hangingPunct="1">
              <a:spcAft>
                <a:spcPts val="0"/>
              </a:spcAft>
              <a:buFont typeface="Arial" charset="0"/>
              <a:buNone/>
              <a:defRPr/>
            </a:pPr>
            <a:r>
              <a:rPr dirty="0">
                <a:latin typeface="Courier New" pitchFamily="49" charset="0"/>
                <a:cs typeface="Courier New" pitchFamily="49" charset="0"/>
              </a:rPr>
              <a:t>	</a:t>
            </a:r>
            <a:r>
              <a:rPr sz="2400" dirty="0">
                <a:latin typeface="Courier New" pitchFamily="49" charset="0"/>
                <a:cs typeface="Courier New" pitchFamily="49" charset="0"/>
              </a:rPr>
              <a:t>	</a:t>
            </a:r>
            <a:r>
              <a:rPr sz="2400" dirty="0" err="1">
                <a:latin typeface="Courier New" pitchFamily="49" charset="0"/>
                <a:cs typeface="Courier New" pitchFamily="49" charset="0"/>
              </a:rPr>
              <a:t>int</a:t>
            </a:r>
            <a:r>
              <a:rPr sz="2400" dirty="0">
                <a:latin typeface="Courier New" pitchFamily="49" charset="0"/>
                <a:cs typeface="Courier New" pitchFamily="49" charset="0"/>
              </a:rPr>
              <a:t> z=x/y;</a:t>
            </a:r>
          </a:p>
          <a:p>
            <a:pPr lvl="1" eaLnBrk="1" fontAlgn="auto" hangingPunct="1">
              <a:spcAft>
                <a:spcPts val="0"/>
              </a:spcAft>
              <a:buFont typeface="Arial" charset="0"/>
              <a:buNone/>
              <a:defRPr/>
            </a:pPr>
            <a:r>
              <a:rPr sz="2400" dirty="0">
                <a:latin typeface="Courier New" pitchFamily="49" charset="0"/>
                <a:cs typeface="Courier New" pitchFamily="49" charset="0"/>
              </a:rPr>
              <a:t>		</a:t>
            </a:r>
            <a:r>
              <a:rPr sz="2400" dirty="0" err="1">
                <a:latin typeface="Courier New" pitchFamily="49" charset="0"/>
                <a:cs typeface="Courier New" pitchFamily="49" charset="0"/>
              </a:rPr>
              <a:t>System.out.println</a:t>
            </a:r>
            <a:r>
              <a:rPr sz="2400" dirty="0">
                <a:latin typeface="Courier New" pitchFamily="49" charset="0"/>
                <a:cs typeface="Courier New" pitchFamily="49" charset="0"/>
              </a:rPr>
              <a:t>(z</a:t>
            </a:r>
            <a:r>
              <a:rPr sz="2200" dirty="0">
                <a:latin typeface="Courier New" pitchFamily="49" charset="0"/>
                <a:cs typeface="Courier New" pitchFamily="49" charset="0"/>
              </a:rPr>
              <a:t>);</a:t>
            </a:r>
          </a:p>
          <a:p>
            <a:pPr eaLnBrk="1" fontAlgn="auto" hangingPunct="1">
              <a:spcAft>
                <a:spcPts val="0"/>
              </a:spcAft>
              <a:buFont typeface="Arial" charset="0"/>
              <a:buNone/>
              <a:defRPr/>
            </a:pPr>
            <a:r>
              <a:rPr sz="2400" dirty="0">
                <a:latin typeface="Courier New" pitchFamily="49" charset="0"/>
                <a:cs typeface="Courier New" pitchFamily="49" charset="0"/>
              </a:rPr>
              <a:t>	}</a:t>
            </a:r>
          </a:p>
          <a:p>
            <a:pPr eaLnBrk="1" fontAlgn="auto" hangingPunct="1">
              <a:spcAft>
                <a:spcPts val="0"/>
              </a:spcAft>
              <a:buFont typeface="Arial" charset="0"/>
              <a:buNone/>
              <a:defRPr/>
            </a:pPr>
            <a:r>
              <a:rPr sz="2400" dirty="0">
                <a:latin typeface="Courier New" pitchFamily="49" charset="0"/>
                <a:cs typeface="Courier New" pitchFamily="49" charset="0"/>
              </a:rPr>
              <a:t>}</a:t>
            </a:r>
            <a:endParaRPr sz="1000" dirty="0">
              <a:latin typeface="Courier New" pitchFamily="49" charset="0"/>
              <a:cs typeface="Courier New" pitchFamily="49" charset="0"/>
            </a:endParaRPr>
          </a:p>
          <a:p>
            <a:pPr eaLnBrk="1" fontAlgn="auto" hangingPunct="1">
              <a:spcAft>
                <a:spcPts val="0"/>
              </a:spcAft>
              <a:buFont typeface="Arial" charset="0"/>
              <a:buNone/>
              <a:defRPr/>
            </a:pPr>
            <a:r>
              <a:rPr sz="2400" dirty="0">
                <a:latin typeface="Courier New" pitchFamily="49" charset="0"/>
                <a:cs typeface="Courier New" pitchFamily="49" charset="0"/>
              </a:rPr>
              <a:t>class Sub extends Super {</a:t>
            </a:r>
          </a:p>
          <a:p>
            <a:pPr eaLnBrk="1" fontAlgn="auto" hangingPunct="1">
              <a:spcAft>
                <a:spcPts val="0"/>
              </a:spcAft>
              <a:buFont typeface="Arial" charset="0"/>
              <a:buNone/>
              <a:defRPr/>
            </a:pPr>
            <a:r>
              <a:rPr sz="2400" dirty="0">
                <a:latin typeface="Courier New" pitchFamily="49" charset="0"/>
                <a:cs typeface="Courier New" pitchFamily="49" charset="0"/>
              </a:rPr>
              <a:t>	void m1() throws </a:t>
            </a:r>
            <a:r>
              <a:rPr sz="2400" dirty="0" err="1">
                <a:latin typeface="Courier New" pitchFamily="49" charset="0"/>
                <a:cs typeface="Courier New" pitchFamily="49" charset="0"/>
              </a:rPr>
              <a:t>NumberFormatException</a:t>
            </a:r>
            <a:r>
              <a:rPr sz="2400" dirty="0">
                <a:latin typeface="Courier New" pitchFamily="49" charset="0"/>
                <a:cs typeface="Courier New" pitchFamily="49" charset="0"/>
              </a:rPr>
              <a:t> {</a:t>
            </a:r>
          </a:p>
          <a:p>
            <a:pPr eaLnBrk="1" fontAlgn="auto" hangingPunct="1">
              <a:spcAft>
                <a:spcPts val="0"/>
              </a:spcAft>
              <a:buFont typeface="Arial" charset="0"/>
              <a:buNone/>
              <a:defRPr/>
            </a:pPr>
            <a:r>
              <a:rPr sz="2400" dirty="0">
                <a:latin typeface="Courier New" pitchFamily="49" charset="0"/>
                <a:cs typeface="Courier New" pitchFamily="49" charset="0"/>
              </a:rPr>
              <a:t>		</a:t>
            </a:r>
            <a:r>
              <a:rPr sz="2400" dirty="0" err="1">
                <a:latin typeface="Courier New" pitchFamily="49" charset="0"/>
                <a:cs typeface="Courier New" pitchFamily="49" charset="0"/>
              </a:rPr>
              <a:t>System.out.println</a:t>
            </a:r>
            <a:r>
              <a:rPr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abc</a:t>
            </a:r>
            <a:r>
              <a:rPr sz="2400" dirty="0" smtClean="0">
                <a:latin typeface="Courier New" pitchFamily="49" charset="0"/>
                <a:cs typeface="Courier New" pitchFamily="49" charset="0"/>
              </a:rPr>
              <a:t>");</a:t>
            </a:r>
            <a:endParaRPr sz="2400" dirty="0">
              <a:latin typeface="Courier New" pitchFamily="49" charset="0"/>
              <a:cs typeface="Courier New" pitchFamily="49" charset="0"/>
            </a:endParaRPr>
          </a:p>
          <a:p>
            <a:pPr eaLnBrk="1" fontAlgn="auto" hangingPunct="1">
              <a:spcAft>
                <a:spcPts val="0"/>
              </a:spcAft>
              <a:buFont typeface="Arial" charset="0"/>
              <a:buNone/>
              <a:defRPr/>
            </a:pPr>
            <a:r>
              <a:rPr sz="2400" dirty="0">
                <a:latin typeface="Courier New" pitchFamily="49" charset="0"/>
                <a:cs typeface="Courier New" pitchFamily="49" charset="0"/>
              </a:rPr>
              <a:t>	}</a:t>
            </a:r>
          </a:p>
          <a:p>
            <a:pPr eaLnBrk="1" fontAlgn="auto" hangingPunct="1">
              <a:spcAft>
                <a:spcPts val="0"/>
              </a:spcAft>
              <a:buFont typeface="Arial" charset="0"/>
              <a:buNone/>
              <a:defRPr/>
            </a:pPr>
            <a:r>
              <a:rPr sz="2400" dirty="0">
                <a:latin typeface="Courier New" pitchFamily="49" charset="0"/>
                <a:cs typeface="Courier New" pitchFamily="49" charset="0"/>
              </a:rPr>
              <a:t>}</a:t>
            </a:r>
          </a:p>
        </p:txBody>
      </p:sp>
      <p:sp>
        <p:nvSpPr>
          <p:cNvPr id="72707"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Quiz (Contd.).</a:t>
            </a:r>
          </a:p>
        </p:txBody>
      </p:sp>
      <p:sp>
        <p:nvSpPr>
          <p:cNvPr id="4" name="TextBox 3"/>
          <p:cNvSpPr txBox="1"/>
          <p:nvPr/>
        </p:nvSpPr>
        <p:spPr>
          <a:xfrm>
            <a:off x="3810000" y="4191000"/>
            <a:ext cx="4267200" cy="40005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No Error! Compilation successful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p:cNvSpPr>
          <p:nvPr>
            <p:ph idx="4294967295"/>
          </p:nvPr>
        </p:nvSpPr>
        <p:spPr>
          <a:xfrm>
            <a:off x="0" y="762000"/>
            <a:ext cx="8534400" cy="6096000"/>
          </a:xfrm>
        </p:spPr>
        <p:txBody>
          <a:bodyPr/>
          <a:lstStyle/>
          <a:p>
            <a:pPr algn="just" eaLnBrk="1" hangingPunct="1"/>
            <a:r>
              <a:rPr sz="2200" smtClean="0">
                <a:cs typeface="Arial" charset="0"/>
              </a:rPr>
              <a:t>What will be the result, if we try to compile the following code (FileNotFoundException &amp; SQLException are not related hierarchically)</a:t>
            </a:r>
          </a:p>
          <a:p>
            <a:pPr eaLnBrk="1" hangingPunct="1"/>
            <a:endParaRPr sz="800" smtClean="0">
              <a:cs typeface="Arial" charset="0"/>
            </a:endParaRPr>
          </a:p>
          <a:p>
            <a:pPr eaLnBrk="1" hangingPunct="1">
              <a:buFont typeface="Arial" charset="0"/>
              <a:buNone/>
            </a:pPr>
            <a:r>
              <a:rPr sz="1900" smtClean="0">
                <a:latin typeface="Courier New" pitchFamily="49" charset="0"/>
                <a:cs typeface="Courier New" pitchFamily="49" charset="0"/>
              </a:rPr>
              <a:t>import java.io.*;</a:t>
            </a:r>
          </a:p>
          <a:p>
            <a:pPr eaLnBrk="1" hangingPunct="1">
              <a:buFont typeface="Arial" charset="0"/>
              <a:buNone/>
            </a:pPr>
            <a:r>
              <a:rPr sz="1900" smtClean="0">
                <a:latin typeface="Courier New" pitchFamily="49" charset="0"/>
                <a:cs typeface="Courier New" pitchFamily="49" charset="0"/>
              </a:rPr>
              <a:t>import java.sql.*;</a:t>
            </a:r>
          </a:p>
          <a:p>
            <a:pPr eaLnBrk="1" hangingPunct="1">
              <a:buFont typeface="Arial" charset="0"/>
              <a:buNone/>
            </a:pPr>
            <a:r>
              <a:rPr sz="1900" smtClean="0">
                <a:latin typeface="Courier New" pitchFamily="49" charset="0"/>
                <a:cs typeface="Courier New" pitchFamily="49" charset="0"/>
              </a:rPr>
              <a:t>class Super {</a:t>
            </a:r>
          </a:p>
          <a:p>
            <a:pPr eaLnBrk="1" hangingPunct="1">
              <a:buFont typeface="Arial" charset="0"/>
              <a:buNone/>
            </a:pPr>
            <a:r>
              <a:rPr sz="1900" smtClean="0">
                <a:latin typeface="Courier New" pitchFamily="49" charset="0"/>
                <a:cs typeface="Courier New" pitchFamily="49" charset="0"/>
              </a:rPr>
              <a:t>	void m1() throws FileNotFoundException {</a:t>
            </a:r>
          </a:p>
          <a:p>
            <a:pPr eaLnBrk="1" hangingPunct="1">
              <a:buFont typeface="Arial" charset="0"/>
              <a:buNone/>
            </a:pPr>
            <a:r>
              <a:rPr sz="1900" smtClean="0">
                <a:latin typeface="Courier New" pitchFamily="49" charset="0"/>
                <a:cs typeface="Courier New" pitchFamily="49" charset="0"/>
              </a:rPr>
              <a:t>		FileInputStream fx = new FileInputStream("Super.txt");</a:t>
            </a:r>
          </a:p>
          <a:p>
            <a:pPr eaLnBrk="1" hangingPunct="1">
              <a:buFont typeface="Arial" charset="0"/>
              <a:buNone/>
            </a:pPr>
            <a:r>
              <a:rPr sz="1900" smtClean="0">
                <a:latin typeface="Courier New" pitchFamily="49" charset="0"/>
                <a:cs typeface="Courier New" pitchFamily="49" charset="0"/>
              </a:rPr>
              <a:t>	}</a:t>
            </a:r>
          </a:p>
          <a:p>
            <a:pPr eaLnBrk="1" hangingPunct="1">
              <a:buFont typeface="Arial" charset="0"/>
              <a:buNone/>
            </a:pPr>
            <a:r>
              <a:rPr sz="1900" smtClean="0">
                <a:latin typeface="Courier New" pitchFamily="49" charset="0"/>
                <a:cs typeface="Courier New" pitchFamily="49" charset="0"/>
              </a:rPr>
              <a:t>}</a:t>
            </a:r>
          </a:p>
          <a:p>
            <a:pPr eaLnBrk="1" hangingPunct="1">
              <a:buFont typeface="Arial" charset="0"/>
              <a:buNone/>
            </a:pPr>
            <a:r>
              <a:rPr sz="1900" smtClean="0">
                <a:latin typeface="Courier New" pitchFamily="49" charset="0"/>
                <a:cs typeface="Courier New" pitchFamily="49" charset="0"/>
              </a:rPr>
              <a:t>class Sub extends Super {</a:t>
            </a:r>
          </a:p>
          <a:p>
            <a:pPr eaLnBrk="1" hangingPunct="1">
              <a:buFont typeface="Arial" charset="0"/>
              <a:buNone/>
            </a:pPr>
            <a:r>
              <a:rPr sz="1900" smtClean="0">
                <a:latin typeface="Courier New" pitchFamily="49" charset="0"/>
                <a:cs typeface="Courier New" pitchFamily="49" charset="0"/>
              </a:rPr>
              <a:t>	void m1() throws SQLException {</a:t>
            </a:r>
          </a:p>
          <a:p>
            <a:pPr eaLnBrk="1" hangingPunct="1">
              <a:buFont typeface="Arial" charset="0"/>
              <a:buNone/>
            </a:pPr>
            <a:r>
              <a:rPr sz="1900" smtClean="0">
                <a:latin typeface="Courier New" pitchFamily="49" charset="0"/>
                <a:cs typeface="Courier New" pitchFamily="49" charset="0"/>
              </a:rPr>
              <a:t>		FileInputStream fx = new FileInputStream("Sub.txt");</a:t>
            </a:r>
          </a:p>
          <a:p>
            <a:pPr eaLnBrk="1" hangingPunct="1">
              <a:buFont typeface="Arial" charset="0"/>
              <a:buNone/>
            </a:pPr>
            <a:r>
              <a:rPr sz="1900" smtClean="0">
                <a:latin typeface="Courier New" pitchFamily="49" charset="0"/>
                <a:cs typeface="Courier New" pitchFamily="49" charset="0"/>
              </a:rPr>
              <a:t>	}</a:t>
            </a:r>
          </a:p>
          <a:p>
            <a:pPr eaLnBrk="1" hangingPunct="1">
              <a:buFont typeface="Arial" charset="0"/>
              <a:buNone/>
            </a:pPr>
            <a:r>
              <a:rPr sz="1900" smtClean="0">
                <a:latin typeface="Courier New" pitchFamily="49" charset="0"/>
                <a:cs typeface="Courier New" pitchFamily="49" charset="0"/>
              </a:rPr>
              <a:t>}</a:t>
            </a:r>
          </a:p>
        </p:txBody>
      </p:sp>
      <p:sp>
        <p:nvSpPr>
          <p:cNvPr id="73731" name="Rectangle 2"/>
          <p:cNvSpPr>
            <a:spLocks noGrp="1"/>
          </p:cNvSpPr>
          <p:nvPr>
            <p:ph type="title" idx="4294967295"/>
          </p:nvPr>
        </p:nvSpPr>
        <p:spPr>
          <a:xfrm>
            <a:off x="0" y="152400"/>
            <a:ext cx="9144000" cy="554038"/>
          </a:xfrm>
        </p:spPr>
        <p:txBody>
          <a:bodyPr>
            <a:normAutofit fontScale="90000"/>
          </a:bodyPr>
          <a:lstStyle/>
          <a:p>
            <a:pPr eaLnBrk="1" hangingPunct="1"/>
            <a:r>
              <a:rPr smtClean="0">
                <a:cs typeface="Arial" charset="0"/>
              </a:rPr>
              <a:t>Quiz (Contd.).</a:t>
            </a:r>
          </a:p>
        </p:txBody>
      </p:sp>
      <p:sp>
        <p:nvSpPr>
          <p:cNvPr id="4" name="TextBox 3"/>
          <p:cNvSpPr txBox="1"/>
          <p:nvPr/>
        </p:nvSpPr>
        <p:spPr>
          <a:xfrm>
            <a:off x="4114800" y="4038600"/>
            <a:ext cx="4724400" cy="400050"/>
          </a:xfrm>
          <a:prstGeom prst="rect">
            <a:avLst/>
          </a:prstGeom>
          <a:solidFill>
            <a:schemeClr val="accent5">
              <a:lumMod val="20000"/>
              <a:lumOff val="80000"/>
            </a:schemeClr>
          </a:solidFill>
        </p:spPr>
        <p:txBody>
          <a:bodyPr>
            <a:spAutoFit/>
          </a:bodyPr>
          <a:lstStyle/>
          <a:p>
            <a:pPr>
              <a:defRPr/>
            </a:pPr>
            <a:r>
              <a:rPr lang="en-US" sz="2000" b="1" dirty="0">
                <a:solidFill>
                  <a:schemeClr val="accent5"/>
                </a:solidFill>
              </a:rPr>
              <a:t>It will throw compilation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p:cNvSpPr>
          <p:nvPr>
            <p:ph idx="4294967295"/>
          </p:nvPr>
        </p:nvSpPr>
        <p:spPr>
          <a:xfrm>
            <a:off x="1219200" y="1219200"/>
            <a:ext cx="7924800" cy="5029200"/>
          </a:xfrm>
        </p:spPr>
        <p:txBody>
          <a:bodyPr/>
          <a:lstStyle/>
          <a:p>
            <a:pPr algn="just" eaLnBrk="1" hangingPunct="1">
              <a:buFont typeface="Arial" charset="0"/>
              <a:buNone/>
            </a:pPr>
            <a:r>
              <a:rPr lang="en-GB" sz="2400" smtClean="0">
                <a:cs typeface="Arial" charset="0"/>
              </a:rPr>
              <a:t>In this session, you were able to:</a:t>
            </a:r>
          </a:p>
          <a:p>
            <a:pPr algn="just" eaLnBrk="1" hangingPunct="1">
              <a:buFont typeface="Arial" charset="0"/>
              <a:buNone/>
            </a:pPr>
            <a:endParaRPr lang="en-GB" sz="900" smtClean="0">
              <a:cs typeface="Arial" charset="0"/>
            </a:endParaRPr>
          </a:p>
          <a:p>
            <a:pPr algn="just" eaLnBrk="1" hangingPunct="1"/>
            <a:r>
              <a:rPr lang="en-GB" sz="2400" smtClean="0">
                <a:cs typeface="Arial" charset="0"/>
              </a:rPr>
              <a:t>Describe the exception handling mechanism of Java</a:t>
            </a:r>
          </a:p>
          <a:p>
            <a:pPr algn="just" eaLnBrk="1" hangingPunct="1"/>
            <a:endParaRPr lang="en-GB" sz="2400" smtClean="0">
              <a:cs typeface="Arial" charset="0"/>
            </a:endParaRPr>
          </a:p>
          <a:p>
            <a:pPr algn="just" eaLnBrk="1" hangingPunct="1"/>
            <a:r>
              <a:rPr lang="en-GB" sz="2400" smtClean="0">
                <a:cs typeface="Arial" charset="0"/>
              </a:rPr>
              <a:t>Describe the use of the keywords that comprise Java’s exception handing mechanism</a:t>
            </a:r>
          </a:p>
          <a:p>
            <a:pPr algn="just" eaLnBrk="1" hangingPunct="1"/>
            <a:endParaRPr lang="en-GB" sz="2400" smtClean="0">
              <a:cs typeface="Arial" charset="0"/>
            </a:endParaRPr>
          </a:p>
          <a:p>
            <a:pPr algn="just" eaLnBrk="1" hangingPunct="1"/>
            <a:r>
              <a:rPr lang="en-GB" sz="2400" smtClean="0">
                <a:cs typeface="Arial" charset="0"/>
              </a:rPr>
              <a:t>Differentiate between checked and unchecked exceptions</a:t>
            </a:r>
          </a:p>
          <a:p>
            <a:pPr algn="just" eaLnBrk="1" hangingPunct="1"/>
            <a:endParaRPr lang="en-GB" sz="2400" smtClean="0">
              <a:cs typeface="Arial" charset="0"/>
            </a:endParaRPr>
          </a:p>
          <a:p>
            <a:pPr eaLnBrk="1" hangingPunct="1"/>
            <a:endParaRPr lang="en-GB" sz="1800" smtClean="0">
              <a:cs typeface="Arial" charset="0"/>
            </a:endParaRPr>
          </a:p>
        </p:txBody>
      </p:sp>
      <p:sp>
        <p:nvSpPr>
          <p:cNvPr id="74755" name="Rectangle 2"/>
          <p:cNvSpPr>
            <a:spLocks noGrp="1"/>
          </p:cNvSpPr>
          <p:nvPr>
            <p:ph type="title" idx="4294967295"/>
          </p:nvPr>
        </p:nvSpPr>
        <p:spPr>
          <a:xfrm>
            <a:off x="0" y="61913"/>
            <a:ext cx="7562850" cy="623887"/>
          </a:xfrm>
        </p:spPr>
        <p:txBody>
          <a:bodyPr>
            <a:normAutofit fontScale="90000"/>
          </a:bodyPr>
          <a:lstStyle/>
          <a:p>
            <a:pPr eaLnBrk="1" hangingPunct="1"/>
            <a:r>
              <a:rPr lang="en-GB" smtClean="0">
                <a:cs typeface="Arial" charset="0"/>
              </a:rPr>
              <a:t>Summary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1219200"/>
            <a:ext cx="8153400" cy="3694113"/>
          </a:xfrm>
          <a:prstGeom prst="rect">
            <a:avLst/>
          </a:prstGeom>
          <a:noFill/>
          <a:ln w="9525">
            <a:noFill/>
            <a:miter lim="800000"/>
            <a:headEnd/>
            <a:tailEnd/>
          </a:ln>
        </p:spPr>
        <p:txBody>
          <a:bodyPr>
            <a:spAutoFit/>
          </a:bodyPr>
          <a:lstStyle/>
          <a:p>
            <a:pPr algn="just"/>
            <a:r>
              <a:rPr lang="en-US" sz="2400"/>
              <a:t>You have to be aware of how tackle a situation in case of an emergency while you are flying aboard an aircraft.</a:t>
            </a:r>
          </a:p>
          <a:p>
            <a:pPr algn="just"/>
            <a:endParaRPr lang="en-US" sz="2400"/>
          </a:p>
          <a:p>
            <a:pPr algn="just"/>
            <a:r>
              <a:rPr lang="en-US" sz="2400"/>
              <a:t>You have to fasten your seat belts to protect yourself from mishaps that can occur during take off and landing.</a:t>
            </a:r>
          </a:p>
          <a:p>
            <a:pPr algn="just"/>
            <a:endParaRPr lang="en-US" sz="2400"/>
          </a:p>
          <a:p>
            <a:pPr algn="just"/>
            <a:r>
              <a:rPr lang="en-US" sz="2400"/>
              <a:t>This example demonstrates how you have to think in advance the many possibilities of mishaps that can occur and what are the preventive measures that can be taken.</a:t>
            </a:r>
          </a:p>
          <a:p>
            <a:pPr algn="just"/>
            <a:endParaRPr lang="en-US"/>
          </a:p>
        </p:txBody>
      </p:sp>
      <p:sp>
        <p:nvSpPr>
          <p:cNvPr id="3" name="Text Placeholder 3"/>
          <p:cNvSpPr txBox="1">
            <a:spLocks/>
          </p:cNvSpPr>
          <p:nvPr/>
        </p:nvSpPr>
        <p:spPr bwMode="auto">
          <a:xfrm>
            <a:off x="381000" y="228600"/>
            <a:ext cx="8229600" cy="554038"/>
          </a:xfrm>
          <a:prstGeom prst="rect">
            <a:avLst/>
          </a:prstGeom>
          <a:noFill/>
          <a:ln w="9525">
            <a:noFill/>
            <a:miter lim="800000"/>
            <a:headEnd/>
            <a:tailEnd/>
          </a:ln>
        </p:spPr>
        <p:txBody>
          <a:bodyPr>
            <a:spAutoFit/>
          </a:bodyPr>
          <a:lstStyle/>
          <a:p>
            <a:pPr marL="231775" indent="-231775" defTabSz="457200">
              <a:buFont typeface="Arial" charset="0"/>
              <a:buNone/>
              <a:defRPr/>
            </a:pPr>
            <a:r>
              <a:rPr lang="en-IN" sz="3000" b="1" dirty="0">
                <a:latin typeface="+mn-lt"/>
                <a:cs typeface="Arial" charset="0"/>
              </a:rPr>
              <a:t>Scenario </a:t>
            </a:r>
            <a:r>
              <a:rPr lang="en-IN" sz="3000" b="1" dirty="0">
                <a:cs typeface="Arial" charset="0"/>
              </a:rPr>
              <a:t>(Contd.).</a:t>
            </a:r>
            <a:endParaRPr lang="en-IN" sz="3000" b="1" dirty="0">
              <a:latin typeface="+mn-lt"/>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457200" y="990600"/>
            <a:ext cx="8305800" cy="3786188"/>
          </a:xfrm>
          <a:prstGeom prst="rect">
            <a:avLst/>
          </a:prstGeom>
          <a:noFill/>
          <a:ln w="9525">
            <a:noFill/>
            <a:miter lim="800000"/>
            <a:headEnd/>
            <a:tailEnd/>
          </a:ln>
        </p:spPr>
        <p:txBody>
          <a:bodyPr>
            <a:spAutoFit/>
          </a:bodyPr>
          <a:lstStyle/>
          <a:p>
            <a:pPr algn="just"/>
            <a:r>
              <a:rPr lang="en-US" sz="2400"/>
              <a:t>Similarly, when we write programs as part of an application, we may have to visualize the challenges that can disrupt the normal flow of execution of the code.</a:t>
            </a:r>
          </a:p>
          <a:p>
            <a:pPr algn="just"/>
            <a:endParaRPr lang="en-US" sz="2400"/>
          </a:p>
          <a:p>
            <a:pPr algn="just"/>
            <a:r>
              <a:rPr lang="en-US" sz="2400"/>
              <a:t>Once we know what are the different situations that can disrupt the flow of execution, we can take preventive measures to overcome these disruptions.</a:t>
            </a:r>
          </a:p>
          <a:p>
            <a:pPr algn="just"/>
            <a:endParaRPr lang="en-US" sz="2400"/>
          </a:p>
          <a:p>
            <a:pPr algn="just"/>
            <a:r>
              <a:rPr lang="en-US" sz="2400"/>
              <a:t>In java, this mechanism comes in the form of Exception Handling.</a:t>
            </a:r>
          </a:p>
        </p:txBody>
      </p:sp>
      <p:sp>
        <p:nvSpPr>
          <p:cNvPr id="3" name="Text Placeholder 3"/>
          <p:cNvSpPr txBox="1">
            <a:spLocks/>
          </p:cNvSpPr>
          <p:nvPr/>
        </p:nvSpPr>
        <p:spPr bwMode="auto">
          <a:xfrm>
            <a:off x="460375" y="144463"/>
            <a:ext cx="8229600" cy="554037"/>
          </a:xfrm>
          <a:prstGeom prst="rect">
            <a:avLst/>
          </a:prstGeom>
          <a:noFill/>
          <a:ln w="9525">
            <a:noFill/>
            <a:miter lim="800000"/>
            <a:headEnd/>
            <a:tailEnd/>
          </a:ln>
        </p:spPr>
        <p:txBody>
          <a:bodyPr>
            <a:spAutoFit/>
          </a:bodyPr>
          <a:lstStyle/>
          <a:p>
            <a:pPr marL="231775" indent="-231775" defTabSz="457200">
              <a:buFont typeface="Arial" charset="0"/>
              <a:buNone/>
              <a:defRPr/>
            </a:pPr>
            <a:r>
              <a:rPr lang="en-IN" sz="3000" b="1" dirty="0">
                <a:latin typeface="+mn-lt"/>
                <a:cs typeface="Arial" charset="0"/>
              </a:rPr>
              <a:t>Exception Handling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p:cNvSpPr>
          <p:nvPr>
            <p:ph type="body" sz="quarter" idx="11"/>
          </p:nvPr>
        </p:nvSpPr>
        <p:spPr>
          <a:xfrm>
            <a:off x="304800" y="990600"/>
            <a:ext cx="4419600" cy="5257800"/>
          </a:xfrm>
        </p:spPr>
        <p:txBody>
          <a:bodyPr>
            <a:normAutofit fontScale="85000" lnSpcReduction="20000"/>
          </a:bodyPr>
          <a:lstStyle/>
          <a:p>
            <a:pPr algn="just" eaLnBrk="1" hangingPunct="1">
              <a:buFont typeface="Arial" charset="0"/>
              <a:buChar char="•"/>
            </a:pPr>
            <a:r>
              <a:rPr smtClean="0">
                <a:cs typeface="Arial" charset="0"/>
              </a:rPr>
              <a:t>In procedural programming, it is the responsibility of the programmer to ensure that the programs are error-free in all aspects</a:t>
            </a:r>
          </a:p>
          <a:p>
            <a:pPr algn="just" eaLnBrk="1" hangingPunct="1">
              <a:buFont typeface="Arial" charset="0"/>
              <a:buChar char="•"/>
            </a:pPr>
            <a:endParaRPr sz="1000" smtClean="0">
              <a:cs typeface="Arial" charset="0"/>
            </a:endParaRPr>
          </a:p>
          <a:p>
            <a:pPr algn="just" eaLnBrk="1" hangingPunct="1">
              <a:buFont typeface="Arial" charset="0"/>
              <a:buChar char="•"/>
            </a:pPr>
            <a:r>
              <a:rPr smtClean="0">
                <a:cs typeface="Arial" charset="0"/>
              </a:rPr>
              <a:t>Errors have to be checked and handled manually by using some error codes</a:t>
            </a:r>
          </a:p>
          <a:p>
            <a:pPr algn="just" eaLnBrk="1" hangingPunct="1">
              <a:buFont typeface="Arial" charset="0"/>
              <a:buChar char="•"/>
            </a:pPr>
            <a:endParaRPr sz="1000" smtClean="0">
              <a:cs typeface="Arial" charset="0"/>
            </a:endParaRPr>
          </a:p>
          <a:p>
            <a:pPr algn="just" eaLnBrk="1" hangingPunct="1">
              <a:buFont typeface="Arial" charset="0"/>
              <a:buChar char="•"/>
            </a:pPr>
            <a:r>
              <a:rPr smtClean="0">
                <a:cs typeface="Arial" charset="0"/>
              </a:rPr>
              <a:t>But this kind of programming was very cumbersome and led to </a:t>
            </a:r>
            <a:r>
              <a:rPr b="1" smtClean="0">
                <a:cs typeface="Arial" charset="0"/>
              </a:rPr>
              <a:t>spaghetti</a:t>
            </a:r>
            <a:r>
              <a:rPr smtClean="0">
                <a:cs typeface="Arial" charset="0"/>
              </a:rPr>
              <a:t> </a:t>
            </a:r>
            <a:r>
              <a:rPr b="1" smtClean="0">
                <a:cs typeface="Arial" charset="0"/>
              </a:rPr>
              <a:t>code</a:t>
            </a:r>
          </a:p>
          <a:p>
            <a:pPr algn="just" eaLnBrk="1" hangingPunct="1">
              <a:buFont typeface="Arial" charset="0"/>
              <a:buChar char="•"/>
            </a:pPr>
            <a:endParaRPr sz="1000" smtClean="0">
              <a:cs typeface="Arial" charset="0"/>
            </a:endParaRPr>
          </a:p>
          <a:p>
            <a:pPr algn="just" eaLnBrk="1" hangingPunct="1">
              <a:buFont typeface="Arial" charset="0"/>
              <a:buChar char="•"/>
            </a:pPr>
            <a:r>
              <a:rPr smtClean="0">
                <a:cs typeface="Arial" charset="0"/>
              </a:rPr>
              <a:t>Java provides an excellent mechanism for handling runtime errors</a:t>
            </a:r>
          </a:p>
        </p:txBody>
      </p:sp>
      <p:pic>
        <p:nvPicPr>
          <p:cNvPr id="5" name="Picture Placeholder 4" descr="spaghetti.jpg"/>
          <p:cNvPicPr>
            <a:picLocks noGrp="1" noChangeAspect="1"/>
          </p:cNvPicPr>
          <p:nvPr>
            <p:ph type="pic" sz="quarter" idx="10"/>
          </p:nvPr>
        </p:nvPicPr>
        <p:blipFill>
          <a:blip r:embed="rId3" cstate="print"/>
          <a:srcRect l="21440" r="21440"/>
          <a:stretch>
            <a:fillRect/>
          </a:stretch>
        </p:blipFill>
        <p:spPr>
          <a:xfrm>
            <a:off x="5105400" y="1524000"/>
            <a:ext cx="3505200" cy="3352800"/>
          </a:xfrm>
        </p:spPr>
      </p:pic>
      <p:sp>
        <p:nvSpPr>
          <p:cNvPr id="22532" name="Rectangle 2"/>
          <p:cNvSpPr>
            <a:spLocks noGrp="1"/>
          </p:cNvSpPr>
          <p:nvPr>
            <p:ph type="title"/>
          </p:nvPr>
        </p:nvSpPr>
        <p:spPr>
          <a:xfrm>
            <a:off x="304800" y="141288"/>
            <a:ext cx="8372475" cy="552450"/>
          </a:xfrm>
        </p:spPr>
        <p:txBody>
          <a:bodyPr>
            <a:normAutofit fontScale="90000"/>
          </a:bodyPr>
          <a:lstStyle/>
          <a:p>
            <a:pPr eaLnBrk="1" hangingPunct="1"/>
            <a:r>
              <a:rPr smtClean="0">
                <a:cs typeface="Arial" charset="0"/>
              </a:rPr>
              <a:t>What is an Exception?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5000" fill="hold" nodeType="afterEffect">
                                  <p:stCondLst>
                                    <p:cond delay="2000"/>
                                  </p:stCondLst>
                                  <p:childTnLst>
                                    <p:anim calcmode="discrete" valueType="str">
                                      <p:cBhvr>
                                        <p:cTn id="6" dur="1000" fill="hold"/>
                                        <p:tgtEl>
                                          <p:spTgt spid="169986">
                                            <p:txEl>
                                              <p:pRg st="4" end="4"/>
                                            </p:txEl>
                                          </p:spTgt>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nodeType="withEffect">
                                  <p:stCondLst>
                                    <p:cond delay="2000"/>
                                  </p:stCondLst>
                                  <p:childTnLst>
                                    <p:anim calcmode="discrete" valueType="str">
                                      <p:cBhvr>
                                        <p:cTn id="8"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idx="4294967295"/>
          </p:nvPr>
        </p:nvSpPr>
        <p:spPr>
          <a:xfrm>
            <a:off x="1143000" y="990600"/>
            <a:ext cx="8001000" cy="5029200"/>
          </a:xfrm>
        </p:spPr>
        <p:txBody>
          <a:bodyPr/>
          <a:lstStyle/>
          <a:p>
            <a:pPr algn="just" eaLnBrk="1" hangingPunct="1"/>
            <a:endParaRPr sz="2400" smtClean="0">
              <a:cs typeface="Arial" charset="0"/>
            </a:endParaRPr>
          </a:p>
          <a:p>
            <a:pPr algn="just" eaLnBrk="1" hangingPunct="1"/>
            <a:r>
              <a:rPr sz="2400" smtClean="0">
                <a:cs typeface="Arial" charset="0"/>
              </a:rPr>
              <a:t>An exception is an event that occurs during the execution of a program that disrupts the normal flow of instructions</a:t>
            </a:r>
          </a:p>
          <a:p>
            <a:pPr algn="just" eaLnBrk="1" hangingPunct="1"/>
            <a:endParaRPr sz="2400" smtClean="0">
              <a:cs typeface="Arial" charset="0"/>
            </a:endParaRPr>
          </a:p>
          <a:p>
            <a:pPr algn="just" eaLnBrk="1" hangingPunct="1"/>
            <a:r>
              <a:rPr sz="2400" smtClean="0">
                <a:cs typeface="Arial" charset="0"/>
              </a:rPr>
              <a:t>The ability of a program to intercept run-time errors, take corrective measures and continue execution is referred to as exception handling</a:t>
            </a:r>
          </a:p>
          <a:p>
            <a:pPr eaLnBrk="1" hangingPunct="1"/>
            <a:endParaRPr sz="2400" b="1" smtClean="0">
              <a:cs typeface="Arial" charset="0"/>
            </a:endParaRPr>
          </a:p>
          <a:p>
            <a:pPr eaLnBrk="1" hangingPunct="1"/>
            <a:endParaRPr sz="2400" smtClean="0">
              <a:cs typeface="Arial" charset="0"/>
            </a:endParaRPr>
          </a:p>
        </p:txBody>
      </p:sp>
      <p:sp>
        <p:nvSpPr>
          <p:cNvPr id="23555"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What is an Exception? (Contd.).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3664</Words>
  <Application>Microsoft Office PowerPoint</Application>
  <PresentationFormat>On-screen Show (4:3)</PresentationFormat>
  <Paragraphs>796</Paragraphs>
  <Slides>58</Slides>
  <Notes>57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Concourse</vt:lpstr>
      <vt:lpstr>Java Programming</vt:lpstr>
      <vt:lpstr>TOPIC</vt:lpstr>
      <vt:lpstr>Objectives</vt:lpstr>
      <vt:lpstr>Slide 4</vt:lpstr>
      <vt:lpstr>Slide 5</vt:lpstr>
      <vt:lpstr>Slide 6</vt:lpstr>
      <vt:lpstr>Slide 7</vt:lpstr>
      <vt:lpstr>What is an Exception? </vt:lpstr>
      <vt:lpstr>What is an Exception? (Contd.). </vt:lpstr>
      <vt:lpstr>What is an Exception? (Contd.). </vt:lpstr>
      <vt:lpstr>Exception Types</vt:lpstr>
      <vt:lpstr>Uncaught Exceptions</vt:lpstr>
      <vt:lpstr>Exception Types</vt:lpstr>
      <vt:lpstr>Handling Runtime Exceptions</vt:lpstr>
      <vt:lpstr>Exception Handling Keywords</vt:lpstr>
      <vt:lpstr>Exception Handling Keywords (Contd.). </vt:lpstr>
      <vt:lpstr>How to Handle exceptions</vt:lpstr>
      <vt:lpstr>Quiz</vt:lpstr>
      <vt:lpstr>Multiple Catch Statements</vt:lpstr>
      <vt:lpstr>Multiple Catch Statements (Contd.).  </vt:lpstr>
      <vt:lpstr>Slide 21</vt:lpstr>
      <vt:lpstr>Quiz</vt:lpstr>
      <vt:lpstr>Multiple Catch Statements involving Exception Superclasses &amp; Subclasses</vt:lpstr>
      <vt:lpstr>Quiz</vt:lpstr>
      <vt:lpstr>Nested try Statements</vt:lpstr>
      <vt:lpstr>Using throw</vt:lpstr>
      <vt:lpstr>Using throw (Contd.). </vt:lpstr>
      <vt:lpstr>Slide 28</vt:lpstr>
      <vt:lpstr>Using throws  </vt:lpstr>
      <vt:lpstr>Using throws (Contd.).  </vt:lpstr>
      <vt:lpstr>Implementing throws </vt:lpstr>
      <vt:lpstr>Using finally</vt:lpstr>
      <vt:lpstr>Using finally (Contd.).  </vt:lpstr>
      <vt:lpstr>Using finally (Contd.).  </vt:lpstr>
      <vt:lpstr>Using finally (Contd.).  </vt:lpstr>
      <vt:lpstr>Using finally (Contd.). </vt:lpstr>
      <vt:lpstr>Quiz</vt:lpstr>
      <vt:lpstr>Checked Exceptions</vt:lpstr>
      <vt:lpstr>Checked Exception (Contd.). </vt:lpstr>
      <vt:lpstr>Unchecked Exception</vt:lpstr>
      <vt:lpstr>Unchecked Exceptions (Contd.).  </vt:lpstr>
      <vt:lpstr>Error</vt:lpstr>
      <vt:lpstr>Slide 43</vt:lpstr>
      <vt:lpstr>User Defined Exceptions</vt:lpstr>
      <vt:lpstr>User Defined Exceptions (Contd.).</vt:lpstr>
      <vt:lpstr>Example on User Defined Exceptions</vt:lpstr>
      <vt:lpstr>Example on User Defined Exceptions (Contd.).</vt:lpstr>
      <vt:lpstr>Example on User Defined Exceptions (Contd.).</vt:lpstr>
      <vt:lpstr>Significance of printStackTrace() method</vt:lpstr>
      <vt:lpstr>Example on printStackTrace() method</vt:lpstr>
      <vt:lpstr>Example on printStackTrace() method</vt:lpstr>
      <vt:lpstr>Rule governing overriding method with throws </vt:lpstr>
      <vt:lpstr>Quiz</vt:lpstr>
      <vt:lpstr>Quiz (Contd.).</vt:lpstr>
      <vt:lpstr>Quiz (Contd.).</vt:lpstr>
      <vt:lpstr>Quiz (Contd.).</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win8</cp:lastModifiedBy>
  <cp:revision>14</cp:revision>
  <dcterms:created xsi:type="dcterms:W3CDTF">2006-08-16T00:00:00Z</dcterms:created>
  <dcterms:modified xsi:type="dcterms:W3CDTF">2016-05-12T09:22:03Z</dcterms:modified>
</cp:coreProperties>
</file>