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76"/>
  </p:notesMasterIdLst>
  <p:sldIdLst>
    <p:sldId id="339"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87" r:id="rId31"/>
    <p:sldId id="288" r:id="rId32"/>
    <p:sldId id="289" r:id="rId33"/>
    <p:sldId id="290" r:id="rId34"/>
    <p:sldId id="291" r:id="rId35"/>
    <p:sldId id="293" r:id="rId36"/>
    <p:sldId id="294" r:id="rId37"/>
    <p:sldId id="295" r:id="rId38"/>
    <p:sldId id="296" r:id="rId39"/>
    <p:sldId id="297" r:id="rId40"/>
    <p:sldId id="299" r:id="rId41"/>
    <p:sldId id="300" r:id="rId42"/>
    <p:sldId id="301" r:id="rId43"/>
    <p:sldId id="303" r:id="rId44"/>
    <p:sldId id="304" r:id="rId45"/>
    <p:sldId id="305" r:id="rId46"/>
    <p:sldId id="306" r:id="rId47"/>
    <p:sldId id="307" r:id="rId48"/>
    <p:sldId id="308" r:id="rId49"/>
    <p:sldId id="309" r:id="rId50"/>
    <p:sldId id="311" r:id="rId51"/>
    <p:sldId id="313" r:id="rId52"/>
    <p:sldId id="315" r:id="rId53"/>
    <p:sldId id="316" r:id="rId54"/>
    <p:sldId id="317" r:id="rId55"/>
    <p:sldId id="318" r:id="rId56"/>
    <p:sldId id="319" r:id="rId57"/>
    <p:sldId id="321" r:id="rId58"/>
    <p:sldId id="322" r:id="rId59"/>
    <p:sldId id="323" r:id="rId60"/>
    <p:sldId id="324" r:id="rId61"/>
    <p:sldId id="325" r:id="rId62"/>
    <p:sldId id="326" r:id="rId63"/>
    <p:sldId id="327" r:id="rId64"/>
    <p:sldId id="328" r:id="rId65"/>
    <p:sldId id="329" r:id="rId66"/>
    <p:sldId id="330" r:id="rId67"/>
    <p:sldId id="331" r:id="rId68"/>
    <p:sldId id="332" r:id="rId69"/>
    <p:sldId id="333" r:id="rId70"/>
    <p:sldId id="334" r:id="rId71"/>
    <p:sldId id="335" r:id="rId72"/>
    <p:sldId id="336" r:id="rId73"/>
    <p:sldId id="337" r:id="rId74"/>
    <p:sldId id="340"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95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9560F7-7947-4143-AC88-1F8FA18C75F2}" type="datetimeFigureOut">
              <a:rPr lang="en-US" smtClean="0"/>
              <a:pPr/>
              <a:t>5/12/2016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4BECCF-0E8F-406A-90E4-0EC30788075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p:spPr>
      </p:sp>
      <p:sp>
        <p:nvSpPr>
          <p:cNvPr id="1679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6794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9EA4E15-57F7-4978-B3A5-4533191967ED}" type="slidenum">
              <a:rPr lang="en-US" sz="1200">
                <a:solidFill>
                  <a:srgbClr val="000000"/>
                </a:solidFill>
              </a:rPr>
              <a:pPr algn="r"/>
              <a:t>2</a:t>
            </a:fld>
            <a:endParaRPr lang="en-US" sz="1200">
              <a:solidFill>
                <a:srgbClr val="000000"/>
              </a:solidFill>
            </a:endParaRPr>
          </a:p>
        </p:txBody>
      </p:sp>
      <p:sp>
        <p:nvSpPr>
          <p:cNvPr id="167941"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840CFA7-8532-4D61-96C4-6C3ED3E040FA}" type="slidenum">
              <a:rPr lang="en-US" smtClean="0"/>
              <a:pPr/>
              <a:t>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B84C9F8-A5CE-466F-8EE9-9E438114BB97}" type="slidenum">
              <a:rPr lang="en-GB" sz="1200"/>
              <a:pPr algn="r"/>
              <a:t>11</a:t>
            </a:fld>
            <a:endParaRPr lang="en-GB" sz="1200"/>
          </a:p>
        </p:txBody>
      </p:sp>
      <p:sp>
        <p:nvSpPr>
          <p:cNvPr id="178179"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7818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smtClean="0"/>
          </a:p>
        </p:txBody>
      </p:sp>
      <p:sp>
        <p:nvSpPr>
          <p:cNvPr id="178181"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8925B5C-5612-4AC4-803A-CE8285BEAB17}" type="slidenum">
              <a:rPr lang="en-US" smtClean="0"/>
              <a:pPr/>
              <a:t>11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C4C9D7E-C58A-406A-900D-BF3EE1DDF289}" type="slidenum">
              <a:rPr lang="en-GB" sz="1200"/>
              <a:pPr algn="r"/>
              <a:t>12</a:t>
            </a:fld>
            <a:endParaRPr lang="en-GB" sz="1200"/>
          </a:p>
        </p:txBody>
      </p:sp>
      <p:sp>
        <p:nvSpPr>
          <p:cNvPr id="179203"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7920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smtClean="0"/>
          </a:p>
        </p:txBody>
      </p:sp>
      <p:sp>
        <p:nvSpPr>
          <p:cNvPr id="179205"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113C8AF-BCCE-4C04-B83B-88DE8F0A299D}" type="slidenum">
              <a:rPr lang="en-US" smtClean="0"/>
              <a:pPr/>
              <a:t>12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8973F90-94BF-4AA1-86A1-5EAAFA7E8000}" type="slidenum">
              <a:rPr lang="en-GB" sz="1200"/>
              <a:pPr algn="r"/>
              <a:t>13</a:t>
            </a:fld>
            <a:endParaRPr lang="en-GB" sz="1200"/>
          </a:p>
        </p:txBody>
      </p:sp>
      <p:sp>
        <p:nvSpPr>
          <p:cNvPr id="180227"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8022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smtClean="0"/>
          </a:p>
        </p:txBody>
      </p:sp>
      <p:sp>
        <p:nvSpPr>
          <p:cNvPr id="180229"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9CB7565-2CEA-493B-98D0-350263D2A29F}" type="slidenum">
              <a:rPr lang="en-US" smtClean="0"/>
              <a:pPr/>
              <a:t>13</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E48A4D5-16A7-4EAD-BA20-983D39D54534}" type="slidenum">
              <a:rPr lang="en-GB" sz="1200"/>
              <a:pPr algn="r"/>
              <a:t>14</a:t>
            </a:fld>
            <a:endParaRPr lang="en-GB" sz="1200"/>
          </a:p>
        </p:txBody>
      </p:sp>
      <p:sp>
        <p:nvSpPr>
          <p:cNvPr id="181251"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8125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smtClean="0"/>
          </a:p>
          <a:p>
            <a:pPr eaLnBrk="1" hangingPunct="1"/>
            <a:r>
              <a:rPr lang="en-US" smtClean="0"/>
              <a:t>long ln=999;</a:t>
            </a:r>
          </a:p>
          <a:p>
            <a:pPr eaLnBrk="1" hangingPunct="1"/>
            <a:r>
              <a:rPr lang="en-US" smtClean="0"/>
              <a:t>Long lng=new Long(ln);</a:t>
            </a:r>
          </a:p>
          <a:p>
            <a:pPr eaLnBrk="1" hangingPunct="1"/>
            <a:r>
              <a:rPr lang="en-US" smtClean="0"/>
              <a:t>Long ls=new Long("666");</a:t>
            </a:r>
          </a:p>
          <a:p>
            <a:pPr eaLnBrk="1" hangingPunct="1"/>
            <a:r>
              <a:rPr lang="en-US" smtClean="0"/>
              <a:t>System.out.println("long value="+lng.longValue());</a:t>
            </a:r>
          </a:p>
          <a:p>
            <a:pPr eaLnBrk="1" hangingPunct="1"/>
            <a:r>
              <a:rPr lang="en-US" smtClean="0"/>
              <a:t>System.out.println("long value from string version="+ls.longValue());</a:t>
            </a:r>
          </a:p>
          <a:p>
            <a:pPr eaLnBrk="1" hangingPunct="1"/>
            <a:endParaRPr lang="en-US" smtClean="0"/>
          </a:p>
          <a:p>
            <a:pPr eaLnBrk="1" hangingPunct="1"/>
            <a:r>
              <a:rPr lang="en-US" smtClean="0"/>
              <a:t>Output:</a:t>
            </a:r>
          </a:p>
          <a:p>
            <a:pPr eaLnBrk="1" hangingPunct="1"/>
            <a:r>
              <a:rPr lang="en-US" smtClean="0"/>
              <a:t>long value=999</a:t>
            </a:r>
          </a:p>
          <a:p>
            <a:pPr eaLnBrk="1" hangingPunct="1"/>
            <a:r>
              <a:rPr lang="en-US" smtClean="0"/>
              <a:t>long value from string version=666</a:t>
            </a:r>
          </a:p>
        </p:txBody>
      </p:sp>
      <p:sp>
        <p:nvSpPr>
          <p:cNvPr id="181253"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6D15D6B-9B29-44EE-B4B4-D7C1D0E57F99}" type="slidenum">
              <a:rPr lang="en-US" smtClean="0"/>
              <a:pPr/>
              <a:t>14</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38F1212-4374-4A4B-93AB-81D96F1D1CE7}" type="slidenum">
              <a:rPr lang="en-GB" sz="1200"/>
              <a:pPr algn="r"/>
              <a:t>15</a:t>
            </a:fld>
            <a:endParaRPr lang="en-GB" sz="1200"/>
          </a:p>
        </p:txBody>
      </p:sp>
      <p:sp>
        <p:nvSpPr>
          <p:cNvPr id="182275"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8227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r>
              <a:rPr lang="en-US" smtClean="0"/>
              <a:t>//short value</a:t>
            </a:r>
          </a:p>
          <a:p>
            <a:pPr eaLnBrk="1" hangingPunct="1"/>
            <a:endParaRPr lang="en-US" smtClean="0"/>
          </a:p>
          <a:p>
            <a:pPr eaLnBrk="1" hangingPunct="1"/>
            <a:r>
              <a:rPr lang="en-US" smtClean="0"/>
              <a:t>	short s=9;</a:t>
            </a:r>
          </a:p>
          <a:p>
            <a:pPr eaLnBrk="1" hangingPunct="1"/>
            <a:r>
              <a:rPr lang="en-US" smtClean="0"/>
              <a:t>	Short sh=new Short(ln);</a:t>
            </a:r>
          </a:p>
          <a:p>
            <a:pPr eaLnBrk="1" hangingPunct="1"/>
            <a:r>
              <a:rPr lang="en-US" smtClean="0"/>
              <a:t>	Short ls=new Short(“6");</a:t>
            </a:r>
          </a:p>
          <a:p>
            <a:pPr eaLnBrk="1" hangingPunct="1"/>
            <a:r>
              <a:rPr lang="en-US" smtClean="0"/>
              <a:t>	System.out.println("short value="+lng.shortValue());</a:t>
            </a:r>
          </a:p>
          <a:p>
            <a:pPr eaLnBrk="1" hangingPunct="1"/>
            <a:r>
              <a:rPr lang="en-US" smtClean="0"/>
              <a:t>	System.out.println("short value from string version="+ls.shortValue());</a:t>
            </a:r>
          </a:p>
          <a:p>
            <a:pPr eaLnBrk="1" hangingPunct="1"/>
            <a:endParaRPr lang="en-US" smtClean="0"/>
          </a:p>
          <a:p>
            <a:pPr eaLnBrk="1" hangingPunct="1"/>
            <a:r>
              <a:rPr lang="en-US" smtClean="0"/>
              <a:t>Output:</a:t>
            </a:r>
          </a:p>
          <a:p>
            <a:pPr eaLnBrk="1" hangingPunct="1"/>
            <a:r>
              <a:rPr lang="en-US" smtClean="0"/>
              <a:t>short value=999</a:t>
            </a:r>
          </a:p>
          <a:p>
            <a:pPr eaLnBrk="1" hangingPunct="1"/>
            <a:r>
              <a:rPr lang="en-US" smtClean="0"/>
              <a:t>short value from string version=666</a:t>
            </a:r>
          </a:p>
        </p:txBody>
      </p:sp>
      <p:sp>
        <p:nvSpPr>
          <p:cNvPr id="182277"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D197164-6C08-4226-B9C7-347DFA99C2D8}" type="slidenum">
              <a:rPr lang="en-US" smtClean="0"/>
              <a:pPr/>
              <a:t>15</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03DAF82-0463-4B92-90FB-B8712C24C4CE}" type="slidenum">
              <a:rPr lang="en-GB" sz="1200"/>
              <a:pPr algn="r"/>
              <a:t>16</a:t>
            </a:fld>
            <a:endParaRPr lang="en-GB" sz="1200"/>
          </a:p>
        </p:txBody>
      </p:sp>
      <p:sp>
        <p:nvSpPr>
          <p:cNvPr id="183299"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8330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smtClean="0"/>
          </a:p>
        </p:txBody>
      </p:sp>
      <p:sp>
        <p:nvSpPr>
          <p:cNvPr id="183301"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5392661-D40B-4F6C-8C8C-142695111BE0}" type="slidenum">
              <a:rPr lang="en-US" smtClean="0"/>
              <a:pPr/>
              <a:t>16</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3072C6E-D98B-43D0-9F59-9374FD7A2DB7}" type="slidenum">
              <a:rPr lang="en-GB" sz="1200"/>
              <a:pPr algn="r"/>
              <a:t>17</a:t>
            </a:fld>
            <a:endParaRPr lang="en-GB" sz="1200"/>
          </a:p>
        </p:txBody>
      </p:sp>
      <p:sp>
        <p:nvSpPr>
          <p:cNvPr id="184323"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8432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algn="just" eaLnBrk="1" hangingPunct="1"/>
            <a:r>
              <a:rPr lang="en-US" smtClean="0"/>
              <a:t>Java 5 supports automatic conversion of primitive types (int,float, double etc.) to their object equivalents (Integer, Float, Double,...) in </a:t>
            </a:r>
            <a:r>
              <a:rPr lang="en-US" u="sng" smtClean="0"/>
              <a:t>assignments and method and constructor invocations</a:t>
            </a:r>
            <a:r>
              <a:rPr lang="en-US" smtClean="0"/>
              <a:t>. This conversion is know as </a:t>
            </a:r>
            <a:r>
              <a:rPr lang="en-US" u="sng" smtClean="0"/>
              <a:t>autoboxing</a:t>
            </a:r>
            <a:r>
              <a:rPr lang="en-US" smtClean="0"/>
              <a:t>.</a:t>
            </a:r>
          </a:p>
          <a:p>
            <a:pPr algn="just" eaLnBrk="1" hangingPunct="1"/>
            <a:endParaRPr lang="en-US" smtClean="0"/>
          </a:p>
          <a:p>
            <a:pPr algn="just" eaLnBrk="1" hangingPunct="1"/>
            <a:r>
              <a:rPr lang="en-US" smtClean="0"/>
              <a:t>Java 5 also supports automatic unboxing, where wrapper types are automatically converted into their primitive equivalents if needed for </a:t>
            </a:r>
            <a:r>
              <a:rPr lang="en-US" u="sng" smtClean="0"/>
              <a:t>assignments or method or constructor invocations</a:t>
            </a:r>
            <a:r>
              <a:rPr lang="en-US" smtClean="0"/>
              <a:t>.</a:t>
            </a:r>
          </a:p>
          <a:p>
            <a:pPr eaLnBrk="1" hangingPunct="1"/>
            <a:endParaRPr lang="en-US" smtClean="0"/>
          </a:p>
        </p:txBody>
      </p:sp>
      <p:sp>
        <p:nvSpPr>
          <p:cNvPr id="184325"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E202940-A073-4FE4-807E-5BA74628B323}" type="slidenum">
              <a:rPr lang="en-US" smtClean="0"/>
              <a:pPr/>
              <a:t>17</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7BC1DEE-1061-4124-9A28-9A631CF0BDBA}" type="slidenum">
              <a:rPr lang="en-GB" sz="1200"/>
              <a:pPr algn="r"/>
              <a:t>18</a:t>
            </a:fld>
            <a:endParaRPr lang="en-GB" sz="1200"/>
          </a:p>
        </p:txBody>
      </p:sp>
      <p:sp>
        <p:nvSpPr>
          <p:cNvPr id="185347"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8534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r>
              <a:rPr lang="en-US" smtClean="0">
                <a:cs typeface="Courier New" pitchFamily="49" charset="0"/>
              </a:rPr>
              <a:t>output ---true</a:t>
            </a:r>
          </a:p>
          <a:p>
            <a:pPr eaLnBrk="1" hangingPunct="1"/>
            <a:endParaRPr lang="en-US" smtClean="0"/>
          </a:p>
        </p:txBody>
      </p:sp>
      <p:sp>
        <p:nvSpPr>
          <p:cNvPr id="185349"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48544AA-AA45-4CFC-9062-F7564BA4B747}" type="slidenum">
              <a:rPr lang="en-US" smtClean="0"/>
              <a:pPr/>
              <a:t>18</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A960AF1-7E43-41A7-8EDE-C80957DBC93E}" type="slidenum">
              <a:rPr lang="en-GB" sz="1200"/>
              <a:pPr algn="r"/>
              <a:t>19</a:t>
            </a:fld>
            <a:endParaRPr lang="en-GB" sz="1200"/>
          </a:p>
        </p:txBody>
      </p:sp>
      <p:sp>
        <p:nvSpPr>
          <p:cNvPr id="186371"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8637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en-US" b="1" smtClean="0"/>
              <a:t>Output</a:t>
            </a:r>
            <a:endParaRPr lang="en-US" smtClean="0"/>
          </a:p>
          <a:p>
            <a:r>
              <a:rPr lang="en-US" smtClean="0"/>
              <a:t>  b is true                     </a:t>
            </a:r>
            <a:br>
              <a:rPr lang="en-US" smtClean="0"/>
            </a:br>
            <a:r>
              <a:rPr lang="en-US" smtClean="0"/>
              <a:t> chr1 is a</a:t>
            </a:r>
          </a:p>
          <a:p>
            <a:pPr eaLnBrk="1" hangingPunct="1"/>
            <a:endParaRPr lang="en-US" smtClean="0"/>
          </a:p>
        </p:txBody>
      </p:sp>
      <p:sp>
        <p:nvSpPr>
          <p:cNvPr id="186373"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9D6674B-5A82-487C-B827-CAE2E00C26AB}" type="slidenum">
              <a:rPr lang="en-US" smtClean="0"/>
              <a:pPr/>
              <a:t>19</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F5A1A80-8305-44A2-ABFB-0D5A8EA4A35A}" type="slidenum">
              <a:rPr lang="en-GB" sz="1200"/>
              <a:pPr algn="r"/>
              <a:t>20</a:t>
            </a:fld>
            <a:endParaRPr lang="en-GB" sz="1200"/>
          </a:p>
        </p:txBody>
      </p:sp>
      <p:sp>
        <p:nvSpPr>
          <p:cNvPr id="187395"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8739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smtClean="0"/>
          </a:p>
        </p:txBody>
      </p:sp>
      <p:sp>
        <p:nvSpPr>
          <p:cNvPr id="187397"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CCBB3CD-DB3A-4A75-9855-ED7D153EFD96}" type="slidenum">
              <a:rPr lang="en-US" smtClean="0"/>
              <a:pPr/>
              <a:t>20</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p:spPr>
      </p:sp>
      <p:sp>
        <p:nvSpPr>
          <p:cNvPr id="168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6896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E03E846-E899-4DFA-A411-5FA0079C2DCB}" type="slidenum">
              <a:rPr lang="en-US" sz="1200">
                <a:solidFill>
                  <a:srgbClr val="000000"/>
                </a:solidFill>
              </a:rPr>
              <a:pPr algn="r"/>
              <a:t>3</a:t>
            </a:fld>
            <a:endParaRPr lang="en-US" sz="1200">
              <a:solidFill>
                <a:srgbClr val="000000"/>
              </a:solidFill>
            </a:endParaRPr>
          </a:p>
        </p:txBody>
      </p:sp>
      <p:sp>
        <p:nvSpPr>
          <p:cNvPr id="168965"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3B2B17D-574C-45BA-9137-8786D6587CD6}" type="slidenum">
              <a:rPr lang="en-US" smtClean="0"/>
              <a:pPr/>
              <a:t>3</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7AF63CF-FDD3-4684-B400-57D6471B4769}" type="slidenum">
              <a:rPr lang="en-GB" sz="1200"/>
              <a:pPr algn="r"/>
              <a:t>21</a:t>
            </a:fld>
            <a:endParaRPr lang="en-GB" sz="1200"/>
          </a:p>
        </p:txBody>
      </p:sp>
      <p:sp>
        <p:nvSpPr>
          <p:cNvPr id="188419"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8842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smtClean="0"/>
          </a:p>
        </p:txBody>
      </p:sp>
      <p:sp>
        <p:nvSpPr>
          <p:cNvPr id="188421"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F4C312D-6CB9-4CB3-BE69-677E1963C912}" type="slidenum">
              <a:rPr lang="en-US" smtClean="0"/>
              <a:pPr/>
              <a:t>21</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5473989-91A6-4C37-AED4-4E5286582DD0}" type="slidenum">
              <a:rPr lang="en-GB" sz="1200"/>
              <a:pPr algn="r"/>
              <a:t>22</a:t>
            </a:fld>
            <a:endParaRPr lang="en-GB" sz="1200"/>
          </a:p>
        </p:txBody>
      </p:sp>
      <p:sp>
        <p:nvSpPr>
          <p:cNvPr id="189443"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8944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smtClean="0"/>
          </a:p>
        </p:txBody>
      </p:sp>
      <p:sp>
        <p:nvSpPr>
          <p:cNvPr id="189445"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BFAD2C2-426A-4CA4-A23C-E90272836999}" type="slidenum">
              <a:rPr lang="en-US" smtClean="0"/>
              <a:pPr/>
              <a:t>22</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666D682-5338-4A15-959A-62CA5032DA05}" type="slidenum">
              <a:rPr lang="en-GB" sz="1200"/>
              <a:pPr algn="r"/>
              <a:t>23</a:t>
            </a:fld>
            <a:endParaRPr lang="en-GB" sz="1200"/>
          </a:p>
        </p:txBody>
      </p:sp>
      <p:sp>
        <p:nvSpPr>
          <p:cNvPr id="190467"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9046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smtClean="0"/>
          </a:p>
        </p:txBody>
      </p:sp>
      <p:sp>
        <p:nvSpPr>
          <p:cNvPr id="190469"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0260EE1-D71D-4587-9330-962DAEB7089F}" type="slidenum">
              <a:rPr lang="en-US" smtClean="0"/>
              <a:pPr/>
              <a:t>23</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A4E9829-8D81-4A55-88C7-D3A300916A56}" type="slidenum">
              <a:rPr lang="en-GB" sz="1200"/>
              <a:pPr algn="r"/>
              <a:t>24</a:t>
            </a:fld>
            <a:endParaRPr lang="en-GB" sz="1200"/>
          </a:p>
        </p:txBody>
      </p:sp>
      <p:sp>
        <p:nvSpPr>
          <p:cNvPr id="191491"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9149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smtClean="0"/>
          </a:p>
        </p:txBody>
      </p:sp>
      <p:sp>
        <p:nvSpPr>
          <p:cNvPr id="191493"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DDD62D9-E4D7-46CD-8E93-8B3EC496430E}" type="slidenum">
              <a:rPr lang="en-US" smtClean="0"/>
              <a:pPr/>
              <a:t>24</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5A2927B-0462-4C0D-87DE-F5F3A15D1678}" type="slidenum">
              <a:rPr lang="en-GB" sz="1200"/>
              <a:pPr algn="r"/>
              <a:t>25</a:t>
            </a:fld>
            <a:endParaRPr lang="en-GB" sz="1200"/>
          </a:p>
        </p:txBody>
      </p:sp>
      <p:sp>
        <p:nvSpPr>
          <p:cNvPr id="192515"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92516"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bodyPr>
          <a:lstStyle/>
          <a:p>
            <a:pPr algn="just" eaLnBrk="1" hangingPunct="1"/>
            <a:r>
              <a:rPr lang="en-US" smtClean="0"/>
              <a:t>Objects can be cloned only of those classes that implement the </a:t>
            </a:r>
            <a:r>
              <a:rPr lang="en-US" b="1" smtClean="0"/>
              <a:t>Cloneable</a:t>
            </a:r>
            <a:r>
              <a:rPr lang="en-US" smtClean="0"/>
              <a:t> interface. The </a:t>
            </a:r>
            <a:r>
              <a:rPr lang="en-US" b="1" smtClean="0"/>
              <a:t>Cloneable</a:t>
            </a:r>
            <a:r>
              <a:rPr lang="en-US" smtClean="0"/>
              <a:t> interface has no members. It is a marker interface and is used to indicate that a class allows a bitwise copy of an object. If you call </a:t>
            </a:r>
            <a:r>
              <a:rPr lang="en-US" b="1" smtClean="0"/>
              <a:t>clone( )</a:t>
            </a:r>
            <a:r>
              <a:rPr lang="en-US" smtClean="0"/>
              <a:t> on a class that does not implement </a:t>
            </a:r>
            <a:r>
              <a:rPr lang="en-US" b="1" smtClean="0"/>
              <a:t>Cloneable</a:t>
            </a:r>
            <a:r>
              <a:rPr lang="en-US" smtClean="0"/>
              <a:t>, a </a:t>
            </a:r>
            <a:r>
              <a:rPr lang="en-US" b="1" smtClean="0"/>
              <a:t>CloneNotSupportedException</a:t>
            </a:r>
            <a:r>
              <a:rPr lang="en-US" smtClean="0"/>
              <a:t> is thrown. </a:t>
            </a:r>
            <a:r>
              <a:rPr lang="en-US" b="1" smtClean="0"/>
              <a:t>When a clone is made, the constructor for the object being cloned is not called</a:t>
            </a:r>
            <a:r>
              <a:rPr lang="en-US" smtClean="0"/>
              <a:t>. A clone is simply an exact copy of the original.</a:t>
            </a:r>
          </a:p>
          <a:p>
            <a:pPr algn="just" eaLnBrk="1" hangingPunct="1"/>
            <a:endParaRPr lang="en-US" smtClean="0"/>
          </a:p>
        </p:txBody>
      </p:sp>
      <p:sp>
        <p:nvSpPr>
          <p:cNvPr id="192517"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C3F9207-D25D-4CF8-AAD4-B03CB149B5F9}" type="slidenum">
              <a:rPr lang="en-US" smtClean="0"/>
              <a:pPr/>
              <a:t>25</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F2F17F3-D633-402E-93D9-CE76D9E60C97}" type="slidenum">
              <a:rPr lang="en-GB" sz="1200"/>
              <a:pPr algn="r"/>
              <a:t>26</a:t>
            </a:fld>
            <a:endParaRPr lang="en-GB" sz="1200"/>
          </a:p>
        </p:txBody>
      </p:sp>
      <p:sp>
        <p:nvSpPr>
          <p:cNvPr id="193539"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93540"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bodyPr>
          <a:lstStyle/>
          <a:p>
            <a:pPr eaLnBrk="1" hangingPunct="1"/>
            <a:endParaRPr lang="en-US" sz="900" smtClean="0"/>
          </a:p>
        </p:txBody>
      </p:sp>
      <p:sp>
        <p:nvSpPr>
          <p:cNvPr id="193541"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64CD8E-E3FE-4E18-9FB4-6330EEEF35EF}" type="slidenum">
              <a:rPr lang="en-US" smtClean="0"/>
              <a:pPr/>
              <a:t>26</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82275C5-4148-4335-A05D-53CE753E4504}" type="slidenum">
              <a:rPr lang="en-GB" sz="1200"/>
              <a:pPr algn="r"/>
              <a:t>27</a:t>
            </a:fld>
            <a:endParaRPr lang="en-GB" sz="1200"/>
          </a:p>
        </p:txBody>
      </p:sp>
      <p:sp>
        <p:nvSpPr>
          <p:cNvPr id="194563"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94564"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bodyPr>
          <a:lstStyle/>
          <a:p>
            <a:pPr eaLnBrk="1" hangingPunct="1"/>
            <a:endParaRPr lang="en-US" sz="900" smtClean="0"/>
          </a:p>
        </p:txBody>
      </p:sp>
      <p:sp>
        <p:nvSpPr>
          <p:cNvPr id="194565"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1FB3D66-E855-4FFD-B97C-8F9CB45DBFD4}" type="slidenum">
              <a:rPr lang="en-US" smtClean="0"/>
              <a:pPr/>
              <a:t>27</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E4E1F62-532B-4E03-828C-3314CECEE535}" type="slidenum">
              <a:rPr lang="en-GB" sz="1200">
                <a:solidFill>
                  <a:srgbClr val="000000"/>
                </a:solidFill>
              </a:rPr>
              <a:pPr algn="r"/>
              <a:t>28</a:t>
            </a:fld>
            <a:endParaRPr lang="en-GB" sz="1200">
              <a:solidFill>
                <a:srgbClr val="000000"/>
              </a:solidFill>
            </a:endParaRPr>
          </a:p>
        </p:txBody>
      </p:sp>
      <p:sp>
        <p:nvSpPr>
          <p:cNvPr id="1966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66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r>
              <a:rPr lang="en-US" smtClean="0"/>
              <a:t>This means that an input stream can abstract many kinds of input: from a disk file, a keyboard, or a network socket. Likewise, an output stream can refer to the console, a  disk file, or a network socket.</a:t>
            </a:r>
          </a:p>
          <a:p>
            <a:pPr algn="just" eaLnBrk="1" hangingPunct="1"/>
            <a:endParaRPr lang="en-GB" smtClean="0"/>
          </a:p>
          <a:p>
            <a:pPr algn="just" eaLnBrk="1" hangingPunct="1"/>
            <a:endParaRPr lang="en-GB" smtClean="0"/>
          </a:p>
        </p:txBody>
      </p:sp>
      <p:sp>
        <p:nvSpPr>
          <p:cNvPr id="196613"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5DB3E0C-16A1-48CA-B3DC-3B9D0A432D5E}" type="slidenum">
              <a:rPr lang="en-US" smtClean="0"/>
              <a:pPr/>
              <a:t>28</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451954E-CADF-4847-B887-ABD6019A72DC}" type="slidenum">
              <a:rPr lang="en-GB" sz="1200">
                <a:solidFill>
                  <a:srgbClr val="000000"/>
                </a:solidFill>
              </a:rPr>
              <a:pPr algn="r"/>
              <a:t>29</a:t>
            </a:fld>
            <a:endParaRPr lang="en-GB" sz="1200">
              <a:solidFill>
                <a:srgbClr val="000000"/>
              </a:solidFill>
            </a:endParaRPr>
          </a:p>
        </p:txBody>
      </p:sp>
      <p:sp>
        <p:nvSpPr>
          <p:cNvPr id="1976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76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r>
              <a:rPr lang="en-US" smtClean="0"/>
              <a:t>Also, in some cases, character streams are more efficient than byte streams. At the lowest level, all I/O is still byte oriented. The character-based streams simply provide a convenient and efficient means for handling characters. </a:t>
            </a:r>
          </a:p>
          <a:p>
            <a:pPr algn="just" eaLnBrk="1" hangingPunct="1"/>
            <a:endParaRPr lang="en-GB" smtClean="0"/>
          </a:p>
          <a:p>
            <a:pPr algn="just" eaLnBrk="1" hangingPunct="1"/>
            <a:endParaRPr lang="en-GB" smtClean="0"/>
          </a:p>
        </p:txBody>
      </p:sp>
      <p:sp>
        <p:nvSpPr>
          <p:cNvPr id="197637"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3681C5C-9E88-446F-B1A3-0B5815EDECEB}" type="slidenum">
              <a:rPr lang="en-US" smtClean="0"/>
              <a:pPr/>
              <a:t>29</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DF6150C-67F6-465C-8F85-759370ED7E90}" type="slidenum">
              <a:rPr lang="en-GB" sz="1200">
                <a:solidFill>
                  <a:srgbClr val="000000"/>
                </a:solidFill>
              </a:rPr>
              <a:pPr algn="r"/>
              <a:t>30</a:t>
            </a:fld>
            <a:endParaRPr lang="en-GB" sz="1200">
              <a:solidFill>
                <a:srgbClr val="000000"/>
              </a:solidFill>
            </a:endParaRPr>
          </a:p>
        </p:txBody>
      </p:sp>
      <p:sp>
        <p:nvSpPr>
          <p:cNvPr id="198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8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r>
              <a:rPr lang="en-US" smtClean="0"/>
              <a:t>This means that these stream variables can be used by any other part of your program, and without reference to a specific </a:t>
            </a:r>
            <a:r>
              <a:rPr lang="en-US" b="1" smtClean="0"/>
              <a:t>System</a:t>
            </a:r>
            <a:r>
              <a:rPr lang="en-US" smtClean="0"/>
              <a:t> object. </a:t>
            </a:r>
            <a:r>
              <a:rPr lang="en-US" b="1" smtClean="0"/>
              <a:t>System.in</a:t>
            </a:r>
            <a:r>
              <a:rPr lang="en-US" smtClean="0"/>
              <a:t> is an object of type </a:t>
            </a:r>
            <a:r>
              <a:rPr lang="en-US" b="1" smtClean="0"/>
              <a:t>InputStream</a:t>
            </a:r>
            <a:r>
              <a:rPr lang="en-US" smtClean="0"/>
              <a:t>, and </a:t>
            </a:r>
            <a:r>
              <a:rPr lang="en-US" b="1" smtClean="0"/>
              <a:t>System.out</a:t>
            </a:r>
            <a:r>
              <a:rPr lang="en-US" smtClean="0"/>
              <a:t>, and </a:t>
            </a:r>
            <a:r>
              <a:rPr lang="en-US" b="1" smtClean="0"/>
              <a:t>System.err</a:t>
            </a:r>
            <a:r>
              <a:rPr lang="en-US" smtClean="0"/>
              <a:t> are object of type </a:t>
            </a:r>
            <a:r>
              <a:rPr lang="en-US" b="1" smtClean="0"/>
              <a:t>PrintStream</a:t>
            </a:r>
            <a:r>
              <a:rPr lang="en-US" smtClean="0"/>
              <a:t>. These are byte streams, even though they typically are used to read and write characters from and to the console. You can wrap them within character-based streams, if required.</a:t>
            </a:r>
          </a:p>
          <a:p>
            <a:pPr algn="just" eaLnBrk="1" hangingPunct="1"/>
            <a:endParaRPr lang="en-US" b="1" smtClean="0"/>
          </a:p>
          <a:p>
            <a:pPr algn="just" eaLnBrk="1" hangingPunct="1"/>
            <a:endParaRPr lang="en-GB" smtClean="0"/>
          </a:p>
        </p:txBody>
      </p:sp>
      <p:sp>
        <p:nvSpPr>
          <p:cNvPr id="198661"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D530F17-F73D-4EBA-A346-8BA4CE7B7537}" type="slidenum">
              <a:rPr lang="en-US" smtClean="0"/>
              <a:pPr/>
              <a:t>30</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bwMode="auto">
          <a:noFill/>
          <a:ln>
            <a:solidFill>
              <a:srgbClr val="000000"/>
            </a:solidFill>
            <a:miter lim="800000"/>
            <a:headEnd/>
            <a:tailEnd/>
          </a:ln>
        </p:spPr>
      </p:sp>
      <p:sp>
        <p:nvSpPr>
          <p:cNvPr id="1699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69988"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E692D8-1FB0-4098-9663-76D3479F4891}" type="slidenum">
              <a:rPr lang="en-US" smtClean="0"/>
              <a:pPr/>
              <a:t>4</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2330DB0-62D4-46D0-A768-A7D45B4A478A}" type="slidenum">
              <a:rPr lang="en-GB" sz="1200">
                <a:solidFill>
                  <a:srgbClr val="000000"/>
                </a:solidFill>
              </a:rPr>
              <a:pPr algn="r"/>
              <a:t>31</a:t>
            </a:fld>
            <a:endParaRPr lang="en-GB" sz="1200">
              <a:solidFill>
                <a:srgbClr val="000000"/>
              </a:solidFill>
            </a:endParaRPr>
          </a:p>
        </p:txBody>
      </p:sp>
      <p:sp>
        <p:nvSpPr>
          <p:cNvPr id="1996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96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r>
              <a:rPr lang="en-GB" smtClean="0"/>
              <a:t>Both top level Byte streams InputStream and OutputStream are abstract classes. All other Byte streams are subclasses of either InputStream or OutputStream, depending upon whether they are input related streams or output related streams.</a:t>
            </a:r>
          </a:p>
        </p:txBody>
      </p:sp>
      <p:sp>
        <p:nvSpPr>
          <p:cNvPr id="199685"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CD69943-B6A5-49D5-960C-7022894980A2}" type="slidenum">
              <a:rPr lang="en-US" smtClean="0"/>
              <a:pPr/>
              <a:t>31</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98D0214-E859-416E-80AD-3D0FD1E3998F}" type="slidenum">
              <a:rPr lang="en-GB" sz="1200">
                <a:solidFill>
                  <a:srgbClr val="000000"/>
                </a:solidFill>
              </a:rPr>
              <a:pPr algn="r"/>
              <a:t>32</a:t>
            </a:fld>
            <a:endParaRPr lang="en-GB" sz="1200">
              <a:solidFill>
                <a:srgbClr val="000000"/>
              </a:solidFill>
            </a:endParaRPr>
          </a:p>
        </p:txBody>
      </p:sp>
      <p:sp>
        <p:nvSpPr>
          <p:cNvPr id="200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0708" name="Rectangle 3"/>
          <p:cNvSpPr>
            <a:spLocks noGrp="1" noChangeArrowheads="1"/>
          </p:cNvSpPr>
          <p:nvPr>
            <p:ph type="body" idx="1"/>
          </p:nvPr>
        </p:nvSpPr>
        <p:spPr bwMode="auto">
          <a:xfrm>
            <a:off x="381000" y="4343400"/>
            <a:ext cx="6019800" cy="4495800"/>
          </a:xfrm>
          <a:noFill/>
        </p:spPr>
        <p:txBody>
          <a:bodyPr wrap="square" numCol="1" anchor="t" anchorCtr="0" compatLnSpc="1">
            <a:prstTxWarp prst="textNoShape">
              <a:avLst/>
            </a:prstTxWarp>
          </a:bodyPr>
          <a:lstStyle/>
          <a:p>
            <a:pPr algn="just" eaLnBrk="1" hangingPunct="1">
              <a:lnSpc>
                <a:spcPct val="90000"/>
              </a:lnSpc>
            </a:pPr>
            <a:r>
              <a:rPr lang="en-GB" sz="1100" smtClean="0"/>
              <a:t>Both top level Character streams Reader and Writer are abstract classes. All other Character streams are subclasses of either Reader or Writer, depending upon whether they are input related streams or output related streams.</a:t>
            </a:r>
          </a:p>
          <a:p>
            <a:pPr algn="just" eaLnBrk="1" hangingPunct="1">
              <a:lnSpc>
                <a:spcPct val="90000"/>
              </a:lnSpc>
            </a:pPr>
            <a:r>
              <a:rPr lang="en-US" sz="1100" b="1" smtClean="0"/>
              <a:t>Reader</a:t>
            </a:r>
          </a:p>
          <a:p>
            <a:pPr algn="just" eaLnBrk="1" hangingPunct="1">
              <a:lnSpc>
                <a:spcPct val="90000"/>
              </a:lnSpc>
              <a:spcBef>
                <a:spcPts val="500"/>
              </a:spcBef>
              <a:spcAft>
                <a:spcPts val="500"/>
              </a:spcAft>
            </a:pPr>
            <a:r>
              <a:rPr lang="en-US" sz="1100" smtClean="0"/>
              <a:t>Abstract class for reading character streams. The methods that a subclass should implement are read(char[], int, int) and close(). </a:t>
            </a:r>
          </a:p>
          <a:p>
            <a:pPr algn="just" eaLnBrk="1" hangingPunct="1">
              <a:lnSpc>
                <a:spcPct val="90000"/>
              </a:lnSpc>
            </a:pPr>
            <a:r>
              <a:rPr lang="en-US" sz="1100" b="1" smtClean="0"/>
              <a:t>Writer</a:t>
            </a:r>
          </a:p>
          <a:p>
            <a:pPr algn="just" eaLnBrk="1" hangingPunct="1">
              <a:lnSpc>
                <a:spcPct val="90000"/>
              </a:lnSpc>
              <a:spcBef>
                <a:spcPts val="500"/>
              </a:spcBef>
              <a:spcAft>
                <a:spcPts val="500"/>
              </a:spcAft>
            </a:pPr>
            <a:r>
              <a:rPr lang="en-US" sz="1100" smtClean="0"/>
              <a:t>Abstract class for writing to character streams. The only methods that a subclass must implement are write(char[], int, int), flush(), and close(). </a:t>
            </a:r>
          </a:p>
          <a:p>
            <a:pPr algn="just" eaLnBrk="1" hangingPunct="1">
              <a:lnSpc>
                <a:spcPct val="90000"/>
              </a:lnSpc>
              <a:spcBef>
                <a:spcPts val="500"/>
              </a:spcBef>
              <a:spcAft>
                <a:spcPts val="500"/>
              </a:spcAft>
            </a:pPr>
            <a:r>
              <a:rPr lang="en-US" sz="1100" b="1" smtClean="0"/>
              <a:t>BufferedWriter</a:t>
            </a:r>
          </a:p>
          <a:p>
            <a:pPr algn="just" eaLnBrk="1" hangingPunct="1">
              <a:lnSpc>
                <a:spcPct val="90000"/>
              </a:lnSpc>
              <a:spcBef>
                <a:spcPts val="500"/>
              </a:spcBef>
              <a:spcAft>
                <a:spcPts val="500"/>
              </a:spcAft>
            </a:pPr>
            <a:r>
              <a:rPr lang="en-US" sz="1100" smtClean="0"/>
              <a:t>Write text to a character-output stream, buffering characters so as to provide for the efficient writing of single characters, arrays, and strings. </a:t>
            </a:r>
          </a:p>
          <a:p>
            <a:pPr algn="just" eaLnBrk="1" hangingPunct="1">
              <a:lnSpc>
                <a:spcPct val="90000"/>
              </a:lnSpc>
            </a:pPr>
            <a:r>
              <a:rPr lang="en-US" sz="1100" b="1" smtClean="0"/>
              <a:t>OutputStreamWriter</a:t>
            </a:r>
          </a:p>
          <a:p>
            <a:pPr algn="just" eaLnBrk="1" hangingPunct="1">
              <a:lnSpc>
                <a:spcPct val="90000"/>
              </a:lnSpc>
              <a:spcBef>
                <a:spcPts val="500"/>
              </a:spcBef>
              <a:spcAft>
                <a:spcPts val="500"/>
              </a:spcAft>
            </a:pPr>
            <a:r>
              <a:rPr lang="en-US" sz="1100" smtClean="0"/>
              <a:t>Write characters to an output stream, translating characters into bytes according to a specified character encoding. </a:t>
            </a:r>
          </a:p>
          <a:p>
            <a:pPr algn="just" eaLnBrk="1" hangingPunct="1">
              <a:lnSpc>
                <a:spcPct val="90000"/>
              </a:lnSpc>
              <a:spcBef>
                <a:spcPts val="500"/>
              </a:spcBef>
              <a:spcAft>
                <a:spcPts val="500"/>
              </a:spcAft>
            </a:pPr>
            <a:r>
              <a:rPr lang="en-US" sz="1100" b="1" smtClean="0"/>
              <a:t>PrintWriter</a:t>
            </a:r>
          </a:p>
          <a:p>
            <a:pPr algn="just" eaLnBrk="1" hangingPunct="1">
              <a:lnSpc>
                <a:spcPct val="90000"/>
              </a:lnSpc>
              <a:spcBef>
                <a:spcPts val="500"/>
              </a:spcBef>
              <a:spcAft>
                <a:spcPts val="500"/>
              </a:spcAft>
            </a:pPr>
            <a:r>
              <a:rPr lang="en-US" sz="1100" smtClean="0"/>
              <a:t>PrintWriter is one of the character-based classes. Using a character-based class for console output makes it easier to internationalize your program.</a:t>
            </a:r>
          </a:p>
          <a:p>
            <a:pPr algn="just" eaLnBrk="1" hangingPunct="1">
              <a:lnSpc>
                <a:spcPct val="90000"/>
              </a:lnSpc>
              <a:spcBef>
                <a:spcPts val="500"/>
              </a:spcBef>
              <a:spcAft>
                <a:spcPts val="500"/>
              </a:spcAft>
            </a:pPr>
            <a:r>
              <a:rPr lang="en-US" sz="1100" b="1" smtClean="0"/>
              <a:t>FileWriter</a:t>
            </a:r>
          </a:p>
          <a:p>
            <a:pPr algn="just" eaLnBrk="1" hangingPunct="1">
              <a:lnSpc>
                <a:spcPct val="90000"/>
              </a:lnSpc>
            </a:pPr>
            <a:r>
              <a:rPr lang="en-US" sz="1100" b="1" smtClean="0"/>
              <a:t>FileWriter </a:t>
            </a:r>
            <a:r>
              <a:rPr lang="en-US" sz="1100" smtClean="0"/>
              <a:t>creates a </a:t>
            </a:r>
            <a:r>
              <a:rPr lang="en-US" sz="1100" b="1" smtClean="0"/>
              <a:t>Writer </a:t>
            </a:r>
            <a:r>
              <a:rPr lang="en-US" sz="1100" smtClean="0"/>
              <a:t>that you can use to write to a file</a:t>
            </a:r>
            <a:endParaRPr lang="en-GB" sz="1100" smtClean="0"/>
          </a:p>
        </p:txBody>
      </p:sp>
      <p:sp>
        <p:nvSpPr>
          <p:cNvPr id="200709"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7F98343-A2AF-4E23-83B5-5660FED09E8C}" type="slidenum">
              <a:rPr lang="en-US" smtClean="0"/>
              <a:pPr/>
              <a:t>32</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bwMode="auto">
          <a:noFill/>
          <a:ln>
            <a:solidFill>
              <a:srgbClr val="000000"/>
            </a:solidFill>
            <a:miter lim="800000"/>
            <a:headEnd/>
            <a:tailEnd/>
          </a:ln>
        </p:spPr>
      </p:sp>
      <p:sp>
        <p:nvSpPr>
          <p:cNvPr id="201731"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spcBef>
                <a:spcPts val="500"/>
              </a:spcBef>
              <a:spcAft>
                <a:spcPts val="500"/>
              </a:spcAft>
            </a:pPr>
            <a:r>
              <a:rPr lang="en-US" b="1" smtClean="0"/>
              <a:t>OutputStream</a:t>
            </a:r>
          </a:p>
          <a:p>
            <a:pPr algn="just"/>
            <a:r>
              <a:rPr lang="en-US" b="1" smtClean="0"/>
              <a:t>OutputStream </a:t>
            </a:r>
            <a:r>
              <a:rPr lang="en-US" smtClean="0"/>
              <a:t>is an abstract class that defines streaming byte output. Most of the methods in this class return </a:t>
            </a:r>
            <a:r>
              <a:rPr lang="en-US" b="1" smtClean="0"/>
              <a:t>void </a:t>
            </a:r>
            <a:r>
              <a:rPr lang="en-US" smtClean="0"/>
              <a:t>and throw an </a:t>
            </a:r>
            <a:r>
              <a:rPr lang="en-US" b="1" smtClean="0"/>
              <a:t>IOException </a:t>
            </a:r>
            <a:r>
              <a:rPr lang="en-US" smtClean="0"/>
              <a:t>in the case of errors. </a:t>
            </a:r>
          </a:p>
          <a:p>
            <a:pPr algn="just" eaLnBrk="1" hangingPunct="1">
              <a:spcBef>
                <a:spcPts val="500"/>
              </a:spcBef>
              <a:spcAft>
                <a:spcPts val="500"/>
              </a:spcAft>
            </a:pPr>
            <a:r>
              <a:rPr lang="en-US" b="1" smtClean="0"/>
              <a:t>BufferedOutputStream</a:t>
            </a:r>
          </a:p>
          <a:p>
            <a:pPr algn="just"/>
            <a:r>
              <a:rPr lang="en-US" smtClean="0"/>
              <a:t>A</a:t>
            </a:r>
            <a:r>
              <a:rPr lang="en-US" b="1" smtClean="0"/>
              <a:t>BufferedOutputStream </a:t>
            </a:r>
            <a:r>
              <a:rPr lang="en-US" smtClean="0"/>
              <a:t>is similar to any </a:t>
            </a:r>
            <a:r>
              <a:rPr lang="en-US" b="1" smtClean="0"/>
              <a:t>OutputStream </a:t>
            </a:r>
            <a:r>
              <a:rPr lang="en-US" smtClean="0"/>
              <a:t>with the exception of an added </a:t>
            </a:r>
            <a:r>
              <a:rPr lang="en-US" b="1" smtClean="0"/>
              <a:t>flush( ) </a:t>
            </a:r>
            <a:r>
              <a:rPr lang="en-US" smtClean="0"/>
              <a:t>method that is used to ensure that data buffers are physically written to the actual output device. Since the point of a </a:t>
            </a:r>
            <a:r>
              <a:rPr lang="en-US" b="1" smtClean="0"/>
              <a:t>BufferedOutputStream </a:t>
            </a:r>
            <a:r>
              <a:rPr lang="en-US" smtClean="0"/>
              <a:t>is to improve performance by reducing the number of times the system actually writes data, you may need to call </a:t>
            </a:r>
            <a:r>
              <a:rPr lang="en-US" b="1" smtClean="0"/>
              <a:t>flush( ) </a:t>
            </a:r>
            <a:r>
              <a:rPr lang="en-US" smtClean="0"/>
              <a:t>to cause any data that is in the buffer to be immediately written.</a:t>
            </a:r>
          </a:p>
          <a:p>
            <a:pPr algn="just"/>
            <a:endParaRPr lang="en-US" b="1" smtClean="0"/>
          </a:p>
          <a:p>
            <a:pPr algn="just" eaLnBrk="1" hangingPunct="1">
              <a:lnSpc>
                <a:spcPct val="80000"/>
              </a:lnSpc>
              <a:spcBef>
                <a:spcPts val="500"/>
              </a:spcBef>
              <a:spcAft>
                <a:spcPts val="500"/>
              </a:spcAft>
            </a:pPr>
            <a:r>
              <a:rPr lang="en-US" b="1" smtClean="0"/>
              <a:t>ObjectOutputStream</a:t>
            </a:r>
          </a:p>
          <a:p>
            <a:pPr algn="just" eaLnBrk="1" hangingPunct="1">
              <a:lnSpc>
                <a:spcPct val="80000"/>
              </a:lnSpc>
              <a:spcBef>
                <a:spcPts val="500"/>
              </a:spcBef>
              <a:spcAft>
                <a:spcPts val="500"/>
              </a:spcAft>
            </a:pPr>
            <a:r>
              <a:rPr lang="en-US" smtClean="0"/>
              <a:t>It is responsible for writing objects to a stream</a:t>
            </a:r>
          </a:p>
          <a:p>
            <a:pPr algn="just" eaLnBrk="1" hangingPunct="1">
              <a:lnSpc>
                <a:spcPct val="80000"/>
              </a:lnSpc>
              <a:spcBef>
                <a:spcPts val="500"/>
              </a:spcBef>
              <a:spcAft>
                <a:spcPts val="500"/>
              </a:spcAft>
            </a:pPr>
            <a:r>
              <a:rPr lang="en-US" b="1" smtClean="0"/>
              <a:t>FileOutputStream</a:t>
            </a:r>
          </a:p>
          <a:p>
            <a:pPr algn="just" eaLnBrk="1" hangingPunct="1">
              <a:lnSpc>
                <a:spcPct val="80000"/>
              </a:lnSpc>
              <a:spcBef>
                <a:spcPts val="500"/>
              </a:spcBef>
              <a:spcAft>
                <a:spcPts val="500"/>
              </a:spcAft>
            </a:pPr>
            <a:r>
              <a:rPr lang="en-US" b="1" smtClean="0"/>
              <a:t>FileOutputStream </a:t>
            </a:r>
            <a:r>
              <a:rPr lang="en-US" smtClean="0"/>
              <a:t>creates an </a:t>
            </a:r>
            <a:r>
              <a:rPr lang="en-US" b="1" smtClean="0"/>
              <a:t>OutputStream </a:t>
            </a:r>
            <a:r>
              <a:rPr lang="en-US" smtClean="0"/>
              <a:t>that you can use to write bytes to a file</a:t>
            </a:r>
          </a:p>
          <a:p>
            <a:pPr algn="just" eaLnBrk="1" hangingPunct="1">
              <a:spcBef>
                <a:spcPts val="500"/>
              </a:spcBef>
              <a:spcAft>
                <a:spcPts val="500"/>
              </a:spcAft>
            </a:pPr>
            <a:endParaRPr lang="en-US" smtClean="0"/>
          </a:p>
          <a:p>
            <a:pPr algn="just" eaLnBrk="1" hangingPunct="1">
              <a:spcBef>
                <a:spcPct val="0"/>
              </a:spcBef>
            </a:pPr>
            <a:endParaRPr lang="en-US" smtClean="0"/>
          </a:p>
        </p:txBody>
      </p:sp>
      <p:sp>
        <p:nvSpPr>
          <p:cNvPr id="201732"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19A8908-AB32-4919-AB5C-BFCEC7907BC0}" type="slidenum">
              <a:rPr lang="en-US" smtClean="0"/>
              <a:pPr/>
              <a:t>33</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bwMode="auto">
          <a:noFill/>
          <a:ln>
            <a:solidFill>
              <a:srgbClr val="000000"/>
            </a:solidFill>
            <a:miter lim="800000"/>
            <a:headEnd/>
            <a:tailEnd/>
          </a:ln>
        </p:spPr>
      </p:sp>
      <p:sp>
        <p:nvSpPr>
          <p:cNvPr id="202755"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endParaRPr lang="en-US" smtClean="0"/>
          </a:p>
        </p:txBody>
      </p:sp>
      <p:sp>
        <p:nvSpPr>
          <p:cNvPr id="20275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7C76041-896C-4858-8360-C8A1F9E13F10}" type="slidenum">
              <a:rPr lang="en-US" sz="1200">
                <a:solidFill>
                  <a:srgbClr val="000000"/>
                </a:solidFill>
              </a:rPr>
              <a:pPr algn="r"/>
              <a:t>34</a:t>
            </a:fld>
            <a:endParaRPr lang="en-US" sz="1200">
              <a:solidFill>
                <a:srgbClr val="000000"/>
              </a:solidFill>
            </a:endParaRPr>
          </a:p>
        </p:txBody>
      </p:sp>
      <p:sp>
        <p:nvSpPr>
          <p:cNvPr id="202757"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4A03675-B29A-46DD-8239-8128D28B7C6F}" type="slidenum">
              <a:rPr lang="en-US" smtClean="0"/>
              <a:pPr/>
              <a:t>34</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78CCAC5-E1DE-4A25-AECA-C95FCF27B6FC}" type="slidenum">
              <a:rPr lang="en-GB" sz="1200">
                <a:solidFill>
                  <a:srgbClr val="000000"/>
                </a:solidFill>
              </a:rPr>
              <a:pPr algn="r"/>
              <a:t>35</a:t>
            </a:fld>
            <a:endParaRPr lang="en-GB" sz="1200">
              <a:solidFill>
                <a:srgbClr val="000000"/>
              </a:solidFill>
            </a:endParaRPr>
          </a:p>
        </p:txBody>
      </p:sp>
      <p:sp>
        <p:nvSpPr>
          <p:cNvPr id="2048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r>
              <a:rPr lang="en-US" smtClean="0"/>
              <a:t>The </a:t>
            </a:r>
            <a:r>
              <a:rPr lang="en-US" b="1" smtClean="0"/>
              <a:t>BufferedReader</a:t>
            </a:r>
            <a:r>
              <a:rPr lang="en-US" smtClean="0"/>
              <a:t> class supports a buffered input stream. Its most commonly used constructor is shown as follows: </a:t>
            </a:r>
          </a:p>
          <a:p>
            <a:pPr algn="just" eaLnBrk="1" hangingPunct="1"/>
            <a:endParaRPr lang="en-US" b="1" smtClean="0"/>
          </a:p>
          <a:p>
            <a:pPr algn="just" eaLnBrk="1" hangingPunct="1"/>
            <a:r>
              <a:rPr lang="en-US" b="1" smtClean="0"/>
              <a:t>BufferedReader(Reader </a:t>
            </a:r>
            <a:r>
              <a:rPr lang="en-US" b="1" i="1" smtClean="0"/>
              <a:t>inputReader</a:t>
            </a:r>
            <a:r>
              <a:rPr lang="en-US" b="1" smtClean="0"/>
              <a:t>)</a:t>
            </a:r>
          </a:p>
          <a:p>
            <a:pPr algn="just" eaLnBrk="1" hangingPunct="1"/>
            <a:endParaRPr lang="en-US" smtClean="0"/>
          </a:p>
          <a:p>
            <a:pPr algn="just" eaLnBrk="1" hangingPunct="1"/>
            <a:r>
              <a:rPr lang="en-US" smtClean="0"/>
              <a:t>Here </a:t>
            </a:r>
            <a:r>
              <a:rPr lang="en-US" i="1" smtClean="0"/>
              <a:t>inputReader</a:t>
            </a:r>
            <a:r>
              <a:rPr lang="en-US" smtClean="0"/>
              <a:t> is the stream that is linked to the instance of </a:t>
            </a:r>
            <a:r>
              <a:rPr lang="en-US" b="1" smtClean="0"/>
              <a:t>BufferedReader</a:t>
            </a:r>
            <a:r>
              <a:rPr lang="en-US" smtClean="0"/>
              <a:t> that is being created. </a:t>
            </a:r>
            <a:r>
              <a:rPr lang="en-US" b="1" smtClean="0"/>
              <a:t>Reader </a:t>
            </a:r>
            <a:r>
              <a:rPr lang="en-US" smtClean="0"/>
              <a:t>is an abstract class. One of its concrete subclasses is </a:t>
            </a:r>
            <a:r>
              <a:rPr lang="en-US" b="1" smtClean="0"/>
              <a:t>InputStreamReader</a:t>
            </a:r>
            <a:r>
              <a:rPr lang="en-US" smtClean="0"/>
              <a:t>, which converts bytes to characters. To obtain an </a:t>
            </a:r>
            <a:r>
              <a:rPr lang="en-US" b="1" smtClean="0"/>
              <a:t>InputStreamReader</a:t>
            </a:r>
            <a:r>
              <a:rPr lang="en-US" smtClean="0"/>
              <a:t> object that is linked to </a:t>
            </a:r>
            <a:r>
              <a:rPr lang="en-US" b="1" smtClean="0"/>
              <a:t>System.in</a:t>
            </a:r>
            <a:r>
              <a:rPr lang="en-US" smtClean="0"/>
              <a:t>, use the following constructor:</a:t>
            </a:r>
          </a:p>
          <a:p>
            <a:pPr algn="just" eaLnBrk="1" hangingPunct="1"/>
            <a:endParaRPr lang="en-US" b="1" smtClean="0"/>
          </a:p>
          <a:p>
            <a:pPr algn="just" eaLnBrk="1" hangingPunct="1"/>
            <a:r>
              <a:rPr lang="en-US" b="1" smtClean="0"/>
              <a:t>InputStreamReader(InputStream </a:t>
            </a:r>
            <a:r>
              <a:rPr lang="en-US" b="1" i="1" smtClean="0"/>
              <a:t>inputStream</a:t>
            </a:r>
            <a:r>
              <a:rPr lang="en-US" b="1" smtClean="0"/>
              <a:t>)</a:t>
            </a:r>
          </a:p>
          <a:p>
            <a:pPr algn="just" eaLnBrk="1" hangingPunct="1"/>
            <a:endParaRPr lang="en-US" smtClean="0"/>
          </a:p>
          <a:p>
            <a:pPr algn="just" eaLnBrk="1" hangingPunct="1"/>
            <a:r>
              <a:rPr lang="en-US" smtClean="0"/>
              <a:t>Because </a:t>
            </a:r>
            <a:r>
              <a:rPr lang="en-US" b="1" smtClean="0"/>
              <a:t>System.in</a:t>
            </a:r>
            <a:r>
              <a:rPr lang="en-US" smtClean="0"/>
              <a:t> refers to an object of type </a:t>
            </a:r>
            <a:r>
              <a:rPr lang="en-US" b="1" smtClean="0"/>
              <a:t>InputStream</a:t>
            </a:r>
            <a:r>
              <a:rPr lang="en-US" smtClean="0"/>
              <a:t>, it can be used for </a:t>
            </a:r>
            <a:r>
              <a:rPr lang="en-US" i="1" smtClean="0"/>
              <a:t>inputStream</a:t>
            </a:r>
            <a:r>
              <a:rPr lang="en-US" smtClean="0"/>
              <a:t>. Putting it all together, the following line of code creates a </a:t>
            </a:r>
            <a:r>
              <a:rPr lang="en-US" b="1" smtClean="0"/>
              <a:t>BufferedReader</a:t>
            </a:r>
            <a:r>
              <a:rPr lang="en-US" smtClean="0"/>
              <a:t> that is connected to the keyboard, and which in turn enables character input from a byte stream InputStream that is System.in). </a:t>
            </a:r>
          </a:p>
          <a:p>
            <a:pPr algn="just" eaLnBrk="1" hangingPunct="1"/>
            <a:endParaRPr lang="en-US" b="1" smtClean="0"/>
          </a:p>
          <a:p>
            <a:pPr algn="just" eaLnBrk="1" hangingPunct="1"/>
            <a:r>
              <a:rPr lang="en-US" b="1" smtClean="0"/>
              <a:t>BufferedReader br = new BufferedReader(new InputStreamReader(System.in));</a:t>
            </a:r>
          </a:p>
          <a:p>
            <a:pPr algn="just" eaLnBrk="1" hangingPunct="1"/>
            <a:endParaRPr lang="en-US" b="1" smtClean="0"/>
          </a:p>
        </p:txBody>
      </p:sp>
      <p:sp>
        <p:nvSpPr>
          <p:cNvPr id="204805"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7738F1E-7EDA-4493-B5E4-5E43F2EC5F68}" type="slidenum">
              <a:rPr lang="en-US" smtClean="0"/>
              <a:pPr/>
              <a:t>35</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ACEF2E3-61FF-4DB9-94E4-AAD776CAAF78}" type="slidenum">
              <a:rPr lang="en-GB" sz="1200">
                <a:solidFill>
                  <a:srgbClr val="000000"/>
                </a:solidFill>
              </a:rPr>
              <a:pPr algn="r"/>
              <a:t>36</a:t>
            </a:fld>
            <a:endParaRPr lang="en-GB" sz="1200">
              <a:solidFill>
                <a:srgbClr val="000000"/>
              </a:solidFill>
            </a:endParaRPr>
          </a:p>
        </p:txBody>
      </p:sp>
      <p:sp>
        <p:nvSpPr>
          <p:cNvPr id="205827"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205828"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bodyPr>
          <a:lstStyle/>
          <a:p>
            <a:pPr algn="just" eaLnBrk="1" hangingPunct="1"/>
            <a:r>
              <a:rPr lang="en-US" b="1" smtClean="0"/>
              <a:t>int read( ) throws IOException</a:t>
            </a:r>
          </a:p>
          <a:p>
            <a:pPr algn="just" eaLnBrk="1" hangingPunct="1"/>
            <a:endParaRPr lang="en-US" smtClean="0"/>
          </a:p>
          <a:p>
            <a:pPr algn="just" eaLnBrk="1" hangingPunct="1"/>
            <a:r>
              <a:rPr lang="en-US" smtClean="0"/>
              <a:t>Whenever the </a:t>
            </a:r>
            <a:r>
              <a:rPr lang="en-US" b="1" smtClean="0"/>
              <a:t>read( ) method</a:t>
            </a:r>
            <a:r>
              <a:rPr lang="en-US" smtClean="0"/>
              <a:t> is called, it reads a character from the input stream and returns an integer value. If the end of the stream is encountered, -1 is returned. </a:t>
            </a:r>
            <a:endParaRPr lang="en-GB" smtClean="0"/>
          </a:p>
        </p:txBody>
      </p:sp>
      <p:sp>
        <p:nvSpPr>
          <p:cNvPr id="205829"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2946A51-09BD-4413-93F0-5D2A3B70ADD2}" type="slidenum">
              <a:rPr lang="en-US" smtClean="0"/>
              <a:pPr/>
              <a:t>36</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4DBF10D-1B8E-49EB-9ABE-1797B95CF9E0}" type="slidenum">
              <a:rPr lang="en-GB" sz="1200">
                <a:solidFill>
                  <a:srgbClr val="000000"/>
                </a:solidFill>
              </a:rPr>
              <a:pPr algn="r"/>
              <a:t>37</a:t>
            </a:fld>
            <a:endParaRPr lang="en-GB" sz="1200">
              <a:solidFill>
                <a:srgbClr val="000000"/>
              </a:solidFill>
            </a:endParaRPr>
          </a:p>
        </p:txBody>
      </p:sp>
      <p:sp>
        <p:nvSpPr>
          <p:cNvPr id="206851"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206852"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bodyPr>
          <a:lstStyle/>
          <a:p>
            <a:pPr algn="just" eaLnBrk="1" hangingPunct="1"/>
            <a:r>
              <a:rPr lang="en-US" smtClean="0"/>
              <a:t>The above program reads and displays lines of text until you enter the word “</a:t>
            </a:r>
            <a:r>
              <a:rPr lang="en-US" b="1" smtClean="0"/>
              <a:t>stop</a:t>
            </a:r>
            <a:r>
              <a:rPr lang="en-US" smtClean="0"/>
              <a:t>”.</a:t>
            </a:r>
          </a:p>
          <a:p>
            <a:pPr algn="just" eaLnBrk="1" hangingPunct="1"/>
            <a:endParaRPr lang="en-GB" smtClean="0"/>
          </a:p>
        </p:txBody>
      </p:sp>
      <p:sp>
        <p:nvSpPr>
          <p:cNvPr id="206853"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9A65A11-7408-41AB-80ED-321E40F8C080}" type="slidenum">
              <a:rPr lang="en-US" smtClean="0"/>
              <a:pPr/>
              <a:t>37</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1643D93-F713-40D2-9F8F-5828A96A005D}" type="slidenum">
              <a:rPr lang="en-GB" sz="1200">
                <a:solidFill>
                  <a:srgbClr val="000000"/>
                </a:solidFill>
              </a:rPr>
              <a:pPr algn="r"/>
              <a:t>38</a:t>
            </a:fld>
            <a:endParaRPr lang="en-GB" sz="1200">
              <a:solidFill>
                <a:srgbClr val="000000"/>
              </a:solidFill>
            </a:endParaRPr>
          </a:p>
        </p:txBody>
      </p:sp>
      <p:sp>
        <p:nvSpPr>
          <p:cNvPr id="2078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78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b="1" smtClean="0">
              <a:latin typeface="Verdana" pitchFamily="34" charset="0"/>
            </a:endParaRPr>
          </a:p>
        </p:txBody>
      </p:sp>
      <p:sp>
        <p:nvSpPr>
          <p:cNvPr id="207877"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0580BB3-DA6E-49CB-8946-163E248A1DAE}" type="slidenum">
              <a:rPr lang="en-US" smtClean="0"/>
              <a:pPr/>
              <a:t>38</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0D7E1BF-D2BC-45B0-91C8-DD2BA7BF0AFD}" type="slidenum">
              <a:rPr lang="en-GB" sz="1200">
                <a:solidFill>
                  <a:srgbClr val="000000"/>
                </a:solidFill>
              </a:rPr>
              <a:pPr algn="r"/>
              <a:t>39</a:t>
            </a:fld>
            <a:endParaRPr lang="en-GB" sz="1200">
              <a:solidFill>
                <a:srgbClr val="000000"/>
              </a:solidFill>
            </a:endParaRPr>
          </a:p>
        </p:txBody>
      </p:sp>
      <p:sp>
        <p:nvSpPr>
          <p:cNvPr id="208899"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208900"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bodyPr>
          <a:lstStyle/>
          <a:p>
            <a:pPr algn="just" defTabSz="457200" eaLnBrk="1" hangingPunct="1">
              <a:spcBef>
                <a:spcPct val="0"/>
              </a:spcBef>
            </a:pPr>
            <a:r>
              <a:rPr lang="en-US" smtClean="0"/>
              <a:t>The </a:t>
            </a:r>
            <a:r>
              <a:rPr lang="en-US" b="1" smtClean="0"/>
              <a:t>write() method</a:t>
            </a:r>
            <a:r>
              <a:rPr lang="en-US" smtClean="0"/>
              <a:t> defined by PrintStream is as below:</a:t>
            </a:r>
          </a:p>
          <a:p>
            <a:pPr algn="just" defTabSz="457200" eaLnBrk="1" hangingPunct="1">
              <a:spcBef>
                <a:spcPct val="0"/>
              </a:spcBef>
            </a:pPr>
            <a:r>
              <a:rPr lang="en-US" smtClean="0"/>
              <a:t> void write (int byteval)</a:t>
            </a:r>
          </a:p>
          <a:p>
            <a:pPr algn="just" defTabSz="457200" eaLnBrk="1" hangingPunct="1">
              <a:spcBef>
                <a:spcPct val="0"/>
              </a:spcBef>
            </a:pPr>
            <a:r>
              <a:rPr lang="en-US" smtClean="0"/>
              <a:t>This method writes to the stream the byte specified by byteval. </a:t>
            </a:r>
          </a:p>
          <a:p>
            <a:pPr algn="just" defTabSz="457200" eaLnBrk="1" hangingPunct="1"/>
            <a:endParaRPr lang="en-US" b="1" smtClean="0"/>
          </a:p>
          <a:p>
            <a:pPr algn="just" defTabSz="457200" eaLnBrk="1" hangingPunct="1"/>
            <a:endParaRPr lang="en-GB" smtClean="0"/>
          </a:p>
        </p:txBody>
      </p:sp>
      <p:sp>
        <p:nvSpPr>
          <p:cNvPr id="208901"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5CC4DAB-31FC-4E16-8CC6-E5915250DA01}" type="slidenum">
              <a:rPr lang="en-US" smtClean="0"/>
              <a:pPr/>
              <a:t>39</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7F5250F-AE00-49E3-85AE-60AE62B46206}" type="slidenum">
              <a:rPr lang="en-GB" sz="1200">
                <a:solidFill>
                  <a:srgbClr val="000000"/>
                </a:solidFill>
              </a:rPr>
              <a:pPr algn="r"/>
              <a:t>40</a:t>
            </a:fld>
            <a:endParaRPr lang="en-GB" sz="1200">
              <a:solidFill>
                <a:srgbClr val="000000"/>
              </a:solidFill>
            </a:endParaRPr>
          </a:p>
        </p:txBody>
      </p:sp>
      <p:sp>
        <p:nvSpPr>
          <p:cNvPr id="2109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09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spcBef>
                <a:spcPts val="500"/>
              </a:spcBef>
              <a:spcAft>
                <a:spcPts val="500"/>
              </a:spcAft>
            </a:pPr>
            <a:r>
              <a:rPr lang="en-US" smtClean="0"/>
              <a:t>The </a:t>
            </a:r>
            <a:r>
              <a:rPr lang="en-US" b="1" smtClean="0"/>
              <a:t>File</a:t>
            </a:r>
            <a:r>
              <a:rPr lang="en-US" smtClean="0"/>
              <a:t> class is a convenience class for writing character files. The </a:t>
            </a:r>
            <a:r>
              <a:rPr lang="en-US" b="1" smtClean="0"/>
              <a:t>File</a:t>
            </a:r>
            <a:r>
              <a:rPr lang="en-US" smtClean="0"/>
              <a:t> class deals directly with files and the file system. The </a:t>
            </a:r>
            <a:r>
              <a:rPr lang="en-US" b="1" smtClean="0"/>
              <a:t>File</a:t>
            </a:r>
            <a:r>
              <a:rPr lang="en-US" smtClean="0"/>
              <a:t> class does not specify how information is retrieved from, or stored in files, it describes the properties of a file itself. A </a:t>
            </a:r>
            <a:r>
              <a:rPr lang="en-US" b="1" smtClean="0"/>
              <a:t>File</a:t>
            </a:r>
            <a:r>
              <a:rPr lang="en-US" smtClean="0"/>
              <a:t> object is used to obtain or manipulate information associated with a disk file, such as the permissions, time, date, and directory path.</a:t>
            </a:r>
          </a:p>
          <a:p>
            <a:pPr algn="just" eaLnBrk="1" hangingPunct="1">
              <a:spcBef>
                <a:spcPts val="500"/>
              </a:spcBef>
              <a:spcAft>
                <a:spcPts val="500"/>
              </a:spcAft>
            </a:pPr>
            <a:r>
              <a:rPr lang="en-US" smtClean="0"/>
              <a:t>public int </a:t>
            </a:r>
            <a:r>
              <a:rPr lang="en-US" b="1" smtClean="0"/>
              <a:t>read</a:t>
            </a:r>
            <a:r>
              <a:rPr lang="en-US" smtClean="0"/>
              <a:t>() throws </a:t>
            </a:r>
            <a:r>
              <a:rPr lang="en-US" u="sng" smtClean="0">
                <a:solidFill>
                  <a:srgbClr val="0000FF"/>
                </a:solidFill>
              </a:rPr>
              <a:t>IOException (</a:t>
            </a:r>
            <a:r>
              <a:rPr lang="en-US" smtClean="0"/>
              <a:t>Read a single character) </a:t>
            </a:r>
          </a:p>
          <a:p>
            <a:pPr algn="just" eaLnBrk="1" hangingPunct="1">
              <a:spcBef>
                <a:spcPct val="0"/>
              </a:spcBef>
            </a:pPr>
            <a:r>
              <a:rPr lang="en-US" smtClean="0"/>
              <a:t>public int </a:t>
            </a:r>
            <a:r>
              <a:rPr lang="en-US" b="1" smtClean="0"/>
              <a:t>read</a:t>
            </a:r>
            <a:r>
              <a:rPr lang="en-US" smtClean="0"/>
              <a:t>(char[] cbuf,int off,int len) throws </a:t>
            </a:r>
            <a:r>
              <a:rPr lang="en-US" u="sng" smtClean="0">
                <a:solidFill>
                  <a:srgbClr val="0000FF"/>
                </a:solidFill>
              </a:rPr>
              <a:t>IOException </a:t>
            </a:r>
          </a:p>
          <a:p>
            <a:pPr algn="just" eaLnBrk="1" hangingPunct="1">
              <a:spcBef>
                <a:spcPct val="0"/>
              </a:spcBef>
            </a:pPr>
            <a:r>
              <a:rPr lang="en-US" smtClean="0"/>
              <a:t>public void </a:t>
            </a:r>
            <a:r>
              <a:rPr lang="en-US" b="1" smtClean="0"/>
              <a:t>write</a:t>
            </a:r>
            <a:r>
              <a:rPr lang="en-US" smtClean="0"/>
              <a:t>(int c) throws </a:t>
            </a:r>
            <a:r>
              <a:rPr lang="en-US" smtClean="0">
                <a:solidFill>
                  <a:srgbClr val="0000FF"/>
                </a:solidFill>
              </a:rPr>
              <a:t>IOException (</a:t>
            </a:r>
            <a:r>
              <a:rPr lang="en-US" smtClean="0"/>
              <a:t>Write a single character)</a:t>
            </a:r>
          </a:p>
        </p:txBody>
      </p:sp>
      <p:sp>
        <p:nvSpPr>
          <p:cNvPr id="210949"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8A3E502-55D6-4373-A522-0C3C18B0D8F2}" type="slidenum">
              <a:rPr lang="en-US" smtClean="0"/>
              <a:pPr/>
              <a:t>40</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5692070-B0A3-495B-A145-A7FA794C80F4}" type="slidenum">
              <a:rPr lang="en-GB" sz="1200">
                <a:solidFill>
                  <a:srgbClr val="000000"/>
                </a:solidFill>
              </a:rPr>
              <a:pPr algn="r"/>
              <a:t>5</a:t>
            </a:fld>
            <a:endParaRPr lang="en-GB" sz="1200">
              <a:solidFill>
                <a:srgbClr val="000000"/>
              </a:solidFill>
            </a:endParaRPr>
          </a:p>
        </p:txBody>
      </p:sp>
      <p:sp>
        <p:nvSpPr>
          <p:cNvPr id="1710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10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71013"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B9AA888-88C5-4F00-BB8F-7DCE4769DB08}" type="slidenum">
              <a:rPr lang="en-US" smtClean="0"/>
              <a:pPr/>
              <a:t>5</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TextEdit="1"/>
          </p:cNvSpPr>
          <p:nvPr>
            <p:ph type="sldImg"/>
          </p:nvPr>
        </p:nvSpPr>
        <p:spPr bwMode="auto">
          <a:noFill/>
          <a:ln>
            <a:solidFill>
              <a:srgbClr val="000000"/>
            </a:solidFill>
            <a:miter lim="800000"/>
            <a:headEnd/>
            <a:tailEnd/>
          </a:ln>
        </p:spPr>
      </p:sp>
      <p:sp>
        <p:nvSpPr>
          <p:cNvPr id="2119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11972"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9B55A31-EE13-4C13-BEE8-E3509D1F33F3}" type="slidenum">
              <a:rPr lang="en-US" smtClean="0"/>
              <a:pPr/>
              <a:t>41</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algn="just"/>
            <a:r>
              <a:rPr lang="en-US" smtClean="0"/>
              <a:t>To run this program</a:t>
            </a:r>
          </a:p>
          <a:p>
            <a:pPr algn="just"/>
            <a:endParaRPr lang="en-US" smtClean="0"/>
          </a:p>
          <a:p>
            <a:pPr algn="just"/>
            <a:r>
              <a:rPr lang="en-US" smtClean="0"/>
              <a:t>C:\java CopyFile source.bmp dest.bmp</a:t>
            </a:r>
          </a:p>
          <a:p>
            <a:pPr algn="just"/>
            <a:endParaRPr lang="en-US" smtClean="0"/>
          </a:p>
          <a:p>
            <a:pPr algn="just"/>
            <a:r>
              <a:rPr lang="en-US" smtClean="0"/>
              <a:t>It will copy image from source.bmp to dest.bmp</a:t>
            </a:r>
          </a:p>
          <a:p>
            <a:pPr algn="just"/>
            <a:endParaRPr lang="en-US" smtClean="0"/>
          </a:p>
        </p:txBody>
      </p:sp>
      <p:sp>
        <p:nvSpPr>
          <p:cNvPr id="21299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793B39A-1C56-42AD-9464-EE8E69E6476C}" type="slidenum">
              <a:rPr lang="en-US" sz="1200">
                <a:solidFill>
                  <a:srgbClr val="000000"/>
                </a:solidFill>
              </a:rPr>
              <a:pPr algn="r"/>
              <a:t>42</a:t>
            </a:fld>
            <a:endParaRPr lang="en-US" sz="1200">
              <a:solidFill>
                <a:srgbClr val="000000"/>
              </a:solidFill>
            </a:endParaRPr>
          </a:p>
        </p:txBody>
      </p:sp>
      <p:sp>
        <p:nvSpPr>
          <p:cNvPr id="212997"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8B01DDF-AE2D-4D02-911A-A44BE03A6200}" type="slidenum">
              <a:rPr lang="en-US" smtClean="0"/>
              <a:pPr/>
              <a:t>42</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p:cNvSpPr>
            <a:spLocks noGrp="1" noRot="1" noChangeAspect="1" noTextEdit="1"/>
          </p:cNvSpPr>
          <p:nvPr>
            <p:ph type="sldImg"/>
          </p:nvPr>
        </p:nvSpPr>
        <p:spPr bwMode="auto">
          <a:noFill/>
          <a:ln>
            <a:solidFill>
              <a:srgbClr val="000000"/>
            </a:solidFill>
            <a:miter lim="800000"/>
            <a:headEnd/>
            <a:tailEnd/>
          </a:ln>
        </p:spPr>
      </p:sp>
      <p:sp>
        <p:nvSpPr>
          <p:cNvPr id="215043" name="Notes Placeholder 2"/>
          <p:cNvSpPr>
            <a:spLocks noGrp="1"/>
          </p:cNvSpPr>
          <p:nvPr>
            <p:ph type="body" idx="1"/>
          </p:nvPr>
        </p:nvSpPr>
        <p:spPr bwMode="auto">
          <a:noFill/>
        </p:spPr>
        <p:txBody>
          <a:bodyPr wrap="square" numCol="1" anchor="t" anchorCtr="0" compatLnSpc="1">
            <a:prstTxWarp prst="textNoShape">
              <a:avLst/>
            </a:prstTxWarp>
          </a:bodyPr>
          <a:lstStyle/>
          <a:p>
            <a:pPr algn="just"/>
            <a:r>
              <a:rPr lang="en-US" smtClean="0"/>
              <a:t>After a serialized object is written to a file, it can be read from the file and deserialized (that is we can recreate the object in memory)</a:t>
            </a:r>
          </a:p>
          <a:p>
            <a:pPr algn="just"/>
            <a:endParaRPr lang="en-US" smtClean="0"/>
          </a:p>
          <a:p>
            <a:pPr algn="just"/>
            <a:r>
              <a:rPr lang="en-US" smtClean="0"/>
              <a:t>The process of Serialization and DeSerialization is JVM independent. That is, an object can be serialized on one platform and deserialized on an entirely different platform.</a:t>
            </a:r>
          </a:p>
          <a:p>
            <a:pPr algn="just"/>
            <a:endParaRPr lang="en-US" smtClean="0"/>
          </a:p>
          <a:p>
            <a:pPr algn="just"/>
            <a:r>
              <a:rPr lang="en-US" smtClean="0"/>
              <a:t>Classes </a:t>
            </a:r>
            <a:r>
              <a:rPr lang="en-US" b="1" smtClean="0"/>
              <a:t>ObjectInputStream</a:t>
            </a:r>
            <a:r>
              <a:rPr lang="en-US" smtClean="0"/>
              <a:t> and </a:t>
            </a:r>
            <a:r>
              <a:rPr lang="en-US" b="1" smtClean="0"/>
              <a:t>ObjectOutputStream</a:t>
            </a:r>
            <a:r>
              <a:rPr lang="en-US" smtClean="0"/>
              <a:t> are used for serialization &amp; deserialization.</a:t>
            </a:r>
          </a:p>
          <a:p>
            <a:pPr algn="just" eaLnBrk="1" hangingPunct="1"/>
            <a:endParaRPr lang="en-US" smtClean="0"/>
          </a:p>
        </p:txBody>
      </p:sp>
      <p:sp>
        <p:nvSpPr>
          <p:cNvPr id="2150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AE0AA82-9B09-46A0-94A8-0D75ABE79B1A}" type="slidenum">
              <a:rPr lang="en-GB" sz="1200">
                <a:solidFill>
                  <a:srgbClr val="000000"/>
                </a:solidFill>
              </a:rPr>
              <a:pPr algn="r"/>
              <a:t>43</a:t>
            </a:fld>
            <a:endParaRPr lang="en-GB" sz="1200">
              <a:solidFill>
                <a:srgbClr val="000000"/>
              </a:solidFill>
            </a:endParaRPr>
          </a:p>
        </p:txBody>
      </p:sp>
      <p:sp>
        <p:nvSpPr>
          <p:cNvPr id="215045"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4EEA1AB-8CD8-4388-9D54-2642DBE8983A}" type="slidenum">
              <a:rPr lang="en-US" smtClean="0"/>
              <a:pPr/>
              <a:t>43</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5CE2B6A-5593-4ABD-88DF-4BFAC62DF7C7}" type="slidenum">
              <a:rPr lang="en-GB" sz="1200">
                <a:solidFill>
                  <a:srgbClr val="000000"/>
                </a:solidFill>
              </a:rPr>
              <a:pPr algn="r"/>
              <a:t>44</a:t>
            </a:fld>
            <a:endParaRPr lang="en-GB" sz="1200">
              <a:solidFill>
                <a:srgbClr val="000000"/>
              </a:solidFill>
            </a:endParaRPr>
          </a:p>
        </p:txBody>
      </p:sp>
      <p:sp>
        <p:nvSpPr>
          <p:cNvPr id="216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60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r>
              <a:rPr lang="en-US" smtClean="0"/>
              <a:t>Two streams in </a:t>
            </a:r>
            <a:r>
              <a:rPr lang="en-US" b="1" smtClean="0"/>
              <a:t>java.io </a:t>
            </a:r>
            <a:r>
              <a:rPr lang="en-US" smtClean="0"/>
              <a:t>-- ObjectInputStream and ObjectOutputStream are byte streams and work like the other input and output streams. However, they are special in that they can read and write objects. The key to writing an object is to represent its state in a serialized form sufficient to reconstruct the object as it is read. Thus reading and writing objects is a process called object serialization. Object serialization is essential to building all but the most transient applications.</a:t>
            </a:r>
          </a:p>
          <a:p>
            <a:pPr algn="just" eaLnBrk="1" hangingPunct="1"/>
            <a:endParaRPr lang="en-US" smtClean="0"/>
          </a:p>
          <a:p>
            <a:pPr algn="just" eaLnBrk="1" hangingPunct="1"/>
            <a:r>
              <a:rPr lang="en-US" smtClean="0"/>
              <a:t>ObjectOutputStream must be constructed on another stream. This code constructs an ObjectOutputStream on a FileOutputStream, thereby serializing the object to a file named theTime. Next, the string Today and a Date object are written to the stream with the writeObject( ) method of ObjectOutputStream. Thus, the writeObject( ) method serializes the specified object, traverses its references to other objects recursively, and writes them all. In this way, relationships between objects are maintained. ObjectOutputStream implements the DataOutput interface that defines many methods for writing primitive data types, such as writeInt( ), writeFloat( ), or writeUTF( ). You can use these methods to write primitive data types to an ObjectOutputStream. The writeObject( ) method throws a NotSerializableException if it's given an object that is not serializable. An object is serializable only if its class implements the Serializable interface.</a:t>
            </a:r>
          </a:p>
          <a:p>
            <a:pPr algn="just" eaLnBrk="1" hangingPunct="1"/>
            <a:endParaRPr lang="en-US" smtClean="0"/>
          </a:p>
        </p:txBody>
      </p:sp>
      <p:sp>
        <p:nvSpPr>
          <p:cNvPr id="216069"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6B2636B-BBD9-4148-8583-2122F8C90740}" type="slidenum">
              <a:rPr lang="en-US" smtClean="0"/>
              <a:pPr/>
              <a:t>44</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1248364-FC65-4753-A523-703CE4D9037B}" type="slidenum">
              <a:rPr lang="en-GB" sz="1200">
                <a:solidFill>
                  <a:srgbClr val="000000"/>
                </a:solidFill>
              </a:rPr>
              <a:pPr algn="r"/>
              <a:t>45</a:t>
            </a:fld>
            <a:endParaRPr lang="en-GB" sz="1200">
              <a:solidFill>
                <a:srgbClr val="000000"/>
              </a:solidFill>
            </a:endParaRPr>
          </a:p>
        </p:txBody>
      </p:sp>
      <p:sp>
        <p:nvSpPr>
          <p:cNvPr id="217091"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21709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smtClean="0"/>
          </a:p>
        </p:txBody>
      </p:sp>
      <p:sp>
        <p:nvSpPr>
          <p:cNvPr id="217093"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65CF8BA-3990-48A4-A377-403E8CD5E8F8}" type="slidenum">
              <a:rPr lang="en-US" smtClean="0"/>
              <a:pPr/>
              <a:t>45</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0927C6D-1383-49D3-BB32-C981FB16C7FF}" type="slidenum">
              <a:rPr lang="en-GB" sz="1200">
                <a:solidFill>
                  <a:srgbClr val="000000"/>
                </a:solidFill>
              </a:rPr>
              <a:pPr algn="r"/>
              <a:t>46</a:t>
            </a:fld>
            <a:endParaRPr lang="en-GB" sz="1200">
              <a:solidFill>
                <a:srgbClr val="000000"/>
              </a:solidFill>
            </a:endParaRPr>
          </a:p>
        </p:txBody>
      </p:sp>
      <p:sp>
        <p:nvSpPr>
          <p:cNvPr id="218115" name="Rectangle 2"/>
          <p:cNvSpPr>
            <a:spLocks noGrp="1" noChangeArrowheads="1"/>
          </p:cNvSpPr>
          <p:nvPr>
            <p:ph type="body" idx="1"/>
          </p:nvPr>
        </p:nvSpPr>
        <p:spPr bwMode="auto">
          <a:xfrm>
            <a:off x="687388" y="4572000"/>
            <a:ext cx="5484812" cy="3886200"/>
          </a:xfrm>
          <a:noFill/>
        </p:spPr>
        <p:txBody>
          <a:bodyPr wrap="square" lIns="91435" tIns="45718" rIns="91435" bIns="45718" numCol="1" anchor="t" anchorCtr="0" compatLnSpc="1">
            <a:prstTxWarp prst="textNoShape">
              <a:avLst/>
            </a:prstTxWarp>
          </a:bodyPr>
          <a:lstStyle/>
          <a:p>
            <a:pPr algn="just" eaLnBrk="1" hangingPunct="1"/>
            <a:r>
              <a:rPr lang="en-US" smtClean="0"/>
              <a:t>Like </a:t>
            </a:r>
            <a:r>
              <a:rPr lang="en-US" b="1" smtClean="0"/>
              <a:t>ObjectOutputStream</a:t>
            </a:r>
            <a:r>
              <a:rPr lang="en-US" smtClean="0"/>
              <a:t>, </a:t>
            </a:r>
            <a:r>
              <a:rPr lang="en-US" b="1" smtClean="0"/>
              <a:t>ObjectInputStream</a:t>
            </a:r>
            <a:r>
              <a:rPr lang="en-US" smtClean="0"/>
              <a:t> must be constructed on another stream. In this  example, the objects were archived in a file, so the code constructs an </a:t>
            </a:r>
            <a:r>
              <a:rPr lang="en-US" b="1" smtClean="0"/>
              <a:t>ObjectInputStream</a:t>
            </a:r>
            <a:r>
              <a:rPr lang="en-US" smtClean="0"/>
              <a:t> on a </a:t>
            </a:r>
            <a:r>
              <a:rPr lang="en-US" b="1" smtClean="0"/>
              <a:t>FileInputStream</a:t>
            </a:r>
            <a:r>
              <a:rPr lang="en-US" smtClean="0"/>
              <a:t>. Next, the code uses </a:t>
            </a:r>
            <a:r>
              <a:rPr lang="en-US" b="1" smtClean="0"/>
              <a:t>ObjectInputStream's</a:t>
            </a:r>
            <a:r>
              <a:rPr lang="en-US" smtClean="0"/>
              <a:t> </a:t>
            </a:r>
            <a:r>
              <a:rPr lang="en-US" b="1" smtClean="0"/>
              <a:t>readObject( )</a:t>
            </a:r>
            <a:r>
              <a:rPr lang="en-US" smtClean="0"/>
              <a:t> method to read the </a:t>
            </a:r>
            <a:r>
              <a:rPr lang="en-US" b="1" smtClean="0"/>
              <a:t>String</a:t>
            </a:r>
            <a:r>
              <a:rPr lang="en-US" smtClean="0"/>
              <a:t> and the </a:t>
            </a:r>
            <a:r>
              <a:rPr lang="en-US" b="1" smtClean="0"/>
              <a:t>Date</a:t>
            </a:r>
            <a:r>
              <a:rPr lang="en-US" smtClean="0"/>
              <a:t> objects from the file. The objects must be read from the stream in the same order in which they were written. Note that the return value from </a:t>
            </a:r>
            <a:r>
              <a:rPr lang="en-US" b="1" smtClean="0"/>
              <a:t>readObject( )</a:t>
            </a:r>
            <a:r>
              <a:rPr lang="en-US" smtClean="0"/>
              <a:t> is an object that is cast to and assigned to a specific type. The </a:t>
            </a:r>
            <a:r>
              <a:rPr lang="en-US" b="1" smtClean="0"/>
              <a:t>readObject( )</a:t>
            </a:r>
            <a:r>
              <a:rPr lang="en-US" smtClean="0"/>
              <a:t> method deserializes the next object in the stream and traverses its references to other objects recursively to deserialize all objects that are reachable from it. In this way, it maintains the relationships between the objects. </a:t>
            </a:r>
            <a:r>
              <a:rPr lang="en-US" b="1" smtClean="0"/>
              <a:t>ObjectInputStream</a:t>
            </a:r>
            <a:r>
              <a:rPr lang="en-US" smtClean="0"/>
              <a:t> stream implements the </a:t>
            </a:r>
            <a:r>
              <a:rPr lang="en-US" b="1" smtClean="0"/>
              <a:t>DataInput</a:t>
            </a:r>
            <a:r>
              <a:rPr lang="en-US" smtClean="0"/>
              <a:t> interface that defines methods for reading primitive data types. The methods in </a:t>
            </a:r>
            <a:r>
              <a:rPr lang="en-US" b="1" smtClean="0"/>
              <a:t>DataInput</a:t>
            </a:r>
            <a:r>
              <a:rPr lang="en-US" smtClean="0"/>
              <a:t> parallel those defined in </a:t>
            </a:r>
            <a:r>
              <a:rPr lang="en-US" b="1" smtClean="0"/>
              <a:t>DataOutput</a:t>
            </a:r>
            <a:r>
              <a:rPr lang="en-US" smtClean="0"/>
              <a:t> for writing primitive data types. They include methods such as </a:t>
            </a:r>
            <a:r>
              <a:rPr lang="en-US" b="1" smtClean="0"/>
              <a:t>readInt( ), readFloat( ),</a:t>
            </a:r>
            <a:r>
              <a:rPr lang="en-US" smtClean="0"/>
              <a:t> and </a:t>
            </a:r>
            <a:r>
              <a:rPr lang="en-US" b="1" smtClean="0"/>
              <a:t>readUTF( ).</a:t>
            </a:r>
            <a:r>
              <a:rPr lang="en-US" smtClean="0"/>
              <a:t> Use these methods to read primitive data types from an </a:t>
            </a:r>
            <a:r>
              <a:rPr lang="en-US" b="1" smtClean="0"/>
              <a:t>ObjectInputStream</a:t>
            </a:r>
            <a:r>
              <a:rPr lang="en-US" smtClean="0"/>
              <a:t>. </a:t>
            </a:r>
          </a:p>
          <a:p>
            <a:pPr algn="just" eaLnBrk="1" hangingPunct="1"/>
            <a:endParaRPr lang="en-US" smtClean="0"/>
          </a:p>
          <a:p>
            <a:pPr algn="just" eaLnBrk="1" hangingPunct="1"/>
            <a:endParaRPr lang="en-GB" smtClean="0"/>
          </a:p>
        </p:txBody>
      </p:sp>
      <p:sp>
        <p:nvSpPr>
          <p:cNvPr id="218116" name="Rectangle 3"/>
          <p:cNvSpPr>
            <a:spLocks noGrp="1" noRot="1" noChangeAspect="1" noChangeArrowheads="1" noTextEdit="1"/>
          </p:cNvSpPr>
          <p:nvPr>
            <p:ph type="sldImg"/>
          </p:nvPr>
        </p:nvSpPr>
        <p:spPr bwMode="auto">
          <a:noFill/>
          <a:ln>
            <a:solidFill>
              <a:srgbClr val="000000"/>
            </a:solidFill>
            <a:miter lim="800000"/>
            <a:headEnd/>
            <a:tailEnd/>
          </a:ln>
        </p:spPr>
      </p:sp>
      <p:sp>
        <p:nvSpPr>
          <p:cNvPr id="218117"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EB1CE83-1B7E-4047-8F83-9FC3F9202620}" type="slidenum">
              <a:rPr lang="en-US" smtClean="0"/>
              <a:pPr/>
              <a:t>46</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079572F-0270-4BC5-9A33-831C534762A0}" type="slidenum">
              <a:rPr lang="en-GB" sz="1200">
                <a:solidFill>
                  <a:srgbClr val="000000"/>
                </a:solidFill>
              </a:rPr>
              <a:pPr algn="r"/>
              <a:t>47</a:t>
            </a:fld>
            <a:endParaRPr lang="en-GB" sz="1200">
              <a:solidFill>
                <a:srgbClr val="000000"/>
              </a:solidFill>
            </a:endParaRPr>
          </a:p>
        </p:txBody>
      </p:sp>
      <p:sp>
        <p:nvSpPr>
          <p:cNvPr id="219139"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21914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smtClean="0"/>
          </a:p>
        </p:txBody>
      </p:sp>
      <p:sp>
        <p:nvSpPr>
          <p:cNvPr id="219141"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E7EF664-DA72-465B-9BB0-6BB640AC8A43}" type="slidenum">
              <a:rPr lang="en-US" smtClean="0"/>
              <a:pPr/>
              <a:t>47</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88D3029-75D5-4E1D-8A61-33ADAD275875}" type="slidenum">
              <a:rPr lang="en-GB" sz="1200">
                <a:solidFill>
                  <a:srgbClr val="000000"/>
                </a:solidFill>
              </a:rPr>
              <a:pPr algn="r"/>
              <a:t>48</a:t>
            </a:fld>
            <a:endParaRPr lang="en-GB" sz="1200">
              <a:solidFill>
                <a:srgbClr val="000000"/>
              </a:solidFill>
            </a:endParaRPr>
          </a:p>
        </p:txBody>
      </p:sp>
      <p:sp>
        <p:nvSpPr>
          <p:cNvPr id="2201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6740" name="Rectangle 3"/>
          <p:cNvSpPr>
            <a:spLocks noGrp="1" noChangeArrowheads="1"/>
          </p:cNvSpPr>
          <p:nvPr>
            <p:ph type="body" idx="1"/>
          </p:nvPr>
        </p:nvSpPr>
        <p:spPr bwMode="auto"/>
        <p:txBody>
          <a:bodyPr wrap="square" numCol="1" anchor="t" anchorCtr="0" compatLnSpc="1">
            <a:prstTxWarp prst="textNoShape">
              <a:avLst/>
            </a:prstTxWarp>
          </a:bodyPr>
          <a:lstStyle/>
          <a:p>
            <a:pPr algn="just" eaLnBrk="1" hangingPunct="1">
              <a:defRPr/>
            </a:pPr>
            <a:endParaRPr lang="en-US" dirty="0" smtClean="0">
              <a:latin typeface="+mj-lt"/>
            </a:endParaRPr>
          </a:p>
        </p:txBody>
      </p:sp>
      <p:sp>
        <p:nvSpPr>
          <p:cNvPr id="220165"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BAAA836-DD96-4C2F-8C83-9DB0849E09D2}" type="slidenum">
              <a:rPr lang="en-US" smtClean="0"/>
              <a:pPr/>
              <a:t>48</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FB00647-EA9A-49C1-B76A-2745F7F5E512}" type="slidenum">
              <a:rPr lang="en-GB" sz="1200">
                <a:solidFill>
                  <a:srgbClr val="000000"/>
                </a:solidFill>
              </a:rPr>
              <a:pPr algn="r"/>
              <a:t>49</a:t>
            </a:fld>
            <a:endParaRPr lang="en-GB" sz="1200">
              <a:solidFill>
                <a:srgbClr val="000000"/>
              </a:solidFill>
            </a:endParaRPr>
          </a:p>
        </p:txBody>
      </p:sp>
      <p:sp>
        <p:nvSpPr>
          <p:cNvPr id="2211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6740" name="Rectangle 3"/>
          <p:cNvSpPr>
            <a:spLocks noGrp="1" noChangeArrowheads="1"/>
          </p:cNvSpPr>
          <p:nvPr>
            <p:ph type="body" idx="1"/>
          </p:nvPr>
        </p:nvSpPr>
        <p:spPr bwMode="auto"/>
        <p:txBody>
          <a:bodyPr wrap="square" numCol="1" anchor="t" anchorCtr="0" compatLnSpc="1">
            <a:prstTxWarp prst="textNoShape">
              <a:avLst/>
            </a:prstTxWarp>
          </a:bodyPr>
          <a:lstStyle/>
          <a:p>
            <a:pPr algn="just" eaLnBrk="1" hangingPunct="1">
              <a:defRPr/>
            </a:pPr>
            <a:endParaRPr lang="en-US" dirty="0" smtClean="0">
              <a:latin typeface="+mj-lt"/>
            </a:endParaRPr>
          </a:p>
        </p:txBody>
      </p:sp>
      <p:sp>
        <p:nvSpPr>
          <p:cNvPr id="221189"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6C3894B-3E93-43C9-9011-477BD66A9F91}" type="slidenum">
              <a:rPr lang="en-US" smtClean="0"/>
              <a:pPr/>
              <a:t>49</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p:cNvSpPr>
            <a:spLocks noGrp="1" noRot="1" noChangeAspect="1" noTextEdit="1"/>
          </p:cNvSpPr>
          <p:nvPr>
            <p:ph type="sldImg"/>
          </p:nvPr>
        </p:nvSpPr>
        <p:spPr bwMode="auto">
          <a:noFill/>
          <a:ln>
            <a:solidFill>
              <a:srgbClr val="000000"/>
            </a:solidFill>
            <a:miter lim="800000"/>
            <a:headEnd/>
            <a:tailEnd/>
          </a:ln>
        </p:spPr>
      </p:sp>
      <p:sp>
        <p:nvSpPr>
          <p:cNvPr id="2232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22323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805AE39-BA3E-4971-AC9B-72FCFCBA7481}" type="slidenum">
              <a:rPr lang="en-US" sz="1200"/>
              <a:pPr algn="r"/>
              <a:t>50</a:t>
            </a:fld>
            <a:endParaRPr lang="en-US" sz="1200"/>
          </a:p>
        </p:txBody>
      </p:sp>
      <p:sp>
        <p:nvSpPr>
          <p:cNvPr id="223237"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5C925F-6FCC-48C0-8B33-01491E28E862}" type="slidenum">
              <a:rPr lang="en-US" smtClean="0"/>
              <a:pPr/>
              <a:t>50</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ED82880-7287-4D40-AAA1-9E6A1C5A2EF2}" type="slidenum">
              <a:rPr lang="en-GB" sz="1200"/>
              <a:pPr algn="r"/>
              <a:t>6</a:t>
            </a:fld>
            <a:endParaRPr lang="en-GB" sz="1200"/>
          </a:p>
        </p:txBody>
      </p:sp>
      <p:sp>
        <p:nvSpPr>
          <p:cNvPr id="1730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30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smtClean="0"/>
              <a:t>The most basic element of any program is data. Data is stored in any program in the form of data structures. Data structures can be simple types like primitive data types and arrays, or complex data types like linked lists or hash tables. </a:t>
            </a:r>
          </a:p>
          <a:p>
            <a:pPr eaLnBrk="1" hangingPunct="1"/>
            <a:endParaRPr lang="en-GB" smtClean="0"/>
          </a:p>
          <a:p>
            <a:pPr eaLnBrk="1" hangingPunct="1"/>
            <a:endParaRPr lang="en-GB" smtClean="0"/>
          </a:p>
        </p:txBody>
      </p:sp>
      <p:sp>
        <p:nvSpPr>
          <p:cNvPr id="173061"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E69784B-B4F6-4F2C-8B1D-A7A23D2BF744}" type="slidenum">
              <a:rPr lang="en-US" smtClean="0"/>
              <a:pPr/>
              <a:t>6</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bwMode="auto">
          <a:noFill/>
          <a:ln>
            <a:solidFill>
              <a:srgbClr val="000000"/>
            </a:solidFill>
            <a:miter lim="800000"/>
            <a:headEnd/>
            <a:tailEnd/>
          </a:ln>
        </p:spPr>
      </p:sp>
      <p:sp>
        <p:nvSpPr>
          <p:cNvPr id="224259" name="Notes Placeholder 2"/>
          <p:cNvSpPr>
            <a:spLocks noGrp="1"/>
          </p:cNvSpPr>
          <p:nvPr>
            <p:ph type="body" idx="1"/>
          </p:nvPr>
        </p:nvSpPr>
        <p:spPr bwMode="auto"/>
        <p:txBody>
          <a:bodyPr wrap="square" numCol="1" anchor="t" anchorCtr="0" compatLnSpc="1">
            <a:prstTxWarp prst="textNoShape">
              <a:avLst/>
            </a:prstTxWarp>
            <a:normAutofit fontScale="92500"/>
          </a:bodyPr>
          <a:lstStyle/>
          <a:p>
            <a:pPr algn="just">
              <a:defRPr/>
            </a:pPr>
            <a:r>
              <a:rPr lang="en-US" dirty="0" smtClean="0"/>
              <a:t>First, notice the @ that precedes the keyword interface. This tells the compiler that an annotation type is being declared. Next, notice the member value( ). All annotations consist solely of method declarations. </a:t>
            </a:r>
          </a:p>
          <a:p>
            <a:pPr algn="just">
              <a:defRPr/>
            </a:pPr>
            <a:r>
              <a:rPr lang="en-US" dirty="0" smtClean="0"/>
              <a:t>An annotation cannot include an extends clause. However, all annotation types automatically extend the </a:t>
            </a:r>
            <a:r>
              <a:rPr lang="en-US" b="1" dirty="0" smtClean="0"/>
              <a:t>Annotation</a:t>
            </a:r>
            <a:r>
              <a:rPr lang="en-US" dirty="0" smtClean="0"/>
              <a:t> interface. Thus, Annotation is a super-interface of all annotations. It is declared within the </a:t>
            </a:r>
            <a:r>
              <a:rPr lang="en-US" b="1" dirty="0" err="1" smtClean="0"/>
              <a:t>java.lang.annotation</a:t>
            </a:r>
            <a:r>
              <a:rPr lang="en-US" dirty="0" smtClean="0"/>
              <a:t> package. It overrides </a:t>
            </a:r>
            <a:r>
              <a:rPr lang="en-US" dirty="0" err="1" smtClean="0"/>
              <a:t>hashCode</a:t>
            </a:r>
            <a:r>
              <a:rPr lang="en-US" dirty="0" smtClean="0"/>
              <a:t>( ), equals( ), and </a:t>
            </a:r>
            <a:r>
              <a:rPr lang="en-US" dirty="0" err="1" smtClean="0"/>
              <a:t>toString</a:t>
            </a:r>
            <a:r>
              <a:rPr lang="en-US" dirty="0" smtClean="0"/>
              <a:t>( ), which are defined by Object. It also specifies </a:t>
            </a:r>
            <a:r>
              <a:rPr lang="en-US" dirty="0" err="1" smtClean="0"/>
              <a:t>annotationType</a:t>
            </a:r>
            <a:r>
              <a:rPr lang="en-US" dirty="0" smtClean="0"/>
              <a:t>( ), which returns a Class object that represents the invoking annotation.</a:t>
            </a:r>
          </a:p>
          <a:p>
            <a:pPr algn="just">
              <a:defRPr/>
            </a:pPr>
            <a:r>
              <a:rPr lang="en-US" dirty="0" smtClean="0"/>
              <a:t>Once you have declared an annotation, you can use it to annotate a declaration. Any type of declaration can have an annotation associated with it. For example, classes, methods, fields, parameters, and </a:t>
            </a:r>
            <a:r>
              <a:rPr lang="en-US" dirty="0" err="1" smtClean="0"/>
              <a:t>enum</a:t>
            </a:r>
            <a:r>
              <a:rPr lang="en-US" dirty="0" smtClean="0"/>
              <a:t> constants can be annotated. Even an annotation can be annotated. </a:t>
            </a:r>
          </a:p>
          <a:p>
            <a:pPr algn="just">
              <a:defRPr/>
            </a:pPr>
            <a:r>
              <a:rPr lang="en-US" dirty="0" smtClean="0"/>
              <a:t>When you apply an annotation, you give values to its members.</a:t>
            </a:r>
          </a:p>
          <a:p>
            <a:pPr algn="just">
              <a:defRPr/>
            </a:pPr>
            <a:endParaRPr lang="en-US" dirty="0" smtClean="0"/>
          </a:p>
          <a:p>
            <a:pPr algn="just">
              <a:defRPr/>
            </a:pPr>
            <a:r>
              <a:rPr lang="en-US" dirty="0" smtClean="0"/>
              <a:t>@author(value="</a:t>
            </a:r>
            <a:r>
              <a:rPr lang="en-US" dirty="0" err="1" smtClean="0"/>
              <a:t>Sriram</a:t>
            </a:r>
            <a:r>
              <a:rPr lang="en-US" dirty="0" smtClean="0"/>
              <a:t>")</a:t>
            </a:r>
          </a:p>
          <a:p>
            <a:pPr algn="just">
              <a:defRPr/>
            </a:pPr>
            <a:r>
              <a:rPr lang="en-US" dirty="0" smtClean="0"/>
              <a:t>public void </a:t>
            </a:r>
            <a:r>
              <a:rPr lang="en-US" dirty="0" err="1" smtClean="0"/>
              <a:t>calculateEMI</a:t>
            </a:r>
            <a:r>
              <a:rPr lang="en-US" dirty="0" smtClean="0"/>
              <a:t>()</a:t>
            </a:r>
          </a:p>
          <a:p>
            <a:pPr algn="just">
              <a:defRPr/>
            </a:pPr>
            <a:r>
              <a:rPr lang="en-US" dirty="0" smtClean="0"/>
              <a:t>{</a:t>
            </a:r>
          </a:p>
          <a:p>
            <a:pPr algn="just">
              <a:defRPr/>
            </a:pPr>
            <a:r>
              <a:rPr lang="en-US" dirty="0" smtClean="0"/>
              <a:t>}</a:t>
            </a:r>
          </a:p>
          <a:p>
            <a:pPr algn="just">
              <a:defRPr/>
            </a:pPr>
            <a:r>
              <a:rPr lang="en-US" dirty="0" smtClean="0"/>
              <a:t>This annotation author is now linked with the method </a:t>
            </a:r>
            <a:r>
              <a:rPr lang="en-US" dirty="0" err="1" smtClean="0"/>
              <a:t>calculateEMI</a:t>
            </a:r>
            <a:r>
              <a:rPr lang="en-US" dirty="0" smtClean="0"/>
              <a:t>( ). Look closely at the annotation syntax. The name of the annotation, preceded by an @, is followed by a parenthesized list of member initializations. </a:t>
            </a:r>
            <a:endParaRPr lang="en-IN" dirty="0" smtClean="0"/>
          </a:p>
        </p:txBody>
      </p:sp>
      <p:sp>
        <p:nvSpPr>
          <p:cNvPr id="225284"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63759AE-A86B-472B-A415-D5B6AAE26FA7}" type="slidenum">
              <a:rPr lang="en-US" smtClean="0"/>
              <a:pPr/>
              <a:t>51</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p:spPr>
      </p:sp>
      <p:sp>
        <p:nvSpPr>
          <p:cNvPr id="227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227332"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EB74CF3-F9A7-4714-ACD5-AFBD7A552586}" type="slidenum">
              <a:rPr lang="en-US" smtClean="0"/>
              <a:pPr/>
              <a:t>52</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p:cNvSpPr>
            <a:spLocks noGrp="1" noRot="1" noChangeAspect="1" noTextEdit="1"/>
          </p:cNvSpPr>
          <p:nvPr>
            <p:ph type="sldImg"/>
          </p:nvPr>
        </p:nvSpPr>
        <p:spPr bwMode="auto">
          <a:noFill/>
          <a:ln>
            <a:solidFill>
              <a:srgbClr val="000000"/>
            </a:solidFill>
            <a:miter lim="800000"/>
            <a:headEnd/>
            <a:tailEnd/>
          </a:ln>
        </p:spPr>
      </p:sp>
      <p:sp>
        <p:nvSpPr>
          <p:cNvPr id="228355"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US" smtClean="0"/>
              <a:t>An override annotation indicates that the annotated method is required to override a method in a super class. If a method with this annotation does not override its super-class's method, the compiler will generate an error. It is used to ensure that a superclass method is actually overridden, and not simply overloaded.</a:t>
            </a:r>
            <a:endParaRPr lang="en-IN" smtClean="0"/>
          </a:p>
        </p:txBody>
      </p:sp>
      <p:sp>
        <p:nvSpPr>
          <p:cNvPr id="228356"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41536E7-1464-4D83-8C8E-30D50F81D85C}" type="slidenum">
              <a:rPr lang="en-US" smtClean="0"/>
              <a:pPr/>
              <a:t>53</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bwMode="auto">
          <a:noFill/>
          <a:ln>
            <a:solidFill>
              <a:srgbClr val="000000"/>
            </a:solidFill>
            <a:miter lim="800000"/>
            <a:headEnd/>
            <a:tailEnd/>
          </a:ln>
        </p:spPr>
      </p:sp>
      <p:sp>
        <p:nvSpPr>
          <p:cNvPr id="228355" name="Notes Placeholder 2"/>
          <p:cNvSpPr>
            <a:spLocks noGrp="1"/>
          </p:cNvSpPr>
          <p:nvPr>
            <p:ph type="body" idx="1"/>
          </p:nvPr>
        </p:nvSpPr>
        <p:spPr bwMode="auto"/>
        <p:txBody>
          <a:bodyPr wrap="square" numCol="1" anchor="t" anchorCtr="0" compatLnSpc="1">
            <a:prstTxWarp prst="textNoShape">
              <a:avLst/>
            </a:prstTxWarp>
            <a:normAutofit fontScale="92500" lnSpcReduction="10000"/>
          </a:bodyPr>
          <a:lstStyle/>
          <a:p>
            <a:pPr algn="just">
              <a:defRPr/>
            </a:pPr>
            <a:r>
              <a:rPr lang="en-US" dirty="0" smtClean="0"/>
              <a:t>The interfaces and classes in an application gets updated every now and then. The Interfaces used by the clients may undergo so many revisions, a lot of new methods can be added and some of the existing methods may be removed or updated. </a:t>
            </a:r>
          </a:p>
          <a:p>
            <a:pPr algn="just">
              <a:defRPr/>
            </a:pPr>
            <a:endParaRPr lang="en-US" dirty="0" smtClean="0"/>
          </a:p>
          <a:p>
            <a:pPr algn="just">
              <a:defRPr/>
            </a:pPr>
            <a:r>
              <a:rPr lang="en-US" dirty="0" smtClean="0"/>
              <a:t>Imagine the case where a method defined in a class or an interface has now become obsolete. We should warn the client applications not to use them anymore. Another  way is to remove the method itself from the interface. But this approach will have a huge impact on the code that is dependent on this interface. </a:t>
            </a:r>
          </a:p>
          <a:p>
            <a:pPr algn="just">
              <a:defRPr/>
            </a:pPr>
            <a:endParaRPr lang="en-US" dirty="0" smtClean="0"/>
          </a:p>
          <a:p>
            <a:pPr algn="just">
              <a:defRPr/>
            </a:pPr>
            <a:r>
              <a:rPr lang="en-US" dirty="0" smtClean="0"/>
              <a:t>Another elegant way is to mark the old method as deprecated which tells the client not to use this method anymore because in the future versions this old method may not be supported. Clients may prepare themselves not to depend on the old method anymore.</a:t>
            </a:r>
          </a:p>
          <a:p>
            <a:pPr algn="just">
              <a:defRPr/>
            </a:pPr>
            <a:endParaRPr lang="en-US" dirty="0" smtClean="0"/>
          </a:p>
          <a:p>
            <a:pPr algn="just">
              <a:defRPr/>
            </a:pPr>
            <a:r>
              <a:rPr lang="en-US" dirty="0" smtClean="0"/>
              <a:t>In the example above </a:t>
            </a:r>
            <a:r>
              <a:rPr lang="en-US" dirty="0" err="1" smtClean="0"/>
              <a:t>test_deprecate</a:t>
            </a:r>
            <a:r>
              <a:rPr lang="en-US" dirty="0" smtClean="0"/>
              <a:t> has a method test() which is tagged as deprecated. Now if any of the client code tries to access this method, then it throws the following error</a:t>
            </a:r>
          </a:p>
          <a:p>
            <a:pPr algn="just">
              <a:defRPr/>
            </a:pPr>
            <a:r>
              <a:rPr lang="en-US" dirty="0" smtClean="0"/>
              <a:t>C:\&gt;</a:t>
            </a:r>
            <a:r>
              <a:rPr lang="en-US" dirty="0" err="1" smtClean="0"/>
              <a:t>javac</a:t>
            </a:r>
            <a:r>
              <a:rPr lang="en-US" dirty="0" smtClean="0"/>
              <a:t> -</a:t>
            </a:r>
            <a:r>
              <a:rPr lang="en-US" dirty="0" err="1" smtClean="0"/>
              <a:t>Xlint</a:t>
            </a:r>
            <a:r>
              <a:rPr lang="en-US" dirty="0" smtClean="0"/>
              <a:t> use_test_deprecate.java</a:t>
            </a:r>
          </a:p>
          <a:p>
            <a:pPr algn="just">
              <a:defRPr/>
            </a:pPr>
            <a:r>
              <a:rPr lang="en-US" dirty="0" smtClean="0"/>
              <a:t>use_test_deprecate.java:8: warning: [deprecation] test() in </a:t>
            </a:r>
            <a:r>
              <a:rPr lang="en-US" dirty="0" err="1" smtClean="0"/>
              <a:t>test_deprecate</a:t>
            </a:r>
            <a:r>
              <a:rPr lang="en-US" dirty="0" smtClean="0"/>
              <a:t> has been deprecated</a:t>
            </a:r>
          </a:p>
          <a:p>
            <a:pPr algn="just">
              <a:defRPr/>
            </a:pPr>
            <a:r>
              <a:rPr lang="en-US" dirty="0" err="1" smtClean="0"/>
              <a:t>t.test</a:t>
            </a:r>
            <a:r>
              <a:rPr lang="en-US" dirty="0" smtClean="0"/>
              <a:t>();</a:t>
            </a:r>
          </a:p>
          <a:p>
            <a:pPr algn="just">
              <a:defRPr/>
            </a:pPr>
            <a:r>
              <a:rPr lang="en-US" dirty="0" smtClean="0"/>
              <a:t> ^</a:t>
            </a:r>
          </a:p>
          <a:p>
            <a:pPr algn="just">
              <a:defRPr/>
            </a:pPr>
            <a:r>
              <a:rPr lang="en-US" dirty="0" smtClean="0"/>
              <a:t>1 warning</a:t>
            </a:r>
            <a:endParaRPr lang="en-IN" dirty="0" smtClean="0"/>
          </a:p>
        </p:txBody>
      </p:sp>
      <p:sp>
        <p:nvSpPr>
          <p:cNvPr id="229380"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5B74052-AA18-48E6-BFD5-7986A9A286D9}" type="slidenum">
              <a:rPr lang="en-US" smtClean="0"/>
              <a:pPr/>
              <a:t>54</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bwMode="auto">
          <a:noFill/>
          <a:ln>
            <a:solidFill>
              <a:srgbClr val="000000"/>
            </a:solidFill>
            <a:miter lim="800000"/>
            <a:headEnd/>
            <a:tailEnd/>
          </a:ln>
        </p:spPr>
      </p:sp>
      <p:sp>
        <p:nvSpPr>
          <p:cNvPr id="230403" name="Notes Placeholder 2"/>
          <p:cNvSpPr>
            <a:spLocks noGrp="1"/>
          </p:cNvSpPr>
          <p:nvPr>
            <p:ph type="body" idx="1"/>
          </p:nvPr>
        </p:nvSpPr>
        <p:spPr bwMode="auto">
          <a:noFill/>
        </p:spPr>
        <p:txBody>
          <a:bodyPr wrap="square" numCol="1" anchor="t" anchorCtr="0" compatLnSpc="1">
            <a:prstTxWarp prst="textNoShape">
              <a:avLst/>
            </a:prstTxWarp>
          </a:bodyPr>
          <a:lstStyle/>
          <a:p>
            <a:pPr algn="just"/>
            <a:r>
              <a:rPr lang="en-US" b="1" smtClean="0"/>
              <a:t>@SuppressWarnings</a:t>
            </a:r>
          </a:p>
          <a:p>
            <a:pPr algn="just"/>
            <a:r>
              <a:rPr lang="en-US" smtClean="0"/>
              <a:t> </a:t>
            </a:r>
            <a:r>
              <a:rPr lang="en-US" b="1" smtClean="0"/>
              <a:t>@SuppressWarnings</a:t>
            </a:r>
            <a:r>
              <a:rPr lang="en-US" smtClean="0"/>
              <a:t> specifies that one or more warnings that might be issued by the compiler are to be suppressed. The warnings to suppress are specified by name, in String form. This annotation can be applied to any type of declaration. In the above example you can see that the compiler is not creating a warning about using a deprecated method, as we have used the the SuppressWarnings annotation to suppress the deprecation warnings.</a:t>
            </a:r>
            <a:endParaRPr lang="en-IN" smtClean="0"/>
          </a:p>
        </p:txBody>
      </p:sp>
      <p:sp>
        <p:nvSpPr>
          <p:cNvPr id="230404"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32B761B-2B25-41D6-807B-D1506A22F9F8}" type="slidenum">
              <a:rPr lang="en-US" smtClean="0"/>
              <a:pPr/>
              <a:t>55</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TextEdit="1"/>
          </p:cNvSpPr>
          <p:nvPr>
            <p:ph type="sldImg"/>
          </p:nvPr>
        </p:nvSpPr>
        <p:spPr bwMode="auto">
          <a:noFill/>
          <a:ln>
            <a:solidFill>
              <a:srgbClr val="000000"/>
            </a:solidFill>
            <a:miter lim="800000"/>
            <a:headEnd/>
            <a:tailEnd/>
          </a:ln>
        </p:spPr>
      </p:sp>
      <p:sp>
        <p:nvSpPr>
          <p:cNvPr id="2314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31428"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81A9795-0C29-47E3-AE3D-C4343B6E17D9}" type="slidenum">
              <a:rPr lang="en-US" smtClean="0"/>
              <a:pPr/>
              <a:t>56</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Slide Image Placeholder 1"/>
          <p:cNvSpPr>
            <a:spLocks noGrp="1" noRot="1" noChangeAspect="1" noTextEdit="1"/>
          </p:cNvSpPr>
          <p:nvPr>
            <p:ph type="sldImg"/>
          </p:nvPr>
        </p:nvSpPr>
        <p:spPr bwMode="auto">
          <a:noFill/>
          <a:ln>
            <a:solidFill>
              <a:srgbClr val="000000"/>
            </a:solidFill>
            <a:miter lim="800000"/>
            <a:headEnd/>
            <a:tailEnd/>
          </a:ln>
        </p:spPr>
      </p:sp>
      <p:sp>
        <p:nvSpPr>
          <p:cNvPr id="233475"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US" smtClean="0"/>
              <a:t>A </a:t>
            </a:r>
            <a:r>
              <a:rPr lang="en-US" i="1" smtClean="0"/>
              <a:t>marker</a:t>
            </a:r>
            <a:r>
              <a:rPr lang="en-US" smtClean="0"/>
              <a:t> annotation is a special kind of annotation that contains no members. Its sole purpose is to mark a declaration. Thus, its presence as an annotation is sufficient. The best way to determine if a marker annotation is present is to use the method </a:t>
            </a:r>
            <a:r>
              <a:rPr lang="en-US" b="1" smtClean="0"/>
              <a:t>isAnnotationPresent( )</a:t>
            </a:r>
            <a:r>
              <a:rPr lang="en-US" smtClean="0"/>
              <a:t>, which is defined by the </a:t>
            </a:r>
            <a:r>
              <a:rPr lang="en-US" b="1" smtClean="0"/>
              <a:t>AnnotatedElement</a:t>
            </a:r>
            <a:r>
              <a:rPr lang="en-US" smtClean="0"/>
              <a:t> interface.</a:t>
            </a:r>
          </a:p>
          <a:p>
            <a:pPr algn="just" eaLnBrk="1" hangingPunct="1">
              <a:spcBef>
                <a:spcPct val="0"/>
              </a:spcBef>
            </a:pPr>
            <a:endParaRPr lang="en-US" smtClean="0"/>
          </a:p>
          <a:p>
            <a:pPr algn="just" eaLnBrk="1" hangingPunct="1">
              <a:spcBef>
                <a:spcPct val="0"/>
              </a:spcBef>
            </a:pPr>
            <a:r>
              <a:rPr lang="en-US" smtClean="0"/>
              <a:t>In the program, notice that you do not need to follow </a:t>
            </a:r>
            <a:r>
              <a:rPr lang="en-US" b="1" smtClean="0"/>
              <a:t>@marker</a:t>
            </a:r>
            <a:r>
              <a:rPr lang="en-US" smtClean="0"/>
              <a:t> with parentheses when it is applied. Thus, </a:t>
            </a:r>
            <a:r>
              <a:rPr lang="en-US" b="1" smtClean="0"/>
              <a:t>@marker</a:t>
            </a:r>
            <a:r>
              <a:rPr lang="en-US" smtClean="0"/>
              <a:t> is applied simply by using its name like this @marker. It is not wrong to supply an empty set of parentheses, but they are not needed. </a:t>
            </a:r>
            <a:endParaRPr lang="en-IN" smtClean="0"/>
          </a:p>
        </p:txBody>
      </p:sp>
      <p:sp>
        <p:nvSpPr>
          <p:cNvPr id="233476"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98463B-9E4B-4A62-8425-D9DAA5EB2853}" type="slidenum">
              <a:rPr lang="en-US" smtClean="0"/>
              <a:pPr/>
              <a:t>57</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Slide Image Placeholder 1"/>
          <p:cNvSpPr>
            <a:spLocks noGrp="1" noRot="1" noChangeAspect="1" noTextEdit="1"/>
          </p:cNvSpPr>
          <p:nvPr>
            <p:ph type="sldImg"/>
          </p:nvPr>
        </p:nvSpPr>
        <p:spPr bwMode="auto">
          <a:noFill/>
          <a:ln>
            <a:solidFill>
              <a:srgbClr val="000000"/>
            </a:solidFill>
            <a:miter lim="800000"/>
            <a:headEnd/>
            <a:tailEnd/>
          </a:ln>
        </p:spPr>
      </p:sp>
      <p:sp>
        <p:nvSpPr>
          <p:cNvPr id="234499"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US" smtClean="0"/>
              <a:t>A </a:t>
            </a:r>
            <a:r>
              <a:rPr lang="en-US" i="1" smtClean="0"/>
              <a:t>single-member</a:t>
            </a:r>
            <a:r>
              <a:rPr lang="en-US" smtClean="0"/>
              <a:t> annotation contains only one member. It works like a normal annotation except that it allows a shorthand form of specifying the value of the member. When only one member is present, you can simply specify the value for that member when the annotation is applied—you don’t need to specify the name of the member. However, in order to use this shorthand, the name of the member must be </a:t>
            </a:r>
            <a:r>
              <a:rPr lang="en-US" b="1" smtClean="0"/>
              <a:t>value</a:t>
            </a:r>
            <a:r>
              <a:rPr lang="en-US" smtClean="0"/>
              <a:t>. </a:t>
            </a:r>
            <a:endParaRPr lang="en-IN" smtClean="0"/>
          </a:p>
        </p:txBody>
      </p:sp>
      <p:sp>
        <p:nvSpPr>
          <p:cNvPr id="234500"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737D393-DD5F-49AB-9DD7-B30F5805CFAD}" type="slidenum">
              <a:rPr lang="en-US" smtClean="0"/>
              <a:pPr/>
              <a:t>58</a:t>
            </a:fld>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Slide Image Placeholder 1"/>
          <p:cNvSpPr>
            <a:spLocks noGrp="1" noRot="1" noChangeAspect="1" noTextEdit="1"/>
          </p:cNvSpPr>
          <p:nvPr>
            <p:ph type="sldImg"/>
          </p:nvPr>
        </p:nvSpPr>
        <p:spPr bwMode="auto">
          <a:noFill/>
          <a:ln>
            <a:solidFill>
              <a:srgbClr val="000000"/>
            </a:solidFill>
            <a:miter lim="800000"/>
            <a:headEnd/>
            <a:tailEnd/>
          </a:ln>
        </p:spPr>
      </p:sp>
      <p:sp>
        <p:nvSpPr>
          <p:cNvPr id="2355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235524"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71A390A-AE54-426D-8AE2-B7E690EF7F21}" type="slidenum">
              <a:rPr lang="en-US" smtClean="0"/>
              <a:pPr/>
              <a:t>59</a:t>
            </a:fld>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Slide Image Placeholder 1"/>
          <p:cNvSpPr>
            <a:spLocks noGrp="1" noRot="1" noChangeAspect="1" noTextEdit="1"/>
          </p:cNvSpPr>
          <p:nvPr>
            <p:ph type="sldImg"/>
          </p:nvPr>
        </p:nvSpPr>
        <p:spPr bwMode="auto">
          <a:noFill/>
          <a:ln>
            <a:solidFill>
              <a:srgbClr val="000000"/>
            </a:solidFill>
            <a:miter lim="800000"/>
            <a:headEnd/>
            <a:tailEnd/>
          </a:ln>
        </p:spPr>
      </p:sp>
      <p:sp>
        <p:nvSpPr>
          <p:cNvPr id="2365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236548"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7FEC607-7E34-4C54-9EA8-4FE8E72F784A}" type="slidenum">
              <a:rPr lang="en-US" smtClean="0"/>
              <a:pPr/>
              <a:t>60</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B0C275F-4108-425F-9447-DC72FB4C1857}" type="slidenum">
              <a:rPr lang="en-GB" sz="1200"/>
              <a:pPr algn="r"/>
              <a:t>7</a:t>
            </a:fld>
            <a:endParaRPr lang="en-GB" sz="1200"/>
          </a:p>
        </p:txBody>
      </p:sp>
      <p:sp>
        <p:nvSpPr>
          <p:cNvPr id="174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0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r>
              <a:rPr lang="en-US" smtClean="0"/>
              <a:t>In programming languages, you store individual values in primitive data types like int, float, double, and long. A  set of values, are stored in arrays. However, you can store only similar data items in an array. You cannot store a set of integers, floats, and </a:t>
            </a:r>
            <a:r>
              <a:rPr lang="en-US" b="1" smtClean="0"/>
              <a:t>Strings</a:t>
            </a:r>
            <a:r>
              <a:rPr lang="en-US" smtClean="0"/>
              <a:t> together in an array. </a:t>
            </a:r>
          </a:p>
          <a:p>
            <a:pPr algn="just" eaLnBrk="1" hangingPunct="1"/>
            <a:r>
              <a:rPr lang="en-US" smtClean="0"/>
              <a:t>Also, whenever primitive data types are used in a method, they are passed by value and not by reference. In a method, whenever you have to pass primitive data types by reference, you have to wrap them.</a:t>
            </a:r>
          </a:p>
          <a:p>
            <a:pPr eaLnBrk="1" hangingPunct="1"/>
            <a:endParaRPr lang="en-US" smtClean="0"/>
          </a:p>
        </p:txBody>
      </p:sp>
      <p:sp>
        <p:nvSpPr>
          <p:cNvPr id="174085"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8261122-A3E2-4FCC-B7E8-E32F1AB382E3}" type="slidenum">
              <a:rPr lang="en-US" smtClean="0"/>
              <a:pPr/>
              <a:t>7</a:t>
            </a:fld>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TextEdit="1"/>
          </p:cNvSpPr>
          <p:nvPr>
            <p:ph type="sldImg"/>
          </p:nvPr>
        </p:nvSpPr>
        <p:spPr bwMode="auto">
          <a:noFill/>
          <a:ln>
            <a:solidFill>
              <a:srgbClr val="000000"/>
            </a:solidFill>
            <a:miter lim="800000"/>
            <a:headEnd/>
            <a:tailEnd/>
          </a:ln>
        </p:spPr>
      </p:sp>
      <p:sp>
        <p:nvSpPr>
          <p:cNvPr id="2375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37572"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EACCED8-42F5-4211-A985-82787419B190}" type="slidenum">
              <a:rPr lang="en-US" smtClean="0"/>
              <a:pPr/>
              <a:t>61</a:t>
            </a:fld>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Slide Image Placeholder 1"/>
          <p:cNvSpPr>
            <a:spLocks noGrp="1" noRot="1" noChangeAspect="1" noTextEdit="1"/>
          </p:cNvSpPr>
          <p:nvPr>
            <p:ph type="sldImg"/>
          </p:nvPr>
        </p:nvSpPr>
        <p:spPr bwMode="auto">
          <a:noFill/>
          <a:ln>
            <a:solidFill>
              <a:srgbClr val="000000"/>
            </a:solidFill>
            <a:miter lim="800000"/>
            <a:headEnd/>
            <a:tailEnd/>
          </a:ln>
        </p:spPr>
      </p:sp>
      <p:sp>
        <p:nvSpPr>
          <p:cNvPr id="238595"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US" smtClean="0"/>
              <a:t>Metadata is a way to add some supplement information to the source code. This metadata can be used by other tools such as source code generator for instance to generate additional code at the runtime. </a:t>
            </a:r>
            <a:endParaRPr lang="en-IN" smtClean="0"/>
          </a:p>
        </p:txBody>
      </p:sp>
      <p:sp>
        <p:nvSpPr>
          <p:cNvPr id="238596"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C667D81-2241-411B-A4F1-687DD728B503}" type="slidenum">
              <a:rPr lang="en-US" smtClean="0"/>
              <a:pPr/>
              <a:t>62</a:t>
            </a:fld>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Slide Image Placeholder 1"/>
          <p:cNvSpPr>
            <a:spLocks noGrp="1" noRot="1" noChangeAspect="1" noTextEdit="1"/>
          </p:cNvSpPr>
          <p:nvPr>
            <p:ph type="sldImg"/>
          </p:nvPr>
        </p:nvSpPr>
        <p:spPr bwMode="auto">
          <a:noFill/>
          <a:ln>
            <a:solidFill>
              <a:srgbClr val="000000"/>
            </a:solidFill>
            <a:miter lim="800000"/>
            <a:headEnd/>
            <a:tailEnd/>
          </a:ln>
        </p:spPr>
      </p:sp>
      <p:sp>
        <p:nvSpPr>
          <p:cNvPr id="2396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239620"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969DAC1-C180-480C-9887-4CF8F45756C3}" type="slidenum">
              <a:rPr lang="en-US" smtClean="0"/>
              <a:pPr/>
              <a:t>63</a:t>
            </a:fld>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p:cNvSpPr>
            <a:spLocks noGrp="1" noRot="1" noChangeAspect="1" noTextEdit="1"/>
          </p:cNvSpPr>
          <p:nvPr>
            <p:ph type="sldImg"/>
          </p:nvPr>
        </p:nvSpPr>
        <p:spPr bwMode="auto">
          <a:noFill/>
          <a:ln>
            <a:solidFill>
              <a:srgbClr val="000000"/>
            </a:solidFill>
            <a:miter lim="800000"/>
            <a:headEnd/>
            <a:tailEnd/>
          </a:ln>
        </p:spPr>
      </p:sp>
      <p:sp>
        <p:nvSpPr>
          <p:cNvPr id="240643"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lnSpc>
                <a:spcPct val="90000"/>
              </a:lnSpc>
              <a:spcBef>
                <a:spcPct val="0"/>
              </a:spcBef>
            </a:pPr>
            <a:r>
              <a:rPr lang="en-US" smtClean="0"/>
              <a:t>The @Target(ElementType.METHOD) indicates that this annotation type can be used to annotate only at the method levels.</a:t>
            </a:r>
          </a:p>
          <a:p>
            <a:pPr algn="just">
              <a:lnSpc>
                <a:spcPct val="90000"/>
              </a:lnSpc>
            </a:pPr>
            <a:r>
              <a:rPr lang="en-IN" smtClean="0"/>
              <a:t>import java.lang.annotation.ElementType;   </a:t>
            </a:r>
          </a:p>
          <a:p>
            <a:pPr algn="just">
              <a:lnSpc>
                <a:spcPct val="90000"/>
              </a:lnSpc>
            </a:pPr>
            <a:r>
              <a:rPr lang="en-IN" smtClean="0"/>
              <a:t>import java.lang.annotation.Target; </a:t>
            </a:r>
          </a:p>
          <a:p>
            <a:pPr algn="just">
              <a:lnSpc>
                <a:spcPct val="90000"/>
              </a:lnSpc>
            </a:pPr>
            <a:r>
              <a:rPr lang="en-IN" smtClean="0"/>
              <a:t>@Target(ElementType.METHOD)</a:t>
            </a:r>
          </a:p>
          <a:p>
            <a:pPr algn="just">
              <a:lnSpc>
                <a:spcPct val="90000"/>
              </a:lnSpc>
            </a:pPr>
            <a:r>
              <a:rPr lang="en-IN" smtClean="0"/>
              <a:t>public @interface SampleAnnot{ </a:t>
            </a:r>
          </a:p>
          <a:p>
            <a:pPr algn="just">
              <a:lnSpc>
                <a:spcPct val="90000"/>
              </a:lnSpc>
            </a:pPr>
            <a:r>
              <a:rPr lang="en-IN" smtClean="0"/>
              <a:t> </a:t>
            </a:r>
          </a:p>
          <a:p>
            <a:pPr algn="just">
              <a:lnSpc>
                <a:spcPct val="90000"/>
              </a:lnSpc>
            </a:pPr>
            <a:r>
              <a:rPr lang="en-IN" smtClean="0"/>
              <a:t>}</a:t>
            </a:r>
          </a:p>
          <a:p>
            <a:pPr algn="just">
              <a:lnSpc>
                <a:spcPct val="90000"/>
              </a:lnSpc>
            </a:pPr>
            <a:endParaRPr lang="en-IN" smtClean="0"/>
          </a:p>
          <a:p>
            <a:pPr algn="just">
              <a:lnSpc>
                <a:spcPct val="90000"/>
              </a:lnSpc>
            </a:pPr>
            <a:r>
              <a:rPr lang="en-IN" smtClean="0"/>
              <a:t>class Example</a:t>
            </a:r>
          </a:p>
          <a:p>
            <a:pPr algn="just">
              <a:lnSpc>
                <a:spcPct val="90000"/>
              </a:lnSpc>
            </a:pPr>
            <a:r>
              <a:rPr lang="en-IN" smtClean="0"/>
              <a:t>{</a:t>
            </a:r>
          </a:p>
          <a:p>
            <a:pPr algn="just">
              <a:lnSpc>
                <a:spcPct val="90000"/>
              </a:lnSpc>
            </a:pPr>
            <a:r>
              <a:rPr lang="en-IN" smtClean="0"/>
              <a:t>@SampleAnnot</a:t>
            </a:r>
          </a:p>
          <a:p>
            <a:pPr algn="just">
              <a:lnSpc>
                <a:spcPct val="90000"/>
              </a:lnSpc>
            </a:pPr>
            <a:r>
              <a:rPr lang="en-IN" smtClean="0"/>
              <a:t>public void sampleMethod()</a:t>
            </a:r>
          </a:p>
          <a:p>
            <a:pPr algn="just">
              <a:lnSpc>
                <a:spcPct val="90000"/>
              </a:lnSpc>
            </a:pPr>
            <a:r>
              <a:rPr lang="en-IN" smtClean="0"/>
              <a:t>{}</a:t>
            </a:r>
          </a:p>
          <a:p>
            <a:pPr algn="just">
              <a:lnSpc>
                <a:spcPct val="90000"/>
              </a:lnSpc>
            </a:pPr>
            <a:r>
              <a:rPr lang="en-IN" smtClean="0"/>
              <a:t>}</a:t>
            </a:r>
          </a:p>
          <a:p>
            <a:pPr algn="just">
              <a:lnSpc>
                <a:spcPct val="90000"/>
              </a:lnSpc>
            </a:pPr>
            <a:r>
              <a:rPr lang="en-IN" smtClean="0"/>
              <a:t>The above code will compile without any problem because SampleAnnot is an annotation that can be used only at the method level. If it will be used in any other level the compiler will throw compilation error.</a:t>
            </a:r>
          </a:p>
        </p:txBody>
      </p:sp>
      <p:sp>
        <p:nvSpPr>
          <p:cNvPr id="240644"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7BA4D36-E25A-4A91-BA74-96FB16E686F8}" type="slidenum">
              <a:rPr lang="en-US" smtClean="0"/>
              <a:pPr/>
              <a:t>64</a:t>
            </a:fld>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Slide Image Placeholder 1"/>
          <p:cNvSpPr>
            <a:spLocks noGrp="1" noRot="1" noChangeAspect="1" noTextEdit="1"/>
          </p:cNvSpPr>
          <p:nvPr>
            <p:ph type="sldImg"/>
          </p:nvPr>
        </p:nvSpPr>
        <p:spPr bwMode="auto">
          <a:noFill/>
          <a:ln>
            <a:solidFill>
              <a:srgbClr val="000000"/>
            </a:solidFill>
            <a:miter lim="800000"/>
            <a:headEnd/>
            <a:tailEnd/>
          </a:ln>
        </p:spPr>
      </p:sp>
      <p:sp>
        <p:nvSpPr>
          <p:cNvPr id="241667"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US" smtClean="0"/>
              <a:t>An annotation need to have a RetentionPolicy that will be the scope of the annotation, where at this point the annotation will be ignored or discarded. The values are RetentionPolicy.SOURCE, RetentionPolicy.CLASS and RetentionPolicy.RUNTIME. When no retention policy defined it will use the default retention policy which is </a:t>
            </a:r>
            <a:r>
              <a:rPr lang="en-US" b="1" smtClean="0"/>
              <a:t>RetentionPolicy.CLASS</a:t>
            </a:r>
          </a:p>
          <a:p>
            <a:pPr algn="just" eaLnBrk="1" hangingPunct="1">
              <a:spcBef>
                <a:spcPct val="0"/>
              </a:spcBef>
            </a:pPr>
            <a:r>
              <a:rPr lang="en-US" smtClean="0"/>
              <a:t>Annotation with SOURCE retention policy will be retained only in the source code, it available to the compiler when it compiles the class and will be discarded after that. The CLASS retention policy will make the annotation stored in the class file during compilation, but will not available during the runtime. And the RUNTIME retention policy will stored the annotation in the class file during compilation and it also available to JVM at runtime.</a:t>
            </a:r>
            <a:endParaRPr lang="en-IN" smtClean="0"/>
          </a:p>
        </p:txBody>
      </p:sp>
      <p:sp>
        <p:nvSpPr>
          <p:cNvPr id="2416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defTabSz="457200"/>
            <a:fld id="{BCDB7568-925F-473D-B414-BE83697ACA25}" type="slidenum">
              <a:rPr lang="en-US" sz="1200">
                <a:solidFill>
                  <a:srgbClr val="000000"/>
                </a:solidFill>
                <a:latin typeface="Calibri" pitchFamily="34" charset="0"/>
                <a:cs typeface="Arial" charset="0"/>
              </a:rPr>
              <a:pPr algn="r" defTabSz="457200"/>
              <a:t>65</a:t>
            </a:fld>
            <a:endParaRPr lang="en-US" sz="1200">
              <a:solidFill>
                <a:srgbClr val="000000"/>
              </a:solidFill>
              <a:latin typeface="Calibri" pitchFamily="34" charset="0"/>
              <a:cs typeface="Arial"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Slide Image Placeholder 1"/>
          <p:cNvSpPr>
            <a:spLocks noGrp="1" noRot="1" noChangeAspect="1" noTextEdit="1"/>
          </p:cNvSpPr>
          <p:nvPr>
            <p:ph type="sldImg"/>
          </p:nvPr>
        </p:nvSpPr>
        <p:spPr bwMode="auto">
          <a:noFill/>
          <a:ln>
            <a:solidFill>
              <a:srgbClr val="000000"/>
            </a:solidFill>
            <a:miter lim="800000"/>
            <a:headEnd/>
            <a:tailEnd/>
          </a:ln>
        </p:spPr>
      </p:sp>
      <p:sp>
        <p:nvSpPr>
          <p:cNvPr id="2426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24269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defTabSz="457200"/>
            <a:fld id="{5141A810-D4C9-48B2-A6B3-86FCDDEAC159}" type="slidenum">
              <a:rPr lang="en-US" sz="1200">
                <a:solidFill>
                  <a:srgbClr val="000000"/>
                </a:solidFill>
                <a:latin typeface="Calibri" pitchFamily="34" charset="0"/>
                <a:cs typeface="Arial" charset="0"/>
              </a:rPr>
              <a:pPr algn="r" defTabSz="457200"/>
              <a:t>66</a:t>
            </a:fld>
            <a:endParaRPr lang="en-US" sz="1200">
              <a:solidFill>
                <a:srgbClr val="000000"/>
              </a:solidFill>
              <a:latin typeface="Calibri" pitchFamily="34" charset="0"/>
              <a:cs typeface="Arial"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Slide Image Placeholder 1"/>
          <p:cNvSpPr>
            <a:spLocks noGrp="1" noRot="1" noChangeAspect="1" noTextEdit="1"/>
          </p:cNvSpPr>
          <p:nvPr>
            <p:ph type="sldImg"/>
          </p:nvPr>
        </p:nvSpPr>
        <p:spPr bwMode="auto">
          <a:noFill/>
          <a:ln>
            <a:solidFill>
              <a:srgbClr val="000000"/>
            </a:solidFill>
            <a:miter lim="800000"/>
            <a:headEnd/>
            <a:tailEnd/>
          </a:ln>
        </p:spPr>
      </p:sp>
      <p:sp>
        <p:nvSpPr>
          <p:cNvPr id="243715"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US" smtClean="0"/>
              <a:t>The documented annotation indicates that an annotation with this type should be documented by the javadoc tool. By default, annotations are not included in javadoc. But if @Documented is used, it then will be processed by javadoc-like tools and the annotation type information will also be included in the generated document. </a:t>
            </a:r>
            <a:endParaRPr lang="en-IN" smtClean="0"/>
          </a:p>
        </p:txBody>
      </p:sp>
      <p:sp>
        <p:nvSpPr>
          <p:cNvPr id="243716"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694D671-0501-49F0-A4E7-255316EAD5D8}" type="slidenum">
              <a:rPr lang="en-US" smtClean="0"/>
              <a:pPr/>
              <a:t>67</a:t>
            </a:fld>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4739"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smtClean="0"/>
              <a:t>Now, if you run the javadoc command and view the generated Example.html file, you will see something like the above Figure.</a:t>
            </a:r>
          </a:p>
        </p:txBody>
      </p:sp>
      <p:sp>
        <p:nvSpPr>
          <p:cNvPr id="244740"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9E68A95-8A2C-4164-A0BF-776B551175C8}" type="slidenum">
              <a:rPr lang="en-US" smtClean="0"/>
              <a:pPr/>
              <a:t>68</a:t>
            </a:fld>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Slide Image Placeholder 1"/>
          <p:cNvSpPr>
            <a:spLocks noGrp="1" noRot="1" noChangeAspect="1" noTextEdit="1"/>
          </p:cNvSpPr>
          <p:nvPr>
            <p:ph type="sldImg"/>
          </p:nvPr>
        </p:nvSpPr>
        <p:spPr bwMode="auto">
          <a:noFill/>
          <a:ln>
            <a:solidFill>
              <a:srgbClr val="000000"/>
            </a:solidFill>
            <a:miter lim="800000"/>
            <a:headEnd/>
            <a:tailEnd/>
          </a:ln>
        </p:spPr>
      </p:sp>
      <p:sp>
        <p:nvSpPr>
          <p:cNvPr id="2457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24576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defTabSz="457200"/>
            <a:fld id="{7B9EAC99-F483-4DDB-BADC-8D0064DE1E13}" type="slidenum">
              <a:rPr lang="en-US" sz="1200">
                <a:solidFill>
                  <a:srgbClr val="000000"/>
                </a:solidFill>
                <a:latin typeface="Calibri" pitchFamily="34" charset="0"/>
                <a:cs typeface="Arial" charset="0"/>
              </a:rPr>
              <a:pPr algn="r" defTabSz="457200"/>
              <a:t>69</a:t>
            </a:fld>
            <a:endParaRPr lang="en-US" sz="1200">
              <a:solidFill>
                <a:srgbClr val="000000"/>
              </a:solidFill>
              <a:latin typeface="Calibri" pitchFamily="34" charset="0"/>
              <a:cs typeface="Arial"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Image Placeholder 1"/>
          <p:cNvSpPr>
            <a:spLocks noGrp="1" noRot="1" noChangeAspect="1" noTextEdit="1"/>
          </p:cNvSpPr>
          <p:nvPr>
            <p:ph type="sldImg"/>
          </p:nvPr>
        </p:nvSpPr>
        <p:spPr bwMode="auto">
          <a:noFill/>
          <a:ln>
            <a:solidFill>
              <a:srgbClr val="000000"/>
            </a:solidFill>
            <a:miter lim="800000"/>
            <a:headEnd/>
            <a:tailEnd/>
          </a:ln>
        </p:spPr>
      </p:sp>
      <p:sp>
        <p:nvSpPr>
          <p:cNvPr id="246787"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IN" smtClean="0"/>
              <a:t>In the above example if in the TestAnnotation, if  we had removed the @Inherited annotation and compiled both the programs, then the child class would not have inherited the annotaion and the output would be as follows:</a:t>
            </a:r>
          </a:p>
          <a:p>
            <a:pPr algn="just"/>
            <a:endParaRPr lang="en-US" smtClean="0"/>
          </a:p>
          <a:p>
            <a:pPr algn="just"/>
            <a:r>
              <a:rPr lang="en-US" smtClean="0"/>
              <a:t>C:\&gt;java  InheritedTest</a:t>
            </a:r>
          </a:p>
          <a:p>
            <a:pPr algn="just"/>
            <a:r>
              <a:rPr lang="en-US" smtClean="0"/>
              <a:t>class one - No. of annotations: 1 - Name of  Annotation :test</a:t>
            </a:r>
          </a:p>
          <a:p>
            <a:pPr algn="just"/>
            <a:r>
              <a:rPr lang="en-US" smtClean="0"/>
              <a:t>class two - No. of annotations: 0</a:t>
            </a:r>
            <a:endParaRPr lang="en-IN" smtClean="0"/>
          </a:p>
          <a:p>
            <a:pPr algn="just" eaLnBrk="1" hangingPunct="1">
              <a:spcBef>
                <a:spcPct val="0"/>
              </a:spcBef>
            </a:pPr>
            <a:endParaRPr lang="en-IN" smtClean="0"/>
          </a:p>
        </p:txBody>
      </p:sp>
      <p:sp>
        <p:nvSpPr>
          <p:cNvPr id="246788"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A085E1-2A6E-46FB-B299-943EA74FDC3D}" type="slidenum">
              <a:rPr lang="en-US" smtClean="0"/>
              <a:pPr/>
              <a:t>70</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19EFCBF-03DB-4F19-AE54-7A6F5DBD4F88}" type="slidenum">
              <a:rPr lang="en-GB" sz="1200"/>
              <a:pPr algn="r"/>
              <a:t>8</a:t>
            </a:fld>
            <a:endParaRPr lang="en-GB" sz="1200"/>
          </a:p>
        </p:txBody>
      </p:sp>
      <p:sp>
        <p:nvSpPr>
          <p:cNvPr id="175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51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r>
              <a:rPr lang="en-US" smtClean="0"/>
              <a:t>The Java API has provided a set of classes that make the process of wrapping easier. Such classes are called wrapper classes. For all the primitive data types, there are corresponding wrapper classes. Storing primitive types in the form of objects affects the performance in terms of memory and speed. Representing an integer via a wrapper takes about 12-16 bytes, compared to 4 in an actual integer. Also, retrieving the value of an integer uses the method </a:t>
            </a:r>
            <a:r>
              <a:rPr lang="en-US" b="1" smtClean="0">
                <a:latin typeface="Verdana" pitchFamily="34" charset="0"/>
              </a:rPr>
              <a:t>Integer.intValue()</a:t>
            </a:r>
            <a:r>
              <a:rPr lang="en-US" smtClean="0"/>
              <a:t>. That is, retrieval of an integer also involves a method call. Whereas, primitive types can be accessed directly. However, the wrapper classes are very useful as they enable you to manipulate primitive data types. For example, you can take the integer input from the user in the form of a </a:t>
            </a:r>
            <a:r>
              <a:rPr lang="en-US" b="1" smtClean="0"/>
              <a:t>String</a:t>
            </a:r>
            <a:r>
              <a:rPr lang="en-US" smtClean="0"/>
              <a:t>, and convert it into integer type using the following statements:</a:t>
            </a:r>
          </a:p>
          <a:p>
            <a:pPr algn="just" eaLnBrk="1" hangingPunct="1"/>
            <a:r>
              <a:rPr lang="en-US" b="1" smtClean="0">
                <a:latin typeface="Verdana" pitchFamily="34" charset="0"/>
              </a:rPr>
              <a:t>String str = “100”;</a:t>
            </a:r>
          </a:p>
          <a:p>
            <a:pPr algn="just" eaLnBrk="1" hangingPunct="1"/>
            <a:r>
              <a:rPr lang="en-US" b="1" smtClean="0">
                <a:latin typeface="Verdana" pitchFamily="34" charset="0"/>
              </a:rPr>
              <a:t>int j = Integer.parseInt(str);</a:t>
            </a:r>
          </a:p>
          <a:p>
            <a:pPr algn="just" eaLnBrk="1" hangingPunct="1"/>
            <a:r>
              <a:rPr lang="en-US" smtClean="0"/>
              <a:t>There are many more methods in the wrapper classes that help you do several operations with the data types. </a:t>
            </a:r>
          </a:p>
          <a:p>
            <a:pPr algn="just" eaLnBrk="1" hangingPunct="1"/>
            <a:r>
              <a:rPr lang="en-US" smtClean="0"/>
              <a:t>The wrapper classes also have constants like :</a:t>
            </a:r>
          </a:p>
          <a:p>
            <a:pPr algn="just" eaLnBrk="1" hangingPunct="1"/>
            <a:r>
              <a:rPr lang="en-US" b="1" smtClean="0">
                <a:latin typeface="Verdana" pitchFamily="34" charset="0"/>
              </a:rPr>
              <a:t>MAX_VALUE, MIN_VALUE, NaN</a:t>
            </a:r>
            <a:r>
              <a:rPr lang="en-US" smtClean="0"/>
              <a:t> (Not a Number), </a:t>
            </a:r>
            <a:r>
              <a:rPr lang="en-US" b="1" smtClean="0">
                <a:latin typeface="Verdana" pitchFamily="34" charset="0"/>
              </a:rPr>
              <a:t>POSITIVE_INFINITY</a:t>
            </a:r>
            <a:r>
              <a:rPr lang="en-US" smtClean="0"/>
              <a:t>, and </a:t>
            </a:r>
            <a:r>
              <a:rPr lang="en-US" b="1" smtClean="0">
                <a:latin typeface="Verdana" pitchFamily="34" charset="0"/>
              </a:rPr>
              <a:t>NEGATIVE_INFINITY</a:t>
            </a:r>
            <a:r>
              <a:rPr lang="en-US" smtClean="0"/>
              <a:t>.</a:t>
            </a:r>
          </a:p>
          <a:p>
            <a:pPr algn="just" eaLnBrk="1" hangingPunct="1"/>
            <a:endParaRPr lang="en-US" smtClean="0"/>
          </a:p>
          <a:p>
            <a:pPr algn="just" eaLnBrk="1" hangingPunct="1"/>
            <a:endParaRPr lang="en-US" smtClean="0"/>
          </a:p>
          <a:p>
            <a:pPr algn="just" eaLnBrk="1" hangingPunct="1"/>
            <a:endParaRPr lang="en-GB" smtClean="0"/>
          </a:p>
        </p:txBody>
      </p:sp>
      <p:sp>
        <p:nvSpPr>
          <p:cNvPr id="175109"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C1E2E54-FE4D-48B8-8FB0-2DB4176071AA}" type="slidenum">
              <a:rPr lang="en-US" smtClean="0"/>
              <a:pPr/>
              <a:t>8</a:t>
            </a:fld>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headEnd/>
            <a:tailEnd/>
          </a:ln>
        </p:spPr>
      </p:sp>
      <p:sp>
        <p:nvSpPr>
          <p:cNvPr id="247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247812"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11BFE4A-61AD-4661-AAFB-86B9CF9354E1}" type="slidenum">
              <a:rPr lang="en-US" smtClean="0"/>
              <a:pPr/>
              <a:t>71</a:t>
            </a:fld>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TextEdit="1"/>
          </p:cNvSpPr>
          <p:nvPr>
            <p:ph type="sldImg"/>
          </p:nvPr>
        </p:nvSpPr>
        <p:spPr bwMode="auto">
          <a:noFill/>
          <a:ln>
            <a:solidFill>
              <a:srgbClr val="000000"/>
            </a:solidFill>
            <a:miter lim="800000"/>
            <a:headEnd/>
            <a:tailEnd/>
          </a:ln>
        </p:spPr>
      </p:sp>
      <p:sp>
        <p:nvSpPr>
          <p:cNvPr id="2488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48836"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4EA7312-1504-4F7E-B38A-325530F48806}" type="slidenum">
              <a:rPr lang="en-US" smtClean="0"/>
              <a:pPr/>
              <a:t>72</a:t>
            </a:fld>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95C8809-2DFC-4DCA-9327-39EB272CFDE4}" type="slidenum">
              <a:rPr lang="en-GB" sz="1200">
                <a:solidFill>
                  <a:srgbClr val="000000"/>
                </a:solidFill>
              </a:rPr>
              <a:pPr algn="r"/>
              <a:t>73</a:t>
            </a:fld>
            <a:endParaRPr lang="en-GB" sz="1200">
              <a:solidFill>
                <a:srgbClr val="000000"/>
              </a:solidFill>
            </a:endParaRPr>
          </a:p>
        </p:txBody>
      </p:sp>
      <p:sp>
        <p:nvSpPr>
          <p:cNvPr id="249859"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24986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smtClean="0"/>
          </a:p>
        </p:txBody>
      </p:sp>
      <p:sp>
        <p:nvSpPr>
          <p:cNvPr id="249861"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AA63EAA-7302-47B3-9B08-5A33799E4F9E}" type="slidenum">
              <a:rPr lang="en-US" smtClean="0"/>
              <a:pPr/>
              <a:t>73</a:t>
            </a:fld>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34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914400" eaLnBrk="1" hangingPunct="1"/>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74</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F351480-F740-4716-8AE3-CDC5E8352681}" type="slidenum">
              <a:rPr lang="en-GB" sz="1200"/>
              <a:pPr algn="r"/>
              <a:t>9</a:t>
            </a:fld>
            <a:endParaRPr lang="en-GB" sz="1200"/>
          </a:p>
        </p:txBody>
      </p:sp>
      <p:sp>
        <p:nvSpPr>
          <p:cNvPr id="176131"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7613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r>
              <a:rPr lang="en-US" smtClean="0"/>
              <a:t>Integer i1=new Integer(100);</a:t>
            </a:r>
          </a:p>
          <a:p>
            <a:pPr eaLnBrk="1" hangingPunct="1"/>
            <a:r>
              <a:rPr lang="en-US" smtClean="0"/>
              <a:t>Integer i2=new Integer(“100”);</a:t>
            </a:r>
          </a:p>
          <a:p>
            <a:pPr eaLnBrk="1" hangingPunct="1"/>
            <a:r>
              <a:rPr lang="en-US" smtClean="0"/>
              <a:t>Few more method of Integer class (These methods also available in Long, Short, Byte, Float, Double wrapper class)</a:t>
            </a:r>
          </a:p>
          <a:p>
            <a:pPr eaLnBrk="1" hangingPunct="1"/>
            <a:r>
              <a:rPr lang="en-US" smtClean="0"/>
              <a:t>byteValue() </a:t>
            </a:r>
          </a:p>
          <a:p>
            <a:pPr eaLnBrk="1" hangingPunct="1"/>
            <a:r>
              <a:rPr lang="en-US" smtClean="0"/>
              <a:t>          Returns the value of the invoking object as a byte.</a:t>
            </a:r>
          </a:p>
          <a:p>
            <a:pPr eaLnBrk="1" hangingPunct="1"/>
            <a:r>
              <a:rPr lang="en-US" smtClean="0"/>
              <a:t>doubleValue() </a:t>
            </a:r>
          </a:p>
          <a:p>
            <a:pPr eaLnBrk="1" hangingPunct="1"/>
            <a:r>
              <a:rPr lang="en-US" smtClean="0"/>
              <a:t>          Returns the value of the invoking object as a double.</a:t>
            </a:r>
          </a:p>
          <a:p>
            <a:pPr eaLnBrk="1" hangingPunct="1"/>
            <a:r>
              <a:rPr lang="en-US" smtClean="0"/>
              <a:t>floatValue() </a:t>
            </a:r>
          </a:p>
          <a:p>
            <a:pPr eaLnBrk="1" hangingPunct="1"/>
            <a:r>
              <a:rPr lang="en-US" smtClean="0"/>
              <a:t>          Returns the value of the invoking object as a float.</a:t>
            </a:r>
          </a:p>
          <a:p>
            <a:pPr eaLnBrk="1" hangingPunct="1"/>
            <a:r>
              <a:rPr lang="en-US" smtClean="0"/>
              <a:t>longValue() </a:t>
            </a:r>
          </a:p>
          <a:p>
            <a:pPr eaLnBrk="1" hangingPunct="1"/>
            <a:r>
              <a:rPr lang="en-US" smtClean="0"/>
              <a:t>          Returns the value of the invoking object as a long.</a:t>
            </a:r>
          </a:p>
          <a:p>
            <a:pPr eaLnBrk="1" hangingPunct="1"/>
            <a:r>
              <a:rPr lang="en-US" smtClean="0"/>
              <a:t>shortValue() </a:t>
            </a:r>
          </a:p>
          <a:p>
            <a:pPr eaLnBrk="1" hangingPunct="1"/>
            <a:r>
              <a:rPr lang="en-US" smtClean="0"/>
              <a:t>          Returns the value of the invoking object as a short.</a:t>
            </a:r>
          </a:p>
          <a:p>
            <a:pPr eaLnBrk="1" hangingPunct="1"/>
            <a:r>
              <a:rPr lang="en-US" smtClean="0"/>
              <a:t>E.g.</a:t>
            </a:r>
          </a:p>
          <a:p>
            <a:pPr eaLnBrk="1" hangingPunct="1"/>
            <a:r>
              <a:rPr lang="en-US" smtClean="0"/>
              <a:t>  Integer i1=new Integer(20);</a:t>
            </a:r>
          </a:p>
          <a:p>
            <a:pPr eaLnBrk="1" hangingPunct="1"/>
            <a:r>
              <a:rPr lang="en-US" smtClean="0"/>
              <a:t>  double d1=i1.doubleValue();</a:t>
            </a:r>
          </a:p>
          <a:p>
            <a:pPr eaLnBrk="1" hangingPunct="1"/>
            <a:endParaRPr lang="en-US" smtClean="0"/>
          </a:p>
          <a:p>
            <a:pPr eaLnBrk="1" hangingPunct="1"/>
            <a:endParaRPr lang="en-US" smtClean="0"/>
          </a:p>
        </p:txBody>
      </p:sp>
      <p:sp>
        <p:nvSpPr>
          <p:cNvPr id="176133"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C5A8EA-7397-4E9D-AB1D-5CE644C25D95}" type="slidenum">
              <a:rPr lang="en-US" smtClean="0"/>
              <a:pPr/>
              <a:t>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2C33B34-E884-4FBE-840D-9ECA6B91F0A8}" type="slidenum">
              <a:rPr lang="en-GB" sz="1200"/>
              <a:pPr algn="r"/>
              <a:t>10</a:t>
            </a:fld>
            <a:endParaRPr lang="en-GB" sz="1200"/>
          </a:p>
        </p:txBody>
      </p:sp>
      <p:sp>
        <p:nvSpPr>
          <p:cNvPr id="177155"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77156"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bodyPr>
          <a:lstStyle/>
          <a:p>
            <a:pPr eaLnBrk="1" hangingPunct="1"/>
            <a:r>
              <a:rPr lang="en-US" smtClean="0"/>
              <a:t>The </a:t>
            </a:r>
            <a:r>
              <a:rPr lang="en-US" b="1" smtClean="0"/>
              <a:t>Character </a:t>
            </a:r>
            <a:r>
              <a:rPr lang="en-US" smtClean="0"/>
              <a:t>class contains the following constants:</a:t>
            </a:r>
          </a:p>
          <a:p>
            <a:pPr eaLnBrk="1" hangingPunct="1"/>
            <a:r>
              <a:rPr lang="en-US" b="1" smtClean="0"/>
              <a:t>MAX_VALUE</a:t>
            </a:r>
            <a:r>
              <a:rPr lang="en-US" smtClean="0"/>
              <a:t> - The largest character value.</a:t>
            </a:r>
          </a:p>
          <a:p>
            <a:pPr eaLnBrk="1" hangingPunct="1"/>
            <a:r>
              <a:rPr lang="en-US" b="1" smtClean="0"/>
              <a:t>MIN_VALUE</a:t>
            </a:r>
            <a:r>
              <a:rPr lang="en-US" smtClean="0"/>
              <a:t> - The smallest character value.</a:t>
            </a:r>
          </a:p>
          <a:p>
            <a:pPr eaLnBrk="1" hangingPunct="1"/>
            <a:r>
              <a:rPr lang="en-US" b="1" smtClean="0"/>
              <a:t>TYPE</a:t>
            </a:r>
            <a:r>
              <a:rPr lang="en-US" smtClean="0"/>
              <a:t> - The </a:t>
            </a:r>
            <a:r>
              <a:rPr lang="en-US" b="1" smtClean="0"/>
              <a:t>Class</a:t>
            </a:r>
            <a:r>
              <a:rPr lang="en-US" smtClean="0"/>
              <a:t> object for </a:t>
            </a:r>
            <a:r>
              <a:rPr lang="en-US" b="1" smtClean="0"/>
              <a:t>char.</a:t>
            </a:r>
          </a:p>
          <a:p>
            <a:pPr eaLnBrk="1" hangingPunct="1"/>
            <a:endParaRPr lang="en-US" smtClean="0"/>
          </a:p>
          <a:p>
            <a:pPr eaLnBrk="1" hangingPunct="1"/>
            <a:r>
              <a:rPr lang="en-US" smtClean="0"/>
              <a:t>Few more functions from Character class</a:t>
            </a:r>
          </a:p>
          <a:p>
            <a:pPr eaLnBrk="1" hangingPunct="1"/>
            <a:endParaRPr lang="en-US" smtClean="0"/>
          </a:p>
          <a:p>
            <a:pPr eaLnBrk="1" hangingPunct="1"/>
            <a:r>
              <a:rPr lang="en-US" smtClean="0"/>
              <a:t>static String	toString(char c) </a:t>
            </a:r>
          </a:p>
          <a:p>
            <a:pPr eaLnBrk="1" hangingPunct="1"/>
            <a:r>
              <a:rPr lang="en-US" smtClean="0"/>
              <a:t>          Returns a String object representing the specified char.</a:t>
            </a:r>
          </a:p>
          <a:p>
            <a:pPr eaLnBrk="1" hangingPunct="1"/>
            <a:r>
              <a:rPr lang="en-US" smtClean="0"/>
              <a:t>static char toLowerCase(char ch) </a:t>
            </a:r>
          </a:p>
          <a:p>
            <a:pPr eaLnBrk="1" hangingPunct="1"/>
            <a:r>
              <a:rPr lang="en-US" smtClean="0"/>
              <a:t>          Converts the character argument to lowercase </a:t>
            </a:r>
          </a:p>
          <a:p>
            <a:pPr eaLnBrk="1" hangingPunct="1"/>
            <a:r>
              <a:rPr lang="en-US" smtClean="0"/>
              <a:t>static char toUpperCase(char ch) </a:t>
            </a:r>
          </a:p>
          <a:p>
            <a:pPr eaLnBrk="1" hangingPunct="1"/>
            <a:r>
              <a:rPr lang="en-US" smtClean="0"/>
              <a:t>          Converts the character argument to uppercase .</a:t>
            </a:r>
          </a:p>
          <a:p>
            <a:pPr eaLnBrk="1" hangingPunct="1"/>
            <a:endParaRPr lang="en-US" smtClean="0"/>
          </a:p>
        </p:txBody>
      </p:sp>
      <p:sp>
        <p:nvSpPr>
          <p:cNvPr id="177157"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E59CBF-1654-408C-8536-53AABEF20DBE}" type="slidenum">
              <a:rPr lang="en-US" smtClean="0"/>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5/12/2016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enda 5 Points">
    <p:spTree>
      <p:nvGrpSpPr>
        <p:cNvPr id="1" name=""/>
        <p:cNvGrpSpPr/>
        <p:nvPr/>
      </p:nvGrpSpPr>
      <p:grpSpPr>
        <a:xfrm>
          <a:off x="0" y="0"/>
          <a:ext cx="0" cy="0"/>
          <a:chOff x="0" y="0"/>
          <a:chExt cx="0" cy="0"/>
        </a:xfrm>
      </p:grpSpPr>
      <p:sp>
        <p:nvSpPr>
          <p:cNvPr id="2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39" name="Text Placeholder 38"/>
          <p:cNvSpPr>
            <a:spLocks noGrp="1"/>
          </p:cNvSpPr>
          <p:nvPr>
            <p:ph type="body" sz="quarter" idx="10"/>
          </p:nvPr>
        </p:nvSpPr>
        <p:spPr>
          <a:xfrm>
            <a:off x="1005339" y="1350509"/>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0" name="Text Placeholder 38"/>
          <p:cNvSpPr>
            <a:spLocks noGrp="1"/>
          </p:cNvSpPr>
          <p:nvPr>
            <p:ph type="body" sz="quarter" idx="11"/>
          </p:nvPr>
        </p:nvSpPr>
        <p:spPr>
          <a:xfrm>
            <a:off x="1005339" y="2380789"/>
            <a:ext cx="7010400"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1" name="Text Placeholder 38"/>
          <p:cNvSpPr>
            <a:spLocks noGrp="1"/>
          </p:cNvSpPr>
          <p:nvPr>
            <p:ph type="body" sz="quarter" idx="12"/>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2" name="Text Placeholder 38"/>
          <p:cNvSpPr>
            <a:spLocks noGrp="1"/>
          </p:cNvSpPr>
          <p:nvPr>
            <p:ph type="body" sz="quarter" idx="13"/>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1" name="Text Placeholder 38"/>
          <p:cNvSpPr>
            <a:spLocks noGrp="1"/>
          </p:cNvSpPr>
          <p:nvPr>
            <p:ph type="body" sz="quarter" idx="14"/>
          </p:nvPr>
        </p:nvSpPr>
        <p:spPr>
          <a:xfrm>
            <a:off x="1005339" y="550412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ext Layout 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p:spPr>
        <p:txBody>
          <a:bodyPr anchor="ctr"/>
          <a:lstStyle/>
          <a:p>
            <a:pPr algn="ctr" defTabSz="457200"/>
            <a:endParaRPr lang="en-US">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ext Layout 1">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5/12/2016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5/12/2016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5/12/2016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5/12/2016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5/12/2016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5/12/2016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7"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5/12/2016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3" r:id="rId15"/>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hyperlink" Target="http://java.sun.com/docs/books/jls/third_edition/html/lexical.html" TargetMode="External"/><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charset="0"/>
                <a:cs typeface="Arial" charset="0"/>
              </a:rPr>
              <a:t>Java Programming</a:t>
            </a:r>
            <a:endParaRPr lang="en-US" dirty="0"/>
          </a:p>
        </p:txBody>
      </p:sp>
      <p:sp>
        <p:nvSpPr>
          <p:cNvPr id="3" name="Subtitle 2"/>
          <p:cNvSpPr>
            <a:spLocks noGrp="1"/>
          </p:cNvSpPr>
          <p:nvPr>
            <p:ph type="subTitle" idx="1"/>
          </p:nvPr>
        </p:nvSpPr>
        <p:spPr/>
        <p:txBody>
          <a:bodyPr/>
          <a:lstStyle/>
          <a:p>
            <a:r>
              <a:rPr lang="en-US" dirty="0" smtClean="0">
                <a:solidFill>
                  <a:schemeClr val="tx1"/>
                </a:solidFill>
                <a:latin typeface="Arial" charset="0"/>
                <a:cs typeface="Arial" charset="0"/>
              </a:rPr>
              <a:t>Wrapper Classes, I/O Streams, Annotation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p:cNvSpPr>
          <p:nvPr>
            <p:ph idx="4294967295"/>
          </p:nvPr>
        </p:nvSpPr>
        <p:spPr>
          <a:xfrm>
            <a:off x="0" y="1066800"/>
            <a:ext cx="8229600" cy="5029200"/>
          </a:xfrm>
        </p:spPr>
        <p:txBody>
          <a:bodyPr/>
          <a:lstStyle/>
          <a:p>
            <a:pPr algn="just" eaLnBrk="1" hangingPunct="1"/>
            <a:r>
              <a:rPr sz="2400" smtClean="0">
                <a:solidFill>
                  <a:schemeClr val="tx1"/>
                </a:solidFill>
                <a:cs typeface="Arial" charset="0"/>
              </a:rPr>
              <a:t>Character class is a wrapper class for character data types. The constructor for Character is:</a:t>
            </a:r>
          </a:p>
          <a:p>
            <a:pPr lvl="1" algn="just" eaLnBrk="1" hangingPunct="1"/>
            <a:r>
              <a:rPr sz="2400" b="1" smtClean="0">
                <a:solidFill>
                  <a:schemeClr val="tx1"/>
                </a:solidFill>
              </a:rPr>
              <a:t>Character(char c)</a:t>
            </a:r>
          </a:p>
          <a:p>
            <a:pPr lvl="1" algn="just" eaLnBrk="1" hangingPunct="1"/>
            <a:r>
              <a:rPr sz="2400" smtClean="0">
                <a:solidFill>
                  <a:schemeClr val="tx1"/>
                </a:solidFill>
              </a:rPr>
              <a:t>Here, c specifies the character to be wrapped by the Character object</a:t>
            </a:r>
          </a:p>
          <a:p>
            <a:pPr algn="just" eaLnBrk="1" hangingPunct="1"/>
            <a:endParaRPr sz="2400" smtClean="0">
              <a:solidFill>
                <a:schemeClr val="tx1"/>
              </a:solidFill>
              <a:cs typeface="Arial" charset="0"/>
            </a:endParaRPr>
          </a:p>
          <a:p>
            <a:pPr algn="just" eaLnBrk="1" hangingPunct="1"/>
            <a:r>
              <a:rPr sz="2400" smtClean="0">
                <a:solidFill>
                  <a:schemeClr val="tx1"/>
                </a:solidFill>
                <a:cs typeface="Arial" charset="0"/>
              </a:rPr>
              <a:t>After a Character object is created, you can retrieve the primitive character value from it using:</a:t>
            </a:r>
          </a:p>
          <a:p>
            <a:pPr lvl="1" eaLnBrk="1" hangingPunct="1"/>
            <a:r>
              <a:rPr sz="2400" b="1" smtClean="0">
                <a:solidFill>
                  <a:schemeClr val="tx1"/>
                </a:solidFill>
              </a:rPr>
              <a:t>char charValue</a:t>
            </a:r>
            <a:r>
              <a:rPr b="1" smtClean="0">
                <a:solidFill>
                  <a:schemeClr val="tx1"/>
                </a:solidFill>
              </a:rPr>
              <a:t>( ) </a:t>
            </a:r>
          </a:p>
        </p:txBody>
      </p:sp>
      <p:sp>
        <p:nvSpPr>
          <p:cNvPr id="91139" name="Rectangle 2"/>
          <p:cNvSpPr>
            <a:spLocks noGrp="1"/>
          </p:cNvSpPr>
          <p:nvPr>
            <p:ph type="title" idx="4294967295"/>
          </p:nvPr>
        </p:nvSpPr>
        <p:spPr>
          <a:xfrm>
            <a:off x="0" y="228600"/>
            <a:ext cx="7564438" cy="554038"/>
          </a:xfrm>
        </p:spPr>
        <p:txBody>
          <a:bodyPr>
            <a:normAutofit fontScale="90000"/>
          </a:bodyPr>
          <a:lstStyle/>
          <a:p>
            <a:pPr eaLnBrk="1" hangingPunct="1"/>
            <a:r>
              <a:rPr smtClean="0">
                <a:solidFill>
                  <a:schemeClr val="tx1"/>
                </a:solidFill>
                <a:cs typeface="Arial" charset="0"/>
              </a:rPr>
              <a:t>The Character Class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p:cNvSpPr>
          <p:nvPr>
            <p:ph idx="4294967295"/>
          </p:nvPr>
        </p:nvSpPr>
        <p:spPr>
          <a:xfrm>
            <a:off x="0" y="1066800"/>
            <a:ext cx="8229600" cy="5029200"/>
          </a:xfrm>
        </p:spPr>
        <p:txBody>
          <a:bodyPr/>
          <a:lstStyle/>
          <a:p>
            <a:pPr algn="just" eaLnBrk="1" hangingPunct="1"/>
            <a:r>
              <a:rPr sz="2400" smtClean="0">
                <a:solidFill>
                  <a:schemeClr val="tx1"/>
                </a:solidFill>
                <a:cs typeface="Arial" charset="0"/>
              </a:rPr>
              <a:t>The Boolean class is a wrapper around boolean values</a:t>
            </a:r>
          </a:p>
          <a:p>
            <a:pPr algn="just" eaLnBrk="1" hangingPunct="1"/>
            <a:endParaRPr sz="2400" smtClean="0">
              <a:solidFill>
                <a:schemeClr val="tx1"/>
              </a:solidFill>
              <a:cs typeface="Arial" charset="0"/>
            </a:endParaRPr>
          </a:p>
          <a:p>
            <a:pPr algn="just" eaLnBrk="1" hangingPunct="1"/>
            <a:r>
              <a:rPr sz="2400" smtClean="0">
                <a:solidFill>
                  <a:schemeClr val="tx1"/>
                </a:solidFill>
                <a:cs typeface="Arial" charset="0"/>
              </a:rPr>
              <a:t>It has the following constructors:</a:t>
            </a:r>
          </a:p>
          <a:p>
            <a:pPr lvl="1" algn="just" eaLnBrk="1" hangingPunct="1"/>
            <a:r>
              <a:rPr sz="2400" b="1" smtClean="0">
                <a:solidFill>
                  <a:schemeClr val="tx1"/>
                </a:solidFill>
              </a:rPr>
              <a:t>Boolean(boolean bValue)</a:t>
            </a:r>
          </a:p>
          <a:p>
            <a:pPr lvl="2" algn="just" eaLnBrk="1" hangingPunct="1"/>
            <a:r>
              <a:rPr sz="2400" smtClean="0">
                <a:solidFill>
                  <a:schemeClr val="tx1"/>
                </a:solidFill>
              </a:rPr>
              <a:t>Here, bValue can be either true or false</a:t>
            </a:r>
          </a:p>
          <a:p>
            <a:pPr lvl="1" algn="just" eaLnBrk="1" hangingPunct="1"/>
            <a:r>
              <a:rPr sz="2400" b="1" smtClean="0">
                <a:solidFill>
                  <a:schemeClr val="tx1"/>
                </a:solidFill>
              </a:rPr>
              <a:t>Boolean(String str)</a:t>
            </a:r>
          </a:p>
          <a:p>
            <a:pPr lvl="2" algn="just" eaLnBrk="1" hangingPunct="1"/>
            <a:r>
              <a:rPr sz="2400" smtClean="0">
                <a:solidFill>
                  <a:schemeClr val="tx1"/>
                </a:solidFill>
              </a:rPr>
              <a:t>The object created by this constructor will have the value true or false depending upon the string value in str – “true” or “false”</a:t>
            </a:r>
          </a:p>
          <a:p>
            <a:pPr lvl="2" eaLnBrk="1" hangingPunct="1"/>
            <a:r>
              <a:rPr sz="2400" smtClean="0">
                <a:solidFill>
                  <a:schemeClr val="tx1"/>
                </a:solidFill>
              </a:rPr>
              <a:t>The value of str can be in upper case or lower case</a:t>
            </a:r>
          </a:p>
        </p:txBody>
      </p:sp>
      <p:sp>
        <p:nvSpPr>
          <p:cNvPr id="92163" name="Rectangle 2"/>
          <p:cNvSpPr>
            <a:spLocks noGrp="1"/>
          </p:cNvSpPr>
          <p:nvPr>
            <p:ph type="title" idx="4294967295"/>
          </p:nvPr>
        </p:nvSpPr>
        <p:spPr>
          <a:xfrm>
            <a:off x="0" y="228600"/>
            <a:ext cx="7564438" cy="554038"/>
          </a:xfrm>
        </p:spPr>
        <p:txBody>
          <a:bodyPr>
            <a:normAutofit fontScale="90000"/>
          </a:bodyPr>
          <a:lstStyle/>
          <a:p>
            <a:pPr eaLnBrk="1" hangingPunct="1"/>
            <a:r>
              <a:rPr smtClean="0">
                <a:solidFill>
                  <a:schemeClr val="tx1"/>
                </a:solidFill>
                <a:cs typeface="Arial" charset="0"/>
              </a:rPr>
              <a:t>The Boolean Class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p:cNvSpPr>
          <p:nvPr>
            <p:ph idx="4294967295"/>
          </p:nvPr>
        </p:nvSpPr>
        <p:spPr>
          <a:xfrm>
            <a:off x="0" y="990600"/>
            <a:ext cx="8534400" cy="5029200"/>
          </a:xfrm>
        </p:spPr>
        <p:txBody>
          <a:bodyPr>
            <a:normAutofit fontScale="92500" lnSpcReduction="20000"/>
          </a:bodyPr>
          <a:lstStyle/>
          <a:p>
            <a:pPr algn="just"/>
            <a:r>
              <a:rPr smtClean="0">
                <a:solidFill>
                  <a:schemeClr val="tx1"/>
                </a:solidFill>
                <a:cs typeface="Arial" charset="0"/>
              </a:rPr>
              <a:t>Class </a:t>
            </a:r>
            <a:r>
              <a:rPr b="1" smtClean="0">
                <a:solidFill>
                  <a:schemeClr val="tx1"/>
                </a:solidFill>
                <a:cs typeface="Arial" charset="0"/>
              </a:rPr>
              <a:t>Float</a:t>
            </a:r>
            <a:r>
              <a:rPr smtClean="0">
                <a:solidFill>
                  <a:schemeClr val="tx1"/>
                </a:solidFill>
                <a:cs typeface="Arial" charset="0"/>
              </a:rPr>
              <a:t> is a wrapper for floating-point values of type </a:t>
            </a:r>
            <a:r>
              <a:rPr b="1" smtClean="0">
                <a:solidFill>
                  <a:schemeClr val="tx1"/>
                </a:solidFill>
                <a:cs typeface="Arial" charset="0"/>
              </a:rPr>
              <a:t>float</a:t>
            </a:r>
          </a:p>
          <a:p>
            <a:pPr algn="just" eaLnBrk="1" hangingPunct="1"/>
            <a:endParaRPr b="1" smtClean="0">
              <a:solidFill>
                <a:schemeClr val="tx1"/>
              </a:solidFill>
              <a:cs typeface="Arial" charset="0"/>
            </a:endParaRPr>
          </a:p>
          <a:p>
            <a:pPr algn="just" eaLnBrk="1" hangingPunct="1"/>
            <a:r>
              <a:rPr b="1" smtClean="0">
                <a:solidFill>
                  <a:schemeClr val="tx1"/>
                </a:solidFill>
                <a:cs typeface="Arial" charset="0"/>
              </a:rPr>
              <a:t>Float</a:t>
            </a:r>
            <a:r>
              <a:rPr smtClean="0">
                <a:solidFill>
                  <a:schemeClr val="tx1"/>
                </a:solidFill>
                <a:cs typeface="Arial" charset="0"/>
              </a:rPr>
              <a:t> objects can be constructed with a </a:t>
            </a:r>
            <a:r>
              <a:rPr b="1" smtClean="0">
                <a:solidFill>
                  <a:schemeClr val="tx1"/>
                </a:solidFill>
                <a:cs typeface="Arial" charset="0"/>
              </a:rPr>
              <a:t>float</a:t>
            </a:r>
            <a:r>
              <a:rPr smtClean="0">
                <a:solidFill>
                  <a:schemeClr val="tx1"/>
                </a:solidFill>
                <a:cs typeface="Arial" charset="0"/>
              </a:rPr>
              <a:t> value, or a string containing a floating-point value</a:t>
            </a:r>
          </a:p>
          <a:p>
            <a:pPr algn="just" eaLnBrk="1" hangingPunct="1"/>
            <a:endParaRPr smtClean="0">
              <a:solidFill>
                <a:schemeClr val="tx1"/>
              </a:solidFill>
              <a:cs typeface="Arial" charset="0"/>
            </a:endParaRPr>
          </a:p>
          <a:p>
            <a:pPr algn="just" eaLnBrk="1" hangingPunct="1"/>
            <a:r>
              <a:rPr smtClean="0">
                <a:solidFill>
                  <a:schemeClr val="tx1"/>
                </a:solidFill>
                <a:cs typeface="Arial" charset="0"/>
              </a:rPr>
              <a:t>The constructors for float are shown here:</a:t>
            </a:r>
          </a:p>
          <a:p>
            <a:pPr lvl="1" algn="just" eaLnBrk="1" hangingPunct="1">
              <a:buFont typeface="Gill Sans MT" pitchFamily="34" charset="0"/>
              <a:buNone/>
            </a:pPr>
            <a:r>
              <a:rPr sz="2000" b="1" smtClean="0">
                <a:solidFill>
                  <a:schemeClr val="tx1"/>
                </a:solidFill>
              </a:rPr>
              <a:t>Float( float num)</a:t>
            </a:r>
          </a:p>
          <a:p>
            <a:pPr lvl="1" algn="just" eaLnBrk="1" hangingPunct="1">
              <a:buFont typeface="Gill Sans MT" pitchFamily="34" charset="0"/>
              <a:buNone/>
            </a:pPr>
            <a:r>
              <a:rPr sz="2000" b="1" smtClean="0">
                <a:solidFill>
                  <a:schemeClr val="tx1"/>
                </a:solidFill>
              </a:rPr>
              <a:t>Float( String str)</a:t>
            </a:r>
            <a:r>
              <a:rPr sz="2000" smtClean="0">
                <a:solidFill>
                  <a:schemeClr val="tx1"/>
                </a:solidFill>
              </a:rPr>
              <a:t> throws NumberFormatException</a:t>
            </a:r>
          </a:p>
          <a:p>
            <a:pPr lvl="1" algn="just" eaLnBrk="1" hangingPunct="1"/>
            <a:endParaRPr sz="2000" smtClean="0">
              <a:solidFill>
                <a:schemeClr val="tx1"/>
              </a:solidFill>
            </a:endParaRPr>
          </a:p>
          <a:p>
            <a:pPr algn="just" eaLnBrk="1" hangingPunct="1"/>
            <a:r>
              <a:rPr smtClean="0">
                <a:solidFill>
                  <a:schemeClr val="tx1"/>
                </a:solidFill>
                <a:cs typeface="Arial" charset="0"/>
              </a:rPr>
              <a:t>Some methods of the </a:t>
            </a:r>
            <a:r>
              <a:rPr b="1" smtClean="0">
                <a:solidFill>
                  <a:schemeClr val="tx1"/>
                </a:solidFill>
                <a:cs typeface="Arial" charset="0"/>
              </a:rPr>
              <a:t>Float</a:t>
            </a:r>
            <a:r>
              <a:rPr smtClean="0">
                <a:solidFill>
                  <a:schemeClr val="tx1"/>
                </a:solidFill>
                <a:cs typeface="Arial" charset="0"/>
              </a:rPr>
              <a:t> class:</a:t>
            </a:r>
          </a:p>
          <a:p>
            <a:pPr lvl="1" algn="just" eaLnBrk="1" hangingPunct="1">
              <a:buFont typeface="Gill Sans MT" pitchFamily="34" charset="0"/>
              <a:buNone/>
            </a:pPr>
            <a:r>
              <a:rPr sz="2000" b="1" smtClean="0">
                <a:solidFill>
                  <a:schemeClr val="tx1"/>
                </a:solidFill>
              </a:rPr>
              <a:t>static Float valueOf( String str) </a:t>
            </a:r>
            <a:r>
              <a:rPr sz="2000" smtClean="0">
                <a:solidFill>
                  <a:schemeClr val="tx1"/>
                </a:solidFill>
              </a:rPr>
              <a:t>throws NumberFormatException</a:t>
            </a:r>
          </a:p>
          <a:p>
            <a:pPr lvl="1" algn="just" eaLnBrk="1" hangingPunct="1">
              <a:buFont typeface="Gill Sans MT" pitchFamily="34" charset="0"/>
              <a:buNone/>
            </a:pPr>
            <a:endParaRPr sz="2000" smtClean="0">
              <a:solidFill>
                <a:schemeClr val="tx1"/>
              </a:solidFill>
            </a:endParaRPr>
          </a:p>
          <a:p>
            <a:pPr lvl="1" algn="just" eaLnBrk="1" hangingPunct="1">
              <a:spcBef>
                <a:spcPct val="0"/>
              </a:spcBef>
              <a:buFont typeface="Gill Sans MT" pitchFamily="34" charset="0"/>
              <a:buNone/>
            </a:pPr>
            <a:r>
              <a:rPr sz="2000" b="1" smtClean="0">
                <a:solidFill>
                  <a:schemeClr val="tx1"/>
                </a:solidFill>
              </a:rPr>
              <a:t>float floatValue( ) </a:t>
            </a:r>
            <a:r>
              <a:rPr sz="2000" smtClean="0">
                <a:solidFill>
                  <a:schemeClr val="tx1"/>
                </a:solidFill>
              </a:rPr>
              <a:t>returns the value of the invoking object as a </a:t>
            </a:r>
            <a:r>
              <a:rPr sz="2000" b="1" smtClean="0">
                <a:solidFill>
                  <a:schemeClr val="tx1"/>
                </a:solidFill>
              </a:rPr>
              <a:t>float</a:t>
            </a:r>
            <a:r>
              <a:rPr sz="2000" smtClean="0">
                <a:solidFill>
                  <a:schemeClr val="tx1"/>
                </a:solidFill>
              </a:rPr>
              <a:t> value</a:t>
            </a:r>
          </a:p>
        </p:txBody>
      </p:sp>
      <p:sp>
        <p:nvSpPr>
          <p:cNvPr id="93187" name="Rectangle 2"/>
          <p:cNvSpPr>
            <a:spLocks noGrp="1"/>
          </p:cNvSpPr>
          <p:nvPr>
            <p:ph type="title" idx="4294967295"/>
          </p:nvPr>
        </p:nvSpPr>
        <p:spPr>
          <a:xfrm>
            <a:off x="0" y="152400"/>
            <a:ext cx="7564438" cy="554038"/>
          </a:xfrm>
        </p:spPr>
        <p:txBody>
          <a:bodyPr>
            <a:normAutofit fontScale="90000"/>
          </a:bodyPr>
          <a:lstStyle/>
          <a:p>
            <a:pPr eaLnBrk="1" hangingPunct="1"/>
            <a:r>
              <a:rPr smtClean="0">
                <a:solidFill>
                  <a:schemeClr val="tx1"/>
                </a:solidFill>
                <a:cs typeface="Arial" charset="0"/>
              </a:rPr>
              <a:t>The Float Class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p:cNvSpPr>
          <p:nvPr>
            <p:ph idx="4294967295"/>
          </p:nvPr>
        </p:nvSpPr>
        <p:spPr>
          <a:xfrm>
            <a:off x="0" y="990600"/>
            <a:ext cx="8534400" cy="5029200"/>
          </a:xfrm>
        </p:spPr>
        <p:txBody>
          <a:bodyPr>
            <a:normAutofit fontScale="92500" lnSpcReduction="20000"/>
          </a:bodyPr>
          <a:lstStyle/>
          <a:p>
            <a:pPr algn="just"/>
            <a:r>
              <a:rPr smtClean="0">
                <a:solidFill>
                  <a:schemeClr val="tx1"/>
                </a:solidFill>
                <a:cs typeface="Arial" charset="0"/>
              </a:rPr>
              <a:t>Class </a:t>
            </a:r>
            <a:r>
              <a:rPr b="1" smtClean="0">
                <a:solidFill>
                  <a:schemeClr val="tx1"/>
                </a:solidFill>
                <a:cs typeface="Arial" charset="0"/>
              </a:rPr>
              <a:t>Double</a:t>
            </a:r>
            <a:r>
              <a:rPr smtClean="0">
                <a:solidFill>
                  <a:schemeClr val="tx1"/>
                </a:solidFill>
                <a:cs typeface="Arial" charset="0"/>
              </a:rPr>
              <a:t> is a wrapper for floating-point values of type </a:t>
            </a:r>
            <a:r>
              <a:rPr b="1" smtClean="0">
                <a:solidFill>
                  <a:schemeClr val="tx1"/>
                </a:solidFill>
                <a:cs typeface="Arial" charset="0"/>
              </a:rPr>
              <a:t>double</a:t>
            </a:r>
          </a:p>
          <a:p>
            <a:pPr algn="just" eaLnBrk="1" hangingPunct="1"/>
            <a:endParaRPr b="1" smtClean="0">
              <a:solidFill>
                <a:schemeClr val="tx1"/>
              </a:solidFill>
              <a:cs typeface="Arial" charset="0"/>
            </a:endParaRPr>
          </a:p>
          <a:p>
            <a:pPr algn="just" eaLnBrk="1" hangingPunct="1"/>
            <a:r>
              <a:rPr b="1" smtClean="0">
                <a:solidFill>
                  <a:schemeClr val="tx1"/>
                </a:solidFill>
                <a:cs typeface="Arial" charset="0"/>
              </a:rPr>
              <a:t>Double</a:t>
            </a:r>
            <a:r>
              <a:rPr smtClean="0">
                <a:solidFill>
                  <a:schemeClr val="tx1"/>
                </a:solidFill>
                <a:cs typeface="Arial" charset="0"/>
              </a:rPr>
              <a:t> objects can be constructed with a </a:t>
            </a:r>
            <a:r>
              <a:rPr b="1" smtClean="0">
                <a:solidFill>
                  <a:schemeClr val="tx1"/>
                </a:solidFill>
                <a:cs typeface="Arial" charset="0"/>
              </a:rPr>
              <a:t>double</a:t>
            </a:r>
            <a:r>
              <a:rPr smtClean="0">
                <a:solidFill>
                  <a:schemeClr val="tx1"/>
                </a:solidFill>
                <a:cs typeface="Arial" charset="0"/>
              </a:rPr>
              <a:t> value, or a string containing a floating-point value</a:t>
            </a:r>
          </a:p>
          <a:p>
            <a:pPr algn="just" eaLnBrk="1" hangingPunct="1"/>
            <a:endParaRPr smtClean="0">
              <a:solidFill>
                <a:schemeClr val="tx1"/>
              </a:solidFill>
              <a:cs typeface="Arial" charset="0"/>
            </a:endParaRPr>
          </a:p>
          <a:p>
            <a:pPr algn="just" eaLnBrk="1" hangingPunct="1"/>
            <a:r>
              <a:rPr smtClean="0">
                <a:solidFill>
                  <a:schemeClr val="tx1"/>
                </a:solidFill>
                <a:cs typeface="Arial" charset="0"/>
              </a:rPr>
              <a:t>The constructors for double are shown here:</a:t>
            </a:r>
          </a:p>
          <a:p>
            <a:pPr lvl="1" algn="just" eaLnBrk="1" hangingPunct="1">
              <a:buFont typeface="Gill Sans MT" pitchFamily="34" charset="0"/>
              <a:buNone/>
            </a:pPr>
            <a:r>
              <a:rPr sz="2000" b="1" smtClean="0">
                <a:solidFill>
                  <a:schemeClr val="tx1"/>
                </a:solidFill>
              </a:rPr>
              <a:t>Double( double num)</a:t>
            </a:r>
          </a:p>
          <a:p>
            <a:pPr lvl="1" algn="just" eaLnBrk="1" hangingPunct="1">
              <a:buFont typeface="Gill Sans MT" pitchFamily="34" charset="0"/>
              <a:buNone/>
            </a:pPr>
            <a:r>
              <a:rPr sz="2000" b="1" smtClean="0">
                <a:solidFill>
                  <a:schemeClr val="tx1"/>
                </a:solidFill>
              </a:rPr>
              <a:t>Double( String str)</a:t>
            </a:r>
            <a:r>
              <a:rPr sz="2000" smtClean="0">
                <a:solidFill>
                  <a:schemeClr val="tx1"/>
                </a:solidFill>
              </a:rPr>
              <a:t> throws NumberFormatException</a:t>
            </a:r>
          </a:p>
          <a:p>
            <a:pPr lvl="1" algn="just" eaLnBrk="1" hangingPunct="1"/>
            <a:endParaRPr sz="2000" smtClean="0">
              <a:solidFill>
                <a:schemeClr val="tx1"/>
              </a:solidFill>
            </a:endParaRPr>
          </a:p>
          <a:p>
            <a:pPr algn="just" eaLnBrk="1" hangingPunct="1"/>
            <a:r>
              <a:rPr smtClean="0">
                <a:solidFill>
                  <a:schemeClr val="tx1"/>
                </a:solidFill>
                <a:cs typeface="Arial" charset="0"/>
              </a:rPr>
              <a:t>Some methods of the </a:t>
            </a:r>
            <a:r>
              <a:rPr b="1" smtClean="0">
                <a:solidFill>
                  <a:schemeClr val="tx1"/>
                </a:solidFill>
                <a:cs typeface="Arial" charset="0"/>
              </a:rPr>
              <a:t>Double</a:t>
            </a:r>
            <a:r>
              <a:rPr smtClean="0">
                <a:solidFill>
                  <a:schemeClr val="tx1"/>
                </a:solidFill>
                <a:cs typeface="Arial" charset="0"/>
              </a:rPr>
              <a:t> class:</a:t>
            </a:r>
          </a:p>
          <a:p>
            <a:pPr lvl="1" algn="just" eaLnBrk="1" hangingPunct="1">
              <a:buFont typeface="Gill Sans MT" pitchFamily="34" charset="0"/>
              <a:buNone/>
            </a:pPr>
            <a:r>
              <a:rPr sz="2000" b="1" smtClean="0">
                <a:solidFill>
                  <a:schemeClr val="tx1"/>
                </a:solidFill>
              </a:rPr>
              <a:t>static Double valueOf( String str) </a:t>
            </a:r>
            <a:r>
              <a:rPr sz="2000" smtClean="0">
                <a:solidFill>
                  <a:schemeClr val="tx1"/>
                </a:solidFill>
              </a:rPr>
              <a:t>throws NumberFormatException</a:t>
            </a:r>
          </a:p>
          <a:p>
            <a:pPr lvl="1" algn="just" eaLnBrk="1" hangingPunct="1">
              <a:buFont typeface="Gill Sans MT" pitchFamily="34" charset="0"/>
              <a:buNone/>
            </a:pPr>
            <a:endParaRPr sz="2000" smtClean="0">
              <a:solidFill>
                <a:schemeClr val="tx1"/>
              </a:solidFill>
            </a:endParaRPr>
          </a:p>
          <a:p>
            <a:pPr lvl="1" algn="just" eaLnBrk="1" hangingPunct="1">
              <a:spcBef>
                <a:spcPct val="0"/>
              </a:spcBef>
              <a:buFont typeface="Gill Sans MT" pitchFamily="34" charset="0"/>
              <a:buNone/>
            </a:pPr>
            <a:r>
              <a:rPr sz="2000" b="1" smtClean="0">
                <a:solidFill>
                  <a:schemeClr val="tx1"/>
                </a:solidFill>
              </a:rPr>
              <a:t>double doubleValue( ) </a:t>
            </a:r>
            <a:r>
              <a:rPr sz="2000" smtClean="0">
                <a:solidFill>
                  <a:schemeClr val="tx1"/>
                </a:solidFill>
              </a:rPr>
              <a:t>returns the value of the invoking object as a </a:t>
            </a:r>
            <a:r>
              <a:rPr sz="2000" b="1" smtClean="0">
                <a:solidFill>
                  <a:schemeClr val="tx1"/>
                </a:solidFill>
              </a:rPr>
              <a:t>double</a:t>
            </a:r>
            <a:r>
              <a:rPr sz="2000" smtClean="0">
                <a:solidFill>
                  <a:schemeClr val="tx1"/>
                </a:solidFill>
              </a:rPr>
              <a:t> value</a:t>
            </a:r>
          </a:p>
        </p:txBody>
      </p:sp>
      <p:sp>
        <p:nvSpPr>
          <p:cNvPr id="94211" name="Rectangle 2"/>
          <p:cNvSpPr>
            <a:spLocks noGrp="1"/>
          </p:cNvSpPr>
          <p:nvPr>
            <p:ph type="title" idx="4294967295"/>
          </p:nvPr>
        </p:nvSpPr>
        <p:spPr>
          <a:xfrm>
            <a:off x="0" y="228600"/>
            <a:ext cx="7564438" cy="554038"/>
          </a:xfrm>
        </p:spPr>
        <p:txBody>
          <a:bodyPr>
            <a:normAutofit fontScale="90000"/>
          </a:bodyPr>
          <a:lstStyle/>
          <a:p>
            <a:pPr eaLnBrk="1" hangingPunct="1"/>
            <a:r>
              <a:rPr smtClean="0">
                <a:solidFill>
                  <a:schemeClr val="tx1"/>
                </a:solidFill>
                <a:cs typeface="Arial" charset="0"/>
              </a:rPr>
              <a:t>The Double Class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p:cNvSpPr>
          <p:nvPr>
            <p:ph idx="4294967295"/>
          </p:nvPr>
        </p:nvSpPr>
        <p:spPr>
          <a:xfrm>
            <a:off x="500063" y="1066800"/>
            <a:ext cx="8643937" cy="5029200"/>
          </a:xfrm>
        </p:spPr>
        <p:txBody>
          <a:bodyPr/>
          <a:lstStyle/>
          <a:p>
            <a:pPr algn="just" eaLnBrk="1" hangingPunct="1"/>
            <a:r>
              <a:rPr smtClean="0">
                <a:solidFill>
                  <a:schemeClr val="tx1"/>
                </a:solidFill>
                <a:cs typeface="Arial" charset="0"/>
              </a:rPr>
              <a:t>Class </a:t>
            </a:r>
            <a:r>
              <a:rPr b="1" smtClean="0">
                <a:solidFill>
                  <a:schemeClr val="tx1"/>
                </a:solidFill>
                <a:cs typeface="Arial" charset="0"/>
              </a:rPr>
              <a:t>Long</a:t>
            </a:r>
            <a:r>
              <a:rPr smtClean="0">
                <a:solidFill>
                  <a:schemeClr val="tx1"/>
                </a:solidFill>
                <a:cs typeface="Arial" charset="0"/>
              </a:rPr>
              <a:t> is a wrapper for values of type </a:t>
            </a:r>
            <a:r>
              <a:rPr b="1" smtClean="0">
                <a:solidFill>
                  <a:schemeClr val="tx1"/>
                </a:solidFill>
                <a:cs typeface="Arial" charset="0"/>
              </a:rPr>
              <a:t>long</a:t>
            </a:r>
          </a:p>
          <a:p>
            <a:pPr algn="just" eaLnBrk="1" hangingPunct="1"/>
            <a:endParaRPr sz="800" b="1" smtClean="0">
              <a:solidFill>
                <a:schemeClr val="tx1"/>
              </a:solidFill>
              <a:cs typeface="Arial" charset="0"/>
            </a:endParaRPr>
          </a:p>
          <a:p>
            <a:pPr algn="just" eaLnBrk="1" hangingPunct="1"/>
            <a:r>
              <a:rPr b="1" smtClean="0">
                <a:solidFill>
                  <a:schemeClr val="tx1"/>
                </a:solidFill>
                <a:cs typeface="Arial" charset="0"/>
              </a:rPr>
              <a:t>Long </a:t>
            </a:r>
            <a:r>
              <a:rPr smtClean="0">
                <a:solidFill>
                  <a:schemeClr val="tx1"/>
                </a:solidFill>
                <a:cs typeface="Arial" charset="0"/>
              </a:rPr>
              <a:t>objects can be constructed with a </a:t>
            </a:r>
            <a:r>
              <a:rPr b="1" smtClean="0">
                <a:solidFill>
                  <a:schemeClr val="tx1"/>
                </a:solidFill>
                <a:cs typeface="Arial" charset="0"/>
              </a:rPr>
              <a:t>long</a:t>
            </a:r>
            <a:r>
              <a:rPr smtClean="0">
                <a:solidFill>
                  <a:schemeClr val="tx1"/>
                </a:solidFill>
                <a:cs typeface="Arial" charset="0"/>
              </a:rPr>
              <a:t> value, or a string containing a long value</a:t>
            </a:r>
          </a:p>
          <a:p>
            <a:pPr algn="just" eaLnBrk="1" hangingPunct="1"/>
            <a:endParaRPr sz="800" smtClean="0">
              <a:solidFill>
                <a:schemeClr val="tx1"/>
              </a:solidFill>
              <a:cs typeface="Arial" charset="0"/>
            </a:endParaRPr>
          </a:p>
          <a:p>
            <a:pPr algn="just" eaLnBrk="1" hangingPunct="1"/>
            <a:r>
              <a:rPr smtClean="0">
                <a:solidFill>
                  <a:schemeClr val="tx1"/>
                </a:solidFill>
                <a:cs typeface="Arial" charset="0"/>
              </a:rPr>
              <a:t>The constructors for long are shown here:</a:t>
            </a:r>
          </a:p>
          <a:p>
            <a:pPr lvl="1" algn="just" eaLnBrk="1" hangingPunct="1">
              <a:buFont typeface="Gill Sans MT" pitchFamily="34" charset="0"/>
              <a:buNone/>
            </a:pPr>
            <a:r>
              <a:rPr sz="2000" b="1" smtClean="0">
                <a:solidFill>
                  <a:schemeClr val="tx1"/>
                </a:solidFill>
              </a:rPr>
              <a:t>Long( long num)</a:t>
            </a:r>
          </a:p>
          <a:p>
            <a:pPr lvl="1" algn="just" eaLnBrk="1" hangingPunct="1">
              <a:buFont typeface="Gill Sans MT" pitchFamily="34" charset="0"/>
              <a:buNone/>
            </a:pPr>
            <a:r>
              <a:rPr sz="2000" b="1" smtClean="0">
                <a:solidFill>
                  <a:schemeClr val="tx1"/>
                </a:solidFill>
              </a:rPr>
              <a:t>Long( String str) </a:t>
            </a:r>
            <a:r>
              <a:rPr sz="2000" smtClean="0">
                <a:solidFill>
                  <a:schemeClr val="tx1"/>
                </a:solidFill>
              </a:rPr>
              <a:t>throws NumberFormatException</a:t>
            </a:r>
          </a:p>
          <a:p>
            <a:pPr lvl="1" algn="just" eaLnBrk="1" hangingPunct="1"/>
            <a:endParaRPr sz="800" smtClean="0">
              <a:solidFill>
                <a:schemeClr val="tx1"/>
              </a:solidFill>
            </a:endParaRPr>
          </a:p>
          <a:p>
            <a:pPr algn="just" eaLnBrk="1" hangingPunct="1"/>
            <a:r>
              <a:rPr smtClean="0">
                <a:solidFill>
                  <a:schemeClr val="tx1"/>
                </a:solidFill>
                <a:cs typeface="Arial" charset="0"/>
              </a:rPr>
              <a:t>Some methods of the </a:t>
            </a:r>
            <a:r>
              <a:rPr b="1" smtClean="0">
                <a:solidFill>
                  <a:schemeClr val="tx1"/>
                </a:solidFill>
                <a:cs typeface="Arial" charset="0"/>
              </a:rPr>
              <a:t>Long</a:t>
            </a:r>
            <a:r>
              <a:rPr smtClean="0">
                <a:solidFill>
                  <a:schemeClr val="tx1"/>
                </a:solidFill>
                <a:cs typeface="Arial" charset="0"/>
              </a:rPr>
              <a:t> class:</a:t>
            </a:r>
          </a:p>
          <a:p>
            <a:pPr lvl="1" algn="just" eaLnBrk="1" hangingPunct="1">
              <a:buFont typeface="Gill Sans MT" pitchFamily="34" charset="0"/>
              <a:buNone/>
            </a:pPr>
            <a:r>
              <a:rPr sz="2000" b="1" smtClean="0">
                <a:solidFill>
                  <a:schemeClr val="tx1"/>
                </a:solidFill>
              </a:rPr>
              <a:t>static Long valueOf(String str) </a:t>
            </a:r>
            <a:r>
              <a:rPr sz="2000" smtClean="0">
                <a:solidFill>
                  <a:schemeClr val="tx1"/>
                </a:solidFill>
              </a:rPr>
              <a:t>throws NumberFormatException</a:t>
            </a:r>
          </a:p>
          <a:p>
            <a:pPr lvl="1" algn="just" eaLnBrk="1" hangingPunct="1">
              <a:buFont typeface="Gill Sans MT" pitchFamily="34" charset="0"/>
              <a:buNone/>
            </a:pPr>
            <a:endParaRPr sz="800" smtClean="0">
              <a:solidFill>
                <a:schemeClr val="tx1"/>
              </a:solidFill>
            </a:endParaRPr>
          </a:p>
          <a:p>
            <a:pPr lvl="1" algn="just" eaLnBrk="1" hangingPunct="1">
              <a:spcBef>
                <a:spcPct val="0"/>
              </a:spcBef>
              <a:buFont typeface="Gill Sans MT" pitchFamily="34" charset="0"/>
              <a:buNone/>
            </a:pPr>
            <a:r>
              <a:rPr sz="2000" b="1" smtClean="0">
                <a:solidFill>
                  <a:schemeClr val="tx1"/>
                </a:solidFill>
              </a:rPr>
              <a:t>long  longValue( ) </a:t>
            </a:r>
            <a:r>
              <a:rPr sz="2000" smtClean="0">
                <a:solidFill>
                  <a:schemeClr val="tx1"/>
                </a:solidFill>
              </a:rPr>
              <a:t>returns the value of the invoking object as a </a:t>
            </a:r>
            <a:r>
              <a:rPr sz="2000" b="1" smtClean="0">
                <a:solidFill>
                  <a:schemeClr val="tx1"/>
                </a:solidFill>
              </a:rPr>
              <a:t>long</a:t>
            </a:r>
            <a:r>
              <a:rPr sz="2000" smtClean="0">
                <a:solidFill>
                  <a:schemeClr val="tx1"/>
                </a:solidFill>
              </a:rPr>
              <a:t> value</a:t>
            </a:r>
          </a:p>
        </p:txBody>
      </p:sp>
      <p:sp>
        <p:nvSpPr>
          <p:cNvPr id="95235" name="Rectangle 2"/>
          <p:cNvSpPr>
            <a:spLocks noGrp="1"/>
          </p:cNvSpPr>
          <p:nvPr>
            <p:ph type="title" idx="4294967295"/>
          </p:nvPr>
        </p:nvSpPr>
        <p:spPr>
          <a:xfrm>
            <a:off x="0" y="95250"/>
            <a:ext cx="7564438" cy="554038"/>
          </a:xfrm>
        </p:spPr>
        <p:txBody>
          <a:bodyPr>
            <a:normAutofit fontScale="90000"/>
          </a:bodyPr>
          <a:lstStyle/>
          <a:p>
            <a:pPr eaLnBrk="1" hangingPunct="1"/>
            <a:r>
              <a:rPr smtClean="0">
                <a:solidFill>
                  <a:schemeClr val="tx1"/>
                </a:solidFill>
                <a:cs typeface="Arial" charset="0"/>
              </a:rPr>
              <a:t>The Long Class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p:cNvSpPr>
          <p:nvPr>
            <p:ph idx="4294967295"/>
          </p:nvPr>
        </p:nvSpPr>
        <p:spPr>
          <a:xfrm>
            <a:off x="0" y="990600"/>
            <a:ext cx="8534400" cy="5029200"/>
          </a:xfrm>
        </p:spPr>
        <p:txBody>
          <a:bodyPr>
            <a:normAutofit fontScale="92500" lnSpcReduction="10000"/>
          </a:bodyPr>
          <a:lstStyle/>
          <a:p>
            <a:pPr algn="just" eaLnBrk="1" hangingPunct="1"/>
            <a:r>
              <a:rPr smtClean="0">
                <a:solidFill>
                  <a:schemeClr val="tx1"/>
                </a:solidFill>
                <a:cs typeface="Arial" charset="0"/>
              </a:rPr>
              <a:t>Class </a:t>
            </a:r>
            <a:r>
              <a:rPr b="1" smtClean="0">
                <a:solidFill>
                  <a:schemeClr val="tx1"/>
                </a:solidFill>
                <a:cs typeface="Arial" charset="0"/>
              </a:rPr>
              <a:t>Short</a:t>
            </a:r>
            <a:r>
              <a:rPr smtClean="0">
                <a:solidFill>
                  <a:schemeClr val="tx1"/>
                </a:solidFill>
                <a:cs typeface="Arial" charset="0"/>
              </a:rPr>
              <a:t> is a wrapper for values of type </a:t>
            </a:r>
            <a:r>
              <a:rPr b="1" smtClean="0">
                <a:solidFill>
                  <a:schemeClr val="tx1"/>
                </a:solidFill>
                <a:cs typeface="Arial" charset="0"/>
              </a:rPr>
              <a:t>short</a:t>
            </a:r>
          </a:p>
          <a:p>
            <a:pPr algn="just" eaLnBrk="1" hangingPunct="1"/>
            <a:endParaRPr b="1" smtClean="0">
              <a:solidFill>
                <a:schemeClr val="tx1"/>
              </a:solidFill>
              <a:cs typeface="Arial" charset="0"/>
            </a:endParaRPr>
          </a:p>
          <a:p>
            <a:pPr algn="just" eaLnBrk="1" hangingPunct="1"/>
            <a:r>
              <a:rPr b="1" smtClean="0">
                <a:solidFill>
                  <a:schemeClr val="tx1"/>
                </a:solidFill>
                <a:cs typeface="Arial" charset="0"/>
              </a:rPr>
              <a:t>Short </a:t>
            </a:r>
            <a:r>
              <a:rPr smtClean="0">
                <a:solidFill>
                  <a:schemeClr val="tx1"/>
                </a:solidFill>
                <a:cs typeface="Arial" charset="0"/>
              </a:rPr>
              <a:t>objects can be constructed with a </a:t>
            </a:r>
            <a:r>
              <a:rPr b="1" smtClean="0">
                <a:solidFill>
                  <a:schemeClr val="tx1"/>
                </a:solidFill>
                <a:cs typeface="Arial" charset="0"/>
              </a:rPr>
              <a:t>short</a:t>
            </a:r>
            <a:r>
              <a:rPr smtClean="0">
                <a:solidFill>
                  <a:schemeClr val="tx1"/>
                </a:solidFill>
                <a:cs typeface="Arial" charset="0"/>
              </a:rPr>
              <a:t> value, or a string containing a long value</a:t>
            </a:r>
          </a:p>
          <a:p>
            <a:pPr algn="just" eaLnBrk="1" hangingPunct="1"/>
            <a:endParaRPr smtClean="0">
              <a:solidFill>
                <a:schemeClr val="tx1"/>
              </a:solidFill>
              <a:cs typeface="Arial" charset="0"/>
            </a:endParaRPr>
          </a:p>
          <a:p>
            <a:pPr algn="just" eaLnBrk="1" hangingPunct="1"/>
            <a:r>
              <a:rPr smtClean="0">
                <a:solidFill>
                  <a:schemeClr val="tx1"/>
                </a:solidFill>
                <a:cs typeface="Arial" charset="0"/>
              </a:rPr>
              <a:t>The constructors for short are shown here:</a:t>
            </a:r>
          </a:p>
          <a:p>
            <a:pPr lvl="1" algn="just" eaLnBrk="1" hangingPunct="1">
              <a:buFont typeface="Gill Sans MT" pitchFamily="34" charset="0"/>
              <a:buNone/>
            </a:pPr>
            <a:r>
              <a:rPr sz="2000" b="1" smtClean="0">
                <a:solidFill>
                  <a:schemeClr val="tx1"/>
                </a:solidFill>
              </a:rPr>
              <a:t>Short( short num)</a:t>
            </a:r>
          </a:p>
          <a:p>
            <a:pPr lvl="1" algn="just" eaLnBrk="1" hangingPunct="1">
              <a:buFont typeface="Gill Sans MT" pitchFamily="34" charset="0"/>
              <a:buNone/>
            </a:pPr>
            <a:r>
              <a:rPr sz="2000" b="1" smtClean="0">
                <a:solidFill>
                  <a:schemeClr val="tx1"/>
                </a:solidFill>
              </a:rPr>
              <a:t>Short( String str) </a:t>
            </a:r>
            <a:r>
              <a:rPr sz="2000" smtClean="0">
                <a:solidFill>
                  <a:schemeClr val="tx1"/>
                </a:solidFill>
              </a:rPr>
              <a:t>throws NumberFormatException</a:t>
            </a:r>
          </a:p>
          <a:p>
            <a:pPr lvl="1" algn="just" eaLnBrk="1" hangingPunct="1"/>
            <a:endParaRPr sz="2000" smtClean="0">
              <a:solidFill>
                <a:schemeClr val="tx1"/>
              </a:solidFill>
            </a:endParaRPr>
          </a:p>
          <a:p>
            <a:pPr algn="just" eaLnBrk="1" hangingPunct="1"/>
            <a:r>
              <a:rPr smtClean="0">
                <a:solidFill>
                  <a:schemeClr val="tx1"/>
                </a:solidFill>
                <a:cs typeface="Arial" charset="0"/>
              </a:rPr>
              <a:t>Some methods of the </a:t>
            </a:r>
            <a:r>
              <a:rPr b="1" smtClean="0">
                <a:solidFill>
                  <a:schemeClr val="tx1"/>
                </a:solidFill>
                <a:cs typeface="Arial" charset="0"/>
              </a:rPr>
              <a:t>Short</a:t>
            </a:r>
            <a:r>
              <a:rPr smtClean="0">
                <a:solidFill>
                  <a:schemeClr val="tx1"/>
                </a:solidFill>
                <a:cs typeface="Arial" charset="0"/>
              </a:rPr>
              <a:t> class:</a:t>
            </a:r>
          </a:p>
          <a:p>
            <a:pPr lvl="1" algn="just" eaLnBrk="1" hangingPunct="1">
              <a:buFont typeface="Gill Sans MT" pitchFamily="34" charset="0"/>
              <a:buNone/>
            </a:pPr>
            <a:r>
              <a:rPr sz="2000" b="1" smtClean="0">
                <a:solidFill>
                  <a:schemeClr val="tx1"/>
                </a:solidFill>
              </a:rPr>
              <a:t>static Short valueOf( String str)</a:t>
            </a:r>
            <a:r>
              <a:rPr sz="2000" smtClean="0">
                <a:solidFill>
                  <a:schemeClr val="tx1"/>
                </a:solidFill>
              </a:rPr>
              <a:t> throws NumberFormatException</a:t>
            </a:r>
          </a:p>
          <a:p>
            <a:pPr lvl="1" algn="just" eaLnBrk="1" hangingPunct="1">
              <a:buFont typeface="Gill Sans MT" pitchFamily="34" charset="0"/>
              <a:buNone/>
            </a:pPr>
            <a:endParaRPr sz="2000" smtClean="0">
              <a:solidFill>
                <a:schemeClr val="tx1"/>
              </a:solidFill>
            </a:endParaRPr>
          </a:p>
          <a:p>
            <a:pPr lvl="1" algn="just" eaLnBrk="1" hangingPunct="1">
              <a:spcBef>
                <a:spcPct val="0"/>
              </a:spcBef>
              <a:buFont typeface="Gill Sans MT" pitchFamily="34" charset="0"/>
              <a:buNone/>
            </a:pPr>
            <a:r>
              <a:rPr sz="2000" b="1" smtClean="0">
                <a:solidFill>
                  <a:schemeClr val="tx1"/>
                </a:solidFill>
              </a:rPr>
              <a:t>short shortValue( )</a:t>
            </a:r>
            <a:r>
              <a:rPr sz="2000" smtClean="0">
                <a:solidFill>
                  <a:schemeClr val="tx1"/>
                </a:solidFill>
              </a:rPr>
              <a:t> returns the value of the invoking object as a </a:t>
            </a:r>
            <a:r>
              <a:rPr sz="2000" b="1" smtClean="0">
                <a:solidFill>
                  <a:schemeClr val="tx1"/>
                </a:solidFill>
              </a:rPr>
              <a:t>short</a:t>
            </a:r>
            <a:r>
              <a:rPr sz="2000" smtClean="0">
                <a:solidFill>
                  <a:schemeClr val="tx1"/>
                </a:solidFill>
              </a:rPr>
              <a:t> value</a:t>
            </a:r>
          </a:p>
        </p:txBody>
      </p:sp>
      <p:sp>
        <p:nvSpPr>
          <p:cNvPr id="96259" name="Rectangle 2"/>
          <p:cNvSpPr>
            <a:spLocks noGrp="1"/>
          </p:cNvSpPr>
          <p:nvPr>
            <p:ph type="title" idx="4294967295"/>
          </p:nvPr>
        </p:nvSpPr>
        <p:spPr>
          <a:xfrm>
            <a:off x="0" y="228600"/>
            <a:ext cx="7564438" cy="554038"/>
          </a:xfrm>
        </p:spPr>
        <p:txBody>
          <a:bodyPr>
            <a:normAutofit fontScale="90000"/>
          </a:bodyPr>
          <a:lstStyle/>
          <a:p>
            <a:pPr eaLnBrk="1" hangingPunct="1"/>
            <a:r>
              <a:rPr smtClean="0">
                <a:solidFill>
                  <a:schemeClr val="tx1"/>
                </a:solidFill>
                <a:cs typeface="Arial" charset="0"/>
              </a:rPr>
              <a:t>The Short Class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p:cNvSpPr>
          <p:nvPr>
            <p:ph idx="4294967295"/>
          </p:nvPr>
        </p:nvSpPr>
        <p:spPr>
          <a:xfrm>
            <a:off x="609600" y="990600"/>
            <a:ext cx="8534400" cy="5029200"/>
          </a:xfrm>
        </p:spPr>
        <p:txBody>
          <a:bodyPr>
            <a:normAutofit fontScale="92500" lnSpcReduction="10000"/>
          </a:bodyPr>
          <a:lstStyle/>
          <a:p>
            <a:pPr algn="just" eaLnBrk="1" hangingPunct="1"/>
            <a:r>
              <a:rPr smtClean="0">
                <a:solidFill>
                  <a:schemeClr val="tx1"/>
                </a:solidFill>
                <a:cs typeface="Arial" charset="0"/>
              </a:rPr>
              <a:t>Class </a:t>
            </a:r>
            <a:r>
              <a:rPr b="1" smtClean="0">
                <a:solidFill>
                  <a:schemeClr val="tx1"/>
                </a:solidFill>
                <a:cs typeface="Arial" charset="0"/>
              </a:rPr>
              <a:t>Byte</a:t>
            </a:r>
            <a:r>
              <a:rPr smtClean="0">
                <a:solidFill>
                  <a:schemeClr val="tx1"/>
                </a:solidFill>
                <a:cs typeface="Arial" charset="0"/>
              </a:rPr>
              <a:t> is a wrapper for values of type </a:t>
            </a:r>
            <a:r>
              <a:rPr b="1" smtClean="0">
                <a:solidFill>
                  <a:schemeClr val="tx1"/>
                </a:solidFill>
                <a:cs typeface="Arial" charset="0"/>
              </a:rPr>
              <a:t>byte</a:t>
            </a:r>
          </a:p>
          <a:p>
            <a:pPr algn="just" eaLnBrk="1" hangingPunct="1"/>
            <a:endParaRPr b="1" smtClean="0">
              <a:solidFill>
                <a:schemeClr val="tx1"/>
              </a:solidFill>
              <a:cs typeface="Arial" charset="0"/>
            </a:endParaRPr>
          </a:p>
          <a:p>
            <a:pPr algn="just" eaLnBrk="1" hangingPunct="1"/>
            <a:r>
              <a:rPr b="1" smtClean="0">
                <a:solidFill>
                  <a:schemeClr val="tx1"/>
                </a:solidFill>
                <a:cs typeface="Arial" charset="0"/>
              </a:rPr>
              <a:t>Byte </a:t>
            </a:r>
            <a:r>
              <a:rPr smtClean="0">
                <a:solidFill>
                  <a:schemeClr val="tx1"/>
                </a:solidFill>
                <a:cs typeface="Arial" charset="0"/>
              </a:rPr>
              <a:t>objects can be constructed with a </a:t>
            </a:r>
            <a:r>
              <a:rPr b="1" smtClean="0">
                <a:solidFill>
                  <a:schemeClr val="tx1"/>
                </a:solidFill>
                <a:cs typeface="Arial" charset="0"/>
              </a:rPr>
              <a:t>byte</a:t>
            </a:r>
            <a:r>
              <a:rPr smtClean="0">
                <a:solidFill>
                  <a:schemeClr val="tx1"/>
                </a:solidFill>
                <a:cs typeface="Arial" charset="0"/>
              </a:rPr>
              <a:t> value, or a string containing a long value</a:t>
            </a:r>
          </a:p>
          <a:p>
            <a:pPr algn="just" eaLnBrk="1" hangingPunct="1"/>
            <a:endParaRPr smtClean="0">
              <a:solidFill>
                <a:schemeClr val="tx1"/>
              </a:solidFill>
              <a:cs typeface="Arial" charset="0"/>
            </a:endParaRPr>
          </a:p>
          <a:p>
            <a:pPr algn="just" eaLnBrk="1" hangingPunct="1"/>
            <a:r>
              <a:rPr smtClean="0">
                <a:solidFill>
                  <a:schemeClr val="tx1"/>
                </a:solidFill>
                <a:cs typeface="Arial" charset="0"/>
              </a:rPr>
              <a:t>The constructors for byte are shown here:</a:t>
            </a:r>
          </a:p>
          <a:p>
            <a:pPr lvl="1" algn="just" eaLnBrk="1" hangingPunct="1">
              <a:buFont typeface="Gill Sans MT" pitchFamily="34" charset="0"/>
              <a:buNone/>
            </a:pPr>
            <a:r>
              <a:rPr sz="2000" b="1" smtClean="0">
                <a:solidFill>
                  <a:schemeClr val="tx1"/>
                </a:solidFill>
              </a:rPr>
              <a:t>Byte( byte num)</a:t>
            </a:r>
          </a:p>
          <a:p>
            <a:pPr lvl="1" algn="just" eaLnBrk="1" hangingPunct="1">
              <a:buFont typeface="Gill Sans MT" pitchFamily="34" charset="0"/>
              <a:buNone/>
            </a:pPr>
            <a:r>
              <a:rPr sz="2000" b="1" smtClean="0">
                <a:solidFill>
                  <a:schemeClr val="tx1"/>
                </a:solidFill>
              </a:rPr>
              <a:t>Byte( String str) </a:t>
            </a:r>
            <a:r>
              <a:rPr sz="2000" smtClean="0">
                <a:solidFill>
                  <a:schemeClr val="tx1"/>
                </a:solidFill>
              </a:rPr>
              <a:t>throws NumberFormatException</a:t>
            </a:r>
          </a:p>
          <a:p>
            <a:pPr lvl="1" algn="just" eaLnBrk="1" hangingPunct="1"/>
            <a:endParaRPr sz="2000" smtClean="0">
              <a:solidFill>
                <a:schemeClr val="tx1"/>
              </a:solidFill>
            </a:endParaRPr>
          </a:p>
          <a:p>
            <a:pPr algn="just" eaLnBrk="1" hangingPunct="1"/>
            <a:r>
              <a:rPr smtClean="0">
                <a:solidFill>
                  <a:schemeClr val="tx1"/>
                </a:solidFill>
                <a:cs typeface="Arial" charset="0"/>
              </a:rPr>
              <a:t>Some methods of the </a:t>
            </a:r>
            <a:r>
              <a:rPr b="1" smtClean="0">
                <a:solidFill>
                  <a:schemeClr val="tx1"/>
                </a:solidFill>
                <a:cs typeface="Arial" charset="0"/>
              </a:rPr>
              <a:t>Byte</a:t>
            </a:r>
            <a:r>
              <a:rPr smtClean="0">
                <a:solidFill>
                  <a:schemeClr val="tx1"/>
                </a:solidFill>
                <a:cs typeface="Arial" charset="0"/>
              </a:rPr>
              <a:t> class:</a:t>
            </a:r>
          </a:p>
          <a:p>
            <a:pPr lvl="1" algn="just" eaLnBrk="1" hangingPunct="1">
              <a:buFont typeface="Gill Sans MT" pitchFamily="34" charset="0"/>
              <a:buNone/>
            </a:pPr>
            <a:r>
              <a:rPr sz="2000" b="1" smtClean="0">
                <a:solidFill>
                  <a:schemeClr val="tx1"/>
                </a:solidFill>
              </a:rPr>
              <a:t>static Byte valueOf( String str)</a:t>
            </a:r>
            <a:r>
              <a:rPr sz="2000" smtClean="0">
                <a:solidFill>
                  <a:schemeClr val="tx1"/>
                </a:solidFill>
              </a:rPr>
              <a:t> throws NumberFormatException</a:t>
            </a:r>
          </a:p>
          <a:p>
            <a:pPr lvl="1" algn="just" eaLnBrk="1" hangingPunct="1">
              <a:buFont typeface="Gill Sans MT" pitchFamily="34" charset="0"/>
              <a:buNone/>
            </a:pPr>
            <a:endParaRPr sz="2000" smtClean="0">
              <a:solidFill>
                <a:schemeClr val="tx1"/>
              </a:solidFill>
            </a:endParaRPr>
          </a:p>
          <a:p>
            <a:pPr lvl="1" algn="just" eaLnBrk="1" hangingPunct="1">
              <a:spcBef>
                <a:spcPct val="0"/>
              </a:spcBef>
              <a:buFont typeface="Gill Sans MT" pitchFamily="34" charset="0"/>
              <a:buNone/>
            </a:pPr>
            <a:r>
              <a:rPr sz="2000" b="1" smtClean="0">
                <a:solidFill>
                  <a:schemeClr val="tx1"/>
                </a:solidFill>
              </a:rPr>
              <a:t>byte byteValue( ) </a:t>
            </a:r>
            <a:r>
              <a:rPr sz="2000" smtClean="0">
                <a:solidFill>
                  <a:schemeClr val="tx1"/>
                </a:solidFill>
              </a:rPr>
              <a:t>returns the value of the invoking object as a </a:t>
            </a:r>
            <a:r>
              <a:rPr sz="2000" b="1" smtClean="0">
                <a:solidFill>
                  <a:schemeClr val="tx1"/>
                </a:solidFill>
              </a:rPr>
              <a:t>byte</a:t>
            </a:r>
            <a:r>
              <a:rPr sz="2000" smtClean="0">
                <a:solidFill>
                  <a:schemeClr val="tx1"/>
                </a:solidFill>
              </a:rPr>
              <a:t> value</a:t>
            </a:r>
          </a:p>
        </p:txBody>
      </p:sp>
      <p:sp>
        <p:nvSpPr>
          <p:cNvPr id="97283" name="Rectangle 2"/>
          <p:cNvSpPr>
            <a:spLocks noGrp="1"/>
          </p:cNvSpPr>
          <p:nvPr>
            <p:ph type="title" idx="4294967295"/>
          </p:nvPr>
        </p:nvSpPr>
        <p:spPr>
          <a:xfrm>
            <a:off x="0" y="152400"/>
            <a:ext cx="7564438" cy="554038"/>
          </a:xfrm>
        </p:spPr>
        <p:txBody>
          <a:bodyPr>
            <a:normAutofit fontScale="90000"/>
          </a:bodyPr>
          <a:lstStyle/>
          <a:p>
            <a:pPr eaLnBrk="1" hangingPunct="1"/>
            <a:r>
              <a:rPr smtClean="0">
                <a:solidFill>
                  <a:schemeClr val="tx1"/>
                </a:solidFill>
                <a:cs typeface="Arial" charset="0"/>
              </a:rPr>
              <a:t>The Byte Class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3"/>
          <p:cNvSpPr>
            <a:spLocks noGrp="1"/>
          </p:cNvSpPr>
          <p:nvPr>
            <p:ph idx="4294967295"/>
          </p:nvPr>
        </p:nvSpPr>
        <p:spPr>
          <a:xfrm>
            <a:off x="609600" y="914400"/>
            <a:ext cx="8534400" cy="5621338"/>
          </a:xfrm>
        </p:spPr>
        <p:txBody>
          <a:bodyPr>
            <a:normAutofit fontScale="70000" lnSpcReduction="20000"/>
          </a:bodyPr>
          <a:lstStyle/>
          <a:p>
            <a:pPr algn="just">
              <a:defRPr/>
            </a:pPr>
            <a:r>
              <a:rPr>
                <a:solidFill>
                  <a:schemeClr val="tx1"/>
                </a:solidFill>
              </a:rPr>
              <a:t>Java 5.0 introduced automatic conversion between a primitive type and the corresponding wrapper </a:t>
            </a:r>
            <a:r>
              <a:rPr smtClean="0">
                <a:solidFill>
                  <a:schemeClr val="tx1"/>
                </a:solidFill>
              </a:rPr>
              <a:t>class</a:t>
            </a:r>
          </a:p>
          <a:p>
            <a:pPr algn="just">
              <a:defRPr/>
            </a:pPr>
            <a:endParaRPr>
              <a:solidFill>
                <a:schemeClr val="tx1"/>
              </a:solidFill>
            </a:endParaRPr>
          </a:p>
          <a:p>
            <a:pPr algn="just" eaLnBrk="1" hangingPunct="1">
              <a:defRPr/>
            </a:pPr>
            <a:r>
              <a:rPr smtClean="0">
                <a:solidFill>
                  <a:schemeClr val="tx1"/>
                </a:solidFill>
              </a:rPr>
              <a:t>During assignment , the automatic transformation of primitive type to corresponding wrapper type is known as </a:t>
            </a:r>
            <a:r>
              <a:rPr b="1" err="1" smtClean="0">
                <a:solidFill>
                  <a:schemeClr val="tx1"/>
                </a:solidFill>
              </a:rPr>
              <a:t>autoboxing</a:t>
            </a:r>
            <a:endParaRPr b="1" smtClean="0">
              <a:solidFill>
                <a:schemeClr val="tx1"/>
              </a:solidFill>
            </a:endParaRPr>
          </a:p>
          <a:p>
            <a:pPr eaLnBrk="1" hangingPunct="1">
              <a:defRPr/>
            </a:pPr>
            <a:endParaRPr>
              <a:solidFill>
                <a:schemeClr val="tx1"/>
              </a:solidFill>
            </a:endParaRPr>
          </a:p>
          <a:p>
            <a:pPr eaLnBrk="1" hangingPunct="1">
              <a:defRPr/>
            </a:pPr>
            <a:r>
              <a:rPr smtClean="0">
                <a:solidFill>
                  <a:schemeClr val="tx1"/>
                </a:solidFill>
              </a:rPr>
              <a:t>Primitive types ---------------------------</a:t>
            </a:r>
            <a:r>
              <a:rPr smtClean="0">
                <a:solidFill>
                  <a:schemeClr val="tx1"/>
                </a:solidFill>
                <a:sym typeface="Wingdings" pitchFamily="2" charset="2"/>
              </a:rPr>
              <a:t> wrapper type </a:t>
            </a:r>
          </a:p>
          <a:p>
            <a:pPr eaLnBrk="1" hangingPunct="1">
              <a:buFont typeface="Arial" charset="0"/>
              <a:buNone/>
              <a:defRPr/>
            </a:pPr>
            <a:r>
              <a:rPr>
                <a:solidFill>
                  <a:schemeClr val="tx1"/>
                </a:solidFill>
                <a:sym typeface="Wingdings" pitchFamily="2" charset="2"/>
              </a:rPr>
              <a:t> </a:t>
            </a:r>
            <a:r>
              <a:rPr smtClean="0">
                <a:solidFill>
                  <a:schemeClr val="tx1"/>
                </a:solidFill>
                <a:sym typeface="Wingdings" pitchFamily="2" charset="2"/>
              </a:rPr>
              <a:t>                            (</a:t>
            </a:r>
            <a:r>
              <a:rPr err="1" smtClean="0">
                <a:solidFill>
                  <a:schemeClr val="tx1"/>
                </a:solidFill>
                <a:sym typeface="Wingdings" pitchFamily="2" charset="2"/>
              </a:rPr>
              <a:t>autoboxing</a:t>
            </a:r>
            <a:r>
              <a:rPr smtClean="0">
                <a:solidFill>
                  <a:schemeClr val="tx1"/>
                </a:solidFill>
                <a:sym typeface="Wingdings" pitchFamily="2" charset="2"/>
              </a:rPr>
              <a:t>)</a:t>
            </a:r>
          </a:p>
          <a:p>
            <a:pPr eaLnBrk="1" hangingPunct="1">
              <a:defRPr/>
            </a:pPr>
            <a:r>
              <a:rPr smtClean="0">
                <a:solidFill>
                  <a:schemeClr val="tx1"/>
                </a:solidFill>
                <a:sym typeface="Wingdings" pitchFamily="2" charset="2"/>
              </a:rPr>
              <a:t>E. g</a:t>
            </a:r>
            <a:r>
              <a:rPr>
                <a:solidFill>
                  <a:schemeClr val="tx1"/>
                </a:solidFill>
                <a:latin typeface="Courier New" pitchFamily="49" charset="0"/>
                <a:cs typeface="Courier New" pitchFamily="49" charset="0"/>
                <a:sym typeface="Wingdings" pitchFamily="2" charset="2"/>
              </a:rPr>
              <a:t>.     Integer </a:t>
            </a:r>
            <a:r>
              <a:rPr err="1">
                <a:solidFill>
                  <a:schemeClr val="tx1"/>
                </a:solidFill>
                <a:latin typeface="Courier New" pitchFamily="49" charset="0"/>
                <a:cs typeface="Courier New" pitchFamily="49" charset="0"/>
                <a:sym typeface="Wingdings" pitchFamily="2" charset="2"/>
              </a:rPr>
              <a:t>i1</a:t>
            </a:r>
            <a:r>
              <a:rPr>
                <a:solidFill>
                  <a:schemeClr val="tx1"/>
                </a:solidFill>
                <a:latin typeface="Courier New" pitchFamily="49" charset="0"/>
                <a:cs typeface="Courier New" pitchFamily="49" charset="0"/>
                <a:sym typeface="Wingdings" pitchFamily="2" charset="2"/>
              </a:rPr>
              <a:t>=10; </a:t>
            </a:r>
          </a:p>
          <a:p>
            <a:pPr eaLnBrk="1" hangingPunct="1">
              <a:buFont typeface="Arial" charset="0"/>
              <a:buNone/>
              <a:defRPr/>
            </a:pPr>
            <a:endParaRPr sz="1800">
              <a:solidFill>
                <a:schemeClr val="tx1"/>
              </a:solidFill>
              <a:sym typeface="Wingdings" pitchFamily="2" charset="2"/>
            </a:endParaRPr>
          </a:p>
          <a:p>
            <a:pPr>
              <a:defRPr/>
            </a:pPr>
            <a:r>
              <a:rPr>
                <a:solidFill>
                  <a:schemeClr val="tx1"/>
                </a:solidFill>
              </a:rPr>
              <a:t>During assignment , the automatic transformation of </a:t>
            </a:r>
            <a:r>
              <a:rPr smtClean="0">
                <a:solidFill>
                  <a:schemeClr val="tx1"/>
                </a:solidFill>
              </a:rPr>
              <a:t>wrapper </a:t>
            </a:r>
            <a:r>
              <a:rPr>
                <a:solidFill>
                  <a:schemeClr val="tx1"/>
                </a:solidFill>
              </a:rPr>
              <a:t>type </a:t>
            </a:r>
            <a:r>
              <a:rPr smtClean="0">
                <a:solidFill>
                  <a:schemeClr val="tx1"/>
                </a:solidFill>
              </a:rPr>
              <a:t>into  their primitive equivalent is known </a:t>
            </a:r>
            <a:r>
              <a:rPr>
                <a:solidFill>
                  <a:schemeClr val="tx1"/>
                </a:solidFill>
              </a:rPr>
              <a:t>as </a:t>
            </a:r>
            <a:r>
              <a:rPr b="1" smtClean="0">
                <a:solidFill>
                  <a:schemeClr val="tx1"/>
                </a:solidFill>
              </a:rPr>
              <a:t>Unboxing</a:t>
            </a:r>
            <a:endParaRPr b="1">
              <a:solidFill>
                <a:schemeClr val="tx1"/>
              </a:solidFill>
            </a:endParaRPr>
          </a:p>
          <a:p>
            <a:pPr>
              <a:defRPr/>
            </a:pPr>
            <a:endParaRPr>
              <a:solidFill>
                <a:schemeClr val="tx1"/>
              </a:solidFill>
            </a:endParaRPr>
          </a:p>
          <a:p>
            <a:pPr>
              <a:defRPr/>
            </a:pPr>
            <a:r>
              <a:rPr>
                <a:solidFill>
                  <a:schemeClr val="tx1"/>
                </a:solidFill>
                <a:sym typeface="Wingdings" pitchFamily="2" charset="2"/>
              </a:rPr>
              <a:t>wrapper type </a:t>
            </a:r>
            <a:r>
              <a:rPr smtClean="0">
                <a:solidFill>
                  <a:schemeClr val="tx1"/>
                </a:solidFill>
              </a:rPr>
              <a:t> </a:t>
            </a:r>
            <a:r>
              <a:rPr>
                <a:solidFill>
                  <a:schemeClr val="tx1"/>
                </a:solidFill>
              </a:rPr>
              <a:t>---------------------------</a:t>
            </a:r>
            <a:r>
              <a:rPr>
                <a:solidFill>
                  <a:schemeClr val="tx1"/>
                </a:solidFill>
                <a:sym typeface="Wingdings" pitchFamily="2" charset="2"/>
              </a:rPr>
              <a:t> </a:t>
            </a:r>
            <a:r>
              <a:rPr smtClean="0">
                <a:solidFill>
                  <a:schemeClr val="tx1"/>
                </a:solidFill>
                <a:sym typeface="Wingdings" pitchFamily="2" charset="2"/>
              </a:rPr>
              <a:t>primitive type </a:t>
            </a:r>
            <a:endParaRPr>
              <a:solidFill>
                <a:schemeClr val="tx1"/>
              </a:solidFill>
              <a:sym typeface="Wingdings" pitchFamily="2" charset="2"/>
            </a:endParaRPr>
          </a:p>
          <a:p>
            <a:pPr>
              <a:buFont typeface="Arial" charset="0"/>
              <a:buNone/>
              <a:defRPr/>
            </a:pPr>
            <a:r>
              <a:rPr>
                <a:solidFill>
                  <a:schemeClr val="tx1"/>
                </a:solidFill>
                <a:sym typeface="Wingdings" pitchFamily="2" charset="2"/>
              </a:rPr>
              <a:t>                             </a:t>
            </a:r>
            <a:r>
              <a:rPr smtClean="0">
                <a:solidFill>
                  <a:schemeClr val="tx1"/>
                </a:solidFill>
                <a:sym typeface="Wingdings" pitchFamily="2" charset="2"/>
              </a:rPr>
              <a:t>(unboxing</a:t>
            </a:r>
            <a:r>
              <a:rPr>
                <a:solidFill>
                  <a:schemeClr val="tx1"/>
                </a:solidFill>
                <a:sym typeface="Wingdings" pitchFamily="2" charset="2"/>
              </a:rPr>
              <a:t>)</a:t>
            </a:r>
          </a:p>
          <a:p>
            <a:pPr>
              <a:defRPr/>
            </a:pPr>
            <a:r>
              <a:rPr>
                <a:solidFill>
                  <a:schemeClr val="tx1"/>
                </a:solidFill>
                <a:sym typeface="Wingdings" pitchFamily="2" charset="2"/>
              </a:rPr>
              <a:t>E. g</a:t>
            </a:r>
            <a:r>
              <a:rPr smtClean="0">
                <a:solidFill>
                  <a:schemeClr val="tx1"/>
                </a:solidFill>
                <a:latin typeface="Courier New" pitchFamily="49" charset="0"/>
                <a:cs typeface="Courier New" pitchFamily="49" charset="0"/>
                <a:sym typeface="Wingdings" pitchFamily="2" charset="2"/>
              </a:rPr>
              <a:t>.       </a:t>
            </a:r>
            <a:r>
              <a:rPr err="1">
                <a:solidFill>
                  <a:schemeClr val="tx1"/>
                </a:solidFill>
                <a:latin typeface="Courier New" pitchFamily="49" charset="0"/>
                <a:cs typeface="Courier New" pitchFamily="49" charset="0"/>
                <a:sym typeface="Wingdings" pitchFamily="2" charset="2"/>
              </a:rPr>
              <a:t>int</a:t>
            </a:r>
            <a:r>
              <a:rPr>
                <a:solidFill>
                  <a:schemeClr val="tx1"/>
                </a:solidFill>
                <a:latin typeface="Courier New" pitchFamily="49" charset="0"/>
                <a:cs typeface="Courier New" pitchFamily="49" charset="0"/>
                <a:sym typeface="Wingdings" pitchFamily="2" charset="2"/>
              </a:rPr>
              <a:t> i=0;</a:t>
            </a:r>
          </a:p>
          <a:p>
            <a:pPr lvl="1">
              <a:buFont typeface="Arial" charset="0"/>
              <a:buNone/>
              <a:defRPr/>
            </a:pPr>
            <a:r>
              <a:rPr sz="2000">
                <a:solidFill>
                  <a:schemeClr val="tx1"/>
                </a:solidFill>
                <a:latin typeface="Courier New" pitchFamily="49" charset="0"/>
                <a:cs typeface="Courier New" pitchFamily="49" charset="0"/>
                <a:sym typeface="Wingdings" pitchFamily="2" charset="2"/>
              </a:rPr>
              <a:t>         i=new Integer(10);</a:t>
            </a:r>
          </a:p>
        </p:txBody>
      </p:sp>
      <p:sp>
        <p:nvSpPr>
          <p:cNvPr id="98307" name="Rectangle 2"/>
          <p:cNvSpPr>
            <a:spLocks noGrp="1"/>
          </p:cNvSpPr>
          <p:nvPr>
            <p:ph type="title" idx="4294967295"/>
          </p:nvPr>
        </p:nvSpPr>
        <p:spPr>
          <a:xfrm>
            <a:off x="0" y="152400"/>
            <a:ext cx="7564438" cy="554038"/>
          </a:xfrm>
        </p:spPr>
        <p:txBody>
          <a:bodyPr>
            <a:normAutofit fontScale="90000"/>
          </a:bodyPr>
          <a:lstStyle/>
          <a:p>
            <a:pPr eaLnBrk="1" hangingPunct="1"/>
            <a:r>
              <a:rPr smtClean="0">
                <a:solidFill>
                  <a:schemeClr val="tx1"/>
                </a:solidFill>
                <a:cs typeface="Arial" charset="0"/>
              </a:rPr>
              <a:t>AutoBoxing &amp; UnBoxing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3"/>
          <p:cNvSpPr>
            <a:spLocks noGrp="1"/>
          </p:cNvSpPr>
          <p:nvPr>
            <p:ph idx="4294967295"/>
          </p:nvPr>
        </p:nvSpPr>
        <p:spPr>
          <a:xfrm>
            <a:off x="0" y="1154113"/>
            <a:ext cx="7042150" cy="4976812"/>
          </a:xfrm>
        </p:spPr>
        <p:txBody>
          <a:bodyPr>
            <a:normAutofit/>
          </a:bodyPr>
          <a:lstStyle/>
          <a:p>
            <a:pPr>
              <a:defRPr/>
            </a:pPr>
            <a:r>
              <a:rPr err="1" smtClean="0">
                <a:solidFill>
                  <a:schemeClr val="tx1"/>
                </a:solidFill>
                <a:sym typeface="Wingdings" pitchFamily="2" charset="2"/>
              </a:rPr>
              <a:t>Autoboxing</a:t>
            </a:r>
            <a:r>
              <a:rPr smtClean="0">
                <a:solidFill>
                  <a:schemeClr val="tx1"/>
                </a:solidFill>
                <a:sym typeface="Wingdings" pitchFamily="2" charset="2"/>
              </a:rPr>
              <a:t> also works with comparison</a:t>
            </a:r>
          </a:p>
          <a:p>
            <a:pPr>
              <a:buFont typeface="Arial" charset="0"/>
              <a:buNone/>
              <a:defRPr/>
            </a:pPr>
            <a:endParaRPr b="1" smtClean="0">
              <a:solidFill>
                <a:schemeClr val="tx1"/>
              </a:solidFill>
              <a:sym typeface="Wingdings" pitchFamily="2" charset="2"/>
            </a:endParaRPr>
          </a:p>
          <a:p>
            <a:pPr marL="0" indent="0">
              <a:buFont typeface="Arial" charset="0"/>
              <a:buNone/>
              <a:defRPr/>
            </a:pPr>
            <a:r>
              <a:rPr>
                <a:solidFill>
                  <a:schemeClr val="tx1"/>
                </a:solidFill>
                <a:latin typeface="Courier New" pitchFamily="49" charset="0"/>
                <a:cs typeface="Courier New" pitchFamily="49" charset="0"/>
              </a:rPr>
              <a:t>	</a:t>
            </a:r>
            <a:r>
              <a:rPr err="1" smtClean="0">
                <a:solidFill>
                  <a:schemeClr val="tx1"/>
                </a:solidFill>
                <a:latin typeface="Courier New" pitchFamily="49" charset="0"/>
                <a:cs typeface="Courier New" pitchFamily="49" charset="0"/>
              </a:rPr>
              <a:t>int</a:t>
            </a:r>
            <a:r>
              <a:rPr smtClean="0">
                <a:solidFill>
                  <a:schemeClr val="tx1"/>
                </a:solidFill>
                <a:latin typeface="Courier New" pitchFamily="49" charset="0"/>
                <a:cs typeface="Courier New" pitchFamily="49" charset="0"/>
              </a:rPr>
              <a:t> </a:t>
            </a:r>
            <a:r>
              <a:rPr>
                <a:solidFill>
                  <a:schemeClr val="tx1"/>
                </a:solidFill>
                <a:latin typeface="Courier New" pitchFamily="49" charset="0"/>
                <a:cs typeface="Courier New" pitchFamily="49" charset="0"/>
              </a:rPr>
              <a:t>a = 10;</a:t>
            </a:r>
            <a:br>
              <a:rPr>
                <a:solidFill>
                  <a:schemeClr val="tx1"/>
                </a:solidFill>
                <a:latin typeface="Courier New" pitchFamily="49" charset="0"/>
                <a:cs typeface="Courier New" pitchFamily="49" charset="0"/>
              </a:rPr>
            </a:br>
            <a:r>
              <a:rPr>
                <a:solidFill>
                  <a:schemeClr val="tx1"/>
                </a:solidFill>
                <a:latin typeface="Courier New" pitchFamily="49" charset="0"/>
                <a:cs typeface="Courier New" pitchFamily="49" charset="0"/>
              </a:rPr>
              <a:t/>
            </a:r>
            <a:br>
              <a:rPr>
                <a:solidFill>
                  <a:schemeClr val="tx1"/>
                </a:solidFill>
                <a:latin typeface="Courier New" pitchFamily="49" charset="0"/>
                <a:cs typeface="Courier New" pitchFamily="49" charset="0"/>
              </a:rPr>
            </a:br>
            <a:r>
              <a:rPr smtClean="0">
                <a:solidFill>
                  <a:schemeClr val="tx1"/>
                </a:solidFill>
                <a:latin typeface="Courier New" pitchFamily="49" charset="0"/>
                <a:cs typeface="Courier New" pitchFamily="49" charset="0"/>
              </a:rPr>
              <a:t>	Integer </a:t>
            </a:r>
            <a:r>
              <a:rPr>
                <a:solidFill>
                  <a:schemeClr val="tx1"/>
                </a:solidFill>
                <a:latin typeface="Courier New" pitchFamily="49" charset="0"/>
                <a:cs typeface="Courier New" pitchFamily="49" charset="0"/>
              </a:rPr>
              <a:t>b = 10;</a:t>
            </a:r>
            <a:br>
              <a:rPr>
                <a:solidFill>
                  <a:schemeClr val="tx1"/>
                </a:solidFill>
                <a:latin typeface="Courier New" pitchFamily="49" charset="0"/>
                <a:cs typeface="Courier New" pitchFamily="49" charset="0"/>
              </a:rPr>
            </a:br>
            <a:r>
              <a:rPr>
                <a:solidFill>
                  <a:schemeClr val="tx1"/>
                </a:solidFill>
                <a:latin typeface="Courier New" pitchFamily="49" charset="0"/>
                <a:cs typeface="Courier New" pitchFamily="49" charset="0"/>
              </a:rPr>
              <a:t/>
            </a:r>
            <a:br>
              <a:rPr>
                <a:solidFill>
                  <a:schemeClr val="tx1"/>
                </a:solidFill>
                <a:latin typeface="Courier New" pitchFamily="49" charset="0"/>
                <a:cs typeface="Courier New" pitchFamily="49" charset="0"/>
              </a:rPr>
            </a:br>
            <a:r>
              <a:rPr smtClean="0">
                <a:solidFill>
                  <a:schemeClr val="tx1"/>
                </a:solidFill>
                <a:latin typeface="Courier New" pitchFamily="49" charset="0"/>
                <a:cs typeface="Courier New" pitchFamily="49" charset="0"/>
              </a:rPr>
              <a:t>	</a:t>
            </a:r>
            <a:r>
              <a:rPr err="1" smtClean="0">
                <a:solidFill>
                  <a:schemeClr val="tx1"/>
                </a:solidFill>
                <a:latin typeface="Courier New" pitchFamily="49" charset="0"/>
                <a:cs typeface="Courier New" pitchFamily="49" charset="0"/>
              </a:rPr>
              <a:t>System.out.println</a:t>
            </a:r>
            <a:r>
              <a:rPr smtClean="0">
                <a:solidFill>
                  <a:schemeClr val="tx1"/>
                </a:solidFill>
                <a:latin typeface="Courier New" pitchFamily="49" charset="0"/>
                <a:cs typeface="Courier New" pitchFamily="49" charset="0"/>
              </a:rPr>
              <a:t>(a</a:t>
            </a:r>
            <a:r>
              <a:rPr>
                <a:solidFill>
                  <a:schemeClr val="tx1"/>
                </a:solidFill>
                <a:latin typeface="Courier New" pitchFamily="49" charset="0"/>
                <a:cs typeface="Courier New" pitchFamily="49" charset="0"/>
              </a:rPr>
              <a:t>==b);</a:t>
            </a:r>
          </a:p>
          <a:p>
            <a:pPr>
              <a:buFont typeface="Arial" charset="0"/>
              <a:buNone/>
              <a:defRPr/>
            </a:pPr>
            <a:endParaRPr>
              <a:solidFill>
                <a:schemeClr val="tx1"/>
              </a:solidFill>
              <a:latin typeface="Courier New" pitchFamily="49" charset="0"/>
              <a:cs typeface="Courier New" pitchFamily="49" charset="0"/>
            </a:endParaRPr>
          </a:p>
          <a:p>
            <a:pPr>
              <a:buFont typeface="Arial" charset="0"/>
              <a:buNone/>
              <a:defRPr/>
            </a:pPr>
            <a:endParaRPr smtClean="0">
              <a:solidFill>
                <a:schemeClr val="tx1"/>
              </a:solidFill>
              <a:latin typeface="Courier New" pitchFamily="49" charset="0"/>
              <a:cs typeface="Courier New" pitchFamily="49" charset="0"/>
            </a:endParaRPr>
          </a:p>
          <a:p>
            <a:pPr>
              <a:buFont typeface="Arial" charset="0"/>
              <a:buNone/>
              <a:defRPr/>
            </a:pPr>
            <a:r>
              <a:rPr>
                <a:solidFill>
                  <a:schemeClr val="tx1"/>
                </a:solidFill>
                <a:latin typeface="Courier New" pitchFamily="49" charset="0"/>
                <a:cs typeface="Courier New" pitchFamily="49" charset="0"/>
              </a:rPr>
              <a:t>	</a:t>
            </a:r>
            <a:endParaRPr>
              <a:solidFill>
                <a:schemeClr val="tx1"/>
              </a:solidFill>
              <a:sym typeface="Wingdings" pitchFamily="2" charset="2"/>
            </a:endParaRPr>
          </a:p>
        </p:txBody>
      </p:sp>
      <p:sp>
        <p:nvSpPr>
          <p:cNvPr id="99331" name="Rectangle 2"/>
          <p:cNvSpPr>
            <a:spLocks noGrp="1"/>
          </p:cNvSpPr>
          <p:nvPr>
            <p:ph type="title" idx="4294967295"/>
          </p:nvPr>
        </p:nvSpPr>
        <p:spPr>
          <a:xfrm>
            <a:off x="0" y="228600"/>
            <a:ext cx="7564438" cy="554038"/>
          </a:xfrm>
        </p:spPr>
        <p:txBody>
          <a:bodyPr>
            <a:normAutofit fontScale="90000"/>
          </a:bodyPr>
          <a:lstStyle/>
          <a:p>
            <a:pPr eaLnBrk="1" hangingPunct="1"/>
            <a:r>
              <a:rPr smtClean="0">
                <a:solidFill>
                  <a:schemeClr val="tx1"/>
                </a:solidFill>
                <a:cs typeface="Arial" charset="0"/>
              </a:rPr>
              <a:t>AutoBoxing &amp; UnBoxing (Contd.).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p:cNvSpPr>
          <p:nvPr>
            <p:ph idx="4294967295"/>
          </p:nvPr>
        </p:nvSpPr>
        <p:spPr>
          <a:xfrm>
            <a:off x="0" y="990600"/>
            <a:ext cx="7042150" cy="5202238"/>
          </a:xfrm>
        </p:spPr>
        <p:txBody>
          <a:bodyPr>
            <a:normAutofit fontScale="77500" lnSpcReduction="20000"/>
          </a:bodyPr>
          <a:lstStyle/>
          <a:p>
            <a:r>
              <a:rPr smtClean="0">
                <a:solidFill>
                  <a:schemeClr val="tx1"/>
                </a:solidFill>
                <a:cs typeface="Arial" charset="0"/>
              </a:rPr>
              <a:t>Boxing/Unboxing of Character value :</a:t>
            </a:r>
          </a:p>
          <a:p>
            <a:pPr>
              <a:buFont typeface="Arial" charset="0"/>
              <a:buNone/>
            </a:pPr>
            <a:r>
              <a:rPr smtClean="0">
                <a:solidFill>
                  <a:schemeClr val="tx1"/>
                </a:solidFill>
                <a:latin typeface="Courier New" pitchFamily="49" charset="0"/>
                <a:cs typeface="Courier New" pitchFamily="49" charset="0"/>
              </a:rPr>
              <a:t>public class MyClass {</a:t>
            </a:r>
            <a:br>
              <a:rPr smtClean="0">
                <a:solidFill>
                  <a:schemeClr val="tx1"/>
                </a:solidFill>
                <a:latin typeface="Courier New" pitchFamily="49" charset="0"/>
                <a:cs typeface="Courier New" pitchFamily="49" charset="0"/>
              </a:rPr>
            </a:br>
            <a:r>
              <a:rPr smtClean="0">
                <a:solidFill>
                  <a:schemeClr val="tx1"/>
                </a:solidFill>
                <a:latin typeface="Courier New" pitchFamily="49" charset="0"/>
                <a:cs typeface="Courier New" pitchFamily="49" charset="0"/>
              </a:rPr>
              <a:t>public static void main(String ab[]) {</a:t>
            </a:r>
            <a:br>
              <a:rPr smtClean="0">
                <a:solidFill>
                  <a:schemeClr val="tx1"/>
                </a:solidFill>
                <a:latin typeface="Courier New" pitchFamily="49" charset="0"/>
                <a:cs typeface="Courier New" pitchFamily="49" charset="0"/>
              </a:rPr>
            </a:br>
            <a:r>
              <a:rPr smtClean="0">
                <a:solidFill>
                  <a:schemeClr val="tx1"/>
                </a:solidFill>
                <a:latin typeface="Courier New" pitchFamily="49" charset="0"/>
                <a:cs typeface="Courier New" pitchFamily="49" charset="0"/>
              </a:rPr>
              <a:t>Boolean boolean b1 = true;</a:t>
            </a:r>
            <a:br>
              <a:rPr smtClean="0">
                <a:solidFill>
                  <a:schemeClr val="tx1"/>
                </a:solidFill>
                <a:latin typeface="Courier New" pitchFamily="49" charset="0"/>
                <a:cs typeface="Courier New" pitchFamily="49" charset="0"/>
              </a:rPr>
            </a:br>
            <a:r>
              <a:rPr smtClean="0">
                <a:solidFill>
                  <a:schemeClr val="tx1"/>
                </a:solidFill>
                <a:latin typeface="Courier New" pitchFamily="49" charset="0"/>
                <a:cs typeface="Courier New" pitchFamily="49" charset="0"/>
              </a:rPr>
              <a:t/>
            </a:r>
            <a:br>
              <a:rPr smtClean="0">
                <a:solidFill>
                  <a:schemeClr val="tx1"/>
                </a:solidFill>
                <a:latin typeface="Courier New" pitchFamily="49" charset="0"/>
                <a:cs typeface="Courier New" pitchFamily="49" charset="0"/>
              </a:rPr>
            </a:br>
            <a:r>
              <a:rPr smtClean="0">
                <a:solidFill>
                  <a:schemeClr val="tx1"/>
                </a:solidFill>
                <a:latin typeface="Courier New" pitchFamily="49" charset="0"/>
                <a:cs typeface="Courier New" pitchFamily="49" charset="0"/>
              </a:rPr>
              <a:t>if (b1){</a:t>
            </a:r>
            <a:br>
              <a:rPr smtClean="0">
                <a:solidFill>
                  <a:schemeClr val="tx1"/>
                </a:solidFill>
                <a:latin typeface="Courier New" pitchFamily="49" charset="0"/>
                <a:cs typeface="Courier New" pitchFamily="49" charset="0"/>
              </a:rPr>
            </a:br>
            <a:r>
              <a:rPr smtClean="0">
                <a:solidFill>
                  <a:schemeClr val="tx1"/>
                </a:solidFill>
                <a:latin typeface="Courier New" pitchFamily="49" charset="0"/>
                <a:cs typeface="Courier New" pitchFamily="49" charset="0"/>
              </a:rPr>
              <a:t>System.out.println("b is true");</a:t>
            </a:r>
            <a:br>
              <a:rPr smtClean="0">
                <a:solidFill>
                  <a:schemeClr val="tx1"/>
                </a:solidFill>
                <a:latin typeface="Courier New" pitchFamily="49" charset="0"/>
                <a:cs typeface="Courier New" pitchFamily="49" charset="0"/>
              </a:rPr>
            </a:br>
            <a:r>
              <a:rPr smtClean="0">
                <a:solidFill>
                  <a:schemeClr val="tx1"/>
                </a:solidFill>
                <a:latin typeface="Courier New" pitchFamily="49" charset="0"/>
                <a:cs typeface="Courier New" pitchFamily="49" charset="0"/>
              </a:rPr>
              <a:t>}</a:t>
            </a:r>
            <a:br>
              <a:rPr smtClean="0">
                <a:solidFill>
                  <a:schemeClr val="tx1"/>
                </a:solidFill>
                <a:latin typeface="Courier New" pitchFamily="49" charset="0"/>
                <a:cs typeface="Courier New" pitchFamily="49" charset="0"/>
              </a:rPr>
            </a:br>
            <a:r>
              <a:rPr smtClean="0">
                <a:solidFill>
                  <a:schemeClr val="tx1"/>
                </a:solidFill>
                <a:latin typeface="Courier New" pitchFamily="49" charset="0"/>
                <a:cs typeface="Courier New" pitchFamily="49" charset="0"/>
              </a:rPr>
              <a:t/>
            </a:r>
            <a:br>
              <a:rPr smtClean="0">
                <a:solidFill>
                  <a:schemeClr val="tx1"/>
                </a:solidFill>
                <a:latin typeface="Courier New" pitchFamily="49" charset="0"/>
                <a:cs typeface="Courier New" pitchFamily="49" charset="0"/>
              </a:rPr>
            </a:br>
            <a:r>
              <a:rPr smtClean="0">
                <a:solidFill>
                  <a:schemeClr val="tx1"/>
                </a:solidFill>
                <a:latin typeface="Courier New" pitchFamily="49" charset="0"/>
                <a:cs typeface="Courier New" pitchFamily="49" charset="0"/>
              </a:rPr>
              <a:t>Character chr = ‘a’; 		// box a char</a:t>
            </a:r>
            <a:br>
              <a:rPr smtClean="0">
                <a:solidFill>
                  <a:schemeClr val="tx1"/>
                </a:solidFill>
                <a:latin typeface="Courier New" pitchFamily="49" charset="0"/>
                <a:cs typeface="Courier New" pitchFamily="49" charset="0"/>
              </a:rPr>
            </a:br>
            <a:r>
              <a:rPr smtClean="0">
                <a:solidFill>
                  <a:schemeClr val="tx1"/>
                </a:solidFill>
                <a:latin typeface="Courier New" pitchFamily="49" charset="0"/>
                <a:cs typeface="Courier New" pitchFamily="49" charset="0"/>
              </a:rPr>
              <a:t>char chr1 = chr;       		// unbox a char</a:t>
            </a:r>
            <a:br>
              <a:rPr smtClean="0">
                <a:solidFill>
                  <a:schemeClr val="tx1"/>
                </a:solidFill>
                <a:latin typeface="Courier New" pitchFamily="49" charset="0"/>
                <a:cs typeface="Courier New" pitchFamily="49" charset="0"/>
              </a:rPr>
            </a:br>
            <a:r>
              <a:rPr smtClean="0">
                <a:solidFill>
                  <a:schemeClr val="tx1"/>
                </a:solidFill>
                <a:latin typeface="Courier New" pitchFamily="49" charset="0"/>
                <a:cs typeface="Courier New" pitchFamily="49" charset="0"/>
              </a:rPr>
              <a:t/>
            </a:r>
            <a:br>
              <a:rPr smtClean="0">
                <a:solidFill>
                  <a:schemeClr val="tx1"/>
                </a:solidFill>
                <a:latin typeface="Courier New" pitchFamily="49" charset="0"/>
                <a:cs typeface="Courier New" pitchFamily="49" charset="0"/>
              </a:rPr>
            </a:br>
            <a:r>
              <a:rPr smtClean="0">
                <a:solidFill>
                  <a:schemeClr val="tx1"/>
                </a:solidFill>
                <a:latin typeface="Courier New" pitchFamily="49" charset="0"/>
                <a:cs typeface="Courier New" pitchFamily="49" charset="0"/>
              </a:rPr>
              <a:t>System.out.println("chr1 is " + chr1);</a:t>
            </a:r>
            <a:br>
              <a:rPr smtClean="0">
                <a:solidFill>
                  <a:schemeClr val="tx1"/>
                </a:solidFill>
                <a:latin typeface="Courier New" pitchFamily="49" charset="0"/>
                <a:cs typeface="Courier New" pitchFamily="49" charset="0"/>
              </a:rPr>
            </a:br>
            <a:r>
              <a:rPr smtClean="0">
                <a:solidFill>
                  <a:schemeClr val="tx1"/>
                </a:solidFill>
                <a:latin typeface="Courier New" pitchFamily="49" charset="0"/>
                <a:cs typeface="Courier New" pitchFamily="49" charset="0"/>
              </a:rPr>
              <a:t>}</a:t>
            </a:r>
            <a:br>
              <a:rPr smtClean="0">
                <a:solidFill>
                  <a:schemeClr val="tx1"/>
                </a:solidFill>
                <a:latin typeface="Courier New" pitchFamily="49" charset="0"/>
                <a:cs typeface="Courier New" pitchFamily="49" charset="0"/>
              </a:rPr>
            </a:br>
            <a:r>
              <a:rPr smtClean="0">
                <a:solidFill>
                  <a:schemeClr val="tx1"/>
                </a:solidFill>
                <a:latin typeface="Courier New" pitchFamily="49" charset="0"/>
                <a:cs typeface="Courier New" pitchFamily="49" charset="0"/>
              </a:rPr>
              <a:t>}</a:t>
            </a:r>
          </a:p>
          <a:p>
            <a:endParaRPr smtClean="0">
              <a:solidFill>
                <a:schemeClr val="tx1"/>
              </a:solidFill>
              <a:latin typeface="Courier New" pitchFamily="49" charset="0"/>
              <a:cs typeface="Courier New" pitchFamily="49" charset="0"/>
              <a:sym typeface="Wingdings" pitchFamily="2" charset="2"/>
            </a:endParaRPr>
          </a:p>
        </p:txBody>
      </p:sp>
      <p:sp>
        <p:nvSpPr>
          <p:cNvPr id="100355" name="Rectangle 2"/>
          <p:cNvSpPr>
            <a:spLocks noGrp="1"/>
          </p:cNvSpPr>
          <p:nvPr>
            <p:ph type="title" idx="4294967295"/>
          </p:nvPr>
        </p:nvSpPr>
        <p:spPr>
          <a:xfrm>
            <a:off x="0" y="152400"/>
            <a:ext cx="7564438" cy="554038"/>
          </a:xfrm>
        </p:spPr>
        <p:txBody>
          <a:bodyPr>
            <a:normAutofit fontScale="90000"/>
          </a:bodyPr>
          <a:lstStyle/>
          <a:p>
            <a:pPr eaLnBrk="1" hangingPunct="1"/>
            <a:r>
              <a:rPr smtClean="0">
                <a:solidFill>
                  <a:schemeClr val="tx1"/>
                </a:solidFill>
                <a:cs typeface="Arial" charset="0"/>
              </a:rPr>
              <a:t>AutoBoxing &amp; UnBoxing (Contd.).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itle 18"/>
          <p:cNvSpPr>
            <a:spLocks noGrp="1"/>
          </p:cNvSpPr>
          <p:nvPr>
            <p:ph type="ctrTitle"/>
          </p:nvPr>
        </p:nvSpPr>
        <p:spPr>
          <a:xfrm>
            <a:off x="166688" y="146050"/>
            <a:ext cx="8483600" cy="554038"/>
          </a:xfrm>
        </p:spPr>
        <p:txBody>
          <a:bodyPr>
            <a:normAutofit fontScale="90000"/>
          </a:bodyPr>
          <a:lstStyle/>
          <a:p>
            <a:pPr eaLnBrk="1" hangingPunct="1"/>
            <a:r>
              <a:rPr lang="en-IN" dirty="0" smtClean="0">
                <a:cs typeface="Arial" charset="0"/>
              </a:rPr>
              <a:t>TOPIC</a:t>
            </a:r>
          </a:p>
        </p:txBody>
      </p:sp>
      <p:sp>
        <p:nvSpPr>
          <p:cNvPr id="81922" name="Text Placeholder 13"/>
          <p:cNvSpPr>
            <a:spLocks noGrp="1"/>
          </p:cNvSpPr>
          <p:nvPr>
            <p:ph type="body" sz="quarter" idx="10"/>
          </p:nvPr>
        </p:nvSpPr>
        <p:spPr/>
        <p:txBody>
          <a:bodyPr/>
          <a:lstStyle/>
          <a:p>
            <a:pPr eaLnBrk="1" hangingPunct="1"/>
            <a:r>
              <a:rPr lang="en-IN" smtClean="0">
                <a:solidFill>
                  <a:schemeClr val="tx1"/>
                </a:solidFill>
                <a:cs typeface="Arial" charset="0"/>
              </a:rPr>
              <a:t>Wrapper Classes</a:t>
            </a:r>
          </a:p>
        </p:txBody>
      </p:sp>
      <p:sp>
        <p:nvSpPr>
          <p:cNvPr id="81930" name="Text Placeholder 17"/>
          <p:cNvSpPr>
            <a:spLocks noGrp="1"/>
          </p:cNvSpPr>
          <p:nvPr>
            <p:ph type="body" sz="quarter" idx="11"/>
          </p:nvPr>
        </p:nvSpPr>
        <p:spPr/>
        <p:txBody>
          <a:bodyPr/>
          <a:lstStyle/>
          <a:p>
            <a:pPr eaLnBrk="1" hangingPunct="1"/>
            <a:r>
              <a:rPr smtClean="0">
                <a:solidFill>
                  <a:schemeClr val="tx1"/>
                </a:solidFill>
                <a:cs typeface="Arial" charset="0"/>
              </a:rPr>
              <a:t>IO Streams</a:t>
            </a:r>
          </a:p>
        </p:txBody>
      </p:sp>
      <p:sp>
        <p:nvSpPr>
          <p:cNvPr id="81934" name="Text Placeholder 21"/>
          <p:cNvSpPr>
            <a:spLocks noGrp="1"/>
          </p:cNvSpPr>
          <p:nvPr>
            <p:ph type="body" sz="quarter" idx="12"/>
          </p:nvPr>
        </p:nvSpPr>
        <p:spPr>
          <a:xfrm>
            <a:off x="1066800" y="3276600"/>
            <a:ext cx="7010400" cy="652463"/>
          </a:xfrm>
        </p:spPr>
        <p:txBody>
          <a:bodyPr/>
          <a:lstStyle/>
          <a:p>
            <a:pPr eaLnBrk="1" hangingPunct="1"/>
            <a:r>
              <a:rPr dirty="0" smtClean="0">
                <a:solidFill>
                  <a:schemeClr val="tx1"/>
                </a:solidFill>
                <a:cs typeface="Arial" charset="0"/>
              </a:rPr>
              <a:t>Writing  &amp; reading from file</a:t>
            </a:r>
          </a:p>
          <a:p>
            <a:pPr eaLnBrk="1" hangingPunct="1"/>
            <a:endParaRPr dirty="0" smtClean="0">
              <a:solidFill>
                <a:schemeClr val="tx1"/>
              </a:solidFill>
              <a:cs typeface="Arial" charset="0"/>
            </a:endParaRPr>
          </a:p>
        </p:txBody>
      </p:sp>
      <p:sp>
        <p:nvSpPr>
          <p:cNvPr id="81937" name="Text Placeholder 21"/>
          <p:cNvSpPr>
            <a:spLocks noGrp="1"/>
          </p:cNvSpPr>
          <p:nvPr>
            <p:ph type="body" sz="quarter" idx="13"/>
          </p:nvPr>
        </p:nvSpPr>
        <p:spPr>
          <a:xfrm>
            <a:off x="1003300" y="4419600"/>
            <a:ext cx="7010400" cy="1522413"/>
          </a:xfrm>
        </p:spPr>
        <p:txBody>
          <a:bodyPr/>
          <a:lstStyle/>
          <a:p>
            <a:pPr eaLnBrk="1" hangingPunct="1"/>
            <a:r>
              <a:rPr dirty="0" smtClean="0">
                <a:solidFill>
                  <a:schemeClr val="tx1"/>
                </a:solidFill>
                <a:cs typeface="Arial" charset="0"/>
              </a:rPr>
              <a:t>Object Serialization</a:t>
            </a:r>
          </a:p>
        </p:txBody>
      </p:sp>
      <p:sp>
        <p:nvSpPr>
          <p:cNvPr id="81931" name="Text Placeholder 21"/>
          <p:cNvSpPr>
            <a:spLocks noGrp="1"/>
          </p:cNvSpPr>
          <p:nvPr>
            <p:ph type="body" sz="quarter" idx="14"/>
          </p:nvPr>
        </p:nvSpPr>
        <p:spPr/>
        <p:txBody>
          <a:bodyPr/>
          <a:lstStyle/>
          <a:p>
            <a:pPr eaLnBrk="1" hangingPunct="1"/>
            <a:r>
              <a:rPr smtClean="0">
                <a:solidFill>
                  <a:schemeClr val="tx1"/>
                </a:solidFill>
                <a:cs typeface="Arial" charset="0"/>
              </a:rPr>
              <a:t>Reading &amp; printing to console</a:t>
            </a:r>
          </a:p>
          <a:p>
            <a:pPr eaLnBrk="1" hangingPunct="1"/>
            <a:endParaRPr smtClean="0">
              <a:solidFill>
                <a:schemeClr val="tx1"/>
              </a:solidFill>
              <a:cs typeface="Arial" charset="0"/>
            </a:endParaRPr>
          </a:p>
        </p:txBody>
      </p:sp>
      <p:sp>
        <p:nvSpPr>
          <p:cNvPr id="9" name="Rectangle 8"/>
          <p:cNvSpPr/>
          <p:nvPr/>
        </p:nvSpPr>
        <p:spPr>
          <a:xfrm>
            <a:off x="461963" y="2505075"/>
            <a:ext cx="314325"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solidFill>
                  <a:schemeClr val="bg1"/>
                </a:solidFill>
              </a:rPr>
              <a:t>2</a:t>
            </a:r>
          </a:p>
        </p:txBody>
      </p:sp>
      <p:sp>
        <p:nvSpPr>
          <p:cNvPr id="11" name="Rectangle 10"/>
          <p:cNvSpPr/>
          <p:nvPr/>
        </p:nvSpPr>
        <p:spPr>
          <a:xfrm>
            <a:off x="461963" y="3525838"/>
            <a:ext cx="314325" cy="182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solidFill>
                  <a:schemeClr val="bg1"/>
                </a:solidFill>
              </a:rPr>
              <a:t>3</a:t>
            </a:r>
          </a:p>
        </p:txBody>
      </p:sp>
      <p:sp>
        <p:nvSpPr>
          <p:cNvPr id="13" name="Rectangle 12"/>
          <p:cNvSpPr/>
          <p:nvPr/>
        </p:nvSpPr>
        <p:spPr>
          <a:xfrm>
            <a:off x="461963" y="1450975"/>
            <a:ext cx="314325"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solidFill>
                  <a:schemeClr val="bg1"/>
                </a:solidFill>
              </a:rPr>
              <a:t>1</a:t>
            </a:r>
          </a:p>
        </p:txBody>
      </p:sp>
      <p:sp>
        <p:nvSpPr>
          <p:cNvPr id="15" name="Rectangle 14"/>
          <p:cNvSpPr/>
          <p:nvPr/>
        </p:nvSpPr>
        <p:spPr>
          <a:xfrm>
            <a:off x="460375" y="4421188"/>
            <a:ext cx="314325" cy="182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solidFill>
                  <a:schemeClr val="bg1"/>
                </a:solidFill>
              </a:rPr>
              <a:t>4</a:t>
            </a:r>
          </a:p>
        </p:txBody>
      </p:sp>
      <p:sp>
        <p:nvSpPr>
          <p:cNvPr id="18" name="Rectangle 17"/>
          <p:cNvSpPr/>
          <p:nvPr/>
        </p:nvSpPr>
        <p:spPr>
          <a:xfrm>
            <a:off x="460375" y="5411788"/>
            <a:ext cx="314325" cy="182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solidFill>
                  <a:schemeClr val="bg1"/>
                </a:solidFill>
              </a:rPr>
              <a:t>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idx="4294967295"/>
          </p:nvPr>
        </p:nvSpPr>
        <p:spPr>
          <a:xfrm>
            <a:off x="0" y="152400"/>
            <a:ext cx="7566025" cy="554038"/>
          </a:xfrm>
        </p:spPr>
        <p:txBody>
          <a:bodyPr>
            <a:normAutofit fontScale="90000"/>
          </a:bodyPr>
          <a:lstStyle/>
          <a:p>
            <a:pPr eaLnBrk="1" hangingPunct="1"/>
            <a:r>
              <a:rPr smtClean="0">
                <a:solidFill>
                  <a:schemeClr val="tx1"/>
                </a:solidFill>
                <a:cs typeface="Arial" charset="0"/>
              </a:rPr>
              <a:t>AutoBoxing &amp; UnBoxing (Contd.).</a:t>
            </a:r>
          </a:p>
        </p:txBody>
      </p:sp>
      <p:sp>
        <p:nvSpPr>
          <p:cNvPr id="6" name="Rectangle 3"/>
          <p:cNvSpPr txBox="1">
            <a:spLocks/>
          </p:cNvSpPr>
          <p:nvPr/>
        </p:nvSpPr>
        <p:spPr>
          <a:xfrm>
            <a:off x="422275" y="928688"/>
            <a:ext cx="7042150" cy="5202237"/>
          </a:xfrm>
          <a:prstGeom prst="rect">
            <a:avLst/>
          </a:prstGeom>
        </p:spPr>
        <p:txBody>
          <a:bodyPr>
            <a:normAutofit/>
          </a:bodyPr>
          <a:lstStyle/>
          <a:p>
            <a:pPr marL="231775" indent="-231775">
              <a:spcBef>
                <a:spcPct val="20000"/>
              </a:spcBef>
              <a:buFont typeface="Arial"/>
              <a:buChar char="•"/>
              <a:defRPr/>
            </a:pPr>
            <a:endParaRPr lang="en-US" sz="2000" dirty="0">
              <a:solidFill>
                <a:srgbClr val="595959"/>
              </a:solidFill>
              <a:latin typeface="+mn-lt"/>
              <a:cs typeface="Arial"/>
              <a:sym typeface="Wingdings" pitchFamily="2" charset="2"/>
            </a:endParaRPr>
          </a:p>
        </p:txBody>
      </p:sp>
      <p:sp>
        <p:nvSpPr>
          <p:cNvPr id="7" name="Rectangle 3"/>
          <p:cNvSpPr txBox="1">
            <a:spLocks/>
          </p:cNvSpPr>
          <p:nvPr/>
        </p:nvSpPr>
        <p:spPr>
          <a:xfrm>
            <a:off x="422275" y="852488"/>
            <a:ext cx="8416925" cy="5430837"/>
          </a:xfrm>
          <a:prstGeom prst="rect">
            <a:avLst/>
          </a:prstGeom>
        </p:spPr>
        <p:txBody>
          <a:bodyPr>
            <a:normAutofit/>
          </a:bodyPr>
          <a:lstStyle/>
          <a:p>
            <a:pPr algn="jus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2000" dirty="0">
                <a:latin typeface="+mj-lt"/>
                <a:ea typeface="Times New Roman" pitchFamily="18" charset="0"/>
                <a:cs typeface="Times New Roman" pitchFamily="18" charset="0"/>
              </a:rPr>
              <a:t>Boxing conversion converts values of primitive type to corresponding values of reference type. But the primitive types can not be widened/ Narrowed to the Wrapper classes and vice versa. For example, </a:t>
            </a:r>
            <a:endParaRPr lang="en-US" sz="2800" dirty="0">
              <a:latin typeface="+mj-lt"/>
            </a:endParaRPr>
          </a:p>
          <a:p>
            <a: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2000" dirty="0">
                <a:latin typeface="Courier New" pitchFamily="49" charset="0"/>
                <a:ea typeface="Times New Roman" pitchFamily="18" charset="0"/>
                <a:cs typeface="Courier New" pitchFamily="49" charset="0"/>
              </a:rPr>
              <a:t>    </a:t>
            </a:r>
          </a:p>
          <a:p>
            <a: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2000" dirty="0">
                <a:latin typeface="Courier New" pitchFamily="49" charset="0"/>
                <a:ea typeface="Times New Roman" pitchFamily="18" charset="0"/>
                <a:cs typeface="Courier New" pitchFamily="49" charset="0"/>
              </a:rPr>
              <a:t>	byte  b    = 12;</a:t>
            </a:r>
            <a:br>
              <a:rPr lang="en-US" sz="2000" dirty="0">
                <a:latin typeface="Courier New" pitchFamily="49" charset="0"/>
                <a:ea typeface="Times New Roman" pitchFamily="18" charset="0"/>
                <a:cs typeface="Courier New" pitchFamily="49" charset="0"/>
              </a:rPr>
            </a:br>
            <a:r>
              <a:rPr lang="en-US" sz="2000" dirty="0">
                <a:latin typeface="Courier New" pitchFamily="49" charset="0"/>
                <a:ea typeface="Times New Roman" pitchFamily="18" charset="0"/>
                <a:cs typeface="Courier New" pitchFamily="49" charset="0"/>
              </a:rPr>
              <a:t/>
            </a:r>
            <a:br>
              <a:rPr lang="en-US" sz="2000" dirty="0">
                <a:latin typeface="Courier New" pitchFamily="49" charset="0"/>
                <a:ea typeface="Times New Roman" pitchFamily="18" charset="0"/>
                <a:cs typeface="Courier New" pitchFamily="49" charset="0"/>
              </a:rPr>
            </a:br>
            <a:r>
              <a:rPr lang="en-US" sz="2000" dirty="0">
                <a:latin typeface="Courier New" pitchFamily="49" charset="0"/>
                <a:ea typeface="Times New Roman" pitchFamily="18" charset="0"/>
                <a:cs typeface="Courier New" pitchFamily="49" charset="0"/>
              </a:rPr>
              <a:t>    Integer I1 = 90;      //Constant integer value</a:t>
            </a:r>
            <a:br>
              <a:rPr lang="en-US" sz="2000" dirty="0">
                <a:latin typeface="Courier New" pitchFamily="49" charset="0"/>
                <a:ea typeface="Times New Roman" pitchFamily="18" charset="0"/>
                <a:cs typeface="Courier New" pitchFamily="49" charset="0"/>
              </a:rPr>
            </a:br>
            <a:r>
              <a:rPr lang="en-US" sz="2000" dirty="0">
                <a:latin typeface="Courier New" pitchFamily="49" charset="0"/>
                <a:ea typeface="Times New Roman" pitchFamily="18" charset="0"/>
                <a:cs typeface="Courier New" pitchFamily="49" charset="0"/>
              </a:rPr>
              <a:t>    Integer I2 = (int)b;  //Cast to int type</a:t>
            </a:r>
            <a:br>
              <a:rPr lang="en-US" sz="2000" dirty="0">
                <a:latin typeface="Courier New" pitchFamily="49" charset="0"/>
                <a:ea typeface="Times New Roman" pitchFamily="18" charset="0"/>
                <a:cs typeface="Courier New" pitchFamily="49" charset="0"/>
              </a:rPr>
            </a:br>
            <a:r>
              <a:rPr lang="en-US" sz="2000" dirty="0">
                <a:latin typeface="Courier New" pitchFamily="49" charset="0"/>
                <a:ea typeface="Times New Roman" pitchFamily="18" charset="0"/>
                <a:cs typeface="Courier New" pitchFamily="49" charset="0"/>
              </a:rPr>
              <a:t/>
            </a:r>
            <a:br>
              <a:rPr lang="en-US" sz="2000" dirty="0">
                <a:latin typeface="Courier New" pitchFamily="49" charset="0"/>
                <a:ea typeface="Times New Roman" pitchFamily="18" charset="0"/>
                <a:cs typeface="Courier New" pitchFamily="49" charset="0"/>
              </a:rPr>
            </a:br>
            <a:r>
              <a:rPr lang="en-US" sz="2000" dirty="0">
                <a:latin typeface="Courier New" pitchFamily="49" charset="0"/>
                <a:ea typeface="Times New Roman" pitchFamily="18" charset="0"/>
                <a:cs typeface="Courier New" pitchFamily="49" charset="0"/>
              </a:rPr>
              <a:t>    Long    L1 = 90;       //compile error because 90 								is integer value</a:t>
            </a:r>
            <a:br>
              <a:rPr lang="en-US" sz="2000" dirty="0">
                <a:latin typeface="Courier New" pitchFamily="49" charset="0"/>
                <a:ea typeface="Times New Roman" pitchFamily="18" charset="0"/>
                <a:cs typeface="Courier New" pitchFamily="49" charset="0"/>
              </a:rPr>
            </a:br>
            <a:r>
              <a:rPr lang="en-US" sz="2000" dirty="0">
                <a:latin typeface="Courier New" pitchFamily="49" charset="0"/>
                <a:ea typeface="Times New Roman" pitchFamily="18" charset="0"/>
                <a:cs typeface="Courier New" pitchFamily="49" charset="0"/>
              </a:rPr>
              <a:t>    Long    L2 = (Long)90; //can not cast integer 							value to Long wrapper class</a:t>
            </a:r>
            <a:br>
              <a:rPr lang="en-US" sz="2000" dirty="0">
                <a:latin typeface="Courier New" pitchFamily="49" charset="0"/>
                <a:ea typeface="Times New Roman" pitchFamily="18" charset="0"/>
                <a:cs typeface="Courier New" pitchFamily="49" charset="0"/>
              </a:rPr>
            </a:br>
            <a:r>
              <a:rPr lang="en-US" sz="2000" dirty="0">
                <a:latin typeface="Courier New" pitchFamily="49" charset="0"/>
                <a:ea typeface="Times New Roman" pitchFamily="18" charset="0"/>
                <a:cs typeface="Courier New" pitchFamily="49" charset="0"/>
              </a:rPr>
              <a:t/>
            </a:r>
            <a:br>
              <a:rPr lang="en-US" sz="2000" dirty="0">
                <a:latin typeface="Courier New" pitchFamily="49" charset="0"/>
                <a:ea typeface="Times New Roman" pitchFamily="18" charset="0"/>
                <a:cs typeface="Courier New" pitchFamily="49" charset="0"/>
              </a:rPr>
            </a:br>
            <a:r>
              <a:rPr lang="en-US" sz="2000" dirty="0">
                <a:latin typeface="Courier New" pitchFamily="49" charset="0"/>
                <a:ea typeface="Times New Roman" pitchFamily="18" charset="0"/>
                <a:cs typeface="Courier New" pitchFamily="49" charset="0"/>
              </a:rPr>
              <a:t>    Long    L3 = 90L;</a:t>
            </a:r>
            <a:br>
              <a:rPr lang="en-US" sz="2000" dirty="0">
                <a:latin typeface="Courier New" pitchFamily="49" charset="0"/>
                <a:ea typeface="Times New Roman" pitchFamily="18" charset="0"/>
                <a:cs typeface="Courier New" pitchFamily="49" charset="0"/>
              </a:rPr>
            </a:br>
            <a:r>
              <a:rPr lang="en-US" sz="2000" dirty="0">
                <a:latin typeface="Courier New" pitchFamily="49" charset="0"/>
                <a:ea typeface="Times New Roman" pitchFamily="18" charset="0"/>
                <a:cs typeface="Courier New" pitchFamily="49" charset="0"/>
              </a:rPr>
              <a:t>    Long    L4 = (long)90;</a:t>
            </a:r>
            <a:endParaRPr lang="en-US" sz="4400" dirty="0">
              <a:latin typeface="Arial" pitchFamily="34" charset="0"/>
            </a:endParaRPr>
          </a:p>
          <a:p>
            <a:pPr marL="231775" indent="-231775" fontAlgn="auto">
              <a:spcBef>
                <a:spcPct val="20000"/>
              </a:spcBef>
              <a:spcAft>
                <a:spcPts val="0"/>
              </a:spcAft>
              <a:buFont typeface="Arial"/>
              <a:buChar char="•"/>
              <a:defRPr/>
            </a:pPr>
            <a:endParaRPr lang="en-US" sz="2000" dirty="0">
              <a:latin typeface="+mn-lt"/>
              <a:cs typeface="Arial"/>
              <a:sym typeface="Wingdings" pitchFamily="2" charset="2"/>
            </a:endParaRPr>
          </a:p>
          <a:p>
            <a:pPr marL="231775" indent="-231775" fontAlgn="auto">
              <a:spcBef>
                <a:spcPct val="20000"/>
              </a:spcBef>
              <a:spcAft>
                <a:spcPts val="0"/>
              </a:spcAft>
              <a:buFont typeface="Arial"/>
              <a:buChar char="•"/>
              <a:defRPr/>
            </a:pPr>
            <a:endParaRPr lang="en-US" sz="2000" dirty="0">
              <a:latin typeface="+mn-lt"/>
              <a:cs typeface="Arial"/>
              <a:sym typeface="Wingdings" pitchFamily="2" charset="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idx="4294967295"/>
          </p:nvPr>
        </p:nvSpPr>
        <p:spPr>
          <a:xfrm>
            <a:off x="0" y="38100"/>
            <a:ext cx="7566025" cy="554038"/>
          </a:xfrm>
        </p:spPr>
        <p:txBody>
          <a:bodyPr>
            <a:normAutofit fontScale="90000"/>
          </a:bodyPr>
          <a:lstStyle/>
          <a:p>
            <a:pPr eaLnBrk="1" hangingPunct="1"/>
            <a:r>
              <a:rPr smtClean="0">
                <a:solidFill>
                  <a:schemeClr val="tx1"/>
                </a:solidFill>
                <a:cs typeface="Arial" charset="0"/>
              </a:rPr>
              <a:t>AutoBoxing &amp; UnBoxing (Contd.).</a:t>
            </a:r>
          </a:p>
        </p:txBody>
      </p:sp>
      <p:sp>
        <p:nvSpPr>
          <p:cNvPr id="6" name="Rectangle 3"/>
          <p:cNvSpPr txBox="1">
            <a:spLocks/>
          </p:cNvSpPr>
          <p:nvPr/>
        </p:nvSpPr>
        <p:spPr>
          <a:xfrm>
            <a:off x="422275" y="928688"/>
            <a:ext cx="7042150" cy="5202237"/>
          </a:xfrm>
          <a:prstGeom prst="rect">
            <a:avLst/>
          </a:prstGeom>
        </p:spPr>
        <p:txBody>
          <a:bodyPr>
            <a:normAutofit/>
          </a:bodyPr>
          <a:lstStyle/>
          <a:p>
            <a:pPr marL="231775" indent="-231775">
              <a:spcBef>
                <a:spcPct val="20000"/>
              </a:spcBef>
              <a:buFont typeface="Arial"/>
              <a:buChar char="•"/>
              <a:defRPr/>
            </a:pPr>
            <a:endParaRPr lang="en-US" sz="2000" dirty="0">
              <a:solidFill>
                <a:srgbClr val="595959"/>
              </a:solidFill>
              <a:latin typeface="+mn-lt"/>
              <a:cs typeface="Arial"/>
              <a:sym typeface="Wingdings" pitchFamily="2" charset="2"/>
            </a:endParaRPr>
          </a:p>
        </p:txBody>
      </p:sp>
      <p:sp>
        <p:nvSpPr>
          <p:cNvPr id="7" name="Rectangle 3"/>
          <p:cNvSpPr txBox="1">
            <a:spLocks/>
          </p:cNvSpPr>
          <p:nvPr/>
        </p:nvSpPr>
        <p:spPr>
          <a:xfrm>
            <a:off x="422275" y="866775"/>
            <a:ext cx="8539163" cy="5672138"/>
          </a:xfrm>
          <a:prstGeom prst="rect">
            <a:avLst/>
          </a:prstGeom>
        </p:spPr>
        <p:txBody>
          <a:bodyPr>
            <a:normAutofit lnSpcReduction="10000"/>
          </a:bodyPr>
          <a:lstStyle/>
          <a:p>
            <a:pPr marL="231775" indent="-231775" algn="just">
              <a:spcBef>
                <a:spcPct val="20000"/>
              </a:spcBef>
              <a:buFont typeface="Arial"/>
              <a:buChar char="•"/>
              <a:defRPr/>
            </a:pPr>
            <a:r>
              <a:rPr lang="en-US" sz="2000" dirty="0">
                <a:cs typeface="Arial"/>
                <a:sym typeface="Wingdings" pitchFamily="2" charset="2"/>
              </a:rPr>
              <a:t>Autoboxing and unboxing also apply to methods calls. For example, you can pass an argument of type int to a method that has a formal parameter of type Integer</a:t>
            </a:r>
            <a:endParaRPr lang="en-US" sz="2000" dirty="0">
              <a:latin typeface="+mn-lt"/>
              <a:cs typeface="Arial"/>
              <a:sym typeface="Wingdings" pitchFamily="2" charset="2"/>
            </a:endParaRPr>
          </a:p>
          <a:p>
            <a:pPr marL="231775" indent="-231775" fontAlgn="auto">
              <a:spcBef>
                <a:spcPct val="20000"/>
              </a:spcBef>
              <a:spcAft>
                <a:spcPts val="0"/>
              </a:spcAft>
              <a:defRPr/>
            </a:pPr>
            <a:r>
              <a:rPr lang="en-US" sz="2000" dirty="0">
                <a:latin typeface="+mn-lt"/>
                <a:cs typeface="Arial"/>
                <a:sym typeface="Wingdings" pitchFamily="2" charset="2"/>
              </a:rPr>
              <a:t>E.g. </a:t>
            </a:r>
          </a:p>
          <a:p>
            <a:pPr marL="231775" indent="-231775" fontAlgn="auto">
              <a:spcBef>
                <a:spcPct val="20000"/>
              </a:spcBef>
              <a:spcAft>
                <a:spcPts val="0"/>
              </a:spcAft>
              <a:defRPr/>
            </a:pPr>
            <a:r>
              <a:rPr lang="en-US" sz="2000" dirty="0">
                <a:cs typeface="Arial"/>
                <a:sym typeface="Wingdings" pitchFamily="2" charset="2"/>
              </a:rPr>
              <a:t>		</a:t>
            </a:r>
            <a:r>
              <a:rPr lang="en-US" sz="2000" dirty="0">
                <a:latin typeface="Courier New" pitchFamily="49" charset="0"/>
                <a:cs typeface="Courier New" pitchFamily="49" charset="0"/>
                <a:sym typeface="Wingdings" pitchFamily="2" charset="2"/>
              </a:rPr>
              <a:t>class Sample</a:t>
            </a:r>
          </a:p>
          <a:p>
            <a:pPr marL="231775" indent="-231775" fontAlgn="auto">
              <a:spcBef>
                <a:spcPct val="20000"/>
              </a:spcBef>
              <a:spcAft>
                <a:spcPts val="0"/>
              </a:spcAft>
              <a:defRPr/>
            </a:pPr>
            <a:r>
              <a:rPr lang="en-US" sz="2000" dirty="0">
                <a:latin typeface="Courier New" pitchFamily="49" charset="0"/>
                <a:cs typeface="Courier New" pitchFamily="49" charset="0"/>
                <a:sym typeface="Wingdings" pitchFamily="2" charset="2"/>
              </a:rPr>
              <a:t>		{</a:t>
            </a:r>
          </a:p>
          <a:p>
            <a:pPr marL="688975" lvl="1" indent="-231775">
              <a:spcBef>
                <a:spcPct val="20000"/>
              </a:spcBef>
              <a:defRPr/>
            </a:pPr>
            <a:r>
              <a:rPr lang="en-US" sz="2000" dirty="0">
                <a:latin typeface="Courier New" pitchFamily="49" charset="0"/>
                <a:cs typeface="Courier New" pitchFamily="49" charset="0"/>
                <a:sym typeface="Wingdings" pitchFamily="2" charset="2"/>
              </a:rPr>
              <a:t>		void m1(Integer i1)</a:t>
            </a:r>
          </a:p>
          <a:p>
            <a:pPr marL="688975" lvl="1" indent="-231775">
              <a:spcBef>
                <a:spcPct val="20000"/>
              </a:spcBef>
              <a:defRPr/>
            </a:pPr>
            <a:r>
              <a:rPr lang="en-US" sz="2000" dirty="0">
                <a:latin typeface="Courier New" pitchFamily="49" charset="0"/>
                <a:cs typeface="Courier New" pitchFamily="49" charset="0"/>
                <a:sym typeface="Wingdings" pitchFamily="2" charset="2"/>
              </a:rPr>
              <a:t>		{ System.out.println(“int value=“+i1); }</a:t>
            </a:r>
          </a:p>
          <a:p>
            <a:pPr marL="688975" lvl="1" indent="-231775">
              <a:spcBef>
                <a:spcPct val="20000"/>
              </a:spcBef>
              <a:defRPr/>
            </a:pPr>
            <a:r>
              <a:rPr lang="en-US" sz="2000" dirty="0">
                <a:latin typeface="Courier New" pitchFamily="49" charset="0"/>
                <a:cs typeface="Courier New" pitchFamily="49" charset="0"/>
                <a:sym typeface="Wingdings" pitchFamily="2" charset="2"/>
              </a:rPr>
              <a:t>}</a:t>
            </a:r>
          </a:p>
          <a:p>
            <a:pPr marL="688975" lvl="1" indent="-231775">
              <a:spcBef>
                <a:spcPct val="20000"/>
              </a:spcBef>
              <a:defRPr/>
            </a:pPr>
            <a:r>
              <a:rPr lang="en-US" sz="2000" dirty="0">
                <a:latin typeface="Courier New" pitchFamily="49" charset="0"/>
                <a:cs typeface="Courier New" pitchFamily="49" charset="0"/>
                <a:sym typeface="Wingdings" pitchFamily="2" charset="2"/>
              </a:rPr>
              <a:t>class E</a:t>
            </a:r>
          </a:p>
          <a:p>
            <a:pPr marL="688975" lvl="1" indent="-231775">
              <a:spcBef>
                <a:spcPct val="20000"/>
              </a:spcBef>
              <a:defRPr/>
            </a:pPr>
            <a:r>
              <a:rPr lang="en-US" sz="2000" dirty="0">
                <a:latin typeface="Courier New" pitchFamily="49" charset="0"/>
                <a:cs typeface="Courier New" pitchFamily="49" charset="0"/>
                <a:sym typeface="Wingdings" pitchFamily="2" charset="2"/>
              </a:rPr>
              <a:t>{</a:t>
            </a:r>
          </a:p>
          <a:p>
            <a:pPr marL="688975" lvl="1" indent="-231775">
              <a:spcBef>
                <a:spcPct val="20000"/>
              </a:spcBef>
              <a:defRPr/>
            </a:pPr>
            <a:r>
              <a:rPr lang="en-US" sz="2000" dirty="0">
                <a:latin typeface="Courier New" pitchFamily="49" charset="0"/>
                <a:cs typeface="Courier New" pitchFamily="49" charset="0"/>
                <a:sym typeface="Wingdings" pitchFamily="2" charset="2"/>
              </a:rPr>
              <a:t>public static void main(String a[])</a:t>
            </a:r>
          </a:p>
          <a:p>
            <a:pPr marL="688975" lvl="1" indent="-231775">
              <a:spcBef>
                <a:spcPct val="20000"/>
              </a:spcBef>
              <a:defRPr/>
            </a:pPr>
            <a:r>
              <a:rPr lang="en-US" sz="2000" dirty="0">
                <a:latin typeface="Courier New" pitchFamily="49" charset="0"/>
                <a:cs typeface="Courier New" pitchFamily="49" charset="0"/>
                <a:sym typeface="Wingdings" pitchFamily="2" charset="2"/>
              </a:rPr>
              <a:t>{</a:t>
            </a:r>
          </a:p>
          <a:p>
            <a:pPr marL="688975" lvl="1" indent="-231775">
              <a:spcBef>
                <a:spcPct val="20000"/>
              </a:spcBef>
              <a:defRPr/>
            </a:pPr>
            <a:r>
              <a:rPr lang="en-US" sz="2000" dirty="0">
                <a:latin typeface="Courier New" pitchFamily="49" charset="0"/>
                <a:cs typeface="Courier New" pitchFamily="49" charset="0"/>
                <a:sym typeface="Wingdings" pitchFamily="2" charset="2"/>
              </a:rPr>
              <a:t>	Sample s1=new Sample();</a:t>
            </a:r>
          </a:p>
          <a:p>
            <a:pPr marL="688975" lvl="1" indent="-231775">
              <a:spcBef>
                <a:spcPct val="20000"/>
              </a:spcBef>
              <a:defRPr/>
            </a:pPr>
            <a:r>
              <a:rPr lang="en-US" sz="2000" dirty="0">
                <a:latin typeface="Courier New" pitchFamily="49" charset="0"/>
                <a:cs typeface="Courier New" pitchFamily="49" charset="0"/>
                <a:sym typeface="Wingdings" pitchFamily="2" charset="2"/>
              </a:rPr>
              <a:t>	s1.m1(10);</a:t>
            </a:r>
          </a:p>
          <a:p>
            <a:pPr marL="688975" lvl="1" indent="-231775">
              <a:spcBef>
                <a:spcPct val="20000"/>
              </a:spcBef>
              <a:defRPr/>
            </a:pPr>
            <a:r>
              <a:rPr lang="en-US" sz="2000" dirty="0">
                <a:latin typeface="Courier New" pitchFamily="49" charset="0"/>
                <a:cs typeface="Courier New" pitchFamily="49" charset="0"/>
                <a:sym typeface="Wingdings" pitchFamily="2" charset="2"/>
              </a:rPr>
              <a:t>}</a:t>
            </a:r>
            <a:endParaRPr lang="en-US" sz="2000" dirty="0">
              <a:latin typeface="+mj-lt"/>
              <a:sym typeface="Wingdings" pitchFamily="2" charset="2"/>
            </a:endParaRPr>
          </a:p>
          <a:p>
            <a:pPr marL="688975" lvl="1" indent="-231775">
              <a:spcBef>
                <a:spcPct val="20000"/>
              </a:spcBef>
              <a:defRPr/>
            </a:pPr>
            <a:r>
              <a:rPr lang="en-US" sz="2000" dirty="0">
                <a:latin typeface="+mj-lt"/>
                <a:cs typeface="Courier New" pitchFamily="49" charset="0"/>
                <a:sym typeface="Wingdings" pitchFamily="2" charset="2"/>
              </a:rPr>
              <a:t>}</a:t>
            </a:r>
            <a:endParaRPr lang="en-US" sz="2000" dirty="0">
              <a:latin typeface="Courier New" pitchFamily="49" charset="0"/>
              <a:cs typeface="Courier New" pitchFamily="49" charset="0"/>
              <a:sym typeface="Wingdings" pitchFamily="2" charset="2"/>
            </a:endParaRPr>
          </a:p>
          <a:p>
            <a:pPr marL="688975" lvl="1" indent="-231775">
              <a:spcBef>
                <a:spcPct val="20000"/>
              </a:spcBef>
              <a:defRPr/>
            </a:pPr>
            <a:endParaRPr lang="en-US" sz="2000" dirty="0">
              <a:cs typeface="Arial"/>
              <a:sym typeface="Wingdings" pitchFamily="2" charset="2"/>
            </a:endParaRPr>
          </a:p>
          <a:p>
            <a:pPr marL="688975" lvl="1" indent="-231775">
              <a:spcBef>
                <a:spcPct val="20000"/>
              </a:spcBef>
              <a:buFont typeface="Arial"/>
              <a:buChar char="•"/>
              <a:defRPr/>
            </a:pPr>
            <a:endParaRPr lang="en-US" sz="2000" dirty="0">
              <a:latin typeface="+mn-lt"/>
              <a:cs typeface="Arial"/>
              <a:sym typeface="Wingdings" pitchFamily="2" charset="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idx="4294967295"/>
          </p:nvPr>
        </p:nvSpPr>
        <p:spPr>
          <a:xfrm>
            <a:off x="0" y="155575"/>
            <a:ext cx="7566025" cy="554038"/>
          </a:xfrm>
        </p:spPr>
        <p:txBody>
          <a:bodyPr>
            <a:normAutofit fontScale="90000"/>
          </a:bodyPr>
          <a:lstStyle/>
          <a:p>
            <a:pPr eaLnBrk="1" hangingPunct="1"/>
            <a:r>
              <a:rPr smtClean="0">
                <a:solidFill>
                  <a:schemeClr val="tx1"/>
                </a:solidFill>
                <a:cs typeface="Arial" charset="0"/>
              </a:rPr>
              <a:t>AutoBoxing &amp; UnBoxing (Contd.).</a:t>
            </a:r>
          </a:p>
        </p:txBody>
      </p:sp>
      <p:sp>
        <p:nvSpPr>
          <p:cNvPr id="6" name="Rectangle 3"/>
          <p:cNvSpPr txBox="1">
            <a:spLocks/>
          </p:cNvSpPr>
          <p:nvPr/>
        </p:nvSpPr>
        <p:spPr>
          <a:xfrm>
            <a:off x="422275" y="928688"/>
            <a:ext cx="7042150" cy="5202237"/>
          </a:xfrm>
          <a:prstGeom prst="rect">
            <a:avLst/>
          </a:prstGeom>
        </p:spPr>
        <p:txBody>
          <a:bodyPr>
            <a:normAutofit/>
          </a:bodyPr>
          <a:lstStyle/>
          <a:p>
            <a:pPr marL="231775" indent="-231775">
              <a:spcBef>
                <a:spcPct val="20000"/>
              </a:spcBef>
              <a:buFont typeface="Arial"/>
              <a:buChar char="•"/>
              <a:defRPr/>
            </a:pPr>
            <a:endParaRPr lang="en-US" sz="2000" dirty="0">
              <a:solidFill>
                <a:srgbClr val="595959"/>
              </a:solidFill>
              <a:latin typeface="+mn-lt"/>
              <a:cs typeface="Arial"/>
              <a:sym typeface="Wingdings" pitchFamily="2" charset="2"/>
            </a:endParaRPr>
          </a:p>
        </p:txBody>
      </p:sp>
      <p:sp>
        <p:nvSpPr>
          <p:cNvPr id="7" name="Rectangle 3"/>
          <p:cNvSpPr txBox="1">
            <a:spLocks/>
          </p:cNvSpPr>
          <p:nvPr/>
        </p:nvSpPr>
        <p:spPr>
          <a:xfrm>
            <a:off x="47625" y="928688"/>
            <a:ext cx="8867775" cy="6323012"/>
          </a:xfrm>
          <a:prstGeom prst="rect">
            <a:avLst/>
          </a:prstGeom>
        </p:spPr>
        <p:txBody>
          <a:bodyPr>
            <a:normAutofit fontScale="85000" lnSpcReduction="20000"/>
          </a:bodyPr>
          <a:lstStyle/>
          <a:p>
            <a:pPr marL="231775" indent="-231775" algn="just">
              <a:lnSpc>
                <a:spcPct val="120000"/>
              </a:lnSpc>
              <a:spcBef>
                <a:spcPct val="20000"/>
              </a:spcBef>
              <a:buFont typeface="Arial"/>
              <a:buChar char="•"/>
              <a:defRPr/>
            </a:pPr>
            <a:r>
              <a:rPr lang="en-US" sz="1900" dirty="0">
                <a:latin typeface="+mj-lt"/>
                <a:ea typeface="Times New Roman" pitchFamily="18" charset="0"/>
                <a:cs typeface="Times New Roman" pitchFamily="18" charset="0"/>
              </a:rPr>
              <a:t>When invoking a method from multiple overloading methods, For the matching method process, the Java compiler will prefer the order of primitive types (Widening Primitive Conversion), wrapper class (Boxing Conversion), and var-args</a:t>
            </a:r>
          </a:p>
          <a:p>
            <a:pPr marL="231775" indent="-231775">
              <a:spcBef>
                <a:spcPct val="20000"/>
              </a:spcBef>
              <a:buFont typeface="Arial"/>
              <a:buChar char="•"/>
              <a:defRPr/>
            </a:pPr>
            <a:endParaRPr lang="en-US" sz="900" dirty="0">
              <a:latin typeface="Verdana" pitchFamily="34" charset="0"/>
              <a:cs typeface="Times New Roman" pitchFamily="18" charset="0"/>
            </a:endParaRPr>
          </a:p>
          <a:p>
            <a:pPr marL="231775" indent="-231775">
              <a:spcBef>
                <a:spcPct val="20000"/>
              </a:spcBef>
              <a:buFont typeface="Arial"/>
              <a:buChar char="•"/>
              <a:defRPr/>
            </a:pPr>
            <a:r>
              <a:rPr lang="en-US" sz="1900" dirty="0">
                <a:latin typeface="+mj-lt"/>
                <a:ea typeface="Times New Roman" pitchFamily="18" charset="0"/>
                <a:cs typeface="Times New Roman" pitchFamily="18" charset="0"/>
              </a:rPr>
              <a:t>For example,</a:t>
            </a:r>
            <a:endParaRPr lang="en-US" sz="1900" dirty="0">
              <a:latin typeface="+mj-lt"/>
              <a:ea typeface="Times New Roman" pitchFamily="18" charset="0"/>
              <a:cs typeface="Times New Roman" pitchFamily="18" charset="0"/>
              <a:sym typeface="Wingdings" pitchFamily="2" charset="2"/>
            </a:endParaRPr>
          </a:p>
          <a:p>
            <a:pPr marL="688975" lvl="1" indent="-231775">
              <a:spcBef>
                <a:spcPct val="20000"/>
              </a:spcBef>
              <a:defRPr/>
            </a:pPr>
            <a:r>
              <a:rPr lang="en-US" sz="2000" dirty="0">
                <a:latin typeface="Courier New" pitchFamily="49" charset="0"/>
                <a:cs typeface="Courier New" pitchFamily="49" charset="0"/>
                <a:sym typeface="Wingdings" pitchFamily="2" charset="2"/>
              </a:rPr>
              <a:t>class Sample </a:t>
            </a:r>
          </a:p>
          <a:p>
            <a:pPr marL="688975" lvl="1" indent="-231775">
              <a:spcBef>
                <a:spcPct val="20000"/>
              </a:spcBef>
              <a:defRPr/>
            </a:pPr>
            <a:r>
              <a:rPr lang="en-US" sz="2000" dirty="0">
                <a:latin typeface="Courier New" pitchFamily="49" charset="0"/>
                <a:cs typeface="Courier New" pitchFamily="49" charset="0"/>
                <a:sym typeface="Wingdings" pitchFamily="2" charset="2"/>
              </a:rPr>
              <a:t> {</a:t>
            </a:r>
          </a:p>
          <a:p>
            <a:pPr marL="688975" lvl="1" indent="-231775">
              <a:spcBef>
                <a:spcPct val="20000"/>
              </a:spcBef>
              <a:defRPr/>
            </a:pPr>
            <a:r>
              <a:rPr lang="en-US" sz="2000" dirty="0">
                <a:latin typeface="Courier New" pitchFamily="49" charset="0"/>
                <a:cs typeface="Courier New" pitchFamily="49" charset="0"/>
                <a:sym typeface="Wingdings" pitchFamily="2" charset="2"/>
              </a:rPr>
              <a:t>    public void m1(Long x, Long y) {</a:t>
            </a:r>
          </a:p>
          <a:p>
            <a:pPr marL="688975" lvl="1" indent="-231775">
              <a:spcBef>
                <a:spcPct val="20000"/>
              </a:spcBef>
              <a:defRPr/>
            </a:pPr>
            <a:r>
              <a:rPr lang="en-US" sz="2000" dirty="0">
                <a:latin typeface="Courier New" pitchFamily="49" charset="0"/>
                <a:cs typeface="Courier New" pitchFamily="49" charset="0"/>
                <a:sym typeface="Wingdings" pitchFamily="2" charset="2"/>
              </a:rPr>
              <a:t>        System.out.println("m1(Long x, Long y)");</a:t>
            </a:r>
          </a:p>
          <a:p>
            <a:pPr marL="688975" lvl="1" indent="-231775">
              <a:spcBef>
                <a:spcPct val="20000"/>
              </a:spcBef>
              <a:defRPr/>
            </a:pPr>
            <a:r>
              <a:rPr lang="en-US" sz="2000" dirty="0">
                <a:latin typeface="Courier New" pitchFamily="49" charset="0"/>
                <a:cs typeface="Courier New" pitchFamily="49" charset="0"/>
                <a:sym typeface="Wingdings" pitchFamily="2" charset="2"/>
              </a:rPr>
              <a:t>    }</a:t>
            </a:r>
          </a:p>
          <a:p>
            <a:pPr marL="688975" lvl="1" indent="-231775">
              <a:spcBef>
                <a:spcPct val="20000"/>
              </a:spcBef>
              <a:defRPr/>
            </a:pPr>
            <a:r>
              <a:rPr lang="en-US" sz="2000" dirty="0">
                <a:latin typeface="Courier New" pitchFamily="49" charset="0"/>
                <a:cs typeface="Courier New" pitchFamily="49" charset="0"/>
                <a:sym typeface="Wingdings" pitchFamily="2" charset="2"/>
              </a:rPr>
              <a:t>    public void m1(long x, long y) {</a:t>
            </a:r>
          </a:p>
          <a:p>
            <a:pPr marL="688975" lvl="1" indent="-231775">
              <a:spcBef>
                <a:spcPct val="20000"/>
              </a:spcBef>
              <a:defRPr/>
            </a:pPr>
            <a:r>
              <a:rPr lang="en-US" sz="2000" dirty="0">
                <a:latin typeface="Courier New" pitchFamily="49" charset="0"/>
                <a:cs typeface="Courier New" pitchFamily="49" charset="0"/>
                <a:sym typeface="Wingdings" pitchFamily="2" charset="2"/>
              </a:rPr>
              <a:t>        System.out.println("m1(long x, long y)"); </a:t>
            </a:r>
          </a:p>
          <a:p>
            <a:pPr marL="688975" lvl="1" indent="-231775">
              <a:spcBef>
                <a:spcPct val="20000"/>
              </a:spcBef>
              <a:defRPr/>
            </a:pPr>
            <a:r>
              <a:rPr lang="en-US" sz="2000" dirty="0">
                <a:latin typeface="Courier New" pitchFamily="49" charset="0"/>
                <a:cs typeface="Courier New" pitchFamily="49" charset="0"/>
                <a:sym typeface="Wingdings" pitchFamily="2" charset="2"/>
              </a:rPr>
              <a:t>    }</a:t>
            </a:r>
          </a:p>
          <a:p>
            <a:pPr marL="688975" lvl="1" indent="-231775">
              <a:spcBef>
                <a:spcPct val="20000"/>
              </a:spcBef>
              <a:defRPr/>
            </a:pPr>
            <a:r>
              <a:rPr lang="en-US" sz="2000" dirty="0">
                <a:latin typeface="Courier New" pitchFamily="49" charset="0"/>
                <a:cs typeface="Courier New" pitchFamily="49" charset="0"/>
                <a:sym typeface="Wingdings" pitchFamily="2" charset="2"/>
              </a:rPr>
              <a:t>   </a:t>
            </a:r>
          </a:p>
          <a:p>
            <a:pPr marL="688975" lvl="1" indent="-231775">
              <a:spcBef>
                <a:spcPct val="20000"/>
              </a:spcBef>
              <a:defRPr/>
            </a:pPr>
            <a:r>
              <a:rPr lang="en-US" sz="2000" dirty="0">
                <a:latin typeface="Courier New" pitchFamily="49" charset="0"/>
                <a:cs typeface="Courier New" pitchFamily="49" charset="0"/>
                <a:sym typeface="Wingdings" pitchFamily="2" charset="2"/>
              </a:rPr>
              <a:t>    public static void main(String[] args) {</a:t>
            </a:r>
          </a:p>
          <a:p>
            <a:pPr marL="688975" lvl="1" indent="-231775">
              <a:spcBef>
                <a:spcPct val="20000"/>
              </a:spcBef>
              <a:defRPr/>
            </a:pPr>
            <a:r>
              <a:rPr lang="en-US" sz="2000" dirty="0">
                <a:latin typeface="Courier New" pitchFamily="49" charset="0"/>
                <a:cs typeface="Courier New" pitchFamily="49" charset="0"/>
                <a:sym typeface="Wingdings" pitchFamily="2" charset="2"/>
              </a:rPr>
              <a:t>        long x, y;</a:t>
            </a:r>
          </a:p>
          <a:p>
            <a:pPr marL="688975" lvl="1" indent="-231775">
              <a:spcBef>
                <a:spcPct val="20000"/>
              </a:spcBef>
              <a:defRPr/>
            </a:pPr>
            <a:r>
              <a:rPr lang="en-US" sz="2000" dirty="0">
                <a:latin typeface="Courier New" pitchFamily="49" charset="0"/>
                <a:cs typeface="Courier New" pitchFamily="49" charset="0"/>
                <a:sym typeface="Wingdings" pitchFamily="2" charset="2"/>
              </a:rPr>
              <a:t>        x = y = 0;</a:t>
            </a:r>
          </a:p>
          <a:p>
            <a:pPr marL="688975" lvl="1" indent="-231775">
              <a:spcBef>
                <a:spcPct val="20000"/>
              </a:spcBef>
              <a:defRPr/>
            </a:pPr>
            <a:r>
              <a:rPr lang="en-US" sz="2000" dirty="0">
                <a:latin typeface="Courier New" pitchFamily="49" charset="0"/>
                <a:cs typeface="Courier New" pitchFamily="49" charset="0"/>
                <a:sym typeface="Wingdings" pitchFamily="2" charset="2"/>
              </a:rPr>
              <a:t>        Sample s = new Sample();</a:t>
            </a:r>
          </a:p>
          <a:p>
            <a:pPr marL="688975" lvl="1" indent="-231775">
              <a:spcBef>
                <a:spcPct val="20000"/>
              </a:spcBef>
              <a:defRPr/>
            </a:pPr>
            <a:r>
              <a:rPr lang="en-US" sz="2000" dirty="0">
                <a:latin typeface="Courier New" pitchFamily="49" charset="0"/>
                <a:cs typeface="Courier New" pitchFamily="49" charset="0"/>
                <a:sym typeface="Wingdings" pitchFamily="2" charset="2"/>
              </a:rPr>
              <a:t>        s.m1(x, y);	</a:t>
            </a:r>
          </a:p>
          <a:p>
            <a:pPr marL="688975" lvl="1" indent="-231775">
              <a:spcBef>
                <a:spcPct val="20000"/>
              </a:spcBef>
              <a:defRPr/>
            </a:pPr>
            <a:r>
              <a:rPr lang="en-US" sz="2000" dirty="0">
                <a:latin typeface="Courier New" pitchFamily="49" charset="0"/>
                <a:cs typeface="Courier New" pitchFamily="49" charset="0"/>
                <a:sym typeface="Wingdings" pitchFamily="2" charset="2"/>
              </a:rPr>
              <a:t>	Long l1=10L;</a:t>
            </a:r>
          </a:p>
          <a:p>
            <a:pPr marL="688975" lvl="1" indent="-231775">
              <a:spcBef>
                <a:spcPct val="20000"/>
              </a:spcBef>
              <a:defRPr/>
            </a:pPr>
            <a:r>
              <a:rPr lang="en-US" sz="2000" dirty="0">
                <a:latin typeface="Courier New" pitchFamily="49" charset="0"/>
                <a:cs typeface="Courier New" pitchFamily="49" charset="0"/>
                <a:sym typeface="Wingdings" pitchFamily="2" charset="2"/>
              </a:rPr>
              <a:t>	Long l2=20L;</a:t>
            </a:r>
          </a:p>
          <a:p>
            <a:pPr marL="688975" lvl="1" indent="-231775">
              <a:spcBef>
                <a:spcPct val="20000"/>
              </a:spcBef>
              <a:defRPr/>
            </a:pPr>
            <a:r>
              <a:rPr lang="en-US" sz="2000" dirty="0">
                <a:latin typeface="Courier New" pitchFamily="49" charset="0"/>
                <a:cs typeface="Courier New" pitchFamily="49" charset="0"/>
                <a:sym typeface="Wingdings" pitchFamily="2" charset="2"/>
              </a:rPr>
              <a:t>	s.m1(l1,l2); }</a:t>
            </a:r>
          </a:p>
          <a:p>
            <a:pPr marL="688975" lvl="1" indent="-231775">
              <a:spcBef>
                <a:spcPct val="20000"/>
              </a:spcBef>
              <a:defRPr/>
            </a:pPr>
            <a:r>
              <a:rPr lang="en-US" sz="2000" dirty="0">
                <a:latin typeface="Courier New" pitchFamily="49" charset="0"/>
                <a:cs typeface="Courier New" pitchFamily="49" charset="0"/>
                <a:sym typeface="Wingdings" pitchFamily="2" charset="2"/>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idx="4294967295"/>
          </p:nvPr>
        </p:nvSpPr>
        <p:spPr>
          <a:xfrm>
            <a:off x="0" y="114300"/>
            <a:ext cx="7566025" cy="554038"/>
          </a:xfrm>
        </p:spPr>
        <p:txBody>
          <a:bodyPr>
            <a:normAutofit fontScale="90000"/>
          </a:bodyPr>
          <a:lstStyle/>
          <a:p>
            <a:r>
              <a:rPr smtClean="0">
                <a:solidFill>
                  <a:schemeClr val="tx1"/>
                </a:solidFill>
                <a:cs typeface="Arial" charset="0"/>
              </a:rPr>
              <a:t>Quiz </a:t>
            </a:r>
          </a:p>
        </p:txBody>
      </p:sp>
      <p:sp>
        <p:nvSpPr>
          <p:cNvPr id="6" name="Rectangle 3"/>
          <p:cNvSpPr txBox="1">
            <a:spLocks/>
          </p:cNvSpPr>
          <p:nvPr/>
        </p:nvSpPr>
        <p:spPr>
          <a:xfrm>
            <a:off x="422275" y="928688"/>
            <a:ext cx="7042150" cy="5202237"/>
          </a:xfrm>
          <a:prstGeom prst="rect">
            <a:avLst/>
          </a:prstGeom>
        </p:spPr>
        <p:txBody>
          <a:bodyPr>
            <a:normAutofit/>
          </a:bodyPr>
          <a:lstStyle/>
          <a:p>
            <a:pPr marL="231775" indent="-231775">
              <a:spcBef>
                <a:spcPct val="20000"/>
              </a:spcBef>
              <a:buFont typeface="Arial"/>
              <a:buChar char="•"/>
              <a:defRPr/>
            </a:pPr>
            <a:endParaRPr lang="en-US" sz="2000" dirty="0">
              <a:solidFill>
                <a:srgbClr val="595959"/>
              </a:solidFill>
              <a:latin typeface="+mn-lt"/>
              <a:cs typeface="Arial"/>
              <a:sym typeface="Wingdings" pitchFamily="2" charset="2"/>
            </a:endParaRPr>
          </a:p>
        </p:txBody>
      </p:sp>
      <p:sp>
        <p:nvSpPr>
          <p:cNvPr id="7" name="Rectangle 3"/>
          <p:cNvSpPr txBox="1">
            <a:spLocks/>
          </p:cNvSpPr>
          <p:nvPr/>
        </p:nvSpPr>
        <p:spPr>
          <a:xfrm>
            <a:off x="441325" y="914400"/>
            <a:ext cx="8539163" cy="5873750"/>
          </a:xfrm>
          <a:prstGeom prst="rect">
            <a:avLst/>
          </a:prstGeom>
        </p:spPr>
        <p:txBody>
          <a:bodyPr>
            <a:normAutofit/>
          </a:bodyPr>
          <a:lstStyle/>
          <a:p>
            <a:pPr marL="457200" indent="-457200" algn="just">
              <a:lnSpc>
                <a:spcPct val="150000"/>
              </a:lnSpc>
              <a:buFont typeface="+mj-lt"/>
              <a:buAutoNum type="arabicPeriod"/>
              <a:defRPr/>
            </a:pPr>
            <a:r>
              <a:rPr lang="en-US" sz="2400" dirty="0">
                <a:latin typeface="+mn-lt"/>
                <a:ea typeface="Times New Roman" pitchFamily="18" charset="0"/>
                <a:cs typeface="Times New Roman" pitchFamily="18" charset="0"/>
              </a:rPr>
              <a:t>Name some of the utility classes defined within java.util package and specify their uses</a:t>
            </a:r>
          </a:p>
          <a:p>
            <a:pPr marL="457200" indent="-457200" algn="just">
              <a:lnSpc>
                <a:spcPct val="150000"/>
              </a:lnSpc>
              <a:buFont typeface="+mj-lt"/>
              <a:buAutoNum type="arabicPeriod"/>
              <a:defRPr/>
            </a:pPr>
            <a:r>
              <a:rPr lang="en-US" sz="2400" dirty="0">
                <a:latin typeface="+mn-lt"/>
                <a:ea typeface="Times New Roman" pitchFamily="18" charset="0"/>
                <a:cs typeface="Times New Roman" pitchFamily="18" charset="0"/>
              </a:rPr>
              <a:t>List the corresponding wrapper classes for each of the primitive data types in Java</a:t>
            </a:r>
          </a:p>
          <a:p>
            <a:pPr marL="457200" indent="-457200" algn="just">
              <a:lnSpc>
                <a:spcPct val="150000"/>
              </a:lnSpc>
              <a:buFont typeface="+mj-lt"/>
              <a:buAutoNum type="arabicPeriod"/>
              <a:defRPr/>
            </a:pPr>
            <a:r>
              <a:rPr lang="en-US" sz="2400" dirty="0">
                <a:latin typeface="+mn-lt"/>
                <a:ea typeface="Times New Roman" pitchFamily="18" charset="0"/>
                <a:cs typeface="Times New Roman" pitchFamily="18" charset="0"/>
              </a:rPr>
              <a:t>What do you mean by wrapping?</a:t>
            </a:r>
          </a:p>
          <a:p>
            <a:pPr marL="457200" indent="-457200" algn="just">
              <a:lnSpc>
                <a:spcPct val="150000"/>
              </a:lnSpc>
              <a:buFont typeface="+mj-lt"/>
              <a:buAutoNum type="arabicPeriod"/>
              <a:defRPr/>
            </a:pPr>
            <a:r>
              <a:rPr lang="en-US" sz="2400" dirty="0">
                <a:latin typeface="+mn-lt"/>
                <a:ea typeface="Times New Roman" pitchFamily="18" charset="0"/>
                <a:cs typeface="Times New Roman" pitchFamily="18" charset="0"/>
              </a:rPr>
              <a:t>How do you convert an Integer type of object to its primitive type?</a:t>
            </a:r>
            <a:r>
              <a:rPr lang="en-US" sz="2400" dirty="0">
                <a:latin typeface="+mj-lt"/>
                <a:ea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idx="4294967295"/>
          </p:nvPr>
        </p:nvSpPr>
        <p:spPr>
          <a:xfrm>
            <a:off x="0" y="152400"/>
            <a:ext cx="7566025" cy="554038"/>
          </a:xfrm>
        </p:spPr>
        <p:txBody>
          <a:bodyPr>
            <a:normAutofit fontScale="90000"/>
          </a:bodyPr>
          <a:lstStyle/>
          <a:p>
            <a:r>
              <a:rPr smtClean="0">
                <a:solidFill>
                  <a:schemeClr val="tx1"/>
                </a:solidFill>
                <a:cs typeface="Arial" charset="0"/>
              </a:rPr>
              <a:t>Quiz (Contd.).</a:t>
            </a:r>
          </a:p>
        </p:txBody>
      </p:sp>
      <p:sp>
        <p:nvSpPr>
          <p:cNvPr id="6" name="Rectangle 3"/>
          <p:cNvSpPr txBox="1">
            <a:spLocks/>
          </p:cNvSpPr>
          <p:nvPr/>
        </p:nvSpPr>
        <p:spPr>
          <a:xfrm>
            <a:off x="422275" y="928688"/>
            <a:ext cx="7042150" cy="5202237"/>
          </a:xfrm>
          <a:prstGeom prst="rect">
            <a:avLst/>
          </a:prstGeom>
        </p:spPr>
        <p:txBody>
          <a:bodyPr>
            <a:normAutofit/>
          </a:bodyPr>
          <a:lstStyle/>
          <a:p>
            <a:pPr marL="231775" indent="-231775">
              <a:spcBef>
                <a:spcPct val="20000"/>
              </a:spcBef>
              <a:buFont typeface="Arial"/>
              <a:buChar char="•"/>
              <a:defRPr/>
            </a:pPr>
            <a:endParaRPr lang="en-US" sz="2000" dirty="0">
              <a:solidFill>
                <a:srgbClr val="595959"/>
              </a:solidFill>
              <a:latin typeface="+mn-lt"/>
              <a:cs typeface="Arial"/>
              <a:sym typeface="Wingdings" pitchFamily="2" charset="2"/>
            </a:endParaRPr>
          </a:p>
        </p:txBody>
      </p:sp>
      <p:sp>
        <p:nvSpPr>
          <p:cNvPr id="7" name="Rectangle 3"/>
          <p:cNvSpPr txBox="1">
            <a:spLocks/>
          </p:cNvSpPr>
          <p:nvPr/>
        </p:nvSpPr>
        <p:spPr>
          <a:xfrm>
            <a:off x="422275" y="879475"/>
            <a:ext cx="8539163" cy="5908675"/>
          </a:xfrm>
          <a:prstGeom prst="rect">
            <a:avLst/>
          </a:prstGeom>
        </p:spPr>
        <p:txBody>
          <a:bodyPr>
            <a:normAutofit/>
          </a:bodyPr>
          <a:lstStyle/>
          <a:p>
            <a:pPr marL="457200" indent="-457200" algn="just">
              <a:lnSpc>
                <a:spcPct val="150000"/>
              </a:lnSpc>
              <a:buFont typeface="+mj-lt"/>
              <a:buAutoNum type="arabicPeriod" startAt="5"/>
              <a:defRPr/>
            </a:pPr>
            <a:r>
              <a:rPr lang="en-US" sz="2400" dirty="0">
                <a:latin typeface="+mn-lt"/>
                <a:ea typeface="Times New Roman" pitchFamily="18" charset="0"/>
                <a:cs typeface="Times New Roman" pitchFamily="18" charset="0"/>
              </a:rPr>
              <a:t>Name the two constructors defined within the Boolean class and what type of values can you pass to each of these constructors</a:t>
            </a:r>
          </a:p>
          <a:p>
            <a:pPr marL="457200" indent="-457200" algn="just">
              <a:lnSpc>
                <a:spcPct val="150000"/>
              </a:lnSpc>
              <a:buFont typeface="+mj-lt"/>
              <a:buAutoNum type="arabicPeriod" startAt="5"/>
              <a:defRPr/>
            </a:pPr>
            <a:r>
              <a:rPr lang="en-US" sz="2400" dirty="0">
                <a:latin typeface="+mn-lt"/>
                <a:ea typeface="Times New Roman" pitchFamily="18" charset="0"/>
                <a:cs typeface="Times New Roman" pitchFamily="18" charset="0"/>
              </a:rPr>
              <a:t>While creating an object of type Double what values you can pass to the constructors of this class</a:t>
            </a:r>
          </a:p>
          <a:p>
            <a:pPr marL="457200" indent="-457200">
              <a:lnSpc>
                <a:spcPct val="150000"/>
              </a:lnSpc>
              <a:buFont typeface="+mj-lt"/>
              <a:buAutoNum type="arabicPeriod" startAt="5"/>
              <a:defRPr/>
            </a:pPr>
            <a:r>
              <a:rPr lang="en-US" sz="2400" dirty="0">
                <a:latin typeface="+mn-lt"/>
                <a:ea typeface="Times New Roman" pitchFamily="18" charset="0"/>
                <a:cs typeface="Times New Roman" pitchFamily="18" charset="0"/>
              </a:rPr>
              <a:t>What is autoboxing &amp; unboxing?</a:t>
            </a:r>
            <a:r>
              <a:rPr lang="en-US" sz="2400" dirty="0">
                <a:latin typeface="+mj-lt"/>
                <a:ea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p:cNvSpPr>
          <p:nvPr>
            <p:ph idx="4294967295"/>
          </p:nvPr>
        </p:nvSpPr>
        <p:spPr>
          <a:xfrm>
            <a:off x="0" y="1066800"/>
            <a:ext cx="8229600" cy="5029200"/>
          </a:xfrm>
        </p:spPr>
        <p:txBody>
          <a:bodyPr/>
          <a:lstStyle/>
          <a:p>
            <a:pPr algn="just" eaLnBrk="1" hangingPunct="1"/>
            <a:r>
              <a:rPr sz="2400" smtClean="0">
                <a:solidFill>
                  <a:schemeClr val="tx1"/>
                </a:solidFill>
                <a:cs typeface="Arial" charset="0"/>
              </a:rPr>
              <a:t>When you make a copy of an object reference:</a:t>
            </a:r>
          </a:p>
          <a:p>
            <a:pPr lvl="1" algn="just" eaLnBrk="1" hangingPunct="1"/>
            <a:r>
              <a:rPr sz="2400" smtClean="0">
                <a:solidFill>
                  <a:schemeClr val="tx1"/>
                </a:solidFill>
              </a:rPr>
              <a:t>The original and copy are references to the same object</a:t>
            </a:r>
          </a:p>
          <a:p>
            <a:pPr lvl="1" algn="just" eaLnBrk="1" hangingPunct="1"/>
            <a:r>
              <a:rPr sz="2400" smtClean="0">
                <a:solidFill>
                  <a:schemeClr val="tx1"/>
                </a:solidFill>
              </a:rPr>
              <a:t>This means a change to either variable also affect the other</a:t>
            </a:r>
          </a:p>
          <a:p>
            <a:pPr algn="just" eaLnBrk="1" hangingPunct="1"/>
            <a:endParaRPr sz="1000" smtClean="0">
              <a:solidFill>
                <a:schemeClr val="tx1"/>
              </a:solidFill>
              <a:cs typeface="Arial" charset="0"/>
            </a:endParaRPr>
          </a:p>
          <a:p>
            <a:pPr algn="just" eaLnBrk="1" hangingPunct="1"/>
            <a:r>
              <a:rPr sz="2400" smtClean="0">
                <a:solidFill>
                  <a:schemeClr val="tx1"/>
                </a:solidFill>
                <a:cs typeface="Arial" charset="0"/>
              </a:rPr>
              <a:t>The clone( ) method:</a:t>
            </a:r>
          </a:p>
          <a:p>
            <a:pPr lvl="1" algn="just" eaLnBrk="1" hangingPunct="1"/>
            <a:r>
              <a:rPr sz="2400" smtClean="0">
                <a:solidFill>
                  <a:schemeClr val="tx1"/>
                </a:solidFill>
              </a:rPr>
              <a:t>is a protected member of Object, </a:t>
            </a:r>
          </a:p>
          <a:p>
            <a:pPr lvl="1" algn="just" eaLnBrk="1" hangingPunct="1"/>
            <a:r>
              <a:rPr sz="2400" smtClean="0">
                <a:solidFill>
                  <a:schemeClr val="tx1"/>
                </a:solidFill>
              </a:rPr>
              <a:t>can only be invoked on an object that implements Cloneable</a:t>
            </a:r>
          </a:p>
          <a:p>
            <a:pPr algn="just" eaLnBrk="1" hangingPunct="1"/>
            <a:endParaRPr sz="1000" smtClean="0">
              <a:solidFill>
                <a:schemeClr val="tx1"/>
              </a:solidFill>
              <a:cs typeface="Arial" charset="0"/>
            </a:endParaRPr>
          </a:p>
          <a:p>
            <a:pPr algn="just" eaLnBrk="1" hangingPunct="1"/>
            <a:r>
              <a:rPr sz="2400" smtClean="0">
                <a:solidFill>
                  <a:schemeClr val="tx1"/>
                </a:solidFill>
                <a:cs typeface="Arial" charset="0"/>
              </a:rPr>
              <a:t>Object cloning performs a bit-by-bit copy</a:t>
            </a:r>
          </a:p>
          <a:p>
            <a:pPr eaLnBrk="1" hangingPunct="1"/>
            <a:endParaRPr sz="2400" smtClean="0">
              <a:solidFill>
                <a:schemeClr val="tx2"/>
              </a:solidFill>
              <a:cs typeface="Arial" charset="0"/>
            </a:endParaRPr>
          </a:p>
          <a:p>
            <a:pPr eaLnBrk="1" hangingPunct="1"/>
            <a:endParaRPr smtClean="0">
              <a:cs typeface="Arial" charset="0"/>
            </a:endParaRPr>
          </a:p>
        </p:txBody>
      </p:sp>
      <p:sp>
        <p:nvSpPr>
          <p:cNvPr id="106499" name="Rectangle 2"/>
          <p:cNvSpPr>
            <a:spLocks noGrp="1"/>
          </p:cNvSpPr>
          <p:nvPr>
            <p:ph type="title" idx="4294967295"/>
          </p:nvPr>
        </p:nvSpPr>
        <p:spPr>
          <a:xfrm>
            <a:off x="0" y="38100"/>
            <a:ext cx="7564438" cy="554038"/>
          </a:xfrm>
        </p:spPr>
        <p:txBody>
          <a:bodyPr>
            <a:normAutofit fontScale="90000"/>
          </a:bodyPr>
          <a:lstStyle/>
          <a:p>
            <a:pPr eaLnBrk="1" hangingPunct="1"/>
            <a:r>
              <a:rPr smtClean="0">
                <a:solidFill>
                  <a:schemeClr val="tx1"/>
                </a:solidFill>
                <a:cs typeface="Arial" charset="0"/>
              </a:rPr>
              <a:t>The Cloneable Interface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p:cNvSpPr>
          <p:nvPr>
            <p:ph idx="4294967295"/>
          </p:nvPr>
        </p:nvSpPr>
        <p:spPr>
          <a:xfrm>
            <a:off x="914400" y="990600"/>
            <a:ext cx="8229600" cy="5562600"/>
          </a:xfrm>
        </p:spPr>
        <p:txBody>
          <a:bodyPr>
            <a:normAutofit lnSpcReduction="10000"/>
          </a:bodyPr>
          <a:lstStyle/>
          <a:p>
            <a:pPr eaLnBrk="1" hangingPunct="1">
              <a:buFont typeface="Arial" charset="0"/>
              <a:buNone/>
            </a:pPr>
            <a:r>
              <a:rPr sz="2200" smtClean="0">
                <a:solidFill>
                  <a:schemeClr val="tx1"/>
                </a:solidFill>
                <a:latin typeface="Courier New" pitchFamily="49" charset="0"/>
                <a:cs typeface="Courier New" pitchFamily="49" charset="0"/>
              </a:rPr>
              <a:t>class XYZ implements Cloneable {</a:t>
            </a:r>
          </a:p>
          <a:p>
            <a:pPr eaLnBrk="1" hangingPunct="1">
              <a:buFont typeface="Arial" charset="0"/>
              <a:buNone/>
            </a:pPr>
            <a:r>
              <a:rPr sz="2200" smtClean="0">
                <a:solidFill>
                  <a:schemeClr val="tx1"/>
                </a:solidFill>
                <a:latin typeface="Courier New" pitchFamily="49" charset="0"/>
                <a:cs typeface="Courier New" pitchFamily="49" charset="0"/>
              </a:rPr>
              <a:t>    	int a;</a:t>
            </a:r>
          </a:p>
          <a:p>
            <a:pPr eaLnBrk="1" hangingPunct="1">
              <a:buFont typeface="Arial" charset="0"/>
              <a:buNone/>
            </a:pPr>
            <a:r>
              <a:rPr sz="2200" smtClean="0">
                <a:solidFill>
                  <a:schemeClr val="tx1"/>
                </a:solidFill>
                <a:latin typeface="Courier New" pitchFamily="49" charset="0"/>
                <a:cs typeface="Courier New" pitchFamily="49" charset="0"/>
              </a:rPr>
              <a:t>    	double b;</a:t>
            </a:r>
          </a:p>
          <a:p>
            <a:pPr eaLnBrk="1" hangingPunct="1">
              <a:buFont typeface="Arial" charset="0"/>
              <a:buNone/>
            </a:pPr>
            <a:r>
              <a:rPr sz="2200" smtClean="0">
                <a:solidFill>
                  <a:schemeClr val="tx1"/>
                </a:solidFill>
                <a:latin typeface="Courier New" pitchFamily="49" charset="0"/>
                <a:cs typeface="Courier New" pitchFamily="49" charset="0"/>
              </a:rPr>
              <a:t>    	XYZ cloneTest() {</a:t>
            </a:r>
          </a:p>
          <a:p>
            <a:pPr eaLnBrk="1" hangingPunct="1">
              <a:buFont typeface="Arial" charset="0"/>
              <a:buNone/>
            </a:pPr>
            <a:r>
              <a:rPr sz="2200" smtClean="0">
                <a:solidFill>
                  <a:schemeClr val="tx1"/>
                </a:solidFill>
                <a:latin typeface="Courier New" pitchFamily="49" charset="0"/>
                <a:cs typeface="Courier New" pitchFamily="49" charset="0"/>
              </a:rPr>
              <a:t>    		try {</a:t>
            </a:r>
          </a:p>
          <a:p>
            <a:pPr eaLnBrk="1" hangingPunct="1">
              <a:buFont typeface="Arial" charset="0"/>
              <a:buNone/>
            </a:pPr>
            <a:r>
              <a:rPr sz="2200" smtClean="0">
                <a:solidFill>
                  <a:schemeClr val="tx1"/>
                </a:solidFill>
                <a:latin typeface="Courier New" pitchFamily="49" charset="0"/>
                <a:cs typeface="Courier New" pitchFamily="49" charset="0"/>
              </a:rPr>
              <a:t>	    		return (XYZ) super.clone();</a:t>
            </a:r>
          </a:p>
          <a:p>
            <a:pPr eaLnBrk="1" hangingPunct="1">
              <a:buFont typeface="Arial" charset="0"/>
              <a:buNone/>
            </a:pPr>
            <a:r>
              <a:rPr sz="2200" smtClean="0">
                <a:solidFill>
                  <a:schemeClr val="tx1"/>
                </a:solidFill>
                <a:latin typeface="Courier New" pitchFamily="49" charset="0"/>
                <a:cs typeface="Courier New" pitchFamily="49" charset="0"/>
              </a:rPr>
              <a:t>    		}</a:t>
            </a:r>
          </a:p>
          <a:p>
            <a:pPr eaLnBrk="1" hangingPunct="1">
              <a:buFont typeface="Arial" charset="0"/>
              <a:buNone/>
            </a:pPr>
            <a:r>
              <a:rPr sz="2200" smtClean="0">
                <a:solidFill>
                  <a:schemeClr val="tx1"/>
                </a:solidFill>
                <a:latin typeface="Courier New" pitchFamily="49" charset="0"/>
                <a:cs typeface="Courier New" pitchFamily="49" charset="0"/>
              </a:rPr>
              <a:t>    		catch(CloneNotSupportedException e) {</a:t>
            </a:r>
          </a:p>
          <a:p>
            <a:pPr eaLnBrk="1" hangingPunct="1">
              <a:buFont typeface="Arial" charset="0"/>
              <a:buNone/>
            </a:pPr>
            <a:r>
              <a:rPr sz="2200" smtClean="0">
                <a:solidFill>
                  <a:schemeClr val="tx1"/>
                </a:solidFill>
                <a:latin typeface="Courier New" pitchFamily="49" charset="0"/>
                <a:cs typeface="Courier New" pitchFamily="49" charset="0"/>
              </a:rPr>
              <a:t>	    		System.out.println("Cloning Not Allowed");</a:t>
            </a:r>
          </a:p>
          <a:p>
            <a:pPr eaLnBrk="1" hangingPunct="1">
              <a:buFont typeface="Arial" charset="0"/>
              <a:buNone/>
            </a:pPr>
            <a:r>
              <a:rPr sz="2200" smtClean="0">
                <a:solidFill>
                  <a:schemeClr val="tx1"/>
                </a:solidFill>
                <a:latin typeface="Courier New" pitchFamily="49" charset="0"/>
                <a:cs typeface="Courier New" pitchFamily="49" charset="0"/>
              </a:rPr>
              <a:t>	    		return this;	</a:t>
            </a:r>
          </a:p>
          <a:p>
            <a:pPr eaLnBrk="1" hangingPunct="1">
              <a:buFont typeface="Arial" charset="0"/>
              <a:buNone/>
            </a:pPr>
            <a:r>
              <a:rPr sz="2200" smtClean="0">
                <a:solidFill>
                  <a:schemeClr val="tx1"/>
                </a:solidFill>
                <a:latin typeface="Courier New" pitchFamily="49" charset="0"/>
                <a:cs typeface="Courier New" pitchFamily="49" charset="0"/>
              </a:rPr>
              <a:t>    		}</a:t>
            </a:r>
          </a:p>
          <a:p>
            <a:pPr eaLnBrk="1" hangingPunct="1">
              <a:buFont typeface="Arial" charset="0"/>
              <a:buNone/>
            </a:pPr>
            <a:r>
              <a:rPr sz="2200" smtClean="0">
                <a:solidFill>
                  <a:schemeClr val="tx1"/>
                </a:solidFill>
                <a:latin typeface="Courier New" pitchFamily="49" charset="0"/>
                <a:cs typeface="Courier New" pitchFamily="49" charset="0"/>
              </a:rPr>
              <a:t>    	}</a:t>
            </a:r>
          </a:p>
          <a:p>
            <a:pPr eaLnBrk="1" hangingPunct="1">
              <a:buFont typeface="Arial" charset="0"/>
              <a:buNone/>
            </a:pPr>
            <a:r>
              <a:rPr sz="2200" smtClean="0">
                <a:solidFill>
                  <a:schemeClr val="tx1"/>
                </a:solidFill>
                <a:latin typeface="Courier New" pitchFamily="49" charset="0"/>
                <a:cs typeface="Courier New" pitchFamily="49" charset="0"/>
              </a:rPr>
              <a:t>}																</a:t>
            </a:r>
            <a:r>
              <a:rPr sz="2200" b="1" smtClean="0">
                <a:solidFill>
                  <a:schemeClr val="tx2"/>
                </a:solidFill>
                <a:cs typeface="Arial" charset="0"/>
              </a:rPr>
              <a:t>Contd..</a:t>
            </a:r>
          </a:p>
        </p:txBody>
      </p:sp>
      <p:sp>
        <p:nvSpPr>
          <p:cNvPr id="107523" name="Rectangle 2"/>
          <p:cNvSpPr>
            <a:spLocks noGrp="1"/>
          </p:cNvSpPr>
          <p:nvPr>
            <p:ph type="title" idx="4294967295"/>
          </p:nvPr>
        </p:nvSpPr>
        <p:spPr>
          <a:xfrm>
            <a:off x="0" y="152400"/>
            <a:ext cx="7564438" cy="554038"/>
          </a:xfrm>
        </p:spPr>
        <p:txBody>
          <a:bodyPr>
            <a:normAutofit fontScale="90000"/>
          </a:bodyPr>
          <a:lstStyle/>
          <a:p>
            <a:pPr eaLnBrk="1" hangingPunct="1"/>
            <a:r>
              <a:rPr smtClean="0">
                <a:solidFill>
                  <a:schemeClr val="tx1"/>
                </a:solidFill>
                <a:cs typeface="Arial" charset="0"/>
              </a:rPr>
              <a:t>Example on cloning</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p:cNvSpPr>
          <p:nvPr>
            <p:ph idx="4294967295"/>
          </p:nvPr>
        </p:nvSpPr>
        <p:spPr>
          <a:xfrm>
            <a:off x="0" y="914400"/>
            <a:ext cx="8229600" cy="5562600"/>
          </a:xfrm>
        </p:spPr>
        <p:txBody>
          <a:bodyPr>
            <a:normAutofit fontScale="70000" lnSpcReduction="20000"/>
          </a:bodyPr>
          <a:lstStyle/>
          <a:p>
            <a:pPr eaLnBrk="1" hangingPunct="1">
              <a:buFont typeface="Arial" charset="0"/>
              <a:buNone/>
            </a:pPr>
            <a:r>
              <a:rPr smtClean="0">
                <a:solidFill>
                  <a:schemeClr val="tx1"/>
                </a:solidFill>
                <a:latin typeface="Courier New" pitchFamily="49" charset="0"/>
                <a:cs typeface="Courier New" pitchFamily="49" charset="0"/>
              </a:rPr>
              <a:t>class CloneDemo1 {</a:t>
            </a:r>
          </a:p>
          <a:p>
            <a:pPr eaLnBrk="1" hangingPunct="1">
              <a:buFont typeface="Arial" charset="0"/>
              <a:buNone/>
            </a:pPr>
            <a:r>
              <a:rPr smtClean="0">
                <a:solidFill>
                  <a:schemeClr val="tx1"/>
                </a:solidFill>
                <a:latin typeface="Courier New" pitchFamily="49" charset="0"/>
                <a:cs typeface="Courier New" pitchFamily="49" charset="0"/>
              </a:rPr>
              <a:t>    public static void main(String args[])  {</a:t>
            </a:r>
          </a:p>
          <a:p>
            <a:pPr eaLnBrk="1" hangingPunct="1">
              <a:buFont typeface="Arial" charset="0"/>
              <a:buNone/>
            </a:pPr>
            <a:r>
              <a:rPr smtClean="0">
                <a:solidFill>
                  <a:schemeClr val="tx1"/>
                </a:solidFill>
                <a:latin typeface="Courier New" pitchFamily="49" charset="0"/>
                <a:cs typeface="Courier New" pitchFamily="49" charset="0"/>
              </a:rPr>
              <a:t>	XYZ x1 = new XYZ();</a:t>
            </a:r>
          </a:p>
          <a:p>
            <a:pPr eaLnBrk="1" hangingPunct="1">
              <a:buFont typeface="Arial" charset="0"/>
              <a:buNone/>
            </a:pPr>
            <a:r>
              <a:rPr smtClean="0">
                <a:solidFill>
                  <a:schemeClr val="tx1"/>
                </a:solidFill>
                <a:latin typeface="Courier New" pitchFamily="49" charset="0"/>
                <a:cs typeface="Courier New" pitchFamily="49" charset="0"/>
              </a:rPr>
              <a:t>	XYZ x2;</a:t>
            </a:r>
          </a:p>
          <a:p>
            <a:pPr eaLnBrk="1" hangingPunct="1">
              <a:buFont typeface="Arial" charset="0"/>
              <a:buNone/>
            </a:pPr>
            <a:r>
              <a:rPr smtClean="0">
                <a:solidFill>
                  <a:schemeClr val="tx1"/>
                </a:solidFill>
                <a:latin typeface="Courier New" pitchFamily="49" charset="0"/>
                <a:cs typeface="Courier New" pitchFamily="49" charset="0"/>
              </a:rPr>
              <a:t>	x1.a = 10;</a:t>
            </a:r>
          </a:p>
          <a:p>
            <a:pPr eaLnBrk="1" hangingPunct="1">
              <a:buFont typeface="Arial" charset="0"/>
              <a:buNone/>
            </a:pPr>
            <a:r>
              <a:rPr smtClean="0">
                <a:solidFill>
                  <a:schemeClr val="tx1"/>
                </a:solidFill>
                <a:latin typeface="Courier New" pitchFamily="49" charset="0"/>
                <a:cs typeface="Courier New" pitchFamily="49" charset="0"/>
              </a:rPr>
              <a:t>	x1.b = 20;	</a:t>
            </a:r>
          </a:p>
          <a:p>
            <a:pPr eaLnBrk="1" hangingPunct="1">
              <a:buFont typeface="Arial" charset="0"/>
              <a:buNone/>
            </a:pPr>
            <a:r>
              <a:rPr smtClean="0">
                <a:solidFill>
                  <a:schemeClr val="tx1"/>
                </a:solidFill>
                <a:latin typeface="Courier New" pitchFamily="49" charset="0"/>
                <a:cs typeface="Courier New" pitchFamily="49" charset="0"/>
              </a:rPr>
              <a:t>	x2 = x1.cloneTest(); // cloning x1</a:t>
            </a:r>
          </a:p>
          <a:p>
            <a:pPr eaLnBrk="1" hangingPunct="1">
              <a:buFont typeface="Arial" charset="0"/>
              <a:buNone/>
            </a:pPr>
            <a:r>
              <a:rPr smtClean="0">
                <a:solidFill>
                  <a:schemeClr val="tx1"/>
                </a:solidFill>
                <a:latin typeface="Courier New" pitchFamily="49" charset="0"/>
                <a:cs typeface="Courier New" pitchFamily="49" charset="0"/>
              </a:rPr>
              <a:t>	System.out.println("x1 : " + x1.a + " " + x1.b);</a:t>
            </a:r>
          </a:p>
          <a:p>
            <a:pPr eaLnBrk="1" hangingPunct="1">
              <a:buFont typeface="Arial" charset="0"/>
              <a:buNone/>
            </a:pPr>
            <a:r>
              <a:rPr smtClean="0">
                <a:solidFill>
                  <a:schemeClr val="tx1"/>
                </a:solidFill>
                <a:latin typeface="Courier New" pitchFamily="49" charset="0"/>
                <a:cs typeface="Courier New" pitchFamily="49" charset="0"/>
              </a:rPr>
              <a:t>	System.out.println("x2 : " + x2.a + " " + x2.b);</a:t>
            </a:r>
          </a:p>
          <a:p>
            <a:pPr eaLnBrk="1" hangingPunct="1">
              <a:buFont typeface="Arial" charset="0"/>
              <a:buNone/>
            </a:pPr>
            <a:r>
              <a:rPr smtClean="0">
                <a:solidFill>
                  <a:schemeClr val="tx1"/>
                </a:solidFill>
                <a:latin typeface="Courier New" pitchFamily="49" charset="0"/>
                <a:cs typeface="Courier New" pitchFamily="49" charset="0"/>
              </a:rPr>
              <a:t>	x1.a = 100;</a:t>
            </a:r>
          </a:p>
          <a:p>
            <a:pPr eaLnBrk="1" hangingPunct="1">
              <a:buFont typeface="Arial" charset="0"/>
              <a:buNone/>
            </a:pPr>
            <a:r>
              <a:rPr smtClean="0">
                <a:solidFill>
                  <a:schemeClr val="tx1"/>
                </a:solidFill>
                <a:latin typeface="Courier New" pitchFamily="49" charset="0"/>
                <a:cs typeface="Courier New" pitchFamily="49" charset="0"/>
              </a:rPr>
              <a:t>	x1.b = 200;</a:t>
            </a:r>
          </a:p>
          <a:p>
            <a:pPr eaLnBrk="1" hangingPunct="1">
              <a:buFont typeface="Arial" charset="0"/>
              <a:buNone/>
            </a:pPr>
            <a:r>
              <a:rPr smtClean="0">
                <a:solidFill>
                  <a:schemeClr val="tx1"/>
                </a:solidFill>
                <a:latin typeface="Courier New" pitchFamily="49" charset="0"/>
                <a:cs typeface="Courier New" pitchFamily="49" charset="0"/>
              </a:rPr>
              <a:t>	System.out.println("x1 : " + x1.a + " " + x1.b);</a:t>
            </a:r>
          </a:p>
          <a:p>
            <a:pPr eaLnBrk="1" hangingPunct="1">
              <a:buFont typeface="Arial" charset="0"/>
              <a:buNone/>
            </a:pPr>
            <a:r>
              <a:rPr smtClean="0">
                <a:solidFill>
                  <a:schemeClr val="tx1"/>
                </a:solidFill>
                <a:latin typeface="Courier New" pitchFamily="49" charset="0"/>
                <a:cs typeface="Courier New" pitchFamily="49" charset="0"/>
              </a:rPr>
              <a:t>	System.out.println("x2 : " + x2.a + " " + x2.b);</a:t>
            </a:r>
          </a:p>
          <a:p>
            <a:pPr eaLnBrk="1" hangingPunct="1">
              <a:buFont typeface="Arial" charset="0"/>
              <a:buNone/>
            </a:pPr>
            <a:r>
              <a:rPr smtClean="0">
                <a:solidFill>
                  <a:schemeClr val="tx1"/>
                </a:solidFill>
                <a:latin typeface="Courier New" pitchFamily="49" charset="0"/>
                <a:cs typeface="Courier New" pitchFamily="49" charset="0"/>
              </a:rPr>
              <a:t>    }</a:t>
            </a:r>
          </a:p>
          <a:p>
            <a:pPr eaLnBrk="1" hangingPunct="1">
              <a:buFont typeface="Arial" charset="0"/>
              <a:buNone/>
            </a:pPr>
            <a:r>
              <a:rPr smtClean="0">
                <a:solidFill>
                  <a:schemeClr val="tx1"/>
                </a:solidFill>
                <a:latin typeface="Courier New" pitchFamily="49" charset="0"/>
                <a:cs typeface="Courier New" pitchFamily="49" charset="0"/>
              </a:rPr>
              <a:t>}</a:t>
            </a:r>
          </a:p>
        </p:txBody>
      </p:sp>
      <p:sp>
        <p:nvSpPr>
          <p:cNvPr id="108547" name="Rectangle 2"/>
          <p:cNvSpPr>
            <a:spLocks noGrp="1"/>
          </p:cNvSpPr>
          <p:nvPr>
            <p:ph type="title" idx="4294967295"/>
          </p:nvPr>
        </p:nvSpPr>
        <p:spPr>
          <a:xfrm>
            <a:off x="0" y="228600"/>
            <a:ext cx="7564438" cy="554038"/>
          </a:xfrm>
        </p:spPr>
        <p:txBody>
          <a:bodyPr>
            <a:normAutofit fontScale="90000"/>
          </a:bodyPr>
          <a:lstStyle/>
          <a:p>
            <a:pPr eaLnBrk="1" hangingPunct="1"/>
            <a:r>
              <a:rPr smtClean="0">
                <a:solidFill>
                  <a:schemeClr val="tx1"/>
                </a:solidFill>
                <a:cs typeface="Arial" charset="0"/>
              </a:rPr>
              <a:t>Example on cloning (Contd.).</a:t>
            </a:r>
          </a:p>
        </p:txBody>
      </p:sp>
      <p:sp>
        <p:nvSpPr>
          <p:cNvPr id="4" name="TextBox 3"/>
          <p:cNvSpPr txBox="1"/>
          <p:nvPr/>
        </p:nvSpPr>
        <p:spPr>
          <a:xfrm>
            <a:off x="6934200" y="1066800"/>
            <a:ext cx="1676400" cy="1785104"/>
          </a:xfrm>
          <a:prstGeom prst="rect">
            <a:avLst/>
          </a:prstGeom>
          <a:solidFill>
            <a:schemeClr val="accent4">
              <a:lumMod val="20000"/>
              <a:lumOff val="80000"/>
            </a:schemeClr>
          </a:solidFill>
        </p:spPr>
        <p:txBody>
          <a:bodyPr wrap="square">
            <a:spAutoFit/>
          </a:bodyPr>
          <a:lstStyle/>
          <a:p>
            <a:pPr>
              <a:defRPr/>
            </a:pPr>
            <a:r>
              <a:rPr lang="en-US" sz="2000" b="1" u="sng" dirty="0">
                <a:solidFill>
                  <a:schemeClr val="tx2"/>
                </a:solidFill>
              </a:rPr>
              <a:t>Output :</a:t>
            </a:r>
          </a:p>
          <a:p>
            <a:pPr>
              <a:defRPr/>
            </a:pPr>
            <a:r>
              <a:rPr lang="en-US" dirty="0">
                <a:solidFill>
                  <a:schemeClr val="accent5"/>
                </a:solidFill>
              </a:rPr>
              <a:t>x1 : 10 20.0</a:t>
            </a:r>
          </a:p>
          <a:p>
            <a:pPr>
              <a:defRPr/>
            </a:pPr>
            <a:r>
              <a:rPr lang="en-US" dirty="0">
                <a:solidFill>
                  <a:schemeClr val="accent5"/>
                </a:solidFill>
              </a:rPr>
              <a:t>x2 : 10 20.0</a:t>
            </a:r>
          </a:p>
          <a:p>
            <a:pPr>
              <a:defRPr/>
            </a:pPr>
            <a:r>
              <a:rPr lang="en-US" dirty="0">
                <a:solidFill>
                  <a:schemeClr val="accent5"/>
                </a:solidFill>
              </a:rPr>
              <a:t>x1 : 100 200.0</a:t>
            </a:r>
          </a:p>
          <a:p>
            <a:pPr>
              <a:defRPr/>
            </a:pPr>
            <a:r>
              <a:rPr lang="en-US" dirty="0">
                <a:solidFill>
                  <a:schemeClr val="accent5"/>
                </a:solidFill>
              </a:rPr>
              <a:t>x2 : 10 20.0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p:cNvSpPr>
          <p:nvPr>
            <p:ph idx="4294967295"/>
          </p:nvPr>
        </p:nvSpPr>
        <p:spPr>
          <a:xfrm>
            <a:off x="533400" y="990600"/>
            <a:ext cx="8610600" cy="5029200"/>
          </a:xfrm>
        </p:spPr>
        <p:txBody>
          <a:bodyPr/>
          <a:lstStyle/>
          <a:p>
            <a:pPr algn="just" eaLnBrk="1" hangingPunct="1"/>
            <a:r>
              <a:rPr sz="2400" smtClean="0">
                <a:solidFill>
                  <a:schemeClr val="tx1"/>
                </a:solidFill>
                <a:cs typeface="Arial" charset="0"/>
              </a:rPr>
              <a:t>Java programs perform I/O through streams. A stream is:</a:t>
            </a:r>
          </a:p>
          <a:p>
            <a:pPr lvl="1" algn="just" eaLnBrk="1" hangingPunct="1"/>
            <a:r>
              <a:rPr sz="2400" smtClean="0">
                <a:solidFill>
                  <a:schemeClr val="tx1"/>
                </a:solidFill>
              </a:rPr>
              <a:t>an abstraction that either produces or consumes information</a:t>
            </a:r>
          </a:p>
          <a:p>
            <a:pPr lvl="1" algn="just" eaLnBrk="1" hangingPunct="1"/>
            <a:r>
              <a:rPr sz="2400" smtClean="0">
                <a:solidFill>
                  <a:schemeClr val="tx1"/>
                </a:solidFill>
              </a:rPr>
              <a:t>linked to a physical device by the Java I/O system</a:t>
            </a:r>
          </a:p>
          <a:p>
            <a:pPr algn="just" eaLnBrk="1" hangingPunct="1"/>
            <a:endParaRPr sz="2400" smtClean="0">
              <a:solidFill>
                <a:schemeClr val="tx1"/>
              </a:solidFill>
              <a:cs typeface="Arial" charset="0"/>
            </a:endParaRPr>
          </a:p>
          <a:p>
            <a:pPr algn="just" eaLnBrk="1" hangingPunct="1"/>
            <a:r>
              <a:rPr sz="2400" smtClean="0">
                <a:solidFill>
                  <a:schemeClr val="tx1"/>
                </a:solidFill>
                <a:cs typeface="Arial" charset="0"/>
              </a:rPr>
              <a:t>All streams behave similarly, even if the actual physical devices to which they are linked differ.</a:t>
            </a:r>
          </a:p>
          <a:p>
            <a:pPr algn="just" eaLnBrk="1" hangingPunct="1"/>
            <a:endParaRPr sz="2400" smtClean="0">
              <a:solidFill>
                <a:schemeClr val="tx1"/>
              </a:solidFill>
              <a:cs typeface="Arial" charset="0"/>
            </a:endParaRPr>
          </a:p>
          <a:p>
            <a:pPr algn="just" eaLnBrk="1" hangingPunct="1"/>
            <a:r>
              <a:rPr sz="2400" smtClean="0">
                <a:solidFill>
                  <a:schemeClr val="tx1"/>
                </a:solidFill>
                <a:cs typeface="Arial" charset="0"/>
              </a:rPr>
              <a:t>Thus the same I/O classes can be applied to any kind of device as they abstract the difference between different I/O devices.</a:t>
            </a:r>
          </a:p>
        </p:txBody>
      </p:sp>
      <p:sp>
        <p:nvSpPr>
          <p:cNvPr id="110595" name="Rectangle 2"/>
          <p:cNvSpPr>
            <a:spLocks noGrp="1"/>
          </p:cNvSpPr>
          <p:nvPr>
            <p:ph type="title" idx="4294967295"/>
          </p:nvPr>
        </p:nvSpPr>
        <p:spPr>
          <a:xfrm>
            <a:off x="0" y="152400"/>
            <a:ext cx="7562850" cy="554038"/>
          </a:xfrm>
        </p:spPr>
        <p:txBody>
          <a:bodyPr>
            <a:normAutofit fontScale="90000"/>
          </a:bodyPr>
          <a:lstStyle/>
          <a:p>
            <a:pPr eaLnBrk="1" hangingPunct="1"/>
            <a:r>
              <a:rPr smtClean="0">
                <a:solidFill>
                  <a:schemeClr val="tx1"/>
                </a:solidFill>
                <a:cs typeface="Arial" charset="0"/>
              </a:rPr>
              <a:t>I/O Streams</a:t>
            </a:r>
            <a:endParaRPr lang="en-GB"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p:cNvSpPr>
          <p:nvPr>
            <p:ph idx="4294967295"/>
          </p:nvPr>
        </p:nvSpPr>
        <p:spPr>
          <a:xfrm>
            <a:off x="609600" y="1066800"/>
            <a:ext cx="8534400" cy="5029200"/>
          </a:xfrm>
        </p:spPr>
        <p:txBody>
          <a:bodyPr>
            <a:normAutofit fontScale="92500" lnSpcReduction="20000"/>
          </a:bodyPr>
          <a:lstStyle/>
          <a:p>
            <a:pPr eaLnBrk="1" hangingPunct="1"/>
            <a:r>
              <a:rPr smtClean="0">
                <a:solidFill>
                  <a:schemeClr val="tx1"/>
                </a:solidFill>
                <a:cs typeface="Arial" charset="0"/>
              </a:rPr>
              <a:t>Java’s stream classes are defined in the</a:t>
            </a:r>
            <a:r>
              <a:rPr smtClean="0">
                <a:solidFill>
                  <a:schemeClr val="tx1"/>
                </a:solidFill>
                <a:latin typeface="Verdana" pitchFamily="34" charset="0"/>
                <a:cs typeface="Arial" charset="0"/>
              </a:rPr>
              <a:t> </a:t>
            </a:r>
            <a:r>
              <a:rPr b="1" smtClean="0">
                <a:solidFill>
                  <a:schemeClr val="tx1"/>
                </a:solidFill>
                <a:latin typeface="Verdana" pitchFamily="34" charset="0"/>
                <a:cs typeface="Arial" charset="0"/>
              </a:rPr>
              <a:t>java.io</a:t>
            </a:r>
            <a:r>
              <a:rPr smtClean="0">
                <a:solidFill>
                  <a:schemeClr val="tx1"/>
                </a:solidFill>
                <a:latin typeface="Verdana" pitchFamily="34" charset="0"/>
                <a:cs typeface="Arial" charset="0"/>
              </a:rPr>
              <a:t> </a:t>
            </a:r>
            <a:r>
              <a:rPr smtClean="0">
                <a:solidFill>
                  <a:schemeClr val="tx1"/>
                </a:solidFill>
                <a:cs typeface="Arial" charset="0"/>
              </a:rPr>
              <a:t>package.</a:t>
            </a:r>
          </a:p>
          <a:p>
            <a:pPr eaLnBrk="1" hangingPunct="1"/>
            <a:endParaRPr smtClean="0">
              <a:solidFill>
                <a:schemeClr val="tx1"/>
              </a:solidFill>
              <a:cs typeface="Arial" charset="0"/>
            </a:endParaRPr>
          </a:p>
          <a:p>
            <a:pPr eaLnBrk="1" hangingPunct="1"/>
            <a:r>
              <a:rPr smtClean="0">
                <a:solidFill>
                  <a:schemeClr val="tx1"/>
                </a:solidFill>
                <a:cs typeface="Arial" charset="0"/>
              </a:rPr>
              <a:t> Java 2 defines two types of streams: </a:t>
            </a:r>
          </a:p>
          <a:p>
            <a:pPr lvl="1" eaLnBrk="1" hangingPunct="1"/>
            <a:r>
              <a:rPr sz="2000" b="1" smtClean="0">
                <a:solidFill>
                  <a:schemeClr val="tx1"/>
                </a:solidFill>
              </a:rPr>
              <a:t>byte streams</a:t>
            </a:r>
            <a:r>
              <a:rPr sz="2000" smtClean="0">
                <a:solidFill>
                  <a:schemeClr val="tx1"/>
                </a:solidFill>
              </a:rPr>
              <a:t> </a:t>
            </a:r>
          </a:p>
          <a:p>
            <a:pPr lvl="1" eaLnBrk="1" hangingPunct="1"/>
            <a:r>
              <a:rPr sz="2000" b="1" smtClean="0">
                <a:solidFill>
                  <a:schemeClr val="tx1"/>
                </a:solidFill>
              </a:rPr>
              <a:t>character streams</a:t>
            </a:r>
          </a:p>
          <a:p>
            <a:pPr eaLnBrk="1" hangingPunct="1"/>
            <a:endParaRPr b="1" smtClean="0">
              <a:solidFill>
                <a:schemeClr val="tx1"/>
              </a:solidFill>
              <a:cs typeface="Arial" charset="0"/>
            </a:endParaRPr>
          </a:p>
          <a:p>
            <a:pPr eaLnBrk="1" hangingPunct="1"/>
            <a:r>
              <a:rPr smtClean="0">
                <a:solidFill>
                  <a:schemeClr val="tx1"/>
                </a:solidFill>
                <a:cs typeface="Arial" charset="0"/>
              </a:rPr>
              <a:t>Byte streams:</a:t>
            </a:r>
          </a:p>
          <a:p>
            <a:pPr lvl="1" eaLnBrk="1" hangingPunct="1"/>
            <a:r>
              <a:rPr sz="2000" smtClean="0">
                <a:solidFill>
                  <a:schemeClr val="tx1"/>
                </a:solidFill>
              </a:rPr>
              <a:t>provide a convenient means for handling input and output of bytes</a:t>
            </a:r>
          </a:p>
          <a:p>
            <a:pPr lvl="1" eaLnBrk="1" hangingPunct="1"/>
            <a:r>
              <a:rPr sz="2000" smtClean="0">
                <a:solidFill>
                  <a:schemeClr val="tx1"/>
                </a:solidFill>
              </a:rPr>
              <a:t>are used for reading or writing binary data</a:t>
            </a:r>
          </a:p>
          <a:p>
            <a:pPr eaLnBrk="1" hangingPunct="1"/>
            <a:endParaRPr smtClean="0">
              <a:solidFill>
                <a:schemeClr val="tx1"/>
              </a:solidFill>
              <a:cs typeface="Arial" charset="0"/>
            </a:endParaRPr>
          </a:p>
          <a:p>
            <a:pPr eaLnBrk="1" hangingPunct="1"/>
            <a:r>
              <a:rPr smtClean="0">
                <a:solidFill>
                  <a:schemeClr val="tx1"/>
                </a:solidFill>
                <a:cs typeface="Arial" charset="0"/>
              </a:rPr>
              <a:t>Character streams:</a:t>
            </a:r>
          </a:p>
          <a:p>
            <a:pPr lvl="1" eaLnBrk="1" hangingPunct="1"/>
            <a:r>
              <a:rPr sz="2000" smtClean="0">
                <a:solidFill>
                  <a:schemeClr val="tx1"/>
                </a:solidFill>
              </a:rPr>
              <a:t>provide a convenient means for handling input and output of characters</a:t>
            </a:r>
          </a:p>
          <a:p>
            <a:pPr lvl="1" eaLnBrk="1" hangingPunct="1"/>
            <a:r>
              <a:rPr sz="2000" smtClean="0">
                <a:solidFill>
                  <a:schemeClr val="tx1"/>
                </a:solidFill>
              </a:rPr>
              <a:t>use </a:t>
            </a:r>
            <a:r>
              <a:rPr sz="2000" b="1" smtClean="0">
                <a:solidFill>
                  <a:schemeClr val="tx1"/>
                </a:solidFill>
              </a:rPr>
              <a:t>Unicode</a:t>
            </a:r>
            <a:r>
              <a:rPr sz="2000" smtClean="0">
                <a:solidFill>
                  <a:schemeClr val="tx1"/>
                </a:solidFill>
              </a:rPr>
              <a:t>, and, therefore, can be internationalized</a:t>
            </a:r>
          </a:p>
        </p:txBody>
      </p:sp>
      <p:sp>
        <p:nvSpPr>
          <p:cNvPr id="111619" name="Rectangle 2"/>
          <p:cNvSpPr>
            <a:spLocks noGrp="1"/>
          </p:cNvSpPr>
          <p:nvPr>
            <p:ph type="title" idx="4294967295"/>
          </p:nvPr>
        </p:nvSpPr>
        <p:spPr>
          <a:xfrm>
            <a:off x="0" y="152400"/>
            <a:ext cx="7562850" cy="554038"/>
          </a:xfrm>
        </p:spPr>
        <p:txBody>
          <a:bodyPr>
            <a:normAutofit fontScale="90000"/>
          </a:bodyPr>
          <a:lstStyle/>
          <a:p>
            <a:pPr eaLnBrk="1" hangingPunct="1"/>
            <a:r>
              <a:rPr smtClean="0">
                <a:solidFill>
                  <a:schemeClr val="tx1"/>
                </a:solidFill>
                <a:cs typeface="Arial" charset="0"/>
              </a:rPr>
              <a:t>I/O Streams (Contd.).</a:t>
            </a:r>
            <a:endParaRPr lang="en-GB"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8"/>
          <p:cNvSpPr>
            <a:spLocks noGrp="1"/>
          </p:cNvSpPr>
          <p:nvPr>
            <p:ph type="ctrTitle"/>
          </p:nvPr>
        </p:nvSpPr>
        <p:spPr>
          <a:xfrm>
            <a:off x="166688" y="146050"/>
            <a:ext cx="8483600" cy="554038"/>
          </a:xfrm>
        </p:spPr>
        <p:txBody>
          <a:bodyPr>
            <a:normAutofit fontScale="90000"/>
          </a:bodyPr>
          <a:lstStyle/>
          <a:p>
            <a:pPr eaLnBrk="1" hangingPunct="1"/>
            <a:r>
              <a:rPr lang="en-IN" dirty="0" smtClean="0">
                <a:cs typeface="Arial" charset="0"/>
              </a:rPr>
              <a:t>TOPIC</a:t>
            </a:r>
          </a:p>
        </p:txBody>
      </p:sp>
      <p:sp>
        <p:nvSpPr>
          <p:cNvPr id="82954" name="Text Placeholder 1"/>
          <p:cNvSpPr>
            <a:spLocks noGrp="1"/>
          </p:cNvSpPr>
          <p:nvPr>
            <p:ph type="body" sz="quarter" idx="10"/>
          </p:nvPr>
        </p:nvSpPr>
        <p:spPr/>
        <p:txBody>
          <a:bodyPr/>
          <a:lstStyle/>
          <a:p>
            <a:r>
              <a:rPr smtClean="0">
                <a:solidFill>
                  <a:schemeClr val="tx1"/>
                </a:solidFill>
                <a:cs typeface="Arial" charset="0"/>
              </a:rPr>
              <a:t>What is an Annotation</a:t>
            </a:r>
          </a:p>
          <a:p>
            <a:endParaRPr smtClean="0">
              <a:cs typeface="Arial" charset="0"/>
            </a:endParaRPr>
          </a:p>
        </p:txBody>
      </p:sp>
      <p:sp>
        <p:nvSpPr>
          <p:cNvPr id="82955" name="Text Placeholder 2"/>
          <p:cNvSpPr>
            <a:spLocks noGrp="1"/>
          </p:cNvSpPr>
          <p:nvPr>
            <p:ph type="body" sz="quarter" idx="11"/>
          </p:nvPr>
        </p:nvSpPr>
        <p:spPr>
          <a:xfrm>
            <a:off x="990600" y="2319338"/>
            <a:ext cx="7010400" cy="652462"/>
          </a:xfrm>
        </p:spPr>
        <p:txBody>
          <a:bodyPr/>
          <a:lstStyle/>
          <a:p>
            <a:pPr eaLnBrk="1" hangingPunct="1"/>
            <a:r>
              <a:rPr smtClean="0">
                <a:solidFill>
                  <a:schemeClr val="tx1"/>
                </a:solidFill>
                <a:cs typeface="Arial" charset="0"/>
              </a:rPr>
              <a:t>Annotation used by the compiler</a:t>
            </a:r>
          </a:p>
          <a:p>
            <a:pPr eaLnBrk="1" hangingPunct="1"/>
            <a:endParaRPr smtClean="0">
              <a:solidFill>
                <a:schemeClr val="tx1"/>
              </a:solidFill>
              <a:cs typeface="Arial" charset="0"/>
            </a:endParaRPr>
          </a:p>
          <a:p>
            <a:endParaRPr smtClean="0">
              <a:cs typeface="Arial" charset="0"/>
            </a:endParaRPr>
          </a:p>
        </p:txBody>
      </p:sp>
      <p:sp>
        <p:nvSpPr>
          <p:cNvPr id="82953" name="Text Placeholder 21"/>
          <p:cNvSpPr>
            <a:spLocks noGrp="1"/>
          </p:cNvSpPr>
          <p:nvPr>
            <p:ph type="body" sz="quarter" idx="12"/>
          </p:nvPr>
        </p:nvSpPr>
        <p:spPr>
          <a:xfrm>
            <a:off x="990600" y="3352800"/>
            <a:ext cx="7010400" cy="652463"/>
          </a:xfrm>
        </p:spPr>
        <p:txBody>
          <a:bodyPr/>
          <a:lstStyle/>
          <a:p>
            <a:r>
              <a:rPr smtClean="0">
                <a:solidFill>
                  <a:schemeClr val="tx1"/>
                </a:solidFill>
                <a:cs typeface="Arial" charset="0"/>
              </a:rPr>
              <a:t>Categories of an Annotation</a:t>
            </a:r>
          </a:p>
          <a:p>
            <a:pPr algn="ctr"/>
            <a:endParaRPr smtClean="0">
              <a:solidFill>
                <a:schemeClr val="tx1"/>
              </a:solidFill>
              <a:cs typeface="Arial" charset="0"/>
            </a:endParaRPr>
          </a:p>
          <a:p>
            <a:pPr eaLnBrk="1" hangingPunct="1"/>
            <a:endParaRPr smtClean="0">
              <a:solidFill>
                <a:schemeClr val="tx1"/>
              </a:solidFill>
              <a:cs typeface="Arial" charset="0"/>
            </a:endParaRPr>
          </a:p>
        </p:txBody>
      </p:sp>
      <p:sp>
        <p:nvSpPr>
          <p:cNvPr id="9" name="Rectangle 8"/>
          <p:cNvSpPr/>
          <p:nvPr/>
        </p:nvSpPr>
        <p:spPr>
          <a:xfrm>
            <a:off x="461963" y="2505075"/>
            <a:ext cx="314325"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solidFill>
                  <a:schemeClr val="bg1"/>
                </a:solidFill>
              </a:rPr>
              <a:t>7</a:t>
            </a:r>
          </a:p>
        </p:txBody>
      </p:sp>
      <p:sp>
        <p:nvSpPr>
          <p:cNvPr id="13" name="Rectangle 12"/>
          <p:cNvSpPr/>
          <p:nvPr/>
        </p:nvSpPr>
        <p:spPr>
          <a:xfrm>
            <a:off x="461963" y="1450975"/>
            <a:ext cx="314325"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solidFill>
                  <a:schemeClr val="bg1"/>
                </a:solidFill>
              </a:rPr>
              <a:t>6</a:t>
            </a:r>
          </a:p>
        </p:txBody>
      </p:sp>
      <p:sp>
        <p:nvSpPr>
          <p:cNvPr id="18" name="Rectangle 17"/>
          <p:cNvSpPr/>
          <p:nvPr/>
        </p:nvSpPr>
        <p:spPr>
          <a:xfrm>
            <a:off x="460375" y="5411788"/>
            <a:ext cx="314325" cy="182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sz="2000" b="1" dirty="0">
              <a:gradFill flip="none" rotWithShape="1">
                <a:gsLst>
                  <a:gs pos="0">
                    <a:srgbClr val="A1A2B1">
                      <a:lumMod val="20000"/>
                      <a:lumOff val="80000"/>
                    </a:srgbClr>
                  </a:gs>
                  <a:gs pos="38000">
                    <a:srgbClr val="E2E3E7"/>
                  </a:gs>
                  <a:gs pos="100000">
                    <a:srgbClr val="A1A2B1">
                      <a:lumMod val="40000"/>
                      <a:lumOff val="60000"/>
                    </a:srgbClr>
                  </a:gs>
                </a:gsLst>
                <a:lin ang="10800000" scaled="1"/>
                <a:tileRect/>
              </a:gra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p:cNvSpPr>
          <p:nvPr>
            <p:ph idx="4294967295"/>
          </p:nvPr>
        </p:nvSpPr>
        <p:spPr>
          <a:xfrm>
            <a:off x="0" y="1066800"/>
            <a:ext cx="8534400" cy="5029200"/>
          </a:xfrm>
        </p:spPr>
        <p:txBody>
          <a:bodyPr/>
          <a:lstStyle/>
          <a:p>
            <a:pPr algn="just" eaLnBrk="1" hangingPunct="1"/>
            <a:r>
              <a:rPr sz="2400" smtClean="0">
                <a:solidFill>
                  <a:schemeClr val="tx1"/>
                </a:solidFill>
                <a:cs typeface="Arial" charset="0"/>
              </a:rPr>
              <a:t>System class of the java.lang package  contains three predefined stream variables, in, out, and err.</a:t>
            </a:r>
          </a:p>
          <a:p>
            <a:pPr algn="just" eaLnBrk="1" hangingPunct="1"/>
            <a:endParaRPr sz="1000" smtClean="0">
              <a:solidFill>
                <a:schemeClr val="tx1"/>
              </a:solidFill>
              <a:cs typeface="Arial" charset="0"/>
            </a:endParaRPr>
          </a:p>
          <a:p>
            <a:pPr algn="just" eaLnBrk="1" hangingPunct="1"/>
            <a:r>
              <a:rPr sz="2400" smtClean="0">
                <a:solidFill>
                  <a:schemeClr val="tx1"/>
                </a:solidFill>
                <a:cs typeface="Arial" charset="0"/>
              </a:rPr>
              <a:t>These variables are declared as public and static within System:</a:t>
            </a:r>
          </a:p>
          <a:p>
            <a:pPr lvl="1" algn="just" eaLnBrk="1" hangingPunct="1"/>
            <a:r>
              <a:rPr sz="2400" smtClean="0">
                <a:solidFill>
                  <a:schemeClr val="tx1"/>
                </a:solidFill>
              </a:rPr>
              <a:t>System.out refers to the standard output stream which is the console.</a:t>
            </a:r>
          </a:p>
          <a:p>
            <a:pPr lvl="1" algn="just" eaLnBrk="1" hangingPunct="1"/>
            <a:r>
              <a:rPr sz="2400" smtClean="0">
                <a:solidFill>
                  <a:schemeClr val="tx1"/>
                </a:solidFill>
              </a:rPr>
              <a:t>System.in refers to standard input, which is the keyboard by default.</a:t>
            </a:r>
          </a:p>
          <a:p>
            <a:pPr lvl="1" algn="just" eaLnBrk="1" hangingPunct="1"/>
            <a:r>
              <a:rPr sz="2400" smtClean="0">
                <a:solidFill>
                  <a:schemeClr val="tx1"/>
                </a:solidFill>
              </a:rPr>
              <a:t>System.err refers to the standard error stream, which also is the console by default.</a:t>
            </a:r>
          </a:p>
          <a:p>
            <a:pPr eaLnBrk="1" hangingPunct="1"/>
            <a:endParaRPr smtClean="0">
              <a:solidFill>
                <a:schemeClr val="tx1"/>
              </a:solidFill>
              <a:cs typeface="Arial" charset="0"/>
            </a:endParaRPr>
          </a:p>
        </p:txBody>
      </p:sp>
      <p:sp>
        <p:nvSpPr>
          <p:cNvPr id="112643" name="Rectangle 2"/>
          <p:cNvSpPr>
            <a:spLocks noGrp="1"/>
          </p:cNvSpPr>
          <p:nvPr>
            <p:ph type="title" idx="4294967295"/>
          </p:nvPr>
        </p:nvSpPr>
        <p:spPr>
          <a:xfrm>
            <a:off x="0" y="152400"/>
            <a:ext cx="7562850" cy="554038"/>
          </a:xfrm>
        </p:spPr>
        <p:txBody>
          <a:bodyPr>
            <a:normAutofit fontScale="90000"/>
          </a:bodyPr>
          <a:lstStyle/>
          <a:p>
            <a:pPr eaLnBrk="1" hangingPunct="1"/>
            <a:r>
              <a:rPr smtClean="0">
                <a:solidFill>
                  <a:schemeClr val="tx1"/>
                </a:solidFill>
                <a:cs typeface="Arial" charset="0"/>
              </a:rPr>
              <a:t>The Predefined Streams</a:t>
            </a:r>
            <a:endParaRPr lang="en-GB"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3"/>
          <p:cNvSpPr>
            <a:spLocks noGrp="1"/>
          </p:cNvSpPr>
          <p:nvPr>
            <p:ph idx="4294967295"/>
          </p:nvPr>
        </p:nvSpPr>
        <p:spPr>
          <a:xfrm>
            <a:off x="0" y="1066800"/>
            <a:ext cx="8534400" cy="5029200"/>
          </a:xfrm>
        </p:spPr>
        <p:txBody>
          <a:bodyPr>
            <a:normAutofit/>
          </a:bodyPr>
          <a:lstStyle/>
          <a:p>
            <a:pPr algn="ctr" eaLnBrk="1" fontAlgn="auto" hangingPunct="1">
              <a:spcAft>
                <a:spcPts val="0"/>
              </a:spcAft>
              <a:buFont typeface="Arial"/>
              <a:buNone/>
              <a:defRPr/>
            </a:pPr>
            <a:r>
              <a:rPr sz="2800" u="sng">
                <a:solidFill>
                  <a:schemeClr val="tx1"/>
                </a:solidFill>
                <a:latin typeface="+mj-lt"/>
                <a:cs typeface="Arial" charset="0"/>
              </a:rPr>
              <a:t>Byte Streams</a:t>
            </a:r>
          </a:p>
          <a:p>
            <a:pPr algn="ctr" eaLnBrk="1" fontAlgn="auto" hangingPunct="1">
              <a:spcAft>
                <a:spcPts val="0"/>
              </a:spcAft>
              <a:buFont typeface="Arial"/>
              <a:buNone/>
              <a:defRPr/>
            </a:pPr>
            <a:endParaRPr sz="2800" u="sng">
              <a:latin typeface="+mj-lt"/>
              <a:cs typeface="Arial" charset="0"/>
            </a:endParaRPr>
          </a:p>
          <a:p>
            <a:pPr eaLnBrk="1" fontAlgn="auto" hangingPunct="1">
              <a:spcAft>
                <a:spcPts val="0"/>
              </a:spcAft>
              <a:buFont typeface="Arial"/>
              <a:buNone/>
              <a:defRPr/>
            </a:pPr>
            <a:r>
              <a:rPr sz="2800">
                <a:latin typeface="+mj-lt"/>
                <a:cs typeface="Arial" charset="0"/>
              </a:rPr>
              <a:t>			</a:t>
            </a:r>
            <a:r>
              <a:rPr sz="2800">
                <a:solidFill>
                  <a:schemeClr val="tx1"/>
                </a:solidFill>
                <a:latin typeface="+mj-lt"/>
                <a:cs typeface="Arial" charset="0"/>
              </a:rPr>
              <a:t>InputStream</a:t>
            </a:r>
            <a:r>
              <a:rPr sz="2800">
                <a:latin typeface="+mj-lt"/>
                <a:cs typeface="Arial" charset="0"/>
              </a:rPr>
              <a:t>						</a:t>
            </a:r>
            <a:r>
              <a:rPr sz="2800">
                <a:solidFill>
                  <a:schemeClr val="tx1"/>
                </a:solidFill>
                <a:latin typeface="+mj-lt"/>
                <a:cs typeface="Arial" charset="0"/>
              </a:rPr>
              <a:t>OutputStream</a:t>
            </a:r>
            <a:r>
              <a:rPr sz="2800">
                <a:latin typeface="+mj-lt"/>
                <a:cs typeface="Arial" charset="0"/>
              </a:rPr>
              <a:t>		</a:t>
            </a:r>
          </a:p>
        </p:txBody>
      </p:sp>
      <p:sp>
        <p:nvSpPr>
          <p:cNvPr id="113667" name="Rectangle 2"/>
          <p:cNvSpPr>
            <a:spLocks noGrp="1"/>
          </p:cNvSpPr>
          <p:nvPr>
            <p:ph type="title" idx="4294967295"/>
          </p:nvPr>
        </p:nvSpPr>
        <p:spPr>
          <a:xfrm>
            <a:off x="0" y="152400"/>
            <a:ext cx="7562850" cy="554038"/>
          </a:xfrm>
        </p:spPr>
        <p:txBody>
          <a:bodyPr>
            <a:normAutofit fontScale="90000"/>
          </a:bodyPr>
          <a:lstStyle/>
          <a:p>
            <a:pPr eaLnBrk="1" hangingPunct="1"/>
            <a:r>
              <a:rPr smtClean="0">
                <a:solidFill>
                  <a:schemeClr val="tx1"/>
                </a:solidFill>
                <a:cs typeface="Arial" charset="0"/>
              </a:rPr>
              <a:t>I/O Streams hierarchy</a:t>
            </a:r>
            <a:endParaRPr lang="en-GB" smtClean="0">
              <a:solidFill>
                <a:schemeClr val="tx1"/>
              </a:solidFill>
              <a:cs typeface="Arial" charset="0"/>
            </a:endParaRPr>
          </a:p>
        </p:txBody>
      </p:sp>
      <p:cxnSp>
        <p:nvCxnSpPr>
          <p:cNvPr id="7" name="Straight Arrow Connector 6"/>
          <p:cNvCxnSpPr/>
          <p:nvPr/>
        </p:nvCxnSpPr>
        <p:spPr>
          <a:xfrm rot="5400000" flipH="1" flipV="1">
            <a:off x="1893888" y="2794000"/>
            <a:ext cx="522288" cy="142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5400000" flipH="1" flipV="1">
            <a:off x="6632575" y="2757488"/>
            <a:ext cx="522287" cy="14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508000" y="3062288"/>
            <a:ext cx="3976688" cy="1428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833938" y="3062288"/>
            <a:ext cx="4092575" cy="4445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5400000" flipH="1" flipV="1">
            <a:off x="-87312" y="3716337"/>
            <a:ext cx="1219200" cy="2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flipH="1" flipV="1">
            <a:off x="1523206" y="3367882"/>
            <a:ext cx="581025" cy="14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5400000" flipH="1" flipV="1">
            <a:off x="2466975" y="3686175"/>
            <a:ext cx="1233488" cy="14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flipH="1" flipV="1">
            <a:off x="3280568" y="4231482"/>
            <a:ext cx="2328863" cy="63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16200000" flipV="1">
            <a:off x="4253706" y="3701257"/>
            <a:ext cx="1203325" cy="14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5400000" flipH="1" flipV="1">
            <a:off x="5776913" y="3338513"/>
            <a:ext cx="579437" cy="142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16200000" flipV="1">
            <a:off x="7148512" y="3686176"/>
            <a:ext cx="12477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0" y="4368800"/>
            <a:ext cx="1981200" cy="369332"/>
          </a:xfrm>
          <a:prstGeom prst="rect">
            <a:avLst/>
          </a:prstGeom>
          <a:noFill/>
        </p:spPr>
        <p:txBody>
          <a:bodyPr wrap="square">
            <a:spAutoFit/>
          </a:bodyPr>
          <a:lstStyle/>
          <a:p>
            <a:pPr defTabSz="457200" fontAlgn="auto">
              <a:spcBef>
                <a:spcPts val="0"/>
              </a:spcBef>
              <a:spcAft>
                <a:spcPts val="0"/>
              </a:spcAft>
              <a:defRPr/>
            </a:pPr>
            <a:r>
              <a:rPr lang="en-US" dirty="0">
                <a:latin typeface="+mj-lt"/>
              </a:rPr>
              <a:t>FileInputStream</a:t>
            </a:r>
          </a:p>
        </p:txBody>
      </p:sp>
      <p:sp>
        <p:nvSpPr>
          <p:cNvPr id="27" name="TextBox 26"/>
          <p:cNvSpPr txBox="1"/>
          <p:nvPr/>
        </p:nvSpPr>
        <p:spPr>
          <a:xfrm>
            <a:off x="2003424" y="4376738"/>
            <a:ext cx="2416175" cy="369332"/>
          </a:xfrm>
          <a:prstGeom prst="rect">
            <a:avLst/>
          </a:prstGeom>
          <a:noFill/>
        </p:spPr>
        <p:txBody>
          <a:bodyPr wrap="square">
            <a:spAutoFit/>
          </a:bodyPr>
          <a:lstStyle/>
          <a:p>
            <a:pPr defTabSz="457200" fontAlgn="auto">
              <a:spcBef>
                <a:spcPts val="0"/>
              </a:spcBef>
              <a:spcAft>
                <a:spcPts val="0"/>
              </a:spcAft>
              <a:defRPr/>
            </a:pPr>
            <a:r>
              <a:rPr lang="en-US" dirty="0">
                <a:latin typeface="+mj-lt"/>
              </a:rPr>
              <a:t>ObjectInputStream</a:t>
            </a:r>
          </a:p>
        </p:txBody>
      </p:sp>
      <p:sp>
        <p:nvSpPr>
          <p:cNvPr id="28" name="TextBox 27"/>
          <p:cNvSpPr txBox="1"/>
          <p:nvPr/>
        </p:nvSpPr>
        <p:spPr>
          <a:xfrm>
            <a:off x="381001" y="3716338"/>
            <a:ext cx="2579688" cy="369332"/>
          </a:xfrm>
          <a:prstGeom prst="rect">
            <a:avLst/>
          </a:prstGeom>
          <a:noFill/>
        </p:spPr>
        <p:txBody>
          <a:bodyPr wrap="square">
            <a:spAutoFit/>
          </a:bodyPr>
          <a:lstStyle/>
          <a:p>
            <a:pPr defTabSz="457200" fontAlgn="auto">
              <a:spcBef>
                <a:spcPts val="0"/>
              </a:spcBef>
              <a:spcAft>
                <a:spcPts val="0"/>
              </a:spcAft>
              <a:defRPr/>
            </a:pPr>
            <a:r>
              <a:rPr lang="en-US" dirty="0">
                <a:latin typeface="+mj-lt"/>
              </a:rPr>
              <a:t>BufferedInputStream</a:t>
            </a:r>
          </a:p>
        </p:txBody>
      </p:sp>
      <p:cxnSp>
        <p:nvCxnSpPr>
          <p:cNvPr id="35" name="Straight Connector 34"/>
          <p:cNvCxnSpPr/>
          <p:nvPr/>
        </p:nvCxnSpPr>
        <p:spPr>
          <a:xfrm rot="10800000">
            <a:off x="2206625" y="5384800"/>
            <a:ext cx="2249488" cy="0"/>
          </a:xfrm>
          <a:prstGeom prst="line">
            <a:avLst/>
          </a:prstGeom>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550863" y="6016625"/>
            <a:ext cx="3600450" cy="368300"/>
          </a:xfrm>
          <a:prstGeom prst="rect">
            <a:avLst/>
          </a:prstGeom>
          <a:noFill/>
        </p:spPr>
        <p:txBody>
          <a:bodyPr>
            <a:spAutoFit/>
          </a:bodyPr>
          <a:lstStyle/>
          <a:p>
            <a:pPr defTabSz="457200" fontAlgn="auto">
              <a:spcBef>
                <a:spcPts val="0"/>
              </a:spcBef>
              <a:spcAft>
                <a:spcPts val="0"/>
              </a:spcAft>
              <a:defRPr/>
            </a:pPr>
            <a:r>
              <a:rPr lang="en-US" dirty="0">
                <a:latin typeface="+mj-lt"/>
              </a:rPr>
              <a:t>Many More InputStream classes</a:t>
            </a:r>
          </a:p>
        </p:txBody>
      </p:sp>
      <p:cxnSp>
        <p:nvCxnSpPr>
          <p:cNvPr id="42" name="Straight Connector 41"/>
          <p:cNvCxnSpPr/>
          <p:nvPr/>
        </p:nvCxnSpPr>
        <p:spPr>
          <a:xfrm rot="5400000" flipH="1" flipV="1">
            <a:off x="1945481" y="5631657"/>
            <a:ext cx="52228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rot="5400000" flipH="1" flipV="1">
            <a:off x="7757319" y="4223544"/>
            <a:ext cx="2330450" cy="79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rot="10800000" flipV="1">
            <a:off x="6494463" y="5399088"/>
            <a:ext cx="2403475" cy="22225"/>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5400000" flipH="1" flipV="1">
            <a:off x="6249194" y="5682457"/>
            <a:ext cx="522287" cy="0"/>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586288" y="6022975"/>
            <a:ext cx="3752850" cy="369888"/>
          </a:xfrm>
          <a:prstGeom prst="rect">
            <a:avLst/>
          </a:prstGeom>
          <a:noFill/>
        </p:spPr>
        <p:txBody>
          <a:bodyPr>
            <a:spAutoFit/>
          </a:bodyPr>
          <a:lstStyle/>
          <a:p>
            <a:pPr defTabSz="457200" fontAlgn="auto">
              <a:spcBef>
                <a:spcPts val="0"/>
              </a:spcBef>
              <a:spcAft>
                <a:spcPts val="0"/>
              </a:spcAft>
              <a:defRPr/>
            </a:pPr>
            <a:r>
              <a:rPr lang="en-US" dirty="0">
                <a:latin typeface="+mj-lt"/>
              </a:rPr>
              <a:t>Many More OutputStream classes</a:t>
            </a:r>
          </a:p>
        </p:txBody>
      </p:sp>
      <p:sp>
        <p:nvSpPr>
          <p:cNvPr id="47" name="TextBox 46"/>
          <p:cNvSpPr txBox="1"/>
          <p:nvPr/>
        </p:nvSpPr>
        <p:spPr>
          <a:xfrm>
            <a:off x="4343401" y="4419600"/>
            <a:ext cx="2274888" cy="369888"/>
          </a:xfrm>
          <a:prstGeom prst="rect">
            <a:avLst/>
          </a:prstGeom>
          <a:noFill/>
        </p:spPr>
        <p:txBody>
          <a:bodyPr wrap="square">
            <a:spAutoFit/>
          </a:bodyPr>
          <a:lstStyle/>
          <a:p>
            <a:pPr defTabSz="457200" fontAlgn="auto">
              <a:spcBef>
                <a:spcPts val="0"/>
              </a:spcBef>
              <a:spcAft>
                <a:spcPts val="0"/>
              </a:spcAft>
              <a:defRPr/>
            </a:pPr>
            <a:r>
              <a:rPr lang="en-US" dirty="0">
                <a:latin typeface="+mj-lt"/>
              </a:rPr>
              <a:t>FileOutputStream</a:t>
            </a:r>
          </a:p>
        </p:txBody>
      </p:sp>
      <p:sp>
        <p:nvSpPr>
          <p:cNvPr id="49" name="TextBox 48"/>
          <p:cNvSpPr txBox="1"/>
          <p:nvPr/>
        </p:nvSpPr>
        <p:spPr>
          <a:xfrm>
            <a:off x="4941888" y="3665538"/>
            <a:ext cx="2830512" cy="373062"/>
          </a:xfrm>
          <a:prstGeom prst="rect">
            <a:avLst/>
          </a:prstGeom>
          <a:noFill/>
        </p:spPr>
        <p:txBody>
          <a:bodyPr wrap="square">
            <a:spAutoFit/>
          </a:bodyPr>
          <a:lstStyle/>
          <a:p>
            <a:pPr defTabSz="457200" fontAlgn="auto">
              <a:spcBef>
                <a:spcPts val="0"/>
              </a:spcBef>
              <a:spcAft>
                <a:spcPts val="0"/>
              </a:spcAft>
              <a:defRPr/>
            </a:pPr>
            <a:r>
              <a:rPr lang="en-US" dirty="0">
                <a:latin typeface="+mj-lt"/>
              </a:rPr>
              <a:t>BufferedOutputStream</a:t>
            </a:r>
          </a:p>
        </p:txBody>
      </p:sp>
      <p:sp>
        <p:nvSpPr>
          <p:cNvPr id="50" name="TextBox 49"/>
          <p:cNvSpPr txBox="1"/>
          <p:nvPr/>
        </p:nvSpPr>
        <p:spPr>
          <a:xfrm>
            <a:off x="6545263" y="4441825"/>
            <a:ext cx="2598737" cy="369332"/>
          </a:xfrm>
          <a:prstGeom prst="rect">
            <a:avLst/>
          </a:prstGeom>
          <a:noFill/>
        </p:spPr>
        <p:txBody>
          <a:bodyPr wrap="square">
            <a:spAutoFit/>
          </a:bodyPr>
          <a:lstStyle/>
          <a:p>
            <a:pPr defTabSz="457200" fontAlgn="auto">
              <a:spcBef>
                <a:spcPts val="0"/>
              </a:spcBef>
              <a:spcAft>
                <a:spcPts val="0"/>
              </a:spcAft>
              <a:defRPr/>
            </a:pPr>
            <a:r>
              <a:rPr lang="en-US" dirty="0">
                <a:latin typeface="+mj-lt"/>
              </a:rPr>
              <a:t>ObjectOutputStream</a:t>
            </a:r>
          </a:p>
        </p:txBody>
      </p:sp>
      <p:sp>
        <p:nvSpPr>
          <p:cNvPr id="54" name="Oval 53"/>
          <p:cNvSpPr/>
          <p:nvPr/>
        </p:nvSpPr>
        <p:spPr>
          <a:xfrm>
            <a:off x="188913" y="1160463"/>
            <a:ext cx="1597025" cy="842962"/>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dirty="0">
                <a:solidFill>
                  <a:prstClr val="white"/>
                </a:solidFill>
                <a:latin typeface="+mj-lt"/>
              </a:rPr>
              <a:t>Abstract class</a:t>
            </a:r>
          </a:p>
        </p:txBody>
      </p:sp>
      <p:sp>
        <p:nvSpPr>
          <p:cNvPr id="63" name="Oval 62"/>
          <p:cNvSpPr/>
          <p:nvPr/>
        </p:nvSpPr>
        <p:spPr>
          <a:xfrm>
            <a:off x="7250113" y="1109663"/>
            <a:ext cx="1690687" cy="90805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dirty="0">
                <a:solidFill>
                  <a:prstClr val="white"/>
                </a:solidFill>
                <a:latin typeface="+mj-lt"/>
              </a:rPr>
              <a:t>Abstract class</a:t>
            </a:r>
          </a:p>
        </p:txBody>
      </p:sp>
      <p:sp>
        <p:nvSpPr>
          <p:cNvPr id="64" name="Curved Left Arrow 63"/>
          <p:cNvSpPr/>
          <p:nvPr/>
        </p:nvSpPr>
        <p:spPr>
          <a:xfrm>
            <a:off x="1770063" y="1625600"/>
            <a:ext cx="377825" cy="550863"/>
          </a:xfrm>
          <a:prstGeom prst="curvedLeftArrow">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black"/>
              </a:solidFill>
              <a:latin typeface="+mj-lt"/>
            </a:endParaRPr>
          </a:p>
        </p:txBody>
      </p:sp>
      <p:sp>
        <p:nvSpPr>
          <p:cNvPr id="65" name="Curved Right Arrow 64"/>
          <p:cNvSpPr/>
          <p:nvPr/>
        </p:nvSpPr>
        <p:spPr>
          <a:xfrm>
            <a:off x="6894513" y="1582738"/>
            <a:ext cx="361950" cy="550862"/>
          </a:xfrm>
          <a:prstGeom prst="curved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black"/>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checkerboard(across)">
                                      <p:cBhvr>
                                        <p:cTn id="7" dur="500"/>
                                        <p:tgtEl>
                                          <p:spTgt spid="5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checkerboard(across)">
                                      <p:cBhvr>
                                        <p:cTn id="10" dur="500"/>
                                        <p:tgtEl>
                                          <p:spTgt spid="6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checkerboard(across)">
                                      <p:cBhvr>
                                        <p:cTn id="13" dur="500"/>
                                        <p:tgtEl>
                                          <p:spTgt spid="63"/>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checkerboard(across)">
                                      <p:cBhvr>
                                        <p:cTn id="1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3" grpId="0" animBg="1"/>
      <p:bldP spid="64" grpId="0" animBg="1"/>
      <p:bldP spid="6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3"/>
          <p:cNvSpPr>
            <a:spLocks noGrp="1"/>
          </p:cNvSpPr>
          <p:nvPr>
            <p:ph idx="4294967295"/>
          </p:nvPr>
        </p:nvSpPr>
        <p:spPr>
          <a:xfrm>
            <a:off x="0" y="1066800"/>
            <a:ext cx="8534400" cy="5029200"/>
          </a:xfrm>
        </p:spPr>
        <p:txBody>
          <a:bodyPr>
            <a:normAutofit/>
          </a:bodyPr>
          <a:lstStyle/>
          <a:p>
            <a:pPr algn="ctr" eaLnBrk="1" fontAlgn="auto" hangingPunct="1">
              <a:spcAft>
                <a:spcPts val="0"/>
              </a:spcAft>
              <a:buFont typeface="Arial"/>
              <a:buNone/>
              <a:defRPr/>
            </a:pPr>
            <a:r>
              <a:rPr sz="2800" u="sng">
                <a:solidFill>
                  <a:schemeClr val="tx1"/>
                </a:solidFill>
                <a:latin typeface="+mj-lt"/>
                <a:cs typeface="Arial" charset="0"/>
              </a:rPr>
              <a:t>Character Streams</a:t>
            </a:r>
          </a:p>
          <a:p>
            <a:pPr algn="ctr" eaLnBrk="1" fontAlgn="auto" hangingPunct="1">
              <a:spcAft>
                <a:spcPts val="0"/>
              </a:spcAft>
              <a:buFont typeface="Arial"/>
              <a:buNone/>
              <a:defRPr/>
            </a:pPr>
            <a:endParaRPr sz="2800" u="sng">
              <a:solidFill>
                <a:schemeClr val="tx1"/>
              </a:solidFill>
              <a:latin typeface="+mj-lt"/>
              <a:cs typeface="Arial" charset="0"/>
            </a:endParaRPr>
          </a:p>
          <a:p>
            <a:pPr eaLnBrk="1" fontAlgn="auto" hangingPunct="1">
              <a:spcAft>
                <a:spcPts val="0"/>
              </a:spcAft>
              <a:buFont typeface="Arial"/>
              <a:buNone/>
              <a:defRPr/>
            </a:pPr>
            <a:r>
              <a:rPr sz="2800">
                <a:solidFill>
                  <a:schemeClr val="tx1"/>
                </a:solidFill>
                <a:latin typeface="+mj-lt"/>
                <a:cs typeface="Arial" charset="0"/>
              </a:rPr>
              <a:t>			   Reader								  Writer		</a:t>
            </a:r>
          </a:p>
        </p:txBody>
      </p:sp>
      <p:sp>
        <p:nvSpPr>
          <p:cNvPr id="114691" name="Rectangle 2"/>
          <p:cNvSpPr>
            <a:spLocks noGrp="1"/>
          </p:cNvSpPr>
          <p:nvPr>
            <p:ph type="title" idx="4294967295"/>
          </p:nvPr>
        </p:nvSpPr>
        <p:spPr>
          <a:xfrm>
            <a:off x="0" y="207963"/>
            <a:ext cx="7562850" cy="554037"/>
          </a:xfrm>
        </p:spPr>
        <p:txBody>
          <a:bodyPr>
            <a:normAutofit fontScale="90000"/>
          </a:bodyPr>
          <a:lstStyle/>
          <a:p>
            <a:pPr eaLnBrk="1" hangingPunct="1"/>
            <a:r>
              <a:rPr smtClean="0">
                <a:solidFill>
                  <a:schemeClr val="tx1"/>
                </a:solidFill>
                <a:cs typeface="Arial" charset="0"/>
              </a:rPr>
              <a:t>I/O Streams hierarchy (Contd.).</a:t>
            </a:r>
            <a:endParaRPr lang="en-GB" smtClean="0">
              <a:solidFill>
                <a:schemeClr val="tx1"/>
              </a:solidFill>
              <a:cs typeface="Arial" charset="0"/>
            </a:endParaRPr>
          </a:p>
        </p:txBody>
      </p:sp>
      <p:cxnSp>
        <p:nvCxnSpPr>
          <p:cNvPr id="7" name="Straight Arrow Connector 6"/>
          <p:cNvCxnSpPr/>
          <p:nvPr/>
        </p:nvCxnSpPr>
        <p:spPr>
          <a:xfrm rot="5400000" flipH="1" flipV="1">
            <a:off x="1893888" y="2794000"/>
            <a:ext cx="522288" cy="142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5400000" flipH="1" flipV="1">
            <a:off x="6632575" y="2757488"/>
            <a:ext cx="522287" cy="14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508000" y="3062288"/>
            <a:ext cx="3976688" cy="1428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833938" y="3062288"/>
            <a:ext cx="4092575" cy="4445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5400000" flipH="1" flipV="1">
            <a:off x="-87312" y="3716337"/>
            <a:ext cx="1219200" cy="2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flipH="1" flipV="1">
            <a:off x="1523206" y="3367882"/>
            <a:ext cx="581025" cy="14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5400000" flipH="1" flipV="1">
            <a:off x="2466975" y="3686175"/>
            <a:ext cx="1233488" cy="14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flipH="1" flipV="1">
            <a:off x="3280568" y="4231482"/>
            <a:ext cx="2328863" cy="63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16200000" flipV="1">
            <a:off x="4253706" y="3701257"/>
            <a:ext cx="1203325" cy="14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5400000" flipH="1" flipV="1">
            <a:off x="5776913" y="3338513"/>
            <a:ext cx="579437" cy="142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16200000" flipV="1">
            <a:off x="7126287" y="3686176"/>
            <a:ext cx="12477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0" y="4368800"/>
            <a:ext cx="1363663" cy="369888"/>
          </a:xfrm>
          <a:prstGeom prst="rect">
            <a:avLst/>
          </a:prstGeom>
          <a:noFill/>
        </p:spPr>
        <p:txBody>
          <a:bodyPr>
            <a:spAutoFit/>
          </a:bodyPr>
          <a:lstStyle/>
          <a:p>
            <a:pPr defTabSz="457200" fontAlgn="auto">
              <a:spcBef>
                <a:spcPts val="0"/>
              </a:spcBef>
              <a:spcAft>
                <a:spcPts val="0"/>
              </a:spcAft>
              <a:defRPr/>
            </a:pPr>
            <a:r>
              <a:rPr lang="en-US" dirty="0">
                <a:latin typeface="+mj-lt"/>
              </a:rPr>
              <a:t>FileReader</a:t>
            </a:r>
          </a:p>
        </p:txBody>
      </p:sp>
      <p:sp>
        <p:nvSpPr>
          <p:cNvPr id="27" name="TextBox 26"/>
          <p:cNvSpPr txBox="1"/>
          <p:nvPr/>
        </p:nvSpPr>
        <p:spPr>
          <a:xfrm>
            <a:off x="1828800" y="4376738"/>
            <a:ext cx="2359025" cy="369332"/>
          </a:xfrm>
          <a:prstGeom prst="rect">
            <a:avLst/>
          </a:prstGeom>
          <a:noFill/>
        </p:spPr>
        <p:txBody>
          <a:bodyPr wrap="square">
            <a:spAutoFit/>
          </a:bodyPr>
          <a:lstStyle/>
          <a:p>
            <a:pPr defTabSz="457200" fontAlgn="auto">
              <a:spcBef>
                <a:spcPts val="0"/>
              </a:spcBef>
              <a:spcAft>
                <a:spcPts val="0"/>
              </a:spcAft>
              <a:defRPr/>
            </a:pPr>
            <a:r>
              <a:rPr lang="en-US" dirty="0">
                <a:latin typeface="+mj-lt"/>
              </a:rPr>
              <a:t>InputStreamReader</a:t>
            </a:r>
          </a:p>
        </p:txBody>
      </p:sp>
      <p:sp>
        <p:nvSpPr>
          <p:cNvPr id="28" name="TextBox 27"/>
          <p:cNvSpPr txBox="1"/>
          <p:nvPr/>
        </p:nvSpPr>
        <p:spPr>
          <a:xfrm>
            <a:off x="885824" y="3700463"/>
            <a:ext cx="2009775" cy="369332"/>
          </a:xfrm>
          <a:prstGeom prst="rect">
            <a:avLst/>
          </a:prstGeom>
          <a:noFill/>
        </p:spPr>
        <p:txBody>
          <a:bodyPr wrap="square">
            <a:spAutoFit/>
          </a:bodyPr>
          <a:lstStyle/>
          <a:p>
            <a:pPr defTabSz="457200" fontAlgn="auto">
              <a:spcBef>
                <a:spcPts val="0"/>
              </a:spcBef>
              <a:spcAft>
                <a:spcPts val="0"/>
              </a:spcAft>
              <a:defRPr/>
            </a:pPr>
            <a:r>
              <a:rPr lang="en-US" dirty="0">
                <a:latin typeface="+mj-lt"/>
              </a:rPr>
              <a:t>BufferedReader</a:t>
            </a:r>
          </a:p>
        </p:txBody>
      </p:sp>
      <p:cxnSp>
        <p:nvCxnSpPr>
          <p:cNvPr id="35" name="Straight Connector 34"/>
          <p:cNvCxnSpPr/>
          <p:nvPr/>
        </p:nvCxnSpPr>
        <p:spPr>
          <a:xfrm rot="10800000">
            <a:off x="2206625" y="5384800"/>
            <a:ext cx="2249488" cy="0"/>
          </a:xfrm>
          <a:prstGeom prst="line">
            <a:avLst/>
          </a:prstGeom>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550863" y="6016625"/>
            <a:ext cx="3600450" cy="368300"/>
          </a:xfrm>
          <a:prstGeom prst="rect">
            <a:avLst/>
          </a:prstGeom>
          <a:noFill/>
        </p:spPr>
        <p:txBody>
          <a:bodyPr>
            <a:spAutoFit/>
          </a:bodyPr>
          <a:lstStyle/>
          <a:p>
            <a:pPr defTabSz="457200" fontAlgn="auto">
              <a:spcBef>
                <a:spcPts val="0"/>
              </a:spcBef>
              <a:spcAft>
                <a:spcPts val="0"/>
              </a:spcAft>
              <a:defRPr/>
            </a:pPr>
            <a:r>
              <a:rPr lang="en-US" dirty="0">
                <a:latin typeface="+mj-lt"/>
              </a:rPr>
              <a:t>Many More Reader classes</a:t>
            </a:r>
          </a:p>
        </p:txBody>
      </p:sp>
      <p:cxnSp>
        <p:nvCxnSpPr>
          <p:cNvPr id="42" name="Straight Connector 41"/>
          <p:cNvCxnSpPr/>
          <p:nvPr/>
        </p:nvCxnSpPr>
        <p:spPr>
          <a:xfrm rot="5400000" flipH="1" flipV="1">
            <a:off x="1945481" y="5631657"/>
            <a:ext cx="52228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rot="5400000" flipH="1" flipV="1">
            <a:off x="7757319" y="4223544"/>
            <a:ext cx="2330450" cy="79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rot="10800000" flipV="1">
            <a:off x="6494463" y="5399088"/>
            <a:ext cx="2403475" cy="22225"/>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5400000" flipH="1" flipV="1">
            <a:off x="6249194" y="5682457"/>
            <a:ext cx="522287" cy="0"/>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586288" y="6022975"/>
            <a:ext cx="3752850" cy="369888"/>
          </a:xfrm>
          <a:prstGeom prst="rect">
            <a:avLst/>
          </a:prstGeom>
          <a:noFill/>
        </p:spPr>
        <p:txBody>
          <a:bodyPr>
            <a:spAutoFit/>
          </a:bodyPr>
          <a:lstStyle/>
          <a:p>
            <a:pPr defTabSz="457200" fontAlgn="auto">
              <a:spcBef>
                <a:spcPts val="0"/>
              </a:spcBef>
              <a:spcAft>
                <a:spcPts val="0"/>
              </a:spcAft>
              <a:defRPr/>
            </a:pPr>
            <a:r>
              <a:rPr lang="en-US" dirty="0">
                <a:latin typeface="+mj-lt"/>
              </a:rPr>
              <a:t>Many More Writer classes</a:t>
            </a:r>
          </a:p>
        </p:txBody>
      </p:sp>
      <p:sp>
        <p:nvSpPr>
          <p:cNvPr id="47" name="TextBox 46"/>
          <p:cNvSpPr txBox="1"/>
          <p:nvPr/>
        </p:nvSpPr>
        <p:spPr>
          <a:xfrm>
            <a:off x="4564063" y="4419600"/>
            <a:ext cx="2054225" cy="369888"/>
          </a:xfrm>
          <a:prstGeom prst="rect">
            <a:avLst/>
          </a:prstGeom>
          <a:noFill/>
        </p:spPr>
        <p:txBody>
          <a:bodyPr>
            <a:spAutoFit/>
          </a:bodyPr>
          <a:lstStyle/>
          <a:p>
            <a:pPr defTabSz="457200" fontAlgn="auto">
              <a:spcBef>
                <a:spcPts val="0"/>
              </a:spcBef>
              <a:spcAft>
                <a:spcPts val="0"/>
              </a:spcAft>
              <a:defRPr/>
            </a:pPr>
            <a:r>
              <a:rPr lang="en-US" dirty="0">
                <a:latin typeface="+mj-lt"/>
              </a:rPr>
              <a:t>FileWriter</a:t>
            </a:r>
          </a:p>
        </p:txBody>
      </p:sp>
      <p:sp>
        <p:nvSpPr>
          <p:cNvPr id="49" name="TextBox 48"/>
          <p:cNvSpPr txBox="1"/>
          <p:nvPr/>
        </p:nvSpPr>
        <p:spPr>
          <a:xfrm>
            <a:off x="5203824" y="3679824"/>
            <a:ext cx="1882775" cy="369332"/>
          </a:xfrm>
          <a:prstGeom prst="rect">
            <a:avLst/>
          </a:prstGeom>
          <a:noFill/>
        </p:spPr>
        <p:txBody>
          <a:bodyPr wrap="square">
            <a:spAutoFit/>
          </a:bodyPr>
          <a:lstStyle/>
          <a:p>
            <a:pPr defTabSz="457200" fontAlgn="auto">
              <a:spcBef>
                <a:spcPts val="0"/>
              </a:spcBef>
              <a:spcAft>
                <a:spcPts val="0"/>
              </a:spcAft>
              <a:defRPr/>
            </a:pPr>
            <a:r>
              <a:rPr lang="en-US" dirty="0">
                <a:latin typeface="+mj-lt"/>
              </a:rPr>
              <a:t>BufferedWriter</a:t>
            </a:r>
          </a:p>
        </p:txBody>
      </p:sp>
      <p:sp>
        <p:nvSpPr>
          <p:cNvPr id="50" name="TextBox 49"/>
          <p:cNvSpPr txBox="1"/>
          <p:nvPr/>
        </p:nvSpPr>
        <p:spPr>
          <a:xfrm>
            <a:off x="6248401" y="4441825"/>
            <a:ext cx="2590800" cy="369332"/>
          </a:xfrm>
          <a:prstGeom prst="rect">
            <a:avLst/>
          </a:prstGeom>
          <a:noFill/>
        </p:spPr>
        <p:txBody>
          <a:bodyPr wrap="square">
            <a:spAutoFit/>
          </a:bodyPr>
          <a:lstStyle/>
          <a:p>
            <a:pPr defTabSz="457200" fontAlgn="auto">
              <a:spcBef>
                <a:spcPts val="0"/>
              </a:spcBef>
              <a:spcAft>
                <a:spcPts val="0"/>
              </a:spcAft>
              <a:defRPr/>
            </a:pPr>
            <a:r>
              <a:rPr lang="en-US" dirty="0">
                <a:latin typeface="+mj-lt"/>
              </a:rPr>
              <a:t>OutputStreamWriter</a:t>
            </a:r>
          </a:p>
        </p:txBody>
      </p:sp>
      <p:sp>
        <p:nvSpPr>
          <p:cNvPr id="54" name="Oval 53"/>
          <p:cNvSpPr/>
          <p:nvPr/>
        </p:nvSpPr>
        <p:spPr>
          <a:xfrm>
            <a:off x="188913" y="1160463"/>
            <a:ext cx="1597025" cy="842962"/>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dirty="0">
                <a:solidFill>
                  <a:prstClr val="white"/>
                </a:solidFill>
                <a:latin typeface="+mj-lt"/>
              </a:rPr>
              <a:t>Abstract class</a:t>
            </a:r>
          </a:p>
        </p:txBody>
      </p:sp>
      <p:sp>
        <p:nvSpPr>
          <p:cNvPr id="63" name="Oval 62"/>
          <p:cNvSpPr/>
          <p:nvPr/>
        </p:nvSpPr>
        <p:spPr>
          <a:xfrm>
            <a:off x="7250113" y="1139825"/>
            <a:ext cx="1690687" cy="90646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dirty="0">
                <a:solidFill>
                  <a:prstClr val="white"/>
                </a:solidFill>
                <a:latin typeface="+mj-lt"/>
              </a:rPr>
              <a:t>Abstract class</a:t>
            </a:r>
          </a:p>
        </p:txBody>
      </p:sp>
      <p:sp>
        <p:nvSpPr>
          <p:cNvPr id="64" name="Curved Left Arrow 63"/>
          <p:cNvSpPr/>
          <p:nvPr/>
        </p:nvSpPr>
        <p:spPr>
          <a:xfrm>
            <a:off x="1770063" y="1625600"/>
            <a:ext cx="377825" cy="550863"/>
          </a:xfrm>
          <a:prstGeom prst="curvedLeftArrow">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black"/>
              </a:solidFill>
              <a:latin typeface="+mj-lt"/>
            </a:endParaRPr>
          </a:p>
        </p:txBody>
      </p:sp>
      <p:sp>
        <p:nvSpPr>
          <p:cNvPr id="65" name="Curved Right Arrow 64"/>
          <p:cNvSpPr/>
          <p:nvPr/>
        </p:nvSpPr>
        <p:spPr>
          <a:xfrm>
            <a:off x="6894513" y="1582738"/>
            <a:ext cx="361950" cy="550862"/>
          </a:xfrm>
          <a:prstGeom prst="curved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black"/>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checkerboard(across)">
                                      <p:cBhvr>
                                        <p:cTn id="7" dur="500"/>
                                        <p:tgtEl>
                                          <p:spTgt spid="5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checkerboard(across)">
                                      <p:cBhvr>
                                        <p:cTn id="10" dur="500"/>
                                        <p:tgtEl>
                                          <p:spTgt spid="6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checkerboard(across)">
                                      <p:cBhvr>
                                        <p:cTn id="13" dur="500"/>
                                        <p:tgtEl>
                                          <p:spTgt spid="63"/>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checkerboard(across)">
                                      <p:cBhvr>
                                        <p:cTn id="1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3" grpId="0" animBg="1"/>
      <p:bldP spid="64" grpId="0" animBg="1"/>
      <p:bldP spid="6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7"/>
          <p:cNvSpPr>
            <a:spLocks noGrp="1"/>
          </p:cNvSpPr>
          <p:nvPr>
            <p:ph type="body" sz="quarter" idx="10"/>
          </p:nvPr>
        </p:nvSpPr>
        <p:spPr>
          <a:xfrm>
            <a:off x="4411663" y="1543050"/>
            <a:ext cx="4486275" cy="566738"/>
          </a:xfrm>
        </p:spPr>
        <p:txBody>
          <a:bodyPr>
            <a:noAutofit/>
          </a:bodyPr>
          <a:lstStyle/>
          <a:p>
            <a:pPr algn="l" eaLnBrk="1" fontAlgn="auto" hangingPunct="1">
              <a:spcAft>
                <a:spcPts val="0"/>
              </a:spcAft>
              <a:buFont typeface="Arial"/>
              <a:buNone/>
              <a:defRPr/>
            </a:pPr>
            <a:r>
              <a:rPr lang="en-US" sz="2400">
                <a:solidFill>
                  <a:schemeClr val="tx1"/>
                </a:solidFill>
                <a:latin typeface="+mj-lt"/>
              </a:rPr>
              <a:t>To read &amp; write data into buffer</a:t>
            </a:r>
          </a:p>
        </p:txBody>
      </p:sp>
      <p:sp>
        <p:nvSpPr>
          <p:cNvPr id="115714" name="Title 6"/>
          <p:cNvSpPr>
            <a:spLocks noGrp="1"/>
          </p:cNvSpPr>
          <p:nvPr>
            <p:ph type="title"/>
          </p:nvPr>
        </p:nvSpPr>
        <p:spPr/>
        <p:txBody>
          <a:bodyPr>
            <a:normAutofit fontScale="90000"/>
          </a:bodyPr>
          <a:lstStyle/>
          <a:p>
            <a:pPr eaLnBrk="1" hangingPunct="1"/>
            <a:r>
              <a:rPr smtClean="0">
                <a:solidFill>
                  <a:schemeClr val="tx1"/>
                </a:solidFill>
                <a:cs typeface="Arial" charset="0"/>
              </a:rPr>
              <a:t> Byte Stream classes</a:t>
            </a:r>
          </a:p>
        </p:txBody>
      </p:sp>
      <p:sp>
        <p:nvSpPr>
          <p:cNvPr id="44" name="Text Placeholder 7"/>
          <p:cNvSpPr>
            <a:spLocks noGrp="1"/>
          </p:cNvSpPr>
          <p:nvPr>
            <p:ph type="body" sz="quarter" idx="18"/>
          </p:nvPr>
        </p:nvSpPr>
        <p:spPr>
          <a:xfrm>
            <a:off x="4208463" y="4737100"/>
            <a:ext cx="4746625" cy="566738"/>
          </a:xfrm>
        </p:spPr>
        <p:txBody>
          <a:bodyPr>
            <a:noAutofit/>
          </a:bodyPr>
          <a:lstStyle/>
          <a:p>
            <a:pPr algn="l" eaLnBrk="1" fontAlgn="auto" hangingPunct="1">
              <a:spcAft>
                <a:spcPts val="0"/>
              </a:spcAft>
              <a:buFont typeface="Arial"/>
              <a:buNone/>
              <a:defRPr/>
            </a:pPr>
            <a:r>
              <a:rPr lang="en-US" sz="2400">
                <a:solidFill>
                  <a:schemeClr val="tx1"/>
                </a:solidFill>
                <a:latin typeface="+mj-lt"/>
              </a:rPr>
              <a:t>  To read &amp; write object into secondary device (serialization)</a:t>
            </a:r>
          </a:p>
        </p:txBody>
      </p:sp>
      <p:sp>
        <p:nvSpPr>
          <p:cNvPr id="43" name="Text Placeholder 7"/>
          <p:cNvSpPr>
            <a:spLocks noGrp="1"/>
          </p:cNvSpPr>
          <p:nvPr>
            <p:ph type="body" sz="quarter" idx="19"/>
          </p:nvPr>
        </p:nvSpPr>
        <p:spPr>
          <a:xfrm>
            <a:off x="4360863" y="3168650"/>
            <a:ext cx="4246562" cy="566738"/>
          </a:xfrm>
        </p:spPr>
        <p:txBody>
          <a:bodyPr>
            <a:normAutofit fontScale="77500" lnSpcReduction="20000"/>
          </a:bodyPr>
          <a:lstStyle/>
          <a:p>
            <a:pPr algn="l" eaLnBrk="1" fontAlgn="auto" hangingPunct="1">
              <a:spcAft>
                <a:spcPts val="0"/>
              </a:spcAft>
              <a:buFont typeface="Arial"/>
              <a:buNone/>
              <a:defRPr/>
            </a:pPr>
            <a:r>
              <a:rPr lang="en-US" sz="2400">
                <a:solidFill>
                  <a:schemeClr val="tx1"/>
                </a:solidFill>
                <a:latin typeface="+mj-lt"/>
              </a:rPr>
              <a:t> </a:t>
            </a:r>
            <a:r>
              <a:rPr lang="en-US" sz="2600">
                <a:solidFill>
                  <a:schemeClr val="tx1"/>
                </a:solidFill>
                <a:latin typeface="+mj-lt"/>
              </a:rPr>
              <a:t>To read &amp; write data into file</a:t>
            </a:r>
          </a:p>
        </p:txBody>
      </p:sp>
      <p:sp>
        <p:nvSpPr>
          <p:cNvPr id="9" name="Text Placeholder 8"/>
          <p:cNvSpPr>
            <a:spLocks noGrp="1"/>
          </p:cNvSpPr>
          <p:nvPr>
            <p:ph type="body" sz="quarter" idx="20"/>
          </p:nvPr>
        </p:nvSpPr>
        <p:spPr>
          <a:xfrm>
            <a:off x="228600" y="2832100"/>
            <a:ext cx="3670300" cy="1476375"/>
          </a:xfrm>
        </p:spPr>
        <p:txBody>
          <a:bodyPr>
            <a:normAutofit fontScale="85000" lnSpcReduction="20000"/>
          </a:bodyPr>
          <a:lstStyle/>
          <a:p>
            <a:pPr eaLnBrk="1" fontAlgn="auto" hangingPunct="1">
              <a:spcAft>
                <a:spcPts val="0"/>
              </a:spcAft>
              <a:buFont typeface="Arial"/>
              <a:buNone/>
              <a:defRPr/>
            </a:pPr>
            <a:r>
              <a:rPr b="1" dirty="0" smtClean="0">
                <a:solidFill>
                  <a:schemeClr val="bg1"/>
                </a:solidFill>
                <a:latin typeface="+mj-lt"/>
              </a:rPr>
              <a:t>File</a:t>
            </a:r>
            <a:r>
              <a:rPr dirty="0" smtClean="0">
                <a:solidFill>
                  <a:schemeClr val="bg1"/>
                </a:solidFill>
                <a:latin typeface="+mj-lt"/>
              </a:rPr>
              <a:t>InputStream</a:t>
            </a:r>
          </a:p>
          <a:p>
            <a:pPr eaLnBrk="1" fontAlgn="auto" hangingPunct="1">
              <a:spcAft>
                <a:spcPts val="0"/>
              </a:spcAft>
              <a:buFont typeface="Arial"/>
              <a:buNone/>
              <a:defRPr/>
            </a:pPr>
            <a:r>
              <a:rPr b="1" dirty="0" smtClean="0">
                <a:solidFill>
                  <a:schemeClr val="bg1"/>
                </a:solidFill>
                <a:latin typeface="+mj-lt"/>
              </a:rPr>
              <a:t>FIle</a:t>
            </a:r>
            <a:r>
              <a:rPr dirty="0" smtClean="0">
                <a:solidFill>
                  <a:schemeClr val="bg1"/>
                </a:solidFill>
                <a:latin typeface="+mj-lt"/>
              </a:rPr>
              <a:t>OutputStream</a:t>
            </a:r>
            <a:endParaRPr dirty="0">
              <a:solidFill>
                <a:schemeClr val="bg1"/>
              </a:solidFill>
              <a:latin typeface="+mj-lt"/>
            </a:endParaRPr>
          </a:p>
        </p:txBody>
      </p:sp>
      <p:grpSp>
        <p:nvGrpSpPr>
          <p:cNvPr id="2" name="Group 70"/>
          <p:cNvGrpSpPr>
            <a:grpSpLocks noChangeAspect="1"/>
          </p:cNvGrpSpPr>
          <p:nvPr/>
        </p:nvGrpSpPr>
        <p:grpSpPr bwMode="auto">
          <a:xfrm>
            <a:off x="4572000" y="2975429"/>
            <a:ext cx="4238171" cy="783771"/>
            <a:chOff x="3984" y="1776"/>
            <a:chExt cx="1142" cy="1105"/>
          </a:xfrm>
          <a:solidFill>
            <a:schemeClr val="bg1"/>
          </a:solidFill>
        </p:grpSpPr>
        <p:sp>
          <p:nvSpPr>
            <p:cNvPr id="21" name="Freeform 71"/>
            <p:cNvSpPr>
              <a:spLocks/>
            </p:cNvSpPr>
            <p:nvPr/>
          </p:nvSpPr>
          <p:spPr bwMode="auto">
            <a:xfrm>
              <a:off x="4219" y="1922"/>
              <a:ext cx="103" cy="393"/>
            </a:xfrm>
            <a:custGeom>
              <a:avLst/>
              <a:gdLst/>
              <a:ahLst/>
              <a:cxnLst>
                <a:cxn ang="0">
                  <a:pos x="205" y="450"/>
                </a:cxn>
                <a:cxn ang="0">
                  <a:pos x="205" y="0"/>
                </a:cxn>
                <a:cxn ang="0">
                  <a:pos x="0" y="0"/>
                </a:cxn>
                <a:cxn ang="0">
                  <a:pos x="0" y="785"/>
                </a:cxn>
                <a:cxn ang="0">
                  <a:pos x="205" y="450"/>
                </a:cxn>
              </a:cxnLst>
              <a:rect l="0" t="0" r="r" b="b"/>
              <a:pathLst>
                <a:path w="205" h="785">
                  <a:moveTo>
                    <a:pt x="205" y="450"/>
                  </a:moveTo>
                  <a:lnTo>
                    <a:pt x="205" y="0"/>
                  </a:lnTo>
                  <a:lnTo>
                    <a:pt x="0" y="0"/>
                  </a:lnTo>
                  <a:lnTo>
                    <a:pt x="0" y="785"/>
                  </a:lnTo>
                  <a:lnTo>
                    <a:pt x="205" y="450"/>
                  </a:lnTo>
                  <a:close/>
                </a:path>
              </a:pathLst>
            </a:custGeom>
            <a:grpFill/>
            <a:ln w="9525">
              <a:noFill/>
              <a:round/>
              <a:headEnd/>
              <a:tailEnd/>
            </a:ln>
          </p:spPr>
          <p:txBody>
            <a:bodyPr/>
            <a:lstStyle/>
            <a:p>
              <a:pPr algn="just" defTabSz="457200" fontAlgn="auto">
                <a:spcBef>
                  <a:spcPts val="0"/>
                </a:spcBef>
                <a:spcAft>
                  <a:spcPts val="0"/>
                </a:spcAft>
                <a:defRPr/>
              </a:pPr>
              <a:endParaRPr lang="en-IN" dirty="0">
                <a:latin typeface="+mj-lt"/>
              </a:endParaRPr>
            </a:p>
          </p:txBody>
        </p:sp>
        <p:sp>
          <p:nvSpPr>
            <p:cNvPr id="22" name="Freeform 72"/>
            <p:cNvSpPr>
              <a:spLocks/>
            </p:cNvSpPr>
            <p:nvPr/>
          </p:nvSpPr>
          <p:spPr bwMode="auto">
            <a:xfrm>
              <a:off x="4433" y="1776"/>
              <a:ext cx="102" cy="567"/>
            </a:xfrm>
            <a:custGeom>
              <a:avLst/>
              <a:gdLst/>
              <a:ahLst/>
              <a:cxnLst>
                <a:cxn ang="0">
                  <a:pos x="205" y="1135"/>
                </a:cxn>
                <a:cxn ang="0">
                  <a:pos x="205" y="0"/>
                </a:cxn>
                <a:cxn ang="0">
                  <a:pos x="0" y="0"/>
                </a:cxn>
                <a:cxn ang="0">
                  <a:pos x="0" y="729"/>
                </a:cxn>
                <a:cxn ang="0">
                  <a:pos x="205" y="1135"/>
                </a:cxn>
              </a:cxnLst>
              <a:rect l="0" t="0" r="r" b="b"/>
              <a:pathLst>
                <a:path w="205" h="1135">
                  <a:moveTo>
                    <a:pt x="205" y="1135"/>
                  </a:moveTo>
                  <a:lnTo>
                    <a:pt x="205" y="0"/>
                  </a:lnTo>
                  <a:lnTo>
                    <a:pt x="0" y="0"/>
                  </a:lnTo>
                  <a:lnTo>
                    <a:pt x="0" y="729"/>
                  </a:lnTo>
                  <a:lnTo>
                    <a:pt x="205" y="1135"/>
                  </a:lnTo>
                  <a:close/>
                </a:path>
              </a:pathLst>
            </a:custGeom>
            <a:grpFill/>
            <a:ln w="9525">
              <a:noFill/>
              <a:round/>
              <a:headEnd/>
              <a:tailEnd/>
            </a:ln>
          </p:spPr>
          <p:txBody>
            <a:bodyPr/>
            <a:lstStyle/>
            <a:p>
              <a:pPr algn="just" defTabSz="457200" fontAlgn="auto">
                <a:spcBef>
                  <a:spcPts val="0"/>
                </a:spcBef>
                <a:spcAft>
                  <a:spcPts val="0"/>
                </a:spcAft>
                <a:defRPr/>
              </a:pPr>
              <a:endParaRPr lang="en-IN" dirty="0">
                <a:latin typeface="+mj-lt"/>
              </a:endParaRPr>
            </a:p>
          </p:txBody>
        </p:sp>
        <p:sp>
          <p:nvSpPr>
            <p:cNvPr id="23" name="Freeform 73"/>
            <p:cNvSpPr>
              <a:spLocks/>
            </p:cNvSpPr>
            <p:nvPr/>
          </p:nvSpPr>
          <p:spPr bwMode="auto">
            <a:xfrm>
              <a:off x="4647" y="1921"/>
              <a:ext cx="102" cy="513"/>
            </a:xfrm>
            <a:custGeom>
              <a:avLst/>
              <a:gdLst/>
              <a:ahLst/>
              <a:cxnLst>
                <a:cxn ang="0">
                  <a:pos x="205" y="824"/>
                </a:cxn>
                <a:cxn ang="0">
                  <a:pos x="205" y="0"/>
                </a:cxn>
                <a:cxn ang="0">
                  <a:pos x="0" y="0"/>
                </a:cxn>
                <a:cxn ang="0">
                  <a:pos x="0" y="1027"/>
                </a:cxn>
                <a:cxn ang="0">
                  <a:pos x="205" y="824"/>
                </a:cxn>
              </a:cxnLst>
              <a:rect l="0" t="0" r="r" b="b"/>
              <a:pathLst>
                <a:path w="205" h="1027">
                  <a:moveTo>
                    <a:pt x="205" y="824"/>
                  </a:moveTo>
                  <a:lnTo>
                    <a:pt x="205" y="0"/>
                  </a:lnTo>
                  <a:lnTo>
                    <a:pt x="0" y="0"/>
                  </a:lnTo>
                  <a:lnTo>
                    <a:pt x="0" y="1027"/>
                  </a:lnTo>
                  <a:lnTo>
                    <a:pt x="205" y="824"/>
                  </a:lnTo>
                  <a:close/>
                </a:path>
              </a:pathLst>
            </a:custGeom>
            <a:grpFill/>
            <a:ln w="9525">
              <a:noFill/>
              <a:round/>
              <a:headEnd/>
              <a:tailEnd/>
            </a:ln>
          </p:spPr>
          <p:txBody>
            <a:bodyPr/>
            <a:lstStyle/>
            <a:p>
              <a:pPr algn="just" defTabSz="457200" fontAlgn="auto">
                <a:spcBef>
                  <a:spcPts val="0"/>
                </a:spcBef>
                <a:spcAft>
                  <a:spcPts val="0"/>
                </a:spcAft>
                <a:defRPr/>
              </a:pPr>
              <a:endParaRPr lang="en-IN" dirty="0">
                <a:latin typeface="+mj-lt"/>
              </a:endParaRPr>
            </a:p>
          </p:txBody>
        </p:sp>
        <p:sp>
          <p:nvSpPr>
            <p:cNvPr id="24" name="Freeform 74"/>
            <p:cNvSpPr>
              <a:spLocks/>
            </p:cNvSpPr>
            <p:nvPr/>
          </p:nvSpPr>
          <p:spPr bwMode="auto">
            <a:xfrm>
              <a:off x="4861" y="2092"/>
              <a:ext cx="103" cy="276"/>
            </a:xfrm>
            <a:custGeom>
              <a:avLst/>
              <a:gdLst/>
              <a:ahLst/>
              <a:cxnLst>
                <a:cxn ang="0">
                  <a:pos x="205" y="552"/>
                </a:cxn>
                <a:cxn ang="0">
                  <a:pos x="205" y="0"/>
                </a:cxn>
                <a:cxn ang="0">
                  <a:pos x="0" y="0"/>
                </a:cxn>
                <a:cxn ang="0">
                  <a:pos x="0" y="420"/>
                </a:cxn>
                <a:cxn ang="0">
                  <a:pos x="205" y="552"/>
                </a:cxn>
              </a:cxnLst>
              <a:rect l="0" t="0" r="r" b="b"/>
              <a:pathLst>
                <a:path w="205" h="552">
                  <a:moveTo>
                    <a:pt x="205" y="552"/>
                  </a:moveTo>
                  <a:lnTo>
                    <a:pt x="205" y="0"/>
                  </a:lnTo>
                  <a:lnTo>
                    <a:pt x="0" y="0"/>
                  </a:lnTo>
                  <a:lnTo>
                    <a:pt x="0" y="420"/>
                  </a:lnTo>
                  <a:lnTo>
                    <a:pt x="205" y="552"/>
                  </a:lnTo>
                  <a:close/>
                </a:path>
              </a:pathLst>
            </a:custGeom>
            <a:grpFill/>
            <a:ln w="9525">
              <a:noFill/>
              <a:round/>
              <a:headEnd/>
              <a:tailEnd/>
            </a:ln>
          </p:spPr>
          <p:txBody>
            <a:bodyPr/>
            <a:lstStyle/>
            <a:p>
              <a:pPr algn="just" defTabSz="457200" fontAlgn="auto">
                <a:spcBef>
                  <a:spcPts val="0"/>
                </a:spcBef>
                <a:spcAft>
                  <a:spcPts val="0"/>
                </a:spcAft>
                <a:defRPr/>
              </a:pPr>
              <a:endParaRPr lang="en-IN" dirty="0">
                <a:latin typeface="+mj-lt"/>
              </a:endParaRPr>
            </a:p>
          </p:txBody>
        </p:sp>
        <p:sp>
          <p:nvSpPr>
            <p:cNvPr id="25" name="Freeform 75"/>
            <p:cNvSpPr>
              <a:spLocks/>
            </p:cNvSpPr>
            <p:nvPr/>
          </p:nvSpPr>
          <p:spPr bwMode="auto">
            <a:xfrm>
              <a:off x="3987" y="2263"/>
              <a:ext cx="1139" cy="618"/>
            </a:xfrm>
            <a:custGeom>
              <a:avLst/>
              <a:gdLst/>
              <a:ahLst/>
              <a:cxnLst>
                <a:cxn ang="0">
                  <a:pos x="1952" y="1143"/>
                </a:cxn>
                <a:cxn ang="0">
                  <a:pos x="1952" y="364"/>
                </a:cxn>
                <a:cxn ang="0">
                  <a:pos x="1747" y="230"/>
                </a:cxn>
                <a:cxn ang="0">
                  <a:pos x="1747" y="1143"/>
                </a:cxn>
                <a:cxn ang="0">
                  <a:pos x="1523" y="1143"/>
                </a:cxn>
                <a:cxn ang="0">
                  <a:pos x="1523" y="328"/>
                </a:cxn>
                <a:cxn ang="0">
                  <a:pos x="1318" y="524"/>
                </a:cxn>
                <a:cxn ang="0">
                  <a:pos x="1318" y="1143"/>
                </a:cxn>
                <a:cxn ang="0">
                  <a:pos x="1096" y="1143"/>
                </a:cxn>
                <a:cxn ang="0">
                  <a:pos x="1096" y="364"/>
                </a:cxn>
                <a:cxn ang="0">
                  <a:pos x="891" y="0"/>
                </a:cxn>
                <a:cxn ang="0">
                  <a:pos x="891" y="1143"/>
                </a:cxn>
                <a:cxn ang="0">
                  <a:pos x="668" y="1143"/>
                </a:cxn>
                <a:cxn ang="0">
                  <a:pos x="668" y="42"/>
                </a:cxn>
                <a:cxn ang="0">
                  <a:pos x="463" y="329"/>
                </a:cxn>
                <a:cxn ang="0">
                  <a:pos x="463" y="1143"/>
                </a:cxn>
                <a:cxn ang="0">
                  <a:pos x="0" y="1143"/>
                </a:cxn>
                <a:cxn ang="0">
                  <a:pos x="0" y="1236"/>
                </a:cxn>
                <a:cxn ang="0">
                  <a:pos x="2222" y="1236"/>
                </a:cxn>
                <a:cxn ang="0">
                  <a:pos x="2277" y="1143"/>
                </a:cxn>
                <a:cxn ang="0">
                  <a:pos x="1952" y="1143"/>
                </a:cxn>
              </a:cxnLst>
              <a:rect l="0" t="0" r="r" b="b"/>
              <a:pathLst>
                <a:path w="2277" h="1236">
                  <a:moveTo>
                    <a:pt x="1952" y="1143"/>
                  </a:moveTo>
                  <a:lnTo>
                    <a:pt x="1952" y="364"/>
                  </a:lnTo>
                  <a:lnTo>
                    <a:pt x="1747" y="230"/>
                  </a:lnTo>
                  <a:lnTo>
                    <a:pt x="1747" y="1143"/>
                  </a:lnTo>
                  <a:lnTo>
                    <a:pt x="1523" y="1143"/>
                  </a:lnTo>
                  <a:lnTo>
                    <a:pt x="1523" y="328"/>
                  </a:lnTo>
                  <a:lnTo>
                    <a:pt x="1318" y="524"/>
                  </a:lnTo>
                  <a:lnTo>
                    <a:pt x="1318" y="1143"/>
                  </a:lnTo>
                  <a:lnTo>
                    <a:pt x="1096" y="1143"/>
                  </a:lnTo>
                  <a:lnTo>
                    <a:pt x="1096" y="364"/>
                  </a:lnTo>
                  <a:lnTo>
                    <a:pt x="891" y="0"/>
                  </a:lnTo>
                  <a:lnTo>
                    <a:pt x="891" y="1143"/>
                  </a:lnTo>
                  <a:lnTo>
                    <a:pt x="668" y="1143"/>
                  </a:lnTo>
                  <a:lnTo>
                    <a:pt x="668" y="42"/>
                  </a:lnTo>
                  <a:lnTo>
                    <a:pt x="463" y="329"/>
                  </a:lnTo>
                  <a:lnTo>
                    <a:pt x="463" y="1143"/>
                  </a:lnTo>
                  <a:lnTo>
                    <a:pt x="0" y="1143"/>
                  </a:lnTo>
                  <a:lnTo>
                    <a:pt x="0" y="1236"/>
                  </a:lnTo>
                  <a:lnTo>
                    <a:pt x="2222" y="1236"/>
                  </a:lnTo>
                  <a:lnTo>
                    <a:pt x="2277" y="1143"/>
                  </a:lnTo>
                  <a:lnTo>
                    <a:pt x="1952" y="1143"/>
                  </a:lnTo>
                  <a:close/>
                </a:path>
              </a:pathLst>
            </a:custGeom>
            <a:grpFill/>
            <a:ln w="9525">
              <a:noFill/>
              <a:round/>
              <a:headEnd/>
              <a:tailEnd/>
            </a:ln>
          </p:spPr>
          <p:txBody>
            <a:bodyPr/>
            <a:lstStyle/>
            <a:p>
              <a:pPr algn="just" defTabSz="457200" fontAlgn="auto">
                <a:spcBef>
                  <a:spcPts val="0"/>
                </a:spcBef>
                <a:spcAft>
                  <a:spcPts val="0"/>
                </a:spcAft>
                <a:defRPr/>
              </a:pPr>
              <a:endParaRPr lang="en-IN" dirty="0">
                <a:latin typeface="+mj-lt"/>
              </a:endParaRPr>
            </a:p>
          </p:txBody>
        </p:sp>
        <p:sp>
          <p:nvSpPr>
            <p:cNvPr id="26" name="Freeform 76"/>
            <p:cNvSpPr>
              <a:spLocks/>
            </p:cNvSpPr>
            <p:nvPr/>
          </p:nvSpPr>
          <p:spPr bwMode="auto">
            <a:xfrm>
              <a:off x="4130" y="2130"/>
              <a:ext cx="939" cy="482"/>
            </a:xfrm>
            <a:custGeom>
              <a:avLst/>
              <a:gdLst/>
              <a:ahLst/>
              <a:cxnLst>
                <a:cxn ang="0">
                  <a:pos x="1874" y="835"/>
                </a:cxn>
                <a:cxn ang="0">
                  <a:pos x="1380" y="502"/>
                </a:cxn>
                <a:cxn ang="0">
                  <a:pos x="930" y="942"/>
                </a:cxn>
                <a:cxn ang="0">
                  <a:pos x="488" y="147"/>
                </a:cxn>
                <a:cxn ang="0">
                  <a:pos x="2" y="963"/>
                </a:cxn>
                <a:cxn ang="0">
                  <a:pos x="0" y="812"/>
                </a:cxn>
                <a:cxn ang="0">
                  <a:pos x="492" y="0"/>
                </a:cxn>
                <a:cxn ang="0">
                  <a:pos x="943" y="814"/>
                </a:cxn>
                <a:cxn ang="0">
                  <a:pos x="1374" y="393"/>
                </a:cxn>
                <a:cxn ang="0">
                  <a:pos x="1878" y="736"/>
                </a:cxn>
                <a:cxn ang="0">
                  <a:pos x="1874" y="835"/>
                </a:cxn>
              </a:cxnLst>
              <a:rect l="0" t="0" r="r" b="b"/>
              <a:pathLst>
                <a:path w="1878" h="963">
                  <a:moveTo>
                    <a:pt x="1874" y="835"/>
                  </a:moveTo>
                  <a:lnTo>
                    <a:pt x="1380" y="502"/>
                  </a:lnTo>
                  <a:lnTo>
                    <a:pt x="930" y="942"/>
                  </a:lnTo>
                  <a:lnTo>
                    <a:pt x="488" y="147"/>
                  </a:lnTo>
                  <a:lnTo>
                    <a:pt x="2" y="963"/>
                  </a:lnTo>
                  <a:lnTo>
                    <a:pt x="0" y="812"/>
                  </a:lnTo>
                  <a:lnTo>
                    <a:pt x="492" y="0"/>
                  </a:lnTo>
                  <a:lnTo>
                    <a:pt x="943" y="814"/>
                  </a:lnTo>
                  <a:lnTo>
                    <a:pt x="1374" y="393"/>
                  </a:lnTo>
                  <a:lnTo>
                    <a:pt x="1878" y="736"/>
                  </a:lnTo>
                  <a:lnTo>
                    <a:pt x="1874" y="835"/>
                  </a:lnTo>
                  <a:close/>
                </a:path>
              </a:pathLst>
            </a:custGeom>
            <a:grpFill/>
            <a:ln w="9525">
              <a:noFill/>
              <a:round/>
              <a:headEnd/>
              <a:tailEnd/>
            </a:ln>
          </p:spPr>
          <p:txBody>
            <a:bodyPr/>
            <a:lstStyle/>
            <a:p>
              <a:pPr algn="just" defTabSz="457200" fontAlgn="auto">
                <a:spcBef>
                  <a:spcPts val="0"/>
                </a:spcBef>
                <a:spcAft>
                  <a:spcPts val="0"/>
                </a:spcAft>
                <a:defRPr/>
              </a:pPr>
              <a:endParaRPr lang="en-IN" dirty="0">
                <a:latin typeface="+mj-lt"/>
              </a:endParaRPr>
            </a:p>
          </p:txBody>
        </p:sp>
        <p:sp>
          <p:nvSpPr>
            <p:cNvPr id="27" name="Rectangle 77"/>
            <p:cNvSpPr>
              <a:spLocks noChangeArrowheads="1"/>
            </p:cNvSpPr>
            <p:nvPr/>
          </p:nvSpPr>
          <p:spPr bwMode="auto">
            <a:xfrm>
              <a:off x="3984" y="2708"/>
              <a:ext cx="97" cy="34"/>
            </a:xfrm>
            <a:prstGeom prst="rect">
              <a:avLst/>
            </a:prstGeom>
            <a:grpFill/>
            <a:ln w="9525">
              <a:noFill/>
              <a:miter lim="800000"/>
              <a:headEnd/>
              <a:tailEnd/>
            </a:ln>
          </p:spPr>
          <p:txBody>
            <a:bodyPr/>
            <a:lstStyle/>
            <a:p>
              <a:pPr algn="just" defTabSz="457200" fontAlgn="auto">
                <a:spcBef>
                  <a:spcPts val="0"/>
                </a:spcBef>
                <a:spcAft>
                  <a:spcPts val="0"/>
                </a:spcAft>
                <a:defRPr/>
              </a:pPr>
              <a:endParaRPr lang="en-IN" dirty="0">
                <a:latin typeface="+mj-lt"/>
              </a:endParaRPr>
            </a:p>
          </p:txBody>
        </p:sp>
        <p:sp>
          <p:nvSpPr>
            <p:cNvPr id="28" name="Rectangle 78"/>
            <p:cNvSpPr>
              <a:spLocks noChangeArrowheads="1"/>
            </p:cNvSpPr>
            <p:nvPr/>
          </p:nvSpPr>
          <p:spPr bwMode="auto">
            <a:xfrm>
              <a:off x="3984" y="2536"/>
              <a:ext cx="97" cy="33"/>
            </a:xfrm>
            <a:prstGeom prst="rect">
              <a:avLst/>
            </a:prstGeom>
            <a:grpFill/>
            <a:ln w="9525">
              <a:noFill/>
              <a:miter lim="800000"/>
              <a:headEnd/>
              <a:tailEnd/>
            </a:ln>
          </p:spPr>
          <p:txBody>
            <a:bodyPr/>
            <a:lstStyle/>
            <a:p>
              <a:pPr algn="just" defTabSz="457200" fontAlgn="auto">
                <a:spcBef>
                  <a:spcPts val="0"/>
                </a:spcBef>
                <a:spcAft>
                  <a:spcPts val="0"/>
                </a:spcAft>
                <a:defRPr/>
              </a:pPr>
              <a:endParaRPr lang="en-IN" dirty="0">
                <a:latin typeface="+mj-lt"/>
              </a:endParaRPr>
            </a:p>
          </p:txBody>
        </p:sp>
        <p:sp>
          <p:nvSpPr>
            <p:cNvPr id="29" name="Rectangle 79"/>
            <p:cNvSpPr>
              <a:spLocks noChangeArrowheads="1"/>
            </p:cNvSpPr>
            <p:nvPr/>
          </p:nvSpPr>
          <p:spPr bwMode="auto">
            <a:xfrm>
              <a:off x="3984" y="2363"/>
              <a:ext cx="97" cy="34"/>
            </a:xfrm>
            <a:prstGeom prst="rect">
              <a:avLst/>
            </a:prstGeom>
            <a:grpFill/>
            <a:ln w="9525">
              <a:noFill/>
              <a:miter lim="800000"/>
              <a:headEnd/>
              <a:tailEnd/>
            </a:ln>
          </p:spPr>
          <p:txBody>
            <a:bodyPr/>
            <a:lstStyle/>
            <a:p>
              <a:pPr algn="just" defTabSz="457200" fontAlgn="auto">
                <a:spcBef>
                  <a:spcPts val="0"/>
                </a:spcBef>
                <a:spcAft>
                  <a:spcPts val="0"/>
                </a:spcAft>
                <a:defRPr/>
              </a:pPr>
              <a:endParaRPr lang="en-IN" dirty="0">
                <a:latin typeface="+mj-lt"/>
              </a:endParaRPr>
            </a:p>
          </p:txBody>
        </p:sp>
        <p:sp>
          <p:nvSpPr>
            <p:cNvPr id="30" name="Rectangle 80"/>
            <p:cNvSpPr>
              <a:spLocks noChangeArrowheads="1"/>
            </p:cNvSpPr>
            <p:nvPr/>
          </p:nvSpPr>
          <p:spPr bwMode="auto">
            <a:xfrm>
              <a:off x="3984" y="2190"/>
              <a:ext cx="97" cy="34"/>
            </a:xfrm>
            <a:prstGeom prst="rect">
              <a:avLst/>
            </a:prstGeom>
            <a:grpFill/>
            <a:ln w="9525">
              <a:noFill/>
              <a:miter lim="800000"/>
              <a:headEnd/>
              <a:tailEnd/>
            </a:ln>
          </p:spPr>
          <p:txBody>
            <a:bodyPr/>
            <a:lstStyle/>
            <a:p>
              <a:pPr algn="just" defTabSz="457200" fontAlgn="auto">
                <a:spcBef>
                  <a:spcPts val="0"/>
                </a:spcBef>
                <a:spcAft>
                  <a:spcPts val="0"/>
                </a:spcAft>
                <a:defRPr/>
              </a:pPr>
              <a:endParaRPr lang="en-IN" dirty="0">
                <a:latin typeface="+mj-lt"/>
              </a:endParaRPr>
            </a:p>
          </p:txBody>
        </p:sp>
        <p:sp>
          <p:nvSpPr>
            <p:cNvPr id="31" name="Rectangle 81"/>
            <p:cNvSpPr>
              <a:spLocks noChangeArrowheads="1"/>
            </p:cNvSpPr>
            <p:nvPr/>
          </p:nvSpPr>
          <p:spPr bwMode="auto">
            <a:xfrm>
              <a:off x="3984" y="2026"/>
              <a:ext cx="97" cy="34"/>
            </a:xfrm>
            <a:prstGeom prst="rect">
              <a:avLst/>
            </a:prstGeom>
            <a:grpFill/>
            <a:ln w="9525">
              <a:noFill/>
              <a:miter lim="800000"/>
              <a:headEnd/>
              <a:tailEnd/>
            </a:ln>
          </p:spPr>
          <p:txBody>
            <a:bodyPr/>
            <a:lstStyle/>
            <a:p>
              <a:pPr algn="just" defTabSz="457200" fontAlgn="auto">
                <a:spcBef>
                  <a:spcPts val="0"/>
                </a:spcBef>
                <a:spcAft>
                  <a:spcPts val="0"/>
                </a:spcAft>
                <a:defRPr/>
              </a:pPr>
              <a:endParaRPr lang="en-IN" dirty="0">
                <a:latin typeface="+mj-lt"/>
              </a:endParaRPr>
            </a:p>
          </p:txBody>
        </p:sp>
      </p:grpSp>
      <p:sp>
        <p:nvSpPr>
          <p:cNvPr id="39" name="Text Placeholder 8"/>
          <p:cNvSpPr txBox="1">
            <a:spLocks/>
          </p:cNvSpPr>
          <p:nvPr/>
        </p:nvSpPr>
        <p:spPr>
          <a:xfrm>
            <a:off x="114300" y="1181100"/>
            <a:ext cx="3975100" cy="1476375"/>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normAutofit lnSpcReduction="10000"/>
          </a:bodyPr>
          <a:lstStyle/>
          <a:p>
            <a:pPr defTabSz="457200" fontAlgn="auto">
              <a:spcBef>
                <a:spcPct val="20000"/>
              </a:spcBef>
              <a:spcAft>
                <a:spcPts val="0"/>
              </a:spcAft>
              <a:buFont typeface="Arial"/>
              <a:buNone/>
              <a:defRPr/>
            </a:pPr>
            <a:r>
              <a:rPr lang="en-US" sz="2000" b="1" dirty="0">
                <a:solidFill>
                  <a:prstClr val="white"/>
                </a:solidFill>
                <a:latin typeface="+mj-lt"/>
                <a:cs typeface="Arial"/>
              </a:rPr>
              <a:t>Buffered</a:t>
            </a:r>
            <a:r>
              <a:rPr lang="en-US" sz="2000" dirty="0">
                <a:solidFill>
                  <a:prstClr val="white"/>
                </a:solidFill>
                <a:latin typeface="+mj-lt"/>
                <a:cs typeface="Arial"/>
              </a:rPr>
              <a:t>InputStream</a:t>
            </a:r>
          </a:p>
          <a:p>
            <a:pPr defTabSz="457200" fontAlgn="auto">
              <a:spcBef>
                <a:spcPct val="20000"/>
              </a:spcBef>
              <a:spcAft>
                <a:spcPts val="0"/>
              </a:spcAft>
              <a:buFont typeface="Arial"/>
              <a:buNone/>
              <a:defRPr/>
            </a:pPr>
            <a:r>
              <a:rPr lang="en-US" sz="2000" b="1" dirty="0">
                <a:solidFill>
                  <a:prstClr val="white"/>
                </a:solidFill>
                <a:latin typeface="+mj-lt"/>
                <a:cs typeface="Arial"/>
              </a:rPr>
              <a:t>Buffered</a:t>
            </a:r>
            <a:r>
              <a:rPr lang="en-US" sz="2000" dirty="0">
                <a:solidFill>
                  <a:prstClr val="white"/>
                </a:solidFill>
                <a:latin typeface="+mj-lt"/>
                <a:cs typeface="Arial"/>
              </a:rPr>
              <a:t>OutputStream</a:t>
            </a:r>
          </a:p>
        </p:txBody>
      </p:sp>
      <p:sp>
        <p:nvSpPr>
          <p:cNvPr id="40" name="Text Placeholder 8"/>
          <p:cNvSpPr txBox="1">
            <a:spLocks/>
          </p:cNvSpPr>
          <p:nvPr/>
        </p:nvSpPr>
        <p:spPr>
          <a:xfrm>
            <a:off x="228600" y="4394200"/>
            <a:ext cx="3695700" cy="1476375"/>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normAutofit lnSpcReduction="10000"/>
          </a:bodyPr>
          <a:lstStyle/>
          <a:p>
            <a:pPr defTabSz="457200" fontAlgn="auto">
              <a:spcBef>
                <a:spcPct val="20000"/>
              </a:spcBef>
              <a:spcAft>
                <a:spcPts val="0"/>
              </a:spcAft>
              <a:buFont typeface="Arial"/>
              <a:buNone/>
              <a:defRPr/>
            </a:pPr>
            <a:r>
              <a:rPr lang="en-US" sz="2000" b="1" dirty="0">
                <a:solidFill>
                  <a:prstClr val="white"/>
                </a:solidFill>
                <a:latin typeface="+mj-lt"/>
                <a:cs typeface="Arial"/>
              </a:rPr>
              <a:t>Object</a:t>
            </a:r>
            <a:r>
              <a:rPr lang="en-US" sz="2000" dirty="0">
                <a:solidFill>
                  <a:prstClr val="white"/>
                </a:solidFill>
                <a:latin typeface="+mj-lt"/>
                <a:cs typeface="Arial"/>
              </a:rPr>
              <a:t>InputStream</a:t>
            </a:r>
          </a:p>
          <a:p>
            <a:pPr defTabSz="457200" fontAlgn="auto">
              <a:spcBef>
                <a:spcPct val="20000"/>
              </a:spcBef>
              <a:spcAft>
                <a:spcPts val="0"/>
              </a:spcAft>
              <a:buFont typeface="Arial"/>
              <a:buNone/>
              <a:defRPr/>
            </a:pPr>
            <a:r>
              <a:rPr lang="en-US" sz="2000" b="1" dirty="0">
                <a:solidFill>
                  <a:prstClr val="white"/>
                </a:solidFill>
                <a:latin typeface="+mj-lt"/>
                <a:cs typeface="Arial"/>
              </a:rPr>
              <a:t>Object</a:t>
            </a:r>
            <a:r>
              <a:rPr lang="en-US" sz="2000" dirty="0">
                <a:solidFill>
                  <a:prstClr val="white"/>
                </a:solidFill>
                <a:latin typeface="+mj-lt"/>
                <a:cs typeface="Arial"/>
              </a:rPr>
              <a:t>OutputStream</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7"/>
          <p:cNvSpPr>
            <a:spLocks noGrp="1"/>
          </p:cNvSpPr>
          <p:nvPr>
            <p:ph type="body" sz="quarter" idx="10"/>
          </p:nvPr>
        </p:nvSpPr>
        <p:spPr>
          <a:xfrm>
            <a:off x="4411663" y="1543050"/>
            <a:ext cx="4470400" cy="566738"/>
          </a:xfrm>
        </p:spPr>
        <p:txBody>
          <a:bodyPr>
            <a:noAutofit/>
          </a:bodyPr>
          <a:lstStyle/>
          <a:p>
            <a:pPr algn="l" eaLnBrk="1" fontAlgn="auto" hangingPunct="1">
              <a:spcAft>
                <a:spcPts val="0"/>
              </a:spcAft>
              <a:buFont typeface="Arial"/>
              <a:buNone/>
              <a:defRPr/>
            </a:pPr>
            <a:r>
              <a:rPr lang="en-US" sz="2400">
                <a:solidFill>
                  <a:schemeClr val="tx1"/>
                </a:solidFill>
                <a:latin typeface="+mj-lt"/>
              </a:rPr>
              <a:t>To read &amp; write data into buffer</a:t>
            </a:r>
          </a:p>
        </p:txBody>
      </p:sp>
      <p:sp>
        <p:nvSpPr>
          <p:cNvPr id="116738" name="Title 6"/>
          <p:cNvSpPr>
            <a:spLocks noGrp="1"/>
          </p:cNvSpPr>
          <p:nvPr>
            <p:ph type="title"/>
          </p:nvPr>
        </p:nvSpPr>
        <p:spPr/>
        <p:txBody>
          <a:bodyPr>
            <a:normAutofit fontScale="90000"/>
          </a:bodyPr>
          <a:lstStyle/>
          <a:p>
            <a:pPr eaLnBrk="1" hangingPunct="1"/>
            <a:r>
              <a:rPr smtClean="0">
                <a:solidFill>
                  <a:schemeClr val="tx1"/>
                </a:solidFill>
                <a:cs typeface="Arial" charset="0"/>
              </a:rPr>
              <a:t> Character Stream classes</a:t>
            </a:r>
          </a:p>
        </p:txBody>
      </p:sp>
      <p:sp>
        <p:nvSpPr>
          <p:cNvPr id="44" name="Text Placeholder 7"/>
          <p:cNvSpPr>
            <a:spLocks noGrp="1"/>
          </p:cNvSpPr>
          <p:nvPr>
            <p:ph type="body" sz="quarter" idx="18"/>
          </p:nvPr>
        </p:nvSpPr>
        <p:spPr>
          <a:xfrm>
            <a:off x="4398963" y="4664075"/>
            <a:ext cx="4324350" cy="808038"/>
          </a:xfrm>
        </p:spPr>
        <p:txBody>
          <a:bodyPr>
            <a:noAutofit/>
          </a:bodyPr>
          <a:lstStyle/>
          <a:p>
            <a:pPr algn="l" eaLnBrk="1" fontAlgn="auto" hangingPunct="1">
              <a:spcAft>
                <a:spcPts val="0"/>
              </a:spcAft>
              <a:buFont typeface="Arial"/>
              <a:buNone/>
              <a:defRPr/>
            </a:pPr>
            <a:r>
              <a:rPr lang="en-US" sz="2400">
                <a:solidFill>
                  <a:schemeClr val="tx1"/>
                </a:solidFill>
                <a:latin typeface="+mj-lt"/>
              </a:rPr>
              <a:t>Bridge from character stream to byte stream</a:t>
            </a:r>
          </a:p>
        </p:txBody>
      </p:sp>
      <p:sp>
        <p:nvSpPr>
          <p:cNvPr id="43" name="Text Placeholder 7"/>
          <p:cNvSpPr>
            <a:spLocks noGrp="1"/>
          </p:cNvSpPr>
          <p:nvPr>
            <p:ph type="body" sz="quarter" idx="19"/>
          </p:nvPr>
        </p:nvSpPr>
        <p:spPr>
          <a:xfrm>
            <a:off x="4360863" y="3168650"/>
            <a:ext cx="4303712" cy="566738"/>
          </a:xfrm>
        </p:spPr>
        <p:txBody>
          <a:bodyPr>
            <a:normAutofit fontScale="92500"/>
          </a:bodyPr>
          <a:lstStyle/>
          <a:p>
            <a:pPr algn="l" eaLnBrk="1" fontAlgn="auto" hangingPunct="1">
              <a:spcAft>
                <a:spcPts val="0"/>
              </a:spcAft>
              <a:buFont typeface="Arial"/>
              <a:buNone/>
              <a:defRPr/>
            </a:pPr>
            <a:r>
              <a:rPr lang="en-US" sz="2400">
                <a:solidFill>
                  <a:schemeClr val="tx1"/>
                </a:solidFill>
                <a:latin typeface="+mj-lt"/>
              </a:rPr>
              <a:t>To read &amp; write data into file</a:t>
            </a:r>
          </a:p>
        </p:txBody>
      </p:sp>
      <p:sp>
        <p:nvSpPr>
          <p:cNvPr id="9" name="Text Placeholder 8"/>
          <p:cNvSpPr>
            <a:spLocks noGrp="1"/>
          </p:cNvSpPr>
          <p:nvPr>
            <p:ph type="body" sz="quarter" idx="20"/>
          </p:nvPr>
        </p:nvSpPr>
        <p:spPr>
          <a:xfrm>
            <a:off x="228600" y="2832100"/>
            <a:ext cx="2979738" cy="1476375"/>
          </a:xfrm>
        </p:spPr>
        <p:txBody>
          <a:bodyPr>
            <a:normAutofit/>
          </a:bodyPr>
          <a:lstStyle/>
          <a:p>
            <a:pPr eaLnBrk="1" fontAlgn="auto" hangingPunct="1">
              <a:spcAft>
                <a:spcPts val="0"/>
              </a:spcAft>
              <a:buFont typeface="Arial"/>
              <a:buNone/>
              <a:defRPr/>
            </a:pPr>
            <a:r>
              <a:rPr b="1" dirty="0" smtClean="0">
                <a:solidFill>
                  <a:schemeClr val="bg1"/>
                </a:solidFill>
                <a:latin typeface="+mj-lt"/>
              </a:rPr>
              <a:t>File</a:t>
            </a:r>
            <a:r>
              <a:rPr dirty="0" smtClean="0">
                <a:solidFill>
                  <a:schemeClr val="bg1"/>
                </a:solidFill>
                <a:latin typeface="+mj-lt"/>
              </a:rPr>
              <a:t>Reader</a:t>
            </a:r>
          </a:p>
          <a:p>
            <a:pPr eaLnBrk="1" fontAlgn="auto" hangingPunct="1">
              <a:spcAft>
                <a:spcPts val="0"/>
              </a:spcAft>
              <a:buFont typeface="Arial"/>
              <a:buNone/>
              <a:defRPr/>
            </a:pPr>
            <a:r>
              <a:rPr b="1" dirty="0" smtClean="0">
                <a:solidFill>
                  <a:schemeClr val="bg1"/>
                </a:solidFill>
                <a:latin typeface="+mj-lt"/>
              </a:rPr>
              <a:t>FIle</a:t>
            </a:r>
            <a:r>
              <a:rPr dirty="0" smtClean="0">
                <a:solidFill>
                  <a:schemeClr val="bg1"/>
                </a:solidFill>
                <a:latin typeface="+mj-lt"/>
              </a:rPr>
              <a:t>Writer</a:t>
            </a:r>
            <a:endParaRPr dirty="0">
              <a:solidFill>
                <a:schemeClr val="bg1"/>
              </a:solidFill>
              <a:latin typeface="+mj-lt"/>
            </a:endParaRPr>
          </a:p>
        </p:txBody>
      </p:sp>
      <p:sp>
        <p:nvSpPr>
          <p:cNvPr id="39" name="Text Placeholder 8"/>
          <p:cNvSpPr txBox="1">
            <a:spLocks/>
          </p:cNvSpPr>
          <p:nvPr/>
        </p:nvSpPr>
        <p:spPr>
          <a:xfrm>
            <a:off x="114300" y="1181100"/>
            <a:ext cx="3094038" cy="1476375"/>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normAutofit/>
          </a:bodyPr>
          <a:lstStyle/>
          <a:p>
            <a:pPr defTabSz="457200" fontAlgn="auto">
              <a:spcBef>
                <a:spcPct val="20000"/>
              </a:spcBef>
              <a:spcAft>
                <a:spcPts val="0"/>
              </a:spcAft>
              <a:buFont typeface="Arial"/>
              <a:buNone/>
              <a:defRPr/>
            </a:pPr>
            <a:r>
              <a:rPr lang="en-US" sz="2000" b="1" dirty="0">
                <a:solidFill>
                  <a:prstClr val="white"/>
                </a:solidFill>
                <a:latin typeface="+mj-lt"/>
                <a:cs typeface="Arial"/>
              </a:rPr>
              <a:t>Buffered</a:t>
            </a:r>
            <a:r>
              <a:rPr lang="en-US" sz="2000" dirty="0">
                <a:solidFill>
                  <a:prstClr val="white"/>
                </a:solidFill>
                <a:latin typeface="+mj-lt"/>
                <a:cs typeface="Arial"/>
              </a:rPr>
              <a:t>Reader</a:t>
            </a:r>
          </a:p>
          <a:p>
            <a:pPr defTabSz="457200" fontAlgn="auto">
              <a:spcBef>
                <a:spcPct val="20000"/>
              </a:spcBef>
              <a:spcAft>
                <a:spcPts val="0"/>
              </a:spcAft>
              <a:buFont typeface="Arial"/>
              <a:buNone/>
              <a:defRPr/>
            </a:pPr>
            <a:r>
              <a:rPr lang="en-US" sz="2000" b="1" dirty="0">
                <a:solidFill>
                  <a:prstClr val="white"/>
                </a:solidFill>
                <a:latin typeface="+mj-lt"/>
                <a:cs typeface="Arial"/>
              </a:rPr>
              <a:t>Buffered</a:t>
            </a:r>
            <a:r>
              <a:rPr lang="en-US" sz="2000" dirty="0">
                <a:solidFill>
                  <a:prstClr val="white"/>
                </a:solidFill>
                <a:latin typeface="+mj-lt"/>
                <a:cs typeface="Arial"/>
              </a:rPr>
              <a:t>Writer</a:t>
            </a:r>
          </a:p>
        </p:txBody>
      </p:sp>
      <p:sp>
        <p:nvSpPr>
          <p:cNvPr id="40" name="Text Placeholder 8"/>
          <p:cNvSpPr txBox="1">
            <a:spLocks/>
          </p:cNvSpPr>
          <p:nvPr/>
        </p:nvSpPr>
        <p:spPr>
          <a:xfrm>
            <a:off x="228600" y="4394200"/>
            <a:ext cx="3113088" cy="1476375"/>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normAutofit fontScale="85000" lnSpcReduction="10000"/>
          </a:bodyPr>
          <a:lstStyle/>
          <a:p>
            <a:pPr defTabSz="457200" fontAlgn="auto">
              <a:spcBef>
                <a:spcPct val="20000"/>
              </a:spcBef>
              <a:spcAft>
                <a:spcPts val="0"/>
              </a:spcAft>
              <a:buFont typeface="Arial"/>
              <a:buNone/>
              <a:defRPr/>
            </a:pPr>
            <a:r>
              <a:rPr lang="en-US" sz="2000" b="1" dirty="0">
                <a:solidFill>
                  <a:prstClr val="white"/>
                </a:solidFill>
                <a:latin typeface="+mj-lt"/>
                <a:cs typeface="Arial"/>
              </a:rPr>
              <a:t>InputStream</a:t>
            </a:r>
            <a:r>
              <a:rPr lang="en-US" sz="2000" dirty="0">
                <a:solidFill>
                  <a:prstClr val="white"/>
                </a:solidFill>
                <a:latin typeface="+mj-lt"/>
                <a:cs typeface="Arial"/>
              </a:rPr>
              <a:t>Reader</a:t>
            </a:r>
          </a:p>
          <a:p>
            <a:pPr defTabSz="457200" fontAlgn="auto">
              <a:spcBef>
                <a:spcPct val="20000"/>
              </a:spcBef>
              <a:spcAft>
                <a:spcPts val="0"/>
              </a:spcAft>
              <a:buFont typeface="Arial"/>
              <a:buNone/>
              <a:defRPr/>
            </a:pPr>
            <a:r>
              <a:rPr lang="en-US" sz="2000" b="1" dirty="0">
                <a:solidFill>
                  <a:prstClr val="white"/>
                </a:solidFill>
                <a:latin typeface="+mj-lt"/>
                <a:cs typeface="Arial"/>
              </a:rPr>
              <a:t>OutputStream</a:t>
            </a:r>
            <a:r>
              <a:rPr lang="en-US" sz="2000" dirty="0">
                <a:solidFill>
                  <a:prstClr val="white"/>
                </a:solidFill>
                <a:latin typeface="+mj-lt"/>
                <a:cs typeface="Arial"/>
              </a:rPr>
              <a:t>Writer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p:cNvSpPr>
          <p:nvPr>
            <p:ph idx="4294967295"/>
          </p:nvPr>
        </p:nvSpPr>
        <p:spPr>
          <a:xfrm>
            <a:off x="762000" y="1066800"/>
            <a:ext cx="8382000" cy="5029200"/>
          </a:xfrm>
        </p:spPr>
        <p:txBody>
          <a:bodyPr/>
          <a:lstStyle/>
          <a:p>
            <a:pPr algn="just" eaLnBrk="1" hangingPunct="1"/>
            <a:r>
              <a:rPr sz="2400" smtClean="0">
                <a:solidFill>
                  <a:schemeClr val="tx1"/>
                </a:solidFill>
                <a:cs typeface="Arial" charset="0"/>
              </a:rPr>
              <a:t>The preferred method of reading console input in Java 2 is to use a character stream</a:t>
            </a:r>
          </a:p>
          <a:p>
            <a:pPr algn="just" eaLnBrk="1" hangingPunct="1"/>
            <a:endParaRPr sz="2400" smtClean="0">
              <a:solidFill>
                <a:schemeClr val="tx1"/>
              </a:solidFill>
              <a:cs typeface="Arial" charset="0"/>
            </a:endParaRPr>
          </a:p>
          <a:p>
            <a:pPr algn="just" eaLnBrk="1" hangingPunct="1"/>
            <a:r>
              <a:rPr sz="2400" smtClean="0">
                <a:solidFill>
                  <a:schemeClr val="tx1"/>
                </a:solidFill>
                <a:cs typeface="Arial" charset="0"/>
              </a:rPr>
              <a:t>InputStreamReader class acts as a bridge between byte and character streams</a:t>
            </a:r>
          </a:p>
          <a:p>
            <a:pPr algn="just" eaLnBrk="1" hangingPunct="1"/>
            <a:endParaRPr sz="2400" smtClean="0">
              <a:solidFill>
                <a:schemeClr val="tx1"/>
              </a:solidFill>
              <a:cs typeface="Arial" charset="0"/>
            </a:endParaRPr>
          </a:p>
          <a:p>
            <a:pPr algn="just" eaLnBrk="1" hangingPunct="1"/>
            <a:r>
              <a:rPr sz="2400" smtClean="0">
                <a:solidFill>
                  <a:schemeClr val="tx1"/>
                </a:solidFill>
                <a:cs typeface="Arial" charset="0"/>
              </a:rPr>
              <a:t>Console input is accomplished by reading from System.in</a:t>
            </a:r>
          </a:p>
          <a:p>
            <a:pPr algn="just" eaLnBrk="1" hangingPunct="1"/>
            <a:endParaRPr sz="2400" smtClean="0">
              <a:solidFill>
                <a:schemeClr val="tx1"/>
              </a:solidFill>
              <a:cs typeface="Arial" charset="0"/>
            </a:endParaRPr>
          </a:p>
          <a:p>
            <a:pPr algn="just" eaLnBrk="1" hangingPunct="1"/>
            <a:r>
              <a:rPr sz="2400" smtClean="0">
                <a:solidFill>
                  <a:schemeClr val="tx1"/>
                </a:solidFill>
                <a:cs typeface="Arial" charset="0"/>
              </a:rPr>
              <a:t>To get a character-based stream, you wrap System.in in a BufferedReader object</a:t>
            </a:r>
          </a:p>
        </p:txBody>
      </p:sp>
      <p:sp>
        <p:nvSpPr>
          <p:cNvPr id="118787" name="Rectangle 2"/>
          <p:cNvSpPr>
            <a:spLocks noGrp="1"/>
          </p:cNvSpPr>
          <p:nvPr>
            <p:ph type="title" idx="4294967295"/>
          </p:nvPr>
        </p:nvSpPr>
        <p:spPr>
          <a:xfrm>
            <a:off x="0" y="228600"/>
            <a:ext cx="9144000" cy="554038"/>
          </a:xfrm>
        </p:spPr>
        <p:txBody>
          <a:bodyPr>
            <a:normAutofit fontScale="90000"/>
          </a:bodyPr>
          <a:lstStyle/>
          <a:p>
            <a:pPr eaLnBrk="1" hangingPunct="1"/>
            <a:r>
              <a:rPr smtClean="0">
                <a:solidFill>
                  <a:schemeClr val="tx1"/>
                </a:solidFill>
                <a:cs typeface="Arial" charset="0"/>
              </a:rPr>
              <a:t>Reading Console Input - Stream Wrapping</a:t>
            </a:r>
            <a:endParaRPr lang="en-GB"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p:cNvSpPr>
          <p:nvPr>
            <p:ph idx="4294967295"/>
          </p:nvPr>
        </p:nvSpPr>
        <p:spPr>
          <a:xfrm>
            <a:off x="914400" y="914400"/>
            <a:ext cx="8229600" cy="5334000"/>
          </a:xfrm>
        </p:spPr>
        <p:txBody>
          <a:bodyPr>
            <a:normAutofit fontScale="85000" lnSpcReduction="20000"/>
          </a:bodyPr>
          <a:lstStyle/>
          <a:p>
            <a:pPr eaLnBrk="1" hangingPunct="1">
              <a:buFont typeface="Arial" charset="0"/>
              <a:buNone/>
            </a:pPr>
            <a:r>
              <a:rPr smtClean="0">
                <a:solidFill>
                  <a:schemeClr val="tx1"/>
                </a:solidFill>
                <a:latin typeface="Courier New" pitchFamily="49" charset="0"/>
                <a:cs typeface="Courier New" pitchFamily="49" charset="0"/>
              </a:rPr>
              <a:t>package m10.io;</a:t>
            </a:r>
          </a:p>
          <a:p>
            <a:pPr eaLnBrk="1" hangingPunct="1">
              <a:buFont typeface="Arial" charset="0"/>
              <a:buNone/>
            </a:pPr>
            <a:r>
              <a:rPr smtClean="0">
                <a:solidFill>
                  <a:schemeClr val="tx1"/>
                </a:solidFill>
                <a:latin typeface="Courier New" pitchFamily="49" charset="0"/>
                <a:cs typeface="Courier New" pitchFamily="49" charset="0"/>
              </a:rPr>
              <a:t>import java.io.*;</a:t>
            </a:r>
          </a:p>
          <a:p>
            <a:pPr eaLnBrk="1" hangingPunct="1">
              <a:lnSpc>
                <a:spcPct val="80000"/>
              </a:lnSpc>
              <a:buFont typeface="Wingdings" pitchFamily="2" charset="2"/>
              <a:buNone/>
            </a:pPr>
            <a:endParaRPr smtClean="0">
              <a:solidFill>
                <a:schemeClr val="tx1"/>
              </a:solidFill>
              <a:latin typeface="Courier New" pitchFamily="49" charset="0"/>
              <a:cs typeface="Courier New" pitchFamily="49" charset="0"/>
            </a:endParaRP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public class BRRead{</a:t>
            </a:r>
          </a:p>
          <a:p>
            <a:pPr eaLnBrk="1" hangingPunct="1">
              <a:lnSpc>
                <a:spcPct val="80000"/>
              </a:lnSpc>
              <a:buFont typeface="Wingdings" pitchFamily="2" charset="2"/>
              <a:buNone/>
            </a:pPr>
            <a:r>
              <a:rPr b="1" smtClean="0">
                <a:solidFill>
                  <a:schemeClr val="tx1"/>
                </a:solidFill>
                <a:latin typeface="Courier New" pitchFamily="49" charset="0"/>
                <a:cs typeface="Courier New" pitchFamily="49" charset="0"/>
              </a:rPr>
              <a:t>	</a:t>
            </a:r>
            <a:endParaRPr smtClean="0">
              <a:solidFill>
                <a:schemeClr val="tx1"/>
              </a:solidFill>
              <a:latin typeface="Courier New" pitchFamily="49" charset="0"/>
              <a:cs typeface="Courier New" pitchFamily="49" charset="0"/>
            </a:endParaRPr>
          </a:p>
          <a:p>
            <a:pPr eaLnBrk="1" hangingPunct="1">
              <a:lnSpc>
                <a:spcPct val="80000"/>
              </a:lnSpc>
              <a:buFont typeface="Wingdings" pitchFamily="2" charset="2"/>
              <a:buNone/>
            </a:pPr>
            <a:r>
              <a:rPr b="1" smtClean="0">
                <a:solidFill>
                  <a:schemeClr val="tx1"/>
                </a:solidFill>
                <a:latin typeface="Courier New" pitchFamily="49" charset="0"/>
                <a:cs typeface="Courier New" pitchFamily="49" charset="0"/>
              </a:rPr>
              <a:t>	</a:t>
            </a:r>
            <a:r>
              <a:rPr smtClean="0">
                <a:solidFill>
                  <a:schemeClr val="tx1"/>
                </a:solidFill>
                <a:latin typeface="Courier New" pitchFamily="49" charset="0"/>
                <a:cs typeface="Courier New" pitchFamily="49" charset="0"/>
              </a:rPr>
              <a:t>public static void main (String args[ ]) throws IOException {</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char c;</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BufferedReader br = new BufferedReader(new 						InputStreamReader(System.in));</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System.out.println(“Enter Characters, ‘q’ to quit”);</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do {</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c = (char) br.read( );</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System.out.println( c );</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}while (c != ‘q’);</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a:t>
            </a:r>
          </a:p>
        </p:txBody>
      </p:sp>
      <p:sp>
        <p:nvSpPr>
          <p:cNvPr id="119811" name="Rectangle 2"/>
          <p:cNvSpPr>
            <a:spLocks noGrp="1"/>
          </p:cNvSpPr>
          <p:nvPr>
            <p:ph type="title" idx="4294967295"/>
          </p:nvPr>
        </p:nvSpPr>
        <p:spPr>
          <a:xfrm>
            <a:off x="0" y="152400"/>
            <a:ext cx="7562850" cy="554038"/>
          </a:xfrm>
        </p:spPr>
        <p:txBody>
          <a:bodyPr>
            <a:normAutofit fontScale="90000"/>
          </a:bodyPr>
          <a:lstStyle/>
          <a:p>
            <a:pPr eaLnBrk="1" hangingPunct="1"/>
            <a:r>
              <a:rPr smtClean="0">
                <a:solidFill>
                  <a:schemeClr val="tx1"/>
                </a:solidFill>
                <a:cs typeface="Arial" charset="0"/>
              </a:rPr>
              <a:t>Reading Characters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p:cNvSpPr>
          <p:nvPr>
            <p:ph idx="4294967295"/>
          </p:nvPr>
        </p:nvSpPr>
        <p:spPr>
          <a:xfrm>
            <a:off x="0" y="1066800"/>
            <a:ext cx="8229600" cy="5334000"/>
          </a:xfrm>
        </p:spPr>
        <p:txBody>
          <a:bodyPr>
            <a:normAutofit fontScale="85000" lnSpcReduction="20000"/>
          </a:bodyPr>
          <a:lstStyle/>
          <a:p>
            <a:pPr eaLnBrk="1" hangingPunct="1">
              <a:buFont typeface="Arial" charset="0"/>
              <a:buNone/>
            </a:pPr>
            <a:r>
              <a:rPr smtClean="0">
                <a:solidFill>
                  <a:schemeClr val="tx1"/>
                </a:solidFill>
                <a:latin typeface="Courier New" pitchFamily="49" charset="0"/>
                <a:cs typeface="Courier New" pitchFamily="49" charset="0"/>
              </a:rPr>
              <a:t>package m10.io;</a:t>
            </a:r>
          </a:p>
          <a:p>
            <a:pPr eaLnBrk="1" hangingPunct="1">
              <a:buFont typeface="Arial" charset="0"/>
              <a:buNone/>
            </a:pPr>
            <a:r>
              <a:rPr smtClean="0">
                <a:solidFill>
                  <a:schemeClr val="tx1"/>
                </a:solidFill>
                <a:latin typeface="Courier New" pitchFamily="49" charset="0"/>
                <a:cs typeface="Courier New" pitchFamily="49" charset="0"/>
              </a:rPr>
              <a:t>import java.io.*;</a:t>
            </a:r>
          </a:p>
          <a:p>
            <a:pPr eaLnBrk="1" hangingPunct="1">
              <a:lnSpc>
                <a:spcPct val="80000"/>
              </a:lnSpc>
              <a:buFont typeface="Wingdings" pitchFamily="2" charset="2"/>
              <a:buNone/>
            </a:pPr>
            <a:endParaRPr smtClean="0">
              <a:solidFill>
                <a:schemeClr val="tx1"/>
              </a:solidFill>
              <a:latin typeface="Courier New" pitchFamily="49" charset="0"/>
              <a:cs typeface="Courier New" pitchFamily="49" charset="0"/>
            </a:endParaRP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public class BRReadLine{</a:t>
            </a:r>
          </a:p>
          <a:p>
            <a:pPr eaLnBrk="1" hangingPunct="1">
              <a:lnSpc>
                <a:spcPct val="80000"/>
              </a:lnSpc>
              <a:buFont typeface="Wingdings" pitchFamily="2" charset="2"/>
              <a:buNone/>
            </a:pPr>
            <a:r>
              <a:rPr b="1" smtClean="0">
                <a:solidFill>
                  <a:schemeClr val="tx1"/>
                </a:solidFill>
                <a:latin typeface="Courier New" pitchFamily="49" charset="0"/>
                <a:cs typeface="Courier New" pitchFamily="49" charset="0"/>
              </a:rPr>
              <a:t>	</a:t>
            </a:r>
          </a:p>
          <a:p>
            <a:pPr eaLnBrk="1" hangingPunct="1">
              <a:lnSpc>
                <a:spcPct val="80000"/>
              </a:lnSpc>
              <a:buFont typeface="Wingdings" pitchFamily="2" charset="2"/>
              <a:buNone/>
            </a:pPr>
            <a:r>
              <a:rPr b="1" smtClean="0">
                <a:solidFill>
                  <a:schemeClr val="tx1"/>
                </a:solidFill>
                <a:latin typeface="Courier New" pitchFamily="49" charset="0"/>
                <a:cs typeface="Courier New" pitchFamily="49" charset="0"/>
              </a:rPr>
              <a:t>  	</a:t>
            </a:r>
            <a:r>
              <a:rPr smtClean="0">
                <a:solidFill>
                  <a:schemeClr val="tx1"/>
                </a:solidFill>
                <a:latin typeface="Courier New" pitchFamily="49" charset="0"/>
                <a:cs typeface="Courier New" pitchFamily="49" charset="0"/>
              </a:rPr>
              <a:t>public static void main (String args[]) throws IOException {</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String str;</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BufferedReader br = new BufferedReader(new 						InputStreamReader(System.in));</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System.out.println(“Enter Characters, ‘stop’ to quit”);</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do {</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str = br.readLine( );</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System.out.println ( str );</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}while (!str.equals( “stop”));</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a:t>
            </a:r>
          </a:p>
        </p:txBody>
      </p:sp>
      <p:sp>
        <p:nvSpPr>
          <p:cNvPr id="120835" name="Rectangle 2"/>
          <p:cNvSpPr>
            <a:spLocks noGrp="1"/>
          </p:cNvSpPr>
          <p:nvPr>
            <p:ph type="title" idx="4294967295"/>
          </p:nvPr>
        </p:nvSpPr>
        <p:spPr>
          <a:xfrm>
            <a:off x="0" y="152400"/>
            <a:ext cx="7562850" cy="554038"/>
          </a:xfrm>
        </p:spPr>
        <p:txBody>
          <a:bodyPr>
            <a:normAutofit fontScale="90000"/>
          </a:bodyPr>
          <a:lstStyle/>
          <a:p>
            <a:pPr eaLnBrk="1" hangingPunct="1"/>
            <a:r>
              <a:rPr smtClean="0">
                <a:solidFill>
                  <a:schemeClr val="tx1"/>
                </a:solidFill>
                <a:cs typeface="Arial" charset="0"/>
              </a:rPr>
              <a:t>Reading Strings </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p:cNvSpPr>
          <p:nvPr>
            <p:ph idx="4294967295"/>
          </p:nvPr>
        </p:nvSpPr>
        <p:spPr>
          <a:xfrm>
            <a:off x="0" y="990600"/>
            <a:ext cx="8229600" cy="5381625"/>
          </a:xfrm>
        </p:spPr>
        <p:txBody>
          <a:bodyPr/>
          <a:lstStyle/>
          <a:p>
            <a:pPr eaLnBrk="1" hangingPunct="1"/>
            <a:r>
              <a:rPr sz="2400" b="1" smtClean="0">
                <a:solidFill>
                  <a:schemeClr val="tx1"/>
                </a:solidFill>
                <a:latin typeface="Verdana" pitchFamily="34" charset="0"/>
                <a:cs typeface="Arial" charset="0"/>
              </a:rPr>
              <a:t>print( )</a:t>
            </a:r>
            <a:r>
              <a:rPr sz="2400" smtClean="0">
                <a:solidFill>
                  <a:schemeClr val="tx1"/>
                </a:solidFill>
                <a:cs typeface="Arial" charset="0"/>
              </a:rPr>
              <a:t> and </a:t>
            </a:r>
            <a:r>
              <a:rPr sz="2400" b="1" smtClean="0">
                <a:solidFill>
                  <a:schemeClr val="tx1"/>
                </a:solidFill>
                <a:latin typeface="Verdana" pitchFamily="34" charset="0"/>
                <a:cs typeface="Arial" charset="0"/>
              </a:rPr>
              <a:t>println( ) </a:t>
            </a:r>
            <a:r>
              <a:rPr sz="2400" smtClean="0">
                <a:solidFill>
                  <a:schemeClr val="tx1"/>
                </a:solidFill>
                <a:latin typeface="Verdana" pitchFamily="34" charset="0"/>
                <a:cs typeface="Arial" charset="0"/>
              </a:rPr>
              <a:t>are console output methods defined in PrintStream class</a:t>
            </a:r>
          </a:p>
          <a:p>
            <a:pPr eaLnBrk="1" hangingPunct="1"/>
            <a:endParaRPr sz="2400" smtClean="0">
              <a:solidFill>
                <a:schemeClr val="tx1"/>
              </a:solidFill>
              <a:latin typeface="Verdana" pitchFamily="34" charset="0"/>
              <a:cs typeface="Arial" charset="0"/>
            </a:endParaRPr>
          </a:p>
          <a:p>
            <a:pPr algn="just" eaLnBrk="1" hangingPunct="1"/>
            <a:r>
              <a:rPr sz="2400" b="1" smtClean="0">
                <a:solidFill>
                  <a:schemeClr val="tx1"/>
                </a:solidFill>
                <a:cs typeface="Arial" charset="0"/>
              </a:rPr>
              <a:t>System.out</a:t>
            </a:r>
            <a:r>
              <a:rPr sz="2400" smtClean="0">
                <a:solidFill>
                  <a:schemeClr val="tx1"/>
                </a:solidFill>
                <a:cs typeface="Arial" charset="0"/>
              </a:rPr>
              <a:t> is a byte stream used to write bytes</a:t>
            </a:r>
          </a:p>
          <a:p>
            <a:pPr algn="just" eaLnBrk="1" hangingPunct="1"/>
            <a:endParaRPr sz="2400" smtClean="0">
              <a:solidFill>
                <a:schemeClr val="tx1"/>
              </a:solidFill>
              <a:cs typeface="Arial" charset="0"/>
            </a:endParaRPr>
          </a:p>
          <a:p>
            <a:pPr algn="just" eaLnBrk="1" hangingPunct="1"/>
            <a:r>
              <a:rPr sz="2400" smtClean="0">
                <a:solidFill>
                  <a:schemeClr val="tx1"/>
                </a:solidFill>
                <a:cs typeface="Arial" charset="0"/>
              </a:rPr>
              <a:t>The </a:t>
            </a:r>
            <a:r>
              <a:rPr sz="2400" b="1" smtClean="0">
                <a:solidFill>
                  <a:schemeClr val="tx1"/>
                </a:solidFill>
                <a:latin typeface="Verdana" pitchFamily="34" charset="0"/>
                <a:cs typeface="Arial" charset="0"/>
              </a:rPr>
              <a:t>write()</a:t>
            </a:r>
            <a:r>
              <a:rPr sz="2400" smtClean="0">
                <a:solidFill>
                  <a:schemeClr val="tx1"/>
                </a:solidFill>
                <a:cs typeface="Arial" charset="0"/>
              </a:rPr>
              <a:t> method in PrintStream can be used to write to the console</a:t>
            </a:r>
          </a:p>
        </p:txBody>
      </p:sp>
      <p:sp>
        <p:nvSpPr>
          <p:cNvPr id="121859" name="Rectangle 2"/>
          <p:cNvSpPr>
            <a:spLocks noGrp="1"/>
          </p:cNvSpPr>
          <p:nvPr>
            <p:ph type="title" idx="4294967295"/>
          </p:nvPr>
        </p:nvSpPr>
        <p:spPr>
          <a:xfrm>
            <a:off x="0" y="152400"/>
            <a:ext cx="7562850" cy="554038"/>
          </a:xfrm>
        </p:spPr>
        <p:txBody>
          <a:bodyPr>
            <a:normAutofit fontScale="90000"/>
          </a:bodyPr>
          <a:lstStyle/>
          <a:p>
            <a:pPr eaLnBrk="1" hangingPunct="1"/>
            <a:r>
              <a:rPr smtClean="0">
                <a:solidFill>
                  <a:schemeClr val="tx1"/>
                </a:solidFill>
                <a:cs typeface="Arial" charset="0"/>
              </a:rPr>
              <a:t>Writing Console Output</a:t>
            </a:r>
            <a:endParaRPr lang="en-GB"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p:cNvSpPr>
          <p:nvPr>
            <p:ph idx="4294967295"/>
          </p:nvPr>
        </p:nvSpPr>
        <p:spPr>
          <a:xfrm>
            <a:off x="0" y="1066800"/>
            <a:ext cx="8229600" cy="5029200"/>
          </a:xfrm>
        </p:spPr>
        <p:txBody>
          <a:bodyPr>
            <a:normAutofit/>
          </a:bodyPr>
          <a:lstStyle/>
          <a:p>
            <a:pPr eaLnBrk="1" hangingPunct="1">
              <a:buFont typeface="Arial" charset="0"/>
              <a:buNone/>
            </a:pPr>
            <a:r>
              <a:rPr smtClean="0">
                <a:solidFill>
                  <a:schemeClr val="tx1"/>
                </a:solidFill>
                <a:latin typeface="Courier New" pitchFamily="49" charset="0"/>
                <a:cs typeface="Courier New" pitchFamily="49" charset="0"/>
              </a:rPr>
              <a:t>class WriteDemo {</a:t>
            </a:r>
          </a:p>
          <a:p>
            <a:pPr eaLnBrk="1" hangingPunct="1">
              <a:buFont typeface="Arial" charset="0"/>
              <a:buNone/>
            </a:pPr>
            <a:r>
              <a:rPr smtClean="0">
                <a:solidFill>
                  <a:schemeClr val="tx1"/>
                </a:solidFill>
                <a:latin typeface="Courier New" pitchFamily="49" charset="0"/>
                <a:cs typeface="Courier New" pitchFamily="49" charset="0"/>
              </a:rPr>
              <a:t>  public static void main (String args[ ])</a:t>
            </a:r>
          </a:p>
          <a:p>
            <a:pPr eaLnBrk="1" hangingPunct="1">
              <a:buFont typeface="Arial" charset="0"/>
              <a:buNone/>
            </a:pPr>
            <a:r>
              <a:rPr smtClean="0">
                <a:solidFill>
                  <a:schemeClr val="tx1"/>
                </a:solidFill>
                <a:latin typeface="Courier New" pitchFamily="49" charset="0"/>
                <a:cs typeface="Courier New" pitchFamily="49" charset="0"/>
              </a:rPr>
              <a:t>   {</a:t>
            </a:r>
          </a:p>
          <a:p>
            <a:pPr eaLnBrk="1" hangingPunct="1">
              <a:buFont typeface="Arial" charset="0"/>
              <a:buNone/>
            </a:pPr>
            <a:r>
              <a:rPr smtClean="0">
                <a:solidFill>
                  <a:schemeClr val="tx1"/>
                </a:solidFill>
                <a:latin typeface="Courier New" pitchFamily="49" charset="0"/>
                <a:cs typeface="Courier New" pitchFamily="49" charset="0"/>
              </a:rPr>
              <a:t>     int b;</a:t>
            </a:r>
          </a:p>
          <a:p>
            <a:pPr eaLnBrk="1" hangingPunct="1">
              <a:buFont typeface="Arial" charset="0"/>
              <a:buNone/>
            </a:pPr>
            <a:r>
              <a:rPr smtClean="0">
                <a:solidFill>
                  <a:schemeClr val="tx1"/>
                </a:solidFill>
                <a:latin typeface="Courier New" pitchFamily="49" charset="0"/>
                <a:cs typeface="Courier New" pitchFamily="49" charset="0"/>
              </a:rPr>
              <a:t>     b = ‘A’;</a:t>
            </a:r>
          </a:p>
          <a:p>
            <a:pPr eaLnBrk="1" hangingPunct="1">
              <a:buFont typeface="Arial" charset="0"/>
              <a:buNone/>
            </a:pPr>
            <a:r>
              <a:rPr smtClean="0">
                <a:solidFill>
                  <a:schemeClr val="tx1"/>
                </a:solidFill>
                <a:latin typeface="Courier New" pitchFamily="49" charset="0"/>
                <a:cs typeface="Courier New" pitchFamily="49" charset="0"/>
              </a:rPr>
              <a:t>     System.out.write( b);</a:t>
            </a:r>
          </a:p>
          <a:p>
            <a:pPr eaLnBrk="1" hangingPunct="1">
              <a:buFont typeface="Arial" charset="0"/>
              <a:buNone/>
            </a:pPr>
            <a:r>
              <a:rPr smtClean="0">
                <a:solidFill>
                  <a:schemeClr val="tx1"/>
                </a:solidFill>
                <a:latin typeface="Courier New" pitchFamily="49" charset="0"/>
                <a:cs typeface="Courier New" pitchFamily="49" charset="0"/>
              </a:rPr>
              <a:t>     System.out.write(‘\n’);</a:t>
            </a:r>
          </a:p>
          <a:p>
            <a:pPr eaLnBrk="1" hangingPunct="1">
              <a:buFont typeface="Arial" charset="0"/>
              <a:buNone/>
            </a:pPr>
            <a:r>
              <a:rPr smtClean="0">
                <a:solidFill>
                  <a:schemeClr val="tx1"/>
                </a:solidFill>
                <a:latin typeface="Courier New" pitchFamily="49" charset="0"/>
                <a:cs typeface="Courier New" pitchFamily="49" charset="0"/>
              </a:rPr>
              <a:t>   }</a:t>
            </a:r>
          </a:p>
          <a:p>
            <a:pPr eaLnBrk="1" hangingPunct="1">
              <a:buFont typeface="Arial" charset="0"/>
              <a:buNone/>
            </a:pPr>
            <a:r>
              <a:rPr smtClean="0">
                <a:solidFill>
                  <a:schemeClr val="tx1"/>
                </a:solidFill>
                <a:latin typeface="Courier New" pitchFamily="49" charset="0"/>
                <a:cs typeface="Courier New" pitchFamily="49" charset="0"/>
              </a:rPr>
              <a:t>}</a:t>
            </a:r>
          </a:p>
          <a:p>
            <a:pPr eaLnBrk="1" hangingPunct="1">
              <a:buFont typeface="Arial" charset="0"/>
              <a:buNone/>
            </a:pPr>
            <a:endParaRPr b="1" smtClean="0">
              <a:solidFill>
                <a:schemeClr val="tx1"/>
              </a:solidFill>
              <a:latin typeface="Courier New" pitchFamily="49" charset="0"/>
              <a:cs typeface="Courier New" pitchFamily="49" charset="0"/>
            </a:endParaRPr>
          </a:p>
          <a:p>
            <a:pPr eaLnBrk="1" hangingPunct="1">
              <a:buFont typeface="Arial" charset="0"/>
              <a:buNone/>
            </a:pPr>
            <a:endParaRPr lang="en-GB" smtClean="0">
              <a:solidFill>
                <a:schemeClr val="tx1"/>
              </a:solidFill>
              <a:latin typeface="Courier New" pitchFamily="49" charset="0"/>
              <a:cs typeface="Courier New" pitchFamily="49" charset="0"/>
            </a:endParaRPr>
          </a:p>
          <a:p>
            <a:pPr eaLnBrk="1" hangingPunct="1">
              <a:lnSpc>
                <a:spcPct val="80000"/>
              </a:lnSpc>
              <a:buFont typeface="Wingdings" pitchFamily="2" charset="2"/>
              <a:buNone/>
            </a:pPr>
            <a:endParaRPr smtClean="0">
              <a:solidFill>
                <a:schemeClr val="tx1"/>
              </a:solidFill>
              <a:latin typeface="Courier New" pitchFamily="49" charset="0"/>
              <a:cs typeface="Courier New" pitchFamily="49" charset="0"/>
            </a:endParaRPr>
          </a:p>
        </p:txBody>
      </p:sp>
      <p:sp>
        <p:nvSpPr>
          <p:cNvPr id="122883" name="Rectangle 2"/>
          <p:cNvSpPr>
            <a:spLocks noGrp="1"/>
          </p:cNvSpPr>
          <p:nvPr>
            <p:ph type="title" idx="4294967295"/>
          </p:nvPr>
        </p:nvSpPr>
        <p:spPr>
          <a:xfrm>
            <a:off x="0" y="152400"/>
            <a:ext cx="7562850" cy="554038"/>
          </a:xfrm>
        </p:spPr>
        <p:txBody>
          <a:bodyPr>
            <a:normAutofit fontScale="90000"/>
          </a:bodyPr>
          <a:lstStyle/>
          <a:p>
            <a:pPr eaLnBrk="1" hangingPunct="1"/>
            <a:r>
              <a:rPr smtClean="0">
                <a:solidFill>
                  <a:schemeClr val="tx1"/>
                </a:solidFill>
                <a:cs typeface="Arial" charset="0"/>
              </a:rPr>
              <a:t>Writing Console Output (Contd.).</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p:cNvSpPr>
          <p:nvPr>
            <p:ph idx="4294967295"/>
          </p:nvPr>
        </p:nvSpPr>
        <p:spPr>
          <a:xfrm>
            <a:off x="0" y="914400"/>
            <a:ext cx="8229600" cy="5410200"/>
          </a:xfrm>
        </p:spPr>
        <p:txBody>
          <a:bodyPr>
            <a:normAutofit lnSpcReduction="10000"/>
          </a:bodyPr>
          <a:lstStyle/>
          <a:p>
            <a:pPr eaLnBrk="1" hangingPunct="1"/>
            <a:r>
              <a:rPr sz="2800" smtClean="0">
                <a:solidFill>
                  <a:schemeClr val="tx1"/>
                </a:solidFill>
                <a:cs typeface="Arial" charset="0"/>
              </a:rPr>
              <a:t>At the end of this session, you will be able to:</a:t>
            </a:r>
            <a:endParaRPr sz="1000" smtClean="0">
              <a:solidFill>
                <a:schemeClr val="tx1"/>
              </a:solidFill>
              <a:cs typeface="Arial" charset="0"/>
            </a:endParaRPr>
          </a:p>
          <a:p>
            <a:pPr lvl="1" algn="just" eaLnBrk="1" hangingPunct="1">
              <a:lnSpc>
                <a:spcPct val="150000"/>
              </a:lnSpc>
            </a:pPr>
            <a:r>
              <a:rPr sz="2400" smtClean="0">
                <a:solidFill>
                  <a:schemeClr val="tx1"/>
                </a:solidFill>
              </a:rPr>
              <a:t>Describe the need for wrapper classes</a:t>
            </a:r>
          </a:p>
          <a:p>
            <a:pPr lvl="1" algn="just" eaLnBrk="1" hangingPunct="1">
              <a:lnSpc>
                <a:spcPct val="150000"/>
              </a:lnSpc>
            </a:pPr>
            <a:r>
              <a:rPr sz="2400" smtClean="0">
                <a:solidFill>
                  <a:schemeClr val="tx1"/>
                </a:solidFill>
              </a:rPr>
              <a:t>Define wrapper classes</a:t>
            </a:r>
          </a:p>
          <a:p>
            <a:pPr lvl="1" algn="just" eaLnBrk="1" hangingPunct="1">
              <a:lnSpc>
                <a:spcPct val="150000"/>
              </a:lnSpc>
            </a:pPr>
            <a:r>
              <a:rPr sz="2400" smtClean="0">
                <a:solidFill>
                  <a:schemeClr val="tx1"/>
                </a:solidFill>
              </a:rPr>
              <a:t>Understand  Autoboxing &amp; Unboxing</a:t>
            </a:r>
          </a:p>
          <a:p>
            <a:pPr lvl="1" algn="just" eaLnBrk="1" hangingPunct="1">
              <a:lnSpc>
                <a:spcPct val="150000"/>
              </a:lnSpc>
            </a:pPr>
            <a:r>
              <a:rPr sz="2400" smtClean="0">
                <a:solidFill>
                  <a:schemeClr val="tx1"/>
                </a:solidFill>
              </a:rPr>
              <a:t>Understand cloning</a:t>
            </a:r>
          </a:p>
          <a:p>
            <a:pPr lvl="1" algn="just" eaLnBrk="1" hangingPunct="1">
              <a:lnSpc>
                <a:spcPct val="150000"/>
              </a:lnSpc>
            </a:pPr>
            <a:r>
              <a:rPr sz="2400" smtClean="0">
                <a:solidFill>
                  <a:schemeClr val="tx1"/>
                </a:solidFill>
              </a:rPr>
              <a:t>Understand stream </a:t>
            </a:r>
          </a:p>
          <a:p>
            <a:pPr lvl="1" algn="just" eaLnBrk="1" hangingPunct="1">
              <a:lnSpc>
                <a:spcPct val="150000"/>
              </a:lnSpc>
            </a:pPr>
            <a:r>
              <a:rPr sz="2400" smtClean="0">
                <a:solidFill>
                  <a:schemeClr val="tx1"/>
                </a:solidFill>
              </a:rPr>
              <a:t>Define Byte streams and Character streams</a:t>
            </a:r>
          </a:p>
          <a:p>
            <a:pPr lvl="1" algn="just" eaLnBrk="1" hangingPunct="1">
              <a:lnSpc>
                <a:spcPct val="150000"/>
              </a:lnSpc>
            </a:pPr>
            <a:r>
              <a:rPr sz="2400" smtClean="0">
                <a:solidFill>
                  <a:schemeClr val="tx1"/>
                </a:solidFill>
              </a:rPr>
              <a:t>Define the predefined stream objects defined in the System class, namely in, out, and err</a:t>
            </a:r>
          </a:p>
          <a:p>
            <a:pPr lvl="1" eaLnBrk="1" hangingPunct="1"/>
            <a:endParaRPr sz="2400" smtClean="0">
              <a:solidFill>
                <a:schemeClr val="tx1"/>
              </a:solidFill>
            </a:endParaRPr>
          </a:p>
          <a:p>
            <a:pPr eaLnBrk="1" hangingPunct="1"/>
            <a:endParaRPr smtClean="0">
              <a:solidFill>
                <a:schemeClr val="tx1"/>
              </a:solidFill>
              <a:cs typeface="Arial" charset="0"/>
            </a:endParaRPr>
          </a:p>
        </p:txBody>
      </p:sp>
      <p:sp>
        <p:nvSpPr>
          <p:cNvPr id="83971" name="Rectangle 2"/>
          <p:cNvSpPr>
            <a:spLocks noGrp="1"/>
          </p:cNvSpPr>
          <p:nvPr>
            <p:ph type="title" idx="4294967295"/>
          </p:nvPr>
        </p:nvSpPr>
        <p:spPr>
          <a:xfrm>
            <a:off x="0" y="76200"/>
            <a:ext cx="7562850" cy="554038"/>
          </a:xfrm>
        </p:spPr>
        <p:txBody>
          <a:bodyPr>
            <a:normAutofit fontScale="90000"/>
          </a:bodyPr>
          <a:lstStyle/>
          <a:p>
            <a:pPr eaLnBrk="1" hangingPunct="1"/>
            <a:r>
              <a:rPr smtClean="0">
                <a:solidFill>
                  <a:schemeClr val="tx1"/>
                </a:solidFill>
                <a:cs typeface="Arial" charset="0"/>
              </a:rPr>
              <a:t>Objectives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p:cNvSpPr>
          <p:nvPr>
            <p:ph idx="4294967295"/>
          </p:nvPr>
        </p:nvSpPr>
        <p:spPr>
          <a:xfrm>
            <a:off x="0" y="784225"/>
            <a:ext cx="8229600" cy="6073775"/>
          </a:xfrm>
        </p:spPr>
        <p:txBody>
          <a:bodyPr>
            <a:normAutofit fontScale="77500" lnSpcReduction="20000"/>
          </a:bodyPr>
          <a:lstStyle/>
          <a:p>
            <a:pPr eaLnBrk="1" hangingPunct="1">
              <a:lnSpc>
                <a:spcPct val="90000"/>
              </a:lnSpc>
              <a:spcBef>
                <a:spcPct val="0"/>
              </a:spcBef>
              <a:buFont typeface="Arial" charset="0"/>
              <a:buNone/>
            </a:pPr>
            <a:r>
              <a:rPr smtClean="0">
                <a:solidFill>
                  <a:schemeClr val="tx1"/>
                </a:solidFill>
                <a:latin typeface="Courier New" pitchFamily="49" charset="0"/>
                <a:cs typeface="Courier New" pitchFamily="49" charset="0"/>
              </a:rPr>
              <a:t>package m10.io;</a:t>
            </a:r>
          </a:p>
          <a:p>
            <a:pPr eaLnBrk="1" hangingPunct="1">
              <a:lnSpc>
                <a:spcPct val="90000"/>
              </a:lnSpc>
              <a:spcBef>
                <a:spcPct val="0"/>
              </a:spcBef>
              <a:buFont typeface="Arial" charset="0"/>
              <a:buNone/>
            </a:pPr>
            <a:r>
              <a:rPr smtClean="0">
                <a:solidFill>
                  <a:schemeClr val="tx1"/>
                </a:solidFill>
                <a:latin typeface="Courier New" pitchFamily="49" charset="0"/>
                <a:cs typeface="Courier New" pitchFamily="49" charset="0"/>
              </a:rPr>
              <a:t>import java.io.*;</a:t>
            </a:r>
          </a:p>
          <a:p>
            <a:pPr eaLnBrk="1" hangingPunct="1">
              <a:lnSpc>
                <a:spcPct val="80000"/>
              </a:lnSpc>
              <a:spcBef>
                <a:spcPct val="0"/>
              </a:spcBef>
              <a:buFont typeface="Arial" charset="0"/>
              <a:buNone/>
            </a:pPr>
            <a:endParaRPr smtClean="0">
              <a:solidFill>
                <a:schemeClr val="tx1"/>
              </a:solidFill>
              <a:latin typeface="Courier New" pitchFamily="49" charset="0"/>
              <a:cs typeface="Courier New" pitchFamily="49" charset="0"/>
            </a:endParaRPr>
          </a:p>
          <a:p>
            <a:pPr eaLnBrk="1" hangingPunct="1">
              <a:lnSpc>
                <a:spcPct val="80000"/>
              </a:lnSpc>
              <a:spcBef>
                <a:spcPct val="0"/>
              </a:spcBef>
              <a:buFont typeface="Arial" charset="0"/>
              <a:buNone/>
            </a:pPr>
            <a:r>
              <a:rPr smtClean="0">
                <a:solidFill>
                  <a:schemeClr val="tx1"/>
                </a:solidFill>
                <a:latin typeface="Courier New" pitchFamily="49" charset="0"/>
                <a:cs typeface="Courier New" pitchFamily="49" charset="0"/>
              </a:rPr>
              <a:t>	</a:t>
            </a:r>
          </a:p>
          <a:p>
            <a:pPr eaLnBrk="1" hangingPunct="1">
              <a:lnSpc>
                <a:spcPct val="80000"/>
              </a:lnSpc>
              <a:spcBef>
                <a:spcPct val="0"/>
              </a:spcBef>
              <a:buFont typeface="Arial" charset="0"/>
              <a:buNone/>
            </a:pPr>
            <a:r>
              <a:rPr smtClean="0">
                <a:solidFill>
                  <a:schemeClr val="tx1"/>
                </a:solidFill>
                <a:latin typeface="Courier New" pitchFamily="49" charset="0"/>
                <a:cs typeface="Courier New" pitchFamily="49" charset="0"/>
              </a:rPr>
              <a:t>public class Copy {</a:t>
            </a:r>
          </a:p>
          <a:p>
            <a:pPr eaLnBrk="1" hangingPunct="1">
              <a:lnSpc>
                <a:spcPct val="80000"/>
              </a:lnSpc>
              <a:spcBef>
                <a:spcPct val="0"/>
              </a:spcBef>
              <a:buFont typeface="Arial" charset="0"/>
              <a:buNone/>
            </a:pPr>
            <a:r>
              <a:rPr b="1" smtClean="0">
                <a:solidFill>
                  <a:schemeClr val="tx1"/>
                </a:solidFill>
                <a:latin typeface="Courier New" pitchFamily="49" charset="0"/>
                <a:cs typeface="Courier New" pitchFamily="49" charset="0"/>
              </a:rPr>
              <a:t>	</a:t>
            </a:r>
            <a:r>
              <a:rPr smtClean="0">
                <a:solidFill>
                  <a:schemeClr val="tx1"/>
                </a:solidFill>
                <a:latin typeface="Courier New" pitchFamily="49" charset="0"/>
                <a:cs typeface="Courier New" pitchFamily="49" charset="0"/>
              </a:rPr>
              <a:t>  </a:t>
            </a:r>
            <a:endParaRPr b="1" smtClean="0">
              <a:solidFill>
                <a:schemeClr val="tx1"/>
              </a:solidFill>
              <a:latin typeface="Courier New" pitchFamily="49" charset="0"/>
              <a:cs typeface="Courier New" pitchFamily="49" charset="0"/>
            </a:endParaRPr>
          </a:p>
          <a:p>
            <a:pPr eaLnBrk="1" hangingPunct="1">
              <a:spcBef>
                <a:spcPct val="0"/>
              </a:spcBef>
              <a:buFont typeface="Wingdings" pitchFamily="2" charset="2"/>
              <a:buNone/>
            </a:pPr>
            <a:r>
              <a:rPr smtClean="0">
                <a:solidFill>
                  <a:schemeClr val="tx1"/>
                </a:solidFill>
                <a:latin typeface="Courier New" pitchFamily="49" charset="0"/>
                <a:cs typeface="Courier New" pitchFamily="49" charset="0"/>
              </a:rPr>
              <a:t>public static void main(String[] args) throws  IOException {</a:t>
            </a:r>
          </a:p>
          <a:p>
            <a:pPr eaLnBrk="1" hangingPunct="1">
              <a:spcBef>
                <a:spcPct val="0"/>
              </a:spcBef>
              <a:buFont typeface="Wingdings" pitchFamily="2" charset="2"/>
              <a:buNone/>
            </a:pPr>
            <a:endParaRPr smtClean="0">
              <a:solidFill>
                <a:schemeClr val="tx1"/>
              </a:solidFill>
              <a:latin typeface="Courier New" pitchFamily="49" charset="0"/>
              <a:cs typeface="Courier New" pitchFamily="49" charset="0"/>
            </a:endParaRPr>
          </a:p>
          <a:p>
            <a:pPr eaLnBrk="1" hangingPunct="1">
              <a:spcBef>
                <a:spcPct val="0"/>
              </a:spcBef>
              <a:buFont typeface="Wingdings" pitchFamily="2" charset="2"/>
              <a:buNone/>
            </a:pPr>
            <a:r>
              <a:rPr smtClean="0">
                <a:solidFill>
                  <a:schemeClr val="tx1"/>
                </a:solidFill>
                <a:latin typeface="Courier New" pitchFamily="49" charset="0"/>
                <a:cs typeface="Courier New" pitchFamily="49" charset="0"/>
              </a:rPr>
              <a:t>		File inputFile = new File(”Source.txt");</a:t>
            </a:r>
          </a:p>
          <a:p>
            <a:pPr eaLnBrk="1" hangingPunct="1">
              <a:spcBef>
                <a:spcPct val="0"/>
              </a:spcBef>
              <a:buFont typeface="Wingdings" pitchFamily="2" charset="2"/>
              <a:buNone/>
            </a:pPr>
            <a:r>
              <a:rPr smtClean="0">
                <a:solidFill>
                  <a:schemeClr val="tx1"/>
                </a:solidFill>
                <a:latin typeface="Courier New" pitchFamily="49" charset="0"/>
                <a:cs typeface="Courier New" pitchFamily="49" charset="0"/>
              </a:rPr>
              <a:t>		File outputFile = new File(”Target.txt");</a:t>
            </a:r>
          </a:p>
          <a:p>
            <a:pPr eaLnBrk="1" hangingPunct="1">
              <a:spcBef>
                <a:spcPct val="0"/>
              </a:spcBef>
              <a:buFont typeface="Wingdings" pitchFamily="2" charset="2"/>
              <a:buNone/>
            </a:pPr>
            <a:r>
              <a:rPr smtClean="0">
                <a:solidFill>
                  <a:schemeClr val="tx1"/>
                </a:solidFill>
                <a:latin typeface="Courier New" pitchFamily="49" charset="0"/>
                <a:cs typeface="Courier New" pitchFamily="49" charset="0"/>
              </a:rPr>
              <a:t>		FileReader in = new FileReader(inputFile);</a:t>
            </a:r>
          </a:p>
          <a:p>
            <a:pPr eaLnBrk="1" hangingPunct="1">
              <a:spcBef>
                <a:spcPct val="0"/>
              </a:spcBef>
              <a:buFont typeface="Wingdings" pitchFamily="2" charset="2"/>
              <a:buNone/>
            </a:pPr>
            <a:r>
              <a:rPr smtClean="0">
                <a:solidFill>
                  <a:schemeClr val="tx1"/>
                </a:solidFill>
                <a:latin typeface="Courier New" pitchFamily="49" charset="0"/>
                <a:cs typeface="Courier New" pitchFamily="49" charset="0"/>
              </a:rPr>
              <a:t>		FileWriter out = new FileWriter(outputFile);</a:t>
            </a:r>
          </a:p>
          <a:p>
            <a:pPr eaLnBrk="1" hangingPunct="1">
              <a:spcBef>
                <a:spcPct val="0"/>
              </a:spcBef>
              <a:buFont typeface="Wingdings" pitchFamily="2" charset="2"/>
              <a:buNone/>
            </a:pPr>
            <a:r>
              <a:rPr smtClean="0">
                <a:solidFill>
                  <a:schemeClr val="tx1"/>
                </a:solidFill>
                <a:latin typeface="Courier New" pitchFamily="49" charset="0"/>
                <a:cs typeface="Courier New" pitchFamily="49" charset="0"/>
              </a:rPr>
              <a:t>		int c;</a:t>
            </a:r>
          </a:p>
          <a:p>
            <a:pPr eaLnBrk="1" hangingPunct="1">
              <a:spcBef>
                <a:spcPct val="0"/>
              </a:spcBef>
              <a:buFont typeface="Wingdings" pitchFamily="2" charset="2"/>
              <a:buNone/>
            </a:pPr>
            <a:r>
              <a:rPr smtClean="0">
                <a:solidFill>
                  <a:schemeClr val="tx1"/>
                </a:solidFill>
                <a:latin typeface="Courier New" pitchFamily="49" charset="0"/>
                <a:cs typeface="Courier New" pitchFamily="49" charset="0"/>
              </a:rPr>
              <a:t>		while ((c = in.read()) != -1)</a:t>
            </a:r>
          </a:p>
          <a:p>
            <a:pPr eaLnBrk="1" hangingPunct="1">
              <a:spcBef>
                <a:spcPct val="0"/>
              </a:spcBef>
              <a:buFont typeface="Wingdings" pitchFamily="2" charset="2"/>
              <a:buNone/>
            </a:pPr>
            <a:r>
              <a:rPr smtClean="0">
                <a:solidFill>
                  <a:schemeClr val="tx1"/>
                </a:solidFill>
                <a:latin typeface="Courier New" pitchFamily="49" charset="0"/>
                <a:cs typeface="Courier New" pitchFamily="49" charset="0"/>
              </a:rPr>
              <a:t>		     out.write(c);</a:t>
            </a:r>
          </a:p>
          <a:p>
            <a:pPr eaLnBrk="1" hangingPunct="1">
              <a:spcBef>
                <a:spcPct val="0"/>
              </a:spcBef>
              <a:buFont typeface="Wingdings" pitchFamily="2" charset="2"/>
              <a:buNone/>
            </a:pPr>
            <a:endParaRPr smtClean="0">
              <a:solidFill>
                <a:schemeClr val="tx1"/>
              </a:solidFill>
              <a:latin typeface="Courier New" pitchFamily="49" charset="0"/>
              <a:cs typeface="Courier New" pitchFamily="49" charset="0"/>
            </a:endParaRPr>
          </a:p>
          <a:p>
            <a:pPr eaLnBrk="1" hangingPunct="1">
              <a:spcBef>
                <a:spcPct val="0"/>
              </a:spcBef>
              <a:buFont typeface="Wingdings" pitchFamily="2" charset="2"/>
              <a:buNone/>
            </a:pPr>
            <a:r>
              <a:rPr smtClean="0">
                <a:solidFill>
                  <a:schemeClr val="tx1"/>
                </a:solidFill>
                <a:latin typeface="Courier New" pitchFamily="49" charset="0"/>
                <a:cs typeface="Courier New" pitchFamily="49" charset="0"/>
              </a:rPr>
              <a:t>		in.close();</a:t>
            </a:r>
          </a:p>
          <a:p>
            <a:pPr eaLnBrk="1" hangingPunct="1">
              <a:spcBef>
                <a:spcPct val="0"/>
              </a:spcBef>
              <a:buFont typeface="Wingdings" pitchFamily="2" charset="2"/>
              <a:buNone/>
            </a:pPr>
            <a:r>
              <a:rPr smtClean="0">
                <a:solidFill>
                  <a:schemeClr val="tx1"/>
                </a:solidFill>
                <a:latin typeface="Courier New" pitchFamily="49" charset="0"/>
                <a:cs typeface="Courier New" pitchFamily="49" charset="0"/>
              </a:rPr>
              <a:t>		out.close();</a:t>
            </a:r>
          </a:p>
          <a:p>
            <a:pPr eaLnBrk="1" hangingPunct="1">
              <a:spcBef>
                <a:spcPct val="0"/>
              </a:spcBef>
              <a:buFont typeface="Wingdings" pitchFamily="2" charset="2"/>
              <a:buNone/>
            </a:pPr>
            <a:r>
              <a:rPr smtClean="0">
                <a:solidFill>
                  <a:schemeClr val="tx1"/>
                </a:solidFill>
                <a:latin typeface="Courier New" pitchFamily="49" charset="0"/>
                <a:cs typeface="Courier New" pitchFamily="49" charset="0"/>
              </a:rPr>
              <a:t>	}</a:t>
            </a:r>
          </a:p>
          <a:p>
            <a:pPr eaLnBrk="1" hangingPunct="1">
              <a:spcBef>
                <a:spcPct val="0"/>
              </a:spcBef>
              <a:buFont typeface="Wingdings" pitchFamily="2" charset="2"/>
              <a:buNone/>
            </a:pPr>
            <a:r>
              <a:rPr smtClean="0">
                <a:solidFill>
                  <a:schemeClr val="tx1"/>
                </a:solidFill>
                <a:latin typeface="Courier New" pitchFamily="49" charset="0"/>
                <a:cs typeface="Courier New" pitchFamily="49" charset="0"/>
              </a:rPr>
              <a:t>}</a:t>
            </a:r>
          </a:p>
        </p:txBody>
      </p:sp>
      <p:sp>
        <p:nvSpPr>
          <p:cNvPr id="124931" name="Rectangle 2"/>
          <p:cNvSpPr>
            <a:spLocks noGrp="1"/>
          </p:cNvSpPr>
          <p:nvPr>
            <p:ph type="title" idx="4294967295"/>
          </p:nvPr>
        </p:nvSpPr>
        <p:spPr>
          <a:xfrm>
            <a:off x="0" y="152400"/>
            <a:ext cx="9144000" cy="461963"/>
          </a:xfrm>
        </p:spPr>
        <p:txBody>
          <a:bodyPr/>
          <a:lstStyle/>
          <a:p>
            <a:pPr eaLnBrk="1" hangingPunct="1"/>
            <a:r>
              <a:rPr sz="2400" smtClean="0">
                <a:solidFill>
                  <a:schemeClr val="tx1"/>
                </a:solidFill>
                <a:cs typeface="Arial" charset="0"/>
              </a:rPr>
              <a:t>Reading &amp; Writing to File using FileReader &amp; FileWriter </a:t>
            </a:r>
            <a:endParaRPr lang="en-GB" sz="240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txBox="1">
            <a:spLocks/>
          </p:cNvSpPr>
          <p:nvPr/>
        </p:nvSpPr>
        <p:spPr bwMode="auto">
          <a:xfrm>
            <a:off x="381000" y="1066800"/>
            <a:ext cx="8229600" cy="5029200"/>
          </a:xfrm>
          <a:prstGeom prst="rect">
            <a:avLst/>
          </a:prstGeom>
          <a:noFill/>
          <a:ln w="9525">
            <a:noFill/>
            <a:miter lim="800000"/>
            <a:headEnd/>
            <a:tailEnd/>
          </a:ln>
        </p:spPr>
        <p:txBody>
          <a:bodyPr/>
          <a:lstStyle/>
          <a:p>
            <a:pPr marL="231775" indent="-231775" defTabSz="457200">
              <a:lnSpc>
                <a:spcPct val="80000"/>
              </a:lnSpc>
              <a:buFont typeface="Arial" charset="0"/>
              <a:buNone/>
            </a:pPr>
            <a:endParaRPr lang="en-US">
              <a:latin typeface="Verdana" pitchFamily="34" charset="0"/>
              <a:cs typeface="Arial" charset="0"/>
            </a:endParaRPr>
          </a:p>
        </p:txBody>
      </p:sp>
      <p:sp>
        <p:nvSpPr>
          <p:cNvPr id="125955" name="Rectangle 3"/>
          <p:cNvSpPr txBox="1">
            <a:spLocks/>
          </p:cNvSpPr>
          <p:nvPr/>
        </p:nvSpPr>
        <p:spPr bwMode="auto">
          <a:xfrm>
            <a:off x="381000" y="744538"/>
            <a:ext cx="7362825" cy="5732462"/>
          </a:xfrm>
          <a:prstGeom prst="rect">
            <a:avLst/>
          </a:prstGeom>
          <a:noFill/>
          <a:ln w="9525">
            <a:noFill/>
            <a:miter lim="800000"/>
            <a:headEnd/>
            <a:tailEnd/>
          </a:ln>
        </p:spPr>
        <p:txBody>
          <a:bodyPr/>
          <a:lstStyle/>
          <a:p>
            <a:pPr marL="231775" indent="-231775" defTabSz="457200">
              <a:buFont typeface="Arial" charset="0"/>
              <a:buNone/>
            </a:pPr>
            <a:r>
              <a:rPr lang="en-US" sz="2000">
                <a:latin typeface="Courier New" pitchFamily="49" charset="0"/>
                <a:cs typeface="Courier New" pitchFamily="49" charset="0"/>
              </a:rPr>
              <a:t>import java.io.*;</a:t>
            </a:r>
          </a:p>
          <a:p>
            <a:pPr marL="231775" indent="-231775" defTabSz="457200">
              <a:buFont typeface="Arial" charset="0"/>
              <a:buNone/>
            </a:pPr>
            <a:endParaRPr lang="en-US" sz="2000">
              <a:latin typeface="Courier New" pitchFamily="49" charset="0"/>
              <a:cs typeface="Courier New" pitchFamily="49" charset="0"/>
            </a:endParaRPr>
          </a:p>
          <a:p>
            <a:pPr marL="231775" indent="-231775" defTabSz="457200"/>
            <a:r>
              <a:rPr lang="en-US" sz="2000">
                <a:latin typeface="Courier New" pitchFamily="49" charset="0"/>
                <a:cs typeface="Courier New" pitchFamily="49" charset="0"/>
              </a:rPr>
              <a:t>class CopyFile{</a:t>
            </a:r>
          </a:p>
          <a:p>
            <a:pPr marL="231775" indent="-231775" defTabSz="457200"/>
            <a:endParaRPr lang="en-US" sz="2000">
              <a:latin typeface="Courier New" pitchFamily="49" charset="0"/>
              <a:cs typeface="Courier New" pitchFamily="49" charset="0"/>
            </a:endParaRPr>
          </a:p>
          <a:p>
            <a:pPr marL="688975" lvl="1" indent="-231775" defTabSz="457200"/>
            <a:r>
              <a:rPr lang="en-US" sz="2000">
                <a:latin typeface="Courier New" pitchFamily="49" charset="0"/>
                <a:cs typeface="Courier New" pitchFamily="49" charset="0"/>
              </a:rPr>
              <a:t>  public static void main(String args[]) throws IOException{</a:t>
            </a:r>
          </a:p>
          <a:p>
            <a:pPr marL="688975" lvl="1" indent="-231775" defTabSz="457200"/>
            <a:r>
              <a:rPr lang="en-US" sz="2000">
                <a:latin typeface="Courier New" pitchFamily="49" charset="0"/>
                <a:cs typeface="Courier New" pitchFamily="49" charset="0"/>
              </a:rPr>
              <a:t>	int i;</a:t>
            </a:r>
          </a:p>
          <a:p>
            <a:pPr marL="688975" lvl="1" indent="-231775" defTabSz="457200"/>
            <a:r>
              <a:rPr lang="en-US" sz="2000">
                <a:latin typeface="Courier New" pitchFamily="49" charset="0"/>
                <a:cs typeface="Courier New" pitchFamily="49" charset="0"/>
              </a:rPr>
              <a:t>	FileInputStream fin;</a:t>
            </a:r>
          </a:p>
          <a:p>
            <a:pPr marL="688975" lvl="1" indent="-231775" defTabSz="457200"/>
            <a:r>
              <a:rPr lang="en-US" sz="2000">
                <a:latin typeface="Courier New" pitchFamily="49" charset="0"/>
                <a:cs typeface="Courier New" pitchFamily="49" charset="0"/>
              </a:rPr>
              <a:t>	FileOutputStream fout;</a:t>
            </a:r>
          </a:p>
          <a:p>
            <a:pPr marL="688975" lvl="1" indent="-231775" defTabSz="457200"/>
            <a:endParaRPr lang="en-US" sz="2000">
              <a:latin typeface="Courier New" pitchFamily="49" charset="0"/>
              <a:cs typeface="Courier New" pitchFamily="49" charset="0"/>
            </a:endParaRPr>
          </a:p>
          <a:p>
            <a:pPr marL="688975" lvl="1" indent="-231775" defTabSz="457200"/>
            <a:r>
              <a:rPr lang="en-US" sz="2000">
                <a:latin typeface="Courier New" pitchFamily="49" charset="0"/>
                <a:cs typeface="Courier New" pitchFamily="49" charset="0"/>
              </a:rPr>
              <a:t>	try{</a:t>
            </a:r>
          </a:p>
          <a:p>
            <a:pPr marL="688975" lvl="1" indent="-231775" defTabSz="457200"/>
            <a:r>
              <a:rPr lang="en-US" sz="2000">
                <a:latin typeface="Courier New" pitchFamily="49" charset="0"/>
                <a:cs typeface="Courier New" pitchFamily="49" charset="0"/>
              </a:rPr>
              <a:t>		fin = new FileInputStream(args[0]);</a:t>
            </a:r>
          </a:p>
          <a:p>
            <a:pPr marL="688975" lvl="1" indent="-231775" defTabSz="457200"/>
            <a:r>
              <a:rPr lang="en-US" sz="2000">
                <a:latin typeface="Courier New" pitchFamily="49" charset="0"/>
                <a:cs typeface="Courier New" pitchFamily="49" charset="0"/>
              </a:rPr>
              <a:t>	}	</a:t>
            </a:r>
          </a:p>
          <a:p>
            <a:pPr marL="688975" lvl="1" indent="-231775" defTabSz="457200"/>
            <a:r>
              <a:rPr lang="en-US" sz="2000">
                <a:latin typeface="Courier New" pitchFamily="49" charset="0"/>
                <a:cs typeface="Courier New" pitchFamily="49" charset="0"/>
              </a:rPr>
              <a:t>	catch(FileNotFoundException e){</a:t>
            </a:r>
          </a:p>
          <a:p>
            <a:pPr marL="688975" lvl="1" indent="-231775" defTabSz="457200"/>
            <a:r>
              <a:rPr lang="en-US" sz="2000">
                <a:latin typeface="Courier New" pitchFamily="49" charset="0"/>
                <a:cs typeface="Courier New" pitchFamily="49" charset="0"/>
              </a:rPr>
              <a:t>		System.out.println("File Not Found");</a:t>
            </a:r>
          </a:p>
          <a:p>
            <a:pPr marL="688975" lvl="1" indent="-231775" defTabSz="457200"/>
            <a:r>
              <a:rPr lang="en-US" sz="2000">
                <a:latin typeface="Courier New" pitchFamily="49" charset="0"/>
                <a:cs typeface="Courier New" pitchFamily="49" charset="0"/>
              </a:rPr>
              <a:t>		return;	</a:t>
            </a:r>
          </a:p>
          <a:p>
            <a:pPr marL="688975" lvl="1" indent="-231775" defTabSz="457200"/>
            <a:r>
              <a:rPr lang="en-US" sz="2000">
                <a:latin typeface="Courier New" pitchFamily="49" charset="0"/>
                <a:cs typeface="Courier New" pitchFamily="49" charset="0"/>
              </a:rPr>
              <a:t>	}</a:t>
            </a:r>
          </a:p>
          <a:p>
            <a:pPr marL="688975" lvl="1" indent="-231775" defTabSz="457200"/>
            <a:r>
              <a:rPr lang="en-US" sz="2000">
                <a:latin typeface="Courier New" pitchFamily="49" charset="0"/>
                <a:cs typeface="Courier New" pitchFamily="49" charset="0"/>
              </a:rPr>
              <a:t>	</a:t>
            </a:r>
          </a:p>
          <a:p>
            <a:pPr marL="688975" lvl="1" indent="-231775" defTabSz="457200">
              <a:spcBef>
                <a:spcPct val="20000"/>
              </a:spcBef>
              <a:buFont typeface="Arial" charset="0"/>
              <a:buNone/>
            </a:pPr>
            <a:r>
              <a:rPr lang="en-US" sz="2000">
                <a:latin typeface="Courier New" pitchFamily="49" charset="0"/>
                <a:cs typeface="Courier New" pitchFamily="49" charset="0"/>
              </a:rPr>
              <a:t>	</a:t>
            </a:r>
            <a:br>
              <a:rPr lang="en-US" sz="2000">
                <a:latin typeface="Courier New" pitchFamily="49" charset="0"/>
                <a:cs typeface="Courier New" pitchFamily="49" charset="0"/>
              </a:rPr>
            </a:br>
            <a:endParaRPr lang="en-US" sz="2000">
              <a:latin typeface="Courier New" pitchFamily="49" charset="0"/>
              <a:cs typeface="Courier New" pitchFamily="49" charset="0"/>
            </a:endParaRPr>
          </a:p>
        </p:txBody>
      </p:sp>
      <p:sp>
        <p:nvSpPr>
          <p:cNvPr id="125956" name="Rectangle 2"/>
          <p:cNvSpPr txBox="1">
            <a:spLocks/>
          </p:cNvSpPr>
          <p:nvPr/>
        </p:nvSpPr>
        <p:spPr bwMode="auto">
          <a:xfrm>
            <a:off x="228600" y="149225"/>
            <a:ext cx="9144000" cy="554038"/>
          </a:xfrm>
          <a:prstGeom prst="rect">
            <a:avLst/>
          </a:prstGeom>
          <a:noFill/>
          <a:ln w="9525">
            <a:noFill/>
            <a:miter lim="800000"/>
            <a:headEnd/>
            <a:tailEnd/>
          </a:ln>
        </p:spPr>
        <p:txBody>
          <a:bodyPr>
            <a:spAutoFit/>
          </a:bodyPr>
          <a:lstStyle/>
          <a:p>
            <a:pPr defTabSz="457200"/>
            <a:r>
              <a:rPr lang="en-US" sz="3000" b="1">
                <a:cs typeface="Arial" charset="0"/>
              </a:rPr>
              <a:t>Copy image</a:t>
            </a:r>
            <a:endParaRPr lang="en-GB" sz="3000" b="1">
              <a:cs typeface="Arial"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txBox="1">
            <a:spLocks/>
          </p:cNvSpPr>
          <p:nvPr/>
        </p:nvSpPr>
        <p:spPr bwMode="auto">
          <a:xfrm>
            <a:off x="381000" y="1066800"/>
            <a:ext cx="8229600" cy="5029200"/>
          </a:xfrm>
          <a:prstGeom prst="rect">
            <a:avLst/>
          </a:prstGeom>
          <a:noFill/>
          <a:ln w="9525">
            <a:noFill/>
            <a:miter lim="800000"/>
            <a:headEnd/>
            <a:tailEnd/>
          </a:ln>
        </p:spPr>
        <p:txBody>
          <a:bodyPr/>
          <a:lstStyle/>
          <a:p>
            <a:pPr marL="231775" indent="-231775" defTabSz="457200">
              <a:lnSpc>
                <a:spcPct val="80000"/>
              </a:lnSpc>
              <a:buFont typeface="Arial" charset="0"/>
              <a:buNone/>
            </a:pPr>
            <a:endParaRPr lang="en-US">
              <a:latin typeface="Verdana" pitchFamily="34" charset="0"/>
              <a:cs typeface="Arial" charset="0"/>
            </a:endParaRPr>
          </a:p>
        </p:txBody>
      </p:sp>
      <p:sp>
        <p:nvSpPr>
          <p:cNvPr id="126979" name="Rectangle 3"/>
          <p:cNvSpPr txBox="1">
            <a:spLocks/>
          </p:cNvSpPr>
          <p:nvPr/>
        </p:nvSpPr>
        <p:spPr bwMode="auto">
          <a:xfrm>
            <a:off x="533400" y="871538"/>
            <a:ext cx="7362825" cy="5732462"/>
          </a:xfrm>
          <a:prstGeom prst="rect">
            <a:avLst/>
          </a:prstGeom>
          <a:noFill/>
          <a:ln w="9525">
            <a:noFill/>
            <a:miter lim="800000"/>
            <a:headEnd/>
            <a:tailEnd/>
          </a:ln>
        </p:spPr>
        <p:txBody>
          <a:bodyPr/>
          <a:lstStyle/>
          <a:p>
            <a:pPr marL="231775" indent="-231775" defTabSz="457200">
              <a:buFont typeface="Arial" charset="0"/>
              <a:buNone/>
            </a:pPr>
            <a:endParaRPr lang="en-US" sz="1600">
              <a:latin typeface="Verdana" pitchFamily="34" charset="0"/>
              <a:cs typeface="Arial" charset="0"/>
            </a:endParaRPr>
          </a:p>
          <a:p>
            <a:pPr marL="688975" lvl="1" indent="-231775" defTabSz="457200">
              <a:buFont typeface="Arial" charset="0"/>
              <a:buNone/>
            </a:pPr>
            <a:endParaRPr lang="en-US" sz="1600">
              <a:latin typeface="Verdana" pitchFamily="34" charset="0"/>
              <a:cs typeface="Arial" charset="0"/>
            </a:endParaRPr>
          </a:p>
          <a:p>
            <a:pPr marL="688975" lvl="1" indent="-231775" defTabSz="457200">
              <a:spcBef>
                <a:spcPct val="20000"/>
              </a:spcBef>
              <a:buFont typeface="Arial" charset="0"/>
              <a:buNone/>
            </a:pPr>
            <a:r>
              <a:rPr lang="en-US" sz="1600">
                <a:latin typeface="Verdana" pitchFamily="34" charset="0"/>
                <a:cs typeface="Arial" charset="0"/>
              </a:rPr>
              <a:t>	</a:t>
            </a:r>
            <a:r>
              <a:rPr lang="en-US" sz="500">
                <a:latin typeface="Verdana" pitchFamily="34" charset="0"/>
                <a:cs typeface="Arial" charset="0"/>
              </a:rPr>
              <a:t/>
            </a:r>
            <a:br>
              <a:rPr lang="en-US" sz="500">
                <a:latin typeface="Verdana" pitchFamily="34" charset="0"/>
                <a:cs typeface="Arial" charset="0"/>
              </a:rPr>
            </a:br>
            <a:endParaRPr lang="en-US" sz="500">
              <a:latin typeface="Verdana" pitchFamily="34" charset="0"/>
              <a:cs typeface="Arial" charset="0"/>
            </a:endParaRPr>
          </a:p>
        </p:txBody>
      </p:sp>
      <p:sp>
        <p:nvSpPr>
          <p:cNvPr id="126980" name="Rectangle 2"/>
          <p:cNvSpPr txBox="1">
            <a:spLocks/>
          </p:cNvSpPr>
          <p:nvPr/>
        </p:nvSpPr>
        <p:spPr bwMode="auto">
          <a:xfrm>
            <a:off x="144463" y="149225"/>
            <a:ext cx="8999537" cy="554038"/>
          </a:xfrm>
          <a:prstGeom prst="rect">
            <a:avLst/>
          </a:prstGeom>
          <a:noFill/>
          <a:ln w="9525">
            <a:noFill/>
            <a:miter lim="800000"/>
            <a:headEnd/>
            <a:tailEnd/>
          </a:ln>
        </p:spPr>
        <p:txBody>
          <a:bodyPr>
            <a:spAutoFit/>
          </a:bodyPr>
          <a:lstStyle/>
          <a:p>
            <a:pPr defTabSz="457200"/>
            <a:r>
              <a:rPr lang="en-US" sz="3000" b="1">
                <a:cs typeface="Arial" charset="0"/>
              </a:rPr>
              <a:t>Copy image (Contd.).</a:t>
            </a:r>
            <a:endParaRPr lang="en-GB" sz="3000" b="1">
              <a:cs typeface="Arial" charset="0"/>
            </a:endParaRPr>
          </a:p>
        </p:txBody>
      </p:sp>
      <p:sp>
        <p:nvSpPr>
          <p:cNvPr id="126981" name="Rectangle 5"/>
          <p:cNvSpPr>
            <a:spLocks noChangeArrowheads="1"/>
          </p:cNvSpPr>
          <p:nvPr/>
        </p:nvSpPr>
        <p:spPr bwMode="auto">
          <a:xfrm>
            <a:off x="144463" y="762000"/>
            <a:ext cx="8770937" cy="5908675"/>
          </a:xfrm>
          <a:prstGeom prst="rect">
            <a:avLst/>
          </a:prstGeom>
          <a:noFill/>
          <a:ln w="9525">
            <a:noFill/>
            <a:miter lim="800000"/>
            <a:headEnd/>
            <a:tailEnd/>
          </a:ln>
        </p:spPr>
        <p:txBody>
          <a:bodyPr>
            <a:spAutoFit/>
          </a:bodyPr>
          <a:lstStyle/>
          <a:p>
            <a:pPr lvl="1"/>
            <a:r>
              <a:rPr lang="en-US">
                <a:latin typeface="Courier New" pitchFamily="49" charset="0"/>
                <a:cs typeface="Courier New" pitchFamily="49" charset="0"/>
              </a:rPr>
              <a:t>try{</a:t>
            </a:r>
          </a:p>
          <a:p>
            <a:pPr lvl="1"/>
            <a:r>
              <a:rPr lang="en-US">
                <a:latin typeface="Courier New" pitchFamily="49" charset="0"/>
                <a:cs typeface="Courier New" pitchFamily="49" charset="0"/>
              </a:rPr>
              <a:t>		fout = new FileOutputStream(args[1]);</a:t>
            </a:r>
          </a:p>
          <a:p>
            <a:pPr lvl="1"/>
            <a:r>
              <a:rPr lang="en-US">
                <a:latin typeface="Courier New" pitchFamily="49" charset="0"/>
                <a:cs typeface="Courier New" pitchFamily="49" charset="0"/>
              </a:rPr>
              <a:t>	}	</a:t>
            </a:r>
          </a:p>
          <a:p>
            <a:pPr lvl="1"/>
            <a:r>
              <a:rPr lang="en-US">
                <a:latin typeface="Courier New" pitchFamily="49" charset="0"/>
                <a:cs typeface="Courier New" pitchFamily="49" charset="0"/>
              </a:rPr>
              <a:t>	catch(IOException e){</a:t>
            </a:r>
          </a:p>
          <a:p>
            <a:pPr lvl="1"/>
            <a:r>
              <a:rPr lang="en-US">
                <a:latin typeface="Courier New" pitchFamily="49" charset="0"/>
                <a:cs typeface="Courier New" pitchFamily="49" charset="0"/>
              </a:rPr>
              <a:t>	      System.out.println("Error Opening Output File");</a:t>
            </a:r>
          </a:p>
          <a:p>
            <a:pPr lvl="1"/>
            <a:r>
              <a:rPr lang="en-US">
                <a:latin typeface="Courier New" pitchFamily="49" charset="0"/>
                <a:cs typeface="Courier New" pitchFamily="49" charset="0"/>
              </a:rPr>
              <a:t>	      return;	</a:t>
            </a:r>
          </a:p>
          <a:p>
            <a:pPr lvl="1"/>
            <a:r>
              <a:rPr lang="en-US">
                <a:latin typeface="Courier New" pitchFamily="49" charset="0"/>
                <a:cs typeface="Courier New" pitchFamily="49" charset="0"/>
              </a:rPr>
              <a:t>	}</a:t>
            </a:r>
          </a:p>
          <a:p>
            <a:pPr lvl="1"/>
            <a:r>
              <a:rPr lang="en-US">
                <a:latin typeface="Courier New" pitchFamily="49" charset="0"/>
                <a:cs typeface="Courier New" pitchFamily="49" charset="0"/>
              </a:rPr>
              <a:t>try{</a:t>
            </a:r>
          </a:p>
          <a:p>
            <a:pPr lvl="1"/>
            <a:r>
              <a:rPr lang="en-US">
                <a:latin typeface="Courier New" pitchFamily="49" charset="0"/>
                <a:cs typeface="Courier New" pitchFamily="49" charset="0"/>
              </a:rPr>
              <a:t>		do {</a:t>
            </a:r>
          </a:p>
          <a:p>
            <a:pPr lvl="1"/>
            <a:r>
              <a:rPr lang="en-US">
                <a:latin typeface="Courier New" pitchFamily="49" charset="0"/>
                <a:cs typeface="Courier New" pitchFamily="49" charset="0"/>
              </a:rPr>
              <a:t>			i=fin.read();</a:t>
            </a:r>
          </a:p>
          <a:p>
            <a:pPr lvl="1"/>
            <a:r>
              <a:rPr lang="en-US">
                <a:latin typeface="Courier New" pitchFamily="49" charset="0"/>
                <a:cs typeface="Courier New" pitchFamily="49" charset="0"/>
              </a:rPr>
              <a:t>			if(i!=-1)</a:t>
            </a:r>
          </a:p>
          <a:p>
            <a:pPr lvl="1"/>
            <a:r>
              <a:rPr lang="en-US">
                <a:latin typeface="Courier New" pitchFamily="49" charset="0"/>
                <a:cs typeface="Courier New" pitchFamily="49" charset="0"/>
              </a:rPr>
              <a:t>			fout.write(i);</a:t>
            </a:r>
          </a:p>
          <a:p>
            <a:pPr lvl="1"/>
            <a:r>
              <a:rPr lang="en-US">
                <a:latin typeface="Courier New" pitchFamily="49" charset="0"/>
                <a:cs typeface="Courier New" pitchFamily="49" charset="0"/>
              </a:rPr>
              <a:t>		} while (i!=-1);</a:t>
            </a:r>
          </a:p>
          <a:p>
            <a:pPr lvl="1"/>
            <a:r>
              <a:rPr lang="en-US">
                <a:latin typeface="Courier New" pitchFamily="49" charset="0"/>
                <a:cs typeface="Courier New" pitchFamily="49" charset="0"/>
              </a:rPr>
              <a:t>	}</a:t>
            </a:r>
          </a:p>
          <a:p>
            <a:pPr lvl="1"/>
            <a:r>
              <a:rPr lang="en-US">
                <a:latin typeface="Courier New" pitchFamily="49" charset="0"/>
                <a:cs typeface="Courier New" pitchFamily="49" charset="0"/>
              </a:rPr>
              <a:t>	catch (IOException e){</a:t>
            </a:r>
          </a:p>
          <a:p>
            <a:pPr lvl="1"/>
            <a:r>
              <a:rPr lang="en-US">
                <a:latin typeface="Courier New" pitchFamily="49" charset="0"/>
                <a:cs typeface="Courier New" pitchFamily="49" charset="0"/>
              </a:rPr>
              <a:t>		System.out.println("File Error");</a:t>
            </a:r>
          </a:p>
          <a:p>
            <a:pPr lvl="1"/>
            <a:r>
              <a:rPr lang="en-US">
                <a:latin typeface="Courier New" pitchFamily="49" charset="0"/>
                <a:cs typeface="Courier New" pitchFamily="49" charset="0"/>
              </a:rPr>
              <a:t>	}</a:t>
            </a:r>
          </a:p>
          <a:p>
            <a:pPr lvl="1"/>
            <a:r>
              <a:rPr lang="en-US">
                <a:latin typeface="Courier New" pitchFamily="49" charset="0"/>
                <a:cs typeface="Courier New" pitchFamily="49" charset="0"/>
              </a:rPr>
              <a:t>	fin.close();		</a:t>
            </a:r>
          </a:p>
          <a:p>
            <a:pPr lvl="1"/>
            <a:r>
              <a:rPr lang="en-US">
                <a:latin typeface="Courier New" pitchFamily="49" charset="0"/>
                <a:cs typeface="Courier New" pitchFamily="49" charset="0"/>
              </a:rPr>
              <a:t>	fout.close();</a:t>
            </a:r>
          </a:p>
          <a:p>
            <a:pPr lvl="1"/>
            <a:r>
              <a:rPr lang="en-US">
                <a:latin typeface="Courier New" pitchFamily="49" charset="0"/>
                <a:cs typeface="Courier New" pitchFamily="49" charset="0"/>
              </a:rPr>
              <a:t>  }</a:t>
            </a:r>
          </a:p>
          <a:p>
            <a:pPr lvl="1"/>
            <a:r>
              <a:rPr lang="en-US">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p:cNvSpPr>
          <p:nvPr>
            <p:ph idx="4294967295"/>
          </p:nvPr>
        </p:nvSpPr>
        <p:spPr>
          <a:xfrm>
            <a:off x="914400" y="1066800"/>
            <a:ext cx="8229600" cy="5029200"/>
          </a:xfrm>
        </p:spPr>
        <p:txBody>
          <a:bodyPr/>
          <a:lstStyle/>
          <a:p>
            <a:pPr algn="just" eaLnBrk="1" hangingPunct="1"/>
            <a:r>
              <a:rPr sz="2400" smtClean="0">
                <a:solidFill>
                  <a:schemeClr val="tx1"/>
                </a:solidFill>
                <a:cs typeface="Arial" charset="0"/>
              </a:rPr>
              <a:t>Object serialization is the process of saving an object's state to a sequence of bytes (on disk), as well as the process of rebuilding those bytes into a live object at some future time </a:t>
            </a:r>
          </a:p>
          <a:p>
            <a:pPr algn="just" eaLnBrk="1" hangingPunct="1"/>
            <a:endParaRPr sz="2400" smtClean="0">
              <a:solidFill>
                <a:schemeClr val="tx1"/>
              </a:solidFill>
              <a:cs typeface="Arial" charset="0"/>
            </a:endParaRPr>
          </a:p>
          <a:p>
            <a:pPr algn="just" eaLnBrk="1" hangingPunct="1"/>
            <a:r>
              <a:rPr sz="2400" smtClean="0">
                <a:solidFill>
                  <a:schemeClr val="tx1"/>
                </a:solidFill>
                <a:cs typeface="Arial" charset="0"/>
              </a:rPr>
              <a:t>The Java Serialization API provides a standard mechanism to handle object serialization</a:t>
            </a:r>
          </a:p>
          <a:p>
            <a:pPr algn="just" eaLnBrk="1" hangingPunct="1"/>
            <a:endParaRPr sz="2400" smtClean="0">
              <a:solidFill>
                <a:schemeClr val="tx1"/>
              </a:solidFill>
              <a:cs typeface="Arial" charset="0"/>
            </a:endParaRPr>
          </a:p>
          <a:p>
            <a:pPr algn="just" eaLnBrk="1" hangingPunct="1"/>
            <a:r>
              <a:rPr sz="2400" smtClean="0">
                <a:solidFill>
                  <a:schemeClr val="tx1"/>
                </a:solidFill>
                <a:cs typeface="Arial" charset="0"/>
              </a:rPr>
              <a:t>You can only serialize the objects of a class that implements Serializable interface</a:t>
            </a:r>
          </a:p>
        </p:txBody>
      </p:sp>
      <p:sp>
        <p:nvSpPr>
          <p:cNvPr id="129027" name="Rectangle 2"/>
          <p:cNvSpPr>
            <a:spLocks noGrp="1"/>
          </p:cNvSpPr>
          <p:nvPr>
            <p:ph type="title" idx="4294967295"/>
          </p:nvPr>
        </p:nvSpPr>
        <p:spPr>
          <a:xfrm>
            <a:off x="0" y="228600"/>
            <a:ext cx="7562850" cy="554038"/>
          </a:xfrm>
        </p:spPr>
        <p:txBody>
          <a:bodyPr>
            <a:normAutofit fontScale="90000"/>
          </a:bodyPr>
          <a:lstStyle/>
          <a:p>
            <a:pPr eaLnBrk="1" hangingPunct="1"/>
            <a:r>
              <a:rPr smtClean="0">
                <a:solidFill>
                  <a:schemeClr val="tx1"/>
                </a:solidFill>
                <a:cs typeface="Arial" charset="0"/>
              </a:rPr>
              <a:t>Serialization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p:cNvSpPr>
          <p:nvPr>
            <p:ph idx="4294967295"/>
          </p:nvPr>
        </p:nvSpPr>
        <p:spPr>
          <a:xfrm>
            <a:off x="457200" y="990600"/>
            <a:ext cx="8686800" cy="5334000"/>
          </a:xfrm>
        </p:spPr>
        <p:txBody>
          <a:bodyPr/>
          <a:lstStyle/>
          <a:p>
            <a:pPr eaLnBrk="1" hangingPunct="1">
              <a:defRPr/>
            </a:pPr>
            <a:r>
              <a:rPr sz="2200" smtClean="0">
                <a:solidFill>
                  <a:schemeClr val="tx1"/>
                </a:solidFill>
                <a:latin typeface="+mj-lt"/>
                <a:cs typeface="Arial" charset="0"/>
              </a:rPr>
              <a:t>How to Write to an </a:t>
            </a:r>
            <a:r>
              <a:rPr sz="2200" err="1" smtClean="0">
                <a:solidFill>
                  <a:schemeClr val="tx1"/>
                </a:solidFill>
                <a:latin typeface="+mj-lt"/>
                <a:cs typeface="Arial" charset="0"/>
              </a:rPr>
              <a:t>ObjectOutputStream</a:t>
            </a:r>
            <a:endParaRPr sz="2200" smtClean="0">
              <a:solidFill>
                <a:schemeClr val="tx1"/>
              </a:solidFill>
              <a:latin typeface="+mj-lt"/>
              <a:cs typeface="Arial" charset="0"/>
            </a:endParaRPr>
          </a:p>
          <a:p>
            <a:pPr lvl="1" eaLnBrk="1" hangingPunct="1">
              <a:buFont typeface="Gill Sans MT" pitchFamily="34" charset="0"/>
              <a:buNone/>
              <a:defRPr/>
            </a:pPr>
            <a:r>
              <a:rPr sz="2200" err="1" smtClean="0">
                <a:solidFill>
                  <a:schemeClr val="tx1"/>
                </a:solidFill>
                <a:latin typeface="+mj-lt"/>
                <a:cs typeface="Courier New" pitchFamily="49" charset="0"/>
              </a:rPr>
              <a:t>FileOutputStream</a:t>
            </a:r>
            <a:r>
              <a:rPr sz="2200" smtClean="0">
                <a:solidFill>
                  <a:schemeClr val="tx1"/>
                </a:solidFill>
                <a:latin typeface="+mj-lt"/>
                <a:cs typeface="Courier New" pitchFamily="49" charset="0"/>
              </a:rPr>
              <a:t> out = new </a:t>
            </a:r>
            <a:r>
              <a:rPr sz="2200" err="1" smtClean="0">
                <a:solidFill>
                  <a:schemeClr val="tx1"/>
                </a:solidFill>
                <a:latin typeface="+mj-lt"/>
                <a:cs typeface="Courier New" pitchFamily="49" charset="0"/>
              </a:rPr>
              <a:t>FileOutputStream</a:t>
            </a:r>
            <a:r>
              <a:rPr sz="2200" smtClean="0">
                <a:solidFill>
                  <a:schemeClr val="tx1"/>
                </a:solidFill>
                <a:latin typeface="+mj-lt"/>
                <a:cs typeface="Courier New" pitchFamily="49" charset="0"/>
              </a:rPr>
              <a:t>("</a:t>
            </a:r>
            <a:r>
              <a:rPr sz="2200" err="1" smtClean="0">
                <a:solidFill>
                  <a:schemeClr val="tx1"/>
                </a:solidFill>
                <a:latin typeface="+mj-lt"/>
                <a:cs typeface="Courier New" pitchFamily="49" charset="0"/>
              </a:rPr>
              <a:t>theTime</a:t>
            </a:r>
            <a:r>
              <a:rPr sz="2200" smtClean="0">
                <a:solidFill>
                  <a:schemeClr val="tx1"/>
                </a:solidFill>
                <a:latin typeface="+mj-lt"/>
                <a:cs typeface="Courier New" pitchFamily="49" charset="0"/>
              </a:rPr>
              <a:t>");</a:t>
            </a:r>
          </a:p>
          <a:p>
            <a:pPr lvl="1" eaLnBrk="1" hangingPunct="1">
              <a:buFont typeface="Gill Sans MT" pitchFamily="34" charset="0"/>
              <a:buNone/>
              <a:defRPr/>
            </a:pPr>
            <a:r>
              <a:rPr sz="2200" err="1" smtClean="0">
                <a:solidFill>
                  <a:schemeClr val="tx1"/>
                </a:solidFill>
                <a:latin typeface="+mj-lt"/>
                <a:cs typeface="Courier New" pitchFamily="49" charset="0"/>
              </a:rPr>
              <a:t>ObjectOutputStream</a:t>
            </a:r>
            <a:r>
              <a:rPr sz="2200" smtClean="0">
                <a:solidFill>
                  <a:schemeClr val="tx1"/>
                </a:solidFill>
                <a:latin typeface="+mj-lt"/>
                <a:cs typeface="Courier New" pitchFamily="49" charset="0"/>
              </a:rPr>
              <a:t> s = new </a:t>
            </a:r>
            <a:r>
              <a:rPr sz="2200" err="1" smtClean="0">
                <a:solidFill>
                  <a:schemeClr val="tx1"/>
                </a:solidFill>
                <a:latin typeface="+mj-lt"/>
                <a:cs typeface="Courier New" pitchFamily="49" charset="0"/>
              </a:rPr>
              <a:t>ObjectOutputStream</a:t>
            </a:r>
            <a:r>
              <a:rPr sz="2200" smtClean="0">
                <a:solidFill>
                  <a:schemeClr val="tx1"/>
                </a:solidFill>
                <a:latin typeface="+mj-lt"/>
                <a:cs typeface="Courier New" pitchFamily="49" charset="0"/>
              </a:rPr>
              <a:t>(out);</a:t>
            </a:r>
          </a:p>
          <a:p>
            <a:pPr lvl="1" eaLnBrk="1" hangingPunct="1">
              <a:buFont typeface="Gill Sans MT" pitchFamily="34" charset="0"/>
              <a:buNone/>
              <a:defRPr/>
            </a:pPr>
            <a:r>
              <a:rPr sz="2200" err="1" smtClean="0">
                <a:solidFill>
                  <a:schemeClr val="tx1"/>
                </a:solidFill>
                <a:latin typeface="+mj-lt"/>
                <a:cs typeface="Courier New" pitchFamily="49" charset="0"/>
              </a:rPr>
              <a:t>s.writeObject</a:t>
            </a:r>
            <a:r>
              <a:rPr sz="2200" smtClean="0">
                <a:solidFill>
                  <a:schemeClr val="tx1"/>
                </a:solidFill>
                <a:latin typeface="+mj-lt"/>
                <a:cs typeface="Courier New" pitchFamily="49" charset="0"/>
              </a:rPr>
              <a:t>("Today");</a:t>
            </a:r>
          </a:p>
          <a:p>
            <a:pPr lvl="1" eaLnBrk="1" hangingPunct="1">
              <a:buFont typeface="Gill Sans MT" pitchFamily="34" charset="0"/>
              <a:buNone/>
              <a:defRPr/>
            </a:pPr>
            <a:r>
              <a:rPr sz="2200" err="1" smtClean="0">
                <a:solidFill>
                  <a:schemeClr val="tx1"/>
                </a:solidFill>
                <a:latin typeface="+mj-lt"/>
                <a:cs typeface="Courier New" pitchFamily="49" charset="0"/>
              </a:rPr>
              <a:t>s.writeObject</a:t>
            </a:r>
            <a:r>
              <a:rPr sz="2200" smtClean="0">
                <a:solidFill>
                  <a:schemeClr val="tx1"/>
                </a:solidFill>
                <a:latin typeface="+mj-lt"/>
                <a:cs typeface="Courier New" pitchFamily="49" charset="0"/>
              </a:rPr>
              <a:t>(new Date());</a:t>
            </a:r>
          </a:p>
          <a:p>
            <a:pPr lvl="1" eaLnBrk="1" hangingPunct="1">
              <a:buFont typeface="Gill Sans MT" pitchFamily="34" charset="0"/>
              <a:buNone/>
              <a:defRPr/>
            </a:pPr>
            <a:r>
              <a:rPr sz="2200" err="1" smtClean="0">
                <a:solidFill>
                  <a:schemeClr val="tx1"/>
                </a:solidFill>
                <a:latin typeface="+mj-lt"/>
                <a:cs typeface="Courier New" pitchFamily="49" charset="0"/>
              </a:rPr>
              <a:t>s.flush</a:t>
            </a:r>
            <a:r>
              <a:rPr sz="2200" smtClean="0">
                <a:solidFill>
                  <a:schemeClr val="tx1"/>
                </a:solidFill>
                <a:latin typeface="+mj-lt"/>
                <a:cs typeface="Courier New" pitchFamily="49" charset="0"/>
              </a:rPr>
              <a:t>(); </a:t>
            </a:r>
          </a:p>
          <a:p>
            <a:pPr eaLnBrk="1" hangingPunct="1">
              <a:buFont typeface="Wingdings" pitchFamily="2" charset="2"/>
              <a:buNone/>
              <a:defRPr/>
            </a:pPr>
            <a:endParaRPr sz="2200" smtClean="0">
              <a:solidFill>
                <a:schemeClr val="tx1"/>
              </a:solidFill>
              <a:latin typeface="+mj-lt"/>
              <a:cs typeface="Arial" charset="0"/>
            </a:endParaRPr>
          </a:p>
          <a:p>
            <a:pPr eaLnBrk="1" hangingPunct="1">
              <a:defRPr/>
            </a:pPr>
            <a:r>
              <a:rPr sz="2200" smtClean="0">
                <a:solidFill>
                  <a:schemeClr val="tx1"/>
                </a:solidFill>
                <a:latin typeface="+mj-lt"/>
                <a:cs typeface="Arial" charset="0"/>
              </a:rPr>
              <a:t>How to Read from an </a:t>
            </a:r>
            <a:r>
              <a:rPr sz="2200" err="1" smtClean="0">
                <a:solidFill>
                  <a:schemeClr val="tx1"/>
                </a:solidFill>
                <a:latin typeface="+mj-lt"/>
                <a:cs typeface="Arial" charset="0"/>
              </a:rPr>
              <a:t>ObjectOutputStream</a:t>
            </a:r>
            <a:endParaRPr sz="2200" smtClean="0">
              <a:solidFill>
                <a:schemeClr val="tx1"/>
              </a:solidFill>
              <a:latin typeface="+mj-lt"/>
              <a:cs typeface="Arial" charset="0"/>
            </a:endParaRPr>
          </a:p>
          <a:p>
            <a:pPr lvl="1" eaLnBrk="1" hangingPunct="1">
              <a:buFont typeface="Arial" charset="0"/>
              <a:buNone/>
              <a:defRPr/>
            </a:pPr>
            <a:r>
              <a:rPr sz="2200" err="1" smtClean="0">
                <a:solidFill>
                  <a:schemeClr val="tx1"/>
                </a:solidFill>
                <a:latin typeface="+mj-lt"/>
                <a:cs typeface="Courier New" pitchFamily="49" charset="0"/>
              </a:rPr>
              <a:t>FileInputStream</a:t>
            </a:r>
            <a:r>
              <a:rPr sz="2200" smtClean="0">
                <a:solidFill>
                  <a:schemeClr val="tx1"/>
                </a:solidFill>
                <a:latin typeface="+mj-lt"/>
                <a:cs typeface="Courier New" pitchFamily="49" charset="0"/>
              </a:rPr>
              <a:t> in = new </a:t>
            </a:r>
            <a:r>
              <a:rPr sz="2200" err="1" smtClean="0">
                <a:solidFill>
                  <a:schemeClr val="tx1"/>
                </a:solidFill>
                <a:latin typeface="+mj-lt"/>
                <a:cs typeface="Courier New" pitchFamily="49" charset="0"/>
              </a:rPr>
              <a:t>FileInputStream</a:t>
            </a:r>
            <a:r>
              <a:rPr sz="2200" smtClean="0">
                <a:solidFill>
                  <a:schemeClr val="tx1"/>
                </a:solidFill>
                <a:latin typeface="+mj-lt"/>
                <a:cs typeface="Courier New" pitchFamily="49" charset="0"/>
              </a:rPr>
              <a:t>("</a:t>
            </a:r>
            <a:r>
              <a:rPr sz="2200" err="1" smtClean="0">
                <a:solidFill>
                  <a:schemeClr val="tx1"/>
                </a:solidFill>
                <a:latin typeface="+mj-lt"/>
                <a:cs typeface="Courier New" pitchFamily="49" charset="0"/>
              </a:rPr>
              <a:t>theTime</a:t>
            </a:r>
            <a:r>
              <a:rPr sz="2200" smtClean="0">
                <a:solidFill>
                  <a:schemeClr val="tx1"/>
                </a:solidFill>
                <a:latin typeface="+mj-lt"/>
                <a:cs typeface="Courier New" pitchFamily="49" charset="0"/>
              </a:rPr>
              <a:t>");</a:t>
            </a:r>
          </a:p>
          <a:p>
            <a:pPr lvl="1" eaLnBrk="1" hangingPunct="1">
              <a:buFont typeface="Arial" charset="0"/>
              <a:buNone/>
              <a:defRPr/>
            </a:pPr>
            <a:r>
              <a:rPr sz="2200" err="1" smtClean="0">
                <a:solidFill>
                  <a:schemeClr val="tx1"/>
                </a:solidFill>
                <a:latin typeface="+mj-lt"/>
                <a:cs typeface="Courier New" pitchFamily="49" charset="0"/>
              </a:rPr>
              <a:t>ObjectInputStream</a:t>
            </a:r>
            <a:r>
              <a:rPr sz="2200" smtClean="0">
                <a:solidFill>
                  <a:schemeClr val="tx1"/>
                </a:solidFill>
                <a:latin typeface="+mj-lt"/>
                <a:cs typeface="Courier New" pitchFamily="49" charset="0"/>
              </a:rPr>
              <a:t> s = new </a:t>
            </a:r>
            <a:r>
              <a:rPr sz="2200" err="1" smtClean="0">
                <a:solidFill>
                  <a:schemeClr val="tx1"/>
                </a:solidFill>
                <a:latin typeface="+mj-lt"/>
                <a:cs typeface="Courier New" pitchFamily="49" charset="0"/>
              </a:rPr>
              <a:t>ObjectInputStream</a:t>
            </a:r>
            <a:r>
              <a:rPr sz="2200" smtClean="0">
                <a:solidFill>
                  <a:schemeClr val="tx1"/>
                </a:solidFill>
                <a:latin typeface="+mj-lt"/>
                <a:cs typeface="Courier New" pitchFamily="49" charset="0"/>
              </a:rPr>
              <a:t>(in);</a:t>
            </a:r>
          </a:p>
          <a:p>
            <a:pPr lvl="1" eaLnBrk="1" hangingPunct="1">
              <a:buFont typeface="Arial" charset="0"/>
              <a:buNone/>
              <a:defRPr/>
            </a:pPr>
            <a:r>
              <a:rPr sz="2200" smtClean="0">
                <a:solidFill>
                  <a:schemeClr val="tx1"/>
                </a:solidFill>
                <a:latin typeface="+mj-lt"/>
                <a:cs typeface="Courier New" pitchFamily="49" charset="0"/>
              </a:rPr>
              <a:t>String today = (String)</a:t>
            </a:r>
            <a:r>
              <a:rPr sz="2200" err="1" smtClean="0">
                <a:solidFill>
                  <a:schemeClr val="tx1"/>
                </a:solidFill>
                <a:latin typeface="+mj-lt"/>
                <a:cs typeface="Courier New" pitchFamily="49" charset="0"/>
              </a:rPr>
              <a:t>s.readObject</a:t>
            </a:r>
            <a:r>
              <a:rPr sz="2200" smtClean="0">
                <a:solidFill>
                  <a:schemeClr val="tx1"/>
                </a:solidFill>
                <a:latin typeface="+mj-lt"/>
                <a:cs typeface="Courier New" pitchFamily="49" charset="0"/>
              </a:rPr>
              <a:t>();</a:t>
            </a:r>
          </a:p>
          <a:p>
            <a:pPr lvl="1" eaLnBrk="1" hangingPunct="1">
              <a:buFont typeface="Arial" charset="0"/>
              <a:buNone/>
              <a:defRPr/>
            </a:pPr>
            <a:r>
              <a:rPr sz="2200" smtClean="0">
                <a:solidFill>
                  <a:schemeClr val="tx1"/>
                </a:solidFill>
                <a:latin typeface="+mj-lt"/>
                <a:cs typeface="Courier New" pitchFamily="49" charset="0"/>
              </a:rPr>
              <a:t>Date date = (Date)</a:t>
            </a:r>
            <a:r>
              <a:rPr sz="2200" err="1" smtClean="0">
                <a:solidFill>
                  <a:schemeClr val="tx1"/>
                </a:solidFill>
                <a:latin typeface="+mj-lt"/>
                <a:cs typeface="Courier New" pitchFamily="49" charset="0"/>
              </a:rPr>
              <a:t>s.readObject</a:t>
            </a:r>
            <a:r>
              <a:rPr sz="2200" smtClean="0">
                <a:solidFill>
                  <a:schemeClr val="tx1"/>
                </a:solidFill>
                <a:latin typeface="+mj-lt"/>
                <a:cs typeface="Courier New" pitchFamily="49" charset="0"/>
              </a:rPr>
              <a:t>();</a:t>
            </a:r>
          </a:p>
        </p:txBody>
      </p:sp>
      <p:sp>
        <p:nvSpPr>
          <p:cNvPr id="130051" name="Rectangle 2"/>
          <p:cNvSpPr>
            <a:spLocks noGrp="1"/>
          </p:cNvSpPr>
          <p:nvPr>
            <p:ph type="title" idx="4294967295"/>
          </p:nvPr>
        </p:nvSpPr>
        <p:spPr>
          <a:xfrm>
            <a:off x="0" y="152400"/>
            <a:ext cx="7562850" cy="554038"/>
          </a:xfrm>
        </p:spPr>
        <p:txBody>
          <a:bodyPr>
            <a:normAutofit fontScale="90000"/>
          </a:bodyPr>
          <a:lstStyle/>
          <a:p>
            <a:pPr eaLnBrk="1" hangingPunct="1"/>
            <a:r>
              <a:rPr smtClean="0">
                <a:solidFill>
                  <a:schemeClr val="tx1"/>
                </a:solidFill>
                <a:cs typeface="Arial" charset="0"/>
              </a:rPr>
              <a:t>Serializing Objects</a:t>
            </a:r>
            <a:endParaRPr lang="en-GB"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p:cNvSpPr>
          <p:nvPr>
            <p:ph idx="4294967295"/>
          </p:nvPr>
        </p:nvSpPr>
        <p:spPr>
          <a:xfrm>
            <a:off x="0" y="990600"/>
            <a:ext cx="8229600" cy="5029200"/>
          </a:xfrm>
        </p:spPr>
        <p:txBody>
          <a:bodyPr>
            <a:normAutofit fontScale="77500" lnSpcReduction="20000"/>
          </a:bodyPr>
          <a:lstStyle/>
          <a:p>
            <a:pPr eaLnBrk="1" hangingPunct="1">
              <a:lnSpc>
                <a:spcPct val="80000"/>
              </a:lnSpc>
              <a:buFont typeface="Arial" charset="0"/>
              <a:buNone/>
            </a:pPr>
            <a:r>
              <a:rPr smtClean="0">
                <a:solidFill>
                  <a:schemeClr val="tx1"/>
                </a:solidFill>
                <a:latin typeface="Courier New" pitchFamily="49" charset="0"/>
                <a:cs typeface="Courier New" pitchFamily="49" charset="0"/>
              </a:rPr>
              <a:t>package m10.io;</a:t>
            </a:r>
          </a:p>
          <a:p>
            <a:pPr eaLnBrk="1" hangingPunct="1">
              <a:lnSpc>
                <a:spcPct val="80000"/>
              </a:lnSpc>
              <a:buFont typeface="Arial" charset="0"/>
              <a:buNone/>
            </a:pPr>
            <a:r>
              <a:rPr smtClean="0">
                <a:solidFill>
                  <a:schemeClr val="tx1"/>
                </a:solidFill>
                <a:latin typeface="Courier New" pitchFamily="49" charset="0"/>
                <a:cs typeface="Courier New" pitchFamily="49" charset="0"/>
              </a:rPr>
              <a:t>import java.io.*;</a:t>
            </a:r>
          </a:p>
          <a:p>
            <a:pPr eaLnBrk="1" hangingPunct="1">
              <a:buFont typeface="Wingdings" pitchFamily="2" charset="2"/>
              <a:buNone/>
            </a:pPr>
            <a:endParaRPr smtClean="0">
              <a:solidFill>
                <a:schemeClr val="tx1"/>
              </a:solidFill>
              <a:latin typeface="Courier New" pitchFamily="49" charset="0"/>
              <a:cs typeface="Courier New" pitchFamily="49" charset="0"/>
            </a:endParaRPr>
          </a:p>
          <a:p>
            <a:pPr eaLnBrk="1" hangingPunct="1">
              <a:buFont typeface="Wingdings" pitchFamily="2" charset="2"/>
              <a:buNone/>
            </a:pPr>
            <a:r>
              <a:rPr smtClean="0">
                <a:solidFill>
                  <a:schemeClr val="tx1"/>
                </a:solidFill>
                <a:latin typeface="Courier New" pitchFamily="49" charset="0"/>
                <a:cs typeface="Courier New" pitchFamily="49" charset="0"/>
              </a:rPr>
              <a:t>public class MyClass implements Serializable {</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String s;</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int i;</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double d;</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public MyClass(String s, int i, double d) {</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this.s = s;</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this.i = i;</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this.d = d; </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public String toString() {</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return “s=“ + s + “; i=“ + i + “; d=“ + d;	</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a:t>
            </a:r>
          </a:p>
          <a:p>
            <a:pPr eaLnBrk="1" hangingPunct="1">
              <a:lnSpc>
                <a:spcPct val="80000"/>
              </a:lnSpc>
              <a:buFont typeface="Wingdings" pitchFamily="2" charset="2"/>
              <a:buNone/>
            </a:pPr>
            <a:r>
              <a:rPr b="1" smtClean="0">
                <a:solidFill>
                  <a:schemeClr val="tx1"/>
                </a:solidFill>
                <a:latin typeface="Courier New" pitchFamily="49" charset="0"/>
                <a:cs typeface="Courier New" pitchFamily="49" charset="0"/>
              </a:rPr>
              <a:t> </a:t>
            </a:r>
          </a:p>
          <a:p>
            <a:pPr eaLnBrk="1" hangingPunct="1">
              <a:lnSpc>
                <a:spcPct val="80000"/>
              </a:lnSpc>
              <a:buFont typeface="Wingdings" pitchFamily="2" charset="2"/>
              <a:buNone/>
            </a:pPr>
            <a:r>
              <a:rPr b="1" smtClean="0">
                <a:solidFill>
                  <a:schemeClr val="tx1"/>
                </a:solidFill>
                <a:latin typeface="Courier New" pitchFamily="49" charset="0"/>
                <a:cs typeface="Courier New" pitchFamily="49" charset="0"/>
              </a:rPr>
              <a:t> </a:t>
            </a:r>
          </a:p>
        </p:txBody>
      </p:sp>
      <p:sp>
        <p:nvSpPr>
          <p:cNvPr id="131075" name="Rectangle 2"/>
          <p:cNvSpPr>
            <a:spLocks noGrp="1"/>
          </p:cNvSpPr>
          <p:nvPr>
            <p:ph type="title" idx="4294967295"/>
          </p:nvPr>
        </p:nvSpPr>
        <p:spPr>
          <a:xfrm>
            <a:off x="0" y="228600"/>
            <a:ext cx="7562850" cy="554038"/>
          </a:xfrm>
        </p:spPr>
        <p:txBody>
          <a:bodyPr>
            <a:normAutofit fontScale="90000"/>
          </a:bodyPr>
          <a:lstStyle/>
          <a:p>
            <a:pPr eaLnBrk="1" hangingPunct="1"/>
            <a:r>
              <a:rPr smtClean="0">
                <a:solidFill>
                  <a:schemeClr val="tx1"/>
                </a:solidFill>
                <a:cs typeface="Arial" charset="0"/>
              </a:rPr>
              <a:t>Object Serialization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0" y="0"/>
            <a:ext cx="9144000" cy="336550"/>
          </a:xfrm>
          <a:prstGeom prst="rect">
            <a:avLst/>
          </a:prstGeom>
          <a:noFill/>
          <a:ln w="9525">
            <a:noFill/>
            <a:miter lim="800000"/>
            <a:headEnd/>
            <a:tailEnd/>
          </a:ln>
        </p:spPr>
        <p:txBody>
          <a:bodyPr>
            <a:spAutoFit/>
          </a:bodyPr>
          <a:lstStyle/>
          <a:p>
            <a:pPr defTabSz="457200"/>
            <a:endParaRPr lang="en-US" sz="1600">
              <a:latin typeface="Times New Roman" pitchFamily="18" charset="0"/>
            </a:endParaRPr>
          </a:p>
        </p:txBody>
      </p:sp>
      <p:sp>
        <p:nvSpPr>
          <p:cNvPr id="132099" name="Rectangle 4"/>
          <p:cNvSpPr>
            <a:spLocks noGrp="1"/>
          </p:cNvSpPr>
          <p:nvPr>
            <p:ph idx="4294967295"/>
          </p:nvPr>
        </p:nvSpPr>
        <p:spPr>
          <a:xfrm>
            <a:off x="152400" y="990600"/>
            <a:ext cx="8991600" cy="5716588"/>
          </a:xfrm>
        </p:spPr>
        <p:txBody>
          <a:bodyPr>
            <a:normAutofit lnSpcReduction="10000"/>
          </a:bodyPr>
          <a:lstStyle/>
          <a:p>
            <a:pPr eaLnBrk="1" hangingPunct="1">
              <a:lnSpc>
                <a:spcPct val="80000"/>
              </a:lnSpc>
              <a:buFont typeface="Arial" charset="0"/>
              <a:buNone/>
            </a:pPr>
            <a:r>
              <a:rPr sz="1800" smtClean="0">
                <a:solidFill>
                  <a:schemeClr val="tx1"/>
                </a:solidFill>
                <a:latin typeface="Courier New" pitchFamily="49" charset="0"/>
                <a:cs typeface="Courier New" pitchFamily="49" charset="0"/>
              </a:rPr>
              <a:t>public class SerializationDemo {</a:t>
            </a:r>
          </a:p>
          <a:p>
            <a:pPr eaLnBrk="1" hangingPunct="1">
              <a:buFont typeface="Wingdings" pitchFamily="2" charset="2"/>
              <a:buNone/>
            </a:pPr>
            <a:r>
              <a:rPr sz="1800" b="1" smtClean="0">
                <a:solidFill>
                  <a:schemeClr val="tx1"/>
                </a:solidFill>
                <a:latin typeface="Courier New" pitchFamily="49" charset="0"/>
                <a:cs typeface="Courier New" pitchFamily="49" charset="0"/>
              </a:rPr>
              <a:t>	</a:t>
            </a:r>
          </a:p>
          <a:p>
            <a:pPr eaLnBrk="1" hangingPunct="1">
              <a:buFont typeface="Wingdings" pitchFamily="2" charset="2"/>
              <a:buNone/>
            </a:pPr>
            <a:r>
              <a:rPr sz="1800" smtClean="0">
                <a:solidFill>
                  <a:schemeClr val="tx1"/>
                </a:solidFill>
                <a:latin typeface="Courier New" pitchFamily="49" charset="0"/>
                <a:cs typeface="Courier New" pitchFamily="49" charset="0"/>
              </a:rPr>
              <a:t>public static void main(String args[]) {</a:t>
            </a:r>
          </a:p>
          <a:p>
            <a:pPr eaLnBrk="1" hangingPunct="1">
              <a:buFont typeface="Wingdings" pitchFamily="2" charset="2"/>
              <a:buNone/>
            </a:pPr>
            <a:r>
              <a:rPr sz="1800" smtClean="0">
                <a:solidFill>
                  <a:schemeClr val="tx1"/>
                </a:solidFill>
                <a:latin typeface="Courier New" pitchFamily="49" charset="0"/>
                <a:cs typeface="Courier New" pitchFamily="49" charset="0"/>
              </a:rPr>
              <a:t>		try {</a:t>
            </a:r>
          </a:p>
          <a:p>
            <a:pPr eaLnBrk="1" hangingPunct="1">
              <a:buFont typeface="Wingdings" pitchFamily="2" charset="2"/>
              <a:buNone/>
            </a:pPr>
            <a:r>
              <a:rPr sz="1800" smtClean="0">
                <a:solidFill>
                  <a:schemeClr val="tx1"/>
                </a:solidFill>
                <a:latin typeface="Courier New" pitchFamily="49" charset="0"/>
                <a:cs typeface="Courier New" pitchFamily="49" charset="0"/>
              </a:rPr>
              <a:t>		      MyClass object1 = new MyClass(“Hello”, -7, 2.7e10);</a:t>
            </a:r>
          </a:p>
          <a:p>
            <a:pPr eaLnBrk="1" hangingPunct="1">
              <a:buFont typeface="Wingdings" pitchFamily="2" charset="2"/>
              <a:buNone/>
            </a:pPr>
            <a:r>
              <a:rPr sz="1800" smtClean="0">
                <a:solidFill>
                  <a:schemeClr val="tx1"/>
                </a:solidFill>
                <a:latin typeface="Courier New" pitchFamily="49" charset="0"/>
                <a:cs typeface="Courier New" pitchFamily="49" charset="0"/>
              </a:rPr>
              <a:t>	              System.out.println(“object1; “ + object1);</a:t>
            </a:r>
          </a:p>
          <a:p>
            <a:pPr eaLnBrk="1" hangingPunct="1">
              <a:buFont typeface="Wingdings" pitchFamily="2" charset="2"/>
              <a:buNone/>
            </a:pPr>
            <a:r>
              <a:rPr sz="1800" smtClean="0">
                <a:solidFill>
                  <a:schemeClr val="tx1"/>
                </a:solidFill>
                <a:latin typeface="Courier New" pitchFamily="49" charset="0"/>
                <a:cs typeface="Courier New" pitchFamily="49" charset="0"/>
              </a:rPr>
              <a:t>	              FileOutputStream fos = new FileOutputStream(“serial”);</a:t>
            </a:r>
          </a:p>
          <a:p>
            <a:pPr eaLnBrk="1" hangingPunct="1">
              <a:buFont typeface="Wingdings" pitchFamily="2" charset="2"/>
              <a:buNone/>
            </a:pPr>
            <a:r>
              <a:rPr sz="1800" smtClean="0">
                <a:solidFill>
                  <a:schemeClr val="tx1"/>
                </a:solidFill>
                <a:latin typeface="Courier New" pitchFamily="49" charset="0"/>
                <a:cs typeface="Courier New" pitchFamily="49" charset="0"/>
              </a:rPr>
              <a:t>		      ObjectOutputStream oos = new ObjectOutputStream(fos);</a:t>
            </a:r>
          </a:p>
          <a:p>
            <a:pPr eaLnBrk="1" hangingPunct="1">
              <a:buFont typeface="Wingdings" pitchFamily="2" charset="2"/>
              <a:buNone/>
            </a:pPr>
            <a:r>
              <a:rPr sz="1800" smtClean="0">
                <a:solidFill>
                  <a:schemeClr val="tx1"/>
                </a:solidFill>
                <a:latin typeface="Courier New" pitchFamily="49" charset="0"/>
                <a:cs typeface="Courier New" pitchFamily="49" charset="0"/>
              </a:rPr>
              <a:t>		      oos.writeObject(object1);</a:t>
            </a:r>
          </a:p>
          <a:p>
            <a:pPr eaLnBrk="1" hangingPunct="1">
              <a:buFont typeface="Wingdings" pitchFamily="2" charset="2"/>
              <a:buNone/>
            </a:pPr>
            <a:r>
              <a:rPr sz="1800" smtClean="0">
                <a:solidFill>
                  <a:schemeClr val="tx1"/>
                </a:solidFill>
                <a:latin typeface="Courier New" pitchFamily="49" charset="0"/>
                <a:cs typeface="Courier New" pitchFamily="49" charset="0"/>
              </a:rPr>
              <a:t>		      oos.flush();</a:t>
            </a:r>
          </a:p>
          <a:p>
            <a:pPr eaLnBrk="1" hangingPunct="1">
              <a:buFont typeface="Wingdings" pitchFamily="2" charset="2"/>
              <a:buNone/>
            </a:pPr>
            <a:r>
              <a:rPr sz="1800" smtClean="0">
                <a:solidFill>
                  <a:schemeClr val="tx1"/>
                </a:solidFill>
                <a:latin typeface="Courier New" pitchFamily="49" charset="0"/>
                <a:cs typeface="Courier New" pitchFamily="49" charset="0"/>
              </a:rPr>
              <a:t>		      oos.close();</a:t>
            </a:r>
          </a:p>
          <a:p>
            <a:pPr eaLnBrk="1" hangingPunct="1">
              <a:buFont typeface="Wingdings" pitchFamily="2" charset="2"/>
              <a:buNone/>
            </a:pPr>
            <a:r>
              <a:rPr sz="1800" smtClean="0">
                <a:solidFill>
                  <a:schemeClr val="tx1"/>
                </a:solidFill>
                <a:latin typeface="Courier New" pitchFamily="49" charset="0"/>
                <a:cs typeface="Courier New" pitchFamily="49" charset="0"/>
              </a:rPr>
              <a:t>		}</a:t>
            </a:r>
          </a:p>
          <a:p>
            <a:pPr eaLnBrk="1" hangingPunct="1">
              <a:buFont typeface="Wingdings" pitchFamily="2" charset="2"/>
              <a:buNone/>
            </a:pPr>
            <a:r>
              <a:rPr sz="1800" smtClean="0">
                <a:solidFill>
                  <a:schemeClr val="tx1"/>
                </a:solidFill>
                <a:latin typeface="Courier New" pitchFamily="49" charset="0"/>
                <a:cs typeface="Courier New" pitchFamily="49" charset="0"/>
              </a:rPr>
              <a:t> 		catch(Exception e) {</a:t>
            </a:r>
          </a:p>
          <a:p>
            <a:pPr eaLnBrk="1" hangingPunct="1">
              <a:buFont typeface="Wingdings" pitchFamily="2" charset="2"/>
              <a:buNone/>
            </a:pPr>
            <a:r>
              <a:rPr sz="1800" smtClean="0">
                <a:solidFill>
                  <a:schemeClr val="tx1"/>
                </a:solidFill>
                <a:latin typeface="Courier New" pitchFamily="49" charset="0"/>
                <a:cs typeface="Courier New" pitchFamily="49" charset="0"/>
              </a:rPr>
              <a:t>		    System.out.println(“Exception during serialization:“+ e);</a:t>
            </a:r>
          </a:p>
          <a:p>
            <a:pPr eaLnBrk="1" hangingPunct="1">
              <a:buFont typeface="Wingdings" pitchFamily="2" charset="2"/>
              <a:buNone/>
            </a:pPr>
            <a:r>
              <a:rPr sz="1800" smtClean="0">
                <a:solidFill>
                  <a:schemeClr val="tx1"/>
                </a:solidFill>
                <a:latin typeface="Courier New" pitchFamily="49" charset="0"/>
                <a:cs typeface="Courier New" pitchFamily="49" charset="0"/>
              </a:rPr>
              <a:t>		      System.exit(0);</a:t>
            </a:r>
          </a:p>
          <a:p>
            <a:pPr eaLnBrk="1" hangingPunct="1">
              <a:buFont typeface="Wingdings" pitchFamily="2" charset="2"/>
              <a:buNone/>
            </a:pPr>
            <a:r>
              <a:rPr sz="1800" smtClean="0">
                <a:solidFill>
                  <a:schemeClr val="tx1"/>
                </a:solidFill>
                <a:latin typeface="Courier New" pitchFamily="49" charset="0"/>
                <a:cs typeface="Courier New" pitchFamily="49" charset="0"/>
              </a:rPr>
              <a:t>		}</a:t>
            </a:r>
          </a:p>
        </p:txBody>
      </p:sp>
      <p:sp>
        <p:nvSpPr>
          <p:cNvPr id="132100" name="Rectangle 3"/>
          <p:cNvSpPr>
            <a:spLocks noGrp="1"/>
          </p:cNvSpPr>
          <p:nvPr>
            <p:ph type="title" idx="4294967295"/>
          </p:nvPr>
        </p:nvSpPr>
        <p:spPr>
          <a:xfrm>
            <a:off x="0" y="130175"/>
            <a:ext cx="7562850" cy="554038"/>
          </a:xfrm>
        </p:spPr>
        <p:txBody>
          <a:bodyPr>
            <a:normAutofit fontScale="90000"/>
          </a:bodyPr>
          <a:lstStyle/>
          <a:p>
            <a:pPr eaLnBrk="1" hangingPunct="1"/>
            <a:r>
              <a:rPr smtClean="0">
                <a:solidFill>
                  <a:schemeClr val="tx1"/>
                </a:solidFill>
                <a:cs typeface="Arial" charset="0"/>
              </a:rPr>
              <a:t>Object Serialization (Contd.).</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p:cNvSpPr>
          <p:nvPr>
            <p:ph idx="4294967295"/>
          </p:nvPr>
        </p:nvSpPr>
        <p:spPr>
          <a:xfrm>
            <a:off x="457200" y="990600"/>
            <a:ext cx="8686800" cy="5029200"/>
          </a:xfrm>
        </p:spPr>
        <p:txBody>
          <a:bodyPr>
            <a:normAutofit fontScale="85000" lnSpcReduction="20000"/>
          </a:bodyPr>
          <a:lstStyle/>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Object Deserialization</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try {	</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MyClass object2;</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FileInputStream fis = new FileInputStream(“serial”);</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ObjectInputStream ois = new ObjectInputSream(fis);</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object2 = (MyClass)ois.readObject();</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ois.close();</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System.out.println(“object2: “ + object2); </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catch(Exception e) {</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System.out.println(“Exception during deserialization: “ + e);</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System.exit(0);</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	}</a:t>
            </a:r>
          </a:p>
          <a:p>
            <a:pPr eaLnBrk="1" hangingPunct="1">
              <a:lnSpc>
                <a:spcPct val="80000"/>
              </a:lnSpc>
              <a:buFont typeface="Wingdings" pitchFamily="2" charset="2"/>
              <a:buNone/>
            </a:pPr>
            <a:r>
              <a:rPr smtClean="0">
                <a:solidFill>
                  <a:schemeClr val="tx1"/>
                </a:solidFill>
                <a:latin typeface="Courier New" pitchFamily="49" charset="0"/>
                <a:cs typeface="Courier New" pitchFamily="49" charset="0"/>
              </a:rPr>
              <a:t>}</a:t>
            </a:r>
          </a:p>
          <a:p>
            <a:pPr eaLnBrk="1" hangingPunct="1">
              <a:lnSpc>
                <a:spcPct val="80000"/>
              </a:lnSpc>
              <a:buFont typeface="Wingdings" pitchFamily="2" charset="2"/>
              <a:buNone/>
            </a:pPr>
            <a:endParaRPr smtClean="0">
              <a:solidFill>
                <a:schemeClr val="tx1"/>
              </a:solidFill>
              <a:latin typeface="Courier New" pitchFamily="49" charset="0"/>
              <a:cs typeface="Courier New" pitchFamily="49" charset="0"/>
            </a:endParaRPr>
          </a:p>
        </p:txBody>
      </p:sp>
      <p:sp>
        <p:nvSpPr>
          <p:cNvPr id="133123" name="Rectangle 2"/>
          <p:cNvSpPr>
            <a:spLocks noGrp="1"/>
          </p:cNvSpPr>
          <p:nvPr>
            <p:ph type="title" idx="4294967295"/>
          </p:nvPr>
        </p:nvSpPr>
        <p:spPr>
          <a:xfrm>
            <a:off x="0" y="152400"/>
            <a:ext cx="7562850" cy="554038"/>
          </a:xfrm>
        </p:spPr>
        <p:txBody>
          <a:bodyPr>
            <a:normAutofit fontScale="90000"/>
          </a:bodyPr>
          <a:lstStyle/>
          <a:p>
            <a:pPr eaLnBrk="1" hangingPunct="1"/>
            <a:r>
              <a:rPr smtClean="0">
                <a:solidFill>
                  <a:schemeClr val="tx1"/>
                </a:solidFill>
                <a:cs typeface="Arial" charset="0"/>
              </a:rPr>
              <a:t>Object Serialization (Contd.).</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p:cNvSpPr>
          <p:nvPr>
            <p:ph idx="4294967295"/>
          </p:nvPr>
        </p:nvSpPr>
        <p:spPr>
          <a:xfrm>
            <a:off x="533400" y="990600"/>
            <a:ext cx="8610600" cy="5334000"/>
          </a:xfrm>
        </p:spPr>
        <p:txBody>
          <a:bodyPr>
            <a:normAutofit fontScale="92500" lnSpcReduction="20000"/>
          </a:bodyPr>
          <a:lstStyle/>
          <a:p>
            <a:pPr eaLnBrk="1" hangingPunct="1">
              <a:defRPr/>
            </a:pPr>
            <a:r>
              <a:rPr sz="2400">
                <a:solidFill>
                  <a:schemeClr val="tx1"/>
                </a:solidFill>
              </a:rPr>
              <a:t>Match the streams with the appropriate phrases in column B</a:t>
            </a:r>
          </a:p>
          <a:p>
            <a:pPr eaLnBrk="1" hangingPunct="1">
              <a:defRPr/>
            </a:pPr>
            <a:endParaRPr sz="2400">
              <a:solidFill>
                <a:schemeClr val="tx1"/>
              </a:solidFill>
            </a:endParaRPr>
          </a:p>
          <a:p>
            <a:pPr eaLnBrk="1" hangingPunct="1">
              <a:buFont typeface="Wingdings" pitchFamily="2" charset="2"/>
              <a:buNone/>
              <a:defRPr/>
            </a:pPr>
            <a:r>
              <a:rPr sz="2400">
                <a:solidFill>
                  <a:schemeClr val="tx1"/>
                </a:solidFill>
              </a:rPr>
              <a:t>		Column A			</a:t>
            </a:r>
            <a:r>
              <a:rPr sz="2400" smtClean="0">
                <a:solidFill>
                  <a:schemeClr val="tx1"/>
                </a:solidFill>
              </a:rPr>
              <a:t>				Column </a:t>
            </a:r>
            <a:r>
              <a:rPr sz="2400">
                <a:solidFill>
                  <a:schemeClr val="tx1"/>
                </a:solidFill>
              </a:rPr>
              <a:t>B</a:t>
            </a:r>
          </a:p>
          <a:p>
            <a:pPr eaLnBrk="1" hangingPunct="1">
              <a:defRPr/>
            </a:pPr>
            <a:endParaRPr sz="2400">
              <a:solidFill>
                <a:schemeClr val="tx1"/>
              </a:solidFill>
            </a:endParaRPr>
          </a:p>
          <a:p>
            <a:pPr marL="457200" indent="-457200" eaLnBrk="1" hangingPunct="1">
              <a:buFont typeface="+mj-lt"/>
              <a:buAutoNum type="arabicPeriod"/>
              <a:defRPr/>
            </a:pPr>
            <a:r>
              <a:rPr sz="2400" err="1">
                <a:solidFill>
                  <a:schemeClr val="tx1"/>
                </a:solidFill>
              </a:rPr>
              <a:t>FileWriter</a:t>
            </a:r>
            <a:r>
              <a:rPr sz="2400">
                <a:solidFill>
                  <a:schemeClr val="tx1"/>
                </a:solidFill>
              </a:rPr>
              <a:t>			</a:t>
            </a:r>
            <a:r>
              <a:rPr sz="2400" smtClean="0">
                <a:solidFill>
                  <a:schemeClr val="tx1"/>
                </a:solidFill>
              </a:rPr>
              <a:t>      Byte </a:t>
            </a:r>
            <a:r>
              <a:rPr sz="2400">
                <a:solidFill>
                  <a:schemeClr val="tx1"/>
                </a:solidFill>
              </a:rPr>
              <a:t>stream for reading from file</a:t>
            </a:r>
          </a:p>
          <a:p>
            <a:pPr marL="457200" indent="-457200" eaLnBrk="1" hangingPunct="1">
              <a:buFont typeface="+mj-lt"/>
              <a:buAutoNum type="arabicPeriod"/>
              <a:defRPr/>
            </a:pPr>
            <a:endParaRPr sz="2400">
              <a:solidFill>
                <a:schemeClr val="tx1"/>
              </a:solidFill>
            </a:endParaRPr>
          </a:p>
          <a:p>
            <a:pPr marL="457200" indent="-457200" eaLnBrk="1" hangingPunct="1">
              <a:buFont typeface="+mj-lt"/>
              <a:buAutoNum type="arabicPeriod"/>
              <a:defRPr/>
            </a:pPr>
            <a:r>
              <a:rPr sz="2400" err="1">
                <a:solidFill>
                  <a:schemeClr val="tx1"/>
                </a:solidFill>
              </a:rPr>
              <a:t>FileInputStream</a:t>
            </a:r>
            <a:r>
              <a:rPr sz="2400">
                <a:solidFill>
                  <a:schemeClr val="tx1"/>
                </a:solidFill>
              </a:rPr>
              <a:t>		Character stream for reading from file</a:t>
            </a:r>
          </a:p>
          <a:p>
            <a:pPr marL="457200" indent="-457200" eaLnBrk="1" hangingPunct="1">
              <a:buFont typeface="+mj-lt"/>
              <a:buAutoNum type="arabicPeriod"/>
              <a:defRPr/>
            </a:pPr>
            <a:endParaRPr sz="2400">
              <a:solidFill>
                <a:schemeClr val="tx1"/>
              </a:solidFill>
            </a:endParaRPr>
          </a:p>
          <a:p>
            <a:pPr marL="457200" indent="-457200" eaLnBrk="1" hangingPunct="1">
              <a:buFont typeface="+mj-lt"/>
              <a:buAutoNum type="arabicPeriod"/>
              <a:defRPr/>
            </a:pPr>
            <a:r>
              <a:rPr sz="2400" err="1">
                <a:solidFill>
                  <a:schemeClr val="tx1"/>
                </a:solidFill>
              </a:rPr>
              <a:t>FileOutputStream</a:t>
            </a:r>
            <a:r>
              <a:rPr sz="2400">
                <a:solidFill>
                  <a:schemeClr val="tx1"/>
                </a:solidFill>
              </a:rPr>
              <a:t>	</a:t>
            </a:r>
            <a:r>
              <a:rPr sz="2400" smtClean="0">
                <a:solidFill>
                  <a:schemeClr val="tx1"/>
                </a:solidFill>
              </a:rPr>
              <a:t>Character </a:t>
            </a:r>
            <a:r>
              <a:rPr sz="2400">
                <a:solidFill>
                  <a:schemeClr val="tx1"/>
                </a:solidFill>
              </a:rPr>
              <a:t>stream for writing to a file</a:t>
            </a:r>
          </a:p>
          <a:p>
            <a:pPr marL="457200" indent="-457200" eaLnBrk="1" hangingPunct="1">
              <a:buFont typeface="+mj-lt"/>
              <a:buAutoNum type="arabicPeriod"/>
              <a:defRPr/>
            </a:pPr>
            <a:endParaRPr sz="2400">
              <a:solidFill>
                <a:schemeClr val="tx1"/>
              </a:solidFill>
            </a:endParaRPr>
          </a:p>
          <a:p>
            <a:pPr marL="457200" indent="-457200" eaLnBrk="1" hangingPunct="1">
              <a:buFont typeface="+mj-lt"/>
              <a:buAutoNum type="arabicPeriod"/>
              <a:defRPr/>
            </a:pPr>
            <a:r>
              <a:rPr sz="2400" err="1">
                <a:solidFill>
                  <a:schemeClr val="tx1"/>
                </a:solidFill>
              </a:rPr>
              <a:t>FileReader</a:t>
            </a:r>
            <a:r>
              <a:rPr sz="2400">
                <a:solidFill>
                  <a:schemeClr val="tx1"/>
                </a:solidFill>
              </a:rPr>
              <a:t>			Byte stream for writing to a file</a:t>
            </a:r>
          </a:p>
          <a:p>
            <a:pPr eaLnBrk="1" hangingPunct="1">
              <a:defRPr/>
            </a:pPr>
            <a:endParaRPr sz="2200" smtClean="0">
              <a:solidFill>
                <a:schemeClr val="tx1"/>
              </a:solidFill>
              <a:latin typeface="+mj-lt"/>
              <a:cs typeface="Arial" charset="0"/>
            </a:endParaRPr>
          </a:p>
        </p:txBody>
      </p:sp>
      <p:sp>
        <p:nvSpPr>
          <p:cNvPr id="134147" name="Rectangle 2"/>
          <p:cNvSpPr>
            <a:spLocks noGrp="1"/>
          </p:cNvSpPr>
          <p:nvPr>
            <p:ph type="title" idx="4294967295"/>
          </p:nvPr>
        </p:nvSpPr>
        <p:spPr>
          <a:xfrm>
            <a:off x="0" y="152400"/>
            <a:ext cx="7562850" cy="554038"/>
          </a:xfrm>
        </p:spPr>
        <p:txBody>
          <a:bodyPr>
            <a:normAutofit fontScale="90000"/>
          </a:bodyPr>
          <a:lstStyle/>
          <a:p>
            <a:pPr eaLnBrk="1" hangingPunct="1"/>
            <a:r>
              <a:rPr smtClean="0">
                <a:solidFill>
                  <a:schemeClr val="tx1"/>
                </a:solidFill>
                <a:cs typeface="Arial" charset="0"/>
              </a:rPr>
              <a:t>Match the following</a:t>
            </a:r>
            <a:endParaRPr lang="en-GB"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p:cNvSpPr>
          <p:nvPr>
            <p:ph idx="4294967295"/>
          </p:nvPr>
        </p:nvSpPr>
        <p:spPr>
          <a:xfrm>
            <a:off x="838200" y="990600"/>
            <a:ext cx="8305800" cy="5334000"/>
          </a:xfrm>
        </p:spPr>
        <p:txBody>
          <a:bodyPr/>
          <a:lstStyle/>
          <a:p>
            <a:pPr eaLnBrk="1" hangingPunct="1">
              <a:defRPr/>
            </a:pPr>
            <a:r>
              <a:rPr sz="2200">
                <a:solidFill>
                  <a:schemeClr val="tx1"/>
                </a:solidFill>
                <a:latin typeface="+mj-lt"/>
                <a:cs typeface="Arial" charset="0"/>
              </a:rPr>
              <a:t>What are streams ?</a:t>
            </a:r>
          </a:p>
          <a:p>
            <a:pPr algn="just" eaLnBrk="1" hangingPunct="1">
              <a:defRPr/>
            </a:pPr>
            <a:r>
              <a:rPr sz="2200">
                <a:solidFill>
                  <a:schemeClr val="tx1"/>
                </a:solidFill>
                <a:latin typeface="+mj-lt"/>
                <a:cs typeface="Arial" charset="0"/>
              </a:rPr>
              <a:t>Which are the different types of streams?</a:t>
            </a:r>
          </a:p>
          <a:p>
            <a:pPr algn="just" eaLnBrk="1" hangingPunct="1">
              <a:defRPr/>
            </a:pPr>
            <a:r>
              <a:rPr sz="2200">
                <a:solidFill>
                  <a:schemeClr val="tx1"/>
                </a:solidFill>
                <a:latin typeface="+mj-lt"/>
                <a:cs typeface="Arial" charset="0"/>
              </a:rPr>
              <a:t>What is significance of </a:t>
            </a:r>
            <a:r>
              <a:rPr sz="2200" err="1">
                <a:solidFill>
                  <a:schemeClr val="tx1"/>
                </a:solidFill>
                <a:latin typeface="+mj-lt"/>
                <a:cs typeface="Arial" charset="0"/>
              </a:rPr>
              <a:t>System.in</a:t>
            </a:r>
            <a:r>
              <a:rPr sz="2200">
                <a:solidFill>
                  <a:schemeClr val="tx1"/>
                </a:solidFill>
                <a:latin typeface="+mj-lt"/>
                <a:cs typeface="Arial" charset="0"/>
              </a:rPr>
              <a:t> and </a:t>
            </a:r>
            <a:r>
              <a:rPr sz="2200" err="1">
                <a:solidFill>
                  <a:schemeClr val="tx1"/>
                </a:solidFill>
                <a:latin typeface="+mj-lt"/>
                <a:cs typeface="Arial" charset="0"/>
              </a:rPr>
              <a:t>System.out</a:t>
            </a:r>
            <a:endParaRPr sz="2200">
              <a:solidFill>
                <a:schemeClr val="tx1"/>
              </a:solidFill>
              <a:latin typeface="+mj-lt"/>
              <a:cs typeface="Arial" charset="0"/>
            </a:endParaRPr>
          </a:p>
          <a:p>
            <a:pPr algn="just" eaLnBrk="1" hangingPunct="1">
              <a:defRPr/>
            </a:pPr>
            <a:r>
              <a:rPr sz="2200" smtClean="0">
                <a:solidFill>
                  <a:schemeClr val="tx1"/>
                </a:solidFill>
                <a:latin typeface="+mj-lt"/>
                <a:cs typeface="Arial" charset="0"/>
              </a:rPr>
              <a:t>How </a:t>
            </a:r>
            <a:r>
              <a:rPr sz="2200">
                <a:solidFill>
                  <a:schemeClr val="tx1"/>
                </a:solidFill>
                <a:latin typeface="+mj-lt"/>
                <a:cs typeface="Arial" charset="0"/>
              </a:rPr>
              <a:t>console input and output is achieved in Java</a:t>
            </a:r>
          </a:p>
          <a:p>
            <a:pPr algn="just" eaLnBrk="1" hangingPunct="1">
              <a:defRPr/>
            </a:pPr>
            <a:r>
              <a:rPr sz="2200">
                <a:solidFill>
                  <a:schemeClr val="tx1"/>
                </a:solidFill>
                <a:latin typeface="+mj-lt"/>
                <a:cs typeface="Arial" charset="0"/>
              </a:rPr>
              <a:t>How to copy text and </a:t>
            </a:r>
            <a:r>
              <a:rPr sz="2200" smtClean="0">
                <a:solidFill>
                  <a:schemeClr val="tx1"/>
                </a:solidFill>
                <a:latin typeface="+mj-lt"/>
                <a:cs typeface="Arial" charset="0"/>
              </a:rPr>
              <a:t>image </a:t>
            </a:r>
            <a:r>
              <a:rPr sz="2200">
                <a:solidFill>
                  <a:schemeClr val="tx1"/>
                </a:solidFill>
                <a:latin typeface="+mj-lt"/>
                <a:cs typeface="Arial" charset="0"/>
              </a:rPr>
              <a:t>files in Java</a:t>
            </a:r>
          </a:p>
          <a:p>
            <a:pPr algn="just" eaLnBrk="1" hangingPunct="1">
              <a:defRPr/>
            </a:pPr>
            <a:r>
              <a:rPr sz="2200">
                <a:solidFill>
                  <a:schemeClr val="tx1"/>
                </a:solidFill>
                <a:latin typeface="+mj-lt"/>
                <a:cs typeface="Arial" charset="0"/>
              </a:rPr>
              <a:t>What is object serialization</a:t>
            </a:r>
          </a:p>
          <a:p>
            <a:pPr algn="just" eaLnBrk="1" hangingPunct="1">
              <a:defRPr/>
            </a:pPr>
            <a:r>
              <a:rPr sz="2200">
                <a:solidFill>
                  <a:schemeClr val="tx1"/>
                </a:solidFill>
                <a:latin typeface="+mj-lt"/>
                <a:cs typeface="Arial" charset="0"/>
              </a:rPr>
              <a:t>What are the streams that are used for achieving object serialization</a:t>
            </a:r>
          </a:p>
          <a:p>
            <a:pPr algn="just" eaLnBrk="1" hangingPunct="1">
              <a:defRPr/>
            </a:pPr>
            <a:r>
              <a:rPr sz="2200">
                <a:solidFill>
                  <a:schemeClr val="tx1"/>
                </a:solidFill>
                <a:latin typeface="+mj-lt"/>
                <a:cs typeface="Arial" charset="0"/>
              </a:rPr>
              <a:t>What type of object is returned by the method </a:t>
            </a:r>
            <a:r>
              <a:rPr sz="2200" err="1">
                <a:solidFill>
                  <a:schemeClr val="tx1"/>
                </a:solidFill>
                <a:latin typeface="+mj-lt"/>
                <a:cs typeface="Arial" charset="0"/>
              </a:rPr>
              <a:t>readObject</a:t>
            </a:r>
            <a:r>
              <a:rPr sz="2200">
                <a:solidFill>
                  <a:schemeClr val="tx1"/>
                </a:solidFill>
                <a:latin typeface="+mj-lt"/>
                <a:cs typeface="Arial" charset="0"/>
              </a:rPr>
              <a:t>()</a:t>
            </a:r>
          </a:p>
          <a:p>
            <a:pPr eaLnBrk="1" hangingPunct="1">
              <a:defRPr/>
            </a:pPr>
            <a:r>
              <a:rPr sz="2200">
                <a:solidFill>
                  <a:schemeClr val="tx1"/>
                </a:solidFill>
                <a:latin typeface="+mj-lt"/>
                <a:cs typeface="Arial" charset="0"/>
              </a:rPr>
              <a:t>What is the significance of the interface </a:t>
            </a:r>
            <a:r>
              <a:rPr sz="2200" err="1">
                <a:solidFill>
                  <a:schemeClr val="tx1"/>
                </a:solidFill>
                <a:latin typeface="+mj-lt"/>
                <a:cs typeface="Arial" charset="0"/>
              </a:rPr>
              <a:t>serializable</a:t>
            </a:r>
            <a:r>
              <a:rPr sz="2200">
                <a:solidFill>
                  <a:schemeClr val="tx1"/>
                </a:solidFill>
                <a:latin typeface="+mj-lt"/>
                <a:cs typeface="Arial" charset="0"/>
              </a:rPr>
              <a:t>?</a:t>
            </a:r>
          </a:p>
          <a:p>
            <a:pPr eaLnBrk="1" hangingPunct="1">
              <a:defRPr/>
            </a:pPr>
            <a:endParaRPr sz="2200" smtClean="0">
              <a:solidFill>
                <a:schemeClr val="tx1"/>
              </a:solidFill>
              <a:latin typeface="+mj-lt"/>
              <a:cs typeface="Arial" charset="0"/>
            </a:endParaRPr>
          </a:p>
        </p:txBody>
      </p:sp>
      <p:sp>
        <p:nvSpPr>
          <p:cNvPr id="135171" name="Rectangle 2"/>
          <p:cNvSpPr>
            <a:spLocks noGrp="1"/>
          </p:cNvSpPr>
          <p:nvPr>
            <p:ph type="title" idx="4294967295"/>
          </p:nvPr>
        </p:nvSpPr>
        <p:spPr>
          <a:xfrm>
            <a:off x="0" y="152400"/>
            <a:ext cx="7562850" cy="554038"/>
          </a:xfrm>
        </p:spPr>
        <p:txBody>
          <a:bodyPr>
            <a:normAutofit fontScale="90000"/>
          </a:bodyPr>
          <a:lstStyle/>
          <a:p>
            <a:pPr eaLnBrk="1" hangingPunct="1"/>
            <a:r>
              <a:rPr smtClean="0">
                <a:solidFill>
                  <a:schemeClr val="tx1"/>
                </a:solidFill>
                <a:cs typeface="Arial" charset="0"/>
              </a:rPr>
              <a:t>Quiz</a:t>
            </a:r>
            <a:endParaRPr lang="en-GB"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p:cNvSpPr>
          <p:nvPr>
            <p:ph idx="4294967295"/>
          </p:nvPr>
        </p:nvSpPr>
        <p:spPr>
          <a:xfrm>
            <a:off x="0" y="914400"/>
            <a:ext cx="8229600" cy="5334000"/>
          </a:xfrm>
        </p:spPr>
        <p:txBody>
          <a:bodyPr>
            <a:normAutofit fontScale="92500"/>
          </a:bodyPr>
          <a:lstStyle/>
          <a:p>
            <a:pPr lvl="1" algn="just" eaLnBrk="1" hangingPunct="1">
              <a:lnSpc>
                <a:spcPct val="150000"/>
              </a:lnSpc>
            </a:pPr>
            <a:r>
              <a:rPr sz="2400" smtClean="0">
                <a:solidFill>
                  <a:schemeClr val="tx1"/>
                </a:solidFill>
              </a:rPr>
              <a:t>Highlight the preference for </a:t>
            </a:r>
            <a:r>
              <a:rPr sz="2400" b="1" smtClean="0">
                <a:solidFill>
                  <a:schemeClr val="tx1"/>
                </a:solidFill>
              </a:rPr>
              <a:t>Character</a:t>
            </a:r>
            <a:r>
              <a:rPr sz="2400" smtClean="0">
                <a:solidFill>
                  <a:schemeClr val="tx1"/>
                </a:solidFill>
              </a:rPr>
              <a:t> over </a:t>
            </a:r>
            <a:r>
              <a:rPr sz="2400" b="1" smtClean="0">
                <a:solidFill>
                  <a:schemeClr val="tx1"/>
                </a:solidFill>
              </a:rPr>
              <a:t>Byte</a:t>
            </a:r>
            <a:r>
              <a:rPr sz="2400" smtClean="0">
                <a:solidFill>
                  <a:schemeClr val="tx1"/>
                </a:solidFill>
              </a:rPr>
              <a:t> streams</a:t>
            </a:r>
          </a:p>
          <a:p>
            <a:pPr lvl="1" algn="just" eaLnBrk="1" hangingPunct="1">
              <a:lnSpc>
                <a:spcPct val="150000"/>
              </a:lnSpc>
            </a:pPr>
            <a:r>
              <a:rPr sz="2400" smtClean="0">
                <a:solidFill>
                  <a:schemeClr val="tx1"/>
                </a:solidFill>
              </a:rPr>
              <a:t>Reading &amp; writing operations for console &amp; file </a:t>
            </a:r>
          </a:p>
          <a:p>
            <a:pPr lvl="1" algn="just" eaLnBrk="1" hangingPunct="1">
              <a:lnSpc>
                <a:spcPct val="150000"/>
              </a:lnSpc>
            </a:pPr>
            <a:r>
              <a:rPr sz="2400" smtClean="0">
                <a:solidFill>
                  <a:schemeClr val="tx1"/>
                </a:solidFill>
              </a:rPr>
              <a:t>Implement object serialization with the help of the </a:t>
            </a:r>
            <a:r>
              <a:rPr sz="2400" b="1" smtClean="0">
                <a:solidFill>
                  <a:schemeClr val="tx1"/>
                </a:solidFill>
              </a:rPr>
              <a:t>ObjectInputStream</a:t>
            </a:r>
            <a:r>
              <a:rPr sz="2400" smtClean="0">
                <a:solidFill>
                  <a:schemeClr val="tx1"/>
                </a:solidFill>
              </a:rPr>
              <a:t> and the </a:t>
            </a:r>
            <a:r>
              <a:rPr sz="2400" b="1" smtClean="0">
                <a:solidFill>
                  <a:schemeClr val="tx1"/>
                </a:solidFill>
              </a:rPr>
              <a:t>ObjectOutputStream </a:t>
            </a:r>
          </a:p>
          <a:p>
            <a:pPr lvl="1" algn="just" eaLnBrk="1" hangingPunct="1">
              <a:lnSpc>
                <a:spcPct val="150000"/>
              </a:lnSpc>
            </a:pPr>
            <a:r>
              <a:rPr sz="2400" smtClean="0">
                <a:solidFill>
                  <a:schemeClr val="tx1"/>
                </a:solidFill>
              </a:rPr>
              <a:t>Define Annotation</a:t>
            </a:r>
          </a:p>
          <a:p>
            <a:pPr lvl="1" algn="just" eaLnBrk="1" hangingPunct="1">
              <a:lnSpc>
                <a:spcPct val="150000"/>
              </a:lnSpc>
            </a:pPr>
            <a:r>
              <a:rPr sz="2400" smtClean="0">
                <a:solidFill>
                  <a:schemeClr val="tx1"/>
                </a:solidFill>
              </a:rPr>
              <a:t>Understand the Annotation used by compiler</a:t>
            </a:r>
          </a:p>
          <a:p>
            <a:pPr lvl="1" algn="just" eaLnBrk="1" hangingPunct="1">
              <a:lnSpc>
                <a:spcPct val="150000"/>
              </a:lnSpc>
            </a:pPr>
            <a:r>
              <a:rPr sz="2400" smtClean="0">
                <a:solidFill>
                  <a:schemeClr val="tx1"/>
                </a:solidFill>
              </a:rPr>
              <a:t>Differentiate between categories of annotation</a:t>
            </a:r>
          </a:p>
          <a:p>
            <a:pPr lvl="1" algn="just" eaLnBrk="1" hangingPunct="1">
              <a:lnSpc>
                <a:spcPct val="150000"/>
              </a:lnSpc>
            </a:pPr>
            <a:r>
              <a:rPr sz="2400" smtClean="0">
                <a:solidFill>
                  <a:schemeClr val="tx1"/>
                </a:solidFill>
              </a:rPr>
              <a:t>Explore the advantages using annotation</a:t>
            </a:r>
          </a:p>
          <a:p>
            <a:pPr algn="just" eaLnBrk="1" hangingPunct="1"/>
            <a:endParaRPr sz="2400" smtClean="0">
              <a:solidFill>
                <a:schemeClr val="tx1"/>
              </a:solidFill>
              <a:cs typeface="Arial" charset="0"/>
            </a:endParaRPr>
          </a:p>
        </p:txBody>
      </p:sp>
      <p:sp>
        <p:nvSpPr>
          <p:cNvPr id="84995" name="Rectangle 2"/>
          <p:cNvSpPr>
            <a:spLocks noGrp="1"/>
          </p:cNvSpPr>
          <p:nvPr>
            <p:ph type="title" idx="4294967295"/>
          </p:nvPr>
        </p:nvSpPr>
        <p:spPr>
          <a:xfrm>
            <a:off x="0" y="228600"/>
            <a:ext cx="7562850" cy="554038"/>
          </a:xfrm>
        </p:spPr>
        <p:txBody>
          <a:bodyPr>
            <a:normAutofit fontScale="90000"/>
          </a:bodyPr>
          <a:lstStyle/>
          <a:p>
            <a:pPr eaLnBrk="1" hangingPunct="1"/>
            <a:r>
              <a:rPr smtClean="0">
                <a:solidFill>
                  <a:schemeClr val="tx1"/>
                </a:solidFill>
                <a:cs typeface="Arial" charset="0"/>
              </a:rPr>
              <a:t>Objectives (Contd.).</a:t>
            </a:r>
            <a:endParaRPr lang="en-GB"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60375" y="144463"/>
            <a:ext cx="8229600" cy="549275"/>
          </a:xfrm>
        </p:spPr>
        <p:txBody>
          <a:bodyPr/>
          <a:lstStyle/>
          <a:p>
            <a:pPr>
              <a:defRPr/>
            </a:pPr>
            <a:r>
              <a:rPr lang="en-IN">
                <a:solidFill>
                  <a:schemeClr val="tx1"/>
                </a:solidFill>
                <a:cs typeface="Arial" charset="0"/>
              </a:rPr>
              <a:t>What is an Annotation?</a:t>
            </a:r>
          </a:p>
        </p:txBody>
      </p:sp>
      <p:sp>
        <p:nvSpPr>
          <p:cNvPr id="137219" name="Text Placeholder 7"/>
          <p:cNvSpPr>
            <a:spLocks noGrp="1"/>
          </p:cNvSpPr>
          <p:nvPr>
            <p:ph type="body" sz="quarter" idx="16"/>
          </p:nvPr>
        </p:nvSpPr>
        <p:spPr>
          <a:xfrm>
            <a:off x="457200" y="1143000"/>
            <a:ext cx="8240713" cy="4540250"/>
          </a:xfrm>
        </p:spPr>
        <p:txBody>
          <a:bodyPr/>
          <a:lstStyle/>
          <a:p>
            <a:pPr algn="just" eaLnBrk="1" hangingPunct="1"/>
            <a:r>
              <a:rPr lang="en-IN" sz="2000" smtClean="0">
                <a:solidFill>
                  <a:schemeClr val="tx1"/>
                </a:solidFill>
                <a:cs typeface="Arial" charset="0"/>
              </a:rPr>
              <a:t>Annotation is a new feature added in J2SE 5.0 (Tiger)</a:t>
            </a:r>
          </a:p>
          <a:p>
            <a:pPr algn="just" eaLnBrk="1" hangingPunct="1"/>
            <a:r>
              <a:rPr sz="2000" smtClean="0">
                <a:solidFill>
                  <a:schemeClr val="tx1"/>
                </a:solidFill>
                <a:cs typeface="Arial" charset="0"/>
              </a:rPr>
              <a:t>Annotations are used to add meta-data to the Java Elements</a:t>
            </a:r>
            <a:endParaRPr lang="en-IN" sz="2000" smtClean="0">
              <a:solidFill>
                <a:schemeClr val="tx1"/>
              </a:solidFill>
              <a:cs typeface="Arial" charset="0"/>
            </a:endParaRPr>
          </a:p>
          <a:p>
            <a:pPr algn="just" eaLnBrk="1" hangingPunct="1">
              <a:buClrTx/>
            </a:pPr>
            <a:r>
              <a:rPr sz="2000" smtClean="0">
                <a:solidFill>
                  <a:schemeClr val="tx1"/>
                </a:solidFill>
                <a:cs typeface="Arial" charset="0"/>
              </a:rPr>
              <a:t>Annotations leads to a declarative programming style where the programmer says what should be done and the tools emit the code for it</a:t>
            </a:r>
          </a:p>
          <a:p>
            <a:pPr algn="just" eaLnBrk="1" hangingPunct="1">
              <a:buClrTx/>
            </a:pPr>
            <a:r>
              <a:rPr sz="2000" smtClean="0">
                <a:solidFill>
                  <a:schemeClr val="tx1"/>
                </a:solidFill>
                <a:cs typeface="Arial" charset="0"/>
              </a:rPr>
              <a:t>It is a mechanism for associating a meta-tag with program elements and allowing the compiler or the VM to extract program behaviors</a:t>
            </a:r>
          </a:p>
          <a:p>
            <a:pPr algn="just" eaLnBrk="1" hangingPunct="1">
              <a:buClrTx/>
            </a:pPr>
            <a:r>
              <a:rPr lang="en-IN" sz="2000" smtClean="0">
                <a:solidFill>
                  <a:schemeClr val="tx1"/>
                </a:solidFill>
                <a:cs typeface="Arial" charset="0"/>
              </a:rPr>
              <a:t>It is a special form of metadata that can be added to any program element</a:t>
            </a:r>
          </a:p>
          <a:p>
            <a:pPr lvl="1" algn="just" eaLnBrk="1" hangingPunct="1">
              <a:buClrTx/>
              <a:buFont typeface="Arial" charset="0"/>
              <a:buChar char="–"/>
            </a:pPr>
            <a:r>
              <a:rPr lang="en-IN" sz="2000" smtClean="0">
                <a:solidFill>
                  <a:schemeClr val="tx1"/>
                </a:solidFill>
              </a:rPr>
              <a:t>Classes, methods, variables, parameters and Packages can be annotated</a:t>
            </a:r>
          </a:p>
          <a:p>
            <a:pPr eaLnBrk="1" hangingPunct="1">
              <a:buClrTx/>
            </a:pPr>
            <a:endParaRPr sz="2000" smtClean="0">
              <a:solidFill>
                <a:schemeClr val="tx1"/>
              </a:solidFill>
              <a:cs typeface="Arial" charset="0"/>
            </a:endParaRPr>
          </a:p>
          <a:p>
            <a:pPr eaLnBrk="1" hangingPunct="1">
              <a:buClrTx/>
              <a:buFont typeface="Arial" charset="0"/>
              <a:buNone/>
            </a:pPr>
            <a:endParaRPr lang="en-IN"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Placeholder 3"/>
          <p:cNvSpPr>
            <a:spLocks noGrp="1"/>
          </p:cNvSpPr>
          <p:nvPr>
            <p:ph type="body" sz="quarter" idx="4294967295"/>
          </p:nvPr>
        </p:nvSpPr>
        <p:spPr>
          <a:xfrm>
            <a:off x="914400" y="144463"/>
            <a:ext cx="8229600" cy="549275"/>
          </a:xfrm>
        </p:spPr>
        <p:txBody>
          <a:bodyPr>
            <a:spAutoFit/>
          </a:bodyPr>
          <a:lstStyle/>
          <a:p>
            <a:pPr eaLnBrk="1" hangingPunct="1">
              <a:spcBef>
                <a:spcPct val="0"/>
              </a:spcBef>
              <a:buFont typeface="Arial" charset="0"/>
              <a:buNone/>
            </a:pPr>
            <a:r>
              <a:rPr lang="en-IN" sz="3000" b="1" smtClean="0">
                <a:solidFill>
                  <a:schemeClr val="tx1"/>
                </a:solidFill>
                <a:cs typeface="Arial" charset="0"/>
              </a:rPr>
              <a:t>Simple Example</a:t>
            </a:r>
          </a:p>
        </p:txBody>
      </p:sp>
      <p:sp>
        <p:nvSpPr>
          <p:cNvPr id="138243" name="Text Placeholder 7"/>
          <p:cNvSpPr>
            <a:spLocks noGrp="1"/>
          </p:cNvSpPr>
          <p:nvPr>
            <p:ph type="body" sz="quarter" idx="4294967295"/>
          </p:nvPr>
        </p:nvSpPr>
        <p:spPr>
          <a:xfrm>
            <a:off x="903288" y="1098550"/>
            <a:ext cx="8240712" cy="4735513"/>
          </a:xfrm>
        </p:spPr>
        <p:txBody>
          <a:bodyPr/>
          <a:lstStyle/>
          <a:p>
            <a:pPr eaLnBrk="1" hangingPunct="1">
              <a:lnSpc>
                <a:spcPct val="90000"/>
              </a:lnSpc>
            </a:pPr>
            <a:r>
              <a:rPr sz="2400" smtClean="0">
                <a:solidFill>
                  <a:schemeClr val="tx1"/>
                </a:solidFill>
                <a:cs typeface="Arial" charset="0"/>
              </a:rPr>
              <a:t>The annotation definition</a:t>
            </a:r>
          </a:p>
          <a:p>
            <a:pPr lvl="1" eaLnBrk="1" hangingPunct="1">
              <a:lnSpc>
                <a:spcPct val="90000"/>
              </a:lnSpc>
              <a:buFont typeface="Arial" charset="0"/>
              <a:buNone/>
            </a:pPr>
            <a:r>
              <a:rPr sz="2000" smtClean="0">
                <a:solidFill>
                  <a:schemeClr val="tx1"/>
                </a:solidFill>
                <a:latin typeface="Courier New" pitchFamily="49" charset="0"/>
                <a:cs typeface="Courier New" pitchFamily="49" charset="0"/>
              </a:rPr>
              <a:t>@interface author</a:t>
            </a:r>
          </a:p>
          <a:p>
            <a:pPr lvl="1" eaLnBrk="1" hangingPunct="1">
              <a:lnSpc>
                <a:spcPct val="90000"/>
              </a:lnSpc>
              <a:buFont typeface="Arial" charset="0"/>
              <a:buNone/>
            </a:pPr>
            <a:r>
              <a:rPr sz="2000" smtClean="0">
                <a:solidFill>
                  <a:schemeClr val="tx1"/>
                </a:solidFill>
                <a:latin typeface="Courier New" pitchFamily="49" charset="0"/>
                <a:cs typeface="Courier New" pitchFamily="49" charset="0"/>
              </a:rPr>
              <a:t>{</a:t>
            </a:r>
          </a:p>
          <a:p>
            <a:pPr lvl="1" eaLnBrk="1" hangingPunct="1">
              <a:lnSpc>
                <a:spcPct val="90000"/>
              </a:lnSpc>
              <a:buFont typeface="Arial" charset="0"/>
              <a:buNone/>
            </a:pPr>
            <a:r>
              <a:rPr sz="2000" smtClean="0">
                <a:solidFill>
                  <a:schemeClr val="tx1"/>
                </a:solidFill>
                <a:latin typeface="Courier New" pitchFamily="49" charset="0"/>
                <a:cs typeface="Courier New" pitchFamily="49" charset="0"/>
              </a:rPr>
              <a:t>String value() default "Patrick Norton";</a:t>
            </a:r>
          </a:p>
          <a:p>
            <a:pPr lvl="1" eaLnBrk="1" hangingPunct="1">
              <a:lnSpc>
                <a:spcPct val="90000"/>
              </a:lnSpc>
              <a:buFont typeface="Arial" charset="0"/>
              <a:buNone/>
            </a:pPr>
            <a:r>
              <a:rPr sz="2000" smtClean="0">
                <a:solidFill>
                  <a:schemeClr val="tx1"/>
                </a:solidFill>
                <a:latin typeface="Courier New" pitchFamily="49" charset="0"/>
                <a:cs typeface="Courier New" pitchFamily="49" charset="0"/>
              </a:rPr>
              <a:t>}</a:t>
            </a:r>
          </a:p>
          <a:p>
            <a:pPr eaLnBrk="1" hangingPunct="1">
              <a:lnSpc>
                <a:spcPct val="90000"/>
              </a:lnSpc>
            </a:pPr>
            <a:r>
              <a:rPr sz="1800" smtClean="0">
                <a:solidFill>
                  <a:schemeClr val="tx1"/>
                </a:solidFill>
                <a:cs typeface="Arial" charset="0"/>
              </a:rPr>
              <a:t>Defines an "author" annotation</a:t>
            </a:r>
          </a:p>
          <a:p>
            <a:pPr eaLnBrk="1" hangingPunct="1">
              <a:lnSpc>
                <a:spcPct val="90000"/>
              </a:lnSpc>
            </a:pPr>
            <a:r>
              <a:rPr sz="1800" smtClean="0">
                <a:solidFill>
                  <a:schemeClr val="tx1"/>
                </a:solidFill>
                <a:cs typeface="Arial" charset="0"/>
              </a:rPr>
              <a:t>Has one string attribute (value)</a:t>
            </a:r>
          </a:p>
          <a:p>
            <a:pPr eaLnBrk="1" hangingPunct="1">
              <a:lnSpc>
                <a:spcPct val="90000"/>
              </a:lnSpc>
            </a:pPr>
            <a:endParaRPr sz="1800" smtClean="0">
              <a:solidFill>
                <a:schemeClr val="tx1"/>
              </a:solidFill>
              <a:cs typeface="Arial" charset="0"/>
            </a:endParaRPr>
          </a:p>
          <a:p>
            <a:pPr eaLnBrk="1" hangingPunct="1">
              <a:lnSpc>
                <a:spcPct val="90000"/>
              </a:lnSpc>
            </a:pPr>
            <a:r>
              <a:rPr sz="2400" smtClean="0">
                <a:solidFill>
                  <a:schemeClr val="tx1"/>
                </a:solidFill>
                <a:cs typeface="Arial" charset="0"/>
              </a:rPr>
              <a:t>The usage</a:t>
            </a:r>
          </a:p>
          <a:p>
            <a:pPr lvl="1" eaLnBrk="1" hangingPunct="1">
              <a:lnSpc>
                <a:spcPct val="90000"/>
              </a:lnSpc>
              <a:buFont typeface="Arial" charset="0"/>
              <a:buNone/>
            </a:pPr>
            <a:r>
              <a:rPr sz="2000" smtClean="0">
                <a:solidFill>
                  <a:schemeClr val="tx1"/>
                </a:solidFill>
                <a:latin typeface="Courier New" pitchFamily="49" charset="0"/>
                <a:cs typeface="Courier New" pitchFamily="49" charset="0"/>
              </a:rPr>
              <a:t>@author(value="Sriram")</a:t>
            </a:r>
          </a:p>
          <a:p>
            <a:pPr lvl="1" eaLnBrk="1" hangingPunct="1">
              <a:lnSpc>
                <a:spcPct val="90000"/>
              </a:lnSpc>
              <a:buFont typeface="Arial" charset="0"/>
              <a:buNone/>
            </a:pPr>
            <a:r>
              <a:rPr sz="2000" smtClean="0">
                <a:solidFill>
                  <a:schemeClr val="tx1"/>
                </a:solidFill>
                <a:latin typeface="Courier New" pitchFamily="49" charset="0"/>
                <a:cs typeface="Courier New" pitchFamily="49" charset="0"/>
              </a:rPr>
              <a:t>public void calculateEMI()</a:t>
            </a:r>
          </a:p>
          <a:p>
            <a:pPr lvl="1" eaLnBrk="1" hangingPunct="1">
              <a:lnSpc>
                <a:spcPct val="90000"/>
              </a:lnSpc>
              <a:buFont typeface="Arial" charset="0"/>
              <a:buNone/>
            </a:pPr>
            <a:r>
              <a:rPr sz="2000" smtClean="0">
                <a:solidFill>
                  <a:schemeClr val="tx1"/>
                </a:solidFill>
                <a:latin typeface="Courier New" pitchFamily="49" charset="0"/>
                <a:cs typeface="Courier New" pitchFamily="49" charset="0"/>
              </a:rPr>
              <a:t>{</a:t>
            </a:r>
          </a:p>
          <a:p>
            <a:pPr lvl="1" eaLnBrk="1" hangingPunct="1">
              <a:lnSpc>
                <a:spcPct val="90000"/>
              </a:lnSpc>
              <a:buFont typeface="Arial" charset="0"/>
              <a:buNone/>
            </a:pPr>
            <a:r>
              <a:rPr sz="2000" smtClean="0">
                <a:solidFill>
                  <a:schemeClr val="tx1"/>
                </a:solidFill>
                <a:latin typeface="Courier New" pitchFamily="49" charset="0"/>
                <a:cs typeface="Courier New" pitchFamily="49" charset="0"/>
              </a:rPr>
              <a:t>}</a:t>
            </a:r>
          </a:p>
          <a:p>
            <a:pPr eaLnBrk="1" hangingPunct="1">
              <a:lnSpc>
                <a:spcPct val="90000"/>
              </a:lnSpc>
            </a:pPr>
            <a:r>
              <a:rPr sz="1800" smtClean="0">
                <a:solidFill>
                  <a:schemeClr val="tx1"/>
                </a:solidFill>
                <a:cs typeface="Arial" charset="0"/>
              </a:rPr>
              <a:t>Adds author annotation as modifier to the method calculateEMI</a:t>
            </a:r>
          </a:p>
          <a:p>
            <a:pPr eaLnBrk="1" hangingPunct="1">
              <a:lnSpc>
                <a:spcPct val="90000"/>
              </a:lnSpc>
            </a:pPr>
            <a:endParaRPr sz="1800" smtClean="0">
              <a:solidFill>
                <a:schemeClr val="tx1"/>
              </a:solidFill>
              <a:cs typeface="Arial" charset="0"/>
            </a:endParaRPr>
          </a:p>
          <a:p>
            <a:pPr eaLnBrk="1" hangingPunct="1">
              <a:lnSpc>
                <a:spcPct val="90000"/>
              </a:lnSpc>
            </a:pPr>
            <a:endParaRPr sz="1400" smtClean="0">
              <a:solidFill>
                <a:schemeClr val="tx1"/>
              </a:solidFill>
              <a:cs typeface="Arial" charset="0"/>
            </a:endParaRPr>
          </a:p>
          <a:p>
            <a:pPr eaLnBrk="1" hangingPunct="1">
              <a:lnSpc>
                <a:spcPct val="90000"/>
              </a:lnSpc>
            </a:pPr>
            <a:endParaRPr sz="1400" smtClean="0">
              <a:solidFill>
                <a:schemeClr val="tx1"/>
              </a:solidFill>
              <a:cs typeface="Arial" charset="0"/>
            </a:endParaRPr>
          </a:p>
          <a:p>
            <a:pPr eaLnBrk="1" hangingPunct="1">
              <a:lnSpc>
                <a:spcPct val="90000"/>
              </a:lnSpc>
              <a:buFont typeface="Arial" charset="0"/>
              <a:buNone/>
            </a:pPr>
            <a:endParaRPr lang="en-IN"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Placeholder 3"/>
          <p:cNvSpPr>
            <a:spLocks noGrp="1"/>
          </p:cNvSpPr>
          <p:nvPr>
            <p:ph type="body" sz="quarter" idx="4294967295"/>
          </p:nvPr>
        </p:nvSpPr>
        <p:spPr>
          <a:xfrm>
            <a:off x="0" y="152400"/>
            <a:ext cx="8229600" cy="554038"/>
          </a:xfrm>
        </p:spPr>
        <p:txBody>
          <a:bodyPr>
            <a:spAutoFit/>
          </a:bodyPr>
          <a:lstStyle/>
          <a:p>
            <a:pPr eaLnBrk="1" hangingPunct="1">
              <a:spcBef>
                <a:spcPct val="0"/>
              </a:spcBef>
              <a:buFont typeface="Arial" charset="0"/>
              <a:buNone/>
            </a:pPr>
            <a:r>
              <a:rPr lang="en-IN" sz="3000" b="1" smtClean="0">
                <a:solidFill>
                  <a:schemeClr val="tx1"/>
                </a:solidFill>
                <a:cs typeface="Arial" charset="0"/>
              </a:rPr>
              <a:t>Annotations used by the Compiler</a:t>
            </a:r>
          </a:p>
        </p:txBody>
      </p:sp>
      <p:sp>
        <p:nvSpPr>
          <p:cNvPr id="140291" name="Text Placeholder 7"/>
          <p:cNvSpPr>
            <a:spLocks noGrp="1"/>
          </p:cNvSpPr>
          <p:nvPr>
            <p:ph type="body" sz="quarter" idx="4294967295"/>
          </p:nvPr>
        </p:nvSpPr>
        <p:spPr>
          <a:xfrm>
            <a:off x="762000" y="1143000"/>
            <a:ext cx="8382000" cy="4540250"/>
          </a:xfrm>
        </p:spPr>
        <p:txBody>
          <a:bodyPr/>
          <a:lstStyle/>
          <a:p>
            <a:pPr algn="just" eaLnBrk="1" hangingPunct="1"/>
            <a:r>
              <a:rPr sz="2200" smtClean="0">
                <a:solidFill>
                  <a:schemeClr val="tx1"/>
                </a:solidFill>
                <a:cs typeface="Arial" charset="0"/>
              </a:rPr>
              <a:t>There are three annotation types that are predefined by the language specification:</a:t>
            </a:r>
          </a:p>
          <a:p>
            <a:pPr lvl="1" algn="just" eaLnBrk="1" hangingPunct="1"/>
            <a:r>
              <a:rPr sz="2200" smtClean="0">
                <a:solidFill>
                  <a:schemeClr val="tx1"/>
                </a:solidFill>
              </a:rPr>
              <a:t>@Override </a:t>
            </a:r>
          </a:p>
          <a:p>
            <a:pPr lvl="1" algn="just" eaLnBrk="1" hangingPunct="1"/>
            <a:r>
              <a:rPr sz="2200" smtClean="0">
                <a:solidFill>
                  <a:schemeClr val="tx1"/>
                </a:solidFill>
              </a:rPr>
              <a:t>@Deprecated</a:t>
            </a:r>
          </a:p>
          <a:p>
            <a:pPr lvl="1" algn="just" eaLnBrk="1" hangingPunct="1"/>
            <a:r>
              <a:rPr sz="2200" smtClean="0">
                <a:solidFill>
                  <a:schemeClr val="tx1"/>
                </a:solidFill>
              </a:rPr>
              <a:t>@SuppressWarnings</a:t>
            </a:r>
          </a:p>
          <a:p>
            <a:pPr lvl="1" algn="just" eaLnBrk="1" hangingPunct="1"/>
            <a:r>
              <a:rPr sz="2200" smtClean="0">
                <a:solidFill>
                  <a:schemeClr val="tx1"/>
                </a:solidFill>
              </a:rPr>
              <a:t>These are examples of </a:t>
            </a:r>
            <a:r>
              <a:rPr sz="2200" b="1" smtClean="0">
                <a:solidFill>
                  <a:schemeClr val="tx1"/>
                </a:solidFill>
              </a:rPr>
              <a:t>Simple annotations</a:t>
            </a:r>
          </a:p>
          <a:p>
            <a:pPr lvl="1" algn="just" eaLnBrk="1" hangingPunct="1"/>
            <a:r>
              <a:rPr sz="2200" smtClean="0">
                <a:solidFill>
                  <a:schemeClr val="tx1"/>
                </a:solidFill>
              </a:rPr>
              <a:t>Simple annotations are annotations that can be used only in code </a:t>
            </a:r>
          </a:p>
          <a:p>
            <a:pPr lvl="1" algn="just" eaLnBrk="1" hangingPunct="1"/>
            <a:r>
              <a:rPr sz="2200" smtClean="0">
                <a:solidFill>
                  <a:schemeClr val="tx1"/>
                </a:solidFill>
              </a:rPr>
              <a:t>They cannot be used to create custom annotation types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Placeholder 3"/>
          <p:cNvSpPr>
            <a:spLocks noGrp="1"/>
          </p:cNvSpPr>
          <p:nvPr>
            <p:ph type="body" sz="quarter" idx="4294967295"/>
          </p:nvPr>
        </p:nvSpPr>
        <p:spPr>
          <a:xfrm>
            <a:off x="914400" y="144463"/>
            <a:ext cx="8229600" cy="519112"/>
          </a:xfrm>
        </p:spPr>
        <p:txBody>
          <a:bodyPr>
            <a:spAutoFit/>
          </a:bodyPr>
          <a:lstStyle/>
          <a:p>
            <a:pPr eaLnBrk="1" hangingPunct="1">
              <a:spcBef>
                <a:spcPct val="0"/>
              </a:spcBef>
              <a:buFont typeface="Arial" charset="0"/>
              <a:buNone/>
            </a:pPr>
            <a:r>
              <a:rPr lang="en-IN" sz="2800" b="1" smtClean="0">
                <a:solidFill>
                  <a:schemeClr val="tx1"/>
                </a:solidFill>
                <a:cs typeface="Arial" charset="0"/>
              </a:rPr>
              <a:t>@Override</a:t>
            </a:r>
          </a:p>
        </p:txBody>
      </p:sp>
      <p:sp>
        <p:nvSpPr>
          <p:cNvPr id="141315" name="Text Placeholder 7"/>
          <p:cNvSpPr>
            <a:spLocks noGrp="1"/>
          </p:cNvSpPr>
          <p:nvPr>
            <p:ph type="body" sz="quarter" idx="4294967295"/>
          </p:nvPr>
        </p:nvSpPr>
        <p:spPr>
          <a:xfrm>
            <a:off x="0" y="1066800"/>
            <a:ext cx="8240713" cy="4540250"/>
          </a:xfrm>
        </p:spPr>
        <p:txBody>
          <a:bodyPr>
            <a:normAutofit fontScale="92500" lnSpcReduction="10000"/>
          </a:bodyPr>
          <a:lstStyle/>
          <a:p>
            <a:pPr eaLnBrk="1" hangingPunct="1"/>
            <a:r>
              <a:rPr sz="2400" smtClean="0">
                <a:solidFill>
                  <a:schemeClr val="tx1"/>
                </a:solidFill>
                <a:cs typeface="Arial" charset="0"/>
              </a:rPr>
              <a:t>Used to check if the function is an override</a:t>
            </a:r>
          </a:p>
          <a:p>
            <a:pPr algn="just" eaLnBrk="1" hangingPunct="1"/>
            <a:r>
              <a:rPr sz="2400" smtClean="0">
                <a:solidFill>
                  <a:schemeClr val="tx1"/>
                </a:solidFill>
                <a:cs typeface="Arial" charset="0"/>
              </a:rPr>
              <a:t>It produces a compilation error if the method does not exist in the parent class</a:t>
            </a:r>
          </a:p>
          <a:p>
            <a:pPr eaLnBrk="1" hangingPunct="1">
              <a:buFont typeface="Arial" charset="0"/>
              <a:buNone/>
            </a:pPr>
            <a:r>
              <a:rPr smtClean="0">
                <a:solidFill>
                  <a:schemeClr val="tx1"/>
                </a:solidFill>
                <a:latin typeface="Courier New" pitchFamily="49" charset="0"/>
                <a:cs typeface="Courier New" pitchFamily="49" charset="0"/>
              </a:rPr>
              <a:t>class override1</a:t>
            </a:r>
          </a:p>
          <a:p>
            <a:pPr eaLnBrk="1" hangingPunct="1">
              <a:buFont typeface="Arial" charset="0"/>
              <a:buNone/>
            </a:pPr>
            <a:r>
              <a:rPr smtClean="0">
                <a:solidFill>
                  <a:schemeClr val="tx1"/>
                </a:solidFill>
                <a:latin typeface="Courier New" pitchFamily="49" charset="0"/>
                <a:cs typeface="Courier New" pitchFamily="49" charset="0"/>
              </a:rPr>
              <a:t>{</a:t>
            </a:r>
          </a:p>
          <a:p>
            <a:pPr eaLnBrk="1" hangingPunct="1">
              <a:buFont typeface="Arial" charset="0"/>
              <a:buNone/>
            </a:pPr>
            <a:r>
              <a:rPr smtClean="0">
                <a:solidFill>
                  <a:schemeClr val="tx1"/>
                </a:solidFill>
                <a:latin typeface="Courier New" pitchFamily="49" charset="0"/>
                <a:cs typeface="Courier New" pitchFamily="49" charset="0"/>
              </a:rPr>
              <a:t>@Override</a:t>
            </a:r>
          </a:p>
          <a:p>
            <a:pPr eaLnBrk="1" hangingPunct="1">
              <a:buFont typeface="Arial" charset="0"/>
              <a:buNone/>
            </a:pPr>
            <a:r>
              <a:rPr smtClean="0">
                <a:solidFill>
                  <a:schemeClr val="tx1"/>
                </a:solidFill>
                <a:latin typeface="Courier New" pitchFamily="49" charset="0"/>
                <a:cs typeface="Courier New" pitchFamily="49" charset="0"/>
              </a:rPr>
              <a:t>public String tostring()</a:t>
            </a:r>
          </a:p>
          <a:p>
            <a:pPr eaLnBrk="1" hangingPunct="1">
              <a:buFont typeface="Arial" charset="0"/>
              <a:buNone/>
            </a:pPr>
            <a:r>
              <a:rPr smtClean="0">
                <a:solidFill>
                  <a:schemeClr val="tx1"/>
                </a:solidFill>
                <a:latin typeface="Courier New" pitchFamily="49" charset="0"/>
                <a:cs typeface="Courier New" pitchFamily="49" charset="0"/>
              </a:rPr>
              <a:t>{</a:t>
            </a:r>
          </a:p>
          <a:p>
            <a:pPr eaLnBrk="1" hangingPunct="1">
              <a:buFont typeface="Arial" charset="0"/>
              <a:buNone/>
            </a:pPr>
            <a:r>
              <a:rPr smtClean="0">
                <a:solidFill>
                  <a:schemeClr val="tx1"/>
                </a:solidFill>
                <a:latin typeface="Courier New" pitchFamily="49" charset="0"/>
                <a:cs typeface="Courier New" pitchFamily="49" charset="0"/>
              </a:rPr>
              <a:t>return “Example of Override annotation";</a:t>
            </a:r>
          </a:p>
          <a:p>
            <a:pPr eaLnBrk="1" hangingPunct="1">
              <a:buFont typeface="Arial" charset="0"/>
              <a:buNone/>
            </a:pPr>
            <a:r>
              <a:rPr smtClean="0">
                <a:solidFill>
                  <a:schemeClr val="tx1"/>
                </a:solidFill>
                <a:latin typeface="Courier New" pitchFamily="49" charset="0"/>
                <a:cs typeface="Courier New" pitchFamily="49" charset="0"/>
              </a:rPr>
              <a:t>}</a:t>
            </a:r>
          </a:p>
          <a:p>
            <a:pPr eaLnBrk="1" hangingPunct="1">
              <a:buFont typeface="Arial" charset="0"/>
              <a:buNone/>
            </a:pPr>
            <a:r>
              <a:rPr smtClean="0">
                <a:solidFill>
                  <a:schemeClr val="tx1"/>
                </a:solidFill>
                <a:latin typeface="Courier New" pitchFamily="49" charset="0"/>
                <a:cs typeface="Courier New" pitchFamily="49" charset="0"/>
              </a:rPr>
              <a:t>}</a:t>
            </a:r>
          </a:p>
          <a:p>
            <a:pPr eaLnBrk="1" hangingPunct="1"/>
            <a:endParaRPr smtClean="0">
              <a:solidFill>
                <a:schemeClr val="tx1"/>
              </a:solidFill>
              <a:latin typeface="Calibri" pitchFamily="34" charset="0"/>
              <a:cs typeface="Arial" charset="0"/>
            </a:endParaRPr>
          </a:p>
        </p:txBody>
      </p:sp>
      <p:pic>
        <p:nvPicPr>
          <p:cNvPr id="141316" name="Picture 6"/>
          <p:cNvPicPr>
            <a:picLocks noChangeAspect="1" noChangeArrowheads="1"/>
          </p:cNvPicPr>
          <p:nvPr/>
        </p:nvPicPr>
        <p:blipFill>
          <a:blip r:embed="rId3" cstate="print"/>
          <a:srcRect/>
          <a:stretch>
            <a:fillRect/>
          </a:stretch>
        </p:blipFill>
        <p:spPr bwMode="auto">
          <a:xfrm>
            <a:off x="750888" y="5200650"/>
            <a:ext cx="7904162" cy="1333500"/>
          </a:xfrm>
          <a:prstGeom prst="rect">
            <a:avLst/>
          </a:prstGeom>
          <a:noFill/>
          <a:ln w="9525">
            <a:noFill/>
            <a:miter lim="800000"/>
            <a:headEnd/>
            <a:tailEnd/>
          </a:ln>
        </p:spPr>
      </p:pic>
      <p:sp>
        <p:nvSpPr>
          <p:cNvPr id="141317" name="AutoShape 5"/>
          <p:cNvSpPr>
            <a:spLocks noChangeArrowheads="1"/>
          </p:cNvSpPr>
          <p:nvPr/>
        </p:nvSpPr>
        <p:spPr bwMode="auto">
          <a:xfrm>
            <a:off x="6705600" y="4524375"/>
            <a:ext cx="2219325" cy="428625"/>
          </a:xfrm>
          <a:prstGeom prst="wedgeEllipseCallout">
            <a:avLst>
              <a:gd name="adj1" fmla="val -62444"/>
              <a:gd name="adj2" fmla="val 249630"/>
            </a:avLst>
          </a:prstGeom>
          <a:solidFill>
            <a:srgbClr val="CCFFCC"/>
          </a:solidFill>
          <a:ln w="9525" algn="ctr">
            <a:solidFill>
              <a:srgbClr val="000000"/>
            </a:solidFill>
            <a:miter lim="800000"/>
            <a:headEnd/>
            <a:tailEnd/>
          </a:ln>
        </p:spPr>
        <p:txBody>
          <a:bodyPr/>
          <a:lstStyle/>
          <a:p>
            <a:pPr defTabSz="457200"/>
            <a:r>
              <a:rPr lang="en-US">
                <a:latin typeface="Courier New" pitchFamily="49" charset="0"/>
                <a:cs typeface="Arial" charset="0"/>
              </a:rPr>
              <a:t>Output</a:t>
            </a:r>
            <a:endParaRPr lang="en-US" sz="2000">
              <a:cs typeface="Arial"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Placeholder 3"/>
          <p:cNvSpPr>
            <a:spLocks noGrp="1"/>
          </p:cNvSpPr>
          <p:nvPr>
            <p:ph type="body" sz="quarter" idx="4294967295"/>
          </p:nvPr>
        </p:nvSpPr>
        <p:spPr>
          <a:xfrm>
            <a:off x="914400" y="144463"/>
            <a:ext cx="8229600" cy="519112"/>
          </a:xfrm>
        </p:spPr>
        <p:txBody>
          <a:bodyPr>
            <a:spAutoFit/>
          </a:bodyPr>
          <a:lstStyle/>
          <a:p>
            <a:pPr eaLnBrk="1" hangingPunct="1">
              <a:spcBef>
                <a:spcPct val="0"/>
              </a:spcBef>
              <a:buFont typeface="Arial" charset="0"/>
              <a:buNone/>
            </a:pPr>
            <a:r>
              <a:rPr lang="en-IN" sz="2800" b="1" smtClean="0">
                <a:solidFill>
                  <a:schemeClr val="tx1"/>
                </a:solidFill>
                <a:cs typeface="Arial" charset="0"/>
              </a:rPr>
              <a:t>@Deprecated</a:t>
            </a:r>
          </a:p>
        </p:txBody>
      </p:sp>
      <p:sp>
        <p:nvSpPr>
          <p:cNvPr id="142339" name="Text Placeholder 7"/>
          <p:cNvSpPr>
            <a:spLocks noGrp="1"/>
          </p:cNvSpPr>
          <p:nvPr>
            <p:ph type="body" sz="quarter" idx="4294967295"/>
          </p:nvPr>
        </p:nvSpPr>
        <p:spPr>
          <a:xfrm>
            <a:off x="661988" y="1138238"/>
            <a:ext cx="8482012" cy="4540250"/>
          </a:xfrm>
        </p:spPr>
        <p:txBody>
          <a:bodyPr/>
          <a:lstStyle/>
          <a:p>
            <a:pPr eaLnBrk="1" hangingPunct="1"/>
            <a:r>
              <a:rPr sz="2400" smtClean="0">
                <a:solidFill>
                  <a:schemeClr val="tx1"/>
                </a:solidFill>
                <a:cs typeface="Arial" charset="0"/>
              </a:rPr>
              <a:t>Used to mark a method obsolete</a:t>
            </a:r>
          </a:p>
          <a:p>
            <a:pPr eaLnBrk="1" hangingPunct="1"/>
            <a:r>
              <a:rPr sz="2400" smtClean="0">
                <a:solidFill>
                  <a:schemeClr val="tx1"/>
                </a:solidFill>
                <a:cs typeface="Arial" charset="0"/>
              </a:rPr>
              <a:t>It produces a warning if the function is used</a:t>
            </a:r>
          </a:p>
          <a:p>
            <a:pPr eaLnBrk="1" hangingPunct="1">
              <a:buFont typeface="Arial" charset="0"/>
              <a:buNone/>
            </a:pPr>
            <a:endParaRPr sz="1800" smtClean="0">
              <a:solidFill>
                <a:schemeClr val="tx1"/>
              </a:solidFill>
              <a:latin typeface="Calibri" pitchFamily="34" charset="0"/>
              <a:cs typeface="Arial" charset="0"/>
            </a:endParaRPr>
          </a:p>
          <a:p>
            <a:pPr eaLnBrk="1" hangingPunct="1">
              <a:buFont typeface="Arial" charset="0"/>
              <a:buNone/>
            </a:pPr>
            <a:r>
              <a:rPr sz="1600" smtClean="0">
                <a:solidFill>
                  <a:schemeClr val="tx1"/>
                </a:solidFill>
                <a:latin typeface="Courier New" pitchFamily="49" charset="0"/>
                <a:cs typeface="Courier New" pitchFamily="49" charset="0"/>
              </a:rPr>
              <a:t>class test_deprecate</a:t>
            </a:r>
          </a:p>
          <a:p>
            <a:pPr eaLnBrk="1" hangingPunct="1">
              <a:buFont typeface="Arial" charset="0"/>
              <a:buNone/>
            </a:pPr>
            <a:r>
              <a:rPr sz="1600" smtClean="0">
                <a:solidFill>
                  <a:schemeClr val="tx1"/>
                </a:solidFill>
                <a:latin typeface="Courier New" pitchFamily="49" charset="0"/>
                <a:cs typeface="Courier New" pitchFamily="49" charset="0"/>
              </a:rPr>
              <a:t>{</a:t>
            </a:r>
          </a:p>
          <a:p>
            <a:pPr eaLnBrk="1" hangingPunct="1">
              <a:buFont typeface="Arial" charset="0"/>
              <a:buNone/>
            </a:pPr>
            <a:r>
              <a:rPr sz="1600" smtClean="0">
                <a:solidFill>
                  <a:schemeClr val="tx1"/>
                </a:solidFill>
                <a:latin typeface="Courier New" pitchFamily="49" charset="0"/>
                <a:cs typeface="Courier New" pitchFamily="49" charset="0"/>
              </a:rPr>
              <a:t>@Deprecated</a:t>
            </a:r>
          </a:p>
          <a:p>
            <a:pPr eaLnBrk="1" hangingPunct="1">
              <a:buFont typeface="Arial" charset="0"/>
              <a:buNone/>
            </a:pPr>
            <a:r>
              <a:rPr sz="1600" smtClean="0">
                <a:solidFill>
                  <a:schemeClr val="tx1"/>
                </a:solidFill>
                <a:latin typeface="Courier New" pitchFamily="49" charset="0"/>
                <a:cs typeface="Courier New" pitchFamily="49" charset="0"/>
              </a:rPr>
              <a:t>void test()</a:t>
            </a:r>
          </a:p>
          <a:p>
            <a:pPr eaLnBrk="1" hangingPunct="1">
              <a:buFont typeface="Arial" charset="0"/>
              <a:buNone/>
            </a:pPr>
            <a:r>
              <a:rPr sz="1600" smtClean="0">
                <a:solidFill>
                  <a:schemeClr val="tx1"/>
                </a:solidFill>
                <a:latin typeface="Courier New" pitchFamily="49" charset="0"/>
                <a:cs typeface="Courier New" pitchFamily="49" charset="0"/>
              </a:rPr>
              <a:t>{</a:t>
            </a:r>
          </a:p>
          <a:p>
            <a:pPr eaLnBrk="1" hangingPunct="1">
              <a:buFont typeface="Arial" charset="0"/>
              <a:buNone/>
            </a:pPr>
            <a:r>
              <a:rPr sz="1600" smtClean="0">
                <a:solidFill>
                  <a:schemeClr val="tx1"/>
                </a:solidFill>
                <a:latin typeface="Courier New" pitchFamily="49" charset="0"/>
                <a:cs typeface="Courier New" pitchFamily="49" charset="0"/>
              </a:rPr>
              <a:t>System.out.println("Testing</a:t>
            </a:r>
          </a:p>
          <a:p>
            <a:pPr eaLnBrk="1" hangingPunct="1">
              <a:buFont typeface="Arial" charset="0"/>
              <a:buNone/>
            </a:pPr>
            <a:r>
              <a:rPr sz="1600" smtClean="0">
                <a:solidFill>
                  <a:schemeClr val="tx1"/>
                </a:solidFill>
                <a:latin typeface="Courier New" pitchFamily="49" charset="0"/>
                <a:cs typeface="Courier New" pitchFamily="49" charset="0"/>
              </a:rPr>
              <a:t> deprecation");</a:t>
            </a:r>
          </a:p>
          <a:p>
            <a:pPr eaLnBrk="1" hangingPunct="1">
              <a:buFont typeface="Arial" charset="0"/>
              <a:buNone/>
            </a:pPr>
            <a:r>
              <a:rPr sz="1600" smtClean="0">
                <a:solidFill>
                  <a:schemeClr val="tx1"/>
                </a:solidFill>
                <a:latin typeface="Courier New" pitchFamily="49" charset="0"/>
                <a:cs typeface="Courier New" pitchFamily="49" charset="0"/>
              </a:rPr>
              <a:t>}</a:t>
            </a:r>
          </a:p>
        </p:txBody>
      </p:sp>
      <p:sp>
        <p:nvSpPr>
          <p:cNvPr id="41987" name="Text Box 5"/>
          <p:cNvSpPr txBox="1">
            <a:spLocks noChangeArrowheads="1"/>
          </p:cNvSpPr>
          <p:nvPr/>
        </p:nvSpPr>
        <p:spPr bwMode="auto">
          <a:xfrm>
            <a:off x="4064000" y="2435225"/>
            <a:ext cx="4875213" cy="2541588"/>
          </a:xfrm>
          <a:prstGeom prst="rect">
            <a:avLst/>
          </a:prstGeom>
          <a:noFill/>
          <a:ln>
            <a:noFill/>
          </a:ln>
          <a:extLst/>
        </p:spPr>
        <p:txBody>
          <a:bodyPr wrap="none">
            <a:spAutoFit/>
          </a:bodyPr>
          <a:lstStyle>
            <a:lvl1pPr marL="1143000" indent="-228600">
              <a:defRPr sz="2000">
                <a:solidFill>
                  <a:srgbClr val="595959"/>
                </a:solidFill>
                <a:latin typeface="Arial" pitchFamily="34" charset="0"/>
                <a:cs typeface="Arial" pitchFamily="34" charset="0"/>
              </a:defRPr>
            </a:lvl1pPr>
            <a:lvl2pPr marL="742950" indent="-285750">
              <a:defRPr sz="2000">
                <a:solidFill>
                  <a:srgbClr val="595959"/>
                </a:solidFill>
                <a:latin typeface="Arial" pitchFamily="34" charset="0"/>
                <a:cs typeface="Arial" pitchFamily="34" charset="0"/>
              </a:defRPr>
            </a:lvl2pPr>
            <a:lvl3pPr marL="1143000" indent="-228600">
              <a:defRPr sz="2000">
                <a:solidFill>
                  <a:srgbClr val="595959"/>
                </a:solidFill>
                <a:latin typeface="Arial" pitchFamily="34" charset="0"/>
                <a:cs typeface="Arial" pitchFamily="34" charset="0"/>
              </a:defRPr>
            </a:lvl3pPr>
            <a:lvl4pPr marL="1600200" indent="-228600">
              <a:defRPr sz="2000">
                <a:solidFill>
                  <a:srgbClr val="595959"/>
                </a:solidFill>
                <a:latin typeface="Arial" pitchFamily="34" charset="0"/>
                <a:cs typeface="Arial" pitchFamily="34" charset="0"/>
              </a:defRPr>
            </a:lvl4pPr>
            <a:lvl5pPr marL="2057400" indent="-228600">
              <a:defRPr sz="2000">
                <a:solidFill>
                  <a:srgbClr val="595959"/>
                </a:solidFill>
                <a:latin typeface="Arial" pitchFamily="34" charset="0"/>
                <a:cs typeface="Arial" pitchFamily="34" charset="0"/>
              </a:defRPr>
            </a:lvl5pPr>
            <a:lvl6pPr marL="2514600" indent="-228600" defTabSz="457200" fontAlgn="base">
              <a:spcBef>
                <a:spcPct val="0"/>
              </a:spcBef>
              <a:spcAft>
                <a:spcPct val="0"/>
              </a:spcAft>
              <a:defRPr sz="2000">
                <a:solidFill>
                  <a:srgbClr val="595959"/>
                </a:solidFill>
                <a:latin typeface="Arial" pitchFamily="34" charset="0"/>
                <a:cs typeface="Arial" pitchFamily="34" charset="0"/>
              </a:defRPr>
            </a:lvl6pPr>
            <a:lvl7pPr marL="2971800" indent="-228600" defTabSz="457200" fontAlgn="base">
              <a:spcBef>
                <a:spcPct val="0"/>
              </a:spcBef>
              <a:spcAft>
                <a:spcPct val="0"/>
              </a:spcAft>
              <a:defRPr sz="2000">
                <a:solidFill>
                  <a:srgbClr val="595959"/>
                </a:solidFill>
                <a:latin typeface="Arial" pitchFamily="34" charset="0"/>
                <a:cs typeface="Arial" pitchFamily="34" charset="0"/>
              </a:defRPr>
            </a:lvl7pPr>
            <a:lvl8pPr marL="3429000" indent="-228600" defTabSz="457200" fontAlgn="base">
              <a:spcBef>
                <a:spcPct val="0"/>
              </a:spcBef>
              <a:spcAft>
                <a:spcPct val="0"/>
              </a:spcAft>
              <a:defRPr sz="2000">
                <a:solidFill>
                  <a:srgbClr val="595959"/>
                </a:solidFill>
                <a:latin typeface="Arial" pitchFamily="34" charset="0"/>
                <a:cs typeface="Arial" pitchFamily="34" charset="0"/>
              </a:defRPr>
            </a:lvl8pPr>
            <a:lvl9pPr marL="3886200" indent="-228600" defTabSz="457200" fontAlgn="base">
              <a:spcBef>
                <a:spcPct val="0"/>
              </a:spcBef>
              <a:spcAft>
                <a:spcPct val="0"/>
              </a:spcAft>
              <a:defRPr sz="2000">
                <a:solidFill>
                  <a:srgbClr val="595959"/>
                </a:solidFill>
                <a:latin typeface="Arial" pitchFamily="34" charset="0"/>
                <a:cs typeface="Arial" pitchFamily="34" charset="0"/>
              </a:defRPr>
            </a:lvl9pPr>
          </a:lstStyle>
          <a:p>
            <a:pPr marL="231775" indent="-231775" defTabSz="457200">
              <a:lnSpc>
                <a:spcPct val="90000"/>
              </a:lnSpc>
              <a:spcBef>
                <a:spcPct val="20000"/>
              </a:spcBef>
              <a:defRPr/>
            </a:pPr>
            <a:r>
              <a:rPr lang="en-US" sz="1600" dirty="0" smtClean="0">
                <a:solidFill>
                  <a:schemeClr val="tx1"/>
                </a:solidFill>
                <a:latin typeface="Courier New" pitchFamily="49" charset="0"/>
                <a:cs typeface="Courier New" pitchFamily="49" charset="0"/>
              </a:rPr>
              <a:t>class </a:t>
            </a:r>
            <a:r>
              <a:rPr lang="en-US" sz="1600" dirty="0" err="1">
                <a:solidFill>
                  <a:schemeClr val="tx1"/>
                </a:solidFill>
                <a:latin typeface="Courier New" pitchFamily="49" charset="0"/>
                <a:cs typeface="Courier New" pitchFamily="49" charset="0"/>
              </a:rPr>
              <a:t>use_test_deprecate</a:t>
            </a:r>
            <a:endParaRPr lang="en-US" sz="1600" dirty="0">
              <a:solidFill>
                <a:schemeClr val="tx1"/>
              </a:solidFill>
              <a:latin typeface="Courier New" pitchFamily="49" charset="0"/>
              <a:cs typeface="Courier New" pitchFamily="49" charset="0"/>
            </a:endParaRPr>
          </a:p>
          <a:p>
            <a:pPr marL="231775" indent="-231775" defTabSz="457200">
              <a:lnSpc>
                <a:spcPct val="90000"/>
              </a:lnSpc>
              <a:spcBef>
                <a:spcPct val="20000"/>
              </a:spcBef>
              <a:defRPr/>
            </a:pPr>
            <a:r>
              <a:rPr lang="en-US" sz="1600" dirty="0">
                <a:solidFill>
                  <a:schemeClr val="tx1"/>
                </a:solidFill>
                <a:latin typeface="Courier New" pitchFamily="49" charset="0"/>
                <a:cs typeface="Courier New" pitchFamily="49" charset="0"/>
              </a:rPr>
              <a:t>{</a:t>
            </a:r>
          </a:p>
          <a:p>
            <a:pPr marL="231775" indent="-231775" defTabSz="457200">
              <a:lnSpc>
                <a:spcPct val="90000"/>
              </a:lnSpc>
              <a:spcBef>
                <a:spcPct val="20000"/>
              </a:spcBef>
              <a:defRPr/>
            </a:pPr>
            <a:r>
              <a:rPr lang="en-US" sz="1600" dirty="0">
                <a:solidFill>
                  <a:schemeClr val="tx1"/>
                </a:solidFill>
                <a:latin typeface="Courier New" pitchFamily="49" charset="0"/>
                <a:cs typeface="Courier New" pitchFamily="49" charset="0"/>
              </a:rPr>
              <a:t>public static void main(String </a:t>
            </a:r>
            <a:r>
              <a:rPr lang="en-US" sz="1600" dirty="0" err="1">
                <a:solidFill>
                  <a:schemeClr val="tx1"/>
                </a:solidFill>
                <a:latin typeface="Courier New" pitchFamily="49" charset="0"/>
                <a:cs typeface="Courier New" pitchFamily="49" charset="0"/>
              </a:rPr>
              <a:t>ae</a:t>
            </a:r>
            <a:r>
              <a:rPr lang="en-US" sz="1600" dirty="0">
                <a:solidFill>
                  <a:schemeClr val="tx1"/>
                </a:solidFill>
                <a:latin typeface="Courier New" pitchFamily="49" charset="0"/>
                <a:cs typeface="Courier New" pitchFamily="49" charset="0"/>
              </a:rPr>
              <a:t>[])</a:t>
            </a:r>
          </a:p>
          <a:p>
            <a:pPr marL="231775" indent="-231775" defTabSz="457200">
              <a:lnSpc>
                <a:spcPct val="90000"/>
              </a:lnSpc>
              <a:spcBef>
                <a:spcPct val="20000"/>
              </a:spcBef>
              <a:defRPr/>
            </a:pPr>
            <a:r>
              <a:rPr lang="en-US" sz="1600" dirty="0">
                <a:solidFill>
                  <a:schemeClr val="tx1"/>
                </a:solidFill>
                <a:latin typeface="Courier New" pitchFamily="49" charset="0"/>
                <a:cs typeface="Courier New" pitchFamily="49" charset="0"/>
              </a:rPr>
              <a:t>{</a:t>
            </a:r>
          </a:p>
          <a:p>
            <a:pPr marL="231775" indent="-231775" defTabSz="457200">
              <a:lnSpc>
                <a:spcPct val="90000"/>
              </a:lnSpc>
              <a:spcBef>
                <a:spcPct val="20000"/>
              </a:spcBef>
              <a:defRPr/>
            </a:pPr>
            <a:r>
              <a:rPr lang="en-US" sz="1600" dirty="0" err="1">
                <a:solidFill>
                  <a:schemeClr val="tx1"/>
                </a:solidFill>
                <a:latin typeface="Courier New" pitchFamily="49" charset="0"/>
                <a:cs typeface="Courier New" pitchFamily="49" charset="0"/>
              </a:rPr>
              <a:t>test_deprecate</a:t>
            </a:r>
            <a:r>
              <a:rPr lang="en-US" sz="1600" dirty="0">
                <a:solidFill>
                  <a:schemeClr val="tx1"/>
                </a:solidFill>
                <a:latin typeface="Courier New" pitchFamily="49" charset="0"/>
                <a:cs typeface="Courier New" pitchFamily="49" charset="0"/>
              </a:rPr>
              <a:t> t=new </a:t>
            </a:r>
            <a:r>
              <a:rPr lang="en-US" sz="1600" dirty="0" err="1">
                <a:solidFill>
                  <a:schemeClr val="tx1"/>
                </a:solidFill>
                <a:latin typeface="Courier New" pitchFamily="49" charset="0"/>
                <a:cs typeface="Courier New" pitchFamily="49" charset="0"/>
              </a:rPr>
              <a:t>test_deprecate</a:t>
            </a:r>
            <a:r>
              <a:rPr lang="en-US" sz="1600" dirty="0">
                <a:solidFill>
                  <a:schemeClr val="tx1"/>
                </a:solidFill>
                <a:latin typeface="Courier New" pitchFamily="49" charset="0"/>
                <a:cs typeface="Courier New" pitchFamily="49" charset="0"/>
              </a:rPr>
              <a:t>();</a:t>
            </a:r>
          </a:p>
          <a:p>
            <a:pPr marL="231775" indent="-231775" defTabSz="457200">
              <a:lnSpc>
                <a:spcPct val="90000"/>
              </a:lnSpc>
              <a:spcBef>
                <a:spcPct val="20000"/>
              </a:spcBef>
              <a:defRPr/>
            </a:pPr>
            <a:r>
              <a:rPr lang="en-US" sz="1600" dirty="0" err="1">
                <a:solidFill>
                  <a:schemeClr val="tx1"/>
                </a:solidFill>
                <a:latin typeface="Courier New" pitchFamily="49" charset="0"/>
                <a:cs typeface="Courier New" pitchFamily="49" charset="0"/>
              </a:rPr>
              <a:t>t.test</a:t>
            </a:r>
            <a:r>
              <a:rPr lang="en-US" sz="1600" dirty="0">
                <a:solidFill>
                  <a:schemeClr val="tx1"/>
                </a:solidFill>
                <a:latin typeface="Courier New" pitchFamily="49" charset="0"/>
                <a:cs typeface="Courier New" pitchFamily="49" charset="0"/>
              </a:rPr>
              <a:t>();</a:t>
            </a:r>
          </a:p>
          <a:p>
            <a:pPr marL="231775" indent="-231775" defTabSz="457200">
              <a:lnSpc>
                <a:spcPct val="90000"/>
              </a:lnSpc>
              <a:spcBef>
                <a:spcPct val="20000"/>
              </a:spcBef>
              <a:defRPr/>
            </a:pPr>
            <a:r>
              <a:rPr lang="en-US" sz="1600" dirty="0">
                <a:solidFill>
                  <a:schemeClr val="tx1"/>
                </a:solidFill>
                <a:latin typeface="Courier New" pitchFamily="49" charset="0"/>
                <a:cs typeface="Courier New" pitchFamily="49" charset="0"/>
              </a:rPr>
              <a:t>}</a:t>
            </a:r>
          </a:p>
          <a:p>
            <a:pPr marL="231775" indent="-231775" defTabSz="457200">
              <a:lnSpc>
                <a:spcPct val="90000"/>
              </a:lnSpc>
              <a:spcBef>
                <a:spcPct val="20000"/>
              </a:spcBef>
              <a:defRPr/>
            </a:pPr>
            <a:r>
              <a:rPr lang="en-US" sz="1600" dirty="0">
                <a:solidFill>
                  <a:schemeClr val="tx1"/>
                </a:solidFill>
                <a:latin typeface="Courier New" pitchFamily="49" charset="0"/>
                <a:cs typeface="Courier New" pitchFamily="49" charset="0"/>
              </a:rPr>
              <a:t>}</a:t>
            </a:r>
          </a:p>
          <a:p>
            <a:pPr defTabSz="457200">
              <a:lnSpc>
                <a:spcPct val="90000"/>
              </a:lnSpc>
              <a:spcBef>
                <a:spcPct val="20000"/>
              </a:spcBef>
              <a:buFont typeface="Arial" pitchFamily="34" charset="0"/>
              <a:buNone/>
              <a:defRPr/>
            </a:pPr>
            <a:endParaRPr lang="en-US" sz="1800" dirty="0" smtClean="0">
              <a:solidFill>
                <a:schemeClr val="tx1"/>
              </a:solidFill>
              <a:latin typeface="Calibri" pitchFamily="34" charset="0"/>
            </a:endParaRPr>
          </a:p>
        </p:txBody>
      </p:sp>
      <p:pic>
        <p:nvPicPr>
          <p:cNvPr id="142341" name="Picture 6"/>
          <p:cNvPicPr>
            <a:picLocks noChangeAspect="1" noChangeArrowheads="1"/>
          </p:cNvPicPr>
          <p:nvPr/>
        </p:nvPicPr>
        <p:blipFill>
          <a:blip r:embed="rId3" cstate="print"/>
          <a:srcRect/>
          <a:stretch>
            <a:fillRect/>
          </a:stretch>
        </p:blipFill>
        <p:spPr bwMode="auto">
          <a:xfrm>
            <a:off x="560388" y="4926013"/>
            <a:ext cx="7831137" cy="1543050"/>
          </a:xfrm>
          <a:prstGeom prst="rect">
            <a:avLst/>
          </a:prstGeom>
          <a:noFill/>
          <a:ln w="9525">
            <a:noFill/>
            <a:miter lim="800000"/>
            <a:headEnd/>
            <a:tailEnd/>
          </a:ln>
        </p:spPr>
      </p:pic>
      <p:sp>
        <p:nvSpPr>
          <p:cNvPr id="142342" name="AutoShape 6"/>
          <p:cNvSpPr>
            <a:spLocks noChangeArrowheads="1"/>
          </p:cNvSpPr>
          <p:nvPr/>
        </p:nvSpPr>
        <p:spPr bwMode="auto">
          <a:xfrm>
            <a:off x="6562725" y="4343400"/>
            <a:ext cx="2219325" cy="428625"/>
          </a:xfrm>
          <a:prstGeom prst="wedgeEllipseCallout">
            <a:avLst>
              <a:gd name="adj1" fmla="val -62444"/>
              <a:gd name="adj2" fmla="val 249630"/>
            </a:avLst>
          </a:prstGeom>
          <a:solidFill>
            <a:srgbClr val="CCFFCC"/>
          </a:solidFill>
          <a:ln w="9525" algn="ctr">
            <a:solidFill>
              <a:srgbClr val="000000"/>
            </a:solidFill>
            <a:miter lim="800000"/>
            <a:headEnd/>
            <a:tailEnd/>
          </a:ln>
        </p:spPr>
        <p:txBody>
          <a:bodyPr/>
          <a:lstStyle/>
          <a:p>
            <a:pPr defTabSz="457200"/>
            <a:r>
              <a:rPr lang="en-US">
                <a:latin typeface="Courier New" pitchFamily="49" charset="0"/>
                <a:cs typeface="Arial" charset="0"/>
              </a:rPr>
              <a:t>Output</a:t>
            </a:r>
            <a:endParaRPr lang="en-US" sz="2000">
              <a:cs typeface="Arial"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Placeholder 3"/>
          <p:cNvSpPr>
            <a:spLocks noGrp="1"/>
          </p:cNvSpPr>
          <p:nvPr>
            <p:ph type="body" sz="quarter" idx="4294967295"/>
          </p:nvPr>
        </p:nvSpPr>
        <p:spPr>
          <a:xfrm>
            <a:off x="914400" y="144463"/>
            <a:ext cx="8229600" cy="519112"/>
          </a:xfrm>
        </p:spPr>
        <p:txBody>
          <a:bodyPr>
            <a:spAutoFit/>
          </a:bodyPr>
          <a:lstStyle/>
          <a:p>
            <a:pPr eaLnBrk="1" hangingPunct="1">
              <a:spcBef>
                <a:spcPct val="0"/>
              </a:spcBef>
              <a:buFont typeface="Arial" charset="0"/>
              <a:buNone/>
            </a:pPr>
            <a:r>
              <a:rPr lang="en-IN" sz="2800" b="1" smtClean="0">
                <a:solidFill>
                  <a:schemeClr val="tx1"/>
                </a:solidFill>
                <a:cs typeface="Arial" charset="0"/>
              </a:rPr>
              <a:t>@SuppressWarnings</a:t>
            </a:r>
          </a:p>
        </p:txBody>
      </p:sp>
      <p:sp>
        <p:nvSpPr>
          <p:cNvPr id="143363" name="Text Placeholder 7"/>
          <p:cNvSpPr>
            <a:spLocks noGrp="1"/>
          </p:cNvSpPr>
          <p:nvPr>
            <p:ph type="body" sz="quarter" idx="4294967295"/>
          </p:nvPr>
        </p:nvSpPr>
        <p:spPr>
          <a:xfrm>
            <a:off x="0" y="990600"/>
            <a:ext cx="8240713" cy="4540250"/>
          </a:xfrm>
        </p:spPr>
        <p:txBody>
          <a:bodyPr/>
          <a:lstStyle/>
          <a:p>
            <a:pPr algn="just" eaLnBrk="1" hangingPunct="1"/>
            <a:r>
              <a:rPr sz="2400" smtClean="0">
                <a:solidFill>
                  <a:schemeClr val="tx1"/>
                </a:solidFill>
                <a:cs typeface="Arial" charset="0"/>
              </a:rPr>
              <a:t>Used to instruct the compiler to suppress the warnings specified in the annotation parameters</a:t>
            </a:r>
          </a:p>
          <a:p>
            <a:pPr eaLnBrk="1" hangingPunct="1">
              <a:buFont typeface="Arial" charset="0"/>
              <a:buNone/>
            </a:pPr>
            <a:endParaRPr sz="1800" smtClean="0">
              <a:solidFill>
                <a:schemeClr val="tx1"/>
              </a:solidFill>
              <a:cs typeface="Arial" charset="0"/>
            </a:endParaRPr>
          </a:p>
          <a:p>
            <a:pPr eaLnBrk="1" hangingPunct="1">
              <a:buFont typeface="Arial" charset="0"/>
              <a:buNone/>
            </a:pPr>
            <a:r>
              <a:rPr sz="1800" smtClean="0">
                <a:solidFill>
                  <a:schemeClr val="tx1"/>
                </a:solidFill>
                <a:latin typeface="Courier New" pitchFamily="49" charset="0"/>
                <a:cs typeface="Courier New" pitchFamily="49" charset="0"/>
              </a:rPr>
              <a:t>class test_deprecate</a:t>
            </a:r>
          </a:p>
          <a:p>
            <a:pPr eaLnBrk="1" hangingPunct="1">
              <a:buFont typeface="Arial" charset="0"/>
              <a:buNone/>
            </a:pPr>
            <a:r>
              <a:rPr sz="1800" smtClean="0">
                <a:solidFill>
                  <a:schemeClr val="tx1"/>
                </a:solidFill>
                <a:latin typeface="Courier New" pitchFamily="49" charset="0"/>
                <a:cs typeface="Courier New" pitchFamily="49" charset="0"/>
              </a:rPr>
              <a:t>{</a:t>
            </a:r>
          </a:p>
          <a:p>
            <a:pPr eaLnBrk="1" hangingPunct="1">
              <a:buFont typeface="Arial" charset="0"/>
              <a:buNone/>
            </a:pPr>
            <a:r>
              <a:rPr sz="1800" smtClean="0">
                <a:solidFill>
                  <a:schemeClr val="tx1"/>
                </a:solidFill>
                <a:latin typeface="Courier New" pitchFamily="49" charset="0"/>
                <a:cs typeface="Courier New" pitchFamily="49" charset="0"/>
              </a:rPr>
              <a:t>@Deprecated</a:t>
            </a:r>
          </a:p>
          <a:p>
            <a:pPr eaLnBrk="1" hangingPunct="1">
              <a:buFont typeface="Arial" charset="0"/>
              <a:buNone/>
            </a:pPr>
            <a:r>
              <a:rPr sz="1800" smtClean="0">
                <a:solidFill>
                  <a:schemeClr val="tx1"/>
                </a:solidFill>
                <a:latin typeface="Courier New" pitchFamily="49" charset="0"/>
                <a:cs typeface="Courier New" pitchFamily="49" charset="0"/>
              </a:rPr>
              <a:t>void test()</a:t>
            </a:r>
          </a:p>
          <a:p>
            <a:pPr eaLnBrk="1" hangingPunct="1">
              <a:buFont typeface="Arial" charset="0"/>
              <a:buNone/>
            </a:pPr>
            <a:r>
              <a:rPr sz="1800" smtClean="0">
                <a:solidFill>
                  <a:schemeClr val="tx1"/>
                </a:solidFill>
                <a:latin typeface="Courier New" pitchFamily="49" charset="0"/>
                <a:cs typeface="Courier New" pitchFamily="49" charset="0"/>
              </a:rPr>
              <a:t>{</a:t>
            </a:r>
          </a:p>
          <a:p>
            <a:pPr eaLnBrk="1" hangingPunct="1">
              <a:buFont typeface="Arial" charset="0"/>
              <a:buNone/>
            </a:pPr>
            <a:r>
              <a:rPr sz="1800" smtClean="0">
                <a:solidFill>
                  <a:schemeClr val="tx1"/>
                </a:solidFill>
                <a:latin typeface="Courier New" pitchFamily="49" charset="0"/>
                <a:cs typeface="Courier New" pitchFamily="49" charset="0"/>
              </a:rPr>
              <a:t>System.out.println</a:t>
            </a:r>
          </a:p>
          <a:p>
            <a:pPr eaLnBrk="1" hangingPunct="1">
              <a:buFont typeface="Arial" charset="0"/>
              <a:buNone/>
            </a:pPr>
            <a:r>
              <a:rPr sz="1800" smtClean="0">
                <a:solidFill>
                  <a:schemeClr val="tx1"/>
                </a:solidFill>
                <a:latin typeface="Courier New" pitchFamily="49" charset="0"/>
                <a:cs typeface="Courier New" pitchFamily="49" charset="0"/>
              </a:rPr>
              <a:t>("Testing deprecation");</a:t>
            </a:r>
          </a:p>
          <a:p>
            <a:pPr eaLnBrk="1" hangingPunct="1">
              <a:buFont typeface="Arial" charset="0"/>
              <a:buNone/>
            </a:pPr>
            <a:r>
              <a:rPr sz="1800" smtClean="0">
                <a:solidFill>
                  <a:schemeClr val="tx1"/>
                </a:solidFill>
                <a:latin typeface="Courier New" pitchFamily="49" charset="0"/>
                <a:cs typeface="Courier New" pitchFamily="49" charset="0"/>
              </a:rPr>
              <a:t>}</a:t>
            </a:r>
          </a:p>
        </p:txBody>
      </p:sp>
      <p:sp>
        <p:nvSpPr>
          <p:cNvPr id="143364" name="Text Box 6"/>
          <p:cNvSpPr txBox="1">
            <a:spLocks noChangeArrowheads="1"/>
          </p:cNvSpPr>
          <p:nvPr/>
        </p:nvSpPr>
        <p:spPr bwMode="auto">
          <a:xfrm>
            <a:off x="4114800" y="2239963"/>
            <a:ext cx="5029200" cy="2973387"/>
          </a:xfrm>
          <a:prstGeom prst="rect">
            <a:avLst/>
          </a:prstGeom>
          <a:noFill/>
          <a:ln w="9525" algn="ctr">
            <a:noFill/>
            <a:miter lim="800000"/>
            <a:headEnd/>
            <a:tailEnd/>
          </a:ln>
        </p:spPr>
        <p:txBody>
          <a:bodyPr>
            <a:spAutoFit/>
          </a:bodyPr>
          <a:lstStyle/>
          <a:p>
            <a:pPr marL="231775" indent="-231775" defTabSz="457200">
              <a:lnSpc>
                <a:spcPct val="90000"/>
              </a:lnSpc>
              <a:spcBef>
                <a:spcPct val="20000"/>
              </a:spcBef>
            </a:pPr>
            <a:r>
              <a:rPr lang="en-US">
                <a:cs typeface="Arial" charset="0"/>
              </a:rPr>
              <a:t> </a:t>
            </a:r>
            <a:r>
              <a:rPr lang="en-US">
                <a:latin typeface="Courier New" pitchFamily="49" charset="0"/>
                <a:cs typeface="Courier New" pitchFamily="49" charset="0"/>
              </a:rPr>
              <a:t>class use_test_suppress</a:t>
            </a:r>
          </a:p>
          <a:p>
            <a:pPr marL="231775" indent="-231775" defTabSz="457200">
              <a:lnSpc>
                <a:spcPct val="90000"/>
              </a:lnSpc>
              <a:spcBef>
                <a:spcPct val="20000"/>
              </a:spcBef>
            </a:pPr>
            <a:r>
              <a:rPr lang="en-US">
                <a:latin typeface="Courier New" pitchFamily="49" charset="0"/>
                <a:cs typeface="Courier New" pitchFamily="49" charset="0"/>
              </a:rPr>
              <a:t>{</a:t>
            </a:r>
          </a:p>
          <a:p>
            <a:pPr marL="231775" indent="-231775" defTabSz="457200">
              <a:lnSpc>
                <a:spcPct val="90000"/>
              </a:lnSpc>
              <a:spcBef>
                <a:spcPct val="20000"/>
              </a:spcBef>
            </a:pPr>
            <a:r>
              <a:rPr lang="en-US">
                <a:latin typeface="Courier New" pitchFamily="49" charset="0"/>
                <a:cs typeface="Courier New" pitchFamily="49" charset="0"/>
              </a:rPr>
              <a:t>@SuppressWarnings({"deprecation"})</a:t>
            </a:r>
          </a:p>
          <a:p>
            <a:pPr marL="231775" indent="-231775" defTabSz="457200">
              <a:lnSpc>
                <a:spcPct val="90000"/>
              </a:lnSpc>
              <a:spcBef>
                <a:spcPct val="20000"/>
              </a:spcBef>
            </a:pPr>
            <a:r>
              <a:rPr lang="en-US">
                <a:latin typeface="Courier New" pitchFamily="49" charset="0"/>
                <a:cs typeface="Courier New" pitchFamily="49" charset="0"/>
              </a:rPr>
              <a:t>public static void main(String ae[])</a:t>
            </a:r>
          </a:p>
          <a:p>
            <a:pPr marL="231775" indent="-231775" defTabSz="457200">
              <a:lnSpc>
                <a:spcPct val="90000"/>
              </a:lnSpc>
              <a:spcBef>
                <a:spcPct val="20000"/>
              </a:spcBef>
            </a:pPr>
            <a:r>
              <a:rPr lang="en-US">
                <a:latin typeface="Courier New" pitchFamily="49" charset="0"/>
                <a:cs typeface="Courier New" pitchFamily="49" charset="0"/>
              </a:rPr>
              <a:t>{</a:t>
            </a:r>
          </a:p>
          <a:p>
            <a:pPr marL="231775" indent="-231775" defTabSz="457200">
              <a:lnSpc>
                <a:spcPct val="90000"/>
              </a:lnSpc>
              <a:spcBef>
                <a:spcPct val="20000"/>
              </a:spcBef>
            </a:pPr>
            <a:r>
              <a:rPr lang="en-US">
                <a:latin typeface="Courier New" pitchFamily="49" charset="0"/>
                <a:cs typeface="Courier New" pitchFamily="49" charset="0"/>
              </a:rPr>
              <a:t>test_deprecate t=new test_deprecate();</a:t>
            </a:r>
          </a:p>
          <a:p>
            <a:pPr marL="231775" indent="-231775" defTabSz="457200">
              <a:lnSpc>
                <a:spcPct val="90000"/>
              </a:lnSpc>
              <a:spcBef>
                <a:spcPct val="20000"/>
              </a:spcBef>
            </a:pPr>
            <a:r>
              <a:rPr lang="en-US">
                <a:latin typeface="Courier New" pitchFamily="49" charset="0"/>
                <a:cs typeface="Courier New" pitchFamily="49" charset="0"/>
              </a:rPr>
              <a:t>t.test();</a:t>
            </a:r>
          </a:p>
          <a:p>
            <a:pPr marL="231775" indent="-231775" defTabSz="457200">
              <a:lnSpc>
                <a:spcPct val="90000"/>
              </a:lnSpc>
              <a:spcBef>
                <a:spcPct val="20000"/>
              </a:spcBef>
            </a:pPr>
            <a:r>
              <a:rPr lang="en-US">
                <a:latin typeface="Courier New" pitchFamily="49" charset="0"/>
                <a:cs typeface="Courier New" pitchFamily="49" charset="0"/>
              </a:rPr>
              <a:t>} }</a:t>
            </a:r>
          </a:p>
        </p:txBody>
      </p:sp>
      <p:pic>
        <p:nvPicPr>
          <p:cNvPr id="143365" name="Picture 7"/>
          <p:cNvPicPr>
            <a:picLocks noChangeAspect="1" noChangeArrowheads="1"/>
          </p:cNvPicPr>
          <p:nvPr/>
        </p:nvPicPr>
        <p:blipFill>
          <a:blip r:embed="rId3" cstate="print"/>
          <a:srcRect/>
          <a:stretch>
            <a:fillRect/>
          </a:stretch>
        </p:blipFill>
        <p:spPr bwMode="auto">
          <a:xfrm>
            <a:off x="309563" y="5384800"/>
            <a:ext cx="7875587" cy="1152525"/>
          </a:xfrm>
          <a:prstGeom prst="rect">
            <a:avLst/>
          </a:prstGeom>
          <a:noFill/>
          <a:ln w="9525">
            <a:noFill/>
            <a:miter lim="800000"/>
            <a:headEnd/>
            <a:tailEnd/>
          </a:ln>
        </p:spPr>
      </p:pic>
      <p:sp>
        <p:nvSpPr>
          <p:cNvPr id="143366" name="AutoShape 6"/>
          <p:cNvSpPr>
            <a:spLocks noChangeArrowheads="1"/>
          </p:cNvSpPr>
          <p:nvPr/>
        </p:nvSpPr>
        <p:spPr bwMode="auto">
          <a:xfrm>
            <a:off x="6296025" y="4781550"/>
            <a:ext cx="2219325" cy="428625"/>
          </a:xfrm>
          <a:prstGeom prst="wedgeEllipseCallout">
            <a:avLst>
              <a:gd name="adj1" fmla="val -62444"/>
              <a:gd name="adj2" fmla="val 249630"/>
            </a:avLst>
          </a:prstGeom>
          <a:solidFill>
            <a:srgbClr val="CCFFCC"/>
          </a:solidFill>
          <a:ln w="9525" algn="ctr">
            <a:solidFill>
              <a:srgbClr val="000000"/>
            </a:solidFill>
            <a:miter lim="800000"/>
            <a:headEnd/>
            <a:tailEnd/>
          </a:ln>
        </p:spPr>
        <p:txBody>
          <a:bodyPr/>
          <a:lstStyle/>
          <a:p>
            <a:pPr defTabSz="457200"/>
            <a:r>
              <a:rPr lang="en-US">
                <a:latin typeface="Courier New" pitchFamily="49" charset="0"/>
                <a:cs typeface="Arial" charset="0"/>
              </a:rPr>
              <a:t>Output</a:t>
            </a:r>
            <a:endParaRPr lang="en-US" sz="2000">
              <a:cs typeface="Arial"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p:cNvSpPr>
          <p:nvPr>
            <p:ph idx="1"/>
          </p:nvPr>
        </p:nvSpPr>
        <p:spPr>
          <a:xfrm>
            <a:off x="457200" y="1143000"/>
            <a:ext cx="8229600" cy="5108575"/>
          </a:xfrm>
        </p:spPr>
        <p:txBody>
          <a:bodyPr>
            <a:normAutofit/>
          </a:bodyPr>
          <a:lstStyle/>
          <a:p>
            <a:pPr>
              <a:buFont typeface="Arial" charset="0"/>
              <a:buNone/>
            </a:pPr>
            <a:r>
              <a:rPr sz="2400" smtClean="0">
                <a:solidFill>
                  <a:schemeClr val="tx1"/>
                </a:solidFill>
                <a:cs typeface="Arial" charset="0"/>
              </a:rPr>
              <a:t>1. Which of the following keyword is used to create an user defined annotation?</a:t>
            </a:r>
          </a:p>
          <a:p>
            <a:pPr>
              <a:buFont typeface="Arial" charset="0"/>
              <a:buNone/>
            </a:pPr>
            <a:r>
              <a:rPr sz="2400" smtClean="0">
                <a:solidFill>
                  <a:schemeClr val="tx1"/>
                </a:solidFill>
                <a:cs typeface="Arial" charset="0"/>
              </a:rPr>
              <a:t>a. class</a:t>
            </a:r>
          </a:p>
          <a:p>
            <a:pPr>
              <a:buFont typeface="Arial" charset="0"/>
              <a:buNone/>
            </a:pPr>
            <a:r>
              <a:rPr sz="2400" smtClean="0">
                <a:solidFill>
                  <a:schemeClr val="tx1"/>
                </a:solidFill>
                <a:cs typeface="Arial" charset="0"/>
              </a:rPr>
              <a:t>b. enum</a:t>
            </a:r>
          </a:p>
          <a:p>
            <a:pPr>
              <a:buFont typeface="Arial" charset="0"/>
              <a:buNone/>
            </a:pPr>
            <a:r>
              <a:rPr sz="2400" smtClean="0">
                <a:solidFill>
                  <a:schemeClr val="tx1"/>
                </a:solidFill>
                <a:cs typeface="Arial" charset="0"/>
              </a:rPr>
              <a:t>c. interface</a:t>
            </a:r>
          </a:p>
          <a:p>
            <a:pPr>
              <a:buFont typeface="Arial" charset="0"/>
              <a:buNone/>
            </a:pPr>
            <a:r>
              <a:rPr sz="2400" smtClean="0">
                <a:solidFill>
                  <a:schemeClr val="tx1"/>
                </a:solidFill>
                <a:cs typeface="Arial" charset="0"/>
              </a:rPr>
              <a:t>d. None of the above</a:t>
            </a:r>
          </a:p>
          <a:p>
            <a:pPr>
              <a:buFont typeface="Arial" charset="0"/>
              <a:buNone/>
            </a:pPr>
            <a:endParaRPr sz="2400" smtClean="0">
              <a:solidFill>
                <a:schemeClr val="tx1"/>
              </a:solidFill>
              <a:cs typeface="Arial" charset="0"/>
            </a:endParaRPr>
          </a:p>
          <a:p>
            <a:pPr>
              <a:buFont typeface="Arial" charset="0"/>
              <a:buNone/>
            </a:pPr>
            <a:r>
              <a:rPr sz="2400" smtClean="0">
                <a:solidFill>
                  <a:schemeClr val="tx1"/>
                </a:solidFill>
                <a:cs typeface="Arial" charset="0"/>
              </a:rPr>
              <a:t>2. Which of the following annotation will be used only in case of Inheritance?</a:t>
            </a:r>
          </a:p>
          <a:p>
            <a:pPr>
              <a:buFont typeface="Arial" charset="0"/>
              <a:buNone/>
            </a:pPr>
            <a:r>
              <a:rPr sz="2400" smtClean="0">
                <a:solidFill>
                  <a:schemeClr val="tx1"/>
                </a:solidFill>
                <a:cs typeface="Arial" charset="0"/>
              </a:rPr>
              <a:t>a. @Deprecated</a:t>
            </a:r>
          </a:p>
          <a:p>
            <a:pPr>
              <a:buFont typeface="Arial" charset="0"/>
              <a:buNone/>
            </a:pPr>
            <a:r>
              <a:rPr sz="2400" smtClean="0">
                <a:solidFill>
                  <a:schemeClr val="tx1"/>
                </a:solidFill>
                <a:cs typeface="Arial" charset="0"/>
              </a:rPr>
              <a:t>b. @SuppressWarnings</a:t>
            </a:r>
          </a:p>
          <a:p>
            <a:pPr>
              <a:buFont typeface="Arial" charset="0"/>
              <a:buNone/>
            </a:pPr>
            <a:r>
              <a:rPr sz="2400" smtClean="0">
                <a:solidFill>
                  <a:schemeClr val="tx1"/>
                </a:solidFill>
                <a:cs typeface="Arial" charset="0"/>
              </a:rPr>
              <a:t>c. @Override</a:t>
            </a:r>
          </a:p>
        </p:txBody>
      </p:sp>
      <p:sp>
        <p:nvSpPr>
          <p:cNvPr id="144386" name="Rectangle 2"/>
          <p:cNvSpPr>
            <a:spLocks noGrp="1"/>
          </p:cNvSpPr>
          <p:nvPr>
            <p:ph type="title"/>
          </p:nvPr>
        </p:nvSpPr>
        <p:spPr>
          <a:xfrm>
            <a:off x="304800" y="152400"/>
            <a:ext cx="8229600" cy="549275"/>
          </a:xfrm>
        </p:spPr>
        <p:txBody>
          <a:bodyPr>
            <a:normAutofit fontScale="90000"/>
          </a:bodyPr>
          <a:lstStyle/>
          <a:p>
            <a:r>
              <a:rPr smtClean="0">
                <a:solidFill>
                  <a:schemeClr val="tx1"/>
                </a:solidFill>
                <a:cs typeface="Arial" charset="0"/>
              </a:rPr>
              <a:t>Review Questions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Placeholder 3"/>
          <p:cNvSpPr>
            <a:spLocks noGrp="1"/>
          </p:cNvSpPr>
          <p:nvPr>
            <p:ph type="body" sz="quarter" idx="4294967295"/>
          </p:nvPr>
        </p:nvSpPr>
        <p:spPr>
          <a:xfrm>
            <a:off x="0" y="144463"/>
            <a:ext cx="8537575" cy="519112"/>
          </a:xfrm>
        </p:spPr>
        <p:txBody>
          <a:bodyPr>
            <a:spAutoFit/>
          </a:bodyPr>
          <a:lstStyle/>
          <a:p>
            <a:pPr eaLnBrk="1" hangingPunct="1">
              <a:spcBef>
                <a:spcPct val="0"/>
              </a:spcBef>
              <a:buFont typeface="Arial" charset="0"/>
              <a:buNone/>
            </a:pPr>
            <a:r>
              <a:rPr lang="en-IN" sz="2800" b="1" smtClean="0">
                <a:solidFill>
                  <a:schemeClr val="tx1"/>
                </a:solidFill>
                <a:cs typeface="Arial" charset="0"/>
              </a:rPr>
              <a:t>Categories of Annotation – Marker Annotation</a:t>
            </a:r>
          </a:p>
        </p:txBody>
      </p:sp>
      <p:sp>
        <p:nvSpPr>
          <p:cNvPr id="146435" name="Text Placeholder 7"/>
          <p:cNvSpPr>
            <a:spLocks noGrp="1"/>
          </p:cNvSpPr>
          <p:nvPr>
            <p:ph type="body" sz="quarter" idx="4294967295"/>
          </p:nvPr>
        </p:nvSpPr>
        <p:spPr>
          <a:xfrm>
            <a:off x="903288" y="1293813"/>
            <a:ext cx="8240712" cy="4540250"/>
          </a:xfrm>
        </p:spPr>
        <p:txBody>
          <a:bodyPr>
            <a:normAutofit lnSpcReduction="10000"/>
          </a:bodyPr>
          <a:lstStyle/>
          <a:p>
            <a:pPr eaLnBrk="1" hangingPunct="1"/>
            <a:r>
              <a:rPr smtClean="0">
                <a:solidFill>
                  <a:schemeClr val="tx1"/>
                </a:solidFill>
                <a:cs typeface="Arial" charset="0"/>
              </a:rPr>
              <a:t>Marker Annotation</a:t>
            </a:r>
          </a:p>
          <a:p>
            <a:pPr lvl="1" eaLnBrk="1" hangingPunct="1"/>
            <a:r>
              <a:rPr smtClean="0">
                <a:solidFill>
                  <a:schemeClr val="tx1"/>
                </a:solidFill>
              </a:rPr>
              <a:t>Contains only the name</a:t>
            </a:r>
          </a:p>
          <a:p>
            <a:pPr lvl="1" eaLnBrk="1" hangingPunct="1"/>
            <a:r>
              <a:rPr smtClean="0">
                <a:solidFill>
                  <a:schemeClr val="tx1"/>
                </a:solidFill>
              </a:rPr>
              <a:t>Does not contain any other element</a:t>
            </a:r>
          </a:p>
          <a:p>
            <a:pPr lvl="1" eaLnBrk="1" hangingPunct="1"/>
            <a:r>
              <a:rPr smtClean="0">
                <a:solidFill>
                  <a:schemeClr val="tx1"/>
                </a:solidFill>
              </a:rPr>
              <a:t>Creation </a:t>
            </a:r>
          </a:p>
          <a:p>
            <a:pPr lvl="1" eaLnBrk="1" hangingPunct="1">
              <a:buFont typeface="Arial" charset="0"/>
              <a:buNone/>
            </a:pPr>
            <a:r>
              <a:rPr smtClean="0">
                <a:solidFill>
                  <a:schemeClr val="tx1"/>
                </a:solidFill>
                <a:latin typeface="Courier New" pitchFamily="49" charset="0"/>
                <a:cs typeface="Courier New" pitchFamily="49" charset="0"/>
              </a:rPr>
              <a:t>public @interface marker</a:t>
            </a:r>
          </a:p>
          <a:p>
            <a:pPr lvl="1" eaLnBrk="1" hangingPunct="1">
              <a:buFont typeface="Arial" charset="0"/>
              <a:buNone/>
            </a:pPr>
            <a:r>
              <a:rPr smtClean="0">
                <a:solidFill>
                  <a:schemeClr val="tx1"/>
                </a:solidFill>
                <a:latin typeface="Courier New" pitchFamily="49" charset="0"/>
                <a:cs typeface="Courier New" pitchFamily="49" charset="0"/>
              </a:rPr>
              <a:t>{</a:t>
            </a:r>
          </a:p>
          <a:p>
            <a:pPr lvl="1" eaLnBrk="1" hangingPunct="1">
              <a:buFont typeface="Arial" charset="0"/>
              <a:buNone/>
            </a:pPr>
            <a:r>
              <a:rPr smtClean="0">
                <a:solidFill>
                  <a:schemeClr val="tx1"/>
                </a:solidFill>
                <a:latin typeface="Courier New" pitchFamily="49" charset="0"/>
                <a:cs typeface="Courier New" pitchFamily="49" charset="0"/>
              </a:rPr>
              <a:t>}</a:t>
            </a:r>
          </a:p>
          <a:p>
            <a:pPr lvl="1" eaLnBrk="1" hangingPunct="1"/>
            <a:r>
              <a:rPr smtClean="0">
                <a:solidFill>
                  <a:schemeClr val="tx1"/>
                </a:solidFill>
                <a:latin typeface="Courier New" pitchFamily="49" charset="0"/>
                <a:cs typeface="Courier New" pitchFamily="49" charset="0"/>
              </a:rPr>
              <a:t>Usage</a:t>
            </a:r>
          </a:p>
          <a:p>
            <a:pPr lvl="1" eaLnBrk="1" hangingPunct="1">
              <a:buFont typeface="Arial" charset="0"/>
              <a:buNone/>
            </a:pPr>
            <a:r>
              <a:rPr smtClean="0">
                <a:solidFill>
                  <a:schemeClr val="tx1"/>
                </a:solidFill>
                <a:latin typeface="Courier New" pitchFamily="49" charset="0"/>
                <a:cs typeface="Courier New" pitchFamily="49" charset="0"/>
              </a:rPr>
              <a:t>@marker</a:t>
            </a:r>
          </a:p>
          <a:p>
            <a:pPr lvl="1" eaLnBrk="1" hangingPunct="1">
              <a:buFont typeface="Arial" charset="0"/>
              <a:buNone/>
            </a:pPr>
            <a:r>
              <a:rPr smtClean="0">
                <a:solidFill>
                  <a:schemeClr val="tx1"/>
                </a:solidFill>
                <a:latin typeface="Courier New" pitchFamily="49" charset="0"/>
                <a:cs typeface="Courier New" pitchFamily="49" charset="0"/>
              </a:rPr>
              <a:t>public void sampleMethod</a:t>
            </a:r>
          </a:p>
          <a:p>
            <a:pPr lvl="1" eaLnBrk="1" hangingPunct="1">
              <a:buFont typeface="Arial" charset="0"/>
              <a:buNone/>
            </a:pPr>
            <a:r>
              <a:rPr smtClean="0">
                <a:solidFill>
                  <a:schemeClr val="tx1"/>
                </a:solidFill>
                <a:latin typeface="Courier New" pitchFamily="49" charset="0"/>
                <a:cs typeface="Courier New" pitchFamily="49" charset="0"/>
              </a:rPr>
              <a:t>{</a:t>
            </a:r>
          </a:p>
          <a:p>
            <a:pPr lvl="1" eaLnBrk="1" hangingPunct="1">
              <a:buFont typeface="Arial" charset="0"/>
              <a:buNone/>
            </a:pPr>
            <a:r>
              <a:rPr smtClean="0">
                <a:solidFill>
                  <a:schemeClr val="tx1"/>
                </a:solidFill>
                <a:latin typeface="Courier New" pitchFamily="49" charset="0"/>
                <a:cs typeface="Courier New" pitchFamily="49" charset="0"/>
              </a:rPr>
              <a:t>}</a:t>
            </a:r>
          </a:p>
          <a:p>
            <a:pPr lvl="1" eaLnBrk="1" hangingPunct="1">
              <a:buFont typeface="Arial" charset="0"/>
              <a:buNone/>
            </a:pPr>
            <a:endParaRPr smtClean="0">
              <a:solidFill>
                <a:schemeClr val="tx1"/>
              </a:solidFill>
              <a:latin typeface="Calibri" pitchFamily="34" charset="0"/>
            </a:endParaRPr>
          </a:p>
          <a:p>
            <a:pPr eaLnBrk="1" hangingPunct="1"/>
            <a:endParaRPr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Placeholder 3"/>
          <p:cNvSpPr>
            <a:spLocks noGrp="1"/>
          </p:cNvSpPr>
          <p:nvPr>
            <p:ph type="body" sz="quarter" idx="4294967295"/>
          </p:nvPr>
        </p:nvSpPr>
        <p:spPr>
          <a:xfrm>
            <a:off x="0" y="152400"/>
            <a:ext cx="9144000" cy="523875"/>
          </a:xfrm>
        </p:spPr>
        <p:txBody>
          <a:bodyPr>
            <a:spAutoFit/>
          </a:bodyPr>
          <a:lstStyle/>
          <a:p>
            <a:pPr eaLnBrk="1" hangingPunct="1">
              <a:spcBef>
                <a:spcPct val="0"/>
              </a:spcBef>
              <a:buFont typeface="Arial" charset="0"/>
              <a:buNone/>
            </a:pPr>
            <a:r>
              <a:rPr lang="en-IN" sz="2800" b="1" smtClean="0">
                <a:solidFill>
                  <a:schemeClr val="tx1"/>
                </a:solidFill>
                <a:cs typeface="Arial" charset="0"/>
              </a:rPr>
              <a:t>Categories of Annotation – Single value Annotation</a:t>
            </a:r>
          </a:p>
        </p:txBody>
      </p:sp>
      <p:sp>
        <p:nvSpPr>
          <p:cNvPr id="147459" name="Text Placeholder 7"/>
          <p:cNvSpPr>
            <a:spLocks noGrp="1"/>
          </p:cNvSpPr>
          <p:nvPr>
            <p:ph type="body" sz="quarter" idx="4294967295"/>
          </p:nvPr>
        </p:nvSpPr>
        <p:spPr>
          <a:xfrm>
            <a:off x="0" y="1008063"/>
            <a:ext cx="8240713" cy="4540250"/>
          </a:xfrm>
        </p:spPr>
        <p:txBody>
          <a:bodyPr>
            <a:normAutofit lnSpcReduction="10000"/>
          </a:bodyPr>
          <a:lstStyle/>
          <a:p>
            <a:pPr eaLnBrk="1" hangingPunct="1">
              <a:lnSpc>
                <a:spcPct val="90000"/>
              </a:lnSpc>
            </a:pPr>
            <a:r>
              <a:rPr smtClean="0">
                <a:solidFill>
                  <a:schemeClr val="tx1"/>
                </a:solidFill>
                <a:cs typeface="Arial" charset="0"/>
              </a:rPr>
              <a:t>Single value Annotation</a:t>
            </a:r>
          </a:p>
          <a:p>
            <a:pPr lvl="1" eaLnBrk="1" hangingPunct="1">
              <a:lnSpc>
                <a:spcPct val="90000"/>
              </a:lnSpc>
            </a:pPr>
            <a:r>
              <a:rPr smtClean="0">
                <a:solidFill>
                  <a:schemeClr val="tx1"/>
                </a:solidFill>
              </a:rPr>
              <a:t>They provide a single piece of data</a:t>
            </a:r>
          </a:p>
          <a:p>
            <a:pPr lvl="1" eaLnBrk="1" hangingPunct="1">
              <a:lnSpc>
                <a:spcPct val="90000"/>
              </a:lnSpc>
            </a:pPr>
            <a:r>
              <a:rPr smtClean="0">
                <a:solidFill>
                  <a:schemeClr val="tx1"/>
                </a:solidFill>
              </a:rPr>
              <a:t>Can be provided as a data value pair or can use shortcut and provide the value within quotation marks</a:t>
            </a:r>
          </a:p>
          <a:p>
            <a:pPr lvl="1" eaLnBrk="1" hangingPunct="1">
              <a:lnSpc>
                <a:spcPct val="90000"/>
              </a:lnSpc>
            </a:pPr>
            <a:r>
              <a:rPr smtClean="0">
                <a:solidFill>
                  <a:schemeClr val="tx1"/>
                </a:solidFill>
              </a:rPr>
              <a:t>Creation </a:t>
            </a:r>
          </a:p>
          <a:p>
            <a:pPr lvl="2">
              <a:lnSpc>
                <a:spcPct val="90000"/>
              </a:lnSpc>
              <a:buFont typeface="Arial" charset="0"/>
              <a:buNone/>
            </a:pPr>
            <a:r>
              <a:rPr sz="1800" smtClean="0">
                <a:solidFill>
                  <a:schemeClr val="tx1"/>
                </a:solidFill>
                <a:latin typeface="Courier New" pitchFamily="49" charset="0"/>
                <a:cs typeface="Courier New" pitchFamily="49" charset="0"/>
              </a:rPr>
              <a:t>@interface author </a:t>
            </a:r>
          </a:p>
          <a:p>
            <a:pPr lvl="2">
              <a:lnSpc>
                <a:spcPct val="90000"/>
              </a:lnSpc>
              <a:buFont typeface="Arial" charset="0"/>
              <a:buNone/>
            </a:pPr>
            <a:r>
              <a:rPr sz="1800" smtClean="0">
                <a:solidFill>
                  <a:schemeClr val="tx1"/>
                </a:solidFill>
                <a:latin typeface="Courier New" pitchFamily="49" charset="0"/>
                <a:cs typeface="Courier New" pitchFamily="49" charset="0"/>
              </a:rPr>
              <a:t>{</a:t>
            </a:r>
          </a:p>
          <a:p>
            <a:pPr lvl="2">
              <a:lnSpc>
                <a:spcPct val="90000"/>
              </a:lnSpc>
              <a:buFont typeface="Arial" charset="0"/>
              <a:buNone/>
            </a:pPr>
            <a:r>
              <a:rPr sz="1800" smtClean="0">
                <a:solidFill>
                  <a:schemeClr val="tx1"/>
                </a:solidFill>
                <a:latin typeface="Courier New" pitchFamily="49" charset="0"/>
                <a:cs typeface="Courier New" pitchFamily="49" charset="0"/>
              </a:rPr>
              <a:t>String value() default "Patrick Norton";</a:t>
            </a:r>
          </a:p>
          <a:p>
            <a:pPr lvl="2">
              <a:lnSpc>
                <a:spcPct val="90000"/>
              </a:lnSpc>
              <a:buFont typeface="Arial" charset="0"/>
              <a:buNone/>
            </a:pPr>
            <a:r>
              <a:rPr sz="1800" smtClean="0">
                <a:solidFill>
                  <a:schemeClr val="tx1"/>
                </a:solidFill>
                <a:latin typeface="Courier New" pitchFamily="49" charset="0"/>
                <a:cs typeface="Courier New" pitchFamily="49" charset="0"/>
              </a:rPr>
              <a:t>}</a:t>
            </a:r>
          </a:p>
          <a:p>
            <a:pPr lvl="1" eaLnBrk="1" hangingPunct="1">
              <a:lnSpc>
                <a:spcPct val="90000"/>
              </a:lnSpc>
            </a:pPr>
            <a:r>
              <a:rPr smtClean="0">
                <a:solidFill>
                  <a:schemeClr val="tx1"/>
                </a:solidFill>
                <a:latin typeface="Calibri" pitchFamily="34" charset="0"/>
              </a:rPr>
              <a:t>Usage</a:t>
            </a:r>
          </a:p>
          <a:p>
            <a:pPr lvl="2">
              <a:lnSpc>
                <a:spcPct val="90000"/>
              </a:lnSpc>
              <a:buFont typeface="Arial" charset="0"/>
              <a:buNone/>
            </a:pPr>
            <a:r>
              <a:rPr sz="1800" smtClean="0">
                <a:solidFill>
                  <a:schemeClr val="tx1"/>
                </a:solidFill>
                <a:latin typeface="Courier New" pitchFamily="49" charset="0"/>
                <a:cs typeface="Courier New" pitchFamily="49" charset="0"/>
              </a:rPr>
              <a:t>@author("Sriram")  			(or) </a:t>
            </a:r>
          </a:p>
          <a:p>
            <a:pPr lvl="2">
              <a:lnSpc>
                <a:spcPct val="90000"/>
              </a:lnSpc>
              <a:buFont typeface="Arial" charset="0"/>
              <a:buNone/>
            </a:pPr>
            <a:r>
              <a:rPr sz="1800" smtClean="0">
                <a:solidFill>
                  <a:schemeClr val="tx1"/>
                </a:solidFill>
                <a:latin typeface="Courier New" pitchFamily="49" charset="0"/>
                <a:cs typeface="Courier New" pitchFamily="49" charset="0"/>
              </a:rPr>
              <a:t>public void calculateEMI() </a:t>
            </a:r>
          </a:p>
          <a:p>
            <a:pPr lvl="2">
              <a:lnSpc>
                <a:spcPct val="90000"/>
              </a:lnSpc>
              <a:buFont typeface="Arial" charset="0"/>
              <a:buNone/>
            </a:pPr>
            <a:r>
              <a:rPr sz="1800" smtClean="0">
                <a:solidFill>
                  <a:schemeClr val="tx1"/>
                </a:solidFill>
                <a:latin typeface="Courier New" pitchFamily="49" charset="0"/>
                <a:cs typeface="Courier New" pitchFamily="49" charset="0"/>
              </a:rPr>
              <a:t>{</a:t>
            </a:r>
          </a:p>
          <a:p>
            <a:pPr lvl="2">
              <a:lnSpc>
                <a:spcPct val="90000"/>
              </a:lnSpc>
              <a:buFont typeface="Arial" charset="0"/>
              <a:buNone/>
            </a:pPr>
            <a:r>
              <a:rPr sz="1800" smtClean="0">
                <a:solidFill>
                  <a:schemeClr val="tx1"/>
                </a:solidFill>
                <a:latin typeface="Courier New" pitchFamily="49" charset="0"/>
                <a:cs typeface="Courier New" pitchFamily="49" charset="0"/>
              </a:rPr>
              <a:t>}</a:t>
            </a:r>
          </a:p>
          <a:p>
            <a:pPr eaLnBrk="1" hangingPunct="1">
              <a:lnSpc>
                <a:spcPct val="90000"/>
              </a:lnSpc>
              <a:buFont typeface="Arial" charset="0"/>
              <a:buNone/>
            </a:pPr>
            <a:endParaRPr sz="1800" smtClean="0">
              <a:solidFill>
                <a:schemeClr val="tx1"/>
              </a:solidFill>
              <a:cs typeface="Arial" charset="0"/>
            </a:endParaRPr>
          </a:p>
        </p:txBody>
      </p:sp>
      <p:sp>
        <p:nvSpPr>
          <p:cNvPr id="147460" name="Text Box 4"/>
          <p:cNvSpPr txBox="1">
            <a:spLocks noChangeArrowheads="1"/>
          </p:cNvSpPr>
          <p:nvPr/>
        </p:nvSpPr>
        <p:spPr bwMode="auto">
          <a:xfrm>
            <a:off x="4343400" y="4286250"/>
            <a:ext cx="4830763" cy="1262063"/>
          </a:xfrm>
          <a:prstGeom prst="rect">
            <a:avLst/>
          </a:prstGeom>
          <a:noFill/>
          <a:ln w="9525">
            <a:noFill/>
            <a:miter lim="800000"/>
            <a:headEnd/>
            <a:tailEnd/>
          </a:ln>
        </p:spPr>
        <p:txBody>
          <a:bodyPr wrap="none">
            <a:spAutoFit/>
          </a:bodyPr>
          <a:lstStyle/>
          <a:p>
            <a:pPr marL="1143000" lvl="2" indent="-228600" defTabSz="457200" eaLnBrk="0" hangingPunct="0">
              <a:lnSpc>
                <a:spcPct val="90000"/>
              </a:lnSpc>
              <a:spcBef>
                <a:spcPct val="20000"/>
              </a:spcBef>
            </a:pPr>
            <a:r>
              <a:rPr lang="en-US">
                <a:latin typeface="Courier New" pitchFamily="49" charset="0"/>
                <a:cs typeface="Courier New" pitchFamily="49" charset="0"/>
              </a:rPr>
              <a:t>@author(value="Sriram")</a:t>
            </a:r>
          </a:p>
          <a:p>
            <a:pPr marL="1143000" lvl="2" indent="-228600" defTabSz="457200" eaLnBrk="0" hangingPunct="0">
              <a:lnSpc>
                <a:spcPct val="90000"/>
              </a:lnSpc>
              <a:spcBef>
                <a:spcPct val="20000"/>
              </a:spcBef>
            </a:pPr>
            <a:r>
              <a:rPr lang="en-US">
                <a:latin typeface="Courier New" pitchFamily="49" charset="0"/>
                <a:cs typeface="Courier New" pitchFamily="49" charset="0"/>
              </a:rPr>
              <a:t>public void calculateEMI() </a:t>
            </a:r>
          </a:p>
          <a:p>
            <a:pPr marL="1143000" lvl="2" indent="-228600" defTabSz="457200" eaLnBrk="0" hangingPunct="0">
              <a:lnSpc>
                <a:spcPct val="90000"/>
              </a:lnSpc>
              <a:spcBef>
                <a:spcPct val="20000"/>
              </a:spcBef>
            </a:pPr>
            <a:r>
              <a:rPr lang="en-US">
                <a:latin typeface="Courier New" pitchFamily="49" charset="0"/>
                <a:cs typeface="Courier New" pitchFamily="49" charset="0"/>
              </a:rPr>
              <a:t>{</a:t>
            </a:r>
          </a:p>
          <a:p>
            <a:pPr marL="1143000" lvl="2" indent="-228600" defTabSz="457200" eaLnBrk="0" hangingPunct="0">
              <a:lnSpc>
                <a:spcPct val="90000"/>
              </a:lnSpc>
              <a:spcBef>
                <a:spcPct val="20000"/>
              </a:spcBef>
            </a:pPr>
            <a:r>
              <a:rPr lang="en-US">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Placeholder 3"/>
          <p:cNvSpPr>
            <a:spLocks noGrp="1"/>
          </p:cNvSpPr>
          <p:nvPr>
            <p:ph type="body" sz="quarter" idx="4294967295"/>
          </p:nvPr>
        </p:nvSpPr>
        <p:spPr>
          <a:xfrm>
            <a:off x="0" y="152400"/>
            <a:ext cx="8915400" cy="523875"/>
          </a:xfrm>
        </p:spPr>
        <p:txBody>
          <a:bodyPr>
            <a:spAutoFit/>
          </a:bodyPr>
          <a:lstStyle/>
          <a:p>
            <a:pPr eaLnBrk="1" hangingPunct="1">
              <a:spcBef>
                <a:spcPct val="0"/>
              </a:spcBef>
              <a:buFont typeface="Arial" charset="0"/>
              <a:buNone/>
            </a:pPr>
            <a:r>
              <a:rPr lang="en-IN" sz="2800" b="1" smtClean="0">
                <a:solidFill>
                  <a:schemeClr val="tx1"/>
                </a:solidFill>
                <a:cs typeface="Arial" charset="0"/>
              </a:rPr>
              <a:t>Categories of Annotation – Multi value Annotation</a:t>
            </a:r>
          </a:p>
        </p:txBody>
      </p:sp>
      <p:sp>
        <p:nvSpPr>
          <p:cNvPr id="148483" name="Text Placeholder 7"/>
          <p:cNvSpPr>
            <a:spLocks noGrp="1"/>
          </p:cNvSpPr>
          <p:nvPr>
            <p:ph type="body" sz="quarter" idx="4294967295"/>
          </p:nvPr>
        </p:nvSpPr>
        <p:spPr>
          <a:xfrm>
            <a:off x="903288" y="1066800"/>
            <a:ext cx="8240712" cy="4540250"/>
          </a:xfrm>
        </p:spPr>
        <p:txBody>
          <a:bodyPr>
            <a:normAutofit lnSpcReduction="10000"/>
          </a:bodyPr>
          <a:lstStyle/>
          <a:p>
            <a:pPr eaLnBrk="1" hangingPunct="1"/>
            <a:r>
              <a:rPr smtClean="0">
                <a:solidFill>
                  <a:schemeClr val="tx1"/>
                </a:solidFill>
                <a:cs typeface="Arial" charset="0"/>
              </a:rPr>
              <a:t>Multi value/Full value Annotation</a:t>
            </a:r>
          </a:p>
          <a:p>
            <a:pPr lvl="1" eaLnBrk="1" hangingPunct="1"/>
            <a:r>
              <a:rPr smtClean="0">
                <a:solidFill>
                  <a:schemeClr val="tx1"/>
                </a:solidFill>
              </a:rPr>
              <a:t>They can have multiple data members</a:t>
            </a:r>
          </a:p>
          <a:p>
            <a:pPr lvl="1" eaLnBrk="1" hangingPunct="1"/>
            <a:r>
              <a:rPr smtClean="0">
                <a:solidFill>
                  <a:schemeClr val="tx1"/>
                </a:solidFill>
              </a:rPr>
              <a:t>We have to pass value to all the data members</a:t>
            </a:r>
          </a:p>
          <a:p>
            <a:pPr eaLnBrk="1" hangingPunct="1"/>
            <a:r>
              <a:rPr smtClean="0">
                <a:solidFill>
                  <a:schemeClr val="tx1"/>
                </a:solidFill>
                <a:cs typeface="Arial" charset="0"/>
              </a:rPr>
              <a:t>Creation 								</a:t>
            </a:r>
          </a:p>
          <a:p>
            <a:pPr lvl="1">
              <a:buFont typeface="Arial" charset="0"/>
              <a:buNone/>
            </a:pPr>
            <a:r>
              <a:rPr sz="2000" smtClean="0">
                <a:solidFill>
                  <a:schemeClr val="tx1"/>
                </a:solidFill>
                <a:latin typeface="Courier New" pitchFamily="49" charset="0"/>
                <a:cs typeface="Courier New" pitchFamily="49" charset="0"/>
              </a:rPr>
              <a:t>@interface calldetails</a:t>
            </a:r>
          </a:p>
          <a:p>
            <a:pPr lvl="1">
              <a:buFont typeface="Arial" charset="0"/>
              <a:buNone/>
            </a:pPr>
            <a:r>
              <a:rPr sz="2000" smtClean="0">
                <a:solidFill>
                  <a:schemeClr val="tx1"/>
                </a:solidFill>
                <a:latin typeface="Courier New" pitchFamily="49" charset="0"/>
                <a:cs typeface="Courier New" pitchFamily="49" charset="0"/>
              </a:rPr>
              <a:t>{</a:t>
            </a:r>
          </a:p>
          <a:p>
            <a:pPr lvl="1">
              <a:buFont typeface="Arial" charset="0"/>
              <a:buNone/>
            </a:pPr>
            <a:r>
              <a:rPr sz="2000" smtClean="0">
                <a:solidFill>
                  <a:schemeClr val="tx1"/>
                </a:solidFill>
                <a:latin typeface="Courier New" pitchFamily="49" charset="0"/>
                <a:cs typeface="Courier New" pitchFamily="49" charset="0"/>
              </a:rPr>
              <a:t>String severity() default "Medium";</a:t>
            </a:r>
          </a:p>
          <a:p>
            <a:pPr lvl="1">
              <a:buFont typeface="Arial" charset="0"/>
              <a:buNone/>
            </a:pPr>
            <a:r>
              <a:rPr sz="2000" smtClean="0">
                <a:solidFill>
                  <a:schemeClr val="tx1"/>
                </a:solidFill>
                <a:latin typeface="Courier New" pitchFamily="49" charset="0"/>
                <a:cs typeface="Courier New" pitchFamily="49" charset="0"/>
              </a:rPr>
              <a:t>String personAssigned();</a:t>
            </a:r>
          </a:p>
          <a:p>
            <a:pPr lvl="1">
              <a:buFont typeface="Arial" charset="0"/>
              <a:buNone/>
            </a:pPr>
            <a:r>
              <a:rPr sz="2000" smtClean="0">
                <a:solidFill>
                  <a:schemeClr val="tx1"/>
                </a:solidFill>
                <a:latin typeface="Courier New" pitchFamily="49" charset="0"/>
                <a:cs typeface="Courier New" pitchFamily="49" charset="0"/>
              </a:rPr>
              <a:t>int no_of_escalations(); </a:t>
            </a:r>
          </a:p>
          <a:p>
            <a:pPr lvl="1">
              <a:buFont typeface="Arial" charset="0"/>
              <a:buNone/>
            </a:pPr>
            <a:r>
              <a:rPr sz="2000" smtClean="0">
                <a:solidFill>
                  <a:schemeClr val="tx1"/>
                </a:solidFill>
                <a:latin typeface="Courier New" pitchFamily="49" charset="0"/>
                <a:cs typeface="Courier New" pitchFamily="49" charset="0"/>
              </a:rPr>
              <a:t>String date();</a:t>
            </a:r>
          </a:p>
          <a:p>
            <a:pPr lvl="1">
              <a:buFont typeface="Arial" charset="0"/>
              <a:buNone/>
            </a:pPr>
            <a:r>
              <a:rPr sz="2000" smtClean="0">
                <a:solidFill>
                  <a:schemeClr val="tx1"/>
                </a:solidFill>
                <a:latin typeface="Courier New" pitchFamily="49" charset="0"/>
                <a:cs typeface="Courier New" pitchFamily="49" charset="0"/>
              </a:rPr>
              <a:t>}</a:t>
            </a:r>
          </a:p>
        </p:txBody>
      </p:sp>
      <p:sp>
        <p:nvSpPr>
          <p:cNvPr id="148484" name="Text Box 5"/>
          <p:cNvSpPr txBox="1">
            <a:spLocks noChangeArrowheads="1"/>
          </p:cNvSpPr>
          <p:nvPr/>
        </p:nvSpPr>
        <p:spPr bwMode="auto">
          <a:xfrm>
            <a:off x="5394325" y="2595563"/>
            <a:ext cx="184150" cy="396875"/>
          </a:xfrm>
          <a:prstGeom prst="rect">
            <a:avLst/>
          </a:prstGeom>
          <a:noFill/>
          <a:ln w="9525">
            <a:noFill/>
            <a:miter lim="800000"/>
            <a:headEnd/>
            <a:tailEnd/>
          </a:ln>
        </p:spPr>
        <p:txBody>
          <a:bodyPr wrap="none">
            <a:spAutoFit/>
          </a:bodyPr>
          <a:lstStyle/>
          <a:p>
            <a:endParaRPr lang="en-US" sz="200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p:cNvSpPr>
          <p:nvPr>
            <p:ph idx="4294967295"/>
          </p:nvPr>
        </p:nvSpPr>
        <p:spPr>
          <a:xfrm>
            <a:off x="533400" y="1143000"/>
            <a:ext cx="8610600" cy="5029200"/>
          </a:xfrm>
        </p:spPr>
        <p:txBody>
          <a:bodyPr/>
          <a:lstStyle/>
          <a:p>
            <a:pPr algn="just" eaLnBrk="1" hangingPunct="1"/>
            <a:r>
              <a:rPr sz="2400" smtClean="0">
                <a:solidFill>
                  <a:schemeClr val="tx1"/>
                </a:solidFill>
                <a:cs typeface="Arial" charset="0"/>
              </a:rPr>
              <a:t>Some of the most important utility classes are provided in  java.util package</a:t>
            </a:r>
          </a:p>
          <a:p>
            <a:pPr algn="just" eaLnBrk="1" hangingPunct="1"/>
            <a:endParaRPr sz="2400" smtClean="0">
              <a:solidFill>
                <a:schemeClr val="tx1"/>
              </a:solidFill>
              <a:cs typeface="Arial" charset="0"/>
            </a:endParaRPr>
          </a:p>
          <a:p>
            <a:pPr algn="just" eaLnBrk="1" hangingPunct="1"/>
            <a:r>
              <a:rPr sz="2400" smtClean="0">
                <a:solidFill>
                  <a:schemeClr val="tx1"/>
                </a:solidFill>
                <a:cs typeface="Arial" charset="0"/>
              </a:rPr>
              <a:t>They are: Vector, Dictionary, Hashtable, StringTokenizer and Enumeration</a:t>
            </a:r>
          </a:p>
          <a:p>
            <a:pPr algn="just" eaLnBrk="1" hangingPunct="1"/>
            <a:endParaRPr sz="2400" smtClean="0">
              <a:solidFill>
                <a:schemeClr val="tx1"/>
              </a:solidFill>
              <a:cs typeface="Arial" charset="0"/>
            </a:endParaRPr>
          </a:p>
          <a:p>
            <a:pPr algn="just" eaLnBrk="1" hangingPunct="1"/>
            <a:r>
              <a:rPr sz="2400" smtClean="0">
                <a:solidFill>
                  <a:schemeClr val="tx1"/>
                </a:solidFill>
                <a:cs typeface="Arial" charset="0"/>
              </a:rPr>
              <a:t>The java.util package hosts frequently used </a:t>
            </a:r>
          </a:p>
          <a:p>
            <a:pPr lvl="1" algn="just" eaLnBrk="1" hangingPunct="1"/>
            <a:r>
              <a:rPr sz="2400" smtClean="0">
                <a:solidFill>
                  <a:schemeClr val="tx1"/>
                </a:solidFill>
              </a:rPr>
              <a:t>data structures like  Stack, LinkedList, HashMap etc</a:t>
            </a:r>
          </a:p>
          <a:p>
            <a:pPr lvl="1" eaLnBrk="1" hangingPunct="1"/>
            <a:r>
              <a:rPr sz="2400" smtClean="0">
                <a:solidFill>
                  <a:schemeClr val="tx1"/>
                </a:solidFill>
              </a:rPr>
              <a:t>functionalities like sort, binary search etc</a:t>
            </a:r>
          </a:p>
        </p:txBody>
      </p:sp>
      <p:sp>
        <p:nvSpPr>
          <p:cNvPr id="87043" name="Rectangle 2"/>
          <p:cNvSpPr>
            <a:spLocks noGrp="1"/>
          </p:cNvSpPr>
          <p:nvPr>
            <p:ph type="title" idx="4294967295"/>
          </p:nvPr>
        </p:nvSpPr>
        <p:spPr>
          <a:xfrm>
            <a:off x="0" y="152400"/>
            <a:ext cx="7564438" cy="554038"/>
          </a:xfrm>
        </p:spPr>
        <p:txBody>
          <a:bodyPr>
            <a:normAutofit fontScale="90000"/>
          </a:bodyPr>
          <a:lstStyle/>
          <a:p>
            <a:pPr eaLnBrk="1" hangingPunct="1"/>
            <a:r>
              <a:rPr smtClean="0">
                <a:solidFill>
                  <a:schemeClr val="tx1"/>
                </a:solidFill>
                <a:cs typeface="Arial" charset="0"/>
              </a:rPr>
              <a:t>java.util</a:t>
            </a:r>
            <a:endParaRPr lang="en-GB"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Placeholder 3"/>
          <p:cNvSpPr>
            <a:spLocks noGrp="1"/>
          </p:cNvSpPr>
          <p:nvPr>
            <p:ph type="body" sz="quarter" idx="4294967295"/>
          </p:nvPr>
        </p:nvSpPr>
        <p:spPr>
          <a:xfrm>
            <a:off x="0" y="152400"/>
            <a:ext cx="8991600" cy="523875"/>
          </a:xfrm>
        </p:spPr>
        <p:txBody>
          <a:bodyPr>
            <a:spAutoFit/>
          </a:bodyPr>
          <a:lstStyle/>
          <a:p>
            <a:pPr eaLnBrk="1" hangingPunct="1">
              <a:spcBef>
                <a:spcPct val="0"/>
              </a:spcBef>
              <a:buFont typeface="Arial" charset="0"/>
              <a:buNone/>
            </a:pPr>
            <a:r>
              <a:rPr lang="en-IN" sz="2800" b="1" smtClean="0">
                <a:solidFill>
                  <a:schemeClr val="tx1"/>
                </a:solidFill>
                <a:cs typeface="Arial" charset="0"/>
              </a:rPr>
              <a:t>Categories of Annotation – Multi value Annotation</a:t>
            </a:r>
            <a:endParaRPr lang="en-IN" sz="2600" b="1" smtClean="0">
              <a:solidFill>
                <a:schemeClr val="tx1"/>
              </a:solidFill>
              <a:cs typeface="Arial" charset="0"/>
            </a:endParaRPr>
          </a:p>
        </p:txBody>
      </p:sp>
      <p:sp>
        <p:nvSpPr>
          <p:cNvPr id="149507" name="Text Placeholder 7"/>
          <p:cNvSpPr>
            <a:spLocks noGrp="1"/>
          </p:cNvSpPr>
          <p:nvPr>
            <p:ph type="body" sz="quarter" idx="4294967295"/>
          </p:nvPr>
        </p:nvSpPr>
        <p:spPr>
          <a:xfrm>
            <a:off x="903288" y="1293813"/>
            <a:ext cx="8240712" cy="4540250"/>
          </a:xfrm>
        </p:spPr>
        <p:txBody>
          <a:bodyPr/>
          <a:lstStyle/>
          <a:p>
            <a:pPr eaLnBrk="1" hangingPunct="1"/>
            <a:r>
              <a:rPr sz="2400" smtClean="0">
                <a:solidFill>
                  <a:schemeClr val="tx1"/>
                </a:solidFill>
                <a:cs typeface="Arial" charset="0"/>
              </a:rPr>
              <a:t>Usage</a:t>
            </a:r>
          </a:p>
          <a:p>
            <a:pPr lvl="3" eaLnBrk="1" hangingPunct="1">
              <a:buFont typeface="Arial" charset="0"/>
              <a:buNone/>
            </a:pPr>
            <a:endParaRPr sz="1600" smtClean="0">
              <a:solidFill>
                <a:schemeClr val="tx1"/>
              </a:solidFill>
            </a:endParaRPr>
          </a:p>
          <a:p>
            <a:pPr lvl="1">
              <a:buFont typeface="Arial" charset="0"/>
              <a:buNone/>
            </a:pPr>
            <a:r>
              <a:rPr sz="2000" smtClean="0">
                <a:solidFill>
                  <a:schemeClr val="tx1"/>
                </a:solidFill>
                <a:latin typeface="Courier New" pitchFamily="49" charset="0"/>
                <a:cs typeface="Courier New" pitchFamily="49" charset="0"/>
              </a:rPr>
              <a:t>class itimhelpdesk</a:t>
            </a:r>
          </a:p>
          <a:p>
            <a:pPr lvl="1">
              <a:buFont typeface="Arial" charset="0"/>
              <a:buNone/>
            </a:pPr>
            <a:r>
              <a:rPr sz="2000" smtClean="0">
                <a:solidFill>
                  <a:schemeClr val="tx1"/>
                </a:solidFill>
                <a:latin typeface="Courier New" pitchFamily="49" charset="0"/>
                <a:cs typeface="Courier New" pitchFamily="49" charset="0"/>
              </a:rPr>
              <a:t>{</a:t>
            </a:r>
          </a:p>
          <a:p>
            <a:pPr lvl="1">
              <a:buFont typeface="Arial" charset="0"/>
              <a:buNone/>
            </a:pPr>
            <a:r>
              <a:rPr sz="2000" smtClean="0">
                <a:solidFill>
                  <a:schemeClr val="tx1"/>
                </a:solidFill>
                <a:latin typeface="Courier New" pitchFamily="49" charset="0"/>
                <a:cs typeface="Courier New" pitchFamily="49" charset="0"/>
              </a:rPr>
              <a:t>@calldetails(severity="High",personAssigned="GovindSamy",no_of_escalations=0,date="1-2-2012")</a:t>
            </a:r>
          </a:p>
          <a:p>
            <a:pPr lvl="1">
              <a:buFont typeface="Arial" charset="0"/>
              <a:buNone/>
            </a:pPr>
            <a:r>
              <a:rPr sz="2000" smtClean="0">
                <a:solidFill>
                  <a:schemeClr val="tx1"/>
                </a:solidFill>
                <a:latin typeface="Courier New" pitchFamily="49" charset="0"/>
                <a:cs typeface="Courier New" pitchFamily="49" charset="0"/>
              </a:rPr>
              <a:t>public void logCall()</a:t>
            </a:r>
          </a:p>
          <a:p>
            <a:pPr lvl="1">
              <a:buFont typeface="Arial" charset="0"/>
              <a:buNone/>
            </a:pPr>
            <a:r>
              <a:rPr sz="2000" smtClean="0">
                <a:solidFill>
                  <a:schemeClr val="tx1"/>
                </a:solidFill>
                <a:latin typeface="Courier New" pitchFamily="49" charset="0"/>
                <a:cs typeface="Courier New" pitchFamily="49" charset="0"/>
              </a:rPr>
              <a:t>{</a:t>
            </a:r>
          </a:p>
          <a:p>
            <a:pPr lvl="1">
              <a:buFont typeface="Arial" charset="0"/>
              <a:buNone/>
            </a:pPr>
            <a:r>
              <a:rPr sz="2000" smtClean="0">
                <a:solidFill>
                  <a:schemeClr val="tx1"/>
                </a:solidFill>
                <a:latin typeface="Courier New" pitchFamily="49" charset="0"/>
                <a:cs typeface="Courier New" pitchFamily="49" charset="0"/>
              </a:rPr>
              <a:t>}</a:t>
            </a:r>
          </a:p>
          <a:p>
            <a:pPr lvl="1">
              <a:buFont typeface="Arial" charset="0"/>
              <a:buNone/>
            </a:pPr>
            <a:r>
              <a:rPr sz="2000" smtClean="0">
                <a:solidFill>
                  <a:schemeClr val="tx1"/>
                </a:solidFill>
                <a:latin typeface="Courier New" pitchFamily="49" charset="0"/>
                <a:cs typeface="Courier New" pitchFamily="49" charset="0"/>
              </a:rPr>
              <a:t>}</a:t>
            </a:r>
          </a:p>
        </p:txBody>
      </p:sp>
      <p:sp>
        <p:nvSpPr>
          <p:cNvPr id="149508" name="Text Box 4"/>
          <p:cNvSpPr txBox="1">
            <a:spLocks noChangeArrowheads="1"/>
          </p:cNvSpPr>
          <p:nvPr/>
        </p:nvSpPr>
        <p:spPr bwMode="auto">
          <a:xfrm>
            <a:off x="5394325" y="2595563"/>
            <a:ext cx="184150" cy="396875"/>
          </a:xfrm>
          <a:prstGeom prst="rect">
            <a:avLst/>
          </a:prstGeom>
          <a:noFill/>
          <a:ln w="9525">
            <a:noFill/>
            <a:miter lim="800000"/>
            <a:headEnd/>
            <a:tailEnd/>
          </a:ln>
        </p:spPr>
        <p:txBody>
          <a:bodyPr wrap="none">
            <a:spAutoFit/>
          </a:bodyPr>
          <a:lstStyle/>
          <a:p>
            <a:pPr defTabSz="457200"/>
            <a:endParaRPr lang="en-US" sz="2000">
              <a:cs typeface="Arial"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p:cNvSpPr>
          <p:nvPr>
            <p:ph idx="1"/>
          </p:nvPr>
        </p:nvSpPr>
        <p:spPr>
          <a:xfrm>
            <a:off x="457200" y="1084263"/>
            <a:ext cx="8229600" cy="5167312"/>
          </a:xfrm>
        </p:spPr>
        <p:txBody>
          <a:bodyPr/>
          <a:lstStyle/>
          <a:p>
            <a:pPr algn="just">
              <a:buFont typeface="Arial" charset="0"/>
              <a:buNone/>
            </a:pPr>
            <a:r>
              <a:rPr sz="2400" smtClean="0">
                <a:solidFill>
                  <a:schemeClr val="tx1"/>
                </a:solidFill>
                <a:cs typeface="Arial" charset="0"/>
              </a:rPr>
              <a:t>1. Which of the following annotation is an example of Marker Annotation?</a:t>
            </a:r>
          </a:p>
          <a:p>
            <a:pPr>
              <a:buFont typeface="Arial" charset="0"/>
              <a:buNone/>
            </a:pPr>
            <a:r>
              <a:rPr sz="2400" smtClean="0">
                <a:solidFill>
                  <a:schemeClr val="tx1"/>
                </a:solidFill>
                <a:cs typeface="Arial" charset="0"/>
              </a:rPr>
              <a:t>a. @Deprecated</a:t>
            </a:r>
          </a:p>
          <a:p>
            <a:pPr>
              <a:buFont typeface="Arial" charset="0"/>
              <a:buNone/>
            </a:pPr>
            <a:r>
              <a:rPr sz="2400" smtClean="0">
                <a:solidFill>
                  <a:schemeClr val="tx1"/>
                </a:solidFill>
                <a:cs typeface="Arial" charset="0"/>
              </a:rPr>
              <a:t>b. @SuppressWarnings</a:t>
            </a:r>
          </a:p>
          <a:p>
            <a:pPr>
              <a:buFont typeface="Arial" charset="0"/>
              <a:buNone/>
            </a:pPr>
            <a:r>
              <a:rPr sz="2400" smtClean="0">
                <a:solidFill>
                  <a:schemeClr val="tx1"/>
                </a:solidFill>
                <a:cs typeface="Arial" charset="0"/>
              </a:rPr>
              <a:t>c. @Override</a:t>
            </a:r>
          </a:p>
          <a:p>
            <a:pPr>
              <a:buFont typeface="Arial" charset="0"/>
              <a:buNone/>
            </a:pPr>
            <a:endParaRPr sz="2400" smtClean="0">
              <a:solidFill>
                <a:schemeClr val="tx1"/>
              </a:solidFill>
              <a:cs typeface="Arial" charset="0"/>
            </a:endParaRPr>
          </a:p>
          <a:p>
            <a:pPr algn="just">
              <a:buFont typeface="Arial" charset="0"/>
              <a:buNone/>
            </a:pPr>
            <a:r>
              <a:rPr sz="2400" smtClean="0">
                <a:solidFill>
                  <a:schemeClr val="tx1"/>
                </a:solidFill>
                <a:cs typeface="Arial" charset="0"/>
              </a:rPr>
              <a:t>2. Which of the following is an example of  Multi value Annotation?</a:t>
            </a:r>
          </a:p>
          <a:p>
            <a:pPr>
              <a:buFont typeface="Arial" charset="0"/>
              <a:buNone/>
            </a:pPr>
            <a:r>
              <a:rPr sz="2400" smtClean="0">
                <a:solidFill>
                  <a:schemeClr val="tx1"/>
                </a:solidFill>
                <a:cs typeface="Arial" charset="0"/>
              </a:rPr>
              <a:t>a. @Deprecated</a:t>
            </a:r>
          </a:p>
          <a:p>
            <a:pPr>
              <a:buFont typeface="Arial" charset="0"/>
              <a:buNone/>
            </a:pPr>
            <a:r>
              <a:rPr sz="2400" smtClean="0">
                <a:solidFill>
                  <a:schemeClr val="tx1"/>
                </a:solidFill>
                <a:cs typeface="Arial" charset="0"/>
              </a:rPr>
              <a:t>b. @SuppressWarnings</a:t>
            </a:r>
          </a:p>
          <a:p>
            <a:pPr>
              <a:buFont typeface="Arial" charset="0"/>
              <a:buNone/>
            </a:pPr>
            <a:r>
              <a:rPr sz="2400" smtClean="0">
                <a:solidFill>
                  <a:schemeClr val="tx1"/>
                </a:solidFill>
                <a:cs typeface="Arial" charset="0"/>
              </a:rPr>
              <a:t>c. @Override</a:t>
            </a:r>
          </a:p>
        </p:txBody>
      </p:sp>
      <p:sp>
        <p:nvSpPr>
          <p:cNvPr id="150530" name="Rectangle 2"/>
          <p:cNvSpPr>
            <a:spLocks noGrp="1"/>
          </p:cNvSpPr>
          <p:nvPr>
            <p:ph type="title"/>
          </p:nvPr>
        </p:nvSpPr>
        <p:spPr>
          <a:xfrm>
            <a:off x="228600" y="152400"/>
            <a:ext cx="8229600" cy="549275"/>
          </a:xfrm>
        </p:spPr>
        <p:txBody>
          <a:bodyPr>
            <a:normAutofit fontScale="90000"/>
          </a:bodyPr>
          <a:lstStyle/>
          <a:p>
            <a:r>
              <a:rPr smtClean="0">
                <a:solidFill>
                  <a:schemeClr val="tx1"/>
                </a:solidFill>
                <a:cs typeface="Arial" charset="0"/>
              </a:rPr>
              <a:t>Review Questions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Placeholder 3"/>
          <p:cNvSpPr>
            <a:spLocks noGrp="1"/>
          </p:cNvSpPr>
          <p:nvPr>
            <p:ph type="body" sz="quarter" idx="4294967295"/>
          </p:nvPr>
        </p:nvSpPr>
        <p:spPr>
          <a:xfrm>
            <a:off x="0" y="144463"/>
            <a:ext cx="8461375" cy="554037"/>
          </a:xfrm>
        </p:spPr>
        <p:txBody>
          <a:bodyPr>
            <a:spAutoFit/>
          </a:bodyPr>
          <a:lstStyle/>
          <a:p>
            <a:pPr eaLnBrk="1" hangingPunct="1">
              <a:spcBef>
                <a:spcPct val="0"/>
              </a:spcBef>
              <a:buFont typeface="Arial" charset="0"/>
              <a:buNone/>
            </a:pPr>
            <a:r>
              <a:rPr lang="en-IN" sz="3000" b="1" smtClean="0">
                <a:solidFill>
                  <a:schemeClr val="tx1"/>
                </a:solidFill>
                <a:cs typeface="Arial" charset="0"/>
              </a:rPr>
              <a:t>Meta Annotations</a:t>
            </a:r>
          </a:p>
        </p:txBody>
      </p:sp>
      <p:sp>
        <p:nvSpPr>
          <p:cNvPr id="151555" name="Text Placeholder 7"/>
          <p:cNvSpPr>
            <a:spLocks noGrp="1"/>
          </p:cNvSpPr>
          <p:nvPr>
            <p:ph type="body" sz="quarter" idx="4294967295"/>
          </p:nvPr>
        </p:nvSpPr>
        <p:spPr>
          <a:xfrm>
            <a:off x="903288" y="1293813"/>
            <a:ext cx="8240712" cy="4540250"/>
          </a:xfrm>
        </p:spPr>
        <p:txBody>
          <a:bodyPr/>
          <a:lstStyle/>
          <a:p>
            <a:pPr algn="just" eaLnBrk="1" hangingPunct="1"/>
            <a:r>
              <a:rPr sz="2400" smtClean="0">
                <a:solidFill>
                  <a:schemeClr val="tx1"/>
                </a:solidFill>
                <a:cs typeface="Arial" charset="0"/>
              </a:rPr>
              <a:t>They are used to annotate the annotation type declaration</a:t>
            </a:r>
          </a:p>
          <a:p>
            <a:pPr algn="just" eaLnBrk="1" hangingPunct="1"/>
            <a:r>
              <a:rPr sz="2400" smtClean="0">
                <a:solidFill>
                  <a:schemeClr val="tx1"/>
                </a:solidFill>
                <a:cs typeface="Arial" charset="0"/>
              </a:rPr>
              <a:t>There are 4 types of Meta annotations</a:t>
            </a:r>
          </a:p>
          <a:p>
            <a:pPr lvl="1" algn="just" eaLnBrk="1" hangingPunct="1"/>
            <a:r>
              <a:rPr sz="2000" smtClean="0">
                <a:solidFill>
                  <a:schemeClr val="tx1"/>
                </a:solidFill>
              </a:rPr>
              <a:t>Target</a:t>
            </a:r>
          </a:p>
          <a:p>
            <a:pPr lvl="1" algn="just" eaLnBrk="1" hangingPunct="1"/>
            <a:r>
              <a:rPr sz="2000" smtClean="0">
                <a:solidFill>
                  <a:schemeClr val="tx1"/>
                </a:solidFill>
              </a:rPr>
              <a:t>Retention</a:t>
            </a:r>
          </a:p>
          <a:p>
            <a:pPr lvl="1" algn="just" eaLnBrk="1" hangingPunct="1"/>
            <a:r>
              <a:rPr sz="2000" smtClean="0">
                <a:solidFill>
                  <a:schemeClr val="tx1"/>
                </a:solidFill>
              </a:rPr>
              <a:t>Documented</a:t>
            </a:r>
          </a:p>
          <a:p>
            <a:pPr lvl="1" algn="just" eaLnBrk="1" hangingPunct="1"/>
            <a:r>
              <a:rPr sz="2000" smtClean="0">
                <a:solidFill>
                  <a:schemeClr val="tx1"/>
                </a:solidFill>
              </a:rPr>
              <a:t>Inherited</a:t>
            </a:r>
          </a:p>
        </p:txBody>
      </p:sp>
      <p:sp>
        <p:nvSpPr>
          <p:cNvPr id="151556" name="Text Box 4"/>
          <p:cNvSpPr txBox="1">
            <a:spLocks noChangeArrowheads="1"/>
          </p:cNvSpPr>
          <p:nvPr/>
        </p:nvSpPr>
        <p:spPr bwMode="auto">
          <a:xfrm>
            <a:off x="5394325" y="2595563"/>
            <a:ext cx="184150" cy="396875"/>
          </a:xfrm>
          <a:prstGeom prst="rect">
            <a:avLst/>
          </a:prstGeom>
          <a:noFill/>
          <a:ln w="9525">
            <a:noFill/>
            <a:miter lim="800000"/>
            <a:headEnd/>
            <a:tailEnd/>
          </a:ln>
        </p:spPr>
        <p:txBody>
          <a:bodyPr wrap="none">
            <a:spAutoFit/>
          </a:bodyPr>
          <a:lstStyle/>
          <a:p>
            <a:pPr defTabSz="457200"/>
            <a:endParaRPr lang="en-US" sz="2000">
              <a:cs typeface="Arial"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Placeholder 3"/>
          <p:cNvSpPr>
            <a:spLocks noGrp="1"/>
          </p:cNvSpPr>
          <p:nvPr>
            <p:ph type="body" sz="quarter" idx="4294967295"/>
          </p:nvPr>
        </p:nvSpPr>
        <p:spPr>
          <a:xfrm>
            <a:off x="0" y="144463"/>
            <a:ext cx="8461375" cy="554037"/>
          </a:xfrm>
        </p:spPr>
        <p:txBody>
          <a:bodyPr>
            <a:spAutoFit/>
          </a:bodyPr>
          <a:lstStyle/>
          <a:p>
            <a:pPr eaLnBrk="1" hangingPunct="1">
              <a:spcBef>
                <a:spcPct val="0"/>
              </a:spcBef>
              <a:buFont typeface="Arial" charset="0"/>
              <a:buNone/>
            </a:pPr>
            <a:r>
              <a:rPr lang="en-IN" sz="3000" b="1" smtClean="0">
                <a:solidFill>
                  <a:schemeClr val="tx1"/>
                </a:solidFill>
                <a:cs typeface="Arial" charset="0"/>
              </a:rPr>
              <a:t>Meta Annotations - Target</a:t>
            </a:r>
          </a:p>
        </p:txBody>
      </p:sp>
      <p:sp>
        <p:nvSpPr>
          <p:cNvPr id="152579" name="Text Placeholder 7"/>
          <p:cNvSpPr>
            <a:spLocks noGrp="1"/>
          </p:cNvSpPr>
          <p:nvPr>
            <p:ph type="body" sz="quarter" idx="4294967295"/>
          </p:nvPr>
        </p:nvSpPr>
        <p:spPr>
          <a:xfrm>
            <a:off x="903288" y="1066800"/>
            <a:ext cx="8240712" cy="4540250"/>
          </a:xfrm>
        </p:spPr>
        <p:txBody>
          <a:bodyPr>
            <a:normAutofit fontScale="85000" lnSpcReduction="20000"/>
          </a:bodyPr>
          <a:lstStyle/>
          <a:p>
            <a:pPr eaLnBrk="1" hangingPunct="1">
              <a:lnSpc>
                <a:spcPct val="90000"/>
              </a:lnSpc>
            </a:pPr>
            <a:r>
              <a:rPr b="1" smtClean="0">
                <a:solidFill>
                  <a:schemeClr val="tx1"/>
                </a:solidFill>
                <a:cs typeface="Arial" charset="0"/>
              </a:rPr>
              <a:t>Target</a:t>
            </a:r>
          </a:p>
          <a:p>
            <a:pPr lvl="1" eaLnBrk="1" hangingPunct="1">
              <a:lnSpc>
                <a:spcPct val="90000"/>
              </a:lnSpc>
            </a:pPr>
            <a:r>
              <a:rPr smtClean="0">
                <a:solidFill>
                  <a:schemeClr val="tx1"/>
                </a:solidFill>
              </a:rPr>
              <a:t>It is used to specify which element of the class to be annotated</a:t>
            </a:r>
          </a:p>
          <a:p>
            <a:pPr lvl="1">
              <a:lnSpc>
                <a:spcPct val="90000"/>
              </a:lnSpc>
            </a:pPr>
            <a:r>
              <a:rPr b="1" smtClean="0">
                <a:solidFill>
                  <a:schemeClr val="tx1"/>
                </a:solidFill>
              </a:rPr>
              <a:t>@Target(ElementType.TYPE)</a:t>
            </a:r>
            <a:r>
              <a:rPr smtClean="0">
                <a:solidFill>
                  <a:schemeClr val="tx1"/>
                </a:solidFill>
              </a:rPr>
              <a:t> - can be applied to any element of a class</a:t>
            </a:r>
          </a:p>
          <a:p>
            <a:pPr lvl="1">
              <a:lnSpc>
                <a:spcPct val="90000"/>
              </a:lnSpc>
            </a:pPr>
            <a:r>
              <a:rPr b="1" smtClean="0">
                <a:solidFill>
                  <a:schemeClr val="tx1"/>
                </a:solidFill>
              </a:rPr>
              <a:t>@Target(ElementType.FIELD)</a:t>
            </a:r>
            <a:r>
              <a:rPr smtClean="0">
                <a:solidFill>
                  <a:schemeClr val="tx1"/>
                </a:solidFill>
              </a:rPr>
              <a:t> - can be applied to field or property</a:t>
            </a:r>
          </a:p>
          <a:p>
            <a:pPr lvl="1">
              <a:lnSpc>
                <a:spcPct val="90000"/>
              </a:lnSpc>
            </a:pPr>
            <a:r>
              <a:rPr b="1" smtClean="0">
                <a:solidFill>
                  <a:schemeClr val="tx1"/>
                </a:solidFill>
              </a:rPr>
              <a:t>@Target(ElementType.PARAMETER)</a:t>
            </a:r>
            <a:r>
              <a:rPr smtClean="0">
                <a:solidFill>
                  <a:schemeClr val="tx1"/>
                </a:solidFill>
              </a:rPr>
              <a:t> - can be applied to the parameters of a method </a:t>
            </a:r>
          </a:p>
          <a:p>
            <a:pPr lvl="1">
              <a:lnSpc>
                <a:spcPct val="90000"/>
              </a:lnSpc>
            </a:pPr>
            <a:r>
              <a:rPr b="1" smtClean="0">
                <a:solidFill>
                  <a:schemeClr val="tx1"/>
                </a:solidFill>
              </a:rPr>
              <a:t>@Target(ElementType.LOCAL_VARIABLE)</a:t>
            </a:r>
            <a:r>
              <a:rPr smtClean="0">
                <a:solidFill>
                  <a:schemeClr val="tx1"/>
                </a:solidFill>
              </a:rPr>
              <a:t> - can be applied to local variables </a:t>
            </a:r>
          </a:p>
          <a:p>
            <a:pPr lvl="1">
              <a:lnSpc>
                <a:spcPct val="90000"/>
              </a:lnSpc>
            </a:pPr>
            <a:r>
              <a:rPr b="1" smtClean="0">
                <a:solidFill>
                  <a:schemeClr val="tx1"/>
                </a:solidFill>
              </a:rPr>
              <a:t>@Target(ElementType.METHOD)</a:t>
            </a:r>
            <a:r>
              <a:rPr smtClean="0">
                <a:solidFill>
                  <a:schemeClr val="tx1"/>
                </a:solidFill>
              </a:rPr>
              <a:t> - can be applied to method level annotation </a:t>
            </a:r>
          </a:p>
          <a:p>
            <a:pPr lvl="1">
              <a:lnSpc>
                <a:spcPct val="90000"/>
              </a:lnSpc>
            </a:pPr>
            <a:r>
              <a:rPr b="1" smtClean="0">
                <a:solidFill>
                  <a:schemeClr val="tx1"/>
                </a:solidFill>
              </a:rPr>
              <a:t>@Target(ElementType.CONSTRUCTOR)</a:t>
            </a:r>
            <a:r>
              <a:rPr smtClean="0">
                <a:solidFill>
                  <a:schemeClr val="tx1"/>
                </a:solidFill>
              </a:rPr>
              <a:t> - can be applied to constructors </a:t>
            </a:r>
          </a:p>
          <a:p>
            <a:pPr lvl="1">
              <a:lnSpc>
                <a:spcPct val="90000"/>
              </a:lnSpc>
            </a:pPr>
            <a:r>
              <a:rPr b="1" smtClean="0">
                <a:solidFill>
                  <a:schemeClr val="tx1"/>
                </a:solidFill>
              </a:rPr>
              <a:t>@Target(ElementType.ANNOTATION_TYPE)</a:t>
            </a:r>
            <a:r>
              <a:rPr smtClean="0">
                <a:solidFill>
                  <a:schemeClr val="tx1"/>
                </a:solidFill>
              </a:rPr>
              <a:t> - used to specifiy that the declared type itself is an annotation type</a:t>
            </a:r>
            <a:r>
              <a:rPr sz="1600" smtClean="0">
                <a:solidFill>
                  <a:schemeClr val="tx1"/>
                </a:solidFill>
              </a:rPr>
              <a:t> </a:t>
            </a:r>
          </a:p>
          <a:p>
            <a:pPr lvl="1" eaLnBrk="1" hangingPunct="1">
              <a:lnSpc>
                <a:spcPct val="90000"/>
              </a:lnSpc>
            </a:pPr>
            <a:endParaRPr smtClean="0">
              <a:solidFill>
                <a:schemeClr val="tx1"/>
              </a:solidFill>
            </a:endParaRPr>
          </a:p>
        </p:txBody>
      </p:sp>
      <p:sp>
        <p:nvSpPr>
          <p:cNvPr id="152580" name="Text Box 4"/>
          <p:cNvSpPr txBox="1">
            <a:spLocks noChangeArrowheads="1"/>
          </p:cNvSpPr>
          <p:nvPr/>
        </p:nvSpPr>
        <p:spPr bwMode="auto">
          <a:xfrm>
            <a:off x="5394325" y="2595563"/>
            <a:ext cx="184150" cy="396875"/>
          </a:xfrm>
          <a:prstGeom prst="rect">
            <a:avLst/>
          </a:prstGeom>
          <a:noFill/>
          <a:ln w="9525">
            <a:noFill/>
            <a:miter lim="800000"/>
            <a:headEnd/>
            <a:tailEnd/>
          </a:ln>
        </p:spPr>
        <p:txBody>
          <a:bodyPr wrap="none">
            <a:spAutoFit/>
          </a:bodyPr>
          <a:lstStyle/>
          <a:p>
            <a:pPr defTabSz="457200"/>
            <a:endParaRPr lang="en-US" sz="2000">
              <a:cs typeface="Arial"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Placeholder 3"/>
          <p:cNvSpPr>
            <a:spLocks noGrp="1"/>
          </p:cNvSpPr>
          <p:nvPr>
            <p:ph type="body" sz="quarter" idx="4294967295"/>
          </p:nvPr>
        </p:nvSpPr>
        <p:spPr>
          <a:xfrm>
            <a:off x="0" y="144463"/>
            <a:ext cx="8461375" cy="549275"/>
          </a:xfrm>
        </p:spPr>
        <p:txBody>
          <a:bodyPr>
            <a:spAutoFit/>
          </a:bodyPr>
          <a:lstStyle/>
          <a:p>
            <a:pPr eaLnBrk="1" hangingPunct="1">
              <a:spcBef>
                <a:spcPct val="0"/>
              </a:spcBef>
              <a:buFont typeface="Arial" charset="0"/>
              <a:buNone/>
            </a:pPr>
            <a:r>
              <a:rPr lang="en-IN" sz="3000" b="1" smtClean="0">
                <a:solidFill>
                  <a:schemeClr val="tx1"/>
                </a:solidFill>
                <a:cs typeface="Arial" charset="0"/>
              </a:rPr>
              <a:t>Meta Annotations – Target (Contd.).</a:t>
            </a:r>
          </a:p>
        </p:txBody>
      </p:sp>
      <p:sp>
        <p:nvSpPr>
          <p:cNvPr id="153603" name="Text Placeholder 7"/>
          <p:cNvSpPr>
            <a:spLocks noGrp="1"/>
          </p:cNvSpPr>
          <p:nvPr>
            <p:ph type="body" sz="quarter" idx="4294967295"/>
          </p:nvPr>
        </p:nvSpPr>
        <p:spPr>
          <a:xfrm>
            <a:off x="903288" y="1143000"/>
            <a:ext cx="8240712" cy="4540250"/>
          </a:xfrm>
        </p:spPr>
        <p:txBody>
          <a:bodyPr/>
          <a:lstStyle/>
          <a:p>
            <a:pPr eaLnBrk="1" hangingPunct="1"/>
            <a:r>
              <a:rPr smtClean="0">
                <a:solidFill>
                  <a:schemeClr val="tx1"/>
                </a:solidFill>
                <a:cs typeface="Arial" charset="0"/>
              </a:rPr>
              <a:t>Example</a:t>
            </a:r>
          </a:p>
          <a:p>
            <a:pPr>
              <a:buFont typeface="Arial" charset="0"/>
              <a:buNone/>
            </a:pPr>
            <a:r>
              <a:rPr sz="1800" smtClean="0">
                <a:solidFill>
                  <a:schemeClr val="tx1"/>
                </a:solidFill>
                <a:latin typeface="Courier New" pitchFamily="49" charset="0"/>
                <a:cs typeface="Courier New" pitchFamily="49" charset="0"/>
              </a:rPr>
              <a:t>import java.lang.annotation.ElementType;   </a:t>
            </a:r>
          </a:p>
          <a:p>
            <a:pPr>
              <a:buFont typeface="Arial" charset="0"/>
              <a:buNone/>
            </a:pPr>
            <a:r>
              <a:rPr sz="1800" smtClean="0">
                <a:solidFill>
                  <a:schemeClr val="tx1"/>
                </a:solidFill>
                <a:latin typeface="Courier New" pitchFamily="49" charset="0"/>
                <a:cs typeface="Courier New" pitchFamily="49" charset="0"/>
              </a:rPr>
              <a:t>import java.lang.annotation.Target; </a:t>
            </a:r>
          </a:p>
          <a:p>
            <a:pPr>
              <a:buFont typeface="Arial" charset="0"/>
              <a:buNone/>
            </a:pPr>
            <a:r>
              <a:rPr sz="1800" smtClean="0">
                <a:solidFill>
                  <a:schemeClr val="tx1"/>
                </a:solidFill>
                <a:latin typeface="Courier New" pitchFamily="49" charset="0"/>
                <a:cs typeface="Courier New" pitchFamily="49" charset="0"/>
              </a:rPr>
              <a:t>@Target(ElementType.METHOD)</a:t>
            </a:r>
          </a:p>
          <a:p>
            <a:pPr>
              <a:buFont typeface="Arial" charset="0"/>
              <a:buNone/>
            </a:pPr>
            <a:r>
              <a:rPr sz="1800" smtClean="0">
                <a:solidFill>
                  <a:schemeClr val="tx1"/>
                </a:solidFill>
                <a:latin typeface="Courier New" pitchFamily="49" charset="0"/>
                <a:cs typeface="Courier New" pitchFamily="49" charset="0"/>
              </a:rPr>
              <a:t>public @interface SampleAnnot{ </a:t>
            </a:r>
          </a:p>
          <a:p>
            <a:pPr>
              <a:buFont typeface="Arial" charset="0"/>
              <a:buNone/>
            </a:pPr>
            <a:r>
              <a:rPr sz="1800" smtClean="0">
                <a:solidFill>
                  <a:schemeClr val="tx1"/>
                </a:solidFill>
                <a:latin typeface="Courier New" pitchFamily="49" charset="0"/>
                <a:cs typeface="Courier New" pitchFamily="49" charset="0"/>
              </a:rPr>
              <a:t> </a:t>
            </a:r>
          </a:p>
          <a:p>
            <a:pPr>
              <a:buFont typeface="Arial" charset="0"/>
              <a:buNone/>
            </a:pPr>
            <a:r>
              <a:rPr sz="1800" smtClean="0">
                <a:solidFill>
                  <a:schemeClr val="tx1"/>
                </a:solidFill>
                <a:latin typeface="Courier New" pitchFamily="49" charset="0"/>
                <a:cs typeface="Courier New" pitchFamily="49" charset="0"/>
              </a:rPr>
              <a:t>}</a:t>
            </a:r>
          </a:p>
        </p:txBody>
      </p:sp>
      <p:sp>
        <p:nvSpPr>
          <p:cNvPr id="153604" name="Text Box 4"/>
          <p:cNvSpPr txBox="1">
            <a:spLocks noChangeArrowheads="1"/>
          </p:cNvSpPr>
          <p:nvPr/>
        </p:nvSpPr>
        <p:spPr bwMode="auto">
          <a:xfrm>
            <a:off x="5394325" y="2595563"/>
            <a:ext cx="184150" cy="396875"/>
          </a:xfrm>
          <a:prstGeom prst="rect">
            <a:avLst/>
          </a:prstGeom>
          <a:noFill/>
          <a:ln w="9525">
            <a:noFill/>
            <a:miter lim="800000"/>
            <a:headEnd/>
            <a:tailEnd/>
          </a:ln>
        </p:spPr>
        <p:txBody>
          <a:bodyPr wrap="none">
            <a:spAutoFit/>
          </a:bodyPr>
          <a:lstStyle/>
          <a:p>
            <a:pPr defTabSz="457200"/>
            <a:endParaRPr lang="en-US" sz="2000">
              <a:cs typeface="Arial" charset="0"/>
            </a:endParaRPr>
          </a:p>
        </p:txBody>
      </p:sp>
      <p:pic>
        <p:nvPicPr>
          <p:cNvPr id="153605" name="Picture 5"/>
          <p:cNvPicPr>
            <a:picLocks noChangeAspect="1" noChangeArrowheads="1"/>
          </p:cNvPicPr>
          <p:nvPr/>
        </p:nvPicPr>
        <p:blipFill>
          <a:blip r:embed="rId3" cstate="print"/>
          <a:srcRect/>
          <a:stretch>
            <a:fillRect/>
          </a:stretch>
        </p:blipFill>
        <p:spPr bwMode="auto">
          <a:xfrm>
            <a:off x="481013" y="4152900"/>
            <a:ext cx="7888287" cy="1457325"/>
          </a:xfrm>
          <a:prstGeom prst="rect">
            <a:avLst/>
          </a:prstGeom>
          <a:noFill/>
          <a:ln w="9525">
            <a:noFill/>
            <a:miter lim="800000"/>
            <a:headEnd/>
            <a:tailEnd/>
          </a:ln>
        </p:spPr>
      </p:pic>
      <p:sp>
        <p:nvSpPr>
          <p:cNvPr id="153606" name="Text Box 6"/>
          <p:cNvSpPr txBox="1">
            <a:spLocks noChangeArrowheads="1"/>
          </p:cNvSpPr>
          <p:nvPr/>
        </p:nvSpPr>
        <p:spPr bwMode="auto">
          <a:xfrm>
            <a:off x="6240463" y="1447800"/>
            <a:ext cx="2522537" cy="1465263"/>
          </a:xfrm>
          <a:prstGeom prst="rect">
            <a:avLst/>
          </a:prstGeom>
          <a:noFill/>
          <a:ln w="9525">
            <a:noFill/>
            <a:miter lim="800000"/>
            <a:headEnd/>
            <a:tailEnd/>
          </a:ln>
        </p:spPr>
        <p:txBody>
          <a:bodyPr>
            <a:spAutoFit/>
          </a:bodyPr>
          <a:lstStyle/>
          <a:p>
            <a:r>
              <a:rPr lang="en-US">
                <a:latin typeface="Courier New" pitchFamily="49" charset="0"/>
                <a:cs typeface="Courier New" pitchFamily="49" charset="0"/>
              </a:rPr>
              <a:t>@SampleAnnot</a:t>
            </a:r>
          </a:p>
          <a:p>
            <a:r>
              <a:rPr lang="en-US">
                <a:latin typeface="Courier New" pitchFamily="49" charset="0"/>
                <a:cs typeface="Courier New" pitchFamily="49" charset="0"/>
              </a:rPr>
              <a:t>class Example</a:t>
            </a:r>
          </a:p>
          <a:p>
            <a:r>
              <a:rPr lang="en-US">
                <a:latin typeface="Courier New" pitchFamily="49" charset="0"/>
                <a:cs typeface="Courier New" pitchFamily="49" charset="0"/>
              </a:rPr>
              <a:t>{</a:t>
            </a:r>
          </a:p>
          <a:p>
            <a:r>
              <a:rPr lang="en-US">
                <a:latin typeface="Courier New" pitchFamily="49" charset="0"/>
                <a:cs typeface="Courier New" pitchFamily="49" charset="0"/>
              </a:rPr>
              <a:t>}</a:t>
            </a:r>
          </a:p>
          <a:p>
            <a:endParaRPr lang="en-US">
              <a:latin typeface="Courier New" pitchFamily="49" charset="0"/>
              <a:cs typeface="Courier New" pitchFamily="49" charset="0"/>
            </a:endParaRPr>
          </a:p>
        </p:txBody>
      </p:sp>
      <p:sp>
        <p:nvSpPr>
          <p:cNvPr id="153607" name="AutoShape 7"/>
          <p:cNvSpPr>
            <a:spLocks noChangeArrowheads="1"/>
          </p:cNvSpPr>
          <p:nvPr/>
        </p:nvSpPr>
        <p:spPr bwMode="auto">
          <a:xfrm>
            <a:off x="6067425" y="3276600"/>
            <a:ext cx="2219325" cy="428625"/>
          </a:xfrm>
          <a:prstGeom prst="wedgeEllipseCallout">
            <a:avLst>
              <a:gd name="adj1" fmla="val -42704"/>
              <a:gd name="adj2" fmla="val 262963"/>
            </a:avLst>
          </a:prstGeom>
          <a:solidFill>
            <a:srgbClr val="CCFFCC"/>
          </a:solidFill>
          <a:ln w="9525" algn="ctr">
            <a:solidFill>
              <a:srgbClr val="000000"/>
            </a:solidFill>
            <a:miter lim="800000"/>
            <a:headEnd/>
            <a:tailEnd/>
          </a:ln>
        </p:spPr>
        <p:txBody>
          <a:bodyPr/>
          <a:lstStyle/>
          <a:p>
            <a:pPr defTabSz="457200"/>
            <a:r>
              <a:rPr lang="en-US">
                <a:latin typeface="Courier New" pitchFamily="49" charset="0"/>
                <a:cs typeface="Arial" charset="0"/>
              </a:rPr>
              <a:t>Output</a:t>
            </a:r>
            <a:endParaRPr lang="en-US" sz="2000">
              <a:cs typeface="Arial"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Placeholder 3"/>
          <p:cNvSpPr>
            <a:spLocks noGrp="1"/>
          </p:cNvSpPr>
          <p:nvPr>
            <p:ph type="body" sz="quarter" idx="4294967295"/>
          </p:nvPr>
        </p:nvSpPr>
        <p:spPr>
          <a:xfrm>
            <a:off x="0" y="144463"/>
            <a:ext cx="8385175" cy="554037"/>
          </a:xfrm>
        </p:spPr>
        <p:txBody>
          <a:bodyPr>
            <a:spAutoFit/>
          </a:bodyPr>
          <a:lstStyle/>
          <a:p>
            <a:pPr eaLnBrk="1" hangingPunct="1">
              <a:spcBef>
                <a:spcPct val="0"/>
              </a:spcBef>
              <a:buFont typeface="Arial" charset="0"/>
              <a:buNone/>
            </a:pPr>
            <a:r>
              <a:rPr lang="en-IN" sz="3000" b="1" smtClean="0">
                <a:solidFill>
                  <a:schemeClr val="tx1"/>
                </a:solidFill>
                <a:cs typeface="Arial" charset="0"/>
              </a:rPr>
              <a:t>Meta Annotations - Retention</a:t>
            </a:r>
          </a:p>
        </p:txBody>
      </p:sp>
      <p:sp>
        <p:nvSpPr>
          <p:cNvPr id="154627" name="Text Placeholder 7"/>
          <p:cNvSpPr>
            <a:spLocks noGrp="1"/>
          </p:cNvSpPr>
          <p:nvPr>
            <p:ph type="body" sz="quarter" idx="4294967295"/>
          </p:nvPr>
        </p:nvSpPr>
        <p:spPr>
          <a:xfrm>
            <a:off x="903288" y="990600"/>
            <a:ext cx="8240712" cy="4540250"/>
          </a:xfrm>
        </p:spPr>
        <p:txBody>
          <a:bodyPr>
            <a:normAutofit lnSpcReduction="10000"/>
          </a:bodyPr>
          <a:lstStyle/>
          <a:p>
            <a:pPr eaLnBrk="1" hangingPunct="1"/>
            <a:r>
              <a:rPr sz="2400" smtClean="0">
                <a:solidFill>
                  <a:schemeClr val="tx1"/>
                </a:solidFill>
                <a:cs typeface="Arial" charset="0"/>
              </a:rPr>
              <a:t>Used to indicate how long annotations of this type are to be retained</a:t>
            </a:r>
          </a:p>
          <a:p>
            <a:pPr eaLnBrk="1" hangingPunct="1"/>
            <a:r>
              <a:rPr sz="2400" smtClean="0">
                <a:solidFill>
                  <a:schemeClr val="tx1"/>
                </a:solidFill>
                <a:cs typeface="Arial" charset="0"/>
              </a:rPr>
              <a:t>There are 3 values</a:t>
            </a:r>
          </a:p>
          <a:p>
            <a:r>
              <a:rPr b="1" smtClean="0">
                <a:solidFill>
                  <a:schemeClr val="tx1"/>
                </a:solidFill>
                <a:cs typeface="Arial" charset="0"/>
              </a:rPr>
              <a:t>RetentionPolicy.SOURCE</a:t>
            </a:r>
          </a:p>
          <a:p>
            <a:pPr lvl="1"/>
            <a:r>
              <a:rPr sz="2000" smtClean="0">
                <a:solidFill>
                  <a:schemeClr val="tx1"/>
                </a:solidFill>
              </a:rPr>
              <a:t>These annotations will be retained only at the source level and will be ignored by the compiler </a:t>
            </a:r>
          </a:p>
          <a:p>
            <a:r>
              <a:rPr b="1" smtClean="0">
                <a:solidFill>
                  <a:schemeClr val="tx1"/>
                </a:solidFill>
                <a:cs typeface="Arial" charset="0"/>
              </a:rPr>
              <a:t>RetentionPolicy.CLASS</a:t>
            </a:r>
          </a:p>
          <a:p>
            <a:pPr lvl="1"/>
            <a:r>
              <a:rPr sz="2000" smtClean="0">
                <a:solidFill>
                  <a:schemeClr val="tx1"/>
                </a:solidFill>
              </a:rPr>
              <a:t>These annotations will be by retained by the compiler at compile time, but will be ignored by the VM </a:t>
            </a:r>
          </a:p>
          <a:p>
            <a:r>
              <a:rPr b="1" smtClean="0">
                <a:solidFill>
                  <a:schemeClr val="tx1"/>
                </a:solidFill>
                <a:cs typeface="Arial" charset="0"/>
              </a:rPr>
              <a:t>RetentionPolicy.RUNTIME</a:t>
            </a:r>
          </a:p>
          <a:p>
            <a:pPr lvl="1"/>
            <a:r>
              <a:rPr sz="2000" smtClean="0">
                <a:solidFill>
                  <a:schemeClr val="tx1"/>
                </a:solidFill>
              </a:rPr>
              <a:t>These annotations will be retained by the VM so they can be read at run-time</a:t>
            </a:r>
            <a:r>
              <a:rPr sz="1600" smtClean="0">
                <a:solidFill>
                  <a:schemeClr val="tx1"/>
                </a:solidFill>
              </a:rPr>
              <a:t> </a:t>
            </a:r>
          </a:p>
          <a:p>
            <a:pPr eaLnBrk="1" hangingPunct="1"/>
            <a:endParaRPr sz="2400" smtClean="0">
              <a:solidFill>
                <a:schemeClr val="tx1"/>
              </a:solidFill>
              <a:cs typeface="Arial" charset="0"/>
            </a:endParaRPr>
          </a:p>
        </p:txBody>
      </p:sp>
      <p:sp>
        <p:nvSpPr>
          <p:cNvPr id="154628" name="Text Box 4"/>
          <p:cNvSpPr txBox="1">
            <a:spLocks noChangeArrowheads="1"/>
          </p:cNvSpPr>
          <p:nvPr/>
        </p:nvSpPr>
        <p:spPr bwMode="auto">
          <a:xfrm>
            <a:off x="5394325" y="2595563"/>
            <a:ext cx="184150" cy="396875"/>
          </a:xfrm>
          <a:prstGeom prst="rect">
            <a:avLst/>
          </a:prstGeom>
          <a:noFill/>
          <a:ln w="9525">
            <a:noFill/>
            <a:miter lim="800000"/>
            <a:headEnd/>
            <a:tailEnd/>
          </a:ln>
        </p:spPr>
        <p:txBody>
          <a:bodyPr wrap="none">
            <a:spAutoFit/>
          </a:bodyPr>
          <a:lstStyle/>
          <a:p>
            <a:pPr defTabSz="457200"/>
            <a:endParaRPr lang="en-US" sz="2000">
              <a:cs typeface="Arial"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Placeholder 3"/>
          <p:cNvSpPr>
            <a:spLocks noGrp="1"/>
          </p:cNvSpPr>
          <p:nvPr>
            <p:ph type="body" sz="quarter" idx="4294967295"/>
          </p:nvPr>
        </p:nvSpPr>
        <p:spPr>
          <a:xfrm>
            <a:off x="0" y="144463"/>
            <a:ext cx="8461375" cy="549275"/>
          </a:xfrm>
        </p:spPr>
        <p:txBody>
          <a:bodyPr>
            <a:spAutoFit/>
          </a:bodyPr>
          <a:lstStyle/>
          <a:p>
            <a:pPr eaLnBrk="1" hangingPunct="1">
              <a:spcBef>
                <a:spcPct val="0"/>
              </a:spcBef>
              <a:buFont typeface="Arial" charset="0"/>
              <a:buNone/>
            </a:pPr>
            <a:r>
              <a:rPr lang="en-IN" sz="3000" b="1" smtClean="0">
                <a:solidFill>
                  <a:schemeClr val="tx1"/>
                </a:solidFill>
                <a:cs typeface="Arial" charset="0"/>
              </a:rPr>
              <a:t>Meta Annotations – Retention (Contd.).</a:t>
            </a:r>
          </a:p>
        </p:txBody>
      </p:sp>
      <p:sp>
        <p:nvSpPr>
          <p:cNvPr id="155651" name="Text Placeholder 7"/>
          <p:cNvSpPr>
            <a:spLocks noGrp="1"/>
          </p:cNvSpPr>
          <p:nvPr>
            <p:ph type="body" sz="quarter" idx="4294967295"/>
          </p:nvPr>
        </p:nvSpPr>
        <p:spPr>
          <a:xfrm>
            <a:off x="903288" y="1066800"/>
            <a:ext cx="8240712" cy="4540250"/>
          </a:xfrm>
        </p:spPr>
        <p:txBody>
          <a:bodyPr>
            <a:normAutofit lnSpcReduction="10000"/>
          </a:bodyPr>
          <a:lstStyle/>
          <a:p>
            <a:pPr>
              <a:buFont typeface="Arial" charset="0"/>
              <a:buNone/>
            </a:pPr>
            <a:r>
              <a:rPr smtClean="0">
                <a:solidFill>
                  <a:schemeClr val="tx1"/>
                </a:solidFill>
                <a:latin typeface="Courier New" pitchFamily="49" charset="0"/>
                <a:cs typeface="Courier New" pitchFamily="49" charset="0"/>
              </a:rPr>
              <a:t>import java.lang.annotation.Retention;</a:t>
            </a:r>
          </a:p>
          <a:p>
            <a:pPr>
              <a:buFont typeface="Arial" charset="0"/>
              <a:buNone/>
            </a:pPr>
            <a:r>
              <a:rPr smtClean="0">
                <a:solidFill>
                  <a:schemeClr val="tx1"/>
                </a:solidFill>
                <a:latin typeface="Courier New" pitchFamily="49" charset="0"/>
                <a:cs typeface="Courier New" pitchFamily="49" charset="0"/>
              </a:rPr>
              <a:t>import java.lang.annotation.RetentionPolicy;</a:t>
            </a:r>
          </a:p>
          <a:p>
            <a:pPr>
              <a:buFont typeface="Arial" charset="0"/>
              <a:buNone/>
            </a:pPr>
            <a:endParaRPr smtClean="0">
              <a:solidFill>
                <a:schemeClr val="tx1"/>
              </a:solidFill>
              <a:latin typeface="Courier New" pitchFamily="49" charset="0"/>
              <a:cs typeface="Courier New" pitchFamily="49" charset="0"/>
            </a:endParaRPr>
          </a:p>
          <a:p>
            <a:pPr>
              <a:buFont typeface="Arial" charset="0"/>
              <a:buNone/>
            </a:pPr>
            <a:r>
              <a:rPr smtClean="0">
                <a:solidFill>
                  <a:schemeClr val="tx1"/>
                </a:solidFill>
                <a:latin typeface="Courier New" pitchFamily="49" charset="0"/>
                <a:cs typeface="Courier New" pitchFamily="49" charset="0"/>
              </a:rPr>
              <a:t>@Retention(RetentionPolicy.RUNTIME)</a:t>
            </a:r>
          </a:p>
          <a:p>
            <a:pPr>
              <a:buFont typeface="Arial" charset="0"/>
              <a:buNone/>
            </a:pPr>
            <a:r>
              <a:rPr smtClean="0">
                <a:solidFill>
                  <a:schemeClr val="tx1"/>
                </a:solidFill>
                <a:latin typeface="Courier New" pitchFamily="49" charset="0"/>
                <a:cs typeface="Courier New" pitchFamily="49" charset="0"/>
              </a:rPr>
              <a:t>@interface author </a:t>
            </a:r>
          </a:p>
          <a:p>
            <a:pPr>
              <a:buFont typeface="Arial" charset="0"/>
              <a:buNone/>
            </a:pPr>
            <a:r>
              <a:rPr smtClean="0">
                <a:solidFill>
                  <a:schemeClr val="tx1"/>
                </a:solidFill>
                <a:latin typeface="Courier New" pitchFamily="49" charset="0"/>
                <a:cs typeface="Courier New" pitchFamily="49" charset="0"/>
              </a:rPr>
              <a:t>{</a:t>
            </a:r>
          </a:p>
          <a:p>
            <a:pPr>
              <a:buFont typeface="Arial" charset="0"/>
              <a:buNone/>
            </a:pPr>
            <a:r>
              <a:rPr smtClean="0">
                <a:solidFill>
                  <a:schemeClr val="tx1"/>
                </a:solidFill>
                <a:latin typeface="Courier New" pitchFamily="49" charset="0"/>
                <a:cs typeface="Courier New" pitchFamily="49" charset="0"/>
              </a:rPr>
              <a:t>String value() default "Patrick Norton";</a:t>
            </a:r>
          </a:p>
          <a:p>
            <a:pPr>
              <a:buFont typeface="Arial" charset="0"/>
              <a:buNone/>
            </a:pPr>
            <a:r>
              <a:rPr smtClean="0">
                <a:solidFill>
                  <a:schemeClr val="tx1"/>
                </a:solidFill>
                <a:latin typeface="Courier New" pitchFamily="49" charset="0"/>
                <a:cs typeface="Courier New" pitchFamily="49" charset="0"/>
              </a:rPr>
              <a:t>}</a:t>
            </a:r>
          </a:p>
          <a:p>
            <a:pPr eaLnBrk="1" hangingPunct="1">
              <a:buFont typeface="Arial" charset="0"/>
              <a:buNone/>
            </a:pPr>
            <a:endParaRPr smtClean="0">
              <a:solidFill>
                <a:schemeClr val="tx1"/>
              </a:solidFill>
              <a:latin typeface="Calibri" pitchFamily="34" charset="0"/>
              <a:cs typeface="Arial" charset="0"/>
            </a:endParaRPr>
          </a:p>
        </p:txBody>
      </p:sp>
      <p:sp>
        <p:nvSpPr>
          <p:cNvPr id="155652" name="Text Box 4"/>
          <p:cNvSpPr txBox="1">
            <a:spLocks noChangeArrowheads="1"/>
          </p:cNvSpPr>
          <p:nvPr/>
        </p:nvSpPr>
        <p:spPr bwMode="auto">
          <a:xfrm>
            <a:off x="5394325" y="2595563"/>
            <a:ext cx="184150" cy="396875"/>
          </a:xfrm>
          <a:prstGeom prst="rect">
            <a:avLst/>
          </a:prstGeom>
          <a:noFill/>
          <a:ln w="9525">
            <a:noFill/>
            <a:miter lim="800000"/>
            <a:headEnd/>
            <a:tailEnd/>
          </a:ln>
        </p:spPr>
        <p:txBody>
          <a:bodyPr wrap="none">
            <a:spAutoFit/>
          </a:bodyPr>
          <a:lstStyle/>
          <a:p>
            <a:pPr defTabSz="457200"/>
            <a:endParaRPr lang="en-US" sz="2000">
              <a:cs typeface="Arial"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Placeholder 3"/>
          <p:cNvSpPr>
            <a:spLocks noGrp="1"/>
          </p:cNvSpPr>
          <p:nvPr>
            <p:ph type="body" sz="quarter" idx="4294967295"/>
          </p:nvPr>
        </p:nvSpPr>
        <p:spPr>
          <a:xfrm>
            <a:off x="0" y="144463"/>
            <a:ext cx="8308975" cy="554037"/>
          </a:xfrm>
        </p:spPr>
        <p:txBody>
          <a:bodyPr>
            <a:spAutoFit/>
          </a:bodyPr>
          <a:lstStyle/>
          <a:p>
            <a:pPr eaLnBrk="1" hangingPunct="1">
              <a:spcBef>
                <a:spcPct val="0"/>
              </a:spcBef>
              <a:buFont typeface="Arial" charset="0"/>
              <a:buNone/>
            </a:pPr>
            <a:r>
              <a:rPr lang="en-IN" sz="3000" b="1" smtClean="0">
                <a:solidFill>
                  <a:schemeClr val="tx1"/>
                </a:solidFill>
                <a:cs typeface="Arial" charset="0"/>
              </a:rPr>
              <a:t>Meta Annotations - Documented</a:t>
            </a:r>
          </a:p>
        </p:txBody>
      </p:sp>
      <p:sp>
        <p:nvSpPr>
          <p:cNvPr id="156675" name="Text Placeholder 7"/>
          <p:cNvSpPr>
            <a:spLocks noGrp="1"/>
          </p:cNvSpPr>
          <p:nvPr>
            <p:ph type="body" sz="quarter" idx="4294967295"/>
          </p:nvPr>
        </p:nvSpPr>
        <p:spPr>
          <a:xfrm>
            <a:off x="903288" y="1090613"/>
            <a:ext cx="8240712" cy="4540250"/>
          </a:xfrm>
        </p:spPr>
        <p:txBody>
          <a:bodyPr/>
          <a:lstStyle/>
          <a:p>
            <a:pPr eaLnBrk="1" hangingPunct="1"/>
            <a:r>
              <a:rPr sz="1800" smtClean="0">
                <a:solidFill>
                  <a:schemeClr val="tx1"/>
                </a:solidFill>
                <a:cs typeface="Arial" charset="0"/>
              </a:rPr>
              <a:t>Used to inform that an annotation with this type should be documented by the javadoc tool </a:t>
            </a:r>
          </a:p>
          <a:p>
            <a:pPr eaLnBrk="1" hangingPunct="1"/>
            <a:endParaRPr sz="1800" smtClean="0">
              <a:solidFill>
                <a:schemeClr val="tx1"/>
              </a:solidFill>
              <a:cs typeface="Arial" charset="0"/>
            </a:endParaRPr>
          </a:p>
          <a:p>
            <a:pPr>
              <a:buFont typeface="Arial" charset="0"/>
              <a:buNone/>
            </a:pPr>
            <a:r>
              <a:rPr sz="1600" smtClean="0">
                <a:solidFill>
                  <a:schemeClr val="tx1"/>
                </a:solidFill>
                <a:latin typeface="Courier New" pitchFamily="49" charset="0"/>
                <a:cs typeface="Courier New" pitchFamily="49" charset="0"/>
              </a:rPr>
              <a:t>import java.lang.annotation.Documented;</a:t>
            </a:r>
          </a:p>
          <a:p>
            <a:pPr>
              <a:buFont typeface="Arial" charset="0"/>
              <a:buNone/>
            </a:pPr>
            <a:r>
              <a:rPr sz="1600" smtClean="0">
                <a:solidFill>
                  <a:schemeClr val="tx1"/>
                </a:solidFill>
                <a:latin typeface="Courier New" pitchFamily="49" charset="0"/>
                <a:cs typeface="Courier New" pitchFamily="49" charset="0"/>
              </a:rPr>
              <a:t>import java.lang.annotation.Target;</a:t>
            </a:r>
          </a:p>
          <a:p>
            <a:pPr>
              <a:buFont typeface="Arial" charset="0"/>
              <a:buNone/>
            </a:pPr>
            <a:r>
              <a:rPr sz="1600" smtClean="0">
                <a:solidFill>
                  <a:schemeClr val="tx1"/>
                </a:solidFill>
                <a:latin typeface="Courier New" pitchFamily="49" charset="0"/>
                <a:cs typeface="Courier New" pitchFamily="49" charset="0"/>
              </a:rPr>
              <a:t>import java.lang.annotation.ElementType;</a:t>
            </a:r>
          </a:p>
          <a:p>
            <a:pPr>
              <a:buFont typeface="Arial" charset="0"/>
              <a:buNone/>
            </a:pPr>
            <a:endParaRPr sz="1600" smtClean="0">
              <a:solidFill>
                <a:schemeClr val="tx1"/>
              </a:solidFill>
              <a:latin typeface="Courier New" pitchFamily="49" charset="0"/>
              <a:cs typeface="Courier New" pitchFamily="49" charset="0"/>
            </a:endParaRPr>
          </a:p>
          <a:p>
            <a:pPr>
              <a:buFont typeface="Arial" charset="0"/>
              <a:buNone/>
            </a:pPr>
            <a:r>
              <a:rPr sz="1600" smtClean="0">
                <a:solidFill>
                  <a:schemeClr val="tx1"/>
                </a:solidFill>
                <a:latin typeface="Courier New" pitchFamily="49" charset="0"/>
                <a:cs typeface="Courier New" pitchFamily="49" charset="0"/>
              </a:rPr>
              <a:t>@Documented</a:t>
            </a:r>
          </a:p>
          <a:p>
            <a:pPr>
              <a:buFont typeface="Arial" charset="0"/>
              <a:buNone/>
            </a:pPr>
            <a:r>
              <a:rPr sz="1600" smtClean="0">
                <a:solidFill>
                  <a:schemeClr val="tx1"/>
                </a:solidFill>
                <a:latin typeface="Courier New" pitchFamily="49" charset="0"/>
                <a:cs typeface="Courier New" pitchFamily="49" charset="0"/>
              </a:rPr>
              <a:t>@Target({ElementType.METHOD })</a:t>
            </a:r>
          </a:p>
          <a:p>
            <a:pPr>
              <a:buFont typeface="Arial" charset="0"/>
              <a:buNone/>
            </a:pPr>
            <a:r>
              <a:rPr sz="1600" smtClean="0">
                <a:solidFill>
                  <a:schemeClr val="tx1"/>
                </a:solidFill>
                <a:latin typeface="Courier New" pitchFamily="49" charset="0"/>
                <a:cs typeface="Courier New" pitchFamily="49" charset="0"/>
              </a:rPr>
              <a:t>@interface author</a:t>
            </a:r>
          </a:p>
          <a:p>
            <a:pPr>
              <a:buFont typeface="Arial" charset="0"/>
              <a:buNone/>
            </a:pPr>
            <a:r>
              <a:rPr sz="1600" smtClean="0">
                <a:solidFill>
                  <a:schemeClr val="tx1"/>
                </a:solidFill>
                <a:latin typeface="Courier New" pitchFamily="49" charset="0"/>
                <a:cs typeface="Courier New" pitchFamily="49" charset="0"/>
              </a:rPr>
              <a:t> {   </a:t>
            </a:r>
          </a:p>
          <a:p>
            <a:pPr>
              <a:buFont typeface="Arial" charset="0"/>
              <a:buNone/>
            </a:pPr>
            <a:r>
              <a:rPr sz="1600" smtClean="0">
                <a:solidFill>
                  <a:schemeClr val="tx1"/>
                </a:solidFill>
                <a:latin typeface="Courier New" pitchFamily="49" charset="0"/>
                <a:cs typeface="Courier New" pitchFamily="49" charset="0"/>
              </a:rPr>
              <a:t>String value();</a:t>
            </a:r>
          </a:p>
          <a:p>
            <a:pPr>
              <a:buFont typeface="Arial" charset="0"/>
              <a:buNone/>
            </a:pPr>
            <a:r>
              <a:rPr sz="1600" smtClean="0">
                <a:solidFill>
                  <a:schemeClr val="tx1"/>
                </a:solidFill>
                <a:latin typeface="Courier New" pitchFamily="49" charset="0"/>
                <a:cs typeface="Courier New" pitchFamily="49" charset="0"/>
              </a:rPr>
              <a:t>}</a:t>
            </a:r>
          </a:p>
          <a:p>
            <a:pPr eaLnBrk="1" hangingPunct="1"/>
            <a:endParaRPr sz="1800" smtClean="0">
              <a:solidFill>
                <a:schemeClr val="tx1"/>
              </a:solidFill>
              <a:latin typeface="Calibri" pitchFamily="34" charset="0"/>
              <a:cs typeface="Arial" charset="0"/>
            </a:endParaRPr>
          </a:p>
        </p:txBody>
      </p:sp>
      <p:sp>
        <p:nvSpPr>
          <p:cNvPr id="156676" name="Text Box 4"/>
          <p:cNvSpPr txBox="1">
            <a:spLocks noChangeArrowheads="1"/>
          </p:cNvSpPr>
          <p:nvPr/>
        </p:nvSpPr>
        <p:spPr bwMode="auto">
          <a:xfrm>
            <a:off x="5394325" y="2595563"/>
            <a:ext cx="184150" cy="396875"/>
          </a:xfrm>
          <a:prstGeom prst="rect">
            <a:avLst/>
          </a:prstGeom>
          <a:noFill/>
          <a:ln w="9525">
            <a:noFill/>
            <a:miter lim="800000"/>
            <a:headEnd/>
            <a:tailEnd/>
          </a:ln>
        </p:spPr>
        <p:txBody>
          <a:bodyPr wrap="none">
            <a:spAutoFit/>
          </a:bodyPr>
          <a:lstStyle/>
          <a:p>
            <a:pPr defTabSz="457200"/>
            <a:endParaRPr lang="en-US" sz="2000">
              <a:cs typeface="Arial" charset="0"/>
            </a:endParaRPr>
          </a:p>
        </p:txBody>
      </p:sp>
      <p:sp>
        <p:nvSpPr>
          <p:cNvPr id="156677" name="Text Box 5"/>
          <p:cNvSpPr txBox="1">
            <a:spLocks noChangeArrowheads="1"/>
          </p:cNvSpPr>
          <p:nvPr/>
        </p:nvSpPr>
        <p:spPr bwMode="auto">
          <a:xfrm>
            <a:off x="5638800" y="2328863"/>
            <a:ext cx="3394075" cy="2062162"/>
          </a:xfrm>
          <a:prstGeom prst="rect">
            <a:avLst/>
          </a:prstGeom>
          <a:noFill/>
          <a:ln w="9525">
            <a:noFill/>
            <a:miter lim="800000"/>
            <a:headEnd/>
            <a:tailEnd/>
          </a:ln>
        </p:spPr>
        <p:txBody>
          <a:bodyPr wrap="none">
            <a:spAutoFit/>
          </a:bodyPr>
          <a:lstStyle/>
          <a:p>
            <a:r>
              <a:rPr lang="en-US" sz="1600">
                <a:latin typeface="Courier New" pitchFamily="49" charset="0"/>
                <a:cs typeface="Courier New" pitchFamily="49" charset="0"/>
              </a:rPr>
              <a:t>public class Example</a:t>
            </a:r>
          </a:p>
          <a:p>
            <a:r>
              <a:rPr lang="en-US" sz="1600">
                <a:latin typeface="Courier New" pitchFamily="49" charset="0"/>
                <a:cs typeface="Courier New" pitchFamily="49" charset="0"/>
              </a:rPr>
              <a:t>{</a:t>
            </a:r>
          </a:p>
          <a:p>
            <a:r>
              <a:rPr lang="en-US" sz="1600">
                <a:latin typeface="Courier New" pitchFamily="49" charset="0"/>
                <a:cs typeface="Courier New" pitchFamily="49" charset="0"/>
              </a:rPr>
              <a:t>@author("Anitha")</a:t>
            </a:r>
          </a:p>
          <a:p>
            <a:r>
              <a:rPr lang="en-US" sz="1600">
                <a:latin typeface="Courier New" pitchFamily="49" charset="0"/>
                <a:cs typeface="Courier New" pitchFamily="49" charset="0"/>
              </a:rPr>
              <a:t>public void sampleMethod()</a:t>
            </a:r>
          </a:p>
          <a:p>
            <a:r>
              <a:rPr lang="en-US" sz="1600">
                <a:latin typeface="Courier New" pitchFamily="49" charset="0"/>
                <a:cs typeface="Courier New" pitchFamily="49" charset="0"/>
              </a:rPr>
              <a:t>{</a:t>
            </a:r>
          </a:p>
          <a:p>
            <a:r>
              <a:rPr lang="en-US" sz="1600">
                <a:latin typeface="Courier New" pitchFamily="49" charset="0"/>
                <a:cs typeface="Courier New" pitchFamily="49" charset="0"/>
              </a:rPr>
              <a:t>}</a:t>
            </a:r>
          </a:p>
          <a:p>
            <a:r>
              <a:rPr lang="en-US" sz="1600">
                <a:latin typeface="Courier New" pitchFamily="49" charset="0"/>
                <a:cs typeface="Courier New" pitchFamily="49" charset="0"/>
              </a:rPr>
              <a:t>}</a:t>
            </a:r>
          </a:p>
          <a:p>
            <a:endParaRPr lang="en-US" sz="160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8" name="Picture 4"/>
          <p:cNvPicPr>
            <a:picLocks noGrp="1" noChangeAspect="1" noChangeArrowheads="1"/>
          </p:cNvPicPr>
          <p:nvPr>
            <p:ph idx="1"/>
          </p:nvPr>
        </p:nvPicPr>
        <p:blipFill>
          <a:blip r:embed="rId3" cstate="print"/>
          <a:srcRect/>
          <a:stretch>
            <a:fillRect/>
          </a:stretch>
        </p:blipFill>
        <p:spPr>
          <a:xfrm>
            <a:off x="460375" y="1176338"/>
            <a:ext cx="8229600" cy="5300662"/>
          </a:xfrm>
        </p:spPr>
      </p:pic>
      <p:sp>
        <p:nvSpPr>
          <p:cNvPr id="157699" name="Text Placeholder 3"/>
          <p:cNvSpPr>
            <a:spLocks/>
          </p:cNvSpPr>
          <p:nvPr/>
        </p:nvSpPr>
        <p:spPr bwMode="auto">
          <a:xfrm>
            <a:off x="460375" y="144463"/>
            <a:ext cx="8229600" cy="549275"/>
          </a:xfrm>
          <a:prstGeom prst="rect">
            <a:avLst/>
          </a:prstGeom>
          <a:noFill/>
          <a:ln w="9525">
            <a:noFill/>
            <a:miter lim="800000"/>
            <a:headEnd/>
            <a:tailEnd/>
          </a:ln>
        </p:spPr>
        <p:txBody>
          <a:bodyPr>
            <a:spAutoFit/>
          </a:bodyPr>
          <a:lstStyle/>
          <a:p>
            <a:pPr marL="231775" indent="-231775" defTabSz="457200">
              <a:buFont typeface="Arial" charset="0"/>
              <a:buNone/>
            </a:pPr>
            <a:r>
              <a:rPr lang="en-IN" sz="3000" b="1">
                <a:cs typeface="Arial" charset="0"/>
              </a:rPr>
              <a:t>Meta Annotations – Documented (Contd.).</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Placeholder 3"/>
          <p:cNvSpPr>
            <a:spLocks noGrp="1"/>
          </p:cNvSpPr>
          <p:nvPr>
            <p:ph type="body" sz="quarter" idx="4294967295"/>
          </p:nvPr>
        </p:nvSpPr>
        <p:spPr>
          <a:xfrm>
            <a:off x="0" y="144463"/>
            <a:ext cx="8461375" cy="554037"/>
          </a:xfrm>
        </p:spPr>
        <p:txBody>
          <a:bodyPr>
            <a:spAutoFit/>
          </a:bodyPr>
          <a:lstStyle/>
          <a:p>
            <a:pPr eaLnBrk="1" hangingPunct="1">
              <a:spcBef>
                <a:spcPct val="0"/>
              </a:spcBef>
              <a:buFont typeface="Arial" charset="0"/>
              <a:buNone/>
            </a:pPr>
            <a:r>
              <a:rPr lang="en-IN" sz="3000" b="1" smtClean="0">
                <a:solidFill>
                  <a:schemeClr val="tx1"/>
                </a:solidFill>
                <a:cs typeface="Arial" charset="0"/>
              </a:rPr>
              <a:t>Meta Annotations - Inherited</a:t>
            </a:r>
          </a:p>
        </p:txBody>
      </p:sp>
      <p:sp>
        <p:nvSpPr>
          <p:cNvPr id="158723" name="Text Placeholder 7"/>
          <p:cNvSpPr>
            <a:spLocks noGrp="1"/>
          </p:cNvSpPr>
          <p:nvPr>
            <p:ph type="body" sz="quarter" idx="4294967295"/>
          </p:nvPr>
        </p:nvSpPr>
        <p:spPr>
          <a:xfrm>
            <a:off x="903288" y="1103313"/>
            <a:ext cx="8240712" cy="4730750"/>
          </a:xfrm>
        </p:spPr>
        <p:txBody>
          <a:bodyPr/>
          <a:lstStyle/>
          <a:p>
            <a:pPr algn="just" eaLnBrk="1" hangingPunct="1"/>
            <a:r>
              <a:rPr smtClean="0">
                <a:solidFill>
                  <a:schemeClr val="tx1"/>
                </a:solidFill>
                <a:cs typeface="Arial" charset="0"/>
              </a:rPr>
              <a:t>A child class inherits the annotation which is marked with @Inherited annotation</a:t>
            </a:r>
          </a:p>
          <a:p>
            <a:pPr eaLnBrk="1" hangingPunct="1"/>
            <a:endParaRPr smtClean="0">
              <a:solidFill>
                <a:schemeClr val="tx1"/>
              </a:solidFill>
              <a:cs typeface="Arial" charset="0"/>
            </a:endParaRPr>
          </a:p>
        </p:txBody>
      </p:sp>
      <p:sp>
        <p:nvSpPr>
          <p:cNvPr id="158724" name="Text Box 4"/>
          <p:cNvSpPr txBox="1">
            <a:spLocks noChangeArrowheads="1"/>
          </p:cNvSpPr>
          <p:nvPr/>
        </p:nvSpPr>
        <p:spPr bwMode="auto">
          <a:xfrm>
            <a:off x="5394325" y="2595563"/>
            <a:ext cx="184150" cy="396875"/>
          </a:xfrm>
          <a:prstGeom prst="rect">
            <a:avLst/>
          </a:prstGeom>
          <a:noFill/>
          <a:ln w="9525">
            <a:noFill/>
            <a:miter lim="800000"/>
            <a:headEnd/>
            <a:tailEnd/>
          </a:ln>
        </p:spPr>
        <p:txBody>
          <a:bodyPr wrap="none">
            <a:spAutoFit/>
          </a:bodyPr>
          <a:lstStyle/>
          <a:p>
            <a:pPr defTabSz="457200"/>
            <a:endParaRPr lang="en-US" sz="2000">
              <a:cs typeface="Arial" charset="0"/>
            </a:endParaRPr>
          </a:p>
        </p:txBody>
      </p:sp>
      <p:sp>
        <p:nvSpPr>
          <p:cNvPr id="158725" name="Rectangle 5"/>
          <p:cNvSpPr>
            <a:spLocks noChangeArrowheads="1"/>
          </p:cNvSpPr>
          <p:nvPr/>
        </p:nvSpPr>
        <p:spPr bwMode="auto">
          <a:xfrm>
            <a:off x="628650" y="1889125"/>
            <a:ext cx="7543800" cy="3749675"/>
          </a:xfrm>
          <a:prstGeom prst="rect">
            <a:avLst/>
          </a:prstGeom>
          <a:noFill/>
          <a:ln w="9525">
            <a:noFill/>
            <a:miter lim="800000"/>
            <a:headEnd/>
            <a:tailEnd/>
          </a:ln>
        </p:spPr>
        <p:txBody>
          <a:bodyPr>
            <a:spAutoFit/>
          </a:bodyPr>
          <a:lstStyle/>
          <a:p>
            <a:r>
              <a:rPr lang="en-US" sz="2000">
                <a:cs typeface="Arial" charset="0"/>
              </a:rPr>
              <a:t>Inherit.java</a:t>
            </a:r>
          </a:p>
          <a:p>
            <a:r>
              <a:rPr lang="en-US" sz="2000">
                <a:cs typeface="Arial" charset="0"/>
              </a:rPr>
              <a:t>---------------</a:t>
            </a:r>
          </a:p>
          <a:p>
            <a:r>
              <a:rPr lang="en-US" sz="2000">
                <a:latin typeface="Courier New" pitchFamily="49" charset="0"/>
                <a:cs typeface="Courier New" pitchFamily="49" charset="0"/>
              </a:rPr>
              <a:t>@Target(ElementType.TYPE)  </a:t>
            </a:r>
          </a:p>
          <a:p>
            <a:r>
              <a:rPr lang="en-US" sz="2000">
                <a:latin typeface="Courier New" pitchFamily="49" charset="0"/>
                <a:cs typeface="Courier New" pitchFamily="49" charset="0"/>
              </a:rPr>
              <a:t>@Retention(RetentionPolicy.RUNTIME)  </a:t>
            </a:r>
          </a:p>
          <a:p>
            <a:r>
              <a:rPr lang="en-US" sz="2000" b="1">
                <a:latin typeface="Courier New" pitchFamily="49" charset="0"/>
                <a:cs typeface="Courier New" pitchFamily="49" charset="0"/>
              </a:rPr>
              <a:t>@Inherited</a:t>
            </a:r>
          </a:p>
          <a:p>
            <a:r>
              <a:rPr lang="en-US" sz="2000">
                <a:latin typeface="Courier New" pitchFamily="49" charset="0"/>
                <a:cs typeface="Courier New" pitchFamily="49" charset="0"/>
              </a:rPr>
              <a:t>@interface TestAnnotation{  </a:t>
            </a:r>
          </a:p>
          <a:p>
            <a:r>
              <a:rPr lang="en-US" sz="2000">
                <a:latin typeface="Courier New" pitchFamily="49" charset="0"/>
                <a:cs typeface="Courier New" pitchFamily="49" charset="0"/>
              </a:rPr>
              <a:t> String value();  </a:t>
            </a:r>
          </a:p>
          <a:p>
            <a:r>
              <a:rPr lang="en-US" sz="2000">
                <a:latin typeface="Courier New" pitchFamily="49" charset="0"/>
                <a:cs typeface="Courier New" pitchFamily="49" charset="0"/>
              </a:rPr>
              <a:t> } </a:t>
            </a:r>
          </a:p>
          <a:p>
            <a:r>
              <a:rPr lang="en-US" sz="2000">
                <a:latin typeface="Courier New" pitchFamily="49" charset="0"/>
                <a:cs typeface="Courier New" pitchFamily="49" charset="0"/>
              </a:rPr>
              <a:t>@TestAnnotation("test")</a:t>
            </a:r>
          </a:p>
          <a:p>
            <a:r>
              <a:rPr lang="en-US" sz="2000">
                <a:latin typeface="Courier New" pitchFamily="49" charset="0"/>
                <a:cs typeface="Courier New" pitchFamily="49" charset="0"/>
              </a:rPr>
              <a:t>class one { }</a:t>
            </a:r>
          </a:p>
          <a:p>
            <a:r>
              <a:rPr lang="en-US" sz="2000">
                <a:latin typeface="Courier New" pitchFamily="49" charset="0"/>
                <a:cs typeface="Courier New" pitchFamily="49" charset="0"/>
              </a:rPr>
              <a:t>class two extends one</a:t>
            </a:r>
          </a:p>
          <a:p>
            <a:r>
              <a:rPr lang="en-US" sz="200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p:cNvSpPr>
          <p:nvPr>
            <p:ph idx="4294967295"/>
          </p:nvPr>
        </p:nvSpPr>
        <p:spPr>
          <a:xfrm>
            <a:off x="0" y="990600"/>
            <a:ext cx="8597900" cy="5557838"/>
          </a:xfrm>
        </p:spPr>
        <p:txBody>
          <a:bodyPr/>
          <a:lstStyle/>
          <a:p>
            <a:pPr algn="just" eaLnBrk="1" hangingPunct="1"/>
            <a:r>
              <a:rPr sz="2400" smtClean="0">
                <a:solidFill>
                  <a:schemeClr val="tx1"/>
                </a:solidFill>
                <a:cs typeface="Arial" charset="0"/>
              </a:rPr>
              <a:t>Heterogeneous values can be stored in structures like </a:t>
            </a:r>
            <a:r>
              <a:rPr sz="2400" b="1" smtClean="0">
                <a:solidFill>
                  <a:schemeClr val="tx1"/>
                </a:solidFill>
                <a:cs typeface="Arial" charset="0"/>
              </a:rPr>
              <a:t>vectors</a:t>
            </a:r>
            <a:r>
              <a:rPr sz="2400" smtClean="0">
                <a:solidFill>
                  <a:schemeClr val="tx1"/>
                </a:solidFill>
                <a:cs typeface="Arial" charset="0"/>
              </a:rPr>
              <a:t>, or </a:t>
            </a:r>
            <a:r>
              <a:rPr sz="2400" b="1" smtClean="0">
                <a:solidFill>
                  <a:schemeClr val="tx1"/>
                </a:solidFill>
                <a:cs typeface="Arial" charset="0"/>
              </a:rPr>
              <a:t>hashtables</a:t>
            </a:r>
          </a:p>
          <a:p>
            <a:pPr algn="just" eaLnBrk="1" hangingPunct="1"/>
            <a:endParaRPr sz="2400" smtClean="0">
              <a:solidFill>
                <a:schemeClr val="tx1"/>
              </a:solidFill>
              <a:cs typeface="Arial" charset="0"/>
            </a:endParaRPr>
          </a:p>
          <a:p>
            <a:pPr algn="just" eaLnBrk="1" hangingPunct="1"/>
            <a:r>
              <a:rPr sz="2400" smtClean="0">
                <a:solidFill>
                  <a:schemeClr val="tx1"/>
                </a:solidFill>
                <a:cs typeface="Arial" charset="0"/>
              </a:rPr>
              <a:t>However, only objects can be stored in vectors and hashtables</a:t>
            </a:r>
          </a:p>
          <a:p>
            <a:pPr algn="just" eaLnBrk="1" hangingPunct="1"/>
            <a:endParaRPr sz="2400" smtClean="0">
              <a:solidFill>
                <a:schemeClr val="tx1"/>
              </a:solidFill>
              <a:cs typeface="Arial" charset="0"/>
            </a:endParaRPr>
          </a:p>
          <a:p>
            <a:pPr algn="just" eaLnBrk="1" hangingPunct="1"/>
            <a:r>
              <a:rPr sz="2400" b="1" smtClean="0">
                <a:solidFill>
                  <a:schemeClr val="tx1"/>
                </a:solidFill>
                <a:cs typeface="Arial" charset="0"/>
              </a:rPr>
              <a:t>Primitive data types cannot be stored directly in vectors and hashtables, </a:t>
            </a:r>
            <a:r>
              <a:rPr sz="2400" smtClean="0">
                <a:solidFill>
                  <a:schemeClr val="tx1"/>
                </a:solidFill>
                <a:cs typeface="Arial" charset="0"/>
              </a:rPr>
              <a:t>and hence have to be converted to objects</a:t>
            </a:r>
          </a:p>
          <a:p>
            <a:pPr algn="just" eaLnBrk="1" hangingPunct="1"/>
            <a:endParaRPr sz="2400" smtClean="0">
              <a:solidFill>
                <a:schemeClr val="tx1"/>
              </a:solidFill>
              <a:cs typeface="Arial" charset="0"/>
            </a:endParaRPr>
          </a:p>
          <a:p>
            <a:pPr algn="just" eaLnBrk="1" hangingPunct="1"/>
            <a:r>
              <a:rPr sz="2400" smtClean="0">
                <a:solidFill>
                  <a:schemeClr val="tx1"/>
                </a:solidFill>
                <a:cs typeface="Arial" charset="0"/>
              </a:rPr>
              <a:t>We have to wrap the primitive data types in a corresponding object, and give them an object representation</a:t>
            </a:r>
          </a:p>
        </p:txBody>
      </p:sp>
      <p:sp>
        <p:nvSpPr>
          <p:cNvPr id="88067" name="Rectangle 2"/>
          <p:cNvSpPr>
            <a:spLocks noGrp="1"/>
          </p:cNvSpPr>
          <p:nvPr>
            <p:ph type="title" idx="4294967295"/>
          </p:nvPr>
        </p:nvSpPr>
        <p:spPr>
          <a:xfrm>
            <a:off x="0" y="152400"/>
            <a:ext cx="7564438" cy="554038"/>
          </a:xfrm>
        </p:spPr>
        <p:txBody>
          <a:bodyPr>
            <a:normAutofit fontScale="90000"/>
          </a:bodyPr>
          <a:lstStyle/>
          <a:p>
            <a:pPr eaLnBrk="1" hangingPunct="1"/>
            <a:r>
              <a:rPr smtClean="0">
                <a:solidFill>
                  <a:schemeClr val="tx1"/>
                </a:solidFill>
                <a:cs typeface="Arial" charset="0"/>
              </a:rPr>
              <a:t>Wrapper Classes</a:t>
            </a:r>
            <a:endParaRPr lang="en-GB"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Placeholder 3"/>
          <p:cNvSpPr>
            <a:spLocks noGrp="1"/>
          </p:cNvSpPr>
          <p:nvPr>
            <p:ph type="body" sz="quarter" idx="4294967295"/>
          </p:nvPr>
        </p:nvSpPr>
        <p:spPr>
          <a:xfrm>
            <a:off x="0" y="144463"/>
            <a:ext cx="8385175" cy="554037"/>
          </a:xfrm>
        </p:spPr>
        <p:txBody>
          <a:bodyPr>
            <a:spAutoFit/>
          </a:bodyPr>
          <a:lstStyle/>
          <a:p>
            <a:pPr eaLnBrk="1" hangingPunct="1">
              <a:spcBef>
                <a:spcPct val="0"/>
              </a:spcBef>
              <a:buFont typeface="Arial" charset="0"/>
              <a:buNone/>
            </a:pPr>
            <a:r>
              <a:rPr lang="en-IN" sz="3000" b="1" smtClean="0">
                <a:solidFill>
                  <a:schemeClr val="tx1"/>
                </a:solidFill>
                <a:cs typeface="Arial" charset="0"/>
              </a:rPr>
              <a:t>Meta Annotations – Inherited (Contd.).</a:t>
            </a:r>
          </a:p>
        </p:txBody>
      </p:sp>
      <p:sp>
        <p:nvSpPr>
          <p:cNvPr id="159747" name="Text Placeholder 7"/>
          <p:cNvSpPr>
            <a:spLocks noGrp="1"/>
          </p:cNvSpPr>
          <p:nvPr>
            <p:ph type="body" sz="quarter" idx="4294967295"/>
          </p:nvPr>
        </p:nvSpPr>
        <p:spPr>
          <a:xfrm>
            <a:off x="903288" y="990600"/>
            <a:ext cx="8240712" cy="5245100"/>
          </a:xfrm>
        </p:spPr>
        <p:txBody>
          <a:bodyPr/>
          <a:lstStyle/>
          <a:p>
            <a:pPr>
              <a:buFont typeface="Arial" charset="0"/>
              <a:buNone/>
            </a:pPr>
            <a:r>
              <a:rPr sz="1800" smtClean="0">
                <a:solidFill>
                  <a:schemeClr val="tx1"/>
                </a:solidFill>
                <a:latin typeface="Courier New" pitchFamily="49" charset="0"/>
                <a:cs typeface="Courier New" pitchFamily="49" charset="0"/>
              </a:rPr>
              <a:t>import java.lang.annotation.Annotation;  </a:t>
            </a:r>
          </a:p>
          <a:p>
            <a:pPr>
              <a:buFont typeface="Arial" charset="0"/>
              <a:buNone/>
            </a:pPr>
            <a:r>
              <a:rPr sz="1800" smtClean="0">
                <a:solidFill>
                  <a:schemeClr val="tx1"/>
                </a:solidFill>
                <a:latin typeface="Courier New" pitchFamily="49" charset="0"/>
                <a:cs typeface="Courier New" pitchFamily="49" charset="0"/>
              </a:rPr>
              <a:t>public class InheritedTest {  </a:t>
            </a:r>
          </a:p>
          <a:p>
            <a:pPr>
              <a:buFont typeface="Arial" charset="0"/>
              <a:buNone/>
            </a:pPr>
            <a:r>
              <a:rPr sz="1800" smtClean="0">
                <a:solidFill>
                  <a:schemeClr val="tx1"/>
                </a:solidFill>
                <a:latin typeface="Courier New" pitchFamily="49" charset="0"/>
                <a:cs typeface="Courier New" pitchFamily="49" charset="0"/>
              </a:rPr>
              <a:t>public static void main(String[] args) {  </a:t>
            </a:r>
          </a:p>
          <a:p>
            <a:pPr>
              <a:buFont typeface="Arial" charset="0"/>
              <a:buNone/>
            </a:pPr>
            <a:r>
              <a:rPr sz="1800" smtClean="0">
                <a:solidFill>
                  <a:schemeClr val="tx1"/>
                </a:solidFill>
                <a:latin typeface="Courier New" pitchFamily="49" charset="0"/>
                <a:cs typeface="Courier New" pitchFamily="49" charset="0"/>
              </a:rPr>
              <a:t>Class[] classes = {one.class, two.class};  </a:t>
            </a:r>
          </a:p>
          <a:p>
            <a:pPr>
              <a:buFont typeface="Arial" charset="0"/>
              <a:buNone/>
            </a:pPr>
            <a:r>
              <a:rPr sz="1800" smtClean="0">
                <a:solidFill>
                  <a:schemeClr val="tx1"/>
                </a:solidFill>
                <a:latin typeface="Courier New" pitchFamily="49" charset="0"/>
                <a:cs typeface="Courier New" pitchFamily="49" charset="0"/>
              </a:rPr>
              <a:t>for (Class classObj : classes) {  </a:t>
            </a:r>
          </a:p>
          <a:p>
            <a:pPr>
              <a:buFont typeface="Arial" charset="0"/>
              <a:buNone/>
            </a:pPr>
            <a:r>
              <a:rPr sz="1800" smtClean="0">
                <a:solidFill>
                  <a:schemeClr val="tx1"/>
                </a:solidFill>
                <a:latin typeface="Courier New" pitchFamily="49" charset="0"/>
                <a:cs typeface="Courier New" pitchFamily="49" charset="0"/>
              </a:rPr>
              <a:t>System.out.print(classObj+" - ");</a:t>
            </a:r>
          </a:p>
          <a:p>
            <a:pPr>
              <a:buFont typeface="Arial" charset="0"/>
              <a:buNone/>
            </a:pPr>
            <a:r>
              <a:rPr sz="1800" smtClean="0">
                <a:solidFill>
                  <a:schemeClr val="tx1"/>
                </a:solidFill>
                <a:latin typeface="Courier New" pitchFamily="49" charset="0"/>
                <a:cs typeface="Courier New" pitchFamily="49" charset="0"/>
              </a:rPr>
              <a:t>Annotation[] annotations = classObj.getAnnotations();  </a:t>
            </a:r>
          </a:p>
          <a:p>
            <a:pPr>
              <a:buFont typeface="Arial" charset="0"/>
              <a:buNone/>
            </a:pPr>
            <a:r>
              <a:rPr sz="1800" smtClean="0">
                <a:solidFill>
                  <a:schemeClr val="tx1"/>
                </a:solidFill>
                <a:latin typeface="Courier New" pitchFamily="49" charset="0"/>
                <a:cs typeface="Courier New" pitchFamily="49" charset="0"/>
              </a:rPr>
              <a:t>System.out.print("No. of annotations: " + annotations.length);  </a:t>
            </a:r>
          </a:p>
          <a:p>
            <a:pPr>
              <a:buFont typeface="Arial" charset="0"/>
              <a:buNone/>
            </a:pPr>
            <a:r>
              <a:rPr sz="1800" smtClean="0">
                <a:solidFill>
                  <a:schemeClr val="tx1"/>
                </a:solidFill>
                <a:latin typeface="Courier New" pitchFamily="49" charset="0"/>
                <a:cs typeface="Courier New" pitchFamily="49" charset="0"/>
              </a:rPr>
              <a:t>for (Annotation annotation : annotations) {  </a:t>
            </a:r>
          </a:p>
          <a:p>
            <a:pPr>
              <a:buFont typeface="Arial" charset="0"/>
              <a:buNone/>
            </a:pPr>
            <a:r>
              <a:rPr sz="1800" smtClean="0">
                <a:solidFill>
                  <a:schemeClr val="tx1"/>
                </a:solidFill>
                <a:latin typeface="Courier New" pitchFamily="49" charset="0"/>
                <a:cs typeface="Courier New" pitchFamily="49" charset="0"/>
              </a:rPr>
              <a:t>TestAnnotation t = (TestAnnotation)annotation;   </a:t>
            </a:r>
          </a:p>
          <a:p>
            <a:pPr>
              <a:buFont typeface="Arial" charset="0"/>
              <a:buNone/>
            </a:pPr>
            <a:r>
              <a:rPr sz="1800" smtClean="0">
                <a:solidFill>
                  <a:schemeClr val="tx1"/>
                </a:solidFill>
                <a:latin typeface="Courier New" pitchFamily="49" charset="0"/>
                <a:cs typeface="Courier New" pitchFamily="49" charset="0"/>
              </a:rPr>
              <a:t>System.out.println(" - Name of  Annotation :"+t.value());  }}}}</a:t>
            </a:r>
          </a:p>
          <a:p>
            <a:pPr>
              <a:buFont typeface="Arial" charset="0"/>
              <a:buNone/>
            </a:pPr>
            <a:r>
              <a:rPr sz="1800" smtClean="0">
                <a:solidFill>
                  <a:schemeClr val="tx1"/>
                </a:solidFill>
                <a:cs typeface="Arial" charset="0"/>
              </a:rPr>
              <a:t>  </a:t>
            </a:r>
          </a:p>
          <a:p>
            <a:pPr eaLnBrk="1" hangingPunct="1">
              <a:buFont typeface="Arial" charset="0"/>
              <a:buNone/>
            </a:pPr>
            <a:endParaRPr smtClean="0">
              <a:solidFill>
                <a:schemeClr val="tx1"/>
              </a:solidFill>
              <a:cs typeface="Arial" charset="0"/>
            </a:endParaRPr>
          </a:p>
        </p:txBody>
      </p:sp>
      <p:sp>
        <p:nvSpPr>
          <p:cNvPr id="159748" name="Text Box 4"/>
          <p:cNvSpPr txBox="1">
            <a:spLocks noChangeArrowheads="1"/>
          </p:cNvSpPr>
          <p:nvPr/>
        </p:nvSpPr>
        <p:spPr bwMode="auto">
          <a:xfrm>
            <a:off x="5394325" y="2595563"/>
            <a:ext cx="184150" cy="396875"/>
          </a:xfrm>
          <a:prstGeom prst="rect">
            <a:avLst/>
          </a:prstGeom>
          <a:noFill/>
          <a:ln w="9525">
            <a:noFill/>
            <a:miter lim="800000"/>
            <a:headEnd/>
            <a:tailEnd/>
          </a:ln>
        </p:spPr>
        <p:txBody>
          <a:bodyPr wrap="none">
            <a:spAutoFit/>
          </a:bodyPr>
          <a:lstStyle/>
          <a:p>
            <a:pPr defTabSz="457200"/>
            <a:endParaRPr lang="en-US" sz="2000">
              <a:cs typeface="Arial" charset="0"/>
            </a:endParaRPr>
          </a:p>
        </p:txBody>
      </p:sp>
      <p:pic>
        <p:nvPicPr>
          <p:cNvPr id="159749" name="Picture 8"/>
          <p:cNvPicPr>
            <a:picLocks noChangeAspect="1" noChangeArrowheads="1"/>
          </p:cNvPicPr>
          <p:nvPr/>
        </p:nvPicPr>
        <p:blipFill>
          <a:blip r:embed="rId3" cstate="print"/>
          <a:srcRect/>
          <a:stretch>
            <a:fillRect/>
          </a:stretch>
        </p:blipFill>
        <p:spPr bwMode="auto">
          <a:xfrm>
            <a:off x="623888" y="5305425"/>
            <a:ext cx="6564312" cy="1400175"/>
          </a:xfrm>
          <a:prstGeom prst="rect">
            <a:avLst/>
          </a:prstGeom>
          <a:noFill/>
          <a:ln w="9525">
            <a:noFill/>
            <a:miter lim="800000"/>
            <a:headEnd/>
            <a:tailEnd/>
          </a:ln>
        </p:spPr>
      </p:pic>
      <p:sp>
        <p:nvSpPr>
          <p:cNvPr id="159750" name="AutoShape 6"/>
          <p:cNvSpPr>
            <a:spLocks noChangeArrowheads="1"/>
          </p:cNvSpPr>
          <p:nvPr/>
        </p:nvSpPr>
        <p:spPr bwMode="auto">
          <a:xfrm>
            <a:off x="7324725" y="5467350"/>
            <a:ext cx="1819275" cy="428625"/>
          </a:xfrm>
          <a:prstGeom prst="wedgeEllipseCallout">
            <a:avLst>
              <a:gd name="adj1" fmla="val -117537"/>
              <a:gd name="adj2" fmla="val 62963"/>
            </a:avLst>
          </a:prstGeom>
          <a:solidFill>
            <a:srgbClr val="CCFFCC"/>
          </a:solidFill>
          <a:ln w="9525" algn="ctr">
            <a:solidFill>
              <a:srgbClr val="000000"/>
            </a:solidFill>
            <a:miter lim="800000"/>
            <a:headEnd/>
            <a:tailEnd/>
          </a:ln>
        </p:spPr>
        <p:txBody>
          <a:bodyPr/>
          <a:lstStyle/>
          <a:p>
            <a:pPr defTabSz="457200"/>
            <a:r>
              <a:rPr lang="en-US">
                <a:latin typeface="Courier New" pitchFamily="49" charset="0"/>
                <a:cs typeface="Arial" charset="0"/>
              </a:rPr>
              <a:t>Output</a:t>
            </a:r>
            <a:endParaRPr lang="en-US" sz="2000">
              <a:cs typeface="Arial"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Placeholder 3"/>
          <p:cNvSpPr>
            <a:spLocks noGrp="1"/>
          </p:cNvSpPr>
          <p:nvPr>
            <p:ph type="body" sz="quarter" idx="4294967295"/>
          </p:nvPr>
        </p:nvSpPr>
        <p:spPr>
          <a:xfrm>
            <a:off x="914400" y="144463"/>
            <a:ext cx="8229600" cy="549275"/>
          </a:xfrm>
        </p:spPr>
        <p:txBody>
          <a:bodyPr>
            <a:spAutoFit/>
          </a:bodyPr>
          <a:lstStyle/>
          <a:p>
            <a:pPr eaLnBrk="1" hangingPunct="1">
              <a:spcBef>
                <a:spcPct val="0"/>
              </a:spcBef>
              <a:buFont typeface="Arial" charset="0"/>
              <a:buNone/>
            </a:pPr>
            <a:r>
              <a:rPr lang="en-IN" sz="3000" b="1" smtClean="0">
                <a:solidFill>
                  <a:schemeClr val="tx1"/>
                </a:solidFill>
                <a:cs typeface="Arial" charset="0"/>
              </a:rPr>
              <a:t>Advantages with Annotation</a:t>
            </a:r>
          </a:p>
        </p:txBody>
      </p:sp>
      <p:sp>
        <p:nvSpPr>
          <p:cNvPr id="160771" name="Text Placeholder 7"/>
          <p:cNvSpPr>
            <a:spLocks noGrp="1"/>
          </p:cNvSpPr>
          <p:nvPr>
            <p:ph type="body" sz="quarter" idx="4294967295"/>
          </p:nvPr>
        </p:nvSpPr>
        <p:spPr>
          <a:xfrm>
            <a:off x="903288" y="1293813"/>
            <a:ext cx="8240712" cy="4540250"/>
          </a:xfrm>
        </p:spPr>
        <p:txBody>
          <a:bodyPr/>
          <a:lstStyle/>
          <a:p>
            <a:pPr eaLnBrk="1" hangingPunct="1">
              <a:buClr>
                <a:srgbClr val="0070C0"/>
              </a:buClr>
            </a:pPr>
            <a:endParaRPr lang="en-IN" sz="2200" smtClean="0">
              <a:solidFill>
                <a:schemeClr val="tx1"/>
              </a:solidFill>
              <a:cs typeface="Arial" charset="0"/>
            </a:endParaRPr>
          </a:p>
          <a:p>
            <a:pPr eaLnBrk="1" hangingPunct="1">
              <a:buClr>
                <a:srgbClr val="0070C0"/>
              </a:buClr>
            </a:pPr>
            <a:endParaRPr lang="en-IN" sz="2200" smtClean="0">
              <a:solidFill>
                <a:schemeClr val="tx1"/>
              </a:solidFill>
              <a:cs typeface="Arial" charset="0"/>
            </a:endParaRPr>
          </a:p>
        </p:txBody>
      </p:sp>
      <p:sp>
        <p:nvSpPr>
          <p:cNvPr id="160772" name="Text Placeholder 7"/>
          <p:cNvSpPr>
            <a:spLocks/>
          </p:cNvSpPr>
          <p:nvPr/>
        </p:nvSpPr>
        <p:spPr bwMode="auto">
          <a:xfrm>
            <a:off x="457200" y="1066800"/>
            <a:ext cx="8153400" cy="5410200"/>
          </a:xfrm>
          <a:prstGeom prst="rect">
            <a:avLst/>
          </a:prstGeom>
          <a:noFill/>
          <a:ln w="9525">
            <a:noFill/>
            <a:miter lim="800000"/>
            <a:headEnd/>
            <a:tailEnd/>
          </a:ln>
        </p:spPr>
        <p:txBody>
          <a:bodyPr/>
          <a:lstStyle/>
          <a:p>
            <a:pPr marL="231775" indent="-231775" algn="just" defTabSz="457200">
              <a:spcBef>
                <a:spcPct val="20000"/>
              </a:spcBef>
              <a:buFont typeface="Arial" charset="0"/>
              <a:buChar char="•"/>
            </a:pPr>
            <a:r>
              <a:rPr lang="en-US" sz="2800">
                <a:cs typeface="Arial" charset="0"/>
              </a:rPr>
              <a:t>Annotations helps to shift the responsibility of writing boilerplate code from the programmer to the Compiler or other tools</a:t>
            </a:r>
          </a:p>
          <a:p>
            <a:pPr marL="231775" indent="-231775" algn="just" defTabSz="457200">
              <a:spcBef>
                <a:spcPct val="20000"/>
              </a:spcBef>
              <a:buFont typeface="Arial" charset="0"/>
              <a:buChar char="•"/>
            </a:pPr>
            <a:r>
              <a:rPr lang="en-US" sz="2800">
                <a:cs typeface="Arial" charset="0"/>
              </a:rPr>
              <a:t>The resulting code is less error prone</a:t>
            </a:r>
          </a:p>
          <a:p>
            <a:pPr marL="231775" indent="-231775" algn="just" defTabSz="457200">
              <a:spcBef>
                <a:spcPct val="20000"/>
              </a:spcBef>
              <a:buFont typeface="Arial" charset="0"/>
              <a:buChar char="•"/>
            </a:pPr>
            <a:r>
              <a:rPr lang="en-US" sz="2800">
                <a:cs typeface="Arial" charset="0"/>
              </a:rPr>
              <a:t>Provides information to the compiler</a:t>
            </a:r>
          </a:p>
          <a:p>
            <a:pPr marL="742950" lvl="1" indent="-285750" algn="just" defTabSz="457200">
              <a:spcBef>
                <a:spcPct val="20000"/>
              </a:spcBef>
              <a:buFont typeface="Arial" charset="0"/>
              <a:buChar char="–"/>
            </a:pPr>
            <a:r>
              <a:rPr lang="en-US" sz="2400">
                <a:cs typeface="Arial" charset="0"/>
              </a:rPr>
              <a:t>It can be used by the compiler to detect errors or suppress warnings</a:t>
            </a:r>
          </a:p>
          <a:p>
            <a:pPr marL="231775" indent="-231775" algn="just" defTabSz="457200">
              <a:spcBef>
                <a:spcPct val="20000"/>
              </a:spcBef>
              <a:buFont typeface="Arial" charset="0"/>
              <a:buChar char="•"/>
            </a:pPr>
            <a:r>
              <a:rPr lang="en-US" sz="2800">
                <a:cs typeface="Arial" charset="0"/>
              </a:rPr>
              <a:t>Compiler-time and deployment-time processing</a:t>
            </a:r>
          </a:p>
          <a:p>
            <a:pPr marL="742950" lvl="1" indent="-285750" algn="just" defTabSz="457200">
              <a:spcBef>
                <a:spcPct val="20000"/>
              </a:spcBef>
              <a:buFont typeface="Arial" charset="0"/>
              <a:buChar char="–"/>
            </a:pPr>
            <a:r>
              <a:rPr lang="en-US">
                <a:cs typeface="Arial" charset="0"/>
              </a:rPr>
              <a:t>Software tools can process annotation information to generate code, XML files, and so forth</a:t>
            </a:r>
            <a:endParaRPr lang="en-US" sz="2400">
              <a:cs typeface="Arial" charset="0"/>
            </a:endParaRPr>
          </a:p>
          <a:p>
            <a:pPr marL="231775" indent="-231775" algn="just" defTabSz="457200">
              <a:spcBef>
                <a:spcPct val="20000"/>
              </a:spcBef>
              <a:buFont typeface="Arial" charset="0"/>
              <a:buChar char="•"/>
            </a:pPr>
            <a:r>
              <a:rPr lang="en-US" sz="2800">
                <a:cs typeface="Arial" charset="0"/>
              </a:rPr>
              <a:t>Runtime processing</a:t>
            </a:r>
          </a:p>
          <a:p>
            <a:pPr marL="742950" lvl="1" indent="-285750" defTabSz="457200">
              <a:spcBef>
                <a:spcPct val="20000"/>
              </a:spcBef>
              <a:buFont typeface="Arial" charset="0"/>
              <a:buChar char="–"/>
            </a:pPr>
            <a:r>
              <a:rPr lang="en-US">
                <a:cs typeface="Arial" charset="0"/>
              </a:rPr>
              <a:t>Some annotations are available to be examined at runtime</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p:cNvSpPr>
          <p:nvPr>
            <p:ph idx="4294967295"/>
          </p:nvPr>
        </p:nvSpPr>
        <p:spPr>
          <a:xfrm>
            <a:off x="0" y="990600"/>
            <a:ext cx="8229600" cy="5638800"/>
          </a:xfrm>
        </p:spPr>
        <p:txBody>
          <a:bodyPr/>
          <a:lstStyle/>
          <a:p>
            <a:pPr algn="just" eaLnBrk="1" hangingPunct="1">
              <a:lnSpc>
                <a:spcPct val="150000"/>
              </a:lnSpc>
            </a:pPr>
            <a:r>
              <a:rPr lang="en-GB" sz="2800" smtClean="0">
                <a:solidFill>
                  <a:schemeClr val="tx1"/>
                </a:solidFill>
                <a:cs typeface="Arial" charset="0"/>
              </a:rPr>
              <a:t>In this module, you were able to:</a:t>
            </a:r>
          </a:p>
          <a:p>
            <a:pPr algn="just" eaLnBrk="1" hangingPunct="1">
              <a:lnSpc>
                <a:spcPct val="150000"/>
              </a:lnSpc>
            </a:pPr>
            <a:endParaRPr sz="1000" smtClean="0">
              <a:solidFill>
                <a:schemeClr val="tx1"/>
              </a:solidFill>
              <a:cs typeface="Arial" charset="0"/>
            </a:endParaRPr>
          </a:p>
          <a:p>
            <a:pPr lvl="1" algn="just" eaLnBrk="1" hangingPunct="1">
              <a:spcBef>
                <a:spcPct val="0"/>
              </a:spcBef>
            </a:pPr>
            <a:r>
              <a:rPr sz="2400" smtClean="0">
                <a:solidFill>
                  <a:schemeClr val="tx1"/>
                </a:solidFill>
              </a:rPr>
              <a:t>Describe the need for wrapper classes</a:t>
            </a:r>
          </a:p>
          <a:p>
            <a:pPr lvl="1" algn="just" eaLnBrk="1" hangingPunct="1">
              <a:spcBef>
                <a:spcPct val="0"/>
              </a:spcBef>
            </a:pPr>
            <a:r>
              <a:rPr sz="2400" smtClean="0">
                <a:solidFill>
                  <a:schemeClr val="tx1"/>
                </a:solidFill>
              </a:rPr>
              <a:t>Define wrapper classes</a:t>
            </a:r>
          </a:p>
          <a:p>
            <a:pPr lvl="1" algn="just" eaLnBrk="1" hangingPunct="1">
              <a:spcBef>
                <a:spcPct val="0"/>
              </a:spcBef>
            </a:pPr>
            <a:r>
              <a:rPr sz="2400" smtClean="0">
                <a:solidFill>
                  <a:schemeClr val="tx1"/>
                </a:solidFill>
              </a:rPr>
              <a:t>Understand  Autoboxing &amp; Unboxing</a:t>
            </a:r>
          </a:p>
          <a:p>
            <a:pPr lvl="1" algn="just" eaLnBrk="1" hangingPunct="1">
              <a:spcBef>
                <a:spcPct val="0"/>
              </a:spcBef>
            </a:pPr>
            <a:r>
              <a:rPr sz="2400" smtClean="0">
                <a:solidFill>
                  <a:schemeClr val="tx1"/>
                </a:solidFill>
              </a:rPr>
              <a:t>Understand cloning</a:t>
            </a:r>
          </a:p>
          <a:p>
            <a:pPr lvl="1" algn="just" eaLnBrk="1" hangingPunct="1">
              <a:spcBef>
                <a:spcPct val="0"/>
              </a:spcBef>
            </a:pPr>
            <a:r>
              <a:rPr sz="2400" smtClean="0">
                <a:solidFill>
                  <a:schemeClr val="tx1"/>
                </a:solidFill>
              </a:rPr>
              <a:t>Understand stream </a:t>
            </a:r>
          </a:p>
          <a:p>
            <a:pPr lvl="1" algn="just" eaLnBrk="1" hangingPunct="1">
              <a:spcBef>
                <a:spcPct val="0"/>
              </a:spcBef>
            </a:pPr>
            <a:r>
              <a:rPr sz="2400" smtClean="0">
                <a:solidFill>
                  <a:schemeClr val="tx1"/>
                </a:solidFill>
              </a:rPr>
              <a:t>Define Byte streams and Character streams</a:t>
            </a:r>
          </a:p>
          <a:p>
            <a:pPr lvl="1" algn="just" eaLnBrk="1" hangingPunct="1">
              <a:spcBef>
                <a:spcPct val="0"/>
              </a:spcBef>
            </a:pPr>
            <a:r>
              <a:rPr sz="2400" smtClean="0">
                <a:solidFill>
                  <a:schemeClr val="tx1"/>
                </a:solidFill>
              </a:rPr>
              <a:t>Define the predefined stream objects defined in the System class, namely in, out, and err</a:t>
            </a:r>
          </a:p>
          <a:p>
            <a:pPr eaLnBrk="1" hangingPunct="1">
              <a:lnSpc>
                <a:spcPct val="150000"/>
              </a:lnSpc>
              <a:buFont typeface="Wingdings" pitchFamily="2" charset="2"/>
              <a:buNone/>
            </a:pPr>
            <a:endParaRPr sz="2400" smtClean="0">
              <a:solidFill>
                <a:schemeClr val="tx1"/>
              </a:solidFill>
              <a:cs typeface="Arial" charset="0"/>
            </a:endParaRPr>
          </a:p>
          <a:p>
            <a:pPr eaLnBrk="1" hangingPunct="1">
              <a:lnSpc>
                <a:spcPct val="150000"/>
              </a:lnSpc>
            </a:pPr>
            <a:endParaRPr smtClean="0">
              <a:solidFill>
                <a:schemeClr val="tx1"/>
              </a:solidFill>
              <a:cs typeface="Arial" charset="0"/>
            </a:endParaRPr>
          </a:p>
        </p:txBody>
      </p:sp>
      <p:sp>
        <p:nvSpPr>
          <p:cNvPr id="161795" name="Rectangle 2"/>
          <p:cNvSpPr>
            <a:spLocks noGrp="1"/>
          </p:cNvSpPr>
          <p:nvPr>
            <p:ph type="title" idx="4294967295"/>
          </p:nvPr>
        </p:nvSpPr>
        <p:spPr>
          <a:xfrm>
            <a:off x="0" y="152400"/>
            <a:ext cx="7562850" cy="554038"/>
          </a:xfrm>
        </p:spPr>
        <p:txBody>
          <a:bodyPr>
            <a:normAutofit fontScale="90000"/>
          </a:bodyPr>
          <a:lstStyle/>
          <a:p>
            <a:pPr eaLnBrk="1" hangingPunct="1"/>
            <a:r>
              <a:rPr smtClean="0">
                <a:solidFill>
                  <a:schemeClr val="tx1"/>
                </a:solidFill>
                <a:cs typeface="Arial" charset="0"/>
              </a:rPr>
              <a:t>Summary</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p:cNvSpPr>
          <p:nvPr>
            <p:ph idx="4294967295"/>
          </p:nvPr>
        </p:nvSpPr>
        <p:spPr>
          <a:xfrm>
            <a:off x="0" y="990600"/>
            <a:ext cx="8534400" cy="5410200"/>
          </a:xfrm>
        </p:spPr>
        <p:txBody>
          <a:bodyPr/>
          <a:lstStyle/>
          <a:p>
            <a:pPr lvl="1" algn="just" eaLnBrk="1" hangingPunct="1">
              <a:lnSpc>
                <a:spcPct val="150000"/>
              </a:lnSpc>
            </a:pPr>
            <a:r>
              <a:rPr sz="2400" smtClean="0">
                <a:solidFill>
                  <a:schemeClr val="tx1"/>
                </a:solidFill>
              </a:rPr>
              <a:t>Highlight the preference for </a:t>
            </a:r>
            <a:r>
              <a:rPr sz="2400" b="1" smtClean="0">
                <a:solidFill>
                  <a:schemeClr val="tx1"/>
                </a:solidFill>
              </a:rPr>
              <a:t>Character</a:t>
            </a:r>
            <a:r>
              <a:rPr sz="2400" smtClean="0">
                <a:solidFill>
                  <a:schemeClr val="tx1"/>
                </a:solidFill>
              </a:rPr>
              <a:t> over </a:t>
            </a:r>
            <a:r>
              <a:rPr sz="2400" b="1" smtClean="0">
                <a:solidFill>
                  <a:schemeClr val="tx1"/>
                </a:solidFill>
              </a:rPr>
              <a:t>Byte</a:t>
            </a:r>
            <a:r>
              <a:rPr sz="2400" smtClean="0">
                <a:solidFill>
                  <a:schemeClr val="tx1"/>
                </a:solidFill>
              </a:rPr>
              <a:t> streams</a:t>
            </a:r>
          </a:p>
          <a:p>
            <a:pPr lvl="1" algn="just" eaLnBrk="1" hangingPunct="1">
              <a:lnSpc>
                <a:spcPct val="150000"/>
              </a:lnSpc>
            </a:pPr>
            <a:r>
              <a:rPr sz="2400" smtClean="0">
                <a:solidFill>
                  <a:schemeClr val="tx1"/>
                </a:solidFill>
              </a:rPr>
              <a:t>Reading &amp; writing operations for console &amp; file </a:t>
            </a:r>
          </a:p>
          <a:p>
            <a:pPr lvl="1" algn="just" eaLnBrk="1" hangingPunct="1">
              <a:lnSpc>
                <a:spcPct val="150000"/>
              </a:lnSpc>
            </a:pPr>
            <a:r>
              <a:rPr sz="2400" smtClean="0">
                <a:solidFill>
                  <a:schemeClr val="tx1"/>
                </a:solidFill>
              </a:rPr>
              <a:t>Implement object serialization with the help of the </a:t>
            </a:r>
            <a:r>
              <a:rPr sz="2400" b="1" smtClean="0">
                <a:solidFill>
                  <a:schemeClr val="tx1"/>
                </a:solidFill>
              </a:rPr>
              <a:t>ObjectInputStream</a:t>
            </a:r>
            <a:r>
              <a:rPr sz="2400" smtClean="0">
                <a:solidFill>
                  <a:schemeClr val="tx1"/>
                </a:solidFill>
              </a:rPr>
              <a:t> and the </a:t>
            </a:r>
            <a:r>
              <a:rPr sz="2400" b="1" smtClean="0">
                <a:solidFill>
                  <a:schemeClr val="tx1"/>
                </a:solidFill>
              </a:rPr>
              <a:t>ObjectOutputStream </a:t>
            </a:r>
          </a:p>
          <a:p>
            <a:pPr lvl="1" algn="just" eaLnBrk="1" hangingPunct="1">
              <a:lnSpc>
                <a:spcPct val="150000"/>
              </a:lnSpc>
            </a:pPr>
            <a:r>
              <a:rPr sz="2400" smtClean="0">
                <a:solidFill>
                  <a:schemeClr val="tx1"/>
                </a:solidFill>
              </a:rPr>
              <a:t>Defination of Annotation</a:t>
            </a:r>
          </a:p>
          <a:p>
            <a:pPr lvl="1" algn="just" eaLnBrk="1" hangingPunct="1">
              <a:lnSpc>
                <a:spcPct val="150000"/>
              </a:lnSpc>
            </a:pPr>
            <a:r>
              <a:rPr sz="2400" smtClean="0">
                <a:solidFill>
                  <a:schemeClr val="tx1"/>
                </a:solidFill>
              </a:rPr>
              <a:t>Annotation used by compiler</a:t>
            </a:r>
          </a:p>
          <a:p>
            <a:pPr lvl="1" algn="just" eaLnBrk="1" hangingPunct="1">
              <a:lnSpc>
                <a:spcPct val="150000"/>
              </a:lnSpc>
            </a:pPr>
            <a:r>
              <a:rPr sz="2400" smtClean="0">
                <a:solidFill>
                  <a:schemeClr val="tx1"/>
                </a:solidFill>
              </a:rPr>
              <a:t>Categories of annotation</a:t>
            </a:r>
          </a:p>
          <a:p>
            <a:pPr lvl="1" algn="just" eaLnBrk="1" hangingPunct="1">
              <a:lnSpc>
                <a:spcPct val="150000"/>
              </a:lnSpc>
            </a:pPr>
            <a:r>
              <a:rPr sz="2400" smtClean="0">
                <a:solidFill>
                  <a:schemeClr val="tx1"/>
                </a:solidFill>
              </a:rPr>
              <a:t>Advantages using annotation</a:t>
            </a:r>
          </a:p>
          <a:p>
            <a:pPr algn="just" eaLnBrk="1" hangingPunct="1">
              <a:lnSpc>
                <a:spcPct val="150000"/>
              </a:lnSpc>
            </a:pPr>
            <a:endParaRPr sz="2400" smtClean="0">
              <a:solidFill>
                <a:schemeClr val="tx1"/>
              </a:solidFill>
              <a:cs typeface="Arial" charset="0"/>
            </a:endParaRPr>
          </a:p>
        </p:txBody>
      </p:sp>
      <p:sp>
        <p:nvSpPr>
          <p:cNvPr id="162819" name="Rectangle 2"/>
          <p:cNvSpPr>
            <a:spLocks noGrp="1"/>
          </p:cNvSpPr>
          <p:nvPr>
            <p:ph type="title" idx="4294967295"/>
          </p:nvPr>
        </p:nvSpPr>
        <p:spPr>
          <a:xfrm>
            <a:off x="0" y="152400"/>
            <a:ext cx="7562850" cy="554038"/>
          </a:xfrm>
        </p:spPr>
        <p:txBody>
          <a:bodyPr>
            <a:normAutofit fontScale="90000"/>
          </a:bodyPr>
          <a:lstStyle/>
          <a:p>
            <a:pPr eaLnBrk="1" hangingPunct="1"/>
            <a:r>
              <a:rPr smtClean="0">
                <a:solidFill>
                  <a:schemeClr val="tx1"/>
                </a:solidFill>
                <a:cs typeface="Arial" charset="0"/>
              </a:rPr>
              <a:t>Summary (Contd.).</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idx="4294967295"/>
          </p:nvPr>
        </p:nvSpPr>
        <p:spPr>
          <a:xfrm>
            <a:off x="0" y="176213"/>
            <a:ext cx="7696200" cy="554037"/>
          </a:xfrm>
        </p:spPr>
        <p:txBody>
          <a:bodyPr>
            <a:normAutofit fontScale="90000"/>
          </a:bodyPr>
          <a:lstStyle/>
          <a:p>
            <a:pPr eaLnBrk="1" hangingPunct="1"/>
            <a:r>
              <a:rPr lang="en-GB" dirty="0" smtClean="0">
                <a:solidFill>
                  <a:schemeClr val="tx1"/>
                </a:solidFill>
                <a:cs typeface="Arial" charset="0"/>
              </a:rPr>
              <a:t>References</a:t>
            </a:r>
          </a:p>
        </p:txBody>
      </p:sp>
      <p:sp>
        <p:nvSpPr>
          <p:cNvPr id="333827" name="Rectangle 3"/>
          <p:cNvSpPr>
            <a:spLocks noGrp="1" noChangeArrowheads="1"/>
          </p:cNvSpPr>
          <p:nvPr>
            <p:ph type="body" idx="4294967295"/>
          </p:nvPr>
        </p:nvSpPr>
        <p:spPr>
          <a:xfrm>
            <a:off x="0" y="1219200"/>
            <a:ext cx="8051800" cy="4953000"/>
          </a:xfrm>
        </p:spPr>
        <p:txBody>
          <a:bodyPr/>
          <a:lstStyle/>
          <a:p>
            <a:pPr marL="457200" indent="-457200" algn="just" eaLnBrk="1" hangingPunct="1">
              <a:buFont typeface="+mj-lt"/>
              <a:buAutoNum type="arabicPeriod"/>
            </a:pPr>
            <a:r>
              <a:rPr lang="en-US" dirty="0" err="1" smtClean="0">
                <a:solidFill>
                  <a:schemeClr val="tx1"/>
                </a:solidFill>
                <a:cs typeface="Arial" charset="0"/>
              </a:rPr>
              <a:t>Schildt</a:t>
            </a:r>
            <a:r>
              <a:rPr lang="en-US" dirty="0">
                <a:solidFill>
                  <a:schemeClr val="tx1"/>
                </a:solidFill>
                <a:cs typeface="Arial" charset="0"/>
              </a:rPr>
              <a:t>, H. </a:t>
            </a:r>
            <a:r>
              <a:rPr lang="en-US" i="1" dirty="0">
                <a:solidFill>
                  <a:schemeClr val="tx1"/>
                </a:solidFill>
                <a:cs typeface="Arial" charset="0"/>
              </a:rPr>
              <a:t>Java: The Complete Reference. </a:t>
            </a:r>
            <a:r>
              <a:rPr lang="en-US" i="1" dirty="0" err="1">
                <a:solidFill>
                  <a:schemeClr val="tx1"/>
                </a:solidFill>
                <a:cs typeface="Arial" charset="0"/>
              </a:rPr>
              <a:t>J2SETM</a:t>
            </a:r>
            <a:r>
              <a:rPr lang="en-US" dirty="0">
                <a:solidFill>
                  <a:schemeClr val="tx1"/>
                </a:solidFill>
                <a:cs typeface="Arial" charset="0"/>
              </a:rPr>
              <a:t>. Ed 5. New Delhi: McGraw Hill-Osborne, </a:t>
            </a:r>
            <a:r>
              <a:rPr lang="en-US" dirty="0" smtClean="0">
                <a:solidFill>
                  <a:schemeClr val="tx1"/>
                </a:solidFill>
                <a:cs typeface="Arial" charset="0"/>
              </a:rPr>
              <a:t>2015.</a:t>
            </a:r>
          </a:p>
          <a:p>
            <a:pPr marL="457200" indent="-457200" algn="just" eaLnBrk="1" hangingPunct="1">
              <a:buFont typeface="+mj-lt"/>
              <a:buAutoNum type="arabicPeriod"/>
            </a:pPr>
            <a:endParaRPr lang="en-US" dirty="0">
              <a:solidFill>
                <a:schemeClr val="tx1"/>
              </a:solidFill>
              <a:cs typeface="Arial" charset="0"/>
            </a:endParaRPr>
          </a:p>
          <a:p>
            <a:pPr marL="457200" indent="-457200" algn="just" eaLnBrk="1" hangingPunct="1">
              <a:buFont typeface="+mj-lt"/>
              <a:buAutoNum type="arabicPeriod"/>
            </a:pPr>
            <a:r>
              <a:rPr dirty="0" smtClean="0">
                <a:solidFill>
                  <a:schemeClr val="tx1"/>
                </a:solidFill>
                <a:cs typeface="Arial" charset="0"/>
              </a:rPr>
              <a:t>Gosling, J</a:t>
            </a:r>
            <a:r>
              <a:rPr dirty="0">
                <a:solidFill>
                  <a:schemeClr val="tx1"/>
                </a:solidFill>
                <a:cs typeface="Arial" charset="0"/>
              </a:rPr>
              <a:t> </a:t>
            </a:r>
            <a:r>
              <a:rPr dirty="0" smtClean="0">
                <a:solidFill>
                  <a:schemeClr val="tx1"/>
                </a:solidFill>
                <a:cs typeface="Arial" charset="0"/>
              </a:rPr>
              <a:t>and others. </a:t>
            </a:r>
            <a:r>
              <a:rPr i="1" dirty="0" smtClean="0">
                <a:solidFill>
                  <a:schemeClr val="tx1"/>
                </a:solidFill>
                <a:cs typeface="Arial" charset="0"/>
              </a:rPr>
              <a:t>Java Language Specification. </a:t>
            </a:r>
            <a:r>
              <a:rPr dirty="0" smtClean="0">
                <a:solidFill>
                  <a:schemeClr val="tx1"/>
                </a:solidFill>
                <a:cs typeface="Arial" charset="0"/>
              </a:rPr>
              <a:t>Ed 3. Sun Microsystems, Inc. Retrieved on Feb 25, 201</a:t>
            </a:r>
            <a:r>
              <a:rPr lang="en-US" dirty="0" smtClean="0">
                <a:solidFill>
                  <a:schemeClr val="tx1"/>
                </a:solidFill>
                <a:cs typeface="Arial" charset="0"/>
              </a:rPr>
              <a:t>5</a:t>
            </a:r>
            <a:r>
              <a:rPr dirty="0" smtClean="0">
                <a:solidFill>
                  <a:schemeClr val="tx1"/>
                </a:solidFill>
                <a:cs typeface="Arial" charset="0"/>
              </a:rPr>
              <a:t>, from, </a:t>
            </a:r>
            <a:r>
              <a:rPr dirty="0" smtClean="0">
                <a:solidFill>
                  <a:schemeClr val="tx1"/>
                </a:solidFill>
                <a:cs typeface="Arial" charset="0"/>
                <a:hlinkClick r:id="rId3"/>
              </a:rPr>
              <a:t>http://java.sun.com/docs/books/jls/third_edition/html/lexical.html</a:t>
            </a:r>
            <a:r>
              <a:rPr dirty="0" smtClean="0">
                <a:solidFill>
                  <a:schemeClr val="tx1"/>
                </a:solidFill>
                <a:cs typeface="Arial"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p:cNvSpPr>
          <p:nvPr>
            <p:ph idx="4294967295"/>
          </p:nvPr>
        </p:nvSpPr>
        <p:spPr>
          <a:xfrm>
            <a:off x="0" y="1066800"/>
            <a:ext cx="8610600" cy="5029200"/>
          </a:xfrm>
        </p:spPr>
        <p:txBody>
          <a:bodyPr/>
          <a:lstStyle/>
          <a:p>
            <a:pPr eaLnBrk="1" hangingPunct="1"/>
            <a:r>
              <a:rPr sz="2400" smtClean="0">
                <a:solidFill>
                  <a:schemeClr val="tx1"/>
                </a:solidFill>
                <a:cs typeface="Arial" charset="0"/>
              </a:rPr>
              <a:t>Definition: The process of converting the primitive data types into objects is called wrapping</a:t>
            </a:r>
          </a:p>
          <a:p>
            <a:pPr eaLnBrk="1" hangingPunct="1"/>
            <a:endParaRPr sz="2400" smtClean="0">
              <a:solidFill>
                <a:schemeClr val="tx1"/>
              </a:solidFill>
              <a:cs typeface="Arial" charset="0"/>
            </a:endParaRPr>
          </a:p>
          <a:p>
            <a:pPr eaLnBrk="1" hangingPunct="1"/>
            <a:r>
              <a:rPr sz="2400" smtClean="0">
                <a:solidFill>
                  <a:schemeClr val="tx1"/>
                </a:solidFill>
                <a:cs typeface="Arial" charset="0"/>
              </a:rPr>
              <a:t>To declare an integer ‘i’ holding the value 10, you write   </a:t>
            </a:r>
            <a:r>
              <a:rPr sz="2400" smtClean="0">
                <a:solidFill>
                  <a:schemeClr val="tx1"/>
                </a:solidFill>
                <a:cs typeface="Courier New" pitchFamily="49" charset="0"/>
              </a:rPr>
              <a:t>int i = 10;</a:t>
            </a:r>
          </a:p>
          <a:p>
            <a:pPr eaLnBrk="1" hangingPunct="1"/>
            <a:endParaRPr sz="2400" smtClean="0">
              <a:solidFill>
                <a:schemeClr val="tx1"/>
              </a:solidFill>
              <a:cs typeface="Arial" charset="0"/>
            </a:endParaRPr>
          </a:p>
          <a:p>
            <a:pPr eaLnBrk="1" hangingPunct="1"/>
            <a:r>
              <a:rPr sz="2400" smtClean="0">
                <a:solidFill>
                  <a:schemeClr val="tx1"/>
                </a:solidFill>
                <a:cs typeface="Arial" charset="0"/>
              </a:rPr>
              <a:t>The object representation of integer ‘i’ holding the value  10 will be: </a:t>
            </a:r>
          </a:p>
          <a:p>
            <a:pPr marL="457200" lvl="1" indent="0" eaLnBrk="1" hangingPunct="1">
              <a:buFont typeface="Arial" charset="0"/>
              <a:buNone/>
            </a:pPr>
            <a:r>
              <a:rPr sz="2400" smtClean="0">
                <a:solidFill>
                  <a:schemeClr val="tx1"/>
                </a:solidFill>
                <a:cs typeface="Courier New" pitchFamily="49" charset="0"/>
              </a:rPr>
              <a:t>Integer iref = new Integer(i);</a:t>
            </a:r>
          </a:p>
          <a:p>
            <a:pPr eaLnBrk="1" hangingPunct="1"/>
            <a:endParaRPr sz="2400" smtClean="0">
              <a:solidFill>
                <a:schemeClr val="tx1"/>
              </a:solidFill>
              <a:cs typeface="Arial" charset="0"/>
            </a:endParaRPr>
          </a:p>
          <a:p>
            <a:pPr eaLnBrk="1" hangingPunct="1"/>
            <a:r>
              <a:rPr sz="2400" smtClean="0">
                <a:solidFill>
                  <a:schemeClr val="tx1"/>
                </a:solidFill>
                <a:cs typeface="Arial" charset="0"/>
              </a:rPr>
              <a:t>Here, class Integer is the wrapper class wrapping a primitive data type i</a:t>
            </a:r>
          </a:p>
          <a:p>
            <a:pPr eaLnBrk="1" hangingPunct="1"/>
            <a:endParaRPr sz="2400" smtClean="0">
              <a:solidFill>
                <a:schemeClr val="tx1"/>
              </a:solidFill>
              <a:cs typeface="Arial" charset="0"/>
            </a:endParaRPr>
          </a:p>
        </p:txBody>
      </p:sp>
      <p:sp>
        <p:nvSpPr>
          <p:cNvPr id="89091" name="Rectangle 2"/>
          <p:cNvSpPr>
            <a:spLocks noGrp="1"/>
          </p:cNvSpPr>
          <p:nvPr>
            <p:ph type="title" idx="4294967295"/>
          </p:nvPr>
        </p:nvSpPr>
        <p:spPr>
          <a:xfrm>
            <a:off x="0" y="152400"/>
            <a:ext cx="7564438" cy="554038"/>
          </a:xfrm>
        </p:spPr>
        <p:txBody>
          <a:bodyPr>
            <a:normAutofit fontScale="90000"/>
          </a:bodyPr>
          <a:lstStyle/>
          <a:p>
            <a:pPr eaLnBrk="1" hangingPunct="1"/>
            <a:r>
              <a:rPr smtClean="0">
                <a:solidFill>
                  <a:schemeClr val="tx1"/>
                </a:solidFill>
                <a:cs typeface="Arial" charset="0"/>
              </a:rPr>
              <a:t>Wrapper Classes (Contd.).</a:t>
            </a:r>
            <a:endParaRPr lang="en-GB"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p:cNvSpPr>
          <p:nvPr>
            <p:ph idx="4294967295"/>
          </p:nvPr>
        </p:nvSpPr>
        <p:spPr>
          <a:xfrm>
            <a:off x="152400" y="1066800"/>
            <a:ext cx="8991600" cy="5029200"/>
          </a:xfrm>
        </p:spPr>
        <p:txBody>
          <a:bodyPr>
            <a:normAutofit lnSpcReduction="10000"/>
          </a:bodyPr>
          <a:lstStyle/>
          <a:p>
            <a:pPr eaLnBrk="1" hangingPunct="1"/>
            <a:r>
              <a:rPr smtClean="0">
                <a:solidFill>
                  <a:schemeClr val="tx1"/>
                </a:solidFill>
                <a:cs typeface="Arial" charset="0"/>
              </a:rPr>
              <a:t>Class </a:t>
            </a:r>
            <a:r>
              <a:rPr b="1" smtClean="0">
                <a:solidFill>
                  <a:schemeClr val="tx1"/>
                </a:solidFill>
                <a:cs typeface="Arial" charset="0"/>
              </a:rPr>
              <a:t>Integer</a:t>
            </a:r>
            <a:r>
              <a:rPr smtClean="0">
                <a:solidFill>
                  <a:schemeClr val="tx1"/>
                </a:solidFill>
                <a:cs typeface="Arial" charset="0"/>
              </a:rPr>
              <a:t> is a wrapper for values of type </a:t>
            </a:r>
            <a:r>
              <a:rPr b="1" smtClean="0">
                <a:solidFill>
                  <a:schemeClr val="tx1"/>
                </a:solidFill>
                <a:cs typeface="Arial" charset="0"/>
              </a:rPr>
              <a:t>int</a:t>
            </a:r>
          </a:p>
          <a:p>
            <a:pPr eaLnBrk="1" hangingPunct="1"/>
            <a:endParaRPr b="1" smtClean="0">
              <a:solidFill>
                <a:schemeClr val="tx1"/>
              </a:solidFill>
              <a:cs typeface="Arial" charset="0"/>
            </a:endParaRPr>
          </a:p>
          <a:p>
            <a:pPr eaLnBrk="1" hangingPunct="1"/>
            <a:r>
              <a:rPr b="1" smtClean="0">
                <a:solidFill>
                  <a:schemeClr val="tx1"/>
                </a:solidFill>
                <a:cs typeface="Arial" charset="0"/>
              </a:rPr>
              <a:t>Integer </a:t>
            </a:r>
            <a:r>
              <a:rPr smtClean="0">
                <a:solidFill>
                  <a:schemeClr val="tx1"/>
                </a:solidFill>
                <a:cs typeface="Arial" charset="0"/>
              </a:rPr>
              <a:t>objects can be constructed with a </a:t>
            </a:r>
            <a:r>
              <a:rPr b="1" smtClean="0">
                <a:solidFill>
                  <a:schemeClr val="tx1"/>
                </a:solidFill>
                <a:cs typeface="Arial" charset="0"/>
              </a:rPr>
              <a:t>int</a:t>
            </a:r>
            <a:r>
              <a:rPr smtClean="0">
                <a:solidFill>
                  <a:schemeClr val="tx1"/>
                </a:solidFill>
                <a:cs typeface="Arial" charset="0"/>
              </a:rPr>
              <a:t> value, or a string containing a int value</a:t>
            </a:r>
          </a:p>
          <a:p>
            <a:pPr eaLnBrk="1" hangingPunct="1"/>
            <a:endParaRPr smtClean="0">
              <a:solidFill>
                <a:schemeClr val="tx1"/>
              </a:solidFill>
              <a:cs typeface="Arial" charset="0"/>
            </a:endParaRPr>
          </a:p>
          <a:p>
            <a:pPr eaLnBrk="1" hangingPunct="1"/>
            <a:r>
              <a:rPr smtClean="0">
                <a:solidFill>
                  <a:schemeClr val="tx1"/>
                </a:solidFill>
                <a:cs typeface="Arial" charset="0"/>
              </a:rPr>
              <a:t>The constructors for Integer are shown here:</a:t>
            </a:r>
          </a:p>
          <a:p>
            <a:pPr lvl="1" eaLnBrk="1" hangingPunct="1">
              <a:buFont typeface="Gill Sans MT" pitchFamily="34" charset="0"/>
              <a:buNone/>
            </a:pPr>
            <a:r>
              <a:rPr sz="2000" b="1" smtClean="0">
                <a:solidFill>
                  <a:schemeClr val="tx1"/>
                </a:solidFill>
              </a:rPr>
              <a:t> Integer( int num)</a:t>
            </a:r>
          </a:p>
          <a:p>
            <a:pPr lvl="1" eaLnBrk="1" hangingPunct="1">
              <a:buFont typeface="Gill Sans MT" pitchFamily="34" charset="0"/>
              <a:buNone/>
            </a:pPr>
            <a:r>
              <a:rPr sz="2000" b="1" smtClean="0">
                <a:solidFill>
                  <a:schemeClr val="tx1"/>
                </a:solidFill>
              </a:rPr>
              <a:t> Integer(String str) </a:t>
            </a:r>
            <a:r>
              <a:rPr sz="2000" smtClean="0">
                <a:solidFill>
                  <a:schemeClr val="tx1"/>
                </a:solidFill>
              </a:rPr>
              <a:t>throws NumberFormatException</a:t>
            </a:r>
          </a:p>
          <a:p>
            <a:pPr lvl="1" eaLnBrk="1" hangingPunct="1"/>
            <a:endParaRPr sz="2000" smtClean="0">
              <a:solidFill>
                <a:schemeClr val="tx1"/>
              </a:solidFill>
            </a:endParaRPr>
          </a:p>
          <a:p>
            <a:pPr eaLnBrk="1" hangingPunct="1"/>
            <a:r>
              <a:rPr smtClean="0">
                <a:solidFill>
                  <a:schemeClr val="tx1"/>
                </a:solidFill>
                <a:cs typeface="Arial" charset="0"/>
              </a:rPr>
              <a:t>Some methods of the </a:t>
            </a:r>
            <a:r>
              <a:rPr b="1" smtClean="0">
                <a:solidFill>
                  <a:schemeClr val="tx1"/>
                </a:solidFill>
                <a:cs typeface="Arial" charset="0"/>
              </a:rPr>
              <a:t>Integer</a:t>
            </a:r>
            <a:r>
              <a:rPr smtClean="0">
                <a:solidFill>
                  <a:schemeClr val="tx1"/>
                </a:solidFill>
                <a:cs typeface="Arial" charset="0"/>
              </a:rPr>
              <a:t> class:</a:t>
            </a:r>
          </a:p>
          <a:p>
            <a:pPr lvl="1">
              <a:buFont typeface="Arial" charset="0"/>
              <a:buNone/>
            </a:pPr>
            <a:r>
              <a:rPr sz="2000" b="1" smtClean="0">
                <a:solidFill>
                  <a:schemeClr val="tx1"/>
                </a:solidFill>
              </a:rPr>
              <a:t> static int parseInt(String str) </a:t>
            </a:r>
            <a:r>
              <a:rPr sz="2000" smtClean="0">
                <a:solidFill>
                  <a:schemeClr val="tx1"/>
                </a:solidFill>
              </a:rPr>
              <a:t>throws NumberFormatException</a:t>
            </a:r>
          </a:p>
          <a:p>
            <a:pPr lvl="1" eaLnBrk="1" hangingPunct="1">
              <a:buFont typeface="Gill Sans MT" pitchFamily="34" charset="0"/>
              <a:buNone/>
            </a:pPr>
            <a:endParaRPr sz="2000" smtClean="0">
              <a:solidFill>
                <a:schemeClr val="tx1"/>
              </a:solidFill>
            </a:endParaRPr>
          </a:p>
          <a:p>
            <a:pPr lvl="1" eaLnBrk="1" hangingPunct="1">
              <a:spcBef>
                <a:spcPct val="0"/>
              </a:spcBef>
              <a:buFont typeface="Gill Sans MT" pitchFamily="34" charset="0"/>
              <a:buNone/>
            </a:pPr>
            <a:r>
              <a:rPr sz="2000" b="1" smtClean="0">
                <a:solidFill>
                  <a:schemeClr val="tx1"/>
                </a:solidFill>
              </a:rPr>
              <a:t>int intValue( ) </a:t>
            </a:r>
            <a:r>
              <a:rPr sz="2000" smtClean="0">
                <a:solidFill>
                  <a:schemeClr val="tx1"/>
                </a:solidFill>
              </a:rPr>
              <a:t>returns the value of the invoking object as a </a:t>
            </a:r>
            <a:r>
              <a:rPr sz="2000" b="1" smtClean="0">
                <a:solidFill>
                  <a:schemeClr val="tx1"/>
                </a:solidFill>
              </a:rPr>
              <a:t>int</a:t>
            </a:r>
            <a:r>
              <a:rPr sz="2000" smtClean="0">
                <a:solidFill>
                  <a:schemeClr val="tx1"/>
                </a:solidFill>
              </a:rPr>
              <a:t> value</a:t>
            </a:r>
          </a:p>
        </p:txBody>
      </p:sp>
      <p:sp>
        <p:nvSpPr>
          <p:cNvPr id="90115" name="Rectangle 2"/>
          <p:cNvSpPr>
            <a:spLocks noGrp="1"/>
          </p:cNvSpPr>
          <p:nvPr>
            <p:ph type="title" idx="4294967295"/>
          </p:nvPr>
        </p:nvSpPr>
        <p:spPr>
          <a:xfrm>
            <a:off x="0" y="152400"/>
            <a:ext cx="7564438" cy="554038"/>
          </a:xfrm>
        </p:spPr>
        <p:txBody>
          <a:bodyPr>
            <a:normAutofit fontScale="90000"/>
          </a:bodyPr>
          <a:lstStyle/>
          <a:p>
            <a:pPr eaLnBrk="1" hangingPunct="1"/>
            <a:r>
              <a:rPr smtClean="0">
                <a:solidFill>
                  <a:schemeClr val="tx1"/>
                </a:solidFill>
                <a:cs typeface="Arial" charset="0"/>
              </a:rPr>
              <a:t>The Integer Class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TotalTime>
  <Words>6984</Words>
  <Application>Microsoft Office PowerPoint</Application>
  <PresentationFormat>On-screen Show (4:3)</PresentationFormat>
  <Paragraphs>1158</Paragraphs>
  <Slides>74</Slides>
  <Notes>73</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Concourse</vt:lpstr>
      <vt:lpstr>Java Programming</vt:lpstr>
      <vt:lpstr>TOPIC</vt:lpstr>
      <vt:lpstr>TOPIC</vt:lpstr>
      <vt:lpstr>Objectives</vt:lpstr>
      <vt:lpstr>Objectives (Contd.).</vt:lpstr>
      <vt:lpstr>java.util</vt:lpstr>
      <vt:lpstr>Wrapper Classes</vt:lpstr>
      <vt:lpstr>Wrapper Classes (Contd.).</vt:lpstr>
      <vt:lpstr>The Integer Class</vt:lpstr>
      <vt:lpstr>The Character Class </vt:lpstr>
      <vt:lpstr>The Boolean Class </vt:lpstr>
      <vt:lpstr>The Float Class</vt:lpstr>
      <vt:lpstr>The Double Class</vt:lpstr>
      <vt:lpstr>The Long Class</vt:lpstr>
      <vt:lpstr>The Short Class</vt:lpstr>
      <vt:lpstr>The Byte Class</vt:lpstr>
      <vt:lpstr>AutoBoxing &amp; UnBoxing</vt:lpstr>
      <vt:lpstr>AutoBoxing &amp; UnBoxing (Contd.).</vt:lpstr>
      <vt:lpstr>AutoBoxing &amp; UnBoxing (Contd.).</vt:lpstr>
      <vt:lpstr>AutoBoxing &amp; UnBoxing (Contd.).</vt:lpstr>
      <vt:lpstr>AutoBoxing &amp; UnBoxing (Contd.).</vt:lpstr>
      <vt:lpstr>AutoBoxing &amp; UnBoxing (Contd.).</vt:lpstr>
      <vt:lpstr>Quiz </vt:lpstr>
      <vt:lpstr>Quiz (Contd.).</vt:lpstr>
      <vt:lpstr>The Cloneable Interface</vt:lpstr>
      <vt:lpstr>Example on cloning</vt:lpstr>
      <vt:lpstr>Example on cloning (Contd.).</vt:lpstr>
      <vt:lpstr>I/O Streams</vt:lpstr>
      <vt:lpstr>I/O Streams (Contd.).</vt:lpstr>
      <vt:lpstr>The Predefined Streams</vt:lpstr>
      <vt:lpstr>I/O Streams hierarchy</vt:lpstr>
      <vt:lpstr>I/O Streams hierarchy (Contd.).</vt:lpstr>
      <vt:lpstr> Byte Stream classes</vt:lpstr>
      <vt:lpstr> Character Stream classes</vt:lpstr>
      <vt:lpstr>Reading Console Input - Stream Wrapping</vt:lpstr>
      <vt:lpstr>Reading Characters</vt:lpstr>
      <vt:lpstr>Reading Strings </vt:lpstr>
      <vt:lpstr>Writing Console Output</vt:lpstr>
      <vt:lpstr>Writing Console Output (Contd.).</vt:lpstr>
      <vt:lpstr>Reading &amp; Writing to File using FileReader &amp; FileWriter </vt:lpstr>
      <vt:lpstr>Slide 41</vt:lpstr>
      <vt:lpstr>Slide 42</vt:lpstr>
      <vt:lpstr>Serialization</vt:lpstr>
      <vt:lpstr>Serializing Objects</vt:lpstr>
      <vt:lpstr>Object Serialization </vt:lpstr>
      <vt:lpstr>Object Serialization (Contd.).</vt:lpstr>
      <vt:lpstr>Object Serialization (Contd.).</vt:lpstr>
      <vt:lpstr>Match the following</vt:lpstr>
      <vt:lpstr>Quiz</vt:lpstr>
      <vt:lpstr>Slide 50</vt:lpstr>
      <vt:lpstr>Slide 51</vt:lpstr>
      <vt:lpstr>Slide 52</vt:lpstr>
      <vt:lpstr>Slide 53</vt:lpstr>
      <vt:lpstr>Slide 54</vt:lpstr>
      <vt:lpstr>Slide 55</vt:lpstr>
      <vt:lpstr>Review Questions</vt:lpstr>
      <vt:lpstr>Slide 57</vt:lpstr>
      <vt:lpstr>Slide 58</vt:lpstr>
      <vt:lpstr>Slide 59</vt:lpstr>
      <vt:lpstr>Slide 60</vt:lpstr>
      <vt:lpstr>Review Questions</vt:lpstr>
      <vt:lpstr>Slide 62</vt:lpstr>
      <vt:lpstr>Slide 63</vt:lpstr>
      <vt:lpstr>Slide 64</vt:lpstr>
      <vt:lpstr>Slide 65</vt:lpstr>
      <vt:lpstr>Slide 66</vt:lpstr>
      <vt:lpstr>Slide 67</vt:lpstr>
      <vt:lpstr>Slide 68</vt:lpstr>
      <vt:lpstr>Slide 69</vt:lpstr>
      <vt:lpstr>Slide 70</vt:lpstr>
      <vt:lpstr>Slide 71</vt:lpstr>
      <vt:lpstr>Summary</vt:lpstr>
      <vt:lpstr>Summary (Contd.).</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SANDIP</dc:creator>
  <cp:lastModifiedBy>win8</cp:lastModifiedBy>
  <cp:revision>9</cp:revision>
  <dcterms:created xsi:type="dcterms:W3CDTF">2006-08-16T00:00:00Z</dcterms:created>
  <dcterms:modified xsi:type="dcterms:W3CDTF">2016-05-12T08:32:24Z</dcterms:modified>
</cp:coreProperties>
</file>