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1"/>
  </p:notesMasterIdLst>
  <p:sldIdLst>
    <p:sldId id="293"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27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DD7050-CEB4-417C-AEA7-7645BA358891}" type="datetimeFigureOut">
              <a:rPr lang="en-US" smtClean="0"/>
              <a:pPr/>
              <a:t>5/22/2016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CB3397-51B7-47EF-BD14-4AD1FE9D0D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2</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a:noFill/>
        </p:spPr>
        <p:txBody>
          <a:bodyPr/>
          <a:lstStyle/>
          <a:p>
            <a:fld id="{7ABFFEA2-92C5-46C9-915E-2A57AB2F7CA0}" type="slidenum">
              <a:rPr lang="en-GB" smtClean="0"/>
              <a:pPr/>
              <a:t>11</a:t>
            </a:fld>
            <a:endParaRPr lang="en-GB" smtClean="0"/>
          </a:p>
        </p:txBody>
      </p:sp>
      <p:sp>
        <p:nvSpPr>
          <p:cNvPr id="355331" name="Rectangle 2"/>
          <p:cNvSpPr>
            <a:spLocks noGrp="1" noRot="1" noChangeAspect="1" noChangeArrowheads="1" noTextEdit="1"/>
          </p:cNvSpPr>
          <p:nvPr>
            <p:ph type="sldImg"/>
          </p:nvPr>
        </p:nvSpPr>
        <p:spPr>
          <a:xfrm>
            <a:off x="1144588" y="685800"/>
            <a:ext cx="4572000" cy="3429000"/>
          </a:xfrm>
          <a:ln/>
        </p:spPr>
      </p:sp>
      <p:sp>
        <p:nvSpPr>
          <p:cNvPr id="355332" name="Rectangle 3"/>
          <p:cNvSpPr>
            <a:spLocks noGrp="1" noChangeArrowheads="1"/>
          </p:cNvSpPr>
          <p:nvPr>
            <p:ph type="body" idx="1"/>
          </p:nvPr>
        </p:nvSpPr>
        <p:spPr>
          <a:xfrm>
            <a:off x="687269" y="4343913"/>
            <a:ext cx="5485094" cy="4114361"/>
          </a:xfrm>
          <a:noFill/>
          <a:ln>
            <a:noFill/>
          </a:ln>
        </p:spPr>
        <p:txBody>
          <a:bodyPr/>
          <a:lstStyle/>
          <a:p>
            <a:pPr eaLnBrk="1" hangingPunct="1"/>
            <a:r>
              <a:rPr lang="en-US" sz="1200" dirty="0" smtClean="0">
                <a:latin typeface="+mn-lt"/>
              </a:rPr>
              <a:t>Suppose there is a producer thread in the threaded object that is writing into a data structure within the thread object using a method say M1. While the producer thread is in method M1 and in the process writing into the data structure, care must be taken to ensure that while data is in the process of being written to the data structure, no other thread, say a consumer thread must be allowed to read the data through some other method  (say M2) of the thread object at the same time while the writing of data is on. The consumer thread should wait till the producer thread has finished writing into the data structure, i.e., till the producer thread returns from method M1. The moment the producer thread returns from method M1, the consumer thread should be allowed to access the data structure through method M2. </a:t>
            </a:r>
          </a:p>
          <a:p>
            <a:pPr eaLnBrk="1" hangingPunct="1"/>
            <a:endParaRPr lang="en-US" sz="1200" dirty="0" smtClean="0">
              <a:latin typeface="+mn-lt"/>
            </a:endParaRPr>
          </a:p>
          <a:p>
            <a:pPr eaLnBrk="1" hangingPunct="1"/>
            <a:r>
              <a:rPr lang="en-US" sz="1200" dirty="0" smtClean="0">
                <a:latin typeface="+mn-lt"/>
              </a:rPr>
              <a:t>The argument is moving towards a mechanism by which you are trying to ensure that no two threads end up accessing a shared data structure at the same time that might lead to corrupting the data in the data structure, and might also lead to unpredictable results. This mechanism will in fact serialize access to shared data by multiple threads, i.e., each thread lines up behind a running thread till the running thread has finished with its operation. </a:t>
            </a:r>
          </a:p>
          <a:p>
            <a:pPr eaLnBrk="1" hangingPunct="1"/>
            <a:endParaRPr lang="en-US" sz="1200" dirty="0" smtClean="0">
              <a:latin typeface="+mn-lt"/>
            </a:endParaRPr>
          </a:p>
          <a:p>
            <a:pPr eaLnBrk="1" hangingPunct="1"/>
            <a:endParaRPr lang="en-GB" sz="1200" dirty="0" smtClean="0">
              <a:latin typeface="+mn-l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p:spPr>
        <p:txBody>
          <a:bodyPr/>
          <a:lstStyle/>
          <a:p>
            <a:fld id="{6DCC87BC-98BF-4CCB-A244-1E143DEC9870}" type="slidenum">
              <a:rPr lang="en-GB" smtClean="0"/>
              <a:pPr/>
              <a:t>12</a:t>
            </a:fld>
            <a:endParaRPr lang="en-GB" smtClean="0"/>
          </a:p>
        </p:txBody>
      </p:sp>
      <p:sp>
        <p:nvSpPr>
          <p:cNvPr id="356355" name="Rectangle 2"/>
          <p:cNvSpPr>
            <a:spLocks noGrp="1" noRot="1" noChangeAspect="1" noChangeArrowheads="1" noTextEdit="1"/>
          </p:cNvSpPr>
          <p:nvPr>
            <p:ph type="sldImg"/>
          </p:nvPr>
        </p:nvSpPr>
        <p:spPr>
          <a:ln/>
        </p:spPr>
      </p:sp>
      <p:sp>
        <p:nvSpPr>
          <p:cNvPr id="356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a:noFill/>
        </p:spPr>
        <p:txBody>
          <a:bodyPr/>
          <a:lstStyle/>
          <a:p>
            <a:fld id="{AC211B7F-FD8A-4EE8-803A-E7A0FB36DF94}" type="slidenum">
              <a:rPr lang="en-GB" smtClean="0"/>
              <a:pPr/>
              <a:t>13</a:t>
            </a:fld>
            <a:endParaRPr lang="en-GB" smtClean="0"/>
          </a:p>
        </p:txBody>
      </p:sp>
      <p:sp>
        <p:nvSpPr>
          <p:cNvPr id="357379" name="Rectangle 2"/>
          <p:cNvSpPr>
            <a:spLocks noGrp="1" noRot="1" noChangeAspect="1" noChangeArrowheads="1" noTextEdit="1"/>
          </p:cNvSpPr>
          <p:nvPr>
            <p:ph type="sldImg"/>
          </p:nvPr>
        </p:nvSpPr>
        <p:spPr>
          <a:xfrm>
            <a:off x="1144588" y="685800"/>
            <a:ext cx="4572000" cy="3429000"/>
          </a:xfrm>
          <a:ln/>
        </p:spPr>
      </p:sp>
      <p:sp>
        <p:nvSpPr>
          <p:cNvPr id="357380" name="Rectangle 3"/>
          <p:cNvSpPr>
            <a:spLocks noGrp="1" noChangeArrowheads="1"/>
          </p:cNvSpPr>
          <p:nvPr>
            <p:ph type="body" idx="1"/>
          </p:nvPr>
        </p:nvSpPr>
        <p:spPr>
          <a:xfrm>
            <a:off x="687269" y="4343913"/>
            <a:ext cx="5485094" cy="4114361"/>
          </a:xfrm>
          <a:noFill/>
          <a:ln>
            <a:noFill/>
          </a:ln>
        </p:spPr>
        <p:txBody>
          <a:bodyPr/>
          <a:lstStyle/>
          <a:p>
            <a:pPr eaLnBrk="1" hangingPunct="1"/>
            <a:r>
              <a:rPr lang="en-US" sz="1200" dirty="0" err="1" smtClean="0">
                <a:latin typeface="+mn-lt"/>
              </a:rPr>
              <a:t>Mutex</a:t>
            </a:r>
            <a:r>
              <a:rPr lang="en-US" sz="1200" dirty="0" smtClean="0">
                <a:latin typeface="+mn-lt"/>
              </a:rPr>
              <a:t> is not assured if the methods in of the object through which the producer and the consumer thread write and read data into the shared data structure are defined as ordinary methods.  </a:t>
            </a:r>
          </a:p>
          <a:p>
            <a:pPr eaLnBrk="1" hangingPunct="1"/>
            <a:r>
              <a:rPr lang="en-US" sz="1200" dirty="0" smtClean="0">
                <a:latin typeface="+mn-lt"/>
              </a:rPr>
              <a:t>A </a:t>
            </a:r>
            <a:r>
              <a:rPr lang="en-US" sz="1200" b="1" dirty="0" smtClean="0">
                <a:latin typeface="+mn-lt"/>
              </a:rPr>
              <a:t>race condition</a:t>
            </a:r>
            <a:r>
              <a:rPr lang="en-US" sz="1200" dirty="0" smtClean="0">
                <a:latin typeface="+mn-lt"/>
              </a:rPr>
              <a:t> can be prevented by defining the methods </a:t>
            </a:r>
            <a:r>
              <a:rPr lang="en-US" sz="1200" b="1" dirty="0" smtClean="0">
                <a:latin typeface="+mn-lt"/>
              </a:rPr>
              <a:t>M1</a:t>
            </a:r>
            <a:r>
              <a:rPr lang="en-US" sz="1200" dirty="0" smtClean="0">
                <a:latin typeface="+mn-lt"/>
              </a:rPr>
              <a:t> and </a:t>
            </a:r>
            <a:r>
              <a:rPr lang="en-US" sz="1200" b="1" dirty="0" smtClean="0">
                <a:latin typeface="+mn-lt"/>
              </a:rPr>
              <a:t>M2</a:t>
            </a:r>
            <a:r>
              <a:rPr lang="en-US" sz="1200" dirty="0" smtClean="0">
                <a:latin typeface="+mn-lt"/>
              </a:rPr>
              <a:t> as synchronized methods that are used by the producer thread and the consumer thread respectively. </a:t>
            </a:r>
          </a:p>
          <a:p>
            <a:pPr eaLnBrk="1" hangingPunct="1"/>
            <a:endParaRPr lang="en-GB" sz="1200" dirty="0" smtClean="0">
              <a:latin typeface="+mn-l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7"/>
          <p:cNvSpPr>
            <a:spLocks noGrp="1" noChangeArrowheads="1"/>
          </p:cNvSpPr>
          <p:nvPr>
            <p:ph type="sldNum" sz="quarter" idx="5"/>
          </p:nvPr>
        </p:nvSpPr>
        <p:spPr>
          <a:noFill/>
        </p:spPr>
        <p:txBody>
          <a:bodyPr/>
          <a:lstStyle/>
          <a:p>
            <a:fld id="{27627186-C258-4F88-A485-9E45F150F905}" type="slidenum">
              <a:rPr lang="en-GB" smtClean="0"/>
              <a:pPr/>
              <a:t>14</a:t>
            </a:fld>
            <a:endParaRPr lang="en-GB" smtClean="0"/>
          </a:p>
        </p:txBody>
      </p:sp>
      <p:sp>
        <p:nvSpPr>
          <p:cNvPr id="358403" name="Rectangle 2"/>
          <p:cNvSpPr>
            <a:spLocks noGrp="1" noRot="1" noChangeAspect="1" noChangeArrowheads="1" noTextEdit="1"/>
          </p:cNvSpPr>
          <p:nvPr>
            <p:ph type="sldImg"/>
          </p:nvPr>
        </p:nvSpPr>
        <p:spPr>
          <a:xfrm>
            <a:off x="1144588" y="685800"/>
            <a:ext cx="4572000" cy="3429000"/>
          </a:xfrm>
          <a:ln/>
        </p:spPr>
      </p:sp>
      <p:sp>
        <p:nvSpPr>
          <p:cNvPr id="358404" name="Rectangle 3"/>
          <p:cNvSpPr>
            <a:spLocks noGrp="1" noChangeArrowheads="1"/>
          </p:cNvSpPr>
          <p:nvPr>
            <p:ph type="body" idx="1"/>
          </p:nvPr>
        </p:nvSpPr>
        <p:spPr>
          <a:xfrm>
            <a:off x="687269" y="4343913"/>
            <a:ext cx="5485094" cy="4114361"/>
          </a:xfrm>
          <a:noFill/>
          <a:ln>
            <a:noFill/>
          </a:ln>
        </p:spPr>
        <p:txBody>
          <a:bodyPr/>
          <a:lstStyle/>
          <a:p>
            <a:pPr marL="0" marR="0" indent="0" algn="just" defTabSz="914400" rtl="0" eaLnBrk="1" fontAlgn="base" latinLnBrk="0" hangingPunct="1">
              <a:lnSpc>
                <a:spcPct val="100000"/>
              </a:lnSpc>
              <a:spcBef>
                <a:spcPct val="30000"/>
              </a:spcBef>
              <a:spcAft>
                <a:spcPct val="0"/>
              </a:spcAft>
              <a:buClrTx/>
              <a:buSzTx/>
              <a:buFontTx/>
              <a:buNone/>
              <a:tabLst/>
              <a:defRPr/>
            </a:pPr>
            <a:r>
              <a:rPr lang="en-US" sz="1200" dirty="0" smtClean="0">
                <a:latin typeface="+mn-lt"/>
              </a:rPr>
              <a:t>Most multithreaded systems expose monitors as objects that your multithreaded programs must explicitly acquire and manage. Java provides a simpler and cleaner solution. Java does not provide a separate class “Monitor”. </a:t>
            </a:r>
            <a:r>
              <a:rPr lang="en-GB" sz="1200" dirty="0" smtClean="0">
                <a:latin typeface="+mn-lt"/>
              </a:rPr>
              <a:t>Each java</a:t>
            </a:r>
            <a:r>
              <a:rPr lang="en-GB" sz="1200" baseline="0" dirty="0" smtClean="0">
                <a:latin typeface="+mn-lt"/>
              </a:rPr>
              <a:t> object has its own monitor(which is implicit) and when a thread calls any synchronized method of this object, it(the thread) automatically enters this object’s monitor.</a:t>
            </a:r>
            <a:endParaRPr lang="en-GB" sz="1200" dirty="0" smtClean="0">
              <a:latin typeface="+mn-lt"/>
            </a:endParaRPr>
          </a:p>
          <a:p>
            <a:pPr eaLnBrk="1" hangingPunct="1"/>
            <a:endParaRPr lang="en-US" sz="1200" b="1" dirty="0" smtClean="0">
              <a:latin typeface="+mn-lt"/>
            </a:endParaRPr>
          </a:p>
          <a:p>
            <a:pPr eaLnBrk="1" hangingPunct="1"/>
            <a:r>
              <a:rPr lang="en-US" sz="1200" b="1" dirty="0" smtClean="0">
                <a:latin typeface="+mn-lt"/>
              </a:rPr>
              <a:t>Once a thread is inside a synchronized method, no other thread can call any other synchronized method on the same object.</a:t>
            </a:r>
            <a:r>
              <a:rPr lang="en-US" sz="1200" dirty="0" smtClean="0">
                <a:latin typeface="+mn-lt"/>
              </a:rPr>
              <a:t> </a:t>
            </a:r>
          </a:p>
          <a:p>
            <a:pPr eaLnBrk="1" hangingPunct="1"/>
            <a:endParaRPr lang="en-US" sz="1200" dirty="0" smtClean="0">
              <a:latin typeface="+mn-lt"/>
            </a:endParaRPr>
          </a:p>
          <a:p>
            <a:pPr eaLnBrk="1" hangingPunct="1"/>
            <a:r>
              <a:rPr lang="en-US" sz="1200" dirty="0" smtClean="0">
                <a:latin typeface="+mn-lt"/>
              </a:rPr>
              <a:t>Java was developed from the beginning with multithreading in mind. The language defines a special keyword, </a:t>
            </a:r>
            <a:r>
              <a:rPr lang="en-US" sz="1200" b="1" dirty="0" smtClean="0">
                <a:latin typeface="+mn-lt"/>
              </a:rPr>
              <a:t>synchronized</a:t>
            </a:r>
            <a:r>
              <a:rPr lang="en-US" sz="1200" dirty="0" smtClean="0">
                <a:latin typeface="+mn-lt"/>
              </a:rPr>
              <a:t>, which can be applied to blocks of code, including entire methods, to prevent multiple threads from executing the same block of code at the same time.</a:t>
            </a:r>
          </a:p>
          <a:p>
            <a:pPr eaLnBrk="1" hangingPunct="1"/>
            <a:endParaRPr lang="en-GB" sz="1200" dirty="0" smtClean="0">
              <a:latin typeface="+mn-l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noFill/>
        </p:spPr>
        <p:txBody>
          <a:bodyPr/>
          <a:lstStyle/>
          <a:p>
            <a:fld id="{D8D16409-5BF0-4547-B7D3-0A1015DB71E8}" type="slidenum">
              <a:rPr lang="en-GB" smtClean="0"/>
              <a:pPr/>
              <a:t>15</a:t>
            </a:fld>
            <a:endParaRPr lang="en-GB" smtClean="0"/>
          </a:p>
        </p:txBody>
      </p:sp>
      <p:sp>
        <p:nvSpPr>
          <p:cNvPr id="359427" name="Rectangle 2"/>
          <p:cNvSpPr>
            <a:spLocks noGrp="1" noRot="1" noChangeAspect="1" noChangeArrowheads="1" noTextEdit="1"/>
          </p:cNvSpPr>
          <p:nvPr>
            <p:ph type="sldImg"/>
          </p:nvPr>
        </p:nvSpPr>
        <p:spPr>
          <a:xfrm>
            <a:off x="1144588" y="685800"/>
            <a:ext cx="4572000" cy="3429000"/>
          </a:xfrm>
          <a:ln/>
        </p:spPr>
      </p:sp>
      <p:sp>
        <p:nvSpPr>
          <p:cNvPr id="359428" name="Rectangle 3"/>
          <p:cNvSpPr>
            <a:spLocks noGrp="1" noChangeArrowheads="1"/>
          </p:cNvSpPr>
          <p:nvPr>
            <p:ph type="body" idx="1"/>
          </p:nvPr>
        </p:nvSpPr>
        <p:spPr>
          <a:xfrm>
            <a:off x="687269" y="4343913"/>
            <a:ext cx="5485094" cy="4114361"/>
          </a:xfrm>
          <a:noFill/>
          <a:ln>
            <a:noFill/>
          </a:ln>
        </p:spPr>
        <p:txBody>
          <a:bodyPr/>
          <a:lstStyle/>
          <a:p>
            <a:pPr marL="0" marR="0" indent="0" algn="just" defTabSz="914400" rtl="0" eaLnBrk="1" fontAlgn="base" latinLnBrk="0" hangingPunct="1">
              <a:lnSpc>
                <a:spcPct val="100000"/>
              </a:lnSpc>
              <a:spcBef>
                <a:spcPct val="30000"/>
              </a:spcBef>
              <a:spcAft>
                <a:spcPct val="0"/>
              </a:spcAft>
              <a:buClrTx/>
              <a:buSzTx/>
              <a:buFontTx/>
              <a:buNone/>
              <a:tabLst/>
              <a:defRPr/>
            </a:pPr>
            <a:r>
              <a:rPr lang="en-GB" sz="1200" dirty="0" smtClean="0">
                <a:latin typeface="+mn-lt"/>
              </a:rPr>
              <a:t>A monitor is an object,</a:t>
            </a:r>
            <a:r>
              <a:rPr lang="en-GB" sz="1200" baseline="0" dirty="0" smtClean="0">
                <a:latin typeface="+mn-lt"/>
              </a:rPr>
              <a:t> which is used as a concurrency control mechanism. It is used as a mutually exclusive lock(</a:t>
            </a:r>
            <a:r>
              <a:rPr lang="en-GB" sz="1200" baseline="0" dirty="0" err="1" smtClean="0">
                <a:latin typeface="+mn-lt"/>
              </a:rPr>
              <a:t>mutex</a:t>
            </a:r>
            <a:r>
              <a:rPr lang="en-GB" sz="1200" baseline="0" dirty="0" smtClean="0">
                <a:latin typeface="+mn-lt"/>
              </a:rPr>
              <a:t>). Only one thread can have access to the monitor at a given time. When a thread enters a synchronized method, we can say that it has entered the monitor of that object. In other words, the thread has acquired a lock. All other threads, that are interested in accessing that synchronized method or any other synchronized method of that particular object will have to wait till the first thread(that had the exclusive access), exits the monitor. These threads will be waiting for the monitor.</a:t>
            </a:r>
          </a:p>
          <a:p>
            <a:pPr marL="0" marR="0" indent="0" algn="just" defTabSz="914400" rtl="0" eaLnBrk="1" fontAlgn="base" latinLnBrk="0" hangingPunct="1">
              <a:lnSpc>
                <a:spcPct val="100000"/>
              </a:lnSpc>
              <a:spcBef>
                <a:spcPct val="30000"/>
              </a:spcBef>
              <a:spcAft>
                <a:spcPct val="0"/>
              </a:spcAft>
              <a:buClrTx/>
              <a:buSzTx/>
              <a:buFontTx/>
              <a:buNone/>
              <a:tabLst/>
              <a:defRPr/>
            </a:pPr>
            <a:endParaRPr lang="en-GB" sz="1200" dirty="0" smtClean="0">
              <a:latin typeface="+mn-lt"/>
            </a:endParaRPr>
          </a:p>
          <a:p>
            <a:pPr eaLnBrk="1" hangingPunct="1"/>
            <a:r>
              <a:rPr lang="en-US" sz="1200" dirty="0" smtClean="0">
                <a:latin typeface="+mn-lt"/>
              </a:rPr>
              <a:t>You can synchronize your code in either of two ways. Both involve the use of the </a:t>
            </a:r>
            <a:r>
              <a:rPr lang="en-US" sz="1200" b="1" dirty="0" smtClean="0">
                <a:latin typeface="+mn-lt"/>
              </a:rPr>
              <a:t>synchronized</a:t>
            </a:r>
            <a:r>
              <a:rPr lang="en-US" sz="1200" dirty="0" smtClean="0">
                <a:latin typeface="+mn-lt"/>
              </a:rPr>
              <a:t> keyword. </a:t>
            </a:r>
          </a:p>
          <a:p>
            <a:pPr eaLnBrk="1" hangingPunct="1"/>
            <a:r>
              <a:rPr lang="en-US" sz="1200" dirty="0" smtClean="0">
                <a:latin typeface="+mn-lt"/>
              </a:rPr>
              <a:t>The first method is to prefix the method with the keyword</a:t>
            </a:r>
            <a:r>
              <a:rPr lang="en-US" sz="1200" baseline="0" dirty="0" smtClean="0">
                <a:latin typeface="+mn-lt"/>
              </a:rPr>
              <a:t> synchronized. The second method is to invoke the method(on which you want the exclusive lock) through a synchronized block.</a:t>
            </a:r>
            <a:endParaRPr lang="en-US" sz="1200" dirty="0" smtClean="0">
              <a:latin typeface="+mn-lt"/>
            </a:endParaRPr>
          </a:p>
          <a:p>
            <a:pPr eaLnBrk="1" hangingPunct="1"/>
            <a:endParaRPr lang="en-GB" sz="1200" dirty="0" smtClean="0">
              <a:latin typeface="+mn-l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a:spLocks noGrp="1" noChangeArrowheads="1"/>
          </p:cNvSpPr>
          <p:nvPr>
            <p:ph type="sldNum" sz="quarter" idx="5"/>
          </p:nvPr>
        </p:nvSpPr>
        <p:spPr>
          <a:noFill/>
        </p:spPr>
        <p:txBody>
          <a:bodyPr/>
          <a:lstStyle/>
          <a:p>
            <a:fld id="{014B36AA-CB88-4340-9BC8-36ACB1339328}" type="slidenum">
              <a:rPr lang="en-GB" smtClean="0"/>
              <a:pPr/>
              <a:t>16</a:t>
            </a:fld>
            <a:endParaRPr lang="en-GB" smtClean="0"/>
          </a:p>
        </p:txBody>
      </p:sp>
      <p:sp>
        <p:nvSpPr>
          <p:cNvPr id="361475" name="Rectangle 2"/>
          <p:cNvSpPr>
            <a:spLocks noGrp="1" noRot="1" noChangeAspect="1" noChangeArrowheads="1" noTextEdit="1"/>
          </p:cNvSpPr>
          <p:nvPr>
            <p:ph type="sldImg"/>
          </p:nvPr>
        </p:nvSpPr>
        <p:spPr>
          <a:xfrm>
            <a:off x="1144588" y="685800"/>
            <a:ext cx="4572000" cy="3429000"/>
          </a:xfrm>
          <a:ln/>
        </p:spPr>
      </p:sp>
      <p:sp>
        <p:nvSpPr>
          <p:cNvPr id="361476" name="Rectangle 3"/>
          <p:cNvSpPr>
            <a:spLocks noGrp="1" noChangeArrowheads="1"/>
          </p:cNvSpPr>
          <p:nvPr>
            <p:ph type="body" idx="1"/>
          </p:nvPr>
        </p:nvSpPr>
        <p:spPr>
          <a:xfrm>
            <a:off x="687269" y="4343913"/>
            <a:ext cx="5485094" cy="4114361"/>
          </a:xfrm>
          <a:noFill/>
          <a:ln>
            <a:noFill/>
          </a:ln>
        </p:spPr>
        <p:txBody>
          <a:bodyPr/>
          <a:lstStyle/>
          <a:p>
            <a:pPr eaLnBrk="1" hangingPunct="1"/>
            <a:r>
              <a:rPr lang="en-US" sz="1200" dirty="0" smtClean="0">
                <a:latin typeface="+mn-lt"/>
              </a:rPr>
              <a:t>To exit the monitor and give up the control of the object to the next waiting thread, the thread has to simply return from the </a:t>
            </a:r>
            <a:r>
              <a:rPr lang="en-US" sz="1200" b="1" dirty="0" smtClean="0">
                <a:latin typeface="+mn-lt"/>
              </a:rPr>
              <a:t>synchronized</a:t>
            </a:r>
            <a:r>
              <a:rPr lang="en-US" sz="1200" dirty="0" smtClean="0">
                <a:latin typeface="+mn-lt"/>
              </a:rPr>
              <a:t> method. </a:t>
            </a:r>
          </a:p>
          <a:p>
            <a:pPr eaLnBrk="1" hangingPunct="1"/>
            <a:endParaRPr lang="en-US" sz="1200" dirty="0" smtClean="0">
              <a:latin typeface="+mn-l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651FF2-05F2-4BAE-9324-3488098766D7}" type="slidenum">
              <a:rPr lang="en-US"/>
              <a:pPr/>
              <a:t>17</a:t>
            </a:fld>
            <a:endParaRPr lang="en-US"/>
          </a:p>
        </p:txBody>
      </p:sp>
      <p:sp>
        <p:nvSpPr>
          <p:cNvPr id="1276930" name="Rectangle 2"/>
          <p:cNvSpPr>
            <a:spLocks noGrp="1" noRot="1" noChangeAspect="1" noChangeArrowheads="1" noTextEdit="1"/>
          </p:cNvSpPr>
          <p:nvPr>
            <p:ph type="sldImg"/>
          </p:nvPr>
        </p:nvSpPr>
        <p:spPr>
          <a:xfrm>
            <a:off x="1143000" y="685800"/>
            <a:ext cx="4572000" cy="3429000"/>
          </a:xfrm>
          <a:prstGeom prst="rect">
            <a:avLst/>
          </a:prstGeom>
          <a:ln/>
        </p:spPr>
      </p:sp>
      <p:sp>
        <p:nvSpPr>
          <p:cNvPr id="1276931" name="Rectangle 3"/>
          <p:cNvSpPr>
            <a:spLocks noGrp="1" noChangeArrowheads="1"/>
          </p:cNvSpPr>
          <p:nvPr>
            <p:ph type="body" idx="1"/>
          </p:nvPr>
        </p:nvSpPr>
        <p:spPr/>
        <p:txBody>
          <a:bodyPr/>
          <a:lstStyle/>
          <a:p>
            <a:r>
              <a:rPr lang="en-US" sz="1200" dirty="0" smtClean="0">
                <a:latin typeface="+mn-lt"/>
              </a:rPr>
              <a:t>John and Mary are withdrawing money from their</a:t>
            </a:r>
            <a:r>
              <a:rPr lang="en-US" sz="1200" baseline="0" dirty="0" smtClean="0">
                <a:latin typeface="+mn-lt"/>
              </a:rPr>
              <a:t> joint account. They are withdrawing at the same </a:t>
            </a:r>
            <a:r>
              <a:rPr lang="en-US" sz="1200" b="1" baseline="0" dirty="0" smtClean="0">
                <a:latin typeface="+mn-lt"/>
              </a:rPr>
              <a:t>instance</a:t>
            </a:r>
            <a:r>
              <a:rPr lang="en-US" sz="1200" baseline="0" dirty="0" smtClean="0">
                <a:latin typeface="+mn-lt"/>
              </a:rPr>
              <a:t> from different ATMs. </a:t>
            </a:r>
          </a:p>
          <a:p>
            <a:endParaRPr lang="en-US" sz="1200" baseline="0" dirty="0" smtClean="0">
              <a:latin typeface="+mn-lt"/>
            </a:endParaRPr>
          </a:p>
          <a:p>
            <a:r>
              <a:rPr lang="en-US" sz="1200" baseline="0" dirty="0" smtClean="0">
                <a:latin typeface="+mn-lt"/>
              </a:rPr>
              <a:t>What will be the concern here?</a:t>
            </a:r>
          </a:p>
          <a:p>
            <a:endParaRPr lang="en-US" sz="1200" baseline="0" dirty="0" smtClean="0">
              <a:latin typeface="+mn-lt"/>
            </a:endParaRPr>
          </a:p>
          <a:p>
            <a:r>
              <a:rPr lang="en-US" sz="1200" baseline="0" dirty="0" smtClean="0">
                <a:latin typeface="+mn-lt"/>
              </a:rPr>
              <a:t>Each transaction occurs independently through different threads. Since both transactions are unaware of the other, this may lead to inconsistent state. How to avoid this situation?</a:t>
            </a:r>
            <a:endParaRPr lang="en-US" sz="1200" dirty="0">
              <a:latin typeface="+mn-l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D9B75A-B396-4D6F-AE5E-0E388A16A94B}" type="slidenum">
              <a:rPr lang="en-US"/>
              <a:pPr/>
              <a:t>18</a:t>
            </a:fld>
            <a:endParaRPr lang="en-US"/>
          </a:p>
        </p:txBody>
      </p:sp>
      <p:sp>
        <p:nvSpPr>
          <p:cNvPr id="1277954" name="Rectangle 2"/>
          <p:cNvSpPr>
            <a:spLocks noGrp="1" noRot="1" noChangeAspect="1" noChangeArrowheads="1" noTextEdit="1"/>
          </p:cNvSpPr>
          <p:nvPr>
            <p:ph type="sldImg"/>
          </p:nvPr>
        </p:nvSpPr>
        <p:spPr>
          <a:xfrm>
            <a:off x="1143000" y="685800"/>
            <a:ext cx="4572000" cy="3429000"/>
          </a:xfrm>
          <a:prstGeom prst="rect">
            <a:avLst/>
          </a:prstGeom>
          <a:ln/>
        </p:spPr>
      </p:sp>
      <p:sp>
        <p:nvSpPr>
          <p:cNvPr id="1277955" name="Rectangle 3"/>
          <p:cNvSpPr>
            <a:spLocks noGrp="1" noChangeArrowheads="1"/>
          </p:cNvSpPr>
          <p:nvPr>
            <p:ph type="body" idx="1"/>
          </p:nvPr>
        </p:nvSpPr>
        <p:spPr/>
        <p:txBody>
          <a:bodyPr/>
          <a:lstStyle/>
          <a:p>
            <a:r>
              <a:rPr lang="en-US" dirty="0" smtClean="0">
                <a:latin typeface="+mn-lt"/>
              </a:rPr>
              <a:t>The concern shared in the previous slide can be easily handled using synchronization. When John wants to withdraw cash from his</a:t>
            </a:r>
            <a:r>
              <a:rPr lang="en-US" baseline="0" dirty="0" smtClean="0">
                <a:latin typeface="+mn-lt"/>
              </a:rPr>
              <a:t> account, the thread that is  responsible for handling this transaction gets an exclusive lock(monitor), which ensures that Mary cannot access this method concurrently. This mechanism comes in the form of synchronized method.</a:t>
            </a:r>
            <a:endParaRPr lang="en-US" dirty="0" smtClean="0">
              <a:latin typeface="+mn-lt"/>
            </a:endParaRPr>
          </a:p>
          <a:p>
            <a:r>
              <a:rPr lang="en-US" dirty="0" smtClean="0">
                <a:latin typeface="+mn-lt"/>
              </a:rPr>
              <a:t>Example :</a:t>
            </a:r>
          </a:p>
          <a:p>
            <a:r>
              <a:rPr lang="en-US" dirty="0" smtClean="0">
                <a:latin typeface="+mn-lt"/>
              </a:rPr>
              <a:t>----------</a:t>
            </a:r>
          </a:p>
          <a:p>
            <a:r>
              <a:rPr lang="en-US" dirty="0" smtClean="0">
                <a:latin typeface="+mn-lt"/>
              </a:rPr>
              <a:t>class Account {</a:t>
            </a:r>
          </a:p>
          <a:p>
            <a:r>
              <a:rPr lang="en-US" dirty="0" smtClean="0">
                <a:latin typeface="+mn-lt"/>
              </a:rPr>
              <a:t>    </a:t>
            </a:r>
            <a:r>
              <a:rPr lang="en-US" dirty="0" err="1" smtClean="0">
                <a:latin typeface="+mn-lt"/>
              </a:rPr>
              <a:t>int</a:t>
            </a:r>
            <a:r>
              <a:rPr lang="en-US" dirty="0" smtClean="0">
                <a:latin typeface="+mn-lt"/>
              </a:rPr>
              <a:t> balance;</a:t>
            </a:r>
          </a:p>
          <a:p>
            <a:r>
              <a:rPr lang="en-US" dirty="0" smtClean="0">
                <a:latin typeface="+mn-lt"/>
              </a:rPr>
              <a:t>        public Account(){</a:t>
            </a:r>
          </a:p>
          <a:p>
            <a:r>
              <a:rPr lang="en-US" dirty="0" smtClean="0">
                <a:latin typeface="+mn-lt"/>
              </a:rPr>
              <a:t>            balance=5000;</a:t>
            </a:r>
          </a:p>
          <a:p>
            <a:r>
              <a:rPr lang="en-US" dirty="0" smtClean="0">
                <a:latin typeface="+mn-lt"/>
              </a:rPr>
              <a:t>        }</a:t>
            </a:r>
          </a:p>
          <a:p>
            <a:r>
              <a:rPr lang="en-US" dirty="0" smtClean="0">
                <a:latin typeface="+mn-lt"/>
              </a:rPr>
              <a:t>        public void withdraw(</a:t>
            </a:r>
            <a:r>
              <a:rPr lang="en-US" dirty="0" err="1" smtClean="0">
                <a:latin typeface="+mn-lt"/>
              </a:rPr>
              <a:t>int</a:t>
            </a:r>
            <a:r>
              <a:rPr lang="en-US" dirty="0" smtClean="0">
                <a:latin typeface="+mn-lt"/>
              </a:rPr>
              <a:t> bal){</a:t>
            </a:r>
          </a:p>
          <a:p>
            <a:r>
              <a:rPr lang="en-US" dirty="0" smtClean="0">
                <a:latin typeface="+mn-lt"/>
              </a:rPr>
              <a:t>            try{ </a:t>
            </a:r>
          </a:p>
          <a:p>
            <a:r>
              <a:rPr lang="en-US" dirty="0" smtClean="0">
                <a:latin typeface="+mn-lt"/>
              </a:rPr>
              <a:t>                </a:t>
            </a:r>
            <a:r>
              <a:rPr lang="en-US" dirty="0" err="1" smtClean="0">
                <a:latin typeface="+mn-lt"/>
              </a:rPr>
              <a:t>Thread.sleep</a:t>
            </a:r>
            <a:r>
              <a:rPr lang="en-US" dirty="0" smtClean="0">
                <a:latin typeface="+mn-lt"/>
              </a:rPr>
              <a:t>(1000);</a:t>
            </a:r>
          </a:p>
          <a:p>
            <a:r>
              <a:rPr lang="en-US" dirty="0" smtClean="0">
                <a:latin typeface="+mn-lt"/>
              </a:rPr>
              <a:t>            }</a:t>
            </a:r>
          </a:p>
          <a:p>
            <a:r>
              <a:rPr lang="en-US" dirty="0" smtClean="0">
                <a:latin typeface="+mn-lt"/>
              </a:rPr>
              <a:t>            catch(Exception ex){</a:t>
            </a:r>
          </a:p>
          <a:p>
            <a:r>
              <a:rPr lang="en-US" dirty="0" smtClean="0">
                <a:latin typeface="+mn-lt"/>
              </a:rPr>
              <a:t>                </a:t>
            </a:r>
            <a:r>
              <a:rPr lang="en-US" dirty="0" err="1" smtClean="0">
                <a:latin typeface="+mn-lt"/>
              </a:rPr>
              <a:t>System.out.println</a:t>
            </a:r>
            <a:r>
              <a:rPr lang="en-US" dirty="0" smtClean="0">
                <a:latin typeface="+mn-lt"/>
              </a:rPr>
              <a:t>("EXCEPTION OCCURED.."+ex);</a:t>
            </a:r>
          </a:p>
          <a:p>
            <a:r>
              <a:rPr lang="en-US" dirty="0" smtClean="0">
                <a:latin typeface="+mn-lt"/>
              </a:rPr>
              <a:t>            }</a:t>
            </a:r>
          </a:p>
          <a:p>
            <a:r>
              <a:rPr lang="en-US" dirty="0" smtClean="0">
                <a:latin typeface="+mn-lt"/>
              </a:rPr>
              <a:t>            balance= balance-bal;             </a:t>
            </a:r>
          </a:p>
          <a:p>
            <a:r>
              <a:rPr lang="en-US" dirty="0" smtClean="0">
                <a:latin typeface="+mn-lt"/>
              </a:rPr>
              <a:t>            </a:t>
            </a:r>
            <a:r>
              <a:rPr lang="en-US" dirty="0" err="1" smtClean="0">
                <a:latin typeface="+mn-lt"/>
              </a:rPr>
              <a:t>System.out.println</a:t>
            </a:r>
            <a:r>
              <a:rPr lang="en-US" dirty="0" smtClean="0">
                <a:latin typeface="+mn-lt"/>
              </a:rPr>
              <a:t>("Balance remaining:::" + balance);</a:t>
            </a:r>
          </a:p>
          <a:p>
            <a:r>
              <a:rPr lang="en-US" dirty="0" smtClean="0">
                <a:latin typeface="+mn-lt"/>
              </a:rPr>
              <a:t>        }</a:t>
            </a:r>
          </a:p>
          <a:p>
            <a:pPr algn="r"/>
            <a:r>
              <a:rPr lang="en-US" dirty="0" smtClean="0">
                <a:latin typeface="+mn-lt"/>
              </a:rPr>
              <a:t>}										contd..												</a:t>
            </a:r>
            <a:endParaRPr lang="en-US" dirty="0">
              <a:latin typeface="+mn-l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3FA460-9B7A-479C-B963-CEDEA267B517}" type="slidenum">
              <a:rPr lang="en-US"/>
              <a:pPr/>
              <a:t>19</a:t>
            </a:fld>
            <a:endParaRPr lang="en-US"/>
          </a:p>
        </p:txBody>
      </p:sp>
      <p:sp>
        <p:nvSpPr>
          <p:cNvPr id="1275906" name="Rectangle 2"/>
          <p:cNvSpPr>
            <a:spLocks noGrp="1" noRot="1" noChangeAspect="1" noChangeArrowheads="1" noTextEdit="1"/>
          </p:cNvSpPr>
          <p:nvPr>
            <p:ph type="sldImg"/>
          </p:nvPr>
        </p:nvSpPr>
        <p:spPr>
          <a:xfrm>
            <a:off x="1143000" y="685800"/>
            <a:ext cx="4572000" cy="3429000"/>
          </a:xfrm>
          <a:prstGeom prst="rect">
            <a:avLst/>
          </a:prstGeom>
          <a:ln/>
        </p:spPr>
      </p:sp>
      <p:sp>
        <p:nvSpPr>
          <p:cNvPr id="1275907" name="Rectangle 3"/>
          <p:cNvSpPr>
            <a:spLocks noGrp="1" noChangeArrowheads="1"/>
          </p:cNvSpPr>
          <p:nvPr>
            <p:ph type="body" idx="1"/>
          </p:nvPr>
        </p:nvSpPr>
        <p:spPr/>
        <p:txBody>
          <a:bodyPr/>
          <a:lstStyle/>
          <a:p>
            <a:r>
              <a:rPr lang="en-US" sz="1200" dirty="0" smtClean="0">
                <a:latin typeface="+mn-lt"/>
              </a:rPr>
              <a:t>class C implements </a:t>
            </a:r>
            <a:r>
              <a:rPr lang="en-US" sz="1200" dirty="0" err="1" smtClean="0">
                <a:latin typeface="+mn-lt"/>
              </a:rPr>
              <a:t>Runnable</a:t>
            </a:r>
            <a:r>
              <a:rPr lang="en-US" sz="1200" dirty="0" smtClean="0">
                <a:latin typeface="+mn-lt"/>
              </a:rPr>
              <a:t>{</a:t>
            </a:r>
          </a:p>
          <a:p>
            <a:r>
              <a:rPr lang="en-US" sz="1200" dirty="0" smtClean="0">
                <a:latin typeface="+mn-lt"/>
              </a:rPr>
              <a:t>     Account </a:t>
            </a:r>
            <a:r>
              <a:rPr lang="en-US" sz="1200" dirty="0" err="1" smtClean="0">
                <a:latin typeface="+mn-lt"/>
              </a:rPr>
              <a:t>obj</a:t>
            </a:r>
            <a:r>
              <a:rPr lang="en-US" sz="1200" dirty="0" smtClean="0">
                <a:latin typeface="+mn-lt"/>
              </a:rPr>
              <a:t>;</a:t>
            </a:r>
          </a:p>
          <a:p>
            <a:r>
              <a:rPr lang="en-US" sz="1200" dirty="0" smtClean="0">
                <a:latin typeface="+mn-lt"/>
              </a:rPr>
              <a:t>     public C(Account a){</a:t>
            </a:r>
          </a:p>
          <a:p>
            <a:r>
              <a:rPr lang="en-US" sz="1200" dirty="0" smtClean="0">
                <a:latin typeface="+mn-lt"/>
              </a:rPr>
              <a:t>        </a:t>
            </a:r>
            <a:r>
              <a:rPr lang="en-US" sz="1200" dirty="0" err="1" smtClean="0">
                <a:latin typeface="+mn-lt"/>
              </a:rPr>
              <a:t>obj</a:t>
            </a:r>
            <a:r>
              <a:rPr lang="en-US" sz="1200" dirty="0" smtClean="0">
                <a:latin typeface="+mn-lt"/>
              </a:rPr>
              <a:t>=a;</a:t>
            </a:r>
          </a:p>
          <a:p>
            <a:r>
              <a:rPr lang="en-US" sz="1200" dirty="0" smtClean="0">
                <a:latin typeface="+mn-lt"/>
              </a:rPr>
              <a:t>     }</a:t>
            </a:r>
          </a:p>
          <a:p>
            <a:r>
              <a:rPr lang="en-US" sz="1200" dirty="0" smtClean="0">
                <a:latin typeface="+mn-lt"/>
              </a:rPr>
              <a:t>     public void run(){</a:t>
            </a:r>
          </a:p>
          <a:p>
            <a:r>
              <a:rPr lang="en-US" sz="1200" dirty="0" smtClean="0">
                <a:latin typeface="+mn-lt"/>
              </a:rPr>
              <a:t>          </a:t>
            </a:r>
            <a:r>
              <a:rPr lang="en-US" sz="1200" dirty="0" err="1" smtClean="0">
                <a:latin typeface="+mn-lt"/>
              </a:rPr>
              <a:t>obj.withdraw</a:t>
            </a:r>
            <a:r>
              <a:rPr lang="en-US" sz="1200" dirty="0" smtClean="0">
                <a:latin typeface="+mn-lt"/>
              </a:rPr>
              <a:t>(500);                                                    </a:t>
            </a:r>
          </a:p>
          <a:p>
            <a:r>
              <a:rPr lang="en-US" sz="1200" dirty="0" smtClean="0">
                <a:latin typeface="+mn-lt"/>
              </a:rPr>
              <a:t>     }              </a:t>
            </a:r>
          </a:p>
          <a:p>
            <a:r>
              <a:rPr lang="en-US" sz="1200" dirty="0" smtClean="0">
                <a:latin typeface="+mn-lt"/>
              </a:rPr>
              <a:t>}</a:t>
            </a:r>
          </a:p>
          <a:p>
            <a:pPr marL="0" marR="0" indent="0" algn="just" defTabSz="914400" rtl="0" eaLnBrk="0" fontAlgn="base" latinLnBrk="0" hangingPunct="0">
              <a:lnSpc>
                <a:spcPct val="100000"/>
              </a:lnSpc>
              <a:spcBef>
                <a:spcPct val="30000"/>
              </a:spcBef>
              <a:spcAft>
                <a:spcPct val="0"/>
              </a:spcAft>
              <a:buClrTx/>
              <a:buSzTx/>
              <a:buFontTx/>
              <a:buNone/>
              <a:tabLst/>
              <a:defRPr/>
            </a:pPr>
            <a:r>
              <a:rPr lang="en-US" sz="1200" dirty="0" smtClean="0">
                <a:latin typeface="+mn-lt"/>
              </a:rPr>
              <a:t>					</a:t>
            </a:r>
            <a:r>
              <a:rPr lang="en-US" sz="1200" dirty="0" err="1" smtClean="0">
                <a:latin typeface="+mn-lt"/>
              </a:rPr>
              <a:t>Contd</a:t>
            </a:r>
            <a:r>
              <a:rPr lang="en-US" sz="1200" dirty="0" smtClean="0">
                <a:latin typeface="+mn-lt"/>
              </a:rPr>
              <a:t>…</a:t>
            </a:r>
          </a:p>
          <a:p>
            <a:endParaRPr lang="en-US" sz="1200" dirty="0">
              <a:latin typeface="+mn-l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a:noFill/>
        </p:spPr>
        <p:txBody>
          <a:bodyPr/>
          <a:lstStyle/>
          <a:p>
            <a:fld id="{CECD4696-1267-467A-A561-B01878A652C6}" type="slidenum">
              <a:rPr lang="en-GB" smtClean="0"/>
              <a:pPr/>
              <a:t>20</a:t>
            </a:fld>
            <a:endParaRPr lang="en-GB" smtClean="0"/>
          </a:p>
        </p:txBody>
      </p:sp>
      <p:sp>
        <p:nvSpPr>
          <p:cNvPr id="375811" name="Rectangle 2"/>
          <p:cNvSpPr>
            <a:spLocks noGrp="1" noRot="1" noChangeAspect="1" noChangeArrowheads="1" noTextEdit="1"/>
          </p:cNvSpPr>
          <p:nvPr>
            <p:ph type="sldImg"/>
          </p:nvPr>
        </p:nvSpPr>
        <p:spPr>
          <a:xfrm>
            <a:off x="1144588" y="685800"/>
            <a:ext cx="4572000" cy="3429000"/>
          </a:xfrm>
          <a:ln/>
        </p:spPr>
      </p:sp>
      <p:sp>
        <p:nvSpPr>
          <p:cNvPr id="375812" name="Rectangle 3"/>
          <p:cNvSpPr>
            <a:spLocks noGrp="1" noChangeArrowheads="1"/>
          </p:cNvSpPr>
          <p:nvPr>
            <p:ph type="body" idx="1"/>
          </p:nvPr>
        </p:nvSpPr>
        <p:spPr>
          <a:xfrm>
            <a:off x="921529" y="4361457"/>
            <a:ext cx="5029635" cy="4114361"/>
          </a:xfrm>
          <a:noFill/>
          <a:ln/>
        </p:spPr>
        <p:txBody>
          <a:bodyPr/>
          <a:lstStyle/>
          <a:p>
            <a:r>
              <a:rPr lang="en-US" sz="1200" dirty="0" smtClean="0">
                <a:latin typeface="+mn-lt"/>
              </a:rPr>
              <a:t>class </a:t>
            </a:r>
            <a:r>
              <a:rPr lang="en-US" sz="1200" dirty="0" err="1" smtClean="0">
                <a:latin typeface="+mn-lt"/>
              </a:rPr>
              <a:t>SynchEx</a:t>
            </a:r>
            <a:r>
              <a:rPr lang="en-US" sz="1200" dirty="0" smtClean="0">
                <a:latin typeface="+mn-lt"/>
              </a:rPr>
              <a:t>{</a:t>
            </a:r>
          </a:p>
          <a:p>
            <a:r>
              <a:rPr lang="en-US" sz="1200" dirty="0" smtClean="0">
                <a:latin typeface="+mn-lt"/>
              </a:rPr>
              <a:t>                public static void main(String </a:t>
            </a:r>
            <a:r>
              <a:rPr lang="en-US" sz="1200" dirty="0" err="1" smtClean="0">
                <a:latin typeface="+mn-lt"/>
              </a:rPr>
              <a:t>args</a:t>
            </a:r>
            <a:r>
              <a:rPr lang="en-US" sz="1200" dirty="0" smtClean="0">
                <a:latin typeface="+mn-lt"/>
              </a:rPr>
              <a:t>[]) {</a:t>
            </a:r>
          </a:p>
          <a:p>
            <a:r>
              <a:rPr lang="en-US" sz="1200" dirty="0" smtClean="0">
                <a:latin typeface="+mn-lt"/>
              </a:rPr>
              <a:t>                                Account a1=new Account();</a:t>
            </a:r>
          </a:p>
          <a:p>
            <a:r>
              <a:rPr lang="en-US" sz="1200" dirty="0" smtClean="0">
                <a:latin typeface="+mn-lt"/>
              </a:rPr>
              <a:t>                                C c1=new C(a1);</a:t>
            </a:r>
          </a:p>
          <a:p>
            <a:r>
              <a:rPr lang="en-US" sz="1200" dirty="0" smtClean="0">
                <a:latin typeface="+mn-lt"/>
              </a:rPr>
              <a:t>                                Thread t1=new Thread(c1);</a:t>
            </a:r>
          </a:p>
          <a:p>
            <a:r>
              <a:rPr lang="en-US" sz="1200" dirty="0" smtClean="0">
                <a:latin typeface="+mn-lt"/>
              </a:rPr>
              <a:t>                                Thread t2=new Thread(c1);</a:t>
            </a:r>
          </a:p>
          <a:p>
            <a:r>
              <a:rPr lang="en-US" sz="1200" dirty="0" smtClean="0">
                <a:latin typeface="+mn-lt"/>
              </a:rPr>
              <a:t>                                t1.start();</a:t>
            </a:r>
          </a:p>
          <a:p>
            <a:r>
              <a:rPr lang="en-US" sz="1200" dirty="0" smtClean="0">
                <a:latin typeface="+mn-lt"/>
              </a:rPr>
              <a:t>                                t2.start();</a:t>
            </a:r>
          </a:p>
          <a:p>
            <a:r>
              <a:rPr lang="en-US" sz="1200" dirty="0" smtClean="0">
                <a:latin typeface="+mn-lt"/>
              </a:rPr>
              <a:t>                }</a:t>
            </a:r>
          </a:p>
          <a:p>
            <a:r>
              <a:rPr lang="en-US" sz="1200" dirty="0" smtClean="0">
                <a:latin typeface="+mn-lt"/>
              </a:rPr>
              <a:t>}</a:t>
            </a:r>
          </a:p>
          <a:p>
            <a:pPr eaLnBrk="1" hangingPunct="1"/>
            <a:endParaRPr lang="en-US" sz="1200" dirty="0" smtClean="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Slide Image Placeholder 1"/>
          <p:cNvSpPr>
            <a:spLocks noGrp="1" noRot="1" noChangeAspect="1" noTextEdit="1"/>
          </p:cNvSpPr>
          <p:nvPr>
            <p:ph type="sldImg"/>
          </p:nvPr>
        </p:nvSpPr>
        <p:spPr>
          <a:ln/>
        </p:spPr>
      </p:sp>
      <p:sp>
        <p:nvSpPr>
          <p:cNvPr id="279555" name="Notes Placeholder 2"/>
          <p:cNvSpPr>
            <a:spLocks noGrp="1"/>
          </p:cNvSpPr>
          <p:nvPr>
            <p:ph type="body" idx="1"/>
          </p:nvPr>
        </p:nvSpPr>
        <p:spPr>
          <a:noFill/>
          <a:ln/>
        </p:spPr>
        <p:txBody>
          <a:bodyPr/>
          <a:lstStyle/>
          <a:p>
            <a:pPr eaLnBrk="1" hangingPunct="1"/>
            <a:endParaRPr lang="en-US" smtClean="0"/>
          </a:p>
        </p:txBody>
      </p:sp>
      <p:sp>
        <p:nvSpPr>
          <p:cNvPr id="279556" name="Slide Number Placeholder 3"/>
          <p:cNvSpPr>
            <a:spLocks noGrp="1"/>
          </p:cNvSpPr>
          <p:nvPr>
            <p:ph type="sldNum" sz="quarter" idx="5"/>
          </p:nvPr>
        </p:nvSpPr>
        <p:spPr>
          <a:noFill/>
        </p:spPr>
        <p:txBody>
          <a:bodyPr/>
          <a:lstStyle/>
          <a:p>
            <a:fld id="{4AE3AC93-7C80-4682-A835-B90EBE2848CA}" type="slidenum">
              <a:rPr lang="en-GB" smtClean="0"/>
              <a:pPr/>
              <a:t>3</a:t>
            </a:fld>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21</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22</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23</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p:spPr>
        <p:txBody>
          <a:bodyPr/>
          <a:lstStyle/>
          <a:p>
            <a:fld id="{BCB04C26-B8D3-43D6-8903-2FD68FC6CD43}" type="slidenum">
              <a:rPr lang="en-GB" smtClean="0"/>
              <a:pPr/>
              <a:t>24</a:t>
            </a:fld>
            <a:endParaRPr lang="en-GB" smtClean="0"/>
          </a:p>
        </p:txBody>
      </p:sp>
      <p:sp>
        <p:nvSpPr>
          <p:cNvPr id="386051" name="Rectangle 2"/>
          <p:cNvSpPr>
            <a:spLocks noGrp="1" noRot="1" noChangeAspect="1" noChangeArrowheads="1" noTextEdit="1"/>
          </p:cNvSpPr>
          <p:nvPr>
            <p:ph type="sldImg"/>
          </p:nvPr>
        </p:nvSpPr>
        <p:spPr>
          <a:xfrm>
            <a:off x="1144588" y="685800"/>
            <a:ext cx="4572000" cy="3429000"/>
          </a:xfrm>
          <a:ln/>
        </p:spPr>
      </p:sp>
      <p:sp>
        <p:nvSpPr>
          <p:cNvPr id="386052" name="Rectangle 3"/>
          <p:cNvSpPr>
            <a:spLocks noGrp="1" noChangeArrowheads="1"/>
          </p:cNvSpPr>
          <p:nvPr>
            <p:ph type="body" idx="1"/>
          </p:nvPr>
        </p:nvSpPr>
        <p:spPr>
          <a:xfrm>
            <a:off x="914183" y="4343913"/>
            <a:ext cx="5029635" cy="4114361"/>
          </a:xfrm>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7"/>
          <p:cNvSpPr>
            <a:spLocks noGrp="1" noChangeArrowheads="1"/>
          </p:cNvSpPr>
          <p:nvPr>
            <p:ph type="sldNum" sz="quarter" idx="5"/>
          </p:nvPr>
        </p:nvSpPr>
        <p:spPr>
          <a:noFill/>
        </p:spPr>
        <p:txBody>
          <a:bodyPr/>
          <a:lstStyle/>
          <a:p>
            <a:fld id="{4E23721D-934E-4680-B466-9C4AE3B587CD}" type="slidenum">
              <a:rPr lang="en-GB" smtClean="0"/>
              <a:pPr/>
              <a:t>25</a:t>
            </a:fld>
            <a:endParaRPr lang="en-GB" smtClean="0"/>
          </a:p>
        </p:txBody>
      </p:sp>
      <p:sp>
        <p:nvSpPr>
          <p:cNvPr id="388099" name="Rectangle 2"/>
          <p:cNvSpPr>
            <a:spLocks noGrp="1" noRot="1" noChangeAspect="1" noChangeArrowheads="1" noTextEdit="1"/>
          </p:cNvSpPr>
          <p:nvPr>
            <p:ph type="sldImg"/>
          </p:nvPr>
        </p:nvSpPr>
        <p:spPr>
          <a:xfrm>
            <a:off x="1144588" y="685800"/>
            <a:ext cx="4572000" cy="3429000"/>
          </a:xfrm>
          <a:ln/>
        </p:spPr>
      </p:sp>
      <p:sp>
        <p:nvSpPr>
          <p:cNvPr id="388100" name="Rectangle 3"/>
          <p:cNvSpPr>
            <a:spLocks noGrp="1" noChangeArrowheads="1"/>
          </p:cNvSpPr>
          <p:nvPr>
            <p:ph type="body" idx="1"/>
          </p:nvPr>
        </p:nvSpPr>
        <p:spPr>
          <a:xfrm>
            <a:off x="687269" y="4343913"/>
            <a:ext cx="5485094" cy="4114361"/>
          </a:xfrm>
          <a:noFill/>
          <a:ln>
            <a:noFill/>
          </a:ln>
        </p:spPr>
        <p:txBody>
          <a:bodyPr/>
          <a:lstStyle/>
          <a:p>
            <a:pPr eaLnBrk="1" hangingPunct="1"/>
            <a:r>
              <a:rPr lang="en-US" sz="1200" dirty="0" smtClean="0">
                <a:latin typeface="+mn-lt"/>
              </a:rPr>
              <a:t>Consider the situation, where one thread(Developer) is producing some data, and another thread(Client) is consuming it. Suppose that the Developer has to wait until the Client has completed reading before it produces more data. In a polling system, the</a:t>
            </a:r>
            <a:r>
              <a:rPr lang="en-US" sz="1200" baseline="0" dirty="0" smtClean="0">
                <a:latin typeface="+mn-lt"/>
              </a:rPr>
              <a:t> Client</a:t>
            </a:r>
            <a:r>
              <a:rPr lang="en-US" sz="1200" dirty="0" smtClean="0">
                <a:latin typeface="+mn-lt"/>
              </a:rPr>
              <a:t> would waste many CPU cycles while it waits for the Developer to produce. Once the Developer has completed its job, the Developer would start polling, wasting more CPU cycles, waiting for the Client to complete its work and this will go on.</a:t>
            </a:r>
          </a:p>
          <a:p>
            <a:pPr eaLnBrk="1" hangingPunct="1"/>
            <a:endParaRPr lang="en-GB" sz="1200" dirty="0" smtClean="0">
              <a:latin typeface="+mn-l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7"/>
          <p:cNvSpPr>
            <a:spLocks noGrp="1" noChangeArrowheads="1"/>
          </p:cNvSpPr>
          <p:nvPr>
            <p:ph type="sldNum" sz="quarter" idx="5"/>
          </p:nvPr>
        </p:nvSpPr>
        <p:spPr>
          <a:noFill/>
        </p:spPr>
        <p:txBody>
          <a:bodyPr/>
          <a:lstStyle/>
          <a:p>
            <a:fld id="{DE0C924B-D29B-42B0-B6D3-9E06C6CB124E}" type="slidenum">
              <a:rPr lang="en-GB" smtClean="0"/>
              <a:pPr/>
              <a:t>26</a:t>
            </a:fld>
            <a:endParaRPr lang="en-GB" smtClean="0"/>
          </a:p>
        </p:txBody>
      </p:sp>
      <p:sp>
        <p:nvSpPr>
          <p:cNvPr id="389123" name="Rectangle 2"/>
          <p:cNvSpPr>
            <a:spLocks noGrp="1" noRot="1" noChangeAspect="1" noChangeArrowheads="1" noTextEdit="1"/>
          </p:cNvSpPr>
          <p:nvPr>
            <p:ph type="sldImg"/>
          </p:nvPr>
        </p:nvSpPr>
        <p:spPr>
          <a:xfrm>
            <a:off x="1144588" y="685800"/>
            <a:ext cx="4572000" cy="3429000"/>
          </a:xfrm>
          <a:ln/>
        </p:spPr>
      </p:sp>
      <p:sp>
        <p:nvSpPr>
          <p:cNvPr id="389124" name="Rectangle 3"/>
          <p:cNvSpPr>
            <a:spLocks noGrp="1" noChangeArrowheads="1"/>
          </p:cNvSpPr>
          <p:nvPr>
            <p:ph type="body" idx="1"/>
          </p:nvPr>
        </p:nvSpPr>
        <p:spPr>
          <a:xfrm>
            <a:off x="687269" y="4343913"/>
            <a:ext cx="5485094" cy="4114361"/>
          </a:xfrm>
          <a:noFill/>
          <a:ln>
            <a:noFill/>
          </a:ln>
        </p:spPr>
        <p:txBody>
          <a:bodyPr/>
          <a:lstStyle/>
          <a:p>
            <a:pPr eaLnBrk="1" hangingPunct="1"/>
            <a:r>
              <a:rPr lang="en-US" sz="1200" b="1" dirty="0" err="1" smtClean="0">
                <a:latin typeface="+mn-lt"/>
              </a:rPr>
              <a:t>notifyAll</a:t>
            </a:r>
            <a:r>
              <a:rPr lang="en-US" sz="1200" b="1" dirty="0" smtClean="0">
                <a:latin typeface="+mn-lt"/>
              </a:rPr>
              <a:t>( )</a:t>
            </a:r>
            <a:r>
              <a:rPr lang="en-US" sz="1200" dirty="0" smtClean="0">
                <a:latin typeface="+mn-lt"/>
              </a:rPr>
              <a:t> wakes up all the threads that called </a:t>
            </a:r>
            <a:r>
              <a:rPr lang="en-US" sz="1200" b="1" dirty="0" smtClean="0">
                <a:latin typeface="+mn-lt"/>
              </a:rPr>
              <a:t>wait( )</a:t>
            </a:r>
            <a:r>
              <a:rPr lang="en-US" sz="1200" dirty="0" smtClean="0">
                <a:latin typeface="+mn-lt"/>
              </a:rPr>
              <a:t> on the same object. The highest priority thread will run first.</a:t>
            </a:r>
          </a:p>
          <a:p>
            <a:pPr eaLnBrk="1" hangingPunct="1"/>
            <a:endParaRPr lang="en-GB" sz="1200" dirty="0" smtClean="0">
              <a:latin typeface="+mn-lt"/>
            </a:endParaRPr>
          </a:p>
          <a:p>
            <a:pPr eaLnBrk="1" hangingPunct="1"/>
            <a:endParaRPr lang="en-GB" sz="1200" dirty="0" smtClean="0">
              <a:latin typeface="+mn-lt"/>
            </a:endParaRPr>
          </a:p>
          <a:p>
            <a:pPr eaLnBrk="1" hangingPunct="1"/>
            <a:endParaRPr lang="en-GB" sz="1200" dirty="0" smtClean="0">
              <a:latin typeface="+mn-l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7"/>
          <p:cNvSpPr>
            <a:spLocks noGrp="1" noChangeArrowheads="1"/>
          </p:cNvSpPr>
          <p:nvPr>
            <p:ph type="sldNum" sz="quarter" idx="5"/>
          </p:nvPr>
        </p:nvSpPr>
        <p:spPr>
          <a:noFill/>
        </p:spPr>
        <p:txBody>
          <a:bodyPr/>
          <a:lstStyle/>
          <a:p>
            <a:fld id="{D4E17175-AEC3-4F32-B03E-480E6F7DA606}" type="slidenum">
              <a:rPr lang="en-GB" smtClean="0"/>
              <a:pPr/>
              <a:t>27</a:t>
            </a:fld>
            <a:endParaRPr lang="en-GB" smtClean="0"/>
          </a:p>
        </p:txBody>
      </p:sp>
      <p:sp>
        <p:nvSpPr>
          <p:cNvPr id="390147" name="Rectangle 2"/>
          <p:cNvSpPr>
            <a:spLocks noGrp="1" noRot="1" noChangeAspect="1" noChangeArrowheads="1" noTextEdit="1"/>
          </p:cNvSpPr>
          <p:nvPr>
            <p:ph type="sldImg"/>
          </p:nvPr>
        </p:nvSpPr>
        <p:spPr>
          <a:ln/>
        </p:spPr>
      </p:sp>
      <p:sp>
        <p:nvSpPr>
          <p:cNvPr id="3901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7"/>
          <p:cNvSpPr>
            <a:spLocks noGrp="1" noChangeArrowheads="1"/>
          </p:cNvSpPr>
          <p:nvPr>
            <p:ph type="sldNum" sz="quarter" idx="5"/>
          </p:nvPr>
        </p:nvSpPr>
        <p:spPr>
          <a:noFill/>
        </p:spPr>
        <p:txBody>
          <a:bodyPr/>
          <a:lstStyle/>
          <a:p>
            <a:fld id="{5C81E0BE-FA40-499C-95D3-8974BF4CE156}" type="slidenum">
              <a:rPr lang="en-GB" smtClean="0"/>
              <a:pPr/>
              <a:t>28</a:t>
            </a:fld>
            <a:endParaRPr lang="en-GB" smtClean="0"/>
          </a:p>
        </p:txBody>
      </p:sp>
      <p:sp>
        <p:nvSpPr>
          <p:cNvPr id="393219" name="Rectangle 2"/>
          <p:cNvSpPr>
            <a:spLocks noGrp="1" noRot="1" noChangeAspect="1" noChangeArrowheads="1" noTextEdit="1"/>
          </p:cNvSpPr>
          <p:nvPr>
            <p:ph type="sldImg"/>
          </p:nvPr>
        </p:nvSpPr>
        <p:spPr>
          <a:ln/>
        </p:spPr>
      </p:sp>
      <p:sp>
        <p:nvSpPr>
          <p:cNvPr id="393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7"/>
          <p:cNvSpPr>
            <a:spLocks noGrp="1" noChangeArrowheads="1"/>
          </p:cNvSpPr>
          <p:nvPr>
            <p:ph type="sldNum" sz="quarter" idx="5"/>
          </p:nvPr>
        </p:nvSpPr>
        <p:spPr>
          <a:noFill/>
        </p:spPr>
        <p:txBody>
          <a:bodyPr/>
          <a:lstStyle/>
          <a:p>
            <a:fld id="{B597A3B2-7DCA-41EB-A59D-0A008BDA8598}" type="slidenum">
              <a:rPr lang="en-GB" smtClean="0"/>
              <a:pPr/>
              <a:t>29</a:t>
            </a:fld>
            <a:endParaRPr lang="en-GB" smtClean="0"/>
          </a:p>
        </p:txBody>
      </p:sp>
      <p:sp>
        <p:nvSpPr>
          <p:cNvPr id="395267" name="Rectangle 2"/>
          <p:cNvSpPr>
            <a:spLocks noGrp="1" noRot="1" noChangeAspect="1" noChangeArrowheads="1" noTextEdit="1"/>
          </p:cNvSpPr>
          <p:nvPr>
            <p:ph type="sldImg"/>
          </p:nvPr>
        </p:nvSpPr>
        <p:spPr>
          <a:ln/>
        </p:spPr>
      </p:sp>
      <p:sp>
        <p:nvSpPr>
          <p:cNvPr id="3952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7"/>
          <p:cNvSpPr>
            <a:spLocks noGrp="1" noChangeArrowheads="1"/>
          </p:cNvSpPr>
          <p:nvPr>
            <p:ph type="sldNum" sz="quarter" idx="5"/>
          </p:nvPr>
        </p:nvSpPr>
        <p:spPr>
          <a:noFill/>
        </p:spPr>
        <p:txBody>
          <a:bodyPr/>
          <a:lstStyle/>
          <a:p>
            <a:fld id="{E5C1F37E-31A0-415B-9BA2-F90439B484FB}" type="slidenum">
              <a:rPr lang="en-GB" smtClean="0"/>
              <a:pPr/>
              <a:t>30</a:t>
            </a:fld>
            <a:endParaRPr lang="en-GB" smtClean="0"/>
          </a:p>
        </p:txBody>
      </p:sp>
      <p:sp>
        <p:nvSpPr>
          <p:cNvPr id="396291" name="Rectangle 2"/>
          <p:cNvSpPr>
            <a:spLocks noGrp="1" noRot="1" noChangeAspect="1" noChangeArrowheads="1" noTextEdit="1"/>
          </p:cNvSpPr>
          <p:nvPr>
            <p:ph type="sldImg"/>
          </p:nvPr>
        </p:nvSpPr>
        <p:spPr>
          <a:ln/>
        </p:spPr>
      </p:sp>
      <p:sp>
        <p:nvSpPr>
          <p:cNvPr id="3962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p:spPr>
        <p:txBody>
          <a:bodyPr/>
          <a:lstStyle/>
          <a:p>
            <a:fld id="{D03F8090-14DB-417C-81E9-3C48042CD92F}" type="slidenum">
              <a:rPr lang="en-GB" smtClean="0"/>
              <a:pPr/>
              <a:t>4</a:t>
            </a:fld>
            <a:endParaRPr lang="en-GB" smtClean="0"/>
          </a:p>
        </p:txBody>
      </p:sp>
      <p:sp>
        <p:nvSpPr>
          <p:cNvPr id="334851" name="Rectangle 2"/>
          <p:cNvSpPr>
            <a:spLocks noGrp="1" noRot="1" noChangeAspect="1" noChangeArrowheads="1" noTextEdit="1"/>
          </p:cNvSpPr>
          <p:nvPr>
            <p:ph type="sldImg"/>
          </p:nvPr>
        </p:nvSpPr>
        <p:spPr>
          <a:ln/>
        </p:spPr>
      </p:sp>
      <p:sp>
        <p:nvSpPr>
          <p:cNvPr id="334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7"/>
          <p:cNvSpPr>
            <a:spLocks noGrp="1" noChangeArrowheads="1"/>
          </p:cNvSpPr>
          <p:nvPr>
            <p:ph type="sldNum" sz="quarter" idx="5"/>
          </p:nvPr>
        </p:nvSpPr>
        <p:spPr>
          <a:noFill/>
        </p:spPr>
        <p:txBody>
          <a:bodyPr/>
          <a:lstStyle/>
          <a:p>
            <a:fld id="{FC27C2B9-F131-4885-8943-727EA562E361}" type="slidenum">
              <a:rPr lang="en-GB" smtClean="0"/>
              <a:pPr/>
              <a:t>31</a:t>
            </a:fld>
            <a:endParaRPr lang="en-GB" smtClean="0"/>
          </a:p>
        </p:txBody>
      </p:sp>
      <p:sp>
        <p:nvSpPr>
          <p:cNvPr id="397315" name="Rectangle 2"/>
          <p:cNvSpPr>
            <a:spLocks noGrp="1" noRot="1" noChangeAspect="1" noChangeArrowheads="1" noTextEdit="1"/>
          </p:cNvSpPr>
          <p:nvPr>
            <p:ph type="sldImg"/>
          </p:nvPr>
        </p:nvSpPr>
        <p:spPr>
          <a:xfrm>
            <a:off x="1144588" y="685800"/>
            <a:ext cx="4572000" cy="3429000"/>
          </a:xfrm>
          <a:ln/>
        </p:spPr>
      </p:sp>
      <p:sp>
        <p:nvSpPr>
          <p:cNvPr id="397316" name="Rectangle 3"/>
          <p:cNvSpPr>
            <a:spLocks noGrp="1" noChangeArrowheads="1"/>
          </p:cNvSpPr>
          <p:nvPr>
            <p:ph type="body" idx="1"/>
          </p:nvPr>
        </p:nvSpPr>
        <p:spPr>
          <a:xfrm>
            <a:off x="687269" y="4343913"/>
            <a:ext cx="5485094" cy="4114361"/>
          </a:xfrm>
          <a:noFill/>
          <a:ln>
            <a:noFill/>
          </a:ln>
        </p:spPr>
        <p:txBody>
          <a:bodyPr/>
          <a:lstStyle/>
          <a:p>
            <a:pPr eaLnBrk="1" hangingPunct="1"/>
            <a:r>
              <a:rPr lang="en-US" dirty="0" smtClean="0">
                <a:latin typeface="+mn-lt"/>
              </a:rPr>
              <a:t>Although the put( ) and get( ) methods are synchronized, nothing stops the Developer from overrunning the Client, nor will anything stop the Client from consuming the same queue entries twice. Thus, you get the erroneous output shown as follows:</a:t>
            </a:r>
          </a:p>
          <a:p>
            <a:pPr eaLnBrk="1" hangingPunct="1"/>
            <a:r>
              <a:rPr lang="en-US" dirty="0" smtClean="0">
                <a:latin typeface="+mn-lt"/>
              </a:rPr>
              <a:t>Put: 1</a:t>
            </a:r>
          </a:p>
          <a:p>
            <a:pPr eaLnBrk="1" hangingPunct="1"/>
            <a:r>
              <a:rPr lang="en-US" dirty="0" smtClean="0">
                <a:latin typeface="+mn-lt"/>
              </a:rPr>
              <a:t>Got: 1</a:t>
            </a:r>
          </a:p>
          <a:p>
            <a:pPr eaLnBrk="1" hangingPunct="1"/>
            <a:r>
              <a:rPr lang="en-US" dirty="0" smtClean="0">
                <a:latin typeface="+mn-lt"/>
              </a:rPr>
              <a:t>Got: 1</a:t>
            </a:r>
          </a:p>
          <a:p>
            <a:pPr eaLnBrk="1" hangingPunct="1"/>
            <a:r>
              <a:rPr lang="en-US" dirty="0" smtClean="0">
                <a:latin typeface="+mn-lt"/>
              </a:rPr>
              <a:t>Got: 1</a:t>
            </a:r>
          </a:p>
          <a:p>
            <a:pPr eaLnBrk="1" hangingPunct="1"/>
            <a:r>
              <a:rPr lang="en-US" dirty="0" smtClean="0">
                <a:latin typeface="+mn-lt"/>
              </a:rPr>
              <a:t>Got: 1</a:t>
            </a:r>
          </a:p>
          <a:p>
            <a:pPr eaLnBrk="1" hangingPunct="1"/>
            <a:r>
              <a:rPr lang="en-US" dirty="0" smtClean="0">
                <a:latin typeface="+mn-lt"/>
              </a:rPr>
              <a:t>Got: 1</a:t>
            </a:r>
          </a:p>
          <a:p>
            <a:pPr eaLnBrk="1" hangingPunct="1"/>
            <a:r>
              <a:rPr lang="en-US" dirty="0" smtClean="0">
                <a:latin typeface="+mn-lt"/>
              </a:rPr>
              <a:t>Put: 2</a:t>
            </a:r>
          </a:p>
          <a:p>
            <a:pPr eaLnBrk="1" hangingPunct="1"/>
            <a:r>
              <a:rPr lang="en-US" dirty="0" smtClean="0">
                <a:latin typeface="+mn-lt"/>
              </a:rPr>
              <a:t>Put: 3</a:t>
            </a:r>
          </a:p>
          <a:p>
            <a:pPr eaLnBrk="1" hangingPunct="1"/>
            <a:r>
              <a:rPr lang="en-US" dirty="0" smtClean="0">
                <a:latin typeface="+mn-lt"/>
              </a:rPr>
              <a:t>Put: 4</a:t>
            </a:r>
          </a:p>
          <a:p>
            <a:pPr eaLnBrk="1" hangingPunct="1"/>
            <a:r>
              <a:rPr lang="en-US" dirty="0" smtClean="0">
                <a:latin typeface="+mn-lt"/>
              </a:rPr>
              <a:t>Put: 5</a:t>
            </a:r>
          </a:p>
          <a:p>
            <a:pPr eaLnBrk="1" hangingPunct="1"/>
            <a:r>
              <a:rPr lang="en-US" dirty="0" smtClean="0">
                <a:latin typeface="+mn-lt"/>
              </a:rPr>
              <a:t>Put: 6</a:t>
            </a:r>
          </a:p>
          <a:p>
            <a:pPr eaLnBrk="1" hangingPunct="1"/>
            <a:r>
              <a:rPr lang="en-US" dirty="0" smtClean="0">
                <a:latin typeface="+mn-lt"/>
              </a:rPr>
              <a:t>Put: 7</a:t>
            </a:r>
          </a:p>
          <a:p>
            <a:pPr eaLnBrk="1" hangingPunct="1"/>
            <a:r>
              <a:rPr lang="en-US" dirty="0" smtClean="0">
                <a:latin typeface="+mn-lt"/>
              </a:rPr>
              <a:t>Got: 7</a:t>
            </a:r>
          </a:p>
          <a:p>
            <a:pPr eaLnBrk="1" hangingPunct="1"/>
            <a:endParaRPr lang="en-US" dirty="0" smtClean="0">
              <a:latin typeface="+mn-lt"/>
            </a:endParaRPr>
          </a:p>
          <a:p>
            <a:pPr eaLnBrk="1" hangingPunct="1"/>
            <a:r>
              <a:rPr lang="en-US" dirty="0" smtClean="0">
                <a:latin typeface="+mn-lt"/>
              </a:rPr>
              <a:t>After the Developer prints  put 1, the Client starts and  prints got 1 five times in a row. Then, the Developer resumes and produces 2 through 7 without letting the Client having a chance to consume them. </a:t>
            </a:r>
          </a:p>
          <a:p>
            <a:pPr eaLnBrk="1" hangingPunct="1"/>
            <a:endParaRPr lang="en-US" b="1" dirty="0" smtClean="0">
              <a:latin typeface="+mn-lt"/>
            </a:endParaRPr>
          </a:p>
          <a:p>
            <a:pPr eaLnBrk="1" hangingPunct="1"/>
            <a:r>
              <a:rPr lang="en-US" b="1" dirty="0" smtClean="0">
                <a:latin typeface="+mn-lt"/>
              </a:rPr>
              <a:t>The appropriate way to implement this code</a:t>
            </a:r>
            <a:r>
              <a:rPr lang="en-US" b="1" baseline="0" dirty="0" smtClean="0">
                <a:latin typeface="+mn-lt"/>
              </a:rPr>
              <a:t> </a:t>
            </a:r>
            <a:r>
              <a:rPr lang="en-US" b="1" dirty="0" smtClean="0">
                <a:latin typeface="+mn-lt"/>
              </a:rPr>
              <a:t>is to use wait() and notify(). in which</a:t>
            </a:r>
            <a:r>
              <a:rPr lang="en-US" b="1" baseline="0" dirty="0" smtClean="0">
                <a:latin typeface="+mn-lt"/>
              </a:rPr>
              <a:t> both the threads will talk to each other</a:t>
            </a:r>
            <a:r>
              <a:rPr lang="en-US" b="1" dirty="0" smtClean="0">
                <a:latin typeface="+mn-lt"/>
              </a:rPr>
              <a:t>.</a:t>
            </a:r>
          </a:p>
          <a:p>
            <a:pPr eaLnBrk="1" hangingPunct="1"/>
            <a:endParaRPr lang="en-US" dirty="0" smtClean="0">
              <a:latin typeface="+mn-lt"/>
            </a:endParaRPr>
          </a:p>
          <a:p>
            <a:pPr eaLnBrk="1" hangingPunct="1"/>
            <a:endParaRPr lang="en-US" dirty="0" smtClean="0">
              <a:latin typeface="+mn-l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Slide Image Placeholder 1"/>
          <p:cNvSpPr>
            <a:spLocks noGrp="1" noRot="1" noChangeAspect="1" noTextEdit="1"/>
          </p:cNvSpPr>
          <p:nvPr>
            <p:ph type="sldImg"/>
          </p:nvPr>
        </p:nvSpPr>
        <p:spPr>
          <a:ln/>
        </p:spPr>
      </p:sp>
      <p:sp>
        <p:nvSpPr>
          <p:cNvPr id="398339" name="Notes Placeholder 2"/>
          <p:cNvSpPr>
            <a:spLocks noGrp="1"/>
          </p:cNvSpPr>
          <p:nvPr>
            <p:ph type="body" idx="1"/>
          </p:nvPr>
        </p:nvSpPr>
        <p:spPr>
          <a:noFill/>
          <a:ln/>
        </p:spPr>
        <p:txBody>
          <a:bodyPr/>
          <a:lstStyle/>
          <a:p>
            <a:pPr eaLnBrk="1" hangingPunct="1"/>
            <a:endParaRPr lang="en-US" smtClean="0"/>
          </a:p>
        </p:txBody>
      </p:sp>
      <p:sp>
        <p:nvSpPr>
          <p:cNvPr id="398340" name="Slide Number Placeholder 3"/>
          <p:cNvSpPr>
            <a:spLocks noGrp="1"/>
          </p:cNvSpPr>
          <p:nvPr>
            <p:ph type="sldNum" sz="quarter" idx="5"/>
          </p:nvPr>
        </p:nvSpPr>
        <p:spPr>
          <a:noFill/>
        </p:spPr>
        <p:txBody>
          <a:bodyPr/>
          <a:lstStyle/>
          <a:p>
            <a:fld id="{F500F3E1-52F1-410E-9DBF-14C95082F136}" type="slidenum">
              <a:rPr lang="en-GB" smtClean="0"/>
              <a:pPr/>
              <a:t>32</a:t>
            </a:fld>
            <a:endParaRPr lang="en-GB"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7"/>
          <p:cNvSpPr>
            <a:spLocks noGrp="1" noChangeArrowheads="1"/>
          </p:cNvSpPr>
          <p:nvPr>
            <p:ph type="sldNum" sz="quarter" idx="5"/>
          </p:nvPr>
        </p:nvSpPr>
        <p:spPr>
          <a:noFill/>
        </p:spPr>
        <p:txBody>
          <a:bodyPr/>
          <a:lstStyle/>
          <a:p>
            <a:fld id="{16642748-D694-4A04-874B-A15B69C876AB}" type="slidenum">
              <a:rPr lang="en-GB" smtClean="0"/>
              <a:pPr/>
              <a:t>33</a:t>
            </a:fld>
            <a:endParaRPr lang="en-GB" smtClean="0"/>
          </a:p>
        </p:txBody>
      </p:sp>
      <p:sp>
        <p:nvSpPr>
          <p:cNvPr id="400387" name="Rectangle 2"/>
          <p:cNvSpPr>
            <a:spLocks noGrp="1" noRot="1" noChangeAspect="1" noChangeArrowheads="1" noTextEdit="1"/>
          </p:cNvSpPr>
          <p:nvPr>
            <p:ph type="sldImg"/>
          </p:nvPr>
        </p:nvSpPr>
        <p:spPr>
          <a:ln/>
        </p:spPr>
      </p:sp>
      <p:sp>
        <p:nvSpPr>
          <p:cNvPr id="4003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7"/>
          <p:cNvSpPr>
            <a:spLocks noGrp="1" noChangeArrowheads="1"/>
          </p:cNvSpPr>
          <p:nvPr>
            <p:ph type="sldNum" sz="quarter" idx="5"/>
          </p:nvPr>
        </p:nvSpPr>
        <p:spPr>
          <a:noFill/>
        </p:spPr>
        <p:txBody>
          <a:bodyPr/>
          <a:lstStyle/>
          <a:p>
            <a:fld id="{8FC114DA-5D82-4260-A936-4EC6D4375148}" type="slidenum">
              <a:rPr lang="en-GB" smtClean="0"/>
              <a:pPr/>
              <a:t>34</a:t>
            </a:fld>
            <a:endParaRPr lang="en-GB" smtClean="0"/>
          </a:p>
        </p:txBody>
      </p:sp>
      <p:sp>
        <p:nvSpPr>
          <p:cNvPr id="402435" name="Rectangle 2"/>
          <p:cNvSpPr>
            <a:spLocks noGrp="1" noRot="1" noChangeAspect="1" noChangeArrowheads="1" noTextEdit="1"/>
          </p:cNvSpPr>
          <p:nvPr>
            <p:ph type="sldImg"/>
          </p:nvPr>
        </p:nvSpPr>
        <p:spPr>
          <a:xfrm>
            <a:off x="1144588" y="685800"/>
            <a:ext cx="4572000" cy="3429000"/>
          </a:xfrm>
          <a:ln/>
        </p:spPr>
      </p:sp>
      <p:sp>
        <p:nvSpPr>
          <p:cNvPr id="402436" name="Rectangle 3"/>
          <p:cNvSpPr>
            <a:spLocks noGrp="1" noChangeArrowheads="1"/>
          </p:cNvSpPr>
          <p:nvPr>
            <p:ph type="body" idx="1"/>
          </p:nvPr>
        </p:nvSpPr>
        <p:spPr>
          <a:xfrm>
            <a:off x="914183" y="4343913"/>
            <a:ext cx="5029635" cy="4114361"/>
          </a:xfrm>
          <a:noFill/>
          <a:ln/>
        </p:spPr>
        <p:txBody>
          <a:bodyPr/>
          <a:lstStyle/>
          <a:p>
            <a:pPr eaLnBrk="1" hangingPunct="1"/>
            <a:endParaRPr lang="en-US" dirty="0" smtClean="0"/>
          </a:p>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7"/>
          <p:cNvSpPr>
            <a:spLocks noGrp="1" noChangeArrowheads="1"/>
          </p:cNvSpPr>
          <p:nvPr>
            <p:ph type="sldNum" sz="quarter" idx="5"/>
          </p:nvPr>
        </p:nvSpPr>
        <p:spPr>
          <a:noFill/>
        </p:spPr>
        <p:txBody>
          <a:bodyPr/>
          <a:lstStyle/>
          <a:p>
            <a:fld id="{E9ADA0D8-BB20-488F-9494-41DBA06467C6}" type="slidenum">
              <a:rPr lang="en-GB" smtClean="0"/>
              <a:pPr/>
              <a:t>35</a:t>
            </a:fld>
            <a:endParaRPr lang="en-GB" smtClean="0"/>
          </a:p>
        </p:txBody>
      </p:sp>
      <p:sp>
        <p:nvSpPr>
          <p:cNvPr id="404483" name="Rectangle 2"/>
          <p:cNvSpPr>
            <a:spLocks noGrp="1" noRot="1" noChangeAspect="1" noChangeArrowheads="1" noTextEdit="1"/>
          </p:cNvSpPr>
          <p:nvPr>
            <p:ph type="sldImg"/>
          </p:nvPr>
        </p:nvSpPr>
        <p:spPr>
          <a:xfrm>
            <a:off x="1144588" y="685800"/>
            <a:ext cx="4572000" cy="3429000"/>
          </a:xfrm>
          <a:ln/>
        </p:spPr>
      </p:sp>
      <p:sp>
        <p:nvSpPr>
          <p:cNvPr id="404484" name="Rectangle 3"/>
          <p:cNvSpPr>
            <a:spLocks noGrp="1" noChangeArrowheads="1"/>
          </p:cNvSpPr>
          <p:nvPr>
            <p:ph type="body" idx="1"/>
          </p:nvPr>
        </p:nvSpPr>
        <p:spPr>
          <a:xfrm>
            <a:off x="687269" y="4343913"/>
            <a:ext cx="5485094" cy="4114361"/>
          </a:xfrm>
          <a:noFill/>
          <a:ln>
            <a:noFill/>
          </a:ln>
        </p:spPr>
        <p:txBody>
          <a:bodyPr/>
          <a:lstStyle/>
          <a:p>
            <a:pPr eaLnBrk="1" hangingPunct="1">
              <a:lnSpc>
                <a:spcPct val="90000"/>
              </a:lnSpc>
            </a:pPr>
            <a:endParaRPr lang="en-US" dirty="0" smtClean="0">
              <a:latin typeface="Verdana"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7"/>
          <p:cNvSpPr>
            <a:spLocks noGrp="1" noChangeArrowheads="1"/>
          </p:cNvSpPr>
          <p:nvPr>
            <p:ph type="sldNum" sz="quarter" idx="5"/>
          </p:nvPr>
        </p:nvSpPr>
        <p:spPr>
          <a:noFill/>
        </p:spPr>
        <p:txBody>
          <a:bodyPr/>
          <a:lstStyle/>
          <a:p>
            <a:fld id="{316124E7-8ED0-4089-A27B-C73FA78F77EF}" type="slidenum">
              <a:rPr lang="en-GB" smtClean="0"/>
              <a:pPr/>
              <a:t>36</a:t>
            </a:fld>
            <a:endParaRPr lang="en-GB" smtClean="0"/>
          </a:p>
        </p:txBody>
      </p:sp>
      <p:sp>
        <p:nvSpPr>
          <p:cNvPr id="405507" name="Rectangle 2"/>
          <p:cNvSpPr>
            <a:spLocks noGrp="1" noRot="1" noChangeAspect="1" noChangeArrowheads="1" noTextEdit="1"/>
          </p:cNvSpPr>
          <p:nvPr>
            <p:ph type="sldImg"/>
          </p:nvPr>
        </p:nvSpPr>
        <p:spPr>
          <a:xfrm>
            <a:off x="1144588" y="685800"/>
            <a:ext cx="4572000" cy="3429000"/>
          </a:xfrm>
          <a:ln/>
        </p:spPr>
      </p:sp>
      <p:sp>
        <p:nvSpPr>
          <p:cNvPr id="405508" name="Rectangle 3"/>
          <p:cNvSpPr>
            <a:spLocks noGrp="1" noChangeArrowheads="1"/>
          </p:cNvSpPr>
          <p:nvPr>
            <p:ph type="body" idx="1"/>
          </p:nvPr>
        </p:nvSpPr>
        <p:spPr>
          <a:xfrm>
            <a:off x="687269" y="4343913"/>
            <a:ext cx="5485094" cy="4114361"/>
          </a:xfrm>
          <a:noFill/>
          <a:ln>
            <a:noFill/>
          </a:ln>
        </p:spPr>
        <p:txBody>
          <a:bodyPr/>
          <a:lstStyle/>
          <a:p>
            <a:pPr eaLnBrk="1" hangingPunct="1">
              <a:lnSpc>
                <a:spcPct val="90000"/>
              </a:lnSpc>
            </a:pPr>
            <a:r>
              <a:rPr lang="en-US" sz="1200" dirty="0" smtClean="0">
                <a:latin typeface="+mn-lt"/>
              </a:rPr>
              <a:t>Inside </a:t>
            </a:r>
            <a:r>
              <a:rPr lang="en-US" sz="1200" b="1" dirty="0" smtClean="0">
                <a:latin typeface="+mn-lt"/>
              </a:rPr>
              <a:t>get( )</a:t>
            </a:r>
            <a:r>
              <a:rPr lang="en-US" sz="1200" dirty="0" smtClean="0">
                <a:latin typeface="+mn-lt"/>
              </a:rPr>
              <a:t>, </a:t>
            </a:r>
            <a:r>
              <a:rPr lang="en-US" sz="1200" b="1" dirty="0" smtClean="0">
                <a:latin typeface="+mn-lt"/>
              </a:rPr>
              <a:t>wait( )</a:t>
            </a:r>
            <a:r>
              <a:rPr lang="en-US" sz="1200" dirty="0" smtClean="0">
                <a:latin typeface="+mn-lt"/>
              </a:rPr>
              <a:t> is called. This causes its execution to suspend until the </a:t>
            </a:r>
            <a:r>
              <a:rPr lang="en-US" sz="1200" b="1" dirty="0" smtClean="0">
                <a:latin typeface="+mn-lt"/>
              </a:rPr>
              <a:t>Developer</a:t>
            </a:r>
            <a:r>
              <a:rPr lang="en-US" sz="1200" dirty="0" smtClean="0">
                <a:latin typeface="+mn-lt"/>
              </a:rPr>
              <a:t> notifies you that some data is ready. When this happens, execution inside </a:t>
            </a:r>
            <a:r>
              <a:rPr lang="en-US" sz="1200" b="1" dirty="0" smtClean="0">
                <a:latin typeface="+mn-lt"/>
              </a:rPr>
              <a:t>get( )</a:t>
            </a:r>
            <a:r>
              <a:rPr lang="en-US" sz="1200" dirty="0" smtClean="0">
                <a:latin typeface="+mn-lt"/>
              </a:rPr>
              <a:t> resumes. After the data has been obtained, </a:t>
            </a:r>
            <a:r>
              <a:rPr lang="en-US" sz="1200" b="1" dirty="0" smtClean="0">
                <a:latin typeface="+mn-lt"/>
              </a:rPr>
              <a:t>get( )</a:t>
            </a:r>
            <a:r>
              <a:rPr lang="en-US" sz="1200" dirty="0" smtClean="0">
                <a:latin typeface="+mn-lt"/>
              </a:rPr>
              <a:t> calls </a:t>
            </a:r>
            <a:r>
              <a:rPr lang="en-US" sz="1200" b="1" dirty="0" smtClean="0">
                <a:latin typeface="+mn-lt"/>
              </a:rPr>
              <a:t>notify( ).</a:t>
            </a:r>
            <a:r>
              <a:rPr lang="en-US" sz="1200" dirty="0" smtClean="0">
                <a:latin typeface="+mn-lt"/>
              </a:rPr>
              <a:t> This tells </a:t>
            </a:r>
            <a:r>
              <a:rPr lang="en-US" sz="1200" b="1" dirty="0" smtClean="0">
                <a:latin typeface="+mn-lt"/>
              </a:rPr>
              <a:t>Developer</a:t>
            </a:r>
            <a:r>
              <a:rPr lang="en-US" sz="1200" dirty="0" smtClean="0">
                <a:latin typeface="+mn-lt"/>
              </a:rPr>
              <a:t> that it is all right to put more data in the queue. Inside </a:t>
            </a:r>
            <a:r>
              <a:rPr lang="en-US" sz="1200" b="1" dirty="0" smtClean="0">
                <a:latin typeface="+mn-lt"/>
              </a:rPr>
              <a:t>put( )</a:t>
            </a:r>
            <a:r>
              <a:rPr lang="en-US" sz="1200" dirty="0" smtClean="0">
                <a:latin typeface="+mn-lt"/>
              </a:rPr>
              <a:t>, </a:t>
            </a:r>
            <a:r>
              <a:rPr lang="en-US" sz="1200" b="1" dirty="0" smtClean="0">
                <a:latin typeface="+mn-lt"/>
              </a:rPr>
              <a:t>wait( )</a:t>
            </a:r>
            <a:r>
              <a:rPr lang="en-US" sz="1200" dirty="0" smtClean="0">
                <a:latin typeface="+mn-lt"/>
              </a:rPr>
              <a:t> suspends execution until the </a:t>
            </a:r>
            <a:r>
              <a:rPr lang="en-US" sz="1200" b="1" dirty="0" smtClean="0">
                <a:latin typeface="+mn-lt"/>
              </a:rPr>
              <a:t>Client</a:t>
            </a:r>
            <a:r>
              <a:rPr lang="en-US" sz="1200" dirty="0" smtClean="0">
                <a:latin typeface="+mn-lt"/>
              </a:rPr>
              <a:t> has read the item from the queue. When execution resumes, the next item of data is put in the queue, and </a:t>
            </a:r>
            <a:r>
              <a:rPr lang="en-US" sz="1200" b="1" dirty="0" smtClean="0">
                <a:latin typeface="+mn-lt"/>
              </a:rPr>
              <a:t>notify( ) </a:t>
            </a:r>
            <a:r>
              <a:rPr lang="en-US" sz="1200" dirty="0" smtClean="0">
                <a:latin typeface="+mn-lt"/>
              </a:rPr>
              <a:t>is called. This tells the </a:t>
            </a:r>
            <a:r>
              <a:rPr lang="en-US" sz="1200" b="1" dirty="0" smtClean="0">
                <a:latin typeface="+mn-lt"/>
              </a:rPr>
              <a:t>Client</a:t>
            </a:r>
            <a:r>
              <a:rPr lang="en-US" sz="1200" dirty="0" smtClean="0">
                <a:latin typeface="+mn-lt"/>
              </a:rPr>
              <a:t> that it should now read it.</a:t>
            </a:r>
          </a:p>
          <a:p>
            <a:pPr eaLnBrk="1" hangingPunct="1">
              <a:lnSpc>
                <a:spcPct val="90000"/>
              </a:lnSpc>
            </a:pPr>
            <a:r>
              <a:rPr lang="en-US" sz="1200" dirty="0" smtClean="0">
                <a:latin typeface="+mn-lt"/>
              </a:rPr>
              <a:t>Here is some output from this program, which demonstrates</a:t>
            </a:r>
            <a:r>
              <a:rPr lang="en-US" sz="1200" baseline="0" dirty="0" smtClean="0">
                <a:latin typeface="+mn-lt"/>
              </a:rPr>
              <a:t> the synchronous behavior of these two threads</a:t>
            </a:r>
            <a:r>
              <a:rPr lang="en-US" sz="1200" dirty="0" smtClean="0">
                <a:latin typeface="+mn-lt"/>
              </a:rPr>
              <a:t>:</a:t>
            </a:r>
          </a:p>
          <a:p>
            <a:pPr eaLnBrk="1" hangingPunct="1">
              <a:lnSpc>
                <a:spcPct val="90000"/>
              </a:lnSpc>
            </a:pPr>
            <a:r>
              <a:rPr lang="en-US" sz="1200" dirty="0" smtClean="0">
                <a:latin typeface="+mn-lt"/>
              </a:rPr>
              <a:t>Put: 1</a:t>
            </a:r>
          </a:p>
          <a:p>
            <a:pPr eaLnBrk="1" hangingPunct="1">
              <a:lnSpc>
                <a:spcPct val="90000"/>
              </a:lnSpc>
            </a:pPr>
            <a:r>
              <a:rPr lang="en-US" sz="1200" dirty="0" smtClean="0">
                <a:latin typeface="+mn-lt"/>
              </a:rPr>
              <a:t>Got:1</a:t>
            </a:r>
          </a:p>
          <a:p>
            <a:pPr eaLnBrk="1" hangingPunct="1">
              <a:lnSpc>
                <a:spcPct val="90000"/>
              </a:lnSpc>
            </a:pPr>
            <a:r>
              <a:rPr lang="en-US" sz="1200" dirty="0" smtClean="0">
                <a:latin typeface="+mn-lt"/>
              </a:rPr>
              <a:t>Put: 2</a:t>
            </a:r>
          </a:p>
          <a:p>
            <a:pPr eaLnBrk="1" hangingPunct="1">
              <a:lnSpc>
                <a:spcPct val="90000"/>
              </a:lnSpc>
            </a:pPr>
            <a:r>
              <a:rPr lang="en-US" sz="1200" dirty="0" smtClean="0">
                <a:latin typeface="+mn-lt"/>
              </a:rPr>
              <a:t>Got:2</a:t>
            </a:r>
          </a:p>
          <a:p>
            <a:pPr eaLnBrk="1" hangingPunct="1">
              <a:lnSpc>
                <a:spcPct val="90000"/>
              </a:lnSpc>
            </a:pPr>
            <a:r>
              <a:rPr lang="en-US" sz="1200" dirty="0" smtClean="0">
                <a:latin typeface="+mn-lt"/>
              </a:rPr>
              <a:t>Put: 3</a:t>
            </a:r>
          </a:p>
          <a:p>
            <a:pPr eaLnBrk="1" hangingPunct="1">
              <a:lnSpc>
                <a:spcPct val="90000"/>
              </a:lnSpc>
            </a:pPr>
            <a:r>
              <a:rPr lang="en-US" sz="1200" dirty="0" smtClean="0">
                <a:latin typeface="+mn-lt"/>
              </a:rPr>
              <a:t>Got:3</a:t>
            </a:r>
          </a:p>
          <a:p>
            <a:pPr eaLnBrk="1" hangingPunct="1">
              <a:lnSpc>
                <a:spcPct val="90000"/>
              </a:lnSpc>
            </a:pPr>
            <a:r>
              <a:rPr lang="en-US" sz="1200" dirty="0" smtClean="0">
                <a:latin typeface="+mn-lt"/>
              </a:rPr>
              <a:t>Put: 4</a:t>
            </a:r>
          </a:p>
          <a:p>
            <a:pPr eaLnBrk="1" hangingPunct="1">
              <a:lnSpc>
                <a:spcPct val="90000"/>
              </a:lnSpc>
            </a:pPr>
            <a:r>
              <a:rPr lang="en-US" sz="1200" dirty="0" smtClean="0">
                <a:latin typeface="+mn-lt"/>
              </a:rPr>
              <a:t>Got:4</a:t>
            </a:r>
          </a:p>
          <a:p>
            <a:pPr eaLnBrk="1" hangingPunct="1">
              <a:lnSpc>
                <a:spcPct val="90000"/>
              </a:lnSpc>
            </a:pPr>
            <a:r>
              <a:rPr lang="en-US" sz="1200" dirty="0" smtClean="0">
                <a:latin typeface="+mn-lt"/>
              </a:rPr>
              <a:t>Put: 5</a:t>
            </a:r>
          </a:p>
          <a:p>
            <a:pPr eaLnBrk="1" hangingPunct="1">
              <a:lnSpc>
                <a:spcPct val="90000"/>
              </a:lnSpc>
            </a:pPr>
            <a:r>
              <a:rPr lang="en-US" sz="1200" dirty="0" smtClean="0">
                <a:latin typeface="+mn-lt"/>
              </a:rPr>
              <a:t>Got:5</a:t>
            </a:r>
          </a:p>
          <a:p>
            <a:pPr eaLnBrk="1" hangingPunct="1">
              <a:lnSpc>
                <a:spcPct val="90000"/>
              </a:lnSpc>
            </a:pPr>
            <a:endParaRPr lang="en-US" sz="1200" dirty="0" smtClean="0">
              <a:latin typeface="+mn-l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37</a:t>
            </a:fld>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Slide Image Placeholder 1"/>
          <p:cNvSpPr>
            <a:spLocks noGrp="1" noRot="1" noChangeAspect="1" noTextEdit="1"/>
          </p:cNvSpPr>
          <p:nvPr>
            <p:ph type="sldImg"/>
          </p:nvPr>
        </p:nvSpPr>
        <p:spPr>
          <a:ln/>
        </p:spPr>
      </p:sp>
      <p:sp>
        <p:nvSpPr>
          <p:cNvPr id="407555" name="Notes Placeholder 2"/>
          <p:cNvSpPr>
            <a:spLocks noGrp="1"/>
          </p:cNvSpPr>
          <p:nvPr>
            <p:ph type="body" idx="1"/>
          </p:nvPr>
        </p:nvSpPr>
        <p:spPr>
          <a:noFill/>
          <a:ln/>
        </p:spPr>
        <p:txBody>
          <a:bodyPr/>
          <a:lstStyle/>
          <a:p>
            <a:pPr eaLnBrk="1" hangingPunct="1"/>
            <a:endParaRPr lang="en-US" smtClean="0"/>
          </a:p>
        </p:txBody>
      </p:sp>
      <p:sp>
        <p:nvSpPr>
          <p:cNvPr id="407556" name="Slide Number Placeholder 3"/>
          <p:cNvSpPr>
            <a:spLocks noGrp="1"/>
          </p:cNvSpPr>
          <p:nvPr>
            <p:ph type="sldNum" sz="quarter" idx="5"/>
          </p:nvPr>
        </p:nvSpPr>
        <p:spPr>
          <a:noFill/>
        </p:spPr>
        <p:txBody>
          <a:bodyPr/>
          <a:lstStyle/>
          <a:p>
            <a:fld id="{1516C1D0-7F31-4359-B1F4-334A1360AE8D}" type="slidenum">
              <a:rPr lang="en-GB" smtClean="0"/>
              <a:pPr/>
              <a:t>38</a:t>
            </a:fld>
            <a:endParaRPr lang="en-GB"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34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914400" eaLnBrk="1" hangingPunct="1"/>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p:spPr>
        <p:txBody>
          <a:bodyPr/>
          <a:lstStyle/>
          <a:p>
            <a:fld id="{1515A346-3FB7-4682-99C3-220F622DB608}" type="slidenum">
              <a:rPr lang="en-GB" smtClean="0"/>
              <a:pPr/>
              <a:t>5</a:t>
            </a:fld>
            <a:endParaRPr lang="en-GB" smtClean="0"/>
          </a:p>
        </p:txBody>
      </p:sp>
      <p:sp>
        <p:nvSpPr>
          <p:cNvPr id="335875" name="Rectangle 2"/>
          <p:cNvSpPr>
            <a:spLocks noGrp="1" noRot="1" noChangeAspect="1" noChangeArrowheads="1" noTextEdit="1"/>
          </p:cNvSpPr>
          <p:nvPr>
            <p:ph type="sldImg"/>
          </p:nvPr>
        </p:nvSpPr>
        <p:spPr>
          <a:xfrm>
            <a:off x="1144588" y="685800"/>
            <a:ext cx="4572000" cy="3429000"/>
          </a:xfrm>
          <a:ln/>
        </p:spPr>
      </p:sp>
      <p:sp>
        <p:nvSpPr>
          <p:cNvPr id="335876" name="Rectangle 3"/>
          <p:cNvSpPr>
            <a:spLocks noGrp="1" noChangeArrowheads="1"/>
          </p:cNvSpPr>
          <p:nvPr>
            <p:ph type="body" idx="1"/>
          </p:nvPr>
        </p:nvSpPr>
        <p:spPr>
          <a:xfrm>
            <a:off x="687269" y="4343913"/>
            <a:ext cx="5485094" cy="4114361"/>
          </a:xfrm>
          <a:noFill/>
          <a:ln>
            <a:noFill/>
          </a:ln>
        </p:spPr>
        <p:txBody>
          <a:bodyPr/>
          <a:lstStyle/>
          <a:p>
            <a:pPr eaLnBrk="1" hangingPunct="1"/>
            <a:r>
              <a:rPr lang="en-US" sz="1200" dirty="0" smtClean="0">
                <a:latin typeface="+mn-lt"/>
              </a:rPr>
              <a:t>One factor could be the way the operating system implements multitasking which can affect the relative availability of CPU time. We must remember that Java programs can be executed in a wide range of operating system environments, and some of these OS environments implement multitasking fundamentally than others. </a:t>
            </a:r>
          </a:p>
          <a:p>
            <a:pPr eaLnBrk="1" hangingPunct="1"/>
            <a:endParaRPr lang="en-US" sz="1200" dirty="0" smtClean="0">
              <a:latin typeface="+mn-l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p:spPr>
        <p:txBody>
          <a:bodyPr/>
          <a:lstStyle/>
          <a:p>
            <a:fld id="{8EC18EBE-9D2B-4B0A-B710-C290BEE8D52E}" type="slidenum">
              <a:rPr lang="en-GB" smtClean="0"/>
              <a:pPr/>
              <a:t>6</a:t>
            </a:fld>
            <a:endParaRPr lang="en-GB" smtClean="0"/>
          </a:p>
        </p:txBody>
      </p:sp>
      <p:sp>
        <p:nvSpPr>
          <p:cNvPr id="337923" name="Rectangle 2"/>
          <p:cNvSpPr>
            <a:spLocks noGrp="1" noRot="1" noChangeAspect="1" noChangeArrowheads="1" noTextEdit="1"/>
          </p:cNvSpPr>
          <p:nvPr>
            <p:ph type="sldImg"/>
          </p:nvPr>
        </p:nvSpPr>
        <p:spPr>
          <a:xfrm>
            <a:off x="1144588" y="685800"/>
            <a:ext cx="4572000" cy="3429000"/>
          </a:xfrm>
          <a:ln/>
        </p:spPr>
      </p:sp>
      <p:sp>
        <p:nvSpPr>
          <p:cNvPr id="337924" name="Rectangle 3"/>
          <p:cNvSpPr>
            <a:spLocks noGrp="1" noChangeArrowheads="1"/>
          </p:cNvSpPr>
          <p:nvPr>
            <p:ph type="body" idx="1"/>
          </p:nvPr>
        </p:nvSpPr>
        <p:spPr>
          <a:xfrm>
            <a:off x="687269" y="4343913"/>
            <a:ext cx="5485094" cy="4114361"/>
          </a:xfrm>
          <a:noFill/>
          <a:ln>
            <a:noFill/>
          </a:ln>
        </p:spPr>
        <p:txBody>
          <a:bodyPr/>
          <a:lstStyle/>
          <a:p>
            <a:pPr eaLnBrk="1" hangingPunct="1"/>
            <a:r>
              <a:rPr lang="en-US" sz="1200" i="1" dirty="0" smtClean="0">
                <a:latin typeface="+mn-lt"/>
              </a:rPr>
              <a:t>level</a:t>
            </a:r>
            <a:r>
              <a:rPr lang="en-US" sz="1200" dirty="0" smtClean="0">
                <a:latin typeface="+mn-lt"/>
              </a:rPr>
              <a:t> is the new priority setting for the thread. The value of </a:t>
            </a:r>
            <a:r>
              <a:rPr lang="en-US" sz="1200" i="1" dirty="0" smtClean="0">
                <a:latin typeface="+mn-lt"/>
              </a:rPr>
              <a:t>level </a:t>
            </a:r>
            <a:r>
              <a:rPr lang="en-US" sz="1200" dirty="0" smtClean="0">
                <a:latin typeface="+mn-lt"/>
              </a:rPr>
              <a:t>should</a:t>
            </a:r>
            <a:r>
              <a:rPr lang="en-US" sz="1200" baseline="0" dirty="0" smtClean="0">
                <a:latin typeface="+mn-lt"/>
              </a:rPr>
              <a:t> be between </a:t>
            </a:r>
            <a:r>
              <a:rPr lang="en-US" sz="1200" dirty="0" smtClean="0">
                <a:latin typeface="+mn-lt"/>
              </a:rPr>
              <a:t>1(</a:t>
            </a:r>
            <a:r>
              <a:rPr lang="en-US" sz="1200" b="1" dirty="0" smtClean="0">
                <a:latin typeface="+mn-lt"/>
              </a:rPr>
              <a:t>MIN_PRIORITY)</a:t>
            </a:r>
            <a:r>
              <a:rPr lang="en-US" sz="1200" dirty="0" smtClean="0">
                <a:latin typeface="+mn-lt"/>
              </a:rPr>
              <a:t> and 10(</a:t>
            </a:r>
            <a:r>
              <a:rPr lang="en-US" sz="1200" b="1" dirty="0" smtClean="0">
                <a:latin typeface="+mn-lt"/>
              </a:rPr>
              <a:t>MAX_PRIORITY)</a:t>
            </a:r>
            <a:r>
              <a:rPr lang="en-US" sz="1200" dirty="0" smtClean="0">
                <a:latin typeface="+mn-lt"/>
              </a:rPr>
              <a:t>. 10 is the highest priority. 1 is the lowest. The normal priority is 5. If you want to have the default priority, specify </a:t>
            </a:r>
            <a:r>
              <a:rPr lang="en-US" sz="1200" b="1" dirty="0" smtClean="0">
                <a:latin typeface="+mn-lt"/>
              </a:rPr>
              <a:t>NORM_PRIORITY</a:t>
            </a:r>
            <a:r>
              <a:rPr lang="en-US" sz="1200" dirty="0" smtClean="0">
                <a:latin typeface="+mn-lt"/>
              </a:rPr>
              <a:t> which is 5. For our convenience, </a:t>
            </a:r>
            <a:r>
              <a:rPr lang="en-US" sz="1200" b="1" dirty="0" err="1" smtClean="0">
                <a:latin typeface="+mn-lt"/>
              </a:rPr>
              <a:t>java.lang.Thread</a:t>
            </a:r>
            <a:r>
              <a:rPr lang="en-US" sz="1200" b="1" dirty="0" smtClean="0">
                <a:latin typeface="+mn-lt"/>
              </a:rPr>
              <a:t> </a:t>
            </a:r>
            <a:r>
              <a:rPr lang="en-US" sz="1200" dirty="0" smtClean="0">
                <a:latin typeface="+mn-lt"/>
              </a:rPr>
              <a:t>defines three </a:t>
            </a:r>
            <a:r>
              <a:rPr lang="en-US" sz="1200" b="1" dirty="0" smtClean="0">
                <a:latin typeface="+mn-lt"/>
              </a:rPr>
              <a:t>final</a:t>
            </a:r>
            <a:r>
              <a:rPr lang="en-US" sz="1200" dirty="0" smtClean="0">
                <a:latin typeface="+mn-lt"/>
              </a:rPr>
              <a:t> constants that can be used to set priorities. </a:t>
            </a:r>
          </a:p>
          <a:p>
            <a:pPr eaLnBrk="1" hangingPunct="1"/>
            <a:endParaRPr lang="en-US" sz="1200" b="1" dirty="0" smtClean="0">
              <a:latin typeface="+mn-lt"/>
            </a:endParaRPr>
          </a:p>
          <a:p>
            <a:pPr eaLnBrk="1" hangingPunct="1"/>
            <a:r>
              <a:rPr lang="en-US" sz="1200" b="1" dirty="0" smtClean="0">
                <a:latin typeface="+mn-lt"/>
              </a:rPr>
              <a:t>MAX_PRIORITY</a:t>
            </a:r>
            <a:r>
              <a:rPr lang="en-US" sz="1200" dirty="0" smtClean="0">
                <a:latin typeface="+mn-lt"/>
              </a:rPr>
              <a:t> = 10;</a:t>
            </a:r>
          </a:p>
          <a:p>
            <a:pPr eaLnBrk="1" hangingPunct="1"/>
            <a:r>
              <a:rPr lang="en-US" sz="1200" b="1" dirty="0" smtClean="0">
                <a:latin typeface="+mn-lt"/>
              </a:rPr>
              <a:t>MIN_PRIORITY</a:t>
            </a:r>
            <a:r>
              <a:rPr lang="en-US" sz="1200" dirty="0" smtClean="0">
                <a:latin typeface="+mn-lt"/>
              </a:rPr>
              <a:t> = 1;</a:t>
            </a:r>
          </a:p>
          <a:p>
            <a:pPr eaLnBrk="1" hangingPunct="1"/>
            <a:r>
              <a:rPr lang="en-US" sz="1200" b="1" dirty="0" smtClean="0">
                <a:latin typeface="+mn-lt"/>
              </a:rPr>
              <a:t>NORM_PRIORITY</a:t>
            </a:r>
            <a:r>
              <a:rPr lang="en-US" sz="1200" dirty="0" smtClean="0">
                <a:latin typeface="+mn-lt"/>
              </a:rPr>
              <a:t> = 5;</a:t>
            </a:r>
          </a:p>
          <a:p>
            <a:pPr eaLnBrk="1" hangingPunct="1"/>
            <a:endParaRPr lang="en-US" sz="1200" dirty="0" smtClean="0">
              <a:latin typeface="+mn-lt"/>
            </a:endParaRPr>
          </a:p>
          <a:p>
            <a:pPr eaLnBrk="1" hangingPunct="1"/>
            <a:r>
              <a:rPr lang="en-US" sz="1200" dirty="0" smtClean="0">
                <a:latin typeface="+mn-lt"/>
              </a:rPr>
              <a:t>We</a:t>
            </a:r>
            <a:r>
              <a:rPr lang="en-US" sz="1200" baseline="0" dirty="0" smtClean="0">
                <a:latin typeface="+mn-lt"/>
              </a:rPr>
              <a:t> can expect more CPU time for higher priority threads.</a:t>
            </a:r>
            <a:endParaRPr lang="en-US" sz="1200" dirty="0" smtClean="0">
              <a:latin typeface="+mn-lt"/>
            </a:endParaRPr>
          </a:p>
          <a:p>
            <a:pPr eaLnBrk="1" hangingPunct="1"/>
            <a:endParaRPr lang="en-US" sz="1200" dirty="0" smtClean="0">
              <a:latin typeface="+mn-lt"/>
            </a:endParaRPr>
          </a:p>
          <a:p>
            <a:pPr eaLnBrk="1" hangingPunct="1"/>
            <a:endParaRPr lang="en-GB" sz="1200" dirty="0" smtClean="0">
              <a:latin typeface="+mn-l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4704AA71-C613-6B42-8773-688627DE3311}"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p:spPr>
        <p:txBody>
          <a:bodyPr/>
          <a:lstStyle/>
          <a:p>
            <a:fld id="{59003E3F-E053-47BA-90DF-3826C40EA234}" type="slidenum">
              <a:rPr lang="en-GB" smtClean="0"/>
              <a:pPr/>
              <a:t>9</a:t>
            </a:fld>
            <a:endParaRPr lang="en-GB" smtClean="0"/>
          </a:p>
        </p:txBody>
      </p:sp>
      <p:sp>
        <p:nvSpPr>
          <p:cNvPr id="338947" name="Rectangle 2"/>
          <p:cNvSpPr>
            <a:spLocks noGrp="1" noRot="1" noChangeAspect="1" noChangeArrowheads="1" noTextEdit="1"/>
          </p:cNvSpPr>
          <p:nvPr>
            <p:ph type="sldImg"/>
          </p:nvPr>
        </p:nvSpPr>
        <p:spPr>
          <a:ln/>
        </p:spPr>
      </p:sp>
      <p:sp>
        <p:nvSpPr>
          <p:cNvPr id="338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a:noFill/>
        </p:spPr>
        <p:txBody>
          <a:bodyPr/>
          <a:lstStyle/>
          <a:p>
            <a:fld id="{67538E2C-4F02-47E1-8439-6A8FC4AF9C5F}" type="slidenum">
              <a:rPr lang="en-GB" smtClean="0"/>
              <a:pPr/>
              <a:t>10</a:t>
            </a:fld>
            <a:endParaRPr lang="en-GB" smtClean="0"/>
          </a:p>
        </p:txBody>
      </p:sp>
      <p:sp>
        <p:nvSpPr>
          <p:cNvPr id="354307" name="Rectangle 2"/>
          <p:cNvSpPr>
            <a:spLocks noGrp="1" noRot="1" noChangeAspect="1" noChangeArrowheads="1" noTextEdit="1"/>
          </p:cNvSpPr>
          <p:nvPr>
            <p:ph type="sldImg"/>
          </p:nvPr>
        </p:nvSpPr>
        <p:spPr>
          <a:ln/>
        </p:spPr>
      </p:sp>
      <p:sp>
        <p:nvSpPr>
          <p:cNvPr id="3543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5/22/2016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Green">
    <p:spTree>
      <p:nvGrpSpPr>
        <p:cNvPr id="1" name=""/>
        <p:cNvGrpSpPr/>
        <p:nvPr/>
      </p:nvGrpSpPr>
      <p:grpSpPr>
        <a:xfrm>
          <a:off x="0" y="0"/>
          <a:ext cx="0" cy="0"/>
          <a:chOff x="0" y="0"/>
          <a:chExt cx="0" cy="0"/>
        </a:xfrm>
      </p:grpSpPr>
      <p:sp>
        <p:nvSpPr>
          <p:cNvPr id="15"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title"/>
          </p:nvPr>
        </p:nvSpPr>
        <p:spPr>
          <a:xfrm>
            <a:off x="3541"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gent Yellow">
    <p:spTree>
      <p:nvGrpSpPr>
        <p:cNvPr id="1" name=""/>
        <p:cNvGrpSpPr/>
        <p:nvPr/>
      </p:nvGrpSpPr>
      <p:grpSpPr>
        <a:xfrm>
          <a:off x="0" y="0"/>
          <a:ext cx="0" cy="0"/>
          <a:chOff x="0" y="0"/>
          <a:chExt cx="0" cy="0"/>
        </a:xfrm>
      </p:grpSpPr>
      <p:sp>
        <p:nvSpPr>
          <p:cNvPr id="13"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smtClean="0"/>
              <a:t>Please use bullet points on this slide when the content is heavy break it up into highlights, don’t use paragraphs of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Red">
    <p:spTree>
      <p:nvGrpSpPr>
        <p:cNvPr id="1" name=""/>
        <p:cNvGrpSpPr/>
        <p:nvPr/>
      </p:nvGrpSpPr>
      <p:grpSpPr>
        <a:xfrm>
          <a:off x="0" y="0"/>
          <a:ext cx="0" cy="0"/>
          <a:chOff x="0" y="0"/>
          <a:chExt cx="0" cy="0"/>
        </a:xfrm>
      </p:grpSpPr>
      <p:sp>
        <p:nvSpPr>
          <p:cNvPr id="14"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ntent Voilet">
    <p:spTree>
      <p:nvGrpSpPr>
        <p:cNvPr id="1" name=""/>
        <p:cNvGrpSpPr/>
        <p:nvPr/>
      </p:nvGrpSpPr>
      <p:grpSpPr>
        <a:xfrm>
          <a:off x="0" y="0"/>
          <a:ext cx="0" cy="0"/>
          <a:chOff x="0" y="0"/>
          <a:chExt cx="0" cy="0"/>
        </a:xfrm>
      </p:grpSpPr>
      <p:sp>
        <p:nvSpPr>
          <p:cNvPr id="13"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5/22/2016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5/22/2016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8"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5/22/2016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hyperlink" Target="http://images.google.co.in/imgres?imgurl=http://static.flickr.com/60/158960486_a0ae1ead75.jpg&amp;imgrefurl=http://foodbloggin.com/?author=16&amp;h=375&amp;w=500&amp;sz=109&amp;hl=en&amp;start=1&amp;tbnid=CsKxa7nbNjs3SM:&amp;tbnh=98&amp;tbnw=130&amp;prev=/images?q=stale++burger&amp;svnum=10&amp;hl=en&amp;lr=&amp;sa=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jpeg"/></Relationships>
</file>

<file path=ppt/slides/_rels/slide1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images.google.co.in/imgres?imgurl=http://www.puzzleworld.org/PuzzleWorld/puz/img/wooden_lock_1.jpg&amp;imgrefurl=http://www.puzzleworld.org/PuzzleWorld/puz/wooden_lock.htm&amp;h=294&amp;w=300&amp;sz=12&amp;hl=en&amp;start=11&amp;tbnid=fIfxXcZ2jMHEbM:&amp;tbnh=114&amp;tbnw=116&amp;prev=/images?q=lock+&amp;svnum=10&amp;hl=en&amp;lr=&amp;sa=G" TargetMode="External"/><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eg"/><Relationship Id="rId10" Type="http://schemas.openxmlformats.org/officeDocument/2006/relationships/image" Target="../media/image11.jpeg"/><Relationship Id="rId4" Type="http://schemas.openxmlformats.org/officeDocument/2006/relationships/image" Target="../media/image9.jpeg"/><Relationship Id="rId9"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hyperlink" Target="http://java.sun.com/docs/books/jls/third_edition/html/lexical.html" TargetMode="External"/><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Multithreading</a:t>
            </a:r>
            <a:endParaRPr lang="en-US" dirty="0"/>
          </a:p>
        </p:txBody>
      </p:sp>
      <p:sp>
        <p:nvSpPr>
          <p:cNvPr id="3" name="Subtitle 2"/>
          <p:cNvSpPr>
            <a:spLocks noGrp="1"/>
          </p:cNvSpPr>
          <p:nvPr>
            <p:ph type="subTitle" idx="1"/>
          </p:nvPr>
        </p:nvSpPr>
        <p:spPr/>
        <p:txBody>
          <a:bodyPr/>
          <a:lstStyle/>
          <a:p>
            <a:r>
              <a:rPr lang="en-US" dirty="0" smtClean="0">
                <a:solidFill>
                  <a:schemeClr val="tx1"/>
                </a:solidFill>
                <a:latin typeface="Arial" charset="0"/>
                <a:cs typeface="Arial" charset="0"/>
              </a:rPr>
              <a:t>Part-II</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3"/>
          <p:cNvSpPr>
            <a:spLocks noGrp="1"/>
          </p:cNvSpPr>
          <p:nvPr>
            <p:ph idx="1"/>
          </p:nvPr>
        </p:nvSpPr>
        <p:spPr>
          <a:xfrm>
            <a:off x="457200" y="990600"/>
            <a:ext cx="8229600" cy="5029200"/>
          </a:xfrm>
        </p:spPr>
        <p:txBody>
          <a:bodyPr>
            <a:normAutofit fontScale="92500"/>
          </a:bodyPr>
          <a:lstStyle/>
          <a:p>
            <a:pPr algn="just"/>
            <a:r>
              <a:rPr sz="2800" dirty="0" smtClean="0">
                <a:latin typeface="+mn-lt"/>
                <a:cs typeface="Arial" charset="0"/>
              </a:rPr>
              <a:t>It is normal for threads to be sharing objects and data</a:t>
            </a:r>
          </a:p>
          <a:p>
            <a:pPr algn="just"/>
            <a:endParaRPr sz="1000" dirty="0" smtClean="0">
              <a:latin typeface="+mn-lt"/>
              <a:cs typeface="Arial" charset="0"/>
            </a:endParaRPr>
          </a:p>
          <a:p>
            <a:pPr algn="just"/>
            <a:r>
              <a:rPr sz="2800" dirty="0" smtClean="0">
                <a:latin typeface="+mn-lt"/>
                <a:cs typeface="Arial" charset="0"/>
              </a:rPr>
              <a:t>Different threads shouldn’t try to access and change the same data at the same time</a:t>
            </a:r>
          </a:p>
          <a:p>
            <a:pPr algn="just"/>
            <a:endParaRPr sz="1000" dirty="0" smtClean="0">
              <a:latin typeface="+mn-lt"/>
              <a:cs typeface="Arial" charset="0"/>
            </a:endParaRPr>
          </a:p>
          <a:p>
            <a:pPr algn="just"/>
            <a:r>
              <a:rPr sz="2800" dirty="0" smtClean="0">
                <a:latin typeface="+mn-lt"/>
                <a:cs typeface="Arial" charset="0"/>
              </a:rPr>
              <a:t>Threads must therefore be synchronized</a:t>
            </a:r>
          </a:p>
          <a:p>
            <a:pPr algn="just"/>
            <a:endParaRPr sz="1000" dirty="0" smtClean="0">
              <a:latin typeface="+mn-lt"/>
              <a:cs typeface="Arial" charset="0"/>
            </a:endParaRPr>
          </a:p>
          <a:p>
            <a:pPr algn="just"/>
            <a:r>
              <a:rPr sz="2800" dirty="0" smtClean="0">
                <a:latin typeface="+mn-lt"/>
                <a:cs typeface="Arial" charset="0"/>
              </a:rPr>
              <a:t>For example, imagine a Java application where one thread (which let us assume as </a:t>
            </a:r>
            <a:r>
              <a:rPr lang="en-US" sz="2800" dirty="0" smtClean="0">
                <a:latin typeface="+mn-lt"/>
                <a:cs typeface="Arial" charset="0"/>
              </a:rPr>
              <a:t>Producer</a:t>
            </a:r>
            <a:r>
              <a:rPr sz="2800" dirty="0" smtClean="0">
                <a:latin typeface="+mn-lt"/>
                <a:cs typeface="Arial" charset="0"/>
              </a:rPr>
              <a:t>) writes data to a data structure, while a second thread (consider this as Consumer) reads data from the data structure</a:t>
            </a:r>
          </a:p>
        </p:txBody>
      </p:sp>
      <p:sp>
        <p:nvSpPr>
          <p:cNvPr id="214019" name="Rectangle 2"/>
          <p:cNvSpPr>
            <a:spLocks noGrp="1"/>
          </p:cNvSpPr>
          <p:nvPr>
            <p:ph type="title"/>
          </p:nvPr>
        </p:nvSpPr>
        <p:spPr>
          <a:xfrm>
            <a:off x="0" y="0"/>
            <a:ext cx="7562850" cy="615553"/>
          </a:xfrm>
        </p:spPr>
        <p:txBody>
          <a:bodyPr>
            <a:spAutoFit/>
          </a:bodyPr>
          <a:lstStyle/>
          <a:p>
            <a:r>
              <a:rPr sz="3400" dirty="0" smtClean="0">
                <a:latin typeface="+mj-lt"/>
                <a:cs typeface="Arial" charset="0"/>
              </a:rPr>
              <a:t>Synchronization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3"/>
          <p:cNvSpPr>
            <a:spLocks noGrp="1"/>
          </p:cNvSpPr>
          <p:nvPr>
            <p:ph idx="1"/>
          </p:nvPr>
        </p:nvSpPr>
        <p:spPr>
          <a:xfrm>
            <a:off x="365125" y="1019783"/>
            <a:ext cx="8229600" cy="5029200"/>
          </a:xfrm>
        </p:spPr>
        <p:txBody>
          <a:bodyPr/>
          <a:lstStyle/>
          <a:p>
            <a:pPr algn="just">
              <a:spcBef>
                <a:spcPct val="0"/>
              </a:spcBef>
              <a:buFont typeface="Wingdings" pitchFamily="2" charset="2"/>
              <a:buNone/>
            </a:pPr>
            <a:r>
              <a:rPr sz="2800" dirty="0" smtClean="0">
                <a:latin typeface="+mn-lt"/>
                <a:cs typeface="Arial" charset="0"/>
              </a:rPr>
              <a:t>This example use concurrent threads that share a common resource: a data structure.</a:t>
            </a:r>
          </a:p>
          <a:p>
            <a:pPr>
              <a:spcBef>
                <a:spcPct val="0"/>
              </a:spcBef>
              <a:buFont typeface="Wingdings" pitchFamily="2" charset="2"/>
              <a:buNone/>
            </a:pPr>
            <a:endParaRPr sz="2800" dirty="0" smtClean="0">
              <a:latin typeface="+mn-lt"/>
              <a:cs typeface="Arial" charset="0"/>
            </a:endParaRPr>
          </a:p>
        </p:txBody>
      </p:sp>
      <p:sp>
        <p:nvSpPr>
          <p:cNvPr id="215043" name="Rectangle 2"/>
          <p:cNvSpPr>
            <a:spLocks noGrp="1"/>
          </p:cNvSpPr>
          <p:nvPr>
            <p:ph type="title"/>
          </p:nvPr>
        </p:nvSpPr>
        <p:spPr>
          <a:xfrm>
            <a:off x="241300" y="19455"/>
            <a:ext cx="7562850" cy="615553"/>
          </a:xfrm>
        </p:spPr>
        <p:txBody>
          <a:bodyPr>
            <a:spAutoFit/>
          </a:bodyPr>
          <a:lstStyle/>
          <a:p>
            <a:r>
              <a:rPr sz="3400" dirty="0" smtClean="0">
                <a:latin typeface="+mj-lt"/>
                <a:cs typeface="Arial" charset="0"/>
              </a:rPr>
              <a:t>Synchronization (Contd.).</a:t>
            </a:r>
          </a:p>
        </p:txBody>
      </p:sp>
      <p:sp>
        <p:nvSpPr>
          <p:cNvPr id="215044" name="Oval 4"/>
          <p:cNvSpPr>
            <a:spLocks noChangeArrowheads="1"/>
          </p:cNvSpPr>
          <p:nvPr/>
        </p:nvSpPr>
        <p:spPr bwMode="auto">
          <a:xfrm>
            <a:off x="2438400" y="2590800"/>
            <a:ext cx="3962400" cy="3429000"/>
          </a:xfrm>
          <a:prstGeom prst="ellipse">
            <a:avLst/>
          </a:prstGeom>
          <a:solidFill>
            <a:srgbClr val="FFFFFF"/>
          </a:solidFill>
          <a:ln w="9525">
            <a:solidFill>
              <a:srgbClr val="000000"/>
            </a:solidFill>
            <a:round/>
            <a:headEnd/>
            <a:tailEnd/>
          </a:ln>
        </p:spPr>
        <p:txBody>
          <a:bodyPr/>
          <a:lstStyle/>
          <a:p>
            <a:pPr marL="342900" indent="-342900" algn="ctr" eaLnBrk="0" hangingPunct="0">
              <a:spcBef>
                <a:spcPct val="20000"/>
              </a:spcBef>
              <a:buFontTx/>
              <a:buChar char="•"/>
            </a:pPr>
            <a:endParaRPr lang="en-US" sz="2800">
              <a:latin typeface="Times New Roman" pitchFamily="18" charset="0"/>
            </a:endParaRPr>
          </a:p>
        </p:txBody>
      </p:sp>
      <p:sp>
        <p:nvSpPr>
          <p:cNvPr id="215045" name="Rectangle 5"/>
          <p:cNvSpPr>
            <a:spLocks noChangeArrowheads="1"/>
          </p:cNvSpPr>
          <p:nvPr/>
        </p:nvSpPr>
        <p:spPr bwMode="auto">
          <a:xfrm>
            <a:off x="2819400" y="4148138"/>
            <a:ext cx="1477963" cy="457200"/>
          </a:xfrm>
          <a:prstGeom prst="rect">
            <a:avLst/>
          </a:prstGeom>
          <a:solidFill>
            <a:srgbClr val="FFFFFF"/>
          </a:solidFill>
          <a:ln w="9525">
            <a:solidFill>
              <a:srgbClr val="000000"/>
            </a:solidFill>
            <a:miter lim="800000"/>
            <a:headEnd/>
            <a:tailEnd/>
          </a:ln>
        </p:spPr>
        <p:txBody>
          <a:bodyPr/>
          <a:lstStyle/>
          <a:p>
            <a:pPr marL="342900" indent="-342900" eaLnBrk="0" hangingPunct="0">
              <a:spcBef>
                <a:spcPct val="20000"/>
              </a:spcBef>
            </a:pPr>
            <a:r>
              <a:rPr lang="en-US" sz="1000" b="1">
                <a:latin typeface="Verdana" pitchFamily="34" charset="0"/>
              </a:rPr>
              <a:t>Synchronized method m1</a:t>
            </a:r>
          </a:p>
        </p:txBody>
      </p:sp>
      <p:sp>
        <p:nvSpPr>
          <p:cNvPr id="215046" name="Rectangle 6"/>
          <p:cNvSpPr>
            <a:spLocks noChangeArrowheads="1"/>
          </p:cNvSpPr>
          <p:nvPr/>
        </p:nvSpPr>
        <p:spPr bwMode="auto">
          <a:xfrm>
            <a:off x="4479925" y="4148138"/>
            <a:ext cx="1463675" cy="457200"/>
          </a:xfrm>
          <a:prstGeom prst="rect">
            <a:avLst/>
          </a:prstGeom>
          <a:solidFill>
            <a:srgbClr val="FFFFFF"/>
          </a:solidFill>
          <a:ln w="9525">
            <a:solidFill>
              <a:srgbClr val="000000"/>
            </a:solidFill>
            <a:miter lim="800000"/>
            <a:headEnd/>
            <a:tailEnd/>
          </a:ln>
        </p:spPr>
        <p:txBody>
          <a:bodyPr/>
          <a:lstStyle/>
          <a:p>
            <a:pPr marL="342900" indent="-342900" eaLnBrk="0" hangingPunct="0">
              <a:spcBef>
                <a:spcPct val="20000"/>
              </a:spcBef>
            </a:pPr>
            <a:r>
              <a:rPr lang="en-US" sz="1000" b="1">
                <a:latin typeface="Verdana" pitchFamily="34" charset="0"/>
              </a:rPr>
              <a:t>Synchronized method m2</a:t>
            </a:r>
          </a:p>
          <a:p>
            <a:pPr marL="342900" indent="-342900" algn="ctr" eaLnBrk="0" hangingPunct="0">
              <a:spcBef>
                <a:spcPct val="20000"/>
              </a:spcBef>
              <a:buFontTx/>
              <a:buChar char="•"/>
            </a:pPr>
            <a:endParaRPr lang="en-US" sz="1000" b="1">
              <a:latin typeface="Verdana" pitchFamily="34" charset="0"/>
            </a:endParaRPr>
          </a:p>
        </p:txBody>
      </p:sp>
      <p:sp>
        <p:nvSpPr>
          <p:cNvPr id="215047" name="Rectangle 7"/>
          <p:cNvSpPr>
            <a:spLocks noChangeArrowheads="1"/>
          </p:cNvSpPr>
          <p:nvPr/>
        </p:nvSpPr>
        <p:spPr bwMode="auto">
          <a:xfrm>
            <a:off x="3749675" y="4970463"/>
            <a:ext cx="1279525" cy="484187"/>
          </a:xfrm>
          <a:prstGeom prst="rect">
            <a:avLst/>
          </a:prstGeom>
          <a:solidFill>
            <a:srgbClr val="FFFFFF"/>
          </a:solidFill>
          <a:ln w="9525">
            <a:solidFill>
              <a:srgbClr val="000000"/>
            </a:solidFill>
            <a:miter lim="800000"/>
            <a:headEnd/>
            <a:tailEnd/>
          </a:ln>
        </p:spPr>
        <p:txBody>
          <a:bodyPr/>
          <a:lstStyle/>
          <a:p>
            <a:pPr marL="342900" indent="-342900" algn="ctr" eaLnBrk="0" hangingPunct="0">
              <a:spcBef>
                <a:spcPct val="20000"/>
              </a:spcBef>
            </a:pPr>
            <a:r>
              <a:rPr lang="en-US" sz="1000" b="1">
                <a:latin typeface="Verdana" pitchFamily="34" charset="0"/>
              </a:rPr>
              <a:t>Shared Data Structure</a:t>
            </a:r>
          </a:p>
        </p:txBody>
      </p:sp>
      <p:sp>
        <p:nvSpPr>
          <p:cNvPr id="215048" name="Line 8"/>
          <p:cNvSpPr>
            <a:spLocks noChangeShapeType="1"/>
          </p:cNvSpPr>
          <p:nvPr/>
        </p:nvSpPr>
        <p:spPr bwMode="auto">
          <a:xfrm>
            <a:off x="4022725" y="3417888"/>
            <a:ext cx="0" cy="730250"/>
          </a:xfrm>
          <a:prstGeom prst="line">
            <a:avLst/>
          </a:prstGeom>
          <a:noFill/>
          <a:ln w="9525">
            <a:solidFill>
              <a:srgbClr val="000000"/>
            </a:solidFill>
            <a:round/>
            <a:headEnd/>
            <a:tailEnd/>
          </a:ln>
        </p:spPr>
        <p:txBody>
          <a:bodyPr/>
          <a:lstStyle/>
          <a:p>
            <a:endParaRPr lang="en-US"/>
          </a:p>
        </p:txBody>
      </p:sp>
      <p:sp>
        <p:nvSpPr>
          <p:cNvPr id="215049" name="Line 9"/>
          <p:cNvSpPr>
            <a:spLocks noChangeShapeType="1"/>
          </p:cNvSpPr>
          <p:nvPr/>
        </p:nvSpPr>
        <p:spPr bwMode="auto">
          <a:xfrm>
            <a:off x="5303838" y="3417888"/>
            <a:ext cx="0" cy="730250"/>
          </a:xfrm>
          <a:prstGeom prst="line">
            <a:avLst/>
          </a:prstGeom>
          <a:noFill/>
          <a:ln w="9525">
            <a:solidFill>
              <a:srgbClr val="000000"/>
            </a:solidFill>
            <a:round/>
            <a:headEnd/>
            <a:tailEnd/>
          </a:ln>
        </p:spPr>
        <p:txBody>
          <a:bodyPr/>
          <a:lstStyle/>
          <a:p>
            <a:endParaRPr lang="en-US"/>
          </a:p>
        </p:txBody>
      </p:sp>
      <p:sp>
        <p:nvSpPr>
          <p:cNvPr id="215050" name="Text Box 10"/>
          <p:cNvSpPr txBox="1">
            <a:spLocks noChangeArrowheads="1"/>
          </p:cNvSpPr>
          <p:nvPr/>
        </p:nvSpPr>
        <p:spPr bwMode="auto">
          <a:xfrm>
            <a:off x="3657600" y="2895600"/>
            <a:ext cx="1447800" cy="304800"/>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400">
                <a:latin typeface="Verdana" pitchFamily="34" charset="0"/>
              </a:rPr>
              <a:t>Thread object</a:t>
            </a:r>
          </a:p>
        </p:txBody>
      </p:sp>
      <p:sp>
        <p:nvSpPr>
          <p:cNvPr id="215051" name="Text Box 11"/>
          <p:cNvSpPr txBox="1">
            <a:spLocks noChangeArrowheads="1"/>
          </p:cNvSpPr>
          <p:nvPr/>
        </p:nvSpPr>
        <p:spPr bwMode="auto">
          <a:xfrm>
            <a:off x="2895600" y="3205163"/>
            <a:ext cx="1447800" cy="274637"/>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200" dirty="0">
                <a:latin typeface="Verdana" pitchFamily="34" charset="0"/>
              </a:rPr>
              <a:t>Producer thread </a:t>
            </a:r>
          </a:p>
        </p:txBody>
      </p:sp>
      <p:sp>
        <p:nvSpPr>
          <p:cNvPr id="215052" name="Text Box 12"/>
          <p:cNvSpPr txBox="1">
            <a:spLocks noChangeArrowheads="1"/>
          </p:cNvSpPr>
          <p:nvPr/>
        </p:nvSpPr>
        <p:spPr bwMode="auto">
          <a:xfrm>
            <a:off x="4419600" y="3228975"/>
            <a:ext cx="1828800" cy="274638"/>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200" dirty="0">
                <a:latin typeface="Verdana" pitchFamily="34" charset="0"/>
              </a:rPr>
              <a:t>Consumer thread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3"/>
          <p:cNvSpPr>
            <a:spLocks noGrp="1"/>
          </p:cNvSpPr>
          <p:nvPr>
            <p:ph idx="1"/>
          </p:nvPr>
        </p:nvSpPr>
        <p:spPr>
          <a:xfrm>
            <a:off x="457200" y="1143000"/>
            <a:ext cx="8229600" cy="5029200"/>
          </a:xfrm>
        </p:spPr>
        <p:txBody>
          <a:bodyPr/>
          <a:lstStyle/>
          <a:p>
            <a:pPr algn="just"/>
            <a:r>
              <a:rPr sz="2800" dirty="0" smtClean="0">
                <a:latin typeface="+mn-lt"/>
                <a:cs typeface="Arial" charset="0"/>
              </a:rPr>
              <a:t>The current thread operating on the shared data structure, must be granted mutually exclusive access to the data</a:t>
            </a:r>
          </a:p>
          <a:p>
            <a:pPr algn="just">
              <a:buFont typeface="Wingdings" pitchFamily="2" charset="2"/>
              <a:buNone/>
            </a:pPr>
            <a:endParaRPr sz="2800" dirty="0" smtClean="0">
              <a:latin typeface="+mn-lt"/>
              <a:cs typeface="Arial" charset="0"/>
            </a:endParaRPr>
          </a:p>
          <a:p>
            <a:pPr algn="just"/>
            <a:r>
              <a:rPr sz="2800" dirty="0" smtClean="0">
                <a:latin typeface="+mn-lt"/>
                <a:cs typeface="Arial" charset="0"/>
              </a:rPr>
              <a:t>The current thread gets an exclusive lock on the shared data structure, or a </a:t>
            </a:r>
            <a:r>
              <a:rPr sz="2800" b="1" dirty="0" err="1" smtClean="0">
                <a:latin typeface="+mn-lt"/>
                <a:cs typeface="Arial" charset="0"/>
              </a:rPr>
              <a:t>mutex</a:t>
            </a:r>
            <a:endParaRPr sz="2800" dirty="0" smtClean="0">
              <a:latin typeface="+mn-lt"/>
              <a:cs typeface="Arial" charset="0"/>
            </a:endParaRPr>
          </a:p>
          <a:p>
            <a:pPr algn="just"/>
            <a:endParaRPr sz="2800" dirty="0" smtClean="0">
              <a:latin typeface="+mn-lt"/>
              <a:cs typeface="Arial" charset="0"/>
            </a:endParaRPr>
          </a:p>
          <a:p>
            <a:pPr algn="just"/>
            <a:r>
              <a:rPr sz="2800" dirty="0" smtClean="0">
                <a:latin typeface="+mn-lt"/>
                <a:cs typeface="Arial" charset="0"/>
              </a:rPr>
              <a:t>A </a:t>
            </a:r>
            <a:r>
              <a:rPr sz="2800" b="1" dirty="0" err="1" smtClean="0">
                <a:latin typeface="+mn-lt"/>
                <a:cs typeface="Arial" charset="0"/>
              </a:rPr>
              <a:t>mutex</a:t>
            </a:r>
            <a:r>
              <a:rPr sz="2800" dirty="0" smtClean="0">
                <a:latin typeface="+mn-lt"/>
                <a:cs typeface="Arial" charset="0"/>
              </a:rPr>
              <a:t> is a concurrency control mechanism used to ensure the integrity of a shared data structure</a:t>
            </a:r>
          </a:p>
        </p:txBody>
      </p:sp>
      <p:sp>
        <p:nvSpPr>
          <p:cNvPr id="216067" name="Rectangle 2"/>
          <p:cNvSpPr>
            <a:spLocks noGrp="1"/>
          </p:cNvSpPr>
          <p:nvPr>
            <p:ph type="title"/>
          </p:nvPr>
        </p:nvSpPr>
        <p:spPr>
          <a:xfrm>
            <a:off x="228600" y="152400"/>
            <a:ext cx="7562850" cy="584775"/>
          </a:xfrm>
        </p:spPr>
        <p:txBody>
          <a:bodyPr>
            <a:spAutoFit/>
          </a:bodyPr>
          <a:lstStyle/>
          <a:p>
            <a:r>
              <a:rPr dirty="0" smtClean="0">
                <a:latin typeface="+mj-lt"/>
                <a:cs typeface="Arial" charset="0"/>
              </a:rPr>
              <a:t>Synchronization (Contd.).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3"/>
          <p:cNvSpPr>
            <a:spLocks noGrp="1"/>
          </p:cNvSpPr>
          <p:nvPr>
            <p:ph idx="1"/>
          </p:nvPr>
        </p:nvSpPr>
        <p:spPr>
          <a:xfrm>
            <a:off x="457200" y="990600"/>
            <a:ext cx="8229600" cy="5029200"/>
          </a:xfrm>
        </p:spPr>
        <p:txBody>
          <a:bodyPr/>
          <a:lstStyle/>
          <a:p>
            <a:pPr algn="just"/>
            <a:r>
              <a:rPr sz="2800" dirty="0" err="1" smtClean="0">
                <a:latin typeface="+mn-lt"/>
                <a:cs typeface="Arial" charset="0"/>
              </a:rPr>
              <a:t>Mutex</a:t>
            </a:r>
            <a:r>
              <a:rPr sz="2800" dirty="0" smtClean="0">
                <a:latin typeface="+mn-lt"/>
                <a:cs typeface="Arial" charset="0"/>
              </a:rPr>
              <a:t> is not assured, if, the methods of  the object, accessed by competing threads are ordinary methods</a:t>
            </a:r>
          </a:p>
          <a:p>
            <a:pPr algn="just"/>
            <a:endParaRPr sz="2800" dirty="0" smtClean="0">
              <a:latin typeface="+mn-lt"/>
              <a:cs typeface="Arial" charset="0"/>
            </a:endParaRPr>
          </a:p>
          <a:p>
            <a:pPr algn="just"/>
            <a:r>
              <a:rPr sz="2800" dirty="0" smtClean="0">
                <a:latin typeface="+mn-lt"/>
                <a:cs typeface="Arial" charset="0"/>
              </a:rPr>
              <a:t>It might lead to a race condition when the competing threads will race each other to complete their operation</a:t>
            </a:r>
          </a:p>
          <a:p>
            <a:pPr algn="just"/>
            <a:endParaRPr sz="2800" dirty="0" smtClean="0">
              <a:latin typeface="+mn-lt"/>
              <a:cs typeface="Arial" charset="0"/>
            </a:endParaRPr>
          </a:p>
          <a:p>
            <a:pPr algn="just"/>
            <a:r>
              <a:rPr sz="2800" dirty="0" smtClean="0">
                <a:latin typeface="+mn-lt"/>
                <a:cs typeface="Arial" charset="0"/>
              </a:rPr>
              <a:t>A </a:t>
            </a:r>
            <a:r>
              <a:rPr sz="2800" b="1" dirty="0" smtClean="0">
                <a:latin typeface="+mn-lt"/>
                <a:cs typeface="Arial" charset="0"/>
              </a:rPr>
              <a:t>race condition</a:t>
            </a:r>
            <a:r>
              <a:rPr sz="2800" dirty="0" smtClean="0">
                <a:latin typeface="+mn-lt"/>
                <a:cs typeface="Arial" charset="0"/>
              </a:rPr>
              <a:t> can be prevented by defining the methods accessed by the competing threads as </a:t>
            </a:r>
            <a:r>
              <a:rPr sz="2800" b="1" dirty="0" smtClean="0">
                <a:latin typeface="+mn-lt"/>
                <a:cs typeface="Arial" charset="0"/>
              </a:rPr>
              <a:t>synchronized</a:t>
            </a:r>
          </a:p>
        </p:txBody>
      </p:sp>
      <p:sp>
        <p:nvSpPr>
          <p:cNvPr id="217091" name="Rectangle 2"/>
          <p:cNvSpPr>
            <a:spLocks noGrp="1"/>
          </p:cNvSpPr>
          <p:nvPr>
            <p:ph type="title"/>
          </p:nvPr>
        </p:nvSpPr>
        <p:spPr>
          <a:xfrm>
            <a:off x="152400" y="152400"/>
            <a:ext cx="7562850" cy="584775"/>
          </a:xfrm>
        </p:spPr>
        <p:txBody>
          <a:bodyPr>
            <a:spAutoFit/>
          </a:bodyPr>
          <a:lstStyle/>
          <a:p>
            <a:r>
              <a:rPr dirty="0" smtClean="0">
                <a:latin typeface="+mj-lt"/>
                <a:cs typeface="Arial" charset="0"/>
              </a:rPr>
              <a:t>Synchronization (Contd.).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3"/>
          <p:cNvSpPr>
            <a:spLocks noGrp="1"/>
          </p:cNvSpPr>
          <p:nvPr>
            <p:ph idx="1"/>
          </p:nvPr>
        </p:nvSpPr>
        <p:spPr>
          <a:xfrm>
            <a:off x="457200" y="990600"/>
            <a:ext cx="8229600" cy="5029200"/>
          </a:xfrm>
        </p:spPr>
        <p:txBody>
          <a:bodyPr>
            <a:normAutofit fontScale="92500"/>
          </a:bodyPr>
          <a:lstStyle/>
          <a:p>
            <a:pPr algn="just"/>
            <a:r>
              <a:rPr lang="en-US" sz="2800" dirty="0" smtClean="0">
                <a:latin typeface="+mn-lt"/>
                <a:cs typeface="Arial" charset="0"/>
              </a:rPr>
              <a:t>Synchronized methods are an elegant variation on a time-tested model of </a:t>
            </a:r>
            <a:r>
              <a:rPr lang="en-US" sz="2800" dirty="0" err="1" smtClean="0">
                <a:latin typeface="+mn-lt"/>
                <a:cs typeface="Arial" charset="0"/>
              </a:rPr>
              <a:t>interprocess</a:t>
            </a:r>
            <a:r>
              <a:rPr lang="en-US" sz="2800" dirty="0" smtClean="0">
                <a:latin typeface="+mn-lt"/>
                <a:cs typeface="Arial" charset="0"/>
              </a:rPr>
              <a:t>-synchronization: the monitor</a:t>
            </a:r>
          </a:p>
          <a:p>
            <a:pPr algn="just"/>
            <a:endParaRPr lang="en-US" sz="1000" dirty="0" smtClean="0">
              <a:latin typeface="+mn-lt"/>
              <a:cs typeface="Arial" charset="0"/>
            </a:endParaRPr>
          </a:p>
          <a:p>
            <a:pPr algn="just"/>
            <a:r>
              <a:rPr lang="en-US" sz="2800" dirty="0" smtClean="0">
                <a:latin typeface="+mn-lt"/>
                <a:cs typeface="Arial" charset="0"/>
              </a:rPr>
              <a:t>The monitor is a thread control mechanism</a:t>
            </a:r>
          </a:p>
          <a:p>
            <a:pPr algn="just"/>
            <a:endParaRPr lang="en-US" sz="1000" dirty="0" smtClean="0">
              <a:latin typeface="+mn-lt"/>
              <a:cs typeface="Arial" charset="0"/>
            </a:endParaRPr>
          </a:p>
          <a:p>
            <a:pPr algn="just"/>
            <a:r>
              <a:rPr lang="en-US" sz="2800" dirty="0" smtClean="0">
                <a:latin typeface="+mn-lt"/>
                <a:cs typeface="Arial" charset="0"/>
              </a:rPr>
              <a:t>When a thread enters a monitor (synchronized method), all other threads, that are waiting for the monitor of same object, must wait until that thread exits the monitor</a:t>
            </a:r>
          </a:p>
          <a:p>
            <a:pPr algn="just"/>
            <a:endParaRPr lang="en-US" sz="1000" dirty="0" smtClean="0">
              <a:latin typeface="+mn-lt"/>
              <a:cs typeface="Arial" charset="0"/>
            </a:endParaRPr>
          </a:p>
          <a:p>
            <a:pPr algn="just"/>
            <a:r>
              <a:rPr lang="en-US" sz="2800" dirty="0" smtClean="0">
                <a:latin typeface="+mn-lt"/>
                <a:cs typeface="Arial" charset="0"/>
              </a:rPr>
              <a:t>The monitor acts as a concurrency control mechanism</a:t>
            </a:r>
            <a:endParaRPr dirty="0" smtClean="0">
              <a:cs typeface="Arial" charset="0"/>
            </a:endParaRPr>
          </a:p>
        </p:txBody>
      </p:sp>
      <p:sp>
        <p:nvSpPr>
          <p:cNvPr id="218115" name="Rectangle 2"/>
          <p:cNvSpPr>
            <a:spLocks noGrp="1"/>
          </p:cNvSpPr>
          <p:nvPr>
            <p:ph type="title"/>
          </p:nvPr>
        </p:nvSpPr>
        <p:spPr>
          <a:xfrm>
            <a:off x="228600" y="152400"/>
            <a:ext cx="7562850" cy="584775"/>
          </a:xfrm>
        </p:spPr>
        <p:txBody>
          <a:bodyPr>
            <a:spAutoFit/>
          </a:bodyPr>
          <a:lstStyle/>
          <a:p>
            <a:r>
              <a:rPr smtClean="0">
                <a:latin typeface="+mj-lt"/>
                <a:cs typeface="Arial" charset="0"/>
              </a:rPr>
              <a:t>Synchronization (Contd.).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3"/>
          <p:cNvSpPr>
            <a:spLocks noGrp="1"/>
          </p:cNvSpPr>
          <p:nvPr>
            <p:ph idx="1"/>
          </p:nvPr>
        </p:nvSpPr>
        <p:spPr>
          <a:xfrm>
            <a:off x="457200" y="1066800"/>
            <a:ext cx="8229600" cy="5029200"/>
          </a:xfrm>
        </p:spPr>
        <p:txBody>
          <a:bodyPr/>
          <a:lstStyle/>
          <a:p>
            <a:pPr algn="just"/>
            <a:r>
              <a:rPr lang="en-US" sz="2800" dirty="0" smtClean="0">
                <a:latin typeface="+mn-lt"/>
                <a:cs typeface="Arial" charset="0"/>
              </a:rPr>
              <a:t>Threads often need to share data.</a:t>
            </a:r>
          </a:p>
          <a:p>
            <a:pPr algn="just"/>
            <a:endParaRPr lang="en-US" sz="2800" dirty="0" smtClean="0">
              <a:latin typeface="+mn-lt"/>
              <a:cs typeface="Arial" charset="0"/>
            </a:endParaRPr>
          </a:p>
          <a:p>
            <a:pPr algn="just"/>
            <a:r>
              <a:rPr lang="en-US" sz="2800" dirty="0" smtClean="0">
                <a:latin typeface="+mn-lt"/>
                <a:cs typeface="Arial" charset="0"/>
              </a:rPr>
              <a:t>There is a need for a mechanism to ensure that the shared data will be used by only one thread at a time</a:t>
            </a:r>
          </a:p>
          <a:p>
            <a:pPr algn="just"/>
            <a:endParaRPr lang="en-US" sz="2800" dirty="0" smtClean="0">
              <a:latin typeface="+mn-lt"/>
              <a:cs typeface="Arial" charset="0"/>
            </a:endParaRPr>
          </a:p>
          <a:p>
            <a:pPr algn="just"/>
            <a:r>
              <a:rPr lang="en-US" sz="2800" dirty="0" smtClean="0">
                <a:latin typeface="+mn-lt"/>
                <a:cs typeface="Arial" charset="0"/>
              </a:rPr>
              <a:t>This mechanism is called synchronization. </a:t>
            </a:r>
          </a:p>
          <a:p>
            <a:pPr algn="just"/>
            <a:endParaRPr lang="en-US" sz="2800" dirty="0" smtClean="0">
              <a:latin typeface="+mn-lt"/>
              <a:cs typeface="Arial" charset="0"/>
            </a:endParaRPr>
          </a:p>
          <a:p>
            <a:pPr algn="just"/>
            <a:r>
              <a:rPr lang="en-US" sz="2800" dirty="0" smtClean="0">
                <a:latin typeface="+mn-lt"/>
                <a:cs typeface="Arial" charset="0"/>
              </a:rPr>
              <a:t>Key to synchronization is the concept of the monitor (also called a semaphore).</a:t>
            </a:r>
          </a:p>
        </p:txBody>
      </p:sp>
      <p:sp>
        <p:nvSpPr>
          <p:cNvPr id="219139" name="Rectangle 2"/>
          <p:cNvSpPr>
            <a:spLocks noGrp="1"/>
          </p:cNvSpPr>
          <p:nvPr>
            <p:ph type="title"/>
          </p:nvPr>
        </p:nvSpPr>
        <p:spPr>
          <a:xfrm>
            <a:off x="304800" y="152400"/>
            <a:ext cx="7562850" cy="584775"/>
          </a:xfrm>
        </p:spPr>
        <p:txBody>
          <a:bodyPr>
            <a:spAutoFit/>
          </a:bodyPr>
          <a:lstStyle/>
          <a:p>
            <a:r>
              <a:rPr dirty="0" smtClean="0">
                <a:latin typeface="+mj-lt"/>
                <a:cs typeface="Arial" charset="0"/>
              </a:rPr>
              <a:t>Synchronization (Contd.).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3"/>
          <p:cNvSpPr>
            <a:spLocks noGrp="1"/>
          </p:cNvSpPr>
          <p:nvPr>
            <p:ph idx="1"/>
          </p:nvPr>
        </p:nvSpPr>
        <p:spPr>
          <a:xfrm>
            <a:off x="533400" y="1128409"/>
            <a:ext cx="8229600" cy="4815191"/>
          </a:xfrm>
        </p:spPr>
        <p:txBody>
          <a:bodyPr/>
          <a:lstStyle/>
          <a:p>
            <a:pPr algn="just"/>
            <a:r>
              <a:rPr lang="en-US" sz="2400" dirty="0" smtClean="0">
                <a:latin typeface="+mj-lt"/>
                <a:cs typeface="Arial" charset="0"/>
              </a:rPr>
              <a:t>Implementation of concurrency control mechanism is very simple because every Java object has its own implicit monitor associated with it</a:t>
            </a:r>
          </a:p>
          <a:p>
            <a:pPr algn="just"/>
            <a:endParaRPr lang="en-US" sz="900" dirty="0" smtClean="0">
              <a:latin typeface="+mj-lt"/>
              <a:cs typeface="Arial" charset="0"/>
            </a:endParaRPr>
          </a:p>
          <a:p>
            <a:pPr algn="just"/>
            <a:r>
              <a:rPr lang="en-US" sz="2400" dirty="0" smtClean="0">
                <a:latin typeface="+mj-lt"/>
                <a:cs typeface="Arial" charset="0"/>
              </a:rPr>
              <a:t>If a thread wants to enter an object’s monitor, it has to just call the synchronized method of that object</a:t>
            </a:r>
          </a:p>
          <a:p>
            <a:pPr algn="just"/>
            <a:endParaRPr lang="en-US" sz="900" dirty="0" smtClean="0">
              <a:latin typeface="+mj-lt"/>
              <a:cs typeface="Arial" charset="0"/>
            </a:endParaRPr>
          </a:p>
          <a:p>
            <a:pPr algn="just"/>
            <a:r>
              <a:rPr lang="en-US" sz="2400" dirty="0" smtClean="0">
                <a:latin typeface="+mj-lt"/>
                <a:cs typeface="Arial" charset="0"/>
              </a:rPr>
              <a:t>While a thread is executing a synchronized method, all other threads </a:t>
            </a:r>
            <a:r>
              <a:rPr lang="en-US" sz="2400" dirty="0" smtClean="0">
                <a:latin typeface="+mj-lt"/>
              </a:rPr>
              <a:t>that are trying to invoke that particular synchronized method or any other synchronized method of the same object, will have to wait</a:t>
            </a:r>
            <a:endParaRPr lang="en-US" sz="2400" dirty="0" smtClean="0">
              <a:latin typeface="+mj-lt"/>
              <a:cs typeface="Arial" charset="0"/>
            </a:endParaRPr>
          </a:p>
        </p:txBody>
      </p:sp>
      <p:sp>
        <p:nvSpPr>
          <p:cNvPr id="221187" name="Rectangle 2"/>
          <p:cNvSpPr>
            <a:spLocks noGrp="1"/>
          </p:cNvSpPr>
          <p:nvPr>
            <p:ph type="title"/>
          </p:nvPr>
        </p:nvSpPr>
        <p:spPr>
          <a:xfrm>
            <a:off x="152400" y="152400"/>
            <a:ext cx="7562850" cy="553998"/>
          </a:xfrm>
        </p:spPr>
        <p:txBody>
          <a:bodyPr>
            <a:spAutoFit/>
          </a:bodyPr>
          <a:lstStyle/>
          <a:p>
            <a:r>
              <a:rPr sz="3000" dirty="0" smtClean="0">
                <a:latin typeface="+mj-lt"/>
                <a:cs typeface="Arial" charset="0"/>
              </a:rPr>
              <a:t>Using Synchronized Methods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p:cNvSpPr>
            <a:spLocks noGrp="1" noChangeArrowheads="1"/>
          </p:cNvSpPr>
          <p:nvPr>
            <p:ph type="title"/>
          </p:nvPr>
        </p:nvSpPr>
        <p:spPr>
          <a:xfrm>
            <a:off x="162685" y="228600"/>
            <a:ext cx="8229600" cy="554038"/>
          </a:xfrm>
        </p:spPr>
        <p:txBody>
          <a:bodyPr>
            <a:normAutofit fontScale="90000"/>
          </a:bodyPr>
          <a:lstStyle/>
          <a:p>
            <a:r>
              <a:rPr lang="en-US" dirty="0" smtClean="0">
                <a:cs typeface="Arial" charset="0"/>
              </a:rPr>
              <a:t>Using Synchronized Methods (Contd.). </a:t>
            </a:r>
            <a:endParaRPr lang="en-US" dirty="0"/>
          </a:p>
        </p:txBody>
      </p:sp>
      <p:sp>
        <p:nvSpPr>
          <p:cNvPr id="1251334" name="Rectangle 6"/>
          <p:cNvSpPr>
            <a:spLocks noChangeArrowheads="1"/>
          </p:cNvSpPr>
          <p:nvPr/>
        </p:nvSpPr>
        <p:spPr bwMode="auto">
          <a:xfrm>
            <a:off x="3048000" y="1905000"/>
            <a:ext cx="3429000" cy="2971800"/>
          </a:xfrm>
          <a:prstGeom prst="rect">
            <a:avLst/>
          </a:prstGeom>
          <a:solidFill>
            <a:srgbClr val="F5FCCC"/>
          </a:solidFill>
          <a:ln w="9525">
            <a:solidFill>
              <a:schemeClr val="tx1"/>
            </a:solidFill>
            <a:miter lim="800000"/>
            <a:headEnd/>
            <a:tailEnd/>
          </a:ln>
          <a:effectLst/>
        </p:spPr>
        <p:txBody>
          <a:bodyPr wrap="none" anchor="ctr"/>
          <a:lstStyle/>
          <a:p>
            <a:r>
              <a:rPr lang="en-US" b="1" dirty="0" smtClean="0"/>
              <a:t>withdraw()</a:t>
            </a:r>
            <a:endParaRPr lang="en-US" b="1" dirty="0"/>
          </a:p>
          <a:p>
            <a:r>
              <a:rPr lang="en-US" b="1" dirty="0"/>
              <a:t>{</a:t>
            </a:r>
          </a:p>
          <a:p>
            <a:r>
              <a:rPr lang="en-US" b="1" dirty="0" smtClean="0"/>
              <a:t>//amount </a:t>
            </a:r>
            <a:r>
              <a:rPr lang="en-US" b="1" dirty="0"/>
              <a:t>:= </a:t>
            </a:r>
            <a:r>
              <a:rPr lang="en-US" b="1" dirty="0" err="1"/>
              <a:t>Userinput</a:t>
            </a:r>
            <a:endParaRPr lang="en-US" b="1" dirty="0"/>
          </a:p>
          <a:p>
            <a:endParaRPr lang="en-US" b="1" dirty="0"/>
          </a:p>
          <a:p>
            <a:r>
              <a:rPr lang="en-US" b="1" dirty="0"/>
              <a:t>//query database for </a:t>
            </a:r>
            <a:r>
              <a:rPr lang="en-US" b="1" dirty="0" smtClean="0"/>
              <a:t>bal</a:t>
            </a:r>
            <a:endParaRPr lang="en-US" b="1" dirty="0"/>
          </a:p>
          <a:p>
            <a:endParaRPr lang="en-US" b="1" dirty="0"/>
          </a:p>
          <a:p>
            <a:endParaRPr lang="en-US" b="1" dirty="0"/>
          </a:p>
          <a:p>
            <a:r>
              <a:rPr lang="en-US" b="1" dirty="0"/>
              <a:t>}</a:t>
            </a:r>
            <a:endParaRPr lang="en-US" sz="2400" b="1" dirty="0"/>
          </a:p>
        </p:txBody>
      </p:sp>
      <p:sp>
        <p:nvSpPr>
          <p:cNvPr id="1251346" name="AutoShape 18"/>
          <p:cNvSpPr>
            <a:spLocks noChangeArrowheads="1"/>
          </p:cNvSpPr>
          <p:nvPr/>
        </p:nvSpPr>
        <p:spPr bwMode="auto">
          <a:xfrm>
            <a:off x="7772400" y="1295400"/>
            <a:ext cx="1371600" cy="1219200"/>
          </a:xfrm>
          <a:prstGeom prst="cloudCallout">
            <a:avLst>
              <a:gd name="adj1" fmla="val -12500"/>
              <a:gd name="adj2" fmla="val 82162"/>
            </a:avLst>
          </a:prstGeom>
          <a:noFill/>
          <a:ln w="9525">
            <a:solidFill>
              <a:schemeClr val="tx1"/>
            </a:solidFill>
            <a:round/>
            <a:headEnd/>
            <a:tailEnd/>
          </a:ln>
          <a:effectLst/>
        </p:spPr>
        <p:txBody>
          <a:bodyPr/>
          <a:lstStyle/>
          <a:p>
            <a:pPr algn="ctr"/>
            <a:endParaRPr lang="en-US"/>
          </a:p>
        </p:txBody>
      </p:sp>
      <p:sp>
        <p:nvSpPr>
          <p:cNvPr id="1251354" name="Line 26"/>
          <p:cNvSpPr>
            <a:spLocks noChangeShapeType="1"/>
          </p:cNvSpPr>
          <p:nvPr/>
        </p:nvSpPr>
        <p:spPr bwMode="auto">
          <a:xfrm flipH="1" flipV="1">
            <a:off x="6477000" y="2667000"/>
            <a:ext cx="1371600" cy="685800"/>
          </a:xfrm>
          <a:prstGeom prst="line">
            <a:avLst/>
          </a:prstGeom>
          <a:noFill/>
          <a:ln w="9525">
            <a:solidFill>
              <a:schemeClr val="tx1"/>
            </a:solidFill>
            <a:round/>
            <a:headEnd/>
            <a:tailEnd type="triangle" w="med" len="med"/>
          </a:ln>
          <a:effectLst/>
        </p:spPr>
        <p:txBody>
          <a:bodyPr/>
          <a:lstStyle/>
          <a:p>
            <a:endParaRPr lang="en-US"/>
          </a:p>
        </p:txBody>
      </p:sp>
      <p:sp>
        <p:nvSpPr>
          <p:cNvPr id="1251355" name="AutoShape 27"/>
          <p:cNvSpPr>
            <a:spLocks noChangeArrowheads="1"/>
          </p:cNvSpPr>
          <p:nvPr/>
        </p:nvSpPr>
        <p:spPr bwMode="auto">
          <a:xfrm>
            <a:off x="228600" y="1371600"/>
            <a:ext cx="1371600" cy="1219200"/>
          </a:xfrm>
          <a:prstGeom prst="cloudCallout">
            <a:avLst>
              <a:gd name="adj1" fmla="val -12500"/>
              <a:gd name="adj2" fmla="val 82162"/>
            </a:avLst>
          </a:prstGeom>
          <a:noFill/>
          <a:ln w="9525">
            <a:solidFill>
              <a:schemeClr val="tx1"/>
            </a:solidFill>
            <a:round/>
            <a:headEnd/>
            <a:tailEnd/>
          </a:ln>
          <a:effectLst/>
        </p:spPr>
        <p:txBody>
          <a:bodyPr/>
          <a:lstStyle/>
          <a:p>
            <a:pPr algn="ctr"/>
            <a:endParaRPr lang="en-US"/>
          </a:p>
        </p:txBody>
      </p:sp>
      <p:sp>
        <p:nvSpPr>
          <p:cNvPr id="1251361" name="Line 33"/>
          <p:cNvSpPr>
            <a:spLocks noChangeShapeType="1"/>
          </p:cNvSpPr>
          <p:nvPr/>
        </p:nvSpPr>
        <p:spPr bwMode="auto">
          <a:xfrm flipV="1">
            <a:off x="914400" y="2667000"/>
            <a:ext cx="2133600" cy="838200"/>
          </a:xfrm>
          <a:prstGeom prst="line">
            <a:avLst/>
          </a:prstGeom>
          <a:noFill/>
          <a:ln w="9525">
            <a:solidFill>
              <a:schemeClr val="tx1"/>
            </a:solidFill>
            <a:round/>
            <a:headEnd/>
            <a:tailEnd type="triangle" w="med" len="med"/>
          </a:ln>
          <a:effectLst/>
        </p:spPr>
        <p:txBody>
          <a:bodyPr/>
          <a:lstStyle/>
          <a:p>
            <a:endParaRPr lang="en-US"/>
          </a:p>
        </p:txBody>
      </p:sp>
      <p:sp>
        <p:nvSpPr>
          <p:cNvPr id="1251362" name="Text Box 34"/>
          <p:cNvSpPr txBox="1">
            <a:spLocks noChangeArrowheads="1"/>
          </p:cNvSpPr>
          <p:nvPr/>
        </p:nvSpPr>
        <p:spPr bwMode="auto">
          <a:xfrm rot="1639088">
            <a:off x="6855795" y="2659341"/>
            <a:ext cx="915635" cy="369332"/>
          </a:xfrm>
          <a:prstGeom prst="rect">
            <a:avLst/>
          </a:prstGeom>
          <a:noFill/>
          <a:ln w="9525">
            <a:noFill/>
            <a:miter lim="800000"/>
            <a:headEnd/>
            <a:tailEnd/>
          </a:ln>
          <a:effectLst/>
        </p:spPr>
        <p:txBody>
          <a:bodyPr wrap="none">
            <a:spAutoFit/>
          </a:bodyPr>
          <a:lstStyle/>
          <a:p>
            <a:r>
              <a:rPr lang="en-US" sz="1800" b="1" dirty="0" smtClean="0"/>
              <a:t>Money</a:t>
            </a:r>
            <a:endParaRPr lang="en-US" sz="1800" b="1" dirty="0"/>
          </a:p>
        </p:txBody>
      </p:sp>
      <p:sp>
        <p:nvSpPr>
          <p:cNvPr id="1251363" name="Text Box 35"/>
          <p:cNvSpPr txBox="1">
            <a:spLocks noChangeArrowheads="1"/>
          </p:cNvSpPr>
          <p:nvPr/>
        </p:nvSpPr>
        <p:spPr bwMode="auto">
          <a:xfrm rot="-1310908">
            <a:off x="1221757" y="2773641"/>
            <a:ext cx="915635" cy="369332"/>
          </a:xfrm>
          <a:prstGeom prst="rect">
            <a:avLst/>
          </a:prstGeom>
          <a:noFill/>
          <a:ln w="9525">
            <a:noFill/>
            <a:miter lim="800000"/>
            <a:headEnd/>
            <a:tailEnd/>
          </a:ln>
          <a:effectLst/>
        </p:spPr>
        <p:txBody>
          <a:bodyPr wrap="none">
            <a:spAutoFit/>
          </a:bodyPr>
          <a:lstStyle/>
          <a:p>
            <a:r>
              <a:rPr lang="en-US" sz="1800" b="1" dirty="0" smtClean="0"/>
              <a:t>Money</a:t>
            </a:r>
            <a:endParaRPr lang="en-US" sz="1800" b="1" dirty="0"/>
          </a:p>
        </p:txBody>
      </p:sp>
      <p:sp>
        <p:nvSpPr>
          <p:cNvPr id="1251377" name="Line 49"/>
          <p:cNvSpPr>
            <a:spLocks noChangeShapeType="1"/>
          </p:cNvSpPr>
          <p:nvPr/>
        </p:nvSpPr>
        <p:spPr bwMode="auto">
          <a:xfrm flipH="1">
            <a:off x="1828800" y="4495800"/>
            <a:ext cx="1219200" cy="1371600"/>
          </a:xfrm>
          <a:prstGeom prst="line">
            <a:avLst/>
          </a:prstGeom>
          <a:noFill/>
          <a:ln w="9525">
            <a:solidFill>
              <a:schemeClr val="tx1"/>
            </a:solidFill>
            <a:round/>
            <a:headEnd/>
            <a:tailEnd type="triangle" w="med" len="med"/>
          </a:ln>
          <a:effectLst/>
        </p:spPr>
        <p:txBody>
          <a:bodyPr/>
          <a:lstStyle/>
          <a:p>
            <a:endParaRPr lang="en-US"/>
          </a:p>
        </p:txBody>
      </p:sp>
      <p:sp>
        <p:nvSpPr>
          <p:cNvPr id="1251378" name="Line 50"/>
          <p:cNvSpPr>
            <a:spLocks noChangeShapeType="1"/>
          </p:cNvSpPr>
          <p:nvPr/>
        </p:nvSpPr>
        <p:spPr bwMode="auto">
          <a:xfrm>
            <a:off x="6477000" y="4495800"/>
            <a:ext cx="1143000" cy="1295400"/>
          </a:xfrm>
          <a:prstGeom prst="line">
            <a:avLst/>
          </a:prstGeom>
          <a:noFill/>
          <a:ln w="9525">
            <a:solidFill>
              <a:schemeClr val="tx1"/>
            </a:solidFill>
            <a:round/>
            <a:headEnd/>
            <a:tailEnd type="triangle" w="med" len="med"/>
          </a:ln>
          <a:effectLst/>
        </p:spPr>
        <p:txBody>
          <a:bodyPr/>
          <a:lstStyle/>
          <a:p>
            <a:endParaRPr lang="en-US"/>
          </a:p>
        </p:txBody>
      </p:sp>
      <p:pic>
        <p:nvPicPr>
          <p:cNvPr id="1251379" name="Picture 51" descr="images"/>
          <p:cNvPicPr>
            <a:picLocks noChangeAspect="1" noChangeArrowheads="1"/>
          </p:cNvPicPr>
          <p:nvPr/>
        </p:nvPicPr>
        <p:blipFill>
          <a:blip r:embed="rId3" cstate="print"/>
          <a:stretch>
            <a:fillRect/>
          </a:stretch>
        </p:blipFill>
        <p:spPr bwMode="auto">
          <a:xfrm>
            <a:off x="4019550" y="5258707"/>
            <a:ext cx="1390650" cy="960210"/>
          </a:xfrm>
          <a:prstGeom prst="rect">
            <a:avLst/>
          </a:prstGeom>
          <a:noFill/>
        </p:spPr>
      </p:pic>
      <p:pic>
        <p:nvPicPr>
          <p:cNvPr id="1251381" name="Picture 53" descr="Beef%20Burger"/>
          <p:cNvPicPr>
            <a:picLocks noChangeAspect="1" noChangeArrowheads="1"/>
          </p:cNvPicPr>
          <p:nvPr/>
        </p:nvPicPr>
        <p:blipFill>
          <a:blip r:embed="rId4" cstate="print"/>
          <a:stretch>
            <a:fillRect/>
          </a:stretch>
        </p:blipFill>
        <p:spPr bwMode="auto">
          <a:xfrm>
            <a:off x="457200" y="1717036"/>
            <a:ext cx="762000" cy="499753"/>
          </a:xfrm>
          <a:prstGeom prst="rect">
            <a:avLst/>
          </a:prstGeom>
          <a:noFill/>
        </p:spPr>
      </p:pic>
      <p:pic>
        <p:nvPicPr>
          <p:cNvPr id="1251383" name="Picture 55" descr="open_sandwich"/>
          <p:cNvPicPr>
            <a:picLocks noChangeAspect="1" noChangeArrowheads="1"/>
          </p:cNvPicPr>
          <p:nvPr/>
        </p:nvPicPr>
        <p:blipFill>
          <a:blip r:embed="rId5" cstate="print"/>
          <a:stretch>
            <a:fillRect/>
          </a:stretch>
        </p:blipFill>
        <p:spPr bwMode="auto">
          <a:xfrm>
            <a:off x="7557161" y="5092700"/>
            <a:ext cx="1002639" cy="1200150"/>
          </a:xfrm>
          <a:prstGeom prst="rect">
            <a:avLst/>
          </a:prstGeom>
          <a:noFill/>
        </p:spPr>
      </p:pic>
      <p:pic>
        <p:nvPicPr>
          <p:cNvPr id="1251385" name="Picture 57" descr="Sandwich"/>
          <p:cNvPicPr>
            <a:picLocks noChangeAspect="1" noChangeArrowheads="1"/>
          </p:cNvPicPr>
          <p:nvPr/>
        </p:nvPicPr>
        <p:blipFill>
          <a:blip r:embed="rId6" cstate="print"/>
          <a:stretch>
            <a:fillRect/>
          </a:stretch>
        </p:blipFill>
        <p:spPr bwMode="auto">
          <a:xfrm>
            <a:off x="8081962" y="1600200"/>
            <a:ext cx="623888" cy="623888"/>
          </a:xfrm>
          <a:prstGeom prst="rect">
            <a:avLst/>
          </a:prstGeom>
          <a:noFill/>
        </p:spPr>
      </p:pic>
      <p:pic>
        <p:nvPicPr>
          <p:cNvPr id="1251387" name="Picture 59" descr="158960486_a0ae1ead75">
            <a:hlinkClick r:id="rId7"/>
          </p:cNvPr>
          <p:cNvPicPr>
            <a:picLocks noChangeAspect="1" noChangeArrowheads="1"/>
          </p:cNvPicPr>
          <p:nvPr/>
        </p:nvPicPr>
        <p:blipFill>
          <a:blip r:embed="rId8" cstate="print"/>
          <a:stretch>
            <a:fillRect/>
          </a:stretch>
        </p:blipFill>
        <p:spPr bwMode="auto">
          <a:xfrm>
            <a:off x="825500" y="5422900"/>
            <a:ext cx="987176" cy="870215"/>
          </a:xfrm>
          <a:prstGeom prst="rect">
            <a:avLst/>
          </a:prstGeom>
          <a:noFill/>
        </p:spPr>
      </p:pic>
      <p:pic>
        <p:nvPicPr>
          <p:cNvPr id="1251391" name="Picture 63" descr="jerry1_n"/>
          <p:cNvPicPr>
            <a:picLocks noChangeAspect="1" noChangeArrowheads="1"/>
          </p:cNvPicPr>
          <p:nvPr/>
        </p:nvPicPr>
        <p:blipFill>
          <a:blip r:embed="rId9" cstate="print"/>
          <a:stretch>
            <a:fillRect/>
          </a:stretch>
        </p:blipFill>
        <p:spPr bwMode="auto">
          <a:xfrm>
            <a:off x="8016766" y="3048000"/>
            <a:ext cx="654268" cy="685800"/>
          </a:xfrm>
          <a:prstGeom prst="rect">
            <a:avLst/>
          </a:prstGeom>
          <a:noFill/>
        </p:spPr>
      </p:pic>
      <p:pic>
        <p:nvPicPr>
          <p:cNvPr id="1251394" name="Picture 66"/>
          <p:cNvPicPr>
            <a:picLocks noChangeAspect="1" noChangeArrowheads="1"/>
          </p:cNvPicPr>
          <p:nvPr/>
        </p:nvPicPr>
        <p:blipFill>
          <a:blip r:embed="rId10" cstate="print"/>
          <a:stretch>
            <a:fillRect/>
          </a:stretch>
        </p:blipFill>
        <p:spPr bwMode="auto">
          <a:xfrm>
            <a:off x="387464" y="3200400"/>
            <a:ext cx="506185" cy="685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51334">
                                            <p:bg/>
                                          </p:spTgt>
                                        </p:tgtEl>
                                        <p:attrNameLst>
                                          <p:attrName>style.visibility</p:attrName>
                                        </p:attrNameLst>
                                      </p:cBhvr>
                                      <p:to>
                                        <p:strVal val="visible"/>
                                      </p:to>
                                    </p:set>
                                    <p:animEffect transition="in" filter="blinds(horizontal)">
                                      <p:cBhvr>
                                        <p:cTn id="7" dur="500"/>
                                        <p:tgtEl>
                                          <p:spTgt spid="1251334">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51334">
                                            <p:txEl>
                                              <p:pRg st="0" end="0"/>
                                            </p:txEl>
                                          </p:spTgt>
                                        </p:tgtEl>
                                        <p:attrNameLst>
                                          <p:attrName>style.visibility</p:attrName>
                                        </p:attrNameLst>
                                      </p:cBhvr>
                                      <p:to>
                                        <p:strVal val="visible"/>
                                      </p:to>
                                    </p:set>
                                    <p:animEffect transition="in" filter="blinds(horizontal)">
                                      <p:cBhvr>
                                        <p:cTn id="10" dur="500"/>
                                        <p:tgtEl>
                                          <p:spTgt spid="1251334">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51334">
                                            <p:txEl>
                                              <p:pRg st="1" end="1"/>
                                            </p:txEl>
                                          </p:spTgt>
                                        </p:tgtEl>
                                        <p:attrNameLst>
                                          <p:attrName>style.visibility</p:attrName>
                                        </p:attrNameLst>
                                      </p:cBhvr>
                                      <p:to>
                                        <p:strVal val="visible"/>
                                      </p:to>
                                    </p:set>
                                    <p:animEffect transition="in" filter="blinds(horizontal)">
                                      <p:cBhvr>
                                        <p:cTn id="13" dur="500"/>
                                        <p:tgtEl>
                                          <p:spTgt spid="1251334">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51334">
                                            <p:txEl>
                                              <p:pRg st="2" end="2"/>
                                            </p:txEl>
                                          </p:spTgt>
                                        </p:tgtEl>
                                        <p:attrNameLst>
                                          <p:attrName>style.visibility</p:attrName>
                                        </p:attrNameLst>
                                      </p:cBhvr>
                                      <p:to>
                                        <p:strVal val="visible"/>
                                      </p:to>
                                    </p:set>
                                    <p:animEffect transition="in" filter="blinds(horizontal)">
                                      <p:cBhvr>
                                        <p:cTn id="16" dur="500"/>
                                        <p:tgtEl>
                                          <p:spTgt spid="1251334">
                                            <p:txEl>
                                              <p:pRg st="2" end="2"/>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51334">
                                            <p:txEl>
                                              <p:pRg st="4" end="4"/>
                                            </p:txEl>
                                          </p:spTgt>
                                        </p:tgtEl>
                                        <p:attrNameLst>
                                          <p:attrName>style.visibility</p:attrName>
                                        </p:attrNameLst>
                                      </p:cBhvr>
                                      <p:to>
                                        <p:strVal val="visible"/>
                                      </p:to>
                                    </p:set>
                                    <p:animEffect transition="in" filter="blinds(horizontal)">
                                      <p:cBhvr>
                                        <p:cTn id="19" dur="500"/>
                                        <p:tgtEl>
                                          <p:spTgt spid="1251334">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51334">
                                            <p:txEl>
                                              <p:pRg st="7" end="7"/>
                                            </p:txEl>
                                          </p:spTgt>
                                        </p:tgtEl>
                                        <p:attrNameLst>
                                          <p:attrName>style.visibility</p:attrName>
                                        </p:attrNameLst>
                                      </p:cBhvr>
                                      <p:to>
                                        <p:strVal val="visible"/>
                                      </p:to>
                                    </p:set>
                                    <p:animEffect transition="in" filter="blinds(horizontal)">
                                      <p:cBhvr>
                                        <p:cTn id="22" dur="500"/>
                                        <p:tgtEl>
                                          <p:spTgt spid="125133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51394"/>
                                        </p:tgtEl>
                                        <p:attrNameLst>
                                          <p:attrName>style.visibility</p:attrName>
                                        </p:attrNameLst>
                                      </p:cBhvr>
                                      <p:to>
                                        <p:strVal val="visible"/>
                                      </p:to>
                                    </p:set>
                                    <p:animEffect transition="in" filter="blinds(horizontal)">
                                      <p:cBhvr>
                                        <p:cTn id="27" dur="500"/>
                                        <p:tgtEl>
                                          <p:spTgt spid="1251394"/>
                                        </p:tgtEl>
                                      </p:cBhvr>
                                    </p:animEffect>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1251355"/>
                                        </p:tgtEl>
                                        <p:attrNameLst>
                                          <p:attrName>style.visibility</p:attrName>
                                        </p:attrNameLst>
                                      </p:cBhvr>
                                      <p:to>
                                        <p:strVal val="visible"/>
                                      </p:to>
                                    </p:set>
                                    <p:animEffect transition="in" filter="blinds(horizontal)">
                                      <p:cBhvr>
                                        <p:cTn id="31" dur="500"/>
                                        <p:tgtEl>
                                          <p:spTgt spid="1251355"/>
                                        </p:tgtEl>
                                      </p:cBhvr>
                                    </p:animEffect>
                                  </p:childTnLst>
                                </p:cTn>
                              </p:par>
                            </p:childTnLst>
                          </p:cTn>
                        </p:par>
                        <p:par>
                          <p:cTn id="32" fill="hold">
                            <p:stCondLst>
                              <p:cond delay="1000"/>
                            </p:stCondLst>
                            <p:childTnLst>
                              <p:par>
                                <p:cTn id="33" presetID="3" presetClass="entr" presetSubtype="10" fill="hold" nodeType="afterEffect">
                                  <p:stCondLst>
                                    <p:cond delay="0"/>
                                  </p:stCondLst>
                                  <p:childTnLst>
                                    <p:set>
                                      <p:cBhvr>
                                        <p:cTn id="34" dur="1" fill="hold">
                                          <p:stCondLst>
                                            <p:cond delay="0"/>
                                          </p:stCondLst>
                                        </p:cTn>
                                        <p:tgtEl>
                                          <p:spTgt spid="1251381"/>
                                        </p:tgtEl>
                                        <p:attrNameLst>
                                          <p:attrName>style.visibility</p:attrName>
                                        </p:attrNameLst>
                                      </p:cBhvr>
                                      <p:to>
                                        <p:strVal val="visible"/>
                                      </p:to>
                                    </p:set>
                                    <p:animEffect transition="in" filter="blinds(horizontal)">
                                      <p:cBhvr>
                                        <p:cTn id="35" dur="500"/>
                                        <p:tgtEl>
                                          <p:spTgt spid="125138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251361"/>
                                        </p:tgtEl>
                                        <p:attrNameLst>
                                          <p:attrName>style.visibility</p:attrName>
                                        </p:attrNameLst>
                                      </p:cBhvr>
                                      <p:to>
                                        <p:strVal val="visible"/>
                                      </p:to>
                                    </p:set>
                                    <p:animEffect transition="in" filter="blinds(horizontal)">
                                      <p:cBhvr>
                                        <p:cTn id="40" dur="500"/>
                                        <p:tgtEl>
                                          <p:spTgt spid="1251361"/>
                                        </p:tgtEl>
                                      </p:cBhvr>
                                    </p:animEffect>
                                  </p:childTnLst>
                                </p:cTn>
                              </p:par>
                            </p:childTnLst>
                          </p:cTn>
                        </p:par>
                        <p:par>
                          <p:cTn id="41" fill="hold">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1251363"/>
                                        </p:tgtEl>
                                        <p:attrNameLst>
                                          <p:attrName>style.visibility</p:attrName>
                                        </p:attrNameLst>
                                      </p:cBhvr>
                                      <p:to>
                                        <p:strVal val="visible"/>
                                      </p:to>
                                    </p:set>
                                    <p:animEffect transition="in" filter="blinds(horizontal)">
                                      <p:cBhvr>
                                        <p:cTn id="44" dur="500"/>
                                        <p:tgtEl>
                                          <p:spTgt spid="1251363"/>
                                        </p:tgtEl>
                                      </p:cBhvr>
                                    </p:animEffect>
                                  </p:childTnLst>
                                </p:cTn>
                              </p:par>
                            </p:childTnLst>
                          </p:cTn>
                        </p:par>
                        <p:par>
                          <p:cTn id="45" fill="hold">
                            <p:stCondLst>
                              <p:cond delay="1000"/>
                            </p:stCondLst>
                            <p:childTnLst>
                              <p:par>
                                <p:cTn id="46" presetID="19" presetClass="emph" presetSubtype="0" fill="hold" nodeType="afterEffect">
                                  <p:stCondLst>
                                    <p:cond delay="0"/>
                                  </p:stCondLst>
                                  <p:childTnLst>
                                    <p:animClr clrSpc="rgb" dir="cw">
                                      <p:cBhvr override="childStyle">
                                        <p:cTn id="47" dur="500" fill="hold"/>
                                        <p:tgtEl>
                                          <p:spTgt spid="1251334">
                                            <p:txEl>
                                              <p:pRg st="2" end="2"/>
                                            </p:txEl>
                                          </p:spTgt>
                                        </p:tgtEl>
                                        <p:attrNameLst>
                                          <p:attrName>style.color</p:attrName>
                                        </p:attrNameLst>
                                      </p:cBhvr>
                                      <p:to>
                                        <a:srgbClr val="FF0000"/>
                                      </p:to>
                                    </p:animClr>
                                    <p:animClr clrSpc="rgb" dir="cw">
                                      <p:cBhvr>
                                        <p:cTn id="48" dur="500" fill="hold"/>
                                        <p:tgtEl>
                                          <p:spTgt spid="1251334">
                                            <p:txEl>
                                              <p:pRg st="2" end="2"/>
                                            </p:txEl>
                                          </p:spTgt>
                                        </p:tgtEl>
                                        <p:attrNameLst>
                                          <p:attrName>fillcolor</p:attrName>
                                        </p:attrNameLst>
                                      </p:cBhvr>
                                      <p:to>
                                        <a:srgbClr val="FF0000"/>
                                      </p:to>
                                    </p:animClr>
                                    <p:set>
                                      <p:cBhvr>
                                        <p:cTn id="49" dur="500" fill="hold"/>
                                        <p:tgtEl>
                                          <p:spTgt spid="1251334">
                                            <p:txEl>
                                              <p:pRg st="2" end="2"/>
                                            </p:txEl>
                                          </p:spTgt>
                                        </p:tgtEl>
                                        <p:attrNameLst>
                                          <p:attrName>fill.type</p:attrName>
                                        </p:attrNameLst>
                                      </p:cBhvr>
                                      <p:to>
                                        <p:strVal val="solid"/>
                                      </p:to>
                                    </p:set>
                                    <p:set>
                                      <p:cBhvr>
                                        <p:cTn id="50" dur="500" fill="hold"/>
                                        <p:tgtEl>
                                          <p:spTgt spid="1251334">
                                            <p:txEl>
                                              <p:pRg st="2" end="2"/>
                                            </p:txEl>
                                          </p:spTgt>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9" presetClass="emph" presetSubtype="0" fill="hold" nodeType="clickEffect">
                                  <p:stCondLst>
                                    <p:cond delay="0"/>
                                  </p:stCondLst>
                                  <p:childTnLst>
                                    <p:animClr clrSpc="rgb" dir="cw">
                                      <p:cBhvr override="childStyle">
                                        <p:cTn id="54" dur="500" fill="hold"/>
                                        <p:tgtEl>
                                          <p:spTgt spid="1251334">
                                            <p:txEl>
                                              <p:pRg st="4" end="4"/>
                                            </p:txEl>
                                          </p:spTgt>
                                        </p:tgtEl>
                                        <p:attrNameLst>
                                          <p:attrName>style.color</p:attrName>
                                        </p:attrNameLst>
                                      </p:cBhvr>
                                      <p:to>
                                        <a:srgbClr val="FF0000"/>
                                      </p:to>
                                    </p:animClr>
                                    <p:animClr clrSpc="rgb" dir="cw">
                                      <p:cBhvr>
                                        <p:cTn id="55" dur="500" fill="hold"/>
                                        <p:tgtEl>
                                          <p:spTgt spid="1251334">
                                            <p:txEl>
                                              <p:pRg st="4" end="4"/>
                                            </p:txEl>
                                          </p:spTgt>
                                        </p:tgtEl>
                                        <p:attrNameLst>
                                          <p:attrName>fillcolor</p:attrName>
                                        </p:attrNameLst>
                                      </p:cBhvr>
                                      <p:to>
                                        <a:srgbClr val="FF0000"/>
                                      </p:to>
                                    </p:animClr>
                                    <p:set>
                                      <p:cBhvr>
                                        <p:cTn id="56" dur="500" fill="hold"/>
                                        <p:tgtEl>
                                          <p:spTgt spid="1251334">
                                            <p:txEl>
                                              <p:pRg st="4" end="4"/>
                                            </p:txEl>
                                          </p:spTgt>
                                        </p:tgtEl>
                                        <p:attrNameLst>
                                          <p:attrName>fill.type</p:attrName>
                                        </p:attrNameLst>
                                      </p:cBhvr>
                                      <p:to>
                                        <p:strVal val="solid"/>
                                      </p:to>
                                    </p:set>
                                    <p:set>
                                      <p:cBhvr>
                                        <p:cTn id="57" dur="500" fill="hold"/>
                                        <p:tgtEl>
                                          <p:spTgt spid="1251334">
                                            <p:txEl>
                                              <p:pRg st="4" end="4"/>
                                            </p:txEl>
                                          </p:spTgt>
                                        </p:tgtEl>
                                        <p:attrNameLst>
                                          <p:attrName>fill.on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251391"/>
                                        </p:tgtEl>
                                        <p:attrNameLst>
                                          <p:attrName>style.visibility</p:attrName>
                                        </p:attrNameLst>
                                      </p:cBhvr>
                                      <p:to>
                                        <p:strVal val="visible"/>
                                      </p:to>
                                    </p:set>
                                    <p:animEffect transition="in" filter="blinds(horizontal)">
                                      <p:cBhvr>
                                        <p:cTn id="62" dur="500"/>
                                        <p:tgtEl>
                                          <p:spTgt spid="1251391"/>
                                        </p:tgtEl>
                                      </p:cBhvr>
                                    </p:animEffect>
                                  </p:childTnLst>
                                </p:cTn>
                              </p:par>
                            </p:childTnLst>
                          </p:cTn>
                        </p:par>
                        <p:par>
                          <p:cTn id="63" fill="hold">
                            <p:stCondLst>
                              <p:cond delay="500"/>
                            </p:stCondLst>
                            <p:childTnLst>
                              <p:par>
                                <p:cTn id="64" presetID="3" presetClass="entr" presetSubtype="10" fill="hold" grpId="0" nodeType="afterEffect">
                                  <p:stCondLst>
                                    <p:cond delay="0"/>
                                  </p:stCondLst>
                                  <p:childTnLst>
                                    <p:set>
                                      <p:cBhvr>
                                        <p:cTn id="65" dur="1" fill="hold">
                                          <p:stCondLst>
                                            <p:cond delay="0"/>
                                          </p:stCondLst>
                                        </p:cTn>
                                        <p:tgtEl>
                                          <p:spTgt spid="1251346"/>
                                        </p:tgtEl>
                                        <p:attrNameLst>
                                          <p:attrName>style.visibility</p:attrName>
                                        </p:attrNameLst>
                                      </p:cBhvr>
                                      <p:to>
                                        <p:strVal val="visible"/>
                                      </p:to>
                                    </p:set>
                                    <p:animEffect transition="in" filter="blinds(horizontal)">
                                      <p:cBhvr>
                                        <p:cTn id="66" dur="500"/>
                                        <p:tgtEl>
                                          <p:spTgt spid="1251346"/>
                                        </p:tgtEl>
                                      </p:cBhvr>
                                    </p:animEffect>
                                  </p:childTnLst>
                                </p:cTn>
                              </p:par>
                            </p:childTnLst>
                          </p:cTn>
                        </p:par>
                        <p:par>
                          <p:cTn id="67" fill="hold">
                            <p:stCondLst>
                              <p:cond delay="1000"/>
                            </p:stCondLst>
                            <p:childTnLst>
                              <p:par>
                                <p:cTn id="68" presetID="3" presetClass="entr" presetSubtype="10" fill="hold" nodeType="afterEffect">
                                  <p:stCondLst>
                                    <p:cond delay="0"/>
                                  </p:stCondLst>
                                  <p:childTnLst>
                                    <p:set>
                                      <p:cBhvr>
                                        <p:cTn id="69" dur="1" fill="hold">
                                          <p:stCondLst>
                                            <p:cond delay="0"/>
                                          </p:stCondLst>
                                        </p:cTn>
                                        <p:tgtEl>
                                          <p:spTgt spid="1251385"/>
                                        </p:tgtEl>
                                        <p:attrNameLst>
                                          <p:attrName>style.visibility</p:attrName>
                                        </p:attrNameLst>
                                      </p:cBhvr>
                                      <p:to>
                                        <p:strVal val="visible"/>
                                      </p:to>
                                    </p:set>
                                    <p:animEffect transition="in" filter="blinds(horizontal)">
                                      <p:cBhvr>
                                        <p:cTn id="70" dur="500"/>
                                        <p:tgtEl>
                                          <p:spTgt spid="1251385"/>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251354"/>
                                        </p:tgtEl>
                                        <p:attrNameLst>
                                          <p:attrName>style.visibility</p:attrName>
                                        </p:attrNameLst>
                                      </p:cBhvr>
                                      <p:to>
                                        <p:strVal val="visible"/>
                                      </p:to>
                                    </p:set>
                                    <p:animEffect transition="in" filter="blinds(horizontal)">
                                      <p:cBhvr>
                                        <p:cTn id="75" dur="500"/>
                                        <p:tgtEl>
                                          <p:spTgt spid="1251354"/>
                                        </p:tgtEl>
                                      </p:cBhvr>
                                    </p:animEffect>
                                  </p:childTnLst>
                                </p:cTn>
                              </p:par>
                            </p:childTnLst>
                          </p:cTn>
                        </p:par>
                        <p:par>
                          <p:cTn id="76" fill="hold">
                            <p:stCondLst>
                              <p:cond delay="500"/>
                            </p:stCondLst>
                            <p:childTnLst>
                              <p:par>
                                <p:cTn id="77" presetID="3" presetClass="entr" presetSubtype="10" fill="hold" grpId="0" nodeType="afterEffect">
                                  <p:stCondLst>
                                    <p:cond delay="0"/>
                                  </p:stCondLst>
                                  <p:childTnLst>
                                    <p:set>
                                      <p:cBhvr>
                                        <p:cTn id="78" dur="1" fill="hold">
                                          <p:stCondLst>
                                            <p:cond delay="0"/>
                                          </p:stCondLst>
                                        </p:cTn>
                                        <p:tgtEl>
                                          <p:spTgt spid="1251362"/>
                                        </p:tgtEl>
                                        <p:attrNameLst>
                                          <p:attrName>style.visibility</p:attrName>
                                        </p:attrNameLst>
                                      </p:cBhvr>
                                      <p:to>
                                        <p:strVal val="visible"/>
                                      </p:to>
                                    </p:set>
                                    <p:animEffect transition="in" filter="blinds(horizontal)">
                                      <p:cBhvr>
                                        <p:cTn id="79" dur="500"/>
                                        <p:tgtEl>
                                          <p:spTgt spid="1251362"/>
                                        </p:tgtEl>
                                      </p:cBhvr>
                                    </p:animEffect>
                                  </p:childTnLst>
                                </p:cTn>
                              </p:par>
                            </p:childTnLst>
                          </p:cTn>
                        </p:par>
                        <p:par>
                          <p:cTn id="80" fill="hold">
                            <p:stCondLst>
                              <p:cond delay="1000"/>
                            </p:stCondLst>
                            <p:childTnLst>
                              <p:par>
                                <p:cTn id="81" presetID="19" presetClass="emph" presetSubtype="0" fill="hold" nodeType="afterEffect">
                                  <p:stCondLst>
                                    <p:cond delay="0"/>
                                  </p:stCondLst>
                                  <p:childTnLst>
                                    <p:animClr clrSpc="rgb" dir="cw">
                                      <p:cBhvr override="childStyle">
                                        <p:cTn id="82" dur="500" fill="hold"/>
                                        <p:tgtEl>
                                          <p:spTgt spid="1251334">
                                            <p:txEl>
                                              <p:pRg st="2" end="2"/>
                                            </p:txEl>
                                          </p:spTgt>
                                        </p:tgtEl>
                                        <p:attrNameLst>
                                          <p:attrName>style.color</p:attrName>
                                        </p:attrNameLst>
                                      </p:cBhvr>
                                      <p:to>
                                        <a:srgbClr val="33CC33"/>
                                      </p:to>
                                    </p:animClr>
                                    <p:animClr clrSpc="rgb" dir="cw">
                                      <p:cBhvr>
                                        <p:cTn id="83" dur="500" fill="hold"/>
                                        <p:tgtEl>
                                          <p:spTgt spid="1251334">
                                            <p:txEl>
                                              <p:pRg st="2" end="2"/>
                                            </p:txEl>
                                          </p:spTgt>
                                        </p:tgtEl>
                                        <p:attrNameLst>
                                          <p:attrName>fillcolor</p:attrName>
                                        </p:attrNameLst>
                                      </p:cBhvr>
                                      <p:to>
                                        <a:srgbClr val="33CC33"/>
                                      </p:to>
                                    </p:animClr>
                                    <p:set>
                                      <p:cBhvr>
                                        <p:cTn id="84" dur="500" fill="hold"/>
                                        <p:tgtEl>
                                          <p:spTgt spid="1251334">
                                            <p:txEl>
                                              <p:pRg st="2" end="2"/>
                                            </p:txEl>
                                          </p:spTgt>
                                        </p:tgtEl>
                                        <p:attrNameLst>
                                          <p:attrName>fill.type</p:attrName>
                                        </p:attrNameLst>
                                      </p:cBhvr>
                                      <p:to>
                                        <p:strVal val="solid"/>
                                      </p:to>
                                    </p:set>
                                    <p:set>
                                      <p:cBhvr>
                                        <p:cTn id="85" dur="500" fill="hold"/>
                                        <p:tgtEl>
                                          <p:spTgt spid="1251334">
                                            <p:txEl>
                                              <p:pRg st="2" end="2"/>
                                            </p:txEl>
                                          </p:spTgt>
                                        </p:tgtEl>
                                        <p:attrNameLst>
                                          <p:attrName>fill.on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19" presetClass="emph" presetSubtype="0" fill="hold" nodeType="clickEffect">
                                  <p:stCondLst>
                                    <p:cond delay="0"/>
                                  </p:stCondLst>
                                  <p:childTnLst>
                                    <p:animClr clrSpc="rgb" dir="cw">
                                      <p:cBhvr override="childStyle">
                                        <p:cTn id="89" dur="500" fill="hold"/>
                                        <p:tgtEl>
                                          <p:spTgt spid="1251334">
                                            <p:txEl>
                                              <p:pRg st="4" end="4"/>
                                            </p:txEl>
                                          </p:spTgt>
                                        </p:tgtEl>
                                        <p:attrNameLst>
                                          <p:attrName>style.color</p:attrName>
                                        </p:attrNameLst>
                                      </p:cBhvr>
                                      <p:to>
                                        <a:srgbClr val="33CC33"/>
                                      </p:to>
                                    </p:animClr>
                                    <p:animClr clrSpc="rgb" dir="cw">
                                      <p:cBhvr>
                                        <p:cTn id="90" dur="500" fill="hold"/>
                                        <p:tgtEl>
                                          <p:spTgt spid="1251334">
                                            <p:txEl>
                                              <p:pRg st="4" end="4"/>
                                            </p:txEl>
                                          </p:spTgt>
                                        </p:tgtEl>
                                        <p:attrNameLst>
                                          <p:attrName>fillcolor</p:attrName>
                                        </p:attrNameLst>
                                      </p:cBhvr>
                                      <p:to>
                                        <a:srgbClr val="33CC33"/>
                                      </p:to>
                                    </p:animClr>
                                    <p:set>
                                      <p:cBhvr>
                                        <p:cTn id="91" dur="500" fill="hold"/>
                                        <p:tgtEl>
                                          <p:spTgt spid="1251334">
                                            <p:txEl>
                                              <p:pRg st="4" end="4"/>
                                            </p:txEl>
                                          </p:spTgt>
                                        </p:tgtEl>
                                        <p:attrNameLst>
                                          <p:attrName>fill.type</p:attrName>
                                        </p:attrNameLst>
                                      </p:cBhvr>
                                      <p:to>
                                        <p:strVal val="solid"/>
                                      </p:to>
                                    </p:set>
                                    <p:set>
                                      <p:cBhvr>
                                        <p:cTn id="92" dur="500" fill="hold"/>
                                        <p:tgtEl>
                                          <p:spTgt spid="1251334">
                                            <p:txEl>
                                              <p:pRg st="4" end="4"/>
                                            </p:txEl>
                                          </p:spTgt>
                                        </p:tgtEl>
                                        <p:attrNameLst>
                                          <p:attrName>fill.on</p:attrName>
                                        </p:attrNameLst>
                                      </p:cBhvr>
                                      <p:to>
                                        <p:strVal val="true"/>
                                      </p:to>
                                    </p:set>
                                  </p:childTnLst>
                                </p:cTn>
                              </p:par>
                              <p:par>
                                <p:cTn id="93" presetID="19" presetClass="emph" presetSubtype="0" fill="hold" nodeType="withEffect">
                                  <p:stCondLst>
                                    <p:cond delay="0"/>
                                  </p:stCondLst>
                                  <p:childTnLst>
                                    <p:animClr clrSpc="rgb" dir="cw">
                                      <p:cBhvr override="childStyle">
                                        <p:cTn id="94" dur="500" fill="hold"/>
                                        <p:tgtEl>
                                          <p:spTgt spid="1251334">
                                            <p:txEl>
                                              <p:pRg st="7" end="7"/>
                                            </p:txEl>
                                          </p:spTgt>
                                        </p:tgtEl>
                                        <p:attrNameLst>
                                          <p:attrName>style.color</p:attrName>
                                        </p:attrNameLst>
                                      </p:cBhvr>
                                      <p:to>
                                        <a:srgbClr val="FF0000"/>
                                      </p:to>
                                    </p:animClr>
                                    <p:animClr clrSpc="rgb" dir="cw">
                                      <p:cBhvr>
                                        <p:cTn id="95" dur="500" fill="hold"/>
                                        <p:tgtEl>
                                          <p:spTgt spid="1251334">
                                            <p:txEl>
                                              <p:pRg st="7" end="7"/>
                                            </p:txEl>
                                          </p:spTgt>
                                        </p:tgtEl>
                                        <p:attrNameLst>
                                          <p:attrName>fillcolor</p:attrName>
                                        </p:attrNameLst>
                                      </p:cBhvr>
                                      <p:to>
                                        <a:srgbClr val="FF0000"/>
                                      </p:to>
                                    </p:animClr>
                                    <p:set>
                                      <p:cBhvr>
                                        <p:cTn id="96" dur="500" fill="hold"/>
                                        <p:tgtEl>
                                          <p:spTgt spid="1251334">
                                            <p:txEl>
                                              <p:pRg st="7" end="7"/>
                                            </p:txEl>
                                          </p:spTgt>
                                        </p:tgtEl>
                                        <p:attrNameLst>
                                          <p:attrName>fill.type</p:attrName>
                                        </p:attrNameLst>
                                      </p:cBhvr>
                                      <p:to>
                                        <p:strVal val="solid"/>
                                      </p:to>
                                    </p:set>
                                    <p:set>
                                      <p:cBhvr>
                                        <p:cTn id="97" dur="500" fill="hold"/>
                                        <p:tgtEl>
                                          <p:spTgt spid="1251334">
                                            <p:txEl>
                                              <p:pRg st="7" end="7"/>
                                            </p:txEl>
                                          </p:spTgt>
                                        </p:tgtEl>
                                        <p:attrNameLst>
                                          <p:attrName>fill.on</p:attrName>
                                        </p:attrNameLst>
                                      </p:cBhvr>
                                      <p:to>
                                        <p:strVal val="true"/>
                                      </p:to>
                                    </p:set>
                                  </p:childTnLst>
                                </p:cTn>
                              </p:par>
                              <p:par>
                                <p:cTn id="98" presetID="3" presetClass="entr" presetSubtype="10" fill="hold" grpId="0" nodeType="withEffect">
                                  <p:stCondLst>
                                    <p:cond delay="0"/>
                                  </p:stCondLst>
                                  <p:childTnLst>
                                    <p:set>
                                      <p:cBhvr>
                                        <p:cTn id="99" dur="1" fill="hold">
                                          <p:stCondLst>
                                            <p:cond delay="0"/>
                                          </p:stCondLst>
                                        </p:cTn>
                                        <p:tgtEl>
                                          <p:spTgt spid="1251377"/>
                                        </p:tgtEl>
                                        <p:attrNameLst>
                                          <p:attrName>style.visibility</p:attrName>
                                        </p:attrNameLst>
                                      </p:cBhvr>
                                      <p:to>
                                        <p:strVal val="visible"/>
                                      </p:to>
                                    </p:set>
                                    <p:animEffect transition="in" filter="blinds(horizontal)">
                                      <p:cBhvr>
                                        <p:cTn id="100" dur="500"/>
                                        <p:tgtEl>
                                          <p:spTgt spid="1251377"/>
                                        </p:tgtEl>
                                      </p:cBhvr>
                                    </p:animEffect>
                                  </p:childTnLst>
                                </p:cTn>
                              </p:par>
                            </p:childTnLst>
                          </p:cTn>
                        </p:par>
                        <p:par>
                          <p:cTn id="101" fill="hold">
                            <p:stCondLst>
                              <p:cond delay="500"/>
                            </p:stCondLst>
                            <p:childTnLst>
                              <p:par>
                                <p:cTn id="102" presetID="3" presetClass="entr" presetSubtype="10" fill="hold" nodeType="afterEffect">
                                  <p:stCondLst>
                                    <p:cond delay="0"/>
                                  </p:stCondLst>
                                  <p:childTnLst>
                                    <p:set>
                                      <p:cBhvr>
                                        <p:cTn id="103" dur="1" fill="hold">
                                          <p:stCondLst>
                                            <p:cond delay="0"/>
                                          </p:stCondLst>
                                        </p:cTn>
                                        <p:tgtEl>
                                          <p:spTgt spid="1251387"/>
                                        </p:tgtEl>
                                        <p:attrNameLst>
                                          <p:attrName>style.visibility</p:attrName>
                                        </p:attrNameLst>
                                      </p:cBhvr>
                                      <p:to>
                                        <p:strVal val="visible"/>
                                      </p:to>
                                    </p:set>
                                    <p:animEffect transition="in" filter="blinds(horizontal)">
                                      <p:cBhvr>
                                        <p:cTn id="104" dur="500"/>
                                        <p:tgtEl>
                                          <p:spTgt spid="1251387"/>
                                        </p:tgtEl>
                                      </p:cBhvr>
                                    </p:animEffect>
                                  </p:childTnLst>
                                </p:cTn>
                              </p:par>
                              <p:par>
                                <p:cTn id="105" presetID="19" presetClass="emph" presetSubtype="0" fill="hold" nodeType="withEffect">
                                  <p:stCondLst>
                                    <p:cond delay="0"/>
                                  </p:stCondLst>
                                  <p:childTnLst>
                                    <p:animClr clrSpc="rgb" dir="cw">
                                      <p:cBhvr override="childStyle">
                                        <p:cTn id="106" dur="500" fill="hold"/>
                                        <p:tgtEl>
                                          <p:spTgt spid="1251334">
                                            <p:txEl>
                                              <p:pRg st="7" end="7"/>
                                            </p:txEl>
                                          </p:spTgt>
                                        </p:tgtEl>
                                        <p:attrNameLst>
                                          <p:attrName>style.color</p:attrName>
                                        </p:attrNameLst>
                                      </p:cBhvr>
                                      <p:to>
                                        <a:srgbClr val="33CC33"/>
                                      </p:to>
                                    </p:animClr>
                                    <p:animClr clrSpc="rgb" dir="cw">
                                      <p:cBhvr>
                                        <p:cTn id="107" dur="500" fill="hold"/>
                                        <p:tgtEl>
                                          <p:spTgt spid="1251334">
                                            <p:txEl>
                                              <p:pRg st="7" end="7"/>
                                            </p:txEl>
                                          </p:spTgt>
                                        </p:tgtEl>
                                        <p:attrNameLst>
                                          <p:attrName>fillcolor</p:attrName>
                                        </p:attrNameLst>
                                      </p:cBhvr>
                                      <p:to>
                                        <a:srgbClr val="33CC33"/>
                                      </p:to>
                                    </p:animClr>
                                    <p:set>
                                      <p:cBhvr>
                                        <p:cTn id="108" dur="500" fill="hold"/>
                                        <p:tgtEl>
                                          <p:spTgt spid="1251334">
                                            <p:txEl>
                                              <p:pRg st="7" end="7"/>
                                            </p:txEl>
                                          </p:spTgt>
                                        </p:tgtEl>
                                        <p:attrNameLst>
                                          <p:attrName>fill.type</p:attrName>
                                        </p:attrNameLst>
                                      </p:cBhvr>
                                      <p:to>
                                        <p:strVal val="solid"/>
                                      </p:to>
                                    </p:set>
                                    <p:set>
                                      <p:cBhvr>
                                        <p:cTn id="109" dur="500" fill="hold"/>
                                        <p:tgtEl>
                                          <p:spTgt spid="1251334">
                                            <p:txEl>
                                              <p:pRg st="7" end="7"/>
                                            </p:txEl>
                                          </p:spTgt>
                                        </p:tgtEl>
                                        <p:attrNameLst>
                                          <p:attrName>fill.on</p:attrName>
                                        </p:attrNameLst>
                                      </p:cBhvr>
                                      <p:to>
                                        <p:strVal val="true"/>
                                      </p:to>
                                    </p:set>
                                  </p:childTnLst>
                                </p:cTn>
                              </p:par>
                              <p:par>
                                <p:cTn id="110" presetID="3" presetClass="entr" presetSubtype="10" fill="hold" grpId="0" nodeType="withEffect">
                                  <p:stCondLst>
                                    <p:cond delay="0"/>
                                  </p:stCondLst>
                                  <p:childTnLst>
                                    <p:set>
                                      <p:cBhvr>
                                        <p:cTn id="111" dur="1" fill="hold">
                                          <p:stCondLst>
                                            <p:cond delay="0"/>
                                          </p:stCondLst>
                                        </p:cTn>
                                        <p:tgtEl>
                                          <p:spTgt spid="1251378"/>
                                        </p:tgtEl>
                                        <p:attrNameLst>
                                          <p:attrName>style.visibility</p:attrName>
                                        </p:attrNameLst>
                                      </p:cBhvr>
                                      <p:to>
                                        <p:strVal val="visible"/>
                                      </p:to>
                                    </p:set>
                                    <p:animEffect transition="in" filter="blinds(horizontal)">
                                      <p:cBhvr>
                                        <p:cTn id="112" dur="500"/>
                                        <p:tgtEl>
                                          <p:spTgt spid="1251378"/>
                                        </p:tgtEl>
                                      </p:cBhvr>
                                    </p:animEffect>
                                  </p:childTnLst>
                                </p:cTn>
                              </p:par>
                            </p:childTnLst>
                          </p:cTn>
                        </p:par>
                        <p:par>
                          <p:cTn id="113" fill="hold">
                            <p:stCondLst>
                              <p:cond delay="1000"/>
                            </p:stCondLst>
                            <p:childTnLst>
                              <p:par>
                                <p:cTn id="114" presetID="3" presetClass="entr" presetSubtype="10" fill="hold" nodeType="afterEffect">
                                  <p:stCondLst>
                                    <p:cond delay="0"/>
                                  </p:stCondLst>
                                  <p:childTnLst>
                                    <p:set>
                                      <p:cBhvr>
                                        <p:cTn id="115" dur="1" fill="hold">
                                          <p:stCondLst>
                                            <p:cond delay="0"/>
                                          </p:stCondLst>
                                        </p:cTn>
                                        <p:tgtEl>
                                          <p:spTgt spid="1251383"/>
                                        </p:tgtEl>
                                        <p:attrNameLst>
                                          <p:attrName>style.visibility</p:attrName>
                                        </p:attrNameLst>
                                      </p:cBhvr>
                                      <p:to>
                                        <p:strVal val="visible"/>
                                      </p:to>
                                    </p:set>
                                    <p:animEffect transition="in" filter="blinds(horizontal)">
                                      <p:cBhvr>
                                        <p:cTn id="116" dur="500"/>
                                        <p:tgtEl>
                                          <p:spTgt spid="1251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1334" grpId="0" build="allAtOnce" animBg="1"/>
      <p:bldP spid="1251346" grpId="0" animBg="1"/>
      <p:bldP spid="1251354" grpId="0" animBg="1"/>
      <p:bldP spid="1251361" grpId="0" animBg="1"/>
      <p:bldP spid="1251362" grpId="0"/>
      <p:bldP spid="1251363" grpId="0"/>
      <p:bldP spid="1251377" grpId="0" animBg="1"/>
      <p:bldP spid="125137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8" name="Rectangle 4"/>
          <p:cNvSpPr>
            <a:spLocks noChangeArrowheads="1"/>
          </p:cNvSpPr>
          <p:nvPr/>
        </p:nvSpPr>
        <p:spPr bwMode="auto">
          <a:xfrm>
            <a:off x="3048000" y="1905000"/>
            <a:ext cx="3429000" cy="2971800"/>
          </a:xfrm>
          <a:prstGeom prst="rect">
            <a:avLst/>
          </a:prstGeom>
          <a:solidFill>
            <a:srgbClr val="F5FCCC"/>
          </a:solidFill>
          <a:ln w="9525">
            <a:solidFill>
              <a:schemeClr val="tx1"/>
            </a:solidFill>
            <a:miter lim="800000"/>
            <a:headEnd/>
            <a:tailEnd/>
          </a:ln>
          <a:effectLst/>
        </p:spPr>
        <p:txBody>
          <a:bodyPr wrap="none" anchor="ctr"/>
          <a:lstStyle/>
          <a:p>
            <a:r>
              <a:rPr lang="en-US" sz="2000" b="1" dirty="0">
                <a:solidFill>
                  <a:srgbClr val="0066FF"/>
                </a:solidFill>
              </a:rPr>
              <a:t>synchronized</a:t>
            </a:r>
            <a:r>
              <a:rPr lang="en-US" sz="2000" b="1" dirty="0"/>
              <a:t> </a:t>
            </a:r>
            <a:r>
              <a:rPr lang="en-US" sz="2000" b="1" dirty="0" smtClean="0"/>
              <a:t>withdraw()</a:t>
            </a:r>
            <a:endParaRPr lang="en-US" sz="2000" b="1" dirty="0"/>
          </a:p>
          <a:p>
            <a:r>
              <a:rPr lang="en-US" sz="2000" b="1" dirty="0"/>
              <a:t>{</a:t>
            </a:r>
          </a:p>
          <a:p>
            <a:r>
              <a:rPr lang="en-US" sz="2000" b="1" dirty="0" smtClean="0"/>
              <a:t>//amount </a:t>
            </a:r>
            <a:r>
              <a:rPr lang="en-US" sz="2000" b="1" dirty="0"/>
              <a:t>:= </a:t>
            </a:r>
            <a:r>
              <a:rPr lang="en-US" sz="2000" b="1" dirty="0" err="1"/>
              <a:t>Userinput</a:t>
            </a:r>
            <a:endParaRPr lang="en-US" sz="2000" b="1" dirty="0"/>
          </a:p>
          <a:p>
            <a:endParaRPr lang="en-US" sz="2000" b="1" dirty="0"/>
          </a:p>
          <a:p>
            <a:r>
              <a:rPr lang="en-US" sz="2000" b="1" dirty="0"/>
              <a:t>//query database for </a:t>
            </a:r>
            <a:r>
              <a:rPr lang="en-US" sz="2000" b="1" dirty="0" smtClean="0"/>
              <a:t>bal</a:t>
            </a:r>
            <a:endParaRPr lang="en-US" sz="2000" b="1" dirty="0"/>
          </a:p>
          <a:p>
            <a:endParaRPr lang="en-US" sz="2000" b="1" dirty="0"/>
          </a:p>
          <a:p>
            <a:endParaRPr lang="en-US" sz="2000" b="1" dirty="0"/>
          </a:p>
          <a:p>
            <a:r>
              <a:rPr lang="en-US" sz="2000" b="1" dirty="0" smtClean="0"/>
              <a:t>}</a:t>
            </a:r>
            <a:endParaRPr lang="en-US" sz="2000" b="1" dirty="0"/>
          </a:p>
        </p:txBody>
      </p:sp>
      <p:sp>
        <p:nvSpPr>
          <p:cNvPr id="1255432" name="AutoShape 8"/>
          <p:cNvSpPr>
            <a:spLocks noChangeArrowheads="1"/>
          </p:cNvSpPr>
          <p:nvPr/>
        </p:nvSpPr>
        <p:spPr bwMode="auto">
          <a:xfrm>
            <a:off x="7772400" y="1295400"/>
            <a:ext cx="1371600" cy="1219200"/>
          </a:xfrm>
          <a:prstGeom prst="cloudCallout">
            <a:avLst>
              <a:gd name="adj1" fmla="val -12500"/>
              <a:gd name="adj2" fmla="val 82162"/>
            </a:avLst>
          </a:prstGeom>
          <a:noFill/>
          <a:ln w="9525">
            <a:solidFill>
              <a:schemeClr val="tx1"/>
            </a:solidFill>
            <a:round/>
            <a:headEnd/>
            <a:tailEnd/>
          </a:ln>
          <a:effectLst/>
        </p:spPr>
        <p:txBody>
          <a:bodyPr/>
          <a:lstStyle/>
          <a:p>
            <a:pPr algn="ctr"/>
            <a:endParaRPr lang="en-US"/>
          </a:p>
        </p:txBody>
      </p:sp>
      <p:sp>
        <p:nvSpPr>
          <p:cNvPr id="1255433" name="Line 9"/>
          <p:cNvSpPr>
            <a:spLocks noChangeShapeType="1"/>
          </p:cNvSpPr>
          <p:nvPr/>
        </p:nvSpPr>
        <p:spPr bwMode="auto">
          <a:xfrm flipH="1" flipV="1">
            <a:off x="6477000" y="2667000"/>
            <a:ext cx="1371600" cy="762000"/>
          </a:xfrm>
          <a:prstGeom prst="line">
            <a:avLst/>
          </a:prstGeom>
          <a:noFill/>
          <a:ln w="9525">
            <a:solidFill>
              <a:schemeClr val="tx1"/>
            </a:solidFill>
            <a:round/>
            <a:headEnd/>
            <a:tailEnd type="triangle" w="med" len="med"/>
          </a:ln>
          <a:effectLst/>
        </p:spPr>
        <p:txBody>
          <a:bodyPr/>
          <a:lstStyle/>
          <a:p>
            <a:endParaRPr lang="en-US"/>
          </a:p>
        </p:txBody>
      </p:sp>
      <p:sp>
        <p:nvSpPr>
          <p:cNvPr id="1255434" name="AutoShape 10"/>
          <p:cNvSpPr>
            <a:spLocks noChangeArrowheads="1"/>
          </p:cNvSpPr>
          <p:nvPr/>
        </p:nvSpPr>
        <p:spPr bwMode="auto">
          <a:xfrm>
            <a:off x="228600" y="1371600"/>
            <a:ext cx="1371600" cy="1219200"/>
          </a:xfrm>
          <a:prstGeom prst="cloudCallout">
            <a:avLst>
              <a:gd name="adj1" fmla="val -12500"/>
              <a:gd name="adj2" fmla="val 82162"/>
            </a:avLst>
          </a:prstGeom>
          <a:noFill/>
          <a:ln w="9525">
            <a:solidFill>
              <a:schemeClr val="tx1"/>
            </a:solidFill>
            <a:round/>
            <a:headEnd/>
            <a:tailEnd/>
          </a:ln>
          <a:effectLst/>
        </p:spPr>
        <p:txBody>
          <a:bodyPr/>
          <a:lstStyle/>
          <a:p>
            <a:pPr algn="ctr"/>
            <a:endParaRPr lang="en-US"/>
          </a:p>
        </p:txBody>
      </p:sp>
      <p:sp>
        <p:nvSpPr>
          <p:cNvPr id="1255436" name="Line 12"/>
          <p:cNvSpPr>
            <a:spLocks noChangeShapeType="1"/>
          </p:cNvSpPr>
          <p:nvPr/>
        </p:nvSpPr>
        <p:spPr bwMode="auto">
          <a:xfrm flipV="1">
            <a:off x="914400" y="2667000"/>
            <a:ext cx="2133600" cy="838200"/>
          </a:xfrm>
          <a:prstGeom prst="line">
            <a:avLst/>
          </a:prstGeom>
          <a:noFill/>
          <a:ln w="9525">
            <a:solidFill>
              <a:schemeClr val="tx1"/>
            </a:solidFill>
            <a:round/>
            <a:headEnd/>
            <a:tailEnd type="triangle" w="med" len="med"/>
          </a:ln>
          <a:effectLst/>
        </p:spPr>
        <p:txBody>
          <a:bodyPr/>
          <a:lstStyle/>
          <a:p>
            <a:endParaRPr lang="en-US"/>
          </a:p>
        </p:txBody>
      </p:sp>
      <p:sp>
        <p:nvSpPr>
          <p:cNvPr id="1255437" name="Text Box 13"/>
          <p:cNvSpPr txBox="1">
            <a:spLocks noChangeArrowheads="1"/>
          </p:cNvSpPr>
          <p:nvPr/>
        </p:nvSpPr>
        <p:spPr bwMode="auto">
          <a:xfrm rot="1639088">
            <a:off x="6871670" y="2667278"/>
            <a:ext cx="915635" cy="369332"/>
          </a:xfrm>
          <a:prstGeom prst="rect">
            <a:avLst/>
          </a:prstGeom>
          <a:noFill/>
          <a:ln w="9525">
            <a:noFill/>
            <a:miter lim="800000"/>
            <a:headEnd/>
            <a:tailEnd/>
          </a:ln>
          <a:effectLst/>
        </p:spPr>
        <p:txBody>
          <a:bodyPr wrap="none">
            <a:spAutoFit/>
          </a:bodyPr>
          <a:lstStyle/>
          <a:p>
            <a:r>
              <a:rPr lang="en-US" sz="1800" b="1" dirty="0" smtClean="0"/>
              <a:t>Money</a:t>
            </a:r>
            <a:endParaRPr lang="en-US" sz="1800" b="1" dirty="0"/>
          </a:p>
        </p:txBody>
      </p:sp>
      <p:sp>
        <p:nvSpPr>
          <p:cNvPr id="1255438" name="Text Box 14"/>
          <p:cNvSpPr txBox="1">
            <a:spLocks noChangeArrowheads="1"/>
          </p:cNvSpPr>
          <p:nvPr/>
        </p:nvSpPr>
        <p:spPr bwMode="auto">
          <a:xfrm rot="-1310908">
            <a:off x="1221757" y="2773641"/>
            <a:ext cx="915635" cy="369332"/>
          </a:xfrm>
          <a:prstGeom prst="rect">
            <a:avLst/>
          </a:prstGeom>
          <a:noFill/>
          <a:ln w="9525">
            <a:noFill/>
            <a:miter lim="800000"/>
            <a:headEnd/>
            <a:tailEnd/>
          </a:ln>
          <a:effectLst/>
        </p:spPr>
        <p:txBody>
          <a:bodyPr wrap="none">
            <a:spAutoFit/>
          </a:bodyPr>
          <a:lstStyle/>
          <a:p>
            <a:r>
              <a:rPr lang="en-US" sz="1800" b="1" dirty="0" smtClean="0"/>
              <a:t>Money</a:t>
            </a:r>
            <a:endParaRPr lang="en-US" sz="1800" b="1" dirty="0"/>
          </a:p>
        </p:txBody>
      </p:sp>
      <p:sp>
        <p:nvSpPr>
          <p:cNvPr id="1255441" name="Line 17"/>
          <p:cNvSpPr>
            <a:spLocks noChangeShapeType="1"/>
          </p:cNvSpPr>
          <p:nvPr/>
        </p:nvSpPr>
        <p:spPr bwMode="auto">
          <a:xfrm flipH="1">
            <a:off x="1828800" y="4495800"/>
            <a:ext cx="1219200" cy="1371600"/>
          </a:xfrm>
          <a:prstGeom prst="line">
            <a:avLst/>
          </a:prstGeom>
          <a:noFill/>
          <a:ln w="9525">
            <a:solidFill>
              <a:schemeClr val="tx1"/>
            </a:solidFill>
            <a:round/>
            <a:headEnd/>
            <a:tailEnd type="triangle" w="med" len="med"/>
          </a:ln>
          <a:effectLst/>
        </p:spPr>
        <p:txBody>
          <a:bodyPr/>
          <a:lstStyle/>
          <a:p>
            <a:endParaRPr lang="en-US"/>
          </a:p>
        </p:txBody>
      </p:sp>
      <p:pic>
        <p:nvPicPr>
          <p:cNvPr id="1255446" name="Picture 22" descr="wooden_lock_1">
            <a:hlinkClick r:id="rId3"/>
          </p:cNvPr>
          <p:cNvPicPr>
            <a:picLocks noChangeAspect="1" noChangeArrowheads="1"/>
          </p:cNvPicPr>
          <p:nvPr/>
        </p:nvPicPr>
        <p:blipFill>
          <a:blip r:embed="rId4" cstate="print"/>
          <a:srcRect/>
          <a:stretch>
            <a:fillRect/>
          </a:stretch>
        </p:blipFill>
        <p:spPr bwMode="auto">
          <a:xfrm>
            <a:off x="4953000" y="4038600"/>
            <a:ext cx="609600" cy="598488"/>
          </a:xfrm>
          <a:prstGeom prst="rect">
            <a:avLst/>
          </a:prstGeom>
          <a:noFill/>
        </p:spPr>
      </p:pic>
      <p:sp>
        <p:nvSpPr>
          <p:cNvPr id="1255447" name="Line 23"/>
          <p:cNvSpPr>
            <a:spLocks noChangeShapeType="1"/>
          </p:cNvSpPr>
          <p:nvPr/>
        </p:nvSpPr>
        <p:spPr bwMode="auto">
          <a:xfrm>
            <a:off x="6858000" y="2209800"/>
            <a:ext cx="1066800" cy="2057400"/>
          </a:xfrm>
          <a:prstGeom prst="line">
            <a:avLst/>
          </a:prstGeom>
          <a:noFill/>
          <a:ln w="28575">
            <a:solidFill>
              <a:srgbClr val="FF0000"/>
            </a:solidFill>
            <a:round/>
            <a:headEnd/>
            <a:tailEnd/>
          </a:ln>
          <a:effectLst/>
        </p:spPr>
        <p:txBody>
          <a:bodyPr/>
          <a:lstStyle/>
          <a:p>
            <a:endParaRPr lang="en-US"/>
          </a:p>
        </p:txBody>
      </p:sp>
      <p:sp>
        <p:nvSpPr>
          <p:cNvPr id="1255448" name="Line 24"/>
          <p:cNvSpPr>
            <a:spLocks noChangeShapeType="1"/>
          </p:cNvSpPr>
          <p:nvPr/>
        </p:nvSpPr>
        <p:spPr bwMode="auto">
          <a:xfrm flipH="1">
            <a:off x="6934200" y="2362200"/>
            <a:ext cx="838200" cy="1828800"/>
          </a:xfrm>
          <a:prstGeom prst="line">
            <a:avLst/>
          </a:prstGeom>
          <a:noFill/>
          <a:ln w="28575">
            <a:solidFill>
              <a:srgbClr val="FF0000"/>
            </a:solidFill>
            <a:round/>
            <a:headEnd/>
            <a:tailEnd/>
          </a:ln>
          <a:effectLst/>
        </p:spPr>
        <p:txBody>
          <a:bodyPr/>
          <a:lstStyle/>
          <a:p>
            <a:endParaRPr lang="en-US"/>
          </a:p>
        </p:txBody>
      </p:sp>
      <p:pic>
        <p:nvPicPr>
          <p:cNvPr id="1255449" name="Picture 25" descr="images"/>
          <p:cNvPicPr>
            <a:picLocks noChangeAspect="1" noChangeArrowheads="1"/>
          </p:cNvPicPr>
          <p:nvPr/>
        </p:nvPicPr>
        <p:blipFill>
          <a:blip r:embed="rId5" cstate="print"/>
          <a:stretch>
            <a:fillRect/>
          </a:stretch>
        </p:blipFill>
        <p:spPr bwMode="auto">
          <a:xfrm>
            <a:off x="4171950" y="5258707"/>
            <a:ext cx="1390650" cy="960210"/>
          </a:xfrm>
          <a:prstGeom prst="rect">
            <a:avLst/>
          </a:prstGeom>
          <a:noFill/>
        </p:spPr>
      </p:pic>
      <p:sp>
        <p:nvSpPr>
          <p:cNvPr id="1255451" name="Rectangle 27"/>
          <p:cNvSpPr>
            <a:spLocks noGrp="1" noChangeArrowheads="1"/>
          </p:cNvSpPr>
          <p:nvPr>
            <p:ph type="title"/>
          </p:nvPr>
        </p:nvSpPr>
        <p:spPr>
          <a:xfrm>
            <a:off x="81874" y="152400"/>
            <a:ext cx="8229600" cy="554038"/>
          </a:xfrm>
          <a:noFill/>
          <a:ln/>
        </p:spPr>
        <p:txBody>
          <a:bodyPr>
            <a:normAutofit fontScale="90000"/>
          </a:bodyPr>
          <a:lstStyle/>
          <a:p>
            <a:r>
              <a:rPr lang="en-US" dirty="0" smtClean="0">
                <a:cs typeface="Arial" charset="0"/>
              </a:rPr>
              <a:t>Using Synchronized Methods (Contd.).</a:t>
            </a:r>
            <a:endParaRPr lang="en-US" dirty="0"/>
          </a:p>
        </p:txBody>
      </p:sp>
      <p:pic>
        <p:nvPicPr>
          <p:cNvPr id="1255452" name="Picture 28" descr="Beef%20Burger"/>
          <p:cNvPicPr>
            <a:picLocks noChangeAspect="1" noChangeArrowheads="1"/>
          </p:cNvPicPr>
          <p:nvPr/>
        </p:nvPicPr>
        <p:blipFill>
          <a:blip r:embed="rId6" cstate="print"/>
          <a:stretch>
            <a:fillRect/>
          </a:stretch>
        </p:blipFill>
        <p:spPr bwMode="auto">
          <a:xfrm>
            <a:off x="533400" y="1717036"/>
            <a:ext cx="762000" cy="499753"/>
          </a:xfrm>
          <a:prstGeom prst="rect">
            <a:avLst/>
          </a:prstGeom>
          <a:noFill/>
        </p:spPr>
      </p:pic>
      <p:pic>
        <p:nvPicPr>
          <p:cNvPr id="1255453" name="Picture 29" descr="Sandwich"/>
          <p:cNvPicPr>
            <a:picLocks noChangeAspect="1" noChangeArrowheads="1"/>
          </p:cNvPicPr>
          <p:nvPr/>
        </p:nvPicPr>
        <p:blipFill>
          <a:blip r:embed="rId7" cstate="print"/>
          <a:stretch>
            <a:fillRect/>
          </a:stretch>
        </p:blipFill>
        <p:spPr bwMode="auto">
          <a:xfrm>
            <a:off x="8081962" y="1600200"/>
            <a:ext cx="623888" cy="623888"/>
          </a:xfrm>
          <a:prstGeom prst="rect">
            <a:avLst/>
          </a:prstGeom>
          <a:noFill/>
        </p:spPr>
      </p:pic>
      <p:pic>
        <p:nvPicPr>
          <p:cNvPr id="1255454" name="Picture 30" descr="Beef%20Burger"/>
          <p:cNvPicPr>
            <a:picLocks noChangeAspect="1" noChangeArrowheads="1"/>
          </p:cNvPicPr>
          <p:nvPr/>
        </p:nvPicPr>
        <p:blipFill>
          <a:blip r:embed="rId8" cstate="print"/>
          <a:stretch>
            <a:fillRect/>
          </a:stretch>
        </p:blipFill>
        <p:spPr bwMode="auto">
          <a:xfrm>
            <a:off x="660400" y="5291021"/>
            <a:ext cx="1105013" cy="1002696"/>
          </a:xfrm>
          <a:prstGeom prst="rect">
            <a:avLst/>
          </a:prstGeom>
          <a:noFill/>
        </p:spPr>
      </p:pic>
      <p:pic>
        <p:nvPicPr>
          <p:cNvPr id="1255456" name="Picture 32" descr="jerry1_n"/>
          <p:cNvPicPr>
            <a:picLocks noChangeAspect="1" noChangeArrowheads="1"/>
          </p:cNvPicPr>
          <p:nvPr/>
        </p:nvPicPr>
        <p:blipFill>
          <a:blip r:embed="rId9" cstate="print"/>
          <a:stretch>
            <a:fillRect/>
          </a:stretch>
        </p:blipFill>
        <p:spPr bwMode="auto">
          <a:xfrm>
            <a:off x="8016766" y="3048000"/>
            <a:ext cx="654268" cy="685800"/>
          </a:xfrm>
          <a:prstGeom prst="rect">
            <a:avLst/>
          </a:prstGeom>
          <a:noFill/>
        </p:spPr>
      </p:pic>
      <p:pic>
        <p:nvPicPr>
          <p:cNvPr id="1255457" name="Picture 33"/>
          <p:cNvPicPr>
            <a:picLocks noChangeAspect="1" noChangeArrowheads="1"/>
          </p:cNvPicPr>
          <p:nvPr/>
        </p:nvPicPr>
        <p:blipFill>
          <a:blip r:embed="rId10" cstate="print"/>
          <a:stretch>
            <a:fillRect/>
          </a:stretch>
        </p:blipFill>
        <p:spPr bwMode="auto">
          <a:xfrm>
            <a:off x="366236" y="3200400"/>
            <a:ext cx="548640" cy="685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55428">
                                            <p:bg/>
                                          </p:spTgt>
                                        </p:tgtEl>
                                        <p:attrNameLst>
                                          <p:attrName>style.visibility</p:attrName>
                                        </p:attrNameLst>
                                      </p:cBhvr>
                                      <p:to>
                                        <p:strVal val="visible"/>
                                      </p:to>
                                    </p:set>
                                    <p:animEffect transition="in" filter="blinds(horizontal)">
                                      <p:cBhvr>
                                        <p:cTn id="7" dur="500"/>
                                        <p:tgtEl>
                                          <p:spTgt spid="1255428">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55428">
                                            <p:txEl>
                                              <p:pRg st="0" end="0"/>
                                            </p:txEl>
                                          </p:spTgt>
                                        </p:tgtEl>
                                        <p:attrNameLst>
                                          <p:attrName>style.visibility</p:attrName>
                                        </p:attrNameLst>
                                      </p:cBhvr>
                                      <p:to>
                                        <p:strVal val="visible"/>
                                      </p:to>
                                    </p:set>
                                    <p:animEffect transition="in" filter="blinds(horizontal)">
                                      <p:cBhvr>
                                        <p:cTn id="10" dur="500"/>
                                        <p:tgtEl>
                                          <p:spTgt spid="1255428">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55428">
                                            <p:txEl>
                                              <p:pRg st="1" end="1"/>
                                            </p:txEl>
                                          </p:spTgt>
                                        </p:tgtEl>
                                        <p:attrNameLst>
                                          <p:attrName>style.visibility</p:attrName>
                                        </p:attrNameLst>
                                      </p:cBhvr>
                                      <p:to>
                                        <p:strVal val="visible"/>
                                      </p:to>
                                    </p:set>
                                    <p:animEffect transition="in" filter="blinds(horizontal)">
                                      <p:cBhvr>
                                        <p:cTn id="13" dur="500"/>
                                        <p:tgtEl>
                                          <p:spTgt spid="1255428">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55428">
                                            <p:txEl>
                                              <p:pRg st="2" end="2"/>
                                            </p:txEl>
                                          </p:spTgt>
                                        </p:tgtEl>
                                        <p:attrNameLst>
                                          <p:attrName>style.visibility</p:attrName>
                                        </p:attrNameLst>
                                      </p:cBhvr>
                                      <p:to>
                                        <p:strVal val="visible"/>
                                      </p:to>
                                    </p:set>
                                    <p:animEffect transition="in" filter="blinds(horizontal)">
                                      <p:cBhvr>
                                        <p:cTn id="16" dur="500"/>
                                        <p:tgtEl>
                                          <p:spTgt spid="1255428">
                                            <p:txEl>
                                              <p:pRg st="2" end="2"/>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55428">
                                            <p:txEl>
                                              <p:pRg st="4" end="4"/>
                                            </p:txEl>
                                          </p:spTgt>
                                        </p:tgtEl>
                                        <p:attrNameLst>
                                          <p:attrName>style.visibility</p:attrName>
                                        </p:attrNameLst>
                                      </p:cBhvr>
                                      <p:to>
                                        <p:strVal val="visible"/>
                                      </p:to>
                                    </p:set>
                                    <p:animEffect transition="in" filter="blinds(horizontal)">
                                      <p:cBhvr>
                                        <p:cTn id="19" dur="500"/>
                                        <p:tgtEl>
                                          <p:spTgt spid="1255428">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55428">
                                            <p:txEl>
                                              <p:pRg st="7" end="7"/>
                                            </p:txEl>
                                          </p:spTgt>
                                        </p:tgtEl>
                                        <p:attrNameLst>
                                          <p:attrName>style.visibility</p:attrName>
                                        </p:attrNameLst>
                                      </p:cBhvr>
                                      <p:to>
                                        <p:strVal val="visible"/>
                                      </p:to>
                                    </p:set>
                                    <p:animEffect transition="in" filter="blinds(horizontal)">
                                      <p:cBhvr>
                                        <p:cTn id="22" dur="500"/>
                                        <p:tgtEl>
                                          <p:spTgt spid="1255428">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55457"/>
                                        </p:tgtEl>
                                        <p:attrNameLst>
                                          <p:attrName>style.visibility</p:attrName>
                                        </p:attrNameLst>
                                      </p:cBhvr>
                                      <p:to>
                                        <p:strVal val="visible"/>
                                      </p:to>
                                    </p:set>
                                    <p:animEffect transition="in" filter="blinds(horizontal)">
                                      <p:cBhvr>
                                        <p:cTn id="27" dur="500"/>
                                        <p:tgtEl>
                                          <p:spTgt spid="1255457"/>
                                        </p:tgtEl>
                                      </p:cBhvr>
                                    </p:animEffect>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1255434"/>
                                        </p:tgtEl>
                                        <p:attrNameLst>
                                          <p:attrName>style.visibility</p:attrName>
                                        </p:attrNameLst>
                                      </p:cBhvr>
                                      <p:to>
                                        <p:strVal val="visible"/>
                                      </p:to>
                                    </p:set>
                                    <p:animEffect transition="in" filter="blinds(horizontal)">
                                      <p:cBhvr>
                                        <p:cTn id="31" dur="500"/>
                                        <p:tgtEl>
                                          <p:spTgt spid="1255434"/>
                                        </p:tgtEl>
                                      </p:cBhvr>
                                    </p:animEffect>
                                  </p:childTnLst>
                                </p:cTn>
                              </p:par>
                              <p:par>
                                <p:cTn id="32" presetID="3" presetClass="entr" presetSubtype="10" fill="hold" nodeType="withEffect">
                                  <p:stCondLst>
                                    <p:cond delay="0"/>
                                  </p:stCondLst>
                                  <p:childTnLst>
                                    <p:set>
                                      <p:cBhvr>
                                        <p:cTn id="33" dur="1" fill="hold">
                                          <p:stCondLst>
                                            <p:cond delay="0"/>
                                          </p:stCondLst>
                                        </p:cTn>
                                        <p:tgtEl>
                                          <p:spTgt spid="1255452"/>
                                        </p:tgtEl>
                                        <p:attrNameLst>
                                          <p:attrName>style.visibility</p:attrName>
                                        </p:attrNameLst>
                                      </p:cBhvr>
                                      <p:to>
                                        <p:strVal val="visible"/>
                                      </p:to>
                                    </p:set>
                                    <p:animEffect transition="in" filter="blinds(horizontal)">
                                      <p:cBhvr>
                                        <p:cTn id="34" dur="500"/>
                                        <p:tgtEl>
                                          <p:spTgt spid="125545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255436"/>
                                        </p:tgtEl>
                                        <p:attrNameLst>
                                          <p:attrName>style.visibility</p:attrName>
                                        </p:attrNameLst>
                                      </p:cBhvr>
                                      <p:to>
                                        <p:strVal val="visible"/>
                                      </p:to>
                                    </p:set>
                                    <p:animEffect transition="in" filter="blinds(horizontal)">
                                      <p:cBhvr>
                                        <p:cTn id="39" dur="500"/>
                                        <p:tgtEl>
                                          <p:spTgt spid="1255436"/>
                                        </p:tgtEl>
                                      </p:cBhvr>
                                    </p:animEffect>
                                  </p:childTnLst>
                                </p:cTn>
                              </p:par>
                            </p:childTnLst>
                          </p:cTn>
                        </p:par>
                        <p:par>
                          <p:cTn id="40" fill="hold">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1255438"/>
                                        </p:tgtEl>
                                        <p:attrNameLst>
                                          <p:attrName>style.visibility</p:attrName>
                                        </p:attrNameLst>
                                      </p:cBhvr>
                                      <p:to>
                                        <p:strVal val="visible"/>
                                      </p:to>
                                    </p:set>
                                    <p:animEffect transition="in" filter="blinds(horizontal)">
                                      <p:cBhvr>
                                        <p:cTn id="43" dur="500"/>
                                        <p:tgtEl>
                                          <p:spTgt spid="1255438"/>
                                        </p:tgtEl>
                                      </p:cBhvr>
                                    </p:animEffect>
                                  </p:childTnLst>
                                </p:cTn>
                              </p:par>
                              <p:par>
                                <p:cTn id="44" presetID="19" presetClass="emph" presetSubtype="0" fill="hold" nodeType="withEffect">
                                  <p:stCondLst>
                                    <p:cond delay="0"/>
                                  </p:stCondLst>
                                  <p:childTnLst>
                                    <p:animClr clrSpc="rgb" dir="cw">
                                      <p:cBhvr override="childStyle">
                                        <p:cTn id="45" dur="500" fill="hold"/>
                                        <p:tgtEl>
                                          <p:spTgt spid="1255428">
                                            <p:txEl>
                                              <p:pRg st="0" end="0"/>
                                            </p:txEl>
                                          </p:spTgt>
                                        </p:tgtEl>
                                        <p:attrNameLst>
                                          <p:attrName>style.color</p:attrName>
                                        </p:attrNameLst>
                                      </p:cBhvr>
                                      <p:to>
                                        <a:srgbClr val="FF0000"/>
                                      </p:to>
                                    </p:animClr>
                                    <p:animClr clrSpc="rgb" dir="cw">
                                      <p:cBhvr>
                                        <p:cTn id="46" dur="500" fill="hold"/>
                                        <p:tgtEl>
                                          <p:spTgt spid="1255428">
                                            <p:txEl>
                                              <p:pRg st="0" end="0"/>
                                            </p:txEl>
                                          </p:spTgt>
                                        </p:tgtEl>
                                        <p:attrNameLst>
                                          <p:attrName>fillcolor</p:attrName>
                                        </p:attrNameLst>
                                      </p:cBhvr>
                                      <p:to>
                                        <a:srgbClr val="FF0000"/>
                                      </p:to>
                                    </p:animClr>
                                    <p:set>
                                      <p:cBhvr>
                                        <p:cTn id="47" dur="500" fill="hold"/>
                                        <p:tgtEl>
                                          <p:spTgt spid="1255428">
                                            <p:txEl>
                                              <p:pRg st="0" end="0"/>
                                            </p:txEl>
                                          </p:spTgt>
                                        </p:tgtEl>
                                        <p:attrNameLst>
                                          <p:attrName>fill.type</p:attrName>
                                        </p:attrNameLst>
                                      </p:cBhvr>
                                      <p:to>
                                        <p:strVal val="solid"/>
                                      </p:to>
                                    </p:set>
                                    <p:set>
                                      <p:cBhvr>
                                        <p:cTn id="48" dur="500" fill="hold"/>
                                        <p:tgtEl>
                                          <p:spTgt spid="1255428">
                                            <p:txEl>
                                              <p:pRg st="0" end="0"/>
                                            </p:txEl>
                                          </p:spTgt>
                                        </p:tgtEl>
                                        <p:attrNameLst>
                                          <p:attrName>fill.on</p:attrName>
                                        </p:attrNameLst>
                                      </p:cBhvr>
                                      <p:to>
                                        <p:strVal val="true"/>
                                      </p:to>
                                    </p:set>
                                  </p:childTnLst>
                                </p:cTn>
                              </p:par>
                              <p:par>
                                <p:cTn id="49" presetID="19" presetClass="emph" presetSubtype="0" fill="hold" nodeType="withEffect">
                                  <p:stCondLst>
                                    <p:cond delay="0"/>
                                  </p:stCondLst>
                                  <p:childTnLst>
                                    <p:animClr clrSpc="rgb" dir="cw">
                                      <p:cBhvr override="childStyle">
                                        <p:cTn id="50" dur="500" fill="hold"/>
                                        <p:tgtEl>
                                          <p:spTgt spid="1255428">
                                            <p:txEl>
                                              <p:pRg st="1" end="1"/>
                                            </p:txEl>
                                          </p:spTgt>
                                        </p:tgtEl>
                                        <p:attrNameLst>
                                          <p:attrName>style.color</p:attrName>
                                        </p:attrNameLst>
                                      </p:cBhvr>
                                      <p:to>
                                        <a:srgbClr val="FF0000"/>
                                      </p:to>
                                    </p:animClr>
                                    <p:animClr clrSpc="rgb" dir="cw">
                                      <p:cBhvr>
                                        <p:cTn id="51" dur="500" fill="hold"/>
                                        <p:tgtEl>
                                          <p:spTgt spid="1255428">
                                            <p:txEl>
                                              <p:pRg st="1" end="1"/>
                                            </p:txEl>
                                          </p:spTgt>
                                        </p:tgtEl>
                                        <p:attrNameLst>
                                          <p:attrName>fillcolor</p:attrName>
                                        </p:attrNameLst>
                                      </p:cBhvr>
                                      <p:to>
                                        <a:srgbClr val="FF0000"/>
                                      </p:to>
                                    </p:animClr>
                                    <p:set>
                                      <p:cBhvr>
                                        <p:cTn id="52" dur="500" fill="hold"/>
                                        <p:tgtEl>
                                          <p:spTgt spid="1255428">
                                            <p:txEl>
                                              <p:pRg st="1" end="1"/>
                                            </p:txEl>
                                          </p:spTgt>
                                        </p:tgtEl>
                                        <p:attrNameLst>
                                          <p:attrName>fill.type</p:attrName>
                                        </p:attrNameLst>
                                      </p:cBhvr>
                                      <p:to>
                                        <p:strVal val="solid"/>
                                      </p:to>
                                    </p:set>
                                    <p:set>
                                      <p:cBhvr>
                                        <p:cTn id="53" dur="500" fill="hold"/>
                                        <p:tgtEl>
                                          <p:spTgt spid="1255428">
                                            <p:txEl>
                                              <p:pRg st="1" end="1"/>
                                            </p:txEl>
                                          </p:spTgt>
                                        </p:tgtEl>
                                        <p:attrNameLst>
                                          <p:attrName>fill.on</p:attrName>
                                        </p:attrNameLst>
                                      </p:cBhvr>
                                      <p:to>
                                        <p:strVal val="true"/>
                                      </p:to>
                                    </p:set>
                                  </p:childTnLst>
                                </p:cTn>
                              </p:par>
                            </p:childTnLst>
                          </p:cTn>
                        </p:par>
                        <p:par>
                          <p:cTn id="54" fill="hold">
                            <p:stCondLst>
                              <p:cond delay="1000"/>
                            </p:stCondLst>
                            <p:childTnLst>
                              <p:par>
                                <p:cTn id="55" presetID="3" presetClass="entr" presetSubtype="10" fill="hold" nodeType="afterEffect">
                                  <p:stCondLst>
                                    <p:cond delay="0"/>
                                  </p:stCondLst>
                                  <p:childTnLst>
                                    <p:set>
                                      <p:cBhvr>
                                        <p:cTn id="56" dur="1" fill="hold">
                                          <p:stCondLst>
                                            <p:cond delay="0"/>
                                          </p:stCondLst>
                                        </p:cTn>
                                        <p:tgtEl>
                                          <p:spTgt spid="1255446"/>
                                        </p:tgtEl>
                                        <p:attrNameLst>
                                          <p:attrName>style.visibility</p:attrName>
                                        </p:attrNameLst>
                                      </p:cBhvr>
                                      <p:to>
                                        <p:strVal val="visible"/>
                                      </p:to>
                                    </p:set>
                                    <p:animEffect transition="in" filter="blinds(horizontal)">
                                      <p:cBhvr>
                                        <p:cTn id="57" dur="500"/>
                                        <p:tgtEl>
                                          <p:spTgt spid="1255446"/>
                                        </p:tgtEl>
                                      </p:cBhvr>
                                    </p:animEffect>
                                  </p:childTnLst>
                                </p:cTn>
                              </p:par>
                              <p:par>
                                <p:cTn id="58" presetID="19" presetClass="emph" presetSubtype="0" fill="hold" nodeType="withEffect">
                                  <p:stCondLst>
                                    <p:cond delay="0"/>
                                  </p:stCondLst>
                                  <p:childTnLst>
                                    <p:animClr clrSpc="rgb" dir="cw">
                                      <p:cBhvr override="childStyle">
                                        <p:cTn id="59" dur="500" fill="hold"/>
                                        <p:tgtEl>
                                          <p:spTgt spid="1255428">
                                            <p:txEl>
                                              <p:pRg st="2" end="2"/>
                                            </p:txEl>
                                          </p:spTgt>
                                        </p:tgtEl>
                                        <p:attrNameLst>
                                          <p:attrName>style.color</p:attrName>
                                        </p:attrNameLst>
                                      </p:cBhvr>
                                      <p:to>
                                        <a:srgbClr val="FF0000"/>
                                      </p:to>
                                    </p:animClr>
                                    <p:animClr clrSpc="rgb" dir="cw">
                                      <p:cBhvr>
                                        <p:cTn id="60" dur="500" fill="hold"/>
                                        <p:tgtEl>
                                          <p:spTgt spid="1255428">
                                            <p:txEl>
                                              <p:pRg st="2" end="2"/>
                                            </p:txEl>
                                          </p:spTgt>
                                        </p:tgtEl>
                                        <p:attrNameLst>
                                          <p:attrName>fillcolor</p:attrName>
                                        </p:attrNameLst>
                                      </p:cBhvr>
                                      <p:to>
                                        <a:srgbClr val="FF0000"/>
                                      </p:to>
                                    </p:animClr>
                                    <p:set>
                                      <p:cBhvr>
                                        <p:cTn id="61" dur="500" fill="hold"/>
                                        <p:tgtEl>
                                          <p:spTgt spid="1255428">
                                            <p:txEl>
                                              <p:pRg st="2" end="2"/>
                                            </p:txEl>
                                          </p:spTgt>
                                        </p:tgtEl>
                                        <p:attrNameLst>
                                          <p:attrName>fill.type</p:attrName>
                                        </p:attrNameLst>
                                      </p:cBhvr>
                                      <p:to>
                                        <p:strVal val="solid"/>
                                      </p:to>
                                    </p:set>
                                    <p:set>
                                      <p:cBhvr>
                                        <p:cTn id="62" dur="500" fill="hold"/>
                                        <p:tgtEl>
                                          <p:spTgt spid="1255428">
                                            <p:txEl>
                                              <p:pRg st="2" end="2"/>
                                            </p:txEl>
                                          </p:spTgt>
                                        </p:tgtEl>
                                        <p:attrNameLst>
                                          <p:attrName>fill.on</p:attrName>
                                        </p:attrNameLst>
                                      </p:cBhvr>
                                      <p:to>
                                        <p:strVal val="true"/>
                                      </p:to>
                                    </p:set>
                                  </p:childTnLst>
                                </p:cTn>
                              </p:par>
                              <p:par>
                                <p:cTn id="63" presetID="19" presetClass="emph" presetSubtype="0" fill="hold" nodeType="withEffect">
                                  <p:stCondLst>
                                    <p:cond delay="0"/>
                                  </p:stCondLst>
                                  <p:childTnLst>
                                    <p:animClr clrSpc="rgb" dir="cw">
                                      <p:cBhvr override="childStyle">
                                        <p:cTn id="64" dur="500" fill="hold"/>
                                        <p:tgtEl>
                                          <p:spTgt spid="1255428">
                                            <p:txEl>
                                              <p:pRg st="4" end="4"/>
                                            </p:txEl>
                                          </p:spTgt>
                                        </p:tgtEl>
                                        <p:attrNameLst>
                                          <p:attrName>style.color</p:attrName>
                                        </p:attrNameLst>
                                      </p:cBhvr>
                                      <p:to>
                                        <a:srgbClr val="FF0000"/>
                                      </p:to>
                                    </p:animClr>
                                    <p:animClr clrSpc="rgb" dir="cw">
                                      <p:cBhvr>
                                        <p:cTn id="65" dur="500" fill="hold"/>
                                        <p:tgtEl>
                                          <p:spTgt spid="1255428">
                                            <p:txEl>
                                              <p:pRg st="4" end="4"/>
                                            </p:txEl>
                                          </p:spTgt>
                                        </p:tgtEl>
                                        <p:attrNameLst>
                                          <p:attrName>fillcolor</p:attrName>
                                        </p:attrNameLst>
                                      </p:cBhvr>
                                      <p:to>
                                        <a:srgbClr val="FF0000"/>
                                      </p:to>
                                    </p:animClr>
                                    <p:set>
                                      <p:cBhvr>
                                        <p:cTn id="66" dur="500" fill="hold"/>
                                        <p:tgtEl>
                                          <p:spTgt spid="1255428">
                                            <p:txEl>
                                              <p:pRg st="4" end="4"/>
                                            </p:txEl>
                                          </p:spTgt>
                                        </p:tgtEl>
                                        <p:attrNameLst>
                                          <p:attrName>fill.type</p:attrName>
                                        </p:attrNameLst>
                                      </p:cBhvr>
                                      <p:to>
                                        <p:strVal val="solid"/>
                                      </p:to>
                                    </p:set>
                                    <p:set>
                                      <p:cBhvr>
                                        <p:cTn id="67" dur="500" fill="hold"/>
                                        <p:tgtEl>
                                          <p:spTgt spid="1255428">
                                            <p:txEl>
                                              <p:pRg st="4" end="4"/>
                                            </p:txEl>
                                          </p:spTgt>
                                        </p:tgtEl>
                                        <p:attrNameLst>
                                          <p:attrName>fill.on</p:attrName>
                                        </p:attrNameLst>
                                      </p:cBhvr>
                                      <p:to>
                                        <p:strVal val="true"/>
                                      </p:to>
                                    </p:se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255456"/>
                                        </p:tgtEl>
                                        <p:attrNameLst>
                                          <p:attrName>style.visibility</p:attrName>
                                        </p:attrNameLst>
                                      </p:cBhvr>
                                      <p:to>
                                        <p:strVal val="visible"/>
                                      </p:to>
                                    </p:set>
                                    <p:animEffect transition="in" filter="blinds(horizontal)">
                                      <p:cBhvr>
                                        <p:cTn id="72" dur="500"/>
                                        <p:tgtEl>
                                          <p:spTgt spid="1255456"/>
                                        </p:tgtEl>
                                      </p:cBhvr>
                                    </p:animEffect>
                                  </p:childTnLst>
                                </p:cTn>
                              </p:par>
                            </p:childTnLst>
                          </p:cTn>
                        </p:par>
                        <p:par>
                          <p:cTn id="73" fill="hold">
                            <p:stCondLst>
                              <p:cond delay="500"/>
                            </p:stCondLst>
                            <p:childTnLst>
                              <p:par>
                                <p:cTn id="74" presetID="3" presetClass="entr" presetSubtype="10" fill="hold" grpId="0" nodeType="afterEffect">
                                  <p:stCondLst>
                                    <p:cond delay="0"/>
                                  </p:stCondLst>
                                  <p:childTnLst>
                                    <p:set>
                                      <p:cBhvr>
                                        <p:cTn id="75" dur="1" fill="hold">
                                          <p:stCondLst>
                                            <p:cond delay="0"/>
                                          </p:stCondLst>
                                        </p:cTn>
                                        <p:tgtEl>
                                          <p:spTgt spid="1255432"/>
                                        </p:tgtEl>
                                        <p:attrNameLst>
                                          <p:attrName>style.visibility</p:attrName>
                                        </p:attrNameLst>
                                      </p:cBhvr>
                                      <p:to>
                                        <p:strVal val="visible"/>
                                      </p:to>
                                    </p:set>
                                    <p:animEffect transition="in" filter="blinds(horizontal)">
                                      <p:cBhvr>
                                        <p:cTn id="76" dur="500"/>
                                        <p:tgtEl>
                                          <p:spTgt spid="1255432"/>
                                        </p:tgtEl>
                                      </p:cBhvr>
                                    </p:animEffect>
                                  </p:childTnLst>
                                </p:cTn>
                              </p:par>
                            </p:childTnLst>
                          </p:cTn>
                        </p:par>
                        <p:par>
                          <p:cTn id="77" fill="hold">
                            <p:stCondLst>
                              <p:cond delay="1000"/>
                            </p:stCondLst>
                            <p:childTnLst>
                              <p:par>
                                <p:cTn id="78" presetID="3" presetClass="entr" presetSubtype="10" fill="hold" nodeType="afterEffect">
                                  <p:stCondLst>
                                    <p:cond delay="0"/>
                                  </p:stCondLst>
                                  <p:childTnLst>
                                    <p:set>
                                      <p:cBhvr>
                                        <p:cTn id="79" dur="1" fill="hold">
                                          <p:stCondLst>
                                            <p:cond delay="0"/>
                                          </p:stCondLst>
                                        </p:cTn>
                                        <p:tgtEl>
                                          <p:spTgt spid="1255453"/>
                                        </p:tgtEl>
                                        <p:attrNameLst>
                                          <p:attrName>style.visibility</p:attrName>
                                        </p:attrNameLst>
                                      </p:cBhvr>
                                      <p:to>
                                        <p:strVal val="visible"/>
                                      </p:to>
                                    </p:set>
                                    <p:animEffect transition="in" filter="blinds(horizontal)">
                                      <p:cBhvr>
                                        <p:cTn id="80" dur="500"/>
                                        <p:tgtEl>
                                          <p:spTgt spid="1255453"/>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255433"/>
                                        </p:tgtEl>
                                        <p:attrNameLst>
                                          <p:attrName>style.visibility</p:attrName>
                                        </p:attrNameLst>
                                      </p:cBhvr>
                                      <p:to>
                                        <p:strVal val="visible"/>
                                      </p:to>
                                    </p:set>
                                    <p:animEffect transition="in" filter="blinds(horizontal)">
                                      <p:cBhvr>
                                        <p:cTn id="85" dur="500"/>
                                        <p:tgtEl>
                                          <p:spTgt spid="1255433"/>
                                        </p:tgtEl>
                                      </p:cBhvr>
                                    </p:animEffect>
                                  </p:childTnLst>
                                </p:cTn>
                              </p:par>
                            </p:childTnLst>
                          </p:cTn>
                        </p:par>
                        <p:par>
                          <p:cTn id="86" fill="hold">
                            <p:stCondLst>
                              <p:cond delay="500"/>
                            </p:stCondLst>
                            <p:childTnLst>
                              <p:par>
                                <p:cTn id="87" presetID="3" presetClass="entr" presetSubtype="10" fill="hold" grpId="0" nodeType="afterEffect">
                                  <p:stCondLst>
                                    <p:cond delay="0"/>
                                  </p:stCondLst>
                                  <p:childTnLst>
                                    <p:set>
                                      <p:cBhvr>
                                        <p:cTn id="88" dur="1" fill="hold">
                                          <p:stCondLst>
                                            <p:cond delay="0"/>
                                          </p:stCondLst>
                                        </p:cTn>
                                        <p:tgtEl>
                                          <p:spTgt spid="1255437"/>
                                        </p:tgtEl>
                                        <p:attrNameLst>
                                          <p:attrName>style.visibility</p:attrName>
                                        </p:attrNameLst>
                                      </p:cBhvr>
                                      <p:to>
                                        <p:strVal val="visible"/>
                                      </p:to>
                                    </p:set>
                                    <p:animEffect transition="in" filter="blinds(horizontal)">
                                      <p:cBhvr>
                                        <p:cTn id="89" dur="500"/>
                                        <p:tgtEl>
                                          <p:spTgt spid="1255437"/>
                                        </p:tgtEl>
                                      </p:cBhvr>
                                    </p:animEffect>
                                  </p:childTnLst>
                                </p:cTn>
                              </p:par>
                            </p:childTnLst>
                          </p:cTn>
                        </p:par>
                        <p:par>
                          <p:cTn id="90" fill="hold">
                            <p:stCondLst>
                              <p:cond delay="1000"/>
                            </p:stCondLst>
                            <p:childTnLst>
                              <p:par>
                                <p:cTn id="91" presetID="4" presetClass="entr" presetSubtype="16" fill="hold" nodeType="afterEffect">
                                  <p:stCondLst>
                                    <p:cond delay="0"/>
                                  </p:stCondLst>
                                  <p:childTnLst>
                                    <p:set>
                                      <p:cBhvr>
                                        <p:cTn id="92" dur="1" fill="hold">
                                          <p:stCondLst>
                                            <p:cond delay="0"/>
                                          </p:stCondLst>
                                        </p:cTn>
                                        <p:tgtEl>
                                          <p:spTgt spid="1255446"/>
                                        </p:tgtEl>
                                        <p:attrNameLst>
                                          <p:attrName>style.visibility</p:attrName>
                                        </p:attrNameLst>
                                      </p:cBhvr>
                                      <p:to>
                                        <p:strVal val="visible"/>
                                      </p:to>
                                    </p:set>
                                    <p:animEffect transition="in" filter="box(in)">
                                      <p:cBhvr>
                                        <p:cTn id="93" dur="1000"/>
                                        <p:tgtEl>
                                          <p:spTgt spid="1255446"/>
                                        </p:tgtEl>
                                      </p:cBhvr>
                                    </p:animEffect>
                                  </p:childTnLst>
                                </p:cTn>
                              </p:par>
                            </p:childTnLst>
                          </p:cTn>
                        </p:par>
                        <p:par>
                          <p:cTn id="94" fill="hold">
                            <p:stCondLst>
                              <p:cond delay="2000"/>
                            </p:stCondLst>
                            <p:childTnLst>
                              <p:par>
                                <p:cTn id="95" presetID="3" presetClass="entr" presetSubtype="10" fill="hold" grpId="0" nodeType="afterEffect">
                                  <p:stCondLst>
                                    <p:cond delay="0"/>
                                  </p:stCondLst>
                                  <p:childTnLst>
                                    <p:set>
                                      <p:cBhvr>
                                        <p:cTn id="96" dur="1" fill="hold">
                                          <p:stCondLst>
                                            <p:cond delay="0"/>
                                          </p:stCondLst>
                                        </p:cTn>
                                        <p:tgtEl>
                                          <p:spTgt spid="1255447"/>
                                        </p:tgtEl>
                                        <p:attrNameLst>
                                          <p:attrName>style.visibility</p:attrName>
                                        </p:attrNameLst>
                                      </p:cBhvr>
                                      <p:to>
                                        <p:strVal val="visible"/>
                                      </p:to>
                                    </p:set>
                                    <p:animEffect transition="in" filter="blinds(horizontal)">
                                      <p:cBhvr>
                                        <p:cTn id="97" dur="1000"/>
                                        <p:tgtEl>
                                          <p:spTgt spid="1255447"/>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1255448"/>
                                        </p:tgtEl>
                                        <p:attrNameLst>
                                          <p:attrName>style.visibility</p:attrName>
                                        </p:attrNameLst>
                                      </p:cBhvr>
                                      <p:to>
                                        <p:strVal val="visible"/>
                                      </p:to>
                                    </p:set>
                                    <p:animEffect transition="in" filter="blinds(horizontal)">
                                      <p:cBhvr>
                                        <p:cTn id="100" dur="1000"/>
                                        <p:tgtEl>
                                          <p:spTgt spid="1255448"/>
                                        </p:tgtEl>
                                      </p:cBhvr>
                                    </p:animEffect>
                                  </p:childTnLst>
                                </p:cTn>
                              </p:par>
                            </p:childTnLst>
                          </p:cTn>
                        </p:par>
                        <p:par>
                          <p:cTn id="101" fill="hold">
                            <p:stCondLst>
                              <p:cond delay="3000"/>
                            </p:stCondLst>
                            <p:childTnLst>
                              <p:par>
                                <p:cTn id="102" presetID="4" presetClass="entr" presetSubtype="16" fill="hold" nodeType="afterEffect">
                                  <p:stCondLst>
                                    <p:cond delay="0"/>
                                  </p:stCondLst>
                                  <p:childTnLst>
                                    <p:set>
                                      <p:cBhvr>
                                        <p:cTn id="103" dur="1" fill="hold">
                                          <p:stCondLst>
                                            <p:cond delay="0"/>
                                          </p:stCondLst>
                                        </p:cTn>
                                        <p:tgtEl>
                                          <p:spTgt spid="1255446"/>
                                        </p:tgtEl>
                                        <p:attrNameLst>
                                          <p:attrName>style.visibility</p:attrName>
                                        </p:attrNameLst>
                                      </p:cBhvr>
                                      <p:to>
                                        <p:strVal val="visible"/>
                                      </p:to>
                                    </p:set>
                                    <p:animEffect transition="in" filter="box(in)">
                                      <p:cBhvr>
                                        <p:cTn id="104" dur="1000"/>
                                        <p:tgtEl>
                                          <p:spTgt spid="1255446"/>
                                        </p:tgtEl>
                                      </p:cBhvr>
                                    </p:animEffect>
                                  </p:childTnLst>
                                </p:cTn>
                              </p:par>
                            </p:childTnLst>
                          </p:cTn>
                        </p:par>
                        <p:par>
                          <p:cTn id="105" fill="hold">
                            <p:stCondLst>
                              <p:cond delay="4000"/>
                            </p:stCondLst>
                            <p:childTnLst>
                              <p:par>
                                <p:cTn id="106" presetID="4" presetClass="entr" presetSubtype="16" fill="hold" nodeType="afterEffect">
                                  <p:stCondLst>
                                    <p:cond delay="0"/>
                                  </p:stCondLst>
                                  <p:childTnLst>
                                    <p:set>
                                      <p:cBhvr>
                                        <p:cTn id="107" dur="1" fill="hold">
                                          <p:stCondLst>
                                            <p:cond delay="0"/>
                                          </p:stCondLst>
                                        </p:cTn>
                                        <p:tgtEl>
                                          <p:spTgt spid="1255446"/>
                                        </p:tgtEl>
                                        <p:attrNameLst>
                                          <p:attrName>style.visibility</p:attrName>
                                        </p:attrNameLst>
                                      </p:cBhvr>
                                      <p:to>
                                        <p:strVal val="visible"/>
                                      </p:to>
                                    </p:set>
                                    <p:animEffect transition="in" filter="box(in)">
                                      <p:cBhvr>
                                        <p:cTn id="108" dur="1000"/>
                                        <p:tgtEl>
                                          <p:spTgt spid="1255446"/>
                                        </p:tgtEl>
                                      </p:cBhvr>
                                    </p:animEffect>
                                  </p:childTnLst>
                                </p:cTn>
                              </p:par>
                              <p:par>
                                <p:cTn id="109" presetID="19" presetClass="emph" presetSubtype="0" fill="hold" nodeType="withEffect">
                                  <p:stCondLst>
                                    <p:cond delay="0"/>
                                  </p:stCondLst>
                                  <p:childTnLst>
                                    <p:animClr clrSpc="rgb" dir="cw">
                                      <p:cBhvr override="childStyle">
                                        <p:cTn id="110" dur="500" fill="hold"/>
                                        <p:tgtEl>
                                          <p:spTgt spid="1255428">
                                            <p:txEl>
                                              <p:pRg st="7" end="7"/>
                                            </p:txEl>
                                          </p:spTgt>
                                        </p:tgtEl>
                                        <p:attrNameLst>
                                          <p:attrName>style.color</p:attrName>
                                        </p:attrNameLst>
                                      </p:cBhvr>
                                      <p:to>
                                        <a:srgbClr val="FF0000"/>
                                      </p:to>
                                    </p:animClr>
                                    <p:animClr clrSpc="rgb" dir="cw">
                                      <p:cBhvr>
                                        <p:cTn id="111" dur="500" fill="hold"/>
                                        <p:tgtEl>
                                          <p:spTgt spid="1255428">
                                            <p:txEl>
                                              <p:pRg st="7" end="7"/>
                                            </p:txEl>
                                          </p:spTgt>
                                        </p:tgtEl>
                                        <p:attrNameLst>
                                          <p:attrName>fillcolor</p:attrName>
                                        </p:attrNameLst>
                                      </p:cBhvr>
                                      <p:to>
                                        <a:srgbClr val="FF0000"/>
                                      </p:to>
                                    </p:animClr>
                                    <p:set>
                                      <p:cBhvr>
                                        <p:cTn id="112" dur="500" fill="hold"/>
                                        <p:tgtEl>
                                          <p:spTgt spid="1255428">
                                            <p:txEl>
                                              <p:pRg st="7" end="7"/>
                                            </p:txEl>
                                          </p:spTgt>
                                        </p:tgtEl>
                                        <p:attrNameLst>
                                          <p:attrName>fill.type</p:attrName>
                                        </p:attrNameLst>
                                      </p:cBhvr>
                                      <p:to>
                                        <p:strVal val="solid"/>
                                      </p:to>
                                    </p:set>
                                    <p:set>
                                      <p:cBhvr>
                                        <p:cTn id="113" dur="500" fill="hold"/>
                                        <p:tgtEl>
                                          <p:spTgt spid="1255428">
                                            <p:txEl>
                                              <p:pRg st="7" end="7"/>
                                            </p:txEl>
                                          </p:spTgt>
                                        </p:tgtEl>
                                        <p:attrNameLst>
                                          <p:attrName>fill.on</p:attrName>
                                        </p:attrNameLst>
                                      </p:cBhvr>
                                      <p:to>
                                        <p:strVal val="true"/>
                                      </p:to>
                                    </p:set>
                                  </p:childTnLst>
                                </p:cTn>
                              </p:par>
                              <p:par>
                                <p:cTn id="114" presetID="3" presetClass="exit" presetSubtype="10" fill="hold" grpId="1" nodeType="withEffect">
                                  <p:stCondLst>
                                    <p:cond delay="0"/>
                                  </p:stCondLst>
                                  <p:childTnLst>
                                    <p:animEffect transition="out" filter="blinds(horizontal)">
                                      <p:cBhvr>
                                        <p:cTn id="115" dur="500"/>
                                        <p:tgtEl>
                                          <p:spTgt spid="1255438"/>
                                        </p:tgtEl>
                                      </p:cBhvr>
                                    </p:animEffect>
                                    <p:set>
                                      <p:cBhvr>
                                        <p:cTn id="116" dur="1" fill="hold">
                                          <p:stCondLst>
                                            <p:cond delay="499"/>
                                          </p:stCondLst>
                                        </p:cTn>
                                        <p:tgtEl>
                                          <p:spTgt spid="1255438"/>
                                        </p:tgtEl>
                                        <p:attrNameLst>
                                          <p:attrName>style.visibility</p:attrName>
                                        </p:attrNameLst>
                                      </p:cBhvr>
                                      <p:to>
                                        <p:strVal val="hidden"/>
                                      </p:to>
                                    </p:set>
                                  </p:childTnLst>
                                </p:cTn>
                              </p:par>
                              <p:par>
                                <p:cTn id="117" presetID="3" presetClass="exit" presetSubtype="10" fill="hold" grpId="1" nodeType="withEffect">
                                  <p:stCondLst>
                                    <p:cond delay="0"/>
                                  </p:stCondLst>
                                  <p:childTnLst>
                                    <p:animEffect transition="out" filter="blinds(horizontal)">
                                      <p:cBhvr>
                                        <p:cTn id="118" dur="500"/>
                                        <p:tgtEl>
                                          <p:spTgt spid="1255436"/>
                                        </p:tgtEl>
                                      </p:cBhvr>
                                    </p:animEffect>
                                    <p:set>
                                      <p:cBhvr>
                                        <p:cTn id="119" dur="1" fill="hold">
                                          <p:stCondLst>
                                            <p:cond delay="499"/>
                                          </p:stCondLst>
                                        </p:cTn>
                                        <p:tgtEl>
                                          <p:spTgt spid="1255436"/>
                                        </p:tgtEl>
                                        <p:attrNameLst>
                                          <p:attrName>style.visibility</p:attrName>
                                        </p:attrNameLst>
                                      </p:cBhvr>
                                      <p:to>
                                        <p:strVal val="hidden"/>
                                      </p:to>
                                    </p:set>
                                  </p:childTnLst>
                                </p:cTn>
                              </p:par>
                              <p:par>
                                <p:cTn id="120" presetID="3" presetClass="entr" presetSubtype="10" fill="hold" grpId="0" nodeType="withEffect">
                                  <p:stCondLst>
                                    <p:cond delay="0"/>
                                  </p:stCondLst>
                                  <p:childTnLst>
                                    <p:set>
                                      <p:cBhvr>
                                        <p:cTn id="121" dur="1" fill="hold">
                                          <p:stCondLst>
                                            <p:cond delay="0"/>
                                          </p:stCondLst>
                                        </p:cTn>
                                        <p:tgtEl>
                                          <p:spTgt spid="1255441"/>
                                        </p:tgtEl>
                                        <p:attrNameLst>
                                          <p:attrName>style.visibility</p:attrName>
                                        </p:attrNameLst>
                                      </p:cBhvr>
                                      <p:to>
                                        <p:strVal val="visible"/>
                                      </p:to>
                                    </p:set>
                                    <p:animEffect transition="in" filter="blinds(horizontal)">
                                      <p:cBhvr>
                                        <p:cTn id="122" dur="500"/>
                                        <p:tgtEl>
                                          <p:spTgt spid="1255441"/>
                                        </p:tgtEl>
                                      </p:cBhvr>
                                    </p:animEffect>
                                  </p:childTnLst>
                                </p:cTn>
                              </p:par>
                            </p:childTnLst>
                          </p:cTn>
                        </p:par>
                        <p:par>
                          <p:cTn id="123" fill="hold">
                            <p:stCondLst>
                              <p:cond delay="5000"/>
                            </p:stCondLst>
                            <p:childTnLst>
                              <p:par>
                                <p:cTn id="124" presetID="3" presetClass="entr" presetSubtype="10" fill="hold" nodeType="afterEffect">
                                  <p:stCondLst>
                                    <p:cond delay="0"/>
                                  </p:stCondLst>
                                  <p:childTnLst>
                                    <p:set>
                                      <p:cBhvr>
                                        <p:cTn id="125" dur="1" fill="hold">
                                          <p:stCondLst>
                                            <p:cond delay="0"/>
                                          </p:stCondLst>
                                        </p:cTn>
                                        <p:tgtEl>
                                          <p:spTgt spid="1255454"/>
                                        </p:tgtEl>
                                        <p:attrNameLst>
                                          <p:attrName>style.visibility</p:attrName>
                                        </p:attrNameLst>
                                      </p:cBhvr>
                                      <p:to>
                                        <p:strVal val="visible"/>
                                      </p:to>
                                    </p:set>
                                    <p:animEffect transition="in" filter="blinds(horizontal)">
                                      <p:cBhvr>
                                        <p:cTn id="126" dur="500"/>
                                        <p:tgtEl>
                                          <p:spTgt spid="1255454"/>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xit" presetSubtype="10" fill="hold" nodeType="clickEffect">
                                  <p:stCondLst>
                                    <p:cond delay="0"/>
                                  </p:stCondLst>
                                  <p:childTnLst>
                                    <p:animEffect transition="out" filter="blinds(horizontal)">
                                      <p:cBhvr>
                                        <p:cTn id="130" dur="500"/>
                                        <p:tgtEl>
                                          <p:spTgt spid="1255446"/>
                                        </p:tgtEl>
                                      </p:cBhvr>
                                    </p:animEffect>
                                    <p:set>
                                      <p:cBhvr>
                                        <p:cTn id="131" dur="1" fill="hold">
                                          <p:stCondLst>
                                            <p:cond delay="499"/>
                                          </p:stCondLst>
                                        </p:cTn>
                                        <p:tgtEl>
                                          <p:spTgt spid="1255446"/>
                                        </p:tgtEl>
                                        <p:attrNameLst>
                                          <p:attrName>style.visibility</p:attrName>
                                        </p:attrNameLst>
                                      </p:cBhvr>
                                      <p:to>
                                        <p:strVal val="hidden"/>
                                      </p:to>
                                    </p:set>
                                  </p:childTnLst>
                                </p:cTn>
                              </p:par>
                            </p:childTnLst>
                          </p:cTn>
                        </p:par>
                        <p:par>
                          <p:cTn id="132" fill="hold">
                            <p:stCondLst>
                              <p:cond delay="500"/>
                            </p:stCondLst>
                            <p:childTnLst>
                              <p:par>
                                <p:cTn id="133" presetID="3" presetClass="exit" presetSubtype="10" fill="hold" grpId="1" nodeType="afterEffect">
                                  <p:stCondLst>
                                    <p:cond delay="0"/>
                                  </p:stCondLst>
                                  <p:childTnLst>
                                    <p:animEffect transition="out" filter="blinds(horizontal)">
                                      <p:cBhvr>
                                        <p:cTn id="134" dur="1000"/>
                                        <p:tgtEl>
                                          <p:spTgt spid="1255447"/>
                                        </p:tgtEl>
                                      </p:cBhvr>
                                    </p:animEffect>
                                    <p:set>
                                      <p:cBhvr>
                                        <p:cTn id="135" dur="1" fill="hold">
                                          <p:stCondLst>
                                            <p:cond delay="999"/>
                                          </p:stCondLst>
                                        </p:cTn>
                                        <p:tgtEl>
                                          <p:spTgt spid="1255447"/>
                                        </p:tgtEl>
                                        <p:attrNameLst>
                                          <p:attrName>style.visibility</p:attrName>
                                        </p:attrNameLst>
                                      </p:cBhvr>
                                      <p:to>
                                        <p:strVal val="hidden"/>
                                      </p:to>
                                    </p:set>
                                  </p:childTnLst>
                                </p:cTn>
                              </p:par>
                              <p:par>
                                <p:cTn id="136" presetID="3" presetClass="exit" presetSubtype="10" fill="hold" grpId="1" nodeType="withEffect">
                                  <p:stCondLst>
                                    <p:cond delay="0"/>
                                  </p:stCondLst>
                                  <p:childTnLst>
                                    <p:animEffect transition="out" filter="blinds(horizontal)">
                                      <p:cBhvr>
                                        <p:cTn id="137" dur="1000"/>
                                        <p:tgtEl>
                                          <p:spTgt spid="1255448"/>
                                        </p:tgtEl>
                                      </p:cBhvr>
                                    </p:animEffect>
                                    <p:set>
                                      <p:cBhvr>
                                        <p:cTn id="138" dur="1" fill="hold">
                                          <p:stCondLst>
                                            <p:cond delay="999"/>
                                          </p:stCondLst>
                                        </p:cTn>
                                        <p:tgtEl>
                                          <p:spTgt spid="1255448"/>
                                        </p:tgtEl>
                                        <p:attrNameLst>
                                          <p:attrName>style.visibility</p:attrName>
                                        </p:attrNameLst>
                                      </p:cBhvr>
                                      <p:to>
                                        <p:strVal val="hidden"/>
                                      </p:to>
                                    </p:set>
                                  </p:childTnLst>
                                </p:cTn>
                              </p:par>
                              <p:par>
                                <p:cTn id="139" presetID="19" presetClass="emph" presetSubtype="0" fill="hold" nodeType="withEffect">
                                  <p:stCondLst>
                                    <p:cond delay="0"/>
                                  </p:stCondLst>
                                  <p:childTnLst>
                                    <p:animClr clrSpc="rgb" dir="cw">
                                      <p:cBhvr override="childStyle">
                                        <p:cTn id="140" dur="500" fill="hold"/>
                                        <p:tgtEl>
                                          <p:spTgt spid="1255428">
                                            <p:txEl>
                                              <p:pRg st="0" end="0"/>
                                            </p:txEl>
                                          </p:spTgt>
                                        </p:tgtEl>
                                        <p:attrNameLst>
                                          <p:attrName>style.color</p:attrName>
                                        </p:attrNameLst>
                                      </p:cBhvr>
                                      <p:to>
                                        <a:srgbClr val="33CC33"/>
                                      </p:to>
                                    </p:animClr>
                                    <p:animClr clrSpc="rgb" dir="cw">
                                      <p:cBhvr>
                                        <p:cTn id="141" dur="500" fill="hold"/>
                                        <p:tgtEl>
                                          <p:spTgt spid="1255428">
                                            <p:txEl>
                                              <p:pRg st="0" end="0"/>
                                            </p:txEl>
                                          </p:spTgt>
                                        </p:tgtEl>
                                        <p:attrNameLst>
                                          <p:attrName>fillcolor</p:attrName>
                                        </p:attrNameLst>
                                      </p:cBhvr>
                                      <p:to>
                                        <a:srgbClr val="33CC33"/>
                                      </p:to>
                                    </p:animClr>
                                    <p:set>
                                      <p:cBhvr>
                                        <p:cTn id="142" dur="500" fill="hold"/>
                                        <p:tgtEl>
                                          <p:spTgt spid="1255428">
                                            <p:txEl>
                                              <p:pRg st="0" end="0"/>
                                            </p:txEl>
                                          </p:spTgt>
                                        </p:tgtEl>
                                        <p:attrNameLst>
                                          <p:attrName>fill.type</p:attrName>
                                        </p:attrNameLst>
                                      </p:cBhvr>
                                      <p:to>
                                        <p:strVal val="solid"/>
                                      </p:to>
                                    </p:set>
                                    <p:set>
                                      <p:cBhvr>
                                        <p:cTn id="143" dur="500" fill="hold"/>
                                        <p:tgtEl>
                                          <p:spTgt spid="1255428">
                                            <p:txEl>
                                              <p:pRg st="0" end="0"/>
                                            </p:txEl>
                                          </p:spTgt>
                                        </p:tgtEl>
                                        <p:attrNameLst>
                                          <p:attrName>fill.on</p:attrName>
                                        </p:attrNameLst>
                                      </p:cBhvr>
                                      <p:to>
                                        <p:strVal val="true"/>
                                      </p:to>
                                    </p:set>
                                  </p:childTnLst>
                                </p:cTn>
                              </p:par>
                              <p:par>
                                <p:cTn id="144" presetID="19" presetClass="emph" presetSubtype="0" fill="hold" nodeType="withEffect">
                                  <p:stCondLst>
                                    <p:cond delay="0"/>
                                  </p:stCondLst>
                                  <p:childTnLst>
                                    <p:animClr clrSpc="rgb" dir="cw">
                                      <p:cBhvr override="childStyle">
                                        <p:cTn id="145" dur="500" fill="hold"/>
                                        <p:tgtEl>
                                          <p:spTgt spid="1255428">
                                            <p:txEl>
                                              <p:pRg st="1" end="1"/>
                                            </p:txEl>
                                          </p:spTgt>
                                        </p:tgtEl>
                                        <p:attrNameLst>
                                          <p:attrName>style.color</p:attrName>
                                        </p:attrNameLst>
                                      </p:cBhvr>
                                      <p:to>
                                        <a:srgbClr val="33CC33"/>
                                      </p:to>
                                    </p:animClr>
                                    <p:animClr clrSpc="rgb" dir="cw">
                                      <p:cBhvr>
                                        <p:cTn id="146" dur="500" fill="hold"/>
                                        <p:tgtEl>
                                          <p:spTgt spid="1255428">
                                            <p:txEl>
                                              <p:pRg st="1" end="1"/>
                                            </p:txEl>
                                          </p:spTgt>
                                        </p:tgtEl>
                                        <p:attrNameLst>
                                          <p:attrName>fillcolor</p:attrName>
                                        </p:attrNameLst>
                                      </p:cBhvr>
                                      <p:to>
                                        <a:srgbClr val="33CC33"/>
                                      </p:to>
                                    </p:animClr>
                                    <p:set>
                                      <p:cBhvr>
                                        <p:cTn id="147" dur="500" fill="hold"/>
                                        <p:tgtEl>
                                          <p:spTgt spid="1255428">
                                            <p:txEl>
                                              <p:pRg st="1" end="1"/>
                                            </p:txEl>
                                          </p:spTgt>
                                        </p:tgtEl>
                                        <p:attrNameLst>
                                          <p:attrName>fill.type</p:attrName>
                                        </p:attrNameLst>
                                      </p:cBhvr>
                                      <p:to>
                                        <p:strVal val="solid"/>
                                      </p:to>
                                    </p:set>
                                    <p:set>
                                      <p:cBhvr>
                                        <p:cTn id="148" dur="500" fill="hold"/>
                                        <p:tgtEl>
                                          <p:spTgt spid="1255428">
                                            <p:txEl>
                                              <p:pRg st="1" end="1"/>
                                            </p:txEl>
                                          </p:spTgt>
                                        </p:tgtEl>
                                        <p:attrNameLst>
                                          <p:attrName>fill.on</p:attrName>
                                        </p:attrNameLst>
                                      </p:cBhvr>
                                      <p:to>
                                        <p:strVal val="true"/>
                                      </p:to>
                                    </p:set>
                                  </p:childTnLst>
                                </p:cTn>
                              </p:par>
                            </p:childTnLst>
                          </p:cTn>
                        </p:par>
                        <p:par>
                          <p:cTn id="149" fill="hold">
                            <p:stCondLst>
                              <p:cond delay="1500"/>
                            </p:stCondLst>
                            <p:childTnLst>
                              <p:par>
                                <p:cTn id="150" presetID="4" presetClass="entr" presetSubtype="16" fill="hold" nodeType="afterEffect">
                                  <p:stCondLst>
                                    <p:cond delay="0"/>
                                  </p:stCondLst>
                                  <p:childTnLst>
                                    <p:set>
                                      <p:cBhvr>
                                        <p:cTn id="151" dur="1" fill="hold">
                                          <p:stCondLst>
                                            <p:cond delay="0"/>
                                          </p:stCondLst>
                                        </p:cTn>
                                        <p:tgtEl>
                                          <p:spTgt spid="1255446"/>
                                        </p:tgtEl>
                                        <p:attrNameLst>
                                          <p:attrName>style.visibility</p:attrName>
                                        </p:attrNameLst>
                                      </p:cBhvr>
                                      <p:to>
                                        <p:strVal val="visible"/>
                                      </p:to>
                                    </p:set>
                                    <p:animEffect transition="in" filter="box(in)">
                                      <p:cBhvr>
                                        <p:cTn id="152" dur="500"/>
                                        <p:tgtEl>
                                          <p:spTgt spid="1255446"/>
                                        </p:tgtEl>
                                      </p:cBhvr>
                                    </p:animEffect>
                                  </p:childTnLst>
                                </p:cTn>
                              </p:par>
                              <p:par>
                                <p:cTn id="153" presetID="19" presetClass="emph" presetSubtype="0" fill="hold" nodeType="withEffect">
                                  <p:stCondLst>
                                    <p:cond delay="0"/>
                                  </p:stCondLst>
                                  <p:childTnLst>
                                    <p:animClr clrSpc="rgb" dir="cw">
                                      <p:cBhvr override="childStyle">
                                        <p:cTn id="154" dur="500" fill="hold"/>
                                        <p:tgtEl>
                                          <p:spTgt spid="1255428">
                                            <p:txEl>
                                              <p:pRg st="2" end="2"/>
                                            </p:txEl>
                                          </p:spTgt>
                                        </p:tgtEl>
                                        <p:attrNameLst>
                                          <p:attrName>style.color</p:attrName>
                                        </p:attrNameLst>
                                      </p:cBhvr>
                                      <p:to>
                                        <a:srgbClr val="33CC33"/>
                                      </p:to>
                                    </p:animClr>
                                    <p:animClr clrSpc="rgb" dir="cw">
                                      <p:cBhvr>
                                        <p:cTn id="155" dur="500" fill="hold"/>
                                        <p:tgtEl>
                                          <p:spTgt spid="1255428">
                                            <p:txEl>
                                              <p:pRg st="2" end="2"/>
                                            </p:txEl>
                                          </p:spTgt>
                                        </p:tgtEl>
                                        <p:attrNameLst>
                                          <p:attrName>fillcolor</p:attrName>
                                        </p:attrNameLst>
                                      </p:cBhvr>
                                      <p:to>
                                        <a:srgbClr val="33CC33"/>
                                      </p:to>
                                    </p:animClr>
                                    <p:set>
                                      <p:cBhvr>
                                        <p:cTn id="156" dur="500" fill="hold"/>
                                        <p:tgtEl>
                                          <p:spTgt spid="1255428">
                                            <p:txEl>
                                              <p:pRg st="2" end="2"/>
                                            </p:txEl>
                                          </p:spTgt>
                                        </p:tgtEl>
                                        <p:attrNameLst>
                                          <p:attrName>fill.type</p:attrName>
                                        </p:attrNameLst>
                                      </p:cBhvr>
                                      <p:to>
                                        <p:strVal val="solid"/>
                                      </p:to>
                                    </p:set>
                                    <p:set>
                                      <p:cBhvr>
                                        <p:cTn id="157" dur="500" fill="hold"/>
                                        <p:tgtEl>
                                          <p:spTgt spid="1255428">
                                            <p:txEl>
                                              <p:pRg st="2" end="2"/>
                                            </p:txEl>
                                          </p:spTgt>
                                        </p:tgtEl>
                                        <p:attrNameLst>
                                          <p:attrName>fill.on</p:attrName>
                                        </p:attrNameLst>
                                      </p:cBhvr>
                                      <p:to>
                                        <p:strVal val="true"/>
                                      </p:to>
                                    </p:set>
                                  </p:childTnLst>
                                </p:cTn>
                              </p:par>
                              <p:par>
                                <p:cTn id="158" presetID="19" presetClass="emph" presetSubtype="0" fill="hold" nodeType="withEffect">
                                  <p:stCondLst>
                                    <p:cond delay="0"/>
                                  </p:stCondLst>
                                  <p:childTnLst>
                                    <p:animClr clrSpc="rgb" dir="cw">
                                      <p:cBhvr override="childStyle">
                                        <p:cTn id="159" dur="500" fill="hold"/>
                                        <p:tgtEl>
                                          <p:spTgt spid="1255428">
                                            <p:txEl>
                                              <p:pRg st="4" end="4"/>
                                            </p:txEl>
                                          </p:spTgt>
                                        </p:tgtEl>
                                        <p:attrNameLst>
                                          <p:attrName>style.color</p:attrName>
                                        </p:attrNameLst>
                                      </p:cBhvr>
                                      <p:to>
                                        <a:srgbClr val="33CC33"/>
                                      </p:to>
                                    </p:animClr>
                                    <p:animClr clrSpc="rgb" dir="cw">
                                      <p:cBhvr>
                                        <p:cTn id="160" dur="500" fill="hold"/>
                                        <p:tgtEl>
                                          <p:spTgt spid="1255428">
                                            <p:txEl>
                                              <p:pRg st="4" end="4"/>
                                            </p:txEl>
                                          </p:spTgt>
                                        </p:tgtEl>
                                        <p:attrNameLst>
                                          <p:attrName>fillcolor</p:attrName>
                                        </p:attrNameLst>
                                      </p:cBhvr>
                                      <p:to>
                                        <a:srgbClr val="33CC33"/>
                                      </p:to>
                                    </p:animClr>
                                    <p:set>
                                      <p:cBhvr>
                                        <p:cTn id="161" dur="500" fill="hold"/>
                                        <p:tgtEl>
                                          <p:spTgt spid="1255428">
                                            <p:txEl>
                                              <p:pRg st="4" end="4"/>
                                            </p:txEl>
                                          </p:spTgt>
                                        </p:tgtEl>
                                        <p:attrNameLst>
                                          <p:attrName>fill.type</p:attrName>
                                        </p:attrNameLst>
                                      </p:cBhvr>
                                      <p:to>
                                        <p:strVal val="solid"/>
                                      </p:to>
                                    </p:set>
                                    <p:set>
                                      <p:cBhvr>
                                        <p:cTn id="162" dur="500" fill="hold"/>
                                        <p:tgtEl>
                                          <p:spTgt spid="1255428">
                                            <p:txEl>
                                              <p:pRg st="4" end="4"/>
                                            </p:txEl>
                                          </p:spTgt>
                                        </p:tgtEl>
                                        <p:attrNameLst>
                                          <p:attrName>fill.on</p:attrName>
                                        </p:attrNameLst>
                                      </p:cBhvr>
                                      <p:to>
                                        <p:strVal val="true"/>
                                      </p:to>
                                    </p:set>
                                  </p:childTnLst>
                                </p:cTn>
                              </p:par>
                              <p:par>
                                <p:cTn id="163" presetID="19" presetClass="emph" presetSubtype="0" fill="hold" nodeType="withEffect">
                                  <p:stCondLst>
                                    <p:cond delay="0"/>
                                  </p:stCondLst>
                                  <p:childTnLst>
                                    <p:animClr clrSpc="rgb" dir="cw">
                                      <p:cBhvr override="childStyle">
                                        <p:cTn id="164" dur="500" fill="hold"/>
                                        <p:tgtEl>
                                          <p:spTgt spid="1255428">
                                            <p:txEl>
                                              <p:pRg st="7" end="7"/>
                                            </p:txEl>
                                          </p:spTgt>
                                        </p:tgtEl>
                                        <p:attrNameLst>
                                          <p:attrName>style.color</p:attrName>
                                        </p:attrNameLst>
                                      </p:cBhvr>
                                      <p:to>
                                        <a:srgbClr val="33CC33"/>
                                      </p:to>
                                    </p:animClr>
                                    <p:animClr clrSpc="rgb" dir="cw">
                                      <p:cBhvr>
                                        <p:cTn id="165" dur="500" fill="hold"/>
                                        <p:tgtEl>
                                          <p:spTgt spid="1255428">
                                            <p:txEl>
                                              <p:pRg st="7" end="7"/>
                                            </p:txEl>
                                          </p:spTgt>
                                        </p:tgtEl>
                                        <p:attrNameLst>
                                          <p:attrName>fillcolor</p:attrName>
                                        </p:attrNameLst>
                                      </p:cBhvr>
                                      <p:to>
                                        <a:srgbClr val="33CC33"/>
                                      </p:to>
                                    </p:animClr>
                                    <p:set>
                                      <p:cBhvr>
                                        <p:cTn id="166" dur="500" fill="hold"/>
                                        <p:tgtEl>
                                          <p:spTgt spid="1255428">
                                            <p:txEl>
                                              <p:pRg st="7" end="7"/>
                                            </p:txEl>
                                          </p:spTgt>
                                        </p:tgtEl>
                                        <p:attrNameLst>
                                          <p:attrName>fill.type</p:attrName>
                                        </p:attrNameLst>
                                      </p:cBhvr>
                                      <p:to>
                                        <p:strVal val="solid"/>
                                      </p:to>
                                    </p:set>
                                    <p:set>
                                      <p:cBhvr>
                                        <p:cTn id="167" dur="500" fill="hold"/>
                                        <p:tgtEl>
                                          <p:spTgt spid="1255428">
                                            <p:txEl>
                                              <p:pRg st="7" end="7"/>
                                            </p:txEl>
                                          </p:spTgt>
                                        </p:tgtEl>
                                        <p:attrNameLst>
                                          <p:attrName>fill.on</p:attrName>
                                        </p:attrNameLst>
                                      </p:cBhvr>
                                      <p:to>
                                        <p:strVal val="true"/>
                                      </p:to>
                                    </p:set>
                                  </p:childTnLst>
                                </p:cTn>
                              </p:par>
                              <p:par>
                                <p:cTn id="168" presetID="3" presetClass="exit" presetSubtype="10" fill="hold" grpId="1" nodeType="withEffect">
                                  <p:stCondLst>
                                    <p:cond delay="0"/>
                                  </p:stCondLst>
                                  <p:childTnLst>
                                    <p:animEffect transition="out" filter="blinds(horizontal)">
                                      <p:cBhvr>
                                        <p:cTn id="169" dur="500"/>
                                        <p:tgtEl>
                                          <p:spTgt spid="1255433"/>
                                        </p:tgtEl>
                                      </p:cBhvr>
                                    </p:animEffect>
                                    <p:set>
                                      <p:cBhvr>
                                        <p:cTn id="170" dur="1" fill="hold">
                                          <p:stCondLst>
                                            <p:cond delay="499"/>
                                          </p:stCondLst>
                                        </p:cTn>
                                        <p:tgtEl>
                                          <p:spTgt spid="1255433"/>
                                        </p:tgtEl>
                                        <p:attrNameLst>
                                          <p:attrName>style.visibility</p:attrName>
                                        </p:attrNameLst>
                                      </p:cBhvr>
                                      <p:to>
                                        <p:strVal val="hidden"/>
                                      </p:to>
                                    </p:set>
                                  </p:childTnLst>
                                </p:cTn>
                              </p:par>
                              <p:par>
                                <p:cTn id="171" presetID="3" presetClass="exit" presetSubtype="10" fill="hold" grpId="1" nodeType="withEffect">
                                  <p:stCondLst>
                                    <p:cond delay="0"/>
                                  </p:stCondLst>
                                  <p:childTnLst>
                                    <p:animEffect transition="out" filter="blinds(horizontal)">
                                      <p:cBhvr>
                                        <p:cTn id="172" dur="500"/>
                                        <p:tgtEl>
                                          <p:spTgt spid="1255437"/>
                                        </p:tgtEl>
                                      </p:cBhvr>
                                    </p:animEffect>
                                    <p:set>
                                      <p:cBhvr>
                                        <p:cTn id="173" dur="1" fill="hold">
                                          <p:stCondLst>
                                            <p:cond delay="499"/>
                                          </p:stCondLst>
                                        </p:cTn>
                                        <p:tgtEl>
                                          <p:spTgt spid="12554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5428" grpId="0" build="allAtOnce" animBg="1"/>
      <p:bldP spid="1255432" grpId="0" animBg="1"/>
      <p:bldP spid="1255433" grpId="0" animBg="1"/>
      <p:bldP spid="1255433" grpId="1" animBg="1"/>
      <p:bldP spid="1255436" grpId="0" animBg="1"/>
      <p:bldP spid="1255436" grpId="1" animBg="1"/>
      <p:bldP spid="1255437" grpId="0"/>
      <p:bldP spid="1255437" grpId="1"/>
      <p:bldP spid="1255438" grpId="0"/>
      <p:bldP spid="1255438" grpId="1"/>
      <p:bldP spid="1255441" grpId="0" animBg="1"/>
      <p:bldP spid="1255447" grpId="0" animBg="1"/>
      <p:bldP spid="1255447" grpId="1" animBg="1"/>
      <p:bldP spid="1255448" grpId="0" animBg="1"/>
      <p:bldP spid="1255448"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23" name="Rectangle 3"/>
          <p:cNvSpPr>
            <a:spLocks noGrp="1" noChangeArrowheads="1"/>
          </p:cNvSpPr>
          <p:nvPr>
            <p:ph idx="1"/>
          </p:nvPr>
        </p:nvSpPr>
        <p:spPr>
          <a:xfrm>
            <a:off x="457200" y="914400"/>
            <a:ext cx="8458200" cy="5334000"/>
          </a:xfrm>
        </p:spPr>
        <p:txBody>
          <a:bodyPr>
            <a:normAutofit lnSpcReduction="10000"/>
          </a:bodyPr>
          <a:lstStyle/>
          <a:p>
            <a:r>
              <a:rPr lang="en-US" sz="2800" dirty="0"/>
              <a:t>Every object in Java has a </a:t>
            </a:r>
            <a:r>
              <a:rPr lang="en-US" sz="2800" dirty="0" smtClean="0"/>
              <a:t>lock</a:t>
            </a:r>
            <a:endParaRPr lang="en-US" sz="2800" dirty="0"/>
          </a:p>
          <a:p>
            <a:r>
              <a:rPr lang="en-US" sz="2800" dirty="0"/>
              <a:t>Using </a:t>
            </a:r>
            <a:r>
              <a:rPr lang="en-US" sz="2800" i="1" dirty="0">
                <a:solidFill>
                  <a:srgbClr val="FF0000"/>
                </a:solidFill>
              </a:rPr>
              <a:t>synchronization</a:t>
            </a:r>
            <a:r>
              <a:rPr lang="en-US" sz="2800" dirty="0"/>
              <a:t> enables the lock and allows only one thread to access that part of </a:t>
            </a:r>
            <a:r>
              <a:rPr lang="en-US" sz="2800" dirty="0" smtClean="0"/>
              <a:t>code</a:t>
            </a:r>
            <a:endParaRPr lang="en-US" sz="2800" dirty="0"/>
          </a:p>
          <a:p>
            <a:r>
              <a:rPr lang="en-US" sz="2800" dirty="0"/>
              <a:t>Synchronization can be applied to:</a:t>
            </a:r>
          </a:p>
          <a:p>
            <a:pPr lvl="1">
              <a:buFontTx/>
              <a:buChar char="•"/>
            </a:pPr>
            <a:r>
              <a:rPr lang="en-US" sz="2800" dirty="0"/>
              <a:t>A method</a:t>
            </a:r>
          </a:p>
          <a:p>
            <a:pPr lvl="2">
              <a:buFontTx/>
              <a:buNone/>
            </a:pPr>
            <a:r>
              <a:rPr lang="en-US" sz="2800" dirty="0">
                <a:solidFill>
                  <a:srgbClr val="FF0000"/>
                </a:solidFill>
              </a:rPr>
              <a:t>public synchronized </a:t>
            </a:r>
            <a:r>
              <a:rPr lang="en-US" sz="2800" dirty="0" smtClean="0">
                <a:solidFill>
                  <a:srgbClr val="FF0000"/>
                </a:solidFill>
              </a:rPr>
              <a:t>withdraw(){…}</a:t>
            </a:r>
            <a:endParaRPr lang="en-US" sz="2800" dirty="0">
              <a:solidFill>
                <a:srgbClr val="FF0000"/>
              </a:solidFill>
            </a:endParaRPr>
          </a:p>
          <a:p>
            <a:pPr lvl="1">
              <a:buFontTx/>
              <a:buChar char="•"/>
            </a:pPr>
            <a:r>
              <a:rPr lang="en-US" sz="2800" dirty="0"/>
              <a:t>A block of code</a:t>
            </a:r>
          </a:p>
          <a:p>
            <a:pPr lvl="2">
              <a:buFontTx/>
              <a:buNone/>
            </a:pPr>
            <a:r>
              <a:rPr lang="en-US" sz="2800" dirty="0">
                <a:solidFill>
                  <a:srgbClr val="FF0000"/>
                </a:solidFill>
              </a:rPr>
              <a:t>synchronized (</a:t>
            </a:r>
            <a:r>
              <a:rPr lang="en-US" sz="2800" dirty="0" err="1">
                <a:solidFill>
                  <a:srgbClr val="FF0000"/>
                </a:solidFill>
              </a:rPr>
              <a:t>objectReference</a:t>
            </a:r>
            <a:r>
              <a:rPr lang="en-US" sz="2800" dirty="0">
                <a:solidFill>
                  <a:srgbClr val="FF0000"/>
                </a:solidFill>
              </a:rPr>
              <a:t>){…}</a:t>
            </a:r>
          </a:p>
          <a:p>
            <a:r>
              <a:rPr lang="en-US" sz="2800" dirty="0"/>
              <a:t>Synchronized methods in subclasses use same locks as their </a:t>
            </a:r>
            <a:r>
              <a:rPr lang="en-US" sz="2800" dirty="0" err="1"/>
              <a:t>superclasses</a:t>
            </a:r>
            <a:r>
              <a:rPr lang="en-US" sz="2800" dirty="0"/>
              <a:t> </a:t>
            </a:r>
          </a:p>
          <a:p>
            <a:pPr lvl="4">
              <a:buFont typeface="Wingdings" pitchFamily="2" charset="2"/>
              <a:buNone/>
            </a:pPr>
            <a:r>
              <a:rPr lang="en-US" sz="2800" b="1" i="1" dirty="0">
                <a:solidFill>
                  <a:schemeClr val="accent2"/>
                </a:solidFill>
              </a:rPr>
              <a:t>					</a:t>
            </a:r>
            <a:endParaRPr lang="en-US" sz="2800" b="1" dirty="0"/>
          </a:p>
          <a:p>
            <a:endParaRPr lang="en-US" dirty="0"/>
          </a:p>
        </p:txBody>
      </p:sp>
      <p:sp>
        <p:nvSpPr>
          <p:cNvPr id="1259522" name="Rectangle 2"/>
          <p:cNvSpPr>
            <a:spLocks noGrp="1" noChangeArrowheads="1"/>
          </p:cNvSpPr>
          <p:nvPr>
            <p:ph type="title"/>
          </p:nvPr>
        </p:nvSpPr>
        <p:spPr>
          <a:xfrm>
            <a:off x="3243" y="38911"/>
            <a:ext cx="8229600" cy="615553"/>
          </a:xfrm>
        </p:spPr>
        <p:txBody>
          <a:bodyPr/>
          <a:lstStyle/>
          <a:p>
            <a:r>
              <a:rPr lang="en-US" sz="3400" dirty="0" smtClean="0"/>
              <a:t>Synchronization</a:t>
            </a:r>
            <a:endParaRPr lang="en-US" sz="3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59523">
                                            <p:txEl>
                                              <p:pRg st="0" end="0"/>
                                            </p:txEl>
                                          </p:spTgt>
                                        </p:tgtEl>
                                        <p:attrNameLst>
                                          <p:attrName>style.visibility</p:attrName>
                                        </p:attrNameLst>
                                      </p:cBhvr>
                                      <p:to>
                                        <p:strVal val="visible"/>
                                      </p:to>
                                    </p:set>
                                    <p:animEffect transition="in" filter="blinds(horizontal)">
                                      <p:cBhvr>
                                        <p:cTn id="7" dur="500"/>
                                        <p:tgtEl>
                                          <p:spTgt spid="125952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59523">
                                            <p:txEl>
                                              <p:pRg st="1" end="1"/>
                                            </p:txEl>
                                          </p:spTgt>
                                        </p:tgtEl>
                                        <p:attrNameLst>
                                          <p:attrName>style.visibility</p:attrName>
                                        </p:attrNameLst>
                                      </p:cBhvr>
                                      <p:to>
                                        <p:strVal val="visible"/>
                                      </p:to>
                                    </p:set>
                                    <p:animEffect transition="in" filter="blinds(horizontal)">
                                      <p:cBhvr>
                                        <p:cTn id="10" dur="500"/>
                                        <p:tgtEl>
                                          <p:spTgt spid="125952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59523">
                                            <p:txEl>
                                              <p:pRg st="2" end="2"/>
                                            </p:txEl>
                                          </p:spTgt>
                                        </p:tgtEl>
                                        <p:attrNameLst>
                                          <p:attrName>style.visibility</p:attrName>
                                        </p:attrNameLst>
                                      </p:cBhvr>
                                      <p:to>
                                        <p:strVal val="visible"/>
                                      </p:to>
                                    </p:set>
                                    <p:animEffect transition="in" filter="blinds(horizontal)">
                                      <p:cBhvr>
                                        <p:cTn id="13" dur="500"/>
                                        <p:tgtEl>
                                          <p:spTgt spid="125952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59523">
                                            <p:txEl>
                                              <p:pRg st="3" end="3"/>
                                            </p:txEl>
                                          </p:spTgt>
                                        </p:tgtEl>
                                        <p:attrNameLst>
                                          <p:attrName>style.visibility</p:attrName>
                                        </p:attrNameLst>
                                      </p:cBhvr>
                                      <p:to>
                                        <p:strVal val="visible"/>
                                      </p:to>
                                    </p:set>
                                    <p:animEffect transition="in" filter="blinds(horizontal)">
                                      <p:cBhvr>
                                        <p:cTn id="16" dur="500"/>
                                        <p:tgtEl>
                                          <p:spTgt spid="125952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259523">
                                            <p:txEl>
                                              <p:pRg st="4" end="4"/>
                                            </p:txEl>
                                          </p:spTgt>
                                        </p:tgtEl>
                                        <p:attrNameLst>
                                          <p:attrName>style.visibility</p:attrName>
                                        </p:attrNameLst>
                                      </p:cBhvr>
                                      <p:to>
                                        <p:strVal val="visible"/>
                                      </p:to>
                                    </p:set>
                                    <p:animEffect transition="in" filter="blinds(horizontal)">
                                      <p:cBhvr>
                                        <p:cTn id="19" dur="500"/>
                                        <p:tgtEl>
                                          <p:spTgt spid="125952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259523">
                                            <p:txEl>
                                              <p:pRg st="5" end="5"/>
                                            </p:txEl>
                                          </p:spTgt>
                                        </p:tgtEl>
                                        <p:attrNameLst>
                                          <p:attrName>style.visibility</p:attrName>
                                        </p:attrNameLst>
                                      </p:cBhvr>
                                      <p:to>
                                        <p:strVal val="visible"/>
                                      </p:to>
                                    </p:set>
                                    <p:animEffect transition="in" filter="blinds(horizontal)">
                                      <p:cBhvr>
                                        <p:cTn id="22" dur="500"/>
                                        <p:tgtEl>
                                          <p:spTgt spid="125952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259523">
                                            <p:txEl>
                                              <p:pRg st="6" end="6"/>
                                            </p:txEl>
                                          </p:spTgt>
                                        </p:tgtEl>
                                        <p:attrNameLst>
                                          <p:attrName>style.visibility</p:attrName>
                                        </p:attrNameLst>
                                      </p:cBhvr>
                                      <p:to>
                                        <p:strVal val="visible"/>
                                      </p:to>
                                    </p:set>
                                    <p:animEffect transition="in" filter="blinds(horizontal)">
                                      <p:cBhvr>
                                        <p:cTn id="25" dur="500"/>
                                        <p:tgtEl>
                                          <p:spTgt spid="125952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259523">
                                            <p:txEl>
                                              <p:pRg st="7" end="7"/>
                                            </p:txEl>
                                          </p:spTgt>
                                        </p:tgtEl>
                                        <p:attrNameLst>
                                          <p:attrName>style.visibility</p:attrName>
                                        </p:attrNameLst>
                                      </p:cBhvr>
                                      <p:to>
                                        <p:strVal val="visible"/>
                                      </p:to>
                                    </p:set>
                                    <p:animEffect transition="in" filter="blinds(horizontal)">
                                      <p:cBhvr>
                                        <p:cTn id="28" dur="500"/>
                                        <p:tgtEl>
                                          <p:spTgt spid="125952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259523">
                                            <p:txEl>
                                              <p:pRg st="8" end="8"/>
                                            </p:txEl>
                                          </p:spTgt>
                                        </p:tgtEl>
                                        <p:attrNameLst>
                                          <p:attrName>style.visibility</p:attrName>
                                        </p:attrNameLst>
                                      </p:cBhvr>
                                      <p:to>
                                        <p:strVal val="visible"/>
                                      </p:to>
                                    </p:set>
                                    <p:animEffect transition="in" filter="blinds(horizontal)">
                                      <p:cBhvr>
                                        <p:cTn id="33" dur="500"/>
                                        <p:tgtEl>
                                          <p:spTgt spid="12595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38"/>
          <p:cNvSpPr txBox="1">
            <a:spLocks noGrp="1"/>
          </p:cNvSpPr>
          <p:nvPr>
            <p:ph idx="1"/>
          </p:nvPr>
        </p:nvSpPr>
        <p:spPr>
          <a:xfrm>
            <a:off x="1447800" y="2971800"/>
            <a:ext cx="6248400" cy="762000"/>
          </a:xfrm>
          <a:prstGeom prst="rect">
            <a:avLst/>
          </a:prstGeo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Arial"/>
              </a:rPr>
              <a:t>Thread Synchronization</a:t>
            </a:r>
          </a:p>
        </p:txBody>
      </p:sp>
      <p:sp>
        <p:nvSpPr>
          <p:cNvPr id="3" name="Title 2"/>
          <p:cNvSpPr>
            <a:spLocks noGrp="1"/>
          </p:cNvSpPr>
          <p:nvPr>
            <p:ph type="title"/>
          </p:nvPr>
        </p:nvSpPr>
        <p:spPr>
          <a:xfrm>
            <a:off x="304800" y="152400"/>
            <a:ext cx="7563358" cy="914400"/>
          </a:xfrm>
        </p:spPr>
        <p:txBody>
          <a:bodyPr/>
          <a:lstStyle/>
          <a:p>
            <a:r>
              <a:rPr lang="en-US" dirty="0" smtClean="0">
                <a:latin typeface="+mj-lt"/>
              </a:rPr>
              <a:t>Topics</a:t>
            </a:r>
            <a:endParaRPr lang="en-US" dirty="0">
              <a:latin typeface="+mj-lt"/>
            </a:endParaRPr>
          </a:p>
        </p:txBody>
      </p:sp>
      <p:sp>
        <p:nvSpPr>
          <p:cNvPr id="4" name="Rectangle 3"/>
          <p:cNvSpPr/>
          <p:nvPr/>
        </p:nvSpPr>
        <p:spPr>
          <a:xfrm>
            <a:off x="914400" y="16002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t>1</a:t>
            </a:r>
            <a:endParaRPr lang="en-US" dirty="0"/>
          </a:p>
        </p:txBody>
      </p:sp>
      <p:sp>
        <p:nvSpPr>
          <p:cNvPr id="5" name="Text Placeholder 38"/>
          <p:cNvSpPr txBox="1">
            <a:spLocks/>
          </p:cNvSpPr>
          <p:nvPr/>
        </p:nvSpPr>
        <p:spPr>
          <a:xfrm>
            <a:off x="1524000" y="1676400"/>
            <a:ext cx="7010400" cy="652462"/>
          </a:xfrm>
          <a:prstGeom prst="rect">
            <a:avLst/>
          </a:prstGeo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Arial"/>
              </a:rPr>
              <a:t>Thread Priorities</a:t>
            </a:r>
          </a:p>
        </p:txBody>
      </p:sp>
      <p:sp>
        <p:nvSpPr>
          <p:cNvPr id="6" name="Rectangle 5"/>
          <p:cNvSpPr/>
          <p:nvPr/>
        </p:nvSpPr>
        <p:spPr>
          <a:xfrm>
            <a:off x="914400" y="28956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t>2</a:t>
            </a:r>
            <a:endParaRPr lang="en-US" dirty="0"/>
          </a:p>
        </p:txBody>
      </p:sp>
      <p:sp>
        <p:nvSpPr>
          <p:cNvPr id="7" name="Rectangle 6"/>
          <p:cNvSpPr/>
          <p:nvPr/>
        </p:nvSpPr>
        <p:spPr>
          <a:xfrm>
            <a:off x="914400" y="43434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t>3</a:t>
            </a:r>
            <a:endParaRPr lang="en-US" dirty="0"/>
          </a:p>
        </p:txBody>
      </p:sp>
      <p:sp>
        <p:nvSpPr>
          <p:cNvPr id="9" name="Text Placeholder 38"/>
          <p:cNvSpPr txBox="1">
            <a:spLocks/>
          </p:cNvSpPr>
          <p:nvPr/>
        </p:nvSpPr>
        <p:spPr>
          <a:xfrm>
            <a:off x="1371600" y="4419600"/>
            <a:ext cx="5943600" cy="652462"/>
          </a:xfrm>
          <a:prstGeom prst="rect">
            <a:avLst/>
          </a:prstGeom>
        </p:spPr>
        <p:txBody>
          <a:bodyPr>
            <a:normAutofit fontScale="92500"/>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lang="en-US" sz="3200" dirty="0" smtClean="0">
                <a:latin typeface="+mn-lt"/>
                <a:cs typeface="Arial"/>
              </a:rPr>
              <a:t> </a:t>
            </a:r>
            <a:r>
              <a:rPr lang="en-US" sz="3200" dirty="0" smtClean="0">
                <a:solidFill>
                  <a:schemeClr val="tx1"/>
                </a:solidFill>
                <a:latin typeface="+mn-lt"/>
                <a:cs typeface="Arial"/>
              </a:rPr>
              <a:t>Inter Thread Communication</a:t>
            </a:r>
            <a:endParaRPr kumimoji="0" lang="en-US" sz="3200" b="1" i="0" u="none" strike="noStrike" kern="1200" cap="none" spc="0" normalizeH="0" baseline="0" noProof="0" dirty="0" smtClean="0">
              <a:ln>
                <a:noFill/>
              </a:ln>
              <a:solidFill>
                <a:schemeClr val="tx1"/>
              </a:solidFill>
              <a:effectLst/>
              <a:uLnTx/>
              <a:uFillTx/>
              <a:latin typeface="+mn-lt"/>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3"/>
          <p:cNvSpPr>
            <a:spLocks noGrp="1"/>
          </p:cNvSpPr>
          <p:nvPr>
            <p:ph idx="1"/>
          </p:nvPr>
        </p:nvSpPr>
        <p:spPr>
          <a:xfrm>
            <a:off x="304800" y="914400"/>
            <a:ext cx="8229600" cy="5029200"/>
          </a:xfrm>
        </p:spPr>
        <p:txBody>
          <a:bodyPr/>
          <a:lstStyle/>
          <a:p>
            <a:pPr>
              <a:buNone/>
            </a:pPr>
            <a:r>
              <a:rPr dirty="0" smtClean="0">
                <a:latin typeface="Verdana" pitchFamily="34" charset="0"/>
                <a:cs typeface="Arial" charset="0"/>
              </a:rPr>
              <a:t>	</a:t>
            </a:r>
            <a:r>
              <a:rPr sz="2800" dirty="0" smtClean="0">
                <a:latin typeface="+mn-lt"/>
                <a:cs typeface="Arial" charset="0"/>
              </a:rPr>
              <a:t>Syntax for block of code</a:t>
            </a:r>
          </a:p>
          <a:p>
            <a:pPr>
              <a:buFont typeface="Wingdings" pitchFamily="2" charset="2"/>
              <a:buNone/>
            </a:pPr>
            <a:endParaRPr lang="en-US" sz="2800" dirty="0" smtClean="0">
              <a:latin typeface="+mn-lt"/>
              <a:cs typeface="Arial" charset="0"/>
            </a:endParaRPr>
          </a:p>
          <a:p>
            <a:pPr>
              <a:buFont typeface="Wingdings" pitchFamily="2" charset="2"/>
              <a:buNone/>
            </a:pPr>
            <a:r>
              <a:rPr lang="en-US" sz="2800" dirty="0" smtClean="0">
                <a:latin typeface="+mn-lt"/>
                <a:cs typeface="Arial" charset="0"/>
              </a:rPr>
              <a:t>	             public void run()</a:t>
            </a:r>
          </a:p>
          <a:p>
            <a:pPr>
              <a:buFont typeface="Wingdings" pitchFamily="2" charset="2"/>
              <a:buNone/>
            </a:pPr>
            <a:r>
              <a:rPr lang="en-US" sz="2800" dirty="0" smtClean="0">
                <a:latin typeface="+mn-lt"/>
                <a:cs typeface="Arial" charset="0"/>
              </a:rPr>
              <a:t>                {</a:t>
            </a:r>
          </a:p>
          <a:p>
            <a:pPr>
              <a:buFont typeface="Wingdings" pitchFamily="2" charset="2"/>
              <a:buNone/>
            </a:pPr>
            <a:r>
              <a:rPr lang="en-US" sz="2800" dirty="0" smtClean="0">
                <a:latin typeface="+mn-lt"/>
                <a:cs typeface="Arial" charset="0"/>
              </a:rPr>
              <a:t>						synchronized(</a:t>
            </a:r>
            <a:r>
              <a:rPr lang="en-US" sz="2800" dirty="0" err="1" smtClean="0">
                <a:latin typeface="+mn-lt"/>
                <a:cs typeface="Arial" charset="0"/>
              </a:rPr>
              <a:t>obj</a:t>
            </a:r>
            <a:r>
              <a:rPr lang="en-US" sz="2800" dirty="0" smtClean="0">
                <a:latin typeface="+mn-lt"/>
                <a:cs typeface="Arial" charset="0"/>
              </a:rPr>
              <a:t>)</a:t>
            </a:r>
          </a:p>
          <a:p>
            <a:pPr>
              <a:buFont typeface="Wingdings" pitchFamily="2" charset="2"/>
              <a:buNone/>
            </a:pPr>
            <a:r>
              <a:rPr lang="en-US" sz="2800" dirty="0" smtClean="0">
                <a:latin typeface="+mn-lt"/>
                <a:cs typeface="Arial" charset="0"/>
              </a:rPr>
              <a:t>						{</a:t>
            </a:r>
          </a:p>
          <a:p>
            <a:pPr>
              <a:buFont typeface="Wingdings" pitchFamily="2" charset="2"/>
              <a:buNone/>
            </a:pPr>
            <a:r>
              <a:rPr lang="en-US" sz="2800" dirty="0" smtClean="0">
                <a:latin typeface="+mn-lt"/>
                <a:cs typeface="Arial" charset="0"/>
              </a:rPr>
              <a:t>                   				</a:t>
            </a:r>
            <a:r>
              <a:rPr lang="en-US" sz="2800" dirty="0" err="1" smtClean="0">
                <a:latin typeface="+mn-lt"/>
                <a:cs typeface="Arial" charset="0"/>
              </a:rPr>
              <a:t>obj.withdraw</a:t>
            </a:r>
            <a:r>
              <a:rPr lang="en-US" sz="2800" dirty="0" smtClean="0">
                <a:latin typeface="+mn-lt"/>
                <a:cs typeface="Arial" charset="0"/>
              </a:rPr>
              <a:t>(500);</a:t>
            </a:r>
          </a:p>
          <a:p>
            <a:pPr>
              <a:buFont typeface="Wingdings" pitchFamily="2" charset="2"/>
              <a:buNone/>
            </a:pPr>
            <a:r>
              <a:rPr lang="en-US" sz="2800" dirty="0" smtClean="0">
                <a:latin typeface="+mn-lt"/>
                <a:cs typeface="Arial" charset="0"/>
              </a:rPr>
              <a:t>						}</a:t>
            </a:r>
          </a:p>
          <a:p>
            <a:pPr>
              <a:buFont typeface="Wingdings" pitchFamily="2" charset="2"/>
              <a:buNone/>
            </a:pPr>
            <a:r>
              <a:rPr lang="en-US" sz="2800" dirty="0" smtClean="0">
                <a:latin typeface="+mn-lt"/>
                <a:cs typeface="Arial" charset="0"/>
              </a:rPr>
              <a:t>                 }</a:t>
            </a:r>
            <a:endParaRPr sz="2800" dirty="0" smtClean="0">
              <a:latin typeface="+mn-lt"/>
              <a:cs typeface="Arial" charset="0"/>
            </a:endParaRPr>
          </a:p>
          <a:p>
            <a:pPr>
              <a:buFont typeface="Wingdings" pitchFamily="2" charset="2"/>
              <a:buNone/>
            </a:pPr>
            <a:endParaRPr sz="2800" dirty="0" smtClean="0">
              <a:latin typeface="+mn-lt"/>
              <a:cs typeface="Arial" charset="0"/>
            </a:endParaRPr>
          </a:p>
          <a:p>
            <a:pPr>
              <a:buFont typeface="Wingdings" pitchFamily="2" charset="2"/>
              <a:buNone/>
            </a:pPr>
            <a:endParaRPr sz="2800" b="1" dirty="0" smtClean="0">
              <a:latin typeface="+mn-lt"/>
              <a:cs typeface="Arial" charset="0"/>
            </a:endParaRPr>
          </a:p>
        </p:txBody>
      </p:sp>
      <p:sp>
        <p:nvSpPr>
          <p:cNvPr id="235523" name="Rectangle 2"/>
          <p:cNvSpPr>
            <a:spLocks noGrp="1"/>
          </p:cNvSpPr>
          <p:nvPr>
            <p:ph type="title"/>
          </p:nvPr>
        </p:nvSpPr>
        <p:spPr>
          <a:xfrm>
            <a:off x="0" y="0"/>
            <a:ext cx="7562850" cy="615553"/>
          </a:xfrm>
        </p:spPr>
        <p:txBody>
          <a:bodyPr>
            <a:spAutoFit/>
          </a:bodyPr>
          <a:lstStyle/>
          <a:p>
            <a:r>
              <a:rPr lang="en-US" sz="3400" dirty="0" smtClean="0">
                <a:latin typeface="+mj-lt"/>
              </a:rPr>
              <a:t>The Synchronized Statement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686800" cy="5638800"/>
          </a:xfrm>
        </p:spPr>
        <p:txBody>
          <a:bodyPr>
            <a:normAutofit lnSpcReduction="10000"/>
          </a:bodyPr>
          <a:lstStyle/>
          <a:p>
            <a:pPr>
              <a:buNone/>
            </a:pPr>
            <a:r>
              <a:rPr lang="en-US" dirty="0" smtClean="0"/>
              <a:t>class </a:t>
            </a:r>
            <a:r>
              <a:rPr lang="en-US" dirty="0" err="1" smtClean="0"/>
              <a:t>SharedObject</a:t>
            </a:r>
            <a:r>
              <a:rPr lang="en-US" dirty="0" smtClean="0"/>
              <a:t> {</a:t>
            </a:r>
          </a:p>
          <a:p>
            <a:pPr>
              <a:buNone/>
            </a:pPr>
            <a:r>
              <a:rPr lang="en-US" dirty="0" smtClean="0"/>
              <a:t>	void </a:t>
            </a:r>
            <a:r>
              <a:rPr lang="en-US" dirty="0" err="1" smtClean="0"/>
              <a:t>sharedMethod</a:t>
            </a:r>
            <a:r>
              <a:rPr lang="en-US" dirty="0" smtClean="0"/>
              <a:t>(String </a:t>
            </a:r>
            <a:r>
              <a:rPr lang="en-US" dirty="0" err="1" smtClean="0"/>
              <a:t>arg</a:t>
            </a:r>
            <a:r>
              <a:rPr lang="en-US" dirty="0" smtClean="0"/>
              <a:t>){</a:t>
            </a:r>
          </a:p>
          <a:p>
            <a:pPr>
              <a:buNone/>
            </a:pPr>
            <a:r>
              <a:rPr lang="en-US" dirty="0" smtClean="0"/>
              <a:t>		</a:t>
            </a:r>
            <a:r>
              <a:rPr lang="en-US" dirty="0" err="1" smtClean="0"/>
              <a:t>System.out.print</a:t>
            </a:r>
            <a:r>
              <a:rPr lang="en-US" dirty="0" smtClean="0"/>
              <a:t>("[");</a:t>
            </a:r>
          </a:p>
          <a:p>
            <a:pPr>
              <a:buNone/>
            </a:pPr>
            <a:r>
              <a:rPr lang="en-US" dirty="0" smtClean="0"/>
              <a:t>		</a:t>
            </a:r>
            <a:r>
              <a:rPr lang="en-US" dirty="0" err="1" smtClean="0"/>
              <a:t>System.out.print</a:t>
            </a:r>
            <a:r>
              <a:rPr lang="en-US" dirty="0" smtClean="0"/>
              <a:t>(</a:t>
            </a:r>
            <a:r>
              <a:rPr lang="en-US" dirty="0" err="1" smtClean="0"/>
              <a:t>arg</a:t>
            </a:r>
            <a:r>
              <a:rPr lang="en-US" dirty="0" smtClean="0"/>
              <a:t>);</a:t>
            </a:r>
          </a:p>
          <a:p>
            <a:pPr>
              <a:buNone/>
            </a:pPr>
            <a:r>
              <a:rPr lang="en-US" dirty="0" smtClean="0"/>
              <a:t>		try{</a:t>
            </a:r>
          </a:p>
          <a:p>
            <a:pPr>
              <a:buNone/>
            </a:pPr>
            <a:r>
              <a:rPr lang="en-US" dirty="0" smtClean="0"/>
              <a:t>			</a:t>
            </a:r>
            <a:r>
              <a:rPr lang="en-US" dirty="0" err="1" smtClean="0"/>
              <a:t>Thread.sleep</a:t>
            </a:r>
            <a:r>
              <a:rPr lang="en-US" dirty="0" smtClean="0"/>
              <a:t>(1000);</a:t>
            </a:r>
          </a:p>
          <a:p>
            <a:pPr>
              <a:buNone/>
            </a:pPr>
            <a:r>
              <a:rPr lang="en-US" dirty="0" smtClean="0"/>
              <a:t>		}</a:t>
            </a:r>
          </a:p>
          <a:p>
            <a:pPr>
              <a:buNone/>
            </a:pPr>
            <a:r>
              <a:rPr lang="en-US" dirty="0" smtClean="0"/>
              <a:t>		catch (</a:t>
            </a:r>
            <a:r>
              <a:rPr lang="en-US" dirty="0" err="1" smtClean="0"/>
              <a:t>InterruptedException</a:t>
            </a:r>
            <a:r>
              <a:rPr lang="en-US" dirty="0" smtClean="0"/>
              <a:t> e){</a:t>
            </a:r>
          </a:p>
          <a:p>
            <a:pPr>
              <a:buNone/>
            </a:pPr>
            <a:r>
              <a:rPr lang="en-US" dirty="0" smtClean="0"/>
              <a:t>			</a:t>
            </a:r>
            <a:r>
              <a:rPr lang="en-US" dirty="0" err="1" smtClean="0"/>
              <a:t>System.out.println</a:t>
            </a:r>
            <a:r>
              <a:rPr lang="en-US" dirty="0" smtClean="0"/>
              <a:t>("Interrupted");</a:t>
            </a:r>
          </a:p>
          <a:p>
            <a:pPr>
              <a:buNone/>
            </a:pPr>
            <a:r>
              <a:rPr lang="en-US" dirty="0" smtClean="0"/>
              <a:t>		}</a:t>
            </a:r>
          </a:p>
          <a:p>
            <a:pPr>
              <a:buNone/>
            </a:pPr>
            <a:r>
              <a:rPr lang="en-US" dirty="0" smtClean="0"/>
              <a:t>		</a:t>
            </a:r>
            <a:r>
              <a:rPr lang="en-US" dirty="0" err="1" smtClean="0"/>
              <a:t>System.out.println</a:t>
            </a:r>
            <a:r>
              <a:rPr lang="en-US" dirty="0" smtClean="0"/>
              <a:t>("]");</a:t>
            </a:r>
          </a:p>
          <a:p>
            <a:pPr>
              <a:buNone/>
            </a:pPr>
            <a:r>
              <a:rPr lang="en-US" dirty="0" smtClean="0"/>
              <a:t>	}</a:t>
            </a:r>
          </a:p>
          <a:p>
            <a:pPr>
              <a:buNone/>
            </a:pPr>
            <a:r>
              <a:rPr lang="en-US" dirty="0" smtClean="0"/>
              <a:t>}</a:t>
            </a:r>
          </a:p>
        </p:txBody>
      </p:sp>
      <p:sp>
        <p:nvSpPr>
          <p:cNvPr id="2" name="Title 1"/>
          <p:cNvSpPr>
            <a:spLocks noGrp="1"/>
          </p:cNvSpPr>
          <p:nvPr>
            <p:ph type="title"/>
          </p:nvPr>
        </p:nvSpPr>
        <p:spPr>
          <a:xfrm>
            <a:off x="228600" y="152400"/>
            <a:ext cx="8229600" cy="554038"/>
          </a:xfrm>
        </p:spPr>
        <p:txBody>
          <a:bodyPr>
            <a:normAutofit fontScale="90000"/>
          </a:bodyPr>
          <a:lstStyle/>
          <a:p>
            <a:r>
              <a:rPr lang="en-US" dirty="0" smtClean="0"/>
              <a:t>How to get the required output ?</a:t>
            </a:r>
            <a:endParaRPr lang="en-US" dirty="0"/>
          </a:p>
        </p:txBody>
      </p:sp>
      <p:sp>
        <p:nvSpPr>
          <p:cNvPr id="4" name="Rectangle 3"/>
          <p:cNvSpPr/>
          <p:nvPr/>
        </p:nvSpPr>
        <p:spPr>
          <a:xfrm>
            <a:off x="5181600" y="3886200"/>
            <a:ext cx="3733800" cy="25908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solidFill>
                  <a:schemeClr val="accent1">
                    <a:lumMod val="50000"/>
                  </a:schemeClr>
                </a:solidFill>
              </a:rPr>
              <a:t>The instance of “</a:t>
            </a:r>
            <a:r>
              <a:rPr lang="en-US" dirty="0" err="1" smtClean="0">
                <a:solidFill>
                  <a:schemeClr val="accent1">
                    <a:lumMod val="50000"/>
                  </a:schemeClr>
                </a:solidFill>
              </a:rPr>
              <a:t>SharedObject</a:t>
            </a:r>
            <a:r>
              <a:rPr lang="en-US" dirty="0" smtClean="0">
                <a:solidFill>
                  <a:schemeClr val="accent1">
                    <a:lumMod val="50000"/>
                  </a:schemeClr>
                </a:solidFill>
              </a:rPr>
              <a:t>” is accessed by three Threads and through each of these threads we pass a String argument, which needs to be printed in the following format :</a:t>
            </a:r>
          </a:p>
          <a:p>
            <a:r>
              <a:rPr lang="en-US" dirty="0" smtClean="0">
                <a:solidFill>
                  <a:schemeClr val="accent5"/>
                </a:solidFill>
              </a:rPr>
              <a:t>[Spirit]</a:t>
            </a:r>
          </a:p>
          <a:p>
            <a:r>
              <a:rPr lang="en-US" dirty="0" smtClean="0">
                <a:solidFill>
                  <a:schemeClr val="accent5"/>
                </a:solidFill>
              </a:rPr>
              <a:t>[Of]</a:t>
            </a:r>
          </a:p>
          <a:p>
            <a:r>
              <a:rPr lang="en-US" dirty="0" smtClean="0">
                <a:solidFill>
                  <a:schemeClr val="accent5"/>
                </a:solidFill>
              </a:rPr>
              <a:t>[</a:t>
            </a:r>
            <a:r>
              <a:rPr lang="en-US" dirty="0" err="1" smtClean="0">
                <a:solidFill>
                  <a:schemeClr val="accent5"/>
                </a:solidFill>
              </a:rPr>
              <a:t>abc</a:t>
            </a:r>
            <a:r>
              <a:rPr lang="en-US" dirty="0" smtClean="0">
                <a:solidFill>
                  <a:schemeClr val="accent5"/>
                </a:solidFill>
              </a:rPr>
              <a:t>]</a:t>
            </a:r>
          </a:p>
          <a:p>
            <a:endParaRPr lang="en-US" dirty="0" smtClean="0">
              <a:solidFill>
                <a:schemeClr val="accent5"/>
              </a:solidFill>
            </a:endParaRPr>
          </a:p>
        </p:txBody>
      </p:sp>
      <p:sp>
        <p:nvSpPr>
          <p:cNvPr id="5" name="Right Arrow Callout 4"/>
          <p:cNvSpPr/>
          <p:nvPr/>
        </p:nvSpPr>
        <p:spPr>
          <a:xfrm>
            <a:off x="762000" y="5638800"/>
            <a:ext cx="3962400" cy="838200"/>
          </a:xfrm>
          <a:prstGeom prst="right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This program is spread across 3 slides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6858000" cy="5943600"/>
          </a:xfrm>
        </p:spPr>
        <p:txBody>
          <a:bodyPr>
            <a:normAutofit fontScale="92500" lnSpcReduction="10000"/>
          </a:bodyPr>
          <a:lstStyle/>
          <a:p>
            <a:pPr>
              <a:buNone/>
            </a:pPr>
            <a:r>
              <a:rPr lang="en-US" dirty="0" smtClean="0"/>
              <a:t>class Thread1 implements </a:t>
            </a:r>
            <a:r>
              <a:rPr lang="en-US" dirty="0" err="1" smtClean="0"/>
              <a:t>Runnable</a:t>
            </a:r>
            <a:r>
              <a:rPr lang="en-US" dirty="0" smtClean="0"/>
              <a:t>{</a:t>
            </a:r>
          </a:p>
          <a:p>
            <a:pPr>
              <a:buNone/>
            </a:pPr>
            <a:r>
              <a:rPr lang="en-US" dirty="0" smtClean="0"/>
              <a:t>	String </a:t>
            </a:r>
            <a:r>
              <a:rPr lang="en-US" dirty="0" err="1" smtClean="0"/>
              <a:t>arg</a:t>
            </a:r>
            <a:r>
              <a:rPr lang="en-US" dirty="0" smtClean="0"/>
              <a:t>;</a:t>
            </a:r>
          </a:p>
          <a:p>
            <a:pPr>
              <a:buNone/>
            </a:pPr>
            <a:r>
              <a:rPr lang="en-US" dirty="0" smtClean="0"/>
              <a:t>	</a:t>
            </a:r>
            <a:r>
              <a:rPr lang="en-US" dirty="0" err="1" smtClean="0"/>
              <a:t>SharedObject</a:t>
            </a:r>
            <a:r>
              <a:rPr lang="en-US" dirty="0" smtClean="0"/>
              <a:t> obj1;</a:t>
            </a:r>
          </a:p>
          <a:p>
            <a:pPr>
              <a:buNone/>
            </a:pPr>
            <a:r>
              <a:rPr lang="en-US" dirty="0" smtClean="0"/>
              <a:t>	Thread t;</a:t>
            </a:r>
          </a:p>
          <a:p>
            <a:pPr>
              <a:buNone/>
            </a:pPr>
            <a:r>
              <a:rPr lang="en-US" dirty="0" smtClean="0"/>
              <a:t>	public Thread1(</a:t>
            </a:r>
            <a:r>
              <a:rPr lang="en-US" dirty="0" err="1" smtClean="0"/>
              <a:t>SharedObject</a:t>
            </a:r>
            <a:r>
              <a:rPr lang="en-US" dirty="0" smtClean="0"/>
              <a:t> obj1, String </a:t>
            </a:r>
            <a:r>
              <a:rPr lang="en-US" dirty="0" err="1" smtClean="0"/>
              <a:t>arg</a:t>
            </a:r>
            <a:r>
              <a:rPr lang="en-US" dirty="0" smtClean="0"/>
              <a:t>){</a:t>
            </a:r>
          </a:p>
          <a:p>
            <a:pPr>
              <a:buNone/>
            </a:pPr>
            <a:r>
              <a:rPr lang="en-US" dirty="0" smtClean="0"/>
              <a:t>		this.obj1 = obj1;</a:t>
            </a:r>
          </a:p>
          <a:p>
            <a:pPr>
              <a:buNone/>
            </a:pPr>
            <a:r>
              <a:rPr lang="en-US" dirty="0" smtClean="0"/>
              <a:t>		this.arg = </a:t>
            </a:r>
            <a:r>
              <a:rPr lang="en-US" dirty="0" err="1" smtClean="0"/>
              <a:t>arg</a:t>
            </a:r>
            <a:r>
              <a:rPr lang="en-US" dirty="0" smtClean="0"/>
              <a:t>;</a:t>
            </a:r>
          </a:p>
          <a:p>
            <a:pPr>
              <a:buNone/>
            </a:pPr>
            <a:r>
              <a:rPr lang="en-US" dirty="0" smtClean="0"/>
              <a:t>		t = new Thread(this);</a:t>
            </a:r>
          </a:p>
          <a:p>
            <a:pPr>
              <a:buNone/>
            </a:pPr>
            <a:r>
              <a:rPr lang="en-US" dirty="0" smtClean="0"/>
              <a:t>		</a:t>
            </a:r>
            <a:r>
              <a:rPr lang="en-US" dirty="0" err="1" smtClean="0"/>
              <a:t>t.start</a:t>
            </a:r>
            <a:r>
              <a:rPr lang="en-US" dirty="0" smtClean="0"/>
              <a:t>();</a:t>
            </a:r>
          </a:p>
          <a:p>
            <a:pPr>
              <a:buNone/>
            </a:pPr>
            <a:r>
              <a:rPr lang="en-US" dirty="0" smtClean="0"/>
              <a:t>	}</a:t>
            </a:r>
          </a:p>
          <a:p>
            <a:pPr>
              <a:buNone/>
            </a:pPr>
            <a:r>
              <a:rPr lang="en-US" dirty="0" smtClean="0"/>
              <a:t>	public void run(){	</a:t>
            </a:r>
          </a:p>
          <a:p>
            <a:pPr>
              <a:buNone/>
            </a:pPr>
            <a:r>
              <a:rPr lang="en-US" dirty="0" smtClean="0"/>
              <a:t>			obj1.sharedMethod(</a:t>
            </a:r>
            <a:r>
              <a:rPr lang="en-US" dirty="0" err="1" smtClean="0"/>
              <a:t>arg</a:t>
            </a:r>
            <a:r>
              <a:rPr lang="en-US" dirty="0" smtClean="0"/>
              <a:t>);</a:t>
            </a:r>
          </a:p>
          <a:p>
            <a:pPr>
              <a:buNone/>
            </a:pPr>
            <a:r>
              <a:rPr lang="en-US" dirty="0" smtClean="0"/>
              <a:t>	}</a:t>
            </a:r>
          </a:p>
          <a:p>
            <a:pPr>
              <a:buNone/>
            </a:pPr>
            <a:r>
              <a:rPr lang="en-US" dirty="0" smtClean="0"/>
              <a:t>}</a:t>
            </a:r>
          </a:p>
        </p:txBody>
      </p:sp>
      <p:sp>
        <p:nvSpPr>
          <p:cNvPr id="2" name="Title 1"/>
          <p:cNvSpPr>
            <a:spLocks noGrp="1"/>
          </p:cNvSpPr>
          <p:nvPr>
            <p:ph type="title"/>
          </p:nvPr>
        </p:nvSpPr>
        <p:spPr>
          <a:xfrm>
            <a:off x="152400" y="228600"/>
            <a:ext cx="8534400" cy="554038"/>
          </a:xfrm>
        </p:spPr>
        <p:txBody>
          <a:bodyPr>
            <a:normAutofit fontScale="90000"/>
          </a:bodyPr>
          <a:lstStyle/>
          <a:p>
            <a:r>
              <a:rPr lang="en-US" dirty="0" smtClean="0"/>
              <a:t>How to get the required output ? (Contd.).</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7162800" cy="6019800"/>
          </a:xfrm>
        </p:spPr>
        <p:txBody>
          <a:bodyPr>
            <a:normAutofit fontScale="85000" lnSpcReduction="10000"/>
          </a:bodyPr>
          <a:lstStyle/>
          <a:p>
            <a:pPr>
              <a:buNone/>
            </a:pPr>
            <a:r>
              <a:rPr lang="en-US" dirty="0" smtClean="0"/>
              <a:t>class </a:t>
            </a:r>
            <a:r>
              <a:rPr lang="en-US" dirty="0" err="1" smtClean="0"/>
              <a:t>Synchro</a:t>
            </a:r>
            <a:r>
              <a:rPr lang="en-US" dirty="0" smtClean="0"/>
              <a:t>{</a:t>
            </a:r>
          </a:p>
          <a:p>
            <a:pPr>
              <a:buNone/>
            </a:pPr>
            <a:r>
              <a:rPr lang="en-US" dirty="0" smtClean="0"/>
              <a:t>	public static void main(String </a:t>
            </a:r>
            <a:r>
              <a:rPr lang="en-US" dirty="0" err="1" smtClean="0"/>
              <a:t>args</a:t>
            </a:r>
            <a:r>
              <a:rPr lang="en-US" dirty="0" smtClean="0"/>
              <a:t>[]){</a:t>
            </a:r>
          </a:p>
          <a:p>
            <a:pPr>
              <a:buNone/>
            </a:pPr>
            <a:r>
              <a:rPr lang="en-US" dirty="0" smtClean="0"/>
              <a:t>		</a:t>
            </a:r>
            <a:r>
              <a:rPr lang="en-US" dirty="0" err="1" smtClean="0"/>
              <a:t>SharedObject</a:t>
            </a:r>
            <a:r>
              <a:rPr lang="en-US" dirty="0" smtClean="0"/>
              <a:t> obj1 = new </a:t>
            </a:r>
            <a:r>
              <a:rPr lang="en-US" dirty="0" err="1" smtClean="0"/>
              <a:t>SharedObject</a:t>
            </a:r>
            <a:r>
              <a:rPr lang="en-US" dirty="0" smtClean="0"/>
              <a:t>();</a:t>
            </a:r>
          </a:p>
          <a:p>
            <a:pPr>
              <a:buNone/>
            </a:pPr>
            <a:r>
              <a:rPr lang="en-US" dirty="0" smtClean="0"/>
              <a:t>		Thread1 x1 = new Thread1(obj1, "Spirit");</a:t>
            </a:r>
          </a:p>
          <a:p>
            <a:pPr>
              <a:buNone/>
            </a:pPr>
            <a:r>
              <a:rPr lang="en-US" dirty="0" smtClean="0"/>
              <a:t>		Thread1 x2 = new Thread1(obj1, "Of");</a:t>
            </a:r>
          </a:p>
          <a:p>
            <a:pPr>
              <a:buNone/>
            </a:pPr>
            <a:r>
              <a:rPr lang="en-US" dirty="0" smtClean="0"/>
              <a:t>		Thread1 x3 = new Thread1(obj1, "</a:t>
            </a:r>
            <a:r>
              <a:rPr lang="en-US" dirty="0" err="1" smtClean="0"/>
              <a:t>abc</a:t>
            </a:r>
            <a:r>
              <a:rPr lang="en-US" dirty="0" smtClean="0"/>
              <a:t>");</a:t>
            </a:r>
          </a:p>
          <a:p>
            <a:pPr>
              <a:buNone/>
            </a:pPr>
            <a:r>
              <a:rPr lang="en-US" dirty="0" smtClean="0"/>
              <a:t>		try{</a:t>
            </a:r>
          </a:p>
          <a:p>
            <a:pPr>
              <a:buNone/>
            </a:pPr>
            <a:r>
              <a:rPr lang="en-US" dirty="0" smtClean="0"/>
              <a:t>			x1.t.join();</a:t>
            </a:r>
          </a:p>
          <a:p>
            <a:pPr>
              <a:buNone/>
            </a:pPr>
            <a:r>
              <a:rPr lang="en-US" dirty="0" smtClean="0"/>
              <a:t>			x2.t.join();</a:t>
            </a:r>
          </a:p>
          <a:p>
            <a:pPr>
              <a:buNone/>
            </a:pPr>
            <a:r>
              <a:rPr lang="en-US" dirty="0" smtClean="0"/>
              <a:t>			x3.t.join();</a:t>
            </a:r>
          </a:p>
          <a:p>
            <a:pPr>
              <a:buNone/>
            </a:pPr>
            <a:r>
              <a:rPr lang="en-US" dirty="0" smtClean="0"/>
              <a:t>		}	</a:t>
            </a:r>
          </a:p>
          <a:p>
            <a:pPr>
              <a:buNone/>
            </a:pPr>
            <a:r>
              <a:rPr lang="en-US" dirty="0" smtClean="0"/>
              <a:t>		catch (</a:t>
            </a:r>
            <a:r>
              <a:rPr lang="en-US" dirty="0" err="1" smtClean="0"/>
              <a:t>InterruptedException</a:t>
            </a:r>
            <a:r>
              <a:rPr lang="en-US" dirty="0" smtClean="0"/>
              <a:t> e){</a:t>
            </a:r>
          </a:p>
          <a:p>
            <a:pPr>
              <a:buNone/>
            </a:pPr>
            <a:r>
              <a:rPr lang="en-US" dirty="0" smtClean="0"/>
              <a:t>			</a:t>
            </a:r>
            <a:r>
              <a:rPr lang="en-US" dirty="0" err="1" smtClean="0"/>
              <a:t>System.out.println</a:t>
            </a:r>
            <a:r>
              <a:rPr lang="en-US" dirty="0" smtClean="0"/>
              <a:t>("Interrupted");</a:t>
            </a:r>
          </a:p>
          <a:p>
            <a:pPr>
              <a:buNone/>
            </a:pPr>
            <a:r>
              <a:rPr lang="en-US" dirty="0" smtClean="0"/>
              <a:t>		}		</a:t>
            </a:r>
          </a:p>
          <a:p>
            <a:pPr>
              <a:buNone/>
            </a:pPr>
            <a:r>
              <a:rPr lang="en-US" dirty="0" smtClean="0"/>
              <a:t>	}	</a:t>
            </a:r>
          </a:p>
          <a:p>
            <a:pPr>
              <a:buNone/>
            </a:pPr>
            <a:r>
              <a:rPr lang="en-US" dirty="0" smtClean="0"/>
              <a:t>}</a:t>
            </a:r>
            <a:endParaRPr lang="en-US" dirty="0"/>
          </a:p>
        </p:txBody>
      </p:sp>
      <p:sp>
        <p:nvSpPr>
          <p:cNvPr id="2" name="Title 1"/>
          <p:cNvSpPr>
            <a:spLocks noGrp="1"/>
          </p:cNvSpPr>
          <p:nvPr>
            <p:ph type="title"/>
          </p:nvPr>
        </p:nvSpPr>
        <p:spPr>
          <a:xfrm>
            <a:off x="222115" y="152400"/>
            <a:ext cx="8229600" cy="554038"/>
          </a:xfrm>
        </p:spPr>
        <p:txBody>
          <a:bodyPr>
            <a:normAutofit fontScale="90000"/>
          </a:bodyPr>
          <a:lstStyle/>
          <a:p>
            <a:r>
              <a:rPr lang="en-US" dirty="0" smtClean="0"/>
              <a:t>How to get the required output </a:t>
            </a:r>
            <a:r>
              <a:rPr lang="en-US" dirty="0"/>
              <a:t>? (Contd.).</a:t>
            </a:r>
          </a:p>
        </p:txBody>
      </p:sp>
      <p:sp>
        <p:nvSpPr>
          <p:cNvPr id="4" name="Rectangle 3"/>
          <p:cNvSpPr/>
          <p:nvPr/>
        </p:nvSpPr>
        <p:spPr>
          <a:xfrm>
            <a:off x="4953000" y="3200400"/>
            <a:ext cx="35052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solidFill>
                  <a:schemeClr val="tx1"/>
                </a:solidFill>
              </a:rPr>
              <a:t>Will this program, in the current form, print the desired output?</a:t>
            </a:r>
            <a:endParaRPr lang="en-US" dirty="0">
              <a:solidFill>
                <a:schemeClr val="tx1"/>
              </a:solidFill>
            </a:endParaRPr>
          </a:p>
        </p:txBody>
      </p:sp>
      <p:sp>
        <p:nvSpPr>
          <p:cNvPr id="5" name="Rectangle 4"/>
          <p:cNvSpPr/>
          <p:nvPr/>
        </p:nvSpPr>
        <p:spPr>
          <a:xfrm>
            <a:off x="4953000" y="4038600"/>
            <a:ext cx="3505200" cy="10668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b="1" dirty="0" smtClean="0">
                <a:solidFill>
                  <a:schemeClr val="accent5"/>
                </a:solidFill>
              </a:rPr>
              <a:t>No..! The output is </a:t>
            </a:r>
          </a:p>
          <a:p>
            <a:r>
              <a:rPr lang="en-US" b="1" dirty="0" smtClean="0">
                <a:solidFill>
                  <a:schemeClr val="accent5"/>
                </a:solidFill>
              </a:rPr>
              <a:t>[[[</a:t>
            </a:r>
            <a:r>
              <a:rPr lang="en-US" b="1" dirty="0" err="1" smtClean="0">
                <a:solidFill>
                  <a:schemeClr val="accent5"/>
                </a:solidFill>
              </a:rPr>
              <a:t>SpiritOfabc</a:t>
            </a:r>
            <a:r>
              <a:rPr lang="en-US" b="1" dirty="0" smtClean="0">
                <a:solidFill>
                  <a:schemeClr val="accent5"/>
                </a:solidFill>
              </a:rPr>
              <a:t>]</a:t>
            </a:r>
          </a:p>
          <a:p>
            <a:r>
              <a:rPr lang="en-US" b="1" dirty="0" smtClean="0">
                <a:solidFill>
                  <a:schemeClr val="accent5"/>
                </a:solidFill>
              </a:rPr>
              <a:t>]</a:t>
            </a:r>
          </a:p>
          <a:p>
            <a:r>
              <a:rPr lang="en-US" b="1" dirty="0" smtClean="0">
                <a:solidFill>
                  <a:schemeClr val="accent5"/>
                </a:solidFill>
              </a:rPr>
              <a:t>]</a:t>
            </a:r>
            <a:endParaRPr lang="en-US" b="1" dirty="0">
              <a:solidFill>
                <a:schemeClr val="accent5"/>
              </a:solidFill>
            </a:endParaRPr>
          </a:p>
        </p:txBody>
      </p:sp>
      <p:sp>
        <p:nvSpPr>
          <p:cNvPr id="6" name="Rectangle 5"/>
          <p:cNvSpPr/>
          <p:nvPr/>
        </p:nvSpPr>
        <p:spPr>
          <a:xfrm>
            <a:off x="4953000" y="5715000"/>
            <a:ext cx="35052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solidFill>
                  <a:schemeClr val="tx1"/>
                </a:solidFill>
              </a:rPr>
              <a:t>What you must do, to get the desired output?</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amond(in)">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3"/>
          <p:cNvSpPr>
            <a:spLocks noGrp="1"/>
          </p:cNvSpPr>
          <p:nvPr>
            <p:ph idx="1"/>
          </p:nvPr>
        </p:nvSpPr>
        <p:spPr/>
        <p:txBody>
          <a:bodyPr/>
          <a:lstStyle/>
          <a:p>
            <a:pPr algn="just"/>
            <a:r>
              <a:rPr sz="2800" dirty="0" smtClean="0">
                <a:latin typeface="+mn-lt"/>
                <a:cs typeface="Arial" charset="0"/>
              </a:rPr>
              <a:t>In Java, you need not depend on the OS to establish communication between threads</a:t>
            </a:r>
          </a:p>
          <a:p>
            <a:pPr algn="just"/>
            <a:endParaRPr sz="2800" dirty="0" smtClean="0">
              <a:latin typeface="+mn-lt"/>
              <a:cs typeface="Arial" charset="0"/>
            </a:endParaRPr>
          </a:p>
          <a:p>
            <a:pPr algn="just"/>
            <a:r>
              <a:rPr sz="2800" dirty="0" smtClean="0">
                <a:latin typeface="+mn-lt"/>
                <a:cs typeface="Arial" charset="0"/>
              </a:rPr>
              <a:t>All objects have predefined methods, which can be called to provide inter-thread communication</a:t>
            </a:r>
          </a:p>
        </p:txBody>
      </p:sp>
      <p:sp>
        <p:nvSpPr>
          <p:cNvPr id="245763" name="Rectangle 2"/>
          <p:cNvSpPr>
            <a:spLocks noGrp="1"/>
          </p:cNvSpPr>
          <p:nvPr>
            <p:ph type="title"/>
          </p:nvPr>
        </p:nvSpPr>
        <p:spPr>
          <a:xfrm>
            <a:off x="228600" y="0"/>
            <a:ext cx="7562850" cy="615553"/>
          </a:xfrm>
        </p:spPr>
        <p:txBody>
          <a:bodyPr>
            <a:spAutoFit/>
          </a:bodyPr>
          <a:lstStyle/>
          <a:p>
            <a:r>
              <a:rPr lang="en-US" sz="3400" dirty="0" smtClean="0">
                <a:latin typeface="+mj-lt"/>
              </a:rPr>
              <a:t>Thread Messaging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3"/>
          <p:cNvSpPr>
            <a:spLocks noGrp="1"/>
          </p:cNvSpPr>
          <p:nvPr>
            <p:ph idx="1"/>
          </p:nvPr>
        </p:nvSpPr>
        <p:spPr>
          <a:xfrm>
            <a:off x="457200" y="914400"/>
            <a:ext cx="8229600" cy="5486400"/>
          </a:xfrm>
        </p:spPr>
        <p:txBody>
          <a:bodyPr/>
          <a:lstStyle/>
          <a:p>
            <a:pPr algn="just"/>
            <a:r>
              <a:rPr lang="en-US" sz="2200" dirty="0" smtClean="0">
                <a:latin typeface="+mn-lt"/>
                <a:cs typeface="Arial" charset="0"/>
              </a:rPr>
              <a:t>Threads are often interdependent - one thread depends on another thread to complete an operation, or to service a request.</a:t>
            </a:r>
          </a:p>
          <a:p>
            <a:pPr algn="just"/>
            <a:endParaRPr lang="en-US" sz="1100" dirty="0" smtClean="0">
              <a:latin typeface="+mn-lt"/>
              <a:cs typeface="Arial" charset="0"/>
            </a:endParaRPr>
          </a:p>
          <a:p>
            <a:pPr algn="just"/>
            <a:r>
              <a:rPr lang="en-US" sz="2200" dirty="0" smtClean="0">
                <a:latin typeface="+mn-lt"/>
                <a:cs typeface="Arial" charset="0"/>
              </a:rPr>
              <a:t>The words wait and notify encapsulate the two central concepts to thread communication </a:t>
            </a:r>
          </a:p>
          <a:p>
            <a:pPr lvl="1" algn="just"/>
            <a:r>
              <a:rPr lang="en-US" sz="2200" dirty="0" smtClean="0">
                <a:latin typeface="+mn-lt"/>
              </a:rPr>
              <a:t>A thread waits for some condition or event to occur.</a:t>
            </a:r>
          </a:p>
          <a:p>
            <a:pPr lvl="1" algn="just"/>
            <a:r>
              <a:rPr lang="en-US" sz="2200" dirty="0" smtClean="0">
                <a:latin typeface="+mn-lt"/>
              </a:rPr>
              <a:t>You notify a waiting thread that a condition or event has occurred.</a:t>
            </a:r>
          </a:p>
          <a:p>
            <a:pPr algn="just"/>
            <a:endParaRPr lang="en-US" sz="1100" dirty="0" smtClean="0">
              <a:latin typeface="+mn-lt"/>
              <a:cs typeface="Arial" charset="0"/>
            </a:endParaRPr>
          </a:p>
          <a:p>
            <a:pPr algn="just"/>
            <a:r>
              <a:rPr lang="en-US" sz="2200" dirty="0" smtClean="0">
                <a:latin typeface="+mn-lt"/>
                <a:cs typeface="Arial" charset="0"/>
              </a:rPr>
              <a:t>To avoid polling, Java’s elegant inter-thread communication mechanism uses:</a:t>
            </a:r>
          </a:p>
          <a:p>
            <a:pPr lvl="1" algn="just"/>
            <a:r>
              <a:rPr lang="en-US" sz="2200" dirty="0" smtClean="0">
                <a:latin typeface="+mn-lt"/>
              </a:rPr>
              <a:t>wait( )</a:t>
            </a:r>
          </a:p>
          <a:p>
            <a:pPr lvl="1"/>
            <a:r>
              <a:rPr lang="en-US" sz="2200" dirty="0" smtClean="0">
                <a:latin typeface="+mn-lt"/>
              </a:rPr>
              <a:t>notify( ), and </a:t>
            </a:r>
            <a:r>
              <a:rPr lang="en-US" sz="2200" dirty="0" err="1" smtClean="0">
                <a:latin typeface="+mn-lt"/>
              </a:rPr>
              <a:t>notifyAll</a:t>
            </a:r>
            <a:r>
              <a:rPr lang="en-US" sz="2200" dirty="0" smtClean="0">
                <a:latin typeface="+mn-lt"/>
              </a:rPr>
              <a:t>( )</a:t>
            </a:r>
          </a:p>
        </p:txBody>
      </p:sp>
      <p:sp>
        <p:nvSpPr>
          <p:cNvPr id="247811" name="Rectangle 2"/>
          <p:cNvSpPr>
            <a:spLocks noGrp="1"/>
          </p:cNvSpPr>
          <p:nvPr>
            <p:ph type="title"/>
          </p:nvPr>
        </p:nvSpPr>
        <p:spPr>
          <a:xfrm>
            <a:off x="152400" y="97277"/>
            <a:ext cx="7562850" cy="615553"/>
          </a:xfrm>
        </p:spPr>
        <p:txBody>
          <a:bodyPr>
            <a:spAutoFit/>
          </a:bodyPr>
          <a:lstStyle/>
          <a:p>
            <a:r>
              <a:rPr lang="en-US" sz="3400" dirty="0" smtClean="0">
                <a:latin typeface="+mj-lt"/>
              </a:rPr>
              <a:t>Inter-Thread Communication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3"/>
          <p:cNvSpPr>
            <a:spLocks noGrp="1"/>
          </p:cNvSpPr>
          <p:nvPr>
            <p:ph idx="1"/>
          </p:nvPr>
        </p:nvSpPr>
        <p:spPr>
          <a:xfrm>
            <a:off x="533400" y="990600"/>
            <a:ext cx="8229600" cy="5410200"/>
          </a:xfrm>
        </p:spPr>
        <p:txBody>
          <a:bodyPr/>
          <a:lstStyle/>
          <a:p>
            <a:pPr algn="just"/>
            <a:r>
              <a:rPr lang="en-US" sz="2200" dirty="0" smtClean="0">
                <a:latin typeface="+mn-lt"/>
                <a:cs typeface="Arial" charset="0"/>
              </a:rPr>
              <a:t>wait( ), notify( ) and </a:t>
            </a:r>
            <a:r>
              <a:rPr lang="en-US" sz="2200" dirty="0" err="1" smtClean="0">
                <a:latin typeface="+mn-lt"/>
                <a:cs typeface="Arial" charset="0"/>
              </a:rPr>
              <a:t>notifyAll</a:t>
            </a:r>
            <a:r>
              <a:rPr lang="en-US" sz="2200" dirty="0" smtClean="0">
                <a:latin typeface="+mn-lt"/>
                <a:cs typeface="Arial" charset="0"/>
              </a:rPr>
              <a:t>( ) are:</a:t>
            </a:r>
          </a:p>
          <a:p>
            <a:pPr lvl="1" algn="just"/>
            <a:r>
              <a:rPr lang="en-US" sz="2200" dirty="0" smtClean="0">
                <a:latin typeface="+mn-lt"/>
              </a:rPr>
              <a:t>Declared as final in Object </a:t>
            </a:r>
          </a:p>
          <a:p>
            <a:pPr lvl="1" algn="just"/>
            <a:r>
              <a:rPr lang="en-US" sz="2200" dirty="0" smtClean="0">
                <a:latin typeface="+mn-lt"/>
              </a:rPr>
              <a:t>Hence, these methods are available to all classes </a:t>
            </a:r>
          </a:p>
          <a:p>
            <a:pPr lvl="1" algn="just"/>
            <a:r>
              <a:rPr lang="en-US" sz="2200" dirty="0" smtClean="0">
                <a:latin typeface="+mn-lt"/>
              </a:rPr>
              <a:t>These methods can only be called from a synchronized context</a:t>
            </a:r>
          </a:p>
          <a:p>
            <a:pPr algn="just"/>
            <a:endParaRPr lang="en-US" sz="2200" dirty="0" smtClean="0">
              <a:latin typeface="+mn-lt"/>
              <a:cs typeface="Arial" charset="0"/>
            </a:endParaRPr>
          </a:p>
          <a:p>
            <a:pPr algn="just"/>
            <a:r>
              <a:rPr lang="en-US" sz="2200" dirty="0" smtClean="0">
                <a:latin typeface="+mn-lt"/>
                <a:cs typeface="Arial" charset="0"/>
              </a:rPr>
              <a:t>wait( ) directs the calling thread to surrender the monitor, and go to sleep until some other thread enters the monitor of the same object, and calls notify( )</a:t>
            </a:r>
          </a:p>
          <a:p>
            <a:pPr algn="just"/>
            <a:endParaRPr lang="en-US" sz="2200" dirty="0" smtClean="0">
              <a:latin typeface="+mn-lt"/>
              <a:cs typeface="Arial" charset="0"/>
            </a:endParaRPr>
          </a:p>
          <a:p>
            <a:pPr algn="just"/>
            <a:r>
              <a:rPr lang="en-US" sz="2200" dirty="0" smtClean="0">
                <a:latin typeface="+mn-lt"/>
                <a:cs typeface="Arial" charset="0"/>
              </a:rPr>
              <a:t>notify( ) wakes up the other thread which was waiting on the same object(</a:t>
            </a:r>
            <a:r>
              <a:rPr lang="en-US" sz="2200" i="1" dirty="0" smtClean="0">
                <a:latin typeface="+mn-lt"/>
                <a:cs typeface="Arial" charset="0"/>
              </a:rPr>
              <a:t>that had called wait() previously on the same object</a:t>
            </a:r>
            <a:r>
              <a:rPr lang="en-US" sz="2200" dirty="0" smtClean="0">
                <a:latin typeface="+mn-lt"/>
                <a:cs typeface="Arial" charset="0"/>
              </a:rPr>
              <a:t>)</a:t>
            </a:r>
          </a:p>
        </p:txBody>
      </p:sp>
      <p:sp>
        <p:nvSpPr>
          <p:cNvPr id="254979" name="Rectangle 2"/>
          <p:cNvSpPr>
            <a:spLocks noGrp="1"/>
          </p:cNvSpPr>
          <p:nvPr>
            <p:ph type="title"/>
          </p:nvPr>
        </p:nvSpPr>
        <p:spPr>
          <a:xfrm>
            <a:off x="152400" y="19455"/>
            <a:ext cx="8305800" cy="742545"/>
          </a:xfrm>
        </p:spPr>
        <p:txBody>
          <a:bodyPr rtlCol="0">
            <a:noAutofit/>
          </a:bodyPr>
          <a:lstStyle/>
          <a:p>
            <a:pPr>
              <a:defRPr/>
            </a:pPr>
            <a:r>
              <a:rPr lang="en-US" sz="3400" dirty="0" smtClean="0">
                <a:latin typeface="+mj-lt"/>
              </a:rPr>
              <a:t>Inter-Thread Communication (Contd.).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3"/>
          <p:cNvSpPr>
            <a:spLocks noGrp="1"/>
          </p:cNvSpPr>
          <p:nvPr>
            <p:ph idx="1"/>
          </p:nvPr>
        </p:nvSpPr>
        <p:spPr>
          <a:xfrm>
            <a:off x="457200" y="1066800"/>
            <a:ext cx="8229600" cy="5029200"/>
          </a:xfrm>
        </p:spPr>
        <p:txBody>
          <a:bodyPr/>
          <a:lstStyle/>
          <a:p>
            <a:pPr algn="just"/>
            <a:r>
              <a:rPr lang="en-US" sz="2400" dirty="0" smtClean="0">
                <a:latin typeface="+mn-lt"/>
                <a:cs typeface="Arial" charset="0"/>
              </a:rPr>
              <a:t>The following sample program incorrectly implements a simple form of the Developer/Client problem</a:t>
            </a:r>
          </a:p>
          <a:p>
            <a:endParaRPr lang="en-US" sz="2400" dirty="0" smtClean="0">
              <a:latin typeface="+mn-lt"/>
              <a:cs typeface="Arial" charset="0"/>
            </a:endParaRPr>
          </a:p>
          <a:p>
            <a:r>
              <a:rPr lang="en-US" sz="2400" dirty="0" smtClean="0">
                <a:latin typeface="+mn-lt"/>
                <a:cs typeface="Arial" charset="0"/>
              </a:rPr>
              <a:t>It consists of four classes namely:</a:t>
            </a:r>
          </a:p>
          <a:p>
            <a:pPr lvl="1" algn="just"/>
            <a:r>
              <a:rPr lang="en-US" sz="2400" dirty="0" smtClean="0">
                <a:latin typeface="+mn-lt"/>
              </a:rPr>
              <a:t>Q, the queue that you are trying to synchronize</a:t>
            </a:r>
          </a:p>
          <a:p>
            <a:pPr lvl="1" algn="just"/>
            <a:r>
              <a:rPr lang="en-US" sz="2400" dirty="0" smtClean="0">
                <a:latin typeface="+mn-lt"/>
              </a:rPr>
              <a:t>Developer, the threaded object that is producing queue entries</a:t>
            </a:r>
          </a:p>
          <a:p>
            <a:pPr lvl="1" algn="just"/>
            <a:r>
              <a:rPr lang="en-US" sz="2400" dirty="0" smtClean="0">
                <a:latin typeface="+mn-lt"/>
              </a:rPr>
              <a:t>Client, the threaded object that is consuming queue entries</a:t>
            </a:r>
          </a:p>
          <a:p>
            <a:pPr lvl="1" algn="just"/>
            <a:r>
              <a:rPr lang="en-US" sz="2400" dirty="0" smtClean="0">
                <a:latin typeface="+mn-lt"/>
              </a:rPr>
              <a:t>PC, the class that creates the single Queue, Developer, and Client </a:t>
            </a:r>
          </a:p>
        </p:txBody>
      </p:sp>
      <p:sp>
        <p:nvSpPr>
          <p:cNvPr id="256003" name="Rectangle 4"/>
          <p:cNvSpPr>
            <a:spLocks noGrp="1"/>
          </p:cNvSpPr>
          <p:nvPr>
            <p:ph type="title"/>
          </p:nvPr>
        </p:nvSpPr>
        <p:spPr>
          <a:xfrm>
            <a:off x="283723" y="38911"/>
            <a:ext cx="8839200" cy="646889"/>
          </a:xfrm>
        </p:spPr>
        <p:txBody>
          <a:bodyPr rtlCol="0">
            <a:noAutofit/>
          </a:bodyPr>
          <a:lstStyle/>
          <a:p>
            <a:pPr fontAlgn="auto">
              <a:spcAft>
                <a:spcPts val="0"/>
              </a:spcAft>
              <a:defRPr/>
            </a:pPr>
            <a:r>
              <a:rPr lang="en-US" sz="3400" dirty="0" smtClean="0">
                <a:latin typeface="+mj-lt"/>
              </a:rPr>
              <a:t>Inter-Thread Communication (Contd.).</a:t>
            </a:r>
            <a:endParaRPr lang="en-GB" sz="3400" dirty="0" smtClean="0">
              <a:latin typeface="+mj-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p:cNvSpPr>
          <p:nvPr>
            <p:ph idx="1"/>
          </p:nvPr>
        </p:nvSpPr>
        <p:spPr>
          <a:xfrm>
            <a:off x="990600" y="990600"/>
            <a:ext cx="7391400" cy="5410200"/>
          </a:xfrm>
        </p:spPr>
        <p:txBody>
          <a:bodyPr>
            <a:normAutofit/>
          </a:bodyPr>
          <a:lstStyle/>
          <a:p>
            <a:pPr fontAlgn="auto">
              <a:lnSpc>
                <a:spcPct val="80000"/>
              </a:lnSpc>
              <a:spcAft>
                <a:spcPts val="0"/>
              </a:spcAft>
              <a:buFont typeface="Wingdings" pitchFamily="2" charset="2"/>
              <a:buNone/>
              <a:defRPr/>
            </a:pPr>
            <a:r>
              <a:rPr sz="2400" dirty="0" smtClean="0">
                <a:solidFill>
                  <a:schemeClr val="tx1">
                    <a:lumMod val="65000"/>
                    <a:lumOff val="35000"/>
                  </a:schemeClr>
                </a:solidFill>
                <a:latin typeface="Courier New" pitchFamily="49" charset="0"/>
                <a:cs typeface="Courier New" pitchFamily="49" charset="0"/>
              </a:rPr>
              <a:t>public class Q  {</a:t>
            </a:r>
          </a:p>
          <a:p>
            <a:pPr fontAlgn="auto">
              <a:lnSpc>
                <a:spcPct val="80000"/>
              </a:lnSpc>
              <a:spcAft>
                <a:spcPts val="0"/>
              </a:spcAft>
              <a:buFont typeface="Wingdings" pitchFamily="2" charset="2"/>
              <a:buNone/>
              <a:defRPr/>
            </a:pPr>
            <a:r>
              <a:rPr sz="2400" dirty="0" smtClean="0">
                <a:solidFill>
                  <a:schemeClr val="tx1">
                    <a:lumMod val="65000"/>
                    <a:lumOff val="35000"/>
                  </a:schemeClr>
                </a:solidFill>
                <a:latin typeface="Courier New" pitchFamily="49" charset="0"/>
                <a:cs typeface="Courier New" pitchFamily="49" charset="0"/>
              </a:rPr>
              <a:t>		</a:t>
            </a:r>
            <a:r>
              <a:rPr sz="2400" dirty="0" err="1" smtClean="0">
                <a:solidFill>
                  <a:schemeClr val="tx1">
                    <a:lumMod val="65000"/>
                    <a:lumOff val="35000"/>
                  </a:schemeClr>
                </a:solidFill>
                <a:latin typeface="Courier New" pitchFamily="49" charset="0"/>
                <a:cs typeface="Courier New" pitchFamily="49" charset="0"/>
              </a:rPr>
              <a:t>int</a:t>
            </a:r>
            <a:r>
              <a:rPr sz="2400" dirty="0" smtClean="0">
                <a:solidFill>
                  <a:schemeClr val="tx1">
                    <a:lumMod val="65000"/>
                    <a:lumOff val="35000"/>
                  </a:schemeClr>
                </a:solidFill>
                <a:latin typeface="Courier New" pitchFamily="49" charset="0"/>
                <a:cs typeface="Courier New" pitchFamily="49" charset="0"/>
              </a:rPr>
              <a:t> n;</a:t>
            </a:r>
          </a:p>
          <a:p>
            <a:pPr fontAlgn="auto">
              <a:lnSpc>
                <a:spcPct val="80000"/>
              </a:lnSpc>
              <a:spcAft>
                <a:spcPts val="0"/>
              </a:spcAft>
              <a:buFont typeface="Wingdings" pitchFamily="2" charset="2"/>
              <a:buNone/>
              <a:defRPr/>
            </a:pPr>
            <a:r>
              <a:rPr sz="2400" dirty="0" smtClean="0">
                <a:solidFill>
                  <a:schemeClr val="tx1">
                    <a:lumMod val="65000"/>
                    <a:lumOff val="35000"/>
                  </a:schemeClr>
                </a:solidFill>
                <a:latin typeface="Courier New" pitchFamily="49" charset="0"/>
                <a:cs typeface="Courier New" pitchFamily="49" charset="0"/>
              </a:rPr>
              <a:t>		synchronized </a:t>
            </a:r>
            <a:r>
              <a:rPr sz="2400" dirty="0" err="1" smtClean="0">
                <a:solidFill>
                  <a:schemeClr val="tx1">
                    <a:lumMod val="65000"/>
                    <a:lumOff val="35000"/>
                  </a:schemeClr>
                </a:solidFill>
                <a:latin typeface="Courier New" pitchFamily="49" charset="0"/>
                <a:cs typeface="Courier New" pitchFamily="49" charset="0"/>
              </a:rPr>
              <a:t>int</a:t>
            </a:r>
            <a:r>
              <a:rPr sz="2400" dirty="0" smtClean="0">
                <a:solidFill>
                  <a:schemeClr val="tx1">
                    <a:lumMod val="65000"/>
                    <a:lumOff val="35000"/>
                  </a:schemeClr>
                </a:solidFill>
                <a:latin typeface="Courier New" pitchFamily="49" charset="0"/>
                <a:cs typeface="Courier New" pitchFamily="49" charset="0"/>
              </a:rPr>
              <a:t> get( ) {</a:t>
            </a:r>
          </a:p>
          <a:p>
            <a:pPr fontAlgn="auto">
              <a:lnSpc>
                <a:spcPct val="80000"/>
              </a:lnSpc>
              <a:spcAft>
                <a:spcPts val="0"/>
              </a:spcAft>
              <a:buFont typeface="Wingdings" pitchFamily="2" charset="2"/>
              <a:buNone/>
              <a:defRPr/>
            </a:pPr>
            <a:r>
              <a:rPr sz="2400" dirty="0" smtClean="0">
                <a:solidFill>
                  <a:schemeClr val="tx1">
                    <a:lumMod val="65000"/>
                    <a:lumOff val="35000"/>
                  </a:schemeClr>
                </a:solidFill>
                <a:latin typeface="Courier New" pitchFamily="49" charset="0"/>
                <a:cs typeface="Courier New" pitchFamily="49" charset="0"/>
              </a:rPr>
              <a:t>		</a:t>
            </a:r>
            <a:r>
              <a:rPr sz="2400" dirty="0" err="1" smtClean="0">
                <a:solidFill>
                  <a:schemeClr val="tx1">
                    <a:lumMod val="65000"/>
                    <a:lumOff val="35000"/>
                  </a:schemeClr>
                </a:solidFill>
                <a:latin typeface="Courier New" pitchFamily="49" charset="0"/>
                <a:cs typeface="Courier New" pitchFamily="49" charset="0"/>
              </a:rPr>
              <a:t>System.out.println</a:t>
            </a:r>
            <a:r>
              <a:rPr sz="2400" dirty="0" smtClean="0">
                <a:solidFill>
                  <a:schemeClr val="tx1">
                    <a:lumMod val="65000"/>
                    <a:lumOff val="35000"/>
                  </a:schemeClr>
                </a:solidFill>
                <a:latin typeface="Courier New" pitchFamily="49" charset="0"/>
                <a:cs typeface="Courier New" pitchFamily="49" charset="0"/>
              </a:rPr>
              <a:t>( "Got: " + n);</a:t>
            </a:r>
          </a:p>
          <a:p>
            <a:pPr fontAlgn="auto">
              <a:lnSpc>
                <a:spcPct val="80000"/>
              </a:lnSpc>
              <a:spcAft>
                <a:spcPts val="0"/>
              </a:spcAft>
              <a:buFont typeface="Wingdings" pitchFamily="2" charset="2"/>
              <a:buNone/>
              <a:defRPr/>
            </a:pPr>
            <a:r>
              <a:rPr sz="2400" dirty="0" smtClean="0">
                <a:solidFill>
                  <a:schemeClr val="tx1">
                    <a:lumMod val="65000"/>
                    <a:lumOff val="35000"/>
                  </a:schemeClr>
                </a:solidFill>
                <a:latin typeface="Courier New" pitchFamily="49" charset="0"/>
                <a:cs typeface="Courier New" pitchFamily="49" charset="0"/>
              </a:rPr>
              <a:t>		return n;</a:t>
            </a:r>
          </a:p>
          <a:p>
            <a:pPr fontAlgn="auto">
              <a:lnSpc>
                <a:spcPct val="80000"/>
              </a:lnSpc>
              <a:spcAft>
                <a:spcPts val="0"/>
              </a:spcAft>
              <a:buFont typeface="Wingdings" pitchFamily="2" charset="2"/>
              <a:buNone/>
              <a:defRPr/>
            </a:pPr>
            <a:r>
              <a:rPr sz="2400" dirty="0" smtClean="0">
                <a:solidFill>
                  <a:schemeClr val="tx1">
                    <a:lumMod val="65000"/>
                    <a:lumOff val="35000"/>
                  </a:schemeClr>
                </a:solidFill>
                <a:latin typeface="Courier New" pitchFamily="49" charset="0"/>
                <a:cs typeface="Courier New" pitchFamily="49" charset="0"/>
              </a:rPr>
              <a:t>	}</a:t>
            </a:r>
          </a:p>
          <a:p>
            <a:pPr>
              <a:buFont typeface="Wingdings" pitchFamily="2" charset="2"/>
              <a:buNone/>
            </a:pPr>
            <a:r>
              <a:rPr lang="en-US" sz="2400" dirty="0" smtClean="0">
                <a:solidFill>
                  <a:schemeClr val="tx1">
                    <a:lumMod val="65000"/>
                    <a:lumOff val="35000"/>
                  </a:schemeClr>
                </a:solidFill>
                <a:latin typeface="Courier New" pitchFamily="49" charset="0"/>
                <a:cs typeface="Courier New" pitchFamily="49" charset="0"/>
              </a:rPr>
              <a:t>	</a:t>
            </a:r>
            <a:r>
              <a:rPr lang="en-US" sz="2400" dirty="0" smtClean="0">
                <a:latin typeface="Courier New" pitchFamily="49" charset="0"/>
                <a:cs typeface="Courier New" pitchFamily="49" charset="0"/>
              </a:rPr>
              <a:t>synchronized void put(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n) {</a:t>
            </a:r>
          </a:p>
          <a:p>
            <a:pPr>
              <a:buFont typeface="Wingdings" pitchFamily="2" charset="2"/>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this.n</a:t>
            </a:r>
            <a:r>
              <a:rPr lang="en-US" sz="2400" dirty="0" smtClean="0">
                <a:latin typeface="Courier New" pitchFamily="49" charset="0"/>
                <a:cs typeface="Courier New" pitchFamily="49" charset="0"/>
              </a:rPr>
              <a:t> = n;</a:t>
            </a:r>
          </a:p>
          <a:p>
            <a:pPr>
              <a:buFont typeface="Wingdings" pitchFamily="2" charset="2"/>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System.out.println</a:t>
            </a:r>
            <a:r>
              <a:rPr lang="en-US" sz="2400" dirty="0" smtClean="0">
                <a:latin typeface="Courier New" pitchFamily="49" charset="0"/>
                <a:cs typeface="Courier New" pitchFamily="49" charset="0"/>
              </a:rPr>
              <a:t>( "Put: " + n);</a:t>
            </a:r>
          </a:p>
          <a:p>
            <a:pPr>
              <a:buFont typeface="Wingdings" pitchFamily="2" charset="2"/>
              <a:buNone/>
            </a:pPr>
            <a:r>
              <a:rPr lang="en-US" sz="2400" dirty="0" smtClean="0">
                <a:latin typeface="Courier New" pitchFamily="49" charset="0"/>
                <a:cs typeface="Courier New" pitchFamily="49" charset="0"/>
              </a:rPr>
              <a:t>	}</a:t>
            </a:r>
          </a:p>
          <a:p>
            <a:pPr>
              <a:buFont typeface="Wingdings" pitchFamily="2" charset="2"/>
              <a:buNone/>
            </a:pPr>
            <a:r>
              <a:rPr lang="en-US" sz="2400" dirty="0" smtClean="0">
                <a:latin typeface="Courier New" pitchFamily="49" charset="0"/>
                <a:cs typeface="Courier New" pitchFamily="49" charset="0"/>
              </a:rPr>
              <a:t>}</a:t>
            </a:r>
          </a:p>
          <a:p>
            <a:pPr>
              <a:buFont typeface="Wingdings" pitchFamily="2" charset="2"/>
              <a:buNone/>
            </a:pPr>
            <a:endParaRPr lang="en-US" sz="1800" dirty="0" smtClean="0">
              <a:latin typeface="Verdana" pitchFamily="34" charset="0"/>
              <a:cs typeface="Arial" charset="0"/>
            </a:endParaRPr>
          </a:p>
          <a:p>
            <a:pPr>
              <a:buFont typeface="Wingdings" pitchFamily="2" charset="2"/>
              <a:buNone/>
            </a:pPr>
            <a:endParaRPr lang="en-US" sz="1800" dirty="0" smtClean="0">
              <a:latin typeface="Verdana" pitchFamily="34" charset="0"/>
              <a:cs typeface="Arial" charset="0"/>
            </a:endParaRPr>
          </a:p>
          <a:p>
            <a:pPr fontAlgn="auto">
              <a:lnSpc>
                <a:spcPct val="80000"/>
              </a:lnSpc>
              <a:spcAft>
                <a:spcPts val="0"/>
              </a:spcAft>
              <a:buFont typeface="Wingdings" pitchFamily="2" charset="2"/>
              <a:buNone/>
              <a:defRPr/>
            </a:pPr>
            <a:endParaRPr sz="1800" dirty="0" smtClean="0">
              <a:solidFill>
                <a:schemeClr val="tx1">
                  <a:lumMod val="65000"/>
                  <a:lumOff val="35000"/>
                </a:schemeClr>
              </a:solidFill>
              <a:latin typeface="Verdana" pitchFamily="34" charset="0"/>
            </a:endParaRPr>
          </a:p>
        </p:txBody>
      </p:sp>
      <p:sp>
        <p:nvSpPr>
          <p:cNvPr id="259075" name="Rectangle 3"/>
          <p:cNvSpPr>
            <a:spLocks noGrp="1"/>
          </p:cNvSpPr>
          <p:nvPr>
            <p:ph type="title"/>
          </p:nvPr>
        </p:nvSpPr>
        <p:spPr>
          <a:xfrm>
            <a:off x="35668" y="152400"/>
            <a:ext cx="9144000" cy="914400"/>
          </a:xfrm>
        </p:spPr>
        <p:txBody>
          <a:bodyPr rtlCol="0">
            <a:noAutofit/>
          </a:bodyPr>
          <a:lstStyle/>
          <a:p>
            <a:pPr fontAlgn="auto">
              <a:spcAft>
                <a:spcPts val="0"/>
              </a:spcAft>
              <a:defRPr/>
            </a:pPr>
            <a:r>
              <a:rPr lang="en-US" sz="3400" dirty="0" smtClean="0">
                <a:latin typeface="+mj-lt"/>
              </a:rPr>
              <a:t>Inter-Thread Communication (Contd.).</a:t>
            </a:r>
            <a:endParaRPr lang="en-GB" sz="3400" dirty="0" smtClean="0">
              <a:latin typeface="+mj-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p:cNvSpPr>
          <p:nvPr>
            <p:ph idx="1"/>
          </p:nvPr>
        </p:nvSpPr>
        <p:spPr>
          <a:xfrm>
            <a:off x="381000" y="1143000"/>
            <a:ext cx="8229600" cy="5029200"/>
          </a:xfrm>
        </p:spPr>
        <p:txBody>
          <a:bodyPr>
            <a:normAutofit/>
          </a:bodyPr>
          <a:lstStyle/>
          <a:p>
            <a:pPr fontAlgn="auto">
              <a:lnSpc>
                <a:spcPct val="80000"/>
              </a:lnSpc>
              <a:spcAft>
                <a:spcPts val="0"/>
              </a:spcAft>
              <a:buFont typeface="Wingdings" pitchFamily="2" charset="2"/>
              <a:buNone/>
              <a:defRPr/>
            </a:pPr>
            <a:r>
              <a:rPr sz="1600" dirty="0" smtClean="0">
                <a:solidFill>
                  <a:schemeClr val="tx1">
                    <a:lumMod val="65000"/>
                    <a:lumOff val="35000"/>
                  </a:schemeClr>
                </a:solidFill>
              </a:rPr>
              <a:t>	</a:t>
            </a:r>
            <a:endParaRPr sz="1600" b="1" dirty="0" smtClean="0">
              <a:solidFill>
                <a:schemeClr val="tx1">
                  <a:lumMod val="65000"/>
                  <a:lumOff val="35000"/>
                </a:schemeClr>
              </a:solidFill>
              <a:latin typeface="Verdana" pitchFamily="34" charset="0"/>
            </a:endParaRPr>
          </a:p>
          <a:p>
            <a:pPr fontAlgn="auto">
              <a:lnSpc>
                <a:spcPct val="80000"/>
              </a:lnSpc>
              <a:spcAft>
                <a:spcPts val="0"/>
              </a:spcAft>
              <a:buFont typeface="Wingdings" pitchFamily="2" charset="2"/>
              <a:buNone/>
              <a:defRPr/>
            </a:pPr>
            <a:r>
              <a:rPr sz="2200" dirty="0" smtClean="0">
                <a:solidFill>
                  <a:schemeClr val="tx1">
                    <a:lumMod val="65000"/>
                    <a:lumOff val="35000"/>
                  </a:schemeClr>
                </a:solidFill>
                <a:latin typeface="Courier New" pitchFamily="49" charset="0"/>
                <a:cs typeface="Courier New" pitchFamily="49" charset="0"/>
              </a:rPr>
              <a:t>class </a:t>
            </a:r>
            <a:r>
              <a:rPr lang="en-US" sz="2200" dirty="0" smtClean="0">
                <a:solidFill>
                  <a:schemeClr val="tx1">
                    <a:lumMod val="65000"/>
                    <a:lumOff val="35000"/>
                  </a:schemeClr>
                </a:solidFill>
                <a:latin typeface="Courier New" pitchFamily="49" charset="0"/>
                <a:cs typeface="Courier New" pitchFamily="49" charset="0"/>
              </a:rPr>
              <a:t>Developer</a:t>
            </a:r>
            <a:r>
              <a:rPr sz="2200" dirty="0" smtClean="0">
                <a:solidFill>
                  <a:schemeClr val="tx1">
                    <a:lumMod val="65000"/>
                    <a:lumOff val="35000"/>
                  </a:schemeClr>
                </a:solidFill>
                <a:latin typeface="Courier New" pitchFamily="49" charset="0"/>
                <a:cs typeface="Courier New" pitchFamily="49" charset="0"/>
              </a:rPr>
              <a:t> implements </a:t>
            </a:r>
            <a:r>
              <a:rPr sz="2200" dirty="0" err="1" smtClean="0">
                <a:solidFill>
                  <a:schemeClr val="tx1">
                    <a:lumMod val="65000"/>
                    <a:lumOff val="35000"/>
                  </a:schemeClr>
                </a:solidFill>
                <a:latin typeface="Courier New" pitchFamily="49" charset="0"/>
                <a:cs typeface="Courier New" pitchFamily="49" charset="0"/>
              </a:rPr>
              <a:t>Runnable</a:t>
            </a:r>
            <a:r>
              <a:rPr sz="2200" dirty="0" smtClean="0">
                <a:solidFill>
                  <a:schemeClr val="tx1">
                    <a:lumMod val="65000"/>
                    <a:lumOff val="35000"/>
                  </a:schemeClr>
                </a:solidFill>
                <a:latin typeface="Courier New" pitchFamily="49" charset="0"/>
                <a:cs typeface="Courier New" pitchFamily="49" charset="0"/>
              </a:rPr>
              <a:t> {</a:t>
            </a:r>
          </a:p>
          <a:p>
            <a:pPr fontAlgn="auto">
              <a:lnSpc>
                <a:spcPct val="80000"/>
              </a:lnSpc>
              <a:spcAft>
                <a:spcPts val="0"/>
              </a:spcAft>
              <a:buFont typeface="Wingdings" pitchFamily="2" charset="2"/>
              <a:buNone/>
              <a:defRPr/>
            </a:pPr>
            <a:r>
              <a:rPr sz="2200" dirty="0" smtClean="0">
                <a:solidFill>
                  <a:schemeClr val="tx1">
                    <a:lumMod val="65000"/>
                    <a:lumOff val="35000"/>
                  </a:schemeClr>
                </a:solidFill>
                <a:latin typeface="Courier New" pitchFamily="49" charset="0"/>
                <a:cs typeface="Courier New" pitchFamily="49" charset="0"/>
              </a:rPr>
              <a:t>	Q </a:t>
            </a:r>
            <a:r>
              <a:rPr sz="2200" dirty="0" err="1" smtClean="0">
                <a:solidFill>
                  <a:schemeClr val="tx1">
                    <a:lumMod val="65000"/>
                    <a:lumOff val="35000"/>
                  </a:schemeClr>
                </a:solidFill>
                <a:latin typeface="Courier New" pitchFamily="49" charset="0"/>
                <a:cs typeface="Courier New" pitchFamily="49" charset="0"/>
              </a:rPr>
              <a:t>q</a:t>
            </a:r>
            <a:r>
              <a:rPr sz="2200" dirty="0" smtClean="0">
                <a:solidFill>
                  <a:schemeClr val="tx1">
                    <a:lumMod val="65000"/>
                    <a:lumOff val="35000"/>
                  </a:schemeClr>
                </a:solidFill>
                <a:latin typeface="Courier New" pitchFamily="49" charset="0"/>
                <a:cs typeface="Courier New" pitchFamily="49" charset="0"/>
              </a:rPr>
              <a:t>;</a:t>
            </a:r>
          </a:p>
          <a:p>
            <a:pPr fontAlgn="auto">
              <a:lnSpc>
                <a:spcPct val="80000"/>
              </a:lnSpc>
              <a:spcAft>
                <a:spcPts val="0"/>
              </a:spcAft>
              <a:buFont typeface="Wingdings" pitchFamily="2" charset="2"/>
              <a:buNone/>
              <a:defRPr/>
            </a:pPr>
            <a:r>
              <a:rPr sz="2200" dirty="0" smtClean="0">
                <a:solidFill>
                  <a:schemeClr val="tx1">
                    <a:lumMod val="65000"/>
                    <a:lumOff val="35000"/>
                  </a:schemeClr>
                </a:solidFill>
                <a:latin typeface="Courier New" pitchFamily="49" charset="0"/>
                <a:cs typeface="Courier New" pitchFamily="49" charset="0"/>
              </a:rPr>
              <a:t>	</a:t>
            </a:r>
            <a:r>
              <a:rPr lang="en-US" sz="2200" dirty="0" smtClean="0">
                <a:solidFill>
                  <a:schemeClr val="tx1">
                    <a:lumMod val="65000"/>
                    <a:lumOff val="35000"/>
                  </a:schemeClr>
                </a:solidFill>
                <a:latin typeface="Courier New" pitchFamily="49" charset="0"/>
                <a:cs typeface="Courier New" pitchFamily="49" charset="0"/>
              </a:rPr>
              <a:t>Developer</a:t>
            </a:r>
            <a:r>
              <a:rPr sz="2200" dirty="0" smtClean="0">
                <a:solidFill>
                  <a:schemeClr val="tx1">
                    <a:lumMod val="65000"/>
                    <a:lumOff val="35000"/>
                  </a:schemeClr>
                </a:solidFill>
                <a:latin typeface="Courier New" pitchFamily="49" charset="0"/>
                <a:cs typeface="Courier New" pitchFamily="49" charset="0"/>
              </a:rPr>
              <a:t> ( Q </a:t>
            </a:r>
            <a:r>
              <a:rPr sz="2200" dirty="0" err="1" smtClean="0">
                <a:solidFill>
                  <a:schemeClr val="tx1">
                    <a:lumMod val="65000"/>
                    <a:lumOff val="35000"/>
                  </a:schemeClr>
                </a:solidFill>
                <a:latin typeface="Courier New" pitchFamily="49" charset="0"/>
                <a:cs typeface="Courier New" pitchFamily="49" charset="0"/>
              </a:rPr>
              <a:t>q</a:t>
            </a:r>
            <a:r>
              <a:rPr sz="2200" dirty="0" smtClean="0">
                <a:solidFill>
                  <a:schemeClr val="tx1">
                    <a:lumMod val="65000"/>
                    <a:lumOff val="35000"/>
                  </a:schemeClr>
                </a:solidFill>
                <a:latin typeface="Courier New" pitchFamily="49" charset="0"/>
                <a:cs typeface="Courier New" pitchFamily="49" charset="0"/>
              </a:rPr>
              <a:t>) {</a:t>
            </a:r>
          </a:p>
          <a:p>
            <a:pPr fontAlgn="auto">
              <a:lnSpc>
                <a:spcPct val="80000"/>
              </a:lnSpc>
              <a:spcAft>
                <a:spcPts val="0"/>
              </a:spcAft>
              <a:buFont typeface="Wingdings" pitchFamily="2" charset="2"/>
              <a:buNone/>
              <a:defRPr/>
            </a:pPr>
            <a:r>
              <a:rPr sz="2200" dirty="0" smtClean="0">
                <a:solidFill>
                  <a:schemeClr val="tx1">
                    <a:lumMod val="65000"/>
                    <a:lumOff val="35000"/>
                  </a:schemeClr>
                </a:solidFill>
                <a:latin typeface="Courier New" pitchFamily="49" charset="0"/>
                <a:cs typeface="Courier New" pitchFamily="49" charset="0"/>
              </a:rPr>
              <a:t>		</a:t>
            </a:r>
            <a:r>
              <a:rPr sz="2200" dirty="0" err="1" smtClean="0">
                <a:solidFill>
                  <a:schemeClr val="tx1">
                    <a:lumMod val="65000"/>
                    <a:lumOff val="35000"/>
                  </a:schemeClr>
                </a:solidFill>
                <a:latin typeface="Courier New" pitchFamily="49" charset="0"/>
                <a:cs typeface="Courier New" pitchFamily="49" charset="0"/>
              </a:rPr>
              <a:t>this.q</a:t>
            </a:r>
            <a:r>
              <a:rPr sz="2200" dirty="0" smtClean="0">
                <a:solidFill>
                  <a:schemeClr val="tx1">
                    <a:lumMod val="65000"/>
                    <a:lumOff val="35000"/>
                  </a:schemeClr>
                </a:solidFill>
                <a:latin typeface="Courier New" pitchFamily="49" charset="0"/>
                <a:cs typeface="Courier New" pitchFamily="49" charset="0"/>
              </a:rPr>
              <a:t> = q</a:t>
            </a:r>
            <a:r>
              <a:rPr sz="2200" b="1" dirty="0" smtClean="0">
                <a:solidFill>
                  <a:schemeClr val="tx1">
                    <a:lumMod val="65000"/>
                    <a:lumOff val="35000"/>
                  </a:schemeClr>
                </a:solidFill>
                <a:latin typeface="Courier New" pitchFamily="49" charset="0"/>
                <a:cs typeface="Courier New" pitchFamily="49" charset="0"/>
              </a:rPr>
              <a:t>;</a:t>
            </a:r>
          </a:p>
          <a:p>
            <a:pPr fontAlgn="auto">
              <a:lnSpc>
                <a:spcPct val="80000"/>
              </a:lnSpc>
              <a:spcAft>
                <a:spcPts val="0"/>
              </a:spcAft>
              <a:buFont typeface="Wingdings" pitchFamily="2" charset="2"/>
              <a:buNone/>
              <a:defRPr/>
            </a:pPr>
            <a:r>
              <a:rPr sz="2200" b="1" dirty="0" smtClean="0">
                <a:solidFill>
                  <a:schemeClr val="tx1">
                    <a:lumMod val="65000"/>
                    <a:lumOff val="35000"/>
                  </a:schemeClr>
                </a:solidFill>
                <a:latin typeface="Courier New" pitchFamily="49" charset="0"/>
                <a:cs typeface="Courier New" pitchFamily="49" charset="0"/>
              </a:rPr>
              <a:t>		</a:t>
            </a:r>
            <a:r>
              <a:rPr sz="2200" dirty="0" smtClean="0">
                <a:solidFill>
                  <a:schemeClr val="tx1">
                    <a:lumMod val="65000"/>
                    <a:lumOff val="35000"/>
                  </a:schemeClr>
                </a:solidFill>
                <a:latin typeface="Courier New" pitchFamily="49" charset="0"/>
                <a:cs typeface="Courier New" pitchFamily="49" charset="0"/>
              </a:rPr>
              <a:t>new Thread( this, "</a:t>
            </a:r>
            <a:r>
              <a:rPr lang="en-US" sz="2200" dirty="0" smtClean="0">
                <a:solidFill>
                  <a:schemeClr val="tx1">
                    <a:lumMod val="65000"/>
                    <a:lumOff val="35000"/>
                  </a:schemeClr>
                </a:solidFill>
                <a:latin typeface="Courier New" pitchFamily="49" charset="0"/>
                <a:cs typeface="Courier New" pitchFamily="49" charset="0"/>
              </a:rPr>
              <a:t>Developer</a:t>
            </a:r>
            <a:r>
              <a:rPr sz="2200" dirty="0" smtClean="0">
                <a:solidFill>
                  <a:schemeClr val="tx1">
                    <a:lumMod val="65000"/>
                    <a:lumOff val="35000"/>
                  </a:schemeClr>
                </a:solidFill>
                <a:latin typeface="Courier New" pitchFamily="49" charset="0"/>
                <a:cs typeface="Courier New" pitchFamily="49" charset="0"/>
              </a:rPr>
              <a:t>").start( );</a:t>
            </a:r>
          </a:p>
          <a:p>
            <a:pPr fontAlgn="auto">
              <a:lnSpc>
                <a:spcPct val="80000"/>
              </a:lnSpc>
              <a:spcAft>
                <a:spcPts val="0"/>
              </a:spcAft>
              <a:buFont typeface="Wingdings" pitchFamily="2" charset="2"/>
              <a:buNone/>
              <a:defRPr/>
            </a:pPr>
            <a:r>
              <a:rPr sz="2200" b="1" dirty="0" smtClean="0">
                <a:solidFill>
                  <a:schemeClr val="tx1">
                    <a:lumMod val="65000"/>
                    <a:lumOff val="35000"/>
                  </a:schemeClr>
                </a:solidFill>
                <a:latin typeface="Courier New" pitchFamily="49" charset="0"/>
                <a:cs typeface="Courier New" pitchFamily="49" charset="0"/>
              </a:rPr>
              <a:t>	</a:t>
            </a:r>
            <a:r>
              <a:rPr sz="2200" dirty="0" smtClean="0">
                <a:solidFill>
                  <a:schemeClr val="tx1">
                    <a:lumMod val="65000"/>
                    <a:lumOff val="35000"/>
                  </a:schemeClr>
                </a:solidFill>
                <a:latin typeface="Courier New" pitchFamily="49" charset="0"/>
                <a:cs typeface="Courier New" pitchFamily="49" charset="0"/>
              </a:rPr>
              <a:t>}</a:t>
            </a:r>
          </a:p>
          <a:p>
            <a:pPr fontAlgn="auto">
              <a:lnSpc>
                <a:spcPct val="80000"/>
              </a:lnSpc>
              <a:spcAft>
                <a:spcPts val="0"/>
              </a:spcAft>
              <a:buFont typeface="Wingdings" pitchFamily="2" charset="2"/>
              <a:buNone/>
              <a:defRPr/>
            </a:pPr>
            <a:r>
              <a:rPr sz="2200" b="1" dirty="0" smtClean="0">
                <a:solidFill>
                  <a:schemeClr val="tx1">
                    <a:lumMod val="65000"/>
                    <a:lumOff val="35000"/>
                  </a:schemeClr>
                </a:solidFill>
                <a:latin typeface="Courier New" pitchFamily="49" charset="0"/>
                <a:cs typeface="Courier New" pitchFamily="49" charset="0"/>
              </a:rPr>
              <a:t>		</a:t>
            </a:r>
            <a:r>
              <a:rPr sz="2200" dirty="0" smtClean="0">
                <a:solidFill>
                  <a:schemeClr val="tx1">
                    <a:lumMod val="65000"/>
                    <a:lumOff val="35000"/>
                  </a:schemeClr>
                </a:solidFill>
                <a:latin typeface="Courier New" pitchFamily="49" charset="0"/>
                <a:cs typeface="Courier New" pitchFamily="49" charset="0"/>
              </a:rPr>
              <a:t>public void run( ) {</a:t>
            </a:r>
          </a:p>
          <a:p>
            <a:pPr fontAlgn="auto">
              <a:lnSpc>
                <a:spcPct val="80000"/>
              </a:lnSpc>
              <a:spcAft>
                <a:spcPts val="0"/>
              </a:spcAft>
              <a:buFont typeface="Wingdings" pitchFamily="2" charset="2"/>
              <a:buNone/>
              <a:defRPr/>
            </a:pPr>
            <a:r>
              <a:rPr sz="2200" dirty="0" smtClean="0">
                <a:solidFill>
                  <a:schemeClr val="tx1">
                    <a:lumMod val="65000"/>
                    <a:lumOff val="35000"/>
                  </a:schemeClr>
                </a:solidFill>
                <a:latin typeface="Courier New" pitchFamily="49" charset="0"/>
                <a:cs typeface="Courier New" pitchFamily="49" charset="0"/>
              </a:rPr>
              <a:t>		</a:t>
            </a:r>
            <a:r>
              <a:rPr sz="2200" dirty="0" err="1" smtClean="0">
                <a:solidFill>
                  <a:schemeClr val="tx1">
                    <a:lumMod val="65000"/>
                    <a:lumOff val="35000"/>
                  </a:schemeClr>
                </a:solidFill>
                <a:latin typeface="Courier New" pitchFamily="49" charset="0"/>
                <a:cs typeface="Courier New" pitchFamily="49" charset="0"/>
              </a:rPr>
              <a:t>int</a:t>
            </a:r>
            <a:r>
              <a:rPr sz="2200" dirty="0" smtClean="0">
                <a:solidFill>
                  <a:schemeClr val="tx1">
                    <a:lumMod val="65000"/>
                    <a:lumOff val="35000"/>
                  </a:schemeClr>
                </a:solidFill>
                <a:latin typeface="Courier New" pitchFamily="49" charset="0"/>
                <a:cs typeface="Courier New" pitchFamily="49" charset="0"/>
              </a:rPr>
              <a:t> </a:t>
            </a:r>
            <a:r>
              <a:rPr sz="2200" dirty="0" err="1" smtClean="0">
                <a:solidFill>
                  <a:schemeClr val="tx1">
                    <a:lumMod val="65000"/>
                    <a:lumOff val="35000"/>
                  </a:schemeClr>
                </a:solidFill>
                <a:latin typeface="Courier New" pitchFamily="49" charset="0"/>
                <a:cs typeface="Courier New" pitchFamily="49" charset="0"/>
              </a:rPr>
              <a:t>i</a:t>
            </a:r>
            <a:r>
              <a:rPr sz="2200" dirty="0" smtClean="0">
                <a:solidFill>
                  <a:schemeClr val="tx1">
                    <a:lumMod val="65000"/>
                    <a:lumOff val="35000"/>
                  </a:schemeClr>
                </a:solidFill>
                <a:latin typeface="Courier New" pitchFamily="49" charset="0"/>
                <a:cs typeface="Courier New" pitchFamily="49" charset="0"/>
              </a:rPr>
              <a:t> = 0; </a:t>
            </a:r>
          </a:p>
          <a:p>
            <a:pPr fontAlgn="auto">
              <a:lnSpc>
                <a:spcPct val="80000"/>
              </a:lnSpc>
              <a:spcAft>
                <a:spcPts val="0"/>
              </a:spcAft>
              <a:buFont typeface="Wingdings" pitchFamily="2" charset="2"/>
              <a:buNone/>
              <a:defRPr/>
            </a:pPr>
            <a:r>
              <a:rPr sz="2200" dirty="0" smtClean="0">
                <a:solidFill>
                  <a:schemeClr val="tx1">
                    <a:lumMod val="65000"/>
                    <a:lumOff val="35000"/>
                  </a:schemeClr>
                </a:solidFill>
                <a:latin typeface="Courier New" pitchFamily="49" charset="0"/>
                <a:cs typeface="Courier New" pitchFamily="49" charset="0"/>
              </a:rPr>
              <a:t>		while (true) {</a:t>
            </a:r>
          </a:p>
          <a:p>
            <a:pPr fontAlgn="auto">
              <a:lnSpc>
                <a:spcPct val="80000"/>
              </a:lnSpc>
              <a:spcAft>
                <a:spcPts val="0"/>
              </a:spcAft>
              <a:buFont typeface="Wingdings" pitchFamily="2" charset="2"/>
              <a:buNone/>
              <a:defRPr/>
            </a:pPr>
            <a:r>
              <a:rPr sz="2200" dirty="0" smtClean="0">
                <a:solidFill>
                  <a:schemeClr val="tx1">
                    <a:lumMod val="65000"/>
                    <a:lumOff val="35000"/>
                  </a:schemeClr>
                </a:solidFill>
                <a:latin typeface="Courier New" pitchFamily="49" charset="0"/>
                <a:cs typeface="Courier New" pitchFamily="49" charset="0"/>
              </a:rPr>
              <a:t>			</a:t>
            </a:r>
            <a:r>
              <a:rPr sz="2200" dirty="0" err="1" smtClean="0">
                <a:solidFill>
                  <a:schemeClr val="tx1">
                    <a:lumMod val="65000"/>
                    <a:lumOff val="35000"/>
                  </a:schemeClr>
                </a:solidFill>
                <a:latin typeface="Courier New" pitchFamily="49" charset="0"/>
                <a:cs typeface="Courier New" pitchFamily="49" charset="0"/>
              </a:rPr>
              <a:t>q.put</a:t>
            </a:r>
            <a:r>
              <a:rPr sz="2200" dirty="0" smtClean="0">
                <a:solidFill>
                  <a:schemeClr val="tx1">
                    <a:lumMod val="65000"/>
                    <a:lumOff val="35000"/>
                  </a:schemeClr>
                </a:solidFill>
                <a:latin typeface="Courier New" pitchFamily="49" charset="0"/>
                <a:cs typeface="Courier New" pitchFamily="49" charset="0"/>
              </a:rPr>
              <a:t> (</a:t>
            </a:r>
            <a:r>
              <a:rPr sz="2200" dirty="0" err="1" smtClean="0">
                <a:solidFill>
                  <a:schemeClr val="tx1">
                    <a:lumMod val="65000"/>
                    <a:lumOff val="35000"/>
                  </a:schemeClr>
                </a:solidFill>
                <a:latin typeface="Courier New" pitchFamily="49" charset="0"/>
                <a:cs typeface="Courier New" pitchFamily="49" charset="0"/>
              </a:rPr>
              <a:t>i</a:t>
            </a:r>
            <a:r>
              <a:rPr sz="2200" dirty="0" smtClean="0">
                <a:solidFill>
                  <a:schemeClr val="tx1">
                    <a:lumMod val="65000"/>
                    <a:lumOff val="35000"/>
                  </a:schemeClr>
                </a:solidFill>
                <a:latin typeface="Courier New" pitchFamily="49" charset="0"/>
                <a:cs typeface="Courier New" pitchFamily="49" charset="0"/>
              </a:rPr>
              <a:t>++); </a:t>
            </a:r>
          </a:p>
          <a:p>
            <a:pPr fontAlgn="auto">
              <a:lnSpc>
                <a:spcPct val="80000"/>
              </a:lnSpc>
              <a:spcAft>
                <a:spcPts val="0"/>
              </a:spcAft>
              <a:buFont typeface="Wingdings" pitchFamily="2" charset="2"/>
              <a:buNone/>
              <a:defRPr/>
            </a:pPr>
            <a:r>
              <a:rPr sz="2200" dirty="0" smtClean="0">
                <a:solidFill>
                  <a:schemeClr val="tx1">
                    <a:lumMod val="65000"/>
                    <a:lumOff val="35000"/>
                  </a:schemeClr>
                </a:solidFill>
                <a:latin typeface="Courier New" pitchFamily="49" charset="0"/>
                <a:cs typeface="Courier New" pitchFamily="49" charset="0"/>
              </a:rPr>
              <a:t>		}</a:t>
            </a:r>
          </a:p>
          <a:p>
            <a:pPr fontAlgn="auto">
              <a:lnSpc>
                <a:spcPct val="80000"/>
              </a:lnSpc>
              <a:spcAft>
                <a:spcPts val="0"/>
              </a:spcAft>
              <a:buFont typeface="Wingdings" pitchFamily="2" charset="2"/>
              <a:buNone/>
              <a:defRPr/>
            </a:pPr>
            <a:r>
              <a:rPr sz="2200" dirty="0" smtClean="0">
                <a:solidFill>
                  <a:schemeClr val="tx1">
                    <a:lumMod val="65000"/>
                    <a:lumOff val="35000"/>
                  </a:schemeClr>
                </a:solidFill>
                <a:latin typeface="Courier New" pitchFamily="49" charset="0"/>
                <a:cs typeface="Courier New" pitchFamily="49" charset="0"/>
              </a:rPr>
              <a:t>	}</a:t>
            </a:r>
          </a:p>
          <a:p>
            <a:pPr fontAlgn="auto">
              <a:lnSpc>
                <a:spcPct val="80000"/>
              </a:lnSpc>
              <a:spcAft>
                <a:spcPts val="0"/>
              </a:spcAft>
              <a:buFont typeface="Wingdings" pitchFamily="2" charset="2"/>
              <a:buNone/>
              <a:defRPr/>
            </a:pPr>
            <a:r>
              <a:rPr sz="2200" dirty="0" smtClean="0">
                <a:solidFill>
                  <a:schemeClr val="tx1">
                    <a:lumMod val="65000"/>
                    <a:lumOff val="35000"/>
                  </a:schemeClr>
                </a:solidFill>
                <a:latin typeface="Courier New" pitchFamily="49" charset="0"/>
                <a:cs typeface="Courier New" pitchFamily="49" charset="0"/>
              </a:rPr>
              <a:t>}</a:t>
            </a:r>
          </a:p>
          <a:p>
            <a:pPr fontAlgn="auto">
              <a:lnSpc>
                <a:spcPct val="80000"/>
              </a:lnSpc>
              <a:spcAft>
                <a:spcPts val="0"/>
              </a:spcAft>
              <a:buFont typeface="Wingdings" pitchFamily="2" charset="2"/>
              <a:buNone/>
              <a:defRPr/>
            </a:pPr>
            <a:endParaRPr sz="1600" b="1" dirty="0" smtClean="0">
              <a:solidFill>
                <a:schemeClr val="tx1">
                  <a:lumMod val="65000"/>
                  <a:lumOff val="35000"/>
                </a:schemeClr>
              </a:solidFill>
              <a:latin typeface="Verdana" pitchFamily="34" charset="0"/>
            </a:endParaRPr>
          </a:p>
        </p:txBody>
      </p:sp>
      <p:sp>
        <p:nvSpPr>
          <p:cNvPr id="261123" name="Rectangle 3"/>
          <p:cNvSpPr>
            <a:spLocks noGrp="1"/>
          </p:cNvSpPr>
          <p:nvPr>
            <p:ph type="title"/>
          </p:nvPr>
        </p:nvSpPr>
        <p:spPr>
          <a:xfrm>
            <a:off x="228600" y="0"/>
            <a:ext cx="8686800" cy="914400"/>
          </a:xfrm>
        </p:spPr>
        <p:txBody>
          <a:bodyPr rtlCol="0">
            <a:normAutofit fontScale="90000"/>
          </a:bodyPr>
          <a:lstStyle/>
          <a:p>
            <a:pPr fontAlgn="auto">
              <a:spcAft>
                <a:spcPts val="0"/>
              </a:spcAft>
              <a:defRPr/>
            </a:pPr>
            <a:r>
              <a:rPr lang="en-US" sz="3800" dirty="0" smtClean="0">
                <a:latin typeface="+mj-lt"/>
              </a:rPr>
              <a:t>Inter-Thread Communication (Contd.).</a:t>
            </a:r>
            <a:endParaRPr lang="en-GB" sz="3800" dirty="0" smtClean="0">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p:cNvSpPr>
          <p:nvPr>
            <p:ph idx="1"/>
          </p:nvPr>
        </p:nvSpPr>
        <p:spPr>
          <a:xfrm>
            <a:off x="457200" y="990600"/>
            <a:ext cx="8229600" cy="5029200"/>
          </a:xfrm>
        </p:spPr>
        <p:txBody>
          <a:bodyPr/>
          <a:lstStyle/>
          <a:p>
            <a:r>
              <a:rPr sz="2400" dirty="0" smtClean="0">
                <a:latin typeface="+mn-lt"/>
                <a:cs typeface="Arial" charset="0"/>
              </a:rPr>
              <a:t>At the end of this module, you will be able to:</a:t>
            </a:r>
          </a:p>
          <a:p>
            <a:pPr lvl="1">
              <a:lnSpc>
                <a:spcPct val="150000"/>
              </a:lnSpc>
            </a:pPr>
            <a:r>
              <a:rPr lang="en-US" sz="2400" dirty="0" smtClean="0">
                <a:latin typeface="+mn-lt"/>
              </a:rPr>
              <a:t>Set Thread priorities</a:t>
            </a:r>
          </a:p>
          <a:p>
            <a:pPr lvl="1">
              <a:lnSpc>
                <a:spcPct val="150000"/>
              </a:lnSpc>
            </a:pPr>
            <a:r>
              <a:rPr lang="en-US" sz="2400" dirty="0" smtClean="0">
                <a:latin typeface="+mn-lt"/>
              </a:rPr>
              <a:t>Appreciate the need for Thread Synchronization</a:t>
            </a:r>
          </a:p>
          <a:p>
            <a:pPr lvl="1">
              <a:lnSpc>
                <a:spcPct val="150000"/>
              </a:lnSpc>
            </a:pPr>
            <a:r>
              <a:rPr lang="en-US" sz="2400" dirty="0" smtClean="0">
                <a:latin typeface="+mn-lt"/>
              </a:rPr>
              <a:t>Implement a java program that uses Synchronized methods</a:t>
            </a:r>
          </a:p>
          <a:p>
            <a:pPr lvl="1">
              <a:lnSpc>
                <a:spcPct val="150000"/>
              </a:lnSpc>
            </a:pPr>
            <a:r>
              <a:rPr lang="en-US" sz="2400" dirty="0" smtClean="0">
                <a:latin typeface="+mn-lt"/>
              </a:rPr>
              <a:t>Implement  java program for inter thread communication</a:t>
            </a:r>
            <a:endParaRPr lang="en-US" sz="2400" dirty="0">
              <a:latin typeface="+mn-lt"/>
            </a:endParaRPr>
          </a:p>
        </p:txBody>
      </p:sp>
      <p:sp>
        <p:nvSpPr>
          <p:cNvPr id="139267" name="Rectangle 2"/>
          <p:cNvSpPr>
            <a:spLocks noGrp="1"/>
          </p:cNvSpPr>
          <p:nvPr>
            <p:ph type="title"/>
          </p:nvPr>
        </p:nvSpPr>
        <p:spPr>
          <a:xfrm>
            <a:off x="228600" y="58366"/>
            <a:ext cx="7564438" cy="615553"/>
          </a:xfrm>
        </p:spPr>
        <p:txBody>
          <a:bodyPr>
            <a:spAutoFit/>
          </a:bodyPr>
          <a:lstStyle/>
          <a:p>
            <a:r>
              <a:rPr sz="3400" dirty="0" smtClean="0">
                <a:latin typeface="+mj-lt"/>
                <a:cs typeface="Arial" charset="0"/>
              </a:rPr>
              <a:t>Objectives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p:cNvSpPr>
          <p:nvPr>
            <p:ph idx="1"/>
          </p:nvPr>
        </p:nvSpPr>
        <p:spPr/>
        <p:txBody>
          <a:bodyPr>
            <a:normAutofit/>
          </a:bodyPr>
          <a:lstStyle/>
          <a:p>
            <a:pPr fontAlgn="auto">
              <a:lnSpc>
                <a:spcPct val="80000"/>
              </a:lnSpc>
              <a:spcAft>
                <a:spcPts val="0"/>
              </a:spcAft>
              <a:buFont typeface="Wingdings" pitchFamily="2" charset="2"/>
              <a:buNone/>
              <a:defRPr/>
            </a:pPr>
            <a:r>
              <a:rPr sz="1400" dirty="0" smtClean="0">
                <a:solidFill>
                  <a:schemeClr val="tx1">
                    <a:lumMod val="65000"/>
                    <a:lumOff val="35000"/>
                  </a:schemeClr>
                </a:solidFill>
                <a:latin typeface="Verdana" pitchFamily="34" charset="0"/>
              </a:rPr>
              <a:t>	</a:t>
            </a:r>
            <a:endParaRPr sz="1400" b="1" dirty="0" smtClean="0">
              <a:solidFill>
                <a:schemeClr val="tx1">
                  <a:lumMod val="65000"/>
                  <a:lumOff val="35000"/>
                </a:schemeClr>
              </a:solidFill>
              <a:latin typeface="Verdana" pitchFamily="34" charset="0"/>
            </a:endParaRPr>
          </a:p>
          <a:p>
            <a:pPr fontAlgn="auto">
              <a:lnSpc>
                <a:spcPct val="80000"/>
              </a:lnSpc>
              <a:spcAft>
                <a:spcPts val="0"/>
              </a:spcAft>
              <a:buFont typeface="Wingdings" pitchFamily="2" charset="2"/>
              <a:buNone/>
              <a:defRPr/>
            </a:pPr>
            <a:r>
              <a:rPr lang="en-US" sz="2200" dirty="0" smtClean="0">
                <a:solidFill>
                  <a:schemeClr val="tx1">
                    <a:lumMod val="65000"/>
                    <a:lumOff val="35000"/>
                  </a:schemeClr>
                </a:solidFill>
                <a:latin typeface="Courier New" pitchFamily="49" charset="0"/>
                <a:cs typeface="Courier New" pitchFamily="49" charset="0"/>
              </a:rPr>
              <a:t>class</a:t>
            </a:r>
            <a:r>
              <a:rPr sz="1600" dirty="0" smtClean="0">
                <a:solidFill>
                  <a:schemeClr val="tx1">
                    <a:lumMod val="65000"/>
                    <a:lumOff val="35000"/>
                  </a:schemeClr>
                </a:solidFill>
                <a:latin typeface="Verdana" pitchFamily="34" charset="0"/>
              </a:rPr>
              <a:t> </a:t>
            </a:r>
            <a:r>
              <a:rPr lang="en-US" sz="2200" dirty="0" smtClean="0">
                <a:solidFill>
                  <a:schemeClr val="tx1">
                    <a:lumMod val="65000"/>
                    <a:lumOff val="35000"/>
                  </a:schemeClr>
                </a:solidFill>
                <a:latin typeface="Courier New" pitchFamily="49" charset="0"/>
                <a:cs typeface="Courier New" pitchFamily="49" charset="0"/>
              </a:rPr>
              <a:t>Client implements </a:t>
            </a:r>
            <a:r>
              <a:rPr lang="en-US" sz="2200" dirty="0" err="1" smtClean="0">
                <a:solidFill>
                  <a:schemeClr val="tx1">
                    <a:lumMod val="65000"/>
                    <a:lumOff val="35000"/>
                  </a:schemeClr>
                </a:solidFill>
                <a:latin typeface="Courier New" pitchFamily="49" charset="0"/>
                <a:cs typeface="Courier New" pitchFamily="49" charset="0"/>
              </a:rPr>
              <a:t>Runnable</a:t>
            </a:r>
            <a:r>
              <a:rPr lang="en-US" sz="2200" dirty="0" smtClean="0">
                <a:solidFill>
                  <a:schemeClr val="tx1">
                    <a:lumMod val="65000"/>
                    <a:lumOff val="35000"/>
                  </a:schemeClr>
                </a:solidFill>
                <a:latin typeface="Courier New" pitchFamily="49" charset="0"/>
                <a:cs typeface="Courier New" pitchFamily="49" charset="0"/>
              </a:rPr>
              <a:t> {</a:t>
            </a:r>
          </a:p>
          <a:p>
            <a:pPr fontAlgn="auto">
              <a:lnSpc>
                <a:spcPct val="80000"/>
              </a:lnSpc>
              <a:spcAft>
                <a:spcPts val="0"/>
              </a:spcAft>
              <a:buFont typeface="Wingdings" pitchFamily="2" charset="2"/>
              <a:buNone/>
              <a:defRPr/>
            </a:pPr>
            <a:r>
              <a:rPr lang="en-US" sz="2200" dirty="0" smtClean="0">
                <a:solidFill>
                  <a:schemeClr val="tx1">
                    <a:lumMod val="65000"/>
                    <a:lumOff val="35000"/>
                  </a:schemeClr>
                </a:solidFill>
                <a:latin typeface="Courier New" pitchFamily="49" charset="0"/>
                <a:cs typeface="Courier New" pitchFamily="49" charset="0"/>
              </a:rPr>
              <a:t>	Q </a:t>
            </a:r>
            <a:r>
              <a:rPr lang="en-US" sz="2200" dirty="0" err="1" smtClean="0">
                <a:solidFill>
                  <a:schemeClr val="tx1">
                    <a:lumMod val="65000"/>
                    <a:lumOff val="35000"/>
                  </a:schemeClr>
                </a:solidFill>
                <a:latin typeface="Courier New" pitchFamily="49" charset="0"/>
                <a:cs typeface="Courier New" pitchFamily="49" charset="0"/>
              </a:rPr>
              <a:t>q</a:t>
            </a:r>
            <a:r>
              <a:rPr lang="en-US" sz="2200" dirty="0" smtClean="0">
                <a:solidFill>
                  <a:schemeClr val="tx1">
                    <a:lumMod val="65000"/>
                    <a:lumOff val="35000"/>
                  </a:schemeClr>
                </a:solidFill>
                <a:latin typeface="Courier New" pitchFamily="49" charset="0"/>
                <a:cs typeface="Courier New" pitchFamily="49" charset="0"/>
              </a:rPr>
              <a:t>;</a:t>
            </a:r>
          </a:p>
          <a:p>
            <a:pPr fontAlgn="auto">
              <a:lnSpc>
                <a:spcPct val="80000"/>
              </a:lnSpc>
              <a:spcAft>
                <a:spcPts val="0"/>
              </a:spcAft>
              <a:buFont typeface="Wingdings" pitchFamily="2" charset="2"/>
              <a:buNone/>
              <a:defRPr/>
            </a:pPr>
            <a:r>
              <a:rPr lang="en-US" sz="2200" dirty="0" smtClean="0">
                <a:solidFill>
                  <a:schemeClr val="tx1">
                    <a:lumMod val="65000"/>
                    <a:lumOff val="35000"/>
                  </a:schemeClr>
                </a:solidFill>
                <a:latin typeface="Courier New" pitchFamily="49" charset="0"/>
                <a:cs typeface="Courier New" pitchFamily="49" charset="0"/>
              </a:rPr>
              <a:t>	Client ( Q </a:t>
            </a:r>
            <a:r>
              <a:rPr lang="en-US" sz="2200" dirty="0" err="1" smtClean="0">
                <a:solidFill>
                  <a:schemeClr val="tx1">
                    <a:lumMod val="65000"/>
                    <a:lumOff val="35000"/>
                  </a:schemeClr>
                </a:solidFill>
                <a:latin typeface="Courier New" pitchFamily="49" charset="0"/>
                <a:cs typeface="Courier New" pitchFamily="49" charset="0"/>
              </a:rPr>
              <a:t>q</a:t>
            </a:r>
            <a:r>
              <a:rPr lang="en-US" sz="2200" dirty="0" smtClean="0">
                <a:solidFill>
                  <a:schemeClr val="tx1">
                    <a:lumMod val="65000"/>
                    <a:lumOff val="35000"/>
                  </a:schemeClr>
                </a:solidFill>
                <a:latin typeface="Courier New" pitchFamily="49" charset="0"/>
                <a:cs typeface="Courier New" pitchFamily="49" charset="0"/>
              </a:rPr>
              <a:t>) {</a:t>
            </a:r>
          </a:p>
          <a:p>
            <a:pPr fontAlgn="auto">
              <a:lnSpc>
                <a:spcPct val="80000"/>
              </a:lnSpc>
              <a:spcAft>
                <a:spcPts val="0"/>
              </a:spcAft>
              <a:buFont typeface="Wingdings" pitchFamily="2" charset="2"/>
              <a:buNone/>
              <a:defRPr/>
            </a:pPr>
            <a:r>
              <a:rPr lang="en-US" sz="2200" dirty="0" smtClean="0">
                <a:solidFill>
                  <a:schemeClr val="tx1">
                    <a:lumMod val="65000"/>
                    <a:lumOff val="35000"/>
                  </a:schemeClr>
                </a:solidFill>
                <a:latin typeface="Courier New" pitchFamily="49" charset="0"/>
                <a:cs typeface="Courier New" pitchFamily="49" charset="0"/>
              </a:rPr>
              <a:t>		</a:t>
            </a:r>
            <a:r>
              <a:rPr lang="en-US" sz="2200" dirty="0" err="1" smtClean="0">
                <a:solidFill>
                  <a:schemeClr val="tx1">
                    <a:lumMod val="65000"/>
                    <a:lumOff val="35000"/>
                  </a:schemeClr>
                </a:solidFill>
                <a:latin typeface="Courier New" pitchFamily="49" charset="0"/>
                <a:cs typeface="Courier New" pitchFamily="49" charset="0"/>
              </a:rPr>
              <a:t>this.q</a:t>
            </a:r>
            <a:r>
              <a:rPr lang="en-US" sz="2200" dirty="0" smtClean="0">
                <a:solidFill>
                  <a:schemeClr val="tx1">
                    <a:lumMod val="65000"/>
                    <a:lumOff val="35000"/>
                  </a:schemeClr>
                </a:solidFill>
                <a:latin typeface="Courier New" pitchFamily="49" charset="0"/>
                <a:cs typeface="Courier New" pitchFamily="49" charset="0"/>
              </a:rPr>
              <a:t> = q;</a:t>
            </a:r>
          </a:p>
          <a:p>
            <a:pPr fontAlgn="auto">
              <a:lnSpc>
                <a:spcPct val="80000"/>
              </a:lnSpc>
              <a:spcAft>
                <a:spcPts val="0"/>
              </a:spcAft>
              <a:buFont typeface="Wingdings" pitchFamily="2" charset="2"/>
              <a:buNone/>
              <a:defRPr/>
            </a:pPr>
            <a:r>
              <a:rPr lang="en-US" sz="2200" dirty="0" smtClean="0">
                <a:solidFill>
                  <a:schemeClr val="tx1">
                    <a:lumMod val="65000"/>
                    <a:lumOff val="35000"/>
                  </a:schemeClr>
                </a:solidFill>
                <a:latin typeface="Courier New" pitchFamily="49" charset="0"/>
                <a:cs typeface="Courier New" pitchFamily="49" charset="0"/>
              </a:rPr>
              <a:t>		new Thread (this, "Client").start( );</a:t>
            </a:r>
          </a:p>
          <a:p>
            <a:pPr fontAlgn="auto">
              <a:lnSpc>
                <a:spcPct val="80000"/>
              </a:lnSpc>
              <a:spcAft>
                <a:spcPts val="0"/>
              </a:spcAft>
              <a:buFont typeface="Wingdings" pitchFamily="2" charset="2"/>
              <a:buNone/>
              <a:defRPr/>
            </a:pPr>
            <a:r>
              <a:rPr lang="en-US" sz="2200" dirty="0" smtClean="0">
                <a:solidFill>
                  <a:schemeClr val="tx1">
                    <a:lumMod val="65000"/>
                    <a:lumOff val="35000"/>
                  </a:schemeClr>
                </a:solidFill>
                <a:latin typeface="Courier New" pitchFamily="49" charset="0"/>
                <a:cs typeface="Courier New" pitchFamily="49" charset="0"/>
              </a:rPr>
              <a:t>	} </a:t>
            </a:r>
          </a:p>
          <a:p>
            <a:pPr fontAlgn="auto">
              <a:lnSpc>
                <a:spcPct val="80000"/>
              </a:lnSpc>
              <a:spcAft>
                <a:spcPts val="0"/>
              </a:spcAft>
              <a:buFont typeface="Wingdings" pitchFamily="2" charset="2"/>
              <a:buNone/>
              <a:defRPr/>
            </a:pPr>
            <a:r>
              <a:rPr lang="en-US" sz="2200" dirty="0" smtClean="0">
                <a:solidFill>
                  <a:schemeClr val="tx1">
                    <a:lumMod val="65000"/>
                    <a:lumOff val="35000"/>
                  </a:schemeClr>
                </a:solidFill>
                <a:latin typeface="Courier New" pitchFamily="49" charset="0"/>
                <a:cs typeface="Courier New" pitchFamily="49" charset="0"/>
              </a:rPr>
              <a:t>	public void run( ) {</a:t>
            </a:r>
          </a:p>
          <a:p>
            <a:pPr fontAlgn="auto">
              <a:lnSpc>
                <a:spcPct val="80000"/>
              </a:lnSpc>
              <a:spcAft>
                <a:spcPts val="0"/>
              </a:spcAft>
              <a:buFont typeface="Wingdings" pitchFamily="2" charset="2"/>
              <a:buNone/>
              <a:defRPr/>
            </a:pPr>
            <a:r>
              <a:rPr lang="en-US" sz="2200" dirty="0" smtClean="0">
                <a:solidFill>
                  <a:schemeClr val="tx1">
                    <a:lumMod val="65000"/>
                    <a:lumOff val="35000"/>
                  </a:schemeClr>
                </a:solidFill>
                <a:latin typeface="Courier New" pitchFamily="49" charset="0"/>
                <a:cs typeface="Courier New" pitchFamily="49" charset="0"/>
              </a:rPr>
              <a:t>		while (true) {</a:t>
            </a:r>
          </a:p>
          <a:p>
            <a:pPr fontAlgn="auto">
              <a:lnSpc>
                <a:spcPct val="80000"/>
              </a:lnSpc>
              <a:spcAft>
                <a:spcPts val="0"/>
              </a:spcAft>
              <a:buFont typeface="Wingdings" pitchFamily="2" charset="2"/>
              <a:buNone/>
              <a:defRPr/>
            </a:pPr>
            <a:r>
              <a:rPr lang="en-US" sz="2200" dirty="0" smtClean="0">
                <a:solidFill>
                  <a:schemeClr val="tx1">
                    <a:lumMod val="65000"/>
                    <a:lumOff val="35000"/>
                  </a:schemeClr>
                </a:solidFill>
                <a:latin typeface="Courier New" pitchFamily="49" charset="0"/>
                <a:cs typeface="Courier New" pitchFamily="49" charset="0"/>
              </a:rPr>
              <a:t>			</a:t>
            </a:r>
            <a:r>
              <a:rPr lang="en-US" sz="2200" dirty="0" err="1" smtClean="0">
                <a:solidFill>
                  <a:schemeClr val="tx1">
                    <a:lumMod val="65000"/>
                    <a:lumOff val="35000"/>
                  </a:schemeClr>
                </a:solidFill>
                <a:latin typeface="Courier New" pitchFamily="49" charset="0"/>
                <a:cs typeface="Courier New" pitchFamily="49" charset="0"/>
              </a:rPr>
              <a:t>q.get</a:t>
            </a:r>
            <a:r>
              <a:rPr lang="en-US" sz="2200" dirty="0" smtClean="0">
                <a:solidFill>
                  <a:schemeClr val="tx1">
                    <a:lumMod val="65000"/>
                    <a:lumOff val="35000"/>
                  </a:schemeClr>
                </a:solidFill>
                <a:latin typeface="Courier New" pitchFamily="49" charset="0"/>
                <a:cs typeface="Courier New" pitchFamily="49" charset="0"/>
              </a:rPr>
              <a:t>( );</a:t>
            </a:r>
          </a:p>
          <a:p>
            <a:pPr fontAlgn="auto">
              <a:lnSpc>
                <a:spcPct val="80000"/>
              </a:lnSpc>
              <a:spcAft>
                <a:spcPts val="0"/>
              </a:spcAft>
              <a:buFont typeface="Wingdings" pitchFamily="2" charset="2"/>
              <a:buNone/>
              <a:defRPr/>
            </a:pPr>
            <a:r>
              <a:rPr lang="en-US" sz="2200" dirty="0" smtClean="0">
                <a:solidFill>
                  <a:schemeClr val="tx1">
                    <a:lumMod val="65000"/>
                    <a:lumOff val="35000"/>
                  </a:schemeClr>
                </a:solidFill>
                <a:latin typeface="Courier New" pitchFamily="49" charset="0"/>
                <a:cs typeface="Courier New" pitchFamily="49" charset="0"/>
              </a:rPr>
              <a:t>		}</a:t>
            </a:r>
          </a:p>
          <a:p>
            <a:pPr fontAlgn="auto">
              <a:lnSpc>
                <a:spcPct val="80000"/>
              </a:lnSpc>
              <a:spcAft>
                <a:spcPts val="0"/>
              </a:spcAft>
              <a:buFont typeface="Wingdings" pitchFamily="2" charset="2"/>
              <a:buNone/>
              <a:defRPr/>
            </a:pPr>
            <a:r>
              <a:rPr lang="en-US" sz="2200" dirty="0" smtClean="0">
                <a:solidFill>
                  <a:schemeClr val="tx1">
                    <a:lumMod val="65000"/>
                    <a:lumOff val="35000"/>
                  </a:schemeClr>
                </a:solidFill>
                <a:latin typeface="Courier New" pitchFamily="49" charset="0"/>
                <a:cs typeface="Courier New" pitchFamily="49" charset="0"/>
              </a:rPr>
              <a:t>	}</a:t>
            </a:r>
          </a:p>
          <a:p>
            <a:pPr fontAlgn="auto">
              <a:lnSpc>
                <a:spcPct val="80000"/>
              </a:lnSpc>
              <a:spcAft>
                <a:spcPts val="0"/>
              </a:spcAft>
              <a:buFont typeface="Wingdings" pitchFamily="2" charset="2"/>
              <a:buNone/>
              <a:defRPr/>
            </a:pPr>
            <a:r>
              <a:rPr lang="en-US" sz="2200" dirty="0" smtClean="0">
                <a:solidFill>
                  <a:schemeClr val="tx1">
                    <a:lumMod val="65000"/>
                    <a:lumOff val="35000"/>
                  </a:schemeClr>
                </a:solidFill>
                <a:latin typeface="Courier New" pitchFamily="49" charset="0"/>
                <a:cs typeface="Courier New" pitchFamily="49" charset="0"/>
              </a:rPr>
              <a:t>}</a:t>
            </a:r>
          </a:p>
        </p:txBody>
      </p:sp>
      <p:sp>
        <p:nvSpPr>
          <p:cNvPr id="262147" name="Rectangle 3"/>
          <p:cNvSpPr>
            <a:spLocks noGrp="1"/>
          </p:cNvSpPr>
          <p:nvPr>
            <p:ph type="title"/>
          </p:nvPr>
        </p:nvSpPr>
        <p:spPr>
          <a:xfrm>
            <a:off x="228600" y="228600"/>
            <a:ext cx="8763000" cy="914400"/>
          </a:xfrm>
        </p:spPr>
        <p:txBody>
          <a:bodyPr rtlCol="0">
            <a:noAutofit/>
          </a:bodyPr>
          <a:lstStyle/>
          <a:p>
            <a:pPr fontAlgn="auto">
              <a:spcAft>
                <a:spcPts val="0"/>
              </a:spcAft>
              <a:defRPr/>
            </a:pPr>
            <a:r>
              <a:rPr lang="en-US" sz="3400" dirty="0" smtClean="0">
                <a:latin typeface="+mj-lt"/>
              </a:rPr>
              <a:t>Inter-Thread Communication (Contd.).</a:t>
            </a:r>
            <a:endParaRPr lang="en-GB" sz="3400" dirty="0" smtClean="0">
              <a:latin typeface="+mj-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3"/>
          <p:cNvSpPr>
            <a:spLocks noGrp="1"/>
          </p:cNvSpPr>
          <p:nvPr>
            <p:ph idx="1"/>
          </p:nvPr>
        </p:nvSpPr>
        <p:spPr/>
        <p:txBody>
          <a:bodyPr/>
          <a:lstStyle/>
          <a:p>
            <a:pPr>
              <a:lnSpc>
                <a:spcPct val="80000"/>
              </a:lnSpc>
              <a:buFont typeface="Wingdings" pitchFamily="2" charset="2"/>
              <a:buNone/>
            </a:pPr>
            <a:r>
              <a:rPr sz="800" b="1" dirty="0" smtClean="0">
                <a:latin typeface="Verdana" pitchFamily="34" charset="0"/>
                <a:cs typeface="Arial" charset="0"/>
              </a:rPr>
              <a:t>	</a:t>
            </a:r>
          </a:p>
          <a:p>
            <a:pPr>
              <a:lnSpc>
                <a:spcPct val="80000"/>
              </a:lnSpc>
              <a:buFont typeface="Wingdings" pitchFamily="2" charset="2"/>
              <a:buNone/>
            </a:pPr>
            <a:r>
              <a:rPr lang="en-US" sz="2200" dirty="0" smtClean="0">
                <a:solidFill>
                  <a:schemeClr val="tx1">
                    <a:lumMod val="65000"/>
                    <a:lumOff val="35000"/>
                  </a:schemeClr>
                </a:solidFill>
                <a:latin typeface="Courier New" pitchFamily="49" charset="0"/>
                <a:cs typeface="Courier New" pitchFamily="49" charset="0"/>
              </a:rPr>
              <a:t>class PC {</a:t>
            </a:r>
          </a:p>
          <a:p>
            <a:pPr>
              <a:lnSpc>
                <a:spcPct val="80000"/>
              </a:lnSpc>
              <a:buFont typeface="Wingdings" pitchFamily="2" charset="2"/>
              <a:buNone/>
            </a:pPr>
            <a:r>
              <a:rPr lang="en-US" sz="2200" dirty="0" smtClean="0">
                <a:solidFill>
                  <a:schemeClr val="tx1">
                    <a:lumMod val="65000"/>
                    <a:lumOff val="35000"/>
                  </a:schemeClr>
                </a:solidFill>
                <a:latin typeface="Courier New" pitchFamily="49" charset="0"/>
                <a:cs typeface="Courier New" pitchFamily="49" charset="0"/>
              </a:rPr>
              <a:t>	</a:t>
            </a:r>
          </a:p>
          <a:p>
            <a:pPr>
              <a:lnSpc>
                <a:spcPct val="80000"/>
              </a:lnSpc>
              <a:buFont typeface="Wingdings" pitchFamily="2" charset="2"/>
              <a:buNone/>
            </a:pPr>
            <a:r>
              <a:rPr lang="en-US" sz="2200" dirty="0" smtClean="0">
                <a:solidFill>
                  <a:schemeClr val="tx1">
                    <a:lumMod val="65000"/>
                    <a:lumOff val="35000"/>
                  </a:schemeClr>
                </a:solidFill>
                <a:latin typeface="Courier New" pitchFamily="49" charset="0"/>
                <a:cs typeface="Courier New" pitchFamily="49" charset="0"/>
              </a:rPr>
              <a:t>	public static void main (String </a:t>
            </a:r>
            <a:r>
              <a:rPr lang="en-US" sz="2200" dirty="0" err="1" smtClean="0">
                <a:solidFill>
                  <a:schemeClr val="tx1">
                    <a:lumMod val="65000"/>
                    <a:lumOff val="35000"/>
                  </a:schemeClr>
                </a:solidFill>
                <a:latin typeface="Courier New" pitchFamily="49" charset="0"/>
                <a:cs typeface="Courier New" pitchFamily="49" charset="0"/>
              </a:rPr>
              <a:t>args</a:t>
            </a:r>
            <a:r>
              <a:rPr lang="en-US" sz="2200" dirty="0" smtClean="0">
                <a:solidFill>
                  <a:schemeClr val="tx1">
                    <a:lumMod val="65000"/>
                    <a:lumOff val="35000"/>
                  </a:schemeClr>
                </a:solidFill>
                <a:latin typeface="Courier New" pitchFamily="49" charset="0"/>
                <a:cs typeface="Courier New" pitchFamily="49" charset="0"/>
              </a:rPr>
              <a:t> [ ] ) {</a:t>
            </a:r>
          </a:p>
          <a:p>
            <a:pPr>
              <a:lnSpc>
                <a:spcPct val="80000"/>
              </a:lnSpc>
              <a:buFont typeface="Wingdings" pitchFamily="2" charset="2"/>
              <a:buNone/>
            </a:pPr>
            <a:r>
              <a:rPr lang="en-US" sz="2200" dirty="0" smtClean="0">
                <a:solidFill>
                  <a:schemeClr val="tx1">
                    <a:lumMod val="65000"/>
                    <a:lumOff val="35000"/>
                  </a:schemeClr>
                </a:solidFill>
                <a:latin typeface="Courier New" pitchFamily="49" charset="0"/>
                <a:cs typeface="Courier New" pitchFamily="49" charset="0"/>
              </a:rPr>
              <a:t>		Q </a:t>
            </a:r>
            <a:r>
              <a:rPr lang="en-US" sz="2200" dirty="0" err="1" smtClean="0">
                <a:solidFill>
                  <a:schemeClr val="tx1">
                    <a:lumMod val="65000"/>
                    <a:lumOff val="35000"/>
                  </a:schemeClr>
                </a:solidFill>
                <a:latin typeface="Courier New" pitchFamily="49" charset="0"/>
                <a:cs typeface="Courier New" pitchFamily="49" charset="0"/>
              </a:rPr>
              <a:t>q</a:t>
            </a:r>
            <a:r>
              <a:rPr lang="en-US" sz="2200" dirty="0" smtClean="0">
                <a:solidFill>
                  <a:schemeClr val="tx1">
                    <a:lumMod val="65000"/>
                    <a:lumOff val="35000"/>
                  </a:schemeClr>
                </a:solidFill>
                <a:latin typeface="Courier New" pitchFamily="49" charset="0"/>
                <a:cs typeface="Courier New" pitchFamily="49" charset="0"/>
              </a:rPr>
              <a:t> = new Q( );</a:t>
            </a:r>
          </a:p>
          <a:p>
            <a:pPr>
              <a:lnSpc>
                <a:spcPct val="80000"/>
              </a:lnSpc>
              <a:buFont typeface="Wingdings" pitchFamily="2" charset="2"/>
              <a:buNone/>
            </a:pPr>
            <a:r>
              <a:rPr lang="en-US" sz="2200" dirty="0" smtClean="0">
                <a:solidFill>
                  <a:schemeClr val="tx1">
                    <a:lumMod val="65000"/>
                    <a:lumOff val="35000"/>
                  </a:schemeClr>
                </a:solidFill>
                <a:latin typeface="Courier New" pitchFamily="49" charset="0"/>
                <a:cs typeface="Courier New" pitchFamily="49" charset="0"/>
              </a:rPr>
              <a:t>		new Developer (q);</a:t>
            </a:r>
          </a:p>
          <a:p>
            <a:pPr>
              <a:lnSpc>
                <a:spcPct val="80000"/>
              </a:lnSpc>
              <a:buFont typeface="Wingdings" pitchFamily="2" charset="2"/>
              <a:buNone/>
            </a:pPr>
            <a:r>
              <a:rPr lang="en-US" sz="2200" dirty="0" smtClean="0">
                <a:solidFill>
                  <a:schemeClr val="tx1">
                    <a:lumMod val="65000"/>
                    <a:lumOff val="35000"/>
                  </a:schemeClr>
                </a:solidFill>
                <a:latin typeface="Courier New" pitchFamily="49" charset="0"/>
                <a:cs typeface="Courier New" pitchFamily="49" charset="0"/>
              </a:rPr>
              <a:t>		new Client (q);</a:t>
            </a:r>
          </a:p>
          <a:p>
            <a:pPr>
              <a:lnSpc>
                <a:spcPct val="80000"/>
              </a:lnSpc>
              <a:buFont typeface="Wingdings" pitchFamily="2" charset="2"/>
              <a:buNone/>
            </a:pPr>
            <a:r>
              <a:rPr lang="en-US" sz="2200" dirty="0" smtClean="0">
                <a:solidFill>
                  <a:schemeClr val="tx1">
                    <a:lumMod val="65000"/>
                    <a:lumOff val="35000"/>
                  </a:schemeClr>
                </a:solidFill>
                <a:latin typeface="Courier New" pitchFamily="49" charset="0"/>
                <a:cs typeface="Courier New" pitchFamily="49" charset="0"/>
              </a:rPr>
              <a:t>		</a:t>
            </a:r>
            <a:r>
              <a:rPr lang="en-US" sz="2200" dirty="0" err="1" smtClean="0">
                <a:solidFill>
                  <a:schemeClr val="tx1">
                    <a:lumMod val="65000"/>
                    <a:lumOff val="35000"/>
                  </a:schemeClr>
                </a:solidFill>
                <a:latin typeface="Courier New" pitchFamily="49" charset="0"/>
                <a:cs typeface="Courier New" pitchFamily="49" charset="0"/>
              </a:rPr>
              <a:t>System.out.println</a:t>
            </a:r>
            <a:r>
              <a:rPr lang="en-US" sz="2200" dirty="0" smtClean="0">
                <a:solidFill>
                  <a:schemeClr val="tx1">
                    <a:lumMod val="65000"/>
                    <a:lumOff val="35000"/>
                  </a:schemeClr>
                </a:solidFill>
                <a:latin typeface="Courier New" pitchFamily="49" charset="0"/>
                <a:cs typeface="Courier New" pitchFamily="49" charset="0"/>
              </a:rPr>
              <a:t>("Press Control-C to stop");</a:t>
            </a:r>
          </a:p>
          <a:p>
            <a:pPr>
              <a:lnSpc>
                <a:spcPct val="80000"/>
              </a:lnSpc>
              <a:buFont typeface="Wingdings" pitchFamily="2" charset="2"/>
              <a:buNone/>
            </a:pPr>
            <a:r>
              <a:rPr lang="en-US" sz="2200" dirty="0" smtClean="0">
                <a:solidFill>
                  <a:schemeClr val="tx1">
                    <a:lumMod val="65000"/>
                    <a:lumOff val="35000"/>
                  </a:schemeClr>
                </a:solidFill>
                <a:latin typeface="Courier New" pitchFamily="49" charset="0"/>
                <a:cs typeface="Courier New" pitchFamily="49" charset="0"/>
              </a:rPr>
              <a:t>	}</a:t>
            </a:r>
          </a:p>
          <a:p>
            <a:pPr>
              <a:lnSpc>
                <a:spcPct val="80000"/>
              </a:lnSpc>
              <a:buFont typeface="Wingdings" pitchFamily="2" charset="2"/>
              <a:buNone/>
            </a:pPr>
            <a:r>
              <a:rPr lang="en-US" sz="2200" dirty="0" smtClean="0">
                <a:solidFill>
                  <a:schemeClr val="tx1">
                    <a:lumMod val="65000"/>
                    <a:lumOff val="35000"/>
                  </a:schemeClr>
                </a:solidFill>
                <a:latin typeface="Courier New" pitchFamily="49" charset="0"/>
                <a:cs typeface="Courier New" pitchFamily="49" charset="0"/>
              </a:rPr>
              <a:t>} </a:t>
            </a:r>
          </a:p>
          <a:p>
            <a:pPr>
              <a:lnSpc>
                <a:spcPct val="80000"/>
              </a:lnSpc>
            </a:pPr>
            <a:endParaRPr lang="en-US" sz="2200" dirty="0" smtClean="0">
              <a:solidFill>
                <a:schemeClr val="tx1">
                  <a:lumMod val="65000"/>
                  <a:lumOff val="35000"/>
                </a:schemeClr>
              </a:solidFill>
              <a:latin typeface="Courier New" pitchFamily="49" charset="0"/>
              <a:cs typeface="Courier New" pitchFamily="49" charset="0"/>
            </a:endParaRPr>
          </a:p>
        </p:txBody>
      </p:sp>
      <p:sp>
        <p:nvSpPr>
          <p:cNvPr id="257027" name="Rectangle 2"/>
          <p:cNvSpPr>
            <a:spLocks noGrp="1"/>
          </p:cNvSpPr>
          <p:nvPr>
            <p:ph type="title"/>
          </p:nvPr>
        </p:nvSpPr>
        <p:spPr>
          <a:xfrm>
            <a:off x="228600" y="38911"/>
            <a:ext cx="8763000" cy="615553"/>
          </a:xfrm>
        </p:spPr>
        <p:txBody>
          <a:bodyPr wrap="square">
            <a:spAutoFit/>
          </a:bodyPr>
          <a:lstStyle/>
          <a:p>
            <a:r>
              <a:rPr lang="en-US" sz="3400" dirty="0" smtClean="0">
                <a:latin typeface="+mj-lt"/>
              </a:rPr>
              <a:t>Inter-Thread Communication (Contd.).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3"/>
          <p:cNvSpPr>
            <a:spLocks noGrp="1"/>
          </p:cNvSpPr>
          <p:nvPr>
            <p:ph idx="1"/>
          </p:nvPr>
        </p:nvSpPr>
        <p:spPr>
          <a:xfrm>
            <a:off x="457200" y="914400"/>
            <a:ext cx="8229600" cy="5715000"/>
          </a:xfrm>
        </p:spPr>
        <p:txBody>
          <a:bodyPr/>
          <a:lstStyle/>
          <a:p>
            <a:pPr>
              <a:lnSpc>
                <a:spcPct val="90000"/>
              </a:lnSpc>
              <a:buFont typeface="Wingdings" pitchFamily="2" charset="2"/>
              <a:buNone/>
            </a:pPr>
            <a:r>
              <a:rPr sz="2400" b="1" i="1" dirty="0" smtClean="0">
                <a:cs typeface="Arial" charset="0"/>
              </a:rPr>
              <a:t>Using </a:t>
            </a:r>
            <a:r>
              <a:rPr sz="2400" b="1" dirty="0" smtClean="0">
                <a:latin typeface="Verdana" pitchFamily="34" charset="0"/>
                <a:cs typeface="Arial" charset="0"/>
              </a:rPr>
              <a:t>wait ()</a:t>
            </a:r>
            <a:r>
              <a:rPr sz="2400" b="1" i="1" dirty="0" smtClean="0">
                <a:cs typeface="Arial" charset="0"/>
              </a:rPr>
              <a:t> and </a:t>
            </a:r>
            <a:r>
              <a:rPr sz="2400" b="1" dirty="0" smtClean="0">
                <a:latin typeface="Verdana" pitchFamily="34" charset="0"/>
                <a:cs typeface="Arial" charset="0"/>
              </a:rPr>
              <a:t>notify ()</a:t>
            </a:r>
            <a:r>
              <a:rPr sz="2800" b="1" dirty="0" smtClean="0">
                <a:latin typeface="Verdana" pitchFamily="34" charset="0"/>
                <a:cs typeface="Arial" charset="0"/>
              </a:rPr>
              <a:t> </a:t>
            </a:r>
            <a:r>
              <a:rPr lang="en-US" dirty="0" smtClean="0">
                <a:latin typeface="Verdana" pitchFamily="34" charset="0"/>
                <a:cs typeface="Arial" charset="0"/>
              </a:rPr>
              <a:t/>
            </a:r>
            <a:br>
              <a:rPr lang="en-US" dirty="0" smtClean="0">
                <a:latin typeface="Verdana" pitchFamily="34" charset="0"/>
                <a:cs typeface="Arial" charset="0"/>
              </a:rPr>
            </a:br>
            <a:endParaRPr lang="en-US" sz="1000" b="1" dirty="0" smtClean="0">
              <a:latin typeface="Verdana" pitchFamily="34" charset="0"/>
              <a:cs typeface="Arial" charset="0"/>
            </a:endParaRPr>
          </a:p>
          <a:p>
            <a:pPr>
              <a:lnSpc>
                <a:spcPct val="80000"/>
              </a:lnSpc>
              <a:buFont typeface="Wingdings" pitchFamily="2" charset="2"/>
              <a:buNone/>
            </a:pPr>
            <a:r>
              <a:rPr lang="en-US" sz="2200" dirty="0" smtClean="0">
                <a:latin typeface="Courier New" pitchFamily="49" charset="0"/>
                <a:cs typeface="Courier New" pitchFamily="49" charset="0"/>
              </a:rPr>
              <a:t>public class Q  {</a:t>
            </a:r>
          </a:p>
          <a:p>
            <a:pPr>
              <a:lnSpc>
                <a:spcPct val="80000"/>
              </a:lnSpc>
              <a:buFont typeface="Wingdings" pitchFamily="2" charset="2"/>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int</a:t>
            </a:r>
            <a:r>
              <a:rPr lang="en-US" sz="2200" dirty="0" smtClean="0">
                <a:latin typeface="Courier New" pitchFamily="49" charset="0"/>
                <a:cs typeface="Courier New" pitchFamily="49" charset="0"/>
              </a:rPr>
              <a:t> n;</a:t>
            </a:r>
          </a:p>
          <a:p>
            <a:pPr>
              <a:lnSpc>
                <a:spcPct val="80000"/>
              </a:lnSpc>
              <a:buFont typeface="Wingdings" pitchFamily="2" charset="2"/>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boolean</a:t>
            </a: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valueset</a:t>
            </a:r>
            <a:r>
              <a:rPr lang="en-US" sz="2200" dirty="0" smtClean="0">
                <a:latin typeface="Courier New" pitchFamily="49" charset="0"/>
                <a:cs typeface="Courier New" pitchFamily="49" charset="0"/>
              </a:rPr>
              <a:t> = false</a:t>
            </a:r>
            <a:r>
              <a:rPr lang="en-US" sz="2200" b="1" dirty="0" smtClean="0">
                <a:latin typeface="Courier New" pitchFamily="49" charset="0"/>
                <a:cs typeface="Courier New" pitchFamily="49" charset="0"/>
              </a:rPr>
              <a:t>;</a:t>
            </a:r>
          </a:p>
          <a:p>
            <a:pPr>
              <a:buFont typeface="Wingdings" pitchFamily="2" charset="2"/>
              <a:buNone/>
            </a:pPr>
            <a:r>
              <a:rPr lang="en-US" sz="2200" dirty="0" smtClean="0">
                <a:latin typeface="Courier New" pitchFamily="49" charset="0"/>
                <a:cs typeface="Courier New" pitchFamily="49" charset="0"/>
              </a:rPr>
              <a:t>synchronized </a:t>
            </a:r>
            <a:r>
              <a:rPr lang="en-US" sz="2200" dirty="0" err="1" smtClean="0">
                <a:latin typeface="Courier New" pitchFamily="49" charset="0"/>
                <a:cs typeface="Courier New" pitchFamily="49" charset="0"/>
              </a:rPr>
              <a:t>int</a:t>
            </a:r>
            <a:r>
              <a:rPr lang="en-US" sz="2200" dirty="0" smtClean="0">
                <a:latin typeface="Courier New" pitchFamily="49" charset="0"/>
                <a:cs typeface="Courier New" pitchFamily="49" charset="0"/>
              </a:rPr>
              <a:t> get( ) {</a:t>
            </a:r>
          </a:p>
          <a:p>
            <a:pPr>
              <a:buFont typeface="Wingdings" pitchFamily="2" charset="2"/>
              <a:buNone/>
            </a:pPr>
            <a:r>
              <a:rPr lang="en-US" sz="2200" dirty="0" smtClean="0">
                <a:latin typeface="Courier New" pitchFamily="49" charset="0"/>
                <a:cs typeface="Courier New" pitchFamily="49" charset="0"/>
              </a:rPr>
              <a:t>		if (!</a:t>
            </a:r>
            <a:r>
              <a:rPr lang="en-US" sz="2200" dirty="0" err="1" smtClean="0">
                <a:latin typeface="Courier New" pitchFamily="49" charset="0"/>
                <a:cs typeface="Courier New" pitchFamily="49" charset="0"/>
              </a:rPr>
              <a:t>valueset</a:t>
            </a:r>
            <a:r>
              <a:rPr lang="en-US" sz="2200" dirty="0" smtClean="0">
                <a:latin typeface="Courier New" pitchFamily="49" charset="0"/>
                <a:cs typeface="Courier New" pitchFamily="49" charset="0"/>
              </a:rPr>
              <a:t>)</a:t>
            </a:r>
          </a:p>
          <a:p>
            <a:pPr>
              <a:buFont typeface="Wingdings" pitchFamily="2" charset="2"/>
              <a:buNone/>
            </a:pPr>
            <a:r>
              <a:rPr lang="en-US" sz="2200" dirty="0" smtClean="0">
                <a:latin typeface="Courier New" pitchFamily="49" charset="0"/>
                <a:cs typeface="Courier New" pitchFamily="49" charset="0"/>
              </a:rPr>
              <a:t>		    try {</a:t>
            </a:r>
          </a:p>
          <a:p>
            <a:pPr>
              <a:buFont typeface="Wingdings" pitchFamily="2" charset="2"/>
              <a:buNone/>
            </a:pPr>
            <a:r>
              <a:rPr lang="en-US" sz="2200" dirty="0" smtClean="0">
                <a:latin typeface="Courier New" pitchFamily="49" charset="0"/>
                <a:cs typeface="Courier New" pitchFamily="49" charset="0"/>
              </a:rPr>
              <a:t>		          wait( );</a:t>
            </a:r>
          </a:p>
          <a:p>
            <a:pPr>
              <a:buFont typeface="Wingdings" pitchFamily="2" charset="2"/>
              <a:buNone/>
            </a:pPr>
            <a:r>
              <a:rPr lang="en-US" sz="2200" dirty="0" smtClean="0">
                <a:latin typeface="Courier New" pitchFamily="49" charset="0"/>
                <a:cs typeface="Courier New" pitchFamily="49" charset="0"/>
              </a:rPr>
              <a:t>	 	    }</a:t>
            </a:r>
          </a:p>
          <a:p>
            <a:pPr>
              <a:buFont typeface="Wingdings" pitchFamily="2" charset="2"/>
              <a:buNone/>
            </a:pPr>
            <a:r>
              <a:rPr lang="en-US" sz="2200" dirty="0" smtClean="0">
                <a:latin typeface="Courier New" pitchFamily="49" charset="0"/>
                <a:cs typeface="Courier New" pitchFamily="49" charset="0"/>
              </a:rPr>
              <a:t>		    catch (</a:t>
            </a:r>
            <a:r>
              <a:rPr lang="en-US" sz="2200" dirty="0" err="1" smtClean="0">
                <a:latin typeface="Courier New" pitchFamily="49" charset="0"/>
                <a:cs typeface="Courier New" pitchFamily="49" charset="0"/>
              </a:rPr>
              <a:t>InterruptedException</a:t>
            </a:r>
            <a:r>
              <a:rPr lang="en-US" sz="2200" dirty="0" smtClean="0">
                <a:latin typeface="Courier New" pitchFamily="49" charset="0"/>
                <a:cs typeface="Courier New" pitchFamily="49" charset="0"/>
              </a:rPr>
              <a:t> e) {</a:t>
            </a:r>
          </a:p>
          <a:p>
            <a:pPr>
              <a:buFont typeface="Wingdings" pitchFamily="2" charset="2"/>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System.out.println</a:t>
            </a:r>
            <a:r>
              <a:rPr lang="en-US" sz="2200" dirty="0" smtClean="0">
                <a:latin typeface="Courier New" pitchFamily="49" charset="0"/>
                <a:cs typeface="Courier New" pitchFamily="49" charset="0"/>
              </a:rPr>
              <a:t>("</a:t>
            </a:r>
            <a:r>
              <a:rPr lang="en-US" sz="2200" dirty="0" err="1" smtClean="0">
                <a:latin typeface="Courier New" pitchFamily="49" charset="0"/>
                <a:cs typeface="Courier New" pitchFamily="49" charset="0"/>
              </a:rPr>
              <a:t>InterruptedException</a:t>
            </a:r>
            <a:r>
              <a:rPr lang="en-US" sz="2200" dirty="0" smtClean="0">
                <a:latin typeface="Courier New" pitchFamily="49" charset="0"/>
                <a:cs typeface="Courier New" pitchFamily="49" charset="0"/>
              </a:rPr>
              <a:t> caught");</a:t>
            </a:r>
          </a:p>
          <a:p>
            <a:pPr>
              <a:buFont typeface="Wingdings" pitchFamily="2" charset="2"/>
              <a:buNone/>
            </a:pPr>
            <a:r>
              <a:rPr lang="en-US" sz="2200" dirty="0" smtClean="0">
                <a:latin typeface="Courier New" pitchFamily="49" charset="0"/>
                <a:cs typeface="Courier New" pitchFamily="49" charset="0"/>
              </a:rPr>
              <a:t>		    } </a:t>
            </a:r>
          </a:p>
        </p:txBody>
      </p:sp>
      <p:sp>
        <p:nvSpPr>
          <p:cNvPr id="258051" name="Rectangle 2"/>
          <p:cNvSpPr>
            <a:spLocks noGrp="1"/>
          </p:cNvSpPr>
          <p:nvPr>
            <p:ph type="title"/>
          </p:nvPr>
        </p:nvSpPr>
        <p:spPr>
          <a:xfrm>
            <a:off x="228600" y="152400"/>
            <a:ext cx="8534400" cy="615553"/>
          </a:xfrm>
        </p:spPr>
        <p:txBody>
          <a:bodyPr wrap="square">
            <a:spAutoFit/>
          </a:bodyPr>
          <a:lstStyle/>
          <a:p>
            <a:r>
              <a:rPr lang="en-US" sz="3400" dirty="0" smtClean="0">
                <a:latin typeface="+mj-lt"/>
              </a:rPr>
              <a:t>Inter-Thread Communication (Contd.).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p:cNvSpPr>
          <p:nvPr>
            <p:ph idx="1"/>
          </p:nvPr>
        </p:nvSpPr>
        <p:spPr>
          <a:xfrm>
            <a:off x="457200" y="914400"/>
            <a:ext cx="8229600" cy="5638800"/>
          </a:xfrm>
        </p:spPr>
        <p:txBody>
          <a:bodyPr/>
          <a:lstStyle/>
          <a:p>
            <a:pPr>
              <a:buNone/>
            </a:pPr>
            <a:r>
              <a:rPr b="1" dirty="0" smtClean="0">
                <a:latin typeface="Verdana" pitchFamily="34" charset="0"/>
                <a:cs typeface="Arial" charset="0"/>
              </a:rPr>
              <a:t>	</a:t>
            </a:r>
            <a:r>
              <a:rPr sz="1800" dirty="0" smtClean="0">
                <a:latin typeface="Verdana" pitchFamily="34" charset="0"/>
                <a:cs typeface="Arial" charset="0"/>
              </a:rPr>
              <a:t>	</a:t>
            </a:r>
            <a:r>
              <a:rPr lang="en-US" sz="2200" dirty="0" err="1" smtClean="0">
                <a:latin typeface="Courier New" pitchFamily="49" charset="0"/>
                <a:cs typeface="Courier New" pitchFamily="49" charset="0"/>
              </a:rPr>
              <a:t>System.out.println</a:t>
            </a:r>
            <a:r>
              <a:rPr lang="en-US" sz="2200" dirty="0" smtClean="0">
                <a:latin typeface="Courier New" pitchFamily="49" charset="0"/>
                <a:cs typeface="Courier New" pitchFamily="49" charset="0"/>
              </a:rPr>
              <a:t>( "Got: " + n);</a:t>
            </a:r>
          </a:p>
          <a:p>
            <a:pPr>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valueset</a:t>
            </a:r>
            <a:r>
              <a:rPr lang="en-US" sz="2200" dirty="0" smtClean="0">
                <a:latin typeface="Courier New" pitchFamily="49" charset="0"/>
                <a:cs typeface="Courier New" pitchFamily="49" charset="0"/>
              </a:rPr>
              <a:t> = false;</a:t>
            </a:r>
          </a:p>
          <a:p>
            <a:pPr>
              <a:buNone/>
            </a:pPr>
            <a:r>
              <a:rPr lang="en-US" sz="2200" dirty="0" smtClean="0">
                <a:latin typeface="Courier New" pitchFamily="49" charset="0"/>
                <a:cs typeface="Courier New" pitchFamily="49" charset="0"/>
              </a:rPr>
              <a:t>		notify( );</a:t>
            </a:r>
          </a:p>
          <a:p>
            <a:pPr>
              <a:buNone/>
            </a:pPr>
            <a:r>
              <a:rPr lang="en-US" sz="2200" dirty="0" smtClean="0">
                <a:latin typeface="Courier New" pitchFamily="49" charset="0"/>
                <a:cs typeface="Courier New" pitchFamily="49" charset="0"/>
              </a:rPr>
              <a:t>		return n;</a:t>
            </a:r>
          </a:p>
          <a:p>
            <a:pPr>
              <a:buNone/>
            </a:pPr>
            <a:r>
              <a:rPr lang="en-US" sz="2200" dirty="0" smtClean="0">
                <a:latin typeface="Courier New" pitchFamily="49" charset="0"/>
                <a:cs typeface="Courier New" pitchFamily="49" charset="0"/>
              </a:rPr>
              <a:t>	}</a:t>
            </a:r>
          </a:p>
          <a:p>
            <a:pPr>
              <a:lnSpc>
                <a:spcPct val="80000"/>
              </a:lnSpc>
              <a:buNone/>
              <a:defRPr/>
            </a:pPr>
            <a:r>
              <a:rPr lang="en-US" sz="2200" dirty="0" smtClean="0">
                <a:latin typeface="Courier New" pitchFamily="49" charset="0"/>
                <a:cs typeface="Courier New" pitchFamily="49" charset="0"/>
              </a:rPr>
              <a:t>synchronized void put( </a:t>
            </a:r>
            <a:r>
              <a:rPr lang="en-US" sz="2200" dirty="0" err="1" smtClean="0">
                <a:latin typeface="Courier New" pitchFamily="49" charset="0"/>
                <a:cs typeface="Courier New" pitchFamily="49" charset="0"/>
              </a:rPr>
              <a:t>int</a:t>
            </a:r>
            <a:r>
              <a:rPr lang="en-US" sz="2200" dirty="0" smtClean="0">
                <a:latin typeface="Courier New" pitchFamily="49" charset="0"/>
                <a:cs typeface="Courier New" pitchFamily="49" charset="0"/>
              </a:rPr>
              <a:t> n) {</a:t>
            </a:r>
          </a:p>
          <a:p>
            <a:pPr>
              <a:lnSpc>
                <a:spcPct val="80000"/>
              </a:lnSpc>
              <a:buNone/>
              <a:defRPr/>
            </a:pPr>
            <a:r>
              <a:rPr lang="en-US" sz="2200" dirty="0" smtClean="0">
                <a:latin typeface="Courier New" pitchFamily="49" charset="0"/>
                <a:cs typeface="Courier New" pitchFamily="49" charset="0"/>
              </a:rPr>
              <a:t>		if (</a:t>
            </a:r>
            <a:r>
              <a:rPr lang="en-US" sz="2200" dirty="0" err="1" smtClean="0">
                <a:latin typeface="Courier New" pitchFamily="49" charset="0"/>
                <a:cs typeface="Courier New" pitchFamily="49" charset="0"/>
              </a:rPr>
              <a:t>valueset</a:t>
            </a:r>
            <a:r>
              <a:rPr lang="en-US" sz="2200" dirty="0" smtClean="0">
                <a:latin typeface="Courier New" pitchFamily="49" charset="0"/>
                <a:cs typeface="Courier New" pitchFamily="49" charset="0"/>
              </a:rPr>
              <a:t>)</a:t>
            </a:r>
          </a:p>
          <a:p>
            <a:pPr>
              <a:lnSpc>
                <a:spcPct val="80000"/>
              </a:lnSpc>
              <a:buNone/>
              <a:defRPr/>
            </a:pPr>
            <a:r>
              <a:rPr lang="en-US" sz="2200" dirty="0" smtClean="0">
                <a:latin typeface="Courier New" pitchFamily="49" charset="0"/>
                <a:cs typeface="Courier New" pitchFamily="49" charset="0"/>
              </a:rPr>
              <a:t>		    try {</a:t>
            </a:r>
          </a:p>
          <a:p>
            <a:pPr>
              <a:lnSpc>
                <a:spcPct val="80000"/>
              </a:lnSpc>
              <a:buNone/>
              <a:defRPr/>
            </a:pPr>
            <a:r>
              <a:rPr lang="en-US" sz="2200" dirty="0" smtClean="0">
                <a:latin typeface="Courier New" pitchFamily="49" charset="0"/>
                <a:cs typeface="Courier New" pitchFamily="49" charset="0"/>
              </a:rPr>
              <a:t>		          wait( );</a:t>
            </a:r>
          </a:p>
          <a:p>
            <a:pPr>
              <a:lnSpc>
                <a:spcPct val="80000"/>
              </a:lnSpc>
              <a:buNone/>
              <a:defRPr/>
            </a:pPr>
            <a:r>
              <a:rPr lang="en-US" sz="2200" dirty="0" smtClean="0">
                <a:latin typeface="Courier New" pitchFamily="49" charset="0"/>
                <a:cs typeface="Courier New" pitchFamily="49" charset="0"/>
              </a:rPr>
              <a:t>		    }</a:t>
            </a:r>
          </a:p>
          <a:p>
            <a:pPr>
              <a:lnSpc>
                <a:spcPct val="80000"/>
              </a:lnSpc>
              <a:buNone/>
              <a:defRPr/>
            </a:pPr>
            <a:r>
              <a:rPr lang="en-US" sz="2200" dirty="0" smtClean="0">
                <a:latin typeface="Courier New" pitchFamily="49" charset="0"/>
                <a:cs typeface="Courier New" pitchFamily="49" charset="0"/>
              </a:rPr>
              <a:t>		    catch (</a:t>
            </a:r>
            <a:r>
              <a:rPr lang="en-US" sz="2200" dirty="0" err="1" smtClean="0">
                <a:latin typeface="Courier New" pitchFamily="49" charset="0"/>
                <a:cs typeface="Courier New" pitchFamily="49" charset="0"/>
              </a:rPr>
              <a:t>InterruptedException</a:t>
            </a:r>
            <a:r>
              <a:rPr lang="en-US" sz="2200" dirty="0" smtClean="0">
                <a:latin typeface="Courier New" pitchFamily="49" charset="0"/>
                <a:cs typeface="Courier New" pitchFamily="49" charset="0"/>
              </a:rPr>
              <a:t> e) {</a:t>
            </a:r>
          </a:p>
          <a:p>
            <a:pPr>
              <a:lnSpc>
                <a:spcPct val="80000"/>
              </a:lnSpc>
              <a:buNone/>
              <a:defRPr/>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System.out.println</a:t>
            </a:r>
            <a:r>
              <a:rPr lang="en-US" sz="2200" dirty="0" smtClean="0">
                <a:latin typeface="Courier New" pitchFamily="49" charset="0"/>
                <a:cs typeface="Courier New" pitchFamily="49" charset="0"/>
              </a:rPr>
              <a:t>("</a:t>
            </a:r>
            <a:r>
              <a:rPr lang="en-US" sz="2200" dirty="0" err="1" smtClean="0">
                <a:latin typeface="Courier New" pitchFamily="49" charset="0"/>
                <a:cs typeface="Courier New" pitchFamily="49" charset="0"/>
              </a:rPr>
              <a:t>InterruptedException</a:t>
            </a:r>
            <a:r>
              <a:rPr lang="en-US" sz="2200" dirty="0" smtClean="0">
                <a:latin typeface="Courier New" pitchFamily="49" charset="0"/>
                <a:cs typeface="Courier New" pitchFamily="49" charset="0"/>
              </a:rPr>
              <a:t> caught");</a:t>
            </a:r>
          </a:p>
          <a:p>
            <a:pPr>
              <a:lnSpc>
                <a:spcPct val="80000"/>
              </a:lnSpc>
              <a:buNone/>
              <a:defRPr/>
            </a:pPr>
            <a:r>
              <a:rPr lang="en-US" sz="2200" dirty="0" smtClean="0">
                <a:latin typeface="Courier New" pitchFamily="49" charset="0"/>
                <a:cs typeface="Courier New" pitchFamily="49" charset="0"/>
              </a:rPr>
              <a:t>		    } </a:t>
            </a:r>
          </a:p>
          <a:p>
            <a:pPr>
              <a:lnSpc>
                <a:spcPct val="80000"/>
              </a:lnSpc>
              <a:buNone/>
              <a:defRPr/>
            </a:pPr>
            <a:r>
              <a:rPr lang="en-US" sz="2200" dirty="0" smtClean="0">
                <a:latin typeface="Courier New" pitchFamily="49" charset="0"/>
                <a:cs typeface="Courier New" pitchFamily="49" charset="0"/>
              </a:rPr>
              <a:t>		</a:t>
            </a:r>
            <a:endParaRPr sz="1800" dirty="0" smtClean="0">
              <a:latin typeface="Verdana" pitchFamily="34" charset="0"/>
              <a:cs typeface="Arial" charset="0"/>
            </a:endParaRPr>
          </a:p>
          <a:p>
            <a:pPr>
              <a:buFont typeface="Wingdings" pitchFamily="2" charset="2"/>
              <a:buNone/>
            </a:pPr>
            <a:endParaRPr sz="1800" dirty="0" smtClean="0">
              <a:latin typeface="Verdana" pitchFamily="34" charset="0"/>
              <a:cs typeface="Arial" charset="0"/>
            </a:endParaRPr>
          </a:p>
        </p:txBody>
      </p:sp>
      <p:sp>
        <p:nvSpPr>
          <p:cNvPr id="260099" name="Rectangle 3"/>
          <p:cNvSpPr>
            <a:spLocks noGrp="1"/>
          </p:cNvSpPr>
          <p:nvPr>
            <p:ph type="title"/>
          </p:nvPr>
        </p:nvSpPr>
        <p:spPr>
          <a:xfrm>
            <a:off x="304800" y="77821"/>
            <a:ext cx="8839200" cy="615553"/>
          </a:xfrm>
        </p:spPr>
        <p:txBody>
          <a:bodyPr wrap="square">
            <a:spAutoFit/>
          </a:bodyPr>
          <a:lstStyle/>
          <a:p>
            <a:r>
              <a:rPr lang="en-US" sz="3400" dirty="0" smtClean="0">
                <a:latin typeface="+mj-lt"/>
              </a:rPr>
              <a:t>Inter-Thread Communication (Contd.).</a:t>
            </a:r>
            <a:endParaRPr lang="en-GB" sz="3400" dirty="0" smtClean="0">
              <a:latin typeface="+mj-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3"/>
          <p:cNvSpPr>
            <a:spLocks noGrp="1"/>
          </p:cNvSpPr>
          <p:nvPr>
            <p:ph idx="1"/>
          </p:nvPr>
        </p:nvSpPr>
        <p:spPr>
          <a:xfrm>
            <a:off x="457200" y="762000"/>
            <a:ext cx="8229600" cy="5562600"/>
          </a:xfrm>
        </p:spPr>
        <p:txBody>
          <a:bodyPr/>
          <a:lstStyle/>
          <a:p>
            <a:pPr>
              <a:lnSpc>
                <a:spcPct val="80000"/>
              </a:lnSpc>
              <a:buNone/>
              <a:defRPr/>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this.n</a:t>
            </a:r>
            <a:r>
              <a:rPr lang="en-US" sz="2200" dirty="0" smtClean="0">
                <a:latin typeface="Courier New" pitchFamily="49" charset="0"/>
                <a:cs typeface="Courier New" pitchFamily="49" charset="0"/>
              </a:rPr>
              <a:t> = n;</a:t>
            </a:r>
          </a:p>
          <a:p>
            <a:pPr>
              <a:lnSpc>
                <a:spcPct val="80000"/>
              </a:lnSpc>
              <a:buNone/>
              <a:defRPr/>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valueset</a:t>
            </a:r>
            <a:r>
              <a:rPr lang="en-US" sz="2200" dirty="0" smtClean="0">
                <a:latin typeface="Courier New" pitchFamily="49" charset="0"/>
                <a:cs typeface="Courier New" pitchFamily="49" charset="0"/>
              </a:rPr>
              <a:t> = true;</a:t>
            </a:r>
          </a:p>
          <a:p>
            <a:pPr>
              <a:lnSpc>
                <a:spcPct val="80000"/>
              </a:lnSpc>
              <a:buNone/>
              <a:defRPr/>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System.out.println</a:t>
            </a:r>
            <a:r>
              <a:rPr lang="en-US" sz="2200" dirty="0" smtClean="0">
                <a:latin typeface="Courier New" pitchFamily="49" charset="0"/>
                <a:cs typeface="Courier New" pitchFamily="49" charset="0"/>
              </a:rPr>
              <a:t>( "Put: " + n); </a:t>
            </a:r>
          </a:p>
          <a:p>
            <a:pPr>
              <a:lnSpc>
                <a:spcPct val="80000"/>
              </a:lnSpc>
              <a:buNone/>
              <a:defRPr/>
            </a:pPr>
            <a:r>
              <a:rPr lang="en-US" sz="2200" dirty="0" smtClean="0">
                <a:latin typeface="Courier New" pitchFamily="49" charset="0"/>
                <a:cs typeface="Courier New" pitchFamily="49" charset="0"/>
              </a:rPr>
              <a:t>		notify( );</a:t>
            </a:r>
          </a:p>
          <a:p>
            <a:pPr>
              <a:lnSpc>
                <a:spcPct val="80000"/>
              </a:lnSpc>
              <a:buNone/>
              <a:defRPr/>
            </a:pPr>
            <a:r>
              <a:rPr lang="en-US" sz="2200" dirty="0" smtClean="0">
                <a:latin typeface="Courier New" pitchFamily="49" charset="0"/>
                <a:cs typeface="Courier New" pitchFamily="49" charset="0"/>
              </a:rPr>
              <a:t> 	}</a:t>
            </a:r>
          </a:p>
          <a:p>
            <a:pPr>
              <a:lnSpc>
                <a:spcPct val="80000"/>
              </a:lnSpc>
              <a:buNone/>
              <a:defRPr/>
            </a:pPr>
            <a:r>
              <a:rPr lang="en-US" sz="2200" dirty="0" smtClean="0">
                <a:latin typeface="Courier New" pitchFamily="49" charset="0"/>
                <a:cs typeface="Courier New" pitchFamily="49" charset="0"/>
              </a:rPr>
              <a:t>}</a:t>
            </a:r>
          </a:p>
          <a:p>
            <a:pPr>
              <a:buFont typeface="Wingdings" pitchFamily="2" charset="2"/>
              <a:buNone/>
            </a:pPr>
            <a:r>
              <a:rPr lang="en-US" sz="2200" dirty="0" smtClean="0">
                <a:latin typeface="Courier New" pitchFamily="49" charset="0"/>
                <a:cs typeface="Courier New" pitchFamily="49" charset="0"/>
              </a:rPr>
              <a:t>class Developer implements </a:t>
            </a:r>
            <a:r>
              <a:rPr lang="en-US" sz="2200" dirty="0" err="1" smtClean="0">
                <a:latin typeface="Courier New" pitchFamily="49" charset="0"/>
                <a:cs typeface="Courier New" pitchFamily="49" charset="0"/>
              </a:rPr>
              <a:t>Runnable</a:t>
            </a:r>
            <a:r>
              <a:rPr lang="en-US" sz="2200" dirty="0" smtClean="0">
                <a:latin typeface="Courier New" pitchFamily="49" charset="0"/>
                <a:cs typeface="Courier New" pitchFamily="49" charset="0"/>
              </a:rPr>
              <a:t> {</a:t>
            </a:r>
          </a:p>
          <a:p>
            <a:pPr>
              <a:buFont typeface="Wingdings" pitchFamily="2" charset="2"/>
              <a:buNone/>
            </a:pPr>
            <a:r>
              <a:rPr lang="en-US" sz="2200" dirty="0" smtClean="0">
                <a:latin typeface="Courier New" pitchFamily="49" charset="0"/>
                <a:cs typeface="Courier New" pitchFamily="49" charset="0"/>
              </a:rPr>
              <a:t>	Q </a:t>
            </a:r>
            <a:r>
              <a:rPr lang="en-US" sz="2200" dirty="0" err="1" smtClean="0">
                <a:latin typeface="Courier New" pitchFamily="49" charset="0"/>
                <a:cs typeface="Courier New" pitchFamily="49" charset="0"/>
              </a:rPr>
              <a:t>q</a:t>
            </a:r>
            <a:r>
              <a:rPr lang="en-US" sz="2200" dirty="0" smtClean="0">
                <a:latin typeface="Courier New" pitchFamily="49" charset="0"/>
                <a:cs typeface="Courier New" pitchFamily="49" charset="0"/>
              </a:rPr>
              <a:t>;</a:t>
            </a:r>
          </a:p>
          <a:p>
            <a:pPr>
              <a:buFont typeface="Wingdings" pitchFamily="2" charset="2"/>
              <a:buNone/>
            </a:pPr>
            <a:r>
              <a:rPr lang="en-US" sz="2200" dirty="0" smtClean="0">
                <a:latin typeface="Courier New" pitchFamily="49" charset="0"/>
                <a:cs typeface="Courier New" pitchFamily="49" charset="0"/>
              </a:rPr>
              <a:t>	Developer ( Q </a:t>
            </a:r>
            <a:r>
              <a:rPr lang="en-US" sz="2200" dirty="0" err="1" smtClean="0">
                <a:latin typeface="Courier New" pitchFamily="49" charset="0"/>
                <a:cs typeface="Courier New" pitchFamily="49" charset="0"/>
              </a:rPr>
              <a:t>q</a:t>
            </a:r>
            <a:r>
              <a:rPr lang="en-US" sz="2200" dirty="0" smtClean="0">
                <a:latin typeface="Courier New" pitchFamily="49" charset="0"/>
                <a:cs typeface="Courier New" pitchFamily="49" charset="0"/>
              </a:rPr>
              <a:t>) {</a:t>
            </a:r>
          </a:p>
          <a:p>
            <a:pPr>
              <a:buFont typeface="Wingdings" pitchFamily="2" charset="2"/>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this.q</a:t>
            </a:r>
            <a:r>
              <a:rPr lang="en-US" sz="2200" dirty="0" smtClean="0">
                <a:latin typeface="Courier New" pitchFamily="49" charset="0"/>
                <a:cs typeface="Courier New" pitchFamily="49" charset="0"/>
              </a:rPr>
              <a:t> = q;</a:t>
            </a:r>
          </a:p>
          <a:p>
            <a:pPr>
              <a:buFont typeface="Wingdings" pitchFamily="2" charset="2"/>
              <a:buNone/>
            </a:pPr>
            <a:r>
              <a:rPr lang="en-US" sz="2200" dirty="0" smtClean="0">
                <a:latin typeface="Courier New" pitchFamily="49" charset="0"/>
                <a:cs typeface="Courier New" pitchFamily="49" charset="0"/>
              </a:rPr>
              <a:t>		new Thread( this, "Developer").start( );</a:t>
            </a:r>
          </a:p>
          <a:p>
            <a:pPr>
              <a:buFont typeface="Wingdings" pitchFamily="2" charset="2"/>
              <a:buNone/>
            </a:pPr>
            <a:r>
              <a:rPr lang="en-US" sz="2200" dirty="0" smtClean="0">
                <a:latin typeface="Courier New" pitchFamily="49" charset="0"/>
                <a:cs typeface="Courier New" pitchFamily="49" charset="0"/>
              </a:rPr>
              <a:t>	}</a:t>
            </a:r>
          </a:p>
          <a:p>
            <a:pPr>
              <a:lnSpc>
                <a:spcPct val="80000"/>
              </a:lnSpc>
              <a:buFont typeface="Wingdings" pitchFamily="2" charset="2"/>
              <a:buNone/>
            </a:pPr>
            <a:r>
              <a:rPr lang="en-US" sz="2200" dirty="0" smtClean="0">
                <a:latin typeface="Courier New" pitchFamily="49" charset="0"/>
                <a:cs typeface="Courier New" pitchFamily="49" charset="0"/>
              </a:rPr>
              <a:t>	</a:t>
            </a:r>
            <a:endParaRPr sz="1800" dirty="0" smtClean="0">
              <a:latin typeface="Verdana" pitchFamily="34" charset="0"/>
              <a:cs typeface="Arial" charset="0"/>
            </a:endParaRPr>
          </a:p>
          <a:p>
            <a:pPr>
              <a:buFont typeface="Wingdings" pitchFamily="2" charset="2"/>
              <a:buNone/>
            </a:pPr>
            <a:endParaRPr sz="1800" dirty="0" smtClean="0">
              <a:latin typeface="Verdana" pitchFamily="34" charset="0"/>
              <a:cs typeface="Arial" charset="0"/>
            </a:endParaRPr>
          </a:p>
        </p:txBody>
      </p:sp>
      <p:sp>
        <p:nvSpPr>
          <p:cNvPr id="262147" name="Rectangle 4"/>
          <p:cNvSpPr>
            <a:spLocks noGrp="1"/>
          </p:cNvSpPr>
          <p:nvPr>
            <p:ph type="title"/>
          </p:nvPr>
        </p:nvSpPr>
        <p:spPr>
          <a:xfrm>
            <a:off x="304800" y="152400"/>
            <a:ext cx="8610600" cy="615553"/>
          </a:xfrm>
        </p:spPr>
        <p:txBody>
          <a:bodyPr wrap="square">
            <a:spAutoFit/>
          </a:bodyPr>
          <a:lstStyle/>
          <a:p>
            <a:r>
              <a:rPr lang="en-US" sz="3400" dirty="0" smtClean="0">
                <a:latin typeface="+mj-lt"/>
              </a:rPr>
              <a:t>Inter-Thread Communication (Contd.).</a:t>
            </a:r>
            <a:endParaRPr lang="en-GB" sz="3400" dirty="0" smtClean="0">
              <a:latin typeface="+mj-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3"/>
          <p:cNvSpPr>
            <a:spLocks noGrp="1"/>
          </p:cNvSpPr>
          <p:nvPr>
            <p:ph idx="1"/>
          </p:nvPr>
        </p:nvSpPr>
        <p:spPr>
          <a:xfrm>
            <a:off x="838200" y="838200"/>
            <a:ext cx="7543800" cy="5638800"/>
          </a:xfrm>
        </p:spPr>
        <p:txBody>
          <a:bodyPr/>
          <a:lstStyle/>
          <a:p>
            <a:pPr>
              <a:lnSpc>
                <a:spcPct val="80000"/>
              </a:lnSpc>
              <a:buNone/>
            </a:pPr>
            <a:r>
              <a:rPr lang="en-US" sz="2200" dirty="0" smtClean="0">
                <a:latin typeface="Courier New" pitchFamily="49" charset="0"/>
                <a:cs typeface="Courier New" pitchFamily="49" charset="0"/>
              </a:rPr>
              <a:t>public void run( ) {</a:t>
            </a:r>
          </a:p>
          <a:p>
            <a:pPr>
              <a:lnSpc>
                <a:spcPct val="80000"/>
              </a:lnSpc>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int</a:t>
            </a: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i</a:t>
            </a:r>
            <a:r>
              <a:rPr lang="en-US" sz="2200" dirty="0" smtClean="0">
                <a:latin typeface="Courier New" pitchFamily="49" charset="0"/>
                <a:cs typeface="Courier New" pitchFamily="49" charset="0"/>
              </a:rPr>
              <a:t> = 0; </a:t>
            </a:r>
          </a:p>
          <a:p>
            <a:pPr>
              <a:lnSpc>
                <a:spcPct val="80000"/>
              </a:lnSpc>
              <a:buNone/>
            </a:pPr>
            <a:r>
              <a:rPr lang="en-US" sz="2200" dirty="0" smtClean="0">
                <a:latin typeface="Courier New" pitchFamily="49" charset="0"/>
                <a:cs typeface="Courier New" pitchFamily="49" charset="0"/>
              </a:rPr>
              <a:t>		while (true) {</a:t>
            </a:r>
          </a:p>
          <a:p>
            <a:pPr>
              <a:lnSpc>
                <a:spcPct val="80000"/>
              </a:lnSpc>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q.put</a:t>
            </a: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i</a:t>
            </a:r>
            <a:r>
              <a:rPr lang="en-US" sz="2200" dirty="0" smtClean="0">
                <a:latin typeface="Courier New" pitchFamily="49" charset="0"/>
                <a:cs typeface="Courier New" pitchFamily="49" charset="0"/>
              </a:rPr>
              <a:t>++); </a:t>
            </a:r>
          </a:p>
          <a:p>
            <a:pPr>
              <a:lnSpc>
                <a:spcPct val="80000"/>
              </a:lnSpc>
              <a:buNone/>
            </a:pPr>
            <a:r>
              <a:rPr lang="en-US" sz="2200" dirty="0" smtClean="0">
                <a:latin typeface="Courier New" pitchFamily="49" charset="0"/>
                <a:cs typeface="Courier New" pitchFamily="49" charset="0"/>
              </a:rPr>
              <a:t>		}}}</a:t>
            </a:r>
          </a:p>
          <a:p>
            <a:pPr>
              <a:lnSpc>
                <a:spcPct val="90000"/>
              </a:lnSpc>
              <a:buNone/>
            </a:pPr>
            <a:r>
              <a:rPr lang="en-US" sz="2200" dirty="0" smtClean="0">
                <a:latin typeface="Courier New" pitchFamily="49" charset="0"/>
                <a:cs typeface="Courier New" pitchFamily="49" charset="0"/>
              </a:rPr>
              <a:t>class Client implements </a:t>
            </a:r>
            <a:r>
              <a:rPr lang="en-US" sz="2200" dirty="0" err="1" smtClean="0">
                <a:latin typeface="Courier New" pitchFamily="49" charset="0"/>
                <a:cs typeface="Courier New" pitchFamily="49" charset="0"/>
              </a:rPr>
              <a:t>Runnable</a:t>
            </a:r>
            <a:r>
              <a:rPr lang="en-US" sz="2200" dirty="0" smtClean="0">
                <a:latin typeface="Courier New" pitchFamily="49" charset="0"/>
                <a:cs typeface="Courier New" pitchFamily="49" charset="0"/>
              </a:rPr>
              <a:t> {</a:t>
            </a:r>
          </a:p>
          <a:p>
            <a:pPr>
              <a:lnSpc>
                <a:spcPct val="90000"/>
              </a:lnSpc>
              <a:buNone/>
            </a:pPr>
            <a:r>
              <a:rPr lang="en-US" sz="2200" dirty="0" smtClean="0">
                <a:latin typeface="Courier New" pitchFamily="49" charset="0"/>
                <a:cs typeface="Courier New" pitchFamily="49" charset="0"/>
              </a:rPr>
              <a:t>	Q </a:t>
            </a:r>
            <a:r>
              <a:rPr lang="en-US" sz="2200" dirty="0" err="1" smtClean="0">
                <a:latin typeface="Courier New" pitchFamily="49" charset="0"/>
                <a:cs typeface="Courier New" pitchFamily="49" charset="0"/>
              </a:rPr>
              <a:t>q</a:t>
            </a:r>
            <a:r>
              <a:rPr lang="en-US" sz="2200" dirty="0" smtClean="0">
                <a:latin typeface="Courier New" pitchFamily="49" charset="0"/>
                <a:cs typeface="Courier New" pitchFamily="49" charset="0"/>
              </a:rPr>
              <a:t>;</a:t>
            </a:r>
          </a:p>
          <a:p>
            <a:pPr>
              <a:lnSpc>
                <a:spcPct val="90000"/>
              </a:lnSpc>
              <a:buNone/>
            </a:pPr>
            <a:r>
              <a:rPr lang="en-US" sz="2200" dirty="0" smtClean="0">
                <a:latin typeface="Courier New" pitchFamily="49" charset="0"/>
                <a:cs typeface="Courier New" pitchFamily="49" charset="0"/>
              </a:rPr>
              <a:t>	Client ( Q </a:t>
            </a:r>
            <a:r>
              <a:rPr lang="en-US" sz="2200" dirty="0" err="1" smtClean="0">
                <a:latin typeface="Courier New" pitchFamily="49" charset="0"/>
                <a:cs typeface="Courier New" pitchFamily="49" charset="0"/>
              </a:rPr>
              <a:t>q</a:t>
            </a:r>
            <a:r>
              <a:rPr lang="en-US" sz="2200" dirty="0" smtClean="0">
                <a:latin typeface="Courier New" pitchFamily="49" charset="0"/>
                <a:cs typeface="Courier New" pitchFamily="49" charset="0"/>
              </a:rPr>
              <a:t>) {</a:t>
            </a:r>
          </a:p>
          <a:p>
            <a:pPr>
              <a:lnSpc>
                <a:spcPct val="90000"/>
              </a:lnSpc>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this.q</a:t>
            </a:r>
            <a:r>
              <a:rPr lang="en-US" sz="2200" dirty="0" smtClean="0">
                <a:latin typeface="Courier New" pitchFamily="49" charset="0"/>
                <a:cs typeface="Courier New" pitchFamily="49" charset="0"/>
              </a:rPr>
              <a:t> = q;</a:t>
            </a:r>
          </a:p>
          <a:p>
            <a:pPr>
              <a:lnSpc>
                <a:spcPct val="90000"/>
              </a:lnSpc>
              <a:buNone/>
            </a:pPr>
            <a:r>
              <a:rPr lang="en-US" sz="2200" dirty="0" smtClean="0">
                <a:latin typeface="Courier New" pitchFamily="49" charset="0"/>
                <a:cs typeface="Courier New" pitchFamily="49" charset="0"/>
              </a:rPr>
              <a:t>		new Thread (this, "Client").start( );</a:t>
            </a:r>
          </a:p>
          <a:p>
            <a:pPr>
              <a:lnSpc>
                <a:spcPct val="90000"/>
              </a:lnSpc>
              <a:buNone/>
            </a:pPr>
            <a:r>
              <a:rPr lang="en-US" sz="2200" dirty="0" smtClean="0">
                <a:latin typeface="Courier New" pitchFamily="49" charset="0"/>
                <a:cs typeface="Courier New" pitchFamily="49" charset="0"/>
              </a:rPr>
              <a:t>	} </a:t>
            </a:r>
          </a:p>
          <a:p>
            <a:pPr>
              <a:lnSpc>
                <a:spcPct val="90000"/>
              </a:lnSpc>
              <a:buNone/>
            </a:pPr>
            <a:r>
              <a:rPr lang="en-US" sz="2200" dirty="0" smtClean="0">
                <a:latin typeface="Courier New" pitchFamily="49" charset="0"/>
                <a:cs typeface="Courier New" pitchFamily="49" charset="0"/>
              </a:rPr>
              <a:t>		public void run( ) {</a:t>
            </a:r>
          </a:p>
          <a:p>
            <a:pPr>
              <a:lnSpc>
                <a:spcPct val="90000"/>
              </a:lnSpc>
              <a:buNone/>
            </a:pPr>
            <a:r>
              <a:rPr lang="en-US" sz="2200" dirty="0" smtClean="0">
                <a:latin typeface="Courier New" pitchFamily="49" charset="0"/>
                <a:cs typeface="Courier New" pitchFamily="49" charset="0"/>
              </a:rPr>
              <a:t>		while (true) {</a:t>
            </a:r>
          </a:p>
          <a:p>
            <a:pPr>
              <a:lnSpc>
                <a:spcPct val="90000"/>
              </a:lnSpc>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q.get</a:t>
            </a:r>
            <a:r>
              <a:rPr lang="en-US" sz="2200" dirty="0" smtClean="0">
                <a:latin typeface="Courier New" pitchFamily="49" charset="0"/>
                <a:cs typeface="Courier New" pitchFamily="49" charset="0"/>
              </a:rPr>
              <a:t>( );</a:t>
            </a:r>
          </a:p>
          <a:p>
            <a:pPr>
              <a:lnSpc>
                <a:spcPct val="90000"/>
              </a:lnSpc>
              <a:buNone/>
            </a:pPr>
            <a:r>
              <a:rPr lang="en-US" sz="2200" dirty="0" smtClean="0">
                <a:latin typeface="Courier New" pitchFamily="49" charset="0"/>
                <a:cs typeface="Courier New" pitchFamily="49" charset="0"/>
              </a:rPr>
              <a:t>		}}}</a:t>
            </a:r>
          </a:p>
          <a:p>
            <a:pPr>
              <a:lnSpc>
                <a:spcPct val="90000"/>
              </a:lnSpc>
              <a:buNone/>
            </a:pPr>
            <a:r>
              <a:rPr lang="en-US" sz="2200" dirty="0" smtClean="0">
                <a:latin typeface="Courier New" pitchFamily="49" charset="0"/>
                <a:cs typeface="Courier New" pitchFamily="49" charset="0"/>
              </a:rPr>
              <a:t>	</a:t>
            </a:r>
          </a:p>
        </p:txBody>
      </p:sp>
      <p:sp>
        <p:nvSpPr>
          <p:cNvPr id="264195" name="Rectangle 2"/>
          <p:cNvSpPr>
            <a:spLocks noGrp="1"/>
          </p:cNvSpPr>
          <p:nvPr>
            <p:ph type="title"/>
          </p:nvPr>
        </p:nvSpPr>
        <p:spPr>
          <a:xfrm>
            <a:off x="152400" y="152400"/>
            <a:ext cx="8686800" cy="615553"/>
          </a:xfrm>
        </p:spPr>
        <p:txBody>
          <a:bodyPr wrap="square">
            <a:spAutoFit/>
          </a:bodyPr>
          <a:lstStyle/>
          <a:p>
            <a:r>
              <a:rPr lang="en-US" sz="3400" dirty="0" smtClean="0">
                <a:latin typeface="+mj-lt"/>
              </a:rPr>
              <a:t>Inter-Thread Communication (Contd.).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3"/>
          <p:cNvSpPr>
            <a:spLocks noGrp="1"/>
          </p:cNvSpPr>
          <p:nvPr>
            <p:ph idx="1"/>
          </p:nvPr>
        </p:nvSpPr>
        <p:spPr/>
        <p:txBody>
          <a:bodyPr/>
          <a:lstStyle/>
          <a:p>
            <a:pPr>
              <a:lnSpc>
                <a:spcPct val="80000"/>
              </a:lnSpc>
              <a:buFont typeface="Wingdings" pitchFamily="2" charset="2"/>
              <a:buNone/>
            </a:pPr>
            <a:r>
              <a:rPr sz="2200" dirty="0" smtClean="0">
                <a:latin typeface="Courier New" pitchFamily="49" charset="0"/>
                <a:cs typeface="Courier New" pitchFamily="49" charset="0"/>
              </a:rPr>
              <a:t>class PC {</a:t>
            </a:r>
          </a:p>
          <a:p>
            <a:pPr>
              <a:lnSpc>
                <a:spcPct val="80000"/>
              </a:lnSpc>
              <a:buFont typeface="Wingdings" pitchFamily="2" charset="2"/>
              <a:buNone/>
            </a:pPr>
            <a:r>
              <a:rPr sz="2200" b="1" dirty="0" smtClean="0">
                <a:latin typeface="Courier New" pitchFamily="49" charset="0"/>
                <a:cs typeface="Courier New" pitchFamily="49" charset="0"/>
              </a:rPr>
              <a:t>		</a:t>
            </a:r>
            <a:r>
              <a:rPr sz="2200" dirty="0" smtClean="0">
                <a:latin typeface="Courier New" pitchFamily="49" charset="0"/>
                <a:cs typeface="Courier New" pitchFamily="49" charset="0"/>
              </a:rPr>
              <a:t>public static void main (String </a:t>
            </a:r>
            <a:r>
              <a:rPr sz="2200" dirty="0" err="1" smtClean="0">
                <a:latin typeface="Courier New" pitchFamily="49" charset="0"/>
                <a:cs typeface="Courier New" pitchFamily="49" charset="0"/>
              </a:rPr>
              <a:t>args</a:t>
            </a:r>
            <a:r>
              <a:rPr sz="2200" dirty="0" smtClean="0">
                <a:latin typeface="Courier New" pitchFamily="49" charset="0"/>
                <a:cs typeface="Courier New" pitchFamily="49" charset="0"/>
              </a:rPr>
              <a:t> [ ] ) {</a:t>
            </a:r>
          </a:p>
          <a:p>
            <a:pPr>
              <a:lnSpc>
                <a:spcPct val="80000"/>
              </a:lnSpc>
              <a:buFont typeface="Wingdings" pitchFamily="2" charset="2"/>
              <a:buNone/>
            </a:pPr>
            <a:r>
              <a:rPr sz="2200" dirty="0" smtClean="0">
                <a:latin typeface="Courier New" pitchFamily="49" charset="0"/>
                <a:cs typeface="Courier New" pitchFamily="49" charset="0"/>
              </a:rPr>
              <a:t>		Q </a:t>
            </a:r>
            <a:r>
              <a:rPr sz="2200" dirty="0" err="1" smtClean="0">
                <a:latin typeface="Courier New" pitchFamily="49" charset="0"/>
                <a:cs typeface="Courier New" pitchFamily="49" charset="0"/>
              </a:rPr>
              <a:t>q</a:t>
            </a:r>
            <a:r>
              <a:rPr sz="2200" dirty="0" smtClean="0">
                <a:latin typeface="Courier New" pitchFamily="49" charset="0"/>
                <a:cs typeface="Courier New" pitchFamily="49" charset="0"/>
              </a:rPr>
              <a:t> = new Q( );</a:t>
            </a:r>
          </a:p>
          <a:p>
            <a:pPr>
              <a:lnSpc>
                <a:spcPct val="80000"/>
              </a:lnSpc>
              <a:buFont typeface="Wingdings" pitchFamily="2" charset="2"/>
              <a:buNone/>
            </a:pPr>
            <a:r>
              <a:rPr sz="2200" dirty="0" smtClean="0">
                <a:latin typeface="Courier New" pitchFamily="49" charset="0"/>
                <a:cs typeface="Courier New" pitchFamily="49" charset="0"/>
              </a:rPr>
              <a:t>		new </a:t>
            </a:r>
            <a:r>
              <a:rPr lang="en-US" sz="2200" dirty="0" smtClean="0">
                <a:latin typeface="Courier New" pitchFamily="49" charset="0"/>
                <a:cs typeface="Courier New" pitchFamily="49" charset="0"/>
              </a:rPr>
              <a:t>Developer</a:t>
            </a:r>
            <a:r>
              <a:rPr sz="2200" dirty="0" smtClean="0">
                <a:latin typeface="Courier New" pitchFamily="49" charset="0"/>
                <a:cs typeface="Courier New" pitchFamily="49" charset="0"/>
              </a:rPr>
              <a:t> (q);</a:t>
            </a:r>
          </a:p>
          <a:p>
            <a:pPr>
              <a:lnSpc>
                <a:spcPct val="80000"/>
              </a:lnSpc>
              <a:buFont typeface="Wingdings" pitchFamily="2" charset="2"/>
              <a:buNone/>
            </a:pPr>
            <a:r>
              <a:rPr sz="2200" dirty="0" smtClean="0">
                <a:latin typeface="Courier New" pitchFamily="49" charset="0"/>
                <a:cs typeface="Courier New" pitchFamily="49" charset="0"/>
              </a:rPr>
              <a:t>		new </a:t>
            </a:r>
            <a:r>
              <a:rPr lang="en-US" sz="2200" dirty="0" smtClean="0">
                <a:latin typeface="Courier New" pitchFamily="49" charset="0"/>
                <a:cs typeface="Courier New" pitchFamily="49" charset="0"/>
              </a:rPr>
              <a:t>Client</a:t>
            </a:r>
            <a:r>
              <a:rPr sz="2200" dirty="0" smtClean="0">
                <a:latin typeface="Courier New" pitchFamily="49" charset="0"/>
                <a:cs typeface="Courier New" pitchFamily="49" charset="0"/>
              </a:rPr>
              <a:t> (q);</a:t>
            </a:r>
          </a:p>
          <a:p>
            <a:pPr>
              <a:lnSpc>
                <a:spcPct val="80000"/>
              </a:lnSpc>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("Press Control-C to stop");</a:t>
            </a:r>
          </a:p>
          <a:p>
            <a:pPr>
              <a:lnSpc>
                <a:spcPct val="80000"/>
              </a:lnSpc>
              <a:buFont typeface="Wingdings" pitchFamily="2" charset="2"/>
              <a:buNone/>
            </a:pPr>
            <a:r>
              <a:rPr sz="2200" dirty="0" smtClean="0">
                <a:latin typeface="Courier New" pitchFamily="49" charset="0"/>
                <a:cs typeface="Courier New" pitchFamily="49" charset="0"/>
              </a:rPr>
              <a:t>	}</a:t>
            </a:r>
          </a:p>
          <a:p>
            <a:pPr>
              <a:lnSpc>
                <a:spcPct val="80000"/>
              </a:lnSpc>
              <a:buFont typeface="Wingdings" pitchFamily="2" charset="2"/>
              <a:buNone/>
            </a:pPr>
            <a:r>
              <a:rPr sz="2200" dirty="0" smtClean="0">
                <a:latin typeface="Courier New" pitchFamily="49" charset="0"/>
                <a:cs typeface="Courier New" pitchFamily="49" charset="0"/>
              </a:rPr>
              <a:t>}</a:t>
            </a:r>
            <a:r>
              <a:rPr sz="1600" b="1" dirty="0" smtClean="0">
                <a:latin typeface="Verdana" pitchFamily="34" charset="0"/>
                <a:cs typeface="Arial" charset="0"/>
              </a:rPr>
              <a:t> </a:t>
            </a:r>
            <a:endParaRPr sz="1600" dirty="0" smtClean="0">
              <a:latin typeface="Verdana" pitchFamily="34" charset="0"/>
              <a:cs typeface="Arial" charset="0"/>
            </a:endParaRPr>
          </a:p>
        </p:txBody>
      </p:sp>
      <p:sp>
        <p:nvSpPr>
          <p:cNvPr id="265219" name="Rectangle 2"/>
          <p:cNvSpPr>
            <a:spLocks noGrp="1"/>
          </p:cNvSpPr>
          <p:nvPr>
            <p:ph type="title"/>
          </p:nvPr>
        </p:nvSpPr>
        <p:spPr>
          <a:xfrm>
            <a:off x="228599" y="77821"/>
            <a:ext cx="8416047" cy="615553"/>
          </a:xfrm>
        </p:spPr>
        <p:txBody>
          <a:bodyPr wrap="square">
            <a:spAutoFit/>
          </a:bodyPr>
          <a:lstStyle/>
          <a:p>
            <a:r>
              <a:rPr lang="en-US" sz="3400" dirty="0" smtClean="0">
                <a:latin typeface="+mj-lt"/>
              </a:rPr>
              <a:t>Inter-Thread Communication (Contd.).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71145"/>
            <a:ext cx="8382000" cy="5867400"/>
          </a:xfrm>
        </p:spPr>
        <p:txBody>
          <a:bodyPr/>
          <a:lstStyle/>
          <a:p>
            <a:pPr>
              <a:buNone/>
            </a:pPr>
            <a:r>
              <a:rPr lang="en-US" sz="2400" u="sng" dirty="0" smtClean="0">
                <a:latin typeface="+mj-lt"/>
              </a:rPr>
              <a:t>Fill in the blanks :</a:t>
            </a:r>
          </a:p>
          <a:p>
            <a:endParaRPr lang="en-US" sz="1000" dirty="0" smtClean="0">
              <a:latin typeface="+mj-lt"/>
            </a:endParaRPr>
          </a:p>
          <a:p>
            <a:pPr marL="457200" indent="-457200">
              <a:lnSpc>
                <a:spcPct val="150000"/>
              </a:lnSpc>
              <a:buFont typeface="+mj-lt"/>
              <a:buAutoNum type="arabicPeriod"/>
            </a:pPr>
            <a:r>
              <a:rPr lang="en-US" sz="2100" dirty="0" smtClean="0">
                <a:latin typeface="+mn-lt"/>
              </a:rPr>
              <a:t>wait(), notify() and </a:t>
            </a:r>
            <a:r>
              <a:rPr lang="en-US" sz="2100" dirty="0" err="1" smtClean="0">
                <a:latin typeface="+mn-lt"/>
              </a:rPr>
              <a:t>notifyAll</a:t>
            </a:r>
            <a:r>
              <a:rPr lang="en-US" sz="2100" dirty="0" smtClean="0">
                <a:latin typeface="+mn-lt"/>
              </a:rPr>
              <a:t>() methods are defined in _________ class.</a:t>
            </a:r>
          </a:p>
          <a:p>
            <a:pPr marL="457200" indent="-457200">
              <a:lnSpc>
                <a:spcPct val="150000"/>
              </a:lnSpc>
              <a:buFont typeface="+mj-lt"/>
              <a:buAutoNum type="arabicPeriod"/>
            </a:pPr>
            <a:r>
              <a:rPr lang="en-US" sz="2100" dirty="0" smtClean="0">
                <a:latin typeface="+mn-lt"/>
              </a:rPr>
              <a:t>In java, concurrency control mechanism is implemented by prefixing the method with the keyword ________________.</a:t>
            </a:r>
          </a:p>
          <a:p>
            <a:pPr marL="457200" indent="-457200">
              <a:lnSpc>
                <a:spcPct val="150000"/>
              </a:lnSpc>
              <a:buFont typeface="+mj-lt"/>
              <a:buAutoNum type="arabicPeriod"/>
            </a:pPr>
            <a:r>
              <a:rPr lang="en-US" sz="2100" dirty="0" smtClean="0">
                <a:latin typeface="+mn-lt"/>
              </a:rPr>
              <a:t>In java, a thread can have a minimum priority of _____, while maximum is _____. </a:t>
            </a:r>
          </a:p>
          <a:p>
            <a:pPr marL="457200" indent="-457200">
              <a:lnSpc>
                <a:spcPct val="150000"/>
              </a:lnSpc>
              <a:buFont typeface="+mj-lt"/>
              <a:buAutoNum type="arabicPeriod"/>
            </a:pPr>
            <a:r>
              <a:rPr lang="en-US" sz="2100" dirty="0" smtClean="0">
                <a:latin typeface="+mn-lt"/>
              </a:rPr>
              <a:t>You can specify the priority of a thread by invoking _______ method on the thread object.</a:t>
            </a:r>
          </a:p>
          <a:p>
            <a:pPr marL="457200" indent="-457200">
              <a:lnSpc>
                <a:spcPct val="150000"/>
              </a:lnSpc>
              <a:buFont typeface="+mj-lt"/>
              <a:buAutoNum type="arabicPeriod"/>
            </a:pPr>
            <a:r>
              <a:rPr lang="en-US" sz="2100" dirty="0" smtClean="0">
                <a:latin typeface="+mn-lt"/>
              </a:rPr>
              <a:t>wait() and notify() methods can only be called from a _________ context.</a:t>
            </a:r>
          </a:p>
          <a:p>
            <a:pPr marL="457200" indent="-457200">
              <a:buNone/>
            </a:pPr>
            <a:endParaRPr lang="en-US" sz="2400" dirty="0" smtClean="0">
              <a:latin typeface="+mn-lt"/>
            </a:endParaRPr>
          </a:p>
          <a:p>
            <a:endParaRPr lang="en-US" dirty="0" smtClean="0"/>
          </a:p>
        </p:txBody>
      </p:sp>
      <p:sp>
        <p:nvSpPr>
          <p:cNvPr id="3" name="Title 2"/>
          <p:cNvSpPr>
            <a:spLocks noGrp="1"/>
          </p:cNvSpPr>
          <p:nvPr>
            <p:ph type="title"/>
          </p:nvPr>
        </p:nvSpPr>
        <p:spPr>
          <a:xfrm>
            <a:off x="0" y="0"/>
            <a:ext cx="7563358" cy="762000"/>
          </a:xfrm>
        </p:spPr>
        <p:txBody>
          <a:bodyPr/>
          <a:lstStyle/>
          <a:p>
            <a:r>
              <a:rPr lang="en-US" dirty="0" smtClean="0">
                <a:latin typeface="+mj-lt"/>
              </a:rPr>
              <a:t> Review</a:t>
            </a:r>
            <a:endParaRPr lang="en-US" dirty="0">
              <a:latin typeface="+mj-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3"/>
          <p:cNvSpPr>
            <a:spLocks noGrp="1"/>
          </p:cNvSpPr>
          <p:nvPr>
            <p:ph idx="1"/>
          </p:nvPr>
        </p:nvSpPr>
        <p:spPr>
          <a:xfrm>
            <a:off x="228600" y="1066800"/>
            <a:ext cx="8534400" cy="5029200"/>
          </a:xfrm>
        </p:spPr>
        <p:txBody>
          <a:bodyPr/>
          <a:lstStyle/>
          <a:p>
            <a:pPr algn="just"/>
            <a:r>
              <a:rPr lang="en-US" sz="2400" dirty="0" smtClean="0">
                <a:latin typeface="+mn-lt"/>
                <a:cs typeface="Arial" charset="0"/>
              </a:rPr>
              <a:t>In this module, you were able to:</a:t>
            </a:r>
          </a:p>
          <a:p>
            <a:pPr lvl="1" algn="just">
              <a:lnSpc>
                <a:spcPct val="150000"/>
              </a:lnSpc>
            </a:pPr>
            <a:r>
              <a:rPr lang="en-US" sz="2400" dirty="0" smtClean="0">
                <a:latin typeface="+mn-lt"/>
              </a:rPr>
              <a:t>Set Thread priorities</a:t>
            </a:r>
          </a:p>
          <a:p>
            <a:pPr lvl="1" algn="just">
              <a:lnSpc>
                <a:spcPct val="150000"/>
              </a:lnSpc>
            </a:pPr>
            <a:r>
              <a:rPr lang="en-US" sz="2400" dirty="0" smtClean="0">
                <a:latin typeface="+mn-lt"/>
              </a:rPr>
              <a:t>Appreciate the need for Thread Synchronization</a:t>
            </a:r>
          </a:p>
          <a:p>
            <a:pPr lvl="1" algn="just">
              <a:lnSpc>
                <a:spcPct val="150000"/>
              </a:lnSpc>
            </a:pPr>
            <a:r>
              <a:rPr lang="en-US" sz="2400" dirty="0" smtClean="0">
                <a:latin typeface="+mn-lt"/>
              </a:rPr>
              <a:t>Implement a java program that uses Synchronized methods</a:t>
            </a:r>
          </a:p>
          <a:p>
            <a:pPr lvl="1">
              <a:lnSpc>
                <a:spcPct val="150000"/>
              </a:lnSpc>
            </a:pPr>
            <a:r>
              <a:rPr lang="en-US" sz="2400" dirty="0" smtClean="0">
                <a:latin typeface="+mn-lt"/>
              </a:rPr>
              <a:t>Implement  java program for inter thread communication</a:t>
            </a:r>
            <a:endParaRPr lang="en-US" sz="2400" dirty="0">
              <a:latin typeface="+mn-lt"/>
            </a:endParaRPr>
          </a:p>
        </p:txBody>
      </p:sp>
      <p:sp>
        <p:nvSpPr>
          <p:cNvPr id="267267" name="Rectangle 2"/>
          <p:cNvSpPr>
            <a:spLocks noGrp="1"/>
          </p:cNvSpPr>
          <p:nvPr>
            <p:ph type="title"/>
          </p:nvPr>
        </p:nvSpPr>
        <p:spPr>
          <a:xfrm>
            <a:off x="228600" y="38911"/>
            <a:ext cx="7562850" cy="615553"/>
          </a:xfrm>
        </p:spPr>
        <p:txBody>
          <a:bodyPr>
            <a:spAutoFit/>
          </a:bodyPr>
          <a:lstStyle/>
          <a:p>
            <a:r>
              <a:rPr sz="3400" dirty="0" smtClean="0">
                <a:latin typeface="+mj-lt"/>
                <a:cs typeface="Arial" charset="0"/>
              </a:rPr>
              <a:t>Sum</a:t>
            </a:r>
            <a:r>
              <a:rPr lang="en-US" sz="3400" dirty="0" smtClean="0">
                <a:latin typeface="+mj-lt"/>
              </a:rPr>
              <a:t>m</a:t>
            </a:r>
            <a:r>
              <a:rPr sz="3400" dirty="0" smtClean="0">
                <a:latin typeface="+mj-lt"/>
                <a:cs typeface="Arial" charset="0"/>
              </a:rPr>
              <a:t>ary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idx="4294967295"/>
          </p:nvPr>
        </p:nvSpPr>
        <p:spPr>
          <a:xfrm>
            <a:off x="0" y="176213"/>
            <a:ext cx="7696200" cy="554037"/>
          </a:xfrm>
        </p:spPr>
        <p:txBody>
          <a:bodyPr>
            <a:normAutofit fontScale="90000"/>
          </a:bodyPr>
          <a:lstStyle/>
          <a:p>
            <a:pPr eaLnBrk="1" hangingPunct="1"/>
            <a:r>
              <a:rPr lang="en-GB" dirty="0" smtClean="0">
                <a:solidFill>
                  <a:schemeClr val="tx1"/>
                </a:solidFill>
                <a:cs typeface="Arial" charset="0"/>
              </a:rPr>
              <a:t>References</a:t>
            </a:r>
          </a:p>
        </p:txBody>
      </p:sp>
      <p:sp>
        <p:nvSpPr>
          <p:cNvPr id="333827" name="Rectangle 3"/>
          <p:cNvSpPr>
            <a:spLocks noGrp="1" noChangeArrowheads="1"/>
          </p:cNvSpPr>
          <p:nvPr>
            <p:ph type="body" idx="4294967295"/>
          </p:nvPr>
        </p:nvSpPr>
        <p:spPr>
          <a:xfrm>
            <a:off x="0" y="1219200"/>
            <a:ext cx="8051800" cy="4953000"/>
          </a:xfrm>
        </p:spPr>
        <p:txBody>
          <a:bodyPr/>
          <a:lstStyle/>
          <a:p>
            <a:pPr marL="457200" indent="-457200" algn="just" eaLnBrk="1" hangingPunct="1">
              <a:buFont typeface="+mj-lt"/>
              <a:buAutoNum type="arabicPeriod"/>
            </a:pPr>
            <a:r>
              <a:rPr lang="en-US" dirty="0" err="1" smtClean="0">
                <a:solidFill>
                  <a:schemeClr val="tx1"/>
                </a:solidFill>
                <a:cs typeface="Arial" charset="0"/>
              </a:rPr>
              <a:t>Schildt</a:t>
            </a:r>
            <a:r>
              <a:rPr lang="en-US" dirty="0">
                <a:solidFill>
                  <a:schemeClr val="tx1"/>
                </a:solidFill>
                <a:cs typeface="Arial" charset="0"/>
              </a:rPr>
              <a:t>, H. </a:t>
            </a:r>
            <a:r>
              <a:rPr lang="en-US" i="1" dirty="0">
                <a:solidFill>
                  <a:schemeClr val="tx1"/>
                </a:solidFill>
                <a:cs typeface="Arial" charset="0"/>
              </a:rPr>
              <a:t>Java: The Complete Reference. </a:t>
            </a:r>
            <a:r>
              <a:rPr lang="en-US" i="1" dirty="0" err="1">
                <a:solidFill>
                  <a:schemeClr val="tx1"/>
                </a:solidFill>
                <a:cs typeface="Arial" charset="0"/>
              </a:rPr>
              <a:t>J2SETM</a:t>
            </a:r>
            <a:r>
              <a:rPr lang="en-US" dirty="0">
                <a:solidFill>
                  <a:schemeClr val="tx1"/>
                </a:solidFill>
                <a:cs typeface="Arial" charset="0"/>
              </a:rPr>
              <a:t>. Ed 5. New Delhi: McGraw Hill-Osborne, </a:t>
            </a:r>
            <a:r>
              <a:rPr lang="en-US" dirty="0" smtClean="0">
                <a:solidFill>
                  <a:schemeClr val="tx1"/>
                </a:solidFill>
                <a:cs typeface="Arial" charset="0"/>
              </a:rPr>
              <a:t>2015.</a:t>
            </a:r>
          </a:p>
          <a:p>
            <a:pPr marL="457200" indent="-457200" algn="just" eaLnBrk="1" hangingPunct="1">
              <a:buFont typeface="+mj-lt"/>
              <a:buAutoNum type="arabicPeriod"/>
            </a:pPr>
            <a:endParaRPr lang="en-US" dirty="0">
              <a:solidFill>
                <a:schemeClr val="tx1"/>
              </a:solidFill>
              <a:cs typeface="Arial" charset="0"/>
            </a:endParaRPr>
          </a:p>
          <a:p>
            <a:pPr marL="457200" indent="-457200" algn="just" eaLnBrk="1" hangingPunct="1">
              <a:buFont typeface="+mj-lt"/>
              <a:buAutoNum type="arabicPeriod"/>
            </a:pPr>
            <a:r>
              <a:rPr dirty="0" smtClean="0">
                <a:solidFill>
                  <a:schemeClr val="tx1"/>
                </a:solidFill>
                <a:cs typeface="Arial" charset="0"/>
              </a:rPr>
              <a:t>Gosling, J</a:t>
            </a:r>
            <a:r>
              <a:rPr dirty="0">
                <a:solidFill>
                  <a:schemeClr val="tx1"/>
                </a:solidFill>
                <a:cs typeface="Arial" charset="0"/>
              </a:rPr>
              <a:t> </a:t>
            </a:r>
            <a:r>
              <a:rPr dirty="0" smtClean="0">
                <a:solidFill>
                  <a:schemeClr val="tx1"/>
                </a:solidFill>
                <a:cs typeface="Arial" charset="0"/>
              </a:rPr>
              <a:t>and others. </a:t>
            </a:r>
            <a:r>
              <a:rPr i="1" dirty="0" smtClean="0">
                <a:solidFill>
                  <a:schemeClr val="tx1"/>
                </a:solidFill>
                <a:cs typeface="Arial" charset="0"/>
              </a:rPr>
              <a:t>Java Language Specification. </a:t>
            </a:r>
            <a:r>
              <a:rPr dirty="0" smtClean="0">
                <a:solidFill>
                  <a:schemeClr val="tx1"/>
                </a:solidFill>
                <a:cs typeface="Arial" charset="0"/>
              </a:rPr>
              <a:t>Ed 3. Sun Microsystems, Inc. Retrieved on Feb 25, 201</a:t>
            </a:r>
            <a:r>
              <a:rPr lang="en-US" dirty="0" smtClean="0">
                <a:solidFill>
                  <a:schemeClr val="tx1"/>
                </a:solidFill>
                <a:cs typeface="Arial" charset="0"/>
              </a:rPr>
              <a:t>5</a:t>
            </a:r>
            <a:r>
              <a:rPr dirty="0" smtClean="0">
                <a:solidFill>
                  <a:schemeClr val="tx1"/>
                </a:solidFill>
                <a:cs typeface="Arial" charset="0"/>
              </a:rPr>
              <a:t>, from, </a:t>
            </a:r>
            <a:r>
              <a:rPr dirty="0" smtClean="0">
                <a:solidFill>
                  <a:schemeClr val="tx1"/>
                </a:solidFill>
                <a:cs typeface="Arial" charset="0"/>
                <a:hlinkClick r:id="rId3"/>
              </a:rPr>
              <a:t>http://java.sun.com/docs/books/jls/third_edition/html/lexical.html</a:t>
            </a:r>
            <a:r>
              <a:rPr dirty="0" smtClean="0">
                <a:solidFill>
                  <a:schemeClr val="tx1"/>
                </a:solidFill>
                <a:cs typeface="Arial"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3"/>
          <p:cNvSpPr>
            <a:spLocks noGrp="1"/>
          </p:cNvSpPr>
          <p:nvPr>
            <p:ph idx="1"/>
          </p:nvPr>
        </p:nvSpPr>
        <p:spPr>
          <a:xfrm>
            <a:off x="457200" y="1143000"/>
            <a:ext cx="8229600" cy="5029200"/>
          </a:xfrm>
        </p:spPr>
        <p:txBody>
          <a:bodyPr/>
          <a:lstStyle/>
          <a:p>
            <a:r>
              <a:rPr sz="2400" dirty="0" smtClean="0">
                <a:latin typeface="+mn-lt"/>
                <a:cs typeface="Arial" charset="0"/>
              </a:rPr>
              <a:t>A thread priority decides:</a:t>
            </a:r>
          </a:p>
          <a:p>
            <a:pPr lvl="1" algn="just"/>
            <a:r>
              <a:rPr sz="2400" dirty="0" smtClean="0">
                <a:latin typeface="+mn-lt"/>
              </a:rPr>
              <a:t>The importance of a particular thread, as compared to the other threads</a:t>
            </a:r>
          </a:p>
          <a:p>
            <a:pPr lvl="1" algn="just"/>
            <a:r>
              <a:rPr sz="2400" dirty="0" smtClean="0">
                <a:latin typeface="+mn-lt"/>
              </a:rPr>
              <a:t>when to switch from one running thread to another</a:t>
            </a:r>
          </a:p>
          <a:p>
            <a:pPr algn="just"/>
            <a:endParaRPr sz="2400" dirty="0" smtClean="0">
              <a:latin typeface="+mn-lt"/>
              <a:cs typeface="Arial" charset="0"/>
            </a:endParaRPr>
          </a:p>
          <a:p>
            <a:pPr algn="just"/>
            <a:r>
              <a:rPr sz="2400" dirty="0" smtClean="0">
                <a:latin typeface="+mn-lt"/>
                <a:cs typeface="Arial" charset="0"/>
              </a:rPr>
              <a:t>The term that is used for switching from one thread to another is </a:t>
            </a:r>
            <a:r>
              <a:rPr sz="2400" b="1" dirty="0" smtClean="0">
                <a:latin typeface="+mn-lt"/>
                <a:cs typeface="Arial" charset="0"/>
              </a:rPr>
              <a:t>context switch</a:t>
            </a:r>
            <a:endParaRPr sz="2400" dirty="0" smtClean="0">
              <a:latin typeface="+mn-lt"/>
              <a:cs typeface="Arial" charset="0"/>
            </a:endParaRPr>
          </a:p>
          <a:p>
            <a:pPr algn="just"/>
            <a:endParaRPr sz="2400" dirty="0" smtClean="0">
              <a:latin typeface="+mn-lt"/>
              <a:cs typeface="Arial" charset="0"/>
            </a:endParaRPr>
          </a:p>
          <a:p>
            <a:pPr algn="just"/>
            <a:r>
              <a:rPr lang="en-US" sz="2400" dirty="0" smtClean="0">
                <a:latin typeface="+mn-lt"/>
                <a:cs typeface="Arial" charset="0"/>
              </a:rPr>
              <a:t>Threads which have higher priority are usually executed in preference to threads that have lower priority</a:t>
            </a:r>
            <a:endParaRPr sz="2400" dirty="0" smtClean="0">
              <a:latin typeface="+mn-lt"/>
              <a:cs typeface="Arial" charset="0"/>
            </a:endParaRPr>
          </a:p>
        </p:txBody>
      </p:sp>
      <p:sp>
        <p:nvSpPr>
          <p:cNvPr id="194563" name="Rectangle 2"/>
          <p:cNvSpPr>
            <a:spLocks noGrp="1"/>
          </p:cNvSpPr>
          <p:nvPr>
            <p:ph type="title"/>
          </p:nvPr>
        </p:nvSpPr>
        <p:spPr>
          <a:xfrm>
            <a:off x="0" y="152400"/>
            <a:ext cx="7562850" cy="584775"/>
          </a:xfrm>
        </p:spPr>
        <p:txBody>
          <a:bodyPr>
            <a:spAutoFit/>
          </a:bodyPr>
          <a:lstStyle/>
          <a:p>
            <a:r>
              <a:rPr dirty="0" smtClean="0">
                <a:latin typeface="+mj-lt"/>
                <a:cs typeface="Arial" charset="0"/>
              </a:rPr>
              <a:t>Thread Priorities</a:t>
            </a:r>
            <a:endParaRPr lang="en-GB" dirty="0" smtClean="0">
              <a:latin typeface="+mj-lt"/>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3"/>
          <p:cNvSpPr>
            <a:spLocks noGrp="1"/>
          </p:cNvSpPr>
          <p:nvPr>
            <p:ph idx="1"/>
          </p:nvPr>
        </p:nvSpPr>
        <p:spPr>
          <a:xfrm>
            <a:off x="457200" y="1066800"/>
            <a:ext cx="8229600" cy="5029200"/>
          </a:xfrm>
        </p:spPr>
        <p:txBody>
          <a:bodyPr>
            <a:normAutofit lnSpcReduction="10000"/>
          </a:bodyPr>
          <a:lstStyle/>
          <a:p>
            <a:pPr algn="just" eaLnBrk="1" hangingPunct="1"/>
            <a:r>
              <a:rPr lang="en-GB" sz="2400" dirty="0" smtClean="0">
                <a:latin typeface="+mn-lt"/>
                <a:cs typeface="Arial" charset="0"/>
              </a:rPr>
              <a:t>When the thread scheduler has to pick up from several threads that are runnable, it will check the thread priority and will decide when a particular has to run</a:t>
            </a:r>
          </a:p>
          <a:p>
            <a:pPr algn="just"/>
            <a:endParaRPr lang="en-US" sz="2400" dirty="0" smtClean="0">
              <a:latin typeface="+mn-lt"/>
              <a:cs typeface="Arial" charset="0"/>
            </a:endParaRPr>
          </a:p>
          <a:p>
            <a:pPr algn="just"/>
            <a:r>
              <a:rPr lang="en-US" sz="2400" dirty="0" smtClean="0">
                <a:latin typeface="+mn-lt"/>
                <a:cs typeface="Arial" charset="0"/>
              </a:rPr>
              <a:t>The threads that have higher-priority usually get more CPU time as compared to lower-priority threads</a:t>
            </a:r>
          </a:p>
          <a:p>
            <a:pPr algn="just"/>
            <a:endParaRPr lang="en-US" sz="2400" dirty="0" smtClean="0">
              <a:latin typeface="+mn-lt"/>
              <a:cs typeface="Arial" charset="0"/>
            </a:endParaRPr>
          </a:p>
          <a:p>
            <a:pPr algn="just"/>
            <a:r>
              <a:rPr lang="en-US" sz="2400" dirty="0" smtClean="0">
                <a:latin typeface="+mn-lt"/>
                <a:cs typeface="Arial" charset="0"/>
              </a:rPr>
              <a:t>A higher priority thread can also preempt a lower priority thread</a:t>
            </a:r>
          </a:p>
          <a:p>
            <a:pPr algn="just"/>
            <a:endParaRPr lang="en-US" sz="2400" dirty="0" smtClean="0">
              <a:latin typeface="+mn-lt"/>
              <a:cs typeface="Arial" charset="0"/>
            </a:endParaRPr>
          </a:p>
          <a:p>
            <a:pPr algn="just"/>
            <a:r>
              <a:rPr lang="en-US" sz="2400" dirty="0" smtClean="0">
                <a:latin typeface="+mn-lt"/>
                <a:cs typeface="Arial" charset="0"/>
              </a:rPr>
              <a:t>Actually, threads of equal priority should evenly split the CPU time</a:t>
            </a:r>
          </a:p>
        </p:txBody>
      </p:sp>
      <p:sp>
        <p:nvSpPr>
          <p:cNvPr id="195587" name="Rectangle 2"/>
          <p:cNvSpPr>
            <a:spLocks noGrp="1"/>
          </p:cNvSpPr>
          <p:nvPr>
            <p:ph type="title"/>
          </p:nvPr>
        </p:nvSpPr>
        <p:spPr>
          <a:xfrm>
            <a:off x="152400" y="152400"/>
            <a:ext cx="7562850" cy="584775"/>
          </a:xfrm>
        </p:spPr>
        <p:txBody>
          <a:bodyPr>
            <a:spAutoFit/>
          </a:bodyPr>
          <a:lstStyle/>
          <a:p>
            <a:r>
              <a:rPr dirty="0" smtClean="0">
                <a:latin typeface="+mj-lt"/>
                <a:cs typeface="Arial" charset="0"/>
              </a:rPr>
              <a:t>Thread Priorities (Contd.).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3"/>
          <p:cNvSpPr>
            <a:spLocks noGrp="1"/>
          </p:cNvSpPr>
          <p:nvPr>
            <p:ph idx="1"/>
          </p:nvPr>
        </p:nvSpPr>
        <p:spPr>
          <a:xfrm>
            <a:off x="457200" y="990600"/>
            <a:ext cx="8229600" cy="5029200"/>
          </a:xfrm>
        </p:spPr>
        <p:txBody>
          <a:bodyPr/>
          <a:lstStyle/>
          <a:p>
            <a:r>
              <a:rPr lang="en-US" sz="2400" dirty="0" smtClean="0">
                <a:latin typeface="+mn-lt"/>
                <a:cs typeface="Arial" charset="0"/>
              </a:rPr>
              <a:t>Every thread has a priority.</a:t>
            </a:r>
          </a:p>
          <a:p>
            <a:endParaRPr lang="en-US" sz="2400" dirty="0" smtClean="0">
              <a:latin typeface="+mn-lt"/>
              <a:cs typeface="Arial" charset="0"/>
            </a:endParaRPr>
          </a:p>
          <a:p>
            <a:pPr algn="just"/>
            <a:r>
              <a:rPr lang="en-US" sz="2400" dirty="0" smtClean="0">
                <a:latin typeface="+mn-lt"/>
                <a:cs typeface="Arial" charset="0"/>
              </a:rPr>
              <a:t>When a thread is created it inherits the priority of the thread that created it</a:t>
            </a:r>
          </a:p>
          <a:p>
            <a:endParaRPr lang="en-US" sz="2400" dirty="0" smtClean="0">
              <a:latin typeface="+mn-lt"/>
              <a:cs typeface="Arial" charset="0"/>
            </a:endParaRPr>
          </a:p>
          <a:p>
            <a:pPr algn="just"/>
            <a:r>
              <a:rPr lang="en-US" sz="2400" dirty="0" smtClean="0">
                <a:latin typeface="+mn-lt"/>
                <a:cs typeface="Arial" charset="0"/>
              </a:rPr>
              <a:t>The  methods for accessing and setting priority are as follows: </a:t>
            </a:r>
          </a:p>
          <a:p>
            <a:pPr marL="631825" lvl="2" indent="-231775"/>
            <a:r>
              <a:rPr lang="en-US" sz="2200" dirty="0" smtClean="0">
                <a:latin typeface="+mn-lt"/>
              </a:rPr>
              <a:t>public final </a:t>
            </a:r>
            <a:r>
              <a:rPr lang="en-US" sz="2200" dirty="0" err="1" smtClean="0">
                <a:latin typeface="+mn-lt"/>
              </a:rPr>
              <a:t>int</a:t>
            </a:r>
            <a:r>
              <a:rPr lang="en-US" sz="2200" dirty="0" smtClean="0">
                <a:latin typeface="+mn-lt"/>
              </a:rPr>
              <a:t> </a:t>
            </a:r>
            <a:r>
              <a:rPr lang="en-US" sz="2200" dirty="0" err="1" smtClean="0">
                <a:latin typeface="+mn-lt"/>
              </a:rPr>
              <a:t>getPriority</a:t>
            </a:r>
            <a:r>
              <a:rPr lang="en-US" sz="2200" dirty="0" smtClean="0">
                <a:latin typeface="+mn-lt"/>
              </a:rPr>
              <a:t>( );</a:t>
            </a:r>
          </a:p>
          <a:p>
            <a:pPr marL="631825" lvl="2" indent="-231775"/>
            <a:r>
              <a:rPr lang="en-US" sz="2200" dirty="0" smtClean="0">
                <a:latin typeface="+mn-lt"/>
              </a:rPr>
              <a:t>public final void </a:t>
            </a:r>
            <a:r>
              <a:rPr lang="en-US" sz="2200" dirty="0" err="1" smtClean="0">
                <a:latin typeface="+mn-lt"/>
              </a:rPr>
              <a:t>setPriority</a:t>
            </a:r>
            <a:r>
              <a:rPr lang="en-US" sz="2200" dirty="0" smtClean="0">
                <a:latin typeface="+mn-lt"/>
              </a:rPr>
              <a:t> (</a:t>
            </a:r>
            <a:r>
              <a:rPr lang="en-US" sz="2200" dirty="0" err="1" smtClean="0">
                <a:latin typeface="+mn-lt"/>
              </a:rPr>
              <a:t>int</a:t>
            </a:r>
            <a:r>
              <a:rPr lang="en-US" sz="2200" dirty="0" smtClean="0">
                <a:latin typeface="+mn-lt"/>
              </a:rPr>
              <a:t> level);</a:t>
            </a:r>
          </a:p>
        </p:txBody>
      </p:sp>
      <p:sp>
        <p:nvSpPr>
          <p:cNvPr id="197635" name="Rectangle 2"/>
          <p:cNvSpPr>
            <a:spLocks noGrp="1"/>
          </p:cNvSpPr>
          <p:nvPr>
            <p:ph type="title"/>
          </p:nvPr>
        </p:nvSpPr>
        <p:spPr>
          <a:xfrm>
            <a:off x="4864" y="152400"/>
            <a:ext cx="7562850" cy="584775"/>
          </a:xfrm>
        </p:spPr>
        <p:txBody>
          <a:bodyPr>
            <a:spAutoFit/>
          </a:bodyPr>
          <a:lstStyle/>
          <a:p>
            <a:r>
              <a:rPr dirty="0" smtClean="0">
                <a:latin typeface="+mj-lt"/>
                <a:cs typeface="Arial" charset="0"/>
              </a:rPr>
              <a:t>Thread Priorities (Contd.).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52400" y="19455"/>
            <a:ext cx="8229600" cy="584775"/>
          </a:xfrm>
        </p:spPr>
        <p:txBody>
          <a:bodyPr/>
          <a:lstStyle/>
          <a:p>
            <a:r>
              <a:rPr lang="en-US" sz="3200" dirty="0">
                <a:solidFill>
                  <a:schemeClr val="tx1"/>
                </a:solidFill>
                <a:cs typeface="Arial" charset="0"/>
              </a:rPr>
              <a:t>Thread Priorities (Contd</a:t>
            </a:r>
            <a:r>
              <a:rPr lang="en-US" sz="3200" dirty="0" smtClean="0">
                <a:solidFill>
                  <a:schemeClr val="tx1"/>
                </a:solidFill>
                <a:cs typeface="Arial" charset="0"/>
              </a:rPr>
              <a:t>.).</a:t>
            </a:r>
            <a:endParaRPr lang="en-US" sz="3200" dirty="0">
              <a:solidFill>
                <a:schemeClr val="tx1"/>
              </a:solidFill>
            </a:endParaRPr>
          </a:p>
        </p:txBody>
      </p:sp>
      <p:sp>
        <p:nvSpPr>
          <p:cNvPr id="3" name="Text Placeholder 2"/>
          <p:cNvSpPr>
            <a:spLocks noGrp="1"/>
          </p:cNvSpPr>
          <p:nvPr>
            <p:ph type="body" sz="quarter" idx="16"/>
          </p:nvPr>
        </p:nvSpPr>
        <p:spPr>
          <a:xfrm>
            <a:off x="457200" y="1066800"/>
            <a:ext cx="8240713" cy="4964112"/>
          </a:xfrm>
        </p:spPr>
        <p:txBody>
          <a:bodyPr/>
          <a:lstStyle/>
          <a:p>
            <a:r>
              <a:rPr lang="en-US" sz="2000" dirty="0" smtClean="0">
                <a:solidFill>
                  <a:schemeClr val="tx1"/>
                </a:solidFill>
              </a:rPr>
              <a:t>JVM selects a </a:t>
            </a:r>
            <a:r>
              <a:rPr lang="en-US" sz="2000" dirty="0" err="1" smtClean="0">
                <a:solidFill>
                  <a:schemeClr val="tx1"/>
                </a:solidFill>
              </a:rPr>
              <a:t>Runnable</a:t>
            </a:r>
            <a:r>
              <a:rPr lang="en-US" sz="2000" dirty="0" smtClean="0">
                <a:solidFill>
                  <a:schemeClr val="tx1"/>
                </a:solidFill>
              </a:rPr>
              <a:t> thread with the highest priority to run</a:t>
            </a:r>
          </a:p>
          <a:p>
            <a:pPr>
              <a:buNone/>
            </a:pPr>
            <a:r>
              <a:rPr lang="en-US" sz="2000" dirty="0" smtClean="0">
                <a:solidFill>
                  <a:schemeClr val="tx1"/>
                </a:solidFill>
              </a:rPr>
              <a:t> </a:t>
            </a:r>
          </a:p>
          <a:p>
            <a:r>
              <a:rPr lang="en-US" sz="2000" dirty="0" smtClean="0">
                <a:solidFill>
                  <a:schemeClr val="tx1"/>
                </a:solidFill>
              </a:rPr>
              <a:t>All Java threads have a priority in the range 1-10</a:t>
            </a:r>
          </a:p>
          <a:p>
            <a:endParaRPr lang="en-US" sz="2000" dirty="0" smtClean="0">
              <a:solidFill>
                <a:schemeClr val="tx1"/>
              </a:solidFill>
            </a:endParaRPr>
          </a:p>
          <a:p>
            <a:r>
              <a:rPr lang="en-US" sz="2000" dirty="0" smtClean="0">
                <a:solidFill>
                  <a:schemeClr val="tx1"/>
                </a:solidFill>
              </a:rPr>
              <a:t>Top priority is 10, lowest priority is 1</a:t>
            </a:r>
          </a:p>
          <a:p>
            <a:endParaRPr lang="en-US" sz="2000" dirty="0" smtClean="0">
              <a:solidFill>
                <a:schemeClr val="tx1"/>
              </a:solidFill>
            </a:endParaRPr>
          </a:p>
          <a:p>
            <a:r>
              <a:rPr lang="en-US" sz="2000" dirty="0" smtClean="0">
                <a:solidFill>
                  <a:schemeClr val="tx1"/>
                </a:solidFill>
              </a:rPr>
              <a:t>Normal priority i.e.. priority by default is 5</a:t>
            </a:r>
          </a:p>
          <a:p>
            <a:endParaRPr lang="en-US" sz="2000" dirty="0" smtClean="0">
              <a:solidFill>
                <a:schemeClr val="tx1"/>
              </a:solidFill>
            </a:endParaRPr>
          </a:p>
          <a:p>
            <a:r>
              <a:rPr lang="en-US" sz="2000" dirty="0" err="1" smtClean="0">
                <a:solidFill>
                  <a:schemeClr val="tx1"/>
                </a:solidFill>
              </a:rPr>
              <a:t>Thread.MIN_PRIORITY</a:t>
            </a:r>
            <a:r>
              <a:rPr lang="en-US" sz="2000" dirty="0" smtClean="0">
                <a:solidFill>
                  <a:schemeClr val="tx1"/>
                </a:solidFill>
              </a:rPr>
              <a:t> - minimum thread priority</a:t>
            </a:r>
          </a:p>
          <a:p>
            <a:endParaRPr lang="en-US" sz="2000" dirty="0" smtClean="0">
              <a:solidFill>
                <a:schemeClr val="tx1"/>
              </a:solidFill>
            </a:endParaRPr>
          </a:p>
          <a:p>
            <a:r>
              <a:rPr lang="en-US" sz="2000" dirty="0" err="1" smtClean="0">
                <a:solidFill>
                  <a:schemeClr val="tx1"/>
                </a:solidFill>
              </a:rPr>
              <a:t>Thread.MAX_PRIORITY</a:t>
            </a:r>
            <a:r>
              <a:rPr lang="en-US" sz="2000" dirty="0" smtClean="0">
                <a:solidFill>
                  <a:schemeClr val="tx1"/>
                </a:solidFill>
              </a:rPr>
              <a:t> - maximum thread priority</a:t>
            </a:r>
          </a:p>
          <a:p>
            <a:endParaRPr lang="en-US" sz="2000" dirty="0" smtClean="0">
              <a:solidFill>
                <a:schemeClr val="tx1"/>
              </a:solidFill>
            </a:endParaRPr>
          </a:p>
          <a:p>
            <a:r>
              <a:rPr lang="en-US" sz="2000" dirty="0" err="1" smtClean="0">
                <a:solidFill>
                  <a:schemeClr val="tx1"/>
                </a:solidFill>
              </a:rPr>
              <a:t>Thread.NORM_PRIORITY</a:t>
            </a:r>
            <a:r>
              <a:rPr lang="en-US" sz="2000" dirty="0" smtClean="0">
                <a:solidFill>
                  <a:schemeClr val="tx1"/>
                </a:solidFill>
              </a:rPr>
              <a:t> - normal thread priority</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0" y="152400"/>
            <a:ext cx="8229600" cy="584775"/>
          </a:xfrm>
        </p:spPr>
        <p:txBody>
          <a:bodyPr/>
          <a:lstStyle/>
          <a:p>
            <a:r>
              <a:rPr lang="en-US" sz="3200" dirty="0">
                <a:solidFill>
                  <a:schemeClr val="tx1"/>
                </a:solidFill>
                <a:cs typeface="Arial" charset="0"/>
              </a:rPr>
              <a:t>Thread Priorities (Contd</a:t>
            </a:r>
            <a:r>
              <a:rPr lang="en-US" sz="3200" dirty="0" smtClean="0">
                <a:solidFill>
                  <a:schemeClr val="tx1"/>
                </a:solidFill>
                <a:cs typeface="Arial" charset="0"/>
              </a:rPr>
              <a:t>.).</a:t>
            </a:r>
            <a:endParaRPr lang="en-US" sz="3200" dirty="0">
              <a:solidFill>
                <a:schemeClr val="tx1"/>
              </a:solidFill>
            </a:endParaRPr>
          </a:p>
        </p:txBody>
      </p:sp>
      <p:sp>
        <p:nvSpPr>
          <p:cNvPr id="3" name="Text Placeholder 2"/>
          <p:cNvSpPr>
            <a:spLocks noGrp="1"/>
          </p:cNvSpPr>
          <p:nvPr>
            <p:ph type="body" sz="quarter" idx="16"/>
          </p:nvPr>
        </p:nvSpPr>
        <p:spPr/>
        <p:txBody>
          <a:bodyPr>
            <a:normAutofit lnSpcReduction="10000"/>
          </a:bodyPr>
          <a:lstStyle/>
          <a:p>
            <a:pPr algn="just"/>
            <a:r>
              <a:rPr lang="en-US" dirty="0" smtClean="0">
                <a:solidFill>
                  <a:schemeClr val="tx1"/>
                </a:solidFill>
              </a:rPr>
              <a:t>When a new Java thread is created it has the same priority as the thread which created it	</a:t>
            </a:r>
          </a:p>
          <a:p>
            <a:pPr>
              <a:buNone/>
            </a:pPr>
            <a:r>
              <a:rPr lang="en-US" dirty="0" smtClean="0">
                <a:solidFill>
                  <a:schemeClr val="tx1"/>
                </a:solidFill>
              </a:rPr>
              <a:t>		</a:t>
            </a:r>
          </a:p>
          <a:p>
            <a:pPr algn="just"/>
            <a:r>
              <a:rPr lang="en-US" dirty="0" smtClean="0">
                <a:solidFill>
                  <a:schemeClr val="tx1"/>
                </a:solidFill>
              </a:rPr>
              <a:t>Thread priority can be changed by the </a:t>
            </a:r>
            <a:r>
              <a:rPr lang="en-US" dirty="0" err="1" smtClean="0">
                <a:solidFill>
                  <a:schemeClr val="tx1"/>
                </a:solidFill>
              </a:rPr>
              <a:t>setPriority</a:t>
            </a:r>
            <a:r>
              <a:rPr lang="en-US" dirty="0" smtClean="0">
                <a:solidFill>
                  <a:schemeClr val="tx1"/>
                </a:solidFill>
              </a:rPr>
              <a:t>() method</a:t>
            </a:r>
          </a:p>
          <a:p>
            <a:pPr>
              <a:buNone/>
            </a:pPr>
            <a:r>
              <a:rPr lang="en-US" dirty="0" smtClean="0">
                <a:solidFill>
                  <a:schemeClr val="tx1"/>
                </a:solidFill>
              </a:rPr>
              <a:t>	</a:t>
            </a:r>
          </a:p>
          <a:p>
            <a:pPr>
              <a:buNone/>
            </a:pPr>
            <a:r>
              <a:rPr lang="en-US" dirty="0" smtClean="0">
                <a:solidFill>
                  <a:schemeClr val="tx1"/>
                </a:solidFill>
              </a:rPr>
              <a:t>		t1.setPriority(</a:t>
            </a:r>
            <a:r>
              <a:rPr lang="en-US" dirty="0" err="1" smtClean="0">
                <a:solidFill>
                  <a:schemeClr val="tx1"/>
                </a:solidFill>
              </a:rPr>
              <a:t>Thread.NORM_PRIORITY</a:t>
            </a:r>
            <a:r>
              <a:rPr lang="en-US" dirty="0" smtClean="0">
                <a:solidFill>
                  <a:schemeClr val="tx1"/>
                </a:solidFill>
              </a:rPr>
              <a:t> + 1);//priority 	t2.setPriority(</a:t>
            </a:r>
            <a:r>
              <a:rPr lang="en-US" dirty="0" err="1" smtClean="0">
                <a:solidFill>
                  <a:schemeClr val="tx1"/>
                </a:solidFill>
              </a:rPr>
              <a:t>Thread.NORM_PRIORITY</a:t>
            </a:r>
            <a:r>
              <a:rPr lang="en-US" dirty="0" smtClean="0">
                <a:solidFill>
                  <a:schemeClr val="tx1"/>
                </a:solidFill>
              </a:rPr>
              <a:t> -1);//priority 	t3.setPriority(</a:t>
            </a:r>
            <a:r>
              <a:rPr lang="en-US" dirty="0" err="1" smtClean="0">
                <a:solidFill>
                  <a:schemeClr val="tx1"/>
                </a:solidFill>
              </a:rPr>
              <a:t>Thread.MAX_PRIORITY</a:t>
            </a:r>
            <a:r>
              <a:rPr lang="en-US" dirty="0" smtClean="0">
                <a:solidFill>
                  <a:schemeClr val="tx1"/>
                </a:solidFill>
              </a:rPr>
              <a:t> - 1);//priority </a:t>
            </a:r>
          </a:p>
          <a:p>
            <a:pPr>
              <a:buNone/>
            </a:pPr>
            <a:r>
              <a:rPr lang="en-US" dirty="0" smtClean="0">
                <a:solidFill>
                  <a:schemeClr val="tx1"/>
                </a:solidFill>
              </a:rPr>
              <a:t>	</a:t>
            </a:r>
          </a:p>
          <a:p>
            <a:pPr>
              <a:buNone/>
            </a:pPr>
            <a:r>
              <a:rPr lang="en-US" dirty="0" smtClean="0">
                <a:solidFill>
                  <a:schemeClr val="tx1"/>
                </a:solidFill>
              </a:rPr>
              <a:t>		t1.start();</a:t>
            </a:r>
          </a:p>
          <a:p>
            <a:pPr>
              <a:buNone/>
            </a:pPr>
            <a:r>
              <a:rPr lang="en-US" dirty="0" smtClean="0">
                <a:solidFill>
                  <a:schemeClr val="tx1"/>
                </a:solidFill>
              </a:rPr>
              <a:t>		t2.start();</a:t>
            </a:r>
          </a:p>
          <a:p>
            <a:pPr>
              <a:buNone/>
            </a:pPr>
            <a:r>
              <a:rPr lang="en-US" dirty="0" smtClean="0">
                <a:solidFill>
                  <a:schemeClr val="tx1"/>
                </a:solidFill>
              </a:rPr>
              <a:t>		t3.start();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3"/>
          <p:cNvSpPr>
            <a:spLocks noGrp="1"/>
          </p:cNvSpPr>
          <p:nvPr>
            <p:ph idx="1"/>
          </p:nvPr>
        </p:nvSpPr>
        <p:spPr>
          <a:xfrm>
            <a:off x="457200" y="1066800"/>
            <a:ext cx="8229600" cy="5029200"/>
          </a:xfrm>
        </p:spPr>
        <p:txBody>
          <a:bodyPr>
            <a:normAutofit fontScale="92500" lnSpcReduction="20000"/>
          </a:bodyPr>
          <a:lstStyle/>
          <a:p>
            <a:pPr algn="just" fontAlgn="auto">
              <a:spcAft>
                <a:spcPts val="0"/>
              </a:spcAft>
              <a:buFont typeface="Arial"/>
              <a:buChar char="•"/>
              <a:defRPr/>
            </a:pPr>
            <a:r>
              <a:rPr sz="2400" dirty="0" smtClean="0">
                <a:latin typeface="+mn-lt"/>
              </a:rPr>
              <a:t>A thread can voluntarily relinquish control by explicitly yielding, sleeping, or blocking on pending Input/ Output</a:t>
            </a:r>
          </a:p>
          <a:p>
            <a:pPr algn="just" fontAlgn="auto">
              <a:spcAft>
                <a:spcPts val="0"/>
              </a:spcAft>
              <a:buFont typeface="Arial"/>
              <a:buChar char="•"/>
              <a:defRPr/>
            </a:pPr>
            <a:endParaRPr sz="1100" dirty="0" smtClean="0">
              <a:latin typeface="+mn-lt"/>
            </a:endParaRPr>
          </a:p>
          <a:p>
            <a:pPr algn="just" fontAlgn="auto">
              <a:spcAft>
                <a:spcPts val="0"/>
              </a:spcAft>
              <a:buFont typeface="Arial"/>
              <a:buChar char="•"/>
              <a:defRPr/>
            </a:pPr>
            <a:r>
              <a:rPr sz="2400" dirty="0" smtClean="0">
                <a:latin typeface="+mn-lt"/>
              </a:rPr>
              <a:t>All threads are examined and the highest-priority thread that is ready to run is given the CPU</a:t>
            </a:r>
          </a:p>
          <a:p>
            <a:pPr algn="just" fontAlgn="auto">
              <a:spcAft>
                <a:spcPts val="0"/>
              </a:spcAft>
              <a:buFont typeface="Arial"/>
              <a:buChar char="•"/>
              <a:defRPr/>
            </a:pPr>
            <a:endParaRPr sz="1100" dirty="0" smtClean="0">
              <a:latin typeface="+mn-lt"/>
            </a:endParaRPr>
          </a:p>
          <a:p>
            <a:pPr algn="just" fontAlgn="auto">
              <a:spcAft>
                <a:spcPts val="0"/>
              </a:spcAft>
              <a:buFont typeface="Arial"/>
              <a:buChar char="•"/>
              <a:defRPr/>
            </a:pPr>
            <a:r>
              <a:rPr sz="2400" dirty="0" smtClean="0">
                <a:latin typeface="+mn-lt"/>
              </a:rPr>
              <a:t>A thread can be preempted by a higher priority thread</a:t>
            </a:r>
          </a:p>
          <a:p>
            <a:pPr algn="just" fontAlgn="auto">
              <a:spcAft>
                <a:spcPts val="0"/>
              </a:spcAft>
              <a:buFont typeface="Arial"/>
              <a:buChar char="•"/>
              <a:defRPr/>
            </a:pPr>
            <a:endParaRPr sz="1100" dirty="0" smtClean="0">
              <a:latin typeface="+mn-lt"/>
            </a:endParaRPr>
          </a:p>
          <a:p>
            <a:pPr algn="just" fontAlgn="auto">
              <a:spcAft>
                <a:spcPts val="0"/>
              </a:spcAft>
              <a:buFont typeface="Arial"/>
              <a:buChar char="•"/>
              <a:defRPr/>
            </a:pPr>
            <a:r>
              <a:rPr sz="2400" dirty="0" smtClean="0">
                <a:latin typeface="+mn-lt"/>
              </a:rPr>
              <a:t>A lower-priority thread that does not yield the processor is  superseded, or preempted by a higher-priority thread</a:t>
            </a:r>
            <a:endParaRPr sz="1200" dirty="0" smtClean="0">
              <a:latin typeface="+mn-lt"/>
            </a:endParaRPr>
          </a:p>
          <a:p>
            <a:pPr algn="just" fontAlgn="auto">
              <a:spcAft>
                <a:spcPts val="0"/>
              </a:spcAft>
              <a:buFont typeface="Wingdings" pitchFamily="2" charset="2"/>
              <a:buNone/>
              <a:defRPr/>
            </a:pPr>
            <a:endParaRPr sz="1300" dirty="0" smtClean="0">
              <a:latin typeface="+mn-lt"/>
            </a:endParaRPr>
          </a:p>
          <a:p>
            <a:pPr algn="just" fontAlgn="auto">
              <a:spcAft>
                <a:spcPts val="0"/>
              </a:spcAft>
              <a:buFont typeface="Wingdings" pitchFamily="2" charset="2"/>
              <a:buNone/>
              <a:defRPr/>
            </a:pPr>
            <a:r>
              <a:rPr sz="2800" i="1" dirty="0" smtClean="0">
                <a:latin typeface="+mn-lt"/>
              </a:rPr>
              <a:t>This is called preemptive multitasking</a:t>
            </a:r>
            <a:r>
              <a:rPr sz="2800" dirty="0" smtClean="0">
                <a:latin typeface="+mn-lt"/>
              </a:rPr>
              <a:t>.</a:t>
            </a:r>
          </a:p>
          <a:p>
            <a:pPr algn="just" fontAlgn="auto">
              <a:spcAft>
                <a:spcPts val="0"/>
              </a:spcAft>
              <a:buFont typeface="Wingdings" pitchFamily="2" charset="2"/>
              <a:buNone/>
              <a:defRPr/>
            </a:pPr>
            <a:endParaRPr sz="2000" dirty="0" smtClean="0">
              <a:cs typeface="+mn-cs"/>
            </a:endParaRPr>
          </a:p>
          <a:p>
            <a:pPr algn="just" fontAlgn="auto">
              <a:spcAft>
                <a:spcPts val="0"/>
              </a:spcAft>
              <a:buFont typeface="Arial"/>
              <a:buChar char="•"/>
              <a:defRPr/>
            </a:pPr>
            <a:r>
              <a:rPr sz="2200" b="1" dirty="0" smtClean="0">
                <a:latin typeface="+mn-lt"/>
              </a:rPr>
              <a:t>When two threads with the same priority are competing for CPU time, threads are time-sliced in round-robin fashion in case of Windows like OSs</a:t>
            </a:r>
            <a:endParaRPr b="1" dirty="0" smtClean="0">
              <a:latin typeface="+mn-lt"/>
            </a:endParaRPr>
          </a:p>
        </p:txBody>
      </p:sp>
      <p:sp>
        <p:nvSpPr>
          <p:cNvPr id="198659" name="Rectangle 2"/>
          <p:cNvSpPr>
            <a:spLocks noGrp="1"/>
          </p:cNvSpPr>
          <p:nvPr>
            <p:ph type="title"/>
          </p:nvPr>
        </p:nvSpPr>
        <p:spPr>
          <a:xfrm>
            <a:off x="0" y="0"/>
            <a:ext cx="7562850" cy="584775"/>
          </a:xfrm>
        </p:spPr>
        <p:txBody>
          <a:bodyPr>
            <a:spAutoFit/>
          </a:bodyPr>
          <a:lstStyle/>
          <a:p>
            <a:r>
              <a:rPr dirty="0" smtClean="0">
                <a:latin typeface="+mj-lt"/>
                <a:cs typeface="Arial" charset="0"/>
              </a:rPr>
              <a:t>Deciding on a Context Switch</a:t>
            </a:r>
            <a:endParaRPr lang="en-GB" dirty="0" smtClean="0">
              <a:latin typeface="+mj-lt"/>
              <a:cs typeface="Arial"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3057</Words>
  <Application>Microsoft Office PowerPoint</Application>
  <PresentationFormat>On-screen Show (4:3)</PresentationFormat>
  <Paragraphs>532</Paragraphs>
  <Slides>39</Slides>
  <Notes>38</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Concourse</vt:lpstr>
      <vt:lpstr>Multithreading</vt:lpstr>
      <vt:lpstr>Topics</vt:lpstr>
      <vt:lpstr>Objectives</vt:lpstr>
      <vt:lpstr>Thread Priorities</vt:lpstr>
      <vt:lpstr>Thread Priorities (Contd.).</vt:lpstr>
      <vt:lpstr>Thread Priorities (Contd.).</vt:lpstr>
      <vt:lpstr>Slide 7</vt:lpstr>
      <vt:lpstr>Slide 8</vt:lpstr>
      <vt:lpstr>Deciding on a Context Switch</vt:lpstr>
      <vt:lpstr>Synchronization</vt:lpstr>
      <vt:lpstr>Synchronization (Contd.).</vt:lpstr>
      <vt:lpstr>Synchronization (Contd.).</vt:lpstr>
      <vt:lpstr>Synchronization (Contd.).</vt:lpstr>
      <vt:lpstr>Synchronization (Contd.).</vt:lpstr>
      <vt:lpstr>Synchronization (Contd.).</vt:lpstr>
      <vt:lpstr>Using Synchronized Methods</vt:lpstr>
      <vt:lpstr>Using Synchronized Methods (Contd.). </vt:lpstr>
      <vt:lpstr>Using Synchronized Methods (Contd.).</vt:lpstr>
      <vt:lpstr>Synchronization</vt:lpstr>
      <vt:lpstr>The Synchronized Statement</vt:lpstr>
      <vt:lpstr>How to get the required output ?</vt:lpstr>
      <vt:lpstr>How to get the required output ? (Contd.).</vt:lpstr>
      <vt:lpstr>How to get the required output ? (Contd.).</vt:lpstr>
      <vt:lpstr>Thread Messaging</vt:lpstr>
      <vt:lpstr>Inter-Thread Communication</vt:lpstr>
      <vt:lpstr>Inter-Thread Communication (Contd.).</vt:lpstr>
      <vt:lpstr>Inter-Thread Communication (Contd.).</vt:lpstr>
      <vt:lpstr>Inter-Thread Communication (Contd.).</vt:lpstr>
      <vt:lpstr>Inter-Thread Communication (Contd.).</vt:lpstr>
      <vt:lpstr>Inter-Thread Communication (Contd.).</vt:lpstr>
      <vt:lpstr>Inter-Thread Communication (Contd.).</vt:lpstr>
      <vt:lpstr>Inter-Thread Communication (Contd.).</vt:lpstr>
      <vt:lpstr>Inter-Thread Communication (Contd.).</vt:lpstr>
      <vt:lpstr>Inter-Thread Communication (Contd.).</vt:lpstr>
      <vt:lpstr>Inter-Thread Communication (Contd.).</vt:lpstr>
      <vt:lpstr>Inter-Thread Communication (Contd.).</vt:lpstr>
      <vt:lpstr> Review</vt:lpstr>
      <vt:lpstr>Summary</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SANDIP</dc:creator>
  <cp:lastModifiedBy>win8</cp:lastModifiedBy>
  <cp:revision>6</cp:revision>
  <dcterms:created xsi:type="dcterms:W3CDTF">2006-08-16T00:00:00Z</dcterms:created>
  <dcterms:modified xsi:type="dcterms:W3CDTF">2016-05-22T14:53:35Z</dcterms:modified>
</cp:coreProperties>
</file>