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889" autoAdjust="0"/>
  </p:normalViewPr>
  <p:slideViewPr>
    <p:cSldViewPr snapToGrid="0">
      <p:cViewPr varScale="1">
        <p:scale>
          <a:sx n="58" d="100"/>
          <a:sy n="58" d="100"/>
        </p:scale>
        <p:origin x="16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0A1CF-2D92-4170-8658-13A4F14E73C8}" type="datetimeFigureOut">
              <a:rPr lang="en-IN" smtClean="0"/>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03A97-97E8-4697-939B-ADD50B71F29C}" type="slidenum">
              <a:rPr lang="en-IN" smtClean="0"/>
              <a:t>‹#›</a:t>
            </a:fld>
            <a:endParaRPr lang="en-IN"/>
          </a:p>
        </p:txBody>
      </p:sp>
    </p:spTree>
    <p:extLst>
      <p:ext uri="{BB962C8B-B14F-4D97-AF65-F5344CB8AC3E}">
        <p14:creationId xmlns:p14="http://schemas.microsoft.com/office/powerpoint/2010/main" val="331845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redi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aching/cd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ws.amazon.com/cloudfron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route5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ws.amazon.com/route53/what-is-dn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aching/web-cach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aws.amazon.com/caching/general-cach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Bold"/>
              </a:rPr>
              <a:t>RAM and In-Memory Engines:</a:t>
            </a:r>
            <a:r>
              <a:rPr lang="en-US" b="0" i="0" dirty="0">
                <a:solidFill>
                  <a:srgbClr val="333333"/>
                </a:solidFill>
                <a:effectLst/>
                <a:latin typeface="AmazonEmber"/>
              </a:rPr>
              <a:t> Due to the high request rates or IOPS (Input/Output operations per second) supported by RAM and In-Memory engines, caching results in improved data retrieval performance and reduces cost at scale. To support the same scale with traditional databases and disk-based hardware, additional resources would be required. These additional resources drive up cost and still fail to achieve the low latency performance provided by an In-Memory cache.</a:t>
            </a:r>
          </a:p>
          <a:p>
            <a:pPr algn="l"/>
            <a:r>
              <a:rPr lang="en-US" b="0" i="0" dirty="0">
                <a:solidFill>
                  <a:srgbClr val="333333"/>
                </a:solidFill>
                <a:effectLst/>
                <a:latin typeface="AmazonEmberBold"/>
              </a:rPr>
              <a:t>Applications:</a:t>
            </a:r>
            <a:r>
              <a:rPr lang="en-US" b="0" i="0" dirty="0">
                <a:solidFill>
                  <a:srgbClr val="333333"/>
                </a:solidFill>
                <a:effectLst/>
                <a:latin typeface="AmazonEmber"/>
              </a:rPr>
              <a:t> Caches can be applied and leveraged throughout various layers of technology including Operating Systems, Networking layers including Content Delivery Networks (CDN) and DNS, web applications, and Databases. we can use caching to significantly reduce latency and improve IOPS for many read-heavy application workloads, such as Q&amp;A portals, gaming, media sharing, and social networking. Cached information can include the results of database queries, computationally intensive calculations, API requests/responses and web artifacts such as HTML, JavaScript, and image files. Compute-intensive workloads that manipulate data sets, such as recommendation engines and high-performance computing simulations also benefit from an In-Memory data layer acting as a cache. In these applications, very large data sets must be accessed in real-time across clusters of machines that can span hundreds of nodes. Due to the speed of the underlying hardware, manipulating this data in a disk-based store is a significant bottleneck for these applications.</a:t>
            </a:r>
          </a:p>
          <a:p>
            <a:pPr algn="l"/>
            <a:r>
              <a:rPr lang="en-US" b="0" i="0" dirty="0">
                <a:solidFill>
                  <a:srgbClr val="333333"/>
                </a:solidFill>
                <a:effectLst/>
                <a:latin typeface="AmazonEmberBold"/>
              </a:rPr>
              <a:t>Design Patterns: </a:t>
            </a:r>
            <a:r>
              <a:rPr lang="en-US" b="0" i="0" dirty="0">
                <a:solidFill>
                  <a:srgbClr val="333333"/>
                </a:solidFill>
                <a:effectLst/>
                <a:latin typeface="AmazonEmber"/>
              </a:rPr>
              <a:t>In a distributed computing environment, a dedicated caching layer enables systems and applications to run independently from the cache with their own lifecycles without the risk of affecting the cache. The cache serves as a central layer that can be accessed from disparate systems with its own lifecycle and architectural topology. This is especially relevant in a system where application nodes can be dynamically scaled in and out. If the cache is resident on the same node as the application or systems utilizing it, scaling may affect the integrity of the cache. In addition, when local caches are used, they only benefit the local application consuming the data. In a distributed caching environment, the data can span multiple cache servers and be stored in a central location for the benefit of all the consumers of that data.</a:t>
            </a:r>
          </a:p>
          <a:p>
            <a:pPr algn="l"/>
            <a:r>
              <a:rPr lang="en-US" b="0" i="0" dirty="0">
                <a:solidFill>
                  <a:srgbClr val="333333"/>
                </a:solidFill>
                <a:effectLst/>
                <a:latin typeface="AmazonEmberBold"/>
              </a:rPr>
              <a:t>Caching Best Practices: </a:t>
            </a:r>
            <a:r>
              <a:rPr lang="en-US" b="0" i="0" dirty="0">
                <a:solidFill>
                  <a:srgbClr val="333333"/>
                </a:solidFill>
                <a:effectLst/>
                <a:latin typeface="AmazonEmber"/>
              </a:rPr>
              <a:t>When implementing a </a:t>
            </a:r>
            <a:r>
              <a:rPr lang="en-US" b="0" i="0" u="sng" dirty="0">
                <a:solidFill>
                  <a:srgbClr val="0972D3"/>
                </a:solidFill>
                <a:effectLst/>
                <a:latin typeface="AmazonEmber"/>
                <a:hlinkClick r:id="rId3"/>
              </a:rPr>
              <a:t>cache layer</a:t>
            </a:r>
            <a:r>
              <a:rPr lang="en-US" b="0" i="0" dirty="0">
                <a:solidFill>
                  <a:srgbClr val="333333"/>
                </a:solidFill>
                <a:effectLst/>
                <a:latin typeface="AmazonEmber"/>
              </a:rPr>
              <a:t>, it’s important to understand the validity of the data being cached. A successful cache results in a high hit rate which means the data was present when fetched. A cache miss occurs when the data fetched was not present in the cache. Controls such as TTLs (Time to live) can be applied to expire the data accordingly. Another consideration may be whether or not the cache environment needs to be Highly Available, which can be satisfied by </a:t>
            </a:r>
            <a:r>
              <a:rPr lang="en-US" b="0" i="0" u="sng" dirty="0">
                <a:solidFill>
                  <a:srgbClr val="0972D3"/>
                </a:solidFill>
                <a:effectLst/>
                <a:latin typeface="AmazonEmber"/>
                <a:hlinkClick r:id="rId3"/>
              </a:rPr>
              <a:t>In-Memory engines</a:t>
            </a:r>
            <a:r>
              <a:rPr lang="en-US" b="0" i="0" dirty="0">
                <a:solidFill>
                  <a:srgbClr val="333333"/>
                </a:solidFill>
                <a:effectLst/>
                <a:latin typeface="AmazonEmber"/>
              </a:rPr>
              <a:t> such as </a:t>
            </a:r>
            <a:r>
              <a:rPr lang="en-US" b="0" i="0" u="sng" dirty="0">
                <a:solidFill>
                  <a:srgbClr val="0972D3"/>
                </a:solidFill>
                <a:effectLst/>
                <a:latin typeface="AmazonEmber"/>
                <a:hlinkClick r:id="rId4"/>
              </a:rPr>
              <a:t>Redis</a:t>
            </a:r>
            <a:r>
              <a:rPr lang="en-US" b="0" i="0" dirty="0">
                <a:solidFill>
                  <a:srgbClr val="333333"/>
                </a:solidFill>
                <a:effectLst/>
                <a:latin typeface="AmazonEmber"/>
              </a:rPr>
              <a:t>. In some cases, an In-Memory layer can be used as a standalone data storage layer in contrast to caching data from a primary location. In this scenario, it’s important to define an appropriate RTO (Recovery Time Objective--the time it takes to recover from an outage) and RPO (Recovery Point Objective--the last point or transaction captured in the recovery) on the data resident in the </a:t>
            </a:r>
            <a:r>
              <a:rPr lang="en-US" b="0" i="0" u="sng" dirty="0">
                <a:solidFill>
                  <a:srgbClr val="0972D3"/>
                </a:solidFill>
                <a:effectLst/>
                <a:latin typeface="AmazonEmber"/>
                <a:hlinkClick r:id="rId3"/>
              </a:rPr>
              <a:t>In-Memory engine</a:t>
            </a:r>
            <a:r>
              <a:rPr lang="en-US" b="0" i="0" dirty="0">
                <a:solidFill>
                  <a:srgbClr val="333333"/>
                </a:solidFill>
                <a:effectLst/>
                <a:latin typeface="AmazonEmber"/>
              </a:rPr>
              <a:t> to determine whether or not this is suitable. Design strategies and characteristics of </a:t>
            </a:r>
            <a:r>
              <a:rPr lang="en-US" b="0" i="0" u="sng" dirty="0">
                <a:solidFill>
                  <a:srgbClr val="0972D3"/>
                </a:solidFill>
                <a:effectLst/>
                <a:latin typeface="AmazonEmber"/>
                <a:hlinkClick r:id="rId3"/>
              </a:rPr>
              <a:t>different In-Memory engines</a:t>
            </a:r>
            <a:r>
              <a:rPr lang="en-US" b="0" i="0" dirty="0">
                <a:solidFill>
                  <a:srgbClr val="333333"/>
                </a:solidFill>
                <a:effectLst/>
                <a:latin typeface="AmazonEmber"/>
              </a:rPr>
              <a:t> can be applied to meet most RTO and RPO requirements.</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4</a:t>
            </a:fld>
            <a:endParaRPr lang="en-IN"/>
          </a:p>
        </p:txBody>
      </p:sp>
    </p:spTree>
    <p:extLst>
      <p:ext uri="{BB962C8B-B14F-4D97-AF65-F5344CB8AC3E}">
        <p14:creationId xmlns:p14="http://schemas.microsoft.com/office/powerpoint/2010/main" val="57515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19</a:t>
            </a:fld>
            <a:endParaRPr lang="en-IN"/>
          </a:p>
        </p:txBody>
      </p:sp>
    </p:spTree>
    <p:extLst>
      <p:ext uri="{BB962C8B-B14F-4D97-AF65-F5344CB8AC3E}">
        <p14:creationId xmlns:p14="http://schemas.microsoft.com/office/powerpoint/2010/main" val="14822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By default, Amazon </a:t>
            </a:r>
            <a:r>
              <a:rPr lang="en-US" b="0" i="0" dirty="0" err="1">
                <a:solidFill>
                  <a:srgbClr val="333333"/>
                </a:solidFill>
                <a:effectLst/>
                <a:latin typeface="AmazonEmber"/>
              </a:rPr>
              <a:t>ElastiCache</a:t>
            </a:r>
            <a:r>
              <a:rPr lang="en-US" b="0" i="0" dirty="0">
                <a:solidFill>
                  <a:srgbClr val="333333"/>
                </a:solidFill>
                <a:effectLst/>
                <a:latin typeface="AmazonEmber"/>
              </a:rPr>
              <a:t> for Redis sets the volatile-</a:t>
            </a:r>
            <a:r>
              <a:rPr lang="en-US" b="0" i="0" dirty="0" err="1">
                <a:solidFill>
                  <a:srgbClr val="333333"/>
                </a:solidFill>
                <a:effectLst/>
                <a:latin typeface="AmazonEmber"/>
              </a:rPr>
              <a:t>lru</a:t>
            </a:r>
            <a:r>
              <a:rPr lang="en-US" b="0" i="0" dirty="0">
                <a:solidFill>
                  <a:srgbClr val="333333"/>
                </a:solidFill>
                <a:effectLst/>
                <a:latin typeface="AmazonEmber"/>
              </a:rPr>
              <a:t> eviction policy to our Redis cluster. This policy selects the least recently used keys that have an expiration (TTL) value set. Other eviction policies are available can be applied as configurable </a:t>
            </a:r>
            <a:r>
              <a:rPr lang="en-US" b="0" i="0" dirty="0" err="1">
                <a:solidFill>
                  <a:srgbClr val="333333"/>
                </a:solidFill>
                <a:effectLst/>
                <a:latin typeface="AmazonEmber"/>
              </a:rPr>
              <a:t>maxmemory</a:t>
            </a:r>
            <a:r>
              <a:rPr lang="en-US" b="0" i="0" dirty="0">
                <a:solidFill>
                  <a:srgbClr val="333333"/>
                </a:solidFill>
                <a:effectLst/>
                <a:latin typeface="AmazonEmber"/>
              </a:rPr>
              <a:t>-policy parameter. Eviction policies can be summarized as the following:</a:t>
            </a:r>
          </a:p>
          <a:p>
            <a:pPr algn="l"/>
            <a:r>
              <a:rPr lang="en-US" b="0" i="0" dirty="0" err="1">
                <a:solidFill>
                  <a:srgbClr val="333333"/>
                </a:solidFill>
                <a:effectLst/>
                <a:latin typeface="AmazonEmber"/>
              </a:rPr>
              <a:t>allkeys-lfu</a:t>
            </a:r>
            <a:r>
              <a:rPr lang="en-US" b="0" i="0" dirty="0">
                <a:solidFill>
                  <a:srgbClr val="333333"/>
                </a:solidFill>
                <a:effectLst/>
                <a:latin typeface="AmazonEmber"/>
              </a:rPr>
              <a:t>: The cache evicts the least frequently used (LFU) keys regardless of TTL set</a:t>
            </a:r>
            <a:br>
              <a:rPr lang="en-US" b="0" i="0" dirty="0">
                <a:solidFill>
                  <a:srgbClr val="333333"/>
                </a:solidFill>
                <a:effectLst/>
                <a:latin typeface="AmazonEmber"/>
              </a:rPr>
            </a:br>
            <a:r>
              <a:rPr lang="en-US" b="0" i="0" dirty="0" err="1">
                <a:solidFill>
                  <a:srgbClr val="333333"/>
                </a:solidFill>
                <a:effectLst/>
                <a:latin typeface="AmazonEmber"/>
              </a:rPr>
              <a:t>allkeys-lru</a:t>
            </a:r>
            <a:r>
              <a:rPr lang="en-US" b="0" i="0" dirty="0">
                <a:solidFill>
                  <a:srgbClr val="333333"/>
                </a:solidFill>
                <a:effectLst/>
                <a:latin typeface="AmazonEmber"/>
              </a:rPr>
              <a:t>: The cache evicts the least recently used (LRU) regardless of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lfu</a:t>
            </a:r>
            <a:r>
              <a:rPr lang="en-US" b="0" i="0" dirty="0">
                <a:solidFill>
                  <a:srgbClr val="333333"/>
                </a:solidFill>
                <a:effectLst/>
                <a:latin typeface="AmazonEmber"/>
              </a:rPr>
              <a:t>: The cache evicts the least frequently used (LFU) keys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lru</a:t>
            </a:r>
            <a:r>
              <a:rPr lang="en-US" b="0" i="0" dirty="0">
                <a:solidFill>
                  <a:srgbClr val="333333"/>
                </a:solidFill>
                <a:effectLst/>
                <a:latin typeface="AmazonEmber"/>
              </a:rPr>
              <a:t>: The cache evicts the least recently used (LRU)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ttl</a:t>
            </a:r>
            <a:r>
              <a:rPr lang="en-US" b="0" i="0" dirty="0">
                <a:solidFill>
                  <a:srgbClr val="333333"/>
                </a:solidFill>
                <a:effectLst/>
                <a:latin typeface="AmazonEmber"/>
              </a:rPr>
              <a:t>: The cache evicts the keys with shortest TTL set</a:t>
            </a:r>
            <a:br>
              <a:rPr lang="en-US" b="0" i="0" dirty="0">
                <a:solidFill>
                  <a:srgbClr val="333333"/>
                </a:solidFill>
                <a:effectLst/>
                <a:latin typeface="AmazonEmber"/>
              </a:rPr>
            </a:br>
            <a:r>
              <a:rPr lang="en-US" b="0" i="0" dirty="0">
                <a:solidFill>
                  <a:srgbClr val="333333"/>
                </a:solidFill>
                <a:effectLst/>
                <a:latin typeface="AmazonEmber"/>
              </a:rPr>
              <a:t>volatile-random: The cache randomly evicts keys with a TTL set</a:t>
            </a:r>
            <a:br>
              <a:rPr lang="en-US" b="0" i="0" dirty="0">
                <a:solidFill>
                  <a:srgbClr val="333333"/>
                </a:solidFill>
                <a:effectLst/>
                <a:latin typeface="AmazonEmber"/>
              </a:rPr>
            </a:br>
            <a:r>
              <a:rPr lang="en-US" b="0" i="0" dirty="0" err="1">
                <a:solidFill>
                  <a:srgbClr val="333333"/>
                </a:solidFill>
                <a:effectLst/>
                <a:latin typeface="AmazonEmber"/>
              </a:rPr>
              <a:t>allkeys</a:t>
            </a:r>
            <a:r>
              <a:rPr lang="en-US" b="0" i="0" dirty="0">
                <a:solidFill>
                  <a:srgbClr val="333333"/>
                </a:solidFill>
                <a:effectLst/>
                <a:latin typeface="AmazonEmber"/>
              </a:rPr>
              <a:t>-random: The cache randomly evicts keys regardless of TTL set</a:t>
            </a:r>
            <a:br>
              <a:rPr lang="en-US" b="0" i="0" dirty="0">
                <a:solidFill>
                  <a:srgbClr val="333333"/>
                </a:solidFill>
                <a:effectLst/>
                <a:latin typeface="AmazonEmber"/>
              </a:rPr>
            </a:br>
            <a:r>
              <a:rPr lang="en-US" b="0" i="0" dirty="0">
                <a:solidFill>
                  <a:srgbClr val="333333"/>
                </a:solidFill>
                <a:effectLst/>
                <a:latin typeface="AmazonEmber"/>
              </a:rPr>
              <a:t>no-eviction: The cache doesn’t evict keys at all. This blocks future writes until memory frees up.</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A good strategy in selecting an appropriate eviction policy is to consider the data stored in our cluster and the outcome of keys being evicted.</a:t>
            </a:r>
            <a:br>
              <a:rPr lang="en-US" b="0" i="0" dirty="0">
                <a:solidFill>
                  <a:srgbClr val="333333"/>
                </a:solidFill>
                <a:effectLst/>
                <a:latin typeface="AmazonEmber"/>
              </a:rPr>
            </a:br>
            <a:r>
              <a:rPr lang="en-US" b="0" i="0" dirty="0">
                <a:solidFill>
                  <a:srgbClr val="333333"/>
                </a:solidFill>
                <a:effectLst/>
                <a:latin typeface="AmazonEmber"/>
              </a:rPr>
              <a:t>Generally, LRU based policies are more common for basic caching use-cases, but depending on our objectives, we may want to leverage a TTL or Random based eviction policy if that better suits our requirements.</a:t>
            </a:r>
          </a:p>
          <a:p>
            <a:pPr algn="l"/>
            <a:r>
              <a:rPr lang="en-US" b="0" i="0" dirty="0">
                <a:solidFill>
                  <a:srgbClr val="333333"/>
                </a:solidFill>
                <a:effectLst/>
                <a:latin typeface="AmazonEmber"/>
              </a:rPr>
              <a:t>Also, if we are experiencing evictions with our cluster, it is usually a sign that we need to scale up (use a node that has a larger memory footprint) or scale out (add additional nodes to the cluster) in order to accommodate the additional data. An exception to this rule is if we are purposefully relying on the cache engine to manage our keys by means of eviction, also referred to an LRU cache.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20</a:t>
            </a:fld>
            <a:endParaRPr lang="en-IN"/>
          </a:p>
        </p:txBody>
      </p:sp>
    </p:spTree>
    <p:extLst>
      <p:ext uri="{BB962C8B-B14F-4D97-AF65-F5344CB8AC3E}">
        <p14:creationId xmlns:p14="http://schemas.microsoft.com/office/powerpoint/2010/main" val="246467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21</a:t>
            </a:fld>
            <a:endParaRPr lang="en-IN"/>
          </a:p>
        </p:txBody>
      </p:sp>
    </p:spTree>
    <p:extLst>
      <p:ext uri="{BB962C8B-B14F-4D97-AF65-F5344CB8AC3E}">
        <p14:creationId xmlns:p14="http://schemas.microsoft.com/office/powerpoint/2010/main" val="2073216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22</a:t>
            </a:fld>
            <a:endParaRPr lang="en-IN"/>
          </a:p>
        </p:txBody>
      </p:sp>
    </p:spTree>
    <p:extLst>
      <p:ext uri="{BB962C8B-B14F-4D97-AF65-F5344CB8AC3E}">
        <p14:creationId xmlns:p14="http://schemas.microsoft.com/office/powerpoint/2010/main" val="158059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rPr>
              <a:t>AWS allows running both these engines in a fully managed fashion through </a:t>
            </a:r>
            <a:r>
              <a:rPr lang="en-US" sz="1200" b="0" i="0" u="sng" dirty="0">
                <a:solidFill>
                  <a:srgbClr val="0972D3"/>
                </a:solidFill>
                <a:effectLst/>
                <a:hlinkClick r:id="rId3"/>
              </a:rPr>
              <a:t>Amazon </a:t>
            </a:r>
            <a:r>
              <a:rPr lang="en-US" sz="1200" b="0" i="0" u="sng" dirty="0" err="1">
                <a:solidFill>
                  <a:srgbClr val="0972D3"/>
                </a:solidFill>
                <a:effectLst/>
                <a:hlinkClick r:id="rId3"/>
              </a:rPr>
              <a:t>ElastiCache</a:t>
            </a:r>
            <a:r>
              <a:rPr lang="en-US" sz="1200" b="0" i="0" dirty="0">
                <a:solidFill>
                  <a:srgbClr val="333333"/>
                </a:solidFill>
                <a:effectLst/>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23</a:t>
            </a:fld>
            <a:endParaRPr lang="en-IN"/>
          </a:p>
        </p:txBody>
      </p:sp>
    </p:spTree>
    <p:extLst>
      <p:ext uri="{BB962C8B-B14F-4D97-AF65-F5344CB8AC3E}">
        <p14:creationId xmlns:p14="http://schemas.microsoft.com/office/powerpoint/2010/main" val="17257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https://aws.amazon.com/caching/database-caching/</a:t>
            </a:r>
          </a:p>
        </p:txBody>
      </p:sp>
      <p:sp>
        <p:nvSpPr>
          <p:cNvPr id="4" name="Slide Number Placeholder 3"/>
          <p:cNvSpPr>
            <a:spLocks noGrp="1"/>
          </p:cNvSpPr>
          <p:nvPr>
            <p:ph type="sldNum" sz="quarter" idx="5"/>
          </p:nvPr>
        </p:nvSpPr>
        <p:spPr/>
        <p:txBody>
          <a:bodyPr/>
          <a:lstStyle/>
          <a:p>
            <a:fld id="{24D03A97-97E8-4697-939B-ADD50B71F29C}" type="slidenum">
              <a:rPr lang="en-IN" smtClean="0"/>
              <a:t>5</a:t>
            </a:fld>
            <a:endParaRPr lang="en-IN"/>
          </a:p>
        </p:txBody>
      </p:sp>
    </p:spTree>
    <p:extLst>
      <p:ext uri="{BB962C8B-B14F-4D97-AF65-F5344CB8AC3E}">
        <p14:creationId xmlns:p14="http://schemas.microsoft.com/office/powerpoint/2010/main" val="21224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https://aws.amazon.com/caching/cdn/</a:t>
            </a:r>
          </a:p>
          <a:p>
            <a:endParaRPr lang="en-IN" dirty="0"/>
          </a:p>
          <a:p>
            <a:pPr algn="l"/>
            <a:r>
              <a:rPr lang="en-US" b="0" i="0" dirty="0">
                <a:solidFill>
                  <a:srgbClr val="333333"/>
                </a:solidFill>
                <a:effectLst/>
                <a:latin typeface="AmazonEmber"/>
              </a:rPr>
              <a:t>When our web traffic is geo-dispersed, it’s not always feasible and certainly not cost effective to replicate our entire infrastructure across the globe. A </a:t>
            </a:r>
            <a:r>
              <a:rPr lang="en-US" b="0" i="0" u="sng" dirty="0">
                <a:solidFill>
                  <a:srgbClr val="0972D3"/>
                </a:solidFill>
                <a:effectLst/>
                <a:latin typeface="AmazonEmber"/>
                <a:hlinkClick r:id="rId3"/>
              </a:rPr>
              <a:t>CDN</a:t>
            </a:r>
            <a:r>
              <a:rPr lang="en-US" b="0" i="0" dirty="0">
                <a:solidFill>
                  <a:srgbClr val="333333"/>
                </a:solidFill>
                <a:effectLst/>
                <a:latin typeface="AmazonEmber"/>
              </a:rPr>
              <a:t> provides we the ability to utilize its global network of edge locations to deliver a cached copy of web content such as videos, webpages, images and so on to our customers. To reduce response time, the </a:t>
            </a:r>
            <a:r>
              <a:rPr lang="en-US" b="0" i="0" u="sng" dirty="0">
                <a:solidFill>
                  <a:srgbClr val="0972D3"/>
                </a:solidFill>
                <a:effectLst/>
                <a:latin typeface="AmazonEmber"/>
                <a:hlinkClick r:id="rId3"/>
              </a:rPr>
              <a:t>CDN</a:t>
            </a:r>
            <a:r>
              <a:rPr lang="en-US" b="0" i="0" dirty="0">
                <a:solidFill>
                  <a:srgbClr val="333333"/>
                </a:solidFill>
                <a:effectLst/>
                <a:latin typeface="AmazonEmber"/>
              </a:rPr>
              <a:t> utilizes the nearest edge location to the customer or originating request location in order to reduce the response time. Throughput is dramatically increased given that the web assets are delivered from cache. For dynamic data, many </a:t>
            </a:r>
            <a:r>
              <a:rPr lang="en-US" b="0" i="0" u="sng" dirty="0">
                <a:solidFill>
                  <a:srgbClr val="0972D3"/>
                </a:solidFill>
                <a:effectLst/>
                <a:latin typeface="AmazonEmber"/>
                <a:hlinkClick r:id="rId3"/>
              </a:rPr>
              <a:t>CDNs</a:t>
            </a:r>
            <a:r>
              <a:rPr lang="en-US" b="0" i="0" dirty="0">
                <a:solidFill>
                  <a:srgbClr val="333333"/>
                </a:solidFill>
                <a:effectLst/>
                <a:latin typeface="AmazonEmber"/>
              </a:rPr>
              <a:t> can be configured to retrieve data from the origin servers.</a:t>
            </a:r>
          </a:p>
          <a:p>
            <a:pPr algn="l"/>
            <a:r>
              <a:rPr lang="en-US" b="0" i="0" u="sng" dirty="0">
                <a:solidFill>
                  <a:srgbClr val="0972D3"/>
                </a:solidFill>
                <a:effectLst/>
                <a:latin typeface="AmazonEmber"/>
                <a:hlinkClick r:id="rId4"/>
              </a:rPr>
              <a:t>Amazon CloudFront</a:t>
            </a:r>
            <a:r>
              <a:rPr lang="en-US" b="0" i="0" dirty="0">
                <a:solidFill>
                  <a:srgbClr val="333333"/>
                </a:solidFill>
                <a:effectLst/>
                <a:latin typeface="AmazonEmber"/>
              </a:rPr>
              <a:t> is a global CDN service that accelerates delivery of our websites, APIs, video content or other web assets. It integrates with other Amazon Web Services products to give developers and businesses an easy way to accelerate content to end users with no minimum usage commitments. To learn more about CDNs,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6</a:t>
            </a:fld>
            <a:endParaRPr lang="en-IN"/>
          </a:p>
        </p:txBody>
      </p:sp>
    </p:spTree>
    <p:extLst>
      <p:ext uri="{BB962C8B-B14F-4D97-AF65-F5344CB8AC3E}">
        <p14:creationId xmlns:p14="http://schemas.microsoft.com/office/powerpoint/2010/main" val="341845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Session Management</a:t>
            </a:r>
          </a:p>
          <a:p>
            <a:endParaRPr lang="en-US" b="0" i="0" dirty="0">
              <a:solidFill>
                <a:srgbClr val="333333"/>
              </a:solidFill>
              <a:effectLst/>
              <a:latin typeface="AmazonEmber"/>
            </a:endParaRPr>
          </a:p>
          <a:p>
            <a:r>
              <a:rPr lang="en-US" b="0" i="0" dirty="0">
                <a:solidFill>
                  <a:srgbClr val="333333"/>
                </a:solidFill>
                <a:effectLst/>
                <a:latin typeface="AmazonEmber"/>
              </a:rPr>
              <a:t>HTTP sessions contain the user data exchanged between our site users and our web applications such as login information, shopping cart lists, previously viewed items and so on. Critical to providing great user experiences on our website is managing our HTTP sessions effectively by remembering our user’s preferences and providing rich user context. With modern application architectures, utilizing a centralized session management data store is the ideal solution for a number of reasons including providing, consistent user experiences across all web servers, better session durability when our fleet of web servers is elastic and higher availability when session data is replicated across cache servers.</a:t>
            </a:r>
            <a:endParaRPr lang="en-US" b="0" i="0" u="sng" dirty="0">
              <a:solidFill>
                <a:srgbClr val="0972D3"/>
              </a:solidFill>
              <a:effectLst/>
              <a:latin typeface="AmazonEmber"/>
              <a:hlinkClick r:id="rId3"/>
            </a:endParaRPr>
          </a:p>
          <a:p>
            <a:endParaRPr lang="en-US" b="0" i="0" u="sng" dirty="0">
              <a:solidFill>
                <a:srgbClr val="0972D3"/>
              </a:solidFill>
              <a:effectLst/>
              <a:latin typeface="AmazonEmber"/>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Domain Name System (DNS) Caching</a:t>
            </a:r>
          </a:p>
          <a:p>
            <a:endParaRPr lang="en-US" b="0" i="0" u="sng" dirty="0">
              <a:solidFill>
                <a:srgbClr val="0972D3"/>
              </a:solidFill>
              <a:effectLst/>
              <a:latin typeface="AmazonEmber"/>
              <a:hlinkClick r:id="rId3"/>
            </a:endParaRPr>
          </a:p>
          <a:p>
            <a:pPr algn="l"/>
            <a:r>
              <a:rPr lang="en-US" b="0" i="0" dirty="0">
                <a:solidFill>
                  <a:srgbClr val="333333"/>
                </a:solidFill>
                <a:effectLst/>
                <a:latin typeface="AmazonEmber"/>
              </a:rPr>
              <a:t>Every domain request made on the internet essentially queries </a:t>
            </a:r>
            <a:r>
              <a:rPr lang="en-US" b="0" i="0" u="sng" dirty="0">
                <a:solidFill>
                  <a:srgbClr val="0972D3"/>
                </a:solidFill>
                <a:effectLst/>
                <a:latin typeface="AmazonEmber"/>
                <a:hlinkClick r:id="rId4"/>
              </a:rPr>
              <a:t>DNS</a:t>
            </a:r>
            <a:r>
              <a:rPr lang="en-US" b="0" i="0" dirty="0">
                <a:solidFill>
                  <a:srgbClr val="333333"/>
                </a:solidFill>
                <a:effectLst/>
                <a:latin typeface="AmazonEmber"/>
              </a:rPr>
              <a:t> cache servers in order to resolve the IP address associated with the domain name. DNS caching can occur on many levels including on the OS, via ISPs and DNS servers.</a:t>
            </a:r>
          </a:p>
          <a:p>
            <a:pPr algn="l"/>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p>
          <a:p>
            <a:endParaRPr lang="en-US" b="0" i="0" u="sng" dirty="0">
              <a:solidFill>
                <a:srgbClr val="0972D3"/>
              </a:solidFill>
              <a:effectLst/>
              <a:latin typeface="AmazonEmber"/>
              <a:hlinkClick r:id="rId3"/>
            </a:endParaRPr>
          </a:p>
          <a:p>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7</a:t>
            </a:fld>
            <a:endParaRPr lang="en-IN"/>
          </a:p>
        </p:txBody>
      </p:sp>
    </p:spTree>
    <p:extLst>
      <p:ext uri="{BB962C8B-B14F-4D97-AF65-F5344CB8AC3E}">
        <p14:creationId xmlns:p14="http://schemas.microsoft.com/office/powerpoint/2010/main" val="375424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Today, most web applications are built upon APIs. An API generally is a RESTful web service that can be accessed over HTTP and exposes resources that allow the user to interact with the application. When designing an API, it’s important to consider the expected load on the API, the authorization to it, the effects of version changes on the API consumers and most importantly the API’s ease of use, among other considerations. It’s not always the case that an API needs to instantiate business logic and/or make a backend requests to a database on every request. Sometimes serving a cached result of the API will deliver the most optimal and cost-effective response. This is especially true when we are able to cache the API response to match the rate of change of the underlying data. Say for example, we exposed a product listing API to our users and our product categories only change once per day. Given that the response to a product category request will be identical throughout the day every time a call to our API is made, it would be sufficient to cache our API response for the day. By caching our API response, we eliminate pressure to our infrastructure including our application servers and databases. we also gain from faster response times and deliver a more performant API.</a:t>
            </a:r>
          </a:p>
          <a:p>
            <a:pPr algn="l"/>
            <a:r>
              <a:rPr lang="en-US" b="0" i="0" u="sng" dirty="0">
                <a:solidFill>
                  <a:srgbClr val="0972D3"/>
                </a:solidFill>
                <a:effectLst/>
                <a:latin typeface="AmazonEmber"/>
                <a:hlinkClick r:id="rId3"/>
              </a:rPr>
              <a:t>Amazon API Gateway</a:t>
            </a:r>
            <a:r>
              <a:rPr lang="en-US" b="0" i="0" dirty="0">
                <a:solidFill>
                  <a:srgbClr val="333333"/>
                </a:solidFill>
                <a:effectLst/>
                <a:latin typeface="AmazonEmber"/>
              </a:rPr>
              <a:t> is a fully managed service that makes it easy for developers to create, publish, maintain, monitor, and secure APIs at any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8</a:t>
            </a:fld>
            <a:endParaRPr lang="en-IN"/>
          </a:p>
        </p:txBody>
      </p:sp>
    </p:spTree>
    <p:extLst>
      <p:ext uri="{BB962C8B-B14F-4D97-AF65-F5344CB8AC3E}">
        <p14:creationId xmlns:p14="http://schemas.microsoft.com/office/powerpoint/2010/main" val="24168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32F3E"/>
                </a:solidFill>
                <a:effectLst/>
                <a:latin typeface="AmazonEmberBold"/>
              </a:rPr>
              <a:t>Caching for Hybrid Environments</a:t>
            </a:r>
          </a:p>
          <a:p>
            <a:pPr algn="l"/>
            <a:r>
              <a:rPr lang="en-US" b="0" i="0" dirty="0">
                <a:solidFill>
                  <a:srgbClr val="333333"/>
                </a:solidFill>
                <a:effectLst/>
                <a:latin typeface="AmazonEmber"/>
              </a:rPr>
              <a:t>In a hybrid cloud environment, we may have applications that live in the cloud and require frequent access to an on-premises database. There are many network topologies that can by employed to create connectivity between our cloud and on-premises environment including VPN and Direct Connect. And while latency from the VPC to our on-premises data center may be low, it may be optimal to cache our on-premises data in our cloud environment to speed up overall data retrieval performance.</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Web Caching</a:t>
            </a:r>
          </a:p>
          <a:p>
            <a:pPr algn="l"/>
            <a:r>
              <a:rPr lang="en-US" b="0" i="0" dirty="0">
                <a:solidFill>
                  <a:srgbClr val="333333"/>
                </a:solidFill>
                <a:effectLst/>
                <a:latin typeface="AmazonEmber"/>
              </a:rPr>
              <a:t>When delivering web content to our viewers, much of the latency involved with retrieving web assets such as images, html documents, video, etc. can be greatly reduced by caching those artifacts and eliminating disk reads and server load. Various web caching techniques can be employed both on the server and on the client side. Server side web caching typically involves utilizing a web proxy which retains web responses from the web servers it sits in front of, effectively reducing their load and latency. Client side web caching can include browser based caching which retains a cached version of the previously visited web content. For more information on Web Caching,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General Cache</a:t>
            </a:r>
          </a:p>
          <a:p>
            <a:pPr algn="l"/>
            <a:r>
              <a:rPr lang="en-US" b="0" i="0" dirty="0">
                <a:solidFill>
                  <a:srgbClr val="333333"/>
                </a:solidFill>
                <a:effectLst/>
                <a:latin typeface="AmazonEmber"/>
              </a:rPr>
              <a:t>Accessing data from memory is orders of magnitude faster than accessing data from disk or SSD, so leveraging data in cache has a lot of advantages. For many use-cases that do not require transactional data support or disk based durability, using an in-memory key-value store as a standalone database is a great way to build highly performant applications. In addition to speed, application benefits from high throughput at a cost-effective price point. Referenceable data such product groupings, category listings, profile information, and so on are great use cases for a </a:t>
            </a:r>
            <a:r>
              <a:rPr lang="en-US" b="0" i="0" u="sng" dirty="0">
                <a:solidFill>
                  <a:srgbClr val="0972D3"/>
                </a:solidFill>
                <a:effectLst/>
                <a:latin typeface="AmazonEmber"/>
                <a:hlinkClick r:id="rId4"/>
              </a:rPr>
              <a:t>general cache</a:t>
            </a:r>
            <a:r>
              <a:rPr lang="en-US" b="0" i="0" dirty="0">
                <a:solidFill>
                  <a:srgbClr val="333333"/>
                </a:solidFill>
                <a:effectLst/>
                <a:latin typeface="AmazonEmber"/>
              </a:rPr>
              <a:t>. For more information on general cache, </a:t>
            </a:r>
            <a:r>
              <a:rPr lang="en-US" b="0" i="0" u="sng" dirty="0">
                <a:solidFill>
                  <a:srgbClr val="0972D3"/>
                </a:solidFill>
                <a:effectLst/>
                <a:latin typeface="AmazonEmber"/>
                <a:hlinkClick r:id="rId4"/>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Integrated Cache</a:t>
            </a:r>
          </a:p>
          <a:p>
            <a:pPr algn="l"/>
            <a:r>
              <a:rPr lang="en-US" b="0" i="0" dirty="0">
                <a:solidFill>
                  <a:srgbClr val="333333"/>
                </a:solidFill>
                <a:effectLst/>
                <a:latin typeface="AmazonEmber"/>
              </a:rPr>
              <a:t>An integrated cache is an in-memory layer that automatically caches frequently accessed data from the origin database. Most commonly, the underlying database will utilize the cache to serve the response to the inbound database request given the data is resident in the cache. This dramatically increases the performance of the database by lowering the request latency and reducing CPU and memory utilization on the database engine. An important characteristic of an integrated cache is that the data cached is consistent with the data stored on disk by the database engine.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9</a:t>
            </a:fld>
            <a:endParaRPr lang="en-IN"/>
          </a:p>
        </p:txBody>
      </p:sp>
    </p:spTree>
    <p:extLst>
      <p:ext uri="{BB962C8B-B14F-4D97-AF65-F5344CB8AC3E}">
        <p14:creationId xmlns:p14="http://schemas.microsoft.com/office/powerpoint/2010/main" val="380075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we can find libraries in many popular programming frameworks that encapsulate this pattern. But regardless of programming language, the overall approach is the same.</a:t>
            </a:r>
          </a:p>
          <a:p>
            <a:pPr algn="l"/>
            <a:r>
              <a:rPr lang="en-US" b="0" i="0" dirty="0">
                <a:solidFill>
                  <a:srgbClr val="333333"/>
                </a:solidFill>
                <a:effectLst/>
                <a:latin typeface="AmazonEmber"/>
              </a:rPr>
              <a:t>we should apply a lazy caching strategy anywhere in our app where we have data that is going to be read often, but written infrequently. In a typical web or mobile app, for example, a user's profile rarely changes, but is accessed throughout the app. A person might only update his or her profile a few times a year, but the profile might be accessed dozens or hundreds of times a day, depending on the user. Popular technologies that are used for caching like Memcached and Redis will automatically evict the less frequently used cache keys to free up memory if we set an eviction policy. Thus we can apply lazy caching liberally with little downside.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16</a:t>
            </a:fld>
            <a:endParaRPr lang="en-IN"/>
          </a:p>
        </p:txBody>
      </p:sp>
    </p:spTree>
    <p:extLst>
      <p:ext uri="{BB962C8B-B14F-4D97-AF65-F5344CB8AC3E}">
        <p14:creationId xmlns:p14="http://schemas.microsoft.com/office/powerpoint/2010/main" val="252608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In a write-through cache, the cache is updated in real time when the database is updated. So, if a user updates his or her profile, the updated profile is also pushed into the cache. we can think of this as being proactive to avoid unnecessary cache misses, in the case that we have data that we absolutely know is going to be accessed. A good example is any type of aggregate, such as a top 100 game leaderboard, or the top 10 most popular news stories, or even recommendations. Because this data is typically updated by a specific piece of application or background job code, it's straightforward to update the cache as well.</a:t>
            </a:r>
          </a:p>
          <a:p>
            <a:pPr algn="l"/>
            <a:r>
              <a:rPr lang="en-US" b="0" i="0" dirty="0">
                <a:solidFill>
                  <a:srgbClr val="333333"/>
                </a:solidFill>
                <a:effectLst/>
                <a:latin typeface="AmazonEmber"/>
              </a:rPr>
              <a:t>The write-through pattern is also easy to demonstrate in pseudocode: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17</a:t>
            </a:fld>
            <a:endParaRPr lang="en-IN"/>
          </a:p>
        </p:txBody>
      </p:sp>
    </p:spTree>
    <p:extLst>
      <p:ext uri="{BB962C8B-B14F-4D97-AF65-F5344CB8AC3E}">
        <p14:creationId xmlns:p14="http://schemas.microsoft.com/office/powerpoint/2010/main" val="109079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mazonEmber"/>
              </a:rPr>
              <a:t>As might be obvious, we can combine lazy caching with write-through caching to help address these issues, because they are associated with opposite sides of the data flow. Lazy caching catches cache misses on reads, and write-through caching populates data on writes, so the two approaches complement each other. For this reason, it's often best to think of lazy caching as a foundation that we can use throughout our app, and write-through caching as a targeted optimization that we apply to specific situations.</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18</a:t>
            </a:fld>
            <a:endParaRPr lang="en-IN"/>
          </a:p>
        </p:txBody>
      </p:sp>
    </p:spTree>
    <p:extLst>
      <p:ext uri="{BB962C8B-B14F-4D97-AF65-F5344CB8AC3E}">
        <p14:creationId xmlns:p14="http://schemas.microsoft.com/office/powerpoint/2010/main" val="236289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1350-CFF7-CAB5-D2AE-0C6DCC702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0D2095-25D9-78E6-829B-1D5BF3E64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FF4C5-3111-0098-93E9-FE9B43A188EB}"/>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D25AD9C8-7305-31B1-DC94-43047D4F8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A4244-DCB4-9C61-EF0D-23545FB8260C}"/>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953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BDDD-A9C1-6C65-294E-64CAA6C505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F0C79-A7AE-C85C-21A2-206DB4C05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08CEE-B392-C18B-046B-9F0C11BD080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95457441-659C-2AB1-B090-6F912BE8D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CE4AF-7F3C-819B-779F-BA35C302586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3855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0DC74-7906-4887-C45D-8AFD21CCC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80132-EB11-A7C1-C073-2006DF185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59E89-CED5-F948-EF43-54D3E679BB29}"/>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4E80663D-5D31-CB31-B3C0-160734DB8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358A3-D6B5-D28A-67D6-D89300C782C0}"/>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9664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489C-D3AA-19A3-8539-2DFF0B5F0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A7129-5633-CC6E-2896-FD660BECA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6AF80-BBD9-C5D9-58D4-5FC8D6D621E8}"/>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CCBCFB3D-00A8-53EC-FC0C-8CFB59685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70FCC-7049-E036-3387-28EA983827F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8282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B3AC-156E-8D7B-6739-068A16A4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4FA1D-CE7D-DA51-E212-0E00221B3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7E79B-A2A7-5BF7-0275-96C839712A43}"/>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E7B2215D-3026-E4E9-C7E7-60E5CFB36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096D2-600C-868B-81E8-753AA0EC9E14}"/>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778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7601-C6A0-CB19-CDEA-013816453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F1F06F-5590-861C-218B-E8C67567E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CCC629-786B-DD41-011C-74AFDCF82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3B297-72B8-1C5D-B9A8-AB00268BEA5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1A17992D-0D2C-686D-5E5E-74BEBF27A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A6F14-57BD-EC1C-42FA-5BBAB3B8AA5F}"/>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1703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04F5-DCBE-998D-B009-03F538A067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F8E8E-4A34-B9AF-14C1-3DB8E53C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FAD93-18FD-FA1E-AB9B-C39A5B511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552BB-F85E-FBA3-7D30-2B769EE04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F94FB-182B-EA9B-3397-3501904BA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50779-9E57-C982-7036-AC6692781C5A}"/>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8" name="Footer Placeholder 7">
            <a:extLst>
              <a:ext uri="{FF2B5EF4-FFF2-40B4-BE49-F238E27FC236}">
                <a16:creationId xmlns:a16="http://schemas.microsoft.com/office/drawing/2014/main" id="{13BE2D6C-C29F-069F-67B2-CF0651701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7E5BBE-0EAF-A1DD-6BA3-AB64742F1AE8}"/>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4134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69-DB36-AA39-6906-B1FB536211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43512C-F33E-4B31-3AD3-C85971DBECC1}"/>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4" name="Footer Placeholder 3">
            <a:extLst>
              <a:ext uri="{FF2B5EF4-FFF2-40B4-BE49-F238E27FC236}">
                <a16:creationId xmlns:a16="http://schemas.microsoft.com/office/drawing/2014/main" id="{8C1ED29F-CBB1-3CD6-B29C-51022539F0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F92D9E-B3FB-2B6A-CF1F-46949066567B}"/>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8076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6AAC-7270-20E1-C417-3D859AA5B086}"/>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3" name="Footer Placeholder 2">
            <a:extLst>
              <a:ext uri="{FF2B5EF4-FFF2-40B4-BE49-F238E27FC236}">
                <a16:creationId xmlns:a16="http://schemas.microsoft.com/office/drawing/2014/main" id="{24C2C962-3965-8222-5336-B8D19F904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16995B-730B-A024-76A0-37C9F154B81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6012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3F1E-E8A5-0416-257A-B09A5A0AA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CFB39-1B9E-3A92-614D-93311A91F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9D7A2C-8A33-590D-AD93-64D8B0C6F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949E5-0FC1-146F-1E6B-977B4412865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65A04173-6EB7-EAF3-F1A0-C9DA9FDE1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EF0AE-7E5D-9C5F-6ADB-FDFCFBDF768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97455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81A5-2DD4-99B4-C1FD-17AE57A49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313AD-6E47-D9DD-7FD0-DA94F7C2A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8A825C-03C5-51EB-DB8F-FBA50E7F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FEF53-B773-2E83-CC88-ABFC0BDF913B}"/>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09156D07-2C45-F5D8-F172-73653150E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6FC07-4CAF-0477-1D2A-FC4E6FB2FEE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47781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BDA0F-89EA-1405-40EF-6CBBB5A4F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EBDA8-44A9-7557-6AF2-4022BFE04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981E8-6568-4C56-B3B2-0ED365333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1CF5E026-9509-EF61-7C76-161AFDC59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DBB50-90CC-947D-7503-D0AA91EB0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0E030-207E-46E9-866C-452E2AA349E1}" type="slidenum">
              <a:rPr lang="en-IN" smtClean="0"/>
              <a:t>‹#›</a:t>
            </a:fld>
            <a:endParaRPr lang="en-IN"/>
          </a:p>
        </p:txBody>
      </p:sp>
    </p:spTree>
    <p:extLst>
      <p:ext uri="{BB962C8B-B14F-4D97-AF65-F5344CB8AC3E}">
        <p14:creationId xmlns:p14="http://schemas.microsoft.com/office/powerpoint/2010/main" val="427775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aws.amazon.com/route53/" TargetMode="External"/><Relationship Id="rId7" Type="http://schemas.openxmlformats.org/officeDocument/2006/relationships/hyperlink" Target="https://aws.amazon.com/marketpla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ws.amazon.com/elasticache/memcached" TargetMode="External"/><Relationship Id="rId5" Type="http://schemas.openxmlformats.org/officeDocument/2006/relationships/hyperlink" Target="https://aws.amazon.com/elasticache/redis/" TargetMode="External"/><Relationship Id="rId4" Type="http://schemas.openxmlformats.org/officeDocument/2006/relationships/hyperlink" Target="https://aws.amazon.com/cloudfro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653D-950B-73E8-FA72-950DBD8377D9}"/>
              </a:ext>
            </a:extLst>
          </p:cNvPr>
          <p:cNvSpPr>
            <a:spLocks noGrp="1"/>
          </p:cNvSpPr>
          <p:nvPr>
            <p:ph type="ctrTitle"/>
          </p:nvPr>
        </p:nvSpPr>
        <p:spPr/>
        <p:txBody>
          <a:bodyPr/>
          <a:lstStyle/>
          <a:p>
            <a:r>
              <a:rPr lang="en-IN" dirty="0"/>
              <a:t>Caching</a:t>
            </a:r>
          </a:p>
        </p:txBody>
      </p:sp>
      <p:sp>
        <p:nvSpPr>
          <p:cNvPr id="3" name="Subtitle 2">
            <a:extLst>
              <a:ext uri="{FF2B5EF4-FFF2-40B4-BE49-F238E27FC236}">
                <a16:creationId xmlns:a16="http://schemas.microsoft.com/office/drawing/2014/main" id="{1CAE013F-798C-A8BE-7C98-6F0F7CF1F1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79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Benefits of Caching</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r>
              <a:rPr lang="en-IN" b="0" i="0" dirty="0">
                <a:solidFill>
                  <a:srgbClr val="232F3E"/>
                </a:solidFill>
                <a:effectLst/>
                <a:latin typeface="AmazonEmberBold"/>
              </a:rPr>
              <a:t>Improve Application Performance</a:t>
            </a:r>
          </a:p>
          <a:p>
            <a:r>
              <a:rPr lang="en-IN" b="0" i="0" dirty="0">
                <a:solidFill>
                  <a:srgbClr val="232F3E"/>
                </a:solidFill>
                <a:effectLst/>
                <a:latin typeface="AmazonEmberBold"/>
              </a:rPr>
              <a:t>Reduce Database Cost</a:t>
            </a:r>
          </a:p>
          <a:p>
            <a:r>
              <a:rPr lang="en-US" b="0" i="0" dirty="0">
                <a:solidFill>
                  <a:srgbClr val="232F3E"/>
                </a:solidFill>
                <a:effectLst/>
                <a:latin typeface="AmazonEmberBold"/>
              </a:rPr>
              <a:t>Reduce the Load on the Backend</a:t>
            </a:r>
          </a:p>
          <a:p>
            <a:r>
              <a:rPr lang="en-IN" b="0" i="0" dirty="0">
                <a:solidFill>
                  <a:srgbClr val="232F3E"/>
                </a:solidFill>
                <a:effectLst/>
                <a:latin typeface="AmazonEmberBold"/>
              </a:rPr>
              <a:t>Predictable Performance</a:t>
            </a:r>
          </a:p>
          <a:p>
            <a:r>
              <a:rPr lang="en-IN" b="0" i="0" dirty="0">
                <a:solidFill>
                  <a:srgbClr val="232F3E"/>
                </a:solidFill>
                <a:effectLst/>
                <a:latin typeface="AmazonEmberBold"/>
              </a:rPr>
              <a:t>Eliminate Database Hotspots</a:t>
            </a:r>
          </a:p>
          <a:p>
            <a:r>
              <a:rPr lang="en-IN" b="0" i="0" dirty="0">
                <a:solidFill>
                  <a:srgbClr val="232F3E"/>
                </a:solidFill>
                <a:effectLst/>
                <a:latin typeface="AmazonEmberBold"/>
              </a:rPr>
              <a:t>Increase Read Throughput (IOPS)</a:t>
            </a:r>
          </a:p>
          <a:p>
            <a:endParaRPr lang="en-IN" dirty="0"/>
          </a:p>
        </p:txBody>
      </p:sp>
    </p:spTree>
    <p:extLst>
      <p:ext uri="{BB962C8B-B14F-4D97-AF65-F5344CB8AC3E}">
        <p14:creationId xmlns:p14="http://schemas.microsoft.com/office/powerpoint/2010/main" val="347651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1600" dirty="0"/>
              <a:t>How to apply caching</a:t>
            </a:r>
          </a:p>
          <a:p>
            <a:r>
              <a:rPr lang="en-US" sz="1600" dirty="0"/>
              <a:t>Caching is applicable to a wide variety of use cases, but fully exploiting caching requires some planning. When deciding whether to cache a piece of data, consider the following questions:</a:t>
            </a:r>
          </a:p>
          <a:p>
            <a:endParaRPr lang="en-US" sz="1600" dirty="0"/>
          </a:p>
          <a:p>
            <a:pPr lvl="1"/>
            <a:r>
              <a:rPr lang="en-US" sz="1600" dirty="0"/>
              <a:t>Is it safe to use a cached value? </a:t>
            </a:r>
          </a:p>
          <a:p>
            <a:pPr lvl="2"/>
            <a:r>
              <a:rPr lang="en-US" sz="1600" dirty="0"/>
              <a:t>The same piece of data can have different consistency requirements in different contexts. </a:t>
            </a:r>
          </a:p>
          <a:p>
            <a:pPr lvl="2"/>
            <a:r>
              <a:rPr lang="en-US" sz="1600" dirty="0"/>
              <a:t>For example, during online checkout, we need the authoritative price of an item, so caching might not be appropriate. On other pages, however, the price might be a few minutes out of date without a negative impact on users.</a:t>
            </a:r>
          </a:p>
          <a:p>
            <a:pPr lvl="1"/>
            <a:r>
              <a:rPr lang="en-US" sz="1600" dirty="0"/>
              <a:t>Is caching effective for that data? </a:t>
            </a:r>
          </a:p>
          <a:p>
            <a:pPr lvl="2"/>
            <a:r>
              <a:rPr lang="en-US" sz="1600" dirty="0"/>
              <a:t>Some applications generate access patterns that are not suitable for caching—</a:t>
            </a:r>
          </a:p>
          <a:p>
            <a:pPr lvl="3"/>
            <a:r>
              <a:rPr lang="en-US" sz="1600" dirty="0"/>
              <a:t>for example, sweeping through the key space of a large dataset that is changing frequently. In this case, keeping the cache up to date could offset any advantage caching could offer.</a:t>
            </a:r>
          </a:p>
          <a:p>
            <a:pPr lvl="1"/>
            <a:r>
              <a:rPr lang="en-US" sz="1600" dirty="0"/>
              <a:t>Is the data structured well for caching? </a:t>
            </a:r>
          </a:p>
          <a:p>
            <a:pPr lvl="2"/>
            <a:r>
              <a:rPr lang="en-US" sz="1600" dirty="0"/>
              <a:t>Simply caching a database record can often be enough to offer significant performance advantages. However, other times, data is best cached in a format that combines multiple records together. Because caches are simple key-value stores, we might also need to cache a data record in multiple different formats, so we can access it by different attributes in the record.</a:t>
            </a:r>
          </a:p>
          <a:p>
            <a:pPr marL="457200" lvl="1" indent="0">
              <a:buNone/>
            </a:pPr>
            <a:r>
              <a:rPr lang="en-US" sz="1600" dirty="0"/>
              <a:t>We don’t need to make all of these decisions up front. As we expand our usage of caching, keep these guidelines in mind when deciding whether to cache a given piece of data.</a:t>
            </a:r>
            <a:endParaRPr lang="en-IN" sz="1600" dirty="0"/>
          </a:p>
        </p:txBody>
      </p:sp>
    </p:spTree>
    <p:extLst>
      <p:ext uri="{BB962C8B-B14F-4D97-AF65-F5344CB8AC3E}">
        <p14:creationId xmlns:p14="http://schemas.microsoft.com/office/powerpoint/2010/main" val="22058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2400" dirty="0"/>
              <a:t>How to apply caching</a:t>
            </a:r>
          </a:p>
          <a:p>
            <a:pPr lvl="1"/>
            <a:r>
              <a:rPr lang="en-US" dirty="0"/>
              <a:t>Is the data structured well for caching? </a:t>
            </a:r>
          </a:p>
          <a:p>
            <a:pPr lvl="2"/>
            <a:r>
              <a:rPr lang="en-US" sz="2400" dirty="0"/>
              <a:t>Simply caching a database record can often be enough to offer significant performance advantages. </a:t>
            </a:r>
          </a:p>
          <a:p>
            <a:pPr lvl="2"/>
            <a:r>
              <a:rPr lang="en-US" sz="2400" dirty="0"/>
              <a:t>However, other times, data is best cached in a format that combines multiple records together. </a:t>
            </a:r>
          </a:p>
          <a:p>
            <a:pPr lvl="2"/>
            <a:r>
              <a:rPr lang="en-US" sz="2400" dirty="0"/>
              <a:t>Because caches are simple key-value stores, we might also need to cache a data record in multiple different formats, so we can access it by different attributes in the record.</a:t>
            </a:r>
          </a:p>
          <a:p>
            <a:pPr marL="457200" lvl="1" indent="0">
              <a:buNone/>
            </a:pPr>
            <a:r>
              <a:rPr lang="en-US" dirty="0"/>
              <a:t>We don’t need to make all of these decisions up front. As we expand our usage of caching, keep these guidelines in mind when deciding whether to cache a given piece of data.</a:t>
            </a:r>
            <a:endParaRPr lang="en-IN" dirty="0"/>
          </a:p>
        </p:txBody>
      </p:sp>
    </p:spTree>
    <p:extLst>
      <p:ext uri="{BB962C8B-B14F-4D97-AF65-F5344CB8AC3E}">
        <p14:creationId xmlns:p14="http://schemas.microsoft.com/office/powerpoint/2010/main" val="957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b="0" i="0" dirty="0">
                <a:solidFill>
                  <a:srgbClr val="232F3E"/>
                </a:solidFill>
                <a:effectLst/>
                <a:latin typeface="AmazonEmberBold"/>
              </a:rPr>
              <a:t>Lazy caching</a:t>
            </a:r>
          </a:p>
          <a:p>
            <a:r>
              <a:rPr lang="en-IN" b="0" i="0" dirty="0">
                <a:solidFill>
                  <a:srgbClr val="232F3E"/>
                </a:solidFill>
                <a:effectLst/>
                <a:latin typeface="AmazonEmberBold"/>
              </a:rPr>
              <a:t>Write-through</a:t>
            </a:r>
          </a:p>
          <a:p>
            <a:endParaRPr lang="en-IN" dirty="0"/>
          </a:p>
        </p:txBody>
      </p:sp>
    </p:spTree>
    <p:extLst>
      <p:ext uri="{BB962C8B-B14F-4D97-AF65-F5344CB8AC3E}">
        <p14:creationId xmlns:p14="http://schemas.microsoft.com/office/powerpoint/2010/main" val="379675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US" sz="2000" b="0" i="0" dirty="0">
                <a:solidFill>
                  <a:srgbClr val="232F3E"/>
                </a:solidFill>
                <a:effectLst/>
              </a:rPr>
              <a:t>Lazy caching, also called lazy population or cache-aside, is the most prevalent form of caching. Laziness should serve as the foundation of any good caching strategy. </a:t>
            </a:r>
          </a:p>
          <a:p>
            <a:r>
              <a:rPr lang="en-US" sz="2000" b="0" i="0" dirty="0">
                <a:solidFill>
                  <a:srgbClr val="232F3E"/>
                </a:solidFill>
                <a:effectLst/>
              </a:rPr>
              <a:t>The basic idea is to populate the cache only when an object is actually requested by the application. The overall application flow goes like this:</a:t>
            </a:r>
          </a:p>
          <a:p>
            <a:endParaRPr lang="en-US" sz="2000" b="0" i="0" dirty="0">
              <a:solidFill>
                <a:srgbClr val="232F3E"/>
              </a:solidFill>
              <a:effectLst/>
            </a:endParaRPr>
          </a:p>
          <a:p>
            <a:pPr lvl="1"/>
            <a:r>
              <a:rPr lang="en-US" sz="2000" dirty="0">
                <a:solidFill>
                  <a:srgbClr val="232F3E"/>
                </a:solidFill>
              </a:rPr>
              <a:t>Our</a:t>
            </a:r>
            <a:r>
              <a:rPr lang="en-US" sz="2000" b="0" i="0" dirty="0">
                <a:solidFill>
                  <a:srgbClr val="232F3E"/>
                </a:solidFill>
                <a:effectLst/>
              </a:rPr>
              <a:t> app receives a query for data, for example the top 10 most recent news stories.</a:t>
            </a:r>
          </a:p>
          <a:p>
            <a:pPr lvl="1"/>
            <a:r>
              <a:rPr lang="en-US" sz="2000" b="0" i="0" dirty="0">
                <a:solidFill>
                  <a:srgbClr val="232F3E"/>
                </a:solidFill>
                <a:effectLst/>
              </a:rPr>
              <a:t>Our app checks the cache to see if the object is in cache.</a:t>
            </a:r>
          </a:p>
          <a:p>
            <a:pPr lvl="1"/>
            <a:r>
              <a:rPr lang="en-US" sz="2000" b="0" i="0" dirty="0">
                <a:solidFill>
                  <a:srgbClr val="232F3E"/>
                </a:solidFill>
                <a:effectLst/>
              </a:rPr>
              <a:t>If so (a cache hit), the cached object is returned, and the call flow ends.</a:t>
            </a:r>
          </a:p>
          <a:p>
            <a:pPr lvl="1"/>
            <a:r>
              <a:rPr lang="en-US" sz="2000" b="0" i="0" dirty="0">
                <a:solidFill>
                  <a:srgbClr val="232F3E"/>
                </a:solidFill>
                <a:effectLst/>
              </a:rPr>
              <a:t>If not (a cache miss), then the database is queried for the object. The cache is populated, and the object is returned.</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67542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IN" sz="2000" b="0" i="0" dirty="0">
                <a:solidFill>
                  <a:srgbClr val="232F3E"/>
                </a:solidFill>
                <a:effectLst/>
              </a:rPr>
              <a:t>Advantages</a:t>
            </a:r>
          </a:p>
          <a:p>
            <a:pPr lvl="1"/>
            <a:r>
              <a:rPr lang="en-US" sz="2000" b="0" i="0" dirty="0">
                <a:solidFill>
                  <a:srgbClr val="232F3E"/>
                </a:solidFill>
                <a:effectLst/>
              </a:rPr>
              <a:t>The cache only contains objects that the application actually requests, which helps keep the cache size manageable. New objects are only added to the cache as needed. We can then manage our cache memory passively, by simply letting the engine we are using evict the least-accessed keys as our cache fills up, which it does by default.</a:t>
            </a:r>
          </a:p>
          <a:p>
            <a:pPr lvl="1"/>
            <a:r>
              <a:rPr lang="en-US" sz="2000" b="0" i="0" dirty="0">
                <a:solidFill>
                  <a:srgbClr val="232F3E"/>
                </a:solidFill>
                <a:effectLst/>
              </a:rPr>
              <a:t>As new cache nodes come online, for example as our application scales up, the lazy population method will automatically add objects to the new cache nodes when the application first requests them.</a:t>
            </a:r>
          </a:p>
          <a:p>
            <a:pPr lvl="1"/>
            <a:r>
              <a:rPr lang="en-US" sz="2000" b="0" i="0" dirty="0">
                <a:solidFill>
                  <a:srgbClr val="232F3E"/>
                </a:solidFill>
                <a:effectLst/>
              </a:rPr>
              <a:t>Cache expiration is easily handled by simply deleting the cached object. A new object will be fetched from the database the next time it is requested.</a:t>
            </a:r>
          </a:p>
          <a:p>
            <a:pPr lvl="1"/>
            <a:r>
              <a:rPr lang="en-US" sz="2000" b="0" i="0" dirty="0">
                <a:solidFill>
                  <a:srgbClr val="232F3E"/>
                </a:solidFill>
                <a:effectLst/>
              </a:rPr>
              <a:t>Lazy caching is widely understood, and many web and app frameworks include support out of the box.</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1203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normAutofit fontScale="90000"/>
          </a:bodyPr>
          <a:lstStyle/>
          <a:p>
            <a:r>
              <a:rPr lang="en-IN" dirty="0"/>
              <a:t>Caching design patterns                                         </a:t>
            </a:r>
            <a:r>
              <a:rPr lang="en-IN" sz="4400" b="0" i="0" dirty="0">
                <a:solidFill>
                  <a:srgbClr val="232F3E"/>
                </a:solidFill>
                <a:effectLst/>
              </a:rPr>
              <a:t>Lazy caching            </a:t>
            </a:r>
            <a:r>
              <a:rPr lang="en-IN" sz="4400" dirty="0"/>
              <a:t>Example – pseudocode</a:t>
            </a:r>
            <a:br>
              <a:rPr lang="en-IN" sz="4400" dirty="0"/>
            </a:br>
            <a:endParaRPr lang="en-IN" dirty="0"/>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a:xfrm>
            <a:off x="471948" y="1455174"/>
            <a:ext cx="11352622" cy="5402825"/>
          </a:xfrm>
        </p:spPr>
        <p:txBody>
          <a:bodyPr numCol="2">
            <a:noAutofit/>
          </a:bodyPr>
          <a:lstStyle/>
          <a:p>
            <a:pPr marL="0" indent="0">
              <a:buNone/>
            </a:pPr>
            <a:r>
              <a:rPr lang="en-IN" sz="1800" dirty="0"/>
              <a:t># Python</a:t>
            </a:r>
          </a:p>
          <a:p>
            <a:pPr marL="0" indent="0">
              <a:buNone/>
            </a:pPr>
            <a:r>
              <a:rPr lang="en-IN" sz="1800" dirty="0"/>
              <a:t>def </a:t>
            </a:r>
            <a:r>
              <a:rPr lang="en-IN" sz="1800" dirty="0" err="1"/>
              <a:t>get_user</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 Check the cache</a:t>
            </a:r>
          </a:p>
          <a:p>
            <a:pPr marL="0" indent="0">
              <a:buNone/>
            </a:pPr>
            <a:endParaRPr lang="en-IN" sz="1800" dirty="0"/>
          </a:p>
          <a:p>
            <a:pPr marL="0" indent="0">
              <a:buNone/>
            </a:pPr>
            <a:r>
              <a:rPr lang="en-IN" sz="1800" dirty="0"/>
              <a:t>    record = </a:t>
            </a:r>
            <a:r>
              <a:rPr lang="en-IN" sz="1800" dirty="0" err="1"/>
              <a:t>cache.get</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if record is None:       </a:t>
            </a:r>
          </a:p>
          <a:p>
            <a:pPr marL="0" indent="0">
              <a:buNone/>
            </a:pPr>
            <a:endParaRPr lang="en-IN" sz="1800" dirty="0"/>
          </a:p>
          <a:p>
            <a:pPr marL="0" indent="0">
              <a:buNone/>
            </a:pPr>
            <a:r>
              <a:rPr lang="en-IN" sz="1800" dirty="0"/>
              <a:t>       # Run a DB query       </a:t>
            </a:r>
          </a:p>
          <a:p>
            <a:pPr marL="0" indent="0">
              <a:buNone/>
            </a:pPr>
            <a:endParaRPr lang="en-IN" sz="1800" dirty="0"/>
          </a:p>
          <a:p>
            <a:pPr marL="0" indent="0">
              <a:buNone/>
            </a:pPr>
            <a:r>
              <a:rPr lang="en-IN" sz="1800" dirty="0"/>
              <a:t>       record = </a:t>
            </a:r>
            <a:r>
              <a:rPr lang="en-IN" sz="1800" dirty="0" err="1"/>
              <a:t>db.query</a:t>
            </a:r>
            <a:r>
              <a:rPr lang="en-IN" sz="1800" dirty="0"/>
              <a:t>("select * from users where id= ?",</a:t>
            </a:r>
            <a:r>
              <a:rPr lang="en-IN" sz="1800" dirty="0" err="1"/>
              <a:t>user_id</a:t>
            </a:r>
            <a:r>
              <a:rPr lang="en-IN" sz="1800" dirty="0"/>
              <a:t>)</a:t>
            </a:r>
          </a:p>
          <a:p>
            <a:pPr marL="0" indent="0">
              <a:buNone/>
            </a:pPr>
            <a:endParaRPr lang="en-IN" sz="1800" dirty="0"/>
          </a:p>
          <a:p>
            <a:pPr marL="0" indent="0">
              <a:buNone/>
            </a:pPr>
            <a:r>
              <a:rPr lang="en-IN" sz="1800" dirty="0"/>
              <a:t>       # Populate the cache</a:t>
            </a:r>
          </a:p>
          <a:p>
            <a:pPr marL="0" indent="0">
              <a:buNone/>
            </a:pPr>
            <a:endParaRPr lang="en-IN" sz="1800" dirty="0"/>
          </a:p>
          <a:p>
            <a:pPr marL="0" indent="0">
              <a:buNone/>
            </a:pPr>
            <a:r>
              <a:rPr lang="en-IN" sz="1800" dirty="0"/>
              <a:t>       </a:t>
            </a:r>
            <a:r>
              <a:rPr lang="en-IN" sz="1800" dirty="0" err="1"/>
              <a:t>cache.set</a:t>
            </a:r>
            <a:r>
              <a:rPr lang="en-IN" sz="1800" dirty="0"/>
              <a:t>(</a:t>
            </a:r>
            <a:r>
              <a:rPr lang="en-IN" sz="1800" dirty="0" err="1"/>
              <a:t>user_id</a:t>
            </a:r>
            <a:r>
              <a:rPr lang="en-IN" sz="1800" dirty="0"/>
              <a:t>, record)</a:t>
            </a:r>
          </a:p>
          <a:p>
            <a:pPr marL="0" indent="0">
              <a:buNone/>
            </a:pPr>
            <a:endParaRPr lang="en-IN" sz="1800" dirty="0"/>
          </a:p>
          <a:p>
            <a:pPr marL="0" indent="0">
              <a:buNone/>
            </a:pPr>
            <a:r>
              <a:rPr lang="en-IN" sz="1800" dirty="0"/>
              <a:t>    return record</a:t>
            </a:r>
          </a:p>
          <a:p>
            <a:pPr marL="0" indent="0">
              <a:buNone/>
            </a:pPr>
            <a:endParaRPr lang="en-IN" sz="1800" dirty="0"/>
          </a:p>
          <a:p>
            <a:pPr marL="0" indent="0">
              <a:buNone/>
            </a:pPr>
            <a:r>
              <a:rPr lang="en-IN" sz="1800" dirty="0"/>
              <a:t># App code</a:t>
            </a:r>
          </a:p>
          <a:p>
            <a:pPr marL="0" indent="0">
              <a:buNone/>
            </a:pPr>
            <a:endParaRPr lang="en-IN" sz="1800" dirty="0"/>
          </a:p>
          <a:p>
            <a:pPr marL="0" indent="0">
              <a:buNone/>
            </a:pPr>
            <a:r>
              <a:rPr lang="en-IN" sz="1800" dirty="0"/>
              <a:t>user = </a:t>
            </a:r>
            <a:r>
              <a:rPr lang="en-IN" sz="1800" dirty="0" err="1"/>
              <a:t>get_user</a:t>
            </a:r>
            <a:r>
              <a:rPr lang="en-IN" sz="1800" dirty="0"/>
              <a:t>(17)</a:t>
            </a:r>
          </a:p>
        </p:txBody>
      </p:sp>
    </p:spTree>
    <p:extLst>
      <p:ext uri="{BB962C8B-B14F-4D97-AF65-F5344CB8AC3E}">
        <p14:creationId xmlns:p14="http://schemas.microsoft.com/office/powerpoint/2010/main" val="184260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Write-through</a:t>
            </a:r>
          </a:p>
          <a:p>
            <a:pPr lvl="1"/>
            <a:r>
              <a:rPr lang="en-US" sz="1800" b="0" i="0" dirty="0">
                <a:solidFill>
                  <a:srgbClr val="333333"/>
                </a:solidFill>
                <a:effectLst/>
              </a:rPr>
              <a:t>In a write-through cache, the cache is updated in real time when the database is updated.</a:t>
            </a:r>
          </a:p>
          <a:p>
            <a:pPr lvl="1"/>
            <a:r>
              <a:rPr lang="en-US" sz="1800" b="0" i="0" dirty="0">
                <a:solidFill>
                  <a:srgbClr val="333333"/>
                </a:solidFill>
                <a:effectLst/>
              </a:rPr>
              <a:t> So, if a user updates his or her profile, the updated profile is also pushed into the cache</a:t>
            </a:r>
          </a:p>
          <a:p>
            <a:pPr marL="457200" lvl="1" indent="0">
              <a:buNone/>
            </a:pPr>
            <a:r>
              <a:rPr lang="en-US" sz="1200" b="0" i="0" dirty="0">
                <a:solidFill>
                  <a:srgbClr val="333333"/>
                </a:solidFill>
                <a:effectLst/>
              </a:rPr>
              <a:t># Python</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def </a:t>
            </a:r>
            <a:r>
              <a:rPr lang="en-US" sz="1200" b="0" i="0" dirty="0" err="1">
                <a:solidFill>
                  <a:srgbClr val="333333"/>
                </a:solidFill>
                <a:effectLst/>
              </a:rPr>
              <a:t>save_user</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Save to DB </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record = </a:t>
            </a:r>
            <a:r>
              <a:rPr lang="en-US" sz="1200" b="0" i="0" dirty="0" err="1">
                <a:solidFill>
                  <a:srgbClr val="333333"/>
                </a:solidFill>
                <a:effectLst/>
              </a:rPr>
              <a:t>db.query</a:t>
            </a:r>
            <a:r>
              <a:rPr lang="en-US" sz="1200" b="0" i="0" dirty="0">
                <a:solidFill>
                  <a:srgbClr val="333333"/>
                </a:solidFill>
                <a:effectLst/>
              </a:rPr>
              <a:t>("update users ... where id = ?", </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Push into cache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t>
            </a:r>
            <a:r>
              <a:rPr lang="en-US" sz="1200" b="0" i="0" dirty="0" err="1">
                <a:solidFill>
                  <a:srgbClr val="333333"/>
                </a:solidFill>
                <a:effectLst/>
              </a:rPr>
              <a:t>cache.set</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return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App code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user = </a:t>
            </a:r>
            <a:r>
              <a:rPr lang="en-US" sz="1200" b="0" i="0" dirty="0" err="1">
                <a:solidFill>
                  <a:srgbClr val="333333"/>
                </a:solidFill>
                <a:effectLst/>
              </a:rPr>
              <a:t>save_user</a:t>
            </a:r>
            <a:r>
              <a:rPr lang="en-US" sz="1200" b="0" i="0" dirty="0">
                <a:solidFill>
                  <a:srgbClr val="333333"/>
                </a:solidFill>
                <a:effectLst/>
              </a:rPr>
              <a:t>(17, {"name": "Nate Dogg"}).</a:t>
            </a:r>
            <a:endParaRPr lang="en-IN" sz="1200" dirty="0"/>
          </a:p>
        </p:txBody>
      </p:sp>
    </p:spTree>
    <p:extLst>
      <p:ext uri="{BB962C8B-B14F-4D97-AF65-F5344CB8AC3E}">
        <p14:creationId xmlns:p14="http://schemas.microsoft.com/office/powerpoint/2010/main" val="291679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 Through</a:t>
            </a:r>
          </a:p>
          <a:p>
            <a:pPr lvl="1"/>
            <a:r>
              <a:rPr lang="en-US" sz="1800" dirty="0"/>
              <a:t>Advantages over lazy population:</a:t>
            </a:r>
          </a:p>
          <a:p>
            <a:pPr lvl="2"/>
            <a:r>
              <a:rPr lang="en-US" sz="1800" dirty="0"/>
              <a:t>It avoids cache misses, which can help the application perform better and feel snappier.</a:t>
            </a:r>
          </a:p>
          <a:p>
            <a:pPr lvl="2"/>
            <a:r>
              <a:rPr lang="en-US" sz="1800" dirty="0"/>
              <a:t>It shifts any application delay to the user updating data, which maps better to user expectations. By contrast, a series of cache misses can give a user the impression that our app is just slow.</a:t>
            </a:r>
          </a:p>
          <a:p>
            <a:pPr lvl="2"/>
            <a:r>
              <a:rPr lang="en-US" sz="1800" dirty="0"/>
              <a:t>It simplifies cache expiration. The cache is always up-to-date.</a:t>
            </a:r>
          </a:p>
          <a:p>
            <a:endParaRPr lang="en-IN" sz="1800" dirty="0"/>
          </a:p>
          <a:p>
            <a:pPr lvl="1"/>
            <a:r>
              <a:rPr lang="en-US" sz="1800" dirty="0"/>
              <a:t>Disadvantages over lazy population:</a:t>
            </a:r>
          </a:p>
          <a:p>
            <a:pPr lvl="2"/>
            <a:r>
              <a:rPr lang="en-US" sz="1800" dirty="0"/>
              <a:t>The cache can be filled with unnecessary objects that aren't actually being accessed. Not only could this consume extra memory, but unused items can evict more useful items out of the cache.</a:t>
            </a:r>
          </a:p>
          <a:p>
            <a:pPr lvl="2"/>
            <a:r>
              <a:rPr lang="en-US" sz="1800" dirty="0"/>
              <a:t>It can result in lots of cache churn if certain records are updated repeatedly.</a:t>
            </a:r>
          </a:p>
          <a:p>
            <a:pPr lvl="2"/>
            <a:r>
              <a:rPr lang="en-US" sz="1800" dirty="0"/>
              <a:t>When (not if) cache nodes fail, those objects will no longer be in the cache. we need some way to repopulate the cache of missing objects, for example by lazy population.</a:t>
            </a:r>
          </a:p>
        </p:txBody>
      </p:sp>
    </p:spTree>
    <p:extLst>
      <p:ext uri="{BB962C8B-B14F-4D97-AF65-F5344CB8AC3E}">
        <p14:creationId xmlns:p14="http://schemas.microsoft.com/office/powerpoint/2010/main" val="316103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600" dirty="0"/>
              <a:t>Time-to-live</a:t>
            </a:r>
          </a:p>
          <a:p>
            <a:pPr lvl="1"/>
            <a:r>
              <a:rPr lang="en-US" sz="1400" dirty="0"/>
              <a:t>Cache expiration can get really complex really quickly. In our previous examples, we were only operating on a single user record. In a real app, a given page or screen often caches a whole bunch of different stuff at once—profile data, top news stories, recommendations, comments, and so forth, all of which are being updated by different methods.</a:t>
            </a:r>
          </a:p>
          <a:p>
            <a:pPr lvl="1"/>
            <a:endParaRPr lang="en-US" sz="1400" dirty="0"/>
          </a:p>
          <a:p>
            <a:pPr lvl="1"/>
            <a:r>
              <a:rPr lang="en-US" sz="1400" dirty="0"/>
              <a:t>Unfortunately, there is no silver bullet for this problem, and cache expiration is a whole arm of computer science. But there are a few simple strategies that we can use:</a:t>
            </a:r>
          </a:p>
          <a:p>
            <a:pPr lvl="1"/>
            <a:endParaRPr lang="en-US" sz="1400" dirty="0"/>
          </a:p>
          <a:p>
            <a:pPr lvl="2"/>
            <a:r>
              <a:rPr lang="en-US" sz="1000" dirty="0"/>
              <a:t>Always apply a time to live (TTL) to all of our cache keys, except those we are updating by write-through caching. we can use a long time, say hours or even days. This approach catches application bugs, where we forget to update or delete a given cache key when updating the underlying record. Eventually, the cache key will auto-expire and get refreshed.</a:t>
            </a:r>
          </a:p>
          <a:p>
            <a:pPr lvl="2"/>
            <a:r>
              <a:rPr lang="en-US" sz="1000" dirty="0"/>
              <a:t>For rapidly changing data such as comments, leaderboards, or activity streams, rather than adding write-through caching or complex expiration logic, just set a short TTL of a few seconds. If we have a database query that is getting hammered in production, it's just a few lines of code to add a cache key with a 5 second TTL around the query. This code can be a wonderful Band-Aid to keep our application up and running while we evaluate more elegant solutions.</a:t>
            </a:r>
          </a:p>
          <a:p>
            <a:pPr lvl="2"/>
            <a:r>
              <a:rPr lang="en-US" sz="1000" dirty="0"/>
              <a:t>A newer pattern, Russian doll caching, has come out of work done by the Ruby on Rails team. In this pattern, nested records are managed with their own cache keys, and then the top-level resource is a collection of those cache keys. Say we have a news webpage that contains users, stories, and comments. In this approach, each of those is its own cache key, and the page queries each of those keys respectively.</a:t>
            </a:r>
          </a:p>
          <a:p>
            <a:pPr lvl="2"/>
            <a:r>
              <a:rPr lang="en-US" sz="1000" dirty="0"/>
              <a:t>When in doubt, just delete a cache key if we're not sure whether it's affected by a given database update or not. our lazy caching foundation will refresh the key when needed. In the meantime, our database will be no worse off than it was without caching.</a:t>
            </a:r>
          </a:p>
        </p:txBody>
      </p:sp>
    </p:spTree>
    <p:extLst>
      <p:ext uri="{BB962C8B-B14F-4D97-AF65-F5344CB8AC3E}">
        <p14:creationId xmlns:p14="http://schemas.microsoft.com/office/powerpoint/2010/main" val="28952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CFB6-B790-EC84-B75C-4F3FF83C5ABA}"/>
              </a:ext>
            </a:extLst>
          </p:cNvPr>
          <p:cNvSpPr>
            <a:spLocks noGrp="1"/>
          </p:cNvSpPr>
          <p:nvPr>
            <p:ph type="title"/>
          </p:nvPr>
        </p:nvSpPr>
        <p:spPr/>
        <p:txBody>
          <a:bodyPr/>
          <a:lstStyle/>
          <a:p>
            <a:r>
              <a:rPr lang="en-IN" dirty="0"/>
              <a:t>What is Caching	?	</a:t>
            </a:r>
          </a:p>
        </p:txBody>
      </p:sp>
      <p:sp>
        <p:nvSpPr>
          <p:cNvPr id="3" name="Content Placeholder 2">
            <a:extLst>
              <a:ext uri="{FF2B5EF4-FFF2-40B4-BE49-F238E27FC236}">
                <a16:creationId xmlns:a16="http://schemas.microsoft.com/office/drawing/2014/main" id="{B44E6E21-B15D-A8D9-E38F-7AC5D912D99C}"/>
              </a:ext>
            </a:extLst>
          </p:cNvPr>
          <p:cNvSpPr>
            <a:spLocks noGrp="1"/>
          </p:cNvSpPr>
          <p:nvPr>
            <p:ph idx="1"/>
          </p:nvPr>
        </p:nvSpPr>
        <p:spPr/>
        <p:txBody>
          <a:bodyPr/>
          <a:lstStyle/>
          <a:p>
            <a:r>
              <a:rPr lang="en-IN" dirty="0"/>
              <a:t>Technique used for the performance improvement of a system</a:t>
            </a:r>
          </a:p>
          <a:p>
            <a:r>
              <a:rPr lang="en-US" b="0" i="0" dirty="0">
                <a:solidFill>
                  <a:srgbClr val="333333"/>
                </a:solidFill>
                <a:effectLst/>
                <a:latin typeface="AmazonEmber"/>
              </a:rPr>
              <a:t>In computing, a cache is a high-speed data storage layer which stores a subset of data, typically transient in nature, so that future requests for that data are served up faster than is possible by accessing the data’s primary storage location. </a:t>
            </a:r>
          </a:p>
          <a:p>
            <a:r>
              <a:rPr lang="en-US" dirty="0">
                <a:solidFill>
                  <a:srgbClr val="333333"/>
                </a:solidFill>
                <a:latin typeface="AmazonEmber"/>
              </a:rPr>
              <a:t>A</a:t>
            </a:r>
            <a:r>
              <a:rPr lang="en-US" b="0" i="0" dirty="0">
                <a:solidFill>
                  <a:srgbClr val="333333"/>
                </a:solidFill>
                <a:effectLst/>
                <a:latin typeface="AmazonEmber"/>
              </a:rPr>
              <a:t>llows we to efficiently reuse previously retrieved or computed data.</a:t>
            </a:r>
            <a:endParaRPr lang="en-IN" dirty="0"/>
          </a:p>
        </p:txBody>
      </p:sp>
    </p:spTree>
    <p:extLst>
      <p:ext uri="{BB962C8B-B14F-4D97-AF65-F5344CB8AC3E}">
        <p14:creationId xmlns:p14="http://schemas.microsoft.com/office/powerpoint/2010/main" val="1966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pPr marL="0" indent="0">
              <a:buNone/>
            </a:pPr>
            <a:r>
              <a:rPr lang="en-US" sz="1800" dirty="0"/>
              <a:t>Evictions</a:t>
            </a:r>
          </a:p>
          <a:p>
            <a:endParaRPr lang="en-US" sz="1800" dirty="0"/>
          </a:p>
          <a:p>
            <a:r>
              <a:rPr lang="en-US" sz="1800" dirty="0"/>
              <a:t>Evictions occur when memory is over filled or greater than </a:t>
            </a:r>
            <a:r>
              <a:rPr lang="en-US" sz="1800" dirty="0" err="1"/>
              <a:t>maxmemory</a:t>
            </a:r>
            <a:r>
              <a:rPr lang="en-US" sz="1800" dirty="0"/>
              <a:t> setting in the cache, resulting into the engine to select keys to evict in order to manage its memory. </a:t>
            </a:r>
          </a:p>
          <a:p>
            <a:r>
              <a:rPr lang="en-US" sz="1800" dirty="0"/>
              <a:t>The keys that are chosen are based on the eviction policy that is selected.</a:t>
            </a:r>
          </a:p>
          <a:p>
            <a:endParaRPr lang="en-US" sz="1800" dirty="0"/>
          </a:p>
          <a:p>
            <a:r>
              <a:rPr lang="en-US" sz="1800" dirty="0"/>
              <a:t>A good strategy in selecting an appropriate eviction policy is to consider the data stored in our cluster and the outcome of keys being evicted.</a:t>
            </a:r>
          </a:p>
          <a:p>
            <a:r>
              <a:rPr lang="en-US" sz="1800" dirty="0"/>
              <a:t>Generally, Least Recently Used (LRU) based policies are more common for basic caching use-cases, but depending on our objectives, we may want to leverage a Time To Live (TTL) or Random based eviction policy if that better suits our requirements.</a:t>
            </a:r>
          </a:p>
        </p:txBody>
      </p:sp>
    </p:spTree>
    <p:extLst>
      <p:ext uri="{BB962C8B-B14F-4D97-AF65-F5344CB8AC3E}">
        <p14:creationId xmlns:p14="http://schemas.microsoft.com/office/powerpoint/2010/main" val="400311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p:txBody>
          <a:bodyPr>
            <a:noAutofit/>
          </a:bodyPr>
          <a:lstStyle/>
          <a:p>
            <a:r>
              <a:rPr lang="en-IN" sz="2000" dirty="0"/>
              <a:t>The thundering herd</a:t>
            </a:r>
          </a:p>
          <a:p>
            <a:pPr lvl="1"/>
            <a:r>
              <a:rPr lang="en-US" sz="2000" dirty="0"/>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lvl="1"/>
            <a:endParaRPr lang="en-US" sz="2000" dirty="0"/>
          </a:p>
          <a:p>
            <a:pPr lvl="1"/>
            <a:r>
              <a:rPr lang="en-US" sz="2000" dirty="0"/>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marL="0" indent="0">
              <a:buNone/>
            </a:pPr>
            <a:endParaRPr lang="en-US" sz="1200" dirty="0"/>
          </a:p>
        </p:txBody>
      </p:sp>
    </p:spTree>
    <p:extLst>
      <p:ext uri="{BB962C8B-B14F-4D97-AF65-F5344CB8AC3E}">
        <p14:creationId xmlns:p14="http://schemas.microsoft.com/office/powerpoint/2010/main" val="218580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a:xfrm>
            <a:off x="265471" y="1317523"/>
            <a:ext cx="11088329" cy="4859440"/>
          </a:xfrm>
        </p:spPr>
        <p:txBody>
          <a:bodyPr>
            <a:noAutofit/>
          </a:bodyPr>
          <a:lstStyle/>
          <a:p>
            <a:r>
              <a:rPr lang="en-IN" sz="1800" dirty="0"/>
              <a:t>The thundering herd</a:t>
            </a:r>
          </a:p>
          <a:p>
            <a:pPr marL="0" indent="0">
              <a:buNone/>
            </a:pPr>
            <a:r>
              <a:rPr lang="en-US" sz="1800" dirty="0"/>
              <a:t>TTLs aside, this effect is also common when adding a new cache node, because the new cache node's memory is empty. In both cases, the solution is to prewarm the cache by following these steps:</a:t>
            </a:r>
          </a:p>
          <a:p>
            <a:endParaRPr lang="en-US" sz="1400" dirty="0"/>
          </a:p>
          <a:p>
            <a:pPr lvl="1"/>
            <a:r>
              <a:rPr lang="en-US" sz="1400" dirty="0"/>
              <a:t>Write a script that performs the same requests that our application will. If it's a web app, this script can be a shell script that hits a set of URLs.</a:t>
            </a:r>
          </a:p>
          <a:p>
            <a:pPr lvl="1"/>
            <a:r>
              <a:rPr lang="en-US" sz="1400" dirty="0"/>
              <a:t>If our app is set up for lazy caching, cache misses will result in cache keys being populated, and the new cache node will fill up.</a:t>
            </a:r>
          </a:p>
          <a:p>
            <a:pPr lvl="1"/>
            <a:r>
              <a:rPr lang="en-US" sz="1400" dirty="0"/>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lvl="1"/>
            <a:r>
              <a:rPr lang="en-US" sz="1400" dirty="0"/>
              <a:t>If we anticipate adding and removing cache nodes on a regular basis, prewarming can be automated by triggering the script to run whenever our app receives a cluster reconfiguration event through Amazon Simple Notification Service (Amazon SNS).</a:t>
            </a:r>
          </a:p>
          <a:p>
            <a:pPr marL="0" indent="0">
              <a:buNone/>
            </a:pPr>
            <a:endParaRPr lang="en-US" sz="1800" dirty="0"/>
          </a:p>
          <a:p>
            <a:pPr marL="0" indent="0">
              <a:buNone/>
            </a:pPr>
            <a:r>
              <a:rPr lang="en-US" sz="1800" dirty="0"/>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p>
          <a:p>
            <a:pPr marL="0" indent="0">
              <a:buNone/>
            </a:pPr>
            <a:r>
              <a:rPr lang="en-US" sz="1800" i="1" dirty="0"/>
              <a:t>	</a:t>
            </a:r>
            <a:r>
              <a:rPr lang="en-US" sz="1800" i="1" dirty="0" err="1"/>
              <a:t>ttl</a:t>
            </a:r>
            <a:r>
              <a:rPr lang="en-US" sz="1800" i="1" dirty="0"/>
              <a:t> = 3600 + (rand() * 120)  /* +/- 2 minutes */ </a:t>
            </a:r>
          </a:p>
          <a:p>
            <a:pPr marL="0" indent="0">
              <a:buNone/>
            </a:pPr>
            <a:endParaRPr lang="en-US" sz="1800" dirty="0"/>
          </a:p>
          <a:p>
            <a:pPr marL="0" indent="0">
              <a:buNone/>
            </a:pPr>
            <a:r>
              <a:rPr lang="en-US" sz="1800" dirty="0"/>
              <a:t>The good news is that only sites at large scale typically have to worry about this level of scaling problem. It's good to be aware of, but it's also a good problem to have</a:t>
            </a:r>
            <a:endParaRPr lang="en-IN" sz="1800" dirty="0"/>
          </a:p>
        </p:txBody>
      </p:sp>
    </p:spTree>
    <p:extLst>
      <p:ext uri="{BB962C8B-B14F-4D97-AF65-F5344CB8AC3E}">
        <p14:creationId xmlns:p14="http://schemas.microsoft.com/office/powerpoint/2010/main" val="371256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5728-54B6-E51F-0AE7-3490A1D49BFF}"/>
              </a:ext>
            </a:extLst>
          </p:cNvPr>
          <p:cNvSpPr>
            <a:spLocks noGrp="1"/>
          </p:cNvSpPr>
          <p:nvPr>
            <p:ph type="title"/>
          </p:nvPr>
        </p:nvSpPr>
        <p:spPr/>
        <p:txBody>
          <a:bodyPr/>
          <a:lstStyle/>
          <a:p>
            <a:r>
              <a:rPr lang="en-US" b="0" i="0" dirty="0">
                <a:solidFill>
                  <a:srgbClr val="232F3E"/>
                </a:solidFill>
                <a:effectLst/>
                <a:latin typeface="AmazonEmberBold"/>
              </a:rPr>
              <a:t>Caching technologies</a:t>
            </a:r>
            <a:br>
              <a:rPr lang="en-US"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9697B2CD-B01E-F1B0-4919-A0D0140C3FA3}"/>
              </a:ext>
            </a:extLst>
          </p:cNvPr>
          <p:cNvSpPr>
            <a:spLocks noGrp="1"/>
          </p:cNvSpPr>
          <p:nvPr>
            <p:ph idx="1"/>
          </p:nvPr>
        </p:nvSpPr>
        <p:spPr/>
        <p:txBody>
          <a:bodyPr>
            <a:normAutofit fontScale="92500" lnSpcReduction="10000"/>
          </a:bodyPr>
          <a:lstStyle/>
          <a:p>
            <a:pPr marL="0" indent="0" algn="l">
              <a:buNone/>
            </a:pPr>
            <a:r>
              <a:rPr lang="en-US" sz="2200" b="0" i="0" dirty="0">
                <a:effectLst/>
              </a:rPr>
              <a:t>The most popular caching technologies are in the in-memory Key-Value category of NoSQL databases. </a:t>
            </a:r>
          </a:p>
          <a:p>
            <a:pPr algn="l"/>
            <a:r>
              <a:rPr lang="en-US" sz="2200" b="0" i="0" dirty="0">
                <a:effectLst/>
              </a:rPr>
              <a:t>An in-memory key-value store is a NoSQL database optimized for read-heavy application workloads (such as social networking, gaming, media sharing and Q&amp;A portals) or compute-intensive workloads (such as a recommendation engine). </a:t>
            </a:r>
          </a:p>
          <a:p>
            <a:pPr algn="l"/>
            <a:r>
              <a:rPr lang="en-US" sz="2200" b="0" i="0" dirty="0">
                <a:effectLst/>
              </a:rPr>
              <a:t>Two key benefits make in-memory key-value stores popular as caching solutions – speed and simplicity. </a:t>
            </a:r>
          </a:p>
          <a:p>
            <a:pPr algn="l"/>
            <a:r>
              <a:rPr lang="en-US" sz="2200" b="0" i="0" dirty="0">
                <a:effectLst/>
              </a:rPr>
              <a:t>Key value stores don’t have complex query or aggregation logic, making queries fast. The in-memory key-value stores are especially fast due to them utilizing memory rather than slower disk. </a:t>
            </a:r>
          </a:p>
          <a:p>
            <a:pPr algn="l"/>
            <a:endParaRPr lang="en-US" sz="2200" b="0" i="0" dirty="0">
              <a:effectLst/>
            </a:endParaRPr>
          </a:p>
          <a:p>
            <a:pPr marL="0" indent="0" algn="l">
              <a:buNone/>
            </a:pPr>
            <a:r>
              <a:rPr lang="en-US" sz="2200" b="0" i="0" dirty="0">
                <a:effectLst/>
              </a:rPr>
              <a:t>In addition, their simplicity makes them easy to master and utilize. There are numerous key-value technologies available on the market, many of them could be used as caching solutions. </a:t>
            </a:r>
          </a:p>
          <a:p>
            <a:pPr marL="0" indent="0" algn="l">
              <a:buNone/>
            </a:pPr>
            <a:r>
              <a:rPr lang="en-US" sz="2200" b="0" i="0" dirty="0">
                <a:effectLst/>
              </a:rPr>
              <a:t>Two highly popular in-memory key-value stores are Memcached and Redis. </a:t>
            </a:r>
            <a:endParaRPr lang="en-IN" dirty="0"/>
          </a:p>
        </p:txBody>
      </p:sp>
    </p:spTree>
    <p:extLst>
      <p:ext uri="{BB962C8B-B14F-4D97-AF65-F5344CB8AC3E}">
        <p14:creationId xmlns:p14="http://schemas.microsoft.com/office/powerpoint/2010/main" val="3161124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221-D717-F6CB-2814-B7EC867A69E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DF822F2-254A-78B3-669C-6951438DD580}"/>
              </a:ext>
            </a:extLst>
          </p:cNvPr>
          <p:cNvSpPr>
            <a:spLocks noGrp="1"/>
          </p:cNvSpPr>
          <p:nvPr>
            <p:ph idx="1"/>
          </p:nvPr>
        </p:nvSpPr>
        <p:spPr/>
        <p:txBody>
          <a:bodyPr>
            <a:normAutofit lnSpcReduction="10000"/>
          </a:bodyPr>
          <a:lstStyle/>
          <a:p>
            <a:r>
              <a:rPr lang="en-US" sz="1600" b="0" i="0" dirty="0">
                <a:solidFill>
                  <a:srgbClr val="212121"/>
                </a:solidFill>
                <a:effectLst/>
              </a:rPr>
              <a:t>In the </a:t>
            </a:r>
            <a:r>
              <a:rPr lang="en-US" sz="1600" dirty="0">
                <a:solidFill>
                  <a:srgbClr val="212121"/>
                </a:solidFill>
              </a:rPr>
              <a:t>demo we will see that how </a:t>
            </a:r>
            <a:r>
              <a:rPr lang="en-US" sz="1600" b="0" i="0" dirty="0">
                <a:solidFill>
                  <a:srgbClr val="212121"/>
                </a:solidFill>
                <a:effectLst/>
              </a:rPr>
              <a:t>we could improve the performance of our application with </a:t>
            </a:r>
            <a:r>
              <a:rPr lang="en-US" sz="1600" b="1" i="1" dirty="0">
                <a:solidFill>
                  <a:srgbClr val="212121"/>
                </a:solidFill>
                <a:effectLst/>
              </a:rPr>
              <a:t>Spring </a:t>
            </a:r>
            <a:r>
              <a:rPr lang="en-US" sz="1600" b="1" i="1" dirty="0" err="1">
                <a:solidFill>
                  <a:srgbClr val="212121"/>
                </a:solidFill>
                <a:effectLst/>
              </a:rPr>
              <a:t>WebFlux</a:t>
            </a:r>
            <a:r>
              <a:rPr lang="en-US" sz="1600" b="1" i="1" dirty="0">
                <a:solidFill>
                  <a:srgbClr val="212121"/>
                </a:solidFill>
                <a:effectLst/>
              </a:rPr>
              <a:t> Redis </a:t>
            </a:r>
            <a:r>
              <a:rPr lang="en-US" sz="1600" b="0" i="0" dirty="0">
                <a:solidFill>
                  <a:srgbClr val="212121"/>
                </a:solidFill>
                <a:effectLst/>
              </a:rPr>
              <a:t>Integration</a:t>
            </a:r>
          </a:p>
          <a:p>
            <a:r>
              <a:rPr lang="en-US" sz="1600" dirty="0"/>
              <a:t>Redis stands for Remote Dictionary Server.  It is an in-memory, fastest NoSQL DB primarily used for caching the frequently used data. It also has so many other features which we talk.</a:t>
            </a:r>
          </a:p>
          <a:p>
            <a:endParaRPr lang="en-US" sz="1600" dirty="0"/>
          </a:p>
          <a:p>
            <a:r>
              <a:rPr lang="en-US" sz="1600" dirty="0"/>
              <a:t>In the Microservices architecture, we might some services and they talk to each other to get the tasks done! In some cases, some Microservices might receive a lot of GET requests to get specific information about a resource. </a:t>
            </a:r>
          </a:p>
          <a:p>
            <a:r>
              <a:rPr lang="en-US" sz="1600" dirty="0"/>
              <a:t>For example, a product-service might get frequent requests to get some product information. Instead of fetching the product information every time from DB, the Microservice might want to cache this information – so that we could avoid unnecessary DB calls which involves multiple table joins.</a:t>
            </a:r>
          </a:p>
          <a:p>
            <a:r>
              <a:rPr lang="en-US" sz="1600" dirty="0"/>
              <a:t>A microservice might cache this information in its local memory. But when we run multiple run instances of a same service, each and every instance has to store the information locally. But if the product information is updated, then we need to find a strategy to clear every instances local cache for the product. It is more challenging.</a:t>
            </a:r>
          </a:p>
          <a:p>
            <a:endParaRPr lang="en-US" sz="1600" dirty="0"/>
          </a:p>
          <a:p>
            <a:r>
              <a:rPr lang="en-US" sz="1600" dirty="0"/>
              <a:t>For microservices architecture, a distributed cache would be a better choice. This is where Spring </a:t>
            </a:r>
            <a:r>
              <a:rPr lang="en-US" sz="1600" dirty="0" err="1"/>
              <a:t>Webflux</a:t>
            </a:r>
            <a:r>
              <a:rPr lang="en-US" sz="1600" dirty="0"/>
              <a:t> Redis integration helps.</a:t>
            </a:r>
          </a:p>
        </p:txBody>
      </p:sp>
    </p:spTree>
    <p:extLst>
      <p:ext uri="{BB962C8B-B14F-4D97-AF65-F5344CB8AC3E}">
        <p14:creationId xmlns:p14="http://schemas.microsoft.com/office/powerpoint/2010/main" val="139809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221-D717-F6CB-2814-B7EC867A69E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DF822F2-254A-78B3-669C-6951438DD580}"/>
              </a:ext>
            </a:extLst>
          </p:cNvPr>
          <p:cNvSpPr>
            <a:spLocks noGrp="1"/>
          </p:cNvSpPr>
          <p:nvPr>
            <p:ph idx="1"/>
          </p:nvPr>
        </p:nvSpPr>
        <p:spPr/>
        <p:txBody>
          <a:bodyPr>
            <a:normAutofit lnSpcReduction="10000"/>
          </a:bodyPr>
          <a:lstStyle/>
          <a:p>
            <a:r>
              <a:rPr lang="en-US" sz="1600" dirty="0"/>
              <a:t>Sample Application</a:t>
            </a:r>
          </a:p>
          <a:p>
            <a:pPr lvl="1"/>
            <a:r>
              <a:rPr lang="en-US" sz="1600" dirty="0"/>
              <a:t>Let’s consider a simple application, </a:t>
            </a:r>
            <a:r>
              <a:rPr lang="en-US" sz="1600" b="1" dirty="0"/>
              <a:t>product-service</a:t>
            </a:r>
            <a:r>
              <a:rPr lang="en-US" sz="1600" dirty="0"/>
              <a:t> which is responsible for providing product information based on the given id. Our underlying data source for the product service is a PostgreSQL DB. Our application will expose 2 APIs.</a:t>
            </a:r>
          </a:p>
          <a:p>
            <a:endParaRPr lang="en-US" sz="1600" dirty="0"/>
          </a:p>
          <a:p>
            <a:r>
              <a:rPr lang="en-US" sz="1600" b="1" dirty="0"/>
              <a:t>GET</a:t>
            </a:r>
          </a:p>
          <a:p>
            <a:pPr lvl="1"/>
            <a:r>
              <a:rPr lang="en-US" sz="1600" dirty="0"/>
              <a:t>API to provide the product info for the given product id</a:t>
            </a:r>
          </a:p>
          <a:p>
            <a:r>
              <a:rPr lang="en-US" sz="1600" b="1" dirty="0"/>
              <a:t>PATCH</a:t>
            </a:r>
          </a:p>
          <a:p>
            <a:pPr lvl="1"/>
            <a:r>
              <a:rPr lang="en-US" sz="1600" dirty="0"/>
              <a:t>API to update some product information.</a:t>
            </a:r>
          </a:p>
          <a:p>
            <a:r>
              <a:rPr lang="en-US" sz="1600" b="1" dirty="0"/>
              <a:t>Database Setup:</a:t>
            </a:r>
          </a:p>
          <a:p>
            <a:pPr lvl="1"/>
            <a:r>
              <a:rPr lang="en-US" sz="1600" dirty="0"/>
              <a:t>I use below docker-compose file to setup Postgres.</a:t>
            </a:r>
          </a:p>
          <a:p>
            <a:pPr lvl="2"/>
            <a:r>
              <a:rPr lang="en-US" sz="1600" dirty="0"/>
              <a:t>I have done volume-mapping to store the data on the disk under ‘data’ directory.</a:t>
            </a:r>
          </a:p>
          <a:p>
            <a:pPr lvl="2"/>
            <a:r>
              <a:rPr lang="en-US" sz="1600" dirty="0"/>
              <a:t>There is also a file called ‘</a:t>
            </a:r>
            <a:r>
              <a:rPr lang="en-US" sz="1600" dirty="0" err="1"/>
              <a:t>init.sql</a:t>
            </a:r>
            <a:r>
              <a:rPr lang="en-US" sz="1600" dirty="0"/>
              <a:t>‘ to create a table when the </a:t>
            </a:r>
            <a:r>
              <a:rPr lang="en-US" sz="1600" dirty="0" err="1"/>
              <a:t>db</a:t>
            </a:r>
            <a:r>
              <a:rPr lang="en-US" sz="1600" dirty="0"/>
              <a:t> server starts up.</a:t>
            </a:r>
          </a:p>
          <a:p>
            <a:pPr marL="914400" lvl="2" indent="0">
              <a:buNone/>
            </a:pPr>
            <a:endParaRPr lang="en-US" sz="1600" dirty="0"/>
          </a:p>
          <a:p>
            <a:pPr marL="914400" lvl="2" indent="0">
              <a:buNone/>
            </a:pPr>
            <a:r>
              <a:rPr lang="en-US" sz="1600" dirty="0"/>
              <a:t>See the </a:t>
            </a:r>
            <a:r>
              <a:rPr lang="en-US" sz="1600" dirty="0" err="1"/>
              <a:t>init.sql</a:t>
            </a:r>
            <a:r>
              <a:rPr lang="en-US" sz="1600" dirty="0"/>
              <a:t> and docker </a:t>
            </a:r>
            <a:r>
              <a:rPr lang="en-US" sz="1600" dirty="0" err="1"/>
              <a:t>compose.yaml</a:t>
            </a:r>
            <a:r>
              <a:rPr lang="en-US" sz="1600" dirty="0"/>
              <a:t> file for details</a:t>
            </a:r>
          </a:p>
          <a:p>
            <a:pPr marL="914400" lvl="2" indent="0">
              <a:buNone/>
            </a:pPr>
            <a:endParaRPr lang="en-US" sz="1600" dirty="0"/>
          </a:p>
        </p:txBody>
      </p:sp>
    </p:spTree>
    <p:extLst>
      <p:ext uri="{BB962C8B-B14F-4D97-AF65-F5344CB8AC3E}">
        <p14:creationId xmlns:p14="http://schemas.microsoft.com/office/powerpoint/2010/main" val="86144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E629-F7BA-79EC-5BCA-E258F89DEF76}"/>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BA699587-EF2C-D161-3532-922C9E30E976}"/>
              </a:ext>
            </a:extLst>
          </p:cNvPr>
          <p:cNvSpPr>
            <a:spLocks noGrp="1"/>
          </p:cNvSpPr>
          <p:nvPr>
            <p:ph idx="1"/>
          </p:nvPr>
        </p:nvSpPr>
        <p:spPr/>
        <p:txBody>
          <a:bodyPr>
            <a:normAutofit fontScale="85000" lnSpcReduction="20000"/>
          </a:bodyPr>
          <a:lstStyle/>
          <a:p>
            <a:r>
              <a:rPr lang="en-US" b="1" dirty="0"/>
              <a:t>Spring </a:t>
            </a:r>
            <a:r>
              <a:rPr lang="en-US" b="1" dirty="0" err="1"/>
              <a:t>WebFlux</a:t>
            </a:r>
            <a:r>
              <a:rPr lang="en-US" b="1" dirty="0"/>
              <a:t> Redis – Project Setup:</a:t>
            </a:r>
          </a:p>
          <a:p>
            <a:pPr lvl="1"/>
            <a:r>
              <a:rPr lang="en-US" dirty="0"/>
              <a:t>Let’s first create our application with the following dependencies.</a:t>
            </a:r>
          </a:p>
          <a:p>
            <a:pPr lvl="1"/>
            <a:r>
              <a:rPr lang="en-US" dirty="0"/>
              <a:t>Then create:</a:t>
            </a:r>
          </a:p>
          <a:p>
            <a:pPr lvl="1"/>
            <a:r>
              <a:rPr lang="en-IN" b="0" i="0" dirty="0">
                <a:solidFill>
                  <a:srgbClr val="212121"/>
                </a:solidFill>
                <a:effectLst/>
                <a:latin typeface="Catamaran-Regular"/>
              </a:rPr>
              <a:t>Product Entity</a:t>
            </a:r>
          </a:p>
          <a:p>
            <a:pPr lvl="1"/>
            <a:r>
              <a:rPr lang="en-US" dirty="0"/>
              <a:t>Product Repository</a:t>
            </a:r>
          </a:p>
          <a:p>
            <a:pPr lvl="1"/>
            <a:r>
              <a:rPr lang="en-US" dirty="0"/>
              <a:t>Product DTO</a:t>
            </a:r>
          </a:p>
          <a:p>
            <a:pPr lvl="1"/>
            <a:r>
              <a:rPr lang="en-US" dirty="0"/>
              <a:t>Entity to DTO convert util</a:t>
            </a:r>
          </a:p>
          <a:p>
            <a:pPr lvl="1"/>
            <a:r>
              <a:rPr lang="en-IN" b="0" i="0" dirty="0">
                <a:solidFill>
                  <a:srgbClr val="212121"/>
                </a:solidFill>
                <a:effectLst/>
                <a:latin typeface="Catamaran-Regular"/>
              </a:rPr>
              <a:t>Product Controller</a:t>
            </a:r>
          </a:p>
          <a:p>
            <a:pPr lvl="1"/>
            <a:r>
              <a:rPr lang="en-US" dirty="0" err="1"/>
              <a:t>application.properties</a:t>
            </a:r>
            <a:endParaRPr lang="en-US" dirty="0"/>
          </a:p>
          <a:p>
            <a:pPr lvl="1"/>
            <a:r>
              <a:rPr lang="en-US" dirty="0"/>
              <a:t>Product Service Interface</a:t>
            </a:r>
          </a:p>
          <a:p>
            <a:pPr marL="457200" lvl="1" indent="0">
              <a:buNone/>
            </a:pPr>
            <a:r>
              <a:rPr lang="en-US" dirty="0"/>
              <a:t>We are going to provide 2 different implementations for the above product service.</a:t>
            </a:r>
          </a:p>
          <a:p>
            <a:pPr lvl="2"/>
            <a:r>
              <a:rPr lang="en-US" dirty="0" err="1"/>
              <a:t>ProductServiceWithNoCache</a:t>
            </a:r>
            <a:r>
              <a:rPr lang="en-US" dirty="0"/>
              <a:t> (An implementation which does not use Redis. Always talks to the DB)</a:t>
            </a:r>
          </a:p>
          <a:p>
            <a:pPr lvl="2"/>
            <a:r>
              <a:rPr lang="en-US" dirty="0" err="1"/>
              <a:t>ProductServiceWithRedisCache</a:t>
            </a:r>
            <a:r>
              <a:rPr lang="en-US" dirty="0"/>
              <a:t> (An implementation which uses Redis Cache)</a:t>
            </a:r>
          </a:p>
          <a:p>
            <a:pPr marL="457200" lvl="1" indent="0">
              <a:buNone/>
            </a:pPr>
            <a:r>
              <a:rPr lang="en-US" dirty="0" err="1"/>
              <a:t>ProductServiceWithNoCache</a:t>
            </a:r>
            <a:r>
              <a:rPr lang="en-US" dirty="0"/>
              <a:t> implementation</a:t>
            </a:r>
          </a:p>
          <a:p>
            <a:pPr lvl="2"/>
            <a:r>
              <a:rPr lang="en-US" dirty="0"/>
              <a:t>It is enabled when the property </a:t>
            </a:r>
            <a:r>
              <a:rPr lang="en-US" dirty="0" err="1"/>
              <a:t>cache.enabled</a:t>
            </a:r>
            <a:r>
              <a:rPr lang="en-US" dirty="0"/>
              <a:t> is set to false.</a:t>
            </a:r>
            <a:endParaRPr lang="en-IN" dirty="0"/>
          </a:p>
        </p:txBody>
      </p:sp>
      <p:pic>
        <p:nvPicPr>
          <p:cNvPr id="1026" name="Picture 2" descr="spring webflux redis">
            <a:extLst>
              <a:ext uri="{FF2B5EF4-FFF2-40B4-BE49-F238E27FC236}">
                <a16:creationId xmlns:a16="http://schemas.microsoft.com/office/drawing/2014/main" id="{B87F3542-734A-9D2E-570C-E0A1D0B1F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873" y="2285385"/>
            <a:ext cx="3342873" cy="228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685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4482-5805-1404-7C62-D46A5BCA3518}"/>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E256C606-7575-BB9D-DF67-76C435B1873D}"/>
              </a:ext>
            </a:extLst>
          </p:cNvPr>
          <p:cNvSpPr>
            <a:spLocks noGrp="1"/>
          </p:cNvSpPr>
          <p:nvPr>
            <p:ph idx="1"/>
          </p:nvPr>
        </p:nvSpPr>
        <p:spPr/>
        <p:txBody>
          <a:bodyPr>
            <a:normAutofit fontScale="70000" lnSpcReduction="20000"/>
          </a:bodyPr>
          <a:lstStyle/>
          <a:p>
            <a:r>
              <a:rPr lang="en-US" dirty="0" err="1"/>
              <a:t>ProductServiceWithRedisCache</a:t>
            </a:r>
            <a:r>
              <a:rPr lang="en-US" dirty="0"/>
              <a:t> implementation</a:t>
            </a:r>
          </a:p>
          <a:p>
            <a:pPr lvl="1"/>
            <a:r>
              <a:rPr lang="en-US" dirty="0"/>
              <a:t>It is enabled when the property </a:t>
            </a:r>
            <a:r>
              <a:rPr lang="en-US" dirty="0" err="1"/>
              <a:t>cache.enabled</a:t>
            </a:r>
            <a:r>
              <a:rPr lang="en-US" dirty="0"/>
              <a:t> is set to true.</a:t>
            </a:r>
          </a:p>
          <a:p>
            <a:pPr lvl="1"/>
            <a:r>
              <a:rPr lang="en-US" dirty="0"/>
              <a:t>It simply extends the </a:t>
            </a:r>
            <a:r>
              <a:rPr lang="en-US" dirty="0" err="1"/>
              <a:t>NoCache</a:t>
            </a:r>
            <a:r>
              <a:rPr lang="en-US" dirty="0"/>
              <a:t> service.</a:t>
            </a:r>
          </a:p>
          <a:p>
            <a:pPr lvl="1"/>
            <a:r>
              <a:rPr lang="en-US" dirty="0"/>
              <a:t>When we receive the GET request, we would first check the cache, if it is present, we would simply return it. Otherwise, we would query the DB and store in the cache for future use.</a:t>
            </a:r>
          </a:p>
          <a:p>
            <a:pPr lvl="1"/>
            <a:r>
              <a:rPr lang="en-US" dirty="0"/>
              <a:t>When we receive any PUT/PATCH/DELETE request, we would update the DB first and then we clear the cache immediately. This is important. Otherwise we would serve stale data.</a:t>
            </a:r>
          </a:p>
          <a:p>
            <a:pPr marL="457200" lvl="1" indent="0">
              <a:buNone/>
            </a:pPr>
            <a:endParaRPr lang="en-US" dirty="0"/>
          </a:p>
          <a:p>
            <a:pPr marL="457200" lvl="1" indent="0">
              <a:buNone/>
            </a:pPr>
            <a:r>
              <a:rPr lang="en-US" b="0" i="0" dirty="0">
                <a:solidFill>
                  <a:srgbClr val="212121"/>
                </a:solidFill>
                <a:effectLst/>
                <a:latin typeface="Catamaran-Regular"/>
              </a:rPr>
              <a:t>Run the application. Send a Get request and verify the response to see if everything works as expected.</a:t>
            </a:r>
          </a:p>
          <a:p>
            <a:pPr marL="914400" lvl="2" indent="0">
              <a:buNone/>
            </a:pPr>
            <a:r>
              <a:rPr lang="fr-FR" dirty="0"/>
              <a:t>// http://localhost:8080/product/2</a:t>
            </a:r>
          </a:p>
          <a:p>
            <a:pPr marL="914400" lvl="2" indent="0">
              <a:buNone/>
            </a:pPr>
            <a:endParaRPr lang="fr-FR" dirty="0"/>
          </a:p>
          <a:p>
            <a:pPr marL="914400" lvl="2" indent="0">
              <a:buNone/>
            </a:pPr>
            <a:r>
              <a:rPr lang="fr-FR" dirty="0"/>
              <a:t>{</a:t>
            </a:r>
          </a:p>
          <a:p>
            <a:pPr marL="914400" lvl="2" indent="0">
              <a:buNone/>
            </a:pPr>
            <a:r>
              <a:rPr lang="fr-FR" dirty="0"/>
              <a:t>   "id":2,</a:t>
            </a:r>
          </a:p>
          <a:p>
            <a:pPr marL="914400" lvl="2" indent="0">
              <a:buNone/>
            </a:pPr>
            <a:r>
              <a:rPr lang="fr-FR" dirty="0"/>
              <a:t>   "description":"Product2",</a:t>
            </a:r>
          </a:p>
          <a:p>
            <a:pPr marL="914400" lvl="2" indent="0">
              <a:buNone/>
            </a:pPr>
            <a:r>
              <a:rPr lang="fr-FR" dirty="0"/>
              <a:t>   "price":1297,</a:t>
            </a:r>
          </a:p>
          <a:p>
            <a:pPr marL="914400" lvl="2" indent="0">
              <a:buNone/>
            </a:pPr>
            <a:r>
              <a:rPr lang="fr-FR" dirty="0"/>
              <a:t>   "quantityAvailable":69</a:t>
            </a:r>
          </a:p>
          <a:p>
            <a:pPr marL="914400" lvl="2" indent="0">
              <a:buNone/>
            </a:pPr>
            <a:r>
              <a:rPr lang="fr-FR" dirty="0"/>
              <a:t>}</a:t>
            </a:r>
            <a:endParaRPr lang="en-US" dirty="0"/>
          </a:p>
          <a:p>
            <a:pPr lvl="1"/>
            <a:endParaRPr lang="en-US" dirty="0"/>
          </a:p>
        </p:txBody>
      </p:sp>
    </p:spTree>
    <p:extLst>
      <p:ext uri="{BB962C8B-B14F-4D97-AF65-F5344CB8AC3E}">
        <p14:creationId xmlns:p14="http://schemas.microsoft.com/office/powerpoint/2010/main" val="1684663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1E8E-B444-43A7-D90C-34E0A1C90E2C}"/>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CB284420-644C-8941-B3A4-4E7DA109EAC4}"/>
              </a:ext>
            </a:extLst>
          </p:cNvPr>
          <p:cNvSpPr>
            <a:spLocks noGrp="1"/>
          </p:cNvSpPr>
          <p:nvPr>
            <p:ph idx="1"/>
          </p:nvPr>
        </p:nvSpPr>
        <p:spPr/>
        <p:txBody>
          <a:bodyPr>
            <a:normAutofit/>
          </a:bodyPr>
          <a:lstStyle/>
          <a:p>
            <a:r>
              <a:rPr lang="en-US" sz="1800" dirty="0"/>
              <a:t>Performance Run 1:</a:t>
            </a:r>
          </a:p>
          <a:p>
            <a:pPr lvl="1"/>
            <a:r>
              <a:rPr lang="en-US" sz="1800" dirty="0"/>
              <a:t>In our first performance test, We are not going to enable cache. So </a:t>
            </a:r>
            <a:r>
              <a:rPr lang="en-US" sz="1800" b="1" dirty="0" err="1"/>
              <a:t>cache.enabled</a:t>
            </a:r>
            <a:r>
              <a:rPr lang="en-US" sz="1800" dirty="0"/>
              <a:t> will be set to </a:t>
            </a:r>
            <a:r>
              <a:rPr lang="en-US" sz="1800" b="1" dirty="0"/>
              <a:t>false</a:t>
            </a:r>
            <a:r>
              <a:rPr lang="en-US" sz="1800" dirty="0"/>
              <a:t>. The application will talk to DB directly for all the GET/PATCH requests.</a:t>
            </a:r>
          </a:p>
          <a:p>
            <a:pPr lvl="1"/>
            <a:endParaRPr lang="en-US" sz="1800" dirty="0"/>
          </a:p>
          <a:p>
            <a:pPr lvl="1"/>
            <a:endParaRPr lang="en-US" sz="1800" dirty="0"/>
          </a:p>
          <a:p>
            <a:pPr lvl="1"/>
            <a:endParaRPr lang="en-US" sz="1800" dirty="0"/>
          </a:p>
          <a:p>
            <a:pPr lvl="1"/>
            <a:endParaRPr lang="en-US" sz="1800" dirty="0"/>
          </a:p>
          <a:p>
            <a:pPr lvl="1"/>
            <a:endParaRPr lang="en-US" sz="1800" dirty="0"/>
          </a:p>
          <a:p>
            <a:pPr algn="l" fontAlgn="base">
              <a:buFont typeface="Arial" panose="020B0604020202020204" pitchFamily="34" charset="0"/>
              <a:buChar char="•"/>
            </a:pPr>
            <a:r>
              <a:rPr lang="en-US" sz="1800" b="0" i="0" dirty="0">
                <a:solidFill>
                  <a:srgbClr val="212121"/>
                </a:solidFill>
                <a:effectLst/>
              </a:rPr>
              <a:t>I created a simple performance test script using JMeter. I will be testing the application with below workload. There will be 200 concurrent users load.</a:t>
            </a:r>
          </a:p>
          <a:p>
            <a:pPr marL="742950" lvl="1" indent="-285750" algn="l" fontAlgn="base">
              <a:buFont typeface="Arial" panose="020B0604020202020204" pitchFamily="34" charset="0"/>
              <a:buChar char="•"/>
            </a:pPr>
            <a:r>
              <a:rPr lang="en-US" sz="1800" b="0" i="0" dirty="0">
                <a:solidFill>
                  <a:srgbClr val="212121"/>
                </a:solidFill>
                <a:effectLst/>
              </a:rPr>
              <a:t>180 concurrent users would be accessing the application – call the GET product request for a random product id.</a:t>
            </a:r>
          </a:p>
          <a:p>
            <a:pPr marL="742950" lvl="1" indent="-285750" algn="l" fontAlgn="base">
              <a:buFont typeface="Arial" panose="020B0604020202020204" pitchFamily="34" charset="0"/>
              <a:buChar char="•"/>
            </a:pPr>
            <a:r>
              <a:rPr lang="en-US" sz="1800" b="0" i="0" dirty="0">
                <a:solidFill>
                  <a:srgbClr val="212121"/>
                </a:solidFill>
                <a:effectLst/>
              </a:rPr>
              <a:t>20 concurrent requests would be made to the application to update the product available quantity (PATCH)</a:t>
            </a:r>
          </a:p>
          <a:p>
            <a:pPr lvl="1"/>
            <a:endParaRPr lang="en-IN" sz="1800" dirty="0"/>
          </a:p>
        </p:txBody>
      </p:sp>
      <p:pic>
        <p:nvPicPr>
          <p:cNvPr id="3074" name="Picture 2" descr="Screenshot from 2019-11-11 19-06-39">
            <a:extLst>
              <a:ext uri="{FF2B5EF4-FFF2-40B4-BE49-F238E27FC236}">
                <a16:creationId xmlns:a16="http://schemas.microsoft.com/office/drawing/2014/main" id="{C18A52DE-55A5-AF84-A3DD-383F2805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7" y="2630785"/>
            <a:ext cx="5164239" cy="178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14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1E8E-B444-43A7-D90C-34E0A1C90E2C}"/>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CB284420-644C-8941-B3A4-4E7DA109EAC4}"/>
              </a:ext>
            </a:extLst>
          </p:cNvPr>
          <p:cNvSpPr>
            <a:spLocks noGrp="1"/>
          </p:cNvSpPr>
          <p:nvPr>
            <p:ph idx="1"/>
          </p:nvPr>
        </p:nvSpPr>
        <p:spPr/>
        <p:txBody>
          <a:bodyPr>
            <a:normAutofit/>
          </a:bodyPr>
          <a:lstStyle/>
          <a:p>
            <a:r>
              <a:rPr lang="en-US" sz="1800" dirty="0"/>
              <a:t>Performance Run 1:</a:t>
            </a:r>
          </a:p>
          <a:p>
            <a:pPr lvl="1"/>
            <a:endParaRPr lang="en-IN" sz="1800" dirty="0"/>
          </a:p>
        </p:txBody>
      </p:sp>
      <p:pic>
        <p:nvPicPr>
          <p:cNvPr id="4098" name="Picture 2" descr="spring webflux redis">
            <a:extLst>
              <a:ext uri="{FF2B5EF4-FFF2-40B4-BE49-F238E27FC236}">
                <a16:creationId xmlns:a16="http://schemas.microsoft.com/office/drawing/2014/main" id="{6E0508B9-E7DD-7F38-62F2-331F87289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58" y="1850884"/>
            <a:ext cx="5850193" cy="2184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7B50A5-F574-F27B-5933-5C13CDD27E5E}"/>
              </a:ext>
            </a:extLst>
          </p:cNvPr>
          <p:cNvSpPr txBox="1"/>
          <p:nvPr/>
        </p:nvSpPr>
        <p:spPr>
          <a:xfrm>
            <a:off x="589934" y="4479885"/>
            <a:ext cx="10763865" cy="646331"/>
          </a:xfrm>
          <a:prstGeom prst="rect">
            <a:avLst/>
          </a:prstGeom>
          <a:noFill/>
        </p:spPr>
        <p:txBody>
          <a:bodyPr wrap="square">
            <a:spAutoFit/>
          </a:bodyPr>
          <a:lstStyle/>
          <a:p>
            <a:pPr algn="l" fontAlgn="base"/>
            <a:r>
              <a:rPr lang="en-US" b="1" i="0" u="sng" dirty="0">
                <a:solidFill>
                  <a:srgbClr val="212121"/>
                </a:solidFill>
                <a:effectLst/>
                <a:latin typeface="Catamaran-SemiBold"/>
              </a:rPr>
              <a:t>Results:</a:t>
            </a:r>
            <a:endParaRPr lang="en-US" b="0" i="0" dirty="0">
              <a:solidFill>
                <a:srgbClr val="212121"/>
              </a:solidFill>
              <a:effectLst/>
              <a:latin typeface="Catamaran-Regular"/>
            </a:endParaRPr>
          </a:p>
          <a:p>
            <a:pPr algn="l" fontAlgn="base">
              <a:buFont typeface="Arial" panose="020B0604020202020204" pitchFamily="34" charset="0"/>
              <a:buChar char="•"/>
            </a:pPr>
            <a:r>
              <a:rPr lang="en-US" b="0" i="0" dirty="0">
                <a:solidFill>
                  <a:srgbClr val="212121"/>
                </a:solidFill>
                <a:effectLst/>
                <a:latin typeface="Catamaran-Regular"/>
              </a:rPr>
              <a:t>Without caching, our application was able to process ~3850 requests / second.</a:t>
            </a:r>
          </a:p>
        </p:txBody>
      </p:sp>
      <p:pic>
        <p:nvPicPr>
          <p:cNvPr id="4100" name="Picture 4" descr="spring webflux redis">
            <a:extLst>
              <a:ext uri="{FF2B5EF4-FFF2-40B4-BE49-F238E27FC236}">
                <a16:creationId xmlns:a16="http://schemas.microsoft.com/office/drawing/2014/main" id="{D99174F1-9FEE-6292-60E0-830C23F3C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35" y="5379858"/>
            <a:ext cx="12192000"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3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How does Caching work?</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pPr algn="l"/>
            <a:r>
              <a:rPr lang="en-US" b="0" i="0" dirty="0">
                <a:solidFill>
                  <a:srgbClr val="333333"/>
                </a:solidFill>
                <a:effectLst/>
                <a:latin typeface="AmazonEmber"/>
              </a:rPr>
              <a:t>The data in a cache is generally stored in fast access hardware such as RAM (Random-access memory) and may also be used in correlation with a software component.</a:t>
            </a:r>
          </a:p>
          <a:p>
            <a:pPr algn="l"/>
            <a:r>
              <a:rPr lang="en-US" b="0" i="0" dirty="0">
                <a:solidFill>
                  <a:srgbClr val="333333"/>
                </a:solidFill>
                <a:effectLst/>
                <a:latin typeface="AmazonEmber"/>
              </a:rPr>
              <a:t>A cache's primary purpose is to increase data retrieval performance by reducing the need to access the underlying slower storage layer.</a:t>
            </a:r>
          </a:p>
          <a:p>
            <a:pPr algn="l"/>
            <a:r>
              <a:rPr lang="en-US" b="0" i="0" dirty="0">
                <a:solidFill>
                  <a:srgbClr val="333333"/>
                </a:solidFill>
                <a:effectLst/>
                <a:latin typeface="AmazonEmber"/>
              </a:rPr>
              <a:t>Trading off capacity for speed, a cache typically stores a subset of data transiently, in contrast to databases whose data is usually complete and durable.</a:t>
            </a:r>
          </a:p>
          <a:p>
            <a:endParaRPr lang="en-IN" dirty="0"/>
          </a:p>
        </p:txBody>
      </p:sp>
    </p:spTree>
    <p:extLst>
      <p:ext uri="{BB962C8B-B14F-4D97-AF65-F5344CB8AC3E}">
        <p14:creationId xmlns:p14="http://schemas.microsoft.com/office/powerpoint/2010/main" val="1227043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BA50-D892-E48D-12D2-1F34F85F7D6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F60BD88-55A2-2B0B-D532-21D667E7C49B}"/>
              </a:ext>
            </a:extLst>
          </p:cNvPr>
          <p:cNvSpPr>
            <a:spLocks noGrp="1"/>
          </p:cNvSpPr>
          <p:nvPr>
            <p:ph idx="1"/>
          </p:nvPr>
        </p:nvSpPr>
        <p:spPr/>
        <p:txBody>
          <a:bodyPr>
            <a:normAutofit/>
          </a:bodyPr>
          <a:lstStyle/>
          <a:p>
            <a:r>
              <a:rPr lang="en-US" sz="1400" dirty="0"/>
              <a:t>Now let’s see how we can improve performance using Spring </a:t>
            </a:r>
            <a:r>
              <a:rPr lang="en-US" sz="1400" dirty="0" err="1"/>
              <a:t>WebFlux</a:t>
            </a:r>
            <a:r>
              <a:rPr lang="en-US" sz="1400" dirty="0"/>
              <a:t> Redis Integration!</a:t>
            </a:r>
          </a:p>
          <a:p>
            <a:endParaRPr lang="en-US" sz="1400" dirty="0"/>
          </a:p>
          <a:p>
            <a:r>
              <a:rPr lang="en-US" sz="1400" b="0" i="0" dirty="0">
                <a:solidFill>
                  <a:srgbClr val="212121"/>
                </a:solidFill>
                <a:effectLst/>
              </a:rPr>
              <a:t>Let’s bring Redis into our application by adding the </a:t>
            </a:r>
            <a:r>
              <a:rPr lang="en-US" sz="1400" b="0" i="0" dirty="0" err="1">
                <a:solidFill>
                  <a:srgbClr val="212121"/>
                </a:solidFill>
                <a:effectLst/>
              </a:rPr>
              <a:t>redis</a:t>
            </a:r>
            <a:r>
              <a:rPr lang="en-US" sz="1400" b="0" i="0" dirty="0">
                <a:solidFill>
                  <a:srgbClr val="212121"/>
                </a:solidFill>
                <a:effectLst/>
              </a:rPr>
              <a:t> container in our docker-compose </a:t>
            </a:r>
            <a:r>
              <a:rPr lang="en-US" sz="1400" b="0" i="0" dirty="0" err="1">
                <a:solidFill>
                  <a:srgbClr val="212121"/>
                </a:solidFill>
                <a:effectLst/>
              </a:rPr>
              <a:t>yaml</a:t>
            </a:r>
            <a:r>
              <a:rPr lang="en-US" sz="1400" b="0" i="0" dirty="0">
                <a:solidFill>
                  <a:srgbClr val="212121"/>
                </a:solidFill>
                <a:effectLst/>
              </a:rPr>
              <a:t>.</a:t>
            </a:r>
          </a:p>
          <a:p>
            <a:pPr marL="457200" lvl="1" indent="0">
              <a:buNone/>
            </a:pPr>
            <a:r>
              <a:rPr lang="fr-FR" sz="1400" b="1" dirty="0"/>
              <a:t>redis:</a:t>
            </a:r>
          </a:p>
          <a:p>
            <a:pPr marL="457200" lvl="1" indent="0">
              <a:buNone/>
            </a:pPr>
            <a:r>
              <a:rPr lang="fr-FR" sz="1400" b="1" dirty="0"/>
              <a:t>    </a:t>
            </a:r>
            <a:r>
              <a:rPr lang="fr-FR" sz="1400" b="1" dirty="0" err="1"/>
              <a:t>container_name</a:t>
            </a:r>
            <a:r>
              <a:rPr lang="fr-FR" sz="1400" b="1" dirty="0"/>
              <a:t>: redis</a:t>
            </a:r>
          </a:p>
          <a:p>
            <a:pPr marL="457200" lvl="1" indent="0">
              <a:buNone/>
            </a:pPr>
            <a:r>
              <a:rPr lang="fr-FR" sz="1400" b="1" dirty="0"/>
              <a:t>    image: redis</a:t>
            </a:r>
          </a:p>
          <a:p>
            <a:pPr marL="457200" lvl="1" indent="0">
              <a:buNone/>
            </a:pPr>
            <a:r>
              <a:rPr lang="fr-FR" sz="1400" b="1" dirty="0"/>
              <a:t>    ports:</a:t>
            </a:r>
          </a:p>
          <a:p>
            <a:pPr marL="457200" lvl="1" indent="0">
              <a:buNone/>
            </a:pPr>
            <a:r>
              <a:rPr lang="fr-FR" sz="1400" b="1" dirty="0"/>
              <a:t>      - 6379:6379</a:t>
            </a:r>
            <a:endParaRPr lang="en-IN" sz="1400" b="1" dirty="0"/>
          </a:p>
          <a:p>
            <a:pPr marL="457200" lvl="1" indent="0">
              <a:buNone/>
            </a:pPr>
            <a:endParaRPr lang="en-IN" sz="1400" dirty="0"/>
          </a:p>
          <a:p>
            <a:pPr marL="457200" lvl="1" indent="0">
              <a:buNone/>
            </a:pPr>
            <a:r>
              <a:rPr lang="en-US" sz="1400" b="0" i="0" dirty="0">
                <a:solidFill>
                  <a:srgbClr val="212121"/>
                </a:solidFill>
                <a:effectLst/>
              </a:rPr>
              <a:t>The idea here is – The app will check with Redis first before contacting the Postgres &amp; if there is any product update, it would clear the cache to avoid serving stale data!</a:t>
            </a:r>
          </a:p>
          <a:p>
            <a:pPr marL="457200" lvl="1" indent="0">
              <a:buNone/>
            </a:pPr>
            <a:endParaRPr lang="fr-FR" sz="1400" dirty="0"/>
          </a:p>
          <a:p>
            <a:pPr marL="457200" lvl="1" indent="0">
              <a:buNone/>
            </a:pPr>
            <a:r>
              <a:rPr lang="en-US" sz="1400" dirty="0"/>
              <a:t>Restart the application by enabling the cache as shown here.</a:t>
            </a:r>
          </a:p>
          <a:p>
            <a:pPr marL="457200" lvl="1" indent="0">
              <a:buNone/>
            </a:pPr>
            <a:r>
              <a:rPr lang="fr-FR" sz="1400" dirty="0"/>
              <a:t>	</a:t>
            </a:r>
            <a:r>
              <a:rPr lang="fr-FR" sz="1400" dirty="0" err="1"/>
              <a:t>cache.enabled</a:t>
            </a:r>
            <a:r>
              <a:rPr lang="fr-FR" sz="1400" dirty="0"/>
              <a:t>=</a:t>
            </a:r>
            <a:r>
              <a:rPr lang="fr-FR" sz="1400" dirty="0" err="1"/>
              <a:t>true</a:t>
            </a:r>
            <a:endParaRPr lang="fr-FR" sz="1400" dirty="0"/>
          </a:p>
          <a:p>
            <a:pPr marL="457200" lvl="1" indent="0">
              <a:buNone/>
            </a:pPr>
            <a:r>
              <a:rPr lang="en-US" sz="1400" dirty="0"/>
              <a:t>Now at this point, Spring </a:t>
            </a:r>
            <a:r>
              <a:rPr lang="en-US" sz="1400" dirty="0" err="1"/>
              <a:t>WebFlux</a:t>
            </a:r>
            <a:r>
              <a:rPr lang="en-US" sz="1400" dirty="0"/>
              <a:t> is ready to use Redis for caching.</a:t>
            </a:r>
            <a:endParaRPr lang="fr-FR" sz="1400" dirty="0"/>
          </a:p>
        </p:txBody>
      </p:sp>
      <p:pic>
        <p:nvPicPr>
          <p:cNvPr id="5122" name="Picture 2" descr="spring boot redis">
            <a:extLst>
              <a:ext uri="{FF2B5EF4-FFF2-40B4-BE49-F238E27FC236}">
                <a16:creationId xmlns:a16="http://schemas.microsoft.com/office/drawing/2014/main" id="{C1C28B3F-6F7A-0967-7C31-B645707F4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261" y="4487199"/>
            <a:ext cx="4240314" cy="237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32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C99F-B905-0B99-3E44-243F63D82F94}"/>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EB6383FA-1BCF-F9BE-F341-E3DE89BBFC20}"/>
              </a:ext>
            </a:extLst>
          </p:cNvPr>
          <p:cNvSpPr>
            <a:spLocks noGrp="1"/>
          </p:cNvSpPr>
          <p:nvPr>
            <p:ph idx="1"/>
          </p:nvPr>
        </p:nvSpPr>
        <p:spPr/>
        <p:txBody>
          <a:bodyPr/>
          <a:lstStyle/>
          <a:p>
            <a:r>
              <a:rPr lang="en-US" b="1" dirty="0"/>
              <a:t>Performance Run 2:</a:t>
            </a:r>
          </a:p>
          <a:p>
            <a:pPr lvl="1"/>
            <a:r>
              <a:rPr lang="en-US" dirty="0"/>
              <a:t>I reran the same performance test. If you see the result, The performance of our application has increased tremendously. Our application was able to process more than ~16000 requests / second just by adding Redis!</a:t>
            </a:r>
          </a:p>
          <a:p>
            <a:pPr lvl="1"/>
            <a:endParaRPr lang="en-IN" dirty="0"/>
          </a:p>
        </p:txBody>
      </p:sp>
      <p:pic>
        <p:nvPicPr>
          <p:cNvPr id="6146" name="Picture 2" descr="spring webflux redis">
            <a:extLst>
              <a:ext uri="{FF2B5EF4-FFF2-40B4-BE49-F238E27FC236}">
                <a16:creationId xmlns:a16="http://schemas.microsoft.com/office/drawing/2014/main" id="{A5FFD21D-FD0F-2F3C-C67B-4274B55D2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4" y="4001294"/>
            <a:ext cx="121920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46D9-7456-9845-E2FD-095A17CECD3A}"/>
              </a:ext>
            </a:extLst>
          </p:cNvPr>
          <p:cNvSpPr>
            <a:spLocks noGrp="1"/>
          </p:cNvSpPr>
          <p:nvPr>
            <p:ph type="title"/>
          </p:nvPr>
        </p:nvSpPr>
        <p:spPr/>
        <p:txBody>
          <a:bodyPr/>
          <a:lstStyle/>
          <a:p>
            <a:r>
              <a:rPr lang="en-IN" dirty="0"/>
              <a:t>Working of caching </a:t>
            </a:r>
          </a:p>
        </p:txBody>
      </p:sp>
      <p:graphicFrame>
        <p:nvGraphicFramePr>
          <p:cNvPr id="4" name="Content Placeholder 3">
            <a:extLst>
              <a:ext uri="{FF2B5EF4-FFF2-40B4-BE49-F238E27FC236}">
                <a16:creationId xmlns:a16="http://schemas.microsoft.com/office/drawing/2014/main" id="{8719C69B-9981-D8B5-68AC-FDC793926A0C}"/>
              </a:ext>
            </a:extLst>
          </p:cNvPr>
          <p:cNvGraphicFramePr>
            <a:graphicFrameLocks noGrp="1"/>
          </p:cNvGraphicFramePr>
          <p:nvPr>
            <p:ph idx="1"/>
            <p:extLst>
              <p:ext uri="{D42A27DB-BD31-4B8C-83A1-F6EECF244321}">
                <p14:modId xmlns:p14="http://schemas.microsoft.com/office/powerpoint/2010/main" val="634341872"/>
              </p:ext>
            </p:extLst>
          </p:nvPr>
        </p:nvGraphicFramePr>
        <p:xfrm>
          <a:off x="279719" y="3981802"/>
          <a:ext cx="11710575" cy="2789183"/>
        </p:xfrm>
        <a:graphic>
          <a:graphicData uri="http://schemas.openxmlformats.org/drawingml/2006/table">
            <a:tbl>
              <a:tblPr/>
              <a:tblGrid>
                <a:gridCol w="952876">
                  <a:extLst>
                    <a:ext uri="{9D8B030D-6E8A-4147-A177-3AD203B41FA5}">
                      <a16:colId xmlns:a16="http://schemas.microsoft.com/office/drawing/2014/main" val="3725859196"/>
                    </a:ext>
                  </a:extLst>
                </a:gridCol>
                <a:gridCol w="1866291">
                  <a:extLst>
                    <a:ext uri="{9D8B030D-6E8A-4147-A177-3AD203B41FA5}">
                      <a16:colId xmlns:a16="http://schemas.microsoft.com/office/drawing/2014/main" val="3848242551"/>
                    </a:ext>
                  </a:extLst>
                </a:gridCol>
                <a:gridCol w="1526659">
                  <a:extLst>
                    <a:ext uri="{9D8B030D-6E8A-4147-A177-3AD203B41FA5}">
                      <a16:colId xmlns:a16="http://schemas.microsoft.com/office/drawing/2014/main" val="2868578622"/>
                    </a:ext>
                  </a:extLst>
                </a:gridCol>
                <a:gridCol w="3248544">
                  <a:extLst>
                    <a:ext uri="{9D8B030D-6E8A-4147-A177-3AD203B41FA5}">
                      <a16:colId xmlns:a16="http://schemas.microsoft.com/office/drawing/2014/main" val="4020763270"/>
                    </a:ext>
                  </a:extLst>
                </a:gridCol>
                <a:gridCol w="1791901">
                  <a:extLst>
                    <a:ext uri="{9D8B030D-6E8A-4147-A177-3AD203B41FA5}">
                      <a16:colId xmlns:a16="http://schemas.microsoft.com/office/drawing/2014/main" val="2236765572"/>
                    </a:ext>
                  </a:extLst>
                </a:gridCol>
                <a:gridCol w="2324304">
                  <a:extLst>
                    <a:ext uri="{9D8B030D-6E8A-4147-A177-3AD203B41FA5}">
                      <a16:colId xmlns:a16="http://schemas.microsoft.com/office/drawing/2014/main" val="2739332725"/>
                    </a:ext>
                  </a:extLst>
                </a:gridCol>
              </a:tblGrid>
              <a:tr h="430978">
                <a:tc>
                  <a:txBody>
                    <a:bodyPr/>
                    <a:lstStyle/>
                    <a:p>
                      <a:pPr algn="ctr"/>
                      <a:r>
                        <a:rPr lang="en-IN" sz="1000" b="0" dirty="0">
                          <a:effectLst/>
                          <a:latin typeface="+mn-lt"/>
                        </a:rPr>
                        <a:t>Layer</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Client-Side</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DNS</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Web</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App</a:t>
                      </a:r>
                      <a:endParaRPr lang="en-IN" sz="100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Database</a:t>
                      </a:r>
                      <a:endParaRPr lang="en-IN" sz="1000">
                        <a:effectLst/>
                        <a:latin typeface="+mn-lt"/>
                      </a:endParaRPr>
                    </a:p>
                  </a:txBody>
                  <a:tcPr marL="8499" marR="8499" marT="8499" marB="8499" anchor="ctr">
                    <a:lnL>
                      <a:noFill/>
                    </a:lnL>
                    <a:lnR>
                      <a:noFill/>
                    </a:lnR>
                    <a:lnT>
                      <a:noFill/>
                    </a:lnT>
                    <a:lnB>
                      <a:noFill/>
                    </a:lnB>
                  </a:tcPr>
                </a:tc>
                <a:extLst>
                  <a:ext uri="{0D108BD9-81ED-4DB2-BD59-A6C34878D82A}">
                    <a16:rowId xmlns:a16="http://schemas.microsoft.com/office/drawing/2014/main" val="2957017181"/>
                  </a:ext>
                </a:extLst>
              </a:tr>
              <a:tr h="904984">
                <a:tc>
                  <a:txBody>
                    <a:bodyPr/>
                    <a:lstStyle/>
                    <a:p>
                      <a:r>
                        <a:rPr lang="en-IN" sz="1000" b="0" dirty="0">
                          <a:effectLst/>
                          <a:latin typeface="+mn-lt"/>
                        </a:rPr>
                        <a:t>Use Case</a:t>
                      </a:r>
                      <a:endParaRPr lang="en-IN" sz="1000" dirty="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websites (browser or device)</a:t>
                      </a: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Domain to IP Resolution</a:t>
                      </a: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web/app servers. Manage Web Sessions (server side)</a:t>
                      </a: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Accelerate application performance and data access</a:t>
                      </a: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Reduce latency associated with database query requests</a:t>
                      </a: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511234995"/>
                  </a:ext>
                </a:extLst>
              </a:tr>
              <a:tr h="826623">
                <a:tc>
                  <a:txBody>
                    <a:bodyPr/>
                    <a:lstStyle/>
                    <a:p>
                      <a:r>
                        <a:rPr lang="en-IN" sz="1000" b="0">
                          <a:effectLst/>
                          <a:latin typeface="+mn-lt"/>
                        </a:rPr>
                        <a:t>Technologies</a:t>
                      </a:r>
                      <a:endParaRPr lang="en-IN" sz="1000">
                        <a:effectLst/>
                        <a:latin typeface="+mn-lt"/>
                      </a:endParaRPr>
                    </a:p>
                  </a:txBody>
                  <a:tcPr marL="8499" marR="8499" marT="8499" marB="8499" anchor="ctr">
                    <a:lnL>
                      <a:noFill/>
                    </a:lnL>
                    <a:lnR>
                      <a:noFill/>
                    </a:lnR>
                    <a:lnT>
                      <a:noFill/>
                    </a:lnT>
                    <a:lnB>
                      <a:noFill/>
                    </a:lnB>
                  </a:tcPr>
                </a:tc>
                <a:tc>
                  <a:txBody>
                    <a:bodyPr/>
                    <a:lstStyle/>
                    <a:p>
                      <a:r>
                        <a:rPr lang="en-IN" sz="1000" dirty="0">
                          <a:effectLst/>
                          <a:latin typeface="+mn-lt"/>
                        </a:rPr>
                        <a:t>HTTP Cache Headers, Browsers</a:t>
                      </a:r>
                    </a:p>
                  </a:txBody>
                  <a:tcPr marL="8499" marR="8499" marT="8499" marB="8499" anchor="ctr">
                    <a:lnL>
                      <a:noFill/>
                    </a:lnL>
                    <a:lnR>
                      <a:noFill/>
                    </a:lnR>
                    <a:lnT>
                      <a:noFill/>
                    </a:lnT>
                    <a:lnB>
                      <a:noFill/>
                    </a:lnB>
                  </a:tcPr>
                </a:tc>
                <a:tc>
                  <a:txBody>
                    <a:bodyPr/>
                    <a:lstStyle/>
                    <a:p>
                      <a:r>
                        <a:rPr lang="en-IN" sz="1000" dirty="0">
                          <a:effectLst/>
                          <a:latin typeface="+mn-lt"/>
                        </a:rPr>
                        <a:t>DNS Servers</a:t>
                      </a:r>
                    </a:p>
                  </a:txBody>
                  <a:tcPr marL="8499" marR="8499" marT="8499" marB="8499" anchor="ctr">
                    <a:lnL>
                      <a:noFill/>
                    </a:lnL>
                    <a:lnR>
                      <a:noFill/>
                    </a:lnR>
                    <a:lnT>
                      <a:noFill/>
                    </a:lnT>
                    <a:lnB>
                      <a:noFill/>
                    </a:lnB>
                  </a:tcPr>
                </a:tc>
                <a:tc>
                  <a:txBody>
                    <a:bodyPr/>
                    <a:lstStyle/>
                    <a:p>
                      <a:r>
                        <a:rPr lang="en-US" sz="1000">
                          <a:effectLst/>
                          <a:latin typeface="+mn-lt"/>
                        </a:rPr>
                        <a:t>HTTP Cache Headers, CDNs, Reverse Proxies, Web Accelerators, Key/Value Stores</a:t>
                      </a:r>
                    </a:p>
                  </a:txBody>
                  <a:tcPr marL="8499" marR="8499" marT="8499" marB="8499" anchor="ctr">
                    <a:lnL>
                      <a:noFill/>
                    </a:lnL>
                    <a:lnR>
                      <a:noFill/>
                    </a:lnR>
                    <a:lnT>
                      <a:noFill/>
                    </a:lnT>
                    <a:lnB>
                      <a:noFill/>
                    </a:lnB>
                  </a:tcPr>
                </a:tc>
                <a:tc>
                  <a:txBody>
                    <a:bodyPr/>
                    <a:lstStyle/>
                    <a:p>
                      <a:r>
                        <a:rPr lang="en-US" sz="1000">
                          <a:effectLst/>
                          <a:latin typeface="+mn-lt"/>
                        </a:rPr>
                        <a:t>Key/Value data stores, Local caches</a:t>
                      </a:r>
                    </a:p>
                  </a:txBody>
                  <a:tcPr marL="8499" marR="8499" marT="8499" marB="8499" anchor="ctr">
                    <a:lnL>
                      <a:noFill/>
                    </a:lnL>
                    <a:lnR>
                      <a:noFill/>
                    </a:lnR>
                    <a:lnT>
                      <a:noFill/>
                    </a:lnT>
                    <a:lnB>
                      <a:noFill/>
                    </a:lnB>
                  </a:tcPr>
                </a:tc>
                <a:tc>
                  <a:txBody>
                    <a:bodyPr/>
                    <a:lstStyle/>
                    <a:p>
                      <a:r>
                        <a:rPr lang="en-US" sz="1000" dirty="0">
                          <a:effectLst/>
                          <a:latin typeface="+mn-lt"/>
                        </a:rPr>
                        <a:t>Database buffers, Key/Value data stores</a:t>
                      </a:r>
                    </a:p>
                  </a:txBody>
                  <a:tcPr marL="8499" marR="8499" marT="8499" marB="8499" anchor="ctr">
                    <a:lnL>
                      <a:noFill/>
                    </a:lnL>
                    <a:lnR>
                      <a:noFill/>
                    </a:lnR>
                    <a:lnT>
                      <a:noFill/>
                    </a:lnT>
                    <a:lnB>
                      <a:noFill/>
                    </a:lnB>
                  </a:tcPr>
                </a:tc>
                <a:extLst>
                  <a:ext uri="{0D108BD9-81ED-4DB2-BD59-A6C34878D82A}">
                    <a16:rowId xmlns:a16="http://schemas.microsoft.com/office/drawing/2014/main" val="3914511346"/>
                  </a:ext>
                </a:extLst>
              </a:tr>
              <a:tr h="617000">
                <a:tc>
                  <a:txBody>
                    <a:bodyPr/>
                    <a:lstStyle/>
                    <a:p>
                      <a:r>
                        <a:rPr lang="en-IN" sz="1000" b="0">
                          <a:effectLst/>
                          <a:latin typeface="+mn-lt"/>
                        </a:rPr>
                        <a:t>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Browser Specific</a:t>
                      </a: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3"/>
                        </a:rPr>
                        <a:t>Amazon Route 53</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4"/>
                        </a:rPr>
                        <a:t>Amazon CloudFront</a:t>
                      </a:r>
                      <a:r>
                        <a:rPr lang="en-IN" sz="1000">
                          <a:effectLst/>
                          <a:latin typeface="+mn-lt"/>
                        </a:rPr>
                        <a:t>, </a:t>
                      </a:r>
                      <a:r>
                        <a:rPr lang="en-IN" sz="1000" u="sng">
                          <a:solidFill>
                            <a:srgbClr val="0972D3"/>
                          </a:solidFill>
                          <a:effectLst/>
                          <a:latin typeface="+mn-lt"/>
                          <a:hlinkClick r:id="rId5"/>
                        </a:rPr>
                        <a:t>ElastiCache for Redis</a:t>
                      </a:r>
                      <a:r>
                        <a:rPr lang="en-IN" sz="1000">
                          <a:effectLst/>
                          <a:latin typeface="+mn-lt"/>
                        </a:rPr>
                        <a:t>, </a:t>
                      </a:r>
                      <a:r>
                        <a:rPr lang="en-IN" sz="1000" u="sng">
                          <a:solidFill>
                            <a:srgbClr val="0972D3"/>
                          </a:solidFill>
                          <a:effectLst/>
                          <a:latin typeface="+mn-lt"/>
                          <a:hlinkClick r:id="rId6"/>
                        </a:rPr>
                        <a:t>ElastiCache for Memcached</a:t>
                      </a:r>
                      <a:r>
                        <a:rPr lang="en-IN" sz="1000">
                          <a:effectLst/>
                          <a:latin typeface="+mn-lt"/>
                        </a:rPr>
                        <a:t>, </a:t>
                      </a:r>
                      <a:r>
                        <a:rPr lang="en-IN" sz="1000" u="sng">
                          <a:solidFill>
                            <a:srgbClr val="0972D3"/>
                          </a:solidFill>
                          <a:effectLst/>
                          <a:latin typeface="+mn-lt"/>
                          <a:hlinkClick r:id="rId7"/>
                        </a:rPr>
                        <a:t>Partner 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Application Frameworks, </a:t>
                      </a:r>
                      <a:r>
                        <a:rPr lang="en-US" sz="1000" u="sng">
                          <a:solidFill>
                            <a:srgbClr val="0972D3"/>
                          </a:solidFill>
                          <a:effectLst/>
                          <a:latin typeface="+mn-lt"/>
                          <a:hlinkClick r:id="rId5"/>
                        </a:rPr>
                        <a:t>ElastiCache for Redis</a:t>
                      </a:r>
                      <a:r>
                        <a:rPr lang="en-US" sz="1000">
                          <a:effectLst/>
                          <a:latin typeface="+mn-lt"/>
                        </a:rPr>
                        <a:t>, </a:t>
                      </a:r>
                      <a:r>
                        <a:rPr lang="en-US" sz="1000" u="sng">
                          <a:solidFill>
                            <a:srgbClr val="0972D3"/>
                          </a:solidFill>
                          <a:effectLst/>
                          <a:latin typeface="+mn-lt"/>
                          <a:hlinkClick r:id="rId6"/>
                        </a:rPr>
                        <a:t>ElastiCache for Memcached</a:t>
                      </a:r>
                      <a:r>
                        <a:rPr lang="en-US" sz="1000">
                          <a:effectLst/>
                          <a:latin typeface="+mn-lt"/>
                        </a:rPr>
                        <a:t>, </a:t>
                      </a:r>
                      <a:r>
                        <a:rPr lang="en-US" sz="1000" u="sng">
                          <a:solidFill>
                            <a:srgbClr val="0972D3"/>
                          </a:solidFill>
                          <a:effectLst/>
                          <a:latin typeface="+mn-lt"/>
                          <a:hlinkClick r:id="rId7"/>
                        </a:rPr>
                        <a:t>Partner Solutions</a:t>
                      </a:r>
                      <a:endParaRPr lang="en-US"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 </a:t>
                      </a:r>
                      <a:r>
                        <a:rPr lang="en-IN" sz="1000" u="sng" dirty="0" err="1">
                          <a:solidFill>
                            <a:srgbClr val="0972D3"/>
                          </a:solidFill>
                          <a:effectLst/>
                          <a:latin typeface="+mn-lt"/>
                          <a:hlinkClick r:id="rId5"/>
                        </a:rPr>
                        <a:t>ElastiCache</a:t>
                      </a:r>
                      <a:r>
                        <a:rPr lang="en-IN" sz="1000" u="sng" dirty="0">
                          <a:solidFill>
                            <a:srgbClr val="0972D3"/>
                          </a:solidFill>
                          <a:effectLst/>
                          <a:latin typeface="+mn-lt"/>
                          <a:hlinkClick r:id="rId5"/>
                        </a:rPr>
                        <a:t> for Redis</a:t>
                      </a:r>
                      <a:r>
                        <a:rPr lang="en-IN" sz="1000" dirty="0">
                          <a:effectLst/>
                          <a:latin typeface="+mn-lt"/>
                        </a:rPr>
                        <a:t>, </a:t>
                      </a:r>
                      <a:r>
                        <a:rPr lang="en-IN" sz="1000" u="sng" dirty="0" err="1">
                          <a:solidFill>
                            <a:srgbClr val="0972D3"/>
                          </a:solidFill>
                          <a:effectLst/>
                          <a:latin typeface="+mn-lt"/>
                          <a:hlinkClick r:id="rId6"/>
                        </a:rPr>
                        <a:t>ElastiCache</a:t>
                      </a:r>
                      <a:r>
                        <a:rPr lang="en-IN" sz="1000" u="sng" dirty="0">
                          <a:solidFill>
                            <a:srgbClr val="0972D3"/>
                          </a:solidFill>
                          <a:effectLst/>
                          <a:latin typeface="+mn-lt"/>
                          <a:hlinkClick r:id="rId6"/>
                        </a:rPr>
                        <a:t> for Memcached</a:t>
                      </a:r>
                      <a:endParaRPr lang="en-IN" sz="1000" dirty="0">
                        <a:effectLst/>
                        <a:latin typeface="+mn-lt"/>
                      </a:endParaRP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065833060"/>
                  </a:ext>
                </a:extLst>
              </a:tr>
            </a:tbl>
          </a:graphicData>
        </a:graphic>
      </p:graphicFrame>
      <p:pic>
        <p:nvPicPr>
          <p:cNvPr id="2050" name="Picture 2">
            <a:extLst>
              <a:ext uri="{FF2B5EF4-FFF2-40B4-BE49-F238E27FC236}">
                <a16:creationId xmlns:a16="http://schemas.microsoft.com/office/drawing/2014/main" id="{A45AF16D-252A-A162-E454-27CFCA9FD5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06" y="1645504"/>
            <a:ext cx="12070976" cy="24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r>
              <a:rPr lang="en-IN" dirty="0"/>
              <a:t>Database Caching</a:t>
            </a:r>
          </a:p>
          <a:p>
            <a:pPr lvl="1"/>
            <a:r>
              <a:rPr lang="en-US" dirty="0"/>
              <a:t>Database caching allows we to dramatically increase throughput and lower the data retrieval latency associated with backend databases, which as a result, improves the overall performance of our applications. </a:t>
            </a:r>
          </a:p>
          <a:p>
            <a:pPr lvl="1"/>
            <a:r>
              <a:rPr lang="en-US" dirty="0"/>
              <a:t>The cache acts as an adjacent data access layer to our database that our applications can utilize in order to improve performance. A database cache layer can be applied in front of any type of database,</a:t>
            </a:r>
            <a:r>
              <a:rPr lang="en-US" b="0" i="0" dirty="0">
                <a:solidFill>
                  <a:srgbClr val="333333"/>
                </a:solidFill>
                <a:effectLst/>
                <a:latin typeface="AmazonEmber"/>
              </a:rPr>
              <a:t> including relational and NoSQL databases.</a:t>
            </a:r>
          </a:p>
          <a:p>
            <a:pPr lvl="1"/>
            <a:r>
              <a:rPr lang="en-US" b="0" i="0" dirty="0">
                <a:solidFill>
                  <a:srgbClr val="333333"/>
                </a:solidFill>
                <a:effectLst/>
                <a:latin typeface="AmazonEmber"/>
              </a:rPr>
              <a:t>Common techniques used to load data into we’re a cache include lazy loading and write-through methods. </a:t>
            </a:r>
          </a:p>
          <a:p>
            <a:pPr lvl="1"/>
            <a:endParaRPr lang="en-US" dirty="0">
              <a:solidFill>
                <a:srgbClr val="333333"/>
              </a:solidFill>
              <a:latin typeface="AmazonEmber"/>
            </a:endParaRPr>
          </a:p>
          <a:p>
            <a:pPr marL="457200" lvl="1" indent="0">
              <a:buNone/>
            </a:pPr>
            <a:endParaRPr lang="en-IN" dirty="0"/>
          </a:p>
        </p:txBody>
      </p:sp>
    </p:spTree>
    <p:extLst>
      <p:ext uri="{BB962C8B-B14F-4D97-AF65-F5344CB8AC3E}">
        <p14:creationId xmlns:p14="http://schemas.microsoft.com/office/powerpoint/2010/main" val="379029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IN" sz="2400" b="0" i="0" dirty="0">
                <a:solidFill>
                  <a:srgbClr val="232F3E"/>
                </a:solidFill>
                <a:effectLst/>
              </a:rPr>
              <a:t>Content Delivery Network (CDN)</a:t>
            </a:r>
          </a:p>
          <a:p>
            <a:pPr lvl="1"/>
            <a:r>
              <a:rPr lang="en-US" b="0" i="0" dirty="0">
                <a:solidFill>
                  <a:srgbClr val="333333"/>
                </a:solidFill>
                <a:effectLst/>
              </a:rPr>
              <a:t> A </a:t>
            </a:r>
            <a:r>
              <a:rPr lang="en-US" b="0" i="0" dirty="0">
                <a:effectLst/>
              </a:rPr>
              <a:t>CDN</a:t>
            </a:r>
            <a:r>
              <a:rPr lang="en-US" b="0" i="0" dirty="0">
                <a:solidFill>
                  <a:srgbClr val="333333"/>
                </a:solidFill>
                <a:effectLst/>
              </a:rPr>
              <a:t> provides we the ability to utilize its global network of edge locations to deliver a cached copy of web content such as videos, webpages, images and so on to our customers.</a:t>
            </a:r>
          </a:p>
          <a:p>
            <a:pPr lvl="1"/>
            <a:r>
              <a:rPr lang="en-US" b="0" i="0" dirty="0">
                <a:solidFill>
                  <a:srgbClr val="333333"/>
                </a:solidFill>
                <a:effectLst/>
              </a:rPr>
              <a:t>To reduce response time, the </a:t>
            </a:r>
            <a:r>
              <a:rPr lang="en-US" b="0" i="0" dirty="0">
                <a:effectLst/>
              </a:rPr>
              <a:t>CDN</a:t>
            </a:r>
            <a:r>
              <a:rPr lang="en-US" b="0" i="0" dirty="0">
                <a:solidFill>
                  <a:srgbClr val="333333"/>
                </a:solidFill>
                <a:effectLst/>
              </a:rPr>
              <a:t> utilizes the nearest edge location to the customer or originating request location in order to reduce the response time. </a:t>
            </a:r>
          </a:p>
          <a:p>
            <a:pPr lvl="1"/>
            <a:r>
              <a:rPr lang="en-US" b="0" i="0" dirty="0">
                <a:solidFill>
                  <a:srgbClr val="333333"/>
                </a:solidFill>
                <a:effectLst/>
              </a:rPr>
              <a:t>Throughput is dramatically increased given that the web assets are delivered from cache. For dynamic data, many </a:t>
            </a:r>
            <a:r>
              <a:rPr lang="en-US" b="0" i="0" dirty="0">
                <a:effectLst/>
              </a:rPr>
              <a:t>CDNs</a:t>
            </a:r>
            <a:r>
              <a:rPr lang="en-US" b="0" i="0" dirty="0">
                <a:solidFill>
                  <a:srgbClr val="333333"/>
                </a:solidFill>
                <a:effectLst/>
              </a:rPr>
              <a:t> can be configured to retrieve data from the origin servers.</a:t>
            </a:r>
            <a:endParaRPr lang="en-US" dirty="0">
              <a:solidFill>
                <a:srgbClr val="333333"/>
              </a:solidFill>
            </a:endParaRPr>
          </a:p>
          <a:p>
            <a:pPr marL="457200" lvl="1" indent="0">
              <a:buNone/>
            </a:pPr>
            <a:endParaRPr lang="en-IN" dirty="0"/>
          </a:p>
        </p:txBody>
      </p:sp>
    </p:spTree>
    <p:extLst>
      <p:ext uri="{BB962C8B-B14F-4D97-AF65-F5344CB8AC3E}">
        <p14:creationId xmlns:p14="http://schemas.microsoft.com/office/powerpoint/2010/main" val="267408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Session Management</a:t>
            </a:r>
          </a:p>
          <a:p>
            <a:pPr lvl="1"/>
            <a:r>
              <a:rPr lang="en-US" sz="2000" b="0" i="0" dirty="0">
                <a:solidFill>
                  <a:srgbClr val="232F3E"/>
                </a:solidFill>
                <a:effectLst/>
              </a:rPr>
              <a:t>HTTP sessions contain the user data exchanged between our site users and our web applications such as login information, shopping cart lists, previously viewed items and so on. </a:t>
            </a:r>
          </a:p>
          <a:p>
            <a:pPr lvl="1"/>
            <a:r>
              <a:rPr lang="en-US" sz="2000" b="0" i="0" dirty="0">
                <a:solidFill>
                  <a:srgbClr val="232F3E"/>
                </a:solidFill>
                <a:effectLst/>
              </a:rPr>
              <a:t>Critical to providing great user experiences on our website is managing our HTTP sessions effectively by remembering our user’s preferences and providing rich user context. </a:t>
            </a:r>
          </a:p>
          <a:p>
            <a:pPr algn="l"/>
            <a:r>
              <a:rPr lang="en-US" sz="2400" b="0" i="0" dirty="0">
                <a:solidFill>
                  <a:srgbClr val="232F3E"/>
                </a:solidFill>
                <a:effectLst/>
              </a:rPr>
              <a:t>Domain Name System (DNS) Caching</a:t>
            </a:r>
          </a:p>
          <a:p>
            <a:pPr lvl="1"/>
            <a:r>
              <a:rPr lang="en-US" sz="2000" b="0" i="0" dirty="0">
                <a:solidFill>
                  <a:srgbClr val="232F3E"/>
                </a:solidFill>
                <a:effectLst/>
              </a:rPr>
              <a:t>Every domain request made on the internet essentially queries DNS cache servers in order to resolve the IP address associated with the domain name. </a:t>
            </a:r>
          </a:p>
          <a:p>
            <a:pPr lvl="1"/>
            <a:r>
              <a:rPr lang="en-US" sz="2000" b="0" i="0" dirty="0">
                <a:solidFill>
                  <a:srgbClr val="232F3E"/>
                </a:solidFill>
                <a:effectLst/>
              </a:rPr>
              <a:t>DNS caching can occur on many levels including on the OS, via ISPs and DNS servers.</a:t>
            </a:r>
          </a:p>
        </p:txBody>
      </p:sp>
    </p:spTree>
    <p:extLst>
      <p:ext uri="{BB962C8B-B14F-4D97-AF65-F5344CB8AC3E}">
        <p14:creationId xmlns:p14="http://schemas.microsoft.com/office/powerpoint/2010/main" val="62566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Application Programming Interfaces (APIs)</a:t>
            </a:r>
          </a:p>
          <a:p>
            <a:pPr lvl="1"/>
            <a:r>
              <a:rPr lang="en-US" b="0" i="0" dirty="0">
                <a:solidFill>
                  <a:srgbClr val="232F3E"/>
                </a:solidFill>
                <a:effectLst/>
              </a:rPr>
              <a:t>For example, we exposed a product listing API to our users and our product categories only change once per day. </a:t>
            </a:r>
          </a:p>
          <a:p>
            <a:pPr lvl="1"/>
            <a:r>
              <a:rPr lang="en-US" b="0" i="0" dirty="0">
                <a:solidFill>
                  <a:srgbClr val="232F3E"/>
                </a:solidFill>
                <a:effectLst/>
              </a:rPr>
              <a:t>Given that the response to a product category request will be identical throughout the day every time a call to our API is made, it would be sufficient to cache our API response for the day. </a:t>
            </a:r>
          </a:p>
          <a:p>
            <a:pPr lvl="1"/>
            <a:r>
              <a:rPr lang="en-US" b="0" i="0" dirty="0">
                <a:solidFill>
                  <a:srgbClr val="232F3E"/>
                </a:solidFill>
                <a:effectLst/>
              </a:rPr>
              <a:t>By caching our API response, we eliminate pressure to our infrastructure including our application servers and databases. </a:t>
            </a:r>
          </a:p>
          <a:p>
            <a:pPr lvl="1"/>
            <a:r>
              <a:rPr lang="en-US" b="0" i="0" dirty="0">
                <a:solidFill>
                  <a:srgbClr val="232F3E"/>
                </a:solidFill>
                <a:effectLst/>
              </a:rPr>
              <a:t>We also gain from faster response times and deliver a more performant API.</a:t>
            </a:r>
          </a:p>
        </p:txBody>
      </p:sp>
    </p:spTree>
    <p:extLst>
      <p:ext uri="{BB962C8B-B14F-4D97-AF65-F5344CB8AC3E}">
        <p14:creationId xmlns:p14="http://schemas.microsoft.com/office/powerpoint/2010/main" val="252568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Caching for Hybrid Environments</a:t>
            </a:r>
          </a:p>
          <a:p>
            <a:pPr lvl="1"/>
            <a:r>
              <a:rPr lang="en-IN" b="0" i="0" dirty="0">
                <a:solidFill>
                  <a:srgbClr val="232F3E"/>
                </a:solidFill>
                <a:effectLst/>
                <a:latin typeface="AmazonEmberBold"/>
              </a:rPr>
              <a:t>Web Caching</a:t>
            </a:r>
          </a:p>
          <a:p>
            <a:pPr lvl="1"/>
            <a:r>
              <a:rPr lang="en-US" b="0" i="0" dirty="0">
                <a:solidFill>
                  <a:srgbClr val="232F3E"/>
                </a:solidFill>
                <a:effectLst/>
              </a:rPr>
              <a:t>General Cache</a:t>
            </a:r>
          </a:p>
          <a:p>
            <a:pPr lvl="1"/>
            <a:r>
              <a:rPr lang="en-IN" b="0" i="0" dirty="0">
                <a:solidFill>
                  <a:srgbClr val="232F3E"/>
                </a:solidFill>
                <a:effectLst/>
                <a:latin typeface="AmazonEmberBold"/>
              </a:rPr>
              <a:t>Integrated Cache</a:t>
            </a:r>
          </a:p>
          <a:p>
            <a:pPr algn="l"/>
            <a:endParaRPr lang="en-US" b="0" i="0" dirty="0">
              <a:solidFill>
                <a:srgbClr val="232F3E"/>
              </a:solidFill>
              <a:effectLst/>
            </a:endParaRPr>
          </a:p>
        </p:txBody>
      </p:sp>
    </p:spTree>
    <p:extLst>
      <p:ext uri="{BB962C8B-B14F-4D97-AF65-F5344CB8AC3E}">
        <p14:creationId xmlns:p14="http://schemas.microsoft.com/office/powerpoint/2010/main" val="14696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7304</Words>
  <Application>Microsoft Office PowerPoint</Application>
  <PresentationFormat>Widescreen</PresentationFormat>
  <Paragraphs>370</Paragraphs>
  <Slides>31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AmazonEmber</vt:lpstr>
      <vt:lpstr>AmazonEmberBold</vt:lpstr>
      <vt:lpstr>Arial</vt:lpstr>
      <vt:lpstr>Calibri</vt:lpstr>
      <vt:lpstr>Calibri Light</vt:lpstr>
      <vt:lpstr>Catamaran-Regular</vt:lpstr>
      <vt:lpstr>Catamaran-SemiBold</vt:lpstr>
      <vt:lpstr>Office Theme</vt:lpstr>
      <vt:lpstr>Caching</vt:lpstr>
      <vt:lpstr>What is Caching ? </vt:lpstr>
      <vt:lpstr>How does Caching work?</vt:lpstr>
      <vt:lpstr>Working of caching </vt:lpstr>
      <vt:lpstr>Types of Caching</vt:lpstr>
      <vt:lpstr>Types of Caching</vt:lpstr>
      <vt:lpstr>Types of Caching</vt:lpstr>
      <vt:lpstr>Types of Caching</vt:lpstr>
      <vt:lpstr>Types of Caching</vt:lpstr>
      <vt:lpstr>Benefits of Caching</vt:lpstr>
      <vt:lpstr>Caching Best Practices</vt:lpstr>
      <vt:lpstr>Caching Best Practices</vt:lpstr>
      <vt:lpstr>Caching design patterns</vt:lpstr>
      <vt:lpstr>Caching design patterns</vt:lpstr>
      <vt:lpstr>Caching design patterns</vt:lpstr>
      <vt:lpstr>Caching design patterns                                         Lazy caching            Example – pseudocode </vt:lpstr>
      <vt:lpstr>Caching design patterns</vt:lpstr>
      <vt:lpstr>Caching design patterns</vt:lpstr>
      <vt:lpstr>Caching design patterns</vt:lpstr>
      <vt:lpstr>Caching design patterns</vt:lpstr>
      <vt:lpstr>Caching Design Patterns</vt:lpstr>
      <vt:lpstr>Caching Design Patterns</vt:lpstr>
      <vt:lpstr>Caching technologies </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Prabhat Shahi</dc:creator>
  <cp:lastModifiedBy>Prabhat Shahi</cp:lastModifiedBy>
  <cp:revision>12</cp:revision>
  <dcterms:created xsi:type="dcterms:W3CDTF">2023-05-26T02:15:04Z</dcterms:created>
  <dcterms:modified xsi:type="dcterms:W3CDTF">2023-12-06T07:31:59Z</dcterms:modified>
</cp:coreProperties>
</file>