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29" autoAdjust="0"/>
  </p:normalViewPr>
  <p:slideViewPr>
    <p:cSldViewPr snapToGrid="0">
      <p:cViewPr varScale="1">
        <p:scale>
          <a:sx n="61" d="100"/>
          <a:sy n="61" d="100"/>
        </p:scale>
        <p:origin x="1522" y="43"/>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25F9F-A6A4-4A8D-A2FE-F9822456316B}"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947A1-DD1C-416D-A736-E2AC1F216378}" type="slidenum">
              <a:rPr lang="en-IN" smtClean="0"/>
              <a:t>‹#›</a:t>
            </a:fld>
            <a:endParaRPr lang="en-IN"/>
          </a:p>
        </p:txBody>
      </p:sp>
    </p:spTree>
    <p:extLst>
      <p:ext uri="{BB962C8B-B14F-4D97-AF65-F5344CB8AC3E}">
        <p14:creationId xmlns:p14="http://schemas.microsoft.com/office/powerpoint/2010/main" val="320287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xenonstack.com/insights/big-data-governan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xenonstack.com/enterprise/cloud-analytics/" TargetMode="External"/><Relationship Id="rId5" Type="http://schemas.openxmlformats.org/officeDocument/2006/relationships/hyperlink" Target="https://www.xenonstack.com/big-data-analytics/data-science/" TargetMode="External"/><Relationship Id="rId4" Type="http://schemas.openxmlformats.org/officeDocument/2006/relationships/hyperlink" Target="https://www.xenonstack.com/solutions/business-intelligenc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xenonstack.com/augmented-data-qual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Modelling is the process of analyzing the data objects and their relationship to the other objects. It is used to analyze the data requirements that are required for the business processes. The data models are created for the data to be stored in a database. The Data Model's main focus is on what data is needed and how we have to organize data rather than what operations we have to perform.</a:t>
            </a:r>
          </a:p>
          <a:p>
            <a:pPr algn="l"/>
            <a:r>
              <a:rPr lang="en-US" b="0" i="0" dirty="0">
                <a:solidFill>
                  <a:srgbClr val="394559"/>
                </a:solidFill>
                <a:effectLst/>
                <a:latin typeface="Roboto" panose="02000000000000000000" pitchFamily="2" charset="0"/>
              </a:rPr>
              <a:t>Data Model is basically an architect's building plan. It is a process of documenting complex software system design as in a diagram that can be easily understood. The diagram will be created using text and symbols to represent how the data will flow. It is also known as the blueprint for constructing new software or re-engineering any application.</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2</a:t>
            </a:fld>
            <a:endParaRPr lang="en-IN"/>
          </a:p>
        </p:txBody>
      </p:sp>
    </p:spTree>
    <p:extLst>
      <p:ext uri="{BB962C8B-B14F-4D97-AF65-F5344CB8AC3E}">
        <p14:creationId xmlns:p14="http://schemas.microsoft.com/office/powerpoint/2010/main" val="3466994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This is a conceptual data model for a simple order management system for a wholesale store. Customers send orders to the store, although some customers may not have sent any orders yet. An order has many order items, and each order item is for one product. There may be products that do not have an order. After gathering the products into an order, an invoice will be prepared for that order. An invoice has many invoice items, with one product in each invoice item.</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This ER diagram shows how we’ll support the above business requirements. The model has six entities (Customer, Order, Order Item, Product, Invoice, and Invoice Item) that represent the real-world information in our physical database.</a:t>
            </a:r>
          </a:p>
          <a:p>
            <a:pPr algn="l"/>
            <a:r>
              <a:rPr lang="en-US" b="0" i="0" dirty="0">
                <a:solidFill>
                  <a:srgbClr val="666666"/>
                </a:solidFill>
                <a:effectLst/>
                <a:latin typeface="Roboto" panose="02000000000000000000" pitchFamily="2" charset="0"/>
              </a:rPr>
              <a:t>There are six relationships in this data model:</a:t>
            </a:r>
          </a:p>
          <a:p>
            <a:pPr algn="l">
              <a:buFont typeface="Arial" panose="020B0604020202020204" pitchFamily="34" charset="0"/>
              <a:buChar char="•"/>
            </a:pPr>
            <a:r>
              <a:rPr lang="en-US" b="0" i="0" dirty="0" err="1">
                <a:solidFill>
                  <a:srgbClr val="666666"/>
                </a:solidFill>
                <a:effectLst/>
                <a:latin typeface="Roboto" panose="02000000000000000000" pitchFamily="2" charset="0"/>
              </a:rPr>
              <a:t>Customer_Order</a:t>
            </a:r>
            <a:r>
              <a:rPr lang="en-US" b="0" i="0" dirty="0">
                <a:solidFill>
                  <a:srgbClr val="666666"/>
                </a:solidFill>
                <a:effectLst/>
                <a:latin typeface="Roboto" panose="02000000000000000000" pitchFamily="2" charset="0"/>
              </a:rPr>
              <a:t>: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Order_Order</a:t>
            </a:r>
            <a:r>
              <a:rPr lang="en-US" b="0" i="0" dirty="0">
                <a:solidFill>
                  <a:srgbClr val="666666"/>
                </a:solidFill>
                <a:effectLst/>
                <a:latin typeface="Roboto" panose="02000000000000000000" pitchFamily="2" charset="0"/>
              </a:rPr>
              <a:t> Item: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Product_Order</a:t>
            </a:r>
            <a:r>
              <a:rPr lang="en-US" b="0" i="0" dirty="0">
                <a:solidFill>
                  <a:srgbClr val="666666"/>
                </a:solidFill>
                <a:effectLst/>
                <a:latin typeface="Roboto" panose="02000000000000000000" pitchFamily="2" charset="0"/>
              </a:rPr>
              <a:t> Item: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Order_Invoice</a:t>
            </a:r>
            <a:r>
              <a:rPr lang="en-US" b="0" i="0" dirty="0">
                <a:solidFill>
                  <a:srgbClr val="666666"/>
                </a:solidFill>
                <a:effectLst/>
                <a:latin typeface="Roboto" panose="02000000000000000000" pitchFamily="2" charset="0"/>
              </a:rPr>
              <a:t>: A one-mandatory-to-one-optional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Invoice_Invoice</a:t>
            </a:r>
            <a:r>
              <a:rPr lang="en-US" b="0" i="0" dirty="0">
                <a:solidFill>
                  <a:srgbClr val="666666"/>
                </a:solidFill>
                <a:effectLst/>
                <a:latin typeface="Roboto" panose="02000000000000000000" pitchFamily="2" charset="0"/>
              </a:rPr>
              <a:t> Item: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Product_Invoice</a:t>
            </a:r>
            <a:r>
              <a:rPr lang="en-US" b="0" i="0" dirty="0">
                <a:solidFill>
                  <a:srgbClr val="666666"/>
                </a:solidFill>
                <a:effectLst/>
                <a:latin typeface="Roboto" panose="02000000000000000000" pitchFamily="2" charset="0"/>
              </a:rPr>
              <a:t> Item: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11</a:t>
            </a:fld>
            <a:endParaRPr lang="en-IN"/>
          </a:p>
        </p:txBody>
      </p:sp>
    </p:spTree>
    <p:extLst>
      <p:ext uri="{BB962C8B-B14F-4D97-AF65-F5344CB8AC3E}">
        <p14:creationId xmlns:p14="http://schemas.microsoft.com/office/powerpoint/2010/main" val="211990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This is an ER diagram for an online shopping app data model. Customers can sign up for the app, log into the system using their credentials, and shop online. When a customer starts looking for items, the app opens a shopping cart and adds a shopping cart item for each product that the customer adds to their cart. When the customer checks out, the app reads each shopping cart item’s details, updates the shopping cart header, and generates the final bill using the same information. The app also stores each customer’s shopping history.</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This ER diagram contains four entities that reflect real-world object information in our physical database – Online Customer, Shopping Cart, Shopping Cart Item, and Product.</a:t>
            </a:r>
          </a:p>
          <a:p>
            <a:pPr algn="l"/>
            <a:r>
              <a:rPr lang="en-US" b="0" i="0" dirty="0">
                <a:solidFill>
                  <a:srgbClr val="666666"/>
                </a:solidFill>
                <a:effectLst/>
                <a:latin typeface="Roboto" panose="02000000000000000000" pitchFamily="2" charset="0"/>
              </a:rPr>
              <a:t>There are three relationships required to support the above business scenario:</a:t>
            </a:r>
          </a:p>
          <a:p>
            <a:pPr algn="l">
              <a:buFont typeface="Arial" panose="020B0604020202020204" pitchFamily="34" charset="0"/>
              <a:buChar char="•"/>
            </a:pPr>
            <a:r>
              <a:rPr lang="en-US" b="0" i="0" dirty="0">
                <a:solidFill>
                  <a:srgbClr val="666666"/>
                </a:solidFill>
                <a:effectLst/>
                <a:latin typeface="Roboto" panose="02000000000000000000" pitchFamily="2" charset="0"/>
              </a:rPr>
              <a:t>Online </a:t>
            </a:r>
            <a:r>
              <a:rPr lang="en-US" b="0" i="0" dirty="0" err="1">
                <a:solidFill>
                  <a:srgbClr val="666666"/>
                </a:solidFill>
                <a:effectLst/>
                <a:latin typeface="Roboto" panose="02000000000000000000" pitchFamily="2" charset="0"/>
              </a:rPr>
              <a:t>Customer_Shopping</a:t>
            </a:r>
            <a:r>
              <a:rPr lang="en-US" b="0" i="0" dirty="0">
                <a:solidFill>
                  <a:srgbClr val="666666"/>
                </a:solidFill>
                <a:effectLst/>
                <a:latin typeface="Roboto" panose="02000000000000000000" pitchFamily="2" charset="0"/>
              </a:rPr>
              <a:t> Cart: A one-mandatory-to-many-optional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Shopping </a:t>
            </a:r>
            <a:r>
              <a:rPr lang="en-US" b="0" i="0" dirty="0" err="1">
                <a:solidFill>
                  <a:srgbClr val="666666"/>
                </a:solidFill>
                <a:effectLst/>
                <a:latin typeface="Roboto" panose="02000000000000000000" pitchFamily="2" charset="0"/>
              </a:rPr>
              <a:t>Cart_Shopping</a:t>
            </a:r>
            <a:r>
              <a:rPr lang="en-US" b="0" i="0" dirty="0">
                <a:solidFill>
                  <a:srgbClr val="666666"/>
                </a:solidFill>
                <a:effectLst/>
                <a:latin typeface="Roboto" panose="02000000000000000000" pitchFamily="2" charset="0"/>
              </a:rPr>
              <a:t> Cart Item: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Product_Shopping</a:t>
            </a:r>
            <a:r>
              <a:rPr lang="en-US" b="0" i="0" dirty="0">
                <a:solidFill>
                  <a:srgbClr val="666666"/>
                </a:solidFill>
                <a:effectLst/>
                <a:latin typeface="Roboto" panose="02000000000000000000" pitchFamily="2" charset="0"/>
              </a:rPr>
              <a:t> Cart Item: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12</a:t>
            </a:fld>
            <a:endParaRPr lang="en-IN"/>
          </a:p>
        </p:txBody>
      </p:sp>
    </p:spTree>
    <p:extLst>
      <p:ext uri="{BB962C8B-B14F-4D97-AF65-F5344CB8AC3E}">
        <p14:creationId xmlns:p14="http://schemas.microsoft.com/office/powerpoint/2010/main" val="47880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We’ve got three entities here: Order, Product, and </a:t>
            </a:r>
            <a:r>
              <a:rPr lang="en-US" b="0" i="0" dirty="0" err="1">
                <a:solidFill>
                  <a:srgbClr val="666666"/>
                </a:solidFill>
                <a:effectLst/>
                <a:latin typeface="Roboto" panose="02000000000000000000" pitchFamily="2" charset="0"/>
              </a:rPr>
              <a:t>ProductCategory</a:t>
            </a:r>
            <a:r>
              <a:rPr lang="en-US" b="0" i="0" dirty="0">
                <a:solidFill>
                  <a:srgbClr val="666666"/>
                </a:solidFill>
                <a:effectLst/>
                <a:latin typeface="Roboto" panose="02000000000000000000" pitchFamily="2" charset="0"/>
              </a:rPr>
              <a:t>. Each of these entities has its own attributes. For example, the attributes of the Order entity are </a:t>
            </a:r>
            <a:r>
              <a:rPr lang="en-US" b="0" i="0" dirty="0" err="1">
                <a:solidFill>
                  <a:srgbClr val="666666"/>
                </a:solidFill>
                <a:effectLst/>
                <a:latin typeface="Roboto" panose="02000000000000000000" pitchFamily="2" charset="0"/>
              </a:rPr>
              <a:t>Order_Id</a:t>
            </a:r>
            <a:r>
              <a:rPr lang="en-US" b="0" i="0" dirty="0">
                <a:solidFill>
                  <a:srgbClr val="666666"/>
                </a:solidFill>
                <a:effectLst/>
                <a:latin typeface="Roboto" panose="02000000000000000000" pitchFamily="2" charset="0"/>
              </a:rPr>
              <a:t>, </a:t>
            </a:r>
            <a:r>
              <a:rPr lang="en-US" b="0" i="0" dirty="0" err="1">
                <a:solidFill>
                  <a:srgbClr val="666666"/>
                </a:solidFill>
                <a:effectLst/>
                <a:latin typeface="Roboto" panose="02000000000000000000" pitchFamily="2" charset="0"/>
              </a:rPr>
              <a:t>Product_Id</a:t>
            </a:r>
            <a:r>
              <a:rPr lang="en-US" b="0" i="0" dirty="0">
                <a:solidFill>
                  <a:srgbClr val="666666"/>
                </a:solidFill>
                <a:effectLst/>
                <a:latin typeface="Roboto" panose="02000000000000000000" pitchFamily="2" charset="0"/>
              </a:rPr>
              <a:t>, </a:t>
            </a:r>
            <a:r>
              <a:rPr lang="en-US" b="0" i="0" dirty="0" err="1">
                <a:solidFill>
                  <a:srgbClr val="666666"/>
                </a:solidFill>
                <a:effectLst/>
                <a:latin typeface="Roboto" panose="02000000000000000000" pitchFamily="2" charset="0"/>
              </a:rPr>
              <a:t>Order_Date</a:t>
            </a:r>
            <a:r>
              <a:rPr lang="en-US" b="0" i="0" dirty="0">
                <a:solidFill>
                  <a:srgbClr val="666666"/>
                </a:solidFill>
                <a:effectLst/>
                <a:latin typeface="Roboto" panose="02000000000000000000" pitchFamily="2" charset="0"/>
              </a:rPr>
              <a:t>, and </a:t>
            </a:r>
            <a:r>
              <a:rPr lang="en-US" b="0" i="0" dirty="0" err="1">
                <a:solidFill>
                  <a:srgbClr val="666666"/>
                </a:solidFill>
                <a:effectLst/>
                <a:latin typeface="Roboto" panose="02000000000000000000" pitchFamily="2" charset="0"/>
              </a:rPr>
              <a:t>Ordered_Amount</a:t>
            </a:r>
            <a:r>
              <a:rPr lang="en-US" b="0" i="0" dirty="0">
                <a:solidFill>
                  <a:srgbClr val="666666"/>
                </a:solidFill>
                <a:effectLst/>
                <a:latin typeface="Roboto" panose="02000000000000000000" pitchFamily="2" charset="0"/>
              </a:rPr>
              <a:t>.</a:t>
            </a:r>
          </a:p>
          <a:p>
            <a:pPr algn="l"/>
            <a:r>
              <a:rPr lang="en-US" b="0" i="0" dirty="0">
                <a:solidFill>
                  <a:srgbClr val="666666"/>
                </a:solidFill>
                <a:effectLst/>
                <a:latin typeface="Roboto" panose="02000000000000000000" pitchFamily="2" charset="0"/>
              </a:rPr>
              <a:t>The attributes can be divided into two groups: key and non-key; for instance, the key attribute of the Order entity is </a:t>
            </a:r>
            <a:r>
              <a:rPr lang="en-US" b="0" i="0" dirty="0" err="1">
                <a:solidFill>
                  <a:srgbClr val="666666"/>
                </a:solidFill>
                <a:effectLst/>
                <a:latin typeface="Roboto" panose="02000000000000000000" pitchFamily="2" charset="0"/>
              </a:rPr>
              <a:t>Order_Id</a:t>
            </a:r>
            <a:r>
              <a:rPr lang="en-US" b="0" i="0" dirty="0">
                <a:solidFill>
                  <a:srgbClr val="666666"/>
                </a:solidFill>
                <a:effectLst/>
                <a:latin typeface="Roboto" panose="02000000000000000000" pitchFamily="2" charset="0"/>
              </a:rPr>
              <a:t>. Also, each attribute is assigned a data type, as we’ll discuss later.</a:t>
            </a:r>
          </a:p>
          <a:p>
            <a:pPr algn="l"/>
            <a:r>
              <a:rPr lang="en-US" b="0" i="0" dirty="0">
                <a:solidFill>
                  <a:srgbClr val="666666"/>
                </a:solidFill>
                <a:effectLst/>
                <a:latin typeface="Roboto" panose="02000000000000000000" pitchFamily="2" charset="0"/>
              </a:rPr>
              <a:t>The above logical model also contains information about the relationships between the entities. There is a one-to-many relationship between the </a:t>
            </a:r>
            <a:r>
              <a:rPr lang="en-US" b="0" i="0" dirty="0" err="1">
                <a:solidFill>
                  <a:srgbClr val="666666"/>
                </a:solidFill>
                <a:effectLst/>
                <a:latin typeface="Roboto" panose="02000000000000000000" pitchFamily="2" charset="0"/>
              </a:rPr>
              <a:t>ProductCategory</a:t>
            </a:r>
            <a:r>
              <a:rPr lang="en-US" b="0" i="0" dirty="0">
                <a:solidFill>
                  <a:srgbClr val="666666"/>
                </a:solidFill>
                <a:effectLst/>
                <a:latin typeface="Roboto" panose="02000000000000000000" pitchFamily="2" charset="0"/>
              </a:rPr>
              <a:t> and Product entities. So one category can be assigned to many products, but one product can have only one category assigned to it. Also, there is a many-to-many relationship between the Product and Order entities. As you’ve probably already figured out, one product can be assigned to many orders and one order can have many products assigned to it.</a:t>
            </a:r>
          </a:p>
          <a:p>
            <a:pPr algn="l"/>
            <a:r>
              <a:rPr lang="en-US" b="0" i="0" dirty="0">
                <a:solidFill>
                  <a:srgbClr val="666666"/>
                </a:solidFill>
                <a:effectLst/>
                <a:latin typeface="Roboto" panose="02000000000000000000" pitchFamily="2" charset="0"/>
              </a:rPr>
              <a:t>So the logical model is a diagram presenting entities (tables) with their attributes (columns) and the relationships between them. Thus, a question arises: How is a logical model different from a physical model?</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14</a:t>
            </a:fld>
            <a:endParaRPr lang="en-IN"/>
          </a:p>
        </p:txBody>
      </p:sp>
    </p:spTree>
    <p:extLst>
      <p:ext uri="{BB962C8B-B14F-4D97-AF65-F5344CB8AC3E}">
        <p14:creationId xmlns:p14="http://schemas.microsoft.com/office/powerpoint/2010/main" val="166960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Noto Sans" panose="020B0502040504020204" pitchFamily="34" charset="0"/>
              </a:rPr>
              <a:t>An easy way to comprehend when and why a logical data model would be relevant is to consider the model’s intended audience – database analysts, system analysts and designers. Logical data modeling’s audience and place in the application-design process means excluding context and detail in favor of accessibility is less relevant. The extra layer of detail (when compared to conceptual data modeling) is the context architects require to ensure new applications are compatible with the data they will encompass. Essentially, a logical data model provides the foundations necessary for productive database design.</a:t>
            </a:r>
          </a:p>
          <a:p>
            <a:pPr algn="l"/>
            <a:r>
              <a:rPr lang="en-US" b="0" i="0" dirty="0">
                <a:solidFill>
                  <a:srgbClr val="FFFFFF"/>
                </a:solidFill>
                <a:effectLst/>
                <a:latin typeface="Noto Sans" panose="020B0502040504020204" pitchFamily="34" charset="0"/>
              </a:rPr>
              <a:t>Without a logical data model, designers can only really figure out a new application’s requirements as they go. This will often mean working with unorganized data elements that make overlooking such requirements more likely. So, skipping the logical data modeling stage in favor of building a physical data model can lead to poor database design and applications that do not function as intended. Addressing such missteps requires a reactive approach that can slow down time to market and increase the total costs associated with the development process.</a:t>
            </a:r>
          </a:p>
          <a:p>
            <a:pPr algn="l"/>
            <a:r>
              <a:rPr lang="en-US" b="0" i="0" dirty="0">
                <a:solidFill>
                  <a:srgbClr val="FFFFFF"/>
                </a:solidFill>
                <a:effectLst/>
                <a:latin typeface="Noto Sans" panose="020B0502040504020204" pitchFamily="34" charset="0"/>
              </a:rPr>
              <a:t>Additionally, the technology-agnostic nature of a logical data model helps organizations establish opportunities for process improvements. This means new applications can be built to be as effective as possible, rather than as effective as current technological constraints allow.</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15</a:t>
            </a:fld>
            <a:endParaRPr lang="en-IN"/>
          </a:p>
        </p:txBody>
      </p:sp>
    </p:spTree>
    <p:extLst>
      <p:ext uri="{BB962C8B-B14F-4D97-AF65-F5344CB8AC3E}">
        <p14:creationId xmlns:p14="http://schemas.microsoft.com/office/powerpoint/2010/main" val="370668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6276D"/>
                </a:solidFill>
                <a:effectLst/>
                <a:latin typeface="Noto Sans" panose="020B0502040504020204" pitchFamily="34" charset="0"/>
              </a:rPr>
              <a:t>Help organizations identify areas for business process improvement</a:t>
            </a:r>
          </a:p>
          <a:p>
            <a:pPr algn="l"/>
            <a:r>
              <a:rPr lang="en-US" b="0" i="0" dirty="0">
                <a:solidFill>
                  <a:srgbClr val="5C5D61"/>
                </a:solidFill>
                <a:effectLst/>
                <a:latin typeface="Noto Sans" panose="020B0502040504020204" pitchFamily="34" charset="0"/>
              </a:rPr>
              <a:t>By building a model untethered to current technological constraints, organizations can identify what is required to realize the ideal version of the model.</a:t>
            </a:r>
          </a:p>
          <a:p>
            <a:pPr algn="l"/>
            <a:r>
              <a:rPr lang="en-US" b="1" i="0" dirty="0">
                <a:solidFill>
                  <a:srgbClr val="26276D"/>
                </a:solidFill>
                <a:effectLst/>
                <a:latin typeface="Noto Sans" panose="020B0502040504020204" pitchFamily="34" charset="0"/>
              </a:rPr>
              <a:t>Design well-informed applications</a:t>
            </a:r>
          </a:p>
          <a:p>
            <a:pPr algn="l"/>
            <a:r>
              <a:rPr lang="en-US" b="0" i="0" dirty="0">
                <a:solidFill>
                  <a:srgbClr val="5C5D61"/>
                </a:solidFill>
                <a:effectLst/>
                <a:latin typeface="Noto Sans" panose="020B0502040504020204" pitchFamily="34" charset="0"/>
              </a:rPr>
              <a:t>By accounting for the attributes of data elements, we can reduce the amount of semantic oversight that could lead to problems down the road. Data elements are better defined, and the relationships between them are more complete.</a:t>
            </a:r>
          </a:p>
          <a:p>
            <a:pPr algn="l"/>
            <a:r>
              <a:rPr lang="en-US" b="1" i="0" dirty="0">
                <a:solidFill>
                  <a:srgbClr val="26276D"/>
                </a:solidFill>
                <a:effectLst/>
                <a:latin typeface="Noto Sans" panose="020B0502040504020204" pitchFamily="34" charset="0"/>
              </a:rPr>
              <a:t>Reduce costs and increase efficiency</a:t>
            </a:r>
          </a:p>
          <a:p>
            <a:pPr algn="l"/>
            <a:r>
              <a:rPr lang="en-US" b="0" i="0" dirty="0">
                <a:solidFill>
                  <a:srgbClr val="5C5D61"/>
                </a:solidFill>
                <a:effectLst/>
                <a:latin typeface="Noto Sans" panose="020B0502040504020204" pitchFamily="34" charset="0"/>
              </a:rPr>
              <a:t>By mitigating the potential for oversights, organizations reduce the risk of botched implementations and the need for revisions post-launch. Additionally, data re-use and sharing is encouraged and data redundancy and inconsistencies can be avoided.</a:t>
            </a:r>
          </a:p>
          <a:p>
            <a:pPr algn="l"/>
            <a:r>
              <a:rPr lang="en-US" b="1" i="0" dirty="0">
                <a:solidFill>
                  <a:srgbClr val="26276D"/>
                </a:solidFill>
                <a:effectLst/>
                <a:latin typeface="Noto Sans" panose="020B0502040504020204" pitchFamily="34" charset="0"/>
              </a:rPr>
              <a:t>Provide a basis for future models</a:t>
            </a:r>
          </a:p>
          <a:p>
            <a:pPr algn="l"/>
            <a:r>
              <a:rPr lang="en-US" b="0" i="0" dirty="0">
                <a:solidFill>
                  <a:srgbClr val="5C5D61"/>
                </a:solidFill>
                <a:effectLst/>
                <a:latin typeface="Noto Sans" panose="020B0502040504020204" pitchFamily="34" charset="0"/>
              </a:rPr>
              <a:t>Just as a conceptual data model provides the basis for a logical data model, a logical data model provides the detailed design to be targeted and tuned to a specific technology in the physical data modeling stage.</a:t>
            </a:r>
          </a:p>
          <a:p>
            <a:br>
              <a:rPr lang="en-US" dirty="0"/>
            </a:br>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16</a:t>
            </a:fld>
            <a:endParaRPr lang="en-IN"/>
          </a:p>
        </p:txBody>
      </p:sp>
    </p:spTree>
    <p:extLst>
      <p:ext uri="{BB962C8B-B14F-4D97-AF65-F5344CB8AC3E}">
        <p14:creationId xmlns:p14="http://schemas.microsoft.com/office/powerpoint/2010/main" val="136722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A logical model provides business information and rules about the database. Here, the entity and attribute names don’t need to resemble table and column names. The physical model must have sufficient information to build the database, including table names, column names, database-specific data types, and other database objects. The </a:t>
            </a:r>
            <a:r>
              <a:rPr lang="en-US" b="0" i="0" dirty="0" err="1">
                <a:solidFill>
                  <a:srgbClr val="666666"/>
                </a:solidFill>
                <a:effectLst/>
                <a:latin typeface="Roboto" panose="02000000000000000000" pitchFamily="2" charset="0"/>
              </a:rPr>
              <a:t>Vertabelo</a:t>
            </a:r>
            <a:r>
              <a:rPr lang="en-US" b="0" i="0" dirty="0">
                <a:solidFill>
                  <a:srgbClr val="666666"/>
                </a:solidFill>
                <a:effectLst/>
                <a:latin typeface="Roboto" panose="02000000000000000000" pitchFamily="2" charset="0"/>
              </a:rPr>
              <a:t> data modeler can even generate SQL scripts that create a database from your physical model.</a:t>
            </a:r>
          </a:p>
          <a:p>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pPr algn="l"/>
            <a:r>
              <a:rPr lang="en-US" b="0" i="0" dirty="0">
                <a:solidFill>
                  <a:srgbClr val="666666"/>
                </a:solidFill>
                <a:effectLst/>
                <a:latin typeface="Roboto" panose="02000000000000000000" pitchFamily="2" charset="0"/>
              </a:rPr>
              <a:t>As shown in the above image, Tools lets you convert a logical model into a physical model and then generate an SQL database creation script from the physical model.</a:t>
            </a:r>
          </a:p>
          <a:p>
            <a:pPr algn="l"/>
            <a:r>
              <a:rPr lang="en-US" b="0" i="0" dirty="0">
                <a:solidFill>
                  <a:srgbClr val="666666"/>
                </a:solidFill>
                <a:effectLst/>
                <a:latin typeface="Roboto" panose="02000000000000000000" pitchFamily="2" charset="0"/>
              </a:rPr>
              <a:t>When designing a database, you’d first use a logical model to define the database structure. After deciding on your database engine, you’d convert your logical model to a physical one.</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18</a:t>
            </a:fld>
            <a:endParaRPr lang="en-IN"/>
          </a:p>
        </p:txBody>
      </p:sp>
    </p:spTree>
    <p:extLst>
      <p:ext uri="{BB962C8B-B14F-4D97-AF65-F5344CB8AC3E}">
        <p14:creationId xmlns:p14="http://schemas.microsoft.com/office/powerpoint/2010/main" val="3453921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C3A"/>
                </a:solidFill>
                <a:effectLst/>
                <a:latin typeface="sf_pro_displaysemibold"/>
              </a:rPr>
              <a:t>Hierarchical Technique</a:t>
            </a:r>
          </a:p>
          <a:p>
            <a:pPr algn="l"/>
            <a:r>
              <a:rPr lang="en-US" b="0" i="0" dirty="0">
                <a:solidFill>
                  <a:srgbClr val="334960"/>
                </a:solidFill>
                <a:effectLst/>
                <a:latin typeface="Roboto" panose="02000000000000000000" pitchFamily="2" charset="0"/>
              </a:rPr>
              <a:t>The hierarchical model is a tree-like structure. There is one root node, or we can say one parent node and the other child nodes are sorted in a particular order. But, the hierarchical model is very rarely used now. This model can be used for real-world model relationships.</a:t>
            </a:r>
          </a:p>
          <a:p>
            <a:pPr algn="l"/>
            <a:r>
              <a:rPr lang="en-US" b="1" i="0" dirty="0">
                <a:solidFill>
                  <a:srgbClr val="222C3A"/>
                </a:solidFill>
                <a:effectLst/>
                <a:latin typeface="sf_pro_displaysemibold"/>
              </a:rPr>
              <a:t>Object-oriented Model</a:t>
            </a:r>
          </a:p>
          <a:p>
            <a:pPr algn="l"/>
            <a:r>
              <a:rPr lang="en-US" b="0" i="0" dirty="0">
                <a:solidFill>
                  <a:srgbClr val="334960"/>
                </a:solidFill>
                <a:effectLst/>
                <a:latin typeface="Roboto" panose="02000000000000000000" pitchFamily="2" charset="0"/>
              </a:rPr>
              <a:t>The object-oriented approach is the creation of objects that contains stored values. The object-oriented model communicates while supporting data abstraction, inheritance, and encapsulation.</a:t>
            </a:r>
          </a:p>
          <a:p>
            <a:pPr algn="l"/>
            <a:r>
              <a:rPr lang="en-US" b="1" i="0" dirty="0">
                <a:solidFill>
                  <a:srgbClr val="222C3A"/>
                </a:solidFill>
                <a:effectLst/>
                <a:latin typeface="sf_pro_displaysemibold"/>
              </a:rPr>
              <a:t>Network Technique</a:t>
            </a:r>
          </a:p>
          <a:p>
            <a:pPr algn="l"/>
            <a:r>
              <a:rPr lang="en-US" b="0" i="0" dirty="0">
                <a:solidFill>
                  <a:srgbClr val="334960"/>
                </a:solidFill>
                <a:effectLst/>
                <a:latin typeface="Roboto" panose="02000000000000000000" pitchFamily="2" charset="0"/>
              </a:rPr>
              <a:t>The network model provides us with a flexible way of representing objects and relationships between these entities. It has a feature known as a schema representing the data in the form of a graph. An object is represented inside a node and the relation between them as an edge, enabling them to maintain multiple parent and child records in a generalized manner.</a:t>
            </a:r>
          </a:p>
          <a:p>
            <a:pPr algn="l"/>
            <a:r>
              <a:rPr lang="en-US" b="1" i="0" dirty="0">
                <a:solidFill>
                  <a:srgbClr val="222C3A"/>
                </a:solidFill>
                <a:effectLst/>
                <a:latin typeface="sf_pro_displaysemibold"/>
              </a:rPr>
              <a:t>Entity-relationship Model</a:t>
            </a:r>
          </a:p>
          <a:p>
            <a:pPr algn="l"/>
            <a:r>
              <a:rPr lang="en-US" b="0" i="0" dirty="0">
                <a:solidFill>
                  <a:srgbClr val="334960"/>
                </a:solidFill>
                <a:effectLst/>
                <a:latin typeface="Roboto" panose="02000000000000000000" pitchFamily="2" charset="0"/>
              </a:rPr>
              <a:t>ER model (Entity-relationship model) is a high-level relational model which is used to define data elements and relationship for the entities in a system. This conceptual design provides a better view of the data that helps us easy to understand. In this model, the entire database is represented in a diagram called an entity-relationship diagram, consisting of Entities, Attributes, and Relationships.</a:t>
            </a:r>
          </a:p>
          <a:p>
            <a:pPr algn="l"/>
            <a:r>
              <a:rPr lang="en-US" b="1" i="0" dirty="0">
                <a:solidFill>
                  <a:srgbClr val="222C3A"/>
                </a:solidFill>
                <a:effectLst/>
                <a:latin typeface="sf_pro_displaysemibold"/>
              </a:rPr>
              <a:t>Relational Technique</a:t>
            </a:r>
          </a:p>
          <a:p>
            <a:pPr algn="l"/>
            <a:r>
              <a:rPr lang="en-US" b="0" i="0" dirty="0">
                <a:solidFill>
                  <a:srgbClr val="394559"/>
                </a:solidFill>
                <a:effectLst/>
                <a:latin typeface="Roboto" panose="02000000000000000000" pitchFamily="2" charset="0"/>
              </a:rPr>
              <a:t>Relational is used to describe the different relationships between the entities. And there are different sets of relations between the entities such as one to one, one to many, many to one, and many to many.</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19</a:t>
            </a:fld>
            <a:endParaRPr lang="en-IN"/>
          </a:p>
        </p:txBody>
      </p:sp>
    </p:spTree>
    <p:extLst>
      <p:ext uri="{BB962C8B-B14F-4D97-AF65-F5344CB8AC3E}">
        <p14:creationId xmlns:p14="http://schemas.microsoft.com/office/powerpoint/2010/main" val="349164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modeling help establish standard data definitions and internal data standards, often in connection with </a:t>
            </a:r>
            <a:r>
              <a:rPr lang="en-US" b="0" i="0" u="none" strike="noStrike" dirty="0">
                <a:solidFill>
                  <a:srgbClr val="1450A8"/>
                </a:solidFill>
                <a:effectLst/>
                <a:latin typeface="Roboto" panose="02000000000000000000" pitchFamily="2" charset="0"/>
                <a:hlinkClick r:id="rId3"/>
              </a:rPr>
              <a:t>governance</a:t>
            </a:r>
            <a:r>
              <a:rPr lang="en-US" b="0" i="0" dirty="0">
                <a:solidFill>
                  <a:srgbClr val="394559"/>
                </a:solidFill>
                <a:effectLst/>
                <a:latin typeface="Roboto" panose="02000000000000000000" pitchFamily="2" charset="0"/>
              </a:rPr>
              <a:t>.</a:t>
            </a:r>
          </a:p>
          <a:p>
            <a:pPr algn="l"/>
            <a:r>
              <a:rPr lang="en-US" b="0" i="0" dirty="0">
                <a:solidFill>
                  <a:srgbClr val="394559"/>
                </a:solidFill>
                <a:effectLst/>
                <a:latin typeface="Roboto" panose="02000000000000000000" pitchFamily="2" charset="0"/>
              </a:rPr>
              <a:t>Data models are a vital data architecture component, along with flow diagrams, architectural blueprints, a unified vocabulary, and other artifacts. </a:t>
            </a:r>
          </a:p>
          <a:p>
            <a:pPr algn="l"/>
            <a:r>
              <a:rPr lang="en-US" b="0" i="0" dirty="0">
                <a:solidFill>
                  <a:srgbClr val="394559"/>
                </a:solidFill>
                <a:effectLst/>
                <a:latin typeface="Roboto" panose="02000000000000000000" pitchFamily="2" charset="0"/>
              </a:rPr>
              <a:t>Data Modeling plays a significant role in </a:t>
            </a:r>
          </a:p>
          <a:p>
            <a:pPr algn="l">
              <a:buFont typeface="Arial" panose="020B0604020202020204" pitchFamily="34" charset="0"/>
              <a:buChar char="•"/>
            </a:pPr>
            <a:r>
              <a:rPr lang="en-US" b="0" i="0" dirty="0">
                <a:solidFill>
                  <a:srgbClr val="394559"/>
                </a:solidFill>
                <a:effectLst/>
                <a:latin typeface="Roboto" panose="02000000000000000000" pitchFamily="2" charset="0"/>
              </a:rPr>
              <a:t>Data architecture processes that document data assets</a:t>
            </a:r>
          </a:p>
          <a:p>
            <a:pPr algn="l">
              <a:buFont typeface="Arial" panose="020B0604020202020204" pitchFamily="34" charset="0"/>
              <a:buChar char="•"/>
            </a:pPr>
            <a:r>
              <a:rPr lang="en-US" b="0" i="0" dirty="0">
                <a:solidFill>
                  <a:srgbClr val="394559"/>
                </a:solidFill>
                <a:effectLst/>
                <a:latin typeface="Roboto" panose="02000000000000000000" pitchFamily="2" charset="0"/>
              </a:rPr>
              <a:t>Map how data moves through IT systems</a:t>
            </a:r>
          </a:p>
          <a:p>
            <a:pPr algn="l">
              <a:buFont typeface="Arial" panose="020B0604020202020204" pitchFamily="34" charset="0"/>
              <a:buChar char="•"/>
            </a:pPr>
            <a:r>
              <a:rPr lang="en-US" b="0" i="0" dirty="0">
                <a:solidFill>
                  <a:srgbClr val="394559"/>
                </a:solidFill>
                <a:effectLst/>
                <a:latin typeface="Roboto" panose="02000000000000000000" pitchFamily="2" charset="0"/>
              </a:rPr>
              <a:t>Create a conceptual data management framework </a:t>
            </a:r>
          </a:p>
          <a:p>
            <a:pPr algn="l"/>
            <a:r>
              <a:rPr lang="en-US" b="0" i="0" dirty="0">
                <a:solidFill>
                  <a:srgbClr val="394559"/>
                </a:solidFill>
                <a:effectLst/>
                <a:latin typeface="Roboto" panose="02000000000000000000" pitchFamily="2" charset="0"/>
              </a:rPr>
              <a:t>Before, models were built by data modelers and architects, and other data stewards with input from business analysts, executives, and users. But data modeling is also essential for data scientists and analysts involved in developing </a:t>
            </a:r>
            <a:r>
              <a:rPr lang="en-US" b="0" i="0" u="none" strike="noStrike" dirty="0">
                <a:solidFill>
                  <a:srgbClr val="1450A8"/>
                </a:solidFill>
                <a:effectLst/>
                <a:latin typeface="Roboto" panose="02000000000000000000" pitchFamily="2" charset="0"/>
                <a:hlinkClick r:id="rId4"/>
              </a:rPr>
              <a:t>BI </a:t>
            </a:r>
            <a:r>
              <a:rPr lang="en-US" b="0" i="0" dirty="0">
                <a:solidFill>
                  <a:srgbClr val="394559"/>
                </a:solidFill>
                <a:effectLst/>
                <a:latin typeface="Roboto" panose="02000000000000000000" pitchFamily="2" charset="0"/>
              </a:rPr>
              <a:t>applications and complex </a:t>
            </a:r>
            <a:r>
              <a:rPr lang="en-US" b="0" i="0" u="none" strike="noStrike" dirty="0">
                <a:solidFill>
                  <a:srgbClr val="1450A8"/>
                </a:solidFill>
                <a:effectLst/>
                <a:latin typeface="Roboto" panose="02000000000000000000" pitchFamily="2" charset="0"/>
                <a:hlinkClick r:id="rId5"/>
              </a:rPr>
              <a:t>data science</a:t>
            </a:r>
            <a:r>
              <a:rPr lang="en-US" b="0" i="0" dirty="0">
                <a:solidFill>
                  <a:srgbClr val="394559"/>
                </a:solidFill>
                <a:effectLst/>
                <a:latin typeface="Roboto" panose="02000000000000000000" pitchFamily="2" charset="0"/>
              </a:rPr>
              <a:t> and </a:t>
            </a:r>
            <a:r>
              <a:rPr lang="en-US" b="0" i="0" u="none" strike="noStrike" dirty="0">
                <a:solidFill>
                  <a:srgbClr val="1450A8"/>
                </a:solidFill>
                <a:effectLst/>
                <a:latin typeface="Roboto" panose="02000000000000000000" pitchFamily="2" charset="0"/>
                <a:hlinkClick r:id="rId6"/>
              </a:rPr>
              <a:t>analytics</a:t>
            </a:r>
            <a:r>
              <a:rPr lang="en-US" b="0" i="0" dirty="0">
                <a:solidFill>
                  <a:srgbClr val="394559"/>
                </a:solidFill>
                <a:effectLst/>
                <a:latin typeface="Roboto" panose="02000000000000000000" pitchFamily="2" charset="0"/>
              </a:rPr>
              <a:t>.</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3</a:t>
            </a:fld>
            <a:endParaRPr lang="en-IN"/>
          </a:p>
        </p:txBody>
      </p:sp>
    </p:spTree>
    <p:extLst>
      <p:ext uri="{BB962C8B-B14F-4D97-AF65-F5344CB8AC3E}">
        <p14:creationId xmlns:p14="http://schemas.microsoft.com/office/powerpoint/2010/main" val="175703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https://dbdiagram.io/</a:t>
            </a:r>
          </a:p>
          <a:p>
            <a:endParaRPr lang="en-IN" dirty="0"/>
          </a:p>
          <a:p>
            <a:r>
              <a:rPr lang="en-IN" dirty="0"/>
              <a:t>https://www.erwin.com/products/erwin-data-modeler/</a:t>
            </a:r>
          </a:p>
          <a:p>
            <a:endParaRPr lang="en-IN" dirty="0"/>
          </a:p>
          <a:p>
            <a:r>
              <a:rPr lang="en-IN" dirty="0"/>
              <a:t>drawio.com</a:t>
            </a:r>
          </a:p>
        </p:txBody>
      </p:sp>
      <p:sp>
        <p:nvSpPr>
          <p:cNvPr id="4" name="Slide Number Placeholder 3"/>
          <p:cNvSpPr>
            <a:spLocks noGrp="1"/>
          </p:cNvSpPr>
          <p:nvPr>
            <p:ph type="sldNum" sz="quarter" idx="5"/>
          </p:nvPr>
        </p:nvSpPr>
        <p:spPr/>
        <p:txBody>
          <a:bodyPr/>
          <a:lstStyle/>
          <a:p>
            <a:fld id="{8B4947A1-DD1C-416D-A736-E2AC1F216378}" type="slidenum">
              <a:rPr lang="en-IN" smtClean="0"/>
              <a:t>4</a:t>
            </a:fld>
            <a:endParaRPr lang="en-IN"/>
          </a:p>
        </p:txBody>
      </p:sp>
    </p:spTree>
    <p:extLst>
      <p:ext uri="{BB962C8B-B14F-4D97-AF65-F5344CB8AC3E}">
        <p14:creationId xmlns:p14="http://schemas.microsoft.com/office/powerpoint/2010/main" val="212931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94559"/>
                </a:solidFill>
                <a:effectLst/>
                <a:latin typeface="Roboto" panose="02000000000000000000" pitchFamily="2" charset="0"/>
              </a:rPr>
              <a:t>Data Modelling is a process to formulate data in an information system in a structured format. Listed below are certain practical uses of the related tools in any sector or industry.</a:t>
            </a:r>
          </a:p>
          <a:p>
            <a:pPr algn="l">
              <a:buFont typeface="Arial" panose="020B0604020202020204" pitchFamily="34" charset="0"/>
              <a:buChar char="•"/>
            </a:pPr>
            <a:r>
              <a:rPr lang="en-US" b="0" i="0" dirty="0">
                <a:solidFill>
                  <a:srgbClr val="394559"/>
                </a:solidFill>
                <a:effectLst/>
                <a:latin typeface="Roboto" panose="02000000000000000000" pitchFamily="2" charset="0"/>
              </a:rPr>
              <a:t>It helps create a robust design with a data model that can show an organization's entire data on the same platform.</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 model makes sure that all the data objects required by the database are represented or not.</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database at the logical, physical, and conceptual levels can be designed with the help data model.</a:t>
            </a:r>
          </a:p>
          <a:p>
            <a:pPr algn="l">
              <a:buFont typeface="Arial" panose="020B0604020202020204" pitchFamily="34" charset="0"/>
              <a:buChar char="•"/>
            </a:pPr>
            <a:r>
              <a:rPr lang="en-US" b="0" i="0" dirty="0">
                <a:solidFill>
                  <a:srgbClr val="394559"/>
                </a:solidFill>
                <a:effectLst/>
                <a:latin typeface="Roboto" panose="02000000000000000000" pitchFamily="2" charset="0"/>
              </a:rPr>
              <a:t>The relation tables, foreign keys, and primary keys can be defined with the data model's help.</a:t>
            </a:r>
          </a:p>
          <a:p>
            <a:pPr algn="l">
              <a:buFont typeface="Arial" panose="020B0604020202020204" pitchFamily="34" charset="0"/>
              <a:buChar char="•"/>
            </a:pPr>
            <a:r>
              <a:rPr lang="en-US" b="0" i="0" dirty="0">
                <a:solidFill>
                  <a:srgbClr val="394559"/>
                </a:solidFill>
                <a:effectLst/>
                <a:latin typeface="Roboto" panose="02000000000000000000" pitchFamily="2" charset="0"/>
              </a:rPr>
              <a:t>The Tools help in the improvement of </a:t>
            </a:r>
            <a:r>
              <a:rPr lang="en-US" b="0" i="0" u="none" strike="noStrike" dirty="0">
                <a:solidFill>
                  <a:srgbClr val="1450A8"/>
                </a:solidFill>
                <a:effectLst/>
                <a:latin typeface="Roboto" panose="02000000000000000000" pitchFamily="2" charset="0"/>
                <a:hlinkClick r:id="rId3"/>
              </a:rPr>
              <a:t>data quality</a:t>
            </a:r>
            <a:r>
              <a:rPr lang="en-US" b="0" i="0" dirty="0">
                <a:solidFill>
                  <a:srgbClr val="394559"/>
                </a:solidFill>
                <a:effectLst/>
                <a:latin typeface="Roboto" panose="02000000000000000000" pitchFamily="2" charset="0"/>
              </a:rPr>
              <a:t>.</a:t>
            </a:r>
          </a:p>
          <a:p>
            <a:pPr algn="l">
              <a:buFont typeface="Arial" panose="020B0604020202020204" pitchFamily="34" charset="0"/>
              <a:buChar char="•"/>
            </a:pPr>
            <a:r>
              <a:rPr lang="en-US" b="0" i="0" dirty="0">
                <a:solidFill>
                  <a:srgbClr val="394559"/>
                </a:solidFill>
                <a:effectLst/>
                <a:latin typeface="Roboto" panose="02000000000000000000" pitchFamily="2" charset="0"/>
              </a:rPr>
              <a:t>Data Model gives the clear picture of business requirements.</a:t>
            </a:r>
          </a:p>
          <a:p>
            <a:pPr algn="l">
              <a:buFont typeface="Arial" panose="020B0604020202020204" pitchFamily="34" charset="0"/>
              <a:buChar char="•"/>
            </a:pPr>
            <a:r>
              <a:rPr lang="en-US" b="0" i="0" dirty="0">
                <a:solidFill>
                  <a:srgbClr val="394559"/>
                </a:solidFill>
                <a:effectLst/>
                <a:latin typeface="Roboto" panose="02000000000000000000" pitchFamily="2" charset="0"/>
              </a:rPr>
              <a:t>Redundant data and missing data can be identified with the help of data models.</a:t>
            </a:r>
          </a:p>
          <a:p>
            <a:pPr algn="l">
              <a:buFont typeface="Arial" panose="020B0604020202020204" pitchFamily="34" charset="0"/>
              <a:buChar char="•"/>
            </a:pPr>
            <a:r>
              <a:rPr lang="en-US" b="0" i="0" dirty="0">
                <a:solidFill>
                  <a:srgbClr val="394559"/>
                </a:solidFill>
                <a:effectLst/>
                <a:latin typeface="Roboto" panose="02000000000000000000" pitchFamily="2" charset="0"/>
              </a:rPr>
              <a:t>In data models, all the important data is accurately represented. The chances of incorrect results and faulty reports decreased as the data model reduces data omission.</a:t>
            </a:r>
          </a:p>
          <a:p>
            <a:pPr algn="l">
              <a:buFont typeface="Arial" panose="020B0604020202020204" pitchFamily="34" charset="0"/>
              <a:buChar char="•"/>
            </a:pPr>
            <a:r>
              <a:rPr lang="en-US" b="0" i="0" dirty="0">
                <a:solidFill>
                  <a:srgbClr val="394559"/>
                </a:solidFill>
                <a:effectLst/>
                <a:latin typeface="Roboto" panose="02000000000000000000" pitchFamily="2" charset="0"/>
              </a:rPr>
              <a:t>The data models create a visual representation of the data. With the help of it, the data analysis gets improved. We get the data picture, which can then be used by developers to create a physical database.</a:t>
            </a:r>
          </a:p>
          <a:p>
            <a:pPr algn="l">
              <a:buFont typeface="Arial" panose="020B0604020202020204" pitchFamily="34" charset="0"/>
              <a:buChar char="•"/>
            </a:pPr>
            <a:r>
              <a:rPr lang="en-US" b="0" i="0" dirty="0">
                <a:solidFill>
                  <a:srgbClr val="394559"/>
                </a:solidFill>
                <a:effectLst/>
                <a:latin typeface="Roboto" panose="02000000000000000000" pitchFamily="2" charset="0"/>
              </a:rPr>
              <a:t>Better consistency can be qualified with the help of a data model across all the projects.</a:t>
            </a:r>
          </a:p>
          <a:p>
            <a:pPr algn="l">
              <a:buFont typeface="Arial" panose="020B0604020202020204" pitchFamily="34" charset="0"/>
              <a:buChar char="•"/>
            </a:pPr>
            <a:r>
              <a:rPr lang="en-US" b="0" i="0" dirty="0">
                <a:solidFill>
                  <a:srgbClr val="394559"/>
                </a:solidFill>
                <a:effectLst/>
                <a:latin typeface="Roboto" panose="02000000000000000000" pitchFamily="2" charset="0"/>
              </a:rPr>
              <a:t>The model is quite a time consuming, but it makes the maintenance cheaper and faster.</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5</a:t>
            </a:fld>
            <a:endParaRPr lang="en-IN"/>
          </a:p>
        </p:txBody>
      </p:sp>
    </p:spTree>
    <p:extLst>
      <p:ext uri="{BB962C8B-B14F-4D97-AF65-F5344CB8AC3E}">
        <p14:creationId xmlns:p14="http://schemas.microsoft.com/office/powerpoint/2010/main" val="27102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94559"/>
                </a:solidFill>
                <a:effectLst/>
                <a:latin typeface="Roboto" panose="02000000000000000000" pitchFamily="2" charset="0"/>
              </a:rPr>
              <a:t>Data Modelling helps to create a conceptual model and create the relationship between the items. The basic techniques involve dealing with three perspectives of a data model.</a:t>
            </a:r>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6</a:t>
            </a:fld>
            <a:endParaRPr lang="en-IN"/>
          </a:p>
        </p:txBody>
      </p:sp>
    </p:spTree>
    <p:extLst>
      <p:ext uri="{BB962C8B-B14F-4D97-AF65-F5344CB8AC3E}">
        <p14:creationId xmlns:p14="http://schemas.microsoft.com/office/powerpoint/2010/main" val="101925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The conceptual data model is the very first and the most abstract data model in the data modeling process. It is a high-level diagram that we use to define, describe, organize, and present data elements and their relationships with relatively few details. Conceptual data models contain only:</a:t>
            </a:r>
          </a:p>
          <a:p>
            <a:pPr algn="l">
              <a:buFont typeface="+mj-lt"/>
              <a:buAutoNum type="arabicPeriod"/>
            </a:pPr>
            <a:r>
              <a:rPr lang="en-US" b="0" i="0" dirty="0">
                <a:solidFill>
                  <a:srgbClr val="666666"/>
                </a:solidFill>
                <a:effectLst/>
                <a:latin typeface="Roboto" panose="02000000000000000000" pitchFamily="2" charset="0"/>
              </a:rPr>
              <a:t>The real-world entities that are our main data elements.</a:t>
            </a:r>
          </a:p>
          <a:p>
            <a:pPr algn="l">
              <a:buFont typeface="+mj-lt"/>
              <a:buAutoNum type="arabicPeriod"/>
            </a:pPr>
            <a:r>
              <a:rPr lang="en-US" b="0" i="0" dirty="0">
                <a:solidFill>
                  <a:srgbClr val="666666"/>
                </a:solidFill>
                <a:effectLst/>
                <a:latin typeface="Roboto" panose="02000000000000000000" pitchFamily="2" charset="0"/>
              </a:rPr>
              <a:t>Their relationships.</a:t>
            </a:r>
          </a:p>
          <a:p>
            <a:pPr algn="l"/>
            <a:r>
              <a:rPr lang="en-US" b="0" i="0" dirty="0">
                <a:solidFill>
                  <a:srgbClr val="666666"/>
                </a:solidFill>
                <a:effectLst/>
                <a:latin typeface="Roboto" panose="02000000000000000000" pitchFamily="2" charset="0"/>
              </a:rPr>
              <a:t>This model does not have technical details, such as attributes, data types, etc.</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7</a:t>
            </a:fld>
            <a:endParaRPr lang="en-IN"/>
          </a:p>
        </p:txBody>
      </p:sp>
    </p:spTree>
    <p:extLst>
      <p:ext uri="{BB962C8B-B14F-4D97-AF65-F5344CB8AC3E}">
        <p14:creationId xmlns:p14="http://schemas.microsoft.com/office/powerpoint/2010/main" val="154799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will I store in my purchasing system? The entities below are the real-world objects that I’ll need to track in my database. I think you’ll quickly understand what each entity represents:</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8</a:t>
            </a:fld>
            <a:endParaRPr lang="en-IN"/>
          </a:p>
        </p:txBody>
      </p:sp>
    </p:spTree>
    <p:extLst>
      <p:ext uri="{BB962C8B-B14F-4D97-AF65-F5344CB8AC3E}">
        <p14:creationId xmlns:p14="http://schemas.microsoft.com/office/powerpoint/2010/main" val="275775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And these are the relationships between these entities:</a:t>
            </a:r>
          </a:p>
          <a:p>
            <a:pPr algn="l">
              <a:buFont typeface="Arial" panose="020B0604020202020204" pitchFamily="34" charset="0"/>
              <a:buChar char="•"/>
            </a:pPr>
            <a:r>
              <a:rPr lang="en-US" b="0" i="0" dirty="0">
                <a:solidFill>
                  <a:srgbClr val="666666"/>
                </a:solidFill>
                <a:effectLst/>
                <a:latin typeface="Roboto" panose="02000000000000000000" pitchFamily="2" charset="0"/>
              </a:rPr>
              <a:t>A Purchasing Order has many Purchasing Order Items A Purchasing Order Item can belong to only one Purchasing Order. That means the Purchasing Order and Purchasing Order Item entities have a one-to-many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Many Purchasing Orders can be sent to one Supplier. Thus, there will be a one-to-many relationship between the Supplier and Purchasing Order And having a Supplier should be mandatory for all Purchasing Orders.</a:t>
            </a:r>
          </a:p>
          <a:p>
            <a:pPr algn="l">
              <a:buFont typeface="Arial" panose="020B0604020202020204" pitchFamily="34" charset="0"/>
              <a:buChar char="•"/>
            </a:pPr>
            <a:r>
              <a:rPr lang="en-US" b="0" i="0" dirty="0">
                <a:solidFill>
                  <a:srgbClr val="666666"/>
                </a:solidFill>
                <a:effectLst/>
                <a:latin typeface="Roboto" panose="02000000000000000000" pitchFamily="2" charset="0"/>
              </a:rPr>
              <a:t>One Purchasing Order Item should have one Stock Item, but one Stock Item may have zero or many Purchasing Order Items. That means that between Stock Item and Purchasing Order Item there is a one-mandatory-to-many-optional relationship.</a:t>
            </a:r>
          </a:p>
          <a:p>
            <a:pPr algn="l">
              <a:buFont typeface="Arial" panose="020B0604020202020204" pitchFamily="34" charset="0"/>
              <a:buChar char="•"/>
            </a:pPr>
            <a:r>
              <a:rPr lang="en-US" b="0" i="0" dirty="0">
                <a:solidFill>
                  <a:srgbClr val="666666"/>
                </a:solidFill>
                <a:effectLst/>
                <a:latin typeface="Roboto" panose="02000000000000000000" pitchFamily="2" charset="0"/>
              </a:rPr>
              <a:t>When ordered items are received for a Purchasing Order, we create a Good Received Note (GRN) for each Purchasing Order Item. Assuming ordered items for a Purchasing Order can be delivered by the supplier either at once or as split deliveries, a Purchasing Order Item can have zero or many Good Received Notes. However, one Good Received Note can belong to only one mandatory Purchasing Order Item. Thus, Purchasing Order Item and Good Received Note have a one-mandatory-to-many-optional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9</a:t>
            </a:fld>
            <a:endParaRPr lang="en-IN"/>
          </a:p>
        </p:txBody>
      </p:sp>
    </p:spTree>
    <p:extLst>
      <p:ext uri="{BB962C8B-B14F-4D97-AF65-F5344CB8AC3E}">
        <p14:creationId xmlns:p14="http://schemas.microsoft.com/office/powerpoint/2010/main" val="128764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Roboto" panose="02000000000000000000" pitchFamily="2" charset="0"/>
              </a:rPr>
              <a:t>This is an ER diagram of a conceptual data model for a simple employee management system. In this company, there are many departments and many employees in each department. Employees are assigned to different projects and can only work on one project at a time; some employees may not have been assigned to any projects. Each employee has a role (i.e. a job role); many employees can have the same role. Also, there may be vacant roles. Each employee has a login to access the company’s common network, but there are different user privileges.</a:t>
            </a:r>
          </a:p>
          <a:p>
            <a:pPr algn="l"/>
            <a:r>
              <a:rPr lang="en-US" b="0" i="0" dirty="0">
                <a:solidFill>
                  <a:srgbClr val="666666"/>
                </a:solidFill>
                <a:effectLst/>
                <a:latin typeface="Roboto" panose="02000000000000000000" pitchFamily="2" charset="0"/>
              </a:rPr>
              <a:t>To support these business requirements, I have designed the conceptual data model shown above. It has five entities (Employee, Department, Project, Role, and Login) that reflect the real-world entity information in the physical database. There are four relationships that support the described business scenario:</a:t>
            </a:r>
          </a:p>
          <a:p>
            <a:pPr algn="l">
              <a:buFont typeface="Arial" panose="020B0604020202020204" pitchFamily="34" charset="0"/>
              <a:buChar char="•"/>
            </a:pPr>
            <a:r>
              <a:rPr lang="en-US" b="0" i="0" dirty="0" err="1">
                <a:solidFill>
                  <a:srgbClr val="666666"/>
                </a:solidFill>
                <a:effectLst/>
                <a:latin typeface="Roboto" panose="02000000000000000000" pitchFamily="2" charset="0"/>
              </a:rPr>
              <a:t>Department_Employee</a:t>
            </a:r>
            <a:r>
              <a:rPr lang="en-US" b="0" i="0" dirty="0">
                <a:solidFill>
                  <a:srgbClr val="666666"/>
                </a:solidFill>
                <a:effectLst/>
                <a:latin typeface="Roboto" panose="02000000000000000000" pitchFamily="2" charset="0"/>
              </a:rPr>
              <a:t>: A one-mandatory-to-many-mandatory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Project_Employee</a:t>
            </a:r>
            <a:r>
              <a:rPr lang="en-US" b="0" i="0" dirty="0">
                <a:solidFill>
                  <a:srgbClr val="666666"/>
                </a:solidFill>
                <a:effectLst/>
                <a:latin typeface="Roboto" panose="02000000000000000000" pitchFamily="2" charset="0"/>
              </a:rPr>
              <a:t>: A one-optional-to-many-mandatory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Role_Employee</a:t>
            </a:r>
            <a:r>
              <a:rPr lang="en-US" b="0" i="0" dirty="0">
                <a:solidFill>
                  <a:srgbClr val="666666"/>
                </a:solidFill>
                <a:effectLst/>
                <a:latin typeface="Roboto" panose="02000000000000000000" pitchFamily="2" charset="0"/>
              </a:rPr>
              <a:t>: A one-mandatory-to-many-optional relationship.</a:t>
            </a:r>
          </a:p>
          <a:p>
            <a:pPr algn="l">
              <a:buFont typeface="Arial" panose="020B0604020202020204" pitchFamily="34" charset="0"/>
              <a:buChar char="•"/>
            </a:pPr>
            <a:r>
              <a:rPr lang="en-US" b="0" i="0" dirty="0" err="1">
                <a:solidFill>
                  <a:srgbClr val="666666"/>
                </a:solidFill>
                <a:effectLst/>
                <a:latin typeface="Roboto" panose="02000000000000000000" pitchFamily="2" charset="0"/>
              </a:rPr>
              <a:t>Employee_Login</a:t>
            </a:r>
            <a:r>
              <a:rPr lang="en-US" b="0" i="0" dirty="0">
                <a:solidFill>
                  <a:srgbClr val="666666"/>
                </a:solidFill>
                <a:effectLst/>
                <a:latin typeface="Roboto" panose="02000000000000000000" pitchFamily="2" charset="0"/>
              </a:rPr>
              <a:t>: A one-mandatory-to-one-mandatory relationship.</a:t>
            </a:r>
          </a:p>
          <a:p>
            <a:endParaRPr lang="en-IN" dirty="0"/>
          </a:p>
        </p:txBody>
      </p:sp>
      <p:sp>
        <p:nvSpPr>
          <p:cNvPr id="4" name="Slide Number Placeholder 3"/>
          <p:cNvSpPr>
            <a:spLocks noGrp="1"/>
          </p:cNvSpPr>
          <p:nvPr>
            <p:ph type="sldNum" sz="quarter" idx="5"/>
          </p:nvPr>
        </p:nvSpPr>
        <p:spPr/>
        <p:txBody>
          <a:bodyPr/>
          <a:lstStyle/>
          <a:p>
            <a:fld id="{8B4947A1-DD1C-416D-A736-E2AC1F216378}" type="slidenum">
              <a:rPr lang="en-IN" smtClean="0"/>
              <a:t>10</a:t>
            </a:fld>
            <a:endParaRPr lang="en-IN"/>
          </a:p>
        </p:txBody>
      </p:sp>
    </p:spTree>
    <p:extLst>
      <p:ext uri="{BB962C8B-B14F-4D97-AF65-F5344CB8AC3E}">
        <p14:creationId xmlns:p14="http://schemas.microsoft.com/office/powerpoint/2010/main" val="64455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7C45-1CDA-A354-F221-608DFF5E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108C8-A210-5E1A-6FBB-3FDC8C957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4C67D6-C626-1B78-7332-3348C9456EBF}"/>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42FC8155-86F2-C1B7-5800-DC7A25F73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F4493-0D95-C9AB-3EED-0F2A51E43875}"/>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426320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77DE-8F11-CDCD-20FC-15138A3BCF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79BE1-B330-E2E3-6DD1-C4E74C9A5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143D7-3E29-33E8-FE95-464AA9256463}"/>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36C6881E-5054-62F1-5F3E-483DC9797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6702B-09A7-B8BB-1E9C-ECAAFB4A0FEC}"/>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410307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D5BC9-E247-2517-EA84-AF427A2E5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F78152-814B-027A-0866-6ABF747DD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F1A9D-39D3-4588-B78F-059968ED20AB}"/>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6802B310-EE7E-7300-A1BB-36469B6A4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BB592-39D2-2AC8-7DAA-CDBF0958731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203983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AD0-F0FF-6D86-B844-28EAE8397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E85A41-BFA0-3C3E-4184-80A4EAA11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D7E6F-5F3C-D297-3EDA-DF4CC86AA29C}"/>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002F6405-D957-E114-95A4-49F07BC12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BB72A-CFA6-A3DA-F98F-A862E296F05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14675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08BC-035C-F364-464C-1FD5B8EBE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1B246E-15E6-FDBE-74E5-39B58BD3D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040AD-7AF6-5B94-0137-2DF92082403F}"/>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250900C3-39C3-5482-2EF7-54631472B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59028-8374-F1B0-163B-2EC6881FE1B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8492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232C-FFE5-2881-317B-8F1DA57294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E1FCF-9782-3C22-2F34-8C47AB47F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726F32-AB6C-DAD7-B315-59BD432BB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999953-B85D-7A3E-6A8B-CA9B8B623A49}"/>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E8673506-DBA6-8E77-D918-36D43DCC9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19721-8CB6-D63A-47E3-B33B1EAB2D3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28679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77F-1DD1-77BE-8963-892092391E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BF6A4-BB36-1BB4-0F7F-6034D54FA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C6410-BD1D-6760-4A1D-1A8FF3823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2F5310-A1B6-6CB0-65B3-3352B36FF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68403-7012-9AC6-A09F-9FCF9D3D8C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C9750-DD19-4DDB-713C-E4617C852FE8}"/>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8" name="Footer Placeholder 7">
            <a:extLst>
              <a:ext uri="{FF2B5EF4-FFF2-40B4-BE49-F238E27FC236}">
                <a16:creationId xmlns:a16="http://schemas.microsoft.com/office/drawing/2014/main" id="{7E784D4E-EEAA-51E2-011F-C3AF2650F1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95A144-FEA0-A1C4-034C-368AE3734A92}"/>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54202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9849-D5DC-0D3D-8E3C-D1806CB01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2157E-D545-3CD2-6F86-18DCF55F8845}"/>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4" name="Footer Placeholder 3">
            <a:extLst>
              <a:ext uri="{FF2B5EF4-FFF2-40B4-BE49-F238E27FC236}">
                <a16:creationId xmlns:a16="http://schemas.microsoft.com/office/drawing/2014/main" id="{438CBE0F-2B4C-BB14-830A-C7A94C2F2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88BBFD-52E3-0AF8-B149-CFFC9D3F2A3A}"/>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17198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DC4D5-D3F1-4277-6B9C-27276E8B369A}"/>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3" name="Footer Placeholder 2">
            <a:extLst>
              <a:ext uri="{FF2B5EF4-FFF2-40B4-BE49-F238E27FC236}">
                <a16:creationId xmlns:a16="http://schemas.microsoft.com/office/drawing/2014/main" id="{1FB6E7B7-947D-A2F9-52F1-2469ACF5BF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74D9DB-E536-2135-FDF3-B2182B3D02D1}"/>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47917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AEA8-39E5-AF17-A742-16B96988A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57DB31-0F35-057F-DC13-5E5C2724E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F81199-693D-E2C5-5768-5E75BE6E7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104EA-C19D-9D1C-2452-F36EC35FC46A}"/>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3ACDF075-98A1-8BFE-973B-FCCEE0FFC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5564C-BA00-0224-3D87-B8FD5E005457}"/>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393677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E23C-41D8-7892-D8C9-EE02FB4B3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5EE0-1414-B150-76E7-6C87E7F14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EEEEA2-FA1D-24E7-DA25-C17619753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FC75B-9928-268A-E4F5-85E126361B63}"/>
              </a:ext>
            </a:extLst>
          </p:cNvPr>
          <p:cNvSpPr>
            <a:spLocks noGrp="1"/>
          </p:cNvSpPr>
          <p:nvPr>
            <p:ph type="dt" sz="half" idx="10"/>
          </p:nvPr>
        </p:nvSpPr>
        <p:spPr/>
        <p:txBody>
          <a:bodyPr/>
          <a:lstStyle/>
          <a:p>
            <a:fld id="{F9FBE5A4-08E5-453D-8041-B46D3A0BFBDE}" type="datetimeFigureOut">
              <a:rPr lang="en-IN" smtClean="0"/>
              <a:t>25-05-2023</a:t>
            </a:fld>
            <a:endParaRPr lang="en-IN"/>
          </a:p>
        </p:txBody>
      </p:sp>
      <p:sp>
        <p:nvSpPr>
          <p:cNvPr id="6" name="Footer Placeholder 5">
            <a:extLst>
              <a:ext uri="{FF2B5EF4-FFF2-40B4-BE49-F238E27FC236}">
                <a16:creationId xmlns:a16="http://schemas.microsoft.com/office/drawing/2014/main" id="{DB358925-1ABE-081C-B214-87A04E626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3F5A7-ECF5-1C99-1F53-CCC4E74F78C8}"/>
              </a:ext>
            </a:extLst>
          </p:cNvPr>
          <p:cNvSpPr>
            <a:spLocks noGrp="1"/>
          </p:cNvSpPr>
          <p:nvPr>
            <p:ph type="sldNum" sz="quarter" idx="12"/>
          </p:nvPr>
        </p:nvSpPr>
        <p:spPr/>
        <p:txBody>
          <a:bodyPr/>
          <a:lstStyle/>
          <a:p>
            <a:fld id="{16490000-AF7F-4D80-AA73-B0053868BB25}" type="slidenum">
              <a:rPr lang="en-IN" smtClean="0"/>
              <a:t>‹#›</a:t>
            </a:fld>
            <a:endParaRPr lang="en-IN"/>
          </a:p>
        </p:txBody>
      </p:sp>
    </p:spTree>
    <p:extLst>
      <p:ext uri="{BB962C8B-B14F-4D97-AF65-F5344CB8AC3E}">
        <p14:creationId xmlns:p14="http://schemas.microsoft.com/office/powerpoint/2010/main" val="145418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84BA0-ADA4-1782-52F6-467D3F0B7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BA7E8-D332-8EF5-B9F6-43683B728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FA487-0931-DAC8-DC30-43F80DA81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BE5A4-08E5-453D-8041-B46D3A0BFBDE}" type="datetimeFigureOut">
              <a:rPr lang="en-IN" smtClean="0"/>
              <a:t>25-05-2023</a:t>
            </a:fld>
            <a:endParaRPr lang="en-IN"/>
          </a:p>
        </p:txBody>
      </p:sp>
      <p:sp>
        <p:nvSpPr>
          <p:cNvPr id="5" name="Footer Placeholder 4">
            <a:extLst>
              <a:ext uri="{FF2B5EF4-FFF2-40B4-BE49-F238E27FC236}">
                <a16:creationId xmlns:a16="http://schemas.microsoft.com/office/drawing/2014/main" id="{BB2C3DFF-4C13-8749-97D6-DE7AA0A5B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4B6895-FA01-F439-7190-EFF4D571F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90000-AF7F-4D80-AA73-B0053868BB25}" type="slidenum">
              <a:rPr lang="en-IN" smtClean="0"/>
              <a:t>‹#›</a:t>
            </a:fld>
            <a:endParaRPr lang="en-IN"/>
          </a:p>
        </p:txBody>
      </p:sp>
    </p:spTree>
    <p:extLst>
      <p:ext uri="{BB962C8B-B14F-4D97-AF65-F5344CB8AC3E}">
        <p14:creationId xmlns:p14="http://schemas.microsoft.com/office/powerpoint/2010/main" val="357982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8A8D-2421-623C-4641-2C3BA1F8EF7D}"/>
              </a:ext>
            </a:extLst>
          </p:cNvPr>
          <p:cNvSpPr>
            <a:spLocks noGrp="1"/>
          </p:cNvSpPr>
          <p:nvPr>
            <p:ph type="ctrTitle"/>
          </p:nvPr>
        </p:nvSpPr>
        <p:spPr/>
        <p:txBody>
          <a:bodyPr/>
          <a:lstStyle/>
          <a:p>
            <a:r>
              <a:rPr lang="en-IN" dirty="0"/>
              <a:t>Data Modelling</a:t>
            </a:r>
          </a:p>
        </p:txBody>
      </p:sp>
      <p:sp>
        <p:nvSpPr>
          <p:cNvPr id="3" name="Subtitle 2">
            <a:extLst>
              <a:ext uri="{FF2B5EF4-FFF2-40B4-BE49-F238E27FC236}">
                <a16:creationId xmlns:a16="http://schemas.microsoft.com/office/drawing/2014/main" id="{672023B1-CF0E-F1D6-2C9B-B8D1E87DEB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861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CF27-E781-9C53-4E2E-AFA8C601591D}"/>
              </a:ext>
            </a:extLst>
          </p:cNvPr>
          <p:cNvSpPr>
            <a:spLocks noGrp="1"/>
          </p:cNvSpPr>
          <p:nvPr>
            <p:ph type="title"/>
          </p:nvPr>
        </p:nvSpPr>
        <p:spPr/>
        <p:txBody>
          <a:bodyPr/>
          <a:lstStyle/>
          <a:p>
            <a:r>
              <a:rPr lang="en-US" dirty="0"/>
              <a:t>Conceptual Data Model Examples, with ER Diagrams</a:t>
            </a:r>
            <a:endParaRPr lang="en-IN" dirty="0"/>
          </a:p>
        </p:txBody>
      </p:sp>
      <p:pic>
        <p:nvPicPr>
          <p:cNvPr id="7" name="Content Placeholder 6">
            <a:extLst>
              <a:ext uri="{FF2B5EF4-FFF2-40B4-BE49-F238E27FC236}">
                <a16:creationId xmlns:a16="http://schemas.microsoft.com/office/drawing/2014/main" id="{1B87A97A-12A9-7121-DE04-2A768CB3463F}"/>
              </a:ext>
            </a:extLst>
          </p:cNvPr>
          <p:cNvPicPr>
            <a:picLocks noGrp="1" noChangeAspect="1"/>
          </p:cNvPicPr>
          <p:nvPr>
            <p:ph idx="1"/>
          </p:nvPr>
        </p:nvPicPr>
        <p:blipFill>
          <a:blip r:embed="rId3"/>
          <a:stretch>
            <a:fillRect/>
          </a:stretch>
        </p:blipFill>
        <p:spPr>
          <a:xfrm>
            <a:off x="2207942" y="2213537"/>
            <a:ext cx="6258084" cy="2877511"/>
          </a:xfrm>
        </p:spPr>
      </p:pic>
    </p:spTree>
    <p:extLst>
      <p:ext uri="{BB962C8B-B14F-4D97-AF65-F5344CB8AC3E}">
        <p14:creationId xmlns:p14="http://schemas.microsoft.com/office/powerpoint/2010/main" val="167012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306-170E-AF7C-00C7-11021AA03553}"/>
              </a:ext>
            </a:extLst>
          </p:cNvPr>
          <p:cNvSpPr>
            <a:spLocks noGrp="1"/>
          </p:cNvSpPr>
          <p:nvPr>
            <p:ph type="title"/>
          </p:nvPr>
        </p:nvSpPr>
        <p:spPr/>
        <p:txBody>
          <a:bodyPr/>
          <a:lstStyle/>
          <a:p>
            <a:r>
              <a:rPr lang="en-IN" dirty="0"/>
              <a:t>Simple Order Management System</a:t>
            </a:r>
          </a:p>
        </p:txBody>
      </p:sp>
      <p:pic>
        <p:nvPicPr>
          <p:cNvPr id="5" name="Content Placeholder 4">
            <a:extLst>
              <a:ext uri="{FF2B5EF4-FFF2-40B4-BE49-F238E27FC236}">
                <a16:creationId xmlns:a16="http://schemas.microsoft.com/office/drawing/2014/main" id="{319EA06C-0BC2-6737-9157-502B3CB743EF}"/>
              </a:ext>
            </a:extLst>
          </p:cNvPr>
          <p:cNvPicPr>
            <a:picLocks noGrp="1" noChangeAspect="1"/>
          </p:cNvPicPr>
          <p:nvPr>
            <p:ph idx="1"/>
          </p:nvPr>
        </p:nvPicPr>
        <p:blipFill>
          <a:blip r:embed="rId3"/>
          <a:stretch>
            <a:fillRect/>
          </a:stretch>
        </p:blipFill>
        <p:spPr>
          <a:xfrm>
            <a:off x="2302109" y="2018371"/>
            <a:ext cx="7587781" cy="3111899"/>
          </a:xfrm>
        </p:spPr>
      </p:pic>
    </p:spTree>
    <p:extLst>
      <p:ext uri="{BB962C8B-B14F-4D97-AF65-F5344CB8AC3E}">
        <p14:creationId xmlns:p14="http://schemas.microsoft.com/office/powerpoint/2010/main" val="225077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C515-AEA6-9DB3-7772-B0DCB7B33367}"/>
              </a:ext>
            </a:extLst>
          </p:cNvPr>
          <p:cNvSpPr>
            <a:spLocks noGrp="1"/>
          </p:cNvSpPr>
          <p:nvPr>
            <p:ph type="title"/>
          </p:nvPr>
        </p:nvSpPr>
        <p:spPr/>
        <p:txBody>
          <a:bodyPr/>
          <a:lstStyle/>
          <a:p>
            <a:r>
              <a:rPr lang="en-IN" dirty="0"/>
              <a:t> Online Shopping App</a:t>
            </a:r>
          </a:p>
        </p:txBody>
      </p:sp>
      <p:pic>
        <p:nvPicPr>
          <p:cNvPr id="5" name="Content Placeholder 4">
            <a:extLst>
              <a:ext uri="{FF2B5EF4-FFF2-40B4-BE49-F238E27FC236}">
                <a16:creationId xmlns:a16="http://schemas.microsoft.com/office/drawing/2014/main" id="{6622911A-C41B-DB3D-F69B-009976AD1353}"/>
              </a:ext>
            </a:extLst>
          </p:cNvPr>
          <p:cNvPicPr>
            <a:picLocks noGrp="1" noChangeAspect="1"/>
          </p:cNvPicPr>
          <p:nvPr>
            <p:ph idx="1"/>
          </p:nvPr>
        </p:nvPicPr>
        <p:blipFill>
          <a:blip r:embed="rId3"/>
          <a:stretch>
            <a:fillRect/>
          </a:stretch>
        </p:blipFill>
        <p:spPr>
          <a:xfrm>
            <a:off x="2119663" y="1851104"/>
            <a:ext cx="7643541" cy="2890900"/>
          </a:xfrm>
        </p:spPr>
      </p:pic>
    </p:spTree>
    <p:extLst>
      <p:ext uri="{BB962C8B-B14F-4D97-AF65-F5344CB8AC3E}">
        <p14:creationId xmlns:p14="http://schemas.microsoft.com/office/powerpoint/2010/main" val="185963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86DC-DDB0-4C8A-C35B-D3C10B3112EE}"/>
              </a:ext>
            </a:extLst>
          </p:cNvPr>
          <p:cNvSpPr>
            <a:spLocks noGrp="1"/>
          </p:cNvSpPr>
          <p:nvPr>
            <p:ph type="title"/>
          </p:nvPr>
        </p:nvSpPr>
        <p:spPr/>
        <p:txBody>
          <a:bodyPr/>
          <a:lstStyle/>
          <a:p>
            <a:r>
              <a:rPr lang="en-IN" dirty="0"/>
              <a:t>Logical Model</a:t>
            </a:r>
          </a:p>
        </p:txBody>
      </p:sp>
      <p:sp>
        <p:nvSpPr>
          <p:cNvPr id="3" name="Content Placeholder 2">
            <a:extLst>
              <a:ext uri="{FF2B5EF4-FFF2-40B4-BE49-F238E27FC236}">
                <a16:creationId xmlns:a16="http://schemas.microsoft.com/office/drawing/2014/main" id="{2AF24FD3-64E1-B49B-BB9B-B9C018263A3F}"/>
              </a:ext>
            </a:extLst>
          </p:cNvPr>
          <p:cNvSpPr>
            <a:spLocks noGrp="1"/>
          </p:cNvSpPr>
          <p:nvPr>
            <p:ph idx="1"/>
          </p:nvPr>
        </p:nvSpPr>
        <p:spPr>
          <a:xfrm>
            <a:off x="748990" y="1591450"/>
            <a:ext cx="10515600" cy="4351338"/>
          </a:xfrm>
        </p:spPr>
        <p:txBody>
          <a:bodyPr/>
          <a:lstStyle/>
          <a:p>
            <a:pPr marL="0" indent="0">
              <a:buNone/>
            </a:pPr>
            <a:r>
              <a:rPr lang="en-US" dirty="0"/>
              <a:t>A logical model visualizes database tables, columns, and the connections between them. In a logical model, the tables are called entities and the columns are called attributes.</a:t>
            </a:r>
          </a:p>
          <a:p>
            <a:pPr marL="0" indent="0">
              <a:buNone/>
            </a:pPr>
            <a:endParaRPr lang="en-IN" dirty="0"/>
          </a:p>
        </p:txBody>
      </p:sp>
      <p:pic>
        <p:nvPicPr>
          <p:cNvPr id="2050" name="Picture 2" descr="Logical Models Data Types in Vertabelo">
            <a:extLst>
              <a:ext uri="{FF2B5EF4-FFF2-40B4-BE49-F238E27FC236}">
                <a16:creationId xmlns:a16="http://schemas.microsoft.com/office/drawing/2014/main" id="{D984686B-1F22-8A00-AC54-A4A575483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58" y="3912105"/>
            <a:ext cx="85344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82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ECD8-DB43-204D-A360-4D4F72081A9F}"/>
              </a:ext>
            </a:extLst>
          </p:cNvPr>
          <p:cNvSpPr>
            <a:spLocks noGrp="1"/>
          </p:cNvSpPr>
          <p:nvPr>
            <p:ph type="title"/>
          </p:nvPr>
        </p:nvSpPr>
        <p:spPr/>
        <p:txBody>
          <a:bodyPr/>
          <a:lstStyle/>
          <a:p>
            <a:r>
              <a:rPr lang="en-US" dirty="0"/>
              <a:t>When should I consider a logical data model?</a:t>
            </a:r>
            <a:endParaRPr lang="en-IN" dirty="0"/>
          </a:p>
        </p:txBody>
      </p:sp>
      <p:sp>
        <p:nvSpPr>
          <p:cNvPr id="3" name="Content Placeholder 2">
            <a:extLst>
              <a:ext uri="{FF2B5EF4-FFF2-40B4-BE49-F238E27FC236}">
                <a16:creationId xmlns:a16="http://schemas.microsoft.com/office/drawing/2014/main" id="{D04F6B52-8689-7FD5-1BFF-DEA6466E4873}"/>
              </a:ext>
            </a:extLst>
          </p:cNvPr>
          <p:cNvSpPr>
            <a:spLocks noGrp="1"/>
          </p:cNvSpPr>
          <p:nvPr>
            <p:ph idx="1"/>
          </p:nvPr>
        </p:nvSpPr>
        <p:spPr/>
        <p:txBody>
          <a:bodyPr>
            <a:noAutofit/>
          </a:bodyPr>
          <a:lstStyle/>
          <a:p>
            <a:r>
              <a:rPr lang="en-IN" sz="2400" dirty="0"/>
              <a:t>Once conceptual data model has been built we can consider Logical Data Modelling</a:t>
            </a:r>
          </a:p>
          <a:p>
            <a:pPr algn="l"/>
            <a:r>
              <a:rPr lang="en-US" sz="2400" dirty="0">
                <a:solidFill>
                  <a:srgbClr val="5C5D61"/>
                </a:solidFill>
              </a:rPr>
              <a:t>M</a:t>
            </a:r>
            <a:r>
              <a:rPr lang="en-US" sz="2400" b="0" i="0" dirty="0">
                <a:solidFill>
                  <a:srgbClr val="5C5D61"/>
                </a:solidFill>
                <a:effectLst/>
              </a:rPr>
              <a:t>ore structured stage of data modeling is most relevant during application design, when it can serve as a communication mechanism in the more technical environments where database analysts and designers work. </a:t>
            </a:r>
          </a:p>
          <a:p>
            <a:pPr algn="l"/>
            <a:r>
              <a:rPr lang="en-US" sz="2400" b="0" i="0" dirty="0">
                <a:solidFill>
                  <a:srgbClr val="5C5D61"/>
                </a:solidFill>
                <a:effectLst/>
              </a:rPr>
              <a:t>It helps us understand the details of the data to a greater degree than conceptual data models – but similarly stops short of providing perspective on how it should be implemented.</a:t>
            </a:r>
          </a:p>
          <a:p>
            <a:pPr algn="l"/>
            <a:r>
              <a:rPr lang="en-US" sz="2400" b="0" i="0" dirty="0">
                <a:solidFill>
                  <a:srgbClr val="5C5D61"/>
                </a:solidFill>
                <a:effectLst/>
              </a:rPr>
              <a:t>As with conceptual data modeling, this means teams aren’t bound to technological considerations. This is important as the nature of technology in organizations is often dynamic.</a:t>
            </a:r>
          </a:p>
          <a:p>
            <a:endParaRPr lang="en-IN" sz="2400" dirty="0"/>
          </a:p>
        </p:txBody>
      </p:sp>
    </p:spTree>
    <p:extLst>
      <p:ext uri="{BB962C8B-B14F-4D97-AF65-F5344CB8AC3E}">
        <p14:creationId xmlns:p14="http://schemas.microsoft.com/office/powerpoint/2010/main" val="19930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6239-C480-1675-47B5-4BCE06ADDC38}"/>
              </a:ext>
            </a:extLst>
          </p:cNvPr>
          <p:cNvSpPr>
            <a:spLocks noGrp="1"/>
          </p:cNvSpPr>
          <p:nvPr>
            <p:ph type="title"/>
          </p:nvPr>
        </p:nvSpPr>
        <p:spPr/>
        <p:txBody>
          <a:bodyPr/>
          <a:lstStyle/>
          <a:p>
            <a:r>
              <a:rPr lang="en-US" dirty="0"/>
              <a:t>Why should I use a logical data model?</a:t>
            </a:r>
            <a:endParaRPr lang="en-IN" dirty="0"/>
          </a:p>
        </p:txBody>
      </p:sp>
      <p:sp>
        <p:nvSpPr>
          <p:cNvPr id="3" name="Content Placeholder 2">
            <a:extLst>
              <a:ext uri="{FF2B5EF4-FFF2-40B4-BE49-F238E27FC236}">
                <a16:creationId xmlns:a16="http://schemas.microsoft.com/office/drawing/2014/main" id="{3FF966E4-D9EE-B3A2-190E-984F02CD1C94}"/>
              </a:ext>
            </a:extLst>
          </p:cNvPr>
          <p:cNvSpPr>
            <a:spLocks noGrp="1"/>
          </p:cNvSpPr>
          <p:nvPr>
            <p:ph idx="1"/>
          </p:nvPr>
        </p:nvSpPr>
        <p:spPr/>
        <p:txBody>
          <a:bodyPr>
            <a:normAutofit lnSpcReduction="10000"/>
          </a:bodyPr>
          <a:lstStyle/>
          <a:p>
            <a:r>
              <a:rPr lang="en-US" dirty="0"/>
              <a:t>An easy way to comprehend when and why a logical data model would be relevant is to consider the model’s intended audience – database analysts, system analysts and designers. </a:t>
            </a:r>
          </a:p>
          <a:p>
            <a:r>
              <a:rPr lang="en-US" dirty="0"/>
              <a:t>Logical data modeling’s audience and place in the application-design process means excluding context and detail in favor of accessibility is less relevant. </a:t>
            </a:r>
          </a:p>
          <a:p>
            <a:r>
              <a:rPr lang="en-US" dirty="0"/>
              <a:t>The extra layer of detail (when compared to conceptual data modeling) is the context architects require to ensure new applications are compatible with the data they will encompass. </a:t>
            </a:r>
          </a:p>
          <a:p>
            <a:r>
              <a:rPr lang="en-US" dirty="0"/>
              <a:t>Essentially, a logical data model provides the foundations necessary for productive database design.</a:t>
            </a:r>
            <a:endParaRPr lang="en-IN" dirty="0"/>
          </a:p>
        </p:txBody>
      </p:sp>
    </p:spTree>
    <p:extLst>
      <p:ext uri="{BB962C8B-B14F-4D97-AF65-F5344CB8AC3E}">
        <p14:creationId xmlns:p14="http://schemas.microsoft.com/office/powerpoint/2010/main" val="209320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8AB2-6D97-B15C-3B62-2A971B538C21}"/>
              </a:ext>
            </a:extLst>
          </p:cNvPr>
          <p:cNvSpPr>
            <a:spLocks noGrp="1"/>
          </p:cNvSpPr>
          <p:nvPr>
            <p:ph type="title"/>
          </p:nvPr>
        </p:nvSpPr>
        <p:spPr/>
        <p:txBody>
          <a:bodyPr/>
          <a:lstStyle/>
          <a:p>
            <a:r>
              <a:rPr lang="en-US" dirty="0"/>
              <a:t>Benefits of logical data modeling</a:t>
            </a:r>
            <a:endParaRPr lang="en-IN" dirty="0"/>
          </a:p>
        </p:txBody>
      </p:sp>
      <p:sp>
        <p:nvSpPr>
          <p:cNvPr id="3" name="Content Placeholder 2">
            <a:extLst>
              <a:ext uri="{FF2B5EF4-FFF2-40B4-BE49-F238E27FC236}">
                <a16:creationId xmlns:a16="http://schemas.microsoft.com/office/drawing/2014/main" id="{26BBC85E-599B-7DE6-A315-27914099CAF1}"/>
              </a:ext>
            </a:extLst>
          </p:cNvPr>
          <p:cNvSpPr>
            <a:spLocks noGrp="1"/>
          </p:cNvSpPr>
          <p:nvPr>
            <p:ph idx="1"/>
          </p:nvPr>
        </p:nvSpPr>
        <p:spPr/>
        <p:txBody>
          <a:bodyPr/>
          <a:lstStyle/>
          <a:p>
            <a:r>
              <a:rPr lang="en-US" dirty="0"/>
              <a:t>Help organizations identify areas for business process improvement</a:t>
            </a:r>
          </a:p>
          <a:p>
            <a:r>
              <a:rPr lang="en-US" dirty="0"/>
              <a:t>Reduce costs and increase efficiency</a:t>
            </a:r>
          </a:p>
          <a:p>
            <a:r>
              <a:rPr lang="en-IN" dirty="0"/>
              <a:t>Design well-informed applications</a:t>
            </a:r>
          </a:p>
          <a:p>
            <a:r>
              <a:rPr lang="en-US" dirty="0"/>
              <a:t>Provide a basis for future models</a:t>
            </a:r>
            <a:endParaRPr lang="en-IN" dirty="0"/>
          </a:p>
        </p:txBody>
      </p:sp>
    </p:spTree>
    <p:extLst>
      <p:ext uri="{BB962C8B-B14F-4D97-AF65-F5344CB8AC3E}">
        <p14:creationId xmlns:p14="http://schemas.microsoft.com/office/powerpoint/2010/main" val="123219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F373-99C5-5B3B-4372-71B675F3C21A}"/>
              </a:ext>
            </a:extLst>
          </p:cNvPr>
          <p:cNvSpPr>
            <a:spLocks noGrp="1"/>
          </p:cNvSpPr>
          <p:nvPr>
            <p:ph type="title"/>
          </p:nvPr>
        </p:nvSpPr>
        <p:spPr/>
        <p:txBody>
          <a:bodyPr/>
          <a:lstStyle/>
          <a:p>
            <a:r>
              <a:rPr lang="en-IN" dirty="0"/>
              <a:t>Physical Data Model</a:t>
            </a:r>
          </a:p>
        </p:txBody>
      </p:sp>
      <p:sp>
        <p:nvSpPr>
          <p:cNvPr id="3" name="Content Placeholder 2">
            <a:extLst>
              <a:ext uri="{FF2B5EF4-FFF2-40B4-BE49-F238E27FC236}">
                <a16:creationId xmlns:a16="http://schemas.microsoft.com/office/drawing/2014/main" id="{4E697A22-5C4B-D6E1-6B0D-6255D15AF257}"/>
              </a:ext>
            </a:extLst>
          </p:cNvPr>
          <p:cNvSpPr>
            <a:spLocks noGrp="1"/>
          </p:cNvSpPr>
          <p:nvPr>
            <p:ph idx="1"/>
          </p:nvPr>
        </p:nvSpPr>
        <p:spPr/>
        <p:txBody>
          <a:bodyPr>
            <a:normAutofit fontScale="92500" lnSpcReduction="10000"/>
          </a:bodyPr>
          <a:lstStyle/>
          <a:p>
            <a:r>
              <a:rPr lang="en-US" sz="2400" dirty="0">
                <a:solidFill>
                  <a:srgbClr val="334960"/>
                </a:solidFill>
              </a:rPr>
              <a:t>T</a:t>
            </a:r>
            <a:r>
              <a:rPr lang="en-US" sz="2400" b="0" i="0" dirty="0">
                <a:solidFill>
                  <a:srgbClr val="334960"/>
                </a:solidFill>
                <a:effectLst/>
              </a:rPr>
              <a:t>he implementation is described using a specific database system.</a:t>
            </a:r>
          </a:p>
          <a:p>
            <a:r>
              <a:rPr lang="en-US" sz="2400" dirty="0"/>
              <a:t>It defines all the components and services that are required to build a database.</a:t>
            </a:r>
          </a:p>
          <a:p>
            <a:r>
              <a:rPr lang="en-US" sz="2400" dirty="0"/>
              <a:t>It is created by using the database language and queries. </a:t>
            </a:r>
          </a:p>
          <a:p>
            <a:r>
              <a:rPr lang="en-US" sz="2400" dirty="0"/>
              <a:t>The physical data model represents each table, column, constraints like primary key, foreign key, NOT NULL, etc. </a:t>
            </a:r>
          </a:p>
          <a:p>
            <a:r>
              <a:rPr lang="en-US" sz="2400" dirty="0"/>
              <a:t>The main work of the physical data model is to create a database. </a:t>
            </a:r>
          </a:p>
          <a:p>
            <a:r>
              <a:rPr lang="en-US" sz="2400" dirty="0"/>
              <a:t>This model is created by the Database Administrator (DBA) and developers. </a:t>
            </a:r>
          </a:p>
          <a:p>
            <a:r>
              <a:rPr lang="en-US" sz="2400" dirty="0"/>
              <a:t>This type of Data Modelling gives us the abstraction of the databases and helps to create the schema. </a:t>
            </a:r>
          </a:p>
          <a:p>
            <a:r>
              <a:rPr lang="en-US" sz="2400" dirty="0"/>
              <a:t>This model describes the particular implementation of the data model. </a:t>
            </a:r>
          </a:p>
          <a:p>
            <a:r>
              <a:rPr lang="en-US" sz="2400" dirty="0"/>
              <a:t>The physical data model helps us to have database column keys, constraints, and RDBMS features.</a:t>
            </a:r>
            <a:endParaRPr lang="en-IN" sz="2400" dirty="0"/>
          </a:p>
        </p:txBody>
      </p:sp>
    </p:spTree>
    <p:extLst>
      <p:ext uri="{BB962C8B-B14F-4D97-AF65-F5344CB8AC3E}">
        <p14:creationId xmlns:p14="http://schemas.microsoft.com/office/powerpoint/2010/main" val="64753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7605-8E26-9127-EBDC-A84B1B0A8D0A}"/>
              </a:ext>
            </a:extLst>
          </p:cNvPr>
          <p:cNvSpPr>
            <a:spLocks noGrp="1"/>
          </p:cNvSpPr>
          <p:nvPr>
            <p:ph type="title"/>
          </p:nvPr>
        </p:nvSpPr>
        <p:spPr/>
        <p:txBody>
          <a:bodyPr/>
          <a:lstStyle/>
          <a:p>
            <a:r>
              <a:rPr lang="en-IN" dirty="0"/>
              <a:t>Logical Model vs. Physical Model</a:t>
            </a:r>
          </a:p>
        </p:txBody>
      </p:sp>
      <p:sp>
        <p:nvSpPr>
          <p:cNvPr id="3" name="Content Placeholder 2">
            <a:extLst>
              <a:ext uri="{FF2B5EF4-FFF2-40B4-BE49-F238E27FC236}">
                <a16:creationId xmlns:a16="http://schemas.microsoft.com/office/drawing/2014/main" id="{2CC7C972-262D-EE76-DF94-B58BC903C4F3}"/>
              </a:ext>
            </a:extLst>
          </p:cNvPr>
          <p:cNvSpPr>
            <a:spLocks noGrp="1"/>
          </p:cNvSpPr>
          <p:nvPr>
            <p:ph idx="1"/>
          </p:nvPr>
        </p:nvSpPr>
        <p:spPr/>
        <p:txBody>
          <a:bodyPr>
            <a:normAutofit/>
          </a:bodyPr>
          <a:lstStyle/>
          <a:p>
            <a:r>
              <a:rPr lang="en-US" sz="2400" dirty="0"/>
              <a:t>Both logical and physical models are diagrams that help us visualize database structure.</a:t>
            </a:r>
          </a:p>
          <a:p>
            <a:r>
              <a:rPr lang="en-US" sz="2400" b="0" i="0" dirty="0">
                <a:effectLst/>
              </a:rPr>
              <a:t>The main difference between them is that a logical model is not database-specific. </a:t>
            </a:r>
          </a:p>
          <a:p>
            <a:r>
              <a:rPr lang="en-US" sz="2400" b="0" i="0" dirty="0">
                <a:effectLst/>
              </a:rPr>
              <a:t> On the other hand, a physical model is designed for a specific database engine (e.g. MySQL, Oracle, PostgreSQL, etc.).</a:t>
            </a:r>
          </a:p>
          <a:p>
            <a:endParaRPr lang="en-IN" sz="2400" dirty="0"/>
          </a:p>
        </p:txBody>
      </p:sp>
      <p:pic>
        <p:nvPicPr>
          <p:cNvPr id="3074" name="Picture 2" descr="Logical Models Data Types in Vertabelo">
            <a:extLst>
              <a:ext uri="{FF2B5EF4-FFF2-40B4-BE49-F238E27FC236}">
                <a16:creationId xmlns:a16="http://schemas.microsoft.com/office/drawing/2014/main" id="{242B9433-B673-FDE9-CFA7-C7CC5A5DC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138" y="4219302"/>
            <a:ext cx="6261990" cy="175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C183-F09D-99D1-09C4-BED3E62D0686}"/>
              </a:ext>
            </a:extLst>
          </p:cNvPr>
          <p:cNvSpPr>
            <a:spLocks noGrp="1"/>
          </p:cNvSpPr>
          <p:nvPr>
            <p:ph type="title"/>
          </p:nvPr>
        </p:nvSpPr>
        <p:spPr/>
        <p:txBody>
          <a:bodyPr/>
          <a:lstStyle/>
          <a:p>
            <a:r>
              <a:rPr lang="en-US" dirty="0"/>
              <a:t>What are the Data Modelling techniques?</a:t>
            </a:r>
            <a:endParaRPr lang="en-IN" dirty="0"/>
          </a:p>
        </p:txBody>
      </p:sp>
      <p:sp>
        <p:nvSpPr>
          <p:cNvPr id="3" name="Content Placeholder 2">
            <a:extLst>
              <a:ext uri="{FF2B5EF4-FFF2-40B4-BE49-F238E27FC236}">
                <a16:creationId xmlns:a16="http://schemas.microsoft.com/office/drawing/2014/main" id="{167F83DD-A0A8-8986-7371-D062FB4A165E}"/>
              </a:ext>
            </a:extLst>
          </p:cNvPr>
          <p:cNvSpPr>
            <a:spLocks noGrp="1"/>
          </p:cNvSpPr>
          <p:nvPr>
            <p:ph idx="1"/>
          </p:nvPr>
        </p:nvSpPr>
        <p:spPr/>
        <p:txBody>
          <a:bodyPr/>
          <a:lstStyle/>
          <a:p>
            <a:r>
              <a:rPr lang="en-US" dirty="0"/>
              <a:t> Different types of techniques used to organize the data:</a:t>
            </a:r>
          </a:p>
          <a:p>
            <a:pPr lvl="1"/>
            <a:r>
              <a:rPr lang="en-US" dirty="0"/>
              <a:t>Hierarchical Technique</a:t>
            </a:r>
          </a:p>
          <a:p>
            <a:pPr lvl="1"/>
            <a:r>
              <a:rPr lang="en-US" dirty="0"/>
              <a:t>Object-oriented Model</a:t>
            </a:r>
          </a:p>
          <a:p>
            <a:pPr lvl="1"/>
            <a:r>
              <a:rPr lang="en-US"/>
              <a:t>Network Model</a:t>
            </a:r>
            <a:endParaRPr lang="en-US" dirty="0"/>
          </a:p>
          <a:p>
            <a:pPr lvl="1"/>
            <a:r>
              <a:rPr lang="en-US" dirty="0"/>
              <a:t>Entity-relationship Model</a:t>
            </a:r>
          </a:p>
          <a:p>
            <a:pPr lvl="1"/>
            <a:r>
              <a:rPr lang="en-US" dirty="0"/>
              <a:t>Relational Technique</a:t>
            </a:r>
            <a:endParaRPr lang="en-IN" dirty="0"/>
          </a:p>
        </p:txBody>
      </p:sp>
    </p:spTree>
    <p:extLst>
      <p:ext uri="{BB962C8B-B14F-4D97-AF65-F5344CB8AC3E}">
        <p14:creationId xmlns:p14="http://schemas.microsoft.com/office/powerpoint/2010/main" val="139223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733C-60D6-A30F-C730-457372DD4C63}"/>
              </a:ext>
            </a:extLst>
          </p:cNvPr>
          <p:cNvSpPr>
            <a:spLocks noGrp="1"/>
          </p:cNvSpPr>
          <p:nvPr>
            <p:ph type="title"/>
          </p:nvPr>
        </p:nvSpPr>
        <p:spPr/>
        <p:txBody>
          <a:bodyPr/>
          <a:lstStyle/>
          <a:p>
            <a:r>
              <a:rPr lang="en-IN" dirty="0"/>
              <a:t>What is Data Modelling?</a:t>
            </a:r>
          </a:p>
        </p:txBody>
      </p:sp>
      <p:sp>
        <p:nvSpPr>
          <p:cNvPr id="3" name="Content Placeholder 2">
            <a:extLst>
              <a:ext uri="{FF2B5EF4-FFF2-40B4-BE49-F238E27FC236}">
                <a16:creationId xmlns:a16="http://schemas.microsoft.com/office/drawing/2014/main" id="{17150833-C4D6-37B1-29EF-57159B4AD9B5}"/>
              </a:ext>
            </a:extLst>
          </p:cNvPr>
          <p:cNvSpPr>
            <a:spLocks noGrp="1"/>
          </p:cNvSpPr>
          <p:nvPr>
            <p:ph idx="1"/>
          </p:nvPr>
        </p:nvSpPr>
        <p:spPr/>
        <p:txBody>
          <a:bodyPr>
            <a:normAutofit/>
          </a:bodyPr>
          <a:lstStyle/>
          <a:p>
            <a:pPr algn="l"/>
            <a:r>
              <a:rPr lang="en-US" dirty="0">
                <a:solidFill>
                  <a:srgbClr val="394559"/>
                </a:solidFill>
                <a:latin typeface="Roboto" panose="02000000000000000000" pitchFamily="2" charset="0"/>
              </a:rPr>
              <a:t>P</a:t>
            </a:r>
            <a:r>
              <a:rPr lang="en-US" b="0" i="0" dirty="0">
                <a:solidFill>
                  <a:srgbClr val="394559"/>
                </a:solidFill>
                <a:effectLst/>
                <a:latin typeface="Roboto" panose="02000000000000000000" pitchFamily="2" charset="0"/>
              </a:rPr>
              <a:t>rocess of analyzing the data objects and their relationship to the other objects. </a:t>
            </a:r>
          </a:p>
          <a:p>
            <a:pPr algn="l"/>
            <a:r>
              <a:rPr lang="en-US" dirty="0">
                <a:solidFill>
                  <a:srgbClr val="394559"/>
                </a:solidFill>
                <a:latin typeface="Roboto" panose="02000000000000000000" pitchFamily="2" charset="0"/>
              </a:rPr>
              <a:t>U</a:t>
            </a:r>
            <a:r>
              <a:rPr lang="en-US" b="0" i="0" dirty="0">
                <a:solidFill>
                  <a:srgbClr val="394559"/>
                </a:solidFill>
                <a:effectLst/>
                <a:latin typeface="Roboto" panose="02000000000000000000" pitchFamily="2" charset="0"/>
              </a:rPr>
              <a:t>sed to analyze the data requirements that are required for the business processes. </a:t>
            </a:r>
          </a:p>
          <a:p>
            <a:pPr algn="l"/>
            <a:r>
              <a:rPr lang="en-US" b="0" i="0" dirty="0">
                <a:solidFill>
                  <a:srgbClr val="394559"/>
                </a:solidFill>
                <a:effectLst/>
                <a:latin typeface="Roboto" panose="02000000000000000000" pitchFamily="2" charset="0"/>
              </a:rPr>
              <a:t>Data models are created for the data to be stored in a database. </a:t>
            </a:r>
          </a:p>
          <a:p>
            <a:pPr algn="l"/>
            <a:r>
              <a:rPr lang="en-US" b="0" i="0" dirty="0">
                <a:solidFill>
                  <a:srgbClr val="394559"/>
                </a:solidFill>
                <a:effectLst/>
                <a:latin typeface="Roboto" panose="02000000000000000000" pitchFamily="2" charset="0"/>
              </a:rPr>
              <a:t>Data Model's main focus is on what data is needed and how we have to organize data rather than what operations we have to perform.</a:t>
            </a:r>
          </a:p>
          <a:p>
            <a:pPr algn="l"/>
            <a:r>
              <a:rPr lang="en-US" b="0" i="0" dirty="0">
                <a:solidFill>
                  <a:srgbClr val="394559"/>
                </a:solidFill>
                <a:effectLst/>
                <a:latin typeface="Roboto" panose="02000000000000000000" pitchFamily="2" charset="0"/>
              </a:rPr>
              <a:t>Data Model is basically an architect's building plan. </a:t>
            </a:r>
            <a:endParaRPr lang="en-IN" dirty="0"/>
          </a:p>
        </p:txBody>
      </p:sp>
    </p:spTree>
    <p:extLst>
      <p:ext uri="{BB962C8B-B14F-4D97-AF65-F5344CB8AC3E}">
        <p14:creationId xmlns:p14="http://schemas.microsoft.com/office/powerpoint/2010/main" val="30016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2126-2430-2A08-E27C-2FB3A3EA79A6}"/>
              </a:ext>
            </a:extLst>
          </p:cNvPr>
          <p:cNvSpPr>
            <a:spLocks noGrp="1"/>
          </p:cNvSpPr>
          <p:nvPr>
            <p:ph type="title"/>
          </p:nvPr>
        </p:nvSpPr>
        <p:spPr/>
        <p:txBody>
          <a:bodyPr/>
          <a:lstStyle/>
          <a:p>
            <a:r>
              <a:rPr lang="en-US" dirty="0"/>
              <a:t>Why is Data Modeling done?</a:t>
            </a:r>
            <a:endParaRPr lang="en-IN" dirty="0"/>
          </a:p>
        </p:txBody>
      </p:sp>
      <p:sp>
        <p:nvSpPr>
          <p:cNvPr id="3" name="Content Placeholder 2">
            <a:extLst>
              <a:ext uri="{FF2B5EF4-FFF2-40B4-BE49-F238E27FC236}">
                <a16:creationId xmlns:a16="http://schemas.microsoft.com/office/drawing/2014/main" id="{69413BFB-AE46-CDC4-D8B6-137F624B0EF4}"/>
              </a:ext>
            </a:extLst>
          </p:cNvPr>
          <p:cNvSpPr>
            <a:spLocks noGrp="1"/>
          </p:cNvSpPr>
          <p:nvPr>
            <p:ph idx="1"/>
          </p:nvPr>
        </p:nvSpPr>
        <p:spPr/>
        <p:txBody>
          <a:bodyPr/>
          <a:lstStyle/>
          <a:p>
            <a:r>
              <a:rPr lang="en-US" dirty="0">
                <a:solidFill>
                  <a:srgbClr val="394559"/>
                </a:solidFill>
                <a:latin typeface="Roboto" panose="02000000000000000000" pitchFamily="2" charset="0"/>
              </a:rPr>
              <a:t>Data modeling help establish standard data definitions and internal data standards, often in connection with governance.</a:t>
            </a:r>
          </a:p>
          <a:p>
            <a:r>
              <a:rPr lang="en-US" dirty="0"/>
              <a:t>Plays a significant role in </a:t>
            </a:r>
          </a:p>
          <a:p>
            <a:pPr lvl="1"/>
            <a:r>
              <a:rPr lang="en-US" dirty="0"/>
              <a:t>Data architecture processes that document data assets</a:t>
            </a:r>
          </a:p>
          <a:p>
            <a:pPr lvl="1"/>
            <a:r>
              <a:rPr lang="en-US" dirty="0"/>
              <a:t>Map how data moves through IT systems</a:t>
            </a:r>
          </a:p>
          <a:p>
            <a:pPr lvl="1"/>
            <a:r>
              <a:rPr lang="en-US" dirty="0"/>
              <a:t>Create a conceptual data management framework</a:t>
            </a:r>
            <a:endParaRPr lang="en-IN" dirty="0"/>
          </a:p>
        </p:txBody>
      </p:sp>
    </p:spTree>
    <p:extLst>
      <p:ext uri="{BB962C8B-B14F-4D97-AF65-F5344CB8AC3E}">
        <p14:creationId xmlns:p14="http://schemas.microsoft.com/office/powerpoint/2010/main" val="4903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309D-0A8B-4DE3-86CD-4380F7B04E24}"/>
              </a:ext>
            </a:extLst>
          </p:cNvPr>
          <p:cNvSpPr>
            <a:spLocks noGrp="1"/>
          </p:cNvSpPr>
          <p:nvPr>
            <p:ph type="title"/>
          </p:nvPr>
        </p:nvSpPr>
        <p:spPr/>
        <p:txBody>
          <a:bodyPr/>
          <a:lstStyle/>
          <a:p>
            <a:r>
              <a:rPr lang="en-US" dirty="0"/>
              <a:t>What are the best Data Modelling tools?</a:t>
            </a:r>
            <a:endParaRPr lang="en-IN" dirty="0"/>
          </a:p>
        </p:txBody>
      </p:sp>
      <p:sp>
        <p:nvSpPr>
          <p:cNvPr id="3" name="Content Placeholder 2">
            <a:extLst>
              <a:ext uri="{FF2B5EF4-FFF2-40B4-BE49-F238E27FC236}">
                <a16:creationId xmlns:a16="http://schemas.microsoft.com/office/drawing/2014/main" id="{F4291EFF-2BA2-F8C3-489B-1D016467922B}"/>
              </a:ext>
            </a:extLst>
          </p:cNvPr>
          <p:cNvSpPr>
            <a:spLocks noGrp="1"/>
          </p:cNvSpPr>
          <p:nvPr>
            <p:ph idx="1"/>
          </p:nvPr>
        </p:nvSpPr>
        <p:spPr/>
        <p:txBody>
          <a:bodyPr/>
          <a:lstStyle/>
          <a:p>
            <a:r>
              <a:rPr lang="en-IN" dirty="0"/>
              <a:t>Elixir Data</a:t>
            </a:r>
          </a:p>
          <a:p>
            <a:r>
              <a:rPr lang="en-IN" dirty="0"/>
              <a:t>ER/Studio</a:t>
            </a:r>
          </a:p>
          <a:p>
            <a:r>
              <a:rPr lang="en-IN" dirty="0" err="1"/>
              <a:t>DbSchema</a:t>
            </a:r>
            <a:endParaRPr lang="en-IN" dirty="0"/>
          </a:p>
          <a:p>
            <a:r>
              <a:rPr lang="en-IN" dirty="0" err="1"/>
              <a:t>HeidiSQL</a:t>
            </a:r>
            <a:endParaRPr lang="en-IN" dirty="0"/>
          </a:p>
          <a:p>
            <a:r>
              <a:rPr lang="en-IN" dirty="0"/>
              <a:t>Toad Data Modeler</a:t>
            </a:r>
          </a:p>
          <a:p>
            <a:r>
              <a:rPr lang="en-IN" dirty="0" err="1"/>
              <a:t>ERBuilder</a:t>
            </a:r>
            <a:endParaRPr lang="en-IN" dirty="0"/>
          </a:p>
        </p:txBody>
      </p:sp>
    </p:spTree>
    <p:extLst>
      <p:ext uri="{BB962C8B-B14F-4D97-AF65-F5344CB8AC3E}">
        <p14:creationId xmlns:p14="http://schemas.microsoft.com/office/powerpoint/2010/main" val="138564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D584-D9C0-F689-E911-AE696AB353E6}"/>
              </a:ext>
            </a:extLst>
          </p:cNvPr>
          <p:cNvSpPr>
            <a:spLocks noGrp="1"/>
          </p:cNvSpPr>
          <p:nvPr>
            <p:ph type="title"/>
          </p:nvPr>
        </p:nvSpPr>
        <p:spPr/>
        <p:txBody>
          <a:bodyPr/>
          <a:lstStyle/>
          <a:p>
            <a:r>
              <a:rPr lang="en-US" dirty="0"/>
              <a:t>What are Data Modeling tools used for?</a:t>
            </a:r>
            <a:endParaRPr lang="en-IN" dirty="0"/>
          </a:p>
        </p:txBody>
      </p:sp>
      <p:sp>
        <p:nvSpPr>
          <p:cNvPr id="3" name="Content Placeholder 2">
            <a:extLst>
              <a:ext uri="{FF2B5EF4-FFF2-40B4-BE49-F238E27FC236}">
                <a16:creationId xmlns:a16="http://schemas.microsoft.com/office/drawing/2014/main" id="{CE80B8AD-0F37-E766-A43C-C8A41E0971B0}"/>
              </a:ext>
            </a:extLst>
          </p:cNvPr>
          <p:cNvSpPr>
            <a:spLocks noGrp="1"/>
          </p:cNvSpPr>
          <p:nvPr>
            <p:ph idx="1"/>
          </p:nvPr>
        </p:nvSpPr>
        <p:spPr/>
        <p:txBody>
          <a:bodyPr>
            <a:normAutofit fontScale="85000" lnSpcReduction="20000"/>
          </a:bodyPr>
          <a:lstStyle/>
          <a:p>
            <a:r>
              <a:rPr lang="en-US" dirty="0"/>
              <a:t>Uses of tools in any sector or industry</a:t>
            </a:r>
          </a:p>
          <a:p>
            <a:pPr lvl="1"/>
            <a:r>
              <a:rPr lang="en-US" dirty="0"/>
              <a:t>Create a robust design with a data model that can show an organization's entire data on the same platform.</a:t>
            </a:r>
          </a:p>
          <a:p>
            <a:pPr lvl="1"/>
            <a:r>
              <a:rPr lang="en-US" dirty="0"/>
              <a:t>All the data objects required by the database are represented or not.</a:t>
            </a:r>
          </a:p>
          <a:p>
            <a:pPr lvl="1"/>
            <a:r>
              <a:rPr lang="en-US" dirty="0"/>
              <a:t>The database at the logical, physical, and conceptual levels can be designed with the help data model.</a:t>
            </a:r>
          </a:p>
          <a:p>
            <a:pPr lvl="1"/>
            <a:r>
              <a:rPr lang="en-US" dirty="0"/>
              <a:t>The relation tables, foreign keys, and primary keys can be defined with the data model's help.</a:t>
            </a:r>
          </a:p>
          <a:p>
            <a:pPr lvl="1"/>
            <a:r>
              <a:rPr lang="en-US" dirty="0"/>
              <a:t>The Tools help in the improvement of data quality.</a:t>
            </a:r>
          </a:p>
          <a:p>
            <a:pPr lvl="1"/>
            <a:r>
              <a:rPr lang="en-US" dirty="0"/>
              <a:t>Gives the clear picture of business requirements.</a:t>
            </a:r>
          </a:p>
          <a:p>
            <a:pPr lvl="1"/>
            <a:r>
              <a:rPr lang="en-US" dirty="0"/>
              <a:t>Redundant data and missing data can be identified with the help of data models.</a:t>
            </a:r>
          </a:p>
          <a:p>
            <a:pPr lvl="1"/>
            <a:r>
              <a:rPr lang="en-US" dirty="0"/>
              <a:t>In data models, all the important data is accurately represented. The chances of incorrect results and faulty reports decreased as the data model reduces data omission.</a:t>
            </a:r>
          </a:p>
          <a:p>
            <a:pPr lvl="1"/>
            <a:r>
              <a:rPr lang="en-US" dirty="0"/>
              <a:t>The data models create a visual representation of the data. </a:t>
            </a:r>
          </a:p>
          <a:p>
            <a:pPr lvl="1"/>
            <a:r>
              <a:rPr lang="en-US" dirty="0"/>
              <a:t>Better consistency can be qualified with the help of a data model across all the projects.</a:t>
            </a:r>
          </a:p>
          <a:p>
            <a:pPr lvl="1"/>
            <a:r>
              <a:rPr lang="en-US" dirty="0"/>
              <a:t>The model is quite a time consuming, but it makes the maintenance cheaper and faster.</a:t>
            </a:r>
            <a:endParaRPr lang="en-IN" dirty="0"/>
          </a:p>
        </p:txBody>
      </p:sp>
    </p:spTree>
    <p:extLst>
      <p:ext uri="{BB962C8B-B14F-4D97-AF65-F5344CB8AC3E}">
        <p14:creationId xmlns:p14="http://schemas.microsoft.com/office/powerpoint/2010/main" val="30549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C930-D4AD-EB36-C160-45A5B787536A}"/>
              </a:ext>
            </a:extLst>
          </p:cNvPr>
          <p:cNvSpPr>
            <a:spLocks noGrp="1"/>
          </p:cNvSpPr>
          <p:nvPr>
            <p:ph type="title"/>
          </p:nvPr>
        </p:nvSpPr>
        <p:spPr/>
        <p:txBody>
          <a:bodyPr/>
          <a:lstStyle/>
          <a:p>
            <a:r>
              <a:rPr lang="en-US" dirty="0"/>
              <a:t>What are the 3 types of Data Models?</a:t>
            </a:r>
            <a:endParaRPr lang="en-IN" dirty="0"/>
          </a:p>
        </p:txBody>
      </p:sp>
      <p:sp>
        <p:nvSpPr>
          <p:cNvPr id="3" name="Content Placeholder 2">
            <a:extLst>
              <a:ext uri="{FF2B5EF4-FFF2-40B4-BE49-F238E27FC236}">
                <a16:creationId xmlns:a16="http://schemas.microsoft.com/office/drawing/2014/main" id="{7A9552CC-C7BB-6A7A-DCC5-E964C4DD9277}"/>
              </a:ext>
            </a:extLst>
          </p:cNvPr>
          <p:cNvSpPr>
            <a:spLocks noGrp="1"/>
          </p:cNvSpPr>
          <p:nvPr>
            <p:ph idx="1"/>
          </p:nvPr>
        </p:nvSpPr>
        <p:spPr/>
        <p:txBody>
          <a:bodyPr/>
          <a:lstStyle/>
          <a:p>
            <a:pPr algn="l">
              <a:buFont typeface="Arial" panose="020B0604020202020204" pitchFamily="34" charset="0"/>
              <a:buChar char="•"/>
            </a:pPr>
            <a:r>
              <a:rPr lang="en-IN" b="0" i="0" dirty="0">
                <a:solidFill>
                  <a:srgbClr val="394559"/>
                </a:solidFill>
                <a:effectLst/>
                <a:latin typeface="Roboto" panose="02000000000000000000" pitchFamily="2" charset="0"/>
              </a:rPr>
              <a:t>Conceptual Model</a:t>
            </a:r>
          </a:p>
          <a:p>
            <a:pPr algn="l">
              <a:buFont typeface="Arial" panose="020B0604020202020204" pitchFamily="34" charset="0"/>
              <a:buChar char="•"/>
            </a:pPr>
            <a:r>
              <a:rPr lang="en-IN" b="0" i="0" dirty="0">
                <a:solidFill>
                  <a:srgbClr val="394559"/>
                </a:solidFill>
                <a:effectLst/>
                <a:latin typeface="Roboto" panose="02000000000000000000" pitchFamily="2" charset="0"/>
              </a:rPr>
              <a:t>Logical Model</a:t>
            </a:r>
          </a:p>
          <a:p>
            <a:pPr algn="l">
              <a:buFont typeface="Arial" panose="020B0604020202020204" pitchFamily="34" charset="0"/>
              <a:buChar char="•"/>
            </a:pPr>
            <a:r>
              <a:rPr lang="en-IN" b="0" i="0" dirty="0">
                <a:solidFill>
                  <a:srgbClr val="394559"/>
                </a:solidFill>
                <a:effectLst/>
                <a:latin typeface="Roboto" panose="02000000000000000000" pitchFamily="2" charset="0"/>
              </a:rPr>
              <a:t>Physical Data Model</a:t>
            </a:r>
          </a:p>
          <a:p>
            <a:endParaRPr lang="en-IN" dirty="0"/>
          </a:p>
        </p:txBody>
      </p:sp>
    </p:spTree>
    <p:extLst>
      <p:ext uri="{BB962C8B-B14F-4D97-AF65-F5344CB8AC3E}">
        <p14:creationId xmlns:p14="http://schemas.microsoft.com/office/powerpoint/2010/main" val="153434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F81E-0950-10C6-B57A-1E53EDBF7194}"/>
              </a:ext>
            </a:extLst>
          </p:cNvPr>
          <p:cNvSpPr>
            <a:spLocks noGrp="1"/>
          </p:cNvSpPr>
          <p:nvPr>
            <p:ph type="title"/>
          </p:nvPr>
        </p:nvSpPr>
        <p:spPr/>
        <p:txBody>
          <a:bodyPr/>
          <a:lstStyle/>
          <a:p>
            <a:r>
              <a:rPr lang="en-IN" dirty="0"/>
              <a:t>Conceptual Model</a:t>
            </a:r>
          </a:p>
        </p:txBody>
      </p:sp>
      <p:sp>
        <p:nvSpPr>
          <p:cNvPr id="3" name="Content Placeholder 2">
            <a:extLst>
              <a:ext uri="{FF2B5EF4-FFF2-40B4-BE49-F238E27FC236}">
                <a16:creationId xmlns:a16="http://schemas.microsoft.com/office/drawing/2014/main" id="{53CA12E7-C9D1-A502-D48B-6A5A5F30E037}"/>
              </a:ext>
            </a:extLst>
          </p:cNvPr>
          <p:cNvSpPr>
            <a:spLocks noGrp="1"/>
          </p:cNvSpPr>
          <p:nvPr>
            <p:ph idx="1"/>
          </p:nvPr>
        </p:nvSpPr>
        <p:spPr/>
        <p:txBody>
          <a:bodyPr>
            <a:normAutofit/>
          </a:bodyPr>
          <a:lstStyle/>
          <a:p>
            <a:pPr algn="l"/>
            <a:r>
              <a:rPr lang="en-US" sz="2400" dirty="0">
                <a:solidFill>
                  <a:srgbClr val="666666"/>
                </a:solidFill>
              </a:rPr>
              <a:t>F</a:t>
            </a:r>
            <a:r>
              <a:rPr lang="en-US" sz="2400" b="0" i="0" dirty="0">
                <a:solidFill>
                  <a:srgbClr val="666666"/>
                </a:solidFill>
                <a:effectLst/>
              </a:rPr>
              <a:t>irst and the most abstract data model in the data modeling process.</a:t>
            </a:r>
          </a:p>
          <a:p>
            <a:pPr algn="l"/>
            <a:r>
              <a:rPr lang="en-US" sz="2400" b="0" i="0" dirty="0">
                <a:solidFill>
                  <a:srgbClr val="666666"/>
                </a:solidFill>
                <a:effectLst/>
              </a:rPr>
              <a:t> It is a high-level diagram that we use to define, describe, organize, and present data elements and their relationships with relatively few details. </a:t>
            </a:r>
          </a:p>
          <a:p>
            <a:pPr algn="l"/>
            <a:r>
              <a:rPr lang="en-US" sz="2400" b="0" i="0" dirty="0">
                <a:solidFill>
                  <a:srgbClr val="666666"/>
                </a:solidFill>
                <a:effectLst/>
              </a:rPr>
              <a:t>Conceptual data models contain only:</a:t>
            </a:r>
          </a:p>
          <a:p>
            <a:pPr lvl="1">
              <a:buFont typeface="+mj-lt"/>
              <a:buAutoNum type="arabicPeriod"/>
            </a:pPr>
            <a:r>
              <a:rPr lang="en-US" b="0" i="0" dirty="0">
                <a:solidFill>
                  <a:srgbClr val="666666"/>
                </a:solidFill>
                <a:effectLst/>
              </a:rPr>
              <a:t>The real-world entities that are our main data elements.</a:t>
            </a:r>
          </a:p>
          <a:p>
            <a:pPr lvl="1">
              <a:buFont typeface="+mj-lt"/>
              <a:buAutoNum type="arabicPeriod"/>
            </a:pPr>
            <a:r>
              <a:rPr lang="en-US" b="0" i="0" dirty="0">
                <a:solidFill>
                  <a:srgbClr val="666666"/>
                </a:solidFill>
                <a:effectLst/>
              </a:rPr>
              <a:t>Their relationships.</a:t>
            </a:r>
          </a:p>
          <a:p>
            <a:pPr algn="l"/>
            <a:r>
              <a:rPr lang="en-US" sz="2400" b="0" i="0" dirty="0">
                <a:solidFill>
                  <a:srgbClr val="666666"/>
                </a:solidFill>
                <a:effectLst/>
              </a:rPr>
              <a:t>This model does not have technical details, such as attributes, data types, etc.</a:t>
            </a:r>
          </a:p>
        </p:txBody>
      </p:sp>
    </p:spTree>
    <p:extLst>
      <p:ext uri="{BB962C8B-B14F-4D97-AF65-F5344CB8AC3E}">
        <p14:creationId xmlns:p14="http://schemas.microsoft.com/office/powerpoint/2010/main" val="403634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3D73-C24B-3DB8-607C-D248C3AA7017}"/>
              </a:ext>
            </a:extLst>
          </p:cNvPr>
          <p:cNvSpPr>
            <a:spLocks noGrp="1"/>
          </p:cNvSpPr>
          <p:nvPr>
            <p:ph type="title"/>
          </p:nvPr>
        </p:nvSpPr>
        <p:spPr/>
        <p:txBody>
          <a:bodyPr/>
          <a:lstStyle/>
          <a:p>
            <a:r>
              <a:rPr lang="en-IN" dirty="0"/>
              <a:t>Example of Conceptual Data Model</a:t>
            </a:r>
          </a:p>
        </p:txBody>
      </p:sp>
      <p:sp>
        <p:nvSpPr>
          <p:cNvPr id="3" name="Content Placeholder 2">
            <a:extLst>
              <a:ext uri="{FF2B5EF4-FFF2-40B4-BE49-F238E27FC236}">
                <a16:creationId xmlns:a16="http://schemas.microsoft.com/office/drawing/2014/main" id="{5181C18D-F0A2-9A2C-2B97-E369CE278E83}"/>
              </a:ext>
            </a:extLst>
          </p:cNvPr>
          <p:cNvSpPr>
            <a:spLocks noGrp="1"/>
          </p:cNvSpPr>
          <p:nvPr>
            <p:ph idx="1"/>
          </p:nvPr>
        </p:nvSpPr>
        <p:spPr/>
        <p:txBody>
          <a:bodyPr>
            <a:normAutofit/>
          </a:bodyPr>
          <a:lstStyle/>
          <a:p>
            <a:r>
              <a:rPr lang="en-IN" dirty="0"/>
              <a:t>Database Model for Purchasing System</a:t>
            </a:r>
          </a:p>
          <a:p>
            <a:r>
              <a:rPr lang="en-US" dirty="0"/>
              <a:t>Entities:</a:t>
            </a:r>
          </a:p>
          <a:p>
            <a:pPr lvl="1"/>
            <a:r>
              <a:rPr lang="en-US" dirty="0"/>
              <a:t>Purchasing Order</a:t>
            </a:r>
          </a:p>
          <a:p>
            <a:pPr lvl="1"/>
            <a:r>
              <a:rPr lang="en-US" dirty="0"/>
              <a:t>Purchasing Order Item</a:t>
            </a:r>
          </a:p>
          <a:p>
            <a:pPr lvl="1"/>
            <a:r>
              <a:rPr lang="en-US" dirty="0"/>
              <a:t>Stock Item</a:t>
            </a:r>
          </a:p>
          <a:p>
            <a:pPr lvl="1"/>
            <a:r>
              <a:rPr lang="en-US" dirty="0"/>
              <a:t>Supplier</a:t>
            </a:r>
          </a:p>
          <a:p>
            <a:pPr lvl="1"/>
            <a:r>
              <a:rPr lang="en-US" dirty="0"/>
              <a:t>Good Received Note</a:t>
            </a:r>
          </a:p>
        </p:txBody>
      </p:sp>
    </p:spTree>
    <p:extLst>
      <p:ext uri="{BB962C8B-B14F-4D97-AF65-F5344CB8AC3E}">
        <p14:creationId xmlns:p14="http://schemas.microsoft.com/office/powerpoint/2010/main" val="156433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3D73-C24B-3DB8-607C-D248C3AA7017}"/>
              </a:ext>
            </a:extLst>
          </p:cNvPr>
          <p:cNvSpPr>
            <a:spLocks noGrp="1"/>
          </p:cNvSpPr>
          <p:nvPr>
            <p:ph type="title"/>
          </p:nvPr>
        </p:nvSpPr>
        <p:spPr/>
        <p:txBody>
          <a:bodyPr/>
          <a:lstStyle/>
          <a:p>
            <a:r>
              <a:rPr lang="en-IN" dirty="0"/>
              <a:t>Example of Conceptual Data Model</a:t>
            </a:r>
          </a:p>
        </p:txBody>
      </p:sp>
      <p:sp>
        <p:nvSpPr>
          <p:cNvPr id="3" name="Content Placeholder 2">
            <a:extLst>
              <a:ext uri="{FF2B5EF4-FFF2-40B4-BE49-F238E27FC236}">
                <a16:creationId xmlns:a16="http://schemas.microsoft.com/office/drawing/2014/main" id="{5181C18D-F0A2-9A2C-2B97-E369CE278E83}"/>
              </a:ext>
            </a:extLst>
          </p:cNvPr>
          <p:cNvSpPr>
            <a:spLocks noGrp="1"/>
          </p:cNvSpPr>
          <p:nvPr>
            <p:ph idx="1"/>
          </p:nvPr>
        </p:nvSpPr>
        <p:spPr/>
        <p:txBody>
          <a:bodyPr>
            <a:normAutofit/>
          </a:bodyPr>
          <a:lstStyle/>
          <a:p>
            <a:r>
              <a:rPr lang="en-IN" dirty="0"/>
              <a:t>Database Model for Purchasing System</a:t>
            </a:r>
          </a:p>
          <a:p>
            <a:pPr marL="0" indent="0">
              <a:buNone/>
            </a:pPr>
            <a:endParaRPr lang="en-US" dirty="0"/>
          </a:p>
          <a:p>
            <a:endParaRPr lang="en-US" dirty="0"/>
          </a:p>
        </p:txBody>
      </p:sp>
      <p:pic>
        <p:nvPicPr>
          <p:cNvPr id="5" name="Picture 4">
            <a:extLst>
              <a:ext uri="{FF2B5EF4-FFF2-40B4-BE49-F238E27FC236}">
                <a16:creationId xmlns:a16="http://schemas.microsoft.com/office/drawing/2014/main" id="{5B3AA230-6F1A-234A-6D10-AD051CEEE822}"/>
              </a:ext>
            </a:extLst>
          </p:cNvPr>
          <p:cNvPicPr>
            <a:picLocks noChangeAspect="1"/>
          </p:cNvPicPr>
          <p:nvPr/>
        </p:nvPicPr>
        <p:blipFill>
          <a:blip r:embed="rId3"/>
          <a:stretch>
            <a:fillRect/>
          </a:stretch>
        </p:blipFill>
        <p:spPr>
          <a:xfrm>
            <a:off x="2701469" y="2787805"/>
            <a:ext cx="7203851" cy="2828325"/>
          </a:xfrm>
          <a:prstGeom prst="rect">
            <a:avLst/>
          </a:prstGeom>
        </p:spPr>
      </p:pic>
    </p:spTree>
    <p:extLst>
      <p:ext uri="{BB962C8B-B14F-4D97-AF65-F5344CB8AC3E}">
        <p14:creationId xmlns:p14="http://schemas.microsoft.com/office/powerpoint/2010/main" val="312522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3506</Words>
  <Application>Microsoft Office PowerPoint</Application>
  <PresentationFormat>Widescreen</PresentationFormat>
  <Paragraphs>204</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Noto Sans</vt:lpstr>
      <vt:lpstr>Roboto</vt:lpstr>
      <vt:lpstr>sf_pro_displaysemibold</vt:lpstr>
      <vt:lpstr>Office Theme</vt:lpstr>
      <vt:lpstr>Data Modelling</vt:lpstr>
      <vt:lpstr>What is Data Modelling?</vt:lpstr>
      <vt:lpstr>Why is Data Modeling done?</vt:lpstr>
      <vt:lpstr>What are the best Data Modelling tools?</vt:lpstr>
      <vt:lpstr>What are Data Modeling tools used for?</vt:lpstr>
      <vt:lpstr>What are the 3 types of Data Models?</vt:lpstr>
      <vt:lpstr>Conceptual Model</vt:lpstr>
      <vt:lpstr>Example of Conceptual Data Model</vt:lpstr>
      <vt:lpstr>Example of Conceptual Data Model</vt:lpstr>
      <vt:lpstr>Conceptual Data Model Examples, with ER Diagrams</vt:lpstr>
      <vt:lpstr>Simple Order Management System</vt:lpstr>
      <vt:lpstr> Online Shopping App</vt:lpstr>
      <vt:lpstr>Logical Model</vt:lpstr>
      <vt:lpstr>When should I consider a logical data model?</vt:lpstr>
      <vt:lpstr>Why should I use a logical data model?</vt:lpstr>
      <vt:lpstr>Benefits of logical data modeling</vt:lpstr>
      <vt:lpstr>Physical Data Model</vt:lpstr>
      <vt:lpstr>Logical Model vs. Physical Model</vt:lpstr>
      <vt:lpstr>What are the Data Modelling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Modelling</dc:title>
  <dc:creator>Prabhat Shahi</dc:creator>
  <cp:lastModifiedBy>Prabhat Shahi</cp:lastModifiedBy>
  <cp:revision>2</cp:revision>
  <dcterms:created xsi:type="dcterms:W3CDTF">2023-05-25T03:21:42Z</dcterms:created>
  <dcterms:modified xsi:type="dcterms:W3CDTF">2023-05-25T05:17:40Z</dcterms:modified>
</cp:coreProperties>
</file>