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93" r:id="rId5"/>
    <p:sldId id="294" r:id="rId6"/>
    <p:sldId id="259" r:id="rId7"/>
    <p:sldId id="260" r:id="rId8"/>
    <p:sldId id="261" r:id="rId9"/>
    <p:sldId id="262" r:id="rId10"/>
    <p:sldId id="265" r:id="rId11"/>
    <p:sldId id="263" r:id="rId12"/>
    <p:sldId id="264" r:id="rId13"/>
    <p:sldId id="295" r:id="rId14"/>
    <p:sldId id="296" r:id="rId15"/>
    <p:sldId id="297" r:id="rId16"/>
    <p:sldId id="298" r:id="rId17"/>
    <p:sldId id="299" r:id="rId18"/>
    <p:sldId id="300" r:id="rId19"/>
    <p:sldId id="301" r:id="rId20"/>
    <p:sldId id="302" r:id="rId21"/>
    <p:sldId id="266" r:id="rId22"/>
    <p:sldId id="267" r:id="rId23"/>
    <p:sldId id="268" r:id="rId24"/>
    <p:sldId id="269" r:id="rId25"/>
    <p:sldId id="270" r:id="rId26"/>
    <p:sldId id="303" r:id="rId27"/>
    <p:sldId id="304" r:id="rId28"/>
    <p:sldId id="305" r:id="rId29"/>
    <p:sldId id="306" r:id="rId30"/>
    <p:sldId id="307" r:id="rId31"/>
    <p:sldId id="308" r:id="rId32"/>
    <p:sldId id="309" r:id="rId33"/>
    <p:sldId id="310" r:id="rId34"/>
    <p:sldId id="311" r:id="rId35"/>
    <p:sldId id="312" r:id="rId36"/>
    <p:sldId id="313" r:id="rId37"/>
    <p:sldId id="271" r:id="rId38"/>
    <p:sldId id="282" r:id="rId39"/>
    <p:sldId id="283" r:id="rId40"/>
    <p:sldId id="284" r:id="rId41"/>
    <p:sldId id="285" r:id="rId42"/>
    <p:sldId id="286" r:id="rId43"/>
    <p:sldId id="287" r:id="rId44"/>
    <p:sldId id="288" r:id="rId45"/>
    <p:sldId id="289" r:id="rId46"/>
    <p:sldId id="290" r:id="rId47"/>
    <p:sldId id="291" r:id="rId48"/>
    <p:sldId id="292" r:id="rId49"/>
    <p:sldId id="314" r:id="rId50"/>
    <p:sldId id="316" r:id="rId51"/>
    <p:sldId id="317" r:id="rId52"/>
    <p:sldId id="318" r:id="rId53"/>
    <p:sldId id="272" r:id="rId54"/>
    <p:sldId id="273" r:id="rId55"/>
    <p:sldId id="274" r:id="rId56"/>
    <p:sldId id="322" r:id="rId57"/>
    <p:sldId id="323" r:id="rId58"/>
    <p:sldId id="324" r:id="rId59"/>
    <p:sldId id="325" r:id="rId60"/>
    <p:sldId id="326" r:id="rId61"/>
    <p:sldId id="327" r:id="rId62"/>
    <p:sldId id="275" r:id="rId63"/>
    <p:sldId id="319" r:id="rId64"/>
    <p:sldId id="320" r:id="rId65"/>
    <p:sldId id="321" r:id="rId66"/>
    <p:sldId id="276" r:id="rId67"/>
    <p:sldId id="277" r:id="rId68"/>
    <p:sldId id="278" r:id="rId69"/>
    <p:sldId id="279" r:id="rId70"/>
    <p:sldId id="280" r:id="rId71"/>
    <p:sldId id="28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03" autoAdjust="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01-12-2023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rafana.com/dashboards/4701"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ava67.com/2023/01/aggregator-microservice-pattern-in-java.html#ixzz8KQqKEge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java67.com/2023/01/aggregator-microservice-pattern-in-java.html#ixzz8KQqEnaD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Open Sans" panose="020B0606030504020204" pitchFamily="34" charset="0"/>
              </a:rPr>
              <a:t>Using </a:t>
            </a:r>
            <a:r>
              <a:rPr lang="en-IN" b="1" i="0" dirty="0">
                <a:solidFill>
                  <a:srgbClr val="333333"/>
                </a:solidFill>
                <a:effectLst/>
                <a:latin typeface="Open Sans" panose="020B0606030504020204" pitchFamily="34" charset="0"/>
              </a:rPr>
              <a:t>Spring Boot 3 </a:t>
            </a:r>
            <a:r>
              <a:rPr lang="en-IN" b="0" i="0" dirty="0">
                <a:solidFill>
                  <a:srgbClr val="333333"/>
                </a:solidFill>
                <a:effectLst/>
                <a:latin typeface="Open Sans" panose="020B0606030504020204" pitchFamily="34" charset="0"/>
              </a:rPr>
              <a:t>in cloud-native development</a:t>
            </a:r>
          </a:p>
          <a:p>
            <a:pPr algn="l">
              <a:buFont typeface="Arial" panose="020B0604020202020204" pitchFamily="34" charset="0"/>
              <a:buChar char="•"/>
            </a:pPr>
            <a:r>
              <a:rPr lang="en-IN" b="0" i="0" dirty="0">
                <a:solidFill>
                  <a:srgbClr val="333333"/>
                </a:solidFill>
                <a:effectLst/>
                <a:latin typeface="Open Sans" panose="020B0606030504020204" pitchFamily="34" charset="0"/>
              </a:rPr>
              <a:t>Provide service discovery for all microservices with Spring Cloud Netflix </a:t>
            </a:r>
            <a:r>
              <a:rPr lang="en-IN" b="1" i="0" dirty="0">
                <a:solidFill>
                  <a:srgbClr val="333333"/>
                </a:solidFill>
                <a:effectLst/>
                <a:latin typeface="Open Sans" panose="020B0606030504020204" pitchFamily="34" charset="0"/>
              </a:rPr>
              <a:t>Eureka</a:t>
            </a:r>
            <a:r>
              <a:rPr lang="en-IN" b="0" i="0" dirty="0">
                <a:solidFill>
                  <a:srgbClr val="333333"/>
                </a:solidFill>
                <a:effectLst/>
                <a:latin typeface="Open Sans" panose="020B0606030504020204" pitchFamily="34" charset="0"/>
              </a:rPr>
              <a:t>. Anticipating your questions – yes, Eureka is still there. It’s the last of Netflix microservices components still available in Spring Cloud</a:t>
            </a:r>
          </a:p>
          <a:p>
            <a:pPr algn="l">
              <a:buFont typeface="Arial" panose="020B0604020202020204" pitchFamily="34" charset="0"/>
              <a:buChar char="•"/>
            </a:pPr>
            <a:r>
              <a:rPr lang="en-IN" b="1" i="0" dirty="0">
                <a:solidFill>
                  <a:srgbClr val="333333"/>
                </a:solidFill>
                <a:effectLst/>
                <a:latin typeface="Open Sans" panose="020B0606030504020204" pitchFamily="34" charset="0"/>
              </a:rPr>
              <a:t>Spring Cloud </a:t>
            </a:r>
            <a:r>
              <a:rPr lang="en-IN" b="1" i="0" dirty="0" err="1">
                <a:solidFill>
                  <a:srgbClr val="333333"/>
                </a:solidFill>
                <a:effectLst/>
                <a:latin typeface="Open Sans" panose="020B0606030504020204" pitchFamily="34" charset="0"/>
              </a:rPr>
              <a:t>OpenFeign</a:t>
            </a:r>
            <a:r>
              <a:rPr lang="en-IN" b="0" i="0" dirty="0">
                <a:solidFill>
                  <a:srgbClr val="333333"/>
                </a:solidFill>
                <a:effectLst/>
                <a:latin typeface="Open Sans" panose="020B0606030504020204" pitchFamily="34" charset="0"/>
              </a:rPr>
              <a:t> in inter-service communication</a:t>
            </a:r>
          </a:p>
          <a:p>
            <a:pPr algn="l">
              <a:buFont typeface="Arial" panose="020B0604020202020204" pitchFamily="34" charset="0"/>
              <a:buChar char="•"/>
            </a:pPr>
            <a:r>
              <a:rPr lang="en-IN" b="0" i="0" dirty="0">
                <a:solidFill>
                  <a:srgbClr val="333333"/>
                </a:solidFill>
                <a:effectLst/>
                <a:latin typeface="Open Sans" panose="020B0606030504020204" pitchFamily="34" charset="0"/>
              </a:rPr>
              <a:t>Distributed configuration with </a:t>
            </a:r>
            <a:r>
              <a:rPr lang="en-IN" b="1" i="0" dirty="0">
                <a:solidFill>
                  <a:srgbClr val="333333"/>
                </a:solidFill>
                <a:effectLst/>
                <a:latin typeface="Open Sans" panose="020B0606030504020204" pitchFamily="34" charset="0"/>
              </a:rPr>
              <a:t>Spring Cloud Config</a:t>
            </a:r>
            <a:endParaRPr lang="en-IN" b="0" i="0" dirty="0">
              <a:solidFill>
                <a:srgbClr val="333333"/>
              </a:solidFill>
              <a:effectLst/>
              <a:latin typeface="Open Sans" panose="020B0606030504020204" pitchFamily="34" charset="0"/>
            </a:endParaRPr>
          </a:p>
          <a:p>
            <a:pPr algn="l">
              <a:buFont typeface="Arial" panose="020B0604020202020204" pitchFamily="34" charset="0"/>
              <a:buChar char="•"/>
            </a:pPr>
            <a:r>
              <a:rPr lang="en-IN" b="0" i="0" dirty="0">
                <a:solidFill>
                  <a:srgbClr val="333333"/>
                </a:solidFill>
                <a:effectLst/>
                <a:latin typeface="Open Sans" panose="020B0606030504020204" pitchFamily="34" charset="0"/>
              </a:rPr>
              <a:t>API Gateway pattern with </a:t>
            </a:r>
            <a:r>
              <a:rPr lang="en-IN" b="1" i="0" dirty="0">
                <a:solidFill>
                  <a:srgbClr val="333333"/>
                </a:solidFill>
                <a:effectLst/>
                <a:latin typeface="Open Sans" panose="020B0606030504020204" pitchFamily="34" charset="0"/>
              </a:rPr>
              <a:t>Spring Cloud Gateway</a:t>
            </a:r>
            <a:r>
              <a:rPr lang="en-IN" b="0" i="0" dirty="0">
                <a:solidFill>
                  <a:srgbClr val="333333"/>
                </a:solidFill>
                <a:effectLst/>
                <a:latin typeface="Open Sans" panose="020B0606030504020204" pitchFamily="34" charset="0"/>
              </a:rPr>
              <a:t> including a global </a:t>
            </a:r>
            <a:r>
              <a:rPr lang="en-IN" b="0" i="0" dirty="0" err="1">
                <a:solidFill>
                  <a:srgbClr val="333333"/>
                </a:solidFill>
                <a:effectLst/>
                <a:latin typeface="Open Sans" panose="020B0606030504020204" pitchFamily="34" charset="0"/>
              </a:rPr>
              <a:t>OpenAPI</a:t>
            </a:r>
            <a:r>
              <a:rPr lang="en-IN" b="0" i="0" dirty="0">
                <a:solidFill>
                  <a:srgbClr val="333333"/>
                </a:solidFill>
                <a:effectLst/>
                <a:latin typeface="Open Sans" panose="020B0606030504020204" pitchFamily="34" charset="0"/>
              </a:rPr>
              <a:t> documentation with the </a:t>
            </a:r>
            <a:r>
              <a:rPr lang="en-IN" b="1" i="0" u="sng" dirty="0" err="1">
                <a:solidFill>
                  <a:srgbClr val="061018"/>
                </a:solidFill>
                <a:effectLst/>
                <a:latin typeface="Open Sans" panose="020B0606030504020204" pitchFamily="34" charset="0"/>
                <a:hlinkClick r:id="rId3"/>
              </a:rPr>
              <a:t>Springdoc</a:t>
            </a:r>
            <a:r>
              <a:rPr lang="en-IN" b="0" i="0" dirty="0">
                <a:solidFill>
                  <a:srgbClr val="333333"/>
                </a:solidFill>
                <a:effectLst/>
                <a:latin typeface="Open Sans" panose="020B0606030504020204" pitchFamily="34" charset="0"/>
              </a:rPr>
              <a:t> project</a:t>
            </a:r>
          </a:p>
          <a:p>
            <a:pPr algn="l">
              <a:buFont typeface="Arial" panose="020B0604020202020204" pitchFamily="34" charset="0"/>
              <a:buChar char="•"/>
            </a:pPr>
            <a:r>
              <a:rPr lang="en-IN" b="0" i="0" dirty="0">
                <a:solidFill>
                  <a:srgbClr val="333333"/>
                </a:solidFill>
                <a:effectLst/>
                <a:latin typeface="Open Sans" panose="020B0606030504020204" pitchFamily="34" charset="0"/>
              </a:rPr>
              <a:t>Collecting traces with </a:t>
            </a:r>
            <a:r>
              <a:rPr lang="en-IN" b="0" i="0" dirty="0" err="1">
                <a:solidFill>
                  <a:srgbClr val="333333"/>
                </a:solidFill>
                <a:effectLst/>
                <a:latin typeface="Open Sans" panose="020B0606030504020204" pitchFamily="34" charset="0"/>
              </a:rPr>
              <a:t>Micrometer</a:t>
            </a:r>
            <a:r>
              <a:rPr lang="en-IN" b="0" i="0" dirty="0">
                <a:solidFill>
                  <a:srgbClr val="333333"/>
                </a:solidFill>
                <a:effectLst/>
                <a:latin typeface="Open Sans" panose="020B0606030504020204" pitchFamily="34" charset="0"/>
              </a:rPr>
              <a:t> </a:t>
            </a:r>
            <a:r>
              <a:rPr lang="en-IN" b="0" i="0" dirty="0" err="1">
                <a:solidFill>
                  <a:srgbClr val="333333"/>
                </a:solidFill>
                <a:effectLst/>
                <a:latin typeface="Open Sans" panose="020B0606030504020204" pitchFamily="34" charset="0"/>
              </a:rPr>
              <a:t>OpenTelemetry</a:t>
            </a:r>
            <a:r>
              <a:rPr lang="en-IN" b="0" i="0" dirty="0">
                <a:solidFill>
                  <a:srgbClr val="333333"/>
                </a:solidFill>
                <a:effectLst/>
                <a:latin typeface="Open Sans" panose="020B0606030504020204" pitchFamily="34" charset="0"/>
              </a:rPr>
              <a:t> and </a:t>
            </a:r>
            <a:r>
              <a:rPr lang="en-IN" b="0" i="0" dirty="0" err="1">
                <a:solidFill>
                  <a:srgbClr val="333333"/>
                </a:solidFill>
                <a:effectLst/>
                <a:latin typeface="Open Sans" panose="020B0606030504020204" pitchFamily="34" charset="0"/>
              </a:rPr>
              <a:t>Zipkin</a:t>
            </a:r>
            <a:endParaRPr lang="en-IN" b="0" i="0" dirty="0">
              <a:solidFill>
                <a:srgbClr val="333333"/>
              </a:solidFill>
              <a:effectLst/>
              <a:latin typeface="Open Sans" panose="020B0606030504020204" pitchFamily="34" charset="0"/>
            </a:endParaRPr>
          </a:p>
          <a:p>
            <a:endParaRPr lang="en-IN" dirty="0"/>
          </a:p>
          <a:p>
            <a:endParaRPr lang="en-IN" dirty="0"/>
          </a:p>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a:t>http://localhost:8060/swagger-ui.html</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a:t>
            </a:fld>
            <a:endParaRPr lang="en-IN"/>
          </a:p>
        </p:txBody>
      </p:sp>
    </p:spTree>
    <p:extLst>
      <p:ext uri="{BB962C8B-B14F-4D97-AF65-F5344CB8AC3E}">
        <p14:creationId xmlns:p14="http://schemas.microsoft.com/office/powerpoint/2010/main" val="381810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35</a:t>
            </a:fld>
            <a:endParaRPr lang="en-IN"/>
          </a:p>
        </p:txBody>
      </p:sp>
    </p:spTree>
    <p:extLst>
      <p:ext uri="{BB962C8B-B14F-4D97-AF65-F5344CB8AC3E}">
        <p14:creationId xmlns:p14="http://schemas.microsoft.com/office/powerpoint/2010/main" val="307318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Other than easy maintenance and scaling benefits, </a:t>
            </a:r>
            <a:r>
              <a:rPr lang="en-US" b="1" i="1" dirty="0">
                <a:solidFill>
                  <a:srgbClr val="212121"/>
                </a:solidFill>
                <a:effectLst/>
                <a:latin typeface="Catamaran-SemiBold"/>
              </a:rPr>
              <a:t>CQRS Pattern</a:t>
            </a:r>
            <a:r>
              <a:rPr lang="en-US" b="0" i="0" dirty="0">
                <a:solidFill>
                  <a:srgbClr val="212121"/>
                </a:solidFill>
                <a:effectLst/>
                <a:latin typeface="Catamaran-Regular"/>
              </a:rPr>
              <a:t> provides few other benefits like parallel development. That is, 2 different developers/team could work together on a Microservice. When one person could work on </a:t>
            </a:r>
            <a:r>
              <a:rPr lang="en-US" b="1" i="1" dirty="0">
                <a:solidFill>
                  <a:srgbClr val="212121"/>
                </a:solidFill>
                <a:effectLst/>
                <a:latin typeface="Catamaran-SemiBold"/>
              </a:rPr>
              <a:t>Query</a:t>
            </a:r>
            <a:r>
              <a:rPr lang="en-US" b="0" i="0" dirty="0">
                <a:solidFill>
                  <a:srgbClr val="212121"/>
                </a:solidFill>
                <a:effectLst/>
                <a:latin typeface="Catamaran-Regular"/>
              </a:rPr>
              <a:t> side while other person can work on the </a:t>
            </a:r>
            <a:r>
              <a:rPr lang="en-US" b="1" i="1" dirty="0">
                <a:solidFill>
                  <a:srgbClr val="212121"/>
                </a:solidFill>
                <a:effectLst/>
                <a:latin typeface="Catamaran-SemiBold"/>
              </a:rPr>
              <a:t>Command</a:t>
            </a:r>
            <a:r>
              <a:rPr lang="en-US" b="0" i="0" dirty="0">
                <a:solidFill>
                  <a:srgbClr val="212121"/>
                </a:solidFill>
                <a:effectLst/>
                <a:latin typeface="Catamaran-Regular"/>
              </a:rPr>
              <a:t> side.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36</a:t>
            </a:fld>
            <a:endParaRPr lang="en-IN"/>
          </a:p>
        </p:txBody>
      </p:sp>
    </p:spTree>
    <p:extLst>
      <p:ext uri="{BB962C8B-B14F-4D97-AF65-F5344CB8AC3E}">
        <p14:creationId xmlns:p14="http://schemas.microsoft.com/office/powerpoint/2010/main" val="284327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38</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39</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40</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41</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42</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43</a:t>
            </a:fld>
            <a:endParaRPr lang="en-IN"/>
          </a:p>
        </p:txBody>
      </p:sp>
    </p:spTree>
    <p:extLst>
      <p:ext uri="{BB962C8B-B14F-4D97-AF65-F5344CB8AC3E}">
        <p14:creationId xmlns:p14="http://schemas.microsoft.com/office/powerpoint/2010/main" val="306289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44</a:t>
            </a:fld>
            <a:endParaRPr lang="en-IN"/>
          </a:p>
        </p:txBody>
      </p:sp>
    </p:spTree>
    <p:extLst>
      <p:ext uri="{BB962C8B-B14F-4D97-AF65-F5344CB8AC3E}">
        <p14:creationId xmlns:p14="http://schemas.microsoft.com/office/powerpoint/2010/main" val="49239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45</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dirty="0"/>
              <a:t>http://localhost:8060/swagger-ui.html</a:t>
            </a:r>
          </a:p>
        </p:txBody>
      </p:sp>
      <p:sp>
        <p:nvSpPr>
          <p:cNvPr id="4" name="Slide Number Placeholder 3"/>
          <p:cNvSpPr>
            <a:spLocks noGrp="1"/>
          </p:cNvSpPr>
          <p:nvPr>
            <p:ph type="sldNum" sz="quarter" idx="5"/>
          </p:nvPr>
        </p:nvSpPr>
        <p:spPr/>
        <p:txBody>
          <a:bodyPr/>
          <a:lstStyle/>
          <a:p>
            <a:fld id="{9BD7E917-8394-433F-96B5-1F86F1B85784}" type="slidenum">
              <a:rPr lang="en-IN" smtClean="0"/>
              <a:t>5</a:t>
            </a:fld>
            <a:endParaRPr lang="en-IN"/>
          </a:p>
        </p:txBody>
      </p:sp>
    </p:spTree>
    <p:extLst>
      <p:ext uri="{BB962C8B-B14F-4D97-AF65-F5344CB8AC3E}">
        <p14:creationId xmlns:p14="http://schemas.microsoft.com/office/powerpoint/2010/main" val="137173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46</a:t>
            </a:fld>
            <a:endParaRPr lang="en-IN"/>
          </a:p>
        </p:txBody>
      </p:sp>
    </p:spTree>
    <p:extLst>
      <p:ext uri="{BB962C8B-B14F-4D97-AF65-F5344CB8AC3E}">
        <p14:creationId xmlns:p14="http://schemas.microsoft.com/office/powerpoint/2010/main" val="2968846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47</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48</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project, we're using Spring Boot 2 and my team was pretty excited that we were able to start using Micrometer, an instrumentation library powering the delivery of application metrics. Micrometer is the default metrics library in Spring Boot 2 and it doesn't just give you metrics from your Spring application, but can also deliver JVM metrics (garbage collection and memory pools, </a:t>
            </a:r>
            <a:r>
              <a:rPr lang="en-US" dirty="0" err="1"/>
              <a:t>etc</a:t>
            </a:r>
            <a:r>
              <a:rPr lang="en-US" dirty="0"/>
              <a:t>) and also metrics from the application container. Micrometer has several different libraries that can be included to ship metrics to different backends and has support for Prometheus, Netflix Atlas, CloudWatch, Datadog, Graphite, Ganglia, JMX, Influx/</a:t>
            </a:r>
            <a:r>
              <a:rPr lang="en-US" dirty="0" err="1"/>
              <a:t>Telegraf</a:t>
            </a:r>
            <a:r>
              <a:rPr lang="en-US" dirty="0"/>
              <a:t>, New Relic, </a:t>
            </a:r>
            <a:r>
              <a:rPr lang="en-US" dirty="0" err="1"/>
              <a:t>StatsD</a:t>
            </a:r>
            <a:r>
              <a:rPr lang="en-US" dirty="0"/>
              <a:t>, </a:t>
            </a:r>
            <a:r>
              <a:rPr lang="en-US" dirty="0" err="1"/>
              <a:t>SignalFx</a:t>
            </a:r>
            <a:r>
              <a:rPr lang="en-US" dirty="0"/>
              <a:t>, and Wavefront.</a:t>
            </a:r>
          </a:p>
          <a:p>
            <a:endParaRPr lang="en-US" dirty="0"/>
          </a:p>
          <a:p>
            <a:r>
              <a:rPr lang="en-US" dirty="0"/>
              <a:t>Because we didn't have a lot of control over the way our applications were deployed we looked at the several different backends supported by a micrometer. Most of the above backends work by pushing data out to a remote (cloud service). Since the </a:t>
            </a:r>
            <a:r>
              <a:rPr lang="en-US" dirty="0" err="1"/>
              <a:t>organisation</a:t>
            </a:r>
            <a:r>
              <a:rPr lang="en-US" dirty="0"/>
              <a:t> we work for doesn't allow us to push this 'sensitive' data to a remote party we looked at self-hosted solutions. We started with looking into Prometheus (and Grafana) and we soon learned that it was really easy to get a monitoring system up and running within an hour. In the rest of this post, I'll show you how easy it is to start monitoring Spring Boot applications with Prometheus and Grafana.</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57</a:t>
            </a:fld>
            <a:endParaRPr lang="en-IN"/>
          </a:p>
        </p:txBody>
      </p:sp>
    </p:spTree>
    <p:extLst>
      <p:ext uri="{BB962C8B-B14F-4D97-AF65-F5344CB8AC3E}">
        <p14:creationId xmlns:p14="http://schemas.microsoft.com/office/powerpoint/2010/main" val="3358461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The following example shows a configuration with a set of statics targets for test and staging environments. You can decide to monitor all environments within one Prometheus instance, but you could of course also use a separate Prometheus instance for monitoring just the production environment.</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58</a:t>
            </a:fld>
            <a:endParaRPr lang="en-IN"/>
          </a:p>
        </p:txBody>
      </p:sp>
    </p:spTree>
    <p:extLst>
      <p:ext uri="{BB962C8B-B14F-4D97-AF65-F5344CB8AC3E}">
        <p14:creationId xmlns:p14="http://schemas.microsoft.com/office/powerpoint/2010/main" val="9932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The following example shows a configuration with a set of statics targets for test and staging environments. You can decide to monitor all environments within one Prometheus instance, but you could of course also use a separate Prometheus instance for monitoring just the production environment.</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59</a:t>
            </a:fld>
            <a:endParaRPr lang="en-IN"/>
          </a:p>
        </p:txBody>
      </p:sp>
    </p:spTree>
    <p:extLst>
      <p:ext uri="{BB962C8B-B14F-4D97-AF65-F5344CB8AC3E}">
        <p14:creationId xmlns:p14="http://schemas.microsoft.com/office/powerpoint/2010/main" val="317631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60</a:t>
            </a:fld>
            <a:endParaRPr lang="en-IN"/>
          </a:p>
        </p:txBody>
      </p:sp>
    </p:spTree>
    <p:extLst>
      <p:ext uri="{BB962C8B-B14F-4D97-AF65-F5344CB8AC3E}">
        <p14:creationId xmlns:p14="http://schemas.microsoft.com/office/powerpoint/2010/main" val="294903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Now if we connect Grafana with Prometheus as the data source and install </a:t>
            </a:r>
            <a:r>
              <a:rPr lang="en-US" b="0" i="0" u="none" strike="noStrike" dirty="0">
                <a:effectLst/>
                <a:latin typeface="Cambria" panose="02040503050406030204" pitchFamily="18" charset="0"/>
                <a:hlinkClick r:id="rId3"/>
              </a:rPr>
              <a:t>this excellent JVM Micrometer dashboard</a:t>
            </a:r>
            <a:r>
              <a:rPr lang="en-US" b="0" i="0" dirty="0">
                <a:solidFill>
                  <a:srgbClr val="222635"/>
                </a:solidFill>
                <a:effectLst/>
                <a:latin typeface="Cambria" panose="02040503050406030204" pitchFamily="18" charset="0"/>
              </a:rPr>
              <a:t> into Grafana we can instantly start monitoring our Spring Boot application. You will end up with a pretty mature dashboard that lets you switch between different instances of your application.</a:t>
            </a:r>
          </a:p>
          <a:p>
            <a:r>
              <a:rPr lang="en-US" b="0" i="0" dirty="0">
                <a:solidFill>
                  <a:srgbClr val="222635"/>
                </a:solidFill>
                <a:effectLst/>
                <a:latin typeface="Cambria" panose="02040503050406030204" pitchFamily="18" charset="0"/>
              </a:rPr>
              <a:t>If you want to start everything all at once you can easily use docker-compose.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61</a:t>
            </a:fld>
            <a:endParaRPr lang="en-IN"/>
          </a:p>
        </p:txBody>
      </p:sp>
    </p:spTree>
    <p:extLst>
      <p:ext uri="{BB962C8B-B14F-4D97-AF65-F5344CB8AC3E}">
        <p14:creationId xmlns:p14="http://schemas.microsoft.com/office/powerpoint/2010/main" val="290669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In this example, the </a:t>
            </a:r>
            <a:r>
              <a:rPr lang="en-US" b="0" i="0" dirty="0">
                <a:solidFill>
                  <a:srgbClr val="000000"/>
                </a:solidFill>
                <a:effectLst/>
                <a:latin typeface="courier"/>
              </a:rPr>
              <a:t>`</a:t>
            </a:r>
            <a:r>
              <a:rPr lang="en-US" b="0" i="0" dirty="0" err="1">
                <a:solidFill>
                  <a:srgbClr val="000000"/>
                </a:solidFill>
                <a:effectLst/>
                <a:latin typeface="courier"/>
              </a:rPr>
              <a:t>HybridAggregatorMicroservice</a:t>
            </a:r>
            <a:r>
              <a:rPr lang="en-US" b="0" i="0" dirty="0">
                <a:solidFill>
                  <a:srgbClr val="000000"/>
                </a:solidFill>
                <a:effectLst/>
                <a:latin typeface="courier"/>
              </a:rPr>
              <a:t>`</a:t>
            </a:r>
            <a:r>
              <a:rPr lang="en-US" b="0" i="0" dirty="0">
                <a:solidFill>
                  <a:srgbClr val="000000"/>
                </a:solidFill>
                <a:effectLst/>
                <a:latin typeface="Arial" panose="020B0604020202020204" pitchFamily="34" charset="0"/>
              </a:rPr>
              <a:t> class sends requests to the `microservice1Client` and `microservice3Client` asynchronously, and to the `microservice2Client` synchronously. The responses are then aggregated and returned to the client.</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Aggregator Microservice Pattern in Java</a:t>
            </a:r>
            <a:r>
              <a:rPr lang="en-US" b="0" i="0" dirty="0">
                <a:solidFill>
                  <a:srgbClr val="000000"/>
                </a:solidFill>
                <a:effectLst/>
                <a:latin typeface="Arial" panose="020B0604020202020204" pitchFamily="34" charset="0"/>
              </a:rPr>
              <a:t> is a useful design pattern for composing complex services by aggregating the responses of multiple independent microservices. In Java, this pattern can be implemented using asynchronous communication, synchronous communication, or a combination of both, depending on the requirements of the system. </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Asynchronous communication can improve the performance of the system, but it requires the use of additional communication mechanisms. Synchronous communication is simpler to implement, but it can have a negative impact on performance.</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 combination of asynchronous and synchronous communication allows for a balance between performance and simplicity.</a:t>
            </a:r>
          </a:p>
          <a:p>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3"/>
              </a:rPr>
              <a:t>https://www.java67.com/2023/01/aggregator-microservice-pattern-in-java.html#ixzz8KQqKEgep</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4"/>
              </a:rPr>
              <a:t>https://www.java67.com/2023/01/aggregator-microservice-pattern-in-java.html#ixzz8KQqEnaDk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30219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More normalization we do, it is more easier to write and but it is more difficult to read which in turn affects the overall read performance.</a:t>
            </a:r>
          </a:p>
          <a:p>
            <a:pPr marL="0" indent="0">
              <a:buNone/>
            </a:pPr>
            <a:endParaRPr lang="en-US" sz="1200" dirty="0"/>
          </a:p>
          <a:p>
            <a:pPr marL="0" indent="0">
              <a:buNone/>
            </a:pPr>
            <a:r>
              <a:rPr lang="en-US" sz="1200" dirty="0"/>
              <a:t>Even though we say WRITE is easy, before we insert the record into the database, we might do business validation. All these logic might be present in the model class. So we might end up creating a very complex model which is trying to support both READ and WRITE.</a:t>
            </a:r>
          </a:p>
          <a:p>
            <a:pPr marL="0" indent="0">
              <a:buNone/>
            </a:pPr>
            <a:endParaRPr lang="en-US" sz="1200" dirty="0"/>
          </a:p>
          <a:p>
            <a:pPr marL="0" indent="0">
              <a:buNone/>
            </a:pPr>
            <a:r>
              <a:rPr lang="en-US" sz="1200" dirty="0"/>
              <a:t>An application can have completely different READ and WRITE requirements. So a model created for WRITE might not work for READ. To solve this problem, we can have separate models for READ and WRITE.</a:t>
            </a:r>
            <a:endParaRPr lang="en-IN" sz="1200" dirty="0"/>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323896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29</a:t>
            </a:fld>
            <a:endParaRPr lang="en-IN"/>
          </a:p>
        </p:txBody>
      </p:sp>
    </p:spTree>
    <p:extLst>
      <p:ext uri="{BB962C8B-B14F-4D97-AF65-F5344CB8AC3E}">
        <p14:creationId xmlns:p14="http://schemas.microsoft.com/office/powerpoint/2010/main" val="416649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30</a:t>
            </a:fld>
            <a:endParaRPr lang="en-IN"/>
          </a:p>
        </p:txBody>
      </p:sp>
    </p:spTree>
    <p:extLst>
      <p:ext uri="{BB962C8B-B14F-4D97-AF65-F5344CB8AC3E}">
        <p14:creationId xmlns:p14="http://schemas.microsoft.com/office/powerpoint/2010/main" val="105238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32</a:t>
            </a:fld>
            <a:endParaRPr lang="en-IN"/>
          </a:p>
        </p:txBody>
      </p:sp>
    </p:spTree>
    <p:extLst>
      <p:ext uri="{BB962C8B-B14F-4D97-AF65-F5344CB8AC3E}">
        <p14:creationId xmlns:p14="http://schemas.microsoft.com/office/powerpoint/2010/main" val="211152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33</a:t>
            </a:fld>
            <a:endParaRPr lang="en-IN"/>
          </a:p>
        </p:txBody>
      </p:sp>
    </p:spTree>
    <p:extLst>
      <p:ext uri="{BB962C8B-B14F-4D97-AF65-F5344CB8AC3E}">
        <p14:creationId xmlns:p14="http://schemas.microsoft.com/office/powerpoint/2010/main" val="219958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34</a:t>
            </a:fld>
            <a:endParaRPr lang="en-IN"/>
          </a:p>
        </p:txBody>
      </p:sp>
    </p:spTree>
    <p:extLst>
      <p:ext uri="{BB962C8B-B14F-4D97-AF65-F5344CB8AC3E}">
        <p14:creationId xmlns:p14="http://schemas.microsoft.com/office/powerpoint/2010/main" val="339733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localhost:8080/flight/Houston/LasVega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fontScale="70000" lnSpcReduction="20000"/>
          </a:bodyPr>
          <a:lstStyle/>
          <a:p>
            <a:r>
              <a:rPr lang="en-US" dirty="0"/>
              <a:t>The Aggregator design pattern in Microservice architecture is a design pattern used to compose a complex service by aggregating the responses of multiple independent microservices. </a:t>
            </a:r>
          </a:p>
          <a:p>
            <a:r>
              <a:rPr lang="en-US" dirty="0"/>
              <a:t>It's also one of the essential Microservices Design patterns along with SAGA, CQRS, and Event Sourcing. </a:t>
            </a:r>
          </a:p>
          <a:p>
            <a:r>
              <a:rPr lang="en-US" dirty="0"/>
              <a:t>This pattern is proper when a client request requires data or functionality distributed across multiple microservices. </a:t>
            </a:r>
          </a:p>
          <a:p>
            <a:r>
              <a:rPr lang="en-US" dirty="0"/>
              <a:t>It can improve the performance and scalability of the system by allowing each microservice to focus on a specific task and reducing the workload of a single microservice.</a:t>
            </a:r>
          </a:p>
          <a:p>
            <a:r>
              <a:rPr lang="en-US" dirty="0"/>
              <a:t>We are going to discuss how the Aggregator Microservice Pattern can be implemented in Java using various approaches, such as asynchronous communication, synchronous communication, or a combination of both.</a:t>
            </a:r>
          </a:p>
        </p:txBody>
      </p:sp>
    </p:spTree>
    <p:extLst>
      <p:ext uri="{BB962C8B-B14F-4D97-AF65-F5344CB8AC3E}">
        <p14:creationId xmlns:p14="http://schemas.microsoft.com/office/powerpoint/2010/main" val="81126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 Example</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a:bodyPr>
          <a:lstStyle/>
          <a:p>
            <a:pPr marL="0" indent="0">
              <a:buNone/>
            </a:pPr>
            <a:r>
              <a:rPr lang="en-US" dirty="0"/>
              <a:t>In Java, the Aggregator Microservice Pattern can be implemented using various approaches, such as </a:t>
            </a:r>
          </a:p>
          <a:p>
            <a:pPr lvl="1">
              <a:buFont typeface="Arial" panose="020B0604020202020204" pitchFamily="34" charset="0"/>
              <a:buChar char="•"/>
            </a:pPr>
            <a:r>
              <a:rPr lang="en-US" dirty="0"/>
              <a:t>Asynchronous communication</a:t>
            </a:r>
          </a:p>
          <a:p>
            <a:pPr lvl="1">
              <a:buFont typeface="Arial" panose="020B0604020202020204" pitchFamily="34" charset="0"/>
              <a:buChar char="•"/>
            </a:pPr>
            <a:r>
              <a:rPr lang="en-US" dirty="0"/>
              <a:t>Synchronous communication</a:t>
            </a:r>
          </a:p>
          <a:p>
            <a:pPr lvl="1">
              <a:buFont typeface="Arial" panose="020B0604020202020204" pitchFamily="34" charset="0"/>
              <a:buChar char="•"/>
            </a:pPr>
            <a:r>
              <a:rPr lang="en-US" dirty="0"/>
              <a:t> Combination of both</a:t>
            </a:r>
          </a:p>
          <a:p>
            <a:pPr lvl="1"/>
            <a:endParaRPr lang="en-US" dirty="0"/>
          </a:p>
        </p:txBody>
      </p:sp>
    </p:spTree>
    <p:extLst>
      <p:ext uri="{BB962C8B-B14F-4D97-AF65-F5344CB8AC3E}">
        <p14:creationId xmlns:p14="http://schemas.microsoft.com/office/powerpoint/2010/main" val="265270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107504" y="1268760"/>
            <a:ext cx="8928992" cy="5468838"/>
          </a:xfrm>
        </p:spPr>
        <p:txBody>
          <a:bodyPr>
            <a:normAutofit/>
          </a:bodyPr>
          <a:lstStyle/>
          <a:p>
            <a:pPr lvl="1">
              <a:buFont typeface="Arial" panose="020B0604020202020204" pitchFamily="34" charset="0"/>
              <a:buChar char="•"/>
            </a:pPr>
            <a:r>
              <a:rPr lang="en-US" sz="1600" dirty="0"/>
              <a:t>One way to implement the Aggregator Microservice Pattern in Java is by using asynchronous communication between the microservices. In this approach, the client sends a request to the aggregator microservice, which then sends requests to the individual microservices in parallel. </a:t>
            </a:r>
          </a:p>
          <a:p>
            <a:pPr lvl="1">
              <a:buFont typeface="Arial" panose="020B0604020202020204" pitchFamily="34" charset="0"/>
              <a:buChar char="•"/>
            </a:pPr>
            <a:r>
              <a:rPr lang="en-US" sz="1600" dirty="0"/>
              <a:t>Each microservice processes the request and sends the response back to the aggregator microservice, which then aggregates the responses and returns the result to the client.</a:t>
            </a:r>
          </a:p>
          <a:p>
            <a:pPr lvl="1">
              <a:buFont typeface="Arial" panose="020B0604020202020204" pitchFamily="34" charset="0"/>
              <a:buChar char="•"/>
            </a:pPr>
            <a:r>
              <a:rPr lang="en-US" sz="1600" dirty="0"/>
              <a:t>This approach has the advantage of improving the performance of the system by allowing the microservices to process the requests concurrently. However, it requires the use of an asynchronous communication mechanism, such as message queues or event-driven architectures, which can introduce additional complexity to the system.</a:t>
            </a:r>
          </a:p>
          <a:p>
            <a:pPr marL="457200" lvl="1" indent="0">
              <a:buNone/>
            </a:pPr>
            <a:endParaRPr lang="en-US" sz="1600" dirty="0"/>
          </a:p>
        </p:txBody>
      </p:sp>
      <p:pic>
        <p:nvPicPr>
          <p:cNvPr id="1026" name="Picture 2" descr="Aggregator Design Pattern In Java Microservices with Examples">
            <a:extLst>
              <a:ext uri="{FF2B5EF4-FFF2-40B4-BE49-F238E27FC236}">
                <a16:creationId xmlns:a16="http://schemas.microsoft.com/office/drawing/2014/main" id="{99D1E110-F959-E53C-C1CF-98CF6F368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81426"/>
            <a:ext cx="51149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400" dirty="0"/>
              <a:t>In this example, the </a:t>
            </a:r>
            <a:r>
              <a:rPr lang="en-US" sz="1400" b="1" dirty="0" err="1"/>
              <a:t>AsyncAggregatorMicroservice</a:t>
            </a:r>
            <a:r>
              <a:rPr lang="en-US" sz="1400" dirty="0"/>
              <a:t> class uses the </a:t>
            </a:r>
            <a:r>
              <a:rPr lang="en-US" sz="1400" b="1" dirty="0" err="1"/>
              <a:t>CompletableFuture</a:t>
            </a:r>
            <a:r>
              <a:rPr lang="en-US" sz="1400" dirty="0"/>
              <a:t> class from the Java Concurrency API to send requests to the individual microservices asynchronously. </a:t>
            </a:r>
          </a:p>
          <a:p>
            <a:pPr marL="457200" lvl="1" indent="0">
              <a:buNone/>
            </a:pPr>
            <a:r>
              <a:rPr lang="en-US" sz="1400" dirty="0"/>
              <a:t>The </a:t>
            </a:r>
            <a:r>
              <a:rPr lang="en-US" sz="1400" b="1" dirty="0" err="1"/>
              <a:t>CompletableFuture.allOf</a:t>
            </a:r>
            <a:r>
              <a:rPr lang="en-US" sz="1400" b="1" dirty="0"/>
              <a:t>()</a:t>
            </a:r>
            <a:r>
              <a:rPr lang="en-US" sz="1400" dirty="0"/>
              <a:t> method is used to wait for all the responses to be received, and the </a:t>
            </a:r>
            <a:r>
              <a:rPr lang="en-US" sz="1400" b="1" dirty="0" err="1"/>
              <a:t>thenApply</a:t>
            </a:r>
            <a:r>
              <a:rPr lang="en-US" sz="1400" b="1" dirty="0"/>
              <a:t>()</a:t>
            </a:r>
            <a:r>
              <a:rPr lang="en-US" sz="1400" dirty="0"/>
              <a:t> method is used to aggregate the responses and return the result to the client.</a:t>
            </a:r>
          </a:p>
          <a:p>
            <a:pPr marL="457200" lvl="1" indent="0">
              <a:buNone/>
            </a:pPr>
            <a:endParaRPr lang="en-US" sz="1800" dirty="0"/>
          </a:p>
        </p:txBody>
      </p:sp>
      <p:pic>
        <p:nvPicPr>
          <p:cNvPr id="2050" name="Picture 2">
            <a:extLst>
              <a:ext uri="{FF2B5EF4-FFF2-40B4-BE49-F238E27FC236}">
                <a16:creationId xmlns:a16="http://schemas.microsoft.com/office/drawing/2014/main" id="{67F79022-60CD-F949-FCDE-D887E0A28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09" y="2996952"/>
            <a:ext cx="3650291" cy="185121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3945512" y="2348880"/>
            <a:ext cx="5232707" cy="44836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3600" dirty="0"/>
              <a:t>public class </a:t>
            </a:r>
            <a:r>
              <a:rPr lang="en-IN" sz="3600" dirty="0" err="1"/>
              <a:t>AsyncAggregatorMicroservice</a:t>
            </a:r>
            <a:r>
              <a:rPr lang="en-IN" sz="3600" dirty="0"/>
              <a:t> {</a:t>
            </a:r>
          </a:p>
          <a:p>
            <a:pPr marL="0" indent="0">
              <a:buFont typeface="Arial" pitchFamily="34" charset="0"/>
              <a:buNone/>
            </a:pPr>
            <a:r>
              <a:rPr lang="en-IN" sz="3600" dirty="0"/>
              <a:t>    private final </a:t>
            </a:r>
            <a:r>
              <a:rPr lang="en-IN" sz="3600" dirty="0" err="1"/>
              <a:t>ExecutorService</a:t>
            </a:r>
            <a:r>
              <a:rPr lang="en-IN" sz="3600" dirty="0"/>
              <a:t> </a:t>
            </a:r>
            <a:r>
              <a:rPr lang="en-IN" sz="3600" dirty="0" err="1"/>
              <a:t>executorService</a:t>
            </a:r>
            <a:r>
              <a:rPr lang="en-IN" sz="3600" dirty="0"/>
              <a:t>;</a:t>
            </a:r>
          </a:p>
          <a:p>
            <a:pPr marL="0" indent="0">
              <a:buFont typeface="Arial" pitchFamily="34" charset="0"/>
              <a:buNone/>
            </a:pPr>
            <a:r>
              <a:rPr lang="en-IN" sz="3600" dirty="0"/>
              <a:t>    private final Microservice1Client </a:t>
            </a:r>
            <a:r>
              <a:rPr lang="en-IN" sz="3600" dirty="0" err="1"/>
              <a:t>microservice1Client</a:t>
            </a:r>
            <a:r>
              <a:rPr lang="en-IN" sz="3600" dirty="0"/>
              <a:t>;</a:t>
            </a:r>
          </a:p>
          <a:p>
            <a:pPr marL="0" indent="0">
              <a:buFont typeface="Arial" pitchFamily="34" charset="0"/>
              <a:buNone/>
            </a:pPr>
            <a:r>
              <a:rPr lang="en-IN" sz="3600" dirty="0"/>
              <a:t>    private final Microservice2Client </a:t>
            </a:r>
            <a:r>
              <a:rPr lang="en-IN" sz="3600" dirty="0" err="1"/>
              <a:t>microservice2Client</a:t>
            </a:r>
            <a:r>
              <a:rPr lang="en-IN" sz="3600" dirty="0"/>
              <a:t>;</a:t>
            </a:r>
          </a:p>
          <a:p>
            <a:pPr marL="0" indent="0">
              <a:buFont typeface="Arial" pitchFamily="34" charset="0"/>
              <a:buNone/>
            </a:pPr>
            <a:r>
              <a:rPr lang="en-IN" sz="3600" dirty="0"/>
              <a:t>    private final Microservice3Client </a:t>
            </a:r>
            <a:r>
              <a:rPr lang="en-IN" sz="3600" dirty="0" err="1"/>
              <a:t>microservice3Client</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AsyncAggregatorMicroservice</a:t>
            </a:r>
            <a:r>
              <a:rPr lang="en-IN" sz="3600" dirty="0"/>
              <a:t>(</a:t>
            </a:r>
            <a:r>
              <a:rPr lang="en-IN" sz="3600" dirty="0" err="1"/>
              <a:t>ExecutorService</a:t>
            </a:r>
            <a:r>
              <a:rPr lang="en-IN" sz="3600" dirty="0"/>
              <a:t> </a:t>
            </a:r>
            <a:r>
              <a:rPr lang="en-IN" sz="3600" dirty="0" err="1"/>
              <a:t>executorService</a:t>
            </a:r>
            <a:r>
              <a:rPr lang="en-IN" sz="3600" dirty="0"/>
              <a:t>, Microservice1Client </a:t>
            </a:r>
            <a:r>
              <a:rPr lang="en-IN" sz="3600" dirty="0" err="1"/>
              <a:t>microservice1Client</a:t>
            </a:r>
            <a:r>
              <a:rPr lang="en-IN" sz="3600" dirty="0"/>
              <a:t>, Microservice2Client </a:t>
            </a:r>
            <a:r>
              <a:rPr lang="en-IN" sz="3600" dirty="0" err="1"/>
              <a:t>microservice2Client</a:t>
            </a:r>
            <a:r>
              <a:rPr lang="en-IN" sz="3600" dirty="0"/>
              <a:t>, Microservice3Client microservice3Client) {</a:t>
            </a:r>
          </a:p>
          <a:p>
            <a:pPr marL="0" indent="0">
              <a:buFont typeface="Arial" pitchFamily="34" charset="0"/>
              <a:buNone/>
            </a:pPr>
            <a:r>
              <a:rPr lang="en-IN" sz="3600" dirty="0"/>
              <a:t>        </a:t>
            </a:r>
            <a:r>
              <a:rPr lang="en-IN" sz="3600" dirty="0" err="1"/>
              <a:t>this.executorService</a:t>
            </a:r>
            <a:r>
              <a:rPr lang="en-IN" sz="3600" dirty="0"/>
              <a:t> = </a:t>
            </a:r>
            <a:r>
              <a:rPr lang="en-IN" sz="3600" dirty="0" err="1"/>
              <a:t>executorService</a:t>
            </a:r>
            <a:r>
              <a:rPr lang="en-IN" sz="3600" dirty="0"/>
              <a:t>;</a:t>
            </a:r>
          </a:p>
          <a:p>
            <a:pPr marL="0" indent="0">
              <a:buFont typeface="Arial" pitchFamily="34" charset="0"/>
              <a:buNone/>
            </a:pPr>
            <a:r>
              <a:rPr lang="en-IN" sz="3600" dirty="0"/>
              <a:t>        this.microservice1Client = microservice1Client;</a:t>
            </a:r>
          </a:p>
          <a:p>
            <a:pPr marL="0" indent="0">
              <a:buFont typeface="Arial" pitchFamily="34" charset="0"/>
              <a:buNone/>
            </a:pPr>
            <a:r>
              <a:rPr lang="en-IN" sz="3600" dirty="0"/>
              <a:t>        this.microservice2Client = microservice2Client;</a:t>
            </a:r>
          </a:p>
          <a:p>
            <a:pPr marL="0" indent="0">
              <a:buFont typeface="Arial" pitchFamily="34" charset="0"/>
              <a:buNone/>
            </a:pPr>
            <a:r>
              <a:rPr lang="en-IN" sz="3600" dirty="0"/>
              <a:t>        this.microservice3Client = microservice3Client;</a:t>
            </a:r>
          </a:p>
          <a:p>
            <a:pPr marL="0" indent="0">
              <a:buFont typeface="Arial" pitchFamily="34" charset="0"/>
              <a:buNone/>
            </a:pPr>
            <a:r>
              <a:rPr lang="en-IN" sz="3600" dirty="0"/>
              <a:t>    }</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CompletableFuture</a:t>
            </a:r>
            <a:r>
              <a:rPr lang="en-IN" sz="3600" dirty="0"/>
              <a:t>&lt;</a:t>
            </a:r>
            <a:r>
              <a:rPr lang="en-IN" sz="3600" dirty="0" err="1"/>
              <a:t>AggregatedResponse</a:t>
            </a:r>
            <a:r>
              <a:rPr lang="en-IN" sz="3600" dirty="0"/>
              <a:t>&gt; </a:t>
            </a:r>
            <a:r>
              <a:rPr lang="en-IN" sz="3600" dirty="0" err="1"/>
              <a:t>processRequest</a:t>
            </a:r>
            <a:r>
              <a:rPr lang="en-IN" sz="3600" dirty="0"/>
              <a:t>(Request request) {</a:t>
            </a:r>
          </a:p>
          <a:p>
            <a:pPr marL="0" indent="0">
              <a:buFont typeface="Arial" pitchFamily="34" charset="0"/>
              <a:buNone/>
            </a:pPr>
            <a:r>
              <a:rPr lang="en-IN" sz="3600" dirty="0"/>
              <a:t>        </a:t>
            </a:r>
            <a:r>
              <a:rPr lang="en-IN" sz="3600" dirty="0" err="1"/>
              <a:t>CompletableFuture</a:t>
            </a:r>
            <a:r>
              <a:rPr lang="en-IN" sz="3600" dirty="0"/>
              <a:t>&lt;Response1&gt; response1Future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microservice1Client.processRequest(request),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&lt;Response2&gt; response2Future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microservice2Client.processRequest(request),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&lt;Response3&gt; response3Future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microservice3Client.processRequest(request), </a:t>
            </a:r>
            <a:r>
              <a:rPr lang="en-IN" sz="3600" dirty="0" err="1"/>
              <a:t>executorService</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return </a:t>
            </a:r>
            <a:r>
              <a:rPr lang="en-IN" sz="3600" dirty="0" err="1"/>
              <a:t>CompletableFuture.allOf</a:t>
            </a:r>
            <a:r>
              <a:rPr lang="en-IN" sz="3600" dirty="0"/>
              <a:t>(response1Future, response2Future, response3Future)</a:t>
            </a:r>
          </a:p>
          <a:p>
            <a:pPr marL="0" indent="0">
              <a:buFont typeface="Arial" pitchFamily="34" charset="0"/>
              <a:buNone/>
            </a:pPr>
            <a:r>
              <a:rPr lang="en-IN" sz="3600" dirty="0"/>
              <a:t>                .</a:t>
            </a:r>
            <a:r>
              <a:rPr lang="en-IN" sz="3600" dirty="0" err="1"/>
              <a:t>thenApply</a:t>
            </a:r>
            <a:r>
              <a:rPr lang="en-IN" sz="3600" dirty="0"/>
              <a:t>(v -&gt; </a:t>
            </a:r>
          </a:p>
          <a:p>
            <a:pPr marL="0" indent="0">
              <a:buFont typeface="Arial" pitchFamily="34" charset="0"/>
              <a:buNone/>
            </a:pPr>
            <a:r>
              <a:rPr lang="en-IN" sz="3600" dirty="0"/>
              <a:t>         new </a:t>
            </a:r>
            <a:r>
              <a:rPr lang="en-IN" sz="3600" dirty="0" err="1"/>
              <a:t>AggregatedResponse</a:t>
            </a:r>
            <a:r>
              <a:rPr lang="en-IN" sz="3600" dirty="0"/>
              <a:t>(response1Future.join(), response2Future.join(), </a:t>
            </a:r>
          </a:p>
          <a:p>
            <a:pPr marL="0" indent="0">
              <a:buFont typeface="Arial" pitchFamily="34" charset="0"/>
              <a:buNone/>
            </a:pPr>
            <a:r>
              <a:rPr lang="en-IN" sz="3600" dirty="0"/>
              <a:t>              response3Future.join()));</a:t>
            </a:r>
          </a:p>
          <a:p>
            <a:pPr marL="0" indent="0">
              <a:buFont typeface="Arial" pitchFamily="34" charset="0"/>
              <a:buNone/>
            </a:pPr>
            <a:r>
              <a:rPr lang="en-IN" sz="3600" dirty="0"/>
              <a:t>    }</a:t>
            </a:r>
          </a:p>
          <a:p>
            <a:pPr marL="0" indent="0">
              <a:buFont typeface="Arial" pitchFamily="34" charset="0"/>
              <a:buNone/>
            </a:pPr>
            <a:r>
              <a:rPr lang="en-IN" sz="3600" dirty="0"/>
              <a:t>}</a:t>
            </a:r>
          </a:p>
          <a:p>
            <a:pPr marL="0" indent="0">
              <a:buFont typeface="Arial" pitchFamily="34" charset="0"/>
              <a:buNone/>
            </a:pPr>
            <a:endParaRPr lang="en-IN" dirty="0"/>
          </a:p>
        </p:txBody>
      </p:sp>
    </p:spTree>
    <p:extLst>
      <p:ext uri="{BB962C8B-B14F-4D97-AF65-F5344CB8AC3E}">
        <p14:creationId xmlns:p14="http://schemas.microsoft.com/office/powerpoint/2010/main" val="13019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546-144E-E8E9-4077-CA28A1D76BC4}"/>
              </a:ext>
            </a:extLst>
          </p:cNvPr>
          <p:cNvSpPr>
            <a:spLocks noGrp="1"/>
          </p:cNvSpPr>
          <p:nvPr>
            <p:ph type="title"/>
          </p:nvPr>
        </p:nvSpPr>
        <p:spPr/>
        <p:txBody>
          <a:bodyPr>
            <a:normAutofit fontScale="90000"/>
          </a:bodyPr>
          <a:lstStyle/>
          <a:p>
            <a:r>
              <a:rPr lang="en-IN" dirty="0"/>
              <a:t>Aggregator Pattern Example-Synchronous Communication</a:t>
            </a:r>
          </a:p>
        </p:txBody>
      </p:sp>
      <p:sp>
        <p:nvSpPr>
          <p:cNvPr id="3" name="Content Placeholder 2">
            <a:extLst>
              <a:ext uri="{FF2B5EF4-FFF2-40B4-BE49-F238E27FC236}">
                <a16:creationId xmlns:a16="http://schemas.microsoft.com/office/drawing/2014/main" id="{59FDC8DE-231E-9851-C955-5A96E13DC239}"/>
              </a:ext>
            </a:extLst>
          </p:cNvPr>
          <p:cNvSpPr>
            <a:spLocks noGrp="1"/>
          </p:cNvSpPr>
          <p:nvPr>
            <p:ph idx="1"/>
          </p:nvPr>
        </p:nvSpPr>
        <p:spPr/>
        <p:txBody>
          <a:bodyPr>
            <a:normAutofit fontScale="70000" lnSpcReduction="20000"/>
          </a:bodyPr>
          <a:lstStyle/>
          <a:p>
            <a:r>
              <a:rPr lang="en-US" dirty="0"/>
              <a:t>Another way to implement the Aggregator Microservice Pattern in Java is by using synchronous communication between the microservices. </a:t>
            </a:r>
          </a:p>
          <a:p>
            <a:r>
              <a:rPr lang="en-US" dirty="0"/>
              <a:t>In this approach, the client sends a request to the aggregator microservice, which then sends requests to the individual microservices sequentially. </a:t>
            </a:r>
          </a:p>
          <a:p>
            <a:r>
              <a:rPr lang="en-US" dirty="0"/>
              <a:t>Each microservice processes the request and sends the response back to the aggregator microservice, which then aggregates the responses and returns the result to the client.</a:t>
            </a:r>
          </a:p>
          <a:p>
            <a:r>
              <a:rPr lang="en-US" dirty="0"/>
              <a:t>This approach has the advantage of simplicity, as it does not require the use of asynchronous communication mechanisms. </a:t>
            </a:r>
          </a:p>
          <a:p>
            <a:r>
              <a:rPr lang="en-US" dirty="0"/>
              <a:t>However, it can have a negative impact on the performance of the system, as the aggregator microservice has to wait for each microservice to complete its task before moving on to the next one.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5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800" dirty="0"/>
              <a:t>In this example, the </a:t>
            </a:r>
            <a:r>
              <a:rPr lang="en-US" sz="1800" dirty="0" err="1"/>
              <a:t>SyncAggregatorMicroservice</a:t>
            </a:r>
            <a:r>
              <a:rPr lang="en-US" sz="1800" dirty="0"/>
              <a:t> class sends requests to the individual microservices synchronously, one after the other. </a:t>
            </a:r>
          </a:p>
          <a:p>
            <a:pPr marL="457200" lvl="1" indent="0">
              <a:buNone/>
            </a:pPr>
            <a:r>
              <a:rPr lang="en-US" sz="1800" dirty="0"/>
              <a:t>The responses are then aggregated and returned to the client.</a:t>
            </a:r>
          </a:p>
        </p:txBody>
      </p:sp>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4230229" y="2439235"/>
            <a:ext cx="4456571" cy="4229544"/>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public class </a:t>
            </a:r>
            <a:r>
              <a:rPr lang="en-IN" dirty="0" err="1"/>
              <a:t>SyncAggregatorMicroservice</a:t>
            </a:r>
            <a:r>
              <a:rPr lang="en-IN" dirty="0"/>
              <a:t> {</a:t>
            </a:r>
          </a:p>
          <a:p>
            <a:pPr marL="0" indent="0">
              <a:buFont typeface="Arial" pitchFamily="34" charset="0"/>
              <a:buNone/>
            </a:pPr>
            <a:r>
              <a:rPr lang="en-IN" dirty="0"/>
              <a:t>	private final Microservice1Client </a:t>
            </a:r>
            <a:r>
              <a:rPr lang="en-IN" dirty="0" err="1"/>
              <a:t>microservice1Client</a:t>
            </a:r>
            <a:r>
              <a:rPr lang="en-IN" dirty="0"/>
              <a:t>;</a:t>
            </a:r>
          </a:p>
          <a:p>
            <a:pPr marL="0" indent="0">
              <a:buFont typeface="Arial" pitchFamily="34" charset="0"/>
              <a:buNone/>
            </a:pPr>
            <a:r>
              <a:rPr lang="en-IN" dirty="0"/>
              <a:t>	private final Microservice2Client </a:t>
            </a:r>
            <a:r>
              <a:rPr lang="en-IN" dirty="0" err="1"/>
              <a:t>microservice2Client</a:t>
            </a:r>
            <a:r>
              <a:rPr lang="en-IN" dirty="0"/>
              <a:t>;</a:t>
            </a:r>
          </a:p>
          <a:p>
            <a:pPr marL="0" indent="0">
              <a:buFont typeface="Arial" pitchFamily="34" charset="0"/>
              <a:buNone/>
            </a:pPr>
            <a:r>
              <a:rPr lang="en-IN" dirty="0"/>
              <a:t>	private final Microservice3Client </a:t>
            </a:r>
            <a:r>
              <a:rPr lang="en-IN" dirty="0" err="1"/>
              <a:t>microservice3Client</a:t>
            </a:r>
            <a:r>
              <a:rPr lang="en-IN" dirty="0"/>
              <a:t>;</a:t>
            </a:r>
          </a:p>
          <a:p>
            <a:pPr marL="0" indent="0">
              <a:buFont typeface="Arial" pitchFamily="34" charset="0"/>
              <a:buNone/>
            </a:pPr>
            <a:endParaRPr lang="en-IN" dirty="0"/>
          </a:p>
          <a:p>
            <a:pPr marL="0" indent="0">
              <a:buFont typeface="Arial" pitchFamily="34" charset="0"/>
              <a:buNone/>
            </a:pPr>
            <a:r>
              <a:rPr lang="en-IN" dirty="0"/>
              <a:t>	public </a:t>
            </a:r>
            <a:r>
              <a:rPr lang="en-IN" dirty="0" err="1"/>
              <a:t>SyncAggregatorMicroservice</a:t>
            </a:r>
            <a:r>
              <a:rPr lang="en-IN" dirty="0"/>
              <a:t>(Microservice1Client </a:t>
            </a:r>
            <a:r>
              <a:rPr lang="en-IN" dirty="0" err="1"/>
              <a:t>microservice1Client</a:t>
            </a:r>
            <a:r>
              <a:rPr lang="en-IN" dirty="0"/>
              <a:t>, Microservice2Client </a:t>
            </a:r>
            <a:r>
              <a:rPr lang="en-IN" dirty="0" err="1"/>
              <a:t>microservice2Client</a:t>
            </a:r>
            <a:r>
              <a:rPr lang="en-IN" dirty="0"/>
              <a:t>,</a:t>
            </a:r>
          </a:p>
          <a:p>
            <a:pPr marL="0" indent="0">
              <a:buFont typeface="Arial" pitchFamily="34" charset="0"/>
              <a:buNone/>
            </a:pPr>
            <a:r>
              <a:rPr lang="en-IN" dirty="0"/>
              <a:t>			Microservice3Client microservice3Client) {</a:t>
            </a:r>
          </a:p>
          <a:p>
            <a:pPr marL="0" indent="0">
              <a:buFont typeface="Arial" pitchFamily="34" charset="0"/>
              <a:buNone/>
            </a:pPr>
            <a:r>
              <a:rPr lang="en-IN" dirty="0"/>
              <a:t>		this.microservice1Client = microservice1Client;</a:t>
            </a:r>
          </a:p>
          <a:p>
            <a:pPr marL="0" indent="0">
              <a:buFont typeface="Arial" pitchFamily="34" charset="0"/>
              <a:buNone/>
            </a:pPr>
            <a:r>
              <a:rPr lang="en-IN" dirty="0"/>
              <a:t>		this.microservice2Client = microservice2Client;</a:t>
            </a:r>
          </a:p>
          <a:p>
            <a:pPr marL="0" indent="0">
              <a:buFont typeface="Arial" pitchFamily="34" charset="0"/>
              <a:buNone/>
            </a:pPr>
            <a:r>
              <a:rPr lang="en-IN" dirty="0"/>
              <a:t>		this.microservice3Client = microservice3Client;</a:t>
            </a:r>
          </a:p>
          <a:p>
            <a:pPr marL="0" indent="0">
              <a:buFont typeface="Arial" pitchFamily="34" charset="0"/>
              <a:buNone/>
            </a:pPr>
            <a:r>
              <a:rPr lang="en-IN" dirty="0"/>
              <a:t>	}</a:t>
            </a:r>
          </a:p>
          <a:p>
            <a:pPr marL="0" indent="0">
              <a:buFont typeface="Arial" pitchFamily="34" charset="0"/>
              <a:buNone/>
            </a:pPr>
            <a:endParaRPr lang="en-IN" dirty="0"/>
          </a:p>
          <a:p>
            <a:pPr marL="0" indent="0">
              <a:buFont typeface="Arial" pitchFamily="34" charset="0"/>
              <a:buNone/>
            </a:pPr>
            <a:r>
              <a:rPr lang="en-IN" dirty="0"/>
              <a:t>	public </a:t>
            </a:r>
            <a:r>
              <a:rPr lang="en-IN" dirty="0" err="1"/>
              <a:t>AggregatedResponse</a:t>
            </a:r>
            <a:r>
              <a:rPr lang="en-IN" dirty="0"/>
              <a:t> </a:t>
            </a:r>
            <a:r>
              <a:rPr lang="en-IN" dirty="0" err="1"/>
              <a:t>processRequest</a:t>
            </a:r>
            <a:r>
              <a:rPr lang="en-IN" dirty="0"/>
              <a:t>(Request request) {</a:t>
            </a:r>
          </a:p>
          <a:p>
            <a:pPr marL="0" indent="0">
              <a:buFont typeface="Arial" pitchFamily="34" charset="0"/>
              <a:buNone/>
            </a:pPr>
            <a:r>
              <a:rPr lang="en-IN" dirty="0"/>
              <a:t>		Response1 </a:t>
            </a:r>
            <a:r>
              <a:rPr lang="en-IN" dirty="0" err="1"/>
              <a:t>response1</a:t>
            </a:r>
            <a:r>
              <a:rPr lang="en-IN" dirty="0"/>
              <a:t> = microservice1Client.processRequest(request);</a:t>
            </a:r>
          </a:p>
          <a:p>
            <a:pPr marL="0" indent="0">
              <a:buFont typeface="Arial" pitchFamily="34" charset="0"/>
              <a:buNone/>
            </a:pPr>
            <a:r>
              <a:rPr lang="en-IN" dirty="0"/>
              <a:t>		Response2 </a:t>
            </a:r>
            <a:r>
              <a:rPr lang="en-IN" dirty="0" err="1"/>
              <a:t>response2</a:t>
            </a:r>
            <a:r>
              <a:rPr lang="en-IN" dirty="0"/>
              <a:t> = microservice2Client.processRequest(request);</a:t>
            </a:r>
          </a:p>
          <a:p>
            <a:pPr marL="0" indent="0">
              <a:buFont typeface="Arial" pitchFamily="34" charset="0"/>
              <a:buNone/>
            </a:pPr>
            <a:r>
              <a:rPr lang="en-IN" dirty="0"/>
              <a:t>		Response3 </a:t>
            </a:r>
            <a:r>
              <a:rPr lang="en-IN" dirty="0" err="1"/>
              <a:t>response3</a:t>
            </a:r>
            <a:r>
              <a:rPr lang="en-IN" dirty="0"/>
              <a:t> = microservice3Client.processRequest(request);</a:t>
            </a:r>
          </a:p>
          <a:p>
            <a:pPr marL="0" indent="0">
              <a:buFont typeface="Arial" pitchFamily="34" charset="0"/>
              <a:buNone/>
            </a:pPr>
            <a:r>
              <a:rPr lang="en-IN" dirty="0"/>
              <a:t>		return new </a:t>
            </a:r>
            <a:r>
              <a:rPr lang="en-IN" dirty="0" err="1"/>
              <a:t>AggregatedResponse</a:t>
            </a:r>
            <a:r>
              <a:rPr lang="en-IN" dirty="0"/>
              <a:t>(response1, response2, response3);</a:t>
            </a:r>
          </a:p>
          <a:p>
            <a:pPr marL="0" indent="0">
              <a:buFont typeface="Arial" pitchFamily="34" charset="0"/>
              <a:buNone/>
            </a:pPr>
            <a:r>
              <a:rPr lang="en-IN" dirty="0"/>
              <a:t>	}</a:t>
            </a:r>
          </a:p>
          <a:p>
            <a:pPr marL="0" indent="0">
              <a:buFont typeface="Arial" pitchFamily="34" charset="0"/>
              <a:buNone/>
            </a:pPr>
            <a:r>
              <a:rPr lang="en-IN" dirty="0"/>
              <a:t>}</a:t>
            </a:r>
          </a:p>
          <a:p>
            <a:pPr marL="0" indent="0">
              <a:buFont typeface="Arial" pitchFamily="34" charset="0"/>
              <a:buNone/>
            </a:pPr>
            <a:endParaRPr lang="en-IN" dirty="0"/>
          </a:p>
        </p:txBody>
      </p:sp>
      <p:pic>
        <p:nvPicPr>
          <p:cNvPr id="4100" name="Picture 4" descr="Aggregator Microservice Pattern In Java with Examples">
            <a:extLst>
              <a:ext uri="{FF2B5EF4-FFF2-40B4-BE49-F238E27FC236}">
                <a16:creationId xmlns:a16="http://schemas.microsoft.com/office/drawing/2014/main" id="{21D213B4-3326-4E3F-3AB6-8B4AC739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420888"/>
            <a:ext cx="3816424" cy="214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77500" lnSpcReduction="20000"/>
          </a:bodyPr>
          <a:lstStyle/>
          <a:p>
            <a:r>
              <a:rPr lang="en-US" dirty="0"/>
              <a:t>It is also possible to implement the Aggregator Microservice Pattern in Java by combining asynchronous and synchronous communication. </a:t>
            </a:r>
          </a:p>
          <a:p>
            <a:r>
              <a:rPr lang="en-US" dirty="0"/>
              <a:t>In this approach, the client sends a request to the aggregator microservice, which then sends requests to some of the microservices asynchronously and to others synchronously, depending on the requirements of the system.</a:t>
            </a:r>
          </a:p>
          <a:p>
            <a:r>
              <a:rPr lang="en-US" dirty="0"/>
              <a:t>This approach allows for a balance between performance and simplicity, as it allows the microservices to process the requests concurrently where possible, while still keeping the implementation straightforward.</a:t>
            </a:r>
          </a:p>
          <a:p>
            <a:endParaRPr lang="en-US" dirty="0"/>
          </a:p>
        </p:txBody>
      </p:sp>
    </p:spTree>
    <p:extLst>
      <p:ext uri="{BB962C8B-B14F-4D97-AF65-F5344CB8AC3E}">
        <p14:creationId xmlns:p14="http://schemas.microsoft.com/office/powerpoint/2010/main" val="27427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25000" lnSpcReduction="20000"/>
          </a:bodyPr>
          <a:lstStyle/>
          <a:p>
            <a:pPr marL="0" indent="0">
              <a:buNone/>
            </a:pPr>
            <a:r>
              <a:rPr lang="en-US" dirty="0"/>
              <a:t>An example of an Aggregator Microservice that uses a combination of asynchronous and synchronous communication in Java:</a:t>
            </a:r>
          </a:p>
          <a:p>
            <a:pPr marL="0" indent="0">
              <a:buNone/>
            </a:pPr>
            <a:endParaRPr lang="en-US" dirty="0"/>
          </a:p>
          <a:p>
            <a:pPr marL="0" indent="0">
              <a:buNone/>
            </a:pPr>
            <a:r>
              <a:rPr lang="en-US" sz="4000" dirty="0"/>
              <a:t>import </a:t>
            </a:r>
            <a:r>
              <a:rPr lang="en-US" sz="4000" dirty="0" err="1"/>
              <a:t>java.util.concurrent.CompletableFuture</a:t>
            </a:r>
            <a:r>
              <a:rPr lang="en-US" sz="4000" dirty="0"/>
              <a:t>;</a:t>
            </a:r>
          </a:p>
          <a:p>
            <a:pPr marL="0" indent="0">
              <a:buNone/>
            </a:pPr>
            <a:r>
              <a:rPr lang="en-US" sz="4000" dirty="0"/>
              <a:t>import </a:t>
            </a:r>
            <a:r>
              <a:rPr lang="en-US" sz="4000" dirty="0" err="1"/>
              <a:t>java.util.concurrent.ExecutorService</a:t>
            </a:r>
            <a:r>
              <a:rPr lang="en-US" sz="4000" dirty="0"/>
              <a:t>;</a:t>
            </a:r>
          </a:p>
          <a:p>
            <a:pPr marL="0" indent="0">
              <a:buNone/>
            </a:pPr>
            <a:endParaRPr lang="en-US" sz="4000" dirty="0"/>
          </a:p>
          <a:p>
            <a:pPr marL="0" indent="0">
              <a:buNone/>
            </a:pPr>
            <a:r>
              <a:rPr lang="en-US" sz="4000" dirty="0"/>
              <a:t>public class </a:t>
            </a:r>
            <a:r>
              <a:rPr lang="en-US" sz="4000" dirty="0" err="1"/>
              <a:t>HybridAggregatorMicroservice</a:t>
            </a:r>
            <a:r>
              <a:rPr lang="en-US" sz="4000" dirty="0"/>
              <a:t> {</a:t>
            </a:r>
          </a:p>
          <a:p>
            <a:pPr marL="0" indent="0">
              <a:buNone/>
            </a:pPr>
            <a:r>
              <a:rPr lang="en-US" sz="4000" dirty="0"/>
              <a:t>	private final </a:t>
            </a:r>
            <a:r>
              <a:rPr lang="en-US" sz="4000" dirty="0" err="1"/>
              <a:t>ExecutorService</a:t>
            </a:r>
            <a:r>
              <a:rPr lang="en-US" sz="4000" dirty="0"/>
              <a:t> </a:t>
            </a:r>
            <a:r>
              <a:rPr lang="en-US" sz="4000" dirty="0" err="1"/>
              <a:t>executorService</a:t>
            </a:r>
            <a:r>
              <a:rPr lang="en-US" sz="4000" dirty="0"/>
              <a:t>;</a:t>
            </a:r>
          </a:p>
          <a:p>
            <a:pPr marL="0" indent="0">
              <a:buNone/>
            </a:pPr>
            <a:r>
              <a:rPr lang="en-US" sz="4000" dirty="0"/>
              <a:t>	private final Microservice1Client </a:t>
            </a:r>
            <a:r>
              <a:rPr lang="en-US" sz="4000" dirty="0" err="1"/>
              <a:t>microservice1Client</a:t>
            </a:r>
            <a:r>
              <a:rPr lang="en-US" sz="4000" dirty="0"/>
              <a:t>;</a:t>
            </a:r>
          </a:p>
          <a:p>
            <a:pPr marL="0" indent="0">
              <a:buNone/>
            </a:pPr>
            <a:r>
              <a:rPr lang="en-US" sz="4000" dirty="0"/>
              <a:t>	private final Microservice2Client </a:t>
            </a:r>
            <a:r>
              <a:rPr lang="en-US" sz="4000" dirty="0" err="1"/>
              <a:t>microservice2Client</a:t>
            </a:r>
            <a:r>
              <a:rPr lang="en-US" sz="4000" dirty="0"/>
              <a:t>;</a:t>
            </a:r>
          </a:p>
          <a:p>
            <a:pPr marL="0" indent="0">
              <a:buNone/>
            </a:pPr>
            <a:r>
              <a:rPr lang="en-US" sz="4000" dirty="0"/>
              <a:t>	private final Microservice3Client </a:t>
            </a:r>
            <a:r>
              <a:rPr lang="en-US" sz="4000" dirty="0" err="1"/>
              <a:t>microservice3Client</a:t>
            </a:r>
            <a:r>
              <a:rPr lang="en-US" sz="4000" dirty="0"/>
              <a:t>;</a:t>
            </a:r>
          </a:p>
          <a:p>
            <a:pPr marL="0" indent="0">
              <a:buNone/>
            </a:pPr>
            <a:endParaRPr lang="en-US" sz="4000" dirty="0"/>
          </a:p>
          <a:p>
            <a:pPr marL="0" indent="0">
              <a:buNone/>
            </a:pPr>
            <a:r>
              <a:rPr lang="en-US" sz="4000" dirty="0"/>
              <a:t>	public </a:t>
            </a:r>
            <a:r>
              <a:rPr lang="en-US" sz="4000" dirty="0" err="1"/>
              <a:t>HybridAggregatorMicroservice</a:t>
            </a:r>
            <a:r>
              <a:rPr lang="en-US" sz="4000" dirty="0"/>
              <a:t>(</a:t>
            </a:r>
            <a:r>
              <a:rPr lang="en-US" sz="4000" dirty="0" err="1"/>
              <a:t>ExecutorService</a:t>
            </a:r>
            <a:r>
              <a:rPr lang="en-US" sz="4000" dirty="0"/>
              <a:t> </a:t>
            </a:r>
            <a:r>
              <a:rPr lang="en-US" sz="4000" dirty="0" err="1"/>
              <a:t>executorService</a:t>
            </a:r>
            <a:r>
              <a:rPr lang="en-US" sz="4000" dirty="0"/>
              <a:t>, Microservice1Client </a:t>
            </a:r>
            <a:r>
              <a:rPr lang="en-US" sz="4000" dirty="0" err="1"/>
              <a:t>microservice1Client</a:t>
            </a:r>
            <a:r>
              <a:rPr lang="en-US" sz="4000" dirty="0"/>
              <a:t>,</a:t>
            </a:r>
          </a:p>
          <a:p>
            <a:pPr marL="0" indent="0">
              <a:buNone/>
            </a:pPr>
            <a:r>
              <a:rPr lang="en-US" sz="4000" dirty="0"/>
              <a:t>			Microservice2Client </a:t>
            </a:r>
            <a:r>
              <a:rPr lang="en-US" sz="4000" dirty="0" err="1"/>
              <a:t>microservice2Client</a:t>
            </a:r>
            <a:r>
              <a:rPr lang="en-US" sz="4000" dirty="0"/>
              <a:t>, Microservice3Client microservice3Client) {</a:t>
            </a:r>
          </a:p>
          <a:p>
            <a:pPr marL="0" indent="0">
              <a:buNone/>
            </a:pPr>
            <a:r>
              <a:rPr lang="en-US" sz="4000" dirty="0"/>
              <a:t>		</a:t>
            </a:r>
            <a:r>
              <a:rPr lang="en-US" sz="4000" dirty="0" err="1"/>
              <a:t>this.executorService</a:t>
            </a:r>
            <a:r>
              <a:rPr lang="en-US" sz="4000" dirty="0"/>
              <a:t> = </a:t>
            </a:r>
            <a:r>
              <a:rPr lang="en-US" sz="4000" dirty="0" err="1"/>
              <a:t>executorService</a:t>
            </a:r>
            <a:r>
              <a:rPr lang="en-US" sz="4000" dirty="0"/>
              <a:t>;</a:t>
            </a:r>
          </a:p>
          <a:p>
            <a:pPr marL="0" indent="0">
              <a:buNone/>
            </a:pPr>
            <a:r>
              <a:rPr lang="en-US" sz="4000" dirty="0"/>
              <a:t>		this.microservice1Client = microservice1Client;</a:t>
            </a:r>
          </a:p>
          <a:p>
            <a:pPr marL="0" indent="0">
              <a:buNone/>
            </a:pPr>
            <a:r>
              <a:rPr lang="en-US" sz="4000" dirty="0"/>
              <a:t>		this.microservice2Client = microservice2Client;</a:t>
            </a:r>
          </a:p>
          <a:p>
            <a:pPr marL="0" indent="0">
              <a:buNone/>
            </a:pPr>
            <a:r>
              <a:rPr lang="en-US" sz="4000" dirty="0"/>
              <a:t>		this.microservice3Client = microservice3Client;</a:t>
            </a:r>
          </a:p>
          <a:p>
            <a:pPr marL="0" indent="0">
              <a:buNone/>
            </a:pPr>
            <a:r>
              <a:rPr lang="en-US" sz="4000" dirty="0"/>
              <a:t>	}</a:t>
            </a:r>
          </a:p>
          <a:p>
            <a:pPr marL="0" indent="0">
              <a:buNone/>
            </a:pPr>
            <a:endParaRPr lang="en-US" sz="4000" dirty="0"/>
          </a:p>
          <a:p>
            <a:pPr marL="0" indent="0">
              <a:buNone/>
            </a:pPr>
            <a:r>
              <a:rPr lang="en-US" sz="4000" dirty="0"/>
              <a:t>	public </a:t>
            </a:r>
            <a:r>
              <a:rPr lang="en-US" sz="4000" dirty="0" err="1"/>
              <a:t>AggregatedResponse</a:t>
            </a:r>
            <a:r>
              <a:rPr lang="en-US" sz="4000" dirty="0"/>
              <a:t> </a:t>
            </a:r>
            <a:r>
              <a:rPr lang="en-US" sz="4000" dirty="0" err="1"/>
              <a:t>processRequest</a:t>
            </a:r>
            <a:r>
              <a:rPr lang="en-US" sz="4000" dirty="0"/>
              <a:t>(Request request) {</a:t>
            </a:r>
          </a:p>
          <a:p>
            <a:pPr marL="0" indent="0">
              <a:buNone/>
            </a:pPr>
            <a:r>
              <a:rPr lang="en-US" sz="4000" dirty="0"/>
              <a:t>		</a:t>
            </a:r>
            <a:r>
              <a:rPr lang="en-US" sz="4000" dirty="0" err="1"/>
              <a:t>CompletableFuture</a:t>
            </a:r>
            <a:r>
              <a:rPr lang="en-US" sz="4000" dirty="0"/>
              <a:t>&lt;Response1&gt; response1Future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microservice1Client.processRequest(request), </a:t>
            </a:r>
            <a:r>
              <a:rPr lang="en-US" sz="4000" dirty="0" err="1"/>
              <a:t>executorService</a:t>
            </a:r>
            <a:r>
              <a:rPr lang="en-US" sz="4000" dirty="0"/>
              <a:t>);</a:t>
            </a:r>
          </a:p>
          <a:p>
            <a:pPr marL="0" indent="0">
              <a:buNone/>
            </a:pPr>
            <a:r>
              <a:rPr lang="en-US" sz="4000" dirty="0"/>
              <a:t>		Response2 </a:t>
            </a:r>
            <a:r>
              <a:rPr lang="en-US" sz="4000" dirty="0" err="1"/>
              <a:t>response2</a:t>
            </a:r>
            <a:r>
              <a:rPr lang="en-US" sz="4000" dirty="0"/>
              <a:t> = microservice2Client.processRequest(request);</a:t>
            </a:r>
          </a:p>
          <a:p>
            <a:pPr marL="0" indent="0">
              <a:buNone/>
            </a:pPr>
            <a:r>
              <a:rPr lang="en-US" sz="4000" dirty="0"/>
              <a:t>		</a:t>
            </a:r>
            <a:r>
              <a:rPr lang="en-US" sz="4000" dirty="0" err="1"/>
              <a:t>CompletableFuture</a:t>
            </a:r>
            <a:r>
              <a:rPr lang="en-US" sz="4000" dirty="0"/>
              <a:t>&lt;Response3&gt; response3Future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microservice3Client.processRequest(request), </a:t>
            </a:r>
            <a:r>
              <a:rPr lang="en-US" sz="4000" dirty="0" err="1"/>
              <a:t>executorService</a:t>
            </a:r>
            <a:r>
              <a:rPr lang="en-US" sz="4000" dirty="0"/>
              <a:t>);</a:t>
            </a:r>
          </a:p>
          <a:p>
            <a:pPr marL="0" indent="0">
              <a:buNone/>
            </a:pPr>
            <a:r>
              <a:rPr lang="en-US" sz="4000" dirty="0"/>
              <a:t>		return </a:t>
            </a:r>
            <a:r>
              <a:rPr lang="en-US" sz="4000" dirty="0" err="1"/>
              <a:t>CompletableFuture.allOf</a:t>
            </a:r>
            <a:r>
              <a:rPr lang="en-US" sz="4000" dirty="0"/>
              <a:t>(response1Future, response3Future)</a:t>
            </a:r>
          </a:p>
          <a:p>
            <a:pPr marL="0" indent="0">
              <a:buNone/>
            </a:pPr>
            <a:r>
              <a:rPr lang="en-US" sz="4000" dirty="0"/>
              <a:t>				.</a:t>
            </a:r>
            <a:r>
              <a:rPr lang="en-US" sz="4000" dirty="0" err="1"/>
              <a:t>thenApply</a:t>
            </a:r>
            <a:r>
              <a:rPr lang="en-US" sz="4000" dirty="0"/>
              <a:t>(v -&gt; new </a:t>
            </a:r>
            <a:r>
              <a:rPr lang="en-US" sz="4000" dirty="0" err="1"/>
              <a:t>AggregatedResponse</a:t>
            </a:r>
            <a:r>
              <a:rPr lang="en-US" sz="4000" dirty="0"/>
              <a:t>(response1Future.join(), response2, response3Future.join()));</a:t>
            </a:r>
          </a:p>
          <a:p>
            <a:pPr marL="0" indent="0">
              <a:buNone/>
            </a:pPr>
            <a:r>
              <a:rPr lang="en-US" sz="4000" dirty="0"/>
              <a:t>	}</a:t>
            </a:r>
          </a:p>
          <a:p>
            <a:pPr marL="0" indent="0">
              <a:buNone/>
            </a:pPr>
            <a:r>
              <a:rPr lang="en-US" sz="4000" dirty="0"/>
              <a:t>}</a:t>
            </a:r>
          </a:p>
          <a:p>
            <a:pPr marL="0" indent="0">
              <a:buNone/>
            </a:pPr>
            <a:endParaRPr lang="en-US" sz="4000" dirty="0"/>
          </a:p>
        </p:txBody>
      </p:sp>
    </p:spTree>
    <p:extLst>
      <p:ext uri="{BB962C8B-B14F-4D97-AF65-F5344CB8AC3E}">
        <p14:creationId xmlns:p14="http://schemas.microsoft.com/office/powerpoint/2010/main" val="354350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US" sz="1400" b="1" i="1" dirty="0">
                <a:solidFill>
                  <a:srgbClr val="212121"/>
                </a:solidFill>
                <a:effectLst/>
              </a:rPr>
              <a:t>CQRS Pattern with</a:t>
            </a:r>
            <a:r>
              <a:rPr lang="en-US" sz="1400" b="0" i="0" dirty="0">
                <a:solidFill>
                  <a:srgbClr val="212121"/>
                </a:solidFill>
                <a:effectLst/>
              </a:rPr>
              <a:t> </a:t>
            </a:r>
            <a:r>
              <a:rPr lang="en-US" sz="1400" b="1" i="1" dirty="0">
                <a:solidFill>
                  <a:srgbClr val="212121"/>
                </a:solidFill>
                <a:effectLst/>
              </a:rPr>
              <a:t>Spring Boot</a:t>
            </a:r>
            <a:r>
              <a:rPr lang="en-US" sz="1400" b="0" i="0" dirty="0">
                <a:solidFill>
                  <a:srgbClr val="212121"/>
                </a:solidFill>
                <a:effectLst/>
              </a:rPr>
              <a:t> which is one of the </a:t>
            </a:r>
            <a:r>
              <a:rPr lang="en-US" sz="1400" b="1" i="1" dirty="0">
                <a:solidFill>
                  <a:srgbClr val="212121"/>
                </a:solidFill>
                <a:effectLst/>
              </a:rPr>
              <a:t>Microservice Design Patterns</a:t>
            </a:r>
            <a:r>
              <a:rPr lang="en-US" sz="1400" b="0" i="0" dirty="0">
                <a:solidFill>
                  <a:srgbClr val="212121"/>
                </a:solidFill>
                <a:effectLst/>
              </a:rPr>
              <a:t> to independently scale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workloads of an application &amp; have well optimized data schema.</a:t>
            </a:r>
          </a:p>
          <a:p>
            <a:r>
              <a:rPr lang="en-IN" sz="1400" b="1" i="1" dirty="0"/>
              <a:t>Read vs Write Models</a:t>
            </a:r>
          </a:p>
          <a:p>
            <a:pPr marL="400050" lvl="1" indent="0" fontAlgn="base">
              <a:buNone/>
            </a:pPr>
            <a:r>
              <a:rPr lang="en-US" sz="1400" b="0" i="0" dirty="0">
                <a:solidFill>
                  <a:srgbClr val="212121"/>
                </a:solidFill>
                <a:effectLst/>
              </a:rPr>
              <a:t>Most of the applications are CRUD in nature. </a:t>
            </a:r>
          </a:p>
          <a:p>
            <a:pPr marL="400050" lvl="1" indent="0" fontAlgn="base">
              <a:buNone/>
            </a:pPr>
            <a:r>
              <a:rPr lang="en-US" sz="1400" b="0" i="0" dirty="0">
                <a:solidFill>
                  <a:srgbClr val="212121"/>
                </a:solidFill>
                <a:effectLst/>
              </a:rPr>
              <a:t>When we design these applications, we create </a:t>
            </a:r>
            <a:r>
              <a:rPr lang="en-US" sz="1400" b="1" i="1" dirty="0">
                <a:solidFill>
                  <a:srgbClr val="212121"/>
                </a:solidFill>
                <a:effectLst/>
              </a:rPr>
              <a:t>entity</a:t>
            </a:r>
            <a:r>
              <a:rPr lang="en-US" sz="1400" b="0" i="0" dirty="0">
                <a:solidFill>
                  <a:srgbClr val="212121"/>
                </a:solidFill>
                <a:effectLst/>
              </a:rPr>
              <a:t> classes and corresponding </a:t>
            </a:r>
            <a:r>
              <a:rPr lang="en-US" sz="1400" b="1" i="1" dirty="0">
                <a:solidFill>
                  <a:srgbClr val="212121"/>
                </a:solidFill>
                <a:effectLst/>
              </a:rPr>
              <a:t>repository</a:t>
            </a:r>
            <a:r>
              <a:rPr lang="en-US" sz="1400" b="0" i="0" dirty="0">
                <a:solidFill>
                  <a:srgbClr val="212121"/>
                </a:solidFill>
                <a:effectLst/>
              </a:rPr>
              <a:t> classes for </a:t>
            </a:r>
            <a:r>
              <a:rPr lang="en-US" sz="1400" b="1" i="1" dirty="0">
                <a:solidFill>
                  <a:srgbClr val="212121"/>
                </a:solidFill>
                <a:effectLst/>
              </a:rPr>
              <a:t>CRUD</a:t>
            </a:r>
            <a:r>
              <a:rPr lang="en-US" sz="1400" b="0" i="0" dirty="0">
                <a:solidFill>
                  <a:srgbClr val="212121"/>
                </a:solidFill>
                <a:effectLst/>
              </a:rPr>
              <a:t> operations. </a:t>
            </a:r>
          </a:p>
          <a:p>
            <a:pPr marL="400050" lvl="1" indent="0" fontAlgn="base">
              <a:buNone/>
            </a:pPr>
            <a:r>
              <a:rPr lang="en-US" sz="1400" b="0" i="0" dirty="0">
                <a:solidFill>
                  <a:srgbClr val="212121"/>
                </a:solidFill>
                <a:effectLst/>
              </a:rPr>
              <a:t>We use the same model classes for all the CRUD operations. </a:t>
            </a:r>
          </a:p>
          <a:p>
            <a:pPr marL="400050" lvl="1" indent="0" fontAlgn="base">
              <a:buNone/>
            </a:pPr>
            <a:r>
              <a:rPr lang="en-US" sz="1400" b="0" i="0" dirty="0">
                <a:solidFill>
                  <a:srgbClr val="212121"/>
                </a:solidFill>
                <a:effectLst/>
              </a:rPr>
              <a:t>However these applications might have completely different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requirements! </a:t>
            </a:r>
          </a:p>
          <a:p>
            <a:pPr marL="400050" lvl="1" indent="0" fontAlgn="base">
              <a:buNone/>
            </a:pPr>
            <a:r>
              <a:rPr lang="en-US" sz="1400" b="0" i="0" dirty="0">
                <a:solidFill>
                  <a:srgbClr val="212121"/>
                </a:solidFill>
                <a:effectLst/>
              </a:rPr>
              <a:t>For example: Let’s consider an application in which we have 3 tables as shown here.</a:t>
            </a:r>
          </a:p>
          <a:p>
            <a:pPr lvl="1" fontAlgn="base">
              <a:buFont typeface="Arial" panose="020B0604020202020204" pitchFamily="34" charset="0"/>
              <a:buChar char="•"/>
            </a:pPr>
            <a:r>
              <a:rPr lang="en-US" sz="1400" b="1" i="1" dirty="0">
                <a:solidFill>
                  <a:srgbClr val="212121"/>
                </a:solidFill>
                <a:effectLst/>
              </a:rPr>
              <a:t>user</a:t>
            </a:r>
            <a:endParaRPr lang="en-US" sz="1400" b="0" i="0" dirty="0">
              <a:solidFill>
                <a:srgbClr val="212121"/>
              </a:solidFill>
              <a:effectLst/>
            </a:endParaRPr>
          </a:p>
          <a:p>
            <a:pPr lvl="1" fontAlgn="base">
              <a:buFont typeface="Arial" panose="020B0604020202020204" pitchFamily="34" charset="0"/>
              <a:buChar char="•"/>
            </a:pPr>
            <a:r>
              <a:rPr lang="en-US" sz="1400" b="1" i="1" dirty="0">
                <a:solidFill>
                  <a:srgbClr val="212121"/>
                </a:solidFill>
                <a:effectLst/>
              </a:rPr>
              <a:t>product</a:t>
            </a:r>
            <a:endParaRPr lang="en-US" sz="1400" b="0" i="0" dirty="0">
              <a:solidFill>
                <a:srgbClr val="212121"/>
              </a:solidFill>
              <a:effectLst/>
            </a:endParaRPr>
          </a:p>
          <a:p>
            <a:pPr lvl="1" fontAlgn="base">
              <a:buFont typeface="Arial" panose="020B0604020202020204" pitchFamily="34" charset="0"/>
              <a:buChar char="•"/>
            </a:pPr>
            <a:r>
              <a:rPr lang="en-US" sz="1400" b="1" i="1" dirty="0" err="1">
                <a:solidFill>
                  <a:srgbClr val="212121"/>
                </a:solidFill>
                <a:effectLst/>
              </a:rPr>
              <a:t>purchase_order</a:t>
            </a:r>
            <a:endParaRPr lang="en-US" sz="1400" b="0" i="0" dirty="0">
              <a:solidFill>
                <a:srgbClr val="212121"/>
              </a:solidFill>
              <a:effectLst/>
            </a:endParaRPr>
          </a:p>
          <a:p>
            <a:pPr marL="0" indent="0">
              <a:buNone/>
            </a:pPr>
            <a:endParaRPr lang="en-US" sz="1400" b="1" dirty="0"/>
          </a:p>
          <a:p>
            <a:pPr marL="400050" lvl="1" indent="0">
              <a:buNone/>
            </a:pPr>
            <a:r>
              <a:rPr lang="en-US" sz="1400" dirty="0"/>
              <a:t>All these tables have been normalized. Creating a new user or a product or an order go to the appropriate tables quickly and directly. </a:t>
            </a:r>
          </a:p>
          <a:p>
            <a:pPr marL="400050" lvl="1" indent="0">
              <a:buNone/>
            </a:pPr>
            <a:r>
              <a:rPr lang="en-US" sz="1400" dirty="0"/>
              <a:t>But if we consider READ requirements, we would not simply want all the users, products, just orders. </a:t>
            </a:r>
          </a:p>
          <a:p>
            <a:pPr marL="400050" lvl="1" indent="0">
              <a:buNone/>
            </a:pPr>
            <a:r>
              <a:rPr lang="en-US" sz="1400" dirty="0"/>
              <a:t>Instead we would be interested in knowing all the orders details of an user, state wise total sale, state and product wise sale etc. </a:t>
            </a:r>
          </a:p>
          <a:p>
            <a:pPr marL="400050" lvl="1" indent="0">
              <a:buNone/>
            </a:pPr>
            <a:r>
              <a:rPr lang="en-US" sz="1400" dirty="0"/>
              <a:t>A lot of aggregate information which involves multiple tables join. All these join READ operations might require corresponding DTO mapping as well.</a:t>
            </a:r>
            <a:endParaRPr lang="en-IN" sz="1400" dirty="0"/>
          </a:p>
        </p:txBody>
      </p:sp>
    </p:spTree>
    <p:extLst>
      <p:ext uri="{BB962C8B-B14F-4D97-AF65-F5344CB8AC3E}">
        <p14:creationId xmlns:p14="http://schemas.microsoft.com/office/powerpoint/2010/main" val="179943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pic>
        <p:nvPicPr>
          <p:cNvPr id="1029" name="Picture 5">
            <a:extLst>
              <a:ext uri="{FF2B5EF4-FFF2-40B4-BE49-F238E27FC236}">
                <a16:creationId xmlns:a16="http://schemas.microsoft.com/office/drawing/2014/main" id="{9671DF05-A259-485F-1635-5F1BAFFB73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1375" y="1653381"/>
            <a:ext cx="52101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31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400" b="1" i="1" dirty="0"/>
              <a:t> Read vs Write Traffic</a:t>
            </a:r>
          </a:p>
          <a:p>
            <a:pPr marL="0" indent="0">
              <a:buNone/>
            </a:pPr>
            <a:r>
              <a:rPr lang="en-US" sz="1400" dirty="0"/>
              <a:t>Most of the web based applications are read heavy. </a:t>
            </a:r>
          </a:p>
          <a:p>
            <a:pPr marL="0" indent="0">
              <a:buNone/>
            </a:pPr>
            <a:r>
              <a:rPr lang="en-US" sz="1400" dirty="0"/>
              <a:t>Let’s take Facebook/Twitter for example. Whether we post any new updates or not, we all check these applications very often in a day. </a:t>
            </a:r>
          </a:p>
          <a:p>
            <a:pPr marL="0" indent="0">
              <a:buNone/>
            </a:pPr>
            <a:r>
              <a:rPr lang="en-US" sz="1400" dirty="0"/>
              <a:t>Of course, we keep getting updates in those applications which are due to some inserts in the DB. But it is a lot of READ than WRITE. Also, consider a flight-booking application. </a:t>
            </a:r>
          </a:p>
          <a:p>
            <a:pPr marL="0" indent="0">
              <a:buNone/>
            </a:pPr>
            <a:r>
              <a:rPr lang="en-US" sz="1400" dirty="0"/>
              <a:t>Probably less than 5% of the users might book a ticket while majority of the application users would keep searching for the best flight meeting their needs.</a:t>
            </a:r>
          </a:p>
          <a:p>
            <a:pPr marL="0" indent="0">
              <a:buNone/>
            </a:pPr>
            <a:endParaRPr lang="en-US" sz="1400" dirty="0"/>
          </a:p>
          <a:p>
            <a:pPr marL="0" indent="0">
              <a:buNone/>
            </a:pPr>
            <a:r>
              <a:rPr lang="en-US" sz="1400" b="1" i="1" dirty="0"/>
              <a:t>Applications have more requests for READ operations compared to WRITE operations. To solve this problem, We can even have separate Microservices for READ and WRITE. So that they can be scaled in/out independently depends on their needs. </a:t>
            </a:r>
          </a:p>
          <a:p>
            <a:pPr marL="0" indent="0">
              <a:buNone/>
            </a:pPr>
            <a:endParaRPr lang="en-US" sz="1400" b="1" i="1" dirty="0"/>
          </a:p>
          <a:p>
            <a:pPr marL="0" indent="0">
              <a:buNone/>
            </a:pPr>
            <a:r>
              <a:rPr lang="en-US" sz="1400" dirty="0"/>
              <a:t>This is what CQRS Pattern is about which stands for Command Query Responsibility Segregation Pattern.</a:t>
            </a:r>
          </a:p>
          <a:p>
            <a:pPr marL="0" indent="0">
              <a:buNone/>
            </a:pPr>
            <a:endParaRPr lang="en-US" sz="1400" b="1" i="1" dirty="0"/>
          </a:p>
          <a:p>
            <a:pPr marL="571500" lvl="1" indent="-171450">
              <a:buFont typeface="Arial" panose="020B0604020202020204" pitchFamily="34" charset="0"/>
              <a:buChar char="•"/>
            </a:pPr>
            <a:r>
              <a:rPr lang="en-US" sz="1400" b="1" i="1" dirty="0"/>
              <a:t>Command: modifies the data and does not return anything (WRITE)</a:t>
            </a:r>
          </a:p>
          <a:p>
            <a:pPr marL="571500" lvl="1" indent="-171450">
              <a:buFont typeface="Arial" panose="020B0604020202020204" pitchFamily="34" charset="0"/>
              <a:buChar char="•"/>
            </a:pPr>
            <a:r>
              <a:rPr lang="en-US" sz="1400" b="1" i="1" dirty="0"/>
              <a:t>Query: does not modify but returns data (READ)</a:t>
            </a:r>
          </a:p>
          <a:p>
            <a:pPr marL="0" indent="0">
              <a:buNone/>
            </a:pPr>
            <a:r>
              <a:rPr lang="en-US" sz="1400" dirty="0"/>
              <a:t>That is separating Command (write) and Query (read) models of an application to scale read and write operations of an application independently. We can solve above 2 problems using CQRS Pattern.</a:t>
            </a:r>
            <a:endParaRPr lang="en-IN" sz="1400" dirty="0"/>
          </a:p>
        </p:txBody>
      </p:sp>
    </p:spTree>
    <p:extLst>
      <p:ext uri="{BB962C8B-B14F-4D97-AF65-F5344CB8AC3E}">
        <p14:creationId xmlns:p14="http://schemas.microsoft.com/office/powerpoint/2010/main" val="38320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600" dirty="0"/>
              <a:t>Implementation:</a:t>
            </a:r>
          </a:p>
          <a:p>
            <a:pPr marL="0" indent="0">
              <a:buNone/>
            </a:pPr>
            <a:r>
              <a:rPr lang="en-US" sz="1600" b="0" i="0" dirty="0">
                <a:solidFill>
                  <a:srgbClr val="212121"/>
                </a:solidFill>
                <a:effectLst/>
              </a:rPr>
              <a:t>Lets consider a simple application in which we have 3 services as shown below. (Ideally all these services should have different databases. Here just for this demo, I am using same </a:t>
            </a:r>
            <a:r>
              <a:rPr lang="en-US" sz="1600" b="0" i="0" dirty="0" err="1">
                <a:solidFill>
                  <a:srgbClr val="212121"/>
                </a:solidFill>
                <a:effectLst/>
              </a:rPr>
              <a:t>db</a:t>
            </a:r>
            <a:r>
              <a:rPr lang="en-US" sz="1600" b="0" i="0" dirty="0">
                <a:solidFill>
                  <a:srgbClr val="212121"/>
                </a:solidFill>
                <a:effectLst/>
              </a:rPr>
              <a:t>). We are interested only in the order-service related functionalities for now for this demo.</a:t>
            </a:r>
          </a:p>
          <a:p>
            <a:pPr marL="0" indent="0">
              <a:buNone/>
            </a:pPr>
            <a:endParaRPr lang="en-US" sz="1600" dirty="0">
              <a:solidFill>
                <a:srgbClr val="212121"/>
              </a:solidFill>
            </a:endParaRPr>
          </a:p>
          <a:p>
            <a:pPr marL="0" indent="0">
              <a:buNone/>
            </a:pPr>
            <a:r>
              <a:rPr lang="en-US" sz="1600" b="0" i="0" dirty="0">
                <a:solidFill>
                  <a:srgbClr val="212121"/>
                </a:solidFill>
                <a:effectLst/>
              </a:rPr>
              <a:t>We have 3 tables for this application as shown here.</a:t>
            </a:r>
          </a:p>
          <a:p>
            <a:pPr marL="0" indent="0">
              <a:buNone/>
            </a:pPr>
            <a:endParaRPr lang="en-US" sz="1600" b="0" i="0" dirty="0">
              <a:solidFill>
                <a:srgbClr val="212121"/>
              </a:solidFill>
              <a:effectLst/>
            </a:endParaRPr>
          </a:p>
          <a:p>
            <a:pPr lvl="1">
              <a:buFont typeface="Arial" panose="020B0604020202020204" pitchFamily="34" charset="0"/>
              <a:buChar char="•"/>
            </a:pPr>
            <a:r>
              <a:rPr lang="en-US" sz="1600" b="0" i="0" dirty="0">
                <a:solidFill>
                  <a:srgbClr val="212121"/>
                </a:solidFill>
                <a:effectLst/>
              </a:rPr>
              <a:t>user</a:t>
            </a:r>
          </a:p>
          <a:p>
            <a:pPr lvl="1">
              <a:buFont typeface="Arial" panose="020B0604020202020204" pitchFamily="34" charset="0"/>
              <a:buChar char="•"/>
            </a:pPr>
            <a:r>
              <a:rPr lang="en-US" sz="1600" b="0" i="0" dirty="0">
                <a:solidFill>
                  <a:srgbClr val="212121"/>
                </a:solidFill>
                <a:effectLst/>
              </a:rPr>
              <a:t>product</a:t>
            </a:r>
          </a:p>
          <a:p>
            <a:pPr lvl="1">
              <a:buFont typeface="Arial" panose="020B0604020202020204" pitchFamily="34" charset="0"/>
              <a:buChar char="•"/>
            </a:pPr>
            <a:r>
              <a:rPr lang="en-US" sz="1600" b="0" i="0" dirty="0" err="1">
                <a:solidFill>
                  <a:srgbClr val="212121"/>
                </a:solidFill>
                <a:effectLst/>
              </a:rPr>
              <a:t>purchase_order</a:t>
            </a:r>
            <a:endParaRPr lang="en-US" sz="1600" b="0" i="0" dirty="0">
              <a:solidFill>
                <a:srgbClr val="212121"/>
              </a:solidFill>
              <a:effectLst/>
            </a:endParaRPr>
          </a:p>
          <a:p>
            <a:pPr marL="0" indent="0">
              <a:buNone/>
            </a:pPr>
            <a:r>
              <a:rPr lang="en-US" sz="1000" b="0" i="0" dirty="0">
                <a:solidFill>
                  <a:srgbClr val="212121"/>
                </a:solidFill>
                <a:effectLst/>
                <a:latin typeface="Catamaran-Regular"/>
              </a:rPr>
              <a:t> </a:t>
            </a:r>
            <a:endParaRPr lang="en-IN" sz="1400" dirty="0"/>
          </a:p>
        </p:txBody>
      </p:sp>
      <p:pic>
        <p:nvPicPr>
          <p:cNvPr id="2050" name="Picture 2" descr="materialized view postgres">
            <a:extLst>
              <a:ext uri="{FF2B5EF4-FFF2-40B4-BE49-F238E27FC236}">
                <a16:creationId xmlns:a16="http://schemas.microsoft.com/office/drawing/2014/main" id="{C0B72222-0C1C-E826-0316-137E82A9A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284984"/>
            <a:ext cx="4700190" cy="213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r>
              <a:rPr lang="en-IN" sz="1400" dirty="0"/>
              <a:t>CREATE TABLE users( id serial PRIMARY KEY, </a:t>
            </a:r>
            <a:r>
              <a:rPr lang="en-IN" sz="1400" dirty="0" err="1"/>
              <a:t>firstname</a:t>
            </a:r>
            <a:r>
              <a:rPr lang="en-IN" sz="1400" dirty="0"/>
              <a:t> VARCHAR (50), </a:t>
            </a:r>
            <a:r>
              <a:rPr lang="en-IN" sz="1400" dirty="0" err="1"/>
              <a:t>lastname</a:t>
            </a:r>
            <a:r>
              <a:rPr lang="en-IN" sz="1400" dirty="0"/>
              <a:t> VARCHAR (50), state VARCHAR(10) ); </a:t>
            </a:r>
          </a:p>
          <a:p>
            <a:r>
              <a:rPr lang="en-IN" sz="1400" dirty="0"/>
              <a:t>CREATE TABLE product( id serial PRIMARY KEY, description VARCHAR (500), price numeric (10,2) NOT NULL ); </a:t>
            </a:r>
          </a:p>
          <a:p>
            <a:r>
              <a:rPr lang="en-IN" sz="1400" dirty="0"/>
              <a:t>CREATE TABLE </a:t>
            </a:r>
            <a:r>
              <a:rPr lang="en-IN" sz="1400" dirty="0" err="1"/>
              <a:t>purchase_order</a:t>
            </a:r>
            <a:r>
              <a:rPr lang="en-IN" sz="1400" dirty="0"/>
              <a:t>( id serial PRIMARY KEY, </a:t>
            </a:r>
            <a:r>
              <a:rPr lang="en-IN" sz="1400" dirty="0" err="1"/>
              <a:t>user_id</a:t>
            </a:r>
            <a:r>
              <a:rPr lang="en-IN" sz="1400" dirty="0"/>
              <a:t> integer references users (id), </a:t>
            </a:r>
            <a:r>
              <a:rPr lang="en-IN" sz="1400" dirty="0" err="1"/>
              <a:t>product_id</a:t>
            </a:r>
            <a:r>
              <a:rPr lang="en-IN" sz="1400" dirty="0"/>
              <a:t> integer references product (id), </a:t>
            </a:r>
            <a:r>
              <a:rPr lang="en-IN" sz="1400" dirty="0" err="1"/>
              <a:t>order_date</a:t>
            </a:r>
            <a:r>
              <a:rPr lang="en-IN" sz="1400" dirty="0"/>
              <a:t> date );</a:t>
            </a:r>
          </a:p>
          <a:p>
            <a:pPr marL="0" indent="0">
              <a:buNone/>
            </a:pPr>
            <a:endParaRPr lang="en-IN" sz="1400" dirty="0"/>
          </a:p>
          <a:p>
            <a:pPr marL="0" indent="0">
              <a:buNone/>
            </a:pPr>
            <a:r>
              <a:rPr lang="en-US" sz="1400" dirty="0"/>
              <a:t>Lets assume that we have an interface for the order service for the read and write operations as shown below.</a:t>
            </a:r>
          </a:p>
          <a:p>
            <a:pPr marL="400050" lvl="1" indent="0">
              <a:buNone/>
            </a:pPr>
            <a:r>
              <a:rPr lang="en-IN" sz="1400" dirty="0"/>
              <a:t>public interface </a:t>
            </a:r>
            <a:r>
              <a:rPr lang="en-IN" sz="1400" dirty="0" err="1"/>
              <a:t>OrderService</a:t>
            </a:r>
            <a:r>
              <a:rPr lang="en-IN" sz="1400" dirty="0"/>
              <a:t> {</a:t>
            </a:r>
          </a:p>
          <a:p>
            <a:pPr marL="400050" lvl="1" indent="0">
              <a:buNone/>
            </a:pPr>
            <a:r>
              <a:rPr lang="en-IN" sz="1400" dirty="0"/>
              <a:t>    void </a:t>
            </a:r>
            <a:r>
              <a:rPr lang="en-IN" sz="1400" dirty="0" err="1"/>
              <a:t>placeOrder</a:t>
            </a:r>
            <a:r>
              <a:rPr lang="en-IN" sz="1400" dirty="0"/>
              <a:t>(int </a:t>
            </a:r>
            <a:r>
              <a:rPr lang="en-IN" sz="1400" dirty="0" err="1"/>
              <a:t>userIndex</a:t>
            </a:r>
            <a:r>
              <a:rPr lang="en-IN" sz="1400" dirty="0"/>
              <a:t>, int </a:t>
            </a:r>
            <a:r>
              <a:rPr lang="en-IN" sz="1400" dirty="0" err="1"/>
              <a:t>productIndex</a:t>
            </a:r>
            <a:r>
              <a:rPr lang="en-IN" sz="1400" dirty="0"/>
              <a:t>);</a:t>
            </a:r>
          </a:p>
          <a:p>
            <a:pPr marL="400050" lvl="1" indent="0">
              <a:buNone/>
            </a:pPr>
            <a:r>
              <a:rPr lang="en-IN" sz="1400" dirty="0"/>
              <a:t>    void </a:t>
            </a:r>
            <a:r>
              <a:rPr lang="en-IN" sz="1400" dirty="0" err="1"/>
              <a:t>cancelOrder</a:t>
            </a:r>
            <a:r>
              <a:rPr lang="en-IN" sz="1400" dirty="0"/>
              <a:t>(long </a:t>
            </a:r>
            <a:r>
              <a:rPr lang="en-IN" sz="1400" dirty="0" err="1"/>
              <a:t>orderId</a:t>
            </a:r>
            <a:r>
              <a:rPr lang="en-IN" sz="1400" dirty="0"/>
              <a:t>);</a:t>
            </a:r>
          </a:p>
          <a:p>
            <a:pPr marL="400050" lvl="1" indent="0">
              <a:buNone/>
            </a:pPr>
            <a:r>
              <a:rPr lang="en-IN" sz="1400" dirty="0"/>
              <a:t>    List&lt;</a:t>
            </a:r>
            <a:r>
              <a:rPr lang="en-IN" sz="1400" dirty="0" err="1"/>
              <a:t>PurchaseOrderSummaryDto</a:t>
            </a:r>
            <a:r>
              <a:rPr lang="en-IN" sz="1400" dirty="0"/>
              <a:t>&gt; </a:t>
            </a:r>
            <a:r>
              <a:rPr lang="en-IN" sz="1400" dirty="0" err="1"/>
              <a:t>getSaleSummaryGroupByState</a:t>
            </a:r>
            <a:r>
              <a:rPr lang="en-IN" sz="1400" dirty="0"/>
              <a:t>();</a:t>
            </a:r>
          </a:p>
          <a:p>
            <a:pPr marL="400050" lvl="1" indent="0">
              <a:buNone/>
            </a:pPr>
            <a:r>
              <a:rPr lang="en-IN" sz="1400" dirty="0"/>
              <a:t>    </a:t>
            </a:r>
            <a:r>
              <a:rPr lang="en-IN" sz="1400" dirty="0" err="1"/>
              <a:t>PurchaseOrderSummaryDto</a:t>
            </a:r>
            <a:r>
              <a:rPr lang="en-IN" sz="1400" dirty="0"/>
              <a:t> </a:t>
            </a:r>
            <a:r>
              <a:rPr lang="en-IN" sz="1400" dirty="0" err="1"/>
              <a:t>getSaleSummaryByState</a:t>
            </a:r>
            <a:r>
              <a:rPr lang="en-IN" sz="1400" dirty="0"/>
              <a:t>(String state);</a:t>
            </a:r>
          </a:p>
          <a:p>
            <a:pPr marL="400050" lvl="1" indent="0">
              <a:buNone/>
            </a:pPr>
            <a:r>
              <a:rPr lang="en-IN" sz="1400" dirty="0"/>
              <a:t>    double </a:t>
            </a:r>
            <a:r>
              <a:rPr lang="en-IN" sz="1400" dirty="0" err="1"/>
              <a:t>getTotalSale</a:t>
            </a:r>
            <a:r>
              <a:rPr lang="en-IN" sz="1400" dirty="0"/>
              <a:t>();</a:t>
            </a:r>
          </a:p>
          <a:p>
            <a:pPr marL="400050" lvl="1" indent="0">
              <a:buNone/>
            </a:pPr>
            <a:r>
              <a:rPr lang="en-IN" sz="1400" dirty="0"/>
              <a:t>}</a:t>
            </a:r>
          </a:p>
          <a:p>
            <a:pPr marL="400050" lvl="1" indent="0">
              <a:buNone/>
            </a:pPr>
            <a:endParaRPr lang="en-IN" sz="1400" dirty="0"/>
          </a:p>
          <a:p>
            <a:pPr marL="685800" lvl="1">
              <a:buFont typeface="Arial" panose="020B0604020202020204" pitchFamily="34" charset="0"/>
              <a:buChar char="•"/>
            </a:pPr>
            <a:r>
              <a:rPr lang="en-US" sz="1400" dirty="0"/>
              <a:t>It has multiple responsibilities like placing the order, cancelling the order and querying the table which produces different types of results.</a:t>
            </a:r>
          </a:p>
          <a:p>
            <a:pPr marL="685800" lvl="1">
              <a:buFont typeface="Arial" panose="020B0604020202020204" pitchFamily="34" charset="0"/>
              <a:buChar char="•"/>
            </a:pPr>
            <a:r>
              <a:rPr lang="en-US" sz="1400" dirty="0"/>
              <a:t>Cancelling the order might involve additional business logic like order date should be within 30 days and partial refund calculation etc.</a:t>
            </a:r>
            <a:endParaRPr lang="en-IN" sz="1400" dirty="0"/>
          </a:p>
        </p:txBody>
      </p:sp>
    </p:spTree>
    <p:extLst>
      <p:ext uri="{BB962C8B-B14F-4D97-AF65-F5344CB8AC3E}">
        <p14:creationId xmlns:p14="http://schemas.microsoft.com/office/powerpoint/2010/main" val="267817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B879-5022-DC26-A245-C1A30BAF3EE5}"/>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53A9CAF0-DAF0-91FE-CCBC-5966F07E8057}"/>
              </a:ext>
            </a:extLst>
          </p:cNvPr>
          <p:cNvSpPr>
            <a:spLocks noGrp="1"/>
          </p:cNvSpPr>
          <p:nvPr>
            <p:ph idx="1"/>
          </p:nvPr>
        </p:nvSpPr>
        <p:spPr/>
        <p:txBody>
          <a:bodyPr>
            <a:normAutofit/>
          </a:bodyPr>
          <a:lstStyle/>
          <a:p>
            <a:pPr marL="0" indent="0">
              <a:buNone/>
            </a:pPr>
            <a:r>
              <a:rPr lang="en-US" sz="1400" dirty="0"/>
              <a:t>CQRS Pattern – Read &amp; Write Interfaces:</a:t>
            </a:r>
          </a:p>
          <a:p>
            <a:pPr marL="0" indent="0">
              <a:buNone/>
            </a:pPr>
            <a:r>
              <a:rPr lang="en-US" sz="1400" dirty="0"/>
              <a:t>Instead of having 1 single interface which is responsible for all the READ and WRITE operations, Lets split them into 2 different interfaces as shown here.</a:t>
            </a:r>
          </a:p>
          <a:p>
            <a:pPr lvl="1">
              <a:buFont typeface="Arial" panose="020B0604020202020204" pitchFamily="34" charset="0"/>
              <a:buChar char="•"/>
            </a:pPr>
            <a:r>
              <a:rPr lang="en-US" sz="1400" dirty="0"/>
              <a:t>Query Service handles all the READ requirements</a:t>
            </a:r>
          </a:p>
          <a:p>
            <a:pPr lvl="1">
              <a:buFont typeface="Arial" panose="020B0604020202020204" pitchFamily="34" charset="0"/>
              <a:buChar char="•"/>
            </a:pPr>
            <a:r>
              <a:rPr lang="en-US" sz="1400" dirty="0"/>
              <a:t>Command Service handles all other requirements which modifies the data</a:t>
            </a:r>
          </a:p>
          <a:p>
            <a:pPr marL="457200" lvl="1" indent="0">
              <a:buNone/>
            </a:pPr>
            <a:endParaRPr lang="en-US" sz="1400" dirty="0"/>
          </a:p>
          <a:p>
            <a:pPr marL="457200" lvl="1" indent="0">
              <a:buNone/>
            </a:pPr>
            <a:endParaRPr lang="en-US" sz="1400" dirty="0"/>
          </a:p>
          <a:p>
            <a:pPr marL="457200" lvl="1" indent="0">
              <a:buNone/>
            </a:pPr>
            <a:r>
              <a:rPr lang="en-IN" sz="1400" b="1" dirty="0"/>
              <a:t>Order Query Service:</a:t>
            </a:r>
          </a:p>
          <a:p>
            <a:pPr marL="457200" lvl="1" indent="0">
              <a:buNone/>
            </a:pPr>
            <a:r>
              <a:rPr lang="en-IN" sz="1200" dirty="0"/>
              <a:t>public interface </a:t>
            </a:r>
            <a:r>
              <a:rPr lang="en-IN" sz="1200" dirty="0" err="1"/>
              <a:t>OrderQueryService</a:t>
            </a:r>
            <a:r>
              <a:rPr lang="en-IN" sz="1200" dirty="0"/>
              <a:t> {</a:t>
            </a:r>
          </a:p>
          <a:p>
            <a:pPr marL="457200" lvl="1" indent="0">
              <a:buNone/>
            </a:pPr>
            <a:r>
              <a:rPr lang="en-IN" sz="1200" dirty="0"/>
              <a:t>    List&lt;</a:t>
            </a:r>
            <a:r>
              <a:rPr lang="en-IN" sz="1200" dirty="0" err="1"/>
              <a:t>PurchaseOrderSummaryDto</a:t>
            </a:r>
            <a:r>
              <a:rPr lang="en-IN" sz="1200" dirty="0"/>
              <a:t>&gt; </a:t>
            </a:r>
            <a:r>
              <a:rPr lang="en-IN" sz="1200" dirty="0" err="1"/>
              <a:t>getSaleSummaryGroupByState</a:t>
            </a:r>
            <a:r>
              <a:rPr lang="en-IN" sz="1200" dirty="0"/>
              <a:t>();</a:t>
            </a:r>
          </a:p>
          <a:p>
            <a:pPr marL="457200" lvl="1" indent="0">
              <a:buNone/>
            </a:pPr>
            <a:r>
              <a:rPr lang="en-IN" sz="1200" dirty="0"/>
              <a:t>    </a:t>
            </a:r>
            <a:r>
              <a:rPr lang="en-IN" sz="1200" dirty="0" err="1"/>
              <a:t>PurchaseOrderSummaryDto</a:t>
            </a:r>
            <a:r>
              <a:rPr lang="en-IN" sz="1200" dirty="0"/>
              <a:t> </a:t>
            </a:r>
            <a:r>
              <a:rPr lang="en-IN" sz="1200" dirty="0" err="1"/>
              <a:t>getSaleSummaryByState</a:t>
            </a:r>
            <a:r>
              <a:rPr lang="en-IN" sz="1200" dirty="0"/>
              <a:t>(String state);</a:t>
            </a:r>
          </a:p>
          <a:p>
            <a:pPr marL="457200" lvl="1" indent="0">
              <a:buNone/>
            </a:pPr>
            <a:r>
              <a:rPr lang="en-IN" sz="1200" dirty="0"/>
              <a:t>    double </a:t>
            </a:r>
            <a:r>
              <a:rPr lang="en-IN" sz="1200" dirty="0" err="1"/>
              <a:t>getTotalSale</a:t>
            </a:r>
            <a:r>
              <a:rPr lang="en-IN" sz="1200" dirty="0"/>
              <a:t>();</a:t>
            </a:r>
          </a:p>
          <a:p>
            <a:pPr marL="457200" lvl="1" indent="0">
              <a:buNone/>
            </a:pPr>
            <a:r>
              <a:rPr lang="en-IN" sz="1200" dirty="0"/>
              <a:t>}</a:t>
            </a:r>
          </a:p>
          <a:p>
            <a:pPr marL="457200" lvl="1" indent="0">
              <a:buNone/>
            </a:pPr>
            <a:r>
              <a:rPr lang="en-IN" sz="1400" b="1" dirty="0"/>
              <a:t>Order Command Service:</a:t>
            </a:r>
          </a:p>
          <a:p>
            <a:pPr marL="457200" lvl="1" indent="0">
              <a:buNone/>
            </a:pPr>
            <a:r>
              <a:rPr lang="en-IN" sz="1200" dirty="0"/>
              <a:t>public interface </a:t>
            </a:r>
            <a:r>
              <a:rPr lang="en-IN" sz="1200" dirty="0" err="1"/>
              <a:t>OrderCommandService</a:t>
            </a:r>
            <a:r>
              <a:rPr lang="en-IN" sz="1200" dirty="0"/>
              <a:t> {</a:t>
            </a:r>
          </a:p>
          <a:p>
            <a:pPr marL="457200" lvl="1" indent="0">
              <a:buNone/>
            </a:pPr>
            <a:r>
              <a:rPr lang="en-IN" sz="1200" dirty="0"/>
              <a:t>    void </a:t>
            </a:r>
            <a:r>
              <a:rPr lang="en-IN" sz="1200" dirty="0" err="1"/>
              <a:t>createOrder</a:t>
            </a:r>
            <a:r>
              <a:rPr lang="en-IN" sz="1200" dirty="0"/>
              <a:t>(int </a:t>
            </a:r>
            <a:r>
              <a:rPr lang="en-IN" sz="1200" dirty="0" err="1"/>
              <a:t>userIndex</a:t>
            </a:r>
            <a:r>
              <a:rPr lang="en-IN" sz="1200" dirty="0"/>
              <a:t>, int </a:t>
            </a:r>
            <a:r>
              <a:rPr lang="en-IN" sz="1200" dirty="0" err="1"/>
              <a:t>productIndex</a:t>
            </a:r>
            <a:r>
              <a:rPr lang="en-IN" sz="1200" dirty="0"/>
              <a:t>);</a:t>
            </a:r>
          </a:p>
          <a:p>
            <a:pPr marL="457200" lvl="1" indent="0">
              <a:buNone/>
            </a:pPr>
            <a:r>
              <a:rPr lang="en-IN" sz="1200" dirty="0"/>
              <a:t>    void </a:t>
            </a:r>
            <a:r>
              <a:rPr lang="en-IN" sz="1200" dirty="0" err="1"/>
              <a:t>cancelOrder</a:t>
            </a:r>
            <a:r>
              <a:rPr lang="en-IN" sz="1200" dirty="0"/>
              <a:t>(long </a:t>
            </a:r>
            <a:r>
              <a:rPr lang="en-IN" sz="1200" dirty="0" err="1"/>
              <a:t>orderId</a:t>
            </a:r>
            <a:r>
              <a:rPr lang="en-IN" sz="1200" dirty="0"/>
              <a:t>);</a:t>
            </a:r>
          </a:p>
          <a:p>
            <a:pPr marL="457200" lvl="1" indent="0">
              <a:buNone/>
            </a:pPr>
            <a:r>
              <a:rPr lang="en-IN" sz="1200" dirty="0"/>
              <a:t>}</a:t>
            </a:r>
          </a:p>
        </p:txBody>
      </p:sp>
      <p:pic>
        <p:nvPicPr>
          <p:cNvPr id="4098" name="Picture 2">
            <a:extLst>
              <a:ext uri="{FF2B5EF4-FFF2-40B4-BE49-F238E27FC236}">
                <a16:creationId xmlns:a16="http://schemas.microsoft.com/office/drawing/2014/main" id="{081E40A4-9BDC-57C7-8443-B8ADBC73B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930755"/>
            <a:ext cx="3614340" cy="320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913E-B25B-547E-6E14-7D3196785846}"/>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87031B87-7971-51FF-076A-AE20B0124DB3}"/>
              </a:ext>
            </a:extLst>
          </p:cNvPr>
          <p:cNvSpPr>
            <a:spLocks noGrp="1"/>
          </p:cNvSpPr>
          <p:nvPr>
            <p:ph idx="1"/>
          </p:nvPr>
        </p:nvSpPr>
        <p:spPr>
          <a:xfrm>
            <a:off x="457200" y="1600200"/>
            <a:ext cx="8686800" cy="5257800"/>
          </a:xfrm>
        </p:spPr>
        <p:txBody>
          <a:bodyPr>
            <a:noAutofit/>
          </a:bodyPr>
          <a:lstStyle/>
          <a:p>
            <a:pPr marL="0" indent="0">
              <a:buNone/>
            </a:pPr>
            <a:r>
              <a:rPr lang="en-US" sz="1000" dirty="0"/>
              <a:t>CQRS Pattern – Read &amp; Write Implementations:</a:t>
            </a:r>
          </a:p>
          <a:p>
            <a:pPr marL="0" indent="0">
              <a:buNone/>
            </a:pPr>
            <a:r>
              <a:rPr lang="en-US" sz="1000" dirty="0"/>
              <a:t>Once we have separated command and query interfaces, Lets implement the operations.</a:t>
            </a:r>
          </a:p>
          <a:p>
            <a:r>
              <a:rPr lang="en-US" sz="1000" dirty="0"/>
              <a:t>Order Command Service</a:t>
            </a:r>
          </a:p>
          <a:p>
            <a:pPr marL="0" indent="0">
              <a:buNone/>
            </a:pPr>
            <a:r>
              <a:rPr lang="en-US" sz="1000" dirty="0"/>
              <a:t>	This is simple insert into the </a:t>
            </a:r>
            <a:r>
              <a:rPr lang="en-US" sz="1000" dirty="0" err="1"/>
              <a:t>purchase_order</a:t>
            </a:r>
            <a:r>
              <a:rPr lang="en-US" sz="1000" dirty="0"/>
              <a:t> table with its business logic which modifies the data – it does not return anything.</a:t>
            </a:r>
          </a:p>
          <a:p>
            <a:r>
              <a:rPr lang="en-US" sz="800" dirty="0"/>
              <a:t>Order Query Service</a:t>
            </a:r>
          </a:p>
          <a:p>
            <a:pPr marL="800100" lvl="2" indent="0">
              <a:buNone/>
            </a:pPr>
            <a:r>
              <a:rPr lang="en-IN" sz="800" dirty="0"/>
              <a:t>@Service</a:t>
            </a:r>
          </a:p>
          <a:p>
            <a:pPr marL="800100" lvl="2" indent="0">
              <a:buNone/>
            </a:pPr>
            <a:r>
              <a:rPr lang="en-IN" sz="800" dirty="0"/>
              <a:t>public class </a:t>
            </a:r>
            <a:r>
              <a:rPr lang="en-IN" sz="800" dirty="0" err="1"/>
              <a:t>OrderQueryServiceImpl</a:t>
            </a:r>
            <a:r>
              <a:rPr lang="en-IN" sz="800" dirty="0"/>
              <a:t> implements </a:t>
            </a:r>
            <a:r>
              <a:rPr lang="en-IN" sz="800" dirty="0" err="1"/>
              <a:t>OrderQueryService</a:t>
            </a:r>
            <a:r>
              <a:rPr lang="en-IN" sz="800" dirty="0"/>
              <a:t> {</a:t>
            </a:r>
          </a:p>
          <a:p>
            <a:pPr marL="800100" lvl="2" indent="0">
              <a:buNone/>
            </a:pPr>
            <a:endParaRPr lang="en-IN" sz="800" dirty="0"/>
          </a:p>
          <a:p>
            <a:pPr marL="800100" lvl="2" indent="0">
              <a:buNone/>
            </a:pPr>
            <a:r>
              <a:rPr lang="en-IN" sz="800" dirty="0"/>
              <a:t>    @Autowired</a:t>
            </a:r>
          </a:p>
          <a:p>
            <a:pPr marL="800100" lvl="2" indent="0">
              <a:buNone/>
            </a:pPr>
            <a:r>
              <a:rPr lang="en-IN" sz="800" dirty="0"/>
              <a:t>    private </a:t>
            </a:r>
            <a:r>
              <a:rPr lang="en-IN" sz="800" dirty="0" err="1"/>
              <a:t>PurchaseOrderSummaryRepository</a:t>
            </a:r>
            <a:r>
              <a:rPr lang="en-IN" sz="800" dirty="0"/>
              <a:t> </a:t>
            </a:r>
            <a:r>
              <a:rPr lang="en-IN" sz="800" dirty="0" err="1"/>
              <a:t>purchaseOrderSummaryRepository</a:t>
            </a:r>
            <a:r>
              <a:rPr lang="en-IN" sz="800" dirty="0"/>
              <a:t>;</a:t>
            </a:r>
          </a:p>
          <a:p>
            <a:pPr marL="800100" lvl="2" indent="0">
              <a:buNone/>
            </a:pPr>
            <a:endParaRPr lang="en-IN" sz="800" dirty="0"/>
          </a:p>
          <a:p>
            <a:pPr marL="800100" lvl="2" indent="0">
              <a:buNone/>
            </a:pPr>
            <a:r>
              <a:rPr lang="en-IN" sz="800" dirty="0"/>
              <a:t>    @Override</a:t>
            </a:r>
          </a:p>
          <a:p>
            <a:pPr marL="800100" lvl="2" indent="0">
              <a:buNone/>
            </a:pPr>
            <a:r>
              <a:rPr lang="en-IN" sz="800" dirty="0"/>
              <a:t>    public List&lt;</a:t>
            </a:r>
            <a:r>
              <a:rPr lang="en-IN" sz="800" dirty="0" err="1"/>
              <a:t>PurchaseOrderSummaryDto</a:t>
            </a:r>
            <a:r>
              <a:rPr lang="en-IN" sz="800" dirty="0"/>
              <a:t>&gt; </a:t>
            </a:r>
            <a:r>
              <a:rPr lang="en-IN" sz="800" dirty="0" err="1"/>
              <a:t>getSaleSummaryGroupByState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.map(this::</a:t>
            </a:r>
            <a:r>
              <a:rPr lang="en-IN" sz="800" dirty="0" err="1"/>
              <a:t>entityToDto</a:t>
            </a:r>
            <a:r>
              <a:rPr lang="en-IN" sz="800" dirty="0"/>
              <a:t>)</a:t>
            </a:r>
          </a:p>
          <a:p>
            <a:pPr marL="800100" lvl="2" indent="0">
              <a:buNone/>
            </a:pPr>
            <a:r>
              <a:rPr lang="en-IN" sz="800" dirty="0"/>
              <a:t>                .collect(</a:t>
            </a:r>
            <a:r>
              <a:rPr lang="en-IN" sz="800" dirty="0" err="1"/>
              <a:t>Collectors.toList</a:t>
            </a:r>
            <a:r>
              <a:rPr lang="en-IN" sz="800" dirty="0"/>
              <a:t>());</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a:t>
            </a:r>
            <a:r>
              <a:rPr lang="en-IN" sz="800" dirty="0" err="1"/>
              <a:t>PurchaseOrderSummaryDto</a:t>
            </a:r>
            <a:r>
              <a:rPr lang="en-IN" sz="800" dirty="0"/>
              <a:t> </a:t>
            </a:r>
            <a:r>
              <a:rPr lang="en-IN" sz="800" dirty="0" err="1"/>
              <a:t>getSaleSummaryByState</a:t>
            </a:r>
            <a:r>
              <a:rPr lang="en-IN" sz="800" dirty="0"/>
              <a:t>(String state) {</a:t>
            </a:r>
          </a:p>
          <a:p>
            <a:pPr marL="800100" lvl="2" indent="0">
              <a:buNone/>
            </a:pPr>
            <a:r>
              <a:rPr lang="en-IN" sz="800" dirty="0"/>
              <a:t>        return </a:t>
            </a:r>
            <a:r>
              <a:rPr lang="en-IN" sz="800" dirty="0" err="1"/>
              <a:t>this.purchaseOrderSummaryRepository.findByState</a:t>
            </a:r>
            <a:r>
              <a:rPr lang="en-IN" sz="800" dirty="0"/>
              <a:t>(state)</a:t>
            </a:r>
          </a:p>
          <a:p>
            <a:pPr marL="800100" lvl="2" indent="0">
              <a:buNone/>
            </a:pPr>
            <a:r>
              <a:rPr lang="en-IN" sz="800" dirty="0"/>
              <a:t>                        .map(this::</a:t>
            </a:r>
            <a:r>
              <a:rPr lang="en-IN" sz="800" dirty="0" err="1"/>
              <a:t>entityToDto</a:t>
            </a:r>
            <a:r>
              <a:rPr lang="en-IN" sz="800" dirty="0"/>
              <a:t>)</a:t>
            </a:r>
          </a:p>
          <a:p>
            <a:pPr marL="800100" lvl="2" indent="0">
              <a:buNone/>
            </a:pPr>
            <a:r>
              <a:rPr lang="en-IN" sz="800" dirty="0"/>
              <a:t>                        .</a:t>
            </a:r>
            <a:r>
              <a:rPr lang="en-IN" sz="800" dirty="0" err="1"/>
              <a:t>orElseGet</a:t>
            </a:r>
            <a:r>
              <a:rPr lang="en-IN" sz="800" dirty="0"/>
              <a:t>(() -&gt; new </a:t>
            </a:r>
            <a:r>
              <a:rPr lang="en-IN" sz="800" dirty="0" err="1"/>
              <a:t>PurchaseOrderSummaryDto</a:t>
            </a:r>
            <a:r>
              <a:rPr lang="en-IN" sz="800" dirty="0"/>
              <a:t>(state, 0));</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double </a:t>
            </a:r>
            <a:r>
              <a:rPr lang="en-IN" sz="800" dirty="0" err="1"/>
              <a:t>getTotalSale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a:t>
            </a:r>
            <a:r>
              <a:rPr lang="en-IN" sz="800" dirty="0" err="1"/>
              <a:t>mapToDouble</a:t>
            </a:r>
            <a:r>
              <a:rPr lang="en-IN" sz="800" dirty="0"/>
              <a:t>(</a:t>
            </a:r>
            <a:r>
              <a:rPr lang="en-IN" sz="800" dirty="0" err="1"/>
              <a:t>PurchaseOrderSummary</a:t>
            </a:r>
            <a:r>
              <a:rPr lang="en-IN" sz="800" dirty="0"/>
              <a:t>::</a:t>
            </a:r>
            <a:r>
              <a:rPr lang="en-IN" sz="800" dirty="0" err="1"/>
              <a:t>getTotalSale</a:t>
            </a:r>
            <a:r>
              <a:rPr lang="en-IN" sz="800" dirty="0"/>
              <a:t>)</a:t>
            </a:r>
          </a:p>
          <a:p>
            <a:pPr marL="800100" lvl="2" indent="0">
              <a:buNone/>
            </a:pPr>
            <a:r>
              <a:rPr lang="en-IN" sz="800" dirty="0"/>
              <a:t>                        .sum();</a:t>
            </a:r>
          </a:p>
          <a:p>
            <a:pPr marL="800100" lvl="2" indent="0">
              <a:buNone/>
            </a:pPr>
            <a:r>
              <a:rPr lang="en-IN" sz="800" dirty="0"/>
              <a:t>    }</a:t>
            </a:r>
          </a:p>
          <a:p>
            <a:pPr marL="800100" lvl="2" indent="0">
              <a:buNone/>
            </a:pPr>
            <a:endParaRPr lang="en-IN" sz="800" dirty="0"/>
          </a:p>
          <a:p>
            <a:pPr marL="800100" lvl="2" indent="0">
              <a:buNone/>
            </a:pPr>
            <a:r>
              <a:rPr lang="en-IN" sz="800" dirty="0"/>
              <a:t>    private </a:t>
            </a:r>
            <a:r>
              <a:rPr lang="en-IN" sz="800" dirty="0" err="1"/>
              <a:t>PurchaseOrderSummaryDto</a:t>
            </a:r>
            <a:r>
              <a:rPr lang="en-IN" sz="800" dirty="0"/>
              <a:t> </a:t>
            </a:r>
            <a:r>
              <a:rPr lang="en-IN" sz="800" dirty="0" err="1"/>
              <a:t>entityToDto</a:t>
            </a:r>
            <a:r>
              <a:rPr lang="en-IN" sz="800" dirty="0"/>
              <a:t>(</a:t>
            </a:r>
            <a:r>
              <a:rPr lang="en-IN" sz="800" dirty="0" err="1"/>
              <a:t>PurchaseOrderSummary</a:t>
            </a:r>
            <a:r>
              <a:rPr lang="en-IN" sz="800" dirty="0"/>
              <a:t> </a:t>
            </a:r>
            <a:r>
              <a:rPr lang="en-IN" sz="800" dirty="0" err="1"/>
              <a:t>purchaseOrderSummary</a:t>
            </a:r>
            <a:r>
              <a:rPr lang="en-IN" sz="800" dirty="0"/>
              <a:t>){</a:t>
            </a:r>
          </a:p>
          <a:p>
            <a:pPr marL="800100" lvl="2" indent="0">
              <a:buNone/>
            </a:pPr>
            <a:r>
              <a:rPr lang="en-IN" sz="800" dirty="0"/>
              <a:t>        </a:t>
            </a:r>
            <a:r>
              <a:rPr lang="en-IN" sz="800" dirty="0" err="1"/>
              <a:t>PurchaseOrderSummaryDto</a:t>
            </a:r>
            <a:r>
              <a:rPr lang="en-IN" sz="800" dirty="0"/>
              <a:t> </a:t>
            </a:r>
            <a:r>
              <a:rPr lang="en-IN" sz="800" dirty="0" err="1"/>
              <a:t>dto</a:t>
            </a:r>
            <a:r>
              <a:rPr lang="en-IN" sz="800" dirty="0"/>
              <a:t> = new </a:t>
            </a:r>
            <a:r>
              <a:rPr lang="en-IN" sz="800" dirty="0" err="1"/>
              <a:t>PurchaseOrderSummaryDto</a:t>
            </a:r>
            <a:r>
              <a:rPr lang="en-IN" sz="800" dirty="0"/>
              <a:t>();</a:t>
            </a:r>
          </a:p>
          <a:p>
            <a:pPr marL="800100" lvl="2" indent="0">
              <a:buNone/>
            </a:pPr>
            <a:r>
              <a:rPr lang="en-IN" sz="800" dirty="0"/>
              <a:t>        </a:t>
            </a:r>
            <a:r>
              <a:rPr lang="en-IN" sz="800" dirty="0" err="1"/>
              <a:t>dto.setState</a:t>
            </a:r>
            <a:r>
              <a:rPr lang="en-IN" sz="800" dirty="0"/>
              <a:t>(</a:t>
            </a:r>
            <a:r>
              <a:rPr lang="en-IN" sz="800" dirty="0" err="1"/>
              <a:t>purchaseOrderSummary.getState</a:t>
            </a:r>
            <a:r>
              <a:rPr lang="en-IN" sz="800" dirty="0"/>
              <a:t>());</a:t>
            </a:r>
          </a:p>
          <a:p>
            <a:pPr marL="800100" lvl="2" indent="0">
              <a:buNone/>
            </a:pPr>
            <a:r>
              <a:rPr lang="en-IN" sz="800" dirty="0"/>
              <a:t>        </a:t>
            </a:r>
            <a:r>
              <a:rPr lang="en-IN" sz="800" dirty="0" err="1"/>
              <a:t>dto.setTotalSale</a:t>
            </a:r>
            <a:r>
              <a:rPr lang="en-IN" sz="800" dirty="0"/>
              <a:t>(</a:t>
            </a:r>
            <a:r>
              <a:rPr lang="en-IN" sz="800" dirty="0" err="1"/>
              <a:t>purchaseOrderSummary.getTotalSale</a:t>
            </a:r>
            <a:r>
              <a:rPr lang="en-IN" sz="800" dirty="0"/>
              <a:t>());</a:t>
            </a:r>
          </a:p>
          <a:p>
            <a:pPr marL="800100" lvl="2" indent="0">
              <a:buNone/>
            </a:pPr>
            <a:r>
              <a:rPr lang="en-IN" sz="800" dirty="0"/>
              <a:t>        return </a:t>
            </a:r>
            <a:r>
              <a:rPr lang="en-IN" sz="800" dirty="0" err="1"/>
              <a:t>dto</a:t>
            </a:r>
            <a:r>
              <a:rPr lang="en-IN" sz="800" dirty="0"/>
              <a:t>;</a:t>
            </a:r>
          </a:p>
          <a:p>
            <a:pPr marL="800100" lvl="2" indent="0">
              <a:buNone/>
            </a:pPr>
            <a:r>
              <a:rPr lang="en-IN" sz="800" dirty="0"/>
              <a:t>    }</a:t>
            </a:r>
          </a:p>
          <a:p>
            <a:pPr marL="800100" lvl="2" indent="0">
              <a:buNone/>
            </a:pPr>
            <a:r>
              <a:rPr lang="en-IN" sz="800" dirty="0"/>
              <a:t>}</a:t>
            </a:r>
          </a:p>
        </p:txBody>
      </p:sp>
    </p:spTree>
    <p:extLst>
      <p:ext uri="{BB962C8B-B14F-4D97-AF65-F5344CB8AC3E}">
        <p14:creationId xmlns:p14="http://schemas.microsoft.com/office/powerpoint/2010/main" val="369770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D880-4B23-C3E0-83C9-C3D573C02D4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00137379-ED12-3CE9-FCA6-C3BF91EFB791}"/>
              </a:ext>
            </a:extLst>
          </p:cNvPr>
          <p:cNvSpPr>
            <a:spLocks noGrp="1"/>
          </p:cNvSpPr>
          <p:nvPr>
            <p:ph idx="1"/>
          </p:nvPr>
        </p:nvSpPr>
        <p:spPr>
          <a:xfrm>
            <a:off x="673447" y="1777594"/>
            <a:ext cx="8229212" cy="4454932"/>
          </a:xfrm>
        </p:spPr>
        <p:txBody>
          <a:bodyPr>
            <a:normAutofit/>
          </a:bodyPr>
          <a:lstStyle/>
          <a:p>
            <a:r>
              <a:rPr lang="en-US" sz="1600" dirty="0"/>
              <a:t>Command vs Query –  Controllers:</a:t>
            </a:r>
          </a:p>
          <a:p>
            <a:pPr marL="0" indent="0">
              <a:buNone/>
            </a:pPr>
            <a:r>
              <a:rPr lang="en-US" sz="1600" dirty="0"/>
              <a:t>Overall the project structure looks like this. </a:t>
            </a:r>
          </a:p>
          <a:p>
            <a:pPr marL="0" indent="0">
              <a:buNone/>
            </a:pPr>
            <a:r>
              <a:rPr lang="en-US" sz="1600" dirty="0"/>
              <a:t>If you take a closer look at this, You could notice that I have 2 different controllers for Order Service. </a:t>
            </a:r>
          </a:p>
          <a:p>
            <a:pPr marL="0" indent="0">
              <a:buNone/>
            </a:pPr>
            <a:endParaRPr lang="en-US" sz="1600" dirty="0"/>
          </a:p>
          <a:p>
            <a:pPr marL="0" indent="0">
              <a:buNone/>
            </a:pPr>
            <a:r>
              <a:rPr lang="en-US" sz="1600" dirty="0"/>
              <a:t>See Project Structure</a:t>
            </a:r>
          </a:p>
          <a:p>
            <a:pPr marL="0" indent="0">
              <a:buNone/>
            </a:pPr>
            <a:r>
              <a:rPr lang="en-US" sz="1600" b="0" i="0" dirty="0">
                <a:solidFill>
                  <a:srgbClr val="212121"/>
                </a:solidFill>
                <a:effectLst/>
              </a:rPr>
              <a:t>We have dedicated controllers for </a:t>
            </a:r>
            <a:r>
              <a:rPr lang="en-US" sz="1600" b="1" i="1" dirty="0">
                <a:solidFill>
                  <a:srgbClr val="212121"/>
                </a:solidFill>
                <a:effectLst/>
              </a:rPr>
              <a:t>Query</a:t>
            </a:r>
            <a:r>
              <a:rPr lang="en-US" sz="1600" b="0" i="0" dirty="0">
                <a:solidFill>
                  <a:srgbClr val="212121"/>
                </a:solidFill>
                <a:effectLst/>
              </a:rPr>
              <a:t> (READ) and</a:t>
            </a:r>
          </a:p>
          <a:p>
            <a:pPr marL="0" indent="0">
              <a:buNone/>
            </a:pPr>
            <a:r>
              <a:rPr lang="en-US" sz="1600" b="0" i="0" dirty="0">
                <a:solidFill>
                  <a:srgbClr val="212121"/>
                </a:solidFill>
                <a:effectLst/>
              </a:rPr>
              <a:t> </a:t>
            </a:r>
            <a:r>
              <a:rPr lang="en-US" sz="1600" b="1" i="1" dirty="0">
                <a:solidFill>
                  <a:srgbClr val="212121"/>
                </a:solidFill>
                <a:effectLst/>
              </a:rPr>
              <a:t>Command</a:t>
            </a:r>
            <a:r>
              <a:rPr lang="en-US" sz="1600" b="0" i="0" dirty="0">
                <a:solidFill>
                  <a:srgbClr val="212121"/>
                </a:solidFill>
                <a:effectLst/>
              </a:rPr>
              <a:t> (WRITE). </a:t>
            </a:r>
          </a:p>
          <a:p>
            <a:pPr marL="0" indent="0">
              <a:buNone/>
            </a:pPr>
            <a:endParaRPr lang="en-US" sz="1600" dirty="0">
              <a:solidFill>
                <a:srgbClr val="212121"/>
              </a:solidFill>
            </a:endParaRPr>
          </a:p>
          <a:p>
            <a:pPr marL="0" indent="0">
              <a:buNone/>
            </a:pPr>
            <a:r>
              <a:rPr lang="en-US" sz="1600" b="0" i="0" dirty="0">
                <a:solidFill>
                  <a:srgbClr val="212121"/>
                </a:solidFill>
                <a:effectLst/>
              </a:rPr>
              <a:t>We can even control if the app should work in </a:t>
            </a:r>
          </a:p>
          <a:p>
            <a:pPr marL="0" indent="0">
              <a:buNone/>
            </a:pPr>
            <a:r>
              <a:rPr lang="en-US" sz="1600" b="0" i="0" dirty="0">
                <a:solidFill>
                  <a:srgbClr val="212121"/>
                </a:solidFill>
                <a:effectLst/>
              </a:rPr>
              <a:t>READ mode or WRITE mode based on a property value.</a:t>
            </a:r>
          </a:p>
          <a:p>
            <a:pPr marL="0" indent="0">
              <a:buNone/>
            </a:pPr>
            <a:endParaRPr lang="en-IN" sz="1600" dirty="0"/>
          </a:p>
        </p:txBody>
      </p:sp>
      <p:pic>
        <p:nvPicPr>
          <p:cNvPr id="5122" name="Picture 2" descr="cqrs pattern">
            <a:extLst>
              <a:ext uri="{FF2B5EF4-FFF2-40B4-BE49-F238E27FC236}">
                <a16:creationId xmlns:a16="http://schemas.microsoft.com/office/drawing/2014/main" id="{FD9BF853-C65C-E800-BC9B-B7D0DF8C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216" y="2671165"/>
            <a:ext cx="3240583" cy="415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008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22CD-06EE-AC14-7257-E2F982A5C6D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50C789E6-79D5-7DDD-D464-62BB04AACEAE}"/>
              </a:ext>
            </a:extLst>
          </p:cNvPr>
          <p:cNvSpPr>
            <a:spLocks noGrp="1"/>
          </p:cNvSpPr>
          <p:nvPr>
            <p:ph idx="1"/>
          </p:nvPr>
        </p:nvSpPr>
        <p:spPr/>
        <p:txBody>
          <a:bodyPr>
            <a:normAutofit fontScale="77500" lnSpcReduction="20000"/>
          </a:bodyPr>
          <a:lstStyle/>
          <a:p>
            <a:r>
              <a:rPr lang="en-IN" b="1" i="0" dirty="0">
                <a:solidFill>
                  <a:srgbClr val="3A3A3A"/>
                </a:solidFill>
                <a:effectLst/>
                <a:latin typeface="Catamaran-SemiBold"/>
              </a:rPr>
              <a:t>CQRS Pattern – Scaling:</a:t>
            </a:r>
            <a:endParaRPr lang="en-IN" b="0" i="0" dirty="0">
              <a:solidFill>
                <a:srgbClr val="3A3A3A"/>
              </a:solidFill>
              <a:effectLst/>
              <a:latin typeface="Catamaran-Regular"/>
            </a:endParaRPr>
          </a:p>
          <a:p>
            <a:pPr lvl="1">
              <a:buFont typeface="Arial" panose="020B0604020202020204" pitchFamily="34" charset="0"/>
              <a:buChar char="•"/>
            </a:pPr>
            <a:r>
              <a:rPr lang="en-US" dirty="0"/>
              <a:t>Now we have successfully split the READ and WRITE models. </a:t>
            </a:r>
          </a:p>
          <a:p>
            <a:pPr lvl="1">
              <a:buFont typeface="Arial" panose="020B0604020202020204" pitchFamily="34" charset="0"/>
              <a:buChar char="•"/>
            </a:pPr>
            <a:r>
              <a:rPr lang="en-US" dirty="0"/>
              <a:t>Now we need the ability to scale our system independently. Lets see how we can achieve that.</a:t>
            </a:r>
          </a:p>
          <a:p>
            <a:pPr lvl="1">
              <a:buFont typeface="Arial" panose="020B0604020202020204" pitchFamily="34" charset="0"/>
              <a:buChar char="•"/>
            </a:pPr>
            <a:r>
              <a:rPr lang="en-US" dirty="0"/>
              <a:t>Creating Spring Bean At Run Time:</a:t>
            </a:r>
          </a:p>
          <a:p>
            <a:pPr lvl="1">
              <a:buFont typeface="Arial" panose="020B0604020202020204" pitchFamily="34" charset="0"/>
              <a:buChar char="•"/>
            </a:pPr>
            <a:r>
              <a:rPr lang="en-US" dirty="0"/>
              <a:t>On the Query and Command controllers, I have added a condition for Spring Boot whether to create this controller or not. That is, below annotation will help creating the controller only if the </a:t>
            </a:r>
            <a:r>
              <a:rPr lang="en-US" dirty="0" err="1"/>
              <a:t>app.write.enabled</a:t>
            </a:r>
            <a:r>
              <a:rPr lang="en-US" dirty="0"/>
              <a:t> is set to true. </a:t>
            </a:r>
          </a:p>
          <a:p>
            <a:pPr lvl="2"/>
            <a:r>
              <a:rPr lang="en-US" dirty="0"/>
              <a:t>Otherwise It would not create this controller bean.</a:t>
            </a:r>
          </a:p>
          <a:p>
            <a:pPr marL="1371600" lvl="3" indent="0">
              <a:buNone/>
            </a:pPr>
            <a:r>
              <a:rPr lang="en-US" dirty="0"/>
              <a:t>//for WRITE controller</a:t>
            </a:r>
          </a:p>
          <a:p>
            <a:pPr marL="1371600" lvl="3" indent="0">
              <a:buNone/>
            </a:pPr>
            <a:r>
              <a:rPr lang="en-US" dirty="0"/>
              <a:t>@ConditionalOnProperty(name = "</a:t>
            </a:r>
            <a:r>
              <a:rPr lang="en-US" dirty="0" err="1"/>
              <a:t>app.write.enabled</a:t>
            </a:r>
            <a:r>
              <a:rPr lang="en-US" dirty="0"/>
              <a:t>", </a:t>
            </a:r>
            <a:r>
              <a:rPr lang="en-US" dirty="0" err="1"/>
              <a:t>havingValue</a:t>
            </a:r>
            <a:r>
              <a:rPr lang="en-US" dirty="0"/>
              <a:t> = "true")</a:t>
            </a:r>
            <a:endParaRPr lang="en-IN" dirty="0"/>
          </a:p>
          <a:p>
            <a:pPr lvl="2"/>
            <a:r>
              <a:rPr lang="en-US" b="0" i="0" dirty="0">
                <a:solidFill>
                  <a:srgbClr val="212121"/>
                </a:solidFill>
                <a:effectLst/>
                <a:latin typeface="Catamaran-Regular"/>
              </a:rPr>
              <a:t>If the value is set to </a:t>
            </a:r>
            <a:r>
              <a:rPr lang="en-US" b="1" i="0" dirty="0">
                <a:solidFill>
                  <a:srgbClr val="212121"/>
                </a:solidFill>
                <a:effectLst/>
                <a:latin typeface="Catamaran-SemiBold"/>
              </a:rPr>
              <a:t>false</a:t>
            </a:r>
            <a:r>
              <a:rPr lang="en-US" b="0" i="0" dirty="0">
                <a:solidFill>
                  <a:srgbClr val="212121"/>
                </a:solidFill>
                <a:effectLst/>
                <a:latin typeface="Catamaran-Regular"/>
              </a:rPr>
              <a:t>, It will create this controller. </a:t>
            </a:r>
          </a:p>
          <a:p>
            <a:pPr marL="1371600" lvl="3" indent="0">
              <a:buNone/>
            </a:pPr>
            <a:r>
              <a:rPr lang="en-US" b="0" i="0" dirty="0">
                <a:solidFill>
                  <a:srgbClr val="212121"/>
                </a:solidFill>
                <a:effectLst/>
                <a:latin typeface="Catamaran-Regular"/>
              </a:rPr>
              <a:t>//for READ controller</a:t>
            </a:r>
          </a:p>
          <a:p>
            <a:pPr marL="1371600" lvl="3" indent="0">
              <a:buNone/>
            </a:pPr>
            <a:r>
              <a:rPr lang="en-US" b="0" i="0" dirty="0">
                <a:solidFill>
                  <a:srgbClr val="212121"/>
                </a:solidFill>
                <a:effectLst/>
                <a:latin typeface="Catamaran-Regular"/>
              </a:rPr>
              <a:t>@ConditionalOnProperty(name = "</a:t>
            </a:r>
            <a:r>
              <a:rPr lang="en-US" b="0" i="0" dirty="0" err="1">
                <a:solidFill>
                  <a:srgbClr val="212121"/>
                </a:solidFill>
                <a:effectLst/>
                <a:latin typeface="Catamaran-Regular"/>
              </a:rPr>
              <a:t>app.write.enabled</a:t>
            </a:r>
            <a:r>
              <a:rPr lang="en-US" b="0" i="0" dirty="0">
                <a:solidFill>
                  <a:srgbClr val="212121"/>
                </a:solidFill>
                <a:effectLst/>
                <a:latin typeface="Catamaran-Regular"/>
              </a:rPr>
              <a:t>", </a:t>
            </a:r>
            <a:r>
              <a:rPr lang="en-US" b="0" i="0" dirty="0" err="1">
                <a:solidFill>
                  <a:srgbClr val="212121"/>
                </a:solidFill>
                <a:effectLst/>
                <a:latin typeface="Catamaran-Regular"/>
              </a:rPr>
              <a:t>havingValue</a:t>
            </a:r>
            <a:r>
              <a:rPr lang="en-US" b="0" i="0" dirty="0">
                <a:solidFill>
                  <a:srgbClr val="212121"/>
                </a:solidFill>
                <a:effectLst/>
                <a:latin typeface="Catamaran-Regular"/>
              </a:rPr>
              <a:t> = "false")</a:t>
            </a:r>
            <a:endParaRPr lang="en-IN" b="0" i="0" dirty="0">
              <a:solidFill>
                <a:srgbClr val="212121"/>
              </a:solidFill>
              <a:effectLst/>
              <a:latin typeface="Catamaran-Regular"/>
            </a:endParaRPr>
          </a:p>
          <a:p>
            <a:pPr lvl="2"/>
            <a:endParaRPr lang="en-US" dirty="0"/>
          </a:p>
        </p:txBody>
      </p:sp>
    </p:spTree>
    <p:extLst>
      <p:ext uri="{BB962C8B-B14F-4D97-AF65-F5344CB8AC3E}">
        <p14:creationId xmlns:p14="http://schemas.microsoft.com/office/powerpoint/2010/main" val="237753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06A-0FE5-919A-C921-2C616ABCC22C}"/>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pic>
        <p:nvPicPr>
          <p:cNvPr id="6146" name="Picture 2">
            <a:extLst>
              <a:ext uri="{FF2B5EF4-FFF2-40B4-BE49-F238E27FC236}">
                <a16:creationId xmlns:a16="http://schemas.microsoft.com/office/drawing/2014/main" id="{A08D4022-4E30-AB82-D38D-CB9CD427AD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26553" y="1600200"/>
            <a:ext cx="649089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7D42-C530-310C-E027-BCB45A23F467}"/>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A27815E7-6191-B6D9-7875-5F1B936792A8}"/>
              </a:ext>
            </a:extLst>
          </p:cNvPr>
          <p:cNvSpPr>
            <a:spLocks noGrp="1"/>
          </p:cNvSpPr>
          <p:nvPr>
            <p:ph idx="1"/>
          </p:nvPr>
        </p:nvSpPr>
        <p:spPr/>
        <p:txBody>
          <a:bodyPr>
            <a:normAutofit fontScale="92500" lnSpcReduction="20000"/>
          </a:bodyPr>
          <a:lstStyle/>
          <a:p>
            <a:r>
              <a:rPr lang="en-US" sz="1600" b="0" i="0" dirty="0">
                <a:solidFill>
                  <a:srgbClr val="212121"/>
                </a:solidFill>
                <a:effectLst/>
              </a:rPr>
              <a:t>In the previous slide example we had used the same DB. </a:t>
            </a:r>
          </a:p>
          <a:p>
            <a:r>
              <a:rPr lang="en-US" sz="1600" b="0" i="0" dirty="0">
                <a:solidFill>
                  <a:srgbClr val="212121"/>
                </a:solidFill>
                <a:effectLst/>
              </a:rPr>
              <a:t>We can even go one level further by having separating databases for </a:t>
            </a:r>
            <a:r>
              <a:rPr lang="en-US" sz="1600" b="1" i="1" dirty="0">
                <a:solidFill>
                  <a:srgbClr val="212121"/>
                </a:solidFill>
                <a:effectLst/>
              </a:rPr>
              <a:t>READ</a:t>
            </a:r>
            <a:r>
              <a:rPr lang="en-US" sz="1600" b="0" i="0" dirty="0">
                <a:solidFill>
                  <a:srgbClr val="212121"/>
                </a:solidFill>
                <a:effectLst/>
              </a:rPr>
              <a:t> and </a:t>
            </a:r>
            <a:r>
              <a:rPr lang="en-US" sz="1600" b="1" i="1" dirty="0">
                <a:solidFill>
                  <a:srgbClr val="212121"/>
                </a:solidFill>
                <a:effectLst/>
              </a:rPr>
              <a:t>WRITE</a:t>
            </a:r>
            <a:r>
              <a:rPr lang="en-US" sz="1600" b="0" i="0" dirty="0">
                <a:solidFill>
                  <a:srgbClr val="212121"/>
                </a:solidFill>
                <a:effectLst/>
              </a:rPr>
              <a:t> as shown here. </a:t>
            </a:r>
          </a:p>
          <a:p>
            <a:r>
              <a:rPr lang="en-US" sz="1600" b="0" i="0" dirty="0">
                <a:solidFill>
                  <a:srgbClr val="212121"/>
                </a:solidFill>
                <a:effectLst/>
              </a:rPr>
              <a:t>That is, any write operations will push the changes to the read database via </a:t>
            </a:r>
            <a:r>
              <a:rPr lang="en-US" sz="1600" b="0" i="0" dirty="0">
                <a:effectLst/>
              </a:rPr>
              <a:t>event sourcing</a:t>
            </a:r>
          </a:p>
          <a:p>
            <a:r>
              <a:rPr lang="en-US" sz="1600" b="1" dirty="0"/>
              <a:t>CQRS Pattern </a:t>
            </a:r>
            <a:r>
              <a:rPr lang="en-US" sz="1600" dirty="0"/>
              <a:t>brings additional benefits like using different DBs for the same application with well optimized data schema.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However do note that data will be eventually consistent in this approach! As we can run multiple instances of read nodes with its own DB, we can even place them in different regions to provide user experience with minimal latency.</a:t>
            </a:r>
            <a:endParaRPr lang="en-IN" sz="1600" dirty="0"/>
          </a:p>
        </p:txBody>
      </p:sp>
      <p:pic>
        <p:nvPicPr>
          <p:cNvPr id="7170" name="Picture 2" descr="cqrs pattern">
            <a:extLst>
              <a:ext uri="{FF2B5EF4-FFF2-40B4-BE49-F238E27FC236}">
                <a16:creationId xmlns:a16="http://schemas.microsoft.com/office/drawing/2014/main" id="{97BCBCF2-6A95-030B-6B27-2361792A06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2776661"/>
            <a:ext cx="2677445" cy="259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4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a:bodyPr>
          <a:lstStyle/>
          <a:p>
            <a:pPr marL="0" indent="0">
              <a:buNone/>
            </a:pPr>
            <a:r>
              <a:rPr lang="en-US" dirty="0"/>
              <a:t>Architecture of microservices-based system</a:t>
            </a:r>
            <a:endParaRPr lang="en-IN" dirty="0"/>
          </a:p>
        </p:txBody>
      </p:sp>
      <p:pic>
        <p:nvPicPr>
          <p:cNvPr id="1036" name="Picture 12" descr="microservices-spring-boot-spring-cloud-3">
            <a:extLst>
              <a:ext uri="{FF2B5EF4-FFF2-40B4-BE49-F238E27FC236}">
                <a16:creationId xmlns:a16="http://schemas.microsoft.com/office/drawing/2014/main" id="{C873D228-B3AD-3CA6-D6F1-89C16B8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22932"/>
            <a:ext cx="6629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5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51D9-444F-D0C0-C54D-5DFBC5D242D7}"/>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074D5021-408C-E6B9-E539-85BE96DB0EB7}"/>
              </a:ext>
            </a:extLst>
          </p:cNvPr>
          <p:cNvSpPr>
            <a:spLocks noGrp="1"/>
          </p:cNvSpPr>
          <p:nvPr>
            <p:ph idx="1"/>
          </p:nvPr>
        </p:nvSpPr>
        <p:spPr/>
        <p:txBody>
          <a:bodyPr>
            <a:normAutofit/>
          </a:bodyPr>
          <a:lstStyle/>
          <a:p>
            <a:pPr marL="0" indent="0">
              <a:buNone/>
            </a:pPr>
            <a:r>
              <a:rPr lang="en-US" sz="1800" dirty="0"/>
              <a:t>Let’s consider an application in which we need to do a set of tasks to complete the business workflow. </a:t>
            </a:r>
          </a:p>
          <a:p>
            <a:pPr marL="0" indent="0">
              <a:buNone/>
            </a:pPr>
            <a:r>
              <a:rPr lang="en-US" sz="1800" dirty="0"/>
              <a:t>If these tasks do not depend on each other, then it does not make sense to do them sequentially. We can do these tasks in parallel.</a:t>
            </a:r>
          </a:p>
          <a:p>
            <a:pPr marL="0" indent="0">
              <a:buNone/>
            </a:pPr>
            <a:r>
              <a:rPr lang="en-US" sz="1800" b="1" dirty="0"/>
              <a:t>Scatter Gather Pattern </a:t>
            </a:r>
            <a:r>
              <a:rPr lang="en-US" sz="1800" dirty="0"/>
              <a:t>helps us to distribute these tasks to achieve parallel processing of tasks/messages/events &amp; finally aggregate the responses as a single response as shown above.</a:t>
            </a:r>
          </a:p>
          <a:p>
            <a:endParaRPr lang="en-IN" sz="1800" dirty="0"/>
          </a:p>
        </p:txBody>
      </p:sp>
      <p:pic>
        <p:nvPicPr>
          <p:cNvPr id="1026" name="Picture 2" descr="scatter gather pattern">
            <a:extLst>
              <a:ext uri="{FF2B5EF4-FFF2-40B4-BE49-F238E27FC236}">
                <a16:creationId xmlns:a16="http://schemas.microsoft.com/office/drawing/2014/main" id="{AC55C566-4A9E-B85C-3C94-2DB3F6C29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23320"/>
            <a:ext cx="5847111"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fontScale="55000" lnSpcReduction="20000"/>
          </a:bodyPr>
          <a:lstStyle/>
          <a:p>
            <a:pPr marL="0" indent="0">
              <a:buNone/>
            </a:pPr>
            <a:r>
              <a:rPr lang="en-US" dirty="0"/>
              <a:t>Architecture of microservices-based system consists of the following modules:</a:t>
            </a:r>
          </a:p>
          <a:p>
            <a:endParaRPr lang="en-US" dirty="0"/>
          </a:p>
          <a:p>
            <a:r>
              <a:rPr lang="en-US" b="1" dirty="0"/>
              <a:t>gateway-service</a:t>
            </a:r>
            <a:r>
              <a:rPr lang="en-US" dirty="0"/>
              <a:t> - a module that Spring Cloud Netflix </a:t>
            </a:r>
            <a:r>
              <a:rPr lang="en-US" dirty="0" err="1"/>
              <a:t>Zuul</a:t>
            </a:r>
            <a:r>
              <a:rPr lang="en-US" dirty="0"/>
              <a:t> for running Spring Boot application that acts as a proxy/gateway in our architecture.</a:t>
            </a:r>
          </a:p>
          <a:p>
            <a:r>
              <a:rPr lang="en-US" b="1" dirty="0"/>
              <a:t>config-service</a:t>
            </a:r>
            <a:r>
              <a:rPr lang="en-US" dirty="0"/>
              <a:t> - a module that uses Spring Cloud Config Server for running configuration server in the native mode. The configuration files are placed on the </a:t>
            </a:r>
            <a:r>
              <a:rPr lang="en-US" dirty="0" err="1"/>
              <a:t>classpath</a:t>
            </a:r>
            <a:r>
              <a:rPr lang="en-US" dirty="0"/>
              <a:t>.</a:t>
            </a:r>
          </a:p>
          <a:p>
            <a:r>
              <a:rPr lang="en-US" b="1" dirty="0"/>
              <a:t>discovery-service</a:t>
            </a:r>
            <a:r>
              <a:rPr lang="en-US" dirty="0"/>
              <a:t> - a module that depending on the example it uses Spring Cloud Netflix Eureka or Spring Cloud Netflix Alibaba </a:t>
            </a:r>
            <a:r>
              <a:rPr lang="en-US" dirty="0" err="1"/>
              <a:t>Nacos</a:t>
            </a:r>
            <a:r>
              <a:rPr lang="en-US" dirty="0"/>
              <a:t> as an embedded discovery server.</a:t>
            </a:r>
          </a:p>
          <a:p>
            <a:r>
              <a:rPr lang="en-US" b="1" dirty="0"/>
              <a:t>employee-service</a:t>
            </a:r>
            <a:r>
              <a:rPr lang="en-US" dirty="0"/>
              <a:t> - a module containing the first of our sample microservices that allows to perform CRUD operation on in-memory repository of employees</a:t>
            </a:r>
          </a:p>
          <a:p>
            <a:r>
              <a:rPr lang="en-US" b="1" dirty="0"/>
              <a:t>department-service</a:t>
            </a:r>
            <a:r>
              <a:rPr lang="en-US" dirty="0"/>
              <a:t> - a module containing the second of our sample microservices that allows to perform CRUD operation on in-memory repository of departments. It communicates with employee-service.</a:t>
            </a:r>
          </a:p>
          <a:p>
            <a:r>
              <a:rPr lang="en-US" b="1" dirty="0"/>
              <a:t>organization-service</a:t>
            </a:r>
            <a:r>
              <a:rPr lang="en-US" dirty="0"/>
              <a:t> - a module containing the third of our sample microservices that allows to perform CRUD operation on in-memory repository of organizations. It communicates with both employee-service and organization-service.</a:t>
            </a:r>
            <a:endParaRPr lang="en-IN" dirty="0"/>
          </a:p>
        </p:txBody>
      </p:sp>
    </p:spTree>
    <p:extLst>
      <p:ext uri="{BB962C8B-B14F-4D97-AF65-F5344CB8AC3E}">
        <p14:creationId xmlns:p14="http://schemas.microsoft.com/office/powerpoint/2010/main" val="498630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4EC9-F97C-24A3-4DE7-49F0B54B1EC5}"/>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CC5D9D8C-BCD7-922B-917F-E7E95E208476}"/>
              </a:ext>
            </a:extLst>
          </p:cNvPr>
          <p:cNvSpPr>
            <a:spLocks noGrp="1"/>
          </p:cNvSpPr>
          <p:nvPr>
            <p:ph idx="1"/>
          </p:nvPr>
        </p:nvSpPr>
        <p:spPr/>
        <p:txBody>
          <a:bodyPr>
            <a:normAutofit fontScale="77500" lnSpcReduction="20000"/>
          </a:bodyPr>
          <a:lstStyle/>
          <a:p>
            <a:pPr marL="0" indent="0">
              <a:buNone/>
            </a:pPr>
            <a:r>
              <a:rPr lang="en-IN" sz="1600" dirty="0"/>
              <a:t>DEMO</a:t>
            </a:r>
          </a:p>
          <a:p>
            <a:pPr marL="0" indent="0">
              <a:buNone/>
            </a:pPr>
            <a:r>
              <a:rPr lang="en-IN" sz="1600" dirty="0"/>
              <a:t>NATS Server:</a:t>
            </a:r>
          </a:p>
          <a:p>
            <a:pPr marL="0" indent="0">
              <a:buNone/>
            </a:pPr>
            <a:r>
              <a:rPr lang="en-US" sz="1600" dirty="0"/>
              <a:t>Please ensure that NATS server is up and running.  We can easily spin up NATS by using docker.</a:t>
            </a:r>
          </a:p>
          <a:p>
            <a:pPr marL="0" indent="0">
              <a:buNone/>
            </a:pPr>
            <a:r>
              <a:rPr lang="en-IN" sz="1600" b="1" i="1" dirty="0"/>
              <a:t>docker run -p 4222:4222 </a:t>
            </a:r>
            <a:r>
              <a:rPr lang="en-IN" sz="1600" b="1" i="1" dirty="0" err="1"/>
              <a:t>nats:alpine</a:t>
            </a:r>
            <a:endParaRPr lang="en-IN" sz="1600" b="1" i="1" dirty="0"/>
          </a:p>
          <a:p>
            <a:pPr marL="0" indent="0" algn="l" fontAlgn="base">
              <a:buNone/>
            </a:pPr>
            <a:r>
              <a:rPr lang="en-US" sz="1600" i="0" dirty="0">
                <a:solidFill>
                  <a:srgbClr val="3A3A3A"/>
                </a:solidFill>
                <a:effectLst/>
              </a:rPr>
              <a:t>Project Setup</a:t>
            </a:r>
          </a:p>
          <a:p>
            <a:pPr algn="l" fontAlgn="base"/>
            <a:r>
              <a:rPr lang="en-US" sz="1600" b="0" i="0" dirty="0">
                <a:solidFill>
                  <a:srgbClr val="212121"/>
                </a:solidFill>
                <a:effectLst/>
              </a:rPr>
              <a:t>Create a Spring Boot application with below dependencies.</a:t>
            </a: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b="0" i="0" dirty="0">
              <a:solidFill>
                <a:srgbClr val="212121"/>
              </a:solidFill>
              <a:effectLst/>
            </a:endParaRPr>
          </a:p>
          <a:p>
            <a:pPr algn="l" fontAlgn="base"/>
            <a:r>
              <a:rPr lang="en-US" sz="1600" b="0" i="0" dirty="0">
                <a:solidFill>
                  <a:srgbClr val="212121"/>
                </a:solidFill>
                <a:effectLst/>
              </a:rPr>
              <a:t>It will be a multi-module maven project as shown here.</a:t>
            </a: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r>
              <a:rPr lang="en-US" sz="1600" b="0" i="0" dirty="0">
                <a:solidFill>
                  <a:srgbClr val="212121"/>
                </a:solidFill>
                <a:effectLst/>
              </a:rPr>
              <a:t>Our project depends on super-fast NATS messaging server. So add this dependency as well.</a:t>
            </a:r>
          </a:p>
          <a:p>
            <a:pPr algn="l" fontAlgn="base"/>
            <a:endParaRPr lang="en-US" sz="1600" b="0" i="0" dirty="0">
              <a:solidFill>
                <a:srgbClr val="212121"/>
              </a:solidFill>
              <a:effectLst/>
            </a:endParaRPr>
          </a:p>
          <a:p>
            <a:pPr marL="0" indent="0" algn="l" fontAlgn="base">
              <a:buNone/>
            </a:pPr>
            <a:r>
              <a:rPr lang="en-US" sz="1600" b="0" i="0" dirty="0">
                <a:solidFill>
                  <a:srgbClr val="212121"/>
                </a:solidFill>
                <a:effectLst/>
              </a:rPr>
              <a:t>&lt;dependency&gt;</a:t>
            </a:r>
          </a:p>
          <a:p>
            <a:pPr marL="0" indent="0" algn="l" fontAlgn="base">
              <a:buNone/>
            </a:pPr>
            <a:r>
              <a:rPr lang="en-US" sz="1600" b="0" i="0" dirty="0">
                <a:solidFill>
                  <a:srgbClr val="212121"/>
                </a:solidFill>
                <a:effectLst/>
              </a:rPr>
              <a:t>    &lt;</a:t>
            </a:r>
            <a:r>
              <a:rPr lang="en-US" sz="1600" b="0" i="0" dirty="0" err="1">
                <a:solidFill>
                  <a:srgbClr val="212121"/>
                </a:solidFill>
                <a:effectLst/>
              </a:rPr>
              <a:t>groupId</a:t>
            </a:r>
            <a:r>
              <a:rPr lang="en-US" sz="1600" b="0" i="0" dirty="0">
                <a:solidFill>
                  <a:srgbClr val="212121"/>
                </a:solidFill>
                <a:effectLst/>
              </a:rPr>
              <a:t>&gt;</a:t>
            </a:r>
            <a:r>
              <a:rPr lang="en-US" sz="1600" b="0" i="0" dirty="0" err="1">
                <a:solidFill>
                  <a:srgbClr val="212121"/>
                </a:solidFill>
                <a:effectLst/>
              </a:rPr>
              <a:t>io.nats</a:t>
            </a:r>
            <a:r>
              <a:rPr lang="en-US" sz="1600" b="0" i="0" dirty="0">
                <a:solidFill>
                  <a:srgbClr val="212121"/>
                </a:solidFill>
                <a:effectLst/>
              </a:rPr>
              <a:t>&lt;/</a:t>
            </a:r>
            <a:r>
              <a:rPr lang="en-US" sz="1600" b="0" i="0" dirty="0" err="1">
                <a:solidFill>
                  <a:srgbClr val="212121"/>
                </a:solidFill>
                <a:effectLst/>
              </a:rPr>
              <a:t>groupId</a:t>
            </a:r>
            <a:r>
              <a:rPr lang="en-US" sz="1600" b="0" i="0" dirty="0">
                <a:solidFill>
                  <a:srgbClr val="212121"/>
                </a:solidFill>
                <a:effectLst/>
              </a:rPr>
              <a:t>&gt;</a:t>
            </a:r>
          </a:p>
          <a:p>
            <a:pPr marL="0" indent="0" algn="l" fontAlgn="base">
              <a:buNone/>
            </a:pPr>
            <a:r>
              <a:rPr lang="en-US" sz="1600" b="0" i="0" dirty="0">
                <a:solidFill>
                  <a:srgbClr val="212121"/>
                </a:solidFill>
                <a:effectLst/>
              </a:rPr>
              <a:t>    &lt;</a:t>
            </a:r>
            <a:r>
              <a:rPr lang="en-US" sz="1600" b="0" i="0" dirty="0" err="1">
                <a:solidFill>
                  <a:srgbClr val="212121"/>
                </a:solidFill>
                <a:effectLst/>
              </a:rPr>
              <a:t>artifactId</a:t>
            </a:r>
            <a:r>
              <a:rPr lang="en-US" sz="1600" b="0" i="0" dirty="0">
                <a:solidFill>
                  <a:srgbClr val="212121"/>
                </a:solidFill>
                <a:effectLst/>
              </a:rPr>
              <a:t>&gt;</a:t>
            </a:r>
            <a:r>
              <a:rPr lang="en-US" sz="1600" b="0" i="0" dirty="0" err="1">
                <a:solidFill>
                  <a:srgbClr val="212121"/>
                </a:solidFill>
                <a:effectLst/>
              </a:rPr>
              <a:t>jnats</a:t>
            </a:r>
            <a:r>
              <a:rPr lang="en-US" sz="1600" b="0" i="0" dirty="0">
                <a:solidFill>
                  <a:srgbClr val="212121"/>
                </a:solidFill>
                <a:effectLst/>
              </a:rPr>
              <a:t>&lt;/</a:t>
            </a:r>
            <a:r>
              <a:rPr lang="en-US" sz="1600" b="0" i="0" dirty="0" err="1">
                <a:solidFill>
                  <a:srgbClr val="212121"/>
                </a:solidFill>
                <a:effectLst/>
              </a:rPr>
              <a:t>artifactId</a:t>
            </a:r>
            <a:r>
              <a:rPr lang="en-US" sz="1600" b="0" i="0" dirty="0">
                <a:solidFill>
                  <a:srgbClr val="212121"/>
                </a:solidFill>
                <a:effectLst/>
              </a:rPr>
              <a:t>&gt;</a:t>
            </a:r>
          </a:p>
          <a:p>
            <a:pPr marL="0" indent="0" algn="l" fontAlgn="base">
              <a:buNone/>
            </a:pPr>
            <a:r>
              <a:rPr lang="en-US" sz="1600" b="0" i="0" dirty="0">
                <a:solidFill>
                  <a:srgbClr val="212121"/>
                </a:solidFill>
                <a:effectLst/>
              </a:rPr>
              <a:t>    &lt;version&gt;2.6.8&lt;/version&gt;</a:t>
            </a:r>
          </a:p>
          <a:p>
            <a:pPr marL="0" indent="0" algn="l" fontAlgn="base">
              <a:buNone/>
            </a:pPr>
            <a:r>
              <a:rPr lang="en-US" sz="1600" b="0" i="0" dirty="0">
                <a:solidFill>
                  <a:srgbClr val="212121"/>
                </a:solidFill>
                <a:effectLst/>
              </a:rPr>
              <a:t>&lt;/dependency&gt;</a:t>
            </a:r>
          </a:p>
          <a:p>
            <a:pPr marL="0" indent="0">
              <a:buNone/>
            </a:pPr>
            <a:endParaRPr lang="en-IN" sz="1600" dirty="0"/>
          </a:p>
        </p:txBody>
      </p:sp>
      <p:pic>
        <p:nvPicPr>
          <p:cNvPr id="3078" name="Picture 6">
            <a:extLst>
              <a:ext uri="{FF2B5EF4-FFF2-40B4-BE49-F238E27FC236}">
                <a16:creationId xmlns:a16="http://schemas.microsoft.com/office/drawing/2014/main" id="{7B88FE5C-0638-1A34-41EC-C407635C8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420888"/>
            <a:ext cx="3552817" cy="11602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0FFAA8B-CDC8-73C6-2DC6-9ABE9E815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763652"/>
            <a:ext cx="26193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92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DD40-8418-A74C-A3EE-2FC169A04A0A}"/>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E4E37B9B-F345-1836-0EFF-36E68FA2F530}"/>
              </a:ext>
            </a:extLst>
          </p:cNvPr>
          <p:cNvSpPr>
            <a:spLocks noGrp="1"/>
          </p:cNvSpPr>
          <p:nvPr>
            <p:ph idx="1"/>
          </p:nvPr>
        </p:nvSpPr>
        <p:spPr/>
        <p:txBody>
          <a:bodyPr>
            <a:normAutofit fontScale="62500" lnSpcReduction="20000"/>
          </a:bodyPr>
          <a:lstStyle/>
          <a:p>
            <a:r>
              <a:rPr lang="en-IN" dirty="0"/>
              <a:t>DEMO</a:t>
            </a:r>
          </a:p>
          <a:p>
            <a:pPr marL="0" indent="0" algn="l" fontAlgn="base">
              <a:buNone/>
            </a:pPr>
            <a:r>
              <a:rPr lang="en-US" b="1" i="0" dirty="0">
                <a:solidFill>
                  <a:srgbClr val="3A3A3A"/>
                </a:solidFill>
                <a:effectLst/>
                <a:latin typeface="Catamaran-SemiBold"/>
              </a:rPr>
              <a:t>Scatter Gather Pattern</a:t>
            </a:r>
            <a:endParaRPr lang="en-US" b="0" i="0" dirty="0">
              <a:solidFill>
                <a:srgbClr val="3A3A3A"/>
              </a:solidFill>
              <a:effectLst/>
              <a:latin typeface="Catamaran-Regular"/>
            </a:endParaRPr>
          </a:p>
          <a:p>
            <a:pPr lvl="1" fontAlgn="base">
              <a:buFont typeface="Arial" panose="020B0604020202020204" pitchFamily="34" charset="0"/>
              <a:buChar char="•"/>
            </a:pPr>
            <a:r>
              <a:rPr lang="en-US" b="0" i="0" dirty="0">
                <a:solidFill>
                  <a:srgbClr val="212121"/>
                </a:solidFill>
                <a:effectLst/>
                <a:latin typeface="Catamaran-Regular"/>
              </a:rPr>
              <a:t>Now lets work on the flight-search customer facing app.</a:t>
            </a:r>
          </a:p>
          <a:p>
            <a:pPr lvl="2" fontAlgn="base"/>
            <a:r>
              <a:rPr lang="en-IN" b="0" i="0" dirty="0">
                <a:solidFill>
                  <a:srgbClr val="212121"/>
                </a:solidFill>
                <a:effectLst/>
                <a:latin typeface="Catamaran-Regular"/>
              </a:rPr>
              <a:t>NATS bean</a:t>
            </a:r>
          </a:p>
          <a:p>
            <a:pPr lvl="2" fontAlgn="base"/>
            <a:r>
              <a:rPr lang="en-US" b="0" i="0" dirty="0">
                <a:solidFill>
                  <a:srgbClr val="212121"/>
                </a:solidFill>
                <a:effectLst/>
                <a:latin typeface="Catamaran-Regular"/>
              </a:rPr>
              <a:t>Controller</a:t>
            </a:r>
          </a:p>
          <a:p>
            <a:pPr lvl="2" fontAlgn="base"/>
            <a:r>
              <a:rPr lang="en-US" b="0" i="0" dirty="0" err="1">
                <a:solidFill>
                  <a:srgbClr val="212121"/>
                </a:solidFill>
                <a:effectLst/>
                <a:latin typeface="Catamaran-Regular"/>
              </a:rPr>
              <a:t>ScatterGatherService</a:t>
            </a:r>
            <a:endParaRPr lang="en-US" b="0" i="0" dirty="0">
              <a:solidFill>
                <a:srgbClr val="212121"/>
              </a:solidFill>
              <a:effectLst/>
              <a:latin typeface="Catamaran-Regular"/>
            </a:endParaRPr>
          </a:p>
          <a:p>
            <a:pPr lvl="3" fontAlgn="base">
              <a:buFont typeface="Arial" panose="020B0604020202020204" pitchFamily="34" charset="0"/>
              <a:buChar char="•"/>
            </a:pPr>
            <a:r>
              <a:rPr lang="en-US" b="0" i="0" dirty="0">
                <a:solidFill>
                  <a:srgbClr val="212121"/>
                </a:solidFill>
                <a:effectLst/>
                <a:latin typeface="Catamaran-Regular"/>
              </a:rPr>
              <a:t>This class is responsible for broadcasting the request and receiving the responses</a:t>
            </a:r>
          </a:p>
          <a:p>
            <a:pPr marL="0" indent="0">
              <a:buNone/>
            </a:pPr>
            <a:endParaRPr lang="en-IN" b="1" i="0" dirty="0">
              <a:solidFill>
                <a:srgbClr val="3A3A3A"/>
              </a:solidFill>
              <a:effectLst/>
              <a:latin typeface="Catamaran-SemiBold"/>
            </a:endParaRPr>
          </a:p>
          <a:p>
            <a:pPr marL="0" indent="0">
              <a:buNone/>
            </a:pPr>
            <a:r>
              <a:rPr lang="en-IN" b="1" i="0" dirty="0">
                <a:solidFill>
                  <a:srgbClr val="3A3A3A"/>
                </a:solidFill>
                <a:effectLst/>
                <a:latin typeface="Catamaran-SemiBold"/>
              </a:rPr>
              <a:t>Airline – Service</a:t>
            </a:r>
            <a:endParaRPr lang="en-IN" b="0" i="0" dirty="0">
              <a:solidFill>
                <a:srgbClr val="3A3A3A"/>
              </a:solidFill>
              <a:effectLst/>
              <a:latin typeface="Catamaran-Regular"/>
            </a:endParaRPr>
          </a:p>
          <a:p>
            <a:pPr lvl="1">
              <a:buFont typeface="Arial" panose="020B0604020202020204" pitchFamily="34" charset="0"/>
              <a:buChar char="•"/>
            </a:pPr>
            <a:r>
              <a:rPr lang="en-US" dirty="0"/>
              <a:t>This service class represents the individual airlines. It receives the request and provide the schedules along with price.</a:t>
            </a:r>
          </a:p>
          <a:p>
            <a:pPr lvl="1">
              <a:buFont typeface="Arial" panose="020B0604020202020204" pitchFamily="34" charset="0"/>
              <a:buChar char="•"/>
            </a:pPr>
            <a:r>
              <a:rPr lang="en-US" dirty="0"/>
              <a:t>This is a separate app. We would be running multiple instances of this app.</a:t>
            </a:r>
            <a:endParaRPr lang="en-IN" dirty="0"/>
          </a:p>
          <a:p>
            <a:pPr marL="0" indent="0" algn="l" fontAlgn="base">
              <a:buNone/>
            </a:pPr>
            <a:r>
              <a:rPr lang="en-US" b="1" i="0" dirty="0">
                <a:solidFill>
                  <a:srgbClr val="3A3A3A"/>
                </a:solidFill>
                <a:effectLst/>
                <a:latin typeface="Catamaran-SemiBold"/>
              </a:rPr>
              <a:t>Common DTO</a:t>
            </a:r>
            <a:endParaRPr lang="en-US" b="0" i="0" dirty="0">
              <a:solidFill>
                <a:srgbClr val="3A3A3A"/>
              </a:solidFill>
              <a:effectLst/>
              <a:latin typeface="Catamaran-Regular"/>
            </a:endParaRPr>
          </a:p>
          <a:p>
            <a:pPr lvl="1" fontAlgn="base">
              <a:buFont typeface="Arial" panose="020B0604020202020204" pitchFamily="34" charset="0"/>
              <a:buChar char="•"/>
            </a:pPr>
            <a:r>
              <a:rPr lang="en-US" b="0" i="0" dirty="0">
                <a:solidFill>
                  <a:srgbClr val="212121"/>
                </a:solidFill>
                <a:effectLst/>
                <a:latin typeface="Catamaran-Regular"/>
              </a:rPr>
              <a:t>Flight Search Request</a:t>
            </a:r>
            <a:endParaRPr lang="en-IN" b="0" i="0" dirty="0">
              <a:solidFill>
                <a:srgbClr val="212121"/>
              </a:solidFill>
              <a:effectLst/>
              <a:latin typeface="Catamaran-Regular"/>
            </a:endParaRPr>
          </a:p>
          <a:p>
            <a:pPr lvl="1" fontAlgn="base">
              <a:buFont typeface="Arial" panose="020B0604020202020204" pitchFamily="34" charset="0"/>
              <a:buChar char="•"/>
            </a:pPr>
            <a:r>
              <a:rPr lang="en-IN" b="0" i="0" dirty="0">
                <a:solidFill>
                  <a:srgbClr val="212121"/>
                </a:solidFill>
                <a:effectLst/>
                <a:latin typeface="Catamaran-Regular"/>
              </a:rPr>
              <a:t>Flight Schedule</a:t>
            </a:r>
          </a:p>
          <a:p>
            <a:pPr lvl="1" fontAlgn="base">
              <a:buFont typeface="Arial" panose="020B0604020202020204" pitchFamily="34" charset="0"/>
              <a:buChar char="•"/>
            </a:pPr>
            <a:r>
              <a:rPr lang="en-IN" b="0" i="0" dirty="0">
                <a:solidFill>
                  <a:srgbClr val="212121"/>
                </a:solidFill>
                <a:effectLst/>
                <a:latin typeface="Catamaran-Regular"/>
              </a:rPr>
              <a:t>Flight Search </a:t>
            </a:r>
            <a:r>
              <a:rPr lang="en-IN" b="0" i="0" dirty="0" err="1">
                <a:solidFill>
                  <a:srgbClr val="212121"/>
                </a:solidFill>
                <a:effectLst/>
                <a:latin typeface="Catamaran-Regular"/>
              </a:rPr>
              <a:t>Response</a:t>
            </a:r>
            <a:r>
              <a:rPr lang="en-IN" b="1" i="0" dirty="0" err="1">
                <a:solidFill>
                  <a:srgbClr val="3A3A3A"/>
                </a:solidFill>
                <a:effectLst/>
                <a:latin typeface="Catamaran-SemiBold"/>
              </a:rPr>
              <a:t>Airline</a:t>
            </a:r>
            <a:r>
              <a:rPr lang="en-IN" b="1" i="0" dirty="0">
                <a:solidFill>
                  <a:srgbClr val="3A3A3A"/>
                </a:solidFill>
                <a:effectLst/>
                <a:latin typeface="Catamaran-SemiBold"/>
              </a:rPr>
              <a:t> – Service</a:t>
            </a:r>
          </a:p>
          <a:p>
            <a:pPr marL="457200" lvl="1" indent="0" fontAlgn="base">
              <a:buNone/>
            </a:pPr>
            <a:endParaRPr lang="en-IN" b="0" i="0" dirty="0">
              <a:solidFill>
                <a:srgbClr val="3A3A3A"/>
              </a:solidFill>
              <a:effectLst/>
              <a:latin typeface="Catamaran-Regular"/>
            </a:endParaRPr>
          </a:p>
          <a:p>
            <a:pPr lvl="1" fontAlgn="base">
              <a:buFont typeface="Arial" panose="020B0604020202020204" pitchFamily="34" charset="0"/>
              <a:buChar char="•"/>
            </a:pPr>
            <a:endParaRPr lang="en-US" b="0" i="0" dirty="0">
              <a:solidFill>
                <a:srgbClr val="212121"/>
              </a:solidFill>
              <a:effectLst/>
              <a:latin typeface="Catamaran-Regular"/>
            </a:endParaRPr>
          </a:p>
        </p:txBody>
      </p:sp>
    </p:spTree>
    <p:extLst>
      <p:ext uri="{BB962C8B-B14F-4D97-AF65-F5344CB8AC3E}">
        <p14:creationId xmlns:p14="http://schemas.microsoft.com/office/powerpoint/2010/main" val="554460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E61C-47F4-BA60-7DE6-B71808785D38}"/>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4C5DE325-94A1-0DB6-AA99-4F3FB025B687}"/>
              </a:ext>
            </a:extLst>
          </p:cNvPr>
          <p:cNvSpPr>
            <a:spLocks noGrp="1"/>
          </p:cNvSpPr>
          <p:nvPr>
            <p:ph idx="1"/>
          </p:nvPr>
        </p:nvSpPr>
        <p:spPr/>
        <p:txBody>
          <a:bodyPr>
            <a:normAutofit/>
          </a:bodyPr>
          <a:lstStyle/>
          <a:p>
            <a:r>
              <a:rPr lang="en-IN" sz="1800" dirty="0"/>
              <a:t>DEMO</a:t>
            </a:r>
          </a:p>
          <a:p>
            <a:pPr lvl="1">
              <a:buFont typeface="Arial" panose="020B0604020202020204" pitchFamily="34" charset="0"/>
              <a:buChar char="•"/>
            </a:pPr>
            <a:r>
              <a:rPr lang="en-IN" sz="1800" dirty="0"/>
              <a:t>I send a request</a:t>
            </a:r>
          </a:p>
          <a:p>
            <a:pPr lvl="2"/>
            <a:r>
              <a:rPr lang="en-IN" sz="1800" dirty="0">
                <a:hlinkClick r:id="rId2"/>
              </a:rPr>
              <a:t>http://localhost:8080/flight/Houston/LasVegas</a:t>
            </a:r>
            <a:endParaRPr lang="en-IN" sz="1800" dirty="0"/>
          </a:p>
          <a:p>
            <a:pPr lvl="2"/>
            <a:r>
              <a:rPr lang="en-US" sz="1800" b="0" i="0" dirty="0">
                <a:solidFill>
                  <a:srgbClr val="212121"/>
                </a:solidFill>
                <a:effectLst/>
              </a:rPr>
              <a:t>I receive a response</a:t>
            </a:r>
          </a:p>
          <a:p>
            <a:pPr marL="914400" lvl="2" indent="0">
              <a:buNone/>
            </a:pPr>
            <a:endParaRPr lang="en-IN" sz="1800" dirty="0"/>
          </a:p>
        </p:txBody>
      </p:sp>
    </p:spTree>
    <p:extLst>
      <p:ext uri="{BB962C8B-B14F-4D97-AF65-F5344CB8AC3E}">
        <p14:creationId xmlns:p14="http://schemas.microsoft.com/office/powerpoint/2010/main" val="3514372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47500" lnSpcReduction="20000"/>
          </a:bodyPr>
          <a:lstStyle/>
          <a:p>
            <a:r>
              <a:rPr lang="en-US" dirty="0"/>
              <a:t>Suppose in project, we've been building three different applications. All three applications are based on Spring Boot but have very different workloads. </a:t>
            </a:r>
          </a:p>
          <a:p>
            <a:r>
              <a:rPr lang="en-US" dirty="0"/>
              <a:t>They've all reached their way to the production environment and have been running steadily for quite some time now. </a:t>
            </a:r>
          </a:p>
          <a:p>
            <a:r>
              <a:rPr lang="en-US" dirty="0"/>
              <a:t>We do regular (weekly basis) deployments of our applications to production with bug fixes, new features, and technical improvements. </a:t>
            </a:r>
          </a:p>
          <a:p>
            <a:r>
              <a:rPr lang="en-US" dirty="0"/>
              <a:t>The </a:t>
            </a:r>
            <a:r>
              <a:rPr lang="en-US" dirty="0" err="1"/>
              <a:t>organisation</a:t>
            </a:r>
            <a:r>
              <a:rPr lang="en-US" dirty="0"/>
              <a:t> has a traditional infrastructure workflow in the sense that deployments to the VM instances on acceptance and production happen via the (remote hosting) provider.</a:t>
            </a:r>
          </a:p>
          <a:p>
            <a:endParaRPr lang="en-US" dirty="0"/>
          </a:p>
          <a:p>
            <a:r>
              <a:rPr lang="en-US" dirty="0"/>
              <a:t>The hosting provider is responsible for the uptime of the applications and therefore they keep an eye on system metrics through the usage of their own monitoring system. </a:t>
            </a:r>
          </a:p>
          <a:p>
            <a:r>
              <a:rPr lang="en-US" dirty="0"/>
              <a:t>As a team, we are able to look in the system, but it doesn't say much about the internals of our application. </a:t>
            </a:r>
          </a:p>
          <a:p>
            <a:r>
              <a:rPr lang="en-US" dirty="0"/>
              <a:t>In the past, we've asked to add some additional metrics to their system, but the system isn't that easy to configure with additional metrics. </a:t>
            </a:r>
          </a:p>
          <a:p>
            <a:r>
              <a:rPr lang="en-US" dirty="0"/>
              <a:t>To us as a team runtime statistics about our applications and the impact our changes have on the overall health are crucial to understanding the impact of our work.</a:t>
            </a:r>
            <a:endParaRPr lang="en-IN" dirty="0"/>
          </a:p>
        </p:txBody>
      </p:sp>
    </p:spTree>
    <p:extLst>
      <p:ext uri="{BB962C8B-B14F-4D97-AF65-F5344CB8AC3E}">
        <p14:creationId xmlns:p14="http://schemas.microsoft.com/office/powerpoint/2010/main" val="2493691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77500" lnSpcReduction="20000"/>
          </a:bodyPr>
          <a:lstStyle/>
          <a:p>
            <a:pPr marL="0" indent="0">
              <a:buNone/>
            </a:pPr>
            <a:r>
              <a:rPr lang="en-US" b="1" dirty="0"/>
              <a:t>Spring Boot Actuator and Micrometer</a:t>
            </a:r>
          </a:p>
          <a:p>
            <a:pPr marL="0" indent="0">
              <a:buNone/>
            </a:pPr>
            <a:r>
              <a:rPr lang="en-US" dirty="0"/>
              <a:t>If we use Spring Boot before we've probably heard of Spring Boot Actuator. </a:t>
            </a:r>
          </a:p>
          <a:p>
            <a:r>
              <a:rPr lang="en-US" dirty="0"/>
              <a:t>Actuator is a set of features that help you monitor and manage your application when it moves away from your local development environment and onto a test, staging or production environment. </a:t>
            </a:r>
          </a:p>
          <a:p>
            <a:r>
              <a:rPr lang="en-US" dirty="0"/>
              <a:t>It helps expose operational information about the running application - health, metrics, audit entries, scheduled task, env settings, etc. You can query the information via either several HTTP endpoints or JMX beans. </a:t>
            </a:r>
          </a:p>
          <a:p>
            <a:r>
              <a:rPr lang="en-US" dirty="0"/>
              <a:t>Being able to view the information is useful, but it's hard to spot trends or see the </a:t>
            </a:r>
            <a:r>
              <a:rPr lang="en-US" dirty="0" err="1"/>
              <a:t>behaviour</a:t>
            </a:r>
            <a:r>
              <a:rPr lang="en-US" dirty="0"/>
              <a:t> over a period of time.</a:t>
            </a:r>
          </a:p>
          <a:p>
            <a:endParaRPr lang="en-US" dirty="0"/>
          </a:p>
          <a:p>
            <a:endParaRPr lang="en-US" dirty="0"/>
          </a:p>
          <a:p>
            <a:endParaRPr lang="en-IN" dirty="0"/>
          </a:p>
        </p:txBody>
      </p:sp>
    </p:spTree>
    <p:extLst>
      <p:ext uri="{BB962C8B-B14F-4D97-AF65-F5344CB8AC3E}">
        <p14:creationId xmlns:p14="http://schemas.microsoft.com/office/powerpoint/2010/main" val="472641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70000" lnSpcReduction="20000"/>
          </a:bodyPr>
          <a:lstStyle/>
          <a:p>
            <a:pPr marL="0" indent="0">
              <a:buNone/>
            </a:pPr>
            <a:r>
              <a:rPr lang="en-US" b="1" dirty="0"/>
              <a:t>Prometheus</a:t>
            </a:r>
          </a:p>
          <a:p>
            <a:pPr marL="0" indent="0">
              <a:buNone/>
            </a:pPr>
            <a:r>
              <a:rPr lang="en-US" b="1" dirty="0"/>
              <a:t>Prometheus</a:t>
            </a:r>
            <a:r>
              <a:rPr lang="en-US" dirty="0"/>
              <a:t> is an open-source system monitoring and alerting toolkit originally built at </a:t>
            </a:r>
            <a:r>
              <a:rPr lang="en-US" b="1" dirty="0"/>
              <a:t>SoundCloud</a:t>
            </a:r>
            <a:r>
              <a:rPr lang="en-US" dirty="0"/>
              <a:t> and now part of the </a:t>
            </a:r>
            <a:r>
              <a:rPr lang="en-US" b="1" dirty="0"/>
              <a:t>Cloud Native Computing Foundation</a:t>
            </a:r>
            <a:r>
              <a:rPr lang="en-US" dirty="0"/>
              <a:t>. Some of the features that appealed to us were:</a:t>
            </a:r>
          </a:p>
          <a:p>
            <a:pPr marL="0" indent="0">
              <a:buNone/>
            </a:pPr>
            <a:endParaRPr lang="en-US" dirty="0"/>
          </a:p>
          <a:p>
            <a:r>
              <a:rPr lang="en-US" dirty="0"/>
              <a:t>No reliance on distributed storage; single server nodes are autonomous.</a:t>
            </a:r>
          </a:p>
          <a:p>
            <a:r>
              <a:rPr lang="en-US" dirty="0"/>
              <a:t>Time-series collection happens via a pull model over HTTP.</a:t>
            </a:r>
          </a:p>
          <a:p>
            <a:r>
              <a:rPr lang="en-US" dirty="0"/>
              <a:t>Targets are discovered via service discovery or static configuration.</a:t>
            </a:r>
          </a:p>
          <a:p>
            <a:r>
              <a:rPr lang="en-US" dirty="0"/>
              <a:t>Multiple modes of graphing and dashboarding support.</a:t>
            </a:r>
          </a:p>
          <a:p>
            <a:pPr marL="0" indent="0">
              <a:buNone/>
            </a:pPr>
            <a:r>
              <a:rPr lang="en-US" dirty="0"/>
              <a:t>Prometheus uses a file called </a:t>
            </a:r>
            <a:r>
              <a:rPr lang="en-US" dirty="0" err="1"/>
              <a:t>prometheus.yml</a:t>
            </a:r>
            <a:r>
              <a:rPr lang="en-US" dirty="0"/>
              <a:t> as its main configuration file. Within the configuration file, you can specify where it can find the targets it needs to monitor, specify recording rules and alerting rules.</a:t>
            </a:r>
          </a:p>
          <a:p>
            <a:endParaRPr lang="en-US" dirty="0"/>
          </a:p>
          <a:p>
            <a:endParaRPr lang="en-US" dirty="0"/>
          </a:p>
          <a:p>
            <a:endParaRPr lang="en-IN" dirty="0"/>
          </a:p>
        </p:txBody>
      </p:sp>
    </p:spTree>
    <p:extLst>
      <p:ext uri="{BB962C8B-B14F-4D97-AF65-F5344CB8AC3E}">
        <p14:creationId xmlns:p14="http://schemas.microsoft.com/office/powerpoint/2010/main" val="2727863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62500" lnSpcReduction="20000"/>
          </a:bodyPr>
          <a:lstStyle/>
          <a:p>
            <a:pPr marL="0" indent="0">
              <a:buNone/>
            </a:pPr>
            <a:r>
              <a:rPr lang="en-US" b="1" dirty="0"/>
              <a:t>Prometheus</a:t>
            </a:r>
          </a:p>
          <a:p>
            <a:r>
              <a:rPr lang="en-US" dirty="0"/>
              <a:t>The following example shows a configuration with a set of statics targets for test and staging environments. You can decide to monitor all environments within one Prometheus instance, but you could of course also use a separate Prometheus instance for monitoring just the production environment.</a:t>
            </a:r>
          </a:p>
          <a:p>
            <a:r>
              <a:rPr lang="en-US" dirty="0"/>
              <a:t>Look </a:t>
            </a:r>
            <a:r>
              <a:rPr lang="en-US" dirty="0" err="1"/>
              <a:t>yaml</a:t>
            </a:r>
            <a:r>
              <a:rPr lang="en-US" dirty="0"/>
              <a:t> from project repo</a:t>
            </a:r>
          </a:p>
          <a:p>
            <a:r>
              <a:rPr lang="en-US" dirty="0"/>
              <a:t>As we can see the configuration is pretty simple. We can add specific labels to the targets which can, later on, be used for querying, filtering, and creating a dashboard based upon the information stored within Prometheus. If we want to get started quickly with Prometheus and have Docker on our environment we can use the official docker Prometheus image by running the following command and provide a custom configuration from your host machine by running:</a:t>
            </a:r>
          </a:p>
          <a:p>
            <a:r>
              <a:rPr lang="en-US" b="1" i="1" dirty="0"/>
              <a:t>$ docker run -p 9090:9090 -v /</a:t>
            </a:r>
            <a:r>
              <a:rPr lang="en-US" b="1" i="1" dirty="0" err="1"/>
              <a:t>tmp</a:t>
            </a:r>
            <a:r>
              <a:rPr lang="en-US" b="1" i="1" dirty="0"/>
              <a:t>/</a:t>
            </a:r>
            <a:r>
              <a:rPr lang="en-US" b="1" i="1" dirty="0" err="1"/>
              <a:t>prometheus.yml</a:t>
            </a:r>
            <a:r>
              <a:rPr lang="en-US" b="1" i="1" dirty="0"/>
              <a:t>:/</a:t>
            </a:r>
            <a:r>
              <a:rPr lang="en-US" b="1" i="1" dirty="0" err="1"/>
              <a:t>etc</a:t>
            </a:r>
            <a:r>
              <a:rPr lang="en-US" b="1" i="1" dirty="0"/>
              <a:t>/</a:t>
            </a:r>
            <a:r>
              <a:rPr lang="en-US" b="1" i="1" dirty="0" err="1"/>
              <a:t>prometheus</a:t>
            </a:r>
            <a:r>
              <a:rPr lang="en-US" b="1" i="1" dirty="0"/>
              <a:t>/</a:t>
            </a:r>
            <a:r>
              <a:rPr lang="en-US" b="1" i="1" dirty="0" err="1"/>
              <a:t>prometheus.yml</a:t>
            </a:r>
            <a:r>
              <a:rPr lang="en-US" b="1" i="1" dirty="0"/>
              <a:t> prom/prometheus:v2.24.1</a:t>
            </a:r>
          </a:p>
          <a:p>
            <a:endParaRPr lang="en-US" dirty="0"/>
          </a:p>
          <a:p>
            <a:endParaRPr lang="en-IN" dirty="0"/>
          </a:p>
        </p:txBody>
      </p:sp>
    </p:spTree>
    <p:extLst>
      <p:ext uri="{BB962C8B-B14F-4D97-AF65-F5344CB8AC3E}">
        <p14:creationId xmlns:p14="http://schemas.microsoft.com/office/powerpoint/2010/main" val="205887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a:bodyPr>
          <a:lstStyle/>
          <a:p>
            <a:pPr marL="0" indent="0">
              <a:buNone/>
            </a:pPr>
            <a:r>
              <a:rPr lang="en-US" sz="1600" b="1" dirty="0"/>
              <a:t>Prometheus</a:t>
            </a:r>
          </a:p>
          <a:p>
            <a:pPr algn="l"/>
            <a:r>
              <a:rPr lang="en-US" sz="1600" b="0" i="0" dirty="0">
                <a:solidFill>
                  <a:srgbClr val="222635"/>
                </a:solidFill>
                <a:effectLst/>
              </a:rPr>
              <a:t>In the  example, we bind-mount the main Prometheus configuration file from the host system.</a:t>
            </a:r>
          </a:p>
          <a:p>
            <a:pPr algn="l"/>
            <a:r>
              <a:rPr lang="en-US" sz="1600" b="0" i="0" dirty="0">
                <a:solidFill>
                  <a:srgbClr val="222635"/>
                </a:solidFill>
                <a:effectLst/>
              </a:rPr>
              <a:t>To get an overview of the toolset surrounding Prometheus, take a look at the following diagram.</a:t>
            </a:r>
          </a:p>
          <a:p>
            <a:endParaRPr lang="en-US" sz="1600" dirty="0"/>
          </a:p>
          <a:p>
            <a:endParaRPr lang="en-IN" sz="1600" dirty="0"/>
          </a:p>
        </p:txBody>
      </p:sp>
      <p:pic>
        <p:nvPicPr>
          <p:cNvPr id="5" name="Picture 4">
            <a:extLst>
              <a:ext uri="{FF2B5EF4-FFF2-40B4-BE49-F238E27FC236}">
                <a16:creationId xmlns:a16="http://schemas.microsoft.com/office/drawing/2014/main" id="{4760BE5D-39A6-65EA-041C-A0A58BBF3B6D}"/>
              </a:ext>
            </a:extLst>
          </p:cNvPr>
          <p:cNvPicPr>
            <a:picLocks noChangeAspect="1"/>
          </p:cNvPicPr>
          <p:nvPr/>
        </p:nvPicPr>
        <p:blipFill>
          <a:blip r:embed="rId3"/>
          <a:stretch>
            <a:fillRect/>
          </a:stretch>
        </p:blipFill>
        <p:spPr>
          <a:xfrm>
            <a:off x="1835696" y="2839252"/>
            <a:ext cx="6611221" cy="3968690"/>
          </a:xfrm>
          <a:prstGeom prst="rect">
            <a:avLst/>
          </a:prstGeom>
        </p:spPr>
      </p:pic>
    </p:spTree>
    <p:extLst>
      <p:ext uri="{BB962C8B-B14F-4D97-AF65-F5344CB8AC3E}">
        <p14:creationId xmlns:p14="http://schemas.microsoft.com/office/powerpoint/2010/main" val="4137907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5F60-9DDB-D6E2-17DE-77EF0A7DCF7B}"/>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74A5EEA2-B716-92A0-FCB5-CC26D83CE882}"/>
              </a:ext>
            </a:extLst>
          </p:cNvPr>
          <p:cNvSpPr>
            <a:spLocks noGrp="1"/>
          </p:cNvSpPr>
          <p:nvPr>
            <p:ph idx="1"/>
          </p:nvPr>
        </p:nvSpPr>
        <p:spPr/>
        <p:txBody>
          <a:bodyPr>
            <a:normAutofit fontScale="62500" lnSpcReduction="20000"/>
          </a:bodyPr>
          <a:lstStyle/>
          <a:p>
            <a:pPr marL="0" indent="0">
              <a:buNone/>
            </a:pPr>
            <a:r>
              <a:rPr lang="en-IN" b="1" dirty="0"/>
              <a:t>Grafana</a:t>
            </a:r>
          </a:p>
          <a:p>
            <a:r>
              <a:rPr lang="en-US" dirty="0"/>
              <a:t>Grafana allows you to query, visualize, alert on and understand your metrics no matter where they are stored. Create, explore, and share dashboards with your team and foster a data-driven culture.</a:t>
            </a:r>
          </a:p>
          <a:p>
            <a:endParaRPr lang="en-US" dirty="0"/>
          </a:p>
          <a:p>
            <a:r>
              <a:rPr lang="en-US" dirty="0"/>
              <a:t>The cool thing about Grafana is (next to the beautiful UI) that it's not tied to Prometheus as its single data source like for instance Kibana is tied to Elasticsearch. Grafana can have many different data sources like AWS </a:t>
            </a:r>
            <a:r>
              <a:rPr lang="en-US" dirty="0" err="1"/>
              <a:t>Cloudwatch</a:t>
            </a:r>
            <a:r>
              <a:rPr lang="en-US" dirty="0"/>
              <a:t>, Elasticsearch, </a:t>
            </a:r>
            <a:r>
              <a:rPr lang="en-US" dirty="0" err="1"/>
              <a:t>InfluxDB</a:t>
            </a:r>
            <a:r>
              <a:rPr lang="en-US" dirty="0"/>
              <a:t>, Prometheus, etc. This makes it a very good option for creating a monitoring dashboard. Grafana talks to Prometheus by using the </a:t>
            </a:r>
            <a:r>
              <a:rPr lang="en-US" dirty="0" err="1"/>
              <a:t>PromQL</a:t>
            </a:r>
            <a:r>
              <a:rPr lang="en-US" dirty="0"/>
              <a:t> query language.</a:t>
            </a:r>
          </a:p>
          <a:p>
            <a:endParaRPr lang="en-US" dirty="0"/>
          </a:p>
          <a:p>
            <a:r>
              <a:rPr lang="en-US" dirty="0"/>
              <a:t>For Grafana there is also an official Docker image available for you to use. You can get Grafana up and running with a simple command.</a:t>
            </a:r>
            <a:endParaRPr lang="sv-SE" dirty="0"/>
          </a:p>
          <a:p>
            <a:r>
              <a:rPr lang="sv-SE" dirty="0"/>
              <a:t>$ docker run -p 3000:3000 grafana/grafana:5.4.3</a:t>
            </a:r>
            <a:endParaRPr lang="en-IN" dirty="0"/>
          </a:p>
        </p:txBody>
      </p:sp>
    </p:spTree>
    <p:extLst>
      <p:ext uri="{BB962C8B-B14F-4D97-AF65-F5344CB8AC3E}">
        <p14:creationId xmlns:p14="http://schemas.microsoft.com/office/powerpoint/2010/main" val="656560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9248-66FB-4CED-FA20-09046ED8F0DC}"/>
              </a:ext>
            </a:extLst>
          </p:cNvPr>
          <p:cNvSpPr>
            <a:spLocks noGrp="1"/>
          </p:cNvSpPr>
          <p:nvPr>
            <p:ph type="title"/>
          </p:nvPr>
        </p:nvSpPr>
        <p:spPr/>
        <p:txBody>
          <a:bodyPr>
            <a:normAutofit fontScale="90000"/>
          </a:bodyPr>
          <a:lstStyle/>
          <a:p>
            <a:r>
              <a:rPr lang="en-US" dirty="0"/>
              <a:t>Distributed Log Tracing using Sleuth and </a:t>
            </a:r>
            <a:r>
              <a:rPr lang="en-US" dirty="0" err="1"/>
              <a:t>Zipkin</a:t>
            </a:r>
            <a:r>
              <a:rPr lang="en-US" dirty="0"/>
              <a:t> Example</a:t>
            </a:r>
            <a:endParaRPr lang="en-IN" dirty="0"/>
          </a:p>
        </p:txBody>
      </p:sp>
      <p:sp>
        <p:nvSpPr>
          <p:cNvPr id="3" name="Content Placeholder 2">
            <a:extLst>
              <a:ext uri="{FF2B5EF4-FFF2-40B4-BE49-F238E27FC236}">
                <a16:creationId xmlns:a16="http://schemas.microsoft.com/office/drawing/2014/main" id="{F49915F2-DB6B-B8E6-80F1-38571457634F}"/>
              </a:ext>
            </a:extLst>
          </p:cNvPr>
          <p:cNvSpPr>
            <a:spLocks noGrp="1"/>
          </p:cNvSpPr>
          <p:nvPr>
            <p:ph idx="1"/>
          </p:nvPr>
        </p:nvSpPr>
        <p:spPr/>
        <p:txBody>
          <a:bodyPr>
            <a:normAutofit/>
          </a:bodyPr>
          <a:lstStyle/>
          <a:p>
            <a:r>
              <a:rPr lang="en-US" sz="1600" dirty="0"/>
              <a:t>Microservices architecture involve multiple services which interact with each other. So a functionality may involve call to multiple microservices. Usually for systems developed using Microservices architecture, there are many microservices involved. These microservices collaborate with each other.</a:t>
            </a:r>
          </a:p>
          <a:p>
            <a:r>
              <a:rPr lang="en-US" sz="1600" dirty="0"/>
              <a:t>Consider the following microservices-</a:t>
            </a:r>
          </a:p>
          <a:p>
            <a:endParaRPr lang="en-IN" sz="1600" dirty="0"/>
          </a:p>
        </p:txBody>
      </p:sp>
      <p:pic>
        <p:nvPicPr>
          <p:cNvPr id="3074" name="Picture 2" descr="sprcloud_6-1">
            <a:extLst>
              <a:ext uri="{FF2B5EF4-FFF2-40B4-BE49-F238E27FC236}">
                <a16:creationId xmlns:a16="http://schemas.microsoft.com/office/drawing/2014/main" id="{27C76F03-0FF5-C1AE-11DA-CB3733455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039342"/>
            <a:ext cx="5987380" cy="305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34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0EDF-B4C6-293F-5119-130DBBE4CFE0}"/>
              </a:ext>
            </a:extLst>
          </p:cNvPr>
          <p:cNvSpPr>
            <a:spLocks noGrp="1"/>
          </p:cNvSpPr>
          <p:nvPr>
            <p:ph type="title"/>
          </p:nvPr>
        </p:nvSpPr>
        <p:spPr/>
        <p:txBody>
          <a:bodyPr>
            <a:normAutofit fontScale="90000"/>
          </a:bodyPr>
          <a:lstStyle/>
          <a:p>
            <a:r>
              <a:rPr lang="en-US" dirty="0"/>
              <a:t>Distributed Log Tracing using Sleuth and </a:t>
            </a:r>
            <a:r>
              <a:rPr lang="en-US" dirty="0" err="1"/>
              <a:t>Zipkin</a:t>
            </a:r>
            <a:r>
              <a:rPr lang="en-US" dirty="0"/>
              <a:t> Example</a:t>
            </a:r>
            <a:endParaRPr lang="en-IN" dirty="0"/>
          </a:p>
        </p:txBody>
      </p:sp>
      <p:sp>
        <p:nvSpPr>
          <p:cNvPr id="3" name="Content Placeholder 2">
            <a:extLst>
              <a:ext uri="{FF2B5EF4-FFF2-40B4-BE49-F238E27FC236}">
                <a16:creationId xmlns:a16="http://schemas.microsoft.com/office/drawing/2014/main" id="{C14218E0-9284-21CC-C462-71754B8D0F6E}"/>
              </a:ext>
            </a:extLst>
          </p:cNvPr>
          <p:cNvSpPr>
            <a:spLocks noGrp="1"/>
          </p:cNvSpPr>
          <p:nvPr>
            <p:ph idx="1"/>
          </p:nvPr>
        </p:nvSpPr>
        <p:spPr/>
        <p:txBody>
          <a:bodyPr>
            <a:normAutofit fontScale="55000" lnSpcReduction="20000"/>
          </a:bodyPr>
          <a:lstStyle/>
          <a:p>
            <a:r>
              <a:rPr lang="en-US" dirty="0"/>
              <a:t>If suppose during such calls there are some issues like exception has occurred. Or may be there are latency issues due to a particular service taking more than expected time. </a:t>
            </a:r>
          </a:p>
          <a:p>
            <a:r>
              <a:rPr lang="en-US" dirty="0"/>
              <a:t>How do we identify where the issue is occurring. In regular project we would have used logging to analyze the logs to know more about occurred exceptions and also performance timing. </a:t>
            </a:r>
          </a:p>
          <a:p>
            <a:r>
              <a:rPr lang="en-US" dirty="0"/>
              <a:t>But since microservices involves multiple services we cannot use regular logging. Each Service will be having its own separate logs. So we will need to go through the logs of each service. Also how do we correlate the logs to a request call chain </a:t>
            </a:r>
            <a:r>
              <a:rPr lang="en-US" dirty="0" err="1"/>
              <a:t>i.e</a:t>
            </a:r>
            <a:r>
              <a:rPr lang="en-US" dirty="0"/>
              <a:t> which logs of microservices are related to Request1, which are related to Request2. To resolve these issues we make use of </a:t>
            </a:r>
            <a:r>
              <a:rPr lang="en-US" b="1" dirty="0"/>
              <a:t>Spring Cloud Sleuth </a:t>
            </a:r>
            <a:r>
              <a:rPr lang="en-US" dirty="0"/>
              <a:t>and </a:t>
            </a:r>
            <a:r>
              <a:rPr lang="en-US" b="1" dirty="0" err="1"/>
              <a:t>Zipkin</a:t>
            </a:r>
            <a:endParaRPr lang="en-US" b="1" dirty="0"/>
          </a:p>
          <a:p>
            <a:r>
              <a:rPr lang="en-US" b="1" dirty="0"/>
              <a:t>Spring Cloud Sleuth </a:t>
            </a:r>
            <a:r>
              <a:rPr lang="en-US" dirty="0"/>
              <a:t>is used to generate and attach the trace id, span id to the logs so that these can then be used by tools like </a:t>
            </a:r>
            <a:r>
              <a:rPr lang="en-US" b="1" dirty="0" err="1"/>
              <a:t>Zipkin</a:t>
            </a:r>
            <a:r>
              <a:rPr lang="en-US" dirty="0"/>
              <a:t> and </a:t>
            </a:r>
            <a:r>
              <a:rPr lang="en-US" b="1" dirty="0"/>
              <a:t>ELK</a:t>
            </a:r>
            <a:r>
              <a:rPr lang="en-US" dirty="0"/>
              <a:t> for storage and analysis</a:t>
            </a:r>
          </a:p>
          <a:p>
            <a:r>
              <a:rPr lang="en-US" b="1" dirty="0" err="1"/>
              <a:t>Zipkin</a:t>
            </a:r>
            <a:r>
              <a:rPr lang="en-US" dirty="0"/>
              <a:t> is a distributed tracing system. It helps gather timing data needed to troubleshoot latency problems in service architectures. Features include both the collection and lookup of this data</a:t>
            </a:r>
            <a:endParaRPr lang="en-IN" dirty="0"/>
          </a:p>
        </p:txBody>
      </p:sp>
    </p:spTree>
    <p:extLst>
      <p:ext uri="{BB962C8B-B14F-4D97-AF65-F5344CB8AC3E}">
        <p14:creationId xmlns:p14="http://schemas.microsoft.com/office/powerpoint/2010/main" val="485650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0EDF-B4C6-293F-5119-130DBBE4CFE0}"/>
              </a:ext>
            </a:extLst>
          </p:cNvPr>
          <p:cNvSpPr>
            <a:spLocks noGrp="1"/>
          </p:cNvSpPr>
          <p:nvPr>
            <p:ph type="title"/>
          </p:nvPr>
        </p:nvSpPr>
        <p:spPr/>
        <p:txBody>
          <a:bodyPr>
            <a:normAutofit fontScale="90000"/>
          </a:bodyPr>
          <a:lstStyle/>
          <a:p>
            <a:r>
              <a:rPr lang="en-US" dirty="0"/>
              <a:t>Distributed Log Tracing using Sleuth and </a:t>
            </a:r>
            <a:r>
              <a:rPr lang="en-US" dirty="0" err="1"/>
              <a:t>Zipkin</a:t>
            </a:r>
            <a:r>
              <a:rPr lang="en-US" dirty="0"/>
              <a:t> Example</a:t>
            </a:r>
            <a:endParaRPr lang="en-IN" dirty="0"/>
          </a:p>
        </p:txBody>
      </p:sp>
      <p:sp>
        <p:nvSpPr>
          <p:cNvPr id="3" name="Content Placeholder 2">
            <a:extLst>
              <a:ext uri="{FF2B5EF4-FFF2-40B4-BE49-F238E27FC236}">
                <a16:creationId xmlns:a16="http://schemas.microsoft.com/office/drawing/2014/main" id="{C14218E0-9284-21CC-C462-71754B8D0F6E}"/>
              </a:ext>
            </a:extLst>
          </p:cNvPr>
          <p:cNvSpPr>
            <a:spLocks noGrp="1"/>
          </p:cNvSpPr>
          <p:nvPr>
            <p:ph idx="1"/>
          </p:nvPr>
        </p:nvSpPr>
        <p:spPr/>
        <p:txBody>
          <a:bodyPr>
            <a:normAutofit/>
          </a:bodyPr>
          <a:lstStyle/>
          <a:p>
            <a:pPr marL="0" indent="0">
              <a:buNone/>
            </a:pPr>
            <a:r>
              <a:rPr lang="en-US" sz="1800" dirty="0"/>
              <a:t>Lets Begin-</a:t>
            </a:r>
          </a:p>
          <a:p>
            <a:r>
              <a:rPr lang="en-US" sz="1800" dirty="0"/>
              <a:t>We will be dividing this demo into 3 parts-</a:t>
            </a:r>
          </a:p>
          <a:p>
            <a:pPr lvl="1">
              <a:buFont typeface="Arial" panose="020B0604020202020204" pitchFamily="34" charset="0"/>
              <a:buChar char="•"/>
            </a:pPr>
            <a:r>
              <a:rPr lang="en-US" sz="1800" dirty="0"/>
              <a:t>Develop four Spring Boot Microservices modules which interact with each other.</a:t>
            </a:r>
          </a:p>
          <a:p>
            <a:pPr lvl="1">
              <a:buFont typeface="Arial" panose="020B0604020202020204" pitchFamily="34" charset="0"/>
              <a:buChar char="•"/>
            </a:pPr>
            <a:r>
              <a:rPr lang="en-US" sz="1800" dirty="0"/>
              <a:t>Implement distributed tracing using Spring Cloud Sleuth</a:t>
            </a:r>
          </a:p>
          <a:p>
            <a:pPr lvl="1">
              <a:buFont typeface="Arial" panose="020B0604020202020204" pitchFamily="34" charset="0"/>
              <a:buChar char="•"/>
            </a:pPr>
            <a:r>
              <a:rPr lang="en-US" sz="1800" dirty="0"/>
              <a:t>View distributed tracing using </a:t>
            </a:r>
            <a:r>
              <a:rPr lang="en-US" sz="1800" dirty="0" err="1"/>
              <a:t>Zipkin</a:t>
            </a:r>
            <a:endParaRPr lang="en-US" sz="1800" dirty="0"/>
          </a:p>
          <a:p>
            <a:r>
              <a:rPr lang="en-US" sz="1800" dirty="0"/>
              <a:t>Develop four Spring Boot Microservices modules which interact with each other</a:t>
            </a:r>
          </a:p>
          <a:p>
            <a:r>
              <a:rPr lang="en-US" sz="1800" dirty="0"/>
              <a:t>We will be developing the spring boot microservices as follows-</a:t>
            </a:r>
            <a:endParaRPr lang="en-IN" sz="1800" dirty="0"/>
          </a:p>
        </p:txBody>
      </p:sp>
      <p:pic>
        <p:nvPicPr>
          <p:cNvPr id="4098" name="Picture 2" descr="Spring Cloud Sleuth Tutorial">
            <a:extLst>
              <a:ext uri="{FF2B5EF4-FFF2-40B4-BE49-F238E27FC236}">
                <a16:creationId xmlns:a16="http://schemas.microsoft.com/office/drawing/2014/main" id="{054C43BE-F335-21D7-2CCB-7720FE79D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8" y="4305300"/>
            <a:ext cx="8953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456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6855</TotalTime>
  <Words>10008</Words>
  <Application>Microsoft Office PowerPoint</Application>
  <PresentationFormat>On-screen Show (4:3)</PresentationFormat>
  <Paragraphs>730</Paragraphs>
  <Slides>71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Cambria</vt:lpstr>
      <vt:lpstr>Catamaran-Regular</vt:lpstr>
      <vt:lpstr>Catamaran-SemiBold</vt:lpstr>
      <vt:lpstr>courier</vt:lpstr>
      <vt:lpstr>Open Sans</vt:lpstr>
      <vt:lpstr>source-serif-pro</vt:lpstr>
      <vt:lpstr>Office Theme</vt:lpstr>
      <vt:lpstr>Micro services Design Pattern</vt:lpstr>
      <vt:lpstr>Microservices</vt:lpstr>
      <vt:lpstr>Principles Used to Design Microservice Architecture</vt:lpstr>
      <vt:lpstr>MicroServices with Spring Cloud Example</vt:lpstr>
      <vt:lpstr>MicroServices with Spring Cloud Example</vt:lpstr>
      <vt:lpstr>Design Patterns of Microservices</vt:lpstr>
      <vt:lpstr>Decomposition Patterns </vt:lpstr>
      <vt:lpstr>Decomposition Patterns </vt:lpstr>
      <vt:lpstr>Strangler Pattern </vt:lpstr>
      <vt:lpstr>Integrator Pattern </vt:lpstr>
      <vt:lpstr>API Gateway Pattern</vt:lpstr>
      <vt:lpstr>Aggregator Pattern </vt:lpstr>
      <vt:lpstr>Aggregator Pattern</vt:lpstr>
      <vt:lpstr>Aggregator Pattern Example</vt:lpstr>
      <vt:lpstr>Aggregator Pattern Example-Asynchronous communication </vt:lpstr>
      <vt:lpstr>Aggregator Pattern Example-Asynchronous communication </vt:lpstr>
      <vt:lpstr>Aggregator Pattern Example-Synchronous Communication</vt:lpstr>
      <vt:lpstr>Aggregator Pattern Example-Synchronous communication </vt:lpstr>
      <vt:lpstr>Aggregator Pattern Example- Combination of Asynchronous and Synchronous Communication </vt:lpstr>
      <vt:lpstr>Aggregator Pattern Example- Combination of Asynchronous and Synchronous Communication </vt:lpstr>
      <vt:lpstr>Client-Side UI Composition Pattern </vt:lpstr>
      <vt:lpstr>Database Pattern</vt:lpstr>
      <vt:lpstr>Database per Service </vt:lpstr>
      <vt:lpstr>Shared Database per Service </vt:lpstr>
      <vt:lpstr>Command Query Responsibility Segregation (CQRS) </vt:lpstr>
      <vt:lpstr>CQRS Pattern With Spring Boot </vt:lpstr>
      <vt:lpstr>CQRS Pattern With Spring Boot </vt:lpstr>
      <vt:lpstr>CQRS Pattern With Spring Boot </vt:lpstr>
      <vt:lpstr>CQRS Pattern With Spring Boot </vt:lpstr>
      <vt:lpstr>CQRS Pattern With Spring Boot </vt:lpstr>
      <vt:lpstr>CQRS Pattern With Spring Boot </vt:lpstr>
      <vt:lpstr>CQRS Pattern With Spring Boot</vt:lpstr>
      <vt:lpstr>CQRS Pattern With Spring Boot</vt:lpstr>
      <vt:lpstr>CQRS Pattern With Spring Boot</vt:lpstr>
      <vt:lpstr>CQRS Pattern With Spring Boot</vt:lpstr>
      <vt:lpstr>CQRS Pattern With Spring Boot</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Scatter Gather Pattern </vt:lpstr>
      <vt:lpstr>Scatter Gather Pattern </vt:lpstr>
      <vt:lpstr>Scatter Gather Pattern </vt:lpstr>
      <vt:lpstr>Scatter Gather Pattern </vt:lpstr>
      <vt:lpstr>Observability Patterns </vt:lpstr>
      <vt:lpstr>Log Aggregation </vt:lpstr>
      <vt:lpstr>Performance Metrics </vt:lpstr>
      <vt:lpstr>DEMO</vt:lpstr>
      <vt:lpstr>DEMO</vt:lpstr>
      <vt:lpstr>DEMO</vt:lpstr>
      <vt:lpstr>DEMO</vt:lpstr>
      <vt:lpstr>DEMO</vt:lpstr>
      <vt:lpstr>DEMO</vt:lpstr>
      <vt:lpstr>Distributed Tracing </vt:lpstr>
      <vt:lpstr>Distributed Log Tracing using Sleuth and Zipkin Example</vt:lpstr>
      <vt:lpstr>Distributed Log Tracing using Sleuth and Zipkin Example</vt:lpstr>
      <vt:lpstr>Distributed Log Tracing using Sleuth and Zipkin Example</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28</cp:revision>
  <dcterms:created xsi:type="dcterms:W3CDTF">2021-01-22T09:27:59Z</dcterms:created>
  <dcterms:modified xsi:type="dcterms:W3CDTF">2023-12-04T04:09:49Z</dcterms:modified>
</cp:coreProperties>
</file>