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</p:sldMasterIdLst>
  <p:notesMasterIdLst>
    <p:notesMasterId r:id="rId58"/>
  </p:notesMasterIdLst>
  <p:handoutMasterIdLst>
    <p:handoutMasterId r:id="rId59"/>
  </p:handoutMasterIdLst>
  <p:sldIdLst>
    <p:sldId id="448" r:id="rId5"/>
    <p:sldId id="449" r:id="rId6"/>
    <p:sldId id="492" r:id="rId7"/>
    <p:sldId id="364" r:id="rId8"/>
    <p:sldId id="365" r:id="rId9"/>
    <p:sldId id="451" r:id="rId10"/>
    <p:sldId id="366" r:id="rId11"/>
    <p:sldId id="367" r:id="rId12"/>
    <p:sldId id="368" r:id="rId13"/>
    <p:sldId id="453" r:id="rId14"/>
    <p:sldId id="476" r:id="rId15"/>
    <p:sldId id="436" r:id="rId16"/>
    <p:sldId id="437" r:id="rId17"/>
    <p:sldId id="438" r:id="rId18"/>
    <p:sldId id="439" r:id="rId19"/>
    <p:sldId id="494" r:id="rId20"/>
    <p:sldId id="440" r:id="rId21"/>
    <p:sldId id="441" r:id="rId22"/>
    <p:sldId id="479" r:id="rId23"/>
    <p:sldId id="443" r:id="rId24"/>
    <p:sldId id="457" r:id="rId25"/>
    <p:sldId id="458" r:id="rId26"/>
    <p:sldId id="468" r:id="rId27"/>
    <p:sldId id="497" r:id="rId28"/>
    <p:sldId id="469" r:id="rId29"/>
    <p:sldId id="470" r:id="rId30"/>
    <p:sldId id="471" r:id="rId31"/>
    <p:sldId id="472" r:id="rId32"/>
    <p:sldId id="500" r:id="rId33"/>
    <p:sldId id="474" r:id="rId34"/>
    <p:sldId id="475" r:id="rId35"/>
    <p:sldId id="378" r:id="rId36"/>
    <p:sldId id="379" r:id="rId37"/>
    <p:sldId id="380" r:id="rId38"/>
    <p:sldId id="384" r:id="rId39"/>
    <p:sldId id="495" r:id="rId40"/>
    <p:sldId id="459" r:id="rId41"/>
    <p:sldId id="460" r:id="rId42"/>
    <p:sldId id="477" r:id="rId43"/>
    <p:sldId id="491" r:id="rId44"/>
    <p:sldId id="390" r:id="rId45"/>
    <p:sldId id="391" r:id="rId46"/>
    <p:sldId id="392" r:id="rId47"/>
    <p:sldId id="393" r:id="rId48"/>
    <p:sldId id="490" r:id="rId49"/>
    <p:sldId id="395" r:id="rId50"/>
    <p:sldId id="499" r:id="rId51"/>
    <p:sldId id="396" r:id="rId52"/>
    <p:sldId id="498" r:id="rId53"/>
    <p:sldId id="461" r:id="rId54"/>
    <p:sldId id="493" r:id="rId55"/>
    <p:sldId id="466" r:id="rId56"/>
    <p:sldId id="501" r:id="rId57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260">
          <p15:clr>
            <a:srgbClr val="A4A3A4"/>
          </p15:clr>
        </p15:guide>
        <p15:guide id="3" orient="horz" pos="2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good" initials="w" lastIdx="1" clrIdx="0">
    <p:extLst>
      <p:ext uri="{19B8F6BF-5375-455C-9EA6-DF929625EA0E}">
        <p15:presenceInfo xmlns:p15="http://schemas.microsoft.com/office/powerpoint/2012/main" userId="wg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F8F"/>
    <a:srgbClr val="FF9999"/>
    <a:srgbClr val="33CCCC"/>
    <a:srgbClr val="66FF33"/>
    <a:srgbClr val="FF9933"/>
    <a:srgbClr val="FFFF66"/>
    <a:srgbClr val="C3CF21"/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 autoAdjust="0"/>
    <p:restoredTop sz="85335" autoAdjust="0"/>
  </p:normalViewPr>
  <p:slideViewPr>
    <p:cSldViewPr snapToGrid="0">
      <p:cViewPr varScale="1">
        <p:scale>
          <a:sx n="96" d="100"/>
          <a:sy n="96" d="100"/>
        </p:scale>
        <p:origin x="1421" y="67"/>
      </p:cViewPr>
      <p:guideLst>
        <p:guide orient="horz" pos="636"/>
        <p:guide pos="260"/>
        <p:guide orient="horz" pos="2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924"/>
    </p:cViewPr>
  </p:sorterViewPr>
  <p:notesViewPr>
    <p:cSldViewPr snapToGrid="0">
      <p:cViewPr varScale="1">
        <p:scale>
          <a:sx n="74" d="100"/>
          <a:sy n="74" d="100"/>
        </p:scale>
        <p:origin x="3924" y="7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2237" y="9124950"/>
            <a:ext cx="6754551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639" tIns="48820" rIns="97639" bIns="48820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/>
              <a:t>Developing RESTful Services</a:t>
            </a: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9124950"/>
            <a:ext cx="2025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639" tIns="48820" rIns="97639" bIns="48820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Chapter 1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164138" y="120650"/>
            <a:ext cx="20955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7" tIns="48330" rIns="96657" bIns="48330"/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</a:rPr>
              <a:t>STUDENT GUIDE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33363" y="9359900"/>
            <a:ext cx="69357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230188" y="350838"/>
            <a:ext cx="69357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284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325459" y="430213"/>
            <a:ext cx="66640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47902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25459" y="9289412"/>
            <a:ext cx="66640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91596" y="9088039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530" y="9100565"/>
            <a:ext cx="531314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Developing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1265213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0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3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8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7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14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3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https://docs.spring.io/spring-boot/docs/current/reference/htmlsingle/#executable-jar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07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0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0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2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ServerErrorException has two constructors each with two object parameters, the Throwable cast is required to resolve the call.</a:t>
            </a:r>
          </a:p>
        </p:txBody>
      </p:sp>
    </p:spTree>
    <p:extLst>
      <p:ext uri="{BB962C8B-B14F-4D97-AF65-F5344CB8AC3E}">
        <p14:creationId xmlns:p14="http://schemas.microsoft.com/office/powerpoint/2010/main" val="97243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8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7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4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r>
              <a:rPr lang="en-US" dirty="0"/>
              <a:t> is a convenience annotation that adds all the following: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2"/>
            <a:r>
              <a:rPr lang="en-US" dirty="0"/>
              <a:t> Tags the class as a source of bean definitions for the application context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Tells Spring Boot to start adding beans based on classpath settings, other beans, and various property settings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@EnableWebMvc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Spring Boot adds it automatically when it sees spring-webmvc on the classpath</a:t>
            </a:r>
          </a:p>
          <a:p>
            <a:pPr lvl="2"/>
            <a:r>
              <a:rPr lang="en-US" dirty="0"/>
              <a:t>This flags the application as a web application and activates key behaviors such as setting up a DispatcherServlet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Tells Spring to look for other components, configurations, and services in the same package as the application</a:t>
            </a:r>
          </a:p>
          <a:p>
            <a:pPr lvl="2"/>
            <a:r>
              <a:rPr lang="en-US" dirty="0"/>
              <a:t>Allowing it to find the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96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40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18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%20 is a space.</a:t>
            </a:r>
          </a:p>
        </p:txBody>
      </p:sp>
    </p:spTree>
    <p:extLst>
      <p:ext uri="{BB962C8B-B14F-4D97-AF65-F5344CB8AC3E}">
        <p14:creationId xmlns:p14="http://schemas.microsoft.com/office/powerpoint/2010/main" val="34183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%20 is a space.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69504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26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06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38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EE 9: it was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 Architecture for XML Binding, now it's Jakarta XML Binding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if you don't specify "produces" in @GetMapping, Spring still produces XML or JSON based on the Accept header. But we'll be explicit to make it obvious.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7365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50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0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777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3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status code 418 – I am not a teapot!</a:t>
            </a:r>
          </a:p>
        </p:txBody>
      </p:sp>
    </p:spTree>
    <p:extLst>
      <p:ext uri="{BB962C8B-B14F-4D97-AF65-F5344CB8AC3E}">
        <p14:creationId xmlns:p14="http://schemas.microsoft.com/office/powerpoint/2010/main" val="1172384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98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20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68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3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4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 headers: </a:t>
            </a:r>
          </a:p>
          <a:p>
            <a:pPr lvl="0"/>
            <a:r>
              <a:rPr lang="en-US" sz="1200" b="0" dirty="0"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7F0055"/>
                </a:solidFill>
                <a:latin typeface="Consolas" panose="020B0609020204030204" pitchFamily="49" charset="0"/>
              </a:rPr>
              <a:t>response =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ResponseEntity.status(</a:t>
            </a:r>
            <a:r>
              <a:rPr lang="en-US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200" b="0" i="1" dirty="0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.header("MyResponseHeader", "MyValue")</a:t>
            </a: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.body(widgets)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.build()</a:t>
            </a:r>
            <a:r>
              <a:rPr lang="en-US" sz="1200" b="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/>
          </a:p>
          <a:p>
            <a:endParaRPr lang="en-US" dirty="0"/>
          </a:p>
          <a:p>
            <a:r>
              <a:rPr lang="en-US" dirty="0"/>
              <a:t>To add a cookie to the response, add an HttpServletResponse arg to the request method:</a:t>
            </a:r>
          </a:p>
          <a:p>
            <a:r>
              <a:rPr lang="en-US" dirty="0">
                <a:effectLst/>
                <a:latin typeface="inherit"/>
              </a:rPr>
              <a:t>@PostMapping("/login")</a:t>
            </a:r>
          </a:p>
          <a:p>
            <a:r>
              <a:rPr lang="en-US" dirty="0">
                <a:effectLst/>
                <a:latin typeface="inherit"/>
              </a:rPr>
              <a:t>public</a:t>
            </a:r>
            <a:r>
              <a:rPr lang="en-US" dirty="0"/>
              <a:t> ResponseEntity&lt;String&gt; </a:t>
            </a:r>
            <a:r>
              <a:rPr lang="en-US" dirty="0">
                <a:effectLst/>
                <a:latin typeface="inherit"/>
              </a:rPr>
              <a:t>singleSignOn(@RequestBody String bodySso, HttpServletResponse response)</a:t>
            </a:r>
            <a:r>
              <a:rPr lang="en-US" dirty="0"/>
              <a:t> {</a:t>
            </a:r>
          </a:p>
          <a:p>
            <a:r>
              <a:rPr lang="en-US" dirty="0"/>
              <a:t>     response.addCookie(</a:t>
            </a:r>
            <a:r>
              <a:rPr lang="en-US" dirty="0">
                <a:effectLst/>
                <a:latin typeface="inherit"/>
              </a:rPr>
              <a:t>new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Cookie</a:t>
            </a:r>
            <a:r>
              <a:rPr lang="en-US" dirty="0"/>
              <a:t>(</a:t>
            </a:r>
            <a:r>
              <a:rPr lang="en-US" dirty="0">
                <a:effectLst/>
                <a:latin typeface="inherit"/>
              </a:rPr>
              <a:t>"heroku-nav-data"</a:t>
            </a:r>
            <a:r>
              <a:rPr lang="en-US" dirty="0"/>
              <a:t>, navData)); </a:t>
            </a:r>
          </a:p>
          <a:p>
            <a:r>
              <a:rPr lang="en-US" dirty="0"/>
              <a:t>     HttpHeaders headers = new HttpHeaders();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String id = …;</a:t>
            </a:r>
          </a:p>
          <a:p>
            <a:r>
              <a:rPr lang="en-US" dirty="0">
                <a:effectLst/>
                <a:latin typeface="inherit"/>
              </a:rPr>
              <a:t>     return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new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ResponseEntity</a:t>
            </a:r>
            <a:r>
              <a:rPr lang="en-US" dirty="0"/>
              <a:t>&lt;String&gt;(id, headers, HttpStatus.OK);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4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map shows</a:t>
            </a:r>
            <a:r>
              <a:rPr lang="en-US" baseline="0" dirty="0"/>
              <a:t> fares to multiple cities from LAX on a specific date (try out the website).</a:t>
            </a:r>
          </a:p>
          <a:p>
            <a:r>
              <a:rPr lang="en-US" baseline="0" dirty="0"/>
              <a:t>Obviously, Google has built clients to multiple airline web services in order to monitor fares periodically. Point out that the scale is very different between web applications and web services.</a:t>
            </a:r>
          </a:p>
          <a:p>
            <a:r>
              <a:rPr lang="en-US" baseline="0" dirty="0"/>
              <a:t>The use cases are also very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38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98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151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1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Answer: lower coupling.</a:t>
            </a:r>
          </a:p>
          <a:p>
            <a:pPr eaLnBrk="1" hangingPunct="1"/>
            <a:r>
              <a:rPr lang="en-US" dirty="0"/>
              <a:t>The XML messages do not map so closely to the service methods. There are standards which serve to make things not so tightly coupled.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Answer: lower coupling.</a:t>
            </a:r>
          </a:p>
          <a:p>
            <a:pPr eaLnBrk="1" hangingPunct="1"/>
            <a:r>
              <a:rPr lang="en-US" dirty="0"/>
              <a:t>The XML messages do not map so closely to the service methods. There are standards which serve to make things not so tightly coupled.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0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138DA-F3FD-1ACC-A8FE-BAB2816B707B}"/>
              </a:ext>
            </a:extLst>
          </p:cNvPr>
          <p:cNvSpPr/>
          <p:nvPr userDrawn="1"/>
        </p:nvSpPr>
        <p:spPr bwMode="auto">
          <a:xfrm>
            <a:off x="0" y="0"/>
            <a:ext cx="9144000" cy="94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BC8CC-3301-FB17-B47A-FB8895819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515" y="731314"/>
            <a:ext cx="3931920" cy="8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4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0" y="1189435"/>
            <a:ext cx="5272088" cy="3386138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12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25103"/>
            <a:ext cx="8678636" cy="372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59319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8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191501" cy="3733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84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25103"/>
            <a:ext cx="8678636" cy="372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0060" y="138426"/>
            <a:ext cx="595802" cy="6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76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42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17710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69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8684" y="137160"/>
            <a:ext cx="586689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20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76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423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56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9150"/>
            <a:ext cx="4268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98970"/>
            <a:ext cx="4268788" cy="32539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9150"/>
            <a:ext cx="427037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98970"/>
            <a:ext cx="4270374" cy="32539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9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9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3034-DBEA-4A11-A2DC-69A2ED6F10FD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9AB2-1153-4E89-9FFB-DFBD3C8CE50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51D85E45-A29C-96AE-8DB4-7EEEFCACEA67}"/>
              </a:ext>
            </a:extLst>
          </p:cNvPr>
          <p:cNvSpPr>
            <a:spLocks noChangeShapeType="1"/>
          </p:cNvSpPr>
          <p:nvPr userDrawn="1"/>
        </p:nvSpPr>
        <p:spPr bwMode="blackGray">
          <a:xfrm>
            <a:off x="7318739" y="4713142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54">
            <a:extLst>
              <a:ext uri="{FF2B5EF4-FFF2-40B4-BE49-F238E27FC236}">
                <a16:creationId xmlns:a16="http://schemas.microsoft.com/office/drawing/2014/main" id="{7EF5B73E-F9E3-248D-07B6-285E40697EB6}"/>
              </a:ext>
            </a:extLst>
          </p:cNvPr>
          <p:cNvSpPr>
            <a:spLocks noChangeShapeType="1"/>
          </p:cNvSpPr>
          <p:nvPr userDrawn="1"/>
        </p:nvSpPr>
        <p:spPr bwMode="blackGray">
          <a:xfrm>
            <a:off x="1830344" y="4710215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93F1DAF-A442-1913-D6C8-A4C60451EC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42128" y="4984506"/>
            <a:ext cx="479825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2023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All rights reserved. Not to be reproduced without prior written consent.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DAE8FE-B659-6A68-FE53-E1546FFA445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4" y="4751158"/>
            <a:ext cx="1511327" cy="349151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3C480FA1-B952-4916-C5C5-C03EDE789A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459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51">
            <a:extLst>
              <a:ext uri="{FF2B5EF4-FFF2-40B4-BE49-F238E27FC236}">
                <a16:creationId xmlns:a16="http://schemas.microsoft.com/office/drawing/2014/main" id="{6CC8D361-6964-7535-9CE1-7D51FFD50B1C}"/>
              </a:ext>
            </a:extLst>
          </p:cNvPr>
          <p:cNvSpPr>
            <a:spLocks noChangeShapeType="1"/>
          </p:cNvSpPr>
          <p:nvPr userDrawn="1"/>
        </p:nvSpPr>
        <p:spPr bwMode="blackGray">
          <a:xfrm>
            <a:off x="0" y="4710215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73EA5AC5-BD08-7B0F-4FAC-CC827E66CC20}"/>
              </a:ext>
            </a:extLst>
          </p:cNvPr>
          <p:cNvSpPr txBox="1">
            <a:spLocks noChangeArrowheads="1"/>
          </p:cNvSpPr>
          <p:nvPr userDrawn="1"/>
        </p:nvSpPr>
        <p:spPr bwMode="blackGray">
          <a:xfrm>
            <a:off x="8667557" y="4707289"/>
            <a:ext cx="476443" cy="436238"/>
          </a:xfrm>
          <a:prstGeom prst="rect">
            <a:avLst/>
          </a:prstGeom>
          <a:solidFill>
            <a:srgbClr val="898F8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760FBE75-D7E7-33EC-A562-880FD007AE8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79" y="4795352"/>
            <a:ext cx="1229868" cy="2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686" r:id="rId14"/>
    <p:sldLayoutId id="2147483685" r:id="rId15"/>
    <p:sldLayoutId id="2147483687" r:id="rId16"/>
    <p:sldLayoutId id="2147483699" r:id="rId17"/>
    <p:sldLayoutId id="2147483700" r:id="rId18"/>
    <p:sldLayoutId id="2147483701" r:id="rId19"/>
    <p:sldLayoutId id="2147483690" r:id="rId2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master/spring-boot-project/spring-boot-start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warehouse/widgets/1" TargetMode="External"/><Relationship Id="rId5" Type="http://schemas.openxmlformats.org/officeDocument/2006/relationships/hyperlink" Target="http://localhost:8080/warehouse/widgets" TargetMode="Externa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arehouseService/widgets/4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warehouse/widgets?sortBy=price" TargetMode="Externa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vkostyukov/32c84c0c01789425c29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inkerer.com/2015/12/04/choosing-an-http-status-code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ligh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RESTful Services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RESTful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5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0E417-6B30-4A20-9030-59FCA497B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18579"/>
            <a:ext cx="7479632" cy="3773741"/>
          </a:xfrm>
        </p:spPr>
        <p:txBody>
          <a:bodyPr/>
          <a:lstStyle/>
          <a:p>
            <a:r>
              <a:rPr lang="en-US" dirty="0"/>
              <a:t>Please refer to your Exercise Manual to complete this exercise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C7874B-70C9-4906-AA82-2144841CB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 1.1: Exploring the Time Service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3B88D1C6-5C84-4A4F-9142-7C116EE3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20" y="701873"/>
            <a:ext cx="8066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93230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Concepts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032E0A-D893-4D3C-BCA1-6996BF080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5434"/>
              </p:ext>
            </p:extLst>
          </p:nvPr>
        </p:nvGraphicFramePr>
        <p:xfrm>
          <a:off x="1959257" y="1171971"/>
          <a:ext cx="5225487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22548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RESTful Web Services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What Is Spring Boot?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Building RESTful Services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HTTP Response Codes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2976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825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653B-F73E-4B01-9A1F-8DEDE3A4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546F-35C9-4897-960A-2966F0D7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48" y="1179580"/>
            <a:ext cx="8624726" cy="2954877"/>
          </a:xfrm>
        </p:spPr>
        <p:txBody>
          <a:bodyPr/>
          <a:lstStyle/>
          <a:p>
            <a:r>
              <a:rPr lang="en-US" dirty="0"/>
              <a:t>Provides “an opinionated view”</a:t>
            </a:r>
            <a:r>
              <a:rPr lang="en-US" baseline="30000" dirty="0"/>
              <a:t>1</a:t>
            </a:r>
            <a:r>
              <a:rPr lang="en-US" dirty="0"/>
              <a:t> of how to build a Spring application</a:t>
            </a:r>
          </a:p>
          <a:p>
            <a:r>
              <a:rPr lang="en-US" dirty="0"/>
              <a:t>Minimizes Spring configuration for many applications</a:t>
            </a:r>
          </a:p>
          <a:p>
            <a:r>
              <a:rPr lang="en-US" dirty="0"/>
              <a:t>Makes it easy to create a stand-alone Spring-based application</a:t>
            </a:r>
          </a:p>
          <a:p>
            <a:pPr lvl="1"/>
            <a:r>
              <a:rPr lang="en-US" dirty="0"/>
              <a:t>That “just runs”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B135B-68B0-43B8-B916-2F1440786924}"/>
              </a:ext>
            </a:extLst>
          </p:cNvPr>
          <p:cNvSpPr txBox="1"/>
          <p:nvPr/>
        </p:nvSpPr>
        <p:spPr>
          <a:xfrm>
            <a:off x="304800" y="4361545"/>
            <a:ext cx="485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https://spring.io/projects/spring-boot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CD0D-A39D-4970-A412-A8D8D322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D935-F98F-45F6-A32C-FE3EC766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creation of stand-alone Spring applications</a:t>
            </a:r>
          </a:p>
          <a:p>
            <a:pPr lvl="1"/>
            <a:r>
              <a:rPr lang="en-US" dirty="0"/>
              <a:t>Provides “opinionated” starter configuration options</a:t>
            </a:r>
          </a:p>
          <a:p>
            <a:r>
              <a:rPr lang="en-US" dirty="0"/>
              <a:t>Can embed a web server such as Tomcat</a:t>
            </a:r>
          </a:p>
          <a:p>
            <a:pPr lvl="1"/>
            <a:r>
              <a:rPr lang="en-US" dirty="0"/>
              <a:t>No need to deploy a war file to an external web server</a:t>
            </a:r>
          </a:p>
          <a:p>
            <a:r>
              <a:rPr lang="en-US" dirty="0"/>
              <a:t>Provides production features</a:t>
            </a:r>
          </a:p>
          <a:p>
            <a:pPr lvl="1"/>
            <a:r>
              <a:rPr lang="en-US" dirty="0"/>
              <a:t>Health checks</a:t>
            </a:r>
          </a:p>
          <a:p>
            <a:pPr lvl="1"/>
            <a:r>
              <a:rPr lang="en-US" dirty="0"/>
              <a:t>Application metrics</a:t>
            </a:r>
          </a:p>
          <a:p>
            <a:r>
              <a:rPr lang="en-US" dirty="0"/>
              <a:t>No code generation required</a:t>
            </a:r>
          </a:p>
          <a:p>
            <a:r>
              <a:rPr lang="en-US" dirty="0"/>
              <a:t>No XML configuration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48047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961B-FC3D-4DE5-9E79-87798E71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Spring Boot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7CBA-506C-456C-9A7A-BFBD7F01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opinionated</a:t>
            </a:r>
          </a:p>
          <a:p>
            <a:pPr lvl="1"/>
            <a:r>
              <a:rPr lang="en-US" dirty="0"/>
              <a:t>Makes reasonable default configuration settings</a:t>
            </a:r>
          </a:p>
          <a:p>
            <a:pPr lvl="1"/>
            <a:r>
              <a:rPr lang="en-US" dirty="0"/>
              <a:t>Example: a Spring Boot web application embeds the Tomcat web server</a:t>
            </a:r>
          </a:p>
          <a:p>
            <a:r>
              <a:rPr lang="en-US" dirty="0"/>
              <a:t>It is customizable</a:t>
            </a:r>
          </a:p>
          <a:p>
            <a:pPr lvl="1"/>
            <a:r>
              <a:rPr lang="en-US" dirty="0"/>
              <a:t>You can modify the Maven pom file </a:t>
            </a:r>
          </a:p>
          <a:p>
            <a:pPr lvl="1"/>
            <a:r>
              <a:rPr lang="en-US" dirty="0"/>
              <a:t>Override the “reasonable default” setting with your own setting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6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052-50BF-4B56-84F5-94D47637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A4D0-CF34-4D6D-9D5A-69C574CC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 Boot Starter</a:t>
            </a:r>
          </a:p>
          <a:p>
            <a:pPr lvl="1"/>
            <a:r>
              <a:rPr lang="en-US" dirty="0"/>
              <a:t>A set of dependencies for a particular type of application</a:t>
            </a:r>
          </a:p>
          <a:p>
            <a:r>
              <a:rPr lang="en-US" dirty="0"/>
              <a:t>Some popular starters</a:t>
            </a:r>
          </a:p>
          <a:p>
            <a:pPr lvl="1"/>
            <a:r>
              <a:rPr lang="en-US" dirty="0"/>
              <a:t>spring-boot-starter-web</a:t>
            </a:r>
          </a:p>
          <a:p>
            <a:pPr lvl="2"/>
            <a:r>
              <a:rPr lang="en-US" dirty="0"/>
              <a:t>Used to build RESTful web services</a:t>
            </a:r>
          </a:p>
          <a:p>
            <a:pPr lvl="2"/>
            <a:r>
              <a:rPr lang="en-US" dirty="0"/>
              <a:t>Uses Spring MVC and embedded Tomcat</a:t>
            </a:r>
          </a:p>
          <a:p>
            <a:pPr lvl="1"/>
            <a:r>
              <a:rPr lang="en-US" dirty="0"/>
              <a:t>spring-boot-starter-jersey</a:t>
            </a:r>
          </a:p>
          <a:p>
            <a:pPr lvl="2"/>
            <a:r>
              <a:rPr lang="en-US" dirty="0"/>
              <a:t>Used to build RESTful web services</a:t>
            </a:r>
          </a:p>
          <a:p>
            <a:pPr lvl="2"/>
            <a:r>
              <a:rPr lang="en-US" dirty="0"/>
              <a:t>Uses Apache Jersey (JAX-RS) instead of Spring MVC</a:t>
            </a:r>
          </a:p>
          <a:p>
            <a:pPr lvl="1"/>
            <a:r>
              <a:rPr lang="en-US" dirty="0"/>
              <a:t>spring-boot-starter-jdbc</a:t>
            </a:r>
          </a:p>
          <a:p>
            <a:pPr lvl="2"/>
            <a:r>
              <a:rPr lang="en-US" dirty="0"/>
              <a:t>Used for JDBC connection pooling</a:t>
            </a:r>
          </a:p>
          <a:p>
            <a:pPr lvl="2"/>
            <a:r>
              <a:rPr lang="en-US" dirty="0"/>
              <a:t>Uses Tomcat’s JDBC connection pool implementation</a:t>
            </a:r>
          </a:p>
          <a:p>
            <a:r>
              <a:rPr lang="en-US" dirty="0"/>
              <a:t>There are many more starters available:</a:t>
            </a:r>
          </a:p>
          <a:p>
            <a:pPr lvl="1"/>
            <a:r>
              <a:rPr lang="en-US" sz="1400" dirty="0">
                <a:hlinkClick r:id="rId3"/>
              </a:rPr>
              <a:t>https://github.com/spring-projects/spring-boot/tree/master/spring-boot-project/spring-boot-starters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052-50BF-4B56-84F5-94D47637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Initializr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A4D0-CF34-4D6D-9D5A-69C574CC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better approach to creating a Spring Boot project</a:t>
            </a:r>
          </a:p>
          <a:p>
            <a:pPr lvl="1"/>
            <a:r>
              <a:rPr lang="en-US" dirty="0">
                <a:hlinkClick r:id="rId3"/>
              </a:rPr>
              <a:t>https://start.spring.io/</a:t>
            </a:r>
            <a:endParaRPr lang="en-US" dirty="0"/>
          </a:p>
          <a:p>
            <a:r>
              <a:rPr lang="en-US" dirty="0"/>
              <a:t>The website lets you choose options to “bootstrap your application”</a:t>
            </a:r>
          </a:p>
          <a:p>
            <a:pPr lvl="1"/>
            <a:r>
              <a:rPr lang="en-US" dirty="0"/>
              <a:t>Creates a Maven (or Gradle) Spring Boot project </a:t>
            </a:r>
          </a:p>
          <a:p>
            <a:pPr lvl="1"/>
            <a:r>
              <a:rPr lang="en-US" dirty="0"/>
              <a:t>Includes a Maven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Allows you to choose project dependencies</a:t>
            </a:r>
          </a:p>
          <a:p>
            <a:pPr lvl="1"/>
            <a:r>
              <a:rPr lang="en-US" dirty="0"/>
              <a:t>Developer tools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SQL/NO SQL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1814-B1D6-4EE6-8608-997D04FA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8E39-7767-421A-84F2-856A1DB2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 can automatically configure your application</a:t>
            </a:r>
          </a:p>
          <a:p>
            <a:pPr lvl="1"/>
            <a:r>
              <a:rPr lang="en-US" dirty="0"/>
              <a:t>Based on the jar files in the application’s classpath</a:t>
            </a:r>
          </a:p>
          <a:p>
            <a:pPr lvl="1"/>
            <a:r>
              <a:rPr lang="en-US" dirty="0"/>
              <a:t>And how the Spring managed beans are defined</a:t>
            </a:r>
          </a:p>
          <a:p>
            <a:r>
              <a:rPr lang="en-US" dirty="0"/>
              <a:t>Spring Boot will examine the jar files in the classpath</a:t>
            </a:r>
          </a:p>
          <a:p>
            <a:pPr lvl="1"/>
            <a:r>
              <a:rPr lang="en-US" dirty="0"/>
              <a:t>Forms an opinion on how to configure some behavior</a:t>
            </a:r>
          </a:p>
          <a:p>
            <a:pPr lvl="1"/>
            <a:r>
              <a:rPr lang="en-US" dirty="0"/>
              <a:t>Example: if the H2 database jar file is in the classpath, and no other DataSource beans are defined, the application will be configured with an in-memory database</a:t>
            </a:r>
          </a:p>
          <a:p>
            <a:r>
              <a:rPr lang="en-US" dirty="0"/>
              <a:t>Spring Boot will examine the Spring managed bean definitions</a:t>
            </a:r>
          </a:p>
          <a:p>
            <a:pPr lvl="1"/>
            <a:r>
              <a:rPr lang="en-US" dirty="0"/>
              <a:t>Example: if a JPA bean is annotated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lang="en-US" dirty="0"/>
              <a:t>, the application will be configured to use JPA without the need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persistence.xml</a:t>
            </a:r>
            <a:r>
              <a:rPr lang="en-US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307B7-E303-468E-BD9D-D41F1DE6376B}"/>
              </a:ext>
            </a:extLst>
          </p:cNvPr>
          <p:cNvSpPr txBox="1"/>
          <p:nvPr/>
        </p:nvSpPr>
        <p:spPr>
          <a:xfrm>
            <a:off x="346756" y="4373708"/>
            <a:ext cx="315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JPA: Java Persistence API</a:t>
            </a:r>
          </a:p>
        </p:txBody>
      </p:sp>
    </p:spTree>
    <p:extLst>
      <p:ext uri="{BB962C8B-B14F-4D97-AF65-F5344CB8AC3E}">
        <p14:creationId xmlns:p14="http://schemas.microsoft.com/office/powerpoint/2010/main" val="362642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2D3B-9980-401F-960D-646506FF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All-in-One Jar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7003-16A1-46DE-A41F-C25FF61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aims to create an application that “just runs”</a:t>
            </a:r>
          </a:p>
          <a:p>
            <a:r>
              <a:rPr lang="en-US" dirty="0"/>
              <a:t>The application is packaged into a single, executable jar file</a:t>
            </a:r>
          </a:p>
          <a:p>
            <a:pPr lvl="1"/>
            <a:r>
              <a:rPr lang="en-US" dirty="0"/>
              <a:t>The “uber” jar file</a:t>
            </a:r>
          </a:p>
          <a:p>
            <a:pPr lvl="1"/>
            <a:r>
              <a:rPr lang="en-US" dirty="0"/>
              <a:t>All of the application dependencies are included in this jar file</a:t>
            </a:r>
          </a:p>
          <a:p>
            <a:r>
              <a:rPr lang="en-US" dirty="0"/>
              <a:t>The application is launched with a command like the following: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–jar PATH_TO_EXECUTABLE/HelloWorld.jar</a:t>
            </a:r>
          </a:p>
        </p:txBody>
      </p:sp>
    </p:spTree>
    <p:extLst>
      <p:ext uri="{BB962C8B-B14F-4D97-AF65-F5344CB8AC3E}">
        <p14:creationId xmlns:p14="http://schemas.microsoft.com/office/powerpoint/2010/main" val="220645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Concepts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4E61AE-763C-4A2E-8080-00AB63FC9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05779"/>
              </p:ext>
            </p:extLst>
          </p:nvPr>
        </p:nvGraphicFramePr>
        <p:xfrm>
          <a:off x="1959257" y="1171971"/>
          <a:ext cx="5225487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22548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RESTful Web Services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Spring Boot?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Building RESTful Services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HTTP Response Codes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2976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explore:</a:t>
            </a:r>
          </a:p>
          <a:p>
            <a:r>
              <a:rPr lang="en-US" dirty="0"/>
              <a:t>Understanding what a RESTful web service is</a:t>
            </a:r>
          </a:p>
          <a:p>
            <a:r>
              <a:rPr lang="en-US" dirty="0"/>
              <a:t>Building RESTful services with Spring Boot</a:t>
            </a:r>
          </a:p>
          <a:p>
            <a:r>
              <a:rPr lang="en-US" dirty="0"/>
              <a:t>Returning 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327996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9012-7BE7-4922-B0C4-1BDB2508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C7C6-3414-4C24-8B22-761925C0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4" y="1481731"/>
            <a:ext cx="8624726" cy="20489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is where the Spring Boot starters help us get jump started</a:t>
            </a:r>
          </a:p>
          <a:p>
            <a:r>
              <a:rPr lang="en-US" dirty="0"/>
              <a:t>A typical RESTful web service project has many dependencies</a:t>
            </a:r>
          </a:p>
          <a:p>
            <a:pPr lvl="1"/>
            <a:r>
              <a:rPr lang="en-US" dirty="0"/>
              <a:t>Spring MVC or JAX-RS</a:t>
            </a:r>
          </a:p>
          <a:p>
            <a:pPr lvl="1"/>
            <a:r>
              <a:rPr lang="en-US" dirty="0"/>
              <a:t>Tomcat</a:t>
            </a:r>
          </a:p>
          <a:p>
            <a:pPr lvl="1"/>
            <a:r>
              <a:rPr lang="en-US" dirty="0"/>
              <a:t>Jackson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the spring-boot-starter-web to simplify this</a:t>
            </a:r>
          </a:p>
        </p:txBody>
      </p:sp>
    </p:spTree>
    <p:extLst>
      <p:ext uri="{BB962C8B-B14F-4D97-AF65-F5344CB8AC3E}">
        <p14:creationId xmlns:p14="http://schemas.microsoft.com/office/powerpoint/2010/main" val="206510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49" y="1476910"/>
            <a:ext cx="5418938" cy="269621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spring-boot-starter-test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011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RESTful service controller is a Java class</a:t>
            </a:r>
          </a:p>
          <a:p>
            <a:pPr lvl="1"/>
            <a:r>
              <a:rPr lang="en-US" sz="1400" dirty="0"/>
              <a:t>Annotated with Spring’s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lvl="1"/>
            <a:r>
              <a:rPr lang="en-US" sz="1400" dirty="0"/>
              <a:t>Parameter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US" sz="1400" dirty="0"/>
              <a:t> is the first component of a URL path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Web service methods are annotated with Spring annotations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@PatchMapping</a:t>
            </a:r>
          </a:p>
          <a:p>
            <a:pPr lvl="1"/>
            <a:r>
              <a:rPr lang="en-US" sz="1400" dirty="0"/>
              <a:t>Parameters to annotations define remainder of URL that triggers each 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Example: return all Widgets for request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http://…/warehouse/widgets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CEE1FE1-4A5A-8746-2E50-E805432C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490" y="3182546"/>
            <a:ext cx="4068263" cy="166199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"/warehouse"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WarehouseService {</a:t>
            </a:r>
          </a:p>
          <a:p>
            <a:pPr algn="l"/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    @GetMapping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List&lt;Widget&gt; queryAllWidgets()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B5FA0BE-9865-25C9-7701-EB367938A61B}"/>
              </a:ext>
            </a:extLst>
          </p:cNvPr>
          <p:cNvSpPr/>
          <p:nvPr/>
        </p:nvSpPr>
        <p:spPr bwMode="auto">
          <a:xfrm>
            <a:off x="4805274" y="3291577"/>
            <a:ext cx="1993872" cy="306467"/>
          </a:xfrm>
          <a:prstGeom prst="wedgeRoundRectCallout">
            <a:avLst>
              <a:gd name="adj1" fmla="val -68136"/>
              <a:gd name="adj2" fmla="val 2352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First part of request URL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9E05286-4A7F-6F9B-14B6-65E7A1BCB62A}"/>
              </a:ext>
            </a:extLst>
          </p:cNvPr>
          <p:cNvSpPr/>
          <p:nvPr/>
        </p:nvSpPr>
        <p:spPr bwMode="auto">
          <a:xfrm>
            <a:off x="4805274" y="3707075"/>
            <a:ext cx="1921319" cy="306467"/>
          </a:xfrm>
          <a:prstGeom prst="wedgeRoundRectCallout">
            <a:avLst>
              <a:gd name="adj1" fmla="val -73008"/>
              <a:gd name="adj2" fmla="val 4232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La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 part of request URL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7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RESTful Service GET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0BF6-D669-1044-FBFA-94B3E733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By default, Spring automatically converts return values to JSON</a:t>
            </a:r>
          </a:p>
          <a:p>
            <a:pPr lvl="1"/>
            <a:r>
              <a:rPr lang="en-US" sz="1400" dirty="0">
                <a:latin typeface="+mj-lt"/>
                <a:cs typeface="Courier New" panose="02070309020205020404" pitchFamily="49" charset="0"/>
              </a:rPr>
              <a:t>Throwing a Spring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ServerErrorException</a:t>
            </a:r>
            <a:r>
              <a:rPr lang="en-US" sz="1400" dirty="0">
                <a:latin typeface="+mj-lt"/>
                <a:cs typeface="Courier New" panose="02070309020205020404" pitchFamily="49" charset="0"/>
              </a:rPr>
              <a:t> sets HTTP response status to 500</a:t>
            </a:r>
          </a:p>
          <a:p>
            <a:pPr lvl="1"/>
            <a:endParaRPr lang="en-US" sz="1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9A91196-5850-4E85-9193-29EBC8D3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689" y="1939254"/>
            <a:ext cx="5682119" cy="286232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List&lt;Widget&gt; queryAllWidgets()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List&lt;Widget&gt; widgets;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widgets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.getAllWidgets();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ServerErrorException(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widgets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 null) {</a:t>
            </a:r>
          </a:p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ServerErrorException(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"No widgets in database"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(Throwable)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return widgets;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5D84362-24D5-B0B5-5DFE-B2E8BCEBD884}"/>
              </a:ext>
            </a:extLst>
          </p:cNvPr>
          <p:cNvSpPr/>
          <p:nvPr/>
        </p:nvSpPr>
        <p:spPr bwMode="auto">
          <a:xfrm>
            <a:off x="3252976" y="4257449"/>
            <a:ext cx="2844120" cy="306467"/>
          </a:xfrm>
          <a:prstGeom prst="wedgeRoundRectCallout">
            <a:avLst>
              <a:gd name="adj1" fmla="val -63632"/>
              <a:gd name="adj2" fmla="val -466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Spring converts Java objects to JSON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F883B50-7F7C-F2B7-09B5-782431E9A5B3}"/>
              </a:ext>
            </a:extLst>
          </p:cNvPr>
          <p:cNvSpPr/>
          <p:nvPr/>
        </p:nvSpPr>
        <p:spPr bwMode="auto">
          <a:xfrm>
            <a:off x="-213851" y="3746671"/>
            <a:ext cx="1391282" cy="510778"/>
          </a:xfrm>
          <a:prstGeom prst="wedgeRoundRectCallout">
            <a:avLst>
              <a:gd name="adj1" fmla="val 57661"/>
              <a:gd name="adj2" fmla="val 7521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Sets default HTTP status 200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7B2DDF1-7DC7-3CE2-FD2B-B943C9F51289}"/>
              </a:ext>
            </a:extLst>
          </p:cNvPr>
          <p:cNvSpPr/>
          <p:nvPr/>
        </p:nvSpPr>
        <p:spPr bwMode="auto">
          <a:xfrm>
            <a:off x="7330847" y="3370415"/>
            <a:ext cx="1208843" cy="510778"/>
          </a:xfrm>
          <a:prstGeom prst="wedgeRoundRectCallout">
            <a:avLst>
              <a:gd name="adj1" fmla="val -84582"/>
              <a:gd name="adj2" fmla="val -4037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Sets HTTP status 500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F29B5C-A14F-CF68-181B-2A746956C5DC}"/>
              </a:ext>
            </a:extLst>
          </p:cNvPr>
          <p:cNvSpPr/>
          <p:nvPr/>
        </p:nvSpPr>
        <p:spPr bwMode="auto">
          <a:xfrm>
            <a:off x="4101557" y="1914674"/>
            <a:ext cx="2559983" cy="510778"/>
          </a:xfrm>
          <a:prstGeom prst="wedgeRoundRectCallout">
            <a:avLst>
              <a:gd name="adj1" fmla="val -69509"/>
              <a:gd name="adj2" fmla="val -150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Default content type of response is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application/json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6736A7A-5699-072E-7C9B-CC87EDB69AC2}"/>
              </a:ext>
            </a:extLst>
          </p:cNvPr>
          <p:cNvSpPr/>
          <p:nvPr/>
        </p:nvSpPr>
        <p:spPr bwMode="auto">
          <a:xfrm>
            <a:off x="7330847" y="3392488"/>
            <a:ext cx="1208843" cy="510778"/>
          </a:xfrm>
          <a:prstGeom prst="wedgeRoundRectCallout">
            <a:avLst>
              <a:gd name="adj1" fmla="val -86368"/>
              <a:gd name="adj2" fmla="val 4279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Sets HTTP status 500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6CDD8C0-D2F6-7F17-F371-E6AD8C461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43" y="4823649"/>
            <a:ext cx="7145640" cy="25391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[{"description": "Low Impact Widget", "id": 1, "price": 12.99, "gears": 2, "sprockets": 3}, …]</a:t>
            </a:r>
          </a:p>
        </p:txBody>
      </p:sp>
    </p:spTree>
    <p:extLst>
      <p:ext uri="{BB962C8B-B14F-4D97-AF65-F5344CB8AC3E}">
        <p14:creationId xmlns:p14="http://schemas.microsoft.com/office/powerpoint/2010/main" val="316004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B135E5-7736-619D-6B81-FA865EF0FA4D}"/>
              </a:ext>
            </a:extLst>
          </p:cNvPr>
          <p:cNvSpPr txBox="1">
            <a:spLocks/>
          </p:cNvSpPr>
          <p:nvPr/>
        </p:nvSpPr>
        <p:spPr bwMode="auto">
          <a:xfrm>
            <a:off x="250643" y="853898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500" kern="0" dirty="0"/>
              <a:t>For POST and PUT requests, add a JavaBean parameter with </a:t>
            </a:r>
            <a:r>
              <a:rPr lang="en-US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@RequestBody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Default response content type is 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application/json</a:t>
            </a:r>
            <a:endParaRPr lang="en-US" sz="1500" kern="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500" kern="0" dirty="0">
                <a:latin typeface="+mj-lt"/>
                <a:cs typeface="Courier New" panose="02070309020205020404" pitchFamily="49" charset="0"/>
              </a:rPr>
              <a:t>Wrap primitive return values in a JavaBean DTO to ensure response contains valid JSON</a:t>
            </a:r>
          </a:p>
          <a:p>
            <a:pPr lvl="1"/>
            <a:endParaRPr lang="en-US" sz="1500" kern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RESTful Service POST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8" y="1678214"/>
            <a:ext cx="6633952" cy="2942907"/>
          </a:xfrm>
          <a:noFill/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DatabaseRequestResult insertWidget(</a:t>
            </a:r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Widget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.insertWidget(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ServerErrorException(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"Error communicating with the warehouse database"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ServerWebInputException(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"can't insert widget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widget);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DatabaseRequestResult(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3CEBC4D-837C-7372-C2FF-C20263A0AADD}"/>
              </a:ext>
            </a:extLst>
          </p:cNvPr>
          <p:cNvSpPr/>
          <p:nvPr/>
        </p:nvSpPr>
        <p:spPr bwMode="auto">
          <a:xfrm>
            <a:off x="4859941" y="4067683"/>
            <a:ext cx="2034092" cy="510778"/>
          </a:xfrm>
          <a:prstGeom prst="wedgeRoundRectCallout">
            <a:avLst>
              <a:gd name="adj1" fmla="val -70889"/>
              <a:gd name="adj2" fmla="val -1970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Spring converts JavaBean DTO to valid JSON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564CFFE-6DE8-C1CB-B662-3AB8747E4A53}"/>
              </a:ext>
            </a:extLst>
          </p:cNvPr>
          <p:cNvSpPr/>
          <p:nvPr/>
        </p:nvSpPr>
        <p:spPr bwMode="auto">
          <a:xfrm>
            <a:off x="3455882" y="3413279"/>
            <a:ext cx="1699318" cy="306467"/>
          </a:xfrm>
          <a:prstGeom prst="wedgeRoundRectCallout">
            <a:avLst>
              <a:gd name="adj1" fmla="val -69912"/>
              <a:gd name="adj2" fmla="val 4983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Sets HTTP status 400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3326482-DF56-98A9-4DAC-8969558B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682" y="2391698"/>
            <a:ext cx="4063671" cy="600164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DatabaseRequestResult {</a:t>
            </a:r>
          </a:p>
          <a:p>
            <a:pPr algn="l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DatabaseRequestResult(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algn="l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int getRowCount() { … } 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F6D5425-A529-651E-4AAD-B81BFC308D3E}"/>
              </a:ext>
            </a:extLst>
          </p:cNvPr>
          <p:cNvSpPr/>
          <p:nvPr/>
        </p:nvSpPr>
        <p:spPr bwMode="auto">
          <a:xfrm>
            <a:off x="6911019" y="1746044"/>
            <a:ext cx="1915223" cy="510778"/>
          </a:xfrm>
          <a:prstGeom prst="wedgeRoundRectCallout">
            <a:avLst>
              <a:gd name="adj1" fmla="val -64417"/>
              <a:gd name="adj2" fmla="val 944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Data Transfer Object (DTO) class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40CA5E8D-C212-D872-B492-AB41E9BC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54" y="4161592"/>
            <a:ext cx="1494098" cy="26161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{ "rowCount": 1 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5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Model is a POJO</a:t>
            </a:r>
          </a:p>
          <a:p>
            <a:pPr lvl="1"/>
            <a:r>
              <a:rPr lang="en-US" dirty="0"/>
              <a:t>Not a Spring managed bean</a:t>
            </a:r>
          </a:p>
          <a:p>
            <a:r>
              <a:rPr lang="en-US" dirty="0"/>
              <a:t>An instance of this class will be returned by the service</a:t>
            </a:r>
          </a:p>
          <a:p>
            <a:pPr lvl="1"/>
            <a:r>
              <a:rPr lang="en-US" dirty="0"/>
              <a:t>Converted to JSON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0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Model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79" y="1031932"/>
            <a:ext cx="3308429" cy="2088318"/>
          </a:xfrm>
          <a:noFill/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BigDecimal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getters &amp; setters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19557C-3E0B-45D8-B850-5E959C89FDAE}"/>
              </a:ext>
            </a:extLst>
          </p:cNvPr>
          <p:cNvSpPr txBox="1">
            <a:spLocks/>
          </p:cNvSpPr>
          <p:nvPr/>
        </p:nvSpPr>
        <p:spPr bwMode="auto">
          <a:xfrm>
            <a:off x="4487667" y="1031932"/>
            <a:ext cx="3851944" cy="2088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Widget </a:t>
            </a: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Product {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kern="0" dirty="0">
                <a:solidFill>
                  <a:srgbClr val="0000C0"/>
                </a:solidFill>
                <a:latin typeface="Consolas" panose="020B0609020204030204" pitchFamily="49" charset="0"/>
              </a:rPr>
              <a:t>gears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kern="0" dirty="0">
                <a:solidFill>
                  <a:srgbClr val="0000C0"/>
                </a:solidFill>
                <a:latin typeface="Consolas" panose="020B0609020204030204" pitchFamily="49" charset="0"/>
              </a:rPr>
              <a:t>sprockets</a:t>
            </a: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endParaRPr lang="en-US" sz="1400" b="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kern="0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constructors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endParaRPr lang="en-US" sz="1400" kern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kern="0" dirty="0">
                <a:solidFill>
                  <a:srgbClr val="3F7F5F"/>
                </a:solidFill>
                <a:latin typeface="Consolas" panose="020B0609020204030204" pitchFamily="49" charset="0"/>
              </a:rPr>
              <a:t>// getters &amp; setters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400" b="1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94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could be packaged as a Web Application Archive (WAR) file </a:t>
            </a:r>
          </a:p>
          <a:p>
            <a:pPr lvl="1"/>
            <a:r>
              <a:rPr lang="en-US" dirty="0"/>
              <a:t>And deployed to a web server</a:t>
            </a:r>
          </a:p>
          <a:p>
            <a:r>
              <a:rPr lang="en-US" dirty="0"/>
              <a:t>A simpler approach uses a stand-alone application</a:t>
            </a:r>
          </a:p>
          <a:p>
            <a:r>
              <a:rPr lang="en-US" dirty="0"/>
              <a:t>Everything is packaged into an executable jar file</a:t>
            </a:r>
          </a:p>
          <a:p>
            <a:pPr lvl="1"/>
            <a:r>
              <a:rPr lang="en-US" dirty="0"/>
              <a:t>All the Java source </a:t>
            </a:r>
          </a:p>
          <a:p>
            <a:pPr lvl="1"/>
            <a:r>
              <a:rPr lang="en-US" dirty="0"/>
              <a:t>All the resource files</a:t>
            </a:r>
          </a:p>
          <a:p>
            <a:pPr lvl="1"/>
            <a:r>
              <a:rPr lang="en-US" dirty="0"/>
              <a:t>All the libraries the application depends on</a:t>
            </a:r>
          </a:p>
          <a:p>
            <a:r>
              <a:rPr lang="en-US" dirty="0"/>
              <a:t>The application class uses the good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r>
              <a:rPr lang="en-US" dirty="0"/>
              <a:t> method of the SpringApplication class</a:t>
            </a:r>
          </a:p>
        </p:txBody>
      </p:sp>
    </p:spTree>
    <p:extLst>
      <p:ext uri="{BB962C8B-B14F-4D97-AF65-F5344CB8AC3E}">
        <p14:creationId xmlns:p14="http://schemas.microsoft.com/office/powerpoint/2010/main" val="159929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9B3D3-78C8-47E8-401E-1501F72E0545}"/>
              </a:ext>
            </a:extLst>
          </p:cNvPr>
          <p:cNvSpPr txBox="1">
            <a:spLocks/>
          </p:cNvSpPr>
          <p:nvPr/>
        </p:nvSpPr>
        <p:spPr bwMode="auto">
          <a:xfrm>
            <a:off x="247189" y="856080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Annotate your application class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endParaRPr lang="en-US" dirty="0"/>
          </a:p>
          <a:p>
            <a:pPr lvl="1"/>
            <a:r>
              <a:rPr lang="en-US" dirty="0"/>
              <a:t>Enables Spring Boot autoconfiguration</a:t>
            </a:r>
          </a:p>
          <a:p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US" kern="0" dirty="0"/>
              <a:t> tells Spring Boot which Java packages contain Spring beans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kern="0" dirty="0">
                <a:latin typeface="+mj-lt"/>
                <a:cs typeface="Courier New" panose="02070309020205020404" pitchFamily="49" charset="0"/>
              </a:rPr>
              <a:t>Can be omitted if application class is in a parent package of all other Spring beans</a:t>
            </a:r>
          </a:p>
          <a:p>
            <a:pPr lvl="1"/>
            <a:endParaRPr lang="en-US" kern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57" y="2161416"/>
            <a:ext cx="6674086" cy="1497993"/>
          </a:xfrm>
          <a:noFill/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SpringBootApplication(scanBasePackages={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"com.techelly.productservice"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2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SpringApplication.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run(Application.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16B1D6F-3096-1312-9DD1-0BF31A68192F}"/>
              </a:ext>
            </a:extLst>
          </p:cNvPr>
          <p:cNvSpPr/>
          <p:nvPr/>
        </p:nvSpPr>
        <p:spPr bwMode="auto">
          <a:xfrm>
            <a:off x="6848644" y="2687213"/>
            <a:ext cx="1490400" cy="510778"/>
          </a:xfrm>
          <a:prstGeom prst="wedgeRoundRectCallout">
            <a:avLst>
              <a:gd name="adj1" fmla="val -46972"/>
              <a:gd name="adj2" fmla="val -9488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Courier New" panose="02070309020205020404" pitchFamily="49" charset="0"/>
              </a:rPr>
              <a:t>Can be a comma-separated list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8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9B3D3-78C8-47E8-401E-1501F72E0545}"/>
              </a:ext>
            </a:extLst>
          </p:cNvPr>
          <p:cNvSpPr txBox="1">
            <a:spLocks/>
          </p:cNvSpPr>
          <p:nvPr/>
        </p:nvSpPr>
        <p:spPr bwMode="auto">
          <a:xfrm>
            <a:off x="258619" y="872579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At application startup, Spring Boot reads configuration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dirty="0"/>
              <a:t> is Spring Boot’s main configuration file</a:t>
            </a:r>
          </a:p>
          <a:p>
            <a:pPr lvl="1"/>
            <a:r>
              <a:rPr lang="en-US" dirty="0"/>
              <a:t>You can override default settings for Spring</a:t>
            </a:r>
            <a:r>
              <a:rPr lang="en-US"/>
              <a:t>, Tomcat, </a:t>
            </a:r>
            <a:r>
              <a:rPr lang="en-US" dirty="0"/>
              <a:t>SLF4J, etc.</a:t>
            </a:r>
          </a:p>
          <a:p>
            <a:pPr lvl="1"/>
            <a:endParaRPr lang="en-US" kern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9F15C-1E24-45CF-828E-7CB9672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BF7-0021-4661-A4D8-B285B89E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28" y="1803680"/>
            <a:ext cx="6674086" cy="2796191"/>
          </a:xfrm>
          <a:noFill/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server.port = 8082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spring.database.url=jdbc:oracle:thin:@roifmrwinvm:1521/XE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spring.database.username=scott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spring.database.password=TIGER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spring.database.driver-class-name=oracle.jdbc.OracleDriver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logging.level.root=warn</a:t>
            </a:r>
            <a:endParaRPr lang="en-US" sz="12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C604E3D-2904-BB33-0E1C-69A009BEE8B3}"/>
              </a:ext>
            </a:extLst>
          </p:cNvPr>
          <p:cNvSpPr/>
          <p:nvPr/>
        </p:nvSpPr>
        <p:spPr bwMode="auto">
          <a:xfrm>
            <a:off x="3300919" y="3345413"/>
            <a:ext cx="1472599" cy="306467"/>
          </a:xfrm>
          <a:prstGeom prst="wedgeRoundRectCallout">
            <a:avLst>
              <a:gd name="adj1" fmla="val -67183"/>
              <a:gd name="adj2" fmla="val -90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Courier New" panose="02070309020205020404" pitchFamily="49" charset="0"/>
              </a:rPr>
              <a:t>Logging settings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C013633-5075-EC18-6D15-05EF132E4ACB}"/>
              </a:ext>
            </a:extLst>
          </p:cNvPr>
          <p:cNvSpPr/>
          <p:nvPr/>
        </p:nvSpPr>
        <p:spPr bwMode="auto">
          <a:xfrm>
            <a:off x="6649592" y="2319449"/>
            <a:ext cx="1642800" cy="510778"/>
          </a:xfrm>
          <a:prstGeom prst="wedgeRoundRectCallout">
            <a:avLst>
              <a:gd name="adj1" fmla="val -73269"/>
              <a:gd name="adj2" fmla="val 249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Courier New" panose="02070309020205020404" pitchFamily="49" charset="0"/>
              </a:rPr>
              <a:t>Database connection settings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C164698-CA70-9A5C-3353-A37C51A2A034}"/>
              </a:ext>
            </a:extLst>
          </p:cNvPr>
          <p:cNvSpPr/>
          <p:nvPr/>
        </p:nvSpPr>
        <p:spPr bwMode="auto">
          <a:xfrm>
            <a:off x="3167014" y="1907222"/>
            <a:ext cx="1182956" cy="306467"/>
          </a:xfrm>
          <a:prstGeom prst="wedgeRoundRectCallout">
            <a:avLst>
              <a:gd name="adj1" fmla="val -66224"/>
              <a:gd name="adj2" fmla="val -3380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cs typeface="Courier New" panose="02070309020205020404" pitchFamily="49" charset="0"/>
              </a:rPr>
              <a:t>Tomcat port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9D63CD-021B-4574-854C-D0601675E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31845"/>
              </p:ext>
            </p:extLst>
          </p:nvPr>
        </p:nvGraphicFramePr>
        <p:xfrm>
          <a:off x="1959257" y="1171971"/>
          <a:ext cx="5225487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22548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RESTful Web Services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Spring Boot?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Building RESTful Services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HTTP Response Codes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2976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8587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3377-055F-4BC2-98CD-A5F71605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DED9-73C1-488A-A6C2-77B63080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9" y="829723"/>
            <a:ext cx="5115131" cy="3437477"/>
          </a:xfrm>
        </p:spPr>
        <p:txBody>
          <a:bodyPr/>
          <a:lstStyle/>
          <a:p>
            <a:r>
              <a:rPr lang="en-US" dirty="0"/>
              <a:t>You can run the application from the command line: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you can run it using Maven: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Logging output will be displayed</a:t>
            </a:r>
          </a:p>
          <a:p>
            <a:r>
              <a:rPr lang="en-US" dirty="0"/>
              <a:t>The service should start quickly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E0E4C-6E21-405C-A0B9-6DA42F93DBEE}"/>
              </a:ext>
            </a:extLst>
          </p:cNvPr>
          <p:cNvSpPr txBox="1">
            <a:spLocks/>
          </p:cNvSpPr>
          <p:nvPr/>
        </p:nvSpPr>
        <p:spPr bwMode="auto">
          <a:xfrm>
            <a:off x="2036464" y="1478886"/>
            <a:ext cx="5420930" cy="345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-jar target/warehouse-rest-service-0.1.0.jar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E3D60B-06A1-42C9-AFB1-DD59608EB429}"/>
              </a:ext>
            </a:extLst>
          </p:cNvPr>
          <p:cNvSpPr txBox="1">
            <a:spLocks/>
          </p:cNvSpPr>
          <p:nvPr/>
        </p:nvSpPr>
        <p:spPr bwMode="auto">
          <a:xfrm>
            <a:off x="3349648" y="2599948"/>
            <a:ext cx="2444703" cy="345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mvnw spring-boot:run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0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3377-055F-4BC2-98CD-A5F71605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1" y="36729"/>
            <a:ext cx="7886700" cy="994172"/>
          </a:xfrm>
        </p:spPr>
        <p:txBody>
          <a:bodyPr/>
          <a:lstStyle/>
          <a:p>
            <a:r>
              <a:rPr lang="en-US" dirty="0"/>
              <a:t>Communicating with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DED9-73C1-488A-A6C2-77B63080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8" y="786382"/>
            <a:ext cx="8428652" cy="3920322"/>
          </a:xfrm>
        </p:spPr>
        <p:txBody>
          <a:bodyPr/>
          <a:lstStyle/>
          <a:p>
            <a:r>
              <a:rPr lang="en-US" dirty="0"/>
              <a:t>Once the application has started:</a:t>
            </a:r>
          </a:p>
          <a:p>
            <a:pPr lvl="1"/>
            <a:r>
              <a:rPr lang="en-US" dirty="0"/>
              <a:t>The service will be listening for requests</a:t>
            </a:r>
          </a:p>
          <a:p>
            <a:r>
              <a:rPr lang="en-US" dirty="0"/>
              <a:t>Use Insomnia to send a GET request to the web service:</a:t>
            </a:r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The body of the response will look like this:</a:t>
            </a:r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Send a request with a path parameter:</a:t>
            </a:r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Response body: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5C0BE3-27D3-45D8-8D3D-F7F99EEFBE23}"/>
              </a:ext>
            </a:extLst>
          </p:cNvPr>
          <p:cNvSpPr txBox="1">
            <a:spLocks/>
          </p:cNvSpPr>
          <p:nvPr/>
        </p:nvSpPr>
        <p:spPr bwMode="auto">
          <a:xfrm>
            <a:off x="2330847" y="1817520"/>
            <a:ext cx="4471987" cy="346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GET http://localhost:8080/</a:t>
            </a:r>
            <a:r>
              <a:rPr lang="en-US" sz="1400" dirty="0">
                <a:latin typeface="Consolas" panose="020B0609020204030204" pitchFamily="49" charset="0"/>
                <a:hlinkClick r:id="rId5"/>
              </a:rPr>
              <a:t>warehouse/widgets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0BAD51-1B61-4A0E-A8DF-72717A7A06E3}"/>
              </a:ext>
            </a:extLst>
          </p:cNvPr>
          <p:cNvSpPr txBox="1">
            <a:spLocks/>
          </p:cNvSpPr>
          <p:nvPr/>
        </p:nvSpPr>
        <p:spPr bwMode="auto">
          <a:xfrm>
            <a:off x="591038" y="2738967"/>
            <a:ext cx="8388668" cy="346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[ {"description":"Low Impact Widget", "id":1, "price":13, "gears":2, "sprockets":3}, ... 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F6B100-3057-4E17-8EEB-4571859C6B5F}"/>
              </a:ext>
            </a:extLst>
          </p:cNvPr>
          <p:cNvSpPr txBox="1">
            <a:spLocks/>
          </p:cNvSpPr>
          <p:nvPr/>
        </p:nvSpPr>
        <p:spPr bwMode="auto">
          <a:xfrm>
            <a:off x="2450117" y="3668844"/>
            <a:ext cx="4670511" cy="346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GET http://localhost:8080/warehouse/widgets/1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4C9C82-6E73-4D33-B1D8-FF1BF84FDED5}"/>
              </a:ext>
            </a:extLst>
          </p:cNvPr>
          <p:cNvSpPr txBox="1">
            <a:spLocks/>
          </p:cNvSpPr>
          <p:nvPr/>
        </p:nvSpPr>
        <p:spPr bwMode="auto">
          <a:xfrm>
            <a:off x="591038" y="4598721"/>
            <a:ext cx="7518191" cy="346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{"description":"Low Impact Widget", "id":1, "price":13, "gears":2, "sprockets":3}</a:t>
            </a:r>
            <a:endParaRPr lang="en-US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A9B0150-063B-4F49-9C70-B002FBE86249}"/>
              </a:ext>
            </a:extLst>
          </p:cNvPr>
          <p:cNvSpPr/>
          <p:nvPr/>
        </p:nvSpPr>
        <p:spPr bwMode="auto">
          <a:xfrm>
            <a:off x="7017045" y="1120733"/>
            <a:ext cx="2392311" cy="736600"/>
          </a:xfrm>
          <a:prstGeom prst="wedgeRoundRectCallout">
            <a:avLst>
              <a:gd name="adj1" fmla="val -76441"/>
              <a:gd name="adj2" fmla="val 446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The port can be set in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server.port = 8080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Path Parameters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inject variables in the URL path into a method parameter: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 of path handled by the above method: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2124584" y="1795256"/>
            <a:ext cx="4894831" cy="64633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"/widgets/{id}"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Widget queryForWidget(</a:t>
            </a:r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124584" y="3290127"/>
            <a:ext cx="4441069" cy="30777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http://localhost:8080/warehouse/widgets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/42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90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parameters in the URL can be injected into method parameters: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Example of URL handled by the above method:</a:t>
            </a:r>
          </a:p>
          <a:p>
            <a:endParaRPr lang="en-US" dirty="0"/>
          </a:p>
          <a:p>
            <a:r>
              <a:rPr lang="en-US" dirty="0"/>
              <a:t>By default, query parameters are required</a:t>
            </a:r>
          </a:p>
          <a:p>
            <a:pPr lvl="1"/>
            <a:r>
              <a:rPr lang="en-US" dirty="0"/>
              <a:t>To make a parameter optional,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required=false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9502CA-FAEE-4D58-9960-A8B60112B8BD}"/>
              </a:ext>
            </a:extLst>
          </p:cNvPr>
          <p:cNvSpPr txBox="1">
            <a:spLocks/>
          </p:cNvSpPr>
          <p:nvPr/>
        </p:nvSpPr>
        <p:spPr bwMode="auto">
          <a:xfrm>
            <a:off x="1620287" y="2043948"/>
            <a:ext cx="5776205" cy="878144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200" kern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GetMapping(</a:t>
            </a:r>
            <a:r>
              <a:rPr lang="en-US" sz="1200" kern="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kern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 List&lt;Widget&gt; queryAllWidgets(</a:t>
            </a: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@RequestParam String sortBy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F191F3-FEEA-4DF3-8D58-64B7939CC2FA}"/>
              </a:ext>
            </a:extLst>
          </p:cNvPr>
          <p:cNvSpPr txBox="1">
            <a:spLocks/>
          </p:cNvSpPr>
          <p:nvPr/>
        </p:nvSpPr>
        <p:spPr bwMode="auto">
          <a:xfrm>
            <a:off x="1620287" y="3540414"/>
            <a:ext cx="5400548" cy="34600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http://localhost:8080/</a:t>
            </a:r>
            <a:r>
              <a:rPr lang="en-US" sz="1400" dirty="0">
                <a:latin typeface="Consolas" panose="020B0609020204030204" pitchFamily="49" charset="0"/>
                <a:hlinkClick r:id="rId5"/>
              </a:rPr>
              <a:t>warehouse/widgets</a:t>
            </a:r>
            <a:r>
              <a:rPr lang="en-US" sz="1400" b="1" dirty="0">
                <a:latin typeface="Consolas" panose="020B0609020204030204" pitchFamily="49" charset="0"/>
                <a:hlinkClick r:id="rId5"/>
              </a:rPr>
              <a:t>?sortBy=price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  <a:endParaRPr lang="en-US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C2B97F-8DAA-0769-80DE-2B74CB14C6B9}"/>
              </a:ext>
            </a:extLst>
          </p:cNvPr>
          <p:cNvSpPr txBox="1">
            <a:spLocks/>
          </p:cNvSpPr>
          <p:nvPr/>
        </p:nvSpPr>
        <p:spPr bwMode="auto">
          <a:xfrm>
            <a:off x="1724711" y="4497029"/>
            <a:ext cx="6585123" cy="70615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Tahoma" pitchFamily="34" charset="0"/>
              <a:buNone/>
            </a:pPr>
            <a:r>
              <a:rPr lang="en-US" sz="1200" kern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GetMapping(</a:t>
            </a:r>
            <a:r>
              <a:rPr lang="en-US" sz="1200" kern="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kern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 List&lt;Widget&gt; queryAllWidgets(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    @RequestParam(required=false, defaultValue="price") String sortCol</a:t>
            </a:r>
            <a:r>
              <a:rPr 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69584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and Query parameters can be used 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dirty="0"/>
              <a:t>All simple types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dirty="0"/>
              <a:t>, …)</a:t>
            </a:r>
          </a:p>
          <a:p>
            <a:r>
              <a:rPr lang="en-US" dirty="0"/>
              <a:t>Other types can be handled using a custom type converter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4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JSON is the standard format used with REST services</a:t>
            </a:r>
          </a:p>
          <a:p>
            <a:r>
              <a:rPr lang="en-US" dirty="0"/>
              <a:t>Spring handles both JSON and XML data</a:t>
            </a:r>
          </a:p>
          <a:p>
            <a:pPr lvl="1"/>
            <a:r>
              <a:rPr lang="en-US" dirty="0"/>
              <a:t>Will marshal data to/from Java classes based on type of data</a:t>
            </a:r>
          </a:p>
          <a:p>
            <a:r>
              <a:rPr lang="en-US" dirty="0"/>
              <a:t>Client tells service the request data format by sending HTTP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Client says “This is the type of data </a:t>
            </a:r>
            <a:r>
              <a:rPr lang="en-US" i="1" dirty="0">
                <a:latin typeface="Century Schoolbook" panose="02040604050505020304" pitchFamily="18" charset="0"/>
              </a:rPr>
              <a:t>I</a:t>
            </a:r>
            <a:r>
              <a:rPr lang="en-US" dirty="0"/>
              <a:t> am sending to </a:t>
            </a:r>
            <a:r>
              <a:rPr lang="en-US" i="1" dirty="0">
                <a:latin typeface="Century Schoolbook" panose="02040604050505020304" pitchFamily="18" charset="0"/>
              </a:rPr>
              <a:t>you</a:t>
            </a:r>
            <a:r>
              <a:rPr lang="en-US" i="1" dirty="0">
                <a:latin typeface="+mj-lt"/>
              </a:rPr>
              <a:t>”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Content-type: application/json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Content-type: application/xml </a:t>
            </a:r>
          </a:p>
          <a:p>
            <a:r>
              <a:rPr lang="en-US" dirty="0"/>
              <a:t>Client tells service desired response data format by sending HTTP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Client says “This is the type of data I want </a:t>
            </a:r>
            <a:r>
              <a:rPr lang="en-US" i="1" dirty="0">
                <a:latin typeface="Century Schoolbook" panose="02040604050505020304" pitchFamily="18" charset="0"/>
              </a:rPr>
              <a:t>you</a:t>
            </a:r>
            <a:r>
              <a:rPr lang="en-US" dirty="0"/>
              <a:t> to send to </a:t>
            </a:r>
            <a:r>
              <a:rPr lang="en-US" i="1" dirty="0">
                <a:latin typeface="Century Schoolbook" panose="02040604050505020304" pitchFamily="18" charset="0"/>
              </a:rPr>
              <a:t>me</a:t>
            </a:r>
            <a:r>
              <a:rPr lang="en-US" i="1" dirty="0">
                <a:latin typeface="+mj-lt"/>
              </a:rPr>
              <a:t>”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Service will automatically send data in the correct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Accept: application/json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Accept: application/xml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8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3673-02E5-4A03-A1CD-A0207A63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Accept Header in Insomnia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CF559-01E4-7403-82BD-0E765408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5" y="968137"/>
            <a:ext cx="8071200" cy="361544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B0FD917-B09E-2CD3-5AAE-5FFAC80F9051}"/>
              </a:ext>
            </a:extLst>
          </p:cNvPr>
          <p:cNvSpPr/>
          <p:nvPr/>
        </p:nvSpPr>
        <p:spPr bwMode="auto">
          <a:xfrm>
            <a:off x="1952985" y="2525187"/>
            <a:ext cx="2584800" cy="705600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3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or 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method will produce XML or JSON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/>
              <a:t> header value</a:t>
            </a:r>
          </a:p>
          <a:p>
            <a:r>
              <a:rPr lang="en-US" dirty="0"/>
              <a:t>JavaBeans are converted to XML using the Jakarta XML Binding (JAXB) API</a:t>
            </a:r>
          </a:p>
          <a:p>
            <a:pPr lvl="1"/>
            <a:r>
              <a:rPr lang="en-US" dirty="0"/>
              <a:t>If you use Spring’s default JAXB implementation (the Jackson library), JavaBeans don’t require any modification</a:t>
            </a:r>
          </a:p>
          <a:p>
            <a:pPr lvl="1"/>
            <a:r>
              <a:rPr lang="en-US" dirty="0"/>
              <a:t>If you use a different JAXB implementation, you may need to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@XmlRootElement</a:t>
            </a:r>
            <a:r>
              <a:rPr lang="en-US" dirty="0"/>
              <a:t> to JavaBeans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Converting JavaBeans to JSON doesn’t require any configuration: it just works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0F0DBAB-4BE0-4202-A789-A8AD365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8" y="2931439"/>
            <a:ext cx="5032215" cy="120032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"/widgets/{id}"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produces={ MediaType.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APPLICATION_JSON_VALUE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MediaType.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APPLICATION_XML_VALUE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Widget queryForWidget(</a:t>
            </a:r>
            <a:r>
              <a:rPr lang="en-US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CE2C12-6737-A2DF-982C-01C92674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305" y="3040486"/>
            <a:ext cx="1997592" cy="83099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@XmlRootElement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Widget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9E7DE9D-379B-C717-78F5-AF4379E3DE12}"/>
              </a:ext>
            </a:extLst>
          </p:cNvPr>
          <p:cNvSpPr/>
          <p:nvPr/>
        </p:nvSpPr>
        <p:spPr bwMode="auto">
          <a:xfrm>
            <a:off x="6693604" y="2420661"/>
            <a:ext cx="1443127" cy="510778"/>
          </a:xfrm>
          <a:prstGeom prst="wedgeRoundRectCallout">
            <a:avLst>
              <a:gd name="adj1" fmla="val -42282"/>
              <a:gd name="adj2" fmla="val 7993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Not required for Jackson library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87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or XML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method will accept JSON or XML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/>
              <a:t> header:</a:t>
            </a:r>
          </a:p>
          <a:p>
            <a:pPr lvl="1"/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07699" y="2175438"/>
            <a:ext cx="6559185" cy="20313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"/widget"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consumes={ 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APPLICATION_JSON_VALUE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APPLICATION_XML_VALUE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produces={ 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APPLICATION_JSON_VALUE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MediaType.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APPLICATION_XML_VALUE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Widget addWidget (</a:t>
            </a:r>
            <a:r>
              <a:rPr lang="en-US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Widget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dao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.insertWidget(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795375" y="3612031"/>
            <a:ext cx="332810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dirty="0">
                <a:latin typeface="+mj-lt"/>
              </a:rPr>
              <a:t>Widget parameter will be created from JSON or XML data in the body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198157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0E417-6B30-4A20-9030-59FCA497B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18579"/>
            <a:ext cx="7479632" cy="3773741"/>
          </a:xfrm>
        </p:spPr>
        <p:txBody>
          <a:bodyPr/>
          <a:lstStyle/>
          <a:p>
            <a:r>
              <a:rPr lang="en-US" dirty="0"/>
              <a:t>Please refer to your Exercise Manual to complete this exercise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C7874B-70C9-4906-AA82-2144841CB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1.2: Creating a </a:t>
            </a:r>
            <a:r>
              <a:rPr lang="en-US"/>
              <a:t>RESTful API </a:t>
            </a:r>
            <a:endParaRPr lang="en-US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3B88D1C6-5C84-4A4F-9142-7C116EE3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20" y="701873"/>
            <a:ext cx="8066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0282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vs. Web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are meant for use by human users</a:t>
            </a:r>
          </a:p>
          <a:p>
            <a:pPr lvl="1"/>
            <a:r>
              <a:rPr lang="en-US" dirty="0"/>
              <a:t>Visual representation of information, interactive</a:t>
            </a:r>
          </a:p>
          <a:p>
            <a:pPr lvl="1"/>
            <a:r>
              <a:rPr lang="en-US" dirty="0"/>
              <a:t>Multiple steps (often stateful)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6" y="2386562"/>
            <a:ext cx="2875678" cy="2483094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67" y="2386562"/>
            <a:ext cx="2594781" cy="2480128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1100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DDEE2D-959C-4B66-85B5-2B6BAA25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32352"/>
              </p:ext>
            </p:extLst>
          </p:nvPr>
        </p:nvGraphicFramePr>
        <p:xfrm>
          <a:off x="1959257" y="1171971"/>
          <a:ext cx="5225487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22548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RESTful Web Services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Spring Boot?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Building RESTful Services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HTTP Response Codes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2976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18413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A485-F87B-40F4-8C11-0625C79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09AA-93FC-49FA-9E29-DB3DB45E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3678"/>
            <a:ext cx="8624726" cy="2109009"/>
          </a:xfrm>
        </p:spPr>
        <p:txBody>
          <a:bodyPr/>
          <a:lstStyle/>
          <a:p>
            <a:r>
              <a:rPr lang="en-US" dirty="0"/>
              <a:t>The HTTP protocol defines meaningful status codes</a:t>
            </a:r>
          </a:p>
          <a:p>
            <a:pPr lvl="1"/>
            <a:r>
              <a:rPr lang="en-US" dirty="0"/>
              <a:t>Which can be returned from a RESTful service</a:t>
            </a:r>
          </a:p>
          <a:p>
            <a:r>
              <a:rPr lang="en-US" dirty="0"/>
              <a:t>Using status codes can help service consumers</a:t>
            </a:r>
          </a:p>
          <a:p>
            <a:pPr lvl="1"/>
            <a:r>
              <a:rPr lang="en-US" dirty="0"/>
              <a:t>Determine how to understand the service response</a:t>
            </a:r>
          </a:p>
          <a:p>
            <a:pPr lvl="1"/>
            <a:r>
              <a:rPr lang="en-US" dirty="0"/>
              <a:t>Especially when errors occur</a:t>
            </a:r>
          </a:p>
          <a:p>
            <a:r>
              <a:rPr lang="en-US" dirty="0"/>
              <a:t>What is status code 418?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A0CEC-CF7E-4375-98CB-B3F478AF918C}"/>
              </a:ext>
            </a:extLst>
          </p:cNvPr>
          <p:cNvSpPr txBox="1"/>
          <p:nvPr/>
        </p:nvSpPr>
        <p:spPr>
          <a:xfrm>
            <a:off x="317957" y="4366648"/>
            <a:ext cx="472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hlinkClick r:id="rId3"/>
              </a:rPr>
              <a:t>https://en.wikipedia.org/wiki/List_of_HTTP_status_codes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85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44C-036E-4D30-B47A-11C789A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1245-6334-45C4-BD72-80DC3187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01882" cy="3263504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200 OK				Response to a successful request</a:t>
            </a:r>
          </a:p>
          <a:p>
            <a:r>
              <a:rPr lang="en-US" sz="1500" dirty="0"/>
              <a:t>201 Created				Response to POST that results in a resource creation</a:t>
            </a:r>
          </a:p>
          <a:p>
            <a:r>
              <a:rPr lang="en-US" sz="1500" dirty="0"/>
              <a:t>204 No Content			Response to a successful request that does not return a body</a:t>
            </a:r>
          </a:p>
          <a:p>
            <a:r>
              <a:rPr lang="en-US" sz="1500" dirty="0"/>
              <a:t>400 Bad Request			The request was malformed</a:t>
            </a:r>
          </a:p>
          <a:p>
            <a:r>
              <a:rPr lang="en-US" sz="1500" dirty="0"/>
              <a:t>401 Unauthorized			Either invalid or missing authentication details in request</a:t>
            </a:r>
          </a:p>
          <a:p>
            <a:r>
              <a:rPr lang="en-US" sz="1500" dirty="0"/>
              <a:t>403 Forbidden				User does not have access to the requested resource</a:t>
            </a:r>
          </a:p>
          <a:p>
            <a:r>
              <a:rPr lang="en-US" sz="1500" dirty="0"/>
              <a:t>404 Not Found				We’ve all been here before</a:t>
            </a:r>
          </a:p>
          <a:p>
            <a:r>
              <a:rPr lang="en-US" sz="1500" dirty="0"/>
              <a:t>405 Method Not Allowed		The HTTP method is not allowed for this user</a:t>
            </a:r>
          </a:p>
          <a:p>
            <a:r>
              <a:rPr lang="en-US" sz="1500" dirty="0"/>
              <a:t>410 Gone				The resource is no longer available</a:t>
            </a:r>
          </a:p>
          <a:p>
            <a:r>
              <a:rPr lang="en-US" sz="1500" dirty="0"/>
              <a:t>418 ?</a:t>
            </a:r>
          </a:p>
        </p:txBody>
      </p:sp>
    </p:spTree>
    <p:extLst>
      <p:ext uri="{BB962C8B-B14F-4D97-AF65-F5344CB8AC3E}">
        <p14:creationId xmlns:p14="http://schemas.microsoft.com/office/powerpoint/2010/main" val="3463992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A46-86E4-4650-96D0-7439E84D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Status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C4F-039E-485C-87C6-DD3E4BE3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communicate to the RESTful client </a:t>
            </a:r>
          </a:p>
          <a:p>
            <a:pPr lvl="1"/>
            <a:r>
              <a:rPr lang="en-US" dirty="0"/>
              <a:t>When an exceptional event occurs</a:t>
            </a:r>
          </a:p>
          <a:p>
            <a:pPr lvl="1"/>
            <a:r>
              <a:rPr lang="en-US" dirty="0"/>
              <a:t>When some special behavior is required</a:t>
            </a:r>
          </a:p>
          <a:p>
            <a:r>
              <a:rPr lang="en-US" dirty="0"/>
              <a:t>Many status codes represent situations that are worth handling with a special response</a:t>
            </a:r>
          </a:p>
          <a:p>
            <a:r>
              <a:rPr lang="en-US" dirty="0"/>
              <a:t>Many widely used APIs are using them</a:t>
            </a:r>
          </a:p>
          <a:p>
            <a:pPr lvl="1"/>
            <a:r>
              <a:rPr lang="en-US" dirty="0"/>
              <a:t>A convention is being created</a:t>
            </a:r>
          </a:p>
          <a:p>
            <a:pPr lvl="1"/>
            <a:r>
              <a:rPr lang="en-US" dirty="0"/>
              <a:t>Following that convention makes it easier for users of your RESTful service</a:t>
            </a:r>
          </a:p>
          <a:p>
            <a:pPr lvl="1"/>
            <a:r>
              <a:rPr lang="en-US" dirty="0">
                <a:hlinkClick r:id="rId3"/>
              </a:rPr>
              <a:t>https://gist.github.com/vkostyukov/32c84c0c01789425c29a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094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BCD8-BAAD-4553-9256-8E02B93C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Status Should I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4574-A995-4060-B3F2-011972F0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9" y="829723"/>
            <a:ext cx="8624726" cy="826549"/>
          </a:xfrm>
        </p:spPr>
        <p:txBody>
          <a:bodyPr/>
          <a:lstStyle/>
          <a:p>
            <a:r>
              <a:rPr lang="en-US" dirty="0"/>
              <a:t>The following flowcharts answer this question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3"/>
              </a:rPr>
              <a:t>https://www.codetinkerer.com/2015/12/04/choosing-an-http-status-code.html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D1B3-FA77-4B90-871B-5E7DB5C93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95" y="1488412"/>
            <a:ext cx="5442575" cy="30604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553262-C478-46D0-A5FE-0FABEC084E98}"/>
              </a:ext>
            </a:extLst>
          </p:cNvPr>
          <p:cNvSpPr txBox="1">
            <a:spLocks/>
          </p:cNvSpPr>
          <p:nvPr/>
        </p:nvSpPr>
        <p:spPr bwMode="auto">
          <a:xfrm>
            <a:off x="237920" y="1585240"/>
            <a:ext cx="2725200" cy="173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The flowcharts for each category of response are too big to fit on these slides</a:t>
            </a:r>
          </a:p>
          <a:p>
            <a:r>
              <a:rPr lang="en-US" kern="0" dirty="0"/>
              <a:t>Visit the above URL to see them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145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50A7B-0919-4F32-8C2F-5D25DA2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your Exercise Manual to complete this 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AF6AD-CA79-426C-A039-0D06E1D1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1.3: Which Status Code to Use?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A6933783-1E55-4447-9928-AACEC755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323" y="713369"/>
            <a:ext cx="80663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24679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A00-BF78-4BEC-BF82-03D92AF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Return a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A702-05D5-4B77-8671-0D4AA2F5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35" y="1139825"/>
            <a:ext cx="8624726" cy="3050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main methods for returning an HTTP status code response</a:t>
            </a:r>
          </a:p>
          <a:p>
            <a:pPr marL="573088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dirty="0"/>
              <a:t> object that wraps the Java object being returned</a:t>
            </a:r>
          </a:p>
          <a:p>
            <a:pPr marL="787400" lvl="2" indent="-212725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ResponseEntity.status()</a:t>
            </a:r>
            <a:r>
              <a:rPr lang="en-US" dirty="0"/>
              <a:t> to set the HTTP response status code</a:t>
            </a:r>
          </a:p>
          <a:p>
            <a:pPr marL="573088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Throw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ResponseStatusException</a:t>
            </a:r>
            <a:r>
              <a:rPr lang="en-US" dirty="0"/>
              <a:t> or one of its subclasses</a:t>
            </a:r>
          </a:p>
          <a:p>
            <a:pPr marL="787400" lvl="2" indent="-212725"/>
            <a:r>
              <a:rPr lang="en-US" dirty="0"/>
              <a:t>All subclasses set the HTTP status code and provide an error message</a:t>
            </a:r>
          </a:p>
          <a:p>
            <a:pPr marL="787400" lvl="2" indent="-21272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ServerErrorException</a:t>
            </a:r>
            <a:r>
              <a:rPr lang="en-US" dirty="0"/>
              <a:t> (code 500),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ServerWebInputException</a:t>
            </a:r>
            <a:r>
              <a:rPr lang="en-US" dirty="0"/>
              <a:t> (code 400)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dirty="0"/>
              <a:t> uses the </a:t>
            </a:r>
            <a:r>
              <a:rPr lang="en-US" i="1" dirty="0">
                <a:latin typeface="Century Schoolbook" panose="02040604050505020304" pitchFamily="18" charset="0"/>
              </a:rPr>
              <a:t>Builder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Builder pattern allows the construction of complex objects step by step</a:t>
            </a:r>
          </a:p>
          <a:p>
            <a:pPr lvl="1"/>
            <a:r>
              <a:rPr lang="en-US" dirty="0"/>
              <a:t>Avoids constructors with long parameter lists</a:t>
            </a:r>
          </a:p>
          <a:p>
            <a:pPr lvl="1"/>
            <a:r>
              <a:rPr lang="en-US" dirty="0"/>
              <a:t>Can provide default values for an object’s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4009658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C9E-1CE7-49FF-A418-ADA8F5B9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8" y="-31496"/>
            <a:ext cx="7886700" cy="994172"/>
          </a:xfrm>
        </p:spPr>
        <p:txBody>
          <a:bodyPr/>
          <a:lstStyle/>
          <a:p>
            <a:r>
              <a:rPr lang="en-US" dirty="0"/>
              <a:t>Example of Builder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0522-57ED-455A-96DF-BFE7CF5A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9" y="829723"/>
            <a:ext cx="3671681" cy="3697205"/>
          </a:xfrm>
        </p:spPr>
        <p:txBody>
          <a:bodyPr/>
          <a:lstStyle/>
          <a:p>
            <a:r>
              <a:rPr lang="en-US" dirty="0"/>
              <a:t>Instead of a constructor with many parameters:</a:t>
            </a:r>
          </a:p>
          <a:p>
            <a:r>
              <a:rPr lang="en-US" dirty="0"/>
              <a:t>Use the Builder pattern: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DAD5BA4-3D27-4A8F-A14F-93B585BF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75" y="1912349"/>
            <a:ext cx="4460927" cy="250837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UserBuilder 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"No 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"No email"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"No address"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UserBuilder setName(String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UserBuilder setEmail(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UserBuilder setAddress(String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build() {</a:t>
            </a:r>
          </a:p>
          <a:p>
            <a:pPr algn="l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939D79B-C4B8-8146-8167-A3151D479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212" y="3027881"/>
            <a:ext cx="3484800" cy="93871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UserBuilder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UserBuilder();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"Lin"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.setAddress(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"1 Oak 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.setEmail(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"lin@wxyz.me"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.build();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29662F0-58AA-48A1-C045-96D9E44BBACD}"/>
              </a:ext>
            </a:extLst>
          </p:cNvPr>
          <p:cNvSpPr/>
          <p:nvPr/>
        </p:nvSpPr>
        <p:spPr bwMode="auto">
          <a:xfrm>
            <a:off x="6789600" y="2201599"/>
            <a:ext cx="1531889" cy="370151"/>
          </a:xfrm>
          <a:prstGeom prst="wedgeRoundRectCallout">
            <a:avLst>
              <a:gd name="adj1" fmla="val -42211"/>
              <a:gd name="adj2" fmla="val -8491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Oops! Arguments in wrong order.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D0C7DFB-D631-EDA7-0409-F02101BA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600" y="950355"/>
            <a:ext cx="4762447" cy="110799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String email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"Lin"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"1 Oak 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"lin@wxyz.me"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544242B-E164-BE12-3925-985A67A6730D}"/>
              </a:ext>
            </a:extLst>
          </p:cNvPr>
          <p:cNvSpPr/>
          <p:nvPr/>
        </p:nvSpPr>
        <p:spPr bwMode="auto">
          <a:xfrm>
            <a:off x="3902400" y="2244589"/>
            <a:ext cx="1376879" cy="370151"/>
          </a:xfrm>
          <a:prstGeom prst="wedgeRoundRectCallout">
            <a:avLst>
              <a:gd name="adj1" fmla="val -80282"/>
              <a:gd name="adj2" fmla="val -2850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Properties have default values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2A13448-4CF8-AC82-2148-94FD27F2F50E}"/>
              </a:ext>
            </a:extLst>
          </p:cNvPr>
          <p:cNvSpPr/>
          <p:nvPr/>
        </p:nvSpPr>
        <p:spPr bwMode="auto">
          <a:xfrm>
            <a:off x="5127389" y="3497240"/>
            <a:ext cx="1445223" cy="370151"/>
          </a:xfrm>
          <a:prstGeom prst="wedgeRoundRectCallout">
            <a:avLst>
              <a:gd name="adj1" fmla="val 60080"/>
              <a:gd name="adj2" fmla="val -226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Order of setter calls doesn’t matter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CDB9546-44B5-21BC-5B8B-8D0FB8102B30}"/>
              </a:ext>
            </a:extLst>
          </p:cNvPr>
          <p:cNvSpPr/>
          <p:nvPr/>
        </p:nvSpPr>
        <p:spPr bwMode="auto">
          <a:xfrm>
            <a:off x="7040502" y="4089322"/>
            <a:ext cx="1631545" cy="370151"/>
          </a:xfrm>
          <a:prstGeom prst="wedgeRoundRectCallout">
            <a:avLst>
              <a:gd name="adj1" fmla="val -50518"/>
              <a:gd name="adj2" fmla="val -907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Call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build()</a:t>
            </a:r>
            <a:r>
              <a:rPr lang="en-US" sz="1100" dirty="0">
                <a:solidFill>
                  <a:schemeClr val="tx1"/>
                </a:solidFill>
              </a:rPr>
              <a:t> instead of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100" dirty="0">
                <a:solidFill>
                  <a:schemeClr val="tx1"/>
                </a:solidFill>
              </a:rPr>
              <a:t> constructor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61B9A28-E470-0D2C-01E6-56EA6DED8860}"/>
              </a:ext>
            </a:extLst>
          </p:cNvPr>
          <p:cNvSpPr/>
          <p:nvPr/>
        </p:nvSpPr>
        <p:spPr bwMode="auto">
          <a:xfrm>
            <a:off x="2652359" y="2950936"/>
            <a:ext cx="1598397" cy="370151"/>
          </a:xfrm>
          <a:prstGeom prst="wedgeRoundRectCallout">
            <a:avLst>
              <a:gd name="adj1" fmla="val -82953"/>
              <a:gd name="adj2" fmla="val 142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Returns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dirty="0">
                <a:solidFill>
                  <a:schemeClr val="tx1"/>
                </a:solidFill>
              </a:rPr>
              <a:t> so calls can be chained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F6AE5D-2F6F-A032-3AC7-1D77A9A462FF}"/>
              </a:ext>
            </a:extLst>
          </p:cNvPr>
          <p:cNvSpPr/>
          <p:nvPr/>
        </p:nvSpPr>
        <p:spPr bwMode="auto">
          <a:xfrm>
            <a:off x="3857523" y="4229073"/>
            <a:ext cx="1376879" cy="370151"/>
          </a:xfrm>
          <a:prstGeom prst="wedgeRoundRectCallout">
            <a:avLst>
              <a:gd name="adj1" fmla="val -69948"/>
              <a:gd name="adj2" fmla="val -4601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build()</a:t>
            </a:r>
            <a:r>
              <a:rPr lang="en-US" sz="1100" dirty="0">
                <a:solidFill>
                  <a:schemeClr val="tx1"/>
                </a:solidFill>
              </a:rPr>
              <a:t> creates a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100" dirty="0">
                <a:solidFill>
                  <a:schemeClr val="tx1"/>
                </a:solidFill>
              </a:rPr>
              <a:t> 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C9E-1CE7-49FF-A418-ADA8F5B9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113133"/>
            <a:ext cx="7886700" cy="994172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0522-57ED-455A-96DF-BFE7CF5A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32" y="1007183"/>
            <a:ext cx="7886700" cy="3263504"/>
          </a:xfrm>
        </p:spPr>
        <p:txBody>
          <a:bodyPr>
            <a:normAutofit/>
          </a:bodyPr>
          <a:lstStyle/>
          <a:p>
            <a:r>
              <a:rPr lang="en-US" sz="1600" dirty="0"/>
              <a:t>RESTful methods can return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600" dirty="0"/>
              <a:t> instead of a JavaBean</a:t>
            </a:r>
          </a:p>
          <a:p>
            <a:pPr lvl="1"/>
            <a:r>
              <a:rPr lang="en-US" sz="1600" dirty="0"/>
              <a:t>Allows you to set response’s HTTP status and headers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DAD5BA4-3D27-4A8F-A14F-93B585BF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71" y="1578185"/>
            <a:ext cx="5854657" cy="28931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ResponseEntity&lt;List&lt;Widget&gt;&gt;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queryAllWidgets()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List&lt;Widget&gt;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widgets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.getAllWidgets();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ResponseEntity&lt;List&lt;Widget&gt;&gt; response;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widgets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response 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ResponseEntity.status(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.body(widgets)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{</a:t>
            </a:r>
          </a:p>
          <a:p>
            <a:pPr lvl="0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response =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ResponseEntity.status(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NO_CONTENT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.build()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 response;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E0954CD-C2E3-02A4-033F-4D3D27BF44D2}"/>
              </a:ext>
            </a:extLst>
          </p:cNvPr>
          <p:cNvSpPr/>
          <p:nvPr/>
        </p:nvSpPr>
        <p:spPr bwMode="auto">
          <a:xfrm>
            <a:off x="237920" y="2201599"/>
            <a:ext cx="1527760" cy="370151"/>
          </a:xfrm>
          <a:prstGeom prst="wedgeRoundRectCallout">
            <a:avLst>
              <a:gd name="adj1" fmla="val 58292"/>
              <a:gd name="adj2" fmla="val -9464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Method returns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24B1D74-EA7E-8412-F1E6-DA4D954CE221}"/>
              </a:ext>
            </a:extLst>
          </p:cNvPr>
          <p:cNvSpPr/>
          <p:nvPr/>
        </p:nvSpPr>
        <p:spPr bwMode="auto">
          <a:xfrm>
            <a:off x="5631454" y="2268784"/>
            <a:ext cx="1698146" cy="370151"/>
          </a:xfrm>
          <a:prstGeom prst="wedgeRoundRectCallout">
            <a:avLst>
              <a:gd name="adj1" fmla="val -79272"/>
              <a:gd name="adj2" fmla="val 7069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Sets status and returns a 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BodyBuilder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DE363C4-A77B-C0DC-C9EC-ECF03DFDF84E}"/>
              </a:ext>
            </a:extLst>
          </p:cNvPr>
          <p:cNvSpPr/>
          <p:nvPr/>
        </p:nvSpPr>
        <p:spPr bwMode="auto">
          <a:xfrm>
            <a:off x="5631454" y="3892920"/>
            <a:ext cx="1527760" cy="370151"/>
          </a:xfrm>
          <a:prstGeom prst="wedgeRoundRectCallout">
            <a:avLst>
              <a:gd name="adj1" fmla="val -64711"/>
              <a:gd name="adj2" fmla="val -440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Builds response with an empty body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2485E61-9C4A-B7ED-C29D-2BA0D40F43B9}"/>
              </a:ext>
            </a:extLst>
          </p:cNvPr>
          <p:cNvSpPr/>
          <p:nvPr/>
        </p:nvSpPr>
        <p:spPr bwMode="auto">
          <a:xfrm>
            <a:off x="6181058" y="3017246"/>
            <a:ext cx="1527760" cy="370151"/>
          </a:xfrm>
          <a:prstGeom prst="wedgeRoundRectCallout">
            <a:avLst>
              <a:gd name="adj1" fmla="val -70838"/>
              <a:gd name="adj2" fmla="val -3628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Builds response body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61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C9E-1CE7-49FF-A418-ADA8F5B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dirty="0"/>
              <a:t> Object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0522-57ED-455A-96DF-BFE7CF5A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600" dirty="0"/>
              <a:t> defines convenience methods for common use cases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ResponseEntity.ok(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response-body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 – sets response status 200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ResponseEntity.noContent()</a:t>
            </a:r>
            <a:r>
              <a:rPr lang="en-US" sz="1600" dirty="0"/>
              <a:t> – sets status 204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ResponseEntity.notFound()</a:t>
            </a:r>
            <a:r>
              <a:rPr lang="en-US" sz="1600" dirty="0"/>
              <a:t> – sets status 404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DAD5BA4-3D27-4A8F-A14F-93B585BF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745" y="2463872"/>
            <a:ext cx="4948464" cy="255685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"/widgets"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ResponseEntity&lt;List&lt;Widget&gt;&gt; queryAllWidgets()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List&lt;Widget&gt;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widgets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.getAllWidgets();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ResponseEntity&lt;List&lt;Widget&gt;&gt; response;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if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widgets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response 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widgets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200" dirty="0">
                <a:latin typeface="Consolas" panose="020B0609020204030204" pitchFamily="49" charset="0"/>
              </a:rPr>
              <a:t>    } </a:t>
            </a:r>
          </a:p>
          <a:p>
            <a:pPr lvl="0"/>
            <a:r>
              <a:rPr lang="en-US" sz="1200" dirty="0">
                <a:latin typeface="Consolas" panose="020B0609020204030204" pitchFamily="49" charset="0"/>
              </a:rPr>
              <a:t>    else {</a:t>
            </a:r>
          </a:p>
          <a:p>
            <a:pPr lvl="0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response =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noContent()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.build()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return response;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0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vs. Web Service (continued)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are meant for use by automated applications</a:t>
            </a:r>
          </a:p>
          <a:p>
            <a:pPr lvl="1"/>
            <a:r>
              <a:rPr lang="en-US" dirty="0"/>
              <a:t>Machine-parseable representation of information</a:t>
            </a:r>
          </a:p>
          <a:p>
            <a:pPr lvl="1"/>
            <a:r>
              <a:rPr lang="en-US" dirty="0"/>
              <a:t>Often stateless</a:t>
            </a:r>
          </a:p>
          <a:p>
            <a:r>
              <a:rPr lang="en-US" dirty="0"/>
              <a:t>Web services are “behind the scenes” and are not readily apparent</a:t>
            </a:r>
          </a:p>
          <a:p>
            <a:pPr lvl="1"/>
            <a:r>
              <a:rPr lang="en-US" dirty="0"/>
              <a:t>How do you think this “mashup” at </a:t>
            </a:r>
            <a:r>
              <a:rPr lang="en-US" dirty="0">
                <a:hlinkClick r:id="rId3"/>
              </a:rPr>
              <a:t>https://www.google.com/flights</a:t>
            </a:r>
            <a:r>
              <a:rPr lang="en-US" dirty="0"/>
              <a:t> is created?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522" y="3000971"/>
            <a:ext cx="3807976" cy="2202907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2249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0E417-6B30-4A20-9030-59FCA497B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18579"/>
            <a:ext cx="7479632" cy="3773741"/>
          </a:xfrm>
        </p:spPr>
        <p:txBody>
          <a:bodyPr/>
          <a:lstStyle/>
          <a:p>
            <a:r>
              <a:rPr lang="en-US" dirty="0"/>
              <a:t>Please refer to your Exercise Manual to complete this exercise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C7874B-70C9-4906-AA82-2144841CB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1.4: Returning a Status Code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3B88D1C6-5C84-4A4F-9142-7C116EE3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20" y="701873"/>
            <a:ext cx="8066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386582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0FF12A-6DE7-4204-8221-36709FEC6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53970"/>
              </p:ext>
            </p:extLst>
          </p:nvPr>
        </p:nvGraphicFramePr>
        <p:xfrm>
          <a:off x="1959257" y="1171971"/>
          <a:ext cx="5225487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22548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RESTful Web Services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 Is Spring Boot?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Building RESTful Services with Spring Boot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HTTP Response Codes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2976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6292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explored:</a:t>
            </a:r>
          </a:p>
          <a:p>
            <a:r>
              <a:rPr lang="en-US" dirty="0"/>
              <a:t>Understanding what a RESTful web service is</a:t>
            </a:r>
          </a:p>
          <a:p>
            <a:r>
              <a:rPr lang="en-US" dirty="0"/>
              <a:t>Building RESTful services with Spring Boot</a:t>
            </a:r>
          </a:p>
          <a:p>
            <a:r>
              <a:rPr lang="en-US" dirty="0"/>
              <a:t>Returning HTTP status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1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901F-23BB-47CC-E001-B2612CA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3CB2-FB1E-B6E5-6B50-B641F96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38095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SOAP-based web service</a:t>
            </a:r>
          </a:p>
          <a:p>
            <a:pPr lvl="1"/>
            <a:r>
              <a:rPr lang="en-US" dirty="0"/>
              <a:t>Advertises a WSDL interface </a:t>
            </a:r>
          </a:p>
          <a:p>
            <a:pPr lvl="1"/>
            <a:r>
              <a:rPr lang="en-US" dirty="0"/>
              <a:t>Contains everything needed to communicate with that service</a:t>
            </a:r>
          </a:p>
          <a:p>
            <a:pPr lvl="1"/>
            <a:r>
              <a:rPr lang="en-US" dirty="0"/>
              <a:t>All the request and response messages are in XML</a:t>
            </a:r>
          </a:p>
          <a:p>
            <a:pPr lvl="1"/>
            <a:r>
              <a:rPr lang="en-US" dirty="0"/>
              <a:t>Interoperable</a:t>
            </a:r>
          </a:p>
          <a:p>
            <a:pPr lvl="2"/>
            <a:r>
              <a:rPr lang="en-US" dirty="0"/>
              <a:t>Many different clients can communicate with the service</a:t>
            </a:r>
          </a:p>
          <a:p>
            <a:pPr lvl="1"/>
            <a:r>
              <a:rPr lang="en-US" dirty="0"/>
              <a:t>The data is wrapped inside of an XML SOAP message</a:t>
            </a:r>
          </a:p>
          <a:p>
            <a:pPr lvl="2"/>
            <a:r>
              <a:rPr lang="en-US" dirty="0"/>
              <a:t>Requests</a:t>
            </a:r>
          </a:p>
          <a:p>
            <a:pPr lvl="2"/>
            <a:r>
              <a:rPr lang="en-US" dirty="0"/>
              <a:t>Responses</a:t>
            </a:r>
          </a:p>
          <a:p>
            <a:pPr lvl="1"/>
            <a:r>
              <a:rPr lang="en-US" dirty="0"/>
              <a:t>Not the most convenient format for many clients</a:t>
            </a:r>
          </a:p>
          <a:p>
            <a:pPr lvl="2"/>
            <a:r>
              <a:rPr lang="en-US" dirty="0"/>
              <a:t>Ajax</a:t>
            </a:r>
          </a:p>
          <a:p>
            <a:pPr lvl="2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68681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REST-based web services</a:t>
            </a:r>
          </a:p>
          <a:p>
            <a:pPr lvl="1"/>
            <a:r>
              <a:rPr lang="en-US" dirty="0"/>
              <a:t>Communicate with a simpler format than SOAP-based web services</a:t>
            </a:r>
          </a:p>
          <a:p>
            <a:pPr lvl="2"/>
            <a:r>
              <a:rPr lang="en-US" dirty="0"/>
              <a:t>Simple XML</a:t>
            </a:r>
          </a:p>
          <a:p>
            <a:pPr lvl="2"/>
            <a:r>
              <a:rPr lang="en-US" dirty="0"/>
              <a:t>JavaScript Object Notation (JSON)</a:t>
            </a:r>
          </a:p>
          <a:p>
            <a:pPr lvl="1"/>
            <a:r>
              <a:rPr lang="en-US" dirty="0"/>
              <a:t>No Web Service Definition Language (WSDL) interface</a:t>
            </a:r>
          </a:p>
          <a:p>
            <a:pPr lvl="2"/>
            <a:r>
              <a:rPr lang="en-US" dirty="0"/>
              <a:t>Can provide a Web Application Definition Language (WADL) interface</a:t>
            </a:r>
          </a:p>
          <a:p>
            <a:pPr lvl="1"/>
            <a:r>
              <a:rPr lang="en-US" dirty="0"/>
              <a:t>Parameters often passed as part of the URL</a:t>
            </a:r>
          </a:p>
        </p:txBody>
      </p:sp>
    </p:spTree>
    <p:extLst>
      <p:ext uri="{BB962C8B-B14F-4D97-AF65-F5344CB8AC3E}">
        <p14:creationId xmlns:p14="http://schemas.microsoft.com/office/powerpoint/2010/main" val="15097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REST-Based Web Services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413293" y="841288"/>
            <a:ext cx="7737681" cy="38005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Implementing a Service-Oriented Architecture requires:</a:t>
            </a:r>
          </a:p>
          <a:p>
            <a:pPr lvl="1"/>
            <a:r>
              <a:rPr lang="en-US" dirty="0"/>
              <a:t>Interoperable, loosely coupled ways of invoking services</a:t>
            </a:r>
          </a:p>
          <a:p>
            <a:pPr lvl="2"/>
            <a:r>
              <a:rPr lang="en-US" dirty="0"/>
              <a:t>Enterprise systems consist of many applications</a:t>
            </a:r>
          </a:p>
          <a:p>
            <a:pPr lvl="2"/>
            <a:r>
              <a:rPr lang="en-US" dirty="0"/>
              <a:t>Developed using many technologies</a:t>
            </a:r>
          </a:p>
          <a:p>
            <a:pPr lvl="2"/>
            <a:r>
              <a:rPr lang="en-US" dirty="0"/>
              <a:t>How to support communication between disparate systems?</a:t>
            </a:r>
          </a:p>
          <a:p>
            <a:r>
              <a:rPr lang="en-US" dirty="0"/>
              <a:t>Use HTTP as base protocol</a:t>
            </a:r>
          </a:p>
          <a:p>
            <a:pPr lvl="1"/>
            <a:r>
              <a:rPr lang="en-US" dirty="0"/>
              <a:t>Mature, standard protocol supported by all languages and operating systems</a:t>
            </a:r>
          </a:p>
          <a:p>
            <a:pPr lvl="1"/>
            <a:r>
              <a:rPr lang="en-US" dirty="0"/>
              <a:t>HTTP traffic is allowed through most firewalls</a:t>
            </a:r>
          </a:p>
          <a:p>
            <a:r>
              <a:rPr lang="en-US" dirty="0"/>
              <a:t>An SOA can be implemented with REST-based web services</a:t>
            </a:r>
          </a:p>
          <a:p>
            <a:pPr lvl="1"/>
            <a:r>
              <a:rPr lang="en-US" dirty="0"/>
              <a:t>Use HTTP as the network protocol</a:t>
            </a:r>
          </a:p>
          <a:p>
            <a:pPr lvl="2"/>
            <a:r>
              <a:rPr lang="en-US" dirty="0"/>
              <a:t>Use HTTP verbs to specify operations on resources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Exchange simple text-based messages</a:t>
            </a:r>
          </a:p>
          <a:p>
            <a:pPr lvl="2"/>
            <a:r>
              <a:rPr lang="en-US" dirty="0"/>
              <a:t>In JSON, XML, etc.</a:t>
            </a:r>
          </a:p>
          <a:p>
            <a:pPr lvl="1"/>
            <a:endParaRPr lang="en-US" dirty="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254929" y="929462"/>
            <a:ext cx="1045479" cy="338554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Tahoma" pitchFamily="34" charset="0"/>
              </a:rPr>
              <a:t>Problem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54929" y="2233196"/>
            <a:ext cx="1040670" cy="338554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Tahoma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810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73036" y="2335018"/>
            <a:ext cx="4997929" cy="1917938"/>
            <a:chOff x="3361067" y="1584385"/>
            <a:chExt cx="4997929" cy="1917938"/>
          </a:xfrm>
        </p:grpSpPr>
        <p:sp>
          <p:nvSpPr>
            <p:cNvPr id="2" name="Rectangle 1"/>
            <p:cNvSpPr/>
            <p:nvPr/>
          </p:nvSpPr>
          <p:spPr bwMode="auto">
            <a:xfrm>
              <a:off x="6659592" y="2165230"/>
              <a:ext cx="1699404" cy="543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REST Web</a:t>
              </a:r>
              <a:r>
                <a:rPr kumimoji="0" lang="en-US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Service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 bwMode="auto">
            <a:xfrm>
              <a:off x="3361067" y="1584385"/>
              <a:ext cx="1449238" cy="422694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REST Client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384610" y="3079629"/>
              <a:ext cx="1449238" cy="422694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REST Client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2" idx="1"/>
            </p:cNvCxnSpPr>
            <p:nvPr/>
          </p:nvCxnSpPr>
          <p:spPr bwMode="auto">
            <a:xfrm>
              <a:off x="4810305" y="1795732"/>
              <a:ext cx="1849287" cy="64123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8" idx="3"/>
              <a:endCxn id="2" idx="1"/>
            </p:cNvCxnSpPr>
            <p:nvPr/>
          </p:nvCxnSpPr>
          <p:spPr bwMode="auto">
            <a:xfrm flipV="1">
              <a:off x="4833848" y="2436962"/>
              <a:ext cx="1825744" cy="854014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5403729" y="1718095"/>
              <a:ext cx="1457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solidFill>
                    <a:schemeClr val="tx1"/>
                  </a:solidFill>
                </a:rPr>
                <a:t> URL 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9988" y="2660083"/>
              <a:ext cx="1614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</a:t>
              </a:r>
              <a:r>
                <a:rPr lang="en-US" sz="1200" dirty="0">
                  <a:solidFill>
                    <a:schemeClr val="tx1"/>
                  </a:solidFill>
                </a:rPr>
                <a:t> URL request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3848" y="2116347"/>
              <a:ext cx="1125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XML response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3523" y="2941129"/>
              <a:ext cx="1265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JSON response</a:t>
              </a:r>
            </a:p>
          </p:txBody>
        </p:sp>
      </p:grp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REST-Based Web Services 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communication</a:t>
            </a:r>
          </a:p>
          <a:p>
            <a:pPr lvl="1"/>
            <a:r>
              <a:rPr lang="en-US" dirty="0"/>
              <a:t>Based on HTTP requests</a:t>
            </a:r>
          </a:p>
          <a:p>
            <a:pPr lvl="1"/>
            <a:r>
              <a:rPr lang="en-US" dirty="0"/>
              <a:t>Response can be in various formats</a:t>
            </a:r>
          </a:p>
          <a:p>
            <a:pPr lvl="2"/>
            <a:r>
              <a:rPr lang="en-US" dirty="0"/>
              <a:t>XML</a:t>
            </a:r>
          </a:p>
          <a:p>
            <a:pPr lvl="2"/>
            <a:r>
              <a:rPr lang="en-US" dirty="0"/>
              <a:t>JSON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8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17D283648E1459E0E50BB1D2FA912" ma:contentTypeVersion="" ma:contentTypeDescription="Create a new document." ma:contentTypeScope="" ma:versionID="e2d10478ed9f2d7533da946ba4dbe8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81318-E8C8-42E4-897E-7CC8E2691B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6FA1F-7F17-4523-BE39-5AC6B19ED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108B5-C378-48F6-9BDA-0C55784546F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25293</TotalTime>
  <Words>4062</Words>
  <Application>Microsoft Office PowerPoint</Application>
  <PresentationFormat>On-screen Show (16:9)</PresentationFormat>
  <Paragraphs>618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Century Schoolbook</vt:lpstr>
      <vt:lpstr>Consolas</vt:lpstr>
      <vt:lpstr>Courier New</vt:lpstr>
      <vt:lpstr>inherit</vt:lpstr>
      <vt:lpstr>Tahoma</vt:lpstr>
      <vt:lpstr>Office Theme</vt:lpstr>
      <vt:lpstr>Developing RESTful Services</vt:lpstr>
      <vt:lpstr>Chapter Overview</vt:lpstr>
      <vt:lpstr>Chapter Concepts</vt:lpstr>
      <vt:lpstr>Web Application vs. Web Service</vt:lpstr>
      <vt:lpstr>Web Application vs. Web Service (continued)</vt:lpstr>
      <vt:lpstr>SOAP Web Services</vt:lpstr>
      <vt:lpstr>A Simpler Web Service</vt:lpstr>
      <vt:lpstr>REST-Based Web Services</vt:lpstr>
      <vt:lpstr>REST-Based Web Services (continued)</vt:lpstr>
      <vt:lpstr>Exercise 1.1: Exploring the Time Service</vt:lpstr>
      <vt:lpstr>Chapter Concepts</vt:lpstr>
      <vt:lpstr>Spring Boot</vt:lpstr>
      <vt:lpstr>Spring Boot Features</vt:lpstr>
      <vt:lpstr>How Does Spring Boot Work?</vt:lpstr>
      <vt:lpstr>Starters</vt:lpstr>
      <vt:lpstr>Spring Initializr</vt:lpstr>
      <vt:lpstr>AutoConfiguration</vt:lpstr>
      <vt:lpstr>The All-in-One Jar File</vt:lpstr>
      <vt:lpstr>Chapter Concepts</vt:lpstr>
      <vt:lpstr>Configuration</vt:lpstr>
      <vt:lpstr>Maven Dependencies</vt:lpstr>
      <vt:lpstr>The RestController</vt:lpstr>
      <vt:lpstr>The RESTful Service GET Request</vt:lpstr>
      <vt:lpstr>The RESTful Service POST Request</vt:lpstr>
      <vt:lpstr>The Data Model</vt:lpstr>
      <vt:lpstr>The Data Model (continued)</vt:lpstr>
      <vt:lpstr>The Application</vt:lpstr>
      <vt:lpstr>The Application (continued)</vt:lpstr>
      <vt:lpstr>The application.properties File</vt:lpstr>
      <vt:lpstr>Running the Application</vt:lpstr>
      <vt:lpstr>Communicating with the Service</vt:lpstr>
      <vt:lpstr>Handling Path Parameters</vt:lpstr>
      <vt:lpstr>Query Parameters</vt:lpstr>
      <vt:lpstr>Allowed Parameter Types</vt:lpstr>
      <vt:lpstr>XML and JSON</vt:lpstr>
      <vt:lpstr>Setting the Accept Header in Insomnia</vt:lpstr>
      <vt:lpstr>Producing JSON or XML Example</vt:lpstr>
      <vt:lpstr>Producing JSON or XML Example (continued)</vt:lpstr>
      <vt:lpstr>Exercise 1.2: Creating a RESTful API </vt:lpstr>
      <vt:lpstr>Chapter Concepts</vt:lpstr>
      <vt:lpstr>HTTP Status Codes</vt:lpstr>
      <vt:lpstr>HTTP Status Codes (continued)</vt:lpstr>
      <vt:lpstr>Why Should I Use a Status Code?</vt:lpstr>
      <vt:lpstr>What Status Should I Return?</vt:lpstr>
      <vt:lpstr>Exercise 1.3: Which Status Code to Use?</vt:lpstr>
      <vt:lpstr>How to Return a Status Code</vt:lpstr>
      <vt:lpstr>Example of Builder Design Pattern</vt:lpstr>
      <vt:lpstr>Using the ResponseEntity Object</vt:lpstr>
      <vt:lpstr>Using the ResponseEntity Object (continued)</vt:lpstr>
      <vt:lpstr>Exercise 1.4: Returning a Status Code</vt:lpstr>
      <vt:lpstr>Chapter Concepts</vt:lpstr>
      <vt:lpstr>Chapter Summary</vt:lpstr>
      <vt:lpstr>Further Readings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RESTful Services</dc:title>
  <dc:creator>Christel</dc:creator>
  <cp:lastModifiedBy>Prabhat Shahi</cp:lastModifiedBy>
  <cp:revision>672</cp:revision>
  <dcterms:created xsi:type="dcterms:W3CDTF">2004-02-10T21:34:22Z</dcterms:created>
  <dcterms:modified xsi:type="dcterms:W3CDTF">2023-11-27T06:26:42Z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0x0101005CF17D283648E1459E0E50BB1D2FA912</vt:lpwstr>
  </property>
  <property fmtid="{D5CDD505-2E9C-101B-9397-08002B2CF9AE}" pid="3" name="_dlc_DocIdItemGuid">
    <vt:lpwstr>ebca8601-5aaf-422b-af5a-d29c80ed67d5</vt:lpwstr>
  </property>
</Properties>
</file>