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74842" autoAdjust="0"/>
  </p:normalViewPr>
  <p:slideViewPr>
    <p:cSldViewPr snapToGrid="0">
      <p:cViewPr varScale="1">
        <p:scale>
          <a:sx n="64" d="100"/>
          <a:sy n="64" d="100"/>
        </p:scale>
        <p:origin x="456" y="53"/>
      </p:cViewPr>
      <p:guideLst/>
    </p:cSldViewPr>
  </p:slideViewPr>
  <p:notesTextViewPr>
    <p:cViewPr>
      <p:scale>
        <a:sx n="1" d="1"/>
        <a:sy n="1" d="1"/>
      </p:scale>
      <p:origin x="0" y="0"/>
    </p:cViewPr>
  </p:notesTextViewPr>
  <p:sorterViewPr>
    <p:cViewPr>
      <p:scale>
        <a:sx n="100" d="100"/>
        <a:sy n="10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88B6-C546-42FA-8D3E-8E9ABA4367A2}" type="datetimeFigureOut">
              <a:rPr lang="en-IN" smtClean="0"/>
              <a:t>27-11-2023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B6801-AFF4-4B04-A066-716F60D73EC0}" type="slidenum">
              <a:rPr lang="en-IN" smtClean="0"/>
              <a:t>‹#›</a:t>
            </a:fld>
            <a:endParaRPr lang="en-IN"/>
          </a:p>
        </p:txBody>
      </p:sp>
    </p:spTree>
    <p:extLst>
      <p:ext uri="{BB962C8B-B14F-4D97-AF65-F5344CB8AC3E}">
        <p14:creationId xmlns:p14="http://schemas.microsoft.com/office/powerpoint/2010/main" val="322171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However, adopting microservices also brings challenges such as increased complexity in managing distributed systems, potential communication overhead, and the need for effective monitoring and orchestration tools.</a:t>
            </a:r>
          </a:p>
          <a:p>
            <a:pPr algn="l"/>
            <a:r>
              <a:rPr lang="en-US" b="0" i="0" dirty="0">
                <a:effectLst/>
                <a:latin typeface="Söhne"/>
              </a:rPr>
              <a:t>Overall, microservices offer a way to build scalable, flexible, and resilient applications suited for modern, dynamic environments where adaptability and rapid development are crucial.</a:t>
            </a:r>
          </a:p>
          <a:p>
            <a:endParaRPr lang="en-IN" dirty="0"/>
          </a:p>
        </p:txBody>
      </p:sp>
      <p:sp>
        <p:nvSpPr>
          <p:cNvPr id="4" name="Slide Number Placeholder 3"/>
          <p:cNvSpPr>
            <a:spLocks noGrp="1"/>
          </p:cNvSpPr>
          <p:nvPr>
            <p:ph type="sldNum" sz="quarter" idx="5"/>
          </p:nvPr>
        </p:nvSpPr>
        <p:spPr/>
        <p:txBody>
          <a:bodyPr/>
          <a:lstStyle/>
          <a:p>
            <a:fld id="{34DB6801-AFF4-4B04-A066-716F60D73EC0}" type="slidenum">
              <a:rPr lang="en-IN" smtClean="0"/>
              <a:t>4</a:t>
            </a:fld>
            <a:endParaRPr lang="en-IN"/>
          </a:p>
        </p:txBody>
      </p:sp>
    </p:spTree>
    <p:extLst>
      <p:ext uri="{BB962C8B-B14F-4D97-AF65-F5344CB8AC3E}">
        <p14:creationId xmlns:p14="http://schemas.microsoft.com/office/powerpoint/2010/main" val="284772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Both REST and microservices have played crucial roles in shaping modern web development practices by emphasizing scalability, flexibility, and modularity in software design.</a:t>
            </a:r>
          </a:p>
          <a:p>
            <a:pPr algn="l"/>
            <a:r>
              <a:rPr lang="en-US" b="0" i="0" dirty="0">
                <a:effectLst/>
                <a:latin typeface="Söhne"/>
              </a:rPr>
              <a:t>However, it's important to note that while RESTful APIs are commonly used in microservices architectures, microservices can employ other communication protocols and architectural styles as well, depending on the specific requirements of a system</a:t>
            </a:r>
          </a:p>
          <a:p>
            <a:endParaRPr lang="en-IN" dirty="0"/>
          </a:p>
        </p:txBody>
      </p:sp>
      <p:sp>
        <p:nvSpPr>
          <p:cNvPr id="4" name="Slide Number Placeholder 3"/>
          <p:cNvSpPr>
            <a:spLocks noGrp="1"/>
          </p:cNvSpPr>
          <p:nvPr>
            <p:ph type="sldNum" sz="quarter" idx="5"/>
          </p:nvPr>
        </p:nvSpPr>
        <p:spPr/>
        <p:txBody>
          <a:bodyPr/>
          <a:lstStyle/>
          <a:p>
            <a:fld id="{34DB6801-AFF4-4B04-A066-716F60D73EC0}" type="slidenum">
              <a:rPr lang="en-IN" smtClean="0"/>
              <a:t>7</a:t>
            </a:fld>
            <a:endParaRPr lang="en-IN"/>
          </a:p>
        </p:txBody>
      </p:sp>
    </p:spTree>
    <p:extLst>
      <p:ext uri="{BB962C8B-B14F-4D97-AF65-F5344CB8AC3E}">
        <p14:creationId xmlns:p14="http://schemas.microsoft.com/office/powerpoint/2010/main" val="16535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F0F0F"/>
                </a:solidFill>
                <a:effectLst/>
                <a:latin typeface="Söhne"/>
              </a:rPr>
              <a:t>To overcome these limitations, many organizations have been transitioning towards more modern architectural styles, such as microservices or serverless architectures. These newer paradigms offer greater flexibility, scalability, and easier maintenance by breaking down applications into smaller, loosely coupled services that can be independently developed, deployed, and scaled.</a:t>
            </a:r>
            <a:endParaRPr lang="en-IN" dirty="0"/>
          </a:p>
        </p:txBody>
      </p:sp>
      <p:sp>
        <p:nvSpPr>
          <p:cNvPr id="4" name="Slide Number Placeholder 3"/>
          <p:cNvSpPr>
            <a:spLocks noGrp="1"/>
          </p:cNvSpPr>
          <p:nvPr>
            <p:ph type="sldNum" sz="quarter" idx="5"/>
          </p:nvPr>
        </p:nvSpPr>
        <p:spPr/>
        <p:txBody>
          <a:bodyPr/>
          <a:lstStyle/>
          <a:p>
            <a:fld id="{34DB6801-AFF4-4B04-A066-716F60D73EC0}" type="slidenum">
              <a:rPr lang="en-IN" smtClean="0"/>
              <a:t>9</a:t>
            </a:fld>
            <a:endParaRPr lang="en-IN"/>
          </a:p>
        </p:txBody>
      </p:sp>
    </p:spTree>
    <p:extLst>
      <p:ext uri="{BB962C8B-B14F-4D97-AF65-F5344CB8AC3E}">
        <p14:creationId xmlns:p14="http://schemas.microsoft.com/office/powerpoint/2010/main" val="285947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However, implementing an N-Layer architecture requires careful design and consideration of dependencies between layers to prevent tight coupling and maintain a clean separation of concerns.</a:t>
            </a:r>
          </a:p>
          <a:p>
            <a:pPr algn="l"/>
            <a:r>
              <a:rPr lang="en-US" b="0" i="0" dirty="0">
                <a:effectLst/>
                <a:latin typeface="Söhne"/>
              </a:rPr>
              <a:t>It's worth noting that while the term "N-Layer" is commonly used, the specific number of layers and their functionalities can vary based on the application's requirements, and some architectures might have more or fewer layers as needed.</a:t>
            </a:r>
          </a:p>
          <a:p>
            <a:endParaRPr lang="en-IN" dirty="0"/>
          </a:p>
        </p:txBody>
      </p:sp>
      <p:sp>
        <p:nvSpPr>
          <p:cNvPr id="4" name="Slide Number Placeholder 3"/>
          <p:cNvSpPr>
            <a:spLocks noGrp="1"/>
          </p:cNvSpPr>
          <p:nvPr>
            <p:ph type="sldNum" sz="quarter" idx="5"/>
          </p:nvPr>
        </p:nvSpPr>
        <p:spPr/>
        <p:txBody>
          <a:bodyPr/>
          <a:lstStyle/>
          <a:p>
            <a:fld id="{34DB6801-AFF4-4B04-A066-716F60D73EC0}" type="slidenum">
              <a:rPr lang="en-IN" smtClean="0"/>
              <a:t>15</a:t>
            </a:fld>
            <a:endParaRPr lang="en-IN"/>
          </a:p>
        </p:txBody>
      </p:sp>
    </p:spTree>
    <p:extLst>
      <p:ext uri="{BB962C8B-B14F-4D97-AF65-F5344CB8AC3E}">
        <p14:creationId xmlns:p14="http://schemas.microsoft.com/office/powerpoint/2010/main" val="354397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AE0F-C843-67A0-9997-E78F5B97C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A7E0C5-5AA7-4A79-AC59-60A3674B2F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0B65F0-B1CD-C206-3C55-87A7B7A2C67F}"/>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5" name="Footer Placeholder 4">
            <a:extLst>
              <a:ext uri="{FF2B5EF4-FFF2-40B4-BE49-F238E27FC236}">
                <a16:creationId xmlns:a16="http://schemas.microsoft.com/office/drawing/2014/main" id="{64464642-EBEE-DE1B-2814-15A82D833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978BE-9997-4B3D-2B77-A21E84D816DB}"/>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426047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7657-6E04-853C-36D6-EC5B1F170F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1D501B-C3E3-798A-1D24-D930221BE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A83FF-D58E-4B41-8A87-0DC56861083E}"/>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5" name="Footer Placeholder 4">
            <a:extLst>
              <a:ext uri="{FF2B5EF4-FFF2-40B4-BE49-F238E27FC236}">
                <a16:creationId xmlns:a16="http://schemas.microsoft.com/office/drawing/2014/main" id="{3AB0FAF5-5968-1D0C-0209-AE90D92FA9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1EFB02-90C7-4F00-7A71-DF18B1C22A66}"/>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308983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79D72-3365-1C67-935A-2AAF5CBB75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8B7B91-10D2-7F28-68E5-CCE87D8907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AB3BD9-028B-6E1E-CB50-7B634247C5C8}"/>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5" name="Footer Placeholder 4">
            <a:extLst>
              <a:ext uri="{FF2B5EF4-FFF2-40B4-BE49-F238E27FC236}">
                <a16:creationId xmlns:a16="http://schemas.microsoft.com/office/drawing/2014/main" id="{820077F9-20C2-55F1-B737-E1E48A26F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5821AE-2590-E552-3B97-3A972060C749}"/>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172522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6EB3-3D04-B5F9-8B64-BFA0FC3BA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05B9C-482E-0146-27A5-99D007AC8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BB783D-C2C6-B655-482F-1B6BFED6EA48}"/>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5" name="Footer Placeholder 4">
            <a:extLst>
              <a:ext uri="{FF2B5EF4-FFF2-40B4-BE49-F238E27FC236}">
                <a16:creationId xmlns:a16="http://schemas.microsoft.com/office/drawing/2014/main" id="{E8DEBD8A-B080-C4E5-DB96-BCCB766D8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3DD66-5F5A-FA9C-419A-285D54C2539E}"/>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1139111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14AF-EEBF-9C7C-27F8-B53EDDDCB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85E1E3-5E31-BD92-23FD-65B5E73F9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38403-9BC5-20FA-377D-2E310D5E0A76}"/>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5" name="Footer Placeholder 4">
            <a:extLst>
              <a:ext uri="{FF2B5EF4-FFF2-40B4-BE49-F238E27FC236}">
                <a16:creationId xmlns:a16="http://schemas.microsoft.com/office/drawing/2014/main" id="{05B662F0-5A5B-C328-36F8-A80811A75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874DD4-CE71-5B50-0874-E95F993DFE2D}"/>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407948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36038-68BE-0726-BF5B-5FBBBD90B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ECD1D0-22FD-4D16-C6DC-FA0034AFB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78B1AE-48D3-E974-3EB0-3E6990B51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F1723-ED33-8911-B41D-72BE44B0AAB5}"/>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6" name="Footer Placeholder 5">
            <a:extLst>
              <a:ext uri="{FF2B5EF4-FFF2-40B4-BE49-F238E27FC236}">
                <a16:creationId xmlns:a16="http://schemas.microsoft.com/office/drawing/2014/main" id="{75F2B81D-3A55-9133-A24E-4EBFF68A84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A150D6-E0DC-FB9D-ECA2-DE85F9B1CF09}"/>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404702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2107-B04D-D162-996B-F1AA4C9A30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366C48-4CF9-4B96-4D3D-9E5622ACF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D038FE-520E-35AE-33ED-C3CC736E3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E57040-AC7C-8C0A-1D81-A568586D47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50221-DE1D-7BD1-D8AF-797BA22390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049F43-2EF0-1D11-2882-EF593FE366C9}"/>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8" name="Footer Placeholder 7">
            <a:extLst>
              <a:ext uri="{FF2B5EF4-FFF2-40B4-BE49-F238E27FC236}">
                <a16:creationId xmlns:a16="http://schemas.microsoft.com/office/drawing/2014/main" id="{AFAF49D4-B5E6-D72F-E8F5-BDD2B9DBA8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C6A295-621E-F69B-DEEB-D5274572DBD7}"/>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94986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9F07-36BF-53B7-5D7A-49931C7091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9D4578-C56E-1EFE-7FFB-6B6FCE4B4D04}"/>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4" name="Footer Placeholder 3">
            <a:extLst>
              <a:ext uri="{FF2B5EF4-FFF2-40B4-BE49-F238E27FC236}">
                <a16:creationId xmlns:a16="http://schemas.microsoft.com/office/drawing/2014/main" id="{2C96ED4B-416D-EFFD-C4D4-B263318321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32BA5A-588B-2005-5EE7-0BDE1570A4B7}"/>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182127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99297-22FA-08D2-0B28-CD554467C910}"/>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3" name="Footer Placeholder 2">
            <a:extLst>
              <a:ext uri="{FF2B5EF4-FFF2-40B4-BE49-F238E27FC236}">
                <a16:creationId xmlns:a16="http://schemas.microsoft.com/office/drawing/2014/main" id="{D9AD37E7-5C47-8ED8-20B2-7ADFFB58F3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6C0BC2-9613-3676-FC8F-421354434817}"/>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137368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1E80-61DE-E5C5-2313-598223033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901086-6B04-FE9A-168B-94B83815D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295ADA-AA90-668F-AE78-E567C2691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FCE0E-D32B-83B9-BD12-DC23C406CFEC}"/>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6" name="Footer Placeholder 5">
            <a:extLst>
              <a:ext uri="{FF2B5EF4-FFF2-40B4-BE49-F238E27FC236}">
                <a16:creationId xmlns:a16="http://schemas.microsoft.com/office/drawing/2014/main" id="{2BC0793D-B8AF-F725-B248-B6B40BDAF6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0B0C3E-CBE7-0C70-949A-87F4543E518A}"/>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274452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AB1C-D053-DE81-1E12-65D0EF00B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293C1C-D5BA-29F4-AA4F-FFE6E1456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CD25F8-1162-4431-74EF-351B9B20F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7FCC4-E965-368E-41D3-83924AD20A97}"/>
              </a:ext>
            </a:extLst>
          </p:cNvPr>
          <p:cNvSpPr>
            <a:spLocks noGrp="1"/>
          </p:cNvSpPr>
          <p:nvPr>
            <p:ph type="dt" sz="half" idx="10"/>
          </p:nvPr>
        </p:nvSpPr>
        <p:spPr/>
        <p:txBody>
          <a:bodyPr/>
          <a:lstStyle/>
          <a:p>
            <a:fld id="{50080B02-AE6A-4146-9099-3A267BDE0F39}" type="datetimeFigureOut">
              <a:rPr lang="en-IN" smtClean="0"/>
              <a:t>27-11-2023</a:t>
            </a:fld>
            <a:endParaRPr lang="en-IN"/>
          </a:p>
        </p:txBody>
      </p:sp>
      <p:sp>
        <p:nvSpPr>
          <p:cNvPr id="6" name="Footer Placeholder 5">
            <a:extLst>
              <a:ext uri="{FF2B5EF4-FFF2-40B4-BE49-F238E27FC236}">
                <a16:creationId xmlns:a16="http://schemas.microsoft.com/office/drawing/2014/main" id="{BCCC2FDA-D3BB-2117-FB42-61DF3061FD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988C1-B34E-5269-CCC6-6E43BB15C9A3}"/>
              </a:ext>
            </a:extLst>
          </p:cNvPr>
          <p:cNvSpPr>
            <a:spLocks noGrp="1"/>
          </p:cNvSpPr>
          <p:nvPr>
            <p:ph type="sldNum" sz="quarter" idx="12"/>
          </p:nvPr>
        </p:nvSpPr>
        <p:spPr/>
        <p:txBody>
          <a:bodyPr/>
          <a:lstStyle/>
          <a:p>
            <a:fld id="{72F98657-4A21-4889-8260-6FC6628FE257}" type="slidenum">
              <a:rPr lang="en-IN" smtClean="0"/>
              <a:t>‹#›</a:t>
            </a:fld>
            <a:endParaRPr lang="en-IN"/>
          </a:p>
        </p:txBody>
      </p:sp>
    </p:spTree>
    <p:extLst>
      <p:ext uri="{BB962C8B-B14F-4D97-AF65-F5344CB8AC3E}">
        <p14:creationId xmlns:p14="http://schemas.microsoft.com/office/powerpoint/2010/main" val="104385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F051E8-7370-B77C-C953-BE962FF7F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9C91D-F22A-6878-D723-1B1C6C32E8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784617-26D9-4012-A794-CD50A682B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80B02-AE6A-4146-9099-3A267BDE0F39}" type="datetimeFigureOut">
              <a:rPr lang="en-IN" smtClean="0"/>
              <a:t>27-11-2023</a:t>
            </a:fld>
            <a:endParaRPr lang="en-IN"/>
          </a:p>
        </p:txBody>
      </p:sp>
      <p:sp>
        <p:nvSpPr>
          <p:cNvPr id="5" name="Footer Placeholder 4">
            <a:extLst>
              <a:ext uri="{FF2B5EF4-FFF2-40B4-BE49-F238E27FC236}">
                <a16:creationId xmlns:a16="http://schemas.microsoft.com/office/drawing/2014/main" id="{2A787814-8CC7-D039-C4D2-192062D9E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F32F79-DFC5-780D-7CA6-64046DA48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98657-4A21-4889-8260-6FC6628FE257}" type="slidenum">
              <a:rPr lang="en-IN" smtClean="0"/>
              <a:t>‹#›</a:t>
            </a:fld>
            <a:endParaRPr lang="en-IN"/>
          </a:p>
        </p:txBody>
      </p:sp>
    </p:spTree>
    <p:extLst>
      <p:ext uri="{BB962C8B-B14F-4D97-AF65-F5344CB8AC3E}">
        <p14:creationId xmlns:p14="http://schemas.microsoft.com/office/powerpoint/2010/main" val="140456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kssharma-devops.gitbook.io/devops-training/microservices/architecture-components" TargetMode="External"/><Relationship Id="rId2" Type="http://schemas.openxmlformats.org/officeDocument/2006/relationships/hyperlink" Target="https://microservices.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FA1E-7CFD-71EA-79C2-BF1153ACB633}"/>
              </a:ext>
            </a:extLst>
          </p:cNvPr>
          <p:cNvSpPr>
            <a:spLocks noGrp="1"/>
          </p:cNvSpPr>
          <p:nvPr>
            <p:ph type="ctrTitle"/>
          </p:nvPr>
        </p:nvSpPr>
        <p:spPr/>
        <p:txBody>
          <a:bodyPr/>
          <a:lstStyle/>
          <a:p>
            <a:r>
              <a:rPr lang="en-IN" dirty="0"/>
              <a:t>Microservices</a:t>
            </a:r>
          </a:p>
        </p:txBody>
      </p:sp>
      <p:sp>
        <p:nvSpPr>
          <p:cNvPr id="3" name="Subtitle 2">
            <a:extLst>
              <a:ext uri="{FF2B5EF4-FFF2-40B4-BE49-F238E27FC236}">
                <a16:creationId xmlns:a16="http://schemas.microsoft.com/office/drawing/2014/main" id="{EDB528E7-5B76-69FC-29A5-BF28C1913F3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7536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ED22-95FC-809D-C1C7-B7CFE40EA0F3}"/>
              </a:ext>
            </a:extLst>
          </p:cNvPr>
          <p:cNvSpPr>
            <a:spLocks noGrp="1"/>
          </p:cNvSpPr>
          <p:nvPr>
            <p:ph type="title"/>
          </p:nvPr>
        </p:nvSpPr>
        <p:spPr/>
        <p:txBody>
          <a:bodyPr/>
          <a:lstStyle/>
          <a:p>
            <a:r>
              <a:rPr lang="en-US" dirty="0"/>
              <a:t>Design principles of Monolithic Architecture -- KISS, YAGNI, DRY</a:t>
            </a:r>
            <a:endParaRPr lang="en-IN" dirty="0"/>
          </a:p>
        </p:txBody>
      </p:sp>
      <p:sp>
        <p:nvSpPr>
          <p:cNvPr id="3" name="Content Placeholder 2">
            <a:extLst>
              <a:ext uri="{FF2B5EF4-FFF2-40B4-BE49-F238E27FC236}">
                <a16:creationId xmlns:a16="http://schemas.microsoft.com/office/drawing/2014/main" id="{B478A1AE-124E-46BD-DE4B-597F744E200D}"/>
              </a:ext>
            </a:extLst>
          </p:cNvPr>
          <p:cNvSpPr>
            <a:spLocks noGrp="1"/>
          </p:cNvSpPr>
          <p:nvPr>
            <p:ph idx="1"/>
          </p:nvPr>
        </p:nvSpPr>
        <p:spPr/>
        <p:txBody>
          <a:bodyPr>
            <a:normAutofit fontScale="92500" lnSpcReduction="10000"/>
          </a:bodyPr>
          <a:lstStyle/>
          <a:p>
            <a:pPr marL="0" indent="0">
              <a:buNone/>
            </a:pPr>
            <a:r>
              <a:rPr lang="en-US" b="0" i="0" dirty="0">
                <a:solidFill>
                  <a:srgbClr val="0F0F0F"/>
                </a:solidFill>
                <a:effectLst/>
                <a:latin typeface="Söhne"/>
              </a:rPr>
              <a:t>Monolithic architecture refers to a traditional software architecture where different components of an application are combined into a single program or codebase. </a:t>
            </a:r>
          </a:p>
          <a:p>
            <a:pPr marL="0" indent="0">
              <a:buNone/>
            </a:pPr>
            <a:endParaRPr lang="en-US" b="0" i="0" dirty="0">
              <a:solidFill>
                <a:srgbClr val="0F0F0F"/>
              </a:solidFill>
              <a:effectLst/>
              <a:latin typeface="Söhne"/>
            </a:endParaRPr>
          </a:p>
          <a:p>
            <a:pPr marL="0" indent="0">
              <a:buNone/>
            </a:pPr>
            <a:r>
              <a:rPr lang="en-US" b="0" i="0" dirty="0">
                <a:solidFill>
                  <a:srgbClr val="0F0F0F"/>
                </a:solidFill>
                <a:effectLst/>
                <a:latin typeface="Söhne"/>
              </a:rPr>
              <a:t>Design principles such as KISS, YAGNI, and DRY are essential in developing and maintaining monolithic applications effectively:</a:t>
            </a:r>
          </a:p>
          <a:p>
            <a:pPr marL="0" indent="0" algn="l">
              <a:buNone/>
            </a:pPr>
            <a:r>
              <a:rPr lang="en-US" b="1" i="0" dirty="0">
                <a:solidFill>
                  <a:srgbClr val="0F0F0F"/>
                </a:solidFill>
                <a:effectLst/>
                <a:latin typeface="Söhne"/>
              </a:rPr>
              <a:t>KISS (Keep It Simple, Stupid)</a:t>
            </a:r>
            <a:r>
              <a:rPr lang="en-US" b="0" i="0" dirty="0">
                <a:solidFill>
                  <a:srgbClr val="0F0F0F"/>
                </a:solidFill>
                <a:effectLst/>
                <a:latin typeface="Söhne"/>
              </a:rPr>
              <a:t>:</a:t>
            </a:r>
          </a:p>
          <a:p>
            <a:pPr lvl="1"/>
            <a:r>
              <a:rPr lang="en-US" b="0" i="0" dirty="0">
                <a:solidFill>
                  <a:srgbClr val="0F0F0F"/>
                </a:solidFill>
                <a:effectLst/>
                <a:latin typeface="Söhne"/>
              </a:rPr>
              <a:t>Emphasizes simplicity in design and development.</a:t>
            </a:r>
          </a:p>
          <a:p>
            <a:pPr lvl="1"/>
            <a:r>
              <a:rPr lang="en-US" b="0" i="0" dirty="0">
                <a:solidFill>
                  <a:srgbClr val="0F0F0F"/>
                </a:solidFill>
                <a:effectLst/>
                <a:latin typeface="Söhne"/>
              </a:rPr>
              <a:t>Encourages developers to choose straightforward and uncomplicated solutions rather than complex ones.</a:t>
            </a:r>
          </a:p>
          <a:p>
            <a:pPr lvl="1"/>
            <a:r>
              <a:rPr lang="en-US" b="0" i="0" dirty="0">
                <a:solidFill>
                  <a:srgbClr val="0F0F0F"/>
                </a:solidFill>
                <a:effectLst/>
                <a:latin typeface="Söhne"/>
              </a:rPr>
              <a:t>Helps in reducing unnecessary complexity, making the codebase more understandable, maintainable, and less error-prone.</a:t>
            </a:r>
          </a:p>
          <a:p>
            <a:pPr lvl="1"/>
            <a:endParaRPr lang="en-IN" dirty="0"/>
          </a:p>
        </p:txBody>
      </p:sp>
    </p:spTree>
    <p:extLst>
      <p:ext uri="{BB962C8B-B14F-4D97-AF65-F5344CB8AC3E}">
        <p14:creationId xmlns:p14="http://schemas.microsoft.com/office/powerpoint/2010/main" val="1062504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ED22-95FC-809D-C1C7-B7CFE40EA0F3}"/>
              </a:ext>
            </a:extLst>
          </p:cNvPr>
          <p:cNvSpPr>
            <a:spLocks noGrp="1"/>
          </p:cNvSpPr>
          <p:nvPr>
            <p:ph type="title"/>
          </p:nvPr>
        </p:nvSpPr>
        <p:spPr/>
        <p:txBody>
          <a:bodyPr/>
          <a:lstStyle/>
          <a:p>
            <a:r>
              <a:rPr lang="en-US" dirty="0"/>
              <a:t>Design principles of Monolithic Architecture -- KISS, YAGNI, DRY</a:t>
            </a:r>
            <a:endParaRPr lang="en-IN" dirty="0"/>
          </a:p>
        </p:txBody>
      </p:sp>
      <p:sp>
        <p:nvSpPr>
          <p:cNvPr id="3" name="Content Placeholder 2">
            <a:extLst>
              <a:ext uri="{FF2B5EF4-FFF2-40B4-BE49-F238E27FC236}">
                <a16:creationId xmlns:a16="http://schemas.microsoft.com/office/drawing/2014/main" id="{B478A1AE-124E-46BD-DE4B-597F744E200D}"/>
              </a:ext>
            </a:extLst>
          </p:cNvPr>
          <p:cNvSpPr>
            <a:spLocks noGrp="1"/>
          </p:cNvSpPr>
          <p:nvPr>
            <p:ph idx="1"/>
          </p:nvPr>
        </p:nvSpPr>
        <p:spPr/>
        <p:txBody>
          <a:bodyPr>
            <a:normAutofit fontScale="85000" lnSpcReduction="10000"/>
          </a:bodyPr>
          <a:lstStyle/>
          <a:p>
            <a:pPr marL="0" indent="0">
              <a:buNone/>
            </a:pPr>
            <a:r>
              <a:rPr lang="en-US" b="1" i="0" dirty="0">
                <a:effectLst/>
                <a:latin typeface="Söhne"/>
              </a:rPr>
              <a:t>YAGNI (You Aren't </a:t>
            </a:r>
            <a:r>
              <a:rPr lang="en-US" b="1" i="0" dirty="0" err="1">
                <a:effectLst/>
                <a:latin typeface="Söhne"/>
              </a:rPr>
              <a:t>Gonna</a:t>
            </a:r>
            <a:r>
              <a:rPr lang="en-US" b="1" i="0" dirty="0">
                <a:effectLst/>
                <a:latin typeface="Söhne"/>
              </a:rPr>
              <a:t> Need It)</a:t>
            </a:r>
            <a:r>
              <a:rPr lang="en-US" b="0" i="0" dirty="0">
                <a:solidFill>
                  <a:srgbClr val="0F0F0F"/>
                </a:solidFill>
                <a:effectLst/>
                <a:latin typeface="Söhne"/>
              </a:rPr>
              <a:t>:</a:t>
            </a:r>
          </a:p>
          <a:p>
            <a:pPr lvl="1"/>
            <a:r>
              <a:rPr lang="en-US" b="0" i="0" dirty="0">
                <a:solidFill>
                  <a:srgbClr val="0F0F0F"/>
                </a:solidFill>
                <a:effectLst/>
                <a:latin typeface="Söhne"/>
              </a:rPr>
              <a:t>Advises developers to implement only the necessary features and functionalities required for the current scope of the project.</a:t>
            </a:r>
          </a:p>
          <a:p>
            <a:pPr lvl="1"/>
            <a:r>
              <a:rPr lang="en-US" b="0" i="0" dirty="0">
                <a:solidFill>
                  <a:srgbClr val="0F0F0F"/>
                </a:solidFill>
                <a:effectLst/>
                <a:latin typeface="Söhne"/>
              </a:rPr>
              <a:t>Discourages adding features or functionalities speculatively based on potential future needs.</a:t>
            </a:r>
          </a:p>
          <a:p>
            <a:pPr lvl="1"/>
            <a:r>
              <a:rPr lang="en-US" b="0" i="0" dirty="0">
                <a:solidFill>
                  <a:srgbClr val="0F0F0F"/>
                </a:solidFill>
                <a:effectLst/>
                <a:latin typeface="Söhne"/>
              </a:rPr>
              <a:t>Prevents over-engineering and bloat in the codebase, keeping it lean and focused on immediate requirements.</a:t>
            </a:r>
          </a:p>
          <a:p>
            <a:pPr marL="0" indent="0" algn="l">
              <a:buNone/>
            </a:pPr>
            <a:endParaRPr lang="en-US" b="1" i="0" dirty="0">
              <a:solidFill>
                <a:srgbClr val="0F0F0F"/>
              </a:solidFill>
              <a:effectLst/>
              <a:latin typeface="Söhne"/>
            </a:endParaRPr>
          </a:p>
          <a:p>
            <a:pPr marL="0" indent="0" algn="l">
              <a:buNone/>
            </a:pPr>
            <a:r>
              <a:rPr lang="en-US" b="1" i="0" dirty="0">
                <a:solidFill>
                  <a:srgbClr val="0F0F0F"/>
                </a:solidFill>
                <a:effectLst/>
                <a:latin typeface="Söhne"/>
              </a:rPr>
              <a:t>DRY (Don't Repeat Yourself)</a:t>
            </a:r>
            <a:r>
              <a:rPr lang="en-US" b="0" i="0" dirty="0">
                <a:solidFill>
                  <a:srgbClr val="0F0F0F"/>
                </a:solidFill>
                <a:effectLst/>
                <a:latin typeface="Söhne"/>
              </a:rPr>
              <a:t>:</a:t>
            </a:r>
          </a:p>
          <a:p>
            <a:pPr lvl="1"/>
            <a:r>
              <a:rPr lang="en-US" b="0" i="0" dirty="0">
                <a:solidFill>
                  <a:srgbClr val="0F0F0F"/>
                </a:solidFill>
                <a:effectLst/>
                <a:latin typeface="Söhne"/>
              </a:rPr>
              <a:t>Encourages code reusability by avoiding duplication of logic or data within the codebase.</a:t>
            </a:r>
          </a:p>
          <a:p>
            <a:pPr lvl="1"/>
            <a:r>
              <a:rPr lang="en-US" b="0" i="0" dirty="0">
                <a:solidFill>
                  <a:srgbClr val="0F0F0F"/>
                </a:solidFill>
                <a:effectLst/>
                <a:latin typeface="Söhne"/>
              </a:rPr>
              <a:t>Promotes the creation of modular and maintainable code by extracting common functionalities into reusable components, functions, or modules.</a:t>
            </a:r>
          </a:p>
          <a:p>
            <a:pPr lvl="1"/>
            <a:r>
              <a:rPr lang="en-US" b="0" i="0" dirty="0">
                <a:solidFill>
                  <a:srgbClr val="0F0F0F"/>
                </a:solidFill>
                <a:effectLst/>
                <a:latin typeface="Söhne"/>
              </a:rPr>
              <a:t>Reduces the chances of inconsistencies and errors that may arise from redundant code.</a:t>
            </a:r>
          </a:p>
          <a:p>
            <a:pPr marL="0" indent="0">
              <a:buNone/>
            </a:pPr>
            <a:endParaRPr lang="en-IN" dirty="0"/>
          </a:p>
        </p:txBody>
      </p:sp>
    </p:spTree>
    <p:extLst>
      <p:ext uri="{BB962C8B-B14F-4D97-AF65-F5344CB8AC3E}">
        <p14:creationId xmlns:p14="http://schemas.microsoft.com/office/powerpoint/2010/main" val="2549125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7046-5F9E-25C9-AF38-F6F246D68A55}"/>
              </a:ext>
            </a:extLst>
          </p:cNvPr>
          <p:cNvSpPr>
            <a:spLocks noGrp="1"/>
          </p:cNvSpPr>
          <p:nvPr>
            <p:ph type="title"/>
          </p:nvPr>
        </p:nvSpPr>
        <p:spPr/>
        <p:txBody>
          <a:bodyPr/>
          <a:lstStyle/>
          <a:p>
            <a:r>
              <a:rPr lang="en-IN" dirty="0">
                <a:solidFill>
                  <a:srgbClr val="0F0F0F"/>
                </a:solidFill>
                <a:latin typeface="Söhne"/>
              </a:rPr>
              <a:t>C</a:t>
            </a:r>
            <a:r>
              <a:rPr lang="en-IN" b="0" i="0" dirty="0">
                <a:solidFill>
                  <a:srgbClr val="0F0F0F"/>
                </a:solidFill>
                <a:effectLst/>
                <a:latin typeface="Söhne"/>
              </a:rPr>
              <a:t>ontext of monolithic architecture</a:t>
            </a:r>
            <a:endParaRPr lang="en-IN" dirty="0"/>
          </a:p>
        </p:txBody>
      </p:sp>
      <p:sp>
        <p:nvSpPr>
          <p:cNvPr id="3" name="Content Placeholder 2">
            <a:extLst>
              <a:ext uri="{FF2B5EF4-FFF2-40B4-BE49-F238E27FC236}">
                <a16:creationId xmlns:a16="http://schemas.microsoft.com/office/drawing/2014/main" id="{276DAE80-EE8B-1317-4216-6699EBF22C33}"/>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1" i="0" dirty="0">
                <a:effectLst/>
                <a:latin typeface="Söhne"/>
              </a:rPr>
              <a:t>KISS</a:t>
            </a:r>
            <a:r>
              <a:rPr lang="en-US" b="0" i="0" dirty="0">
                <a:effectLst/>
                <a:latin typeface="Söhne"/>
              </a:rPr>
              <a:t> ensures that the entire monolith remains relatively simple and comprehensible. It discourages unnecessary complexity, making it easier for developers to understand, maintain, and debug the codebase.</a:t>
            </a:r>
          </a:p>
          <a:p>
            <a:pPr algn="l">
              <a:buFont typeface="Arial" panose="020B0604020202020204" pitchFamily="34" charset="0"/>
              <a:buChar char="•"/>
            </a:pPr>
            <a:r>
              <a:rPr lang="en-US" b="1" i="0" dirty="0">
                <a:effectLst/>
                <a:latin typeface="Söhne"/>
              </a:rPr>
              <a:t>YAGNI</a:t>
            </a:r>
            <a:r>
              <a:rPr lang="en-US" b="0" i="0" dirty="0">
                <a:effectLst/>
                <a:latin typeface="Söhne"/>
              </a:rPr>
              <a:t> helps in preventing the addition of unnecessary features to the monolith, ensuring that the application remains focused on the current requirements. It avoids unnecessary code, thus preventing the accumulation of unused functionalities that can bloat the application.</a:t>
            </a:r>
          </a:p>
          <a:p>
            <a:pPr algn="l">
              <a:buFont typeface="Arial" panose="020B0604020202020204" pitchFamily="34" charset="0"/>
              <a:buChar char="•"/>
            </a:pPr>
            <a:r>
              <a:rPr lang="en-US" b="1" i="0" dirty="0">
                <a:effectLst/>
                <a:latin typeface="Söhne"/>
              </a:rPr>
              <a:t>DRY</a:t>
            </a:r>
            <a:r>
              <a:rPr lang="en-US" b="0" i="0" dirty="0">
                <a:effectLst/>
                <a:latin typeface="Söhne"/>
              </a:rPr>
              <a:t> plays a crucial role in maintaining a monolith by promoting code reuse. It helps in keeping the codebase concise and maintainable by avoiding repetition of code, which is particularly important in a monolithic structure where a significant amount of code resides in a single codebase.</a:t>
            </a:r>
          </a:p>
          <a:p>
            <a:pPr algn="l">
              <a:buFont typeface="Arial" panose="020B0604020202020204" pitchFamily="34" charset="0"/>
              <a:buChar char="•"/>
            </a:pPr>
            <a:endParaRPr lang="en-US" dirty="0">
              <a:latin typeface="Söhne"/>
            </a:endParaRPr>
          </a:p>
          <a:p>
            <a:pPr marL="0" indent="0" algn="l">
              <a:buNone/>
            </a:pPr>
            <a:r>
              <a:rPr lang="en-US" i="1" dirty="0">
                <a:solidFill>
                  <a:srgbClr val="0F0F0F"/>
                </a:solidFill>
                <a:effectLst/>
                <a:latin typeface="Söhne"/>
              </a:rPr>
              <a:t>Implementing these principles in monolithic architecture can contribute to building a more maintainable, scalable, and efficient application, despite the challenges associated with managing large and complex codebases typical of monolithic systems.</a:t>
            </a:r>
            <a:endParaRPr lang="en-US" i="1" dirty="0">
              <a:effectLst/>
              <a:latin typeface="Söhne"/>
            </a:endParaRPr>
          </a:p>
          <a:p>
            <a:endParaRPr lang="en-IN" dirty="0"/>
          </a:p>
        </p:txBody>
      </p:sp>
    </p:spTree>
    <p:extLst>
      <p:ext uri="{BB962C8B-B14F-4D97-AF65-F5344CB8AC3E}">
        <p14:creationId xmlns:p14="http://schemas.microsoft.com/office/powerpoint/2010/main" val="349150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B874-9F25-EFCF-2616-C8E6E6C7E9FE}"/>
              </a:ext>
            </a:extLst>
          </p:cNvPr>
          <p:cNvSpPr>
            <a:spLocks noGrp="1"/>
          </p:cNvSpPr>
          <p:nvPr>
            <p:ph type="title"/>
          </p:nvPr>
        </p:nvSpPr>
        <p:spPr/>
        <p:txBody>
          <a:bodyPr/>
          <a:lstStyle/>
          <a:p>
            <a:r>
              <a:rPr lang="en-IN" b="0" i="0" dirty="0">
                <a:solidFill>
                  <a:srgbClr val="0F0F0F"/>
                </a:solidFill>
                <a:effectLst/>
                <a:latin typeface="Söhne"/>
              </a:rPr>
              <a:t>Layered Architecture</a:t>
            </a:r>
            <a:endParaRPr lang="en-IN" dirty="0"/>
          </a:p>
        </p:txBody>
      </p:sp>
      <p:sp>
        <p:nvSpPr>
          <p:cNvPr id="3" name="Content Placeholder 2">
            <a:extLst>
              <a:ext uri="{FF2B5EF4-FFF2-40B4-BE49-F238E27FC236}">
                <a16:creationId xmlns:a16="http://schemas.microsoft.com/office/drawing/2014/main" id="{48FECB20-AF38-7532-0D1B-5CBCA0ACFF25}"/>
              </a:ext>
            </a:extLst>
          </p:cNvPr>
          <p:cNvSpPr>
            <a:spLocks noGrp="1"/>
          </p:cNvSpPr>
          <p:nvPr>
            <p:ph idx="1"/>
          </p:nvPr>
        </p:nvSpPr>
        <p:spPr/>
        <p:txBody>
          <a:bodyPr/>
          <a:lstStyle/>
          <a:p>
            <a:r>
              <a:rPr lang="en-US" b="0" i="0" dirty="0">
                <a:solidFill>
                  <a:srgbClr val="0F0F0F"/>
                </a:solidFill>
                <a:effectLst/>
                <a:latin typeface="Söhne"/>
              </a:rPr>
              <a:t>The N-Layer architecture is a software architecture pattern that organizes an application or system into multiple layers, each responsible for specific functionality or concerns. </a:t>
            </a:r>
          </a:p>
          <a:p>
            <a:r>
              <a:rPr lang="en-US" b="0" i="0" dirty="0">
                <a:solidFill>
                  <a:srgbClr val="0F0F0F"/>
                </a:solidFill>
                <a:effectLst/>
                <a:latin typeface="Söhne"/>
              </a:rPr>
              <a:t>The "N" in N-Layer architecture denotes a variable number of layers; commonly, it refers to architectures with three or more layers.</a:t>
            </a:r>
            <a:endParaRPr lang="en-IN" dirty="0"/>
          </a:p>
        </p:txBody>
      </p:sp>
    </p:spTree>
    <p:extLst>
      <p:ext uri="{BB962C8B-B14F-4D97-AF65-F5344CB8AC3E}">
        <p14:creationId xmlns:p14="http://schemas.microsoft.com/office/powerpoint/2010/main" val="153105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E1609-B2FB-7386-5C7C-51BAC70EE160}"/>
              </a:ext>
            </a:extLst>
          </p:cNvPr>
          <p:cNvSpPr>
            <a:spLocks noGrp="1"/>
          </p:cNvSpPr>
          <p:nvPr>
            <p:ph type="title"/>
          </p:nvPr>
        </p:nvSpPr>
        <p:spPr/>
        <p:txBody>
          <a:bodyPr/>
          <a:lstStyle/>
          <a:p>
            <a:r>
              <a:rPr lang="en-US" dirty="0">
                <a:solidFill>
                  <a:srgbClr val="0F0F0F"/>
                </a:solidFill>
                <a:latin typeface="Söhne"/>
              </a:rPr>
              <a:t>T</a:t>
            </a:r>
            <a:r>
              <a:rPr lang="en-US" b="0" i="0" dirty="0">
                <a:solidFill>
                  <a:srgbClr val="0F0F0F"/>
                </a:solidFill>
                <a:effectLst/>
                <a:latin typeface="Söhne"/>
              </a:rPr>
              <a:t>ypical representation of an N-Layer architecture</a:t>
            </a:r>
            <a:endParaRPr lang="en-IN" dirty="0"/>
          </a:p>
        </p:txBody>
      </p:sp>
      <p:sp>
        <p:nvSpPr>
          <p:cNvPr id="3" name="Content Placeholder 2">
            <a:extLst>
              <a:ext uri="{FF2B5EF4-FFF2-40B4-BE49-F238E27FC236}">
                <a16:creationId xmlns:a16="http://schemas.microsoft.com/office/drawing/2014/main" id="{3B4AE827-7C7F-9F2B-CB95-8E06EF66EBCB}"/>
              </a:ext>
            </a:extLst>
          </p:cNvPr>
          <p:cNvSpPr>
            <a:spLocks noGrp="1"/>
          </p:cNvSpPr>
          <p:nvPr>
            <p:ph idx="1"/>
          </p:nvPr>
        </p:nvSpPr>
        <p:spPr/>
        <p:txBody>
          <a:bodyPr>
            <a:normAutofit fontScale="70000" lnSpcReduction="20000"/>
          </a:bodyPr>
          <a:lstStyle/>
          <a:p>
            <a:pPr algn="l">
              <a:buFont typeface="+mj-lt"/>
              <a:buAutoNum type="arabicPeriod"/>
            </a:pPr>
            <a:r>
              <a:rPr lang="en-US" b="1" i="0" dirty="0">
                <a:effectLst/>
                <a:latin typeface="Söhne"/>
              </a:rPr>
              <a:t>Presentation Layer (UI)</a:t>
            </a:r>
            <a:r>
              <a:rPr lang="en-US" b="0" i="0" dirty="0">
                <a:effectLst/>
                <a:latin typeface="Söhne"/>
              </a:rPr>
              <a:t>: This layer is responsible for interacting with users, handling user inputs, displaying information, and presenting the data to users. It includes user interfaces, user controls, and other presentation-related components.</a:t>
            </a:r>
          </a:p>
          <a:p>
            <a:pPr algn="l">
              <a:buFont typeface="+mj-lt"/>
              <a:buAutoNum type="arabicPeriod"/>
            </a:pPr>
            <a:r>
              <a:rPr lang="en-US" b="1" i="0" dirty="0">
                <a:effectLst/>
                <a:latin typeface="Söhne"/>
              </a:rPr>
              <a:t>Application Layer (Business Logic)</a:t>
            </a:r>
            <a:r>
              <a:rPr lang="en-US" b="0" i="0" dirty="0">
                <a:effectLst/>
                <a:latin typeface="Söhne"/>
              </a:rPr>
              <a:t>: The application layer contains the business logic of the system. It acts as an intermediary between the presentation layer and the data layer, processing requests, applying business rules, and orchestrating the flow of data. It encapsulates the core functionalities of the application.</a:t>
            </a:r>
          </a:p>
          <a:p>
            <a:pPr algn="l">
              <a:buFont typeface="+mj-lt"/>
              <a:buAutoNum type="arabicPeriod"/>
            </a:pPr>
            <a:r>
              <a:rPr lang="en-US" b="1" i="0" dirty="0">
                <a:effectLst/>
                <a:latin typeface="Söhne"/>
              </a:rPr>
              <a:t>Domain Layer (Business Entities/Domain Logic)</a:t>
            </a:r>
            <a:r>
              <a:rPr lang="en-US" b="0" i="0" dirty="0">
                <a:effectLst/>
                <a:latin typeface="Söhne"/>
              </a:rPr>
              <a:t>: This layer represents the business domain entities, models, or objects. It defines the business logic and rules specific to the application domain. It focuses on representing real-world concepts and behaviors within the software.</a:t>
            </a:r>
          </a:p>
          <a:p>
            <a:pPr algn="l">
              <a:buFont typeface="+mj-lt"/>
              <a:buAutoNum type="arabicPeriod"/>
            </a:pPr>
            <a:r>
              <a:rPr lang="en-US" b="1" i="0" dirty="0">
                <a:effectLst/>
                <a:latin typeface="Söhne"/>
              </a:rPr>
              <a:t>Infrastructure Layer (Data Access, External Services)</a:t>
            </a:r>
            <a:r>
              <a:rPr lang="en-US" b="0" i="0" dirty="0">
                <a:effectLst/>
                <a:latin typeface="Söhne"/>
              </a:rPr>
              <a:t>: This layer deals with data access, external integrations, and infrastructure-related concerns. It includes components responsible for interacting with databases, file systems, external APIs, and other systems. It encapsulates the details of how data is retrieved and stored.</a:t>
            </a:r>
          </a:p>
          <a:p>
            <a:pPr algn="l">
              <a:buFont typeface="+mj-lt"/>
              <a:buAutoNum type="arabicPeriod"/>
            </a:pPr>
            <a:r>
              <a:rPr lang="en-US" b="1" i="0" dirty="0">
                <a:effectLst/>
                <a:latin typeface="Söhne"/>
              </a:rPr>
              <a:t>Services/Utilities Layer (Optional)</a:t>
            </a:r>
            <a:r>
              <a:rPr lang="en-US" b="0" i="0" dirty="0">
                <a:effectLst/>
                <a:latin typeface="Söhne"/>
              </a:rPr>
              <a:t>: Depending on the complexity of the system, there might be additional layers such as service layers or utility layers that provide specialized functionalities like authentication, logging, caching, etc.</a:t>
            </a:r>
          </a:p>
          <a:p>
            <a:endParaRPr lang="en-IN" dirty="0"/>
          </a:p>
        </p:txBody>
      </p:sp>
    </p:spTree>
    <p:extLst>
      <p:ext uri="{BB962C8B-B14F-4D97-AF65-F5344CB8AC3E}">
        <p14:creationId xmlns:p14="http://schemas.microsoft.com/office/powerpoint/2010/main" val="151475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4CC0-5885-C998-37D7-20FB681573B9}"/>
              </a:ext>
            </a:extLst>
          </p:cNvPr>
          <p:cNvSpPr>
            <a:spLocks noGrp="1"/>
          </p:cNvSpPr>
          <p:nvPr>
            <p:ph type="title"/>
          </p:nvPr>
        </p:nvSpPr>
        <p:spPr/>
        <p:txBody>
          <a:bodyPr/>
          <a:lstStyle/>
          <a:p>
            <a:r>
              <a:rPr lang="en-IN" dirty="0"/>
              <a:t>Benefits of N-Layered Architecture</a:t>
            </a:r>
          </a:p>
        </p:txBody>
      </p:sp>
      <p:sp>
        <p:nvSpPr>
          <p:cNvPr id="3" name="Content Placeholder 2">
            <a:extLst>
              <a:ext uri="{FF2B5EF4-FFF2-40B4-BE49-F238E27FC236}">
                <a16:creationId xmlns:a16="http://schemas.microsoft.com/office/drawing/2014/main" id="{134CFB92-8B19-1622-F919-D9335380280D}"/>
              </a:ext>
            </a:extLst>
          </p:cNvPr>
          <p:cNvSpPr>
            <a:spLocks noGrp="1"/>
          </p:cNvSpPr>
          <p:nvPr>
            <p:ph idx="1"/>
          </p:nvPr>
        </p:nvSpPr>
        <p:spPr/>
        <p:txBody>
          <a:bodyPr>
            <a:normAutofit fontScale="92500" lnSpcReduction="10000"/>
          </a:bodyPr>
          <a:lstStyle/>
          <a:p>
            <a:r>
              <a:rPr lang="en-US" dirty="0"/>
              <a:t>Separation of Concerns: It helps in separating different concerns (presentation, business logic, data access, etc.), making the system more maintainable, testable, and easier to understand.</a:t>
            </a:r>
          </a:p>
          <a:p>
            <a:endParaRPr lang="en-US" dirty="0"/>
          </a:p>
          <a:p>
            <a:r>
              <a:rPr lang="en-US" dirty="0"/>
              <a:t>Scalability and Maintainability: The modular structure allows for easier scalability by replacing or upgrading individual layers without affecting the entire system. It also facilitates easier maintenance and updates.</a:t>
            </a:r>
          </a:p>
          <a:p>
            <a:endParaRPr lang="en-US" dirty="0"/>
          </a:p>
          <a:p>
            <a:r>
              <a:rPr lang="en-US" dirty="0"/>
              <a:t>Flexibility and Reusability: Encapsulation of functionalities within layers promotes reusability, as different components can use these layers independently.</a:t>
            </a:r>
            <a:endParaRPr lang="en-IN" dirty="0"/>
          </a:p>
        </p:txBody>
      </p:sp>
    </p:spTree>
    <p:extLst>
      <p:ext uri="{BB962C8B-B14F-4D97-AF65-F5344CB8AC3E}">
        <p14:creationId xmlns:p14="http://schemas.microsoft.com/office/powerpoint/2010/main" val="61599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42D4-0775-E946-F25D-1898BA2E1A1F}"/>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0C1B58C-9C51-5DA8-9FCC-38A32FE3E27F}"/>
              </a:ext>
            </a:extLst>
          </p:cNvPr>
          <p:cNvSpPr>
            <a:spLocks noGrp="1"/>
          </p:cNvSpPr>
          <p:nvPr>
            <p:ph idx="1"/>
          </p:nvPr>
        </p:nvSpPr>
        <p:spPr/>
        <p:txBody>
          <a:bodyPr/>
          <a:lstStyle/>
          <a:p>
            <a:r>
              <a:rPr lang="en-IN" dirty="0"/>
              <a:t>Design an Ecommerce Application- Monolithic</a:t>
            </a:r>
          </a:p>
          <a:p>
            <a:endParaRPr lang="en-IN" dirty="0"/>
          </a:p>
        </p:txBody>
      </p:sp>
    </p:spTree>
    <p:extLst>
      <p:ext uri="{BB962C8B-B14F-4D97-AF65-F5344CB8AC3E}">
        <p14:creationId xmlns:p14="http://schemas.microsoft.com/office/powerpoint/2010/main" val="4048787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EBD0-4F86-CE66-8BA0-876A990180EC}"/>
              </a:ext>
            </a:extLst>
          </p:cNvPr>
          <p:cNvSpPr>
            <a:spLocks noGrp="1"/>
          </p:cNvSpPr>
          <p:nvPr>
            <p:ph type="title"/>
          </p:nvPr>
        </p:nvSpPr>
        <p:spPr/>
        <p:txBody>
          <a:bodyPr/>
          <a:lstStyle/>
          <a:p>
            <a:r>
              <a:rPr lang="en-IN" dirty="0"/>
              <a:t>Further Readings</a:t>
            </a:r>
          </a:p>
        </p:txBody>
      </p:sp>
      <p:sp>
        <p:nvSpPr>
          <p:cNvPr id="3" name="Content Placeholder 2">
            <a:extLst>
              <a:ext uri="{FF2B5EF4-FFF2-40B4-BE49-F238E27FC236}">
                <a16:creationId xmlns:a16="http://schemas.microsoft.com/office/drawing/2014/main" id="{7067DD89-1D0B-4156-3F66-E4AEEA216688}"/>
              </a:ext>
            </a:extLst>
          </p:cNvPr>
          <p:cNvSpPr>
            <a:spLocks noGrp="1"/>
          </p:cNvSpPr>
          <p:nvPr>
            <p:ph idx="1"/>
          </p:nvPr>
        </p:nvSpPr>
        <p:spPr/>
        <p:txBody>
          <a:bodyPr/>
          <a:lstStyle/>
          <a:p>
            <a:r>
              <a:rPr lang="en-IN" dirty="0">
                <a:hlinkClick r:id="rId2"/>
              </a:rPr>
              <a:t>https://microservices.io/</a:t>
            </a:r>
            <a:endParaRPr lang="en-IN" dirty="0"/>
          </a:p>
          <a:p>
            <a:r>
              <a:rPr lang="en-IN" dirty="0">
                <a:hlinkClick r:id="rId3"/>
              </a:rPr>
              <a:t>https://tkssharma-devops.gitbook.io/devops-training/microservices/architecture-components</a:t>
            </a:r>
            <a:endParaRPr lang="en-IN" dirty="0"/>
          </a:p>
          <a:p>
            <a:r>
              <a:rPr lang="en-IN"/>
              <a:t>https://tkssharma-devops.gitbook.io/devops-training/aws-architecture-example-lab/application-3-tier-architecture</a:t>
            </a:r>
          </a:p>
        </p:txBody>
      </p:sp>
    </p:spTree>
    <p:extLst>
      <p:ext uri="{BB962C8B-B14F-4D97-AF65-F5344CB8AC3E}">
        <p14:creationId xmlns:p14="http://schemas.microsoft.com/office/powerpoint/2010/main" val="108704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58F9-B9B5-C2A2-A014-788CA2658090}"/>
              </a:ext>
            </a:extLst>
          </p:cNvPr>
          <p:cNvSpPr>
            <a:spLocks noGrp="1"/>
          </p:cNvSpPr>
          <p:nvPr>
            <p:ph type="title"/>
          </p:nvPr>
        </p:nvSpPr>
        <p:spPr/>
        <p:txBody>
          <a:bodyPr/>
          <a:lstStyle/>
          <a:p>
            <a:r>
              <a:rPr lang="en-IN" dirty="0"/>
              <a:t>Introduction To Microservices</a:t>
            </a:r>
          </a:p>
        </p:txBody>
      </p:sp>
      <p:sp>
        <p:nvSpPr>
          <p:cNvPr id="3" name="Content Placeholder 2">
            <a:extLst>
              <a:ext uri="{FF2B5EF4-FFF2-40B4-BE49-F238E27FC236}">
                <a16:creationId xmlns:a16="http://schemas.microsoft.com/office/drawing/2014/main" id="{6F595614-4A71-8125-5BDB-F7C1421C3970}"/>
              </a:ext>
            </a:extLst>
          </p:cNvPr>
          <p:cNvSpPr>
            <a:spLocks noGrp="1"/>
          </p:cNvSpPr>
          <p:nvPr>
            <p:ph idx="1"/>
          </p:nvPr>
        </p:nvSpPr>
        <p:spPr/>
        <p:txBody>
          <a:bodyPr/>
          <a:lstStyle/>
          <a:p>
            <a:r>
              <a:rPr lang="en-US" dirty="0"/>
              <a:t>Microservices is an architectural approach to developing software applications where an application is divided into smaller, independent services that work together to perform specific functions. </a:t>
            </a:r>
          </a:p>
          <a:p>
            <a:r>
              <a:rPr lang="en-US" dirty="0"/>
              <a:t>Each service is designed to execute a single business capability and can operate independently of the others.</a:t>
            </a:r>
            <a:endParaRPr lang="en-IN" dirty="0"/>
          </a:p>
        </p:txBody>
      </p:sp>
    </p:spTree>
    <p:extLst>
      <p:ext uri="{BB962C8B-B14F-4D97-AF65-F5344CB8AC3E}">
        <p14:creationId xmlns:p14="http://schemas.microsoft.com/office/powerpoint/2010/main" val="78673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BE98E-AB25-8679-6EC5-45C797BAB935}"/>
              </a:ext>
            </a:extLst>
          </p:cNvPr>
          <p:cNvSpPr>
            <a:spLocks noGrp="1"/>
          </p:cNvSpPr>
          <p:nvPr>
            <p:ph type="title"/>
          </p:nvPr>
        </p:nvSpPr>
        <p:spPr/>
        <p:txBody>
          <a:bodyPr/>
          <a:lstStyle/>
          <a:p>
            <a:r>
              <a:rPr lang="en-US" dirty="0">
                <a:latin typeface="Söhne"/>
              </a:rPr>
              <a:t>C</a:t>
            </a:r>
            <a:r>
              <a:rPr lang="en-US" b="0" i="0" dirty="0">
                <a:effectLst/>
                <a:latin typeface="Söhne"/>
              </a:rPr>
              <a:t>haracteristics of microservices:</a:t>
            </a:r>
            <a:br>
              <a:rPr lang="en-US" b="0" i="0" dirty="0">
                <a:effectLst/>
                <a:latin typeface="Söhne"/>
              </a:rPr>
            </a:br>
            <a:endParaRPr lang="en-IN" dirty="0"/>
          </a:p>
        </p:txBody>
      </p:sp>
      <p:sp>
        <p:nvSpPr>
          <p:cNvPr id="3" name="Content Placeholder 2">
            <a:extLst>
              <a:ext uri="{FF2B5EF4-FFF2-40B4-BE49-F238E27FC236}">
                <a16:creationId xmlns:a16="http://schemas.microsoft.com/office/drawing/2014/main" id="{B3FE30C7-E3C9-CD07-F445-E7E02D6865FC}"/>
              </a:ext>
            </a:extLst>
          </p:cNvPr>
          <p:cNvSpPr>
            <a:spLocks noGrp="1"/>
          </p:cNvSpPr>
          <p:nvPr>
            <p:ph idx="1"/>
          </p:nvPr>
        </p:nvSpPr>
        <p:spPr/>
        <p:txBody>
          <a:bodyPr>
            <a:normAutofit fontScale="62500" lnSpcReduction="20000"/>
          </a:bodyPr>
          <a:lstStyle/>
          <a:p>
            <a:pPr algn="l"/>
            <a:r>
              <a:rPr lang="en-US" b="1" i="0" dirty="0">
                <a:effectLst/>
                <a:latin typeface="Söhne"/>
              </a:rPr>
              <a:t>Decomposition:</a:t>
            </a:r>
            <a:r>
              <a:rPr lang="en-US" b="0" i="0" dirty="0">
                <a:effectLst/>
                <a:latin typeface="Söhne"/>
              </a:rPr>
              <a:t> Breaking down an application into smaller, manageable services, each responsible for a specific function or feature.</a:t>
            </a:r>
          </a:p>
          <a:p>
            <a:pPr algn="l"/>
            <a:r>
              <a:rPr lang="en-US" b="1" i="0" dirty="0">
                <a:effectLst/>
                <a:latin typeface="Söhne"/>
              </a:rPr>
              <a:t>Independence:</a:t>
            </a:r>
            <a:r>
              <a:rPr lang="en-US" b="0" i="0" dirty="0">
                <a:effectLst/>
                <a:latin typeface="Söhne"/>
              </a:rPr>
              <a:t> Each service operates independently, with its own codebase, database, and possibly its own technology stack. This allows for individual services to be developed, deployed, and scaled independently of others.</a:t>
            </a:r>
          </a:p>
          <a:p>
            <a:pPr algn="l"/>
            <a:r>
              <a:rPr lang="en-US" b="1" i="0" dirty="0">
                <a:effectLst/>
                <a:latin typeface="Söhne"/>
              </a:rPr>
              <a:t>Resilience:</a:t>
            </a:r>
            <a:r>
              <a:rPr lang="en-US" b="0" i="0" dirty="0">
                <a:effectLst/>
                <a:latin typeface="Söhne"/>
              </a:rPr>
              <a:t> Failure in one service should not bring down the entire system. Microservices are designed to be resilient, allowing other services to continue functioning even if one service fails.</a:t>
            </a:r>
          </a:p>
          <a:p>
            <a:pPr algn="l"/>
            <a:r>
              <a:rPr lang="en-US" b="1" i="0" dirty="0">
                <a:effectLst/>
                <a:latin typeface="Söhne"/>
              </a:rPr>
              <a:t>Scalability:</a:t>
            </a:r>
            <a:r>
              <a:rPr lang="en-US" b="0" i="0" dirty="0">
                <a:effectLst/>
                <a:latin typeface="Söhne"/>
              </a:rPr>
              <a:t> Services can be scaled horizontally based on demand. This means that if a particular service requires more resources due to increased usage, it can be scaled independently without affecting other services.</a:t>
            </a:r>
          </a:p>
          <a:p>
            <a:pPr algn="l"/>
            <a:r>
              <a:rPr lang="en-US" b="1" i="0" dirty="0">
                <a:effectLst/>
                <a:latin typeface="Söhne"/>
              </a:rPr>
              <a:t>Technology Diversity:</a:t>
            </a:r>
            <a:r>
              <a:rPr lang="en-US" b="0" i="0" dirty="0">
                <a:effectLst/>
                <a:latin typeface="Söhne"/>
              </a:rPr>
              <a:t> Different services within a microservices architecture can use different programming languages, frameworks, and databases based on their specific needs, enabling flexibility and innovation.</a:t>
            </a:r>
          </a:p>
          <a:p>
            <a:pPr algn="l"/>
            <a:r>
              <a:rPr lang="en-US" b="1" i="0" dirty="0">
                <a:effectLst/>
                <a:latin typeface="Söhne"/>
              </a:rPr>
              <a:t>Communication:</a:t>
            </a:r>
            <a:r>
              <a:rPr lang="en-US" b="0" i="0" dirty="0">
                <a:effectLst/>
                <a:latin typeface="Söhne"/>
              </a:rPr>
              <a:t> Services communicate with each other typically via APIs (Application Programming Interfaces) or message brokers. This communication is often lightweight and can be synchronous or asynchronous.</a:t>
            </a:r>
          </a:p>
          <a:p>
            <a:pPr algn="l"/>
            <a:r>
              <a:rPr lang="en-US" b="1" i="0" dirty="0">
                <a:effectLst/>
                <a:latin typeface="Söhne"/>
              </a:rPr>
              <a:t>Deployment and DevOps:</a:t>
            </a:r>
            <a:r>
              <a:rPr lang="en-US" b="0" i="0" dirty="0">
                <a:effectLst/>
                <a:latin typeface="Söhne"/>
              </a:rPr>
              <a:t> Microservices enable continuous integration and continuous deployment (CI/CD) practices, allowing for faster and more frequent releases. DevOps practices are often integral to managing and deploying microservices architectures efficiently.</a:t>
            </a:r>
          </a:p>
          <a:p>
            <a:endParaRPr lang="en-IN" dirty="0"/>
          </a:p>
        </p:txBody>
      </p:sp>
    </p:spTree>
    <p:extLst>
      <p:ext uri="{BB962C8B-B14F-4D97-AF65-F5344CB8AC3E}">
        <p14:creationId xmlns:p14="http://schemas.microsoft.com/office/powerpoint/2010/main" val="74624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9800-CFD6-C818-D73D-68F41A21D0DD}"/>
              </a:ext>
            </a:extLst>
          </p:cNvPr>
          <p:cNvSpPr>
            <a:spLocks noGrp="1"/>
          </p:cNvSpPr>
          <p:nvPr>
            <p:ph type="title"/>
          </p:nvPr>
        </p:nvSpPr>
        <p:spPr/>
        <p:txBody>
          <a:bodyPr/>
          <a:lstStyle/>
          <a:p>
            <a:r>
              <a:rPr lang="en-US" dirty="0"/>
              <a:t>Benefits of using a microservices architecture</a:t>
            </a:r>
            <a:endParaRPr lang="en-IN" dirty="0"/>
          </a:p>
        </p:txBody>
      </p:sp>
      <p:sp>
        <p:nvSpPr>
          <p:cNvPr id="3" name="Content Placeholder 2">
            <a:extLst>
              <a:ext uri="{FF2B5EF4-FFF2-40B4-BE49-F238E27FC236}">
                <a16:creationId xmlns:a16="http://schemas.microsoft.com/office/drawing/2014/main" id="{7DECB3D5-6C5B-F493-2B53-AC8760FC98F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effectLst/>
                <a:latin typeface="Söhne"/>
              </a:rPr>
              <a:t>Scalability:</a:t>
            </a:r>
            <a:r>
              <a:rPr lang="en-US" b="0" i="0" dirty="0">
                <a:effectLst/>
                <a:latin typeface="Söhne"/>
              </a:rPr>
              <a:t> Services can be scaled independently, enabling efficient resource allocation based on demand.</a:t>
            </a:r>
          </a:p>
          <a:p>
            <a:pPr algn="l">
              <a:buFont typeface="Arial" panose="020B0604020202020204" pitchFamily="34" charset="0"/>
              <a:buChar char="•"/>
            </a:pPr>
            <a:r>
              <a:rPr lang="en-US" b="1" i="0" dirty="0">
                <a:effectLst/>
                <a:latin typeface="Söhne"/>
              </a:rPr>
              <a:t>Flexibility:</a:t>
            </a:r>
            <a:r>
              <a:rPr lang="en-US" b="0" i="0" dirty="0">
                <a:effectLst/>
                <a:latin typeface="Söhne"/>
              </a:rPr>
              <a:t> Technology stack, development, and deployment of each service can be tailored to specific requirements.</a:t>
            </a:r>
          </a:p>
          <a:p>
            <a:pPr algn="l">
              <a:buFont typeface="Arial" panose="020B0604020202020204" pitchFamily="34" charset="0"/>
              <a:buChar char="•"/>
            </a:pPr>
            <a:r>
              <a:rPr lang="en-US" b="1" i="0" dirty="0">
                <a:effectLst/>
                <a:latin typeface="Söhne"/>
              </a:rPr>
              <a:t>Fault Isolation:</a:t>
            </a:r>
            <a:r>
              <a:rPr lang="en-US" b="0" i="0" dirty="0">
                <a:effectLst/>
                <a:latin typeface="Söhne"/>
              </a:rPr>
              <a:t> Failures are contained within a single service, reducing the impact on the entire system.</a:t>
            </a:r>
          </a:p>
          <a:p>
            <a:pPr algn="l">
              <a:buFont typeface="Arial" panose="020B0604020202020204" pitchFamily="34" charset="0"/>
              <a:buChar char="•"/>
            </a:pPr>
            <a:r>
              <a:rPr lang="en-US" b="1" i="0" dirty="0">
                <a:effectLst/>
                <a:latin typeface="Söhne"/>
              </a:rPr>
              <a:t>Ease of Development:</a:t>
            </a:r>
            <a:r>
              <a:rPr lang="en-US" b="0" i="0" dirty="0">
                <a:effectLst/>
                <a:latin typeface="Söhne"/>
              </a:rPr>
              <a:t> Smaller, focused teams can develop and maintain individual services, allowing for faster development cycles.</a:t>
            </a:r>
          </a:p>
          <a:p>
            <a:pPr algn="l">
              <a:buFont typeface="Arial" panose="020B0604020202020204" pitchFamily="34" charset="0"/>
              <a:buChar char="•"/>
            </a:pPr>
            <a:r>
              <a:rPr lang="en-US" b="1" i="0" dirty="0">
                <a:effectLst/>
                <a:latin typeface="Söhne"/>
              </a:rPr>
              <a:t>Enhanced Resilience:</a:t>
            </a:r>
            <a:r>
              <a:rPr lang="en-US" b="0" i="0" dirty="0">
                <a:effectLst/>
                <a:latin typeface="Söhne"/>
              </a:rPr>
              <a:t> Services can be updated or replaced without affecting the overall application.</a:t>
            </a:r>
          </a:p>
          <a:p>
            <a:endParaRPr lang="en-IN" dirty="0"/>
          </a:p>
        </p:txBody>
      </p:sp>
    </p:spTree>
    <p:extLst>
      <p:ext uri="{BB962C8B-B14F-4D97-AF65-F5344CB8AC3E}">
        <p14:creationId xmlns:p14="http://schemas.microsoft.com/office/powerpoint/2010/main" val="268245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6A2-EECD-BFA0-46A8-0E297F8E27D1}"/>
              </a:ext>
            </a:extLst>
          </p:cNvPr>
          <p:cNvSpPr>
            <a:spLocks noGrp="1"/>
          </p:cNvSpPr>
          <p:nvPr>
            <p:ph type="title"/>
          </p:nvPr>
        </p:nvSpPr>
        <p:spPr/>
        <p:txBody>
          <a:bodyPr/>
          <a:lstStyle/>
          <a:p>
            <a:r>
              <a:rPr lang="en-US" b="0" i="0" dirty="0">
                <a:solidFill>
                  <a:srgbClr val="0F0F0F"/>
                </a:solidFill>
                <a:effectLst/>
                <a:latin typeface="Söhne"/>
              </a:rPr>
              <a:t>Historical Context of REST and Microservices</a:t>
            </a:r>
            <a:endParaRPr lang="en-IN" dirty="0"/>
          </a:p>
        </p:txBody>
      </p:sp>
      <p:sp>
        <p:nvSpPr>
          <p:cNvPr id="3" name="Content Placeholder 2">
            <a:extLst>
              <a:ext uri="{FF2B5EF4-FFF2-40B4-BE49-F238E27FC236}">
                <a16:creationId xmlns:a16="http://schemas.microsoft.com/office/drawing/2014/main" id="{F9B43E2F-2264-4E07-11F5-7516465D0B1D}"/>
              </a:ext>
            </a:extLst>
          </p:cNvPr>
          <p:cNvSpPr>
            <a:spLocks noGrp="1"/>
          </p:cNvSpPr>
          <p:nvPr>
            <p:ph idx="1"/>
          </p:nvPr>
        </p:nvSpPr>
        <p:spPr/>
        <p:txBody>
          <a:bodyPr>
            <a:normAutofit fontScale="70000" lnSpcReduction="20000"/>
          </a:bodyPr>
          <a:lstStyle/>
          <a:p>
            <a:r>
              <a:rPr lang="en-US" b="0" i="0" dirty="0">
                <a:solidFill>
                  <a:srgbClr val="0F0F0F"/>
                </a:solidFill>
                <a:effectLst/>
                <a:latin typeface="Söhne"/>
              </a:rPr>
              <a:t>REST (Representational State Transfer) and microservices are both architectural styles in software development that gained popularity due to the changing demands of web applications and services.</a:t>
            </a:r>
          </a:p>
          <a:p>
            <a:pPr marL="0" indent="0">
              <a:buNone/>
            </a:pPr>
            <a:endParaRPr lang="en-IN" b="1" i="0" dirty="0">
              <a:effectLst/>
              <a:latin typeface="Söhne"/>
            </a:endParaRPr>
          </a:p>
          <a:p>
            <a:pPr marL="0" indent="0">
              <a:buNone/>
            </a:pPr>
            <a:r>
              <a:rPr lang="en-IN" b="1" i="0" dirty="0">
                <a:effectLst/>
                <a:latin typeface="Söhne"/>
              </a:rPr>
              <a:t>Historical Context of REST:</a:t>
            </a:r>
          </a:p>
          <a:p>
            <a:r>
              <a:rPr lang="en-US" dirty="0"/>
              <a:t>Origins:</a:t>
            </a:r>
          </a:p>
          <a:p>
            <a:pPr lvl="1"/>
            <a:r>
              <a:rPr lang="en-US" dirty="0"/>
              <a:t>Year: Coined by Roy Fielding in his PhD dissertation in 2000.</a:t>
            </a:r>
          </a:p>
          <a:p>
            <a:pPr lvl="1"/>
            <a:r>
              <a:rPr lang="en-US" dirty="0"/>
              <a:t>Background: It was derived from the architectural principles that underlie the web itself, primarily the HTTP protocol.</a:t>
            </a:r>
          </a:p>
          <a:p>
            <a:pPr lvl="1"/>
            <a:r>
              <a:rPr lang="en-US" dirty="0"/>
              <a:t>Purpose: REST was designed as an architectural style to create scalable, distributed systems on the web.</a:t>
            </a:r>
          </a:p>
          <a:p>
            <a:r>
              <a:rPr lang="en-US" dirty="0"/>
              <a:t>Evolution:</a:t>
            </a:r>
          </a:p>
          <a:p>
            <a:pPr lvl="1"/>
            <a:r>
              <a:rPr lang="en-US" dirty="0"/>
              <a:t>Web Development: REST became widely adopted due to its simplicity and compatibility with the web.</a:t>
            </a:r>
          </a:p>
          <a:p>
            <a:pPr lvl="1"/>
            <a:r>
              <a:rPr lang="en-US" dirty="0"/>
              <a:t>APIs: It gained prominence as a way to build web APIs, allowing different systems to communicate over HTTP.</a:t>
            </a:r>
          </a:p>
          <a:p>
            <a:pPr lvl="1"/>
            <a:r>
              <a:rPr lang="en-US" dirty="0"/>
              <a:t>Statelessness: One of its key principles was statelessness, meaning that each request from a client to a server should contain all the necessary information to understand and fulfill the request.</a:t>
            </a:r>
            <a:endParaRPr lang="en-IN" dirty="0"/>
          </a:p>
        </p:txBody>
      </p:sp>
    </p:spTree>
    <p:extLst>
      <p:ext uri="{BB962C8B-B14F-4D97-AF65-F5344CB8AC3E}">
        <p14:creationId xmlns:p14="http://schemas.microsoft.com/office/powerpoint/2010/main" val="197035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6A2-EECD-BFA0-46A8-0E297F8E27D1}"/>
              </a:ext>
            </a:extLst>
          </p:cNvPr>
          <p:cNvSpPr>
            <a:spLocks noGrp="1"/>
          </p:cNvSpPr>
          <p:nvPr>
            <p:ph type="title"/>
          </p:nvPr>
        </p:nvSpPr>
        <p:spPr/>
        <p:txBody>
          <a:bodyPr/>
          <a:lstStyle/>
          <a:p>
            <a:r>
              <a:rPr lang="en-US" b="0" i="0" dirty="0">
                <a:solidFill>
                  <a:srgbClr val="0F0F0F"/>
                </a:solidFill>
                <a:effectLst/>
                <a:latin typeface="Söhne"/>
              </a:rPr>
              <a:t>Historical Context of REST and Microservices</a:t>
            </a:r>
            <a:endParaRPr lang="en-IN" dirty="0"/>
          </a:p>
        </p:txBody>
      </p:sp>
      <p:sp>
        <p:nvSpPr>
          <p:cNvPr id="3" name="Content Placeholder 2">
            <a:extLst>
              <a:ext uri="{FF2B5EF4-FFF2-40B4-BE49-F238E27FC236}">
                <a16:creationId xmlns:a16="http://schemas.microsoft.com/office/drawing/2014/main" id="{F9B43E2F-2264-4E07-11F5-7516465D0B1D}"/>
              </a:ext>
            </a:extLst>
          </p:cNvPr>
          <p:cNvSpPr>
            <a:spLocks noGrp="1"/>
          </p:cNvSpPr>
          <p:nvPr>
            <p:ph idx="1"/>
          </p:nvPr>
        </p:nvSpPr>
        <p:spPr/>
        <p:txBody>
          <a:bodyPr>
            <a:normAutofit fontScale="92500" lnSpcReduction="20000"/>
          </a:bodyPr>
          <a:lstStyle/>
          <a:p>
            <a:pPr marL="0" indent="0" algn="l">
              <a:buNone/>
            </a:pPr>
            <a:r>
              <a:rPr lang="en-IN" b="1" i="0" dirty="0">
                <a:effectLst/>
                <a:latin typeface="Söhne"/>
              </a:rPr>
              <a:t>Historical Context of Microservices:</a:t>
            </a:r>
          </a:p>
          <a:p>
            <a:r>
              <a:rPr lang="en-US" dirty="0"/>
              <a:t>Origins:</a:t>
            </a:r>
          </a:p>
          <a:p>
            <a:pPr lvl="1"/>
            <a:r>
              <a:rPr lang="en-US" b="1" i="0" dirty="0">
                <a:effectLst/>
                <a:latin typeface="Söhne"/>
              </a:rPr>
              <a:t>Year</a:t>
            </a:r>
            <a:r>
              <a:rPr lang="en-US" b="0" i="0" dirty="0">
                <a:effectLst/>
                <a:latin typeface="Söhne"/>
              </a:rPr>
              <a:t>: The concept emerged around the mid-2000s but gained popularity later.</a:t>
            </a:r>
          </a:p>
          <a:p>
            <a:pPr lvl="1"/>
            <a:r>
              <a:rPr lang="en-US" b="1" i="0" dirty="0">
                <a:effectLst/>
                <a:latin typeface="Söhne"/>
              </a:rPr>
              <a:t>Background</a:t>
            </a:r>
            <a:r>
              <a:rPr lang="en-US" b="0" i="0" dirty="0">
                <a:effectLst/>
                <a:latin typeface="Söhne"/>
              </a:rPr>
              <a:t>: Evolved as a response to the limitations of monolithic architectures.</a:t>
            </a:r>
          </a:p>
          <a:p>
            <a:pPr lvl="1"/>
            <a:r>
              <a:rPr lang="en-US" b="1" i="0" dirty="0">
                <a:effectLst/>
                <a:latin typeface="Söhne"/>
              </a:rPr>
              <a:t>Purpose</a:t>
            </a:r>
            <a:r>
              <a:rPr lang="en-US" b="0" i="0" dirty="0">
                <a:effectLst/>
                <a:latin typeface="Söhne"/>
              </a:rPr>
              <a:t>: Microservices architecture aimed to overcome challenges faced by large, monolithic applications by breaking them down into smaller, independent services.</a:t>
            </a:r>
          </a:p>
          <a:p>
            <a:r>
              <a:rPr lang="en-US" dirty="0"/>
              <a:t>Evolution:</a:t>
            </a:r>
          </a:p>
          <a:p>
            <a:pPr lvl="1"/>
            <a:r>
              <a:rPr lang="en-US" b="1" i="0" dirty="0">
                <a:effectLst/>
                <a:latin typeface="Söhne"/>
              </a:rPr>
              <a:t>Scalability and Flexibility</a:t>
            </a:r>
            <a:r>
              <a:rPr lang="en-US" b="0" i="0" dirty="0">
                <a:effectLst/>
                <a:latin typeface="Söhne"/>
              </a:rPr>
              <a:t>: With the rise of cloud computing and increasing demand for scalable and flexible systems, microservices gained traction.</a:t>
            </a:r>
          </a:p>
          <a:p>
            <a:pPr lvl="1"/>
            <a:r>
              <a:rPr lang="en-US" b="1" i="0" dirty="0">
                <a:effectLst/>
                <a:latin typeface="Söhne"/>
              </a:rPr>
              <a:t>Independence and Agility</a:t>
            </a:r>
            <a:r>
              <a:rPr lang="en-US" b="0" i="0" dirty="0">
                <a:effectLst/>
                <a:latin typeface="Söhne"/>
              </a:rPr>
              <a:t>: It allowed teams to work on different services independently, promoting faster development and deployment cycles.</a:t>
            </a:r>
          </a:p>
          <a:p>
            <a:pPr lvl="1"/>
            <a:r>
              <a:rPr lang="en-US" b="1" i="0" dirty="0">
                <a:effectLst/>
                <a:latin typeface="Söhne"/>
              </a:rPr>
              <a:t>Technology Advancements</a:t>
            </a:r>
            <a:r>
              <a:rPr lang="en-US" b="0" i="0" dirty="0">
                <a:effectLst/>
                <a:latin typeface="Söhne"/>
              </a:rPr>
              <a:t>: Containerization technologies like Docker and orchestration tools like Kubernetes further fueled the adoption of microservices by providing easier ways to manage and deploy these smaller services.</a:t>
            </a:r>
          </a:p>
        </p:txBody>
      </p:sp>
    </p:spTree>
    <p:extLst>
      <p:ext uri="{BB962C8B-B14F-4D97-AF65-F5344CB8AC3E}">
        <p14:creationId xmlns:p14="http://schemas.microsoft.com/office/powerpoint/2010/main" val="3626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5B015-BD02-82B6-2324-4079D2B2C994}"/>
              </a:ext>
            </a:extLst>
          </p:cNvPr>
          <p:cNvSpPr>
            <a:spLocks noGrp="1"/>
          </p:cNvSpPr>
          <p:nvPr>
            <p:ph type="title"/>
          </p:nvPr>
        </p:nvSpPr>
        <p:spPr/>
        <p:txBody>
          <a:bodyPr/>
          <a:lstStyle/>
          <a:p>
            <a:r>
              <a:rPr lang="en-US" dirty="0"/>
              <a:t>Connection between REST and Microservices</a:t>
            </a:r>
            <a:endParaRPr lang="en-IN" dirty="0"/>
          </a:p>
        </p:txBody>
      </p:sp>
      <p:sp>
        <p:nvSpPr>
          <p:cNvPr id="3" name="Content Placeholder 2">
            <a:extLst>
              <a:ext uri="{FF2B5EF4-FFF2-40B4-BE49-F238E27FC236}">
                <a16:creationId xmlns:a16="http://schemas.microsoft.com/office/drawing/2014/main" id="{A510D7B9-3C1D-B26A-AD9A-B7E3DBA5E093}"/>
              </a:ext>
            </a:extLst>
          </p:cNvPr>
          <p:cNvSpPr>
            <a:spLocks noGrp="1"/>
          </p:cNvSpPr>
          <p:nvPr>
            <p:ph idx="1"/>
          </p:nvPr>
        </p:nvSpPr>
        <p:spPr/>
        <p:txBody>
          <a:bodyPr/>
          <a:lstStyle/>
          <a:p>
            <a:pPr algn="l">
              <a:buFont typeface="Arial" panose="020B0604020202020204" pitchFamily="34" charset="0"/>
              <a:buChar char="•"/>
            </a:pPr>
            <a:r>
              <a:rPr lang="en-US" b="1" i="0" dirty="0">
                <a:effectLst/>
                <a:latin typeface="Söhne"/>
              </a:rPr>
              <a:t>Communication Protocol</a:t>
            </a:r>
            <a:r>
              <a:rPr lang="en-US" b="0" i="0" dirty="0">
                <a:effectLst/>
                <a:latin typeface="Söhne"/>
              </a:rPr>
              <a:t>: RESTful APIs are often used as a means of communication between microservices due to their simplicity and compatibility with HTTP.</a:t>
            </a:r>
          </a:p>
          <a:p>
            <a:pPr algn="l">
              <a:buFont typeface="Arial" panose="020B0604020202020204" pitchFamily="34" charset="0"/>
              <a:buChar char="•"/>
            </a:pPr>
            <a:r>
              <a:rPr lang="en-US" b="1" i="0" dirty="0">
                <a:effectLst/>
                <a:latin typeface="Söhne"/>
              </a:rPr>
              <a:t>Decoupling Services</a:t>
            </a:r>
            <a:r>
              <a:rPr lang="en-US" b="0" i="0" dirty="0">
                <a:effectLst/>
                <a:latin typeface="Söhne"/>
              </a:rPr>
              <a:t>: RESTful principles support the idea of loosely coupled services, which aligns with the philosophy of microservices architecture.</a:t>
            </a:r>
          </a:p>
          <a:p>
            <a:pPr algn="l">
              <a:buFont typeface="Arial" panose="020B0604020202020204" pitchFamily="34" charset="0"/>
              <a:buChar char="•"/>
            </a:pPr>
            <a:r>
              <a:rPr lang="en-US" b="1" i="0" dirty="0">
                <a:effectLst/>
                <a:latin typeface="Söhne"/>
              </a:rPr>
              <a:t>Service Interoperability</a:t>
            </a:r>
            <a:r>
              <a:rPr lang="en-US" b="0" i="0" dirty="0">
                <a:effectLst/>
                <a:latin typeface="Söhne"/>
              </a:rPr>
              <a:t>: Microservices can communicate with each other via RESTful interfaces, enabling the creation of more flexible and adaptable systems.</a:t>
            </a:r>
          </a:p>
          <a:p>
            <a:endParaRPr lang="en-IN" dirty="0"/>
          </a:p>
        </p:txBody>
      </p:sp>
    </p:spTree>
    <p:extLst>
      <p:ext uri="{BB962C8B-B14F-4D97-AF65-F5344CB8AC3E}">
        <p14:creationId xmlns:p14="http://schemas.microsoft.com/office/powerpoint/2010/main" val="128224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F582-A636-66E7-9943-D1288A1FD864}"/>
              </a:ext>
            </a:extLst>
          </p:cNvPr>
          <p:cNvSpPr>
            <a:spLocks noGrp="1"/>
          </p:cNvSpPr>
          <p:nvPr>
            <p:ph type="title"/>
          </p:nvPr>
        </p:nvSpPr>
        <p:spPr/>
        <p:txBody>
          <a:bodyPr/>
          <a:lstStyle/>
          <a:p>
            <a:r>
              <a:rPr lang="en-IN" dirty="0"/>
              <a:t>Monolithic Architecture</a:t>
            </a:r>
          </a:p>
        </p:txBody>
      </p:sp>
      <p:sp>
        <p:nvSpPr>
          <p:cNvPr id="3" name="Content Placeholder 2">
            <a:extLst>
              <a:ext uri="{FF2B5EF4-FFF2-40B4-BE49-F238E27FC236}">
                <a16:creationId xmlns:a16="http://schemas.microsoft.com/office/drawing/2014/main" id="{68A2E51F-612D-C33B-933C-3EC3219C06F2}"/>
              </a:ext>
            </a:extLst>
          </p:cNvPr>
          <p:cNvSpPr>
            <a:spLocks noGrp="1"/>
          </p:cNvSpPr>
          <p:nvPr>
            <p:ph idx="1"/>
          </p:nvPr>
        </p:nvSpPr>
        <p:spPr/>
        <p:txBody>
          <a:bodyPr>
            <a:normAutofit fontScale="77500" lnSpcReduction="20000"/>
          </a:bodyPr>
          <a:lstStyle/>
          <a:p>
            <a:r>
              <a:rPr lang="en-US" dirty="0"/>
              <a:t>Monolithic architecture refers to a traditional software development model where all components and functionalities of an application are tightly coupled and interconnected as a single unit.</a:t>
            </a:r>
          </a:p>
          <a:p>
            <a:r>
              <a:rPr lang="en-US" dirty="0"/>
              <a:t>In this approach, the entire application, including its user interface, business logic, and data access layers, is built and deployed as a single unit.</a:t>
            </a:r>
          </a:p>
          <a:p>
            <a:r>
              <a:rPr lang="en-US" b="0" i="0" dirty="0">
                <a:solidFill>
                  <a:srgbClr val="0F0F0F"/>
                </a:solidFill>
                <a:effectLst/>
                <a:latin typeface="Söhne"/>
              </a:rPr>
              <a:t>Key characteristics of a monolithic architecture include:</a:t>
            </a:r>
          </a:p>
          <a:p>
            <a:pPr lvl="1"/>
            <a:r>
              <a:rPr lang="en-US" b="1" i="0" dirty="0">
                <a:effectLst/>
                <a:latin typeface="Söhne"/>
              </a:rPr>
              <a:t>Single-tiered structure:</a:t>
            </a:r>
            <a:r>
              <a:rPr lang="en-US" b="0" i="0" dirty="0">
                <a:effectLst/>
                <a:latin typeface="Söhne"/>
              </a:rPr>
              <a:t> All modules and components (such as UI, business logic, and database access) are bundled together and deployed as one unit on a single platform.</a:t>
            </a:r>
          </a:p>
          <a:p>
            <a:pPr lvl="1"/>
            <a:r>
              <a:rPr lang="en-US" b="1" i="0" dirty="0">
                <a:effectLst/>
                <a:latin typeface="Söhne"/>
              </a:rPr>
              <a:t>Tight coupling:</a:t>
            </a:r>
            <a:r>
              <a:rPr lang="en-US" b="0" i="0" dirty="0">
                <a:effectLst/>
                <a:latin typeface="Söhne"/>
              </a:rPr>
              <a:t> Components and modules within the application are highly interdependent, making it challenging to isolate and modify individual parts without affecting the entire system.</a:t>
            </a:r>
          </a:p>
          <a:p>
            <a:pPr lvl="1"/>
            <a:r>
              <a:rPr lang="en-US" b="1" i="0" dirty="0">
                <a:effectLst/>
                <a:latin typeface="Söhne"/>
              </a:rPr>
              <a:t>Scaling challenges:</a:t>
            </a:r>
            <a:r>
              <a:rPr lang="en-US" b="0" i="0" dirty="0">
                <a:effectLst/>
                <a:latin typeface="Söhne"/>
              </a:rPr>
              <a:t> Scaling a monolithic application involves replicating the entire application, even if only a specific component requires scaling. This can lead to inefficiencies and increased resource usage.</a:t>
            </a:r>
          </a:p>
          <a:p>
            <a:pPr lvl="1"/>
            <a:r>
              <a:rPr lang="en-US" b="1" i="0" dirty="0">
                <a:effectLst/>
                <a:latin typeface="Söhne"/>
              </a:rPr>
              <a:t>Development simplicity:</a:t>
            </a:r>
            <a:r>
              <a:rPr lang="en-US" b="0" i="0" dirty="0">
                <a:effectLst/>
                <a:latin typeface="Söhne"/>
              </a:rPr>
              <a:t> Initially, monolithic architectures are relatively straightforward to develop and test due to their centralized structure.</a:t>
            </a:r>
          </a:p>
          <a:p>
            <a:pPr lvl="1"/>
            <a:r>
              <a:rPr lang="en-US" b="1" i="0" dirty="0">
                <a:effectLst/>
                <a:latin typeface="Söhne"/>
              </a:rPr>
              <a:t>Limited technology flexibility:</a:t>
            </a:r>
            <a:r>
              <a:rPr lang="en-US" b="0" i="0" dirty="0">
                <a:effectLst/>
                <a:latin typeface="Söhne"/>
              </a:rPr>
              <a:t> Incorporating new technologies or upgrading existing ones can be complex and risky due to the interdependencies within the system.</a:t>
            </a:r>
          </a:p>
          <a:p>
            <a:endParaRPr lang="en-IN" dirty="0"/>
          </a:p>
        </p:txBody>
      </p:sp>
    </p:spTree>
    <p:extLst>
      <p:ext uri="{BB962C8B-B14F-4D97-AF65-F5344CB8AC3E}">
        <p14:creationId xmlns:p14="http://schemas.microsoft.com/office/powerpoint/2010/main" val="1548694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F582-A636-66E7-9943-D1288A1FD864}"/>
              </a:ext>
            </a:extLst>
          </p:cNvPr>
          <p:cNvSpPr>
            <a:spLocks noGrp="1"/>
          </p:cNvSpPr>
          <p:nvPr>
            <p:ph type="title"/>
          </p:nvPr>
        </p:nvSpPr>
        <p:spPr/>
        <p:txBody>
          <a:bodyPr/>
          <a:lstStyle/>
          <a:p>
            <a:r>
              <a:rPr lang="en-IN" dirty="0"/>
              <a:t>Limitations of Monolithic Architecture</a:t>
            </a:r>
          </a:p>
        </p:txBody>
      </p:sp>
      <p:sp>
        <p:nvSpPr>
          <p:cNvPr id="3" name="Content Placeholder 2">
            <a:extLst>
              <a:ext uri="{FF2B5EF4-FFF2-40B4-BE49-F238E27FC236}">
                <a16:creationId xmlns:a16="http://schemas.microsoft.com/office/drawing/2014/main" id="{68A2E51F-612D-C33B-933C-3EC3219C06F2}"/>
              </a:ext>
            </a:extLst>
          </p:cNvPr>
          <p:cNvSpPr>
            <a:spLocks noGrp="1"/>
          </p:cNvSpPr>
          <p:nvPr>
            <p:ph idx="1"/>
          </p:nvPr>
        </p:nvSpPr>
        <p:spPr/>
        <p:txBody>
          <a:bodyPr>
            <a:normAutofit/>
          </a:bodyPr>
          <a:lstStyle/>
          <a:p>
            <a:pPr algn="l">
              <a:buFont typeface="Arial" panose="020B0604020202020204" pitchFamily="34" charset="0"/>
              <a:buChar char="•"/>
            </a:pPr>
            <a:r>
              <a:rPr lang="en-US" b="1" i="0" dirty="0">
                <a:effectLst/>
                <a:latin typeface="Söhne"/>
              </a:rPr>
              <a:t>Scalability issues:</a:t>
            </a:r>
            <a:r>
              <a:rPr lang="en-US" b="0" i="0" dirty="0">
                <a:effectLst/>
                <a:latin typeface="Söhne"/>
              </a:rPr>
              <a:t> As the application grows, scaling becomes challenging, impacting performance and resource utilization.</a:t>
            </a:r>
          </a:p>
          <a:p>
            <a:pPr algn="l">
              <a:buFont typeface="Arial" panose="020B0604020202020204" pitchFamily="34" charset="0"/>
              <a:buChar char="•"/>
            </a:pPr>
            <a:r>
              <a:rPr lang="en-US" b="1" i="0" dirty="0">
                <a:effectLst/>
                <a:latin typeface="Söhne"/>
              </a:rPr>
              <a:t>Maintainability challenges:</a:t>
            </a:r>
            <a:r>
              <a:rPr lang="en-US" b="0" i="0" dirty="0">
                <a:effectLst/>
                <a:latin typeface="Söhne"/>
              </a:rPr>
              <a:t> Updating or maintaining a monolithic application can be cumbersome and risky due to the tightly coupled nature of its components.</a:t>
            </a:r>
          </a:p>
          <a:p>
            <a:pPr algn="l">
              <a:buFont typeface="Arial" panose="020B0604020202020204" pitchFamily="34" charset="0"/>
              <a:buChar char="•"/>
            </a:pPr>
            <a:r>
              <a:rPr lang="en-US" b="1" i="0" dirty="0">
                <a:effectLst/>
                <a:latin typeface="Söhne"/>
              </a:rPr>
              <a:t>Deployment complexities:</a:t>
            </a:r>
            <a:r>
              <a:rPr lang="en-US" b="0" i="0" dirty="0">
                <a:effectLst/>
                <a:latin typeface="Söhne"/>
              </a:rPr>
              <a:t> Deploying changes or updates to a monolithic system might require downtime and affect the entire application.</a:t>
            </a:r>
          </a:p>
          <a:p>
            <a:endParaRPr lang="en-IN" dirty="0"/>
          </a:p>
        </p:txBody>
      </p:sp>
    </p:spTree>
    <p:extLst>
      <p:ext uri="{BB962C8B-B14F-4D97-AF65-F5344CB8AC3E}">
        <p14:creationId xmlns:p14="http://schemas.microsoft.com/office/powerpoint/2010/main" val="39055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2088</Words>
  <Application>Microsoft Office PowerPoint</Application>
  <PresentationFormat>Widescreen</PresentationFormat>
  <Paragraphs>113</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Microservices</vt:lpstr>
      <vt:lpstr>Introduction To Microservices</vt:lpstr>
      <vt:lpstr>Characteristics of microservices: </vt:lpstr>
      <vt:lpstr>Benefits of using a microservices architecture</vt:lpstr>
      <vt:lpstr>Historical Context of REST and Microservices</vt:lpstr>
      <vt:lpstr>Historical Context of REST and Microservices</vt:lpstr>
      <vt:lpstr>Connection between REST and Microservices</vt:lpstr>
      <vt:lpstr>Monolithic Architecture</vt:lpstr>
      <vt:lpstr>Limitations of Monolithic Architecture</vt:lpstr>
      <vt:lpstr>Design principles of Monolithic Architecture -- KISS, YAGNI, DRY</vt:lpstr>
      <vt:lpstr>Design principles of Monolithic Architecture -- KISS, YAGNI, DRY</vt:lpstr>
      <vt:lpstr>Context of monolithic architecture</vt:lpstr>
      <vt:lpstr>Layered Architecture</vt:lpstr>
      <vt:lpstr>Typical representation of an N-Layer architecture</vt:lpstr>
      <vt:lpstr>Benefits of N-Layered Architecture</vt:lpstr>
      <vt:lpstr>Exercise</vt:lpstr>
      <vt:lpstr>Further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Prabhat Shahi</dc:creator>
  <cp:lastModifiedBy>Prabhat Shahi</cp:lastModifiedBy>
  <cp:revision>3</cp:revision>
  <dcterms:created xsi:type="dcterms:W3CDTF">2023-11-27T05:49:39Z</dcterms:created>
  <dcterms:modified xsi:type="dcterms:W3CDTF">2023-11-27T06:22:21Z</dcterms:modified>
</cp:coreProperties>
</file>