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Lst>
  <p:notesMasterIdLst>
    <p:notesMasterId r:id="rId6"/>
  </p:notesMasterIdLst>
  <p:sldIdLst>
    <p:sldId id="660" r:id="rId2"/>
    <p:sldId id="658" r:id="rId3"/>
    <p:sldId id="657" r:id="rId4"/>
    <p:sldId id="659" r:id="rId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C52"/>
    <a:srgbClr val="F9FC8E"/>
    <a:srgbClr val="99FFCC"/>
    <a:srgbClr val="A1C5E0"/>
    <a:srgbClr val="C3E2C1"/>
    <a:srgbClr val="FF9900"/>
    <a:srgbClr val="6BA8D0"/>
    <a:srgbClr val="09ADFF"/>
    <a:srgbClr val="BCBEC0"/>
    <a:srgbClr val="9FD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6" autoAdjust="0"/>
    <p:restoredTop sz="80295" autoAdjust="0"/>
  </p:normalViewPr>
  <p:slideViewPr>
    <p:cSldViewPr showGuides="1">
      <p:cViewPr varScale="1">
        <p:scale>
          <a:sx n="68" d="100"/>
          <a:sy n="68" d="100"/>
        </p:scale>
        <p:origin x="1766" y="67"/>
      </p:cViewPr>
      <p:guideLst>
        <p:guide orient="horz" pos="2160"/>
        <p:guide pos="3120"/>
      </p:guideLst>
    </p:cSldViewPr>
  </p:slideViewPr>
  <p:notesTextViewPr>
    <p:cViewPr>
      <p:scale>
        <a:sx n="1" d="1"/>
        <a:sy n="1" d="1"/>
      </p:scale>
      <p:origin x="0" y="0"/>
    </p:cViewPr>
  </p:notesTextViewPr>
  <p:sorterViewPr>
    <p:cViewPr varScale="1">
      <p:scale>
        <a:sx n="100" d="100"/>
        <a:sy n="100" d="100"/>
      </p:scale>
      <p:origin x="0" y="-53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4F01A-3E91-4831-92AD-6D4AF38A1953}" type="datetimeFigureOut">
              <a:rPr lang="en-GB" smtClean="0"/>
              <a:t>27/11/2023</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3102E-6C56-4F81-B30B-581BE2EC6691}" type="slidenum">
              <a:rPr lang="en-GB" smtClean="0"/>
              <a:t>‹#›</a:t>
            </a:fld>
            <a:endParaRPr lang="en-GB"/>
          </a:p>
        </p:txBody>
      </p:sp>
    </p:spTree>
    <p:extLst>
      <p:ext uri="{BB962C8B-B14F-4D97-AF65-F5344CB8AC3E}">
        <p14:creationId xmlns:p14="http://schemas.microsoft.com/office/powerpoint/2010/main" val="102796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Blue">
    <p:spTree>
      <p:nvGrpSpPr>
        <p:cNvPr id="1" name=""/>
        <p:cNvGrpSpPr/>
        <p:nvPr/>
      </p:nvGrpSpPr>
      <p:grpSpPr>
        <a:xfrm>
          <a:off x="0" y="0"/>
          <a:ext cx="0" cy="0"/>
          <a:chOff x="0" y="0"/>
          <a:chExt cx="0" cy="0"/>
        </a:xfrm>
      </p:grpSpPr>
      <p:pic>
        <p:nvPicPr>
          <p:cNvPr id="7" name="Picture 6" descr="SCWB_PPTcover-BLU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25"/>
          <a:stretch/>
        </p:blipFill>
        <p:spPr>
          <a:xfrm>
            <a:off x="2" y="12599"/>
            <a:ext cx="9905998" cy="6832801"/>
          </a:xfrm>
          <a:prstGeom prst="rect">
            <a:avLst/>
          </a:prstGeom>
        </p:spPr>
      </p:pic>
      <p:pic>
        <p:nvPicPr>
          <p:cNvPr id="9" name="Picture 8"/>
          <p:cNvPicPr>
            <a:picLocks noChangeAspect="1"/>
          </p:cNvPicPr>
          <p:nvPr userDrawn="1"/>
        </p:nvPicPr>
        <p:blipFill>
          <a:blip r:embed="rId3" cstate="print"/>
          <a:stretch>
            <a:fillRect/>
          </a:stretch>
        </p:blipFill>
        <p:spPr>
          <a:xfrm>
            <a:off x="8134132" y="6283800"/>
            <a:ext cx="1449706" cy="226951"/>
          </a:xfrm>
          <a:prstGeom prst="rect">
            <a:avLst/>
          </a:prstGeom>
        </p:spPr>
      </p:pic>
      <p:sp>
        <p:nvSpPr>
          <p:cNvPr id="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26" descr="Visual Identitiy Band"/>
          <p:cNvPicPr preferRelativeResize="0">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F29D4B84-79FB-4BAB-BA3E-79EA71FBEF28}"/>
              </a:ext>
            </a:extLst>
          </p:cNvPr>
          <p:cNvPicPr>
            <a:picLocks noChangeAspect="1"/>
          </p:cNvPicPr>
          <p:nvPr userDrawn="1"/>
        </p:nvPicPr>
        <p:blipFill>
          <a:blip r:embed="rId5"/>
          <a:stretch>
            <a:fillRect/>
          </a:stretch>
        </p:blipFill>
        <p:spPr>
          <a:xfrm>
            <a:off x="8060700" y="115759"/>
            <a:ext cx="1828800" cy="748531"/>
          </a:xfrm>
          <a:prstGeom prst="rect">
            <a:avLst/>
          </a:prstGeom>
        </p:spPr>
      </p:pic>
    </p:spTree>
    <p:extLst>
      <p:ext uri="{BB962C8B-B14F-4D97-AF65-F5344CB8AC3E}">
        <p14:creationId xmlns:p14="http://schemas.microsoft.com/office/powerpoint/2010/main" val="406681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Green">
    <p:spTree>
      <p:nvGrpSpPr>
        <p:cNvPr id="1" name=""/>
        <p:cNvGrpSpPr/>
        <p:nvPr/>
      </p:nvGrpSpPr>
      <p:grpSpPr>
        <a:xfrm>
          <a:off x="0" y="0"/>
          <a:ext cx="0" cy="0"/>
          <a:chOff x="0" y="0"/>
          <a:chExt cx="0" cy="0"/>
        </a:xfrm>
      </p:grpSpPr>
      <p:pic>
        <p:nvPicPr>
          <p:cNvPr id="11" name="Picture 10" descr="SCWB_PPTcover-Grn.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52"/>
          <a:stretch/>
        </p:blipFill>
        <p:spPr>
          <a:xfrm>
            <a:off x="3" y="12600"/>
            <a:ext cx="9908664" cy="6832800"/>
          </a:xfrm>
          <a:prstGeom prst="rect">
            <a:avLst/>
          </a:prstGeom>
        </p:spPr>
      </p:pic>
      <p:pic>
        <p:nvPicPr>
          <p:cNvPr id="8" name="Picture 7"/>
          <p:cNvPicPr>
            <a:picLocks noChangeAspect="1"/>
          </p:cNvPicPr>
          <p:nvPr userDrawn="1"/>
        </p:nvPicPr>
        <p:blipFill>
          <a:blip r:embed="rId3" cstate="print"/>
          <a:stretch>
            <a:fillRect/>
          </a:stretch>
        </p:blipFill>
        <p:spPr>
          <a:xfrm>
            <a:off x="8134137" y="245287"/>
            <a:ext cx="1449701" cy="554026"/>
          </a:xfrm>
          <a:prstGeom prst="rect">
            <a:avLst/>
          </a:prstGeom>
        </p:spPr>
      </p:pic>
      <p:pic>
        <p:nvPicPr>
          <p:cNvPr id="9" name="Picture 8"/>
          <p:cNvPicPr>
            <a:picLocks noChangeAspect="1"/>
          </p:cNvPicPr>
          <p:nvPr userDrawn="1"/>
        </p:nvPicPr>
        <p:blipFill>
          <a:blip r:embed="rId4" cstate="print"/>
          <a:stretch>
            <a:fillRect/>
          </a:stretch>
        </p:blipFill>
        <p:spPr>
          <a:xfrm>
            <a:off x="8134132" y="6283800"/>
            <a:ext cx="1449706" cy="226951"/>
          </a:xfrm>
          <a:prstGeom prst="rect">
            <a:avLst/>
          </a:prstGeom>
        </p:spPr>
      </p:pic>
      <p:pic>
        <p:nvPicPr>
          <p:cNvPr id="10" name="Picture 26" descr="Visual Identitiy Band"/>
          <p:cNvPicPr preferRelativeResize="0">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1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068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atermark">
    <p:spTree>
      <p:nvGrpSpPr>
        <p:cNvPr id="1" name=""/>
        <p:cNvGrpSpPr/>
        <p:nvPr/>
      </p:nvGrpSpPr>
      <p:grpSpPr>
        <a:xfrm>
          <a:off x="0" y="0"/>
          <a:ext cx="0" cy="0"/>
          <a:chOff x="0" y="0"/>
          <a:chExt cx="0" cy="0"/>
        </a:xfrm>
      </p:grpSpPr>
      <p:pic>
        <p:nvPicPr>
          <p:cNvPr id="3" name="Picture 2" descr="SCWB_PPT_Divider.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21" b="2696"/>
          <a:stretch/>
        </p:blipFill>
        <p:spPr>
          <a:xfrm>
            <a:off x="2350" y="1088141"/>
            <a:ext cx="9903650" cy="5757259"/>
          </a:xfrm>
          <a:prstGeom prst="rect">
            <a:avLst/>
          </a:prstGeom>
        </p:spPr>
      </p:pic>
      <p:sp>
        <p:nvSpPr>
          <p:cNvPr id="4" name="Title 1"/>
          <p:cNvSpPr>
            <a:spLocks noGrp="1"/>
          </p:cNvSpPr>
          <p:nvPr>
            <p:ph type="ctrTitle"/>
          </p:nvPr>
        </p:nvSpPr>
        <p:spPr>
          <a:xfrm>
            <a:off x="340234" y="4833001"/>
            <a:ext cx="9259747" cy="1029600"/>
          </a:xfrm>
        </p:spPr>
        <p:txBody>
          <a:bodyPr anchor="t">
            <a:normAutofit/>
          </a:bodyPr>
          <a:lstStyle>
            <a:lvl1pPr algn="l">
              <a:defRPr sz="3500" baseline="0">
                <a:solidFill>
                  <a:schemeClr val="accent5"/>
                </a:solidFill>
                <a:latin typeface="Cover Title"/>
              </a:defRPr>
            </a:lvl1pPr>
          </a:lstStyle>
          <a:p>
            <a:r>
              <a:rPr lang="en-US"/>
              <a:t>Click to edit Master title style</a:t>
            </a:r>
            <a:endParaRPr lang="en-US" dirty="0"/>
          </a:p>
        </p:txBody>
      </p:sp>
      <p:sp>
        <p:nvSpPr>
          <p:cNvPr id="5" name="Subtitle 2"/>
          <p:cNvSpPr>
            <a:spLocks noGrp="1"/>
          </p:cNvSpPr>
          <p:nvPr>
            <p:ph type="subTitle" idx="1"/>
          </p:nvPr>
        </p:nvSpPr>
        <p:spPr>
          <a:xfrm>
            <a:off x="340234" y="3709800"/>
            <a:ext cx="9243814" cy="966040"/>
          </a:xfrm>
        </p:spPr>
        <p:txBody>
          <a:bodyPr anchor="b">
            <a:normAutofit/>
          </a:bodyPr>
          <a:lstStyle>
            <a:lvl1pPr marL="0" indent="0" algn="l">
              <a:buNone/>
              <a:defRPr sz="2000" baseline="0">
                <a:solidFill>
                  <a:schemeClr val="tx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790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24091" y="132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p:txBody>
      </p:sp>
    </p:spTree>
    <p:extLst>
      <p:ext uri="{BB962C8B-B14F-4D97-AF65-F5344CB8AC3E}">
        <p14:creationId xmlns:p14="http://schemas.microsoft.com/office/powerpoint/2010/main" val="3316229516"/>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noChangeAspect="1"/>
          </p:cNvSpPr>
          <p:nvPr>
            <p:ph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7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24091" y="1323001"/>
            <a:ext cx="4488509"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idx="12"/>
          </p:nvPr>
        </p:nvSpPr>
        <p:spPr>
          <a:xfrm>
            <a:off x="5093400" y="1323001"/>
            <a:ext cx="4490438"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3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ABF3E-EF9B-47F8-BC27-8C04233D479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96F9C-7FEE-48F2-A86C-DCFACBAB2156}" type="slidenum">
              <a:rPr lang="en-US" smtClean="0"/>
              <a:pPr/>
              <a:t>‹#›</a:t>
            </a:fld>
            <a:endParaRPr lang="en-US"/>
          </a:p>
        </p:txBody>
      </p:sp>
    </p:spTree>
    <p:extLst>
      <p:ext uri="{BB962C8B-B14F-4D97-AF65-F5344CB8AC3E}">
        <p14:creationId xmlns:p14="http://schemas.microsoft.com/office/powerpoint/2010/main" val="341622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91" y="199800"/>
            <a:ext cx="9259747" cy="70200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p:cNvSpPr>
            <a:spLocks noGrp="1" noChangeAspect="1"/>
          </p:cNvSpPr>
          <p:nvPr>
            <p:ph type="body"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6" descr="Visual Identitiy Band"/>
          <p:cNvPicPr preferRelativeResize="0">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9223410" y="6447452"/>
            <a:ext cx="357028"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
        <p:nvSpPr>
          <p:cNvPr id="15" name="Text Box 25"/>
          <p:cNvSpPr txBox="1">
            <a:spLocks noChangeArrowheads="1"/>
          </p:cNvSpPr>
          <p:nvPr/>
        </p:nvSpPr>
        <p:spPr bwMode="auto">
          <a:xfrm>
            <a:off x="5661057" y="6471270"/>
            <a:ext cx="3473490" cy="252466"/>
          </a:xfrm>
          <a:prstGeom prst="rect">
            <a:avLst/>
          </a:prstGeom>
          <a:noFill/>
          <a:ln w="9525">
            <a:noFill/>
            <a:miter lim="800000"/>
            <a:headEnd/>
            <a:tailEnd/>
          </a:ln>
          <a:effectLst/>
        </p:spPr>
        <p:txBody>
          <a:bodyPr lIns="0" tIns="0" rIns="132630" bIns="0" anchor="ctr"/>
          <a:lstStyle/>
          <a:p>
            <a:pPr marL="562284" indent="-562284" algn="r" defTabSz="1122860">
              <a:spcBef>
                <a:spcPct val="40000"/>
              </a:spcBef>
              <a:spcAft>
                <a:spcPct val="40000"/>
              </a:spcAft>
              <a:defRPr/>
            </a:pPr>
            <a:r>
              <a:rPr lang="en-GB" sz="900" baseline="0" dirty="0">
                <a:solidFill>
                  <a:srgbClr val="6D6E71"/>
                </a:solidFill>
                <a:latin typeface="+mn-lt"/>
                <a:ea typeface="+mn-ea"/>
              </a:rPr>
              <a:t>Document Title</a:t>
            </a:r>
          </a:p>
        </p:txBody>
      </p:sp>
      <p:pic>
        <p:nvPicPr>
          <p:cNvPr id="9" name="Picture 8">
            <a:extLst>
              <a:ext uri="{FF2B5EF4-FFF2-40B4-BE49-F238E27FC236}">
                <a16:creationId xmlns:a16="http://schemas.microsoft.com/office/drawing/2014/main" id="{48FC6E1C-F72F-45A3-B159-0C9D9DB4CA03}"/>
              </a:ext>
            </a:extLst>
          </p:cNvPr>
          <p:cNvPicPr>
            <a:picLocks noChangeAspect="1"/>
          </p:cNvPicPr>
          <p:nvPr userDrawn="1"/>
        </p:nvPicPr>
        <p:blipFill>
          <a:blip r:embed="rId10"/>
          <a:stretch>
            <a:fillRect/>
          </a:stretch>
        </p:blipFill>
        <p:spPr>
          <a:xfrm>
            <a:off x="7853739" y="183759"/>
            <a:ext cx="1736100" cy="710589"/>
          </a:xfrm>
          <a:prstGeom prst="rect">
            <a:avLst/>
          </a:prstGeom>
        </p:spPr>
      </p:pic>
      <p:sp>
        <p:nvSpPr>
          <p:cNvPr id="4" name="MSIPCMContentMarking" descr="{&quot;HashCode&quot;:-767040411,&quot;Placement&quot;:&quot;Header&quot;,&quot;Top&quot;:0.0,&quot;Left&quot;:0.0,&quot;SlideWidth&quot;:780,&quot;SlideHeight&quot;:540}">
            <a:extLst>
              <a:ext uri="{FF2B5EF4-FFF2-40B4-BE49-F238E27FC236}">
                <a16:creationId xmlns:a16="http://schemas.microsoft.com/office/drawing/2014/main" id="{D3678CC4-9943-4AC0-93E3-E27C62DFC740}"/>
              </a:ext>
            </a:extLst>
          </p:cNvPr>
          <p:cNvSpPr txBox="1"/>
          <p:nvPr userDrawn="1"/>
        </p:nvSpPr>
        <p:spPr>
          <a:xfrm>
            <a:off x="0" y="0"/>
            <a:ext cx="826000" cy="233422"/>
          </a:xfrm>
          <a:prstGeom prst="rect">
            <a:avLst/>
          </a:prstGeom>
          <a:noFill/>
        </p:spPr>
        <p:txBody>
          <a:bodyPr vert="horz" wrap="square" lIns="0" tIns="0" rIns="0" bIns="0" rtlCol="0" anchor="ctr" anchorCtr="1">
            <a:spAutoFit/>
          </a:bodyPr>
          <a:lstStyle/>
          <a:p>
            <a:pPr algn="l">
              <a:spcBef>
                <a:spcPts val="0"/>
              </a:spcBef>
              <a:spcAft>
                <a:spcPts val="0"/>
              </a:spcAft>
            </a:pPr>
            <a:r>
              <a:rPr lang="en-GB" sz="900">
                <a:solidFill>
                  <a:srgbClr val="0078D7"/>
                </a:solidFill>
                <a:latin typeface="Arial" panose="020B0604020202020204" pitchFamily="34" charset="0"/>
              </a:rPr>
              <a:t>INTERNAL</a:t>
            </a:r>
          </a:p>
        </p:txBody>
      </p:sp>
    </p:spTree>
    <p:extLst>
      <p:ext uri="{BB962C8B-B14F-4D97-AF65-F5344CB8AC3E}">
        <p14:creationId xmlns:p14="http://schemas.microsoft.com/office/powerpoint/2010/main" val="103315839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80" r:id="rId3"/>
    <p:sldLayoutId id="2147483701" r:id="rId4"/>
    <p:sldLayoutId id="2147483666" r:id="rId5"/>
    <p:sldLayoutId id="2147483668" r:id="rId6"/>
    <p:sldLayoutId id="2147483702" r:id="rId7"/>
  </p:sldLayoutIdLst>
  <p:txStyles>
    <p:title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0B09-CE90-6893-83B4-0B69FB296326}"/>
              </a:ext>
            </a:extLst>
          </p:cNvPr>
          <p:cNvSpPr>
            <a:spLocks noGrp="1"/>
          </p:cNvSpPr>
          <p:nvPr>
            <p:ph type="title"/>
          </p:nvPr>
        </p:nvSpPr>
        <p:spPr>
          <a:xfrm>
            <a:off x="646253" y="2819400"/>
            <a:ext cx="9259747" cy="702000"/>
          </a:xfrm>
        </p:spPr>
        <p:txBody>
          <a:bodyPr/>
          <a:lstStyle/>
          <a:p>
            <a:r>
              <a:rPr lang="en-IN" dirty="0">
                <a:solidFill>
                  <a:schemeClr val="tx2"/>
                </a:solidFill>
              </a:rPr>
              <a:t>JSON</a:t>
            </a:r>
          </a:p>
        </p:txBody>
      </p:sp>
    </p:spTree>
    <p:extLst>
      <p:ext uri="{BB962C8B-B14F-4D97-AF65-F5344CB8AC3E}">
        <p14:creationId xmlns:p14="http://schemas.microsoft.com/office/powerpoint/2010/main" val="340747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06C0-7C4B-4A1E-82C1-BF905F4C4D9E}"/>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E14A066-6737-498A-BA2F-102FDA727B8D}"/>
              </a:ext>
            </a:extLst>
          </p:cNvPr>
          <p:cNvSpPr>
            <a:spLocks noGrp="1"/>
          </p:cNvSpPr>
          <p:nvPr>
            <p:ph idx="1"/>
          </p:nvPr>
        </p:nvSpPr>
        <p:spPr>
          <a:xfrm>
            <a:off x="160367" y="1295400"/>
            <a:ext cx="7104717" cy="5362800"/>
          </a:xfrm>
        </p:spPr>
        <p:txBody>
          <a:bodyPr>
            <a:normAutofit/>
          </a:bodyPr>
          <a:lstStyle/>
          <a:p>
            <a:r>
              <a:rPr lang="en-US" b="1" dirty="0"/>
              <a:t>JSON</a:t>
            </a:r>
            <a:r>
              <a:rPr lang="en-US" dirty="0"/>
              <a:t> (JavaScript Object Notation) is a lightweight data-interchange format. It is easy for humans to read and write. It is easy for machines to parse and generate that is the reason it works as the replacement of XML</a:t>
            </a:r>
          </a:p>
          <a:p>
            <a:r>
              <a:rPr lang="en-US" dirty="0"/>
              <a:t>JSON is a language-independent data format. It was derived from JavaScript, but as of 2017 many programming languages include code to generate and parse JSON-format data. </a:t>
            </a:r>
          </a:p>
          <a:p>
            <a:r>
              <a:rPr lang="en-US" dirty="0"/>
              <a:t>The JSON syntax is a subset of the JavaScript syntax.</a:t>
            </a:r>
          </a:p>
          <a:p>
            <a:r>
              <a:rPr lang="en-US" dirty="0"/>
              <a:t>The JSON format is almost identical to JavaScript objects.</a:t>
            </a:r>
          </a:p>
          <a:p>
            <a:r>
              <a:rPr lang="en-US" dirty="0"/>
              <a:t>The file type for JSON files is ".json"</a:t>
            </a:r>
          </a:p>
          <a:p>
            <a:r>
              <a:rPr lang="en-US" dirty="0"/>
              <a:t>In JSON, </a:t>
            </a:r>
            <a:r>
              <a:rPr lang="en-US" i="1" dirty="0"/>
              <a:t>keys</a:t>
            </a:r>
            <a:r>
              <a:rPr lang="en-US" dirty="0"/>
              <a:t> must be strings, written with double quotes.</a:t>
            </a:r>
          </a:p>
          <a:p>
            <a:r>
              <a:rPr lang="en-US" dirty="0"/>
              <a:t>Syntax:</a:t>
            </a:r>
          </a:p>
          <a:p>
            <a:pPr marL="0" indent="0">
              <a:buNone/>
            </a:pPr>
            <a:r>
              <a:rPr lang="en-US" dirty="0"/>
              <a:t>	JSON Object:	</a:t>
            </a:r>
          </a:p>
          <a:p>
            <a:pPr marL="0" indent="0">
              <a:buNone/>
            </a:pPr>
            <a:r>
              <a:rPr lang="en-US" dirty="0"/>
              <a:t>	{"</a:t>
            </a:r>
            <a:r>
              <a:rPr lang="en-US" dirty="0" err="1"/>
              <a:t>name":"John</a:t>
            </a:r>
            <a:r>
              <a:rPr lang="en-US" dirty="0"/>
              <a:t>", "age":31, "</a:t>
            </a:r>
            <a:r>
              <a:rPr lang="en-US" dirty="0" err="1"/>
              <a:t>city":"New</a:t>
            </a:r>
            <a:r>
              <a:rPr lang="en-US" dirty="0"/>
              <a:t> York"}</a:t>
            </a:r>
          </a:p>
          <a:p>
            <a:pPr marL="0" indent="0">
              <a:buNone/>
            </a:pPr>
            <a:r>
              <a:rPr lang="en-US" dirty="0"/>
              <a:t>	JSON array of objects:</a:t>
            </a:r>
          </a:p>
          <a:p>
            <a:pPr marL="0" indent="0">
              <a:buNone/>
            </a:pPr>
            <a:r>
              <a:rPr lang="en-US" dirty="0"/>
              <a:t> 	{“</a:t>
            </a:r>
            <a:r>
              <a:rPr lang="en-US" dirty="0" err="1"/>
              <a:t>arr</a:t>
            </a:r>
            <a:r>
              <a:rPr lang="en-US" dirty="0"/>
              <a:t>”: [{"name":"John","age":30},{"name":"Jack","age":25}]  }</a:t>
            </a:r>
          </a:p>
        </p:txBody>
      </p:sp>
      <p:pic>
        <p:nvPicPr>
          <p:cNvPr id="8" name="Picture 7">
            <a:extLst>
              <a:ext uri="{FF2B5EF4-FFF2-40B4-BE49-F238E27FC236}">
                <a16:creationId xmlns:a16="http://schemas.microsoft.com/office/drawing/2014/main" id="{46735C48-9EE4-4055-96AF-1DC6E964EBBA}"/>
              </a:ext>
            </a:extLst>
          </p:cNvPr>
          <p:cNvPicPr>
            <a:picLocks noChangeAspect="1"/>
          </p:cNvPicPr>
          <p:nvPr/>
        </p:nvPicPr>
        <p:blipFill>
          <a:blip r:embed="rId2"/>
          <a:stretch>
            <a:fillRect/>
          </a:stretch>
        </p:blipFill>
        <p:spPr>
          <a:xfrm>
            <a:off x="7265085" y="1271847"/>
            <a:ext cx="2640915" cy="2101373"/>
          </a:xfrm>
          <a:prstGeom prst="rect">
            <a:avLst/>
          </a:prstGeom>
        </p:spPr>
      </p:pic>
    </p:spTree>
    <p:extLst>
      <p:ext uri="{BB962C8B-B14F-4D97-AF65-F5344CB8AC3E}">
        <p14:creationId xmlns:p14="http://schemas.microsoft.com/office/powerpoint/2010/main" val="46898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1390-B1A7-43F0-94AD-C3CE63021CB6}"/>
              </a:ext>
            </a:extLst>
          </p:cNvPr>
          <p:cNvSpPr>
            <a:spLocks noGrp="1"/>
          </p:cNvSpPr>
          <p:nvPr>
            <p:ph type="title"/>
          </p:nvPr>
        </p:nvSpPr>
        <p:spPr/>
        <p:txBody>
          <a:bodyPr/>
          <a:lstStyle/>
          <a:p>
            <a:r>
              <a:rPr lang="en-US" dirty="0"/>
              <a:t>JSON value data types</a:t>
            </a:r>
          </a:p>
        </p:txBody>
      </p:sp>
      <p:sp>
        <p:nvSpPr>
          <p:cNvPr id="6" name="Content Placeholder 5">
            <a:extLst>
              <a:ext uri="{FF2B5EF4-FFF2-40B4-BE49-F238E27FC236}">
                <a16:creationId xmlns:a16="http://schemas.microsoft.com/office/drawing/2014/main" id="{90324C3F-F83C-4277-BF1E-C27724EC59A9}"/>
              </a:ext>
            </a:extLst>
          </p:cNvPr>
          <p:cNvSpPr>
            <a:spLocks noGrp="1"/>
          </p:cNvSpPr>
          <p:nvPr>
            <p:ph idx="1"/>
          </p:nvPr>
        </p:nvSpPr>
        <p:spPr/>
        <p:txBody>
          <a:bodyPr/>
          <a:lstStyle/>
          <a:p>
            <a:pPr marL="0" indent="0">
              <a:buNone/>
            </a:pPr>
            <a:r>
              <a:rPr lang="en-US" dirty="0"/>
              <a:t>In JSON, values must be one of the following data types:</a:t>
            </a:r>
          </a:p>
          <a:p>
            <a:r>
              <a:rPr lang="en-US" dirty="0"/>
              <a:t>a string</a:t>
            </a:r>
          </a:p>
          <a:p>
            <a:r>
              <a:rPr lang="en-US" dirty="0"/>
              <a:t>a number</a:t>
            </a:r>
          </a:p>
          <a:p>
            <a:r>
              <a:rPr lang="en-US" dirty="0"/>
              <a:t>an object (JSON object)</a:t>
            </a:r>
          </a:p>
          <a:p>
            <a:r>
              <a:rPr lang="en-US" dirty="0"/>
              <a:t>an array</a:t>
            </a:r>
          </a:p>
          <a:p>
            <a:r>
              <a:rPr lang="en-US" dirty="0"/>
              <a:t>a </a:t>
            </a:r>
            <a:r>
              <a:rPr lang="en-US" dirty="0" err="1"/>
              <a:t>boolean</a:t>
            </a:r>
            <a:endParaRPr lang="en-US" dirty="0"/>
          </a:p>
          <a:p>
            <a:r>
              <a:rPr lang="en-US" i="1" dirty="0"/>
              <a:t>null</a:t>
            </a:r>
            <a:endParaRPr lang="en-US" dirty="0"/>
          </a:p>
          <a:p>
            <a:pPr marL="0" indent="0">
              <a:buNone/>
            </a:pPr>
            <a:r>
              <a:rPr lang="en-US" dirty="0"/>
              <a:t>JSON values </a:t>
            </a:r>
            <a:r>
              <a:rPr lang="en-US" b="1" dirty="0"/>
              <a:t>cannot </a:t>
            </a:r>
            <a:r>
              <a:rPr lang="en-US" dirty="0"/>
              <a:t>be one of the following data types:</a:t>
            </a:r>
          </a:p>
          <a:p>
            <a:r>
              <a:rPr lang="en-US" dirty="0"/>
              <a:t>a function</a:t>
            </a:r>
          </a:p>
          <a:p>
            <a:r>
              <a:rPr lang="en-US" dirty="0"/>
              <a:t>a date</a:t>
            </a:r>
          </a:p>
          <a:p>
            <a:r>
              <a:rPr lang="en-US" i="1" dirty="0"/>
              <a:t>undefined</a:t>
            </a:r>
            <a:endParaRPr lang="en-US" dirty="0"/>
          </a:p>
          <a:p>
            <a:pPr marL="0" indent="0">
              <a:buNone/>
            </a:pPr>
            <a:endParaRPr lang="en-US" dirty="0"/>
          </a:p>
        </p:txBody>
      </p:sp>
      <p:pic>
        <p:nvPicPr>
          <p:cNvPr id="8" name="Content Placeholder 3">
            <a:extLst>
              <a:ext uri="{FF2B5EF4-FFF2-40B4-BE49-F238E27FC236}">
                <a16:creationId xmlns:a16="http://schemas.microsoft.com/office/drawing/2014/main" id="{0711A582-D4E6-4602-972A-C0D0AC323B0F}"/>
              </a:ext>
            </a:extLst>
          </p:cNvPr>
          <p:cNvPicPr>
            <a:picLocks noChangeAspect="1"/>
          </p:cNvPicPr>
          <p:nvPr/>
        </p:nvPicPr>
        <p:blipFill>
          <a:blip r:embed="rId2"/>
          <a:stretch>
            <a:fillRect/>
          </a:stretch>
        </p:blipFill>
        <p:spPr>
          <a:xfrm>
            <a:off x="6248400" y="1182861"/>
            <a:ext cx="3200400" cy="5189089"/>
          </a:xfrm>
          <a:prstGeom prst="rect">
            <a:avLst/>
          </a:prstGeom>
          <a:ln>
            <a:solidFill>
              <a:schemeClr val="accent1"/>
            </a:solidFill>
          </a:ln>
        </p:spPr>
      </p:pic>
      <p:sp>
        <p:nvSpPr>
          <p:cNvPr id="9" name="TextBox 8">
            <a:extLst>
              <a:ext uri="{FF2B5EF4-FFF2-40B4-BE49-F238E27FC236}">
                <a16:creationId xmlns:a16="http://schemas.microsoft.com/office/drawing/2014/main" id="{919D844F-9818-4620-975E-87A42355DE2E}"/>
              </a:ext>
            </a:extLst>
          </p:cNvPr>
          <p:cNvSpPr txBox="1"/>
          <p:nvPr/>
        </p:nvSpPr>
        <p:spPr>
          <a:xfrm>
            <a:off x="6934200" y="6329547"/>
            <a:ext cx="1371600" cy="369332"/>
          </a:xfrm>
          <a:prstGeom prst="rect">
            <a:avLst/>
          </a:prstGeom>
          <a:noFill/>
        </p:spPr>
        <p:txBody>
          <a:bodyPr wrap="square" rtlCol="0">
            <a:spAutoFit/>
          </a:bodyPr>
          <a:lstStyle/>
          <a:p>
            <a:r>
              <a:rPr lang="en-US" dirty="0" err="1">
                <a:latin typeface="Body Level 1"/>
              </a:rPr>
              <a:t>sample.json</a:t>
            </a:r>
            <a:endParaRPr lang="en-US" dirty="0">
              <a:latin typeface="Body Level 1"/>
            </a:endParaRPr>
          </a:p>
        </p:txBody>
      </p:sp>
    </p:spTree>
    <p:extLst>
      <p:ext uri="{BB962C8B-B14F-4D97-AF65-F5344CB8AC3E}">
        <p14:creationId xmlns:p14="http://schemas.microsoft.com/office/powerpoint/2010/main" val="345746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7FE7-367C-44A0-B59C-E67E063A0703}"/>
              </a:ext>
            </a:extLst>
          </p:cNvPr>
          <p:cNvSpPr>
            <a:spLocks noGrp="1"/>
          </p:cNvSpPr>
          <p:nvPr>
            <p:ph type="title"/>
          </p:nvPr>
        </p:nvSpPr>
        <p:spPr/>
        <p:txBody>
          <a:bodyPr/>
          <a:lstStyle/>
          <a:p>
            <a:r>
              <a:rPr lang="en-US" dirty="0"/>
              <a:t>JSON Methods</a:t>
            </a:r>
          </a:p>
        </p:txBody>
      </p:sp>
      <p:sp>
        <p:nvSpPr>
          <p:cNvPr id="3" name="Content Placeholder 2">
            <a:extLst>
              <a:ext uri="{FF2B5EF4-FFF2-40B4-BE49-F238E27FC236}">
                <a16:creationId xmlns:a16="http://schemas.microsoft.com/office/drawing/2014/main" id="{E383F796-073C-4F01-87F4-BE170B4B5463}"/>
              </a:ext>
            </a:extLst>
          </p:cNvPr>
          <p:cNvSpPr>
            <a:spLocks noGrp="1"/>
          </p:cNvSpPr>
          <p:nvPr>
            <p:ph idx="1"/>
          </p:nvPr>
        </p:nvSpPr>
        <p:spPr>
          <a:xfrm>
            <a:off x="324091" y="1323001"/>
            <a:ext cx="9259747" cy="2157001"/>
          </a:xfrm>
        </p:spPr>
        <p:txBody>
          <a:bodyPr>
            <a:normAutofit/>
          </a:bodyPr>
          <a:lstStyle/>
          <a:p>
            <a:r>
              <a:rPr lang="en-US" dirty="0"/>
              <a:t>A common use of JSON is to exchange data to/from a web server.</a:t>
            </a:r>
          </a:p>
          <a:p>
            <a:r>
              <a:rPr lang="en-US" dirty="0"/>
              <a:t>When receiving data from a web server, the data is always a string.</a:t>
            </a:r>
          </a:p>
          <a:p>
            <a:pPr lvl="1"/>
            <a:r>
              <a:rPr lang="en-US" dirty="0"/>
              <a:t>Parse the data with </a:t>
            </a:r>
            <a:r>
              <a:rPr lang="en-US" dirty="0" err="1"/>
              <a:t>JSON.parse</a:t>
            </a:r>
            <a:r>
              <a:rPr lang="en-US" dirty="0"/>
              <a:t>() and the data becomes a JavaScript object.</a:t>
            </a:r>
          </a:p>
          <a:p>
            <a:r>
              <a:rPr lang="en-US" dirty="0"/>
              <a:t>When sending data to a web server, the data has to be a string.</a:t>
            </a:r>
          </a:p>
          <a:p>
            <a:pPr lvl="1"/>
            <a:r>
              <a:rPr lang="en-US" dirty="0"/>
              <a:t>Convert a JavaScript object into a string with </a:t>
            </a:r>
            <a:r>
              <a:rPr lang="en-US" dirty="0" err="1"/>
              <a:t>JSON.stringify</a:t>
            </a:r>
            <a:r>
              <a:rPr lang="en-US" dirty="0"/>
              <a:t>() method.</a:t>
            </a:r>
          </a:p>
          <a:p>
            <a:pPr marL="0" indent="0">
              <a:buNone/>
            </a:pPr>
            <a:endParaRPr lang="en-US" dirty="0"/>
          </a:p>
          <a:p>
            <a:pPr marL="0" indent="0">
              <a:buNone/>
            </a:pPr>
            <a:endParaRPr lang="en-US" altLang="en-US" sz="4000" dirty="0">
              <a:latin typeface="Arial" panose="020B0604020202020204" pitchFamily="34" charset="0"/>
            </a:endParaRPr>
          </a:p>
          <a:p>
            <a:pPr marL="0" indent="0">
              <a:buNone/>
            </a:pPr>
            <a:endParaRPr lang="en-US" dirty="0"/>
          </a:p>
        </p:txBody>
      </p:sp>
      <p:grpSp>
        <p:nvGrpSpPr>
          <p:cNvPr id="19" name="Group 18">
            <a:extLst>
              <a:ext uri="{FF2B5EF4-FFF2-40B4-BE49-F238E27FC236}">
                <a16:creationId xmlns:a16="http://schemas.microsoft.com/office/drawing/2014/main" id="{77B6EB31-E615-48E8-B763-FAB7B3439D0B}"/>
              </a:ext>
            </a:extLst>
          </p:cNvPr>
          <p:cNvGrpSpPr/>
          <p:nvPr/>
        </p:nvGrpSpPr>
        <p:grpSpPr>
          <a:xfrm>
            <a:off x="1227514" y="3728831"/>
            <a:ext cx="8538986" cy="2140982"/>
            <a:chOff x="1227514" y="3728831"/>
            <a:chExt cx="8538986" cy="2140982"/>
          </a:xfrm>
        </p:grpSpPr>
        <p:pic>
          <p:nvPicPr>
            <p:cNvPr id="10" name="Picture 9">
              <a:extLst>
                <a:ext uri="{FF2B5EF4-FFF2-40B4-BE49-F238E27FC236}">
                  <a16:creationId xmlns:a16="http://schemas.microsoft.com/office/drawing/2014/main" id="{EB5F48D4-6AD1-43FF-A486-A3C56FF63A7C}"/>
                </a:ext>
              </a:extLst>
            </p:cNvPr>
            <p:cNvPicPr>
              <a:picLocks noChangeAspect="1"/>
            </p:cNvPicPr>
            <p:nvPr/>
          </p:nvPicPr>
          <p:blipFill>
            <a:blip r:embed="rId2"/>
            <a:stretch>
              <a:fillRect/>
            </a:stretch>
          </p:blipFill>
          <p:spPr>
            <a:xfrm>
              <a:off x="5966025" y="3728831"/>
              <a:ext cx="3800475" cy="1771650"/>
            </a:xfrm>
            <a:prstGeom prst="rect">
              <a:avLst/>
            </a:prstGeom>
            <a:ln>
              <a:solidFill>
                <a:schemeClr val="accent1"/>
              </a:solidFill>
            </a:ln>
          </p:spPr>
        </p:pic>
        <p:sp>
          <p:nvSpPr>
            <p:cNvPr id="13" name="TextBox 12">
              <a:extLst>
                <a:ext uri="{FF2B5EF4-FFF2-40B4-BE49-F238E27FC236}">
                  <a16:creationId xmlns:a16="http://schemas.microsoft.com/office/drawing/2014/main" id="{75110886-EFAF-4E42-A03F-3231056FAB6F}"/>
                </a:ext>
              </a:extLst>
            </p:cNvPr>
            <p:cNvSpPr txBox="1"/>
            <p:nvPr/>
          </p:nvSpPr>
          <p:spPr>
            <a:xfrm>
              <a:off x="1227514" y="5499723"/>
              <a:ext cx="1905000" cy="369332"/>
            </a:xfrm>
            <a:prstGeom prst="rect">
              <a:avLst/>
            </a:prstGeom>
            <a:noFill/>
          </p:spPr>
          <p:txBody>
            <a:bodyPr wrap="square" rtlCol="0">
              <a:spAutoFit/>
            </a:bodyPr>
            <a:lstStyle/>
            <a:p>
              <a:r>
                <a:rPr lang="en-US" dirty="0">
                  <a:latin typeface="Body Level 1"/>
                </a:rPr>
                <a:t>JSON data (str)</a:t>
              </a:r>
            </a:p>
          </p:txBody>
        </p:sp>
        <p:sp>
          <p:nvSpPr>
            <p:cNvPr id="14" name="TextBox 13">
              <a:extLst>
                <a:ext uri="{FF2B5EF4-FFF2-40B4-BE49-F238E27FC236}">
                  <a16:creationId xmlns:a16="http://schemas.microsoft.com/office/drawing/2014/main" id="{4FAF0901-9FA4-44ED-AC4E-F2BE8C4858E1}"/>
                </a:ext>
              </a:extLst>
            </p:cNvPr>
            <p:cNvSpPr txBox="1"/>
            <p:nvPr/>
          </p:nvSpPr>
          <p:spPr>
            <a:xfrm>
              <a:off x="6781800" y="5500481"/>
              <a:ext cx="2421038" cy="369332"/>
            </a:xfrm>
            <a:prstGeom prst="rect">
              <a:avLst/>
            </a:prstGeom>
            <a:noFill/>
          </p:spPr>
          <p:txBody>
            <a:bodyPr wrap="square" rtlCol="0">
              <a:spAutoFit/>
            </a:bodyPr>
            <a:lstStyle/>
            <a:p>
              <a:r>
                <a:rPr lang="en-US" dirty="0">
                  <a:latin typeface="Body Level 1"/>
                </a:rPr>
                <a:t>Java Script Object (obj)</a:t>
              </a:r>
            </a:p>
          </p:txBody>
        </p:sp>
        <p:sp>
          <p:nvSpPr>
            <p:cNvPr id="15" name="Arrow: Right 14">
              <a:extLst>
                <a:ext uri="{FF2B5EF4-FFF2-40B4-BE49-F238E27FC236}">
                  <a16:creationId xmlns:a16="http://schemas.microsoft.com/office/drawing/2014/main" id="{B8DFF0A6-4985-45A8-9E38-CF5524B7E506}"/>
                </a:ext>
              </a:extLst>
            </p:cNvPr>
            <p:cNvSpPr/>
            <p:nvPr/>
          </p:nvSpPr>
          <p:spPr>
            <a:xfrm>
              <a:off x="4200525" y="4104926"/>
              <a:ext cx="1752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598C59-D2FA-4938-91A8-E96BAEB2F4EF}"/>
                </a:ext>
              </a:extLst>
            </p:cNvPr>
            <p:cNvSpPr txBox="1"/>
            <p:nvPr/>
          </p:nvSpPr>
          <p:spPr>
            <a:xfrm>
              <a:off x="4204681" y="3751436"/>
              <a:ext cx="1905000" cy="369332"/>
            </a:xfrm>
            <a:prstGeom prst="rect">
              <a:avLst/>
            </a:prstGeom>
            <a:noFill/>
          </p:spPr>
          <p:txBody>
            <a:bodyPr wrap="square" rtlCol="0">
              <a:spAutoFit/>
            </a:bodyPr>
            <a:lstStyle/>
            <a:p>
              <a:r>
                <a:rPr lang="en-US" dirty="0" err="1">
                  <a:latin typeface="Body Level 1"/>
                </a:rPr>
                <a:t>JSON.parse</a:t>
              </a:r>
              <a:r>
                <a:rPr lang="en-US" dirty="0">
                  <a:latin typeface="Body Level 1"/>
                </a:rPr>
                <a:t>(str)</a:t>
              </a:r>
            </a:p>
          </p:txBody>
        </p:sp>
        <p:sp>
          <p:nvSpPr>
            <p:cNvPr id="17" name="TextBox 16">
              <a:extLst>
                <a:ext uri="{FF2B5EF4-FFF2-40B4-BE49-F238E27FC236}">
                  <a16:creationId xmlns:a16="http://schemas.microsoft.com/office/drawing/2014/main" id="{6AC6A2F9-D4B7-475D-8C3A-91534234E5AF}"/>
                </a:ext>
              </a:extLst>
            </p:cNvPr>
            <p:cNvSpPr txBox="1"/>
            <p:nvPr/>
          </p:nvSpPr>
          <p:spPr>
            <a:xfrm>
              <a:off x="4124325" y="4962325"/>
              <a:ext cx="1905000" cy="369332"/>
            </a:xfrm>
            <a:prstGeom prst="rect">
              <a:avLst/>
            </a:prstGeom>
            <a:noFill/>
          </p:spPr>
          <p:txBody>
            <a:bodyPr wrap="square" rtlCol="0">
              <a:spAutoFit/>
            </a:bodyPr>
            <a:lstStyle/>
            <a:p>
              <a:r>
                <a:rPr lang="en-US" dirty="0" err="1">
                  <a:latin typeface="Body Level 1"/>
                </a:rPr>
                <a:t>JSON.stringify</a:t>
              </a:r>
              <a:r>
                <a:rPr lang="en-US" dirty="0">
                  <a:latin typeface="Body Level 1"/>
                </a:rPr>
                <a:t>(obj)</a:t>
              </a:r>
            </a:p>
          </p:txBody>
        </p:sp>
        <p:sp>
          <p:nvSpPr>
            <p:cNvPr id="18" name="Arrow: Left 17">
              <a:extLst>
                <a:ext uri="{FF2B5EF4-FFF2-40B4-BE49-F238E27FC236}">
                  <a16:creationId xmlns:a16="http://schemas.microsoft.com/office/drawing/2014/main" id="{7CAB703F-34C4-4EDC-BACD-6583A92D290A}"/>
                </a:ext>
              </a:extLst>
            </p:cNvPr>
            <p:cNvSpPr/>
            <p:nvPr/>
          </p:nvSpPr>
          <p:spPr>
            <a:xfrm>
              <a:off x="4200525" y="4688378"/>
              <a:ext cx="1728093" cy="2849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64DE32E9-6530-4066-9A82-383140924C51}"/>
              </a:ext>
            </a:extLst>
          </p:cNvPr>
          <p:cNvPicPr>
            <a:picLocks noChangeAspect="1"/>
          </p:cNvPicPr>
          <p:nvPr/>
        </p:nvPicPr>
        <p:blipFill>
          <a:blip r:embed="rId3"/>
          <a:stretch>
            <a:fillRect/>
          </a:stretch>
        </p:blipFill>
        <p:spPr>
          <a:xfrm>
            <a:off x="105468" y="3728831"/>
            <a:ext cx="4057650" cy="1762125"/>
          </a:xfrm>
          <a:prstGeom prst="rect">
            <a:avLst/>
          </a:prstGeom>
          <a:ln>
            <a:solidFill>
              <a:schemeClr val="accent1"/>
            </a:solidFill>
          </a:ln>
        </p:spPr>
      </p:pic>
    </p:spTree>
    <p:extLst>
      <p:ext uri="{BB962C8B-B14F-4D97-AF65-F5344CB8AC3E}">
        <p14:creationId xmlns:p14="http://schemas.microsoft.com/office/powerpoint/2010/main" val="3575870192"/>
      </p:ext>
    </p:extLst>
  </p:cSld>
  <p:clrMapOvr>
    <a:masterClrMapping/>
  </p:clrMapOvr>
</p:sld>
</file>

<file path=ppt/theme/theme1.xml><?xml version="1.0" encoding="utf-8"?>
<a:theme xmlns:a="http://schemas.openxmlformats.org/drawingml/2006/main" name="Blank">
  <a:themeElements>
    <a:clrScheme name="Standard Chartered Template">
      <a:dk1>
        <a:srgbClr val="005C84"/>
      </a:dk1>
      <a:lt1>
        <a:sysClr val="window" lastClr="FFFFFF"/>
      </a:lt1>
      <a:dk2>
        <a:srgbClr val="000F46"/>
      </a:dk2>
      <a:lt2>
        <a:srgbClr val="E6E7E8"/>
      </a:lt2>
      <a:accent1>
        <a:srgbClr val="0075B0"/>
      </a:accent1>
      <a:accent2>
        <a:srgbClr val="009FDA"/>
      </a:accent2>
      <a:accent3>
        <a:srgbClr val="3F9C35"/>
      </a:accent3>
      <a:accent4>
        <a:srgbClr val="69BE28"/>
      </a:accent4>
      <a:accent5>
        <a:srgbClr val="6D6E71"/>
      </a:accent5>
      <a:accent6>
        <a:srgbClr val="939598"/>
      </a:accent6>
      <a:hlink>
        <a:srgbClr val="6D6E71"/>
      </a:hlink>
      <a:folHlink>
        <a:srgbClr val="2890C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Chartered_GlobalTemplate_Edit" id="{F6B87342-6B81-4D6D-A50D-E2D2D73676CB}" vid="{2987BD1D-0BCF-44F0-BC5D-89E75A8139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323</Words>
  <Application>Microsoft Office PowerPoint</Application>
  <PresentationFormat>A4 Paper (210x297 mm)</PresentationFormat>
  <Paragraphs>37</Paragraphs>
  <Slides>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vt:i4>
      </vt:variant>
    </vt:vector>
  </HeadingPairs>
  <TitlesOfParts>
    <vt:vector size="17" baseType="lpstr">
      <vt:lpstr>Arial</vt:lpstr>
      <vt:lpstr>Body Level 1</vt:lpstr>
      <vt:lpstr>Body Level 2</vt:lpstr>
      <vt:lpstr>Body Level 3</vt:lpstr>
      <vt:lpstr>Body Level 4</vt:lpstr>
      <vt:lpstr>Body Level 5</vt:lpstr>
      <vt:lpstr>Calibri</vt:lpstr>
      <vt:lpstr>Courier New</vt:lpstr>
      <vt:lpstr>Cover Description</vt:lpstr>
      <vt:lpstr>Cover Title</vt:lpstr>
      <vt:lpstr>Slide Heading</vt:lpstr>
      <vt:lpstr>Wingdings</vt:lpstr>
      <vt:lpstr>Blank</vt:lpstr>
      <vt:lpstr>JSON</vt:lpstr>
      <vt:lpstr>JSON</vt:lpstr>
      <vt:lpstr>JSON value data types</vt:lpstr>
      <vt:lpstr>JSON Methods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2019-02-13T05:36:40Z</dcterms:created>
  <dcterms:modified xsi:type="dcterms:W3CDTF">2023-11-27T06:43:20Z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0e60c6-cef6-4cc0-a98d-364c7249d74b_Enabled">
    <vt:lpwstr>true</vt:lpwstr>
  </property>
  <property fmtid="{D5CDD505-2E9C-101B-9397-08002B2CF9AE}" pid="3" name="MSIP_Label_840e60c6-cef6-4cc0-a98d-364c7249d74b_SetDate">
    <vt:lpwstr>2022-06-16T05:34:04Z</vt:lpwstr>
  </property>
  <property fmtid="{D5CDD505-2E9C-101B-9397-08002B2CF9AE}" pid="4" name="MSIP_Label_840e60c6-cef6-4cc0-a98d-364c7249d74b_Method">
    <vt:lpwstr>Privileged</vt:lpwstr>
  </property>
  <property fmtid="{D5CDD505-2E9C-101B-9397-08002B2CF9AE}" pid="5" name="MSIP_Label_840e60c6-cef6-4cc0-a98d-364c7249d74b_Name">
    <vt:lpwstr>840e60c6-cef6-4cc0-a98d-364c7249d74b</vt:lpwstr>
  </property>
  <property fmtid="{D5CDD505-2E9C-101B-9397-08002B2CF9AE}" pid="6" name="MSIP_Label_840e60c6-cef6-4cc0-a98d-364c7249d74b_SiteId">
    <vt:lpwstr>b44900f1-2def-4c3b-9ec6-9020d604e19e</vt:lpwstr>
  </property>
  <property fmtid="{D5CDD505-2E9C-101B-9397-08002B2CF9AE}" pid="7" name="MSIP_Label_840e60c6-cef6-4cc0-a98d-364c7249d74b_ActionId">
    <vt:lpwstr>9c5d7f9a-d048-4667-bac2-8ebf26b7806e</vt:lpwstr>
  </property>
  <property fmtid="{D5CDD505-2E9C-101B-9397-08002B2CF9AE}" pid="8" name="MSIP_Label_840e60c6-cef6-4cc0-a98d-364c7249d74b_ContentBits">
    <vt:lpwstr>1</vt:lpwstr>
  </property>
</Properties>
</file>