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Lst>
  <p:notesMasterIdLst>
    <p:notesMasterId r:id="rId9"/>
  </p:notesMasterIdLst>
  <p:sldIdLst>
    <p:sldId id="677" r:id="rId2"/>
    <p:sldId id="666" r:id="rId3"/>
    <p:sldId id="672" r:id="rId4"/>
    <p:sldId id="673" r:id="rId5"/>
    <p:sldId id="671" r:id="rId6"/>
    <p:sldId id="674" r:id="rId7"/>
    <p:sldId id="676" r:id="rId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C52"/>
    <a:srgbClr val="F9FC8E"/>
    <a:srgbClr val="99FFCC"/>
    <a:srgbClr val="A1C5E0"/>
    <a:srgbClr val="C3E2C1"/>
    <a:srgbClr val="FF9900"/>
    <a:srgbClr val="6BA8D0"/>
    <a:srgbClr val="09ADFF"/>
    <a:srgbClr val="BCBEC0"/>
    <a:srgbClr val="9FD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51" autoAdjust="0"/>
    <p:restoredTop sz="80295" autoAdjust="0"/>
  </p:normalViewPr>
  <p:slideViewPr>
    <p:cSldViewPr showGuides="1">
      <p:cViewPr varScale="1">
        <p:scale>
          <a:sx n="68" d="100"/>
          <a:sy n="68" d="100"/>
        </p:scale>
        <p:origin x="1046" y="67"/>
      </p:cViewPr>
      <p:guideLst>
        <p:guide orient="horz" pos="2160"/>
        <p:guide pos="3120"/>
      </p:guideLst>
    </p:cSldViewPr>
  </p:slideViewPr>
  <p:notesTextViewPr>
    <p:cViewPr>
      <p:scale>
        <a:sx n="1" d="1"/>
        <a:sy n="1" d="1"/>
      </p:scale>
      <p:origin x="0" y="0"/>
    </p:cViewPr>
  </p:notesTextViewPr>
  <p:sorterViewPr>
    <p:cViewPr varScale="1">
      <p:scale>
        <a:sx n="100" d="100"/>
        <a:sy n="100" d="100"/>
      </p:scale>
      <p:origin x="0" y="-53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4F01A-3E91-4831-92AD-6D4AF38A1953}" type="datetimeFigureOut">
              <a:rPr lang="en-GB" smtClean="0"/>
              <a:t>27/11/2023</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3102E-6C56-4F81-B30B-581BE2EC6691}" type="slidenum">
              <a:rPr lang="en-GB" smtClean="0"/>
              <a:t>‹#›</a:t>
            </a:fld>
            <a:endParaRPr lang="en-GB"/>
          </a:p>
        </p:txBody>
      </p:sp>
    </p:spTree>
    <p:extLst>
      <p:ext uri="{BB962C8B-B14F-4D97-AF65-F5344CB8AC3E}">
        <p14:creationId xmlns:p14="http://schemas.microsoft.com/office/powerpoint/2010/main" val="102796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a:t>
            </a:fld>
            <a:endParaRPr lang="en-GB"/>
          </a:p>
        </p:txBody>
      </p:sp>
    </p:spTree>
    <p:extLst>
      <p:ext uri="{BB962C8B-B14F-4D97-AF65-F5344CB8AC3E}">
        <p14:creationId xmlns:p14="http://schemas.microsoft.com/office/powerpoint/2010/main" val="1799772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Blue">
    <p:spTree>
      <p:nvGrpSpPr>
        <p:cNvPr id="1" name=""/>
        <p:cNvGrpSpPr/>
        <p:nvPr/>
      </p:nvGrpSpPr>
      <p:grpSpPr>
        <a:xfrm>
          <a:off x="0" y="0"/>
          <a:ext cx="0" cy="0"/>
          <a:chOff x="0" y="0"/>
          <a:chExt cx="0" cy="0"/>
        </a:xfrm>
      </p:grpSpPr>
      <p:pic>
        <p:nvPicPr>
          <p:cNvPr id="7" name="Picture 6" descr="SCWB_PPTcover-BLU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25"/>
          <a:stretch/>
        </p:blipFill>
        <p:spPr>
          <a:xfrm>
            <a:off x="2" y="12599"/>
            <a:ext cx="9905998" cy="6832801"/>
          </a:xfrm>
          <a:prstGeom prst="rect">
            <a:avLst/>
          </a:prstGeom>
        </p:spPr>
      </p:pic>
      <p:pic>
        <p:nvPicPr>
          <p:cNvPr id="9" name="Picture 8"/>
          <p:cNvPicPr>
            <a:picLocks noChangeAspect="1"/>
          </p:cNvPicPr>
          <p:nvPr userDrawn="1"/>
        </p:nvPicPr>
        <p:blipFill>
          <a:blip r:embed="rId3" cstate="print"/>
          <a:stretch>
            <a:fillRect/>
          </a:stretch>
        </p:blipFill>
        <p:spPr>
          <a:xfrm>
            <a:off x="8134132" y="6283800"/>
            <a:ext cx="1449706" cy="226951"/>
          </a:xfrm>
          <a:prstGeom prst="rect">
            <a:avLst/>
          </a:prstGeom>
        </p:spPr>
      </p:pic>
      <p:sp>
        <p:nvSpPr>
          <p:cNvPr id="2" name="Title 1"/>
          <p:cNvSpPr>
            <a:spLocks noGrp="1"/>
          </p:cNvSpPr>
          <p:nvPr>
            <p:ph type="ctrTitle"/>
          </p:nvPr>
        </p:nvSpPr>
        <p:spPr>
          <a:xfrm>
            <a:off x="4251000" y="2008097"/>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3" name="Subtitle 2"/>
          <p:cNvSpPr>
            <a:spLocks noGrp="1"/>
          </p:cNvSpPr>
          <p:nvPr>
            <p:ph type="subTitle" idx="1"/>
          </p:nvPr>
        </p:nvSpPr>
        <p:spPr>
          <a:xfrm>
            <a:off x="4531893" y="37034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26" descr="Visual Identitiy Band"/>
          <p:cNvPicPr preferRelativeResize="0">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F29D4B84-79FB-4BAB-BA3E-79EA71FBEF28}"/>
              </a:ext>
            </a:extLst>
          </p:cNvPr>
          <p:cNvPicPr>
            <a:picLocks noChangeAspect="1"/>
          </p:cNvPicPr>
          <p:nvPr userDrawn="1"/>
        </p:nvPicPr>
        <p:blipFill>
          <a:blip r:embed="rId5"/>
          <a:stretch>
            <a:fillRect/>
          </a:stretch>
        </p:blipFill>
        <p:spPr>
          <a:xfrm>
            <a:off x="8060700" y="115759"/>
            <a:ext cx="1828800" cy="748531"/>
          </a:xfrm>
          <a:prstGeom prst="rect">
            <a:avLst/>
          </a:prstGeom>
        </p:spPr>
      </p:pic>
    </p:spTree>
    <p:extLst>
      <p:ext uri="{BB962C8B-B14F-4D97-AF65-F5344CB8AC3E}">
        <p14:creationId xmlns:p14="http://schemas.microsoft.com/office/powerpoint/2010/main" val="406681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Green">
    <p:spTree>
      <p:nvGrpSpPr>
        <p:cNvPr id="1" name=""/>
        <p:cNvGrpSpPr/>
        <p:nvPr/>
      </p:nvGrpSpPr>
      <p:grpSpPr>
        <a:xfrm>
          <a:off x="0" y="0"/>
          <a:ext cx="0" cy="0"/>
          <a:chOff x="0" y="0"/>
          <a:chExt cx="0" cy="0"/>
        </a:xfrm>
      </p:grpSpPr>
      <p:pic>
        <p:nvPicPr>
          <p:cNvPr id="11" name="Picture 10" descr="SCWB_PPTcover-Grn.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52"/>
          <a:stretch/>
        </p:blipFill>
        <p:spPr>
          <a:xfrm>
            <a:off x="3" y="12600"/>
            <a:ext cx="9908664" cy="6832800"/>
          </a:xfrm>
          <a:prstGeom prst="rect">
            <a:avLst/>
          </a:prstGeom>
        </p:spPr>
      </p:pic>
      <p:pic>
        <p:nvPicPr>
          <p:cNvPr id="8" name="Picture 7"/>
          <p:cNvPicPr>
            <a:picLocks noChangeAspect="1"/>
          </p:cNvPicPr>
          <p:nvPr userDrawn="1"/>
        </p:nvPicPr>
        <p:blipFill>
          <a:blip r:embed="rId3" cstate="print"/>
          <a:stretch>
            <a:fillRect/>
          </a:stretch>
        </p:blipFill>
        <p:spPr>
          <a:xfrm>
            <a:off x="8134137" y="245287"/>
            <a:ext cx="1449701" cy="554026"/>
          </a:xfrm>
          <a:prstGeom prst="rect">
            <a:avLst/>
          </a:prstGeom>
        </p:spPr>
      </p:pic>
      <p:pic>
        <p:nvPicPr>
          <p:cNvPr id="9" name="Picture 8"/>
          <p:cNvPicPr>
            <a:picLocks noChangeAspect="1"/>
          </p:cNvPicPr>
          <p:nvPr userDrawn="1"/>
        </p:nvPicPr>
        <p:blipFill>
          <a:blip r:embed="rId4" cstate="print"/>
          <a:stretch>
            <a:fillRect/>
          </a:stretch>
        </p:blipFill>
        <p:spPr>
          <a:xfrm>
            <a:off x="8134132" y="6283800"/>
            <a:ext cx="1449706" cy="226951"/>
          </a:xfrm>
          <a:prstGeom prst="rect">
            <a:avLst/>
          </a:prstGeom>
        </p:spPr>
      </p:pic>
      <p:pic>
        <p:nvPicPr>
          <p:cNvPr id="10" name="Picture 26" descr="Visual Identitiy Band"/>
          <p:cNvPicPr preferRelativeResize="0">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ctrTitle"/>
          </p:nvPr>
        </p:nvSpPr>
        <p:spPr>
          <a:xfrm>
            <a:off x="4251000" y="2008097"/>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13" name="Subtitle 2"/>
          <p:cNvSpPr>
            <a:spLocks noGrp="1"/>
          </p:cNvSpPr>
          <p:nvPr>
            <p:ph type="subTitle" idx="1"/>
          </p:nvPr>
        </p:nvSpPr>
        <p:spPr>
          <a:xfrm>
            <a:off x="4531893" y="37034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068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atermark">
    <p:spTree>
      <p:nvGrpSpPr>
        <p:cNvPr id="1" name=""/>
        <p:cNvGrpSpPr/>
        <p:nvPr/>
      </p:nvGrpSpPr>
      <p:grpSpPr>
        <a:xfrm>
          <a:off x="0" y="0"/>
          <a:ext cx="0" cy="0"/>
          <a:chOff x="0" y="0"/>
          <a:chExt cx="0" cy="0"/>
        </a:xfrm>
      </p:grpSpPr>
      <p:pic>
        <p:nvPicPr>
          <p:cNvPr id="3" name="Picture 2" descr="SCWB_PPT_Divider.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21" b="2696"/>
          <a:stretch/>
        </p:blipFill>
        <p:spPr>
          <a:xfrm>
            <a:off x="2350" y="1088141"/>
            <a:ext cx="9903650" cy="5757259"/>
          </a:xfrm>
          <a:prstGeom prst="rect">
            <a:avLst/>
          </a:prstGeom>
        </p:spPr>
      </p:pic>
      <p:sp>
        <p:nvSpPr>
          <p:cNvPr id="4" name="Title 1"/>
          <p:cNvSpPr>
            <a:spLocks noGrp="1"/>
          </p:cNvSpPr>
          <p:nvPr>
            <p:ph type="ctrTitle"/>
          </p:nvPr>
        </p:nvSpPr>
        <p:spPr>
          <a:xfrm>
            <a:off x="340234" y="4833001"/>
            <a:ext cx="9259747" cy="1029600"/>
          </a:xfrm>
        </p:spPr>
        <p:txBody>
          <a:bodyPr anchor="t">
            <a:normAutofit/>
          </a:bodyPr>
          <a:lstStyle>
            <a:lvl1pPr algn="l">
              <a:defRPr sz="3500" baseline="0">
                <a:solidFill>
                  <a:schemeClr val="accent5"/>
                </a:solidFill>
                <a:latin typeface="Cover Title"/>
              </a:defRPr>
            </a:lvl1pPr>
          </a:lstStyle>
          <a:p>
            <a:r>
              <a:rPr lang="en-US"/>
              <a:t>Click to edit Master title style</a:t>
            </a:r>
            <a:endParaRPr lang="en-US" dirty="0"/>
          </a:p>
        </p:txBody>
      </p:sp>
      <p:sp>
        <p:nvSpPr>
          <p:cNvPr id="5" name="Subtitle 2"/>
          <p:cNvSpPr>
            <a:spLocks noGrp="1"/>
          </p:cNvSpPr>
          <p:nvPr>
            <p:ph type="subTitle" idx="1"/>
          </p:nvPr>
        </p:nvSpPr>
        <p:spPr>
          <a:xfrm>
            <a:off x="340234" y="3709800"/>
            <a:ext cx="9243814" cy="966040"/>
          </a:xfrm>
        </p:spPr>
        <p:txBody>
          <a:bodyPr anchor="b">
            <a:normAutofit/>
          </a:bodyPr>
          <a:lstStyle>
            <a:lvl1pPr marL="0" indent="0" algn="l">
              <a:buNone/>
              <a:defRPr sz="2000" baseline="0">
                <a:solidFill>
                  <a:schemeClr val="tx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790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Agenda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Text Placeholder 2"/>
          <p:cNvSpPr>
            <a:spLocks noGrp="1"/>
          </p:cNvSpPr>
          <p:nvPr>
            <p:ph idx="1" hasCustomPrompt="1"/>
          </p:nvPr>
        </p:nvSpPr>
        <p:spPr>
          <a:xfrm>
            <a:off x="324091" y="1323001"/>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p:txBody>
      </p:sp>
    </p:spTree>
    <p:extLst>
      <p:ext uri="{BB962C8B-B14F-4D97-AF65-F5344CB8AC3E}">
        <p14:creationId xmlns:p14="http://schemas.microsoft.com/office/powerpoint/2010/main" val="3316229516"/>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eading &amp; 1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noChangeAspect="1"/>
          </p:cNvSpPr>
          <p:nvPr>
            <p:ph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7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p:cNvSpPr>
          <p:nvPr>
            <p:ph idx="1"/>
          </p:nvPr>
        </p:nvSpPr>
        <p:spPr>
          <a:xfrm>
            <a:off x="324091" y="1323001"/>
            <a:ext cx="4488509"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idx="12"/>
          </p:nvPr>
        </p:nvSpPr>
        <p:spPr>
          <a:xfrm>
            <a:off x="5093400" y="1323001"/>
            <a:ext cx="4490438"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38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AABF3E-EF9B-47F8-BC27-8C04233D4794}"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96F9C-7FEE-48F2-A86C-DCFACBAB2156}" type="slidenum">
              <a:rPr lang="en-US" smtClean="0"/>
              <a:pPr/>
              <a:t>‹#›</a:t>
            </a:fld>
            <a:endParaRPr lang="en-US"/>
          </a:p>
        </p:txBody>
      </p:sp>
    </p:spTree>
    <p:extLst>
      <p:ext uri="{BB962C8B-B14F-4D97-AF65-F5344CB8AC3E}">
        <p14:creationId xmlns:p14="http://schemas.microsoft.com/office/powerpoint/2010/main" val="341622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091" y="199800"/>
            <a:ext cx="9259747" cy="70200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p:cNvSpPr>
            <a:spLocks noGrp="1" noChangeAspect="1"/>
          </p:cNvSpPr>
          <p:nvPr>
            <p:ph type="body"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26" descr="Visual Identitiy Band"/>
          <p:cNvPicPr preferRelativeResize="0">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9223410" y="6447452"/>
            <a:ext cx="357028"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
        <p:nvSpPr>
          <p:cNvPr id="15" name="Text Box 25"/>
          <p:cNvSpPr txBox="1">
            <a:spLocks noChangeArrowheads="1"/>
          </p:cNvSpPr>
          <p:nvPr/>
        </p:nvSpPr>
        <p:spPr bwMode="auto">
          <a:xfrm>
            <a:off x="5661057" y="6471270"/>
            <a:ext cx="3473490" cy="252466"/>
          </a:xfrm>
          <a:prstGeom prst="rect">
            <a:avLst/>
          </a:prstGeom>
          <a:noFill/>
          <a:ln w="9525">
            <a:noFill/>
            <a:miter lim="800000"/>
            <a:headEnd/>
            <a:tailEnd/>
          </a:ln>
          <a:effectLst/>
        </p:spPr>
        <p:txBody>
          <a:bodyPr lIns="0" tIns="0" rIns="132630" bIns="0" anchor="ctr"/>
          <a:lstStyle/>
          <a:p>
            <a:pPr marL="562284" indent="-562284" algn="r" defTabSz="1122860">
              <a:spcBef>
                <a:spcPct val="40000"/>
              </a:spcBef>
              <a:spcAft>
                <a:spcPct val="40000"/>
              </a:spcAft>
              <a:defRPr/>
            </a:pPr>
            <a:r>
              <a:rPr lang="en-GB" sz="900" baseline="0" dirty="0">
                <a:solidFill>
                  <a:srgbClr val="6D6E71"/>
                </a:solidFill>
                <a:latin typeface="+mn-lt"/>
                <a:ea typeface="+mn-ea"/>
              </a:rPr>
              <a:t>Document Title</a:t>
            </a:r>
          </a:p>
        </p:txBody>
      </p:sp>
      <p:pic>
        <p:nvPicPr>
          <p:cNvPr id="9" name="Picture 8">
            <a:extLst>
              <a:ext uri="{FF2B5EF4-FFF2-40B4-BE49-F238E27FC236}">
                <a16:creationId xmlns:a16="http://schemas.microsoft.com/office/drawing/2014/main" id="{48FC6E1C-F72F-45A3-B159-0C9D9DB4CA03}"/>
              </a:ext>
            </a:extLst>
          </p:cNvPr>
          <p:cNvPicPr>
            <a:picLocks noChangeAspect="1"/>
          </p:cNvPicPr>
          <p:nvPr userDrawn="1"/>
        </p:nvPicPr>
        <p:blipFill>
          <a:blip r:embed="rId10"/>
          <a:stretch>
            <a:fillRect/>
          </a:stretch>
        </p:blipFill>
        <p:spPr>
          <a:xfrm>
            <a:off x="7853739" y="183759"/>
            <a:ext cx="1736100" cy="710589"/>
          </a:xfrm>
          <a:prstGeom prst="rect">
            <a:avLst/>
          </a:prstGeom>
        </p:spPr>
      </p:pic>
      <p:sp>
        <p:nvSpPr>
          <p:cNvPr id="4" name="MSIPCMContentMarking" descr="{&quot;HashCode&quot;:-767040411,&quot;Placement&quot;:&quot;Header&quot;,&quot;Top&quot;:0.0,&quot;Left&quot;:0.0,&quot;SlideWidth&quot;:780,&quot;SlideHeight&quot;:540}">
            <a:extLst>
              <a:ext uri="{FF2B5EF4-FFF2-40B4-BE49-F238E27FC236}">
                <a16:creationId xmlns:a16="http://schemas.microsoft.com/office/drawing/2014/main" id="{EF4BDFD9-38D7-4464-8A53-6046D761083E}"/>
              </a:ext>
            </a:extLst>
          </p:cNvPr>
          <p:cNvSpPr txBox="1"/>
          <p:nvPr userDrawn="1"/>
        </p:nvSpPr>
        <p:spPr>
          <a:xfrm>
            <a:off x="0" y="0"/>
            <a:ext cx="826000" cy="233422"/>
          </a:xfrm>
          <a:prstGeom prst="rect">
            <a:avLst/>
          </a:prstGeom>
          <a:noFill/>
        </p:spPr>
        <p:txBody>
          <a:bodyPr vert="horz" wrap="square" lIns="0" tIns="0" rIns="0" bIns="0" rtlCol="0" anchor="ctr" anchorCtr="1">
            <a:spAutoFit/>
          </a:bodyPr>
          <a:lstStyle/>
          <a:p>
            <a:pPr algn="l">
              <a:spcBef>
                <a:spcPts val="0"/>
              </a:spcBef>
              <a:spcAft>
                <a:spcPts val="0"/>
              </a:spcAft>
            </a:pPr>
            <a:r>
              <a:rPr lang="en-GB" sz="900">
                <a:solidFill>
                  <a:srgbClr val="0078D7"/>
                </a:solidFill>
                <a:latin typeface="Arial" panose="020B0604020202020204" pitchFamily="34" charset="0"/>
              </a:rPr>
              <a:t>INTERNAL</a:t>
            </a:r>
          </a:p>
        </p:txBody>
      </p:sp>
    </p:spTree>
    <p:extLst>
      <p:ext uri="{BB962C8B-B14F-4D97-AF65-F5344CB8AC3E}">
        <p14:creationId xmlns:p14="http://schemas.microsoft.com/office/powerpoint/2010/main" val="103315839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80" r:id="rId3"/>
    <p:sldLayoutId id="2147483701" r:id="rId4"/>
    <p:sldLayoutId id="2147483666" r:id="rId5"/>
    <p:sldLayoutId id="2147483668" r:id="rId6"/>
    <p:sldLayoutId id="2147483702" r:id="rId7"/>
  </p:sldLayoutIdLst>
  <p:txStyles>
    <p:titleStyle>
      <a:lvl1pPr algn="l" defTabSz="914400" rtl="0" eaLnBrk="1" latinLnBrk="0" hangingPunct="1">
        <a:lnSpc>
          <a:spcPct val="90000"/>
        </a:lnSpc>
        <a:spcBef>
          <a:spcPct val="0"/>
        </a:spcBef>
        <a:buNone/>
        <a:defRPr sz="2800" kern="1200" baseline="0">
          <a:solidFill>
            <a:schemeClr val="accent5"/>
          </a:solidFill>
          <a:latin typeface="Slide Heading"/>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30F2-AAA0-9C9A-1431-58EFFA276D16}"/>
              </a:ext>
            </a:extLst>
          </p:cNvPr>
          <p:cNvSpPr>
            <a:spLocks noGrp="1"/>
          </p:cNvSpPr>
          <p:nvPr>
            <p:ph type="title"/>
          </p:nvPr>
        </p:nvSpPr>
        <p:spPr>
          <a:xfrm>
            <a:off x="646253" y="2895600"/>
            <a:ext cx="9259747" cy="702000"/>
          </a:xfrm>
        </p:spPr>
        <p:txBody>
          <a:bodyPr/>
          <a:lstStyle/>
          <a:p>
            <a:r>
              <a:rPr lang="en-IN" dirty="0">
                <a:solidFill>
                  <a:schemeClr val="tx2"/>
                </a:solidFill>
              </a:rPr>
              <a:t>XML</a:t>
            </a:r>
          </a:p>
        </p:txBody>
      </p:sp>
    </p:spTree>
    <p:extLst>
      <p:ext uri="{BB962C8B-B14F-4D97-AF65-F5344CB8AC3E}">
        <p14:creationId xmlns:p14="http://schemas.microsoft.com/office/powerpoint/2010/main" val="205609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182F-9DC3-40A9-86E4-470DC99F58CA}"/>
              </a:ext>
            </a:extLst>
          </p:cNvPr>
          <p:cNvSpPr>
            <a:spLocks noGrp="1"/>
          </p:cNvSpPr>
          <p:nvPr>
            <p:ph type="title"/>
          </p:nvPr>
        </p:nvSpPr>
        <p:spPr/>
        <p:txBody>
          <a:bodyPr/>
          <a:lstStyle/>
          <a:p>
            <a:r>
              <a:rPr lang="en-US" dirty="0"/>
              <a:t>XML</a:t>
            </a:r>
          </a:p>
        </p:txBody>
      </p:sp>
      <p:sp>
        <p:nvSpPr>
          <p:cNvPr id="3" name="Content Placeholder 2">
            <a:extLst>
              <a:ext uri="{FF2B5EF4-FFF2-40B4-BE49-F238E27FC236}">
                <a16:creationId xmlns:a16="http://schemas.microsoft.com/office/drawing/2014/main" id="{CCBBB83A-CCDC-4D42-8551-FAD9CEA9A1FC}"/>
              </a:ext>
            </a:extLst>
          </p:cNvPr>
          <p:cNvSpPr>
            <a:spLocks noGrp="1"/>
          </p:cNvSpPr>
          <p:nvPr>
            <p:ph idx="1"/>
          </p:nvPr>
        </p:nvSpPr>
        <p:spPr>
          <a:xfrm>
            <a:off x="278332" y="1299960"/>
            <a:ext cx="4933709" cy="4646011"/>
          </a:xfrm>
        </p:spPr>
        <p:txBody>
          <a:bodyPr/>
          <a:lstStyle/>
          <a:p>
            <a:r>
              <a:rPr lang="en-US" dirty="0"/>
              <a:t>XML is a software- and hardware-independent tool for storing and transporting data.</a:t>
            </a:r>
          </a:p>
          <a:p>
            <a:r>
              <a:rPr lang="en-US" dirty="0"/>
              <a:t>XML is not a replacement for HTML.</a:t>
            </a:r>
          </a:p>
          <a:p>
            <a:r>
              <a:rPr lang="en-US" dirty="0"/>
              <a:t>XML is designed to be self-descriptive.</a:t>
            </a:r>
          </a:p>
          <a:p>
            <a:r>
              <a:rPr lang="en-US" dirty="0"/>
              <a:t>XML is designed to carry data, not to display data.</a:t>
            </a:r>
          </a:p>
          <a:p>
            <a:r>
              <a:rPr lang="en-US" dirty="0"/>
              <a:t>XML tags are not predefined. You must define your own tags.</a:t>
            </a:r>
          </a:p>
          <a:p>
            <a:r>
              <a:rPr lang="en-US" dirty="0"/>
              <a:t>XML is platform independent and language independent.</a:t>
            </a:r>
          </a:p>
          <a:p>
            <a:endParaRPr lang="en-US" dirty="0"/>
          </a:p>
        </p:txBody>
      </p:sp>
      <p:sp>
        <p:nvSpPr>
          <p:cNvPr id="7" name="TextBox 6">
            <a:extLst>
              <a:ext uri="{FF2B5EF4-FFF2-40B4-BE49-F238E27FC236}">
                <a16:creationId xmlns:a16="http://schemas.microsoft.com/office/drawing/2014/main" id="{DF83ABDB-B1F0-4507-9C2F-6D9316901739}"/>
              </a:ext>
            </a:extLst>
          </p:cNvPr>
          <p:cNvSpPr txBox="1"/>
          <p:nvPr/>
        </p:nvSpPr>
        <p:spPr>
          <a:xfrm>
            <a:off x="4321556" y="1952096"/>
            <a:ext cx="1780970" cy="369332"/>
          </a:xfrm>
          <a:prstGeom prst="rect">
            <a:avLst/>
          </a:prstGeom>
          <a:noFill/>
        </p:spPr>
        <p:txBody>
          <a:bodyPr wrap="square" rtlCol="0">
            <a:spAutoFit/>
          </a:bodyPr>
          <a:lstStyle/>
          <a:p>
            <a:r>
              <a:rPr lang="en-US" dirty="0">
                <a:latin typeface="Body Level 1"/>
              </a:rPr>
              <a:t>customers.xml</a:t>
            </a:r>
          </a:p>
        </p:txBody>
      </p:sp>
      <p:sp>
        <p:nvSpPr>
          <p:cNvPr id="8" name="TextBox 7">
            <a:extLst>
              <a:ext uri="{FF2B5EF4-FFF2-40B4-BE49-F238E27FC236}">
                <a16:creationId xmlns:a16="http://schemas.microsoft.com/office/drawing/2014/main" id="{057896F2-B2AD-457D-8BF7-584108EEA840}"/>
              </a:ext>
            </a:extLst>
          </p:cNvPr>
          <p:cNvSpPr txBox="1"/>
          <p:nvPr/>
        </p:nvSpPr>
        <p:spPr>
          <a:xfrm>
            <a:off x="3652601" y="5018544"/>
            <a:ext cx="2703583" cy="369332"/>
          </a:xfrm>
          <a:prstGeom prst="rect">
            <a:avLst/>
          </a:prstGeom>
          <a:noFill/>
        </p:spPr>
        <p:txBody>
          <a:bodyPr wrap="square" rtlCol="0">
            <a:spAutoFit/>
          </a:bodyPr>
          <a:lstStyle/>
          <a:p>
            <a:r>
              <a:rPr lang="en-US" dirty="0">
                <a:latin typeface="Body Level 1"/>
              </a:rPr>
              <a:t>XML document in browser</a:t>
            </a:r>
          </a:p>
        </p:txBody>
      </p:sp>
      <p:pic>
        <p:nvPicPr>
          <p:cNvPr id="15" name="Picture 14">
            <a:extLst>
              <a:ext uri="{FF2B5EF4-FFF2-40B4-BE49-F238E27FC236}">
                <a16:creationId xmlns:a16="http://schemas.microsoft.com/office/drawing/2014/main" id="{EF66C3B2-58B1-4776-B259-8308160C558B}"/>
              </a:ext>
            </a:extLst>
          </p:cNvPr>
          <p:cNvPicPr>
            <a:picLocks noChangeAspect="1"/>
          </p:cNvPicPr>
          <p:nvPr/>
        </p:nvPicPr>
        <p:blipFill>
          <a:blip r:embed="rId3"/>
          <a:stretch>
            <a:fillRect/>
          </a:stretch>
        </p:blipFill>
        <p:spPr>
          <a:xfrm>
            <a:off x="5873804" y="1142527"/>
            <a:ext cx="3963038" cy="2781080"/>
          </a:xfrm>
          <a:prstGeom prst="rect">
            <a:avLst/>
          </a:prstGeom>
          <a:ln>
            <a:solidFill>
              <a:schemeClr val="tx1"/>
            </a:solidFill>
          </a:ln>
        </p:spPr>
      </p:pic>
      <p:pic>
        <p:nvPicPr>
          <p:cNvPr id="16" name="Picture 15">
            <a:extLst>
              <a:ext uri="{FF2B5EF4-FFF2-40B4-BE49-F238E27FC236}">
                <a16:creationId xmlns:a16="http://schemas.microsoft.com/office/drawing/2014/main" id="{D2CF007C-04CE-474F-9BC6-F839CD20C87C}"/>
              </a:ext>
            </a:extLst>
          </p:cNvPr>
          <p:cNvPicPr>
            <a:picLocks noChangeAspect="1"/>
          </p:cNvPicPr>
          <p:nvPr/>
        </p:nvPicPr>
        <p:blipFill>
          <a:blip r:embed="rId4"/>
          <a:stretch>
            <a:fillRect/>
          </a:stretch>
        </p:blipFill>
        <p:spPr>
          <a:xfrm>
            <a:off x="5873804" y="3826806"/>
            <a:ext cx="3981450" cy="2705100"/>
          </a:xfrm>
          <a:prstGeom prst="rect">
            <a:avLst/>
          </a:prstGeom>
          <a:ln>
            <a:solidFill>
              <a:schemeClr val="tx1"/>
            </a:solidFill>
          </a:ln>
        </p:spPr>
      </p:pic>
    </p:spTree>
    <p:extLst>
      <p:ext uri="{BB962C8B-B14F-4D97-AF65-F5344CB8AC3E}">
        <p14:creationId xmlns:p14="http://schemas.microsoft.com/office/powerpoint/2010/main" val="219640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B4F3-0ECB-4263-8026-A7CB0E2DDF81}"/>
              </a:ext>
            </a:extLst>
          </p:cNvPr>
          <p:cNvSpPr>
            <a:spLocks noGrp="1"/>
          </p:cNvSpPr>
          <p:nvPr>
            <p:ph type="title"/>
          </p:nvPr>
        </p:nvSpPr>
        <p:spPr/>
        <p:txBody>
          <a:bodyPr/>
          <a:lstStyle/>
          <a:p>
            <a:r>
              <a:rPr lang="en-US" dirty="0"/>
              <a:t>XML Element</a:t>
            </a:r>
          </a:p>
        </p:txBody>
      </p:sp>
      <p:sp>
        <p:nvSpPr>
          <p:cNvPr id="3" name="Content Placeholder 2">
            <a:extLst>
              <a:ext uri="{FF2B5EF4-FFF2-40B4-BE49-F238E27FC236}">
                <a16:creationId xmlns:a16="http://schemas.microsoft.com/office/drawing/2014/main" id="{7F67D0DE-6C0B-41BE-9988-402B0725D68E}"/>
              </a:ext>
            </a:extLst>
          </p:cNvPr>
          <p:cNvSpPr>
            <a:spLocks noGrp="1"/>
          </p:cNvSpPr>
          <p:nvPr>
            <p:ph idx="1"/>
          </p:nvPr>
        </p:nvSpPr>
        <p:spPr>
          <a:xfrm>
            <a:off x="324091" y="1323000"/>
            <a:ext cx="9259747" cy="5335199"/>
          </a:xfrm>
        </p:spPr>
        <p:txBody>
          <a:bodyPr>
            <a:normAutofit/>
          </a:bodyPr>
          <a:lstStyle/>
          <a:p>
            <a:r>
              <a:rPr lang="en-US" dirty="0"/>
              <a:t>An XML doc starts at a </a:t>
            </a:r>
            <a:r>
              <a:rPr lang="en-US" b="1" dirty="0"/>
              <a:t>root element</a:t>
            </a:r>
            <a:r>
              <a:rPr lang="en-US" dirty="0"/>
              <a:t> and branches from the root to </a:t>
            </a:r>
            <a:r>
              <a:rPr lang="en-US" b="1" dirty="0"/>
              <a:t>child elements</a:t>
            </a:r>
            <a:r>
              <a:rPr lang="en-US" dirty="0"/>
              <a:t>.</a:t>
            </a:r>
          </a:p>
          <a:p>
            <a:r>
              <a:rPr lang="en-US" dirty="0"/>
              <a:t>All elements can have sub elements (child elements). The terms parent, child, and sibling are used to describe the relationships between elements.</a:t>
            </a:r>
          </a:p>
          <a:p>
            <a:r>
              <a:rPr lang="en-US" dirty="0"/>
              <a:t>An XML element is everything from (including) the element's start tag to (including) the element's end tag. In this example </a:t>
            </a:r>
            <a:r>
              <a:rPr lang="en-US" dirty="0" err="1"/>
              <a:t>custid</a:t>
            </a:r>
            <a:r>
              <a:rPr lang="en-US" dirty="0"/>
              <a:t>, </a:t>
            </a:r>
            <a:r>
              <a:rPr lang="en-US" dirty="0" err="1"/>
              <a:t>firstname</a:t>
            </a:r>
            <a:r>
              <a:rPr lang="en-US" dirty="0"/>
              <a:t>                                                                                    and </a:t>
            </a:r>
            <a:r>
              <a:rPr lang="en-US" dirty="0" err="1"/>
              <a:t>lastname</a:t>
            </a:r>
            <a:r>
              <a:rPr lang="en-US" dirty="0"/>
              <a:t> are elements.</a:t>
            </a:r>
          </a:p>
          <a:p>
            <a:r>
              <a:rPr lang="en-US" dirty="0"/>
              <a:t>Element can contain:</a:t>
            </a:r>
          </a:p>
          <a:p>
            <a:pPr lvl="1"/>
            <a:r>
              <a:rPr lang="en-US" dirty="0"/>
              <a:t>text</a:t>
            </a:r>
          </a:p>
          <a:p>
            <a:pPr lvl="1"/>
            <a:r>
              <a:rPr lang="en-US" dirty="0"/>
              <a:t>attributes</a:t>
            </a:r>
          </a:p>
          <a:p>
            <a:pPr lvl="1"/>
            <a:r>
              <a:rPr lang="en-US" dirty="0"/>
              <a:t>other elements</a:t>
            </a:r>
          </a:p>
          <a:p>
            <a:pPr lvl="1"/>
            <a:r>
              <a:rPr lang="en-US" dirty="0"/>
              <a:t>or a mix of the above</a:t>
            </a:r>
          </a:p>
          <a:p>
            <a:r>
              <a:rPr lang="en-US" dirty="0"/>
              <a:t>Element with no content is said to be empty and it can have attributes.</a:t>
            </a:r>
          </a:p>
          <a:p>
            <a:r>
              <a:rPr lang="en-US" dirty="0"/>
              <a:t>Element names are case-sensitive</a:t>
            </a:r>
          </a:p>
          <a:p>
            <a:r>
              <a:rPr lang="en-US" dirty="0"/>
              <a:t>Element names must start with a letter or underscore</a:t>
            </a:r>
          </a:p>
          <a:p>
            <a:r>
              <a:rPr lang="en-US" dirty="0"/>
              <a:t>Element names cannot contain spaces</a:t>
            </a:r>
          </a:p>
          <a:p>
            <a:pPr marL="0" indent="0">
              <a:buNone/>
            </a:pPr>
            <a:endParaRPr lang="en-US" dirty="0"/>
          </a:p>
        </p:txBody>
      </p:sp>
      <p:pic>
        <p:nvPicPr>
          <p:cNvPr id="6" name="Picture 5">
            <a:extLst>
              <a:ext uri="{FF2B5EF4-FFF2-40B4-BE49-F238E27FC236}">
                <a16:creationId xmlns:a16="http://schemas.microsoft.com/office/drawing/2014/main" id="{71EF4C81-4155-41F9-99A7-4822578FF05C}"/>
              </a:ext>
            </a:extLst>
          </p:cNvPr>
          <p:cNvPicPr>
            <a:picLocks noChangeAspect="1"/>
          </p:cNvPicPr>
          <p:nvPr/>
        </p:nvPicPr>
        <p:blipFill>
          <a:blip r:embed="rId2"/>
          <a:stretch>
            <a:fillRect/>
          </a:stretch>
        </p:blipFill>
        <p:spPr>
          <a:xfrm>
            <a:off x="6172200" y="2667000"/>
            <a:ext cx="2886075" cy="1524000"/>
          </a:xfrm>
          <a:prstGeom prst="rect">
            <a:avLst/>
          </a:prstGeom>
          <a:ln>
            <a:solidFill>
              <a:schemeClr val="tx1"/>
            </a:solidFill>
          </a:ln>
        </p:spPr>
      </p:pic>
    </p:spTree>
    <p:extLst>
      <p:ext uri="{BB962C8B-B14F-4D97-AF65-F5344CB8AC3E}">
        <p14:creationId xmlns:p14="http://schemas.microsoft.com/office/powerpoint/2010/main" val="126229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4FBC-B8A6-4D46-8377-B7D7C30C1C7D}"/>
              </a:ext>
            </a:extLst>
          </p:cNvPr>
          <p:cNvSpPr>
            <a:spLocks noGrp="1"/>
          </p:cNvSpPr>
          <p:nvPr>
            <p:ph type="title"/>
          </p:nvPr>
        </p:nvSpPr>
        <p:spPr/>
        <p:txBody>
          <a:bodyPr/>
          <a:lstStyle/>
          <a:p>
            <a:r>
              <a:rPr lang="en-US" dirty="0"/>
              <a:t>XML Attributes</a:t>
            </a:r>
          </a:p>
        </p:txBody>
      </p:sp>
      <p:sp>
        <p:nvSpPr>
          <p:cNvPr id="3" name="Content Placeholder 2">
            <a:extLst>
              <a:ext uri="{FF2B5EF4-FFF2-40B4-BE49-F238E27FC236}">
                <a16:creationId xmlns:a16="http://schemas.microsoft.com/office/drawing/2014/main" id="{D4E93675-FB08-4F3F-A7F5-B263E59BB59D}"/>
              </a:ext>
            </a:extLst>
          </p:cNvPr>
          <p:cNvSpPr>
            <a:spLocks noGrp="1"/>
          </p:cNvSpPr>
          <p:nvPr>
            <p:ph idx="1"/>
          </p:nvPr>
        </p:nvSpPr>
        <p:spPr/>
        <p:txBody>
          <a:bodyPr/>
          <a:lstStyle/>
          <a:p>
            <a:r>
              <a:rPr lang="en-US" dirty="0"/>
              <a:t>Attributes are designed to contain data related to a specific element.</a:t>
            </a:r>
          </a:p>
          <a:p>
            <a:r>
              <a:rPr lang="en-US" dirty="0"/>
              <a:t>Attribute values must always be quoted. Either single or double quotes can be used.</a:t>
            </a:r>
          </a:p>
          <a:p>
            <a:r>
              <a:rPr lang="en-US" dirty="0"/>
              <a:t>Single element can have multiple attributes but that’s not a good practice.</a:t>
            </a:r>
          </a:p>
          <a:p>
            <a:r>
              <a:rPr lang="en-US" dirty="0"/>
              <a:t>XML elements vs attributes:  In the first example gender is an attribute. In the last, gender is an element. Both examples provide the same information.</a:t>
            </a:r>
          </a:p>
          <a:p>
            <a:r>
              <a:rPr lang="en-US" dirty="0"/>
              <a:t>There are no rules about when to use attributes or when to use elements in XML.</a:t>
            </a:r>
          </a:p>
          <a:p>
            <a:endParaRPr lang="en-US" dirty="0"/>
          </a:p>
          <a:p>
            <a:endParaRPr lang="en-US" dirty="0"/>
          </a:p>
        </p:txBody>
      </p:sp>
      <p:pic>
        <p:nvPicPr>
          <p:cNvPr id="4" name="Picture 3">
            <a:extLst>
              <a:ext uri="{FF2B5EF4-FFF2-40B4-BE49-F238E27FC236}">
                <a16:creationId xmlns:a16="http://schemas.microsoft.com/office/drawing/2014/main" id="{CC66BC19-7B8A-47F2-8FAA-D7A71BE01F26}"/>
              </a:ext>
            </a:extLst>
          </p:cNvPr>
          <p:cNvPicPr>
            <a:picLocks noChangeAspect="1"/>
          </p:cNvPicPr>
          <p:nvPr/>
        </p:nvPicPr>
        <p:blipFill>
          <a:blip r:embed="rId2"/>
          <a:stretch>
            <a:fillRect/>
          </a:stretch>
        </p:blipFill>
        <p:spPr>
          <a:xfrm>
            <a:off x="763931" y="3657600"/>
            <a:ext cx="4220889" cy="1236422"/>
          </a:xfrm>
          <a:prstGeom prst="rect">
            <a:avLst/>
          </a:prstGeom>
          <a:ln>
            <a:solidFill>
              <a:schemeClr val="tx1"/>
            </a:solidFill>
          </a:ln>
        </p:spPr>
      </p:pic>
      <p:pic>
        <p:nvPicPr>
          <p:cNvPr id="5" name="Picture 4">
            <a:extLst>
              <a:ext uri="{FF2B5EF4-FFF2-40B4-BE49-F238E27FC236}">
                <a16:creationId xmlns:a16="http://schemas.microsoft.com/office/drawing/2014/main" id="{A42602E2-E4C0-4C63-963D-D2C8D7B6CE64}"/>
              </a:ext>
            </a:extLst>
          </p:cNvPr>
          <p:cNvPicPr>
            <a:picLocks noChangeAspect="1"/>
          </p:cNvPicPr>
          <p:nvPr/>
        </p:nvPicPr>
        <p:blipFill>
          <a:blip r:embed="rId3"/>
          <a:stretch>
            <a:fillRect/>
          </a:stretch>
        </p:blipFill>
        <p:spPr>
          <a:xfrm>
            <a:off x="5562600" y="3657600"/>
            <a:ext cx="3505200" cy="1236423"/>
          </a:xfrm>
          <a:prstGeom prst="rect">
            <a:avLst/>
          </a:prstGeom>
          <a:ln>
            <a:solidFill>
              <a:schemeClr val="tx1"/>
            </a:solidFill>
          </a:ln>
        </p:spPr>
      </p:pic>
    </p:spTree>
    <p:extLst>
      <p:ext uri="{BB962C8B-B14F-4D97-AF65-F5344CB8AC3E}">
        <p14:creationId xmlns:p14="http://schemas.microsoft.com/office/powerpoint/2010/main" val="353529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FB57-7D9B-4F5F-A3A8-34B9B60C670E}"/>
              </a:ext>
            </a:extLst>
          </p:cNvPr>
          <p:cNvSpPr>
            <a:spLocks noGrp="1"/>
          </p:cNvSpPr>
          <p:nvPr>
            <p:ph type="title"/>
          </p:nvPr>
        </p:nvSpPr>
        <p:spPr/>
        <p:txBody>
          <a:bodyPr/>
          <a:lstStyle/>
          <a:p>
            <a:r>
              <a:rPr lang="en-US" dirty="0"/>
              <a:t>XML Syntax Rules</a:t>
            </a:r>
          </a:p>
        </p:txBody>
      </p:sp>
      <p:sp>
        <p:nvSpPr>
          <p:cNvPr id="3" name="Content Placeholder 2">
            <a:extLst>
              <a:ext uri="{FF2B5EF4-FFF2-40B4-BE49-F238E27FC236}">
                <a16:creationId xmlns:a16="http://schemas.microsoft.com/office/drawing/2014/main" id="{6D3B8689-40F6-4174-B77F-5063B165D869}"/>
              </a:ext>
            </a:extLst>
          </p:cNvPr>
          <p:cNvSpPr>
            <a:spLocks noGrp="1"/>
          </p:cNvSpPr>
          <p:nvPr>
            <p:ph idx="1"/>
          </p:nvPr>
        </p:nvSpPr>
        <p:spPr/>
        <p:txBody>
          <a:bodyPr/>
          <a:lstStyle/>
          <a:p>
            <a:r>
              <a:rPr lang="en-US" dirty="0"/>
              <a:t>XML Documents Must Have a Root Element</a:t>
            </a:r>
          </a:p>
          <a:p>
            <a:r>
              <a:rPr lang="en-US" dirty="0"/>
              <a:t>The XML prolog is optional. If it exists, it must come first                                                       </a:t>
            </a:r>
          </a:p>
          <a:p>
            <a:pPr marL="0" indent="0">
              <a:buNone/>
            </a:pPr>
            <a:r>
              <a:rPr lang="en-US" dirty="0"/>
              <a:t>     in the document.</a:t>
            </a:r>
          </a:p>
          <a:p>
            <a:r>
              <a:rPr lang="en-US" dirty="0"/>
              <a:t>XML tags are case sensitive. The tag &lt;Book&gt; is different from the tag &lt;book&gt;.</a:t>
            </a:r>
          </a:p>
          <a:p>
            <a:r>
              <a:rPr lang="en-US" dirty="0"/>
              <a:t>In XML, all elements </a:t>
            </a:r>
            <a:r>
              <a:rPr lang="en-US" b="1" dirty="0"/>
              <a:t>must</a:t>
            </a:r>
            <a:r>
              <a:rPr lang="en-US" dirty="0"/>
              <a:t> be properly nested within each other.</a:t>
            </a:r>
          </a:p>
          <a:p>
            <a:r>
              <a:rPr lang="en-US" dirty="0"/>
              <a:t>In XML, the attribute values must always be quoted.</a:t>
            </a:r>
          </a:p>
          <a:p>
            <a:r>
              <a:rPr lang="en-US" dirty="0"/>
              <a:t>XML does not truncate multiple white-spaces (HTML truncates multiple white-spaces to one single white-space).</a:t>
            </a:r>
          </a:p>
          <a:p>
            <a:endParaRPr lang="en-US" dirty="0"/>
          </a:p>
          <a:p>
            <a:endParaRPr lang="en-US" dirty="0"/>
          </a:p>
        </p:txBody>
      </p:sp>
      <p:pic>
        <p:nvPicPr>
          <p:cNvPr id="5" name="Picture 4">
            <a:extLst>
              <a:ext uri="{FF2B5EF4-FFF2-40B4-BE49-F238E27FC236}">
                <a16:creationId xmlns:a16="http://schemas.microsoft.com/office/drawing/2014/main" id="{ADE8F220-76F4-40BE-8609-3968F2EC12BC}"/>
              </a:ext>
            </a:extLst>
          </p:cNvPr>
          <p:cNvPicPr>
            <a:picLocks noChangeAspect="1"/>
          </p:cNvPicPr>
          <p:nvPr/>
        </p:nvPicPr>
        <p:blipFill>
          <a:blip r:embed="rId2"/>
          <a:stretch>
            <a:fillRect/>
          </a:stretch>
        </p:blipFill>
        <p:spPr>
          <a:xfrm>
            <a:off x="6172825" y="1676400"/>
            <a:ext cx="3381375" cy="228600"/>
          </a:xfrm>
          <a:prstGeom prst="rect">
            <a:avLst/>
          </a:prstGeom>
          <a:ln>
            <a:solidFill>
              <a:schemeClr val="tx1"/>
            </a:solidFill>
          </a:ln>
        </p:spPr>
      </p:pic>
    </p:spTree>
    <p:extLst>
      <p:ext uri="{BB962C8B-B14F-4D97-AF65-F5344CB8AC3E}">
        <p14:creationId xmlns:p14="http://schemas.microsoft.com/office/powerpoint/2010/main" val="126093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6B0E-DCBD-4A4A-973D-885B429EB01F}"/>
              </a:ext>
            </a:extLst>
          </p:cNvPr>
          <p:cNvSpPr>
            <a:spLocks noGrp="1"/>
          </p:cNvSpPr>
          <p:nvPr>
            <p:ph type="title"/>
          </p:nvPr>
        </p:nvSpPr>
        <p:spPr/>
        <p:txBody>
          <a:bodyPr/>
          <a:lstStyle/>
          <a:p>
            <a:r>
              <a:rPr lang="en-US" dirty="0"/>
              <a:t>Well Formness of XML</a:t>
            </a:r>
          </a:p>
        </p:txBody>
      </p:sp>
      <p:sp>
        <p:nvSpPr>
          <p:cNvPr id="3" name="Content Placeholder 2">
            <a:extLst>
              <a:ext uri="{FF2B5EF4-FFF2-40B4-BE49-F238E27FC236}">
                <a16:creationId xmlns:a16="http://schemas.microsoft.com/office/drawing/2014/main" id="{C147187C-3A24-4F14-B78D-AEED43CF76B7}"/>
              </a:ext>
            </a:extLst>
          </p:cNvPr>
          <p:cNvSpPr>
            <a:spLocks noGrp="1"/>
          </p:cNvSpPr>
          <p:nvPr>
            <p:ph idx="1"/>
          </p:nvPr>
        </p:nvSpPr>
        <p:spPr/>
        <p:txBody>
          <a:bodyPr/>
          <a:lstStyle/>
          <a:p>
            <a:r>
              <a:rPr lang="en-US" dirty="0"/>
              <a:t>Well Formness of XML is something if XML follows the syntax rules. </a:t>
            </a:r>
          </a:p>
          <a:p>
            <a:r>
              <a:rPr lang="en-US" dirty="0"/>
              <a:t>To check whether XML is well formed or not, please open XML in the browser. If you are able to open successfully XML is well formed else you will get the error.</a:t>
            </a:r>
          </a:p>
          <a:p>
            <a:endParaRPr lang="en-US" dirty="0"/>
          </a:p>
        </p:txBody>
      </p:sp>
      <p:sp>
        <p:nvSpPr>
          <p:cNvPr id="10" name="TextBox 9">
            <a:extLst>
              <a:ext uri="{FF2B5EF4-FFF2-40B4-BE49-F238E27FC236}">
                <a16:creationId xmlns:a16="http://schemas.microsoft.com/office/drawing/2014/main" id="{F2B264C9-C59C-446A-A439-4049CAE714A4}"/>
              </a:ext>
            </a:extLst>
          </p:cNvPr>
          <p:cNvSpPr txBox="1"/>
          <p:nvPr/>
        </p:nvSpPr>
        <p:spPr>
          <a:xfrm>
            <a:off x="6096000" y="4335157"/>
            <a:ext cx="1981200" cy="369332"/>
          </a:xfrm>
          <a:prstGeom prst="rect">
            <a:avLst/>
          </a:prstGeom>
          <a:noFill/>
        </p:spPr>
        <p:txBody>
          <a:bodyPr wrap="square" rtlCol="0">
            <a:spAutoFit/>
          </a:bodyPr>
          <a:lstStyle/>
          <a:p>
            <a:r>
              <a:rPr lang="en-US" dirty="0">
                <a:latin typeface="Body Level 1"/>
              </a:rPr>
              <a:t>Output in browser</a:t>
            </a:r>
          </a:p>
        </p:txBody>
      </p:sp>
      <p:pic>
        <p:nvPicPr>
          <p:cNvPr id="11" name="Picture 10">
            <a:extLst>
              <a:ext uri="{FF2B5EF4-FFF2-40B4-BE49-F238E27FC236}">
                <a16:creationId xmlns:a16="http://schemas.microsoft.com/office/drawing/2014/main" id="{11CA9CA1-A3FB-4697-908A-23A5AD20576F}"/>
              </a:ext>
            </a:extLst>
          </p:cNvPr>
          <p:cNvPicPr>
            <a:picLocks noChangeAspect="1"/>
          </p:cNvPicPr>
          <p:nvPr/>
        </p:nvPicPr>
        <p:blipFill>
          <a:blip r:embed="rId2"/>
          <a:stretch>
            <a:fillRect/>
          </a:stretch>
        </p:blipFill>
        <p:spPr>
          <a:xfrm>
            <a:off x="89708" y="2535952"/>
            <a:ext cx="3855244" cy="3102847"/>
          </a:xfrm>
          <a:prstGeom prst="rect">
            <a:avLst/>
          </a:prstGeom>
          <a:ln>
            <a:solidFill>
              <a:schemeClr val="tx1"/>
            </a:solidFill>
          </a:ln>
        </p:spPr>
      </p:pic>
      <p:sp>
        <p:nvSpPr>
          <p:cNvPr id="9" name="Speech Bubble: Oval 8">
            <a:extLst>
              <a:ext uri="{FF2B5EF4-FFF2-40B4-BE49-F238E27FC236}">
                <a16:creationId xmlns:a16="http://schemas.microsoft.com/office/drawing/2014/main" id="{4484D0D9-959C-4347-8D8F-74D1A14BEC53}"/>
              </a:ext>
            </a:extLst>
          </p:cNvPr>
          <p:cNvSpPr/>
          <p:nvPr/>
        </p:nvSpPr>
        <p:spPr>
          <a:xfrm>
            <a:off x="1600200" y="5534999"/>
            <a:ext cx="2895600" cy="1056213"/>
          </a:xfrm>
          <a:prstGeom prst="wedgeEllipseCallout">
            <a:avLst>
              <a:gd name="adj1" fmla="val -68775"/>
              <a:gd name="adj2" fmla="val -74098"/>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balance is mis-spelled </a:t>
            </a:r>
          </a:p>
        </p:txBody>
      </p:sp>
      <p:pic>
        <p:nvPicPr>
          <p:cNvPr id="12" name="Picture 11">
            <a:extLst>
              <a:ext uri="{FF2B5EF4-FFF2-40B4-BE49-F238E27FC236}">
                <a16:creationId xmlns:a16="http://schemas.microsoft.com/office/drawing/2014/main" id="{27EBF860-38C7-4839-A06A-BB62F088AA17}"/>
              </a:ext>
            </a:extLst>
          </p:cNvPr>
          <p:cNvPicPr>
            <a:picLocks noChangeAspect="1"/>
          </p:cNvPicPr>
          <p:nvPr/>
        </p:nvPicPr>
        <p:blipFill>
          <a:blip r:embed="rId3"/>
          <a:stretch>
            <a:fillRect/>
          </a:stretch>
        </p:blipFill>
        <p:spPr>
          <a:xfrm>
            <a:off x="4088953" y="2535953"/>
            <a:ext cx="5712099" cy="1747335"/>
          </a:xfrm>
          <a:prstGeom prst="rect">
            <a:avLst/>
          </a:prstGeom>
          <a:ln>
            <a:solidFill>
              <a:schemeClr val="tx1"/>
            </a:solidFill>
          </a:ln>
        </p:spPr>
      </p:pic>
    </p:spTree>
    <p:extLst>
      <p:ext uri="{BB962C8B-B14F-4D97-AF65-F5344CB8AC3E}">
        <p14:creationId xmlns:p14="http://schemas.microsoft.com/office/powerpoint/2010/main" val="313265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A698-64EC-4B9E-ADFB-73B5CE418AE1}"/>
              </a:ext>
            </a:extLst>
          </p:cNvPr>
          <p:cNvSpPr>
            <a:spLocks noGrp="1"/>
          </p:cNvSpPr>
          <p:nvPr>
            <p:ph type="title"/>
          </p:nvPr>
        </p:nvSpPr>
        <p:spPr/>
        <p:txBody>
          <a:bodyPr/>
          <a:lstStyle/>
          <a:p>
            <a:r>
              <a:rPr lang="en-US" dirty="0"/>
              <a:t>XML Namespace</a:t>
            </a:r>
          </a:p>
        </p:txBody>
      </p:sp>
      <p:sp>
        <p:nvSpPr>
          <p:cNvPr id="3" name="Content Placeholder 2">
            <a:extLst>
              <a:ext uri="{FF2B5EF4-FFF2-40B4-BE49-F238E27FC236}">
                <a16:creationId xmlns:a16="http://schemas.microsoft.com/office/drawing/2014/main" id="{706953DA-C9AD-4CC1-85D7-8A622E4C4EAE}"/>
              </a:ext>
            </a:extLst>
          </p:cNvPr>
          <p:cNvSpPr>
            <a:spLocks noGrp="1"/>
          </p:cNvSpPr>
          <p:nvPr>
            <p:ph idx="1"/>
          </p:nvPr>
        </p:nvSpPr>
        <p:spPr>
          <a:xfrm>
            <a:off x="324091" y="1323001"/>
            <a:ext cx="9259747" cy="4847010"/>
          </a:xfrm>
        </p:spPr>
        <p:txBody>
          <a:bodyPr/>
          <a:lstStyle/>
          <a:p>
            <a:r>
              <a:rPr lang="en-US" dirty="0"/>
              <a:t>XML Namespaces provide a method to avoid element name conflicts.</a:t>
            </a:r>
          </a:p>
          <a:p>
            <a:r>
              <a:rPr lang="en-US" dirty="0"/>
              <a:t>In XML, element names are defined by the developer. This often results in a conflict when trying to mix XML documents from different XML applications.</a:t>
            </a:r>
          </a:p>
          <a:p>
            <a:r>
              <a:rPr lang="en-US" dirty="0"/>
              <a:t>Suppose we are getting customer data in </a:t>
            </a:r>
            <a:r>
              <a:rPr lang="en-US" dirty="0" err="1"/>
              <a:t>xmls</a:t>
            </a:r>
            <a:r>
              <a:rPr lang="en-US" dirty="0"/>
              <a:t> from different places like bank customers and shopping customers then both XML’s will be having the common set of elements like: </a:t>
            </a:r>
            <a:r>
              <a:rPr lang="en-US" dirty="0" err="1"/>
              <a:t>firstname</a:t>
            </a:r>
            <a:r>
              <a:rPr lang="en-US" dirty="0"/>
              <a:t>, </a:t>
            </a:r>
            <a:r>
              <a:rPr lang="en-US" dirty="0" err="1"/>
              <a:t>lastname</a:t>
            </a:r>
            <a:r>
              <a:rPr lang="en-US" dirty="0"/>
              <a:t>. To differentiate both XML data we do need </a:t>
            </a:r>
            <a:r>
              <a:rPr lang="en-US" dirty="0" err="1"/>
              <a:t>namepspace</a:t>
            </a:r>
            <a:r>
              <a:rPr lang="en-US" dirty="0"/>
              <a:t>.</a:t>
            </a:r>
          </a:p>
          <a:p>
            <a:r>
              <a:rPr lang="en-US" dirty="0"/>
              <a:t>Syntax:</a:t>
            </a:r>
          </a:p>
          <a:p>
            <a:pPr marL="0" indent="0">
              <a:buNone/>
            </a:pPr>
            <a:r>
              <a:rPr lang="en-US" dirty="0"/>
              <a:t>&lt;element </a:t>
            </a:r>
            <a:r>
              <a:rPr lang="en-US" dirty="0" err="1"/>
              <a:t>xmlns:prefix</a:t>
            </a:r>
            <a:r>
              <a:rPr lang="en-US" dirty="0"/>
              <a:t>=“</a:t>
            </a:r>
            <a:r>
              <a:rPr lang="en-US" dirty="0" err="1"/>
              <a:t>namespaceidentifier</a:t>
            </a:r>
            <a:r>
              <a:rPr lang="en-US" dirty="0"/>
              <a:t>”</a:t>
            </a:r>
          </a:p>
          <a:p>
            <a:pPr marL="0" indent="0">
              <a:buNone/>
            </a:pPr>
            <a:r>
              <a:rPr lang="en-US" dirty="0"/>
              <a:t>	</a:t>
            </a:r>
          </a:p>
          <a:p>
            <a:endParaRPr lang="en-US" dirty="0"/>
          </a:p>
          <a:p>
            <a:endParaRPr lang="en-US" dirty="0"/>
          </a:p>
          <a:p>
            <a:endParaRPr lang="en-US" dirty="0"/>
          </a:p>
          <a:p>
            <a:r>
              <a:rPr lang="en-US" dirty="0"/>
              <a:t>A </a:t>
            </a:r>
            <a:r>
              <a:rPr lang="en-US" b="1" dirty="0"/>
              <a:t>Uniform Resource Identifier</a:t>
            </a:r>
            <a:r>
              <a:rPr lang="en-US" dirty="0"/>
              <a:t> (URI) is a                                                                                                       string of characters which identifies an                                                                                               Internet Resource.</a:t>
            </a:r>
          </a:p>
        </p:txBody>
      </p:sp>
      <p:pic>
        <p:nvPicPr>
          <p:cNvPr id="4" name="Picture 3">
            <a:extLst>
              <a:ext uri="{FF2B5EF4-FFF2-40B4-BE49-F238E27FC236}">
                <a16:creationId xmlns:a16="http://schemas.microsoft.com/office/drawing/2014/main" id="{A876FD3A-CD0D-439A-9689-880C94453680}"/>
              </a:ext>
            </a:extLst>
          </p:cNvPr>
          <p:cNvPicPr>
            <a:picLocks noChangeAspect="1"/>
          </p:cNvPicPr>
          <p:nvPr/>
        </p:nvPicPr>
        <p:blipFill>
          <a:blip r:embed="rId2"/>
          <a:stretch>
            <a:fillRect/>
          </a:stretch>
        </p:blipFill>
        <p:spPr>
          <a:xfrm>
            <a:off x="4953000" y="3133638"/>
            <a:ext cx="4810125" cy="3351392"/>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2D809634-CBF5-404F-897C-9BE29F72AA5A}"/>
              </a:ext>
            </a:extLst>
          </p:cNvPr>
          <p:cNvCxnSpPr/>
          <p:nvPr/>
        </p:nvCxnSpPr>
        <p:spPr>
          <a:xfrm flipV="1">
            <a:off x="1828800" y="3746506"/>
            <a:ext cx="304800" cy="106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F4FB34-D085-4C83-B73B-FA0EAAFCBA28}"/>
              </a:ext>
            </a:extLst>
          </p:cNvPr>
          <p:cNvSpPr txBox="1"/>
          <p:nvPr/>
        </p:nvSpPr>
        <p:spPr>
          <a:xfrm>
            <a:off x="142875" y="4809334"/>
            <a:ext cx="1990725" cy="369332"/>
          </a:xfrm>
          <a:prstGeom prst="rect">
            <a:avLst/>
          </a:prstGeom>
          <a:noFill/>
        </p:spPr>
        <p:txBody>
          <a:bodyPr wrap="square" rtlCol="0">
            <a:spAutoFit/>
          </a:bodyPr>
          <a:lstStyle/>
          <a:p>
            <a:r>
              <a:rPr lang="en-US" dirty="0">
                <a:latin typeface="Body Level 1"/>
              </a:rPr>
              <a:t>Any arbitrary string</a:t>
            </a:r>
          </a:p>
        </p:txBody>
      </p:sp>
      <p:sp>
        <p:nvSpPr>
          <p:cNvPr id="9" name="TextBox 8">
            <a:extLst>
              <a:ext uri="{FF2B5EF4-FFF2-40B4-BE49-F238E27FC236}">
                <a16:creationId xmlns:a16="http://schemas.microsoft.com/office/drawing/2014/main" id="{4A0653A0-D832-4C47-9580-9D56892A914F}"/>
              </a:ext>
            </a:extLst>
          </p:cNvPr>
          <p:cNvSpPr txBox="1"/>
          <p:nvPr/>
        </p:nvSpPr>
        <p:spPr>
          <a:xfrm>
            <a:off x="3285562" y="4856631"/>
            <a:ext cx="1990725" cy="369332"/>
          </a:xfrm>
          <a:prstGeom prst="rect">
            <a:avLst/>
          </a:prstGeom>
          <a:noFill/>
        </p:spPr>
        <p:txBody>
          <a:bodyPr wrap="square" rtlCol="0">
            <a:spAutoFit/>
          </a:bodyPr>
          <a:lstStyle/>
          <a:p>
            <a:r>
              <a:rPr lang="en-US" dirty="0">
                <a:latin typeface="Body Level 1"/>
              </a:rPr>
              <a:t>URI</a:t>
            </a:r>
          </a:p>
        </p:txBody>
      </p:sp>
      <p:cxnSp>
        <p:nvCxnSpPr>
          <p:cNvPr id="10" name="Straight Arrow Connector 9">
            <a:extLst>
              <a:ext uri="{FF2B5EF4-FFF2-40B4-BE49-F238E27FC236}">
                <a16:creationId xmlns:a16="http://schemas.microsoft.com/office/drawing/2014/main" id="{31B8DA91-B5B8-4061-8B9B-F2BA61782187}"/>
              </a:ext>
            </a:extLst>
          </p:cNvPr>
          <p:cNvCxnSpPr>
            <a:cxnSpLocks/>
          </p:cNvCxnSpPr>
          <p:nvPr/>
        </p:nvCxnSpPr>
        <p:spPr>
          <a:xfrm flipH="1" flipV="1">
            <a:off x="3200400" y="3817989"/>
            <a:ext cx="190500" cy="98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941457"/>
      </p:ext>
    </p:extLst>
  </p:cSld>
  <p:clrMapOvr>
    <a:masterClrMapping/>
  </p:clrMapOvr>
</p:sld>
</file>

<file path=ppt/theme/theme1.xml><?xml version="1.0" encoding="utf-8"?>
<a:theme xmlns:a="http://schemas.openxmlformats.org/drawingml/2006/main" name="Blank">
  <a:themeElements>
    <a:clrScheme name="Standard Chartered Template">
      <a:dk1>
        <a:srgbClr val="005C84"/>
      </a:dk1>
      <a:lt1>
        <a:sysClr val="window" lastClr="FFFFFF"/>
      </a:lt1>
      <a:dk2>
        <a:srgbClr val="000F46"/>
      </a:dk2>
      <a:lt2>
        <a:srgbClr val="E6E7E8"/>
      </a:lt2>
      <a:accent1>
        <a:srgbClr val="0075B0"/>
      </a:accent1>
      <a:accent2>
        <a:srgbClr val="009FDA"/>
      </a:accent2>
      <a:accent3>
        <a:srgbClr val="3F9C35"/>
      </a:accent3>
      <a:accent4>
        <a:srgbClr val="69BE28"/>
      </a:accent4>
      <a:accent5>
        <a:srgbClr val="6D6E71"/>
      </a:accent5>
      <a:accent6>
        <a:srgbClr val="939598"/>
      </a:accent6>
      <a:hlink>
        <a:srgbClr val="6D6E71"/>
      </a:hlink>
      <a:folHlink>
        <a:srgbClr val="2890C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Chartered_GlobalTemplate_Edit" id="{F6B87342-6B81-4D6D-A50D-E2D2D73676CB}" vid="{2987BD1D-0BCF-44F0-BC5D-89E75A8139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551</Words>
  <Application>Microsoft Office PowerPoint</Application>
  <PresentationFormat>A4 Paper (210x297 mm)</PresentationFormat>
  <Paragraphs>56</Paragraphs>
  <Slides>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Arial</vt:lpstr>
      <vt:lpstr>Body Level 1</vt:lpstr>
      <vt:lpstr>Body Level 2</vt:lpstr>
      <vt:lpstr>Body Level 3</vt:lpstr>
      <vt:lpstr>Body Level 4</vt:lpstr>
      <vt:lpstr>Body Level 5</vt:lpstr>
      <vt:lpstr>Calibri</vt:lpstr>
      <vt:lpstr>Courier New</vt:lpstr>
      <vt:lpstr>Cover Description</vt:lpstr>
      <vt:lpstr>Cover Title</vt:lpstr>
      <vt:lpstr>Slide Heading</vt:lpstr>
      <vt:lpstr>Wingdings</vt:lpstr>
      <vt:lpstr>Blank</vt:lpstr>
      <vt:lpstr>XML</vt:lpstr>
      <vt:lpstr>XML</vt:lpstr>
      <vt:lpstr>XML Element</vt:lpstr>
      <vt:lpstr>XML Attributes</vt:lpstr>
      <vt:lpstr>XML Syntax Rules</vt:lpstr>
      <vt:lpstr>Well Formness of XML</vt:lpstr>
      <vt:lpstr>XML Namespace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2019-02-13T05:36:40Z</dcterms:created>
  <dcterms:modified xsi:type="dcterms:W3CDTF">2023-11-27T06:43:29Z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0e60c6-cef6-4cc0-a98d-364c7249d74b_Enabled">
    <vt:lpwstr>true</vt:lpwstr>
  </property>
  <property fmtid="{D5CDD505-2E9C-101B-9397-08002B2CF9AE}" pid="3" name="MSIP_Label_840e60c6-cef6-4cc0-a98d-364c7249d74b_SetDate">
    <vt:lpwstr>2022-06-16T05:33:30Z</vt:lpwstr>
  </property>
  <property fmtid="{D5CDD505-2E9C-101B-9397-08002B2CF9AE}" pid="4" name="MSIP_Label_840e60c6-cef6-4cc0-a98d-364c7249d74b_Method">
    <vt:lpwstr>Privileged</vt:lpwstr>
  </property>
  <property fmtid="{D5CDD505-2E9C-101B-9397-08002B2CF9AE}" pid="5" name="MSIP_Label_840e60c6-cef6-4cc0-a98d-364c7249d74b_Name">
    <vt:lpwstr>840e60c6-cef6-4cc0-a98d-364c7249d74b</vt:lpwstr>
  </property>
  <property fmtid="{D5CDD505-2E9C-101B-9397-08002B2CF9AE}" pid="6" name="MSIP_Label_840e60c6-cef6-4cc0-a98d-364c7249d74b_SiteId">
    <vt:lpwstr>b44900f1-2def-4c3b-9ec6-9020d604e19e</vt:lpwstr>
  </property>
  <property fmtid="{D5CDD505-2E9C-101B-9397-08002B2CF9AE}" pid="7" name="MSIP_Label_840e60c6-cef6-4cc0-a98d-364c7249d74b_ActionId">
    <vt:lpwstr>4490e1f2-1a9b-4c46-a983-34eeb4a1b21e</vt:lpwstr>
  </property>
  <property fmtid="{D5CDD505-2E9C-101B-9397-08002B2CF9AE}" pid="8" name="MSIP_Label_840e60c6-cef6-4cc0-a98d-364c7249d74b_ContentBits">
    <vt:lpwstr>1</vt:lpwstr>
  </property>
</Properties>
</file>