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2061"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36B66-EB06-4DEF-9A82-A90A75485125}" type="datetimeFigureOut">
              <a:rPr lang="en-IN" smtClean="0"/>
              <a:t>08-12-2023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2219F-9866-47E6-9948-DC5D1EB67277}" type="slidenum">
              <a:rPr lang="en-IN" smtClean="0"/>
              <a:t>‹#›</a:t>
            </a:fld>
            <a:endParaRPr lang="en-IN"/>
          </a:p>
        </p:txBody>
      </p:sp>
    </p:spTree>
    <p:extLst>
      <p:ext uri="{BB962C8B-B14F-4D97-AF65-F5344CB8AC3E}">
        <p14:creationId xmlns:p14="http://schemas.microsoft.com/office/powerpoint/2010/main" val="379176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spring.io/spring-security/site/docs/5.0.x/reference/html/csrf.htm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eveloper.okta.com/signup/"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D5D5D"/>
                </a:solidFill>
                <a:effectLst/>
                <a:latin typeface="proxima-nova"/>
              </a:rPr>
              <a:t>For testing this OAuth2 pattern, create the API Gateway with service discovery. First, create a base folder for all the projects:</a:t>
            </a:r>
          </a:p>
          <a:p>
            <a:endParaRPr lang="en-US" b="0" i="0" dirty="0">
              <a:solidFill>
                <a:srgbClr val="5D5D5D"/>
              </a:solidFill>
              <a:effectLst/>
              <a:latin typeface="proxima-nova"/>
            </a:endParaRPr>
          </a:p>
          <a:p>
            <a:r>
              <a:rPr lang="en-IN" dirty="0" err="1">
                <a:solidFill>
                  <a:srgbClr val="115D8B"/>
                </a:solidFill>
                <a:effectLst/>
              </a:rPr>
              <a:t>mkdir</a:t>
            </a:r>
            <a:r>
              <a:rPr lang="en-IN" dirty="0">
                <a:solidFill>
                  <a:srgbClr val="115D8B"/>
                </a:solidFill>
                <a:effectLst/>
              </a:rPr>
              <a:t> </a:t>
            </a:r>
            <a:r>
              <a:rPr lang="en-IN" dirty="0"/>
              <a:t>oauth2-patterns </a:t>
            </a:r>
          </a:p>
          <a:p>
            <a:r>
              <a:rPr lang="en-IN" dirty="0">
                <a:solidFill>
                  <a:srgbClr val="115D8B"/>
                </a:solidFill>
                <a:effectLst/>
              </a:rPr>
              <a:t>cd </a:t>
            </a:r>
            <a:r>
              <a:rPr lang="en-IN" dirty="0"/>
              <a:t>oauth2-patterns</a:t>
            </a:r>
          </a:p>
        </p:txBody>
      </p:sp>
      <p:sp>
        <p:nvSpPr>
          <p:cNvPr id="4" name="Slide Number Placeholder 3"/>
          <p:cNvSpPr>
            <a:spLocks noGrp="1"/>
          </p:cNvSpPr>
          <p:nvPr>
            <p:ph type="sldNum" sz="quarter" idx="5"/>
          </p:nvPr>
        </p:nvSpPr>
        <p:spPr/>
        <p:txBody>
          <a:bodyPr/>
          <a:lstStyle/>
          <a:p>
            <a:fld id="{A082219F-9866-47E6-9948-DC5D1EB67277}" type="slidenum">
              <a:rPr lang="en-IN" smtClean="0"/>
              <a:t>4</a:t>
            </a:fld>
            <a:endParaRPr lang="en-IN"/>
          </a:p>
        </p:txBody>
      </p:sp>
    </p:spTree>
    <p:extLst>
      <p:ext uri="{BB962C8B-B14F-4D97-AF65-F5344CB8AC3E}">
        <p14:creationId xmlns:p14="http://schemas.microsoft.com/office/powerpoint/2010/main" val="1122592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635"/>
                </a:solidFill>
                <a:effectLst/>
                <a:latin typeface="Cambria" panose="02040503050406030204" pitchFamily="18" charset="0"/>
              </a:rPr>
              <a:t>To keep things simple in this example, </a:t>
            </a:r>
            <a:r>
              <a:rPr lang="en-US" b="0" i="0" u="none" strike="noStrike" dirty="0">
                <a:solidFill>
                  <a:srgbClr val="222635"/>
                </a:solidFill>
                <a:effectLst/>
                <a:latin typeface="Cambria" panose="02040503050406030204" pitchFamily="18" charset="0"/>
                <a:hlinkClick r:id="rId3"/>
              </a:rPr>
              <a:t>CSRF</a:t>
            </a:r>
            <a:r>
              <a:rPr lang="en-US" b="0" i="0" dirty="0">
                <a:solidFill>
                  <a:srgbClr val="222635"/>
                </a:solidFill>
                <a:effectLst/>
                <a:latin typeface="Cambria" panose="02040503050406030204" pitchFamily="18" charset="0"/>
              </a:rPr>
              <a:t> is disabled.</a:t>
            </a:r>
          </a:p>
          <a:p>
            <a:pPr algn="l"/>
            <a:r>
              <a:rPr lang="en-US" b="0" i="0" dirty="0">
                <a:solidFill>
                  <a:srgbClr val="222635"/>
                </a:solidFill>
                <a:effectLst/>
                <a:latin typeface="Cambria" panose="02040503050406030204" pitchFamily="18" charset="0"/>
              </a:rPr>
              <a:t>Now we need to create an authorization client in Okta. Log in to your Okta Developer account (or </a:t>
            </a:r>
            <a:r>
              <a:rPr lang="en-US" b="0" i="0" u="none" strike="noStrike" dirty="0">
                <a:solidFill>
                  <a:srgbClr val="222635"/>
                </a:solidFill>
                <a:effectLst/>
                <a:latin typeface="Cambria" panose="02040503050406030204" pitchFamily="18" charset="0"/>
                <a:hlinkClick r:id="rId4"/>
              </a:rPr>
              <a:t>sign up</a:t>
            </a:r>
            <a:r>
              <a:rPr lang="en-US" b="0" i="0" dirty="0">
                <a:solidFill>
                  <a:srgbClr val="222635"/>
                </a:solidFill>
                <a:effectLst/>
                <a:latin typeface="Cambria" panose="02040503050406030204" pitchFamily="18" charset="0"/>
              </a:rPr>
              <a:t> if you don’t have an account).</a:t>
            </a:r>
          </a:p>
          <a:p>
            <a:pPr algn="l">
              <a:buFont typeface="+mj-lt"/>
              <a:buAutoNum type="arabicPeriod"/>
            </a:pPr>
            <a:r>
              <a:rPr lang="en-US" b="0" i="0" dirty="0">
                <a:solidFill>
                  <a:srgbClr val="222635"/>
                </a:solidFill>
                <a:effectLst/>
                <a:latin typeface="Cambria" panose="02040503050406030204" pitchFamily="18" charset="0"/>
              </a:rPr>
              <a:t>From the </a:t>
            </a:r>
            <a:r>
              <a:rPr lang="en-US" b="1" i="0" dirty="0">
                <a:solidFill>
                  <a:srgbClr val="222635"/>
                </a:solidFill>
                <a:effectLst/>
                <a:latin typeface="Cambria" panose="02040503050406030204" pitchFamily="18" charset="0"/>
              </a:rPr>
              <a:t>Applications</a:t>
            </a:r>
            <a:r>
              <a:rPr lang="en-US" b="0" i="0" dirty="0">
                <a:solidFill>
                  <a:srgbClr val="222635"/>
                </a:solidFill>
                <a:effectLst/>
                <a:latin typeface="Cambria" panose="02040503050406030204" pitchFamily="18" charset="0"/>
              </a:rPr>
              <a:t> page, choose </a:t>
            </a:r>
            <a:r>
              <a:rPr lang="en-US" b="1" i="0" dirty="0">
                <a:solidFill>
                  <a:srgbClr val="222635"/>
                </a:solidFill>
                <a:effectLst/>
                <a:latin typeface="Cambria" panose="02040503050406030204" pitchFamily="18" charset="0"/>
              </a:rPr>
              <a:t>Add Application</a:t>
            </a:r>
            <a:r>
              <a:rPr lang="en-US" b="0" i="0" dirty="0">
                <a:solidFill>
                  <a:srgbClr val="222635"/>
                </a:solidFill>
                <a:effectLst/>
                <a:latin typeface="Cambria" panose="02040503050406030204" pitchFamily="18" charset="0"/>
              </a:rPr>
              <a:t>.</a:t>
            </a:r>
          </a:p>
          <a:p>
            <a:pPr algn="l">
              <a:buFont typeface="+mj-lt"/>
              <a:buAutoNum type="arabicPeriod"/>
            </a:pPr>
            <a:r>
              <a:rPr lang="en-US" b="0" i="0" dirty="0">
                <a:solidFill>
                  <a:srgbClr val="222635"/>
                </a:solidFill>
                <a:effectLst/>
                <a:latin typeface="Cambria" panose="02040503050406030204" pitchFamily="18" charset="0"/>
              </a:rPr>
              <a:t>On the Create New Application page, select </a:t>
            </a:r>
            <a:r>
              <a:rPr lang="en-US" b="1" i="0" dirty="0">
                <a:solidFill>
                  <a:srgbClr val="222635"/>
                </a:solidFill>
                <a:effectLst/>
                <a:latin typeface="Cambria" panose="02040503050406030204" pitchFamily="18" charset="0"/>
              </a:rPr>
              <a:t>Web</a:t>
            </a:r>
            <a:r>
              <a:rPr lang="en-US" b="0" i="0" dirty="0">
                <a:solidFill>
                  <a:srgbClr val="222635"/>
                </a:solidFill>
                <a:effectLst/>
                <a:latin typeface="Cambria" panose="02040503050406030204" pitchFamily="18" charset="0"/>
              </a:rPr>
              <a:t>.</a:t>
            </a:r>
          </a:p>
          <a:p>
            <a:pPr algn="l">
              <a:buFont typeface="+mj-lt"/>
              <a:buAutoNum type="arabicPeriod"/>
            </a:pPr>
            <a:r>
              <a:rPr lang="en-US" b="0" i="0" dirty="0">
                <a:solidFill>
                  <a:srgbClr val="222635"/>
                </a:solidFill>
                <a:effectLst/>
                <a:latin typeface="Cambria" panose="02040503050406030204" pitchFamily="18" charset="0"/>
              </a:rPr>
              <a:t>Name your app </a:t>
            </a:r>
            <a:r>
              <a:rPr lang="en-US" b="0" i="1" dirty="0">
                <a:solidFill>
                  <a:srgbClr val="222635"/>
                </a:solidFill>
                <a:effectLst/>
                <a:latin typeface="Cambria" panose="02040503050406030204" pitchFamily="18" charset="0"/>
              </a:rPr>
              <a:t>Api Gateway</a:t>
            </a:r>
            <a:r>
              <a:rPr lang="en-US" b="0" i="0" dirty="0">
                <a:solidFill>
                  <a:srgbClr val="222635"/>
                </a:solidFill>
                <a:effectLst/>
                <a:latin typeface="Cambria" panose="02040503050406030204" pitchFamily="18" charset="0"/>
              </a:rPr>
              <a:t>, add http://localhost:8080/login/oauth2/code/okta as a Login redirect URI, select </a:t>
            </a:r>
            <a:r>
              <a:rPr lang="en-US" b="1" i="0" dirty="0">
                <a:solidFill>
                  <a:srgbClr val="222635"/>
                </a:solidFill>
                <a:effectLst/>
                <a:latin typeface="Cambria" panose="02040503050406030204" pitchFamily="18" charset="0"/>
              </a:rPr>
              <a:t>Refresh Token</a:t>
            </a:r>
            <a:r>
              <a:rPr lang="en-US" b="0" i="0" dirty="0">
                <a:solidFill>
                  <a:srgbClr val="222635"/>
                </a:solidFill>
                <a:effectLst/>
                <a:latin typeface="Cambria" panose="02040503050406030204" pitchFamily="18" charset="0"/>
              </a:rPr>
              <a:t> (in addition to </a:t>
            </a:r>
            <a:r>
              <a:rPr lang="en-US" b="1" i="0" dirty="0">
                <a:solidFill>
                  <a:srgbClr val="222635"/>
                </a:solidFill>
                <a:effectLst/>
                <a:latin typeface="Cambria" panose="02040503050406030204" pitchFamily="18" charset="0"/>
              </a:rPr>
              <a:t>Authorization Code</a:t>
            </a:r>
            <a:r>
              <a:rPr lang="en-US" b="0" i="0" dirty="0">
                <a:solidFill>
                  <a:srgbClr val="222635"/>
                </a:solidFill>
                <a:effectLst/>
                <a:latin typeface="Cambria" panose="02040503050406030204" pitchFamily="18" charset="0"/>
              </a:rPr>
              <a:t>), and click </a:t>
            </a:r>
            <a:r>
              <a:rPr lang="en-US" b="1" i="0" dirty="0">
                <a:solidFill>
                  <a:srgbClr val="222635"/>
                </a:solidFill>
                <a:effectLst/>
                <a:latin typeface="Cambria" panose="02040503050406030204" pitchFamily="18" charset="0"/>
              </a:rPr>
              <a:t>Done</a:t>
            </a:r>
            <a:r>
              <a:rPr lang="en-US" b="0" i="0" dirty="0">
                <a:solidFill>
                  <a:srgbClr val="222635"/>
                </a:solidFill>
                <a:effectLst/>
                <a:latin typeface="Cambria" panose="02040503050406030204" pitchFamily="18" charset="0"/>
              </a:rPr>
              <a:t>.</a:t>
            </a:r>
          </a:p>
          <a:p>
            <a:pPr algn="l"/>
            <a:r>
              <a:rPr lang="en-US" b="0" i="0" dirty="0">
                <a:solidFill>
                  <a:srgbClr val="222635"/>
                </a:solidFill>
                <a:effectLst/>
                <a:latin typeface="Cambria" panose="02040503050406030204" pitchFamily="18" charset="0"/>
              </a:rPr>
              <a:t>Copy the issuer (found under </a:t>
            </a:r>
            <a:r>
              <a:rPr lang="en-US" b="1" i="0" dirty="0">
                <a:solidFill>
                  <a:srgbClr val="222635"/>
                </a:solidFill>
                <a:effectLst/>
                <a:latin typeface="Cambria" panose="02040503050406030204" pitchFamily="18" charset="0"/>
              </a:rPr>
              <a:t>API</a:t>
            </a:r>
            <a:r>
              <a:rPr lang="en-US" b="0" i="0" dirty="0">
                <a:solidFill>
                  <a:srgbClr val="222635"/>
                </a:solidFill>
                <a:effectLst/>
                <a:latin typeface="Cambria" panose="02040503050406030204" pitchFamily="18" charset="0"/>
              </a:rPr>
              <a:t> &gt; </a:t>
            </a:r>
            <a:r>
              <a:rPr lang="en-US" b="1" i="0" dirty="0">
                <a:solidFill>
                  <a:srgbClr val="222635"/>
                </a:solidFill>
                <a:effectLst/>
                <a:latin typeface="Cambria" panose="02040503050406030204" pitchFamily="18" charset="0"/>
              </a:rPr>
              <a:t>Authorization Servers</a:t>
            </a:r>
            <a:r>
              <a:rPr lang="en-US" b="0" i="0" dirty="0">
                <a:solidFill>
                  <a:srgbClr val="222635"/>
                </a:solidFill>
                <a:effectLst/>
                <a:latin typeface="Cambria" panose="02040503050406030204" pitchFamily="18" charset="0"/>
              </a:rPr>
              <a:t>), client ID, and client secret.</a:t>
            </a:r>
          </a:p>
          <a:p>
            <a:pPr algn="l"/>
            <a:r>
              <a:rPr lang="en-US" b="0" i="0" dirty="0">
                <a:solidFill>
                  <a:srgbClr val="222635"/>
                </a:solidFill>
                <a:effectLst/>
                <a:latin typeface="Cambria" panose="02040503050406030204" pitchFamily="18" charset="0"/>
              </a:rPr>
              <a:t>Start the gateway with:</a:t>
            </a:r>
          </a:p>
          <a:p>
            <a:pPr algn="l"/>
            <a:r>
              <a:rPr lang="en-US" b="0" i="0" dirty="0">
                <a:solidFill>
                  <a:srgbClr val="999999"/>
                </a:solidFill>
                <a:effectLst/>
                <a:latin typeface="Arial" panose="020B0604020202020204" pitchFamily="34" charset="0"/>
              </a:rPr>
              <a:t>Shell</a:t>
            </a:r>
          </a:p>
          <a:p>
            <a:pPr algn="r"/>
            <a:r>
              <a:rPr lang="en-US" b="0" i="0" dirty="0">
                <a:solidFill>
                  <a:srgbClr val="999999"/>
                </a:solidFill>
                <a:effectLst/>
                <a:latin typeface="Courier New" panose="02070309020205020404" pitchFamily="49" charset="0"/>
              </a:rPr>
              <a:t>1</a:t>
            </a:r>
          </a:p>
          <a:p>
            <a:pPr algn="l"/>
            <a:r>
              <a:rPr lang="en-US" b="0" i="0" dirty="0">
                <a:solidFill>
                  <a:srgbClr val="0000FF"/>
                </a:solidFill>
                <a:effectLst/>
                <a:latin typeface="Courier New" panose="02070309020205020404" pitchFamily="49" charset="0"/>
              </a:rPr>
              <a:t>OKTA_OAUTH2_ISSUER</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yourOktaIssuer</a:t>
            </a:r>
            <a:r>
              <a:rPr lang="en-US" b="0" i="0" dirty="0">
                <a:solidFill>
                  <a:srgbClr val="000000"/>
                </a:solidFill>
                <a:effectLst/>
                <a:latin typeface="Courier New" panose="02070309020205020404" pitchFamily="49" charset="0"/>
              </a:rPr>
              <a:t>} \</a:t>
            </a:r>
          </a:p>
          <a:p>
            <a:pPr algn="r"/>
            <a:r>
              <a:rPr lang="en-US" b="0" i="0" dirty="0">
                <a:solidFill>
                  <a:srgbClr val="999999"/>
                </a:solidFill>
                <a:effectLst/>
                <a:latin typeface="Courier New" panose="02070309020205020404" pitchFamily="49" charset="0"/>
              </a:rPr>
              <a:t>2</a:t>
            </a:r>
          </a:p>
          <a:p>
            <a:pPr algn="l"/>
            <a:r>
              <a:rPr lang="en-US" b="0" i="0" dirty="0">
                <a:solidFill>
                  <a:srgbClr val="0000FF"/>
                </a:solidFill>
                <a:effectLst/>
                <a:latin typeface="Courier New" panose="02070309020205020404" pitchFamily="49" charset="0"/>
              </a:rPr>
              <a:t>OKTA_OAUTH2_CLIENT_ID</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yourOktaClientId</a:t>
            </a:r>
            <a:r>
              <a:rPr lang="en-US" b="0" i="0" dirty="0">
                <a:solidFill>
                  <a:srgbClr val="000000"/>
                </a:solidFill>
                <a:effectLst/>
                <a:latin typeface="Courier New" panose="02070309020205020404" pitchFamily="49" charset="0"/>
              </a:rPr>
              <a:t>} \</a:t>
            </a:r>
          </a:p>
          <a:p>
            <a:pPr algn="r"/>
            <a:r>
              <a:rPr lang="en-US" b="0" i="0" dirty="0">
                <a:solidFill>
                  <a:srgbClr val="999999"/>
                </a:solidFill>
                <a:effectLst/>
                <a:latin typeface="Courier New" panose="02070309020205020404" pitchFamily="49" charset="0"/>
              </a:rPr>
              <a:t>3</a:t>
            </a:r>
          </a:p>
          <a:p>
            <a:pPr algn="l"/>
            <a:r>
              <a:rPr lang="en-US" b="0" i="0" dirty="0">
                <a:solidFill>
                  <a:srgbClr val="0000FF"/>
                </a:solidFill>
                <a:effectLst/>
                <a:latin typeface="Courier New" panose="02070309020205020404" pitchFamily="49" charset="0"/>
              </a:rPr>
              <a:t>OKTA_OAUTH2_CLIENT_SECRET</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yourOktaClientSecret</a:t>
            </a:r>
            <a:r>
              <a:rPr lang="en-US" b="0" i="0" dirty="0">
                <a:solidFill>
                  <a:srgbClr val="000000"/>
                </a:solidFill>
                <a:effectLst/>
                <a:latin typeface="Courier New" panose="02070309020205020404" pitchFamily="49" charset="0"/>
              </a:rPr>
              <a:t>} \</a:t>
            </a:r>
          </a:p>
          <a:p>
            <a:pPr algn="r"/>
            <a:r>
              <a:rPr lang="en-US" b="0" i="0" dirty="0">
                <a:solidFill>
                  <a:srgbClr val="999999"/>
                </a:solidFill>
                <a:effectLst/>
                <a:latin typeface="Courier New" panose="02070309020205020404" pitchFamily="49" charset="0"/>
              </a:rPr>
              <a:t>4</a:t>
            </a:r>
          </a:p>
          <a:p>
            <a:pPr algn="l"/>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mvnw</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spring-boot:run</a:t>
            </a:r>
            <a:endParaRPr lang="en-US" b="0" i="0" dirty="0">
              <a:solidFill>
                <a:srgbClr val="000000"/>
              </a:solidFill>
              <a:effectLst/>
              <a:latin typeface="Courier New" panose="02070309020205020404" pitchFamily="49" charset="0"/>
            </a:endParaRPr>
          </a:p>
          <a:p>
            <a:pPr algn="l"/>
            <a:br>
              <a:rPr lang="en-US" b="0" i="0" dirty="0">
                <a:solidFill>
                  <a:srgbClr val="000000"/>
                </a:solidFill>
                <a:effectLst/>
                <a:latin typeface="Courier New" panose="02070309020205020404" pitchFamily="49" charset="0"/>
              </a:rPr>
            </a:br>
            <a:endParaRPr lang="en-US" b="0" i="0" dirty="0">
              <a:solidFill>
                <a:srgbClr val="000000"/>
              </a:solidFill>
              <a:effectLst/>
              <a:latin typeface="Courier New" panose="02070309020205020404" pitchFamily="49" charset="0"/>
            </a:endParaRPr>
          </a:p>
          <a:p>
            <a:pPr algn="l" fontAlgn="t"/>
            <a:br>
              <a:rPr lang="en-US" b="0" i="0" dirty="0">
                <a:solidFill>
                  <a:srgbClr val="000000"/>
                </a:solidFill>
                <a:effectLst/>
                <a:latin typeface="Courier New" panose="02070309020205020404" pitchFamily="49" charset="0"/>
              </a:rPr>
            </a:br>
            <a:endParaRPr lang="en-US" b="0" i="0" dirty="0">
              <a:solidFill>
                <a:srgbClr val="000000"/>
              </a:solidFill>
              <a:effectLst/>
              <a:latin typeface="Courier New" panose="02070309020205020404" pitchFamily="49" charset="0"/>
            </a:endParaRPr>
          </a:p>
          <a:p>
            <a:pPr algn="l"/>
            <a:br>
              <a:rPr lang="en-US" b="0" i="0" dirty="0">
                <a:solidFill>
                  <a:srgbClr val="222635"/>
                </a:solidFill>
                <a:effectLst/>
                <a:latin typeface="Cambria" panose="02040503050406030204" pitchFamily="18" charset="0"/>
              </a:rPr>
            </a:br>
            <a:r>
              <a:rPr lang="en-US" b="0" i="0" dirty="0">
                <a:solidFill>
                  <a:srgbClr val="222635"/>
                </a:solidFill>
                <a:effectLst/>
                <a:latin typeface="Cambria" panose="02040503050406030204" pitchFamily="18" charset="0"/>
              </a:rPr>
              <a:t>Go to http://localhost:8080/greeting. The gateway will redirect to Okta login page:</a:t>
            </a:r>
          </a:p>
          <a:p>
            <a:endParaRPr lang="en-IN" dirty="0"/>
          </a:p>
        </p:txBody>
      </p:sp>
      <p:sp>
        <p:nvSpPr>
          <p:cNvPr id="4" name="Slide Number Placeholder 3"/>
          <p:cNvSpPr>
            <a:spLocks noGrp="1"/>
          </p:cNvSpPr>
          <p:nvPr>
            <p:ph type="sldNum" sz="quarter" idx="5"/>
          </p:nvPr>
        </p:nvSpPr>
        <p:spPr/>
        <p:txBody>
          <a:bodyPr/>
          <a:lstStyle/>
          <a:p>
            <a:fld id="{A082219F-9866-47E6-9948-DC5D1EB67277}" type="slidenum">
              <a:rPr lang="en-IN" smtClean="0"/>
              <a:t>6</a:t>
            </a:fld>
            <a:endParaRPr lang="en-IN"/>
          </a:p>
        </p:txBody>
      </p:sp>
    </p:spTree>
    <p:extLst>
      <p:ext uri="{BB962C8B-B14F-4D97-AF65-F5344CB8AC3E}">
        <p14:creationId xmlns:p14="http://schemas.microsoft.com/office/powerpoint/2010/main" val="185002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https://developer.okta.com/docs/guides/sign-into-web-app-redirect/spring-boot/main/</a:t>
            </a:r>
          </a:p>
        </p:txBody>
      </p:sp>
      <p:sp>
        <p:nvSpPr>
          <p:cNvPr id="4" name="Slide Number Placeholder 3"/>
          <p:cNvSpPr>
            <a:spLocks noGrp="1"/>
          </p:cNvSpPr>
          <p:nvPr>
            <p:ph type="sldNum" sz="quarter" idx="5"/>
          </p:nvPr>
        </p:nvSpPr>
        <p:spPr/>
        <p:txBody>
          <a:bodyPr/>
          <a:lstStyle/>
          <a:p>
            <a:fld id="{A082219F-9866-47E6-9948-DC5D1EB67277}" type="slidenum">
              <a:rPr lang="en-IN" smtClean="0"/>
              <a:t>7</a:t>
            </a:fld>
            <a:endParaRPr lang="en-IN"/>
          </a:p>
        </p:txBody>
      </p:sp>
    </p:spTree>
    <p:extLst>
      <p:ext uri="{BB962C8B-B14F-4D97-AF65-F5344CB8AC3E}">
        <p14:creationId xmlns:p14="http://schemas.microsoft.com/office/powerpoint/2010/main" val="986264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https://developer.okta.com/docs/guides/sign-into-web-app-redirect/spring-boot/main/</a:t>
            </a:r>
          </a:p>
        </p:txBody>
      </p:sp>
      <p:sp>
        <p:nvSpPr>
          <p:cNvPr id="4" name="Slide Number Placeholder 3"/>
          <p:cNvSpPr>
            <a:spLocks noGrp="1"/>
          </p:cNvSpPr>
          <p:nvPr>
            <p:ph type="sldNum" sz="quarter" idx="5"/>
          </p:nvPr>
        </p:nvSpPr>
        <p:spPr/>
        <p:txBody>
          <a:bodyPr/>
          <a:lstStyle/>
          <a:p>
            <a:fld id="{A082219F-9866-47E6-9948-DC5D1EB67277}" type="slidenum">
              <a:rPr lang="en-IN" smtClean="0"/>
              <a:t>8</a:t>
            </a:fld>
            <a:endParaRPr lang="en-IN"/>
          </a:p>
        </p:txBody>
      </p:sp>
    </p:spTree>
    <p:extLst>
      <p:ext uri="{BB962C8B-B14F-4D97-AF65-F5344CB8AC3E}">
        <p14:creationId xmlns:p14="http://schemas.microsoft.com/office/powerpoint/2010/main" val="267832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8EE2-C5BC-5EAB-6EC1-11A3083C46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287595-7A8B-BC71-D220-D026E146BC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23AFC5-E763-2B2B-3B47-AF59EE6C4183}"/>
              </a:ext>
            </a:extLst>
          </p:cNvPr>
          <p:cNvSpPr>
            <a:spLocks noGrp="1"/>
          </p:cNvSpPr>
          <p:nvPr>
            <p:ph type="dt" sz="half" idx="10"/>
          </p:nvPr>
        </p:nvSpPr>
        <p:spPr/>
        <p:txBody>
          <a:bodyPr/>
          <a:lstStyle/>
          <a:p>
            <a:fld id="{C8B29EB6-CAC1-493A-994F-13C5C8D4570E}" type="datetimeFigureOut">
              <a:rPr lang="en-IN" smtClean="0"/>
              <a:t>08-12-2023</a:t>
            </a:fld>
            <a:endParaRPr lang="en-IN"/>
          </a:p>
        </p:txBody>
      </p:sp>
      <p:sp>
        <p:nvSpPr>
          <p:cNvPr id="5" name="Footer Placeholder 4">
            <a:extLst>
              <a:ext uri="{FF2B5EF4-FFF2-40B4-BE49-F238E27FC236}">
                <a16:creationId xmlns:a16="http://schemas.microsoft.com/office/drawing/2014/main" id="{75991D9A-A595-FD50-0F0C-7DE8CB0AA4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08AD73-1F0A-1EE2-6FAD-1EF274C334C5}"/>
              </a:ext>
            </a:extLst>
          </p:cNvPr>
          <p:cNvSpPr>
            <a:spLocks noGrp="1"/>
          </p:cNvSpPr>
          <p:nvPr>
            <p:ph type="sldNum" sz="quarter" idx="12"/>
          </p:nvPr>
        </p:nvSpPr>
        <p:spPr/>
        <p:txBody>
          <a:bodyPr/>
          <a:lstStyle/>
          <a:p>
            <a:fld id="{7C0B3B1C-C641-40AC-8C8B-6C9F2100831C}" type="slidenum">
              <a:rPr lang="en-IN" smtClean="0"/>
              <a:t>‹#›</a:t>
            </a:fld>
            <a:endParaRPr lang="en-IN"/>
          </a:p>
        </p:txBody>
      </p:sp>
    </p:spTree>
    <p:extLst>
      <p:ext uri="{BB962C8B-B14F-4D97-AF65-F5344CB8AC3E}">
        <p14:creationId xmlns:p14="http://schemas.microsoft.com/office/powerpoint/2010/main" val="333312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BF78-4EB4-313E-3263-9CCCE201A9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F5BCFA-AD0E-FB65-01BF-DCCDC7279D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F9CA01-DA3C-6F83-085F-851F76EB4DCA}"/>
              </a:ext>
            </a:extLst>
          </p:cNvPr>
          <p:cNvSpPr>
            <a:spLocks noGrp="1"/>
          </p:cNvSpPr>
          <p:nvPr>
            <p:ph type="dt" sz="half" idx="10"/>
          </p:nvPr>
        </p:nvSpPr>
        <p:spPr/>
        <p:txBody>
          <a:bodyPr/>
          <a:lstStyle/>
          <a:p>
            <a:fld id="{C8B29EB6-CAC1-493A-994F-13C5C8D4570E}" type="datetimeFigureOut">
              <a:rPr lang="en-IN" smtClean="0"/>
              <a:t>08-12-2023</a:t>
            </a:fld>
            <a:endParaRPr lang="en-IN"/>
          </a:p>
        </p:txBody>
      </p:sp>
      <p:sp>
        <p:nvSpPr>
          <p:cNvPr id="5" name="Footer Placeholder 4">
            <a:extLst>
              <a:ext uri="{FF2B5EF4-FFF2-40B4-BE49-F238E27FC236}">
                <a16:creationId xmlns:a16="http://schemas.microsoft.com/office/drawing/2014/main" id="{89043B64-30B5-98D5-77C0-390A070306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C6124D-3842-2C40-3EF4-6A0749AEFCFB}"/>
              </a:ext>
            </a:extLst>
          </p:cNvPr>
          <p:cNvSpPr>
            <a:spLocks noGrp="1"/>
          </p:cNvSpPr>
          <p:nvPr>
            <p:ph type="sldNum" sz="quarter" idx="12"/>
          </p:nvPr>
        </p:nvSpPr>
        <p:spPr/>
        <p:txBody>
          <a:bodyPr/>
          <a:lstStyle/>
          <a:p>
            <a:fld id="{7C0B3B1C-C641-40AC-8C8B-6C9F2100831C}" type="slidenum">
              <a:rPr lang="en-IN" smtClean="0"/>
              <a:t>‹#›</a:t>
            </a:fld>
            <a:endParaRPr lang="en-IN"/>
          </a:p>
        </p:txBody>
      </p:sp>
    </p:spTree>
    <p:extLst>
      <p:ext uri="{BB962C8B-B14F-4D97-AF65-F5344CB8AC3E}">
        <p14:creationId xmlns:p14="http://schemas.microsoft.com/office/powerpoint/2010/main" val="14619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78396-13D6-3266-5166-ECDBD291B6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FD8179-5888-0D6A-7366-3AC2220E76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5545F6-AB2E-5520-7DA1-008D06B7A695}"/>
              </a:ext>
            </a:extLst>
          </p:cNvPr>
          <p:cNvSpPr>
            <a:spLocks noGrp="1"/>
          </p:cNvSpPr>
          <p:nvPr>
            <p:ph type="dt" sz="half" idx="10"/>
          </p:nvPr>
        </p:nvSpPr>
        <p:spPr/>
        <p:txBody>
          <a:bodyPr/>
          <a:lstStyle/>
          <a:p>
            <a:fld id="{C8B29EB6-CAC1-493A-994F-13C5C8D4570E}" type="datetimeFigureOut">
              <a:rPr lang="en-IN" smtClean="0"/>
              <a:t>08-12-2023</a:t>
            </a:fld>
            <a:endParaRPr lang="en-IN"/>
          </a:p>
        </p:txBody>
      </p:sp>
      <p:sp>
        <p:nvSpPr>
          <p:cNvPr id="5" name="Footer Placeholder 4">
            <a:extLst>
              <a:ext uri="{FF2B5EF4-FFF2-40B4-BE49-F238E27FC236}">
                <a16:creationId xmlns:a16="http://schemas.microsoft.com/office/drawing/2014/main" id="{F935BE55-0DA1-2E1D-20E3-B20E20E25F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E2EED1-21F7-07CB-235A-91900D4BB7D1}"/>
              </a:ext>
            </a:extLst>
          </p:cNvPr>
          <p:cNvSpPr>
            <a:spLocks noGrp="1"/>
          </p:cNvSpPr>
          <p:nvPr>
            <p:ph type="sldNum" sz="quarter" idx="12"/>
          </p:nvPr>
        </p:nvSpPr>
        <p:spPr/>
        <p:txBody>
          <a:bodyPr/>
          <a:lstStyle/>
          <a:p>
            <a:fld id="{7C0B3B1C-C641-40AC-8C8B-6C9F2100831C}" type="slidenum">
              <a:rPr lang="en-IN" smtClean="0"/>
              <a:t>‹#›</a:t>
            </a:fld>
            <a:endParaRPr lang="en-IN"/>
          </a:p>
        </p:txBody>
      </p:sp>
    </p:spTree>
    <p:extLst>
      <p:ext uri="{BB962C8B-B14F-4D97-AF65-F5344CB8AC3E}">
        <p14:creationId xmlns:p14="http://schemas.microsoft.com/office/powerpoint/2010/main" val="299757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E972-C0A8-5CFB-EF9B-207F3B7AD6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074EF6-4F61-1D5F-72DA-BA83B1ED74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6BE358-363C-CE52-2F49-6B14529F5997}"/>
              </a:ext>
            </a:extLst>
          </p:cNvPr>
          <p:cNvSpPr>
            <a:spLocks noGrp="1"/>
          </p:cNvSpPr>
          <p:nvPr>
            <p:ph type="dt" sz="half" idx="10"/>
          </p:nvPr>
        </p:nvSpPr>
        <p:spPr/>
        <p:txBody>
          <a:bodyPr/>
          <a:lstStyle/>
          <a:p>
            <a:fld id="{C8B29EB6-CAC1-493A-994F-13C5C8D4570E}" type="datetimeFigureOut">
              <a:rPr lang="en-IN" smtClean="0"/>
              <a:t>08-12-2023</a:t>
            </a:fld>
            <a:endParaRPr lang="en-IN"/>
          </a:p>
        </p:txBody>
      </p:sp>
      <p:sp>
        <p:nvSpPr>
          <p:cNvPr id="5" name="Footer Placeholder 4">
            <a:extLst>
              <a:ext uri="{FF2B5EF4-FFF2-40B4-BE49-F238E27FC236}">
                <a16:creationId xmlns:a16="http://schemas.microsoft.com/office/drawing/2014/main" id="{8CDA31D7-3E89-E5F0-7FA8-B52736D677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930858-6FC9-B632-EC2D-AAC152DFFBBD}"/>
              </a:ext>
            </a:extLst>
          </p:cNvPr>
          <p:cNvSpPr>
            <a:spLocks noGrp="1"/>
          </p:cNvSpPr>
          <p:nvPr>
            <p:ph type="sldNum" sz="quarter" idx="12"/>
          </p:nvPr>
        </p:nvSpPr>
        <p:spPr/>
        <p:txBody>
          <a:bodyPr/>
          <a:lstStyle/>
          <a:p>
            <a:fld id="{7C0B3B1C-C641-40AC-8C8B-6C9F2100831C}" type="slidenum">
              <a:rPr lang="en-IN" smtClean="0"/>
              <a:t>‹#›</a:t>
            </a:fld>
            <a:endParaRPr lang="en-IN"/>
          </a:p>
        </p:txBody>
      </p:sp>
    </p:spTree>
    <p:extLst>
      <p:ext uri="{BB962C8B-B14F-4D97-AF65-F5344CB8AC3E}">
        <p14:creationId xmlns:p14="http://schemas.microsoft.com/office/powerpoint/2010/main" val="2308652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B1086-5ED0-EABC-6956-CAA5D1793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123127-549C-E467-8C93-D2F7CE8C10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8E42A3-0C18-0848-8397-C99358E5453D}"/>
              </a:ext>
            </a:extLst>
          </p:cNvPr>
          <p:cNvSpPr>
            <a:spLocks noGrp="1"/>
          </p:cNvSpPr>
          <p:nvPr>
            <p:ph type="dt" sz="half" idx="10"/>
          </p:nvPr>
        </p:nvSpPr>
        <p:spPr/>
        <p:txBody>
          <a:bodyPr/>
          <a:lstStyle/>
          <a:p>
            <a:fld id="{C8B29EB6-CAC1-493A-994F-13C5C8D4570E}" type="datetimeFigureOut">
              <a:rPr lang="en-IN" smtClean="0"/>
              <a:t>08-12-2023</a:t>
            </a:fld>
            <a:endParaRPr lang="en-IN"/>
          </a:p>
        </p:txBody>
      </p:sp>
      <p:sp>
        <p:nvSpPr>
          <p:cNvPr id="5" name="Footer Placeholder 4">
            <a:extLst>
              <a:ext uri="{FF2B5EF4-FFF2-40B4-BE49-F238E27FC236}">
                <a16:creationId xmlns:a16="http://schemas.microsoft.com/office/drawing/2014/main" id="{0AB15BB7-C659-D9A8-9F65-131AAA0758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D97081-D9A0-EC56-7333-E3CF688979C8}"/>
              </a:ext>
            </a:extLst>
          </p:cNvPr>
          <p:cNvSpPr>
            <a:spLocks noGrp="1"/>
          </p:cNvSpPr>
          <p:nvPr>
            <p:ph type="sldNum" sz="quarter" idx="12"/>
          </p:nvPr>
        </p:nvSpPr>
        <p:spPr/>
        <p:txBody>
          <a:bodyPr/>
          <a:lstStyle/>
          <a:p>
            <a:fld id="{7C0B3B1C-C641-40AC-8C8B-6C9F2100831C}" type="slidenum">
              <a:rPr lang="en-IN" smtClean="0"/>
              <a:t>‹#›</a:t>
            </a:fld>
            <a:endParaRPr lang="en-IN"/>
          </a:p>
        </p:txBody>
      </p:sp>
    </p:spTree>
    <p:extLst>
      <p:ext uri="{BB962C8B-B14F-4D97-AF65-F5344CB8AC3E}">
        <p14:creationId xmlns:p14="http://schemas.microsoft.com/office/powerpoint/2010/main" val="61198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14D5-DCD6-6CDC-BDF8-0F987C5395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8DC4A7-4B9E-ECA5-53CC-183033E221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7770AB-7EC0-86D6-2D51-2CD85AE357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06A331-A8A0-58C6-72C3-6C972B994CBA}"/>
              </a:ext>
            </a:extLst>
          </p:cNvPr>
          <p:cNvSpPr>
            <a:spLocks noGrp="1"/>
          </p:cNvSpPr>
          <p:nvPr>
            <p:ph type="dt" sz="half" idx="10"/>
          </p:nvPr>
        </p:nvSpPr>
        <p:spPr/>
        <p:txBody>
          <a:bodyPr/>
          <a:lstStyle/>
          <a:p>
            <a:fld id="{C8B29EB6-CAC1-493A-994F-13C5C8D4570E}" type="datetimeFigureOut">
              <a:rPr lang="en-IN" smtClean="0"/>
              <a:t>08-12-2023</a:t>
            </a:fld>
            <a:endParaRPr lang="en-IN"/>
          </a:p>
        </p:txBody>
      </p:sp>
      <p:sp>
        <p:nvSpPr>
          <p:cNvPr id="6" name="Footer Placeholder 5">
            <a:extLst>
              <a:ext uri="{FF2B5EF4-FFF2-40B4-BE49-F238E27FC236}">
                <a16:creationId xmlns:a16="http://schemas.microsoft.com/office/drawing/2014/main" id="{C3D192B6-E24D-C5AA-D952-0B69D4D35C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5F3C07-D256-8C97-1F0C-36880E742CEE}"/>
              </a:ext>
            </a:extLst>
          </p:cNvPr>
          <p:cNvSpPr>
            <a:spLocks noGrp="1"/>
          </p:cNvSpPr>
          <p:nvPr>
            <p:ph type="sldNum" sz="quarter" idx="12"/>
          </p:nvPr>
        </p:nvSpPr>
        <p:spPr/>
        <p:txBody>
          <a:bodyPr/>
          <a:lstStyle/>
          <a:p>
            <a:fld id="{7C0B3B1C-C641-40AC-8C8B-6C9F2100831C}" type="slidenum">
              <a:rPr lang="en-IN" smtClean="0"/>
              <a:t>‹#›</a:t>
            </a:fld>
            <a:endParaRPr lang="en-IN"/>
          </a:p>
        </p:txBody>
      </p:sp>
    </p:spTree>
    <p:extLst>
      <p:ext uri="{BB962C8B-B14F-4D97-AF65-F5344CB8AC3E}">
        <p14:creationId xmlns:p14="http://schemas.microsoft.com/office/powerpoint/2010/main" val="382759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C2D5-21C2-2E4C-7CBD-02515E4E43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907813-0F49-8110-A001-FBC14CD99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0C88FE-95DD-C70A-D4C7-8F29F6DE17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E6AE7C-57FA-60F7-7C1D-02308046DF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4CDBA0-C4F6-1616-235F-A6EFD6E4A1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DC87DB-A419-24B5-E606-54CF801573B8}"/>
              </a:ext>
            </a:extLst>
          </p:cNvPr>
          <p:cNvSpPr>
            <a:spLocks noGrp="1"/>
          </p:cNvSpPr>
          <p:nvPr>
            <p:ph type="dt" sz="half" idx="10"/>
          </p:nvPr>
        </p:nvSpPr>
        <p:spPr/>
        <p:txBody>
          <a:bodyPr/>
          <a:lstStyle/>
          <a:p>
            <a:fld id="{C8B29EB6-CAC1-493A-994F-13C5C8D4570E}" type="datetimeFigureOut">
              <a:rPr lang="en-IN" smtClean="0"/>
              <a:t>08-12-2023</a:t>
            </a:fld>
            <a:endParaRPr lang="en-IN"/>
          </a:p>
        </p:txBody>
      </p:sp>
      <p:sp>
        <p:nvSpPr>
          <p:cNvPr id="8" name="Footer Placeholder 7">
            <a:extLst>
              <a:ext uri="{FF2B5EF4-FFF2-40B4-BE49-F238E27FC236}">
                <a16:creationId xmlns:a16="http://schemas.microsoft.com/office/drawing/2014/main" id="{69E2C5D1-3B0B-3495-F630-36FCF57DEE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DE6AAA-6313-24C3-2F2B-F394354DF584}"/>
              </a:ext>
            </a:extLst>
          </p:cNvPr>
          <p:cNvSpPr>
            <a:spLocks noGrp="1"/>
          </p:cNvSpPr>
          <p:nvPr>
            <p:ph type="sldNum" sz="quarter" idx="12"/>
          </p:nvPr>
        </p:nvSpPr>
        <p:spPr/>
        <p:txBody>
          <a:bodyPr/>
          <a:lstStyle/>
          <a:p>
            <a:fld id="{7C0B3B1C-C641-40AC-8C8B-6C9F2100831C}" type="slidenum">
              <a:rPr lang="en-IN" smtClean="0"/>
              <a:t>‹#›</a:t>
            </a:fld>
            <a:endParaRPr lang="en-IN"/>
          </a:p>
        </p:txBody>
      </p:sp>
    </p:spTree>
    <p:extLst>
      <p:ext uri="{BB962C8B-B14F-4D97-AF65-F5344CB8AC3E}">
        <p14:creationId xmlns:p14="http://schemas.microsoft.com/office/powerpoint/2010/main" val="301352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4C54-DFB2-57D6-A05F-153F9766DB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207DEF-4773-6EF7-F041-686710B9ED8E}"/>
              </a:ext>
            </a:extLst>
          </p:cNvPr>
          <p:cNvSpPr>
            <a:spLocks noGrp="1"/>
          </p:cNvSpPr>
          <p:nvPr>
            <p:ph type="dt" sz="half" idx="10"/>
          </p:nvPr>
        </p:nvSpPr>
        <p:spPr/>
        <p:txBody>
          <a:bodyPr/>
          <a:lstStyle/>
          <a:p>
            <a:fld id="{C8B29EB6-CAC1-493A-994F-13C5C8D4570E}" type="datetimeFigureOut">
              <a:rPr lang="en-IN" smtClean="0"/>
              <a:t>08-12-2023</a:t>
            </a:fld>
            <a:endParaRPr lang="en-IN"/>
          </a:p>
        </p:txBody>
      </p:sp>
      <p:sp>
        <p:nvSpPr>
          <p:cNvPr id="4" name="Footer Placeholder 3">
            <a:extLst>
              <a:ext uri="{FF2B5EF4-FFF2-40B4-BE49-F238E27FC236}">
                <a16:creationId xmlns:a16="http://schemas.microsoft.com/office/drawing/2014/main" id="{78E0F06D-9599-AEAB-6E1E-EC3762F322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0EC6E0-70E9-1B99-F7D1-7DEDA1387776}"/>
              </a:ext>
            </a:extLst>
          </p:cNvPr>
          <p:cNvSpPr>
            <a:spLocks noGrp="1"/>
          </p:cNvSpPr>
          <p:nvPr>
            <p:ph type="sldNum" sz="quarter" idx="12"/>
          </p:nvPr>
        </p:nvSpPr>
        <p:spPr/>
        <p:txBody>
          <a:bodyPr/>
          <a:lstStyle/>
          <a:p>
            <a:fld id="{7C0B3B1C-C641-40AC-8C8B-6C9F2100831C}" type="slidenum">
              <a:rPr lang="en-IN" smtClean="0"/>
              <a:t>‹#›</a:t>
            </a:fld>
            <a:endParaRPr lang="en-IN"/>
          </a:p>
        </p:txBody>
      </p:sp>
    </p:spTree>
    <p:extLst>
      <p:ext uri="{BB962C8B-B14F-4D97-AF65-F5344CB8AC3E}">
        <p14:creationId xmlns:p14="http://schemas.microsoft.com/office/powerpoint/2010/main" val="408628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19895-A3CA-AC4D-820D-71BAE5E3E15A}"/>
              </a:ext>
            </a:extLst>
          </p:cNvPr>
          <p:cNvSpPr>
            <a:spLocks noGrp="1"/>
          </p:cNvSpPr>
          <p:nvPr>
            <p:ph type="dt" sz="half" idx="10"/>
          </p:nvPr>
        </p:nvSpPr>
        <p:spPr/>
        <p:txBody>
          <a:bodyPr/>
          <a:lstStyle/>
          <a:p>
            <a:fld id="{C8B29EB6-CAC1-493A-994F-13C5C8D4570E}" type="datetimeFigureOut">
              <a:rPr lang="en-IN" smtClean="0"/>
              <a:t>08-12-2023</a:t>
            </a:fld>
            <a:endParaRPr lang="en-IN"/>
          </a:p>
        </p:txBody>
      </p:sp>
      <p:sp>
        <p:nvSpPr>
          <p:cNvPr id="3" name="Footer Placeholder 2">
            <a:extLst>
              <a:ext uri="{FF2B5EF4-FFF2-40B4-BE49-F238E27FC236}">
                <a16:creationId xmlns:a16="http://schemas.microsoft.com/office/drawing/2014/main" id="{A8E6AE0E-9B28-AF13-A6B7-73E3D700DC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B3242E-85D8-29B2-8693-A46AD75CB3B7}"/>
              </a:ext>
            </a:extLst>
          </p:cNvPr>
          <p:cNvSpPr>
            <a:spLocks noGrp="1"/>
          </p:cNvSpPr>
          <p:nvPr>
            <p:ph type="sldNum" sz="quarter" idx="12"/>
          </p:nvPr>
        </p:nvSpPr>
        <p:spPr/>
        <p:txBody>
          <a:bodyPr/>
          <a:lstStyle/>
          <a:p>
            <a:fld id="{7C0B3B1C-C641-40AC-8C8B-6C9F2100831C}" type="slidenum">
              <a:rPr lang="en-IN" smtClean="0"/>
              <a:t>‹#›</a:t>
            </a:fld>
            <a:endParaRPr lang="en-IN"/>
          </a:p>
        </p:txBody>
      </p:sp>
    </p:spTree>
    <p:extLst>
      <p:ext uri="{BB962C8B-B14F-4D97-AF65-F5344CB8AC3E}">
        <p14:creationId xmlns:p14="http://schemas.microsoft.com/office/powerpoint/2010/main" val="1878736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7944-F5AA-FD69-AFBA-C505EDB5B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17827F-BAD8-028A-DB3C-209644312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C6C2C8-BC6F-70C8-0855-31925F357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7663F8-8D56-6B7D-B806-C69A835A4AAC}"/>
              </a:ext>
            </a:extLst>
          </p:cNvPr>
          <p:cNvSpPr>
            <a:spLocks noGrp="1"/>
          </p:cNvSpPr>
          <p:nvPr>
            <p:ph type="dt" sz="half" idx="10"/>
          </p:nvPr>
        </p:nvSpPr>
        <p:spPr/>
        <p:txBody>
          <a:bodyPr/>
          <a:lstStyle/>
          <a:p>
            <a:fld id="{C8B29EB6-CAC1-493A-994F-13C5C8D4570E}" type="datetimeFigureOut">
              <a:rPr lang="en-IN" smtClean="0"/>
              <a:t>08-12-2023</a:t>
            </a:fld>
            <a:endParaRPr lang="en-IN"/>
          </a:p>
        </p:txBody>
      </p:sp>
      <p:sp>
        <p:nvSpPr>
          <p:cNvPr id="6" name="Footer Placeholder 5">
            <a:extLst>
              <a:ext uri="{FF2B5EF4-FFF2-40B4-BE49-F238E27FC236}">
                <a16:creationId xmlns:a16="http://schemas.microsoft.com/office/drawing/2014/main" id="{452ADE41-F49E-A19C-246B-A4A84924D9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5AA17A-E895-0930-B752-A666EC478E5E}"/>
              </a:ext>
            </a:extLst>
          </p:cNvPr>
          <p:cNvSpPr>
            <a:spLocks noGrp="1"/>
          </p:cNvSpPr>
          <p:nvPr>
            <p:ph type="sldNum" sz="quarter" idx="12"/>
          </p:nvPr>
        </p:nvSpPr>
        <p:spPr/>
        <p:txBody>
          <a:bodyPr/>
          <a:lstStyle/>
          <a:p>
            <a:fld id="{7C0B3B1C-C641-40AC-8C8B-6C9F2100831C}" type="slidenum">
              <a:rPr lang="en-IN" smtClean="0"/>
              <a:t>‹#›</a:t>
            </a:fld>
            <a:endParaRPr lang="en-IN"/>
          </a:p>
        </p:txBody>
      </p:sp>
    </p:spTree>
    <p:extLst>
      <p:ext uri="{BB962C8B-B14F-4D97-AF65-F5344CB8AC3E}">
        <p14:creationId xmlns:p14="http://schemas.microsoft.com/office/powerpoint/2010/main" val="424177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7437-19AD-1F9E-AF02-17534422D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89C821-A8CC-8E6F-E34C-496057A036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D4F0C6-0528-0436-E441-238CB88BE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6676D6-2B7D-EB3F-E977-611EDDF443E3}"/>
              </a:ext>
            </a:extLst>
          </p:cNvPr>
          <p:cNvSpPr>
            <a:spLocks noGrp="1"/>
          </p:cNvSpPr>
          <p:nvPr>
            <p:ph type="dt" sz="half" idx="10"/>
          </p:nvPr>
        </p:nvSpPr>
        <p:spPr/>
        <p:txBody>
          <a:bodyPr/>
          <a:lstStyle/>
          <a:p>
            <a:fld id="{C8B29EB6-CAC1-493A-994F-13C5C8D4570E}" type="datetimeFigureOut">
              <a:rPr lang="en-IN" smtClean="0"/>
              <a:t>08-12-2023</a:t>
            </a:fld>
            <a:endParaRPr lang="en-IN"/>
          </a:p>
        </p:txBody>
      </p:sp>
      <p:sp>
        <p:nvSpPr>
          <p:cNvPr id="6" name="Footer Placeholder 5">
            <a:extLst>
              <a:ext uri="{FF2B5EF4-FFF2-40B4-BE49-F238E27FC236}">
                <a16:creationId xmlns:a16="http://schemas.microsoft.com/office/drawing/2014/main" id="{7469A33F-25A3-1CE3-7A82-17D72ECCFA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BA4288-69AE-7E99-2665-FEF98A8490BE}"/>
              </a:ext>
            </a:extLst>
          </p:cNvPr>
          <p:cNvSpPr>
            <a:spLocks noGrp="1"/>
          </p:cNvSpPr>
          <p:nvPr>
            <p:ph type="sldNum" sz="quarter" idx="12"/>
          </p:nvPr>
        </p:nvSpPr>
        <p:spPr/>
        <p:txBody>
          <a:bodyPr/>
          <a:lstStyle/>
          <a:p>
            <a:fld id="{7C0B3B1C-C641-40AC-8C8B-6C9F2100831C}" type="slidenum">
              <a:rPr lang="en-IN" smtClean="0"/>
              <a:t>‹#›</a:t>
            </a:fld>
            <a:endParaRPr lang="en-IN"/>
          </a:p>
        </p:txBody>
      </p:sp>
    </p:spTree>
    <p:extLst>
      <p:ext uri="{BB962C8B-B14F-4D97-AF65-F5344CB8AC3E}">
        <p14:creationId xmlns:p14="http://schemas.microsoft.com/office/powerpoint/2010/main" val="138449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5CBD4-210D-60A4-B5D1-08CBC820E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3B564C-2600-CF00-7EFA-07BB6A644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1CD522-0FCF-05C6-FF72-7CE09081FF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29EB6-CAC1-493A-994F-13C5C8D4570E}" type="datetimeFigureOut">
              <a:rPr lang="en-IN" smtClean="0"/>
              <a:t>08-12-2023</a:t>
            </a:fld>
            <a:endParaRPr lang="en-IN"/>
          </a:p>
        </p:txBody>
      </p:sp>
      <p:sp>
        <p:nvSpPr>
          <p:cNvPr id="5" name="Footer Placeholder 4">
            <a:extLst>
              <a:ext uri="{FF2B5EF4-FFF2-40B4-BE49-F238E27FC236}">
                <a16:creationId xmlns:a16="http://schemas.microsoft.com/office/drawing/2014/main" id="{AFE77B86-8E35-B390-4935-6ABBA3FB76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92CE15-F93D-4077-124A-FEC9A6A86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B3B1C-C641-40AC-8C8B-6C9F2100831C}" type="slidenum">
              <a:rPr lang="en-IN" smtClean="0"/>
              <a:t>‹#›</a:t>
            </a:fld>
            <a:endParaRPr lang="en-IN"/>
          </a:p>
        </p:txBody>
      </p:sp>
    </p:spTree>
    <p:extLst>
      <p:ext uri="{BB962C8B-B14F-4D97-AF65-F5344CB8AC3E}">
        <p14:creationId xmlns:p14="http://schemas.microsoft.com/office/powerpoint/2010/main" val="4057524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localhost:8082/pricing/pri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ocalhost:8080/greet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okta.com/signup/" TargetMode="External"/><Relationship Id="rId2" Type="http://schemas.openxmlformats.org/officeDocument/2006/relationships/hyperlink" Target="https://developer.okta.com/blog/2020/08/14/spring-gateway-patter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6FD88-CB8A-957C-A633-BE89F421C20C}"/>
              </a:ext>
            </a:extLst>
          </p:cNvPr>
          <p:cNvSpPr>
            <a:spLocks noGrp="1"/>
          </p:cNvSpPr>
          <p:nvPr>
            <p:ph type="ctrTitle"/>
          </p:nvPr>
        </p:nvSpPr>
        <p:spPr/>
        <p:txBody>
          <a:bodyPr/>
          <a:lstStyle/>
          <a:p>
            <a:r>
              <a:rPr lang="en-IN" dirty="0" err="1"/>
              <a:t>Outh</a:t>
            </a:r>
            <a:r>
              <a:rPr lang="en-IN" dirty="0"/>
              <a:t> 2.0 using Spring </a:t>
            </a:r>
          </a:p>
        </p:txBody>
      </p:sp>
      <p:sp>
        <p:nvSpPr>
          <p:cNvPr id="3" name="Subtitle 2">
            <a:extLst>
              <a:ext uri="{FF2B5EF4-FFF2-40B4-BE49-F238E27FC236}">
                <a16:creationId xmlns:a16="http://schemas.microsoft.com/office/drawing/2014/main" id="{B50F3A68-A341-91EF-00B9-896BA7A2A64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97668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F684-7412-F558-27A1-ECC43C83D97E}"/>
              </a:ext>
            </a:extLst>
          </p:cNvPr>
          <p:cNvSpPr>
            <a:spLocks noGrp="1"/>
          </p:cNvSpPr>
          <p:nvPr>
            <p:ph type="title"/>
          </p:nvPr>
        </p:nvSpPr>
        <p:spPr/>
        <p:txBody>
          <a:bodyPr/>
          <a:lstStyle/>
          <a:p>
            <a:r>
              <a:rPr lang="en-US" sz="4400" dirty="0"/>
              <a:t>Pattern 2: Token Relay To Service</a:t>
            </a:r>
            <a:endParaRPr lang="en-IN" dirty="0"/>
          </a:p>
        </p:txBody>
      </p:sp>
      <p:sp>
        <p:nvSpPr>
          <p:cNvPr id="3" name="Content Placeholder 2">
            <a:extLst>
              <a:ext uri="{FF2B5EF4-FFF2-40B4-BE49-F238E27FC236}">
                <a16:creationId xmlns:a16="http://schemas.microsoft.com/office/drawing/2014/main" id="{D98D26FD-B7B3-4034-7F1A-F21560D43368}"/>
              </a:ext>
            </a:extLst>
          </p:cNvPr>
          <p:cNvSpPr>
            <a:spLocks noGrp="1"/>
          </p:cNvSpPr>
          <p:nvPr>
            <p:ph idx="1"/>
          </p:nvPr>
        </p:nvSpPr>
        <p:spPr/>
        <p:txBody>
          <a:bodyPr>
            <a:noAutofit/>
          </a:bodyPr>
          <a:lstStyle/>
          <a:p>
            <a:pPr marL="0" indent="0">
              <a:buNone/>
            </a:pPr>
            <a:r>
              <a:rPr lang="en-US" sz="1600" dirty="0"/>
              <a:t>Create a REST API Service</a:t>
            </a:r>
          </a:p>
          <a:p>
            <a:r>
              <a:rPr lang="en-US" sz="1600" dirty="0"/>
              <a:t>Let’s create a shopping cart service using Spring initializer</a:t>
            </a:r>
          </a:p>
          <a:p>
            <a:r>
              <a:rPr lang="en-US" sz="1600" dirty="0"/>
              <a:t>Download cart-service.zip</a:t>
            </a:r>
          </a:p>
          <a:p>
            <a:r>
              <a:rPr lang="en-US" sz="1600" dirty="0"/>
              <a:t>Unzip the file:</a:t>
            </a:r>
          </a:p>
          <a:p>
            <a:pPr lvl="1"/>
            <a:r>
              <a:rPr lang="en-US" sz="1600" dirty="0"/>
              <a:t>unzip cart-service.zip -d cart-service</a:t>
            </a:r>
          </a:p>
          <a:p>
            <a:pPr lvl="1"/>
            <a:r>
              <a:rPr lang="en-US" sz="1600" dirty="0"/>
              <a:t>cd cart-service</a:t>
            </a:r>
          </a:p>
          <a:p>
            <a:r>
              <a:rPr lang="en-US" sz="1600" dirty="0"/>
              <a:t>Edit pom.xml and add Jackson Datatype Money dependency. For this tutorial, we will use </a:t>
            </a:r>
            <a:r>
              <a:rPr lang="en-US" sz="1600" dirty="0" err="1"/>
              <a:t>JavaMoney</a:t>
            </a:r>
            <a:r>
              <a:rPr lang="en-US" sz="1600" dirty="0"/>
              <a:t> for currency.</a:t>
            </a:r>
          </a:p>
          <a:p>
            <a:pPr marL="457200" lvl="1" indent="0">
              <a:buNone/>
            </a:pPr>
            <a:r>
              <a:rPr lang="en-US" sz="1600" dirty="0"/>
              <a:t>&lt;dependency&gt;</a:t>
            </a:r>
          </a:p>
          <a:p>
            <a:pPr marL="457200" lvl="1" indent="0">
              <a:buNone/>
            </a:pPr>
            <a:r>
              <a:rPr lang="en-US" sz="1600" dirty="0"/>
              <a:t>  &lt;</a:t>
            </a:r>
            <a:r>
              <a:rPr lang="en-US" sz="1600" dirty="0" err="1"/>
              <a:t>groupId</a:t>
            </a:r>
            <a:r>
              <a:rPr lang="en-US" sz="1600" dirty="0"/>
              <a:t>&gt;</a:t>
            </a:r>
            <a:r>
              <a:rPr lang="en-US" sz="1600" dirty="0" err="1"/>
              <a:t>org.zalando</a:t>
            </a:r>
            <a:r>
              <a:rPr lang="en-US" sz="1600" dirty="0"/>
              <a:t>&lt;/</a:t>
            </a:r>
            <a:r>
              <a:rPr lang="en-US" sz="1600" dirty="0" err="1"/>
              <a:t>groupId</a:t>
            </a:r>
            <a:r>
              <a:rPr lang="en-US" sz="1600" dirty="0"/>
              <a:t>&gt;</a:t>
            </a:r>
          </a:p>
          <a:p>
            <a:pPr marL="457200" lvl="1" indent="0">
              <a:buNone/>
            </a:pPr>
            <a:r>
              <a:rPr lang="en-US" sz="1600" dirty="0"/>
              <a:t>  &lt;</a:t>
            </a:r>
            <a:r>
              <a:rPr lang="en-US" sz="1600" dirty="0" err="1"/>
              <a:t>artifactId</a:t>
            </a:r>
            <a:r>
              <a:rPr lang="en-US" sz="1600" dirty="0"/>
              <a:t>&gt;</a:t>
            </a:r>
            <a:r>
              <a:rPr lang="en-US" sz="1600" dirty="0" err="1"/>
              <a:t>jackson</a:t>
            </a:r>
            <a:r>
              <a:rPr lang="en-US" sz="1600" dirty="0"/>
              <a:t>-datatype-money&lt;/</a:t>
            </a:r>
            <a:r>
              <a:rPr lang="en-US" sz="1600" dirty="0" err="1"/>
              <a:t>artifactId</a:t>
            </a:r>
            <a:r>
              <a:rPr lang="en-US" sz="1600" dirty="0"/>
              <a:t>&gt;</a:t>
            </a:r>
          </a:p>
          <a:p>
            <a:pPr marL="457200" lvl="1" indent="0">
              <a:buNone/>
            </a:pPr>
            <a:r>
              <a:rPr lang="en-US" sz="1600" dirty="0"/>
              <a:t>  &lt;version&gt;1.1.1&lt;/version&gt;</a:t>
            </a:r>
          </a:p>
          <a:p>
            <a:pPr marL="457200" lvl="1" indent="0">
              <a:buNone/>
            </a:pPr>
            <a:r>
              <a:rPr lang="en-US" sz="1600" dirty="0"/>
              <a:t>&lt;/dependency&gt;</a:t>
            </a:r>
          </a:p>
          <a:p>
            <a:pPr marL="0" indent="0">
              <a:buNone/>
            </a:pPr>
            <a:endParaRPr lang="en-IN" sz="1600" dirty="0"/>
          </a:p>
        </p:txBody>
      </p:sp>
    </p:spTree>
    <p:extLst>
      <p:ext uri="{BB962C8B-B14F-4D97-AF65-F5344CB8AC3E}">
        <p14:creationId xmlns:p14="http://schemas.microsoft.com/office/powerpoint/2010/main" val="646554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F684-7412-F558-27A1-ECC43C83D97E}"/>
              </a:ext>
            </a:extLst>
          </p:cNvPr>
          <p:cNvSpPr>
            <a:spLocks noGrp="1"/>
          </p:cNvSpPr>
          <p:nvPr>
            <p:ph type="title"/>
          </p:nvPr>
        </p:nvSpPr>
        <p:spPr/>
        <p:txBody>
          <a:bodyPr/>
          <a:lstStyle/>
          <a:p>
            <a:r>
              <a:rPr lang="en-US" sz="4400" dirty="0"/>
              <a:t>Pattern 2: Token Relay To Service</a:t>
            </a:r>
            <a:endParaRPr lang="en-IN" dirty="0"/>
          </a:p>
        </p:txBody>
      </p:sp>
      <p:sp>
        <p:nvSpPr>
          <p:cNvPr id="3" name="Content Placeholder 2">
            <a:extLst>
              <a:ext uri="{FF2B5EF4-FFF2-40B4-BE49-F238E27FC236}">
                <a16:creationId xmlns:a16="http://schemas.microsoft.com/office/drawing/2014/main" id="{D98D26FD-B7B3-4034-7F1A-F21560D43368}"/>
              </a:ext>
            </a:extLst>
          </p:cNvPr>
          <p:cNvSpPr>
            <a:spLocks noGrp="1"/>
          </p:cNvSpPr>
          <p:nvPr>
            <p:ph idx="1"/>
          </p:nvPr>
        </p:nvSpPr>
        <p:spPr/>
        <p:txBody>
          <a:bodyPr>
            <a:noAutofit/>
          </a:bodyPr>
          <a:lstStyle/>
          <a:p>
            <a:r>
              <a:rPr lang="en-US" sz="1600" dirty="0"/>
              <a:t>Before creating the entities for the service, add a </a:t>
            </a:r>
            <a:r>
              <a:rPr lang="en-US" sz="1600" dirty="0" err="1"/>
              <a:t>MonetaryAmountConverter</a:t>
            </a:r>
            <a:r>
              <a:rPr lang="en-US" sz="1600" dirty="0"/>
              <a:t> for mapping the </a:t>
            </a:r>
            <a:r>
              <a:rPr lang="en-US" sz="1600" dirty="0" err="1"/>
              <a:t>MonetaryAmount</a:t>
            </a:r>
            <a:r>
              <a:rPr lang="en-US" sz="1600" dirty="0"/>
              <a:t> type to the database. The conversion to and from </a:t>
            </a:r>
            <a:r>
              <a:rPr lang="en-US" sz="1600" dirty="0" err="1"/>
              <a:t>BigDecimal</a:t>
            </a:r>
            <a:r>
              <a:rPr lang="en-US" sz="1600" dirty="0"/>
              <a:t> for persistence allows using the built-in Hibernate </a:t>
            </a:r>
            <a:r>
              <a:rPr lang="en-US" sz="1600" dirty="0" err="1"/>
              <a:t>BigDecimal</a:t>
            </a:r>
            <a:r>
              <a:rPr lang="en-US" sz="1600" dirty="0"/>
              <a:t> to JDBC numeric mapping. Add </a:t>
            </a:r>
            <a:r>
              <a:rPr lang="en-US" sz="1600" dirty="0" err="1"/>
              <a:t>src</a:t>
            </a:r>
            <a:r>
              <a:rPr lang="en-US" sz="1600" dirty="0"/>
              <a:t>/main/java/com/okta/developer/</a:t>
            </a:r>
            <a:r>
              <a:rPr lang="en-US" sz="1600" dirty="0" err="1"/>
              <a:t>cartservice</a:t>
            </a:r>
            <a:r>
              <a:rPr lang="en-US" sz="1600" dirty="0"/>
              <a:t>/model/</a:t>
            </a:r>
          </a:p>
          <a:p>
            <a:r>
              <a:rPr lang="en-US" sz="1600" dirty="0"/>
              <a:t>MonetaryAmountConverter.java: refer the file in project</a:t>
            </a:r>
          </a:p>
          <a:p>
            <a:r>
              <a:rPr lang="en-US" sz="1600" dirty="0"/>
              <a:t>Create the Cart and </a:t>
            </a:r>
            <a:r>
              <a:rPr lang="en-US" sz="1600" dirty="0" err="1"/>
              <a:t>LineItem</a:t>
            </a:r>
            <a:r>
              <a:rPr lang="en-US" sz="1600" dirty="0"/>
              <a:t> model classes under </a:t>
            </a:r>
            <a:r>
              <a:rPr lang="en-US" sz="1600" dirty="0" err="1"/>
              <a:t>src</a:t>
            </a:r>
            <a:r>
              <a:rPr lang="en-US" sz="1600" dirty="0"/>
              <a:t>/main/java/com/okta/developer/</a:t>
            </a:r>
            <a:r>
              <a:rPr lang="en-US" sz="1600" dirty="0" err="1"/>
              <a:t>cartservice</a:t>
            </a:r>
            <a:r>
              <a:rPr lang="en-US" sz="1600" dirty="0"/>
              <a:t>/model package: Refer the file in the project</a:t>
            </a:r>
          </a:p>
          <a:p>
            <a:r>
              <a:rPr lang="en-IN" sz="1600" dirty="0"/>
              <a:t>Add a </a:t>
            </a:r>
            <a:r>
              <a:rPr lang="en-IN" sz="1600" dirty="0" err="1"/>
              <a:t>CartRepository</a:t>
            </a:r>
            <a:r>
              <a:rPr lang="en-IN" sz="1600" dirty="0"/>
              <a:t> under </a:t>
            </a:r>
            <a:r>
              <a:rPr lang="en-IN" sz="1600" dirty="0" err="1"/>
              <a:t>src</a:t>
            </a:r>
            <a:r>
              <a:rPr lang="en-IN" sz="1600" dirty="0"/>
              <a:t>/main/java/com/okta/developer/</a:t>
            </a:r>
            <a:r>
              <a:rPr lang="en-IN" sz="1600" dirty="0" err="1"/>
              <a:t>cartservice</a:t>
            </a:r>
            <a:r>
              <a:rPr lang="en-IN" sz="1600" dirty="0"/>
              <a:t>/repository/CartRepository.java : </a:t>
            </a:r>
            <a:r>
              <a:rPr lang="en-US" sz="1600" dirty="0"/>
              <a:t>Refer the file in the project</a:t>
            </a:r>
          </a:p>
          <a:p>
            <a:r>
              <a:rPr lang="en-US" sz="1600" dirty="0"/>
              <a:t>Create the </a:t>
            </a:r>
            <a:r>
              <a:rPr lang="en-US" sz="1600" dirty="0" err="1"/>
              <a:t>CartNotFoundException</a:t>
            </a:r>
            <a:r>
              <a:rPr lang="en-US" sz="1600" dirty="0"/>
              <a:t> under </a:t>
            </a:r>
            <a:r>
              <a:rPr lang="en-US" sz="1600" dirty="0" err="1"/>
              <a:t>src</a:t>
            </a:r>
            <a:r>
              <a:rPr lang="en-US" sz="1600" dirty="0"/>
              <a:t>/main/java/com/okta/developer/</a:t>
            </a:r>
            <a:r>
              <a:rPr lang="en-US" sz="1600" dirty="0" err="1"/>
              <a:t>cartservice</a:t>
            </a:r>
            <a:r>
              <a:rPr lang="en-US" sz="1600" dirty="0"/>
              <a:t>/controller/CartNotFoundException.java for mapping the API 404 in the </a:t>
            </a:r>
            <a:r>
              <a:rPr lang="en-US" sz="1600" dirty="0" err="1"/>
              <a:t>CartController</a:t>
            </a:r>
            <a:r>
              <a:rPr lang="en-US" sz="1600" dirty="0"/>
              <a:t> we will create after:  Refer the file in the project</a:t>
            </a:r>
          </a:p>
          <a:p>
            <a:r>
              <a:rPr lang="en-US" sz="1600" dirty="0"/>
              <a:t>Add a </a:t>
            </a:r>
            <a:r>
              <a:rPr lang="en-US" sz="1600" dirty="0" err="1"/>
              <a:t>CartController</a:t>
            </a:r>
            <a:r>
              <a:rPr lang="en-US" sz="1600" dirty="0"/>
              <a:t> under </a:t>
            </a:r>
            <a:r>
              <a:rPr lang="en-US" sz="1600" dirty="0" err="1"/>
              <a:t>src</a:t>
            </a:r>
            <a:r>
              <a:rPr lang="en-US" sz="1600" dirty="0"/>
              <a:t>/main/java/com/okta/developer/</a:t>
            </a:r>
            <a:r>
              <a:rPr lang="en-US" sz="1600" dirty="0" err="1"/>
              <a:t>cartservice</a:t>
            </a:r>
            <a:r>
              <a:rPr lang="en-US" sz="1600" dirty="0"/>
              <a:t>/controller/CartController.java: Refer project</a:t>
            </a:r>
          </a:p>
          <a:p>
            <a:r>
              <a:rPr lang="en-US" sz="1600" dirty="0"/>
              <a:t>Configure the Jackson Money Datatype module. Add a </a:t>
            </a:r>
            <a:r>
              <a:rPr lang="en-US" sz="1600" dirty="0" err="1"/>
              <a:t>WebConfig</a:t>
            </a:r>
            <a:r>
              <a:rPr lang="en-US" sz="1600" dirty="0"/>
              <a:t> class under </a:t>
            </a:r>
            <a:r>
              <a:rPr lang="en-US" sz="1600" dirty="0" err="1"/>
              <a:t>src</a:t>
            </a:r>
            <a:r>
              <a:rPr lang="en-US" sz="1600" dirty="0"/>
              <a:t>/main/java/com/okta/developer/</a:t>
            </a:r>
            <a:r>
              <a:rPr lang="en-US" sz="1600" dirty="0" err="1"/>
              <a:t>cartservice</a:t>
            </a:r>
            <a:r>
              <a:rPr lang="en-US" sz="1600" dirty="0"/>
              <a:t> Refer project</a:t>
            </a:r>
          </a:p>
          <a:p>
            <a:r>
              <a:rPr lang="en-US" sz="1600" dirty="0"/>
              <a:t>Edit </a:t>
            </a:r>
            <a:r>
              <a:rPr lang="en-US" sz="1600" dirty="0" err="1"/>
              <a:t>CartServiceApplication</a:t>
            </a:r>
            <a:r>
              <a:rPr lang="en-US" sz="1600" dirty="0"/>
              <a:t> and add @EnableEurekaClient</a:t>
            </a:r>
          </a:p>
          <a:p>
            <a:r>
              <a:rPr lang="en-US" sz="1600" dirty="0"/>
              <a:t>Rename </a:t>
            </a:r>
            <a:r>
              <a:rPr lang="en-US" sz="1600" dirty="0" err="1"/>
              <a:t>src</a:t>
            </a:r>
            <a:r>
              <a:rPr lang="en-US" sz="1600" dirty="0"/>
              <a:t>/main/resources/</a:t>
            </a:r>
            <a:r>
              <a:rPr lang="en-US" sz="1600" dirty="0" err="1"/>
              <a:t>application.propeties</a:t>
            </a:r>
            <a:r>
              <a:rPr lang="en-US" sz="1600" dirty="0"/>
              <a:t> to </a:t>
            </a:r>
            <a:r>
              <a:rPr lang="en-US" sz="1600" dirty="0" err="1"/>
              <a:t>application.yml</a:t>
            </a:r>
            <a:r>
              <a:rPr lang="en-US" sz="1600" dirty="0"/>
              <a:t> and add the following values</a:t>
            </a:r>
          </a:p>
          <a:p>
            <a:r>
              <a:rPr lang="en-IN" sz="1600" dirty="0"/>
              <a:t>Start the service</a:t>
            </a:r>
          </a:p>
          <a:p>
            <a:endParaRPr lang="en-IN" sz="1600" dirty="0"/>
          </a:p>
        </p:txBody>
      </p:sp>
    </p:spTree>
    <p:extLst>
      <p:ext uri="{BB962C8B-B14F-4D97-AF65-F5344CB8AC3E}">
        <p14:creationId xmlns:p14="http://schemas.microsoft.com/office/powerpoint/2010/main" val="3310142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F684-7412-F558-27A1-ECC43C83D97E}"/>
              </a:ext>
            </a:extLst>
          </p:cNvPr>
          <p:cNvSpPr>
            <a:spLocks noGrp="1"/>
          </p:cNvSpPr>
          <p:nvPr>
            <p:ph type="title"/>
          </p:nvPr>
        </p:nvSpPr>
        <p:spPr/>
        <p:txBody>
          <a:bodyPr/>
          <a:lstStyle/>
          <a:p>
            <a:r>
              <a:rPr lang="en-US" sz="4400" dirty="0"/>
              <a:t>Pattern 2: Token Relay To Service</a:t>
            </a:r>
            <a:endParaRPr lang="en-IN" dirty="0"/>
          </a:p>
        </p:txBody>
      </p:sp>
      <p:sp>
        <p:nvSpPr>
          <p:cNvPr id="3" name="Content Placeholder 2">
            <a:extLst>
              <a:ext uri="{FF2B5EF4-FFF2-40B4-BE49-F238E27FC236}">
                <a16:creationId xmlns:a16="http://schemas.microsoft.com/office/drawing/2014/main" id="{D98D26FD-B7B3-4034-7F1A-F21560D43368}"/>
              </a:ext>
            </a:extLst>
          </p:cNvPr>
          <p:cNvSpPr>
            <a:spLocks noGrp="1"/>
          </p:cNvSpPr>
          <p:nvPr>
            <p:ph idx="1"/>
          </p:nvPr>
        </p:nvSpPr>
        <p:spPr/>
        <p:txBody>
          <a:bodyPr>
            <a:noAutofit/>
          </a:bodyPr>
          <a:lstStyle/>
          <a:p>
            <a:r>
              <a:rPr lang="en-US" sz="1600" dirty="0"/>
              <a:t>Route the REST API Through Spring Cloud Gateway</a:t>
            </a:r>
          </a:p>
          <a:p>
            <a:r>
              <a:rPr lang="en-US" sz="1600" dirty="0"/>
              <a:t>Go to the </a:t>
            </a:r>
            <a:r>
              <a:rPr lang="en-US" sz="1600" dirty="0" err="1"/>
              <a:t>api</a:t>
            </a:r>
            <a:r>
              <a:rPr lang="en-US" sz="1600" dirty="0"/>
              <a:t>-gateway project and add a route for the cart service, edit </a:t>
            </a:r>
            <a:r>
              <a:rPr lang="en-US" sz="1600" dirty="0" err="1"/>
              <a:t>SpringCloudGatewayApplication</a:t>
            </a:r>
            <a:endParaRPr lang="en-US" sz="1600" dirty="0"/>
          </a:p>
          <a:p>
            <a:pPr marL="457200" lvl="1" indent="0">
              <a:buNone/>
            </a:pPr>
            <a:r>
              <a:rPr lang="en-US" sz="1200" dirty="0"/>
              <a:t>@Bean</a:t>
            </a:r>
          </a:p>
          <a:p>
            <a:pPr marL="457200" lvl="1" indent="0">
              <a:buNone/>
            </a:pPr>
            <a:r>
              <a:rPr lang="en-US" sz="1200" dirty="0"/>
              <a:t>    public </a:t>
            </a:r>
            <a:r>
              <a:rPr lang="en-US" sz="1200" dirty="0" err="1"/>
              <a:t>RouteLocator</a:t>
            </a:r>
            <a:r>
              <a:rPr lang="en-US" sz="1200" dirty="0"/>
              <a:t> </a:t>
            </a:r>
            <a:r>
              <a:rPr lang="en-US" sz="1200" dirty="0" err="1"/>
              <a:t>routeLocator</a:t>
            </a:r>
            <a:r>
              <a:rPr lang="en-US" sz="1200" dirty="0"/>
              <a:t>(</a:t>
            </a:r>
            <a:r>
              <a:rPr lang="en-US" sz="1200" dirty="0" err="1"/>
              <a:t>RouteLocatorBuilder</a:t>
            </a:r>
            <a:r>
              <a:rPr lang="en-US" sz="1200" dirty="0"/>
              <a:t> builder, </a:t>
            </a:r>
            <a:r>
              <a:rPr lang="en-US" sz="1200" dirty="0" err="1"/>
              <a:t>TokenRelayGatewayFilterFactory</a:t>
            </a:r>
            <a:r>
              <a:rPr lang="en-US" sz="1200" dirty="0"/>
              <a:t> </a:t>
            </a:r>
            <a:r>
              <a:rPr lang="en-US" sz="1200" dirty="0" err="1"/>
              <a:t>filterFactory</a:t>
            </a:r>
            <a:r>
              <a:rPr lang="en-US" sz="1200" dirty="0"/>
              <a:t>) {</a:t>
            </a:r>
          </a:p>
          <a:p>
            <a:pPr marL="457200" lvl="1" indent="0">
              <a:buNone/>
            </a:pPr>
            <a:r>
              <a:rPr lang="en-US" sz="1200" dirty="0"/>
              <a:t>        return </a:t>
            </a:r>
            <a:r>
              <a:rPr lang="en-US" sz="1200" dirty="0" err="1"/>
              <a:t>builder.routes</a:t>
            </a:r>
            <a:r>
              <a:rPr lang="en-US" sz="1200" dirty="0"/>
              <a:t>()</a:t>
            </a:r>
          </a:p>
          <a:p>
            <a:pPr marL="457200" lvl="1" indent="0">
              <a:buNone/>
            </a:pPr>
            <a:r>
              <a:rPr lang="en-US" sz="1200" dirty="0"/>
              <a:t>                .route("cart", r -&gt; </a:t>
            </a:r>
            <a:r>
              <a:rPr lang="en-US" sz="1200" dirty="0" err="1"/>
              <a:t>r.path</a:t>
            </a:r>
            <a:r>
              <a:rPr lang="en-US" sz="1200" dirty="0"/>
              <a:t>("/cart/**")</a:t>
            </a:r>
          </a:p>
          <a:p>
            <a:pPr marL="457200" lvl="1" indent="0">
              <a:buNone/>
            </a:pPr>
            <a:r>
              <a:rPr lang="en-US" sz="1200" dirty="0"/>
              <a:t>                        .filters(f -&gt; </a:t>
            </a:r>
            <a:r>
              <a:rPr lang="en-US" sz="1200" dirty="0" err="1"/>
              <a:t>f.filter</a:t>
            </a:r>
            <a:r>
              <a:rPr lang="en-US" sz="1200" dirty="0"/>
              <a:t>(</a:t>
            </a:r>
            <a:r>
              <a:rPr lang="en-US" sz="1200" dirty="0" err="1"/>
              <a:t>filterFactory.apply</a:t>
            </a:r>
            <a:r>
              <a:rPr lang="en-US" sz="1200" dirty="0"/>
              <a:t>()))</a:t>
            </a:r>
          </a:p>
          <a:p>
            <a:pPr marL="457200" lvl="1" indent="0">
              <a:buNone/>
            </a:pPr>
            <a:r>
              <a:rPr lang="en-US" sz="1200" dirty="0"/>
              <a:t>                        .</a:t>
            </a:r>
            <a:r>
              <a:rPr lang="en-US" sz="1200" dirty="0" err="1"/>
              <a:t>uri</a:t>
            </a:r>
            <a:r>
              <a:rPr lang="en-US" sz="1200" dirty="0"/>
              <a:t>("</a:t>
            </a:r>
            <a:r>
              <a:rPr lang="en-US" sz="1200" dirty="0" err="1"/>
              <a:t>lb</a:t>
            </a:r>
            <a:r>
              <a:rPr lang="en-US" sz="1200" dirty="0"/>
              <a:t>://cart"))</a:t>
            </a:r>
          </a:p>
          <a:p>
            <a:pPr marL="457200" lvl="1" indent="0">
              <a:buNone/>
            </a:pPr>
            <a:r>
              <a:rPr lang="en-US" sz="1200" dirty="0"/>
              <a:t>                .build();</a:t>
            </a:r>
          </a:p>
          <a:p>
            <a:pPr marL="457200" lvl="1" indent="0">
              <a:buNone/>
            </a:pPr>
            <a:r>
              <a:rPr lang="en-US" sz="1200" dirty="0"/>
              <a:t>    }</a:t>
            </a:r>
          </a:p>
          <a:p>
            <a:r>
              <a:rPr lang="en-US" sz="1600" dirty="0" err="1"/>
              <a:t>TokenRelayGatewayFilterFactory</a:t>
            </a:r>
            <a:r>
              <a:rPr lang="en-US" sz="1600" dirty="0"/>
              <a:t> will find the </a:t>
            </a:r>
            <a:r>
              <a:rPr lang="en-US" sz="1600" dirty="0" err="1"/>
              <a:t>accessToken</a:t>
            </a:r>
            <a:r>
              <a:rPr lang="en-US" sz="1600" dirty="0"/>
              <a:t> from the registered OAuth2 client and include it in the outbound cart request.</a:t>
            </a:r>
          </a:p>
          <a:p>
            <a:r>
              <a:rPr lang="en-US" sz="1600" dirty="0"/>
              <a:t>Restart the gateway with:</a:t>
            </a:r>
          </a:p>
          <a:p>
            <a:pPr marL="457200" lvl="1" indent="0">
              <a:buNone/>
            </a:pPr>
            <a:r>
              <a:rPr lang="en-IN" sz="1200" dirty="0"/>
              <a:t>OKTA_OAUTH2_ISSUER={</a:t>
            </a:r>
            <a:r>
              <a:rPr lang="en-IN" sz="1200" dirty="0" err="1"/>
              <a:t>yourOktaIssuer</a:t>
            </a:r>
            <a:r>
              <a:rPr lang="en-IN" sz="1200" dirty="0"/>
              <a:t>} \</a:t>
            </a:r>
          </a:p>
          <a:p>
            <a:pPr marL="457200" lvl="1" indent="0">
              <a:buNone/>
            </a:pPr>
            <a:r>
              <a:rPr lang="en-IN" sz="1200" dirty="0"/>
              <a:t>OKTA_OAUTH2_CLIENT_ID={</a:t>
            </a:r>
            <a:r>
              <a:rPr lang="en-IN" sz="1200" dirty="0" err="1"/>
              <a:t>clientId</a:t>
            </a:r>
            <a:r>
              <a:rPr lang="en-IN" sz="1200" dirty="0"/>
              <a:t>} \</a:t>
            </a:r>
          </a:p>
          <a:p>
            <a:pPr marL="457200" lvl="1" indent="0">
              <a:buNone/>
            </a:pPr>
            <a:r>
              <a:rPr lang="en-IN" sz="1200" dirty="0"/>
              <a:t>OKTA_OAUTH2_CLIENT_SECRET={</a:t>
            </a:r>
            <a:r>
              <a:rPr lang="en-IN" sz="1200" dirty="0" err="1"/>
              <a:t>clientSecret</a:t>
            </a:r>
            <a:r>
              <a:rPr lang="en-IN" sz="1200" dirty="0"/>
              <a:t>} \</a:t>
            </a:r>
          </a:p>
          <a:p>
            <a:pPr marL="457200" lvl="1" indent="0">
              <a:buNone/>
            </a:pPr>
            <a:r>
              <a:rPr lang="en-IN" sz="1200" dirty="0"/>
              <a:t>./</a:t>
            </a:r>
            <a:r>
              <a:rPr lang="en-IN" sz="1200" dirty="0" err="1"/>
              <a:t>mvnw</a:t>
            </a:r>
            <a:r>
              <a:rPr lang="en-IN" sz="1200" dirty="0"/>
              <a:t> </a:t>
            </a:r>
            <a:r>
              <a:rPr lang="en-IN" sz="1200" dirty="0" err="1"/>
              <a:t>spring-boot:run</a:t>
            </a:r>
            <a:endParaRPr lang="en-IN" sz="1200" dirty="0"/>
          </a:p>
          <a:p>
            <a:r>
              <a:rPr lang="en-US" sz="1600" dirty="0"/>
              <a:t>Go to http://localhost:8080/greeting and copy the </a:t>
            </a:r>
            <a:r>
              <a:rPr lang="en-US" sz="1600" dirty="0" err="1"/>
              <a:t>accessToken</a:t>
            </a:r>
            <a:r>
              <a:rPr lang="en-US" sz="1600" dirty="0"/>
              <a:t>. Then use the </a:t>
            </a:r>
            <a:r>
              <a:rPr lang="en-US" sz="1600" dirty="0" err="1"/>
              <a:t>accessToken</a:t>
            </a:r>
            <a:r>
              <a:rPr lang="en-US" sz="1600" dirty="0"/>
              <a:t> to make requests to the cart API through the gateway.</a:t>
            </a:r>
            <a:endParaRPr lang="en-IN" sz="1600" dirty="0"/>
          </a:p>
        </p:txBody>
      </p:sp>
    </p:spTree>
    <p:extLst>
      <p:ext uri="{BB962C8B-B14F-4D97-AF65-F5344CB8AC3E}">
        <p14:creationId xmlns:p14="http://schemas.microsoft.com/office/powerpoint/2010/main" val="16857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F684-7412-F558-27A1-ECC43C83D97E}"/>
              </a:ext>
            </a:extLst>
          </p:cNvPr>
          <p:cNvSpPr>
            <a:spLocks noGrp="1"/>
          </p:cNvSpPr>
          <p:nvPr>
            <p:ph type="title"/>
          </p:nvPr>
        </p:nvSpPr>
        <p:spPr/>
        <p:txBody>
          <a:bodyPr>
            <a:normAutofit/>
          </a:bodyPr>
          <a:lstStyle/>
          <a:p>
            <a:r>
              <a:rPr lang="en-US" sz="4000" dirty="0"/>
              <a:t>Pattern 3: Service-to-Service Client Credentials Grant</a:t>
            </a:r>
            <a:endParaRPr lang="en-IN" sz="4000" dirty="0"/>
          </a:p>
        </p:txBody>
      </p:sp>
      <p:sp>
        <p:nvSpPr>
          <p:cNvPr id="3" name="Content Placeholder 2">
            <a:extLst>
              <a:ext uri="{FF2B5EF4-FFF2-40B4-BE49-F238E27FC236}">
                <a16:creationId xmlns:a16="http://schemas.microsoft.com/office/drawing/2014/main" id="{D98D26FD-B7B3-4034-7F1A-F21560D43368}"/>
              </a:ext>
            </a:extLst>
          </p:cNvPr>
          <p:cNvSpPr>
            <a:spLocks noGrp="1"/>
          </p:cNvSpPr>
          <p:nvPr>
            <p:ph idx="1"/>
          </p:nvPr>
        </p:nvSpPr>
        <p:spPr/>
        <p:txBody>
          <a:bodyPr>
            <a:noAutofit/>
          </a:bodyPr>
          <a:lstStyle/>
          <a:p>
            <a:r>
              <a:rPr lang="en-US" sz="1600" dirty="0"/>
              <a:t>In this authorization pattern, the application requests an access token using only its own client credentials. </a:t>
            </a:r>
          </a:p>
          <a:p>
            <a:r>
              <a:rPr lang="en-US" sz="1600" dirty="0"/>
              <a:t>This flow is suitable for machine-to-machine (M2M) or service-to-service authorizations.</a:t>
            </a:r>
          </a:p>
          <a:p>
            <a:endParaRPr lang="en-IN" sz="1600" dirty="0"/>
          </a:p>
        </p:txBody>
      </p:sp>
      <p:pic>
        <p:nvPicPr>
          <p:cNvPr id="10242" name="Picture 2">
            <a:extLst>
              <a:ext uri="{FF2B5EF4-FFF2-40B4-BE49-F238E27FC236}">
                <a16:creationId xmlns:a16="http://schemas.microsoft.com/office/drawing/2014/main" id="{B0AAE4E8-8BE5-326A-7BEF-12FDDC9A1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495" y="2563199"/>
            <a:ext cx="6651812" cy="392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922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F684-7412-F558-27A1-ECC43C83D97E}"/>
              </a:ext>
            </a:extLst>
          </p:cNvPr>
          <p:cNvSpPr>
            <a:spLocks noGrp="1"/>
          </p:cNvSpPr>
          <p:nvPr>
            <p:ph type="title"/>
          </p:nvPr>
        </p:nvSpPr>
        <p:spPr/>
        <p:txBody>
          <a:bodyPr>
            <a:normAutofit/>
          </a:bodyPr>
          <a:lstStyle/>
          <a:p>
            <a:r>
              <a:rPr lang="en-US" sz="4000" dirty="0"/>
              <a:t>Pattern 3: Service-to-Service Client Credentials Grant</a:t>
            </a:r>
            <a:endParaRPr lang="en-IN" sz="4000" dirty="0"/>
          </a:p>
        </p:txBody>
      </p:sp>
      <p:sp>
        <p:nvSpPr>
          <p:cNvPr id="3" name="Content Placeholder 2">
            <a:extLst>
              <a:ext uri="{FF2B5EF4-FFF2-40B4-BE49-F238E27FC236}">
                <a16:creationId xmlns:a16="http://schemas.microsoft.com/office/drawing/2014/main" id="{D98D26FD-B7B3-4034-7F1A-F21560D43368}"/>
              </a:ext>
            </a:extLst>
          </p:cNvPr>
          <p:cNvSpPr>
            <a:spLocks noGrp="1"/>
          </p:cNvSpPr>
          <p:nvPr>
            <p:ph idx="1"/>
          </p:nvPr>
        </p:nvSpPr>
        <p:spPr/>
        <p:txBody>
          <a:bodyPr>
            <a:noAutofit/>
          </a:bodyPr>
          <a:lstStyle/>
          <a:p>
            <a:r>
              <a:rPr lang="en-US" sz="1600" dirty="0"/>
              <a:t>Create a Microservice</a:t>
            </a:r>
          </a:p>
          <a:p>
            <a:r>
              <a:rPr lang="en-US" sz="1600" dirty="0"/>
              <a:t>For service-to-service authorization, create a pricing Spring Boot service with Spring </a:t>
            </a:r>
            <a:r>
              <a:rPr lang="en-US" sz="1600" dirty="0" err="1"/>
              <a:t>Initializr</a:t>
            </a:r>
            <a:endParaRPr lang="en-US" sz="1600" dirty="0"/>
          </a:p>
          <a:p>
            <a:r>
              <a:rPr lang="en-IN" sz="1600" dirty="0"/>
              <a:t>pricing-service</a:t>
            </a:r>
          </a:p>
          <a:p>
            <a:r>
              <a:rPr lang="en-US" sz="1600" dirty="0"/>
              <a:t>Edit pom.xml and add Jackson Datatype Money dependency again.</a:t>
            </a:r>
          </a:p>
          <a:p>
            <a:pPr marL="457200" lvl="1" indent="0">
              <a:buNone/>
            </a:pPr>
            <a:r>
              <a:rPr lang="en-IN" sz="1200" dirty="0"/>
              <a:t>&lt;dependency&gt;</a:t>
            </a:r>
          </a:p>
          <a:p>
            <a:pPr marL="457200" lvl="1" indent="0">
              <a:buNone/>
            </a:pPr>
            <a:r>
              <a:rPr lang="en-IN" sz="1200" dirty="0"/>
              <a:t>  &lt;</a:t>
            </a:r>
            <a:r>
              <a:rPr lang="en-IN" sz="1200" dirty="0" err="1"/>
              <a:t>groupId</a:t>
            </a:r>
            <a:r>
              <a:rPr lang="en-IN" sz="1200" dirty="0"/>
              <a:t>&gt;</a:t>
            </a:r>
            <a:r>
              <a:rPr lang="en-IN" sz="1200" dirty="0" err="1"/>
              <a:t>org.zalando</a:t>
            </a:r>
            <a:r>
              <a:rPr lang="en-IN" sz="1200" dirty="0"/>
              <a:t>&lt;/</a:t>
            </a:r>
            <a:r>
              <a:rPr lang="en-IN" sz="1200" dirty="0" err="1"/>
              <a:t>groupId</a:t>
            </a:r>
            <a:r>
              <a:rPr lang="en-IN" sz="1200" dirty="0"/>
              <a:t>&gt;</a:t>
            </a:r>
          </a:p>
          <a:p>
            <a:pPr marL="457200" lvl="1" indent="0">
              <a:buNone/>
            </a:pPr>
            <a:r>
              <a:rPr lang="en-IN" sz="1200" dirty="0"/>
              <a:t>  &lt;</a:t>
            </a:r>
            <a:r>
              <a:rPr lang="en-IN" sz="1200" dirty="0" err="1"/>
              <a:t>artifactId</a:t>
            </a:r>
            <a:r>
              <a:rPr lang="en-IN" sz="1200" dirty="0"/>
              <a:t>&gt;</a:t>
            </a:r>
            <a:r>
              <a:rPr lang="en-IN" sz="1200" dirty="0" err="1"/>
              <a:t>jackson</a:t>
            </a:r>
            <a:r>
              <a:rPr lang="en-IN" sz="1200" dirty="0"/>
              <a:t>-datatype-money&lt;/</a:t>
            </a:r>
            <a:r>
              <a:rPr lang="en-IN" sz="1200" dirty="0" err="1"/>
              <a:t>artifactId</a:t>
            </a:r>
            <a:r>
              <a:rPr lang="en-IN" sz="1200" dirty="0"/>
              <a:t>&gt;</a:t>
            </a:r>
          </a:p>
          <a:p>
            <a:pPr marL="457200" lvl="1" indent="0">
              <a:buNone/>
            </a:pPr>
            <a:r>
              <a:rPr lang="en-IN" sz="1200" dirty="0"/>
              <a:t>  &lt;version&gt;1.1.1&lt;/version&gt;</a:t>
            </a:r>
          </a:p>
          <a:p>
            <a:pPr marL="457200" lvl="1" indent="0">
              <a:buNone/>
            </a:pPr>
            <a:r>
              <a:rPr lang="en-IN" sz="1200" dirty="0"/>
              <a:t>&lt;/dependency&gt;</a:t>
            </a:r>
          </a:p>
          <a:p>
            <a:r>
              <a:rPr lang="en-IN" sz="1600" dirty="0"/>
              <a:t>Create the </a:t>
            </a:r>
            <a:r>
              <a:rPr lang="en-IN" sz="1600" dirty="0" err="1"/>
              <a:t>src</a:t>
            </a:r>
            <a:r>
              <a:rPr lang="en-IN" sz="1600" dirty="0"/>
              <a:t>/main/java/com/okta/developer/pricing/model/Cart.java and </a:t>
            </a:r>
            <a:r>
              <a:rPr lang="en-IN" sz="1600" dirty="0" err="1"/>
              <a:t>src</a:t>
            </a:r>
            <a:r>
              <a:rPr lang="en-IN" sz="1600" dirty="0"/>
              <a:t>/main/java/com/okta/developer/pricing/model/LineItem.java model classes</a:t>
            </a:r>
          </a:p>
          <a:p>
            <a:r>
              <a:rPr lang="en-IN" sz="1600" dirty="0"/>
              <a:t>Create the </a:t>
            </a:r>
            <a:r>
              <a:rPr lang="en-IN" sz="1600" dirty="0" err="1"/>
              <a:t>src</a:t>
            </a:r>
            <a:r>
              <a:rPr lang="en-IN" sz="1600" dirty="0"/>
              <a:t>/main/java/com/okta/developer/pricing/service/PricingService.java interface and a </a:t>
            </a:r>
            <a:r>
              <a:rPr lang="en-IN" sz="1600" dirty="0" err="1"/>
              <a:t>src</a:t>
            </a:r>
            <a:r>
              <a:rPr lang="en-IN" sz="1600" dirty="0"/>
              <a:t>/main/java/com/okta/developer/pricing/service/</a:t>
            </a:r>
            <a:r>
              <a:rPr lang="en-IN" sz="1600" dirty="0" err="1"/>
              <a:t>DefaultPricingService</a:t>
            </a:r>
            <a:r>
              <a:rPr lang="en-IN" sz="1600" dirty="0"/>
              <a:t> implementation to calculate prices for the </a:t>
            </a:r>
            <a:r>
              <a:rPr lang="en-IN" sz="1600" dirty="0" err="1"/>
              <a:t>LineItem</a:t>
            </a:r>
            <a:endParaRPr lang="en-IN" sz="1600" dirty="0"/>
          </a:p>
          <a:p>
            <a:r>
              <a:rPr lang="en-US" sz="1600" dirty="0"/>
              <a:t>Create a </a:t>
            </a:r>
            <a:r>
              <a:rPr lang="en-US" sz="1600" dirty="0" err="1"/>
              <a:t>PricingController</a:t>
            </a:r>
            <a:r>
              <a:rPr lang="en-US" sz="1600" dirty="0"/>
              <a:t> to handle the pricing request. Add the class </a:t>
            </a:r>
            <a:r>
              <a:rPr lang="en-US" sz="1600" dirty="0" err="1"/>
              <a:t>src</a:t>
            </a:r>
            <a:r>
              <a:rPr lang="en-US" sz="1600" dirty="0"/>
              <a:t>/main/java/com/okta/developer/pricing/controller/PricingController.java</a:t>
            </a:r>
          </a:p>
          <a:p>
            <a:r>
              <a:rPr lang="en-US" sz="1600" dirty="0"/>
              <a:t>Configure the Jackson Money Module in a </a:t>
            </a:r>
            <a:r>
              <a:rPr lang="en-US" sz="1600" dirty="0" err="1"/>
              <a:t>src</a:t>
            </a:r>
            <a:r>
              <a:rPr lang="en-US" sz="1600" dirty="0"/>
              <a:t>/main/java/com/okta/developer/pricing/WebConfig.java class</a:t>
            </a:r>
            <a:endParaRPr lang="en-IN" sz="1600" dirty="0"/>
          </a:p>
        </p:txBody>
      </p:sp>
    </p:spTree>
    <p:extLst>
      <p:ext uri="{BB962C8B-B14F-4D97-AF65-F5344CB8AC3E}">
        <p14:creationId xmlns:p14="http://schemas.microsoft.com/office/powerpoint/2010/main" val="2368710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F684-7412-F558-27A1-ECC43C83D97E}"/>
              </a:ext>
            </a:extLst>
          </p:cNvPr>
          <p:cNvSpPr>
            <a:spLocks noGrp="1"/>
          </p:cNvSpPr>
          <p:nvPr>
            <p:ph type="title"/>
          </p:nvPr>
        </p:nvSpPr>
        <p:spPr/>
        <p:txBody>
          <a:bodyPr>
            <a:normAutofit/>
          </a:bodyPr>
          <a:lstStyle/>
          <a:p>
            <a:r>
              <a:rPr lang="en-US" sz="4000" dirty="0"/>
              <a:t>Pattern 3: Service-to-Service Client Credentials Grant</a:t>
            </a:r>
            <a:endParaRPr lang="en-IN" sz="4000" dirty="0"/>
          </a:p>
        </p:txBody>
      </p:sp>
      <p:sp>
        <p:nvSpPr>
          <p:cNvPr id="3" name="Content Placeholder 2">
            <a:extLst>
              <a:ext uri="{FF2B5EF4-FFF2-40B4-BE49-F238E27FC236}">
                <a16:creationId xmlns:a16="http://schemas.microsoft.com/office/drawing/2014/main" id="{D98D26FD-B7B3-4034-7F1A-F21560D43368}"/>
              </a:ext>
            </a:extLst>
          </p:cNvPr>
          <p:cNvSpPr>
            <a:spLocks noGrp="1"/>
          </p:cNvSpPr>
          <p:nvPr>
            <p:ph idx="1"/>
          </p:nvPr>
        </p:nvSpPr>
        <p:spPr/>
        <p:txBody>
          <a:bodyPr>
            <a:noAutofit/>
          </a:bodyPr>
          <a:lstStyle/>
          <a:p>
            <a:r>
              <a:rPr lang="en-US" sz="1600" dirty="0"/>
              <a:t>Secure the Micro Service Using OAuth 2.0 Scopes</a:t>
            </a:r>
          </a:p>
          <a:p>
            <a:pPr lvl="1"/>
            <a:r>
              <a:rPr lang="en-US" sz="1600" dirty="0"/>
              <a:t>Protect the pricing endpoint by requiring a custom scope pricing in the </a:t>
            </a:r>
            <a:r>
              <a:rPr lang="en-US" sz="1600" dirty="0" err="1"/>
              <a:t>accessToken</a:t>
            </a:r>
            <a:r>
              <a:rPr lang="en-US" sz="1600" dirty="0"/>
              <a:t>. </a:t>
            </a:r>
          </a:p>
          <a:p>
            <a:pPr lvl="1"/>
            <a:r>
              <a:rPr lang="en-US" sz="1600" dirty="0"/>
              <a:t>One way to do it is with </a:t>
            </a:r>
            <a:r>
              <a:rPr lang="en-US" sz="1600" dirty="0" err="1"/>
              <a:t>HttpSecurity</a:t>
            </a:r>
            <a:r>
              <a:rPr lang="en-US" sz="1600" dirty="0"/>
              <a:t> configuration. </a:t>
            </a:r>
          </a:p>
          <a:p>
            <a:pPr lvl="1"/>
            <a:r>
              <a:rPr lang="en-US" sz="1600" dirty="0"/>
              <a:t>Add a </a:t>
            </a:r>
            <a:r>
              <a:rPr lang="en-US" sz="1600" dirty="0" err="1"/>
              <a:t>src</a:t>
            </a:r>
            <a:r>
              <a:rPr lang="en-US" sz="1600" dirty="0"/>
              <a:t>/main/java/com/okta/developer/pricing/WebSecurity.java class with the following : Refer project</a:t>
            </a:r>
          </a:p>
          <a:p>
            <a:pPr lvl="1"/>
            <a:r>
              <a:rPr lang="en-US" sz="1600" dirty="0"/>
              <a:t>Add @EnableEurekaClient to </a:t>
            </a:r>
            <a:r>
              <a:rPr lang="en-US" sz="1600" dirty="0" err="1"/>
              <a:t>PricingServiceApplication</a:t>
            </a:r>
            <a:endParaRPr lang="en-US" sz="1600" dirty="0"/>
          </a:p>
          <a:p>
            <a:pPr lvl="1"/>
            <a:r>
              <a:rPr lang="en-US" sz="1600" dirty="0"/>
              <a:t>Rename </a:t>
            </a:r>
            <a:r>
              <a:rPr lang="en-US" sz="1600" dirty="0" err="1"/>
              <a:t>src</a:t>
            </a:r>
            <a:r>
              <a:rPr lang="en-US" sz="1600" dirty="0"/>
              <a:t>/main/resources/</a:t>
            </a:r>
            <a:r>
              <a:rPr lang="en-US" sz="1600" dirty="0" err="1"/>
              <a:t>application.properties</a:t>
            </a:r>
            <a:r>
              <a:rPr lang="en-US" sz="1600" dirty="0"/>
              <a:t> to </a:t>
            </a:r>
            <a:r>
              <a:rPr lang="en-US" sz="1600" dirty="0" err="1"/>
              <a:t>application.yml</a:t>
            </a:r>
            <a:r>
              <a:rPr lang="en-US" sz="1600" dirty="0"/>
              <a:t> and add the following: Refer project</a:t>
            </a:r>
          </a:p>
          <a:p>
            <a:pPr lvl="1"/>
            <a:r>
              <a:rPr lang="en-US" sz="1600" dirty="0"/>
              <a:t>Start  the service</a:t>
            </a:r>
          </a:p>
          <a:p>
            <a:pPr lvl="1"/>
            <a:r>
              <a:rPr lang="en-US" sz="1600" dirty="0"/>
              <a:t>Let’s try the pricing API without an </a:t>
            </a:r>
            <a:r>
              <a:rPr lang="en-US" sz="1600" dirty="0" err="1"/>
              <a:t>accessToken</a:t>
            </a:r>
            <a:endParaRPr lang="en-US" sz="1600" dirty="0"/>
          </a:p>
          <a:p>
            <a:pPr lvl="2"/>
            <a:r>
              <a:rPr lang="en-US" sz="1600" dirty="0"/>
              <a:t> </a:t>
            </a:r>
            <a:r>
              <a:rPr lang="en-US" sz="1600" dirty="0">
                <a:hlinkClick r:id="rId2"/>
              </a:rPr>
              <a:t>http://localhost:8082/pricing/price</a:t>
            </a:r>
            <a:endParaRPr lang="en-US" sz="1600" dirty="0"/>
          </a:p>
          <a:p>
            <a:pPr lvl="1"/>
            <a:r>
              <a:rPr lang="en-US" sz="1600" dirty="0"/>
              <a:t>With the -v verbose flag, you should see the request is rejected with 401 (Unauthorized)</a:t>
            </a:r>
          </a:p>
        </p:txBody>
      </p:sp>
    </p:spTree>
    <p:extLst>
      <p:ext uri="{BB962C8B-B14F-4D97-AF65-F5344CB8AC3E}">
        <p14:creationId xmlns:p14="http://schemas.microsoft.com/office/powerpoint/2010/main" val="2679057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F684-7412-F558-27A1-ECC43C83D97E}"/>
              </a:ext>
            </a:extLst>
          </p:cNvPr>
          <p:cNvSpPr>
            <a:spLocks noGrp="1"/>
          </p:cNvSpPr>
          <p:nvPr>
            <p:ph type="title"/>
          </p:nvPr>
        </p:nvSpPr>
        <p:spPr/>
        <p:txBody>
          <a:bodyPr>
            <a:normAutofit/>
          </a:bodyPr>
          <a:lstStyle/>
          <a:p>
            <a:r>
              <a:rPr lang="en-US" sz="4000" dirty="0"/>
              <a:t>Pattern 3: Service-to-Service Client Credentials Grant</a:t>
            </a:r>
            <a:endParaRPr lang="en-IN" sz="4000" dirty="0"/>
          </a:p>
        </p:txBody>
      </p:sp>
      <p:sp>
        <p:nvSpPr>
          <p:cNvPr id="3" name="Content Placeholder 2">
            <a:extLst>
              <a:ext uri="{FF2B5EF4-FFF2-40B4-BE49-F238E27FC236}">
                <a16:creationId xmlns:a16="http://schemas.microsoft.com/office/drawing/2014/main" id="{D98D26FD-B7B3-4034-7F1A-F21560D43368}"/>
              </a:ext>
            </a:extLst>
          </p:cNvPr>
          <p:cNvSpPr>
            <a:spLocks noGrp="1"/>
          </p:cNvSpPr>
          <p:nvPr>
            <p:ph idx="1"/>
          </p:nvPr>
        </p:nvSpPr>
        <p:spPr/>
        <p:txBody>
          <a:bodyPr>
            <a:noAutofit/>
          </a:bodyPr>
          <a:lstStyle/>
          <a:p>
            <a:pPr marL="0" indent="0">
              <a:buNone/>
            </a:pPr>
            <a:r>
              <a:rPr lang="en-US" sz="1600" dirty="0"/>
              <a:t>Update the REST API to Call the Microservice</a:t>
            </a:r>
          </a:p>
          <a:p>
            <a:r>
              <a:rPr lang="en-US" sz="1600" dirty="0"/>
              <a:t>Now we are going to configure cart-service to use the client credentials grant flow to request pricing.</a:t>
            </a:r>
          </a:p>
          <a:p>
            <a:r>
              <a:rPr lang="en-US" sz="1600" dirty="0"/>
              <a:t>First create a new authorization client in Okta.</a:t>
            </a:r>
          </a:p>
          <a:p>
            <a:pPr lvl="1"/>
            <a:r>
              <a:rPr lang="en-US" sz="1200" dirty="0"/>
              <a:t>From the Applications page, choose Add Application</a:t>
            </a:r>
          </a:p>
          <a:p>
            <a:pPr lvl="1"/>
            <a:r>
              <a:rPr lang="en-US" sz="1200" dirty="0"/>
              <a:t>On the Create New Application page, select Service</a:t>
            </a:r>
          </a:p>
          <a:p>
            <a:pPr lvl="1"/>
            <a:r>
              <a:rPr lang="en-US" sz="1200" dirty="0"/>
              <a:t>Name your app Cart Service and click Done</a:t>
            </a:r>
          </a:p>
          <a:p>
            <a:r>
              <a:rPr lang="en-US" sz="1600" dirty="0"/>
              <a:t>Copy the new client ID, and client secret.</a:t>
            </a:r>
          </a:p>
          <a:p>
            <a:r>
              <a:rPr lang="en-US" sz="1600" dirty="0"/>
              <a:t>Create a custom scope to restrict what the </a:t>
            </a:r>
            <a:r>
              <a:rPr lang="en-US" sz="1600" b="1" dirty="0"/>
              <a:t>cart-service</a:t>
            </a:r>
            <a:r>
              <a:rPr lang="en-US" sz="1600" dirty="0"/>
              <a:t> </a:t>
            </a:r>
            <a:r>
              <a:rPr lang="en-US" sz="1600" dirty="0" err="1"/>
              <a:t>accessToken</a:t>
            </a:r>
            <a:r>
              <a:rPr lang="en-US" sz="1600" dirty="0"/>
              <a:t> can access. </a:t>
            </a:r>
          </a:p>
          <a:p>
            <a:r>
              <a:rPr lang="en-US" sz="1600" dirty="0"/>
              <a:t>From the menu bar select </a:t>
            </a:r>
            <a:r>
              <a:rPr lang="en-US" sz="1600" b="1" dirty="0"/>
              <a:t>API -&gt; Authorization Servers</a:t>
            </a:r>
            <a:r>
              <a:rPr lang="en-US" sz="1600" dirty="0"/>
              <a:t>. Edit the authorization server by clicking on the edit pencil, then click </a:t>
            </a:r>
            <a:r>
              <a:rPr lang="en-US" sz="1600" b="1" dirty="0"/>
              <a:t>Scopes -&gt; Add Scope</a:t>
            </a:r>
            <a:r>
              <a:rPr lang="en-US" sz="1600" dirty="0"/>
              <a:t>. </a:t>
            </a:r>
          </a:p>
          <a:p>
            <a:r>
              <a:rPr lang="en-US" sz="1600" dirty="0"/>
              <a:t>Fill out the name field with </a:t>
            </a:r>
            <a:r>
              <a:rPr lang="en-US" sz="1600" b="1" dirty="0"/>
              <a:t>pricing</a:t>
            </a:r>
            <a:r>
              <a:rPr lang="en-US" sz="1600" dirty="0"/>
              <a:t> and press Create.</a:t>
            </a:r>
          </a:p>
        </p:txBody>
      </p:sp>
      <p:pic>
        <p:nvPicPr>
          <p:cNvPr id="5" name="Picture 4">
            <a:extLst>
              <a:ext uri="{FF2B5EF4-FFF2-40B4-BE49-F238E27FC236}">
                <a16:creationId xmlns:a16="http://schemas.microsoft.com/office/drawing/2014/main" id="{66376589-090A-540B-E806-071A97C7B1D5}"/>
              </a:ext>
            </a:extLst>
          </p:cNvPr>
          <p:cNvPicPr>
            <a:picLocks noChangeAspect="1"/>
          </p:cNvPicPr>
          <p:nvPr/>
        </p:nvPicPr>
        <p:blipFill>
          <a:blip r:embed="rId2"/>
          <a:stretch>
            <a:fillRect/>
          </a:stretch>
        </p:blipFill>
        <p:spPr>
          <a:xfrm>
            <a:off x="5763185" y="4417935"/>
            <a:ext cx="4546226" cy="2440065"/>
          </a:xfrm>
          <a:prstGeom prst="rect">
            <a:avLst/>
          </a:prstGeom>
        </p:spPr>
      </p:pic>
    </p:spTree>
    <p:extLst>
      <p:ext uri="{BB962C8B-B14F-4D97-AF65-F5344CB8AC3E}">
        <p14:creationId xmlns:p14="http://schemas.microsoft.com/office/powerpoint/2010/main" val="51381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F684-7412-F558-27A1-ECC43C83D97E}"/>
              </a:ext>
            </a:extLst>
          </p:cNvPr>
          <p:cNvSpPr>
            <a:spLocks noGrp="1"/>
          </p:cNvSpPr>
          <p:nvPr>
            <p:ph type="title"/>
          </p:nvPr>
        </p:nvSpPr>
        <p:spPr/>
        <p:txBody>
          <a:bodyPr>
            <a:normAutofit/>
          </a:bodyPr>
          <a:lstStyle/>
          <a:p>
            <a:r>
              <a:rPr lang="en-US" sz="4000" dirty="0"/>
              <a:t>Pattern 3: Service-to-Service Client Credentials Grant</a:t>
            </a:r>
            <a:endParaRPr lang="en-IN" sz="4000" dirty="0"/>
          </a:p>
        </p:txBody>
      </p:sp>
      <p:sp>
        <p:nvSpPr>
          <p:cNvPr id="3" name="Content Placeholder 2">
            <a:extLst>
              <a:ext uri="{FF2B5EF4-FFF2-40B4-BE49-F238E27FC236}">
                <a16:creationId xmlns:a16="http://schemas.microsoft.com/office/drawing/2014/main" id="{D98D26FD-B7B3-4034-7F1A-F21560D43368}"/>
              </a:ext>
            </a:extLst>
          </p:cNvPr>
          <p:cNvSpPr>
            <a:spLocks noGrp="1"/>
          </p:cNvSpPr>
          <p:nvPr>
            <p:ph idx="1"/>
          </p:nvPr>
        </p:nvSpPr>
        <p:spPr/>
        <p:txBody>
          <a:bodyPr>
            <a:noAutofit/>
          </a:bodyPr>
          <a:lstStyle/>
          <a:p>
            <a:r>
              <a:rPr lang="en-US" sz="1600" dirty="0"/>
              <a:t>We need to configure the OAuth2 client in the </a:t>
            </a:r>
            <a:r>
              <a:rPr lang="en-US" sz="1600" b="1" dirty="0"/>
              <a:t>cart-service</a:t>
            </a:r>
            <a:r>
              <a:rPr lang="en-US" sz="1600" dirty="0"/>
              <a:t> application, for calling the </a:t>
            </a:r>
            <a:r>
              <a:rPr lang="en-US" sz="1600" b="1" dirty="0"/>
              <a:t>pricing-service</a:t>
            </a:r>
            <a:r>
              <a:rPr lang="en-US" sz="1600" dirty="0"/>
              <a:t>. </a:t>
            </a:r>
          </a:p>
          <a:p>
            <a:r>
              <a:rPr lang="en-US" sz="1600" dirty="0"/>
              <a:t>OAuth2RestTemplate is not available in Spring Security 5.3.x. </a:t>
            </a:r>
          </a:p>
          <a:p>
            <a:r>
              <a:rPr lang="en-US" sz="1600" dirty="0"/>
              <a:t>According to Spring Security OAuth migration guides, the way to do this is by using </a:t>
            </a:r>
            <a:r>
              <a:rPr lang="en-US" sz="1600" dirty="0" err="1"/>
              <a:t>RestTemplate</a:t>
            </a:r>
            <a:r>
              <a:rPr lang="en-US" sz="1600" dirty="0"/>
              <a:t> interceptors or </a:t>
            </a:r>
            <a:r>
              <a:rPr lang="en-US" sz="1600" dirty="0" err="1"/>
              <a:t>WebClient</a:t>
            </a:r>
            <a:r>
              <a:rPr lang="en-US" sz="1600" dirty="0"/>
              <a:t> exchange filter functions. </a:t>
            </a:r>
          </a:p>
          <a:p>
            <a:r>
              <a:rPr lang="en-US" sz="1600" dirty="0"/>
              <a:t>Since Spring 5, </a:t>
            </a:r>
            <a:r>
              <a:rPr lang="en-US" sz="1600" dirty="0" err="1"/>
              <a:t>RestTemplate</a:t>
            </a:r>
            <a:r>
              <a:rPr lang="en-US" sz="1600" dirty="0"/>
              <a:t> is in maintenance mode, using </a:t>
            </a:r>
            <a:r>
              <a:rPr lang="en-US" sz="1600" dirty="0" err="1"/>
              <a:t>WebClient</a:t>
            </a:r>
            <a:r>
              <a:rPr lang="en-US" sz="1600" dirty="0"/>
              <a:t> (which supports sync, async, and streaming scenarios) is the suggested approach. So let’s configure a </a:t>
            </a:r>
            <a:r>
              <a:rPr lang="en-US" sz="1600" dirty="0" err="1"/>
              <a:t>WebClient</a:t>
            </a:r>
            <a:r>
              <a:rPr lang="en-US" sz="1600" dirty="0"/>
              <a:t> for the pricing call.</a:t>
            </a:r>
          </a:p>
          <a:p>
            <a:endParaRPr lang="en-US" sz="1600" dirty="0"/>
          </a:p>
          <a:p>
            <a:r>
              <a:rPr lang="en-US" sz="1600" dirty="0"/>
              <a:t>First, add the </a:t>
            </a:r>
            <a:r>
              <a:rPr lang="en-US" sz="1600" b="1" dirty="0"/>
              <a:t>spring-</a:t>
            </a:r>
            <a:r>
              <a:rPr lang="en-US" sz="1600" b="1" dirty="0" err="1"/>
              <a:t>webflux</a:t>
            </a:r>
            <a:r>
              <a:rPr lang="en-US" sz="1600" dirty="0"/>
              <a:t> starter dependency to the </a:t>
            </a:r>
            <a:r>
              <a:rPr lang="en-US" sz="1600" b="1" dirty="0"/>
              <a:t>cart-service</a:t>
            </a:r>
            <a:r>
              <a:rPr lang="en-US" sz="1600" dirty="0"/>
              <a:t> pom.xml</a:t>
            </a:r>
          </a:p>
          <a:p>
            <a:pPr marL="457200" lvl="1" indent="0">
              <a:buNone/>
            </a:pPr>
            <a:r>
              <a:rPr lang="en-US" sz="1600" dirty="0"/>
              <a:t>&lt;dependency&gt;</a:t>
            </a:r>
          </a:p>
          <a:p>
            <a:pPr marL="457200" lvl="1" indent="0">
              <a:buNone/>
            </a:pPr>
            <a:r>
              <a:rPr lang="en-US" sz="1600" dirty="0"/>
              <a:t>    &lt;</a:t>
            </a:r>
            <a:r>
              <a:rPr lang="en-US" sz="1600" dirty="0" err="1"/>
              <a:t>groupId</a:t>
            </a:r>
            <a:r>
              <a:rPr lang="en-US" sz="1600" dirty="0"/>
              <a:t>&gt;</a:t>
            </a:r>
            <a:r>
              <a:rPr lang="en-US" sz="1600" dirty="0" err="1"/>
              <a:t>org.springframework.boot</a:t>
            </a:r>
            <a:r>
              <a:rPr lang="en-US" sz="1600" dirty="0"/>
              <a:t>&lt;/</a:t>
            </a:r>
            <a:r>
              <a:rPr lang="en-US" sz="1600" dirty="0" err="1"/>
              <a:t>groupId</a:t>
            </a:r>
            <a:r>
              <a:rPr lang="en-US" sz="1600" dirty="0"/>
              <a:t>&gt;</a:t>
            </a:r>
          </a:p>
          <a:p>
            <a:pPr marL="457200" lvl="1" indent="0">
              <a:buNone/>
            </a:pPr>
            <a:r>
              <a:rPr lang="en-US" sz="1600" dirty="0"/>
              <a:t>    &lt;</a:t>
            </a:r>
            <a:r>
              <a:rPr lang="en-US" sz="1600" dirty="0" err="1"/>
              <a:t>artifactId</a:t>
            </a:r>
            <a:r>
              <a:rPr lang="en-US" sz="1600" dirty="0"/>
              <a:t>&gt;spring-boot-starter-</a:t>
            </a:r>
            <a:r>
              <a:rPr lang="en-US" sz="1600" dirty="0" err="1"/>
              <a:t>webflux</a:t>
            </a:r>
            <a:r>
              <a:rPr lang="en-US" sz="1600" dirty="0"/>
              <a:t>&lt;/</a:t>
            </a:r>
            <a:r>
              <a:rPr lang="en-US" sz="1600" dirty="0" err="1"/>
              <a:t>artifactId</a:t>
            </a:r>
            <a:r>
              <a:rPr lang="en-US" sz="1600" dirty="0"/>
              <a:t>&gt;</a:t>
            </a:r>
          </a:p>
          <a:p>
            <a:pPr marL="457200" lvl="1" indent="0">
              <a:buNone/>
            </a:pPr>
            <a:r>
              <a:rPr lang="en-US" sz="1600" dirty="0"/>
              <a:t>&lt;/dependency&gt;</a:t>
            </a:r>
          </a:p>
          <a:p>
            <a:pPr marL="457200" lvl="1" indent="0">
              <a:buNone/>
            </a:pPr>
            <a:endParaRPr lang="en-US" sz="1600" dirty="0"/>
          </a:p>
          <a:p>
            <a:pPr marL="457200" lvl="1" indent="0">
              <a:buNone/>
            </a:pPr>
            <a:r>
              <a:rPr lang="en-US" sz="1600" b="1" dirty="0"/>
              <a:t>IMPORTANT:</a:t>
            </a:r>
            <a:r>
              <a:rPr lang="en-US" sz="1600" dirty="0"/>
              <a:t> Adding both spring-boot-starter-web and spring-boot-starter-</a:t>
            </a:r>
            <a:r>
              <a:rPr lang="en-US" sz="1600" dirty="0" err="1"/>
              <a:t>webflux</a:t>
            </a:r>
            <a:r>
              <a:rPr lang="en-US" sz="1600" dirty="0"/>
              <a:t> modules results in Spring Boot auto-configuring Spring MVC, not </a:t>
            </a:r>
            <a:r>
              <a:rPr lang="en-US" sz="1600" dirty="0" err="1"/>
              <a:t>WebFlux</a:t>
            </a:r>
            <a:r>
              <a:rPr lang="en-US" sz="1600" dirty="0"/>
              <a:t>. This allows Spring MVC applications to use the reactive </a:t>
            </a:r>
            <a:r>
              <a:rPr lang="en-US" sz="1600" dirty="0" err="1"/>
              <a:t>WebClient</a:t>
            </a:r>
            <a:r>
              <a:rPr lang="en-US" sz="1600" dirty="0"/>
              <a:t>.</a:t>
            </a:r>
          </a:p>
        </p:txBody>
      </p:sp>
    </p:spTree>
    <p:extLst>
      <p:ext uri="{BB962C8B-B14F-4D97-AF65-F5344CB8AC3E}">
        <p14:creationId xmlns:p14="http://schemas.microsoft.com/office/powerpoint/2010/main" val="4077425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F684-7412-F558-27A1-ECC43C83D97E}"/>
              </a:ext>
            </a:extLst>
          </p:cNvPr>
          <p:cNvSpPr>
            <a:spLocks noGrp="1"/>
          </p:cNvSpPr>
          <p:nvPr>
            <p:ph type="title"/>
          </p:nvPr>
        </p:nvSpPr>
        <p:spPr/>
        <p:txBody>
          <a:bodyPr>
            <a:normAutofit/>
          </a:bodyPr>
          <a:lstStyle/>
          <a:p>
            <a:r>
              <a:rPr lang="en-US" sz="4000" dirty="0"/>
              <a:t>Pattern 3: Service-to-Service Client Credentials Grant</a:t>
            </a:r>
            <a:endParaRPr lang="en-IN" sz="4000" dirty="0"/>
          </a:p>
        </p:txBody>
      </p:sp>
      <p:sp>
        <p:nvSpPr>
          <p:cNvPr id="3" name="Content Placeholder 2">
            <a:extLst>
              <a:ext uri="{FF2B5EF4-FFF2-40B4-BE49-F238E27FC236}">
                <a16:creationId xmlns:a16="http://schemas.microsoft.com/office/drawing/2014/main" id="{D98D26FD-B7B3-4034-7F1A-F21560D43368}"/>
              </a:ext>
            </a:extLst>
          </p:cNvPr>
          <p:cNvSpPr>
            <a:spLocks noGrp="1"/>
          </p:cNvSpPr>
          <p:nvPr>
            <p:ph idx="1"/>
          </p:nvPr>
        </p:nvSpPr>
        <p:spPr/>
        <p:txBody>
          <a:bodyPr>
            <a:noAutofit/>
          </a:bodyPr>
          <a:lstStyle/>
          <a:p>
            <a:r>
              <a:rPr lang="en-US" sz="1400" dirty="0"/>
              <a:t>Create </a:t>
            </a:r>
            <a:r>
              <a:rPr lang="en-US" sz="1400" dirty="0" err="1"/>
              <a:t>src</a:t>
            </a:r>
            <a:r>
              <a:rPr lang="en-US" sz="1400" dirty="0"/>
              <a:t>/main/java/com/okta/developer/</a:t>
            </a:r>
            <a:r>
              <a:rPr lang="en-US" sz="1400" dirty="0" err="1"/>
              <a:t>cartservice</a:t>
            </a:r>
            <a:r>
              <a:rPr lang="en-US" sz="1400" dirty="0"/>
              <a:t>/WebClientConfig.java</a:t>
            </a:r>
          </a:p>
          <a:p>
            <a:r>
              <a:rPr lang="en-US" sz="1400" dirty="0"/>
              <a:t>In the code above, we set a custom </a:t>
            </a:r>
            <a:r>
              <a:rPr lang="en-US" sz="1400" dirty="0" err="1"/>
              <a:t>json</a:t>
            </a:r>
            <a:r>
              <a:rPr lang="en-US" sz="1400" dirty="0"/>
              <a:t> decoder, from the </a:t>
            </a:r>
            <a:r>
              <a:rPr lang="en-US" sz="1400" dirty="0" err="1"/>
              <a:t>objectMapper</a:t>
            </a:r>
            <a:r>
              <a:rPr lang="en-US" sz="1400" dirty="0"/>
              <a:t> that includes the </a:t>
            </a:r>
            <a:r>
              <a:rPr lang="en-US" sz="1400" dirty="0" err="1"/>
              <a:t>MoneyModule</a:t>
            </a:r>
            <a:r>
              <a:rPr lang="en-US" sz="1400" dirty="0"/>
              <a:t>, so the monetary amounts are correctly serialized and deserialized. Also, we set pricing-client as the default OAuth 2.0 </a:t>
            </a:r>
            <a:r>
              <a:rPr lang="en-US" sz="1400" dirty="0" err="1"/>
              <a:t>registrationId</a:t>
            </a:r>
            <a:r>
              <a:rPr lang="en-US" sz="1400" dirty="0"/>
              <a:t>. </a:t>
            </a:r>
          </a:p>
          <a:p>
            <a:r>
              <a:rPr lang="en-US" sz="1400" dirty="0"/>
              <a:t>For service discovery, a </a:t>
            </a:r>
            <a:r>
              <a:rPr lang="en-US" sz="1400" dirty="0" err="1"/>
              <a:t>ReactorLoadBalancerExchangeFilterFunction</a:t>
            </a:r>
            <a:r>
              <a:rPr lang="en-US" sz="1400" dirty="0"/>
              <a:t> must be added to the </a:t>
            </a:r>
            <a:r>
              <a:rPr lang="en-US" sz="1400" dirty="0" err="1"/>
              <a:t>WebClient</a:t>
            </a:r>
            <a:r>
              <a:rPr lang="en-US" sz="1400" dirty="0"/>
              <a:t>.</a:t>
            </a:r>
          </a:p>
          <a:p>
            <a:r>
              <a:rPr lang="en-US" sz="1400" dirty="0"/>
              <a:t>Let’s now configure the OAuth 2.0 client registration. Edit the cart-service </a:t>
            </a:r>
            <a:r>
              <a:rPr lang="en-US" sz="1400" dirty="0" err="1"/>
              <a:t>application.yml</a:t>
            </a:r>
            <a:r>
              <a:rPr lang="en-US" sz="1400" dirty="0"/>
              <a:t> and add security.oauth2 properties. The cart-service is a resource server and an OAuth 2.0 client at the same time. </a:t>
            </a:r>
          </a:p>
          <a:p>
            <a:r>
              <a:rPr lang="en-US" sz="1400" dirty="0"/>
              <a:t>Note the Ribbon load balancer has been disabled, otherwise the </a:t>
            </a:r>
            <a:r>
              <a:rPr lang="en-US" sz="1400" dirty="0" err="1"/>
              <a:t>ReactorLoadBalancer</a:t>
            </a:r>
            <a:r>
              <a:rPr lang="en-US" sz="1400" dirty="0"/>
              <a:t> auto-configuration will fail.</a:t>
            </a:r>
          </a:p>
          <a:p>
            <a:r>
              <a:rPr lang="en-US" sz="1400" dirty="0"/>
              <a:t>Also, note the requested scope for the </a:t>
            </a:r>
            <a:r>
              <a:rPr lang="en-US" sz="1400" dirty="0" err="1"/>
              <a:t>client_credentials</a:t>
            </a:r>
            <a:r>
              <a:rPr lang="en-US" sz="1400" dirty="0"/>
              <a:t> grant is pricing, the custom scope. Then, the </a:t>
            </a:r>
            <a:r>
              <a:rPr lang="en-US" sz="1400" dirty="0" err="1"/>
              <a:t>accessTokens</a:t>
            </a:r>
            <a:r>
              <a:rPr lang="en-US" sz="1400" dirty="0"/>
              <a:t> for this client will only have access to the pricing-service. Adding a custom scope for the </a:t>
            </a:r>
            <a:r>
              <a:rPr lang="en-US" sz="1400" dirty="0" err="1"/>
              <a:t>client_credentials</a:t>
            </a:r>
            <a:r>
              <a:rPr lang="en-US" sz="1400" dirty="0"/>
              <a:t> flow is a best practice.</a:t>
            </a:r>
          </a:p>
          <a:p>
            <a:r>
              <a:rPr lang="en-US" sz="1400" dirty="0"/>
              <a:t>Spring Boot will auto-configure the application as an OAuth2 client because of the </a:t>
            </a:r>
            <a:r>
              <a:rPr lang="en-US" sz="1400" dirty="0" err="1"/>
              <a:t>client.registration</a:t>
            </a:r>
            <a:r>
              <a:rPr lang="en-US" sz="1400" dirty="0"/>
              <a:t> presence in the YAML. Add a </a:t>
            </a:r>
            <a:r>
              <a:rPr lang="en-US" sz="1400" dirty="0" err="1"/>
              <a:t>src</a:t>
            </a:r>
            <a:r>
              <a:rPr lang="en-US" sz="1400" dirty="0"/>
              <a:t>/main/java/com/okta/developer/</a:t>
            </a:r>
            <a:r>
              <a:rPr lang="en-US" sz="1400" dirty="0" err="1"/>
              <a:t>cartservice</a:t>
            </a:r>
            <a:r>
              <a:rPr lang="en-US" sz="1400" dirty="0"/>
              <a:t>/WebSecurity.java class to override the auto-configuration, and configure the application as an OAuth 2.0 resource server</a:t>
            </a:r>
          </a:p>
          <a:p>
            <a:r>
              <a:rPr lang="en-US" sz="1400" dirty="0"/>
              <a:t>Create the class </a:t>
            </a:r>
            <a:r>
              <a:rPr lang="en-US" sz="1400" dirty="0" err="1"/>
              <a:t>src</a:t>
            </a:r>
            <a:r>
              <a:rPr lang="en-US" sz="1400" dirty="0"/>
              <a:t>/main/java/com/okta/developer/</a:t>
            </a:r>
            <a:r>
              <a:rPr lang="en-US" sz="1400" dirty="0" err="1"/>
              <a:t>cartservice</a:t>
            </a:r>
            <a:r>
              <a:rPr lang="en-US" sz="1400" dirty="0"/>
              <a:t>/service/PricingException.java to return </a:t>
            </a:r>
            <a:r>
              <a:rPr lang="en-US" sz="1400" dirty="0" err="1"/>
              <a:t>HttpStatus.INTERNAL_SERVER_ERROR</a:t>
            </a:r>
            <a:r>
              <a:rPr lang="en-US" sz="1400" dirty="0"/>
              <a:t> (HTTP status 500) when the cart cannot be priced due to an unexpected error</a:t>
            </a:r>
          </a:p>
          <a:p>
            <a:r>
              <a:rPr lang="en-US" sz="1400" dirty="0"/>
              <a:t>Add a </a:t>
            </a:r>
            <a:r>
              <a:rPr lang="en-US" sz="1400" dirty="0" err="1"/>
              <a:t>PricingService</a:t>
            </a:r>
            <a:r>
              <a:rPr lang="en-US" sz="1400" dirty="0"/>
              <a:t> for the pricing implementation. Create the class </a:t>
            </a:r>
            <a:r>
              <a:rPr lang="en-US" sz="1400" dirty="0" err="1"/>
              <a:t>src</a:t>
            </a:r>
            <a:r>
              <a:rPr lang="en-US" sz="1400" dirty="0"/>
              <a:t>/main/java/com/okta/developer/</a:t>
            </a:r>
            <a:r>
              <a:rPr lang="en-US" sz="1400" dirty="0" err="1"/>
              <a:t>cartservice</a:t>
            </a:r>
            <a:r>
              <a:rPr lang="en-US" sz="1400" dirty="0"/>
              <a:t>/service/PricingService.java</a:t>
            </a:r>
          </a:p>
          <a:p>
            <a:r>
              <a:rPr lang="en-US" sz="1400" dirty="0"/>
              <a:t>Note that the ‘</a:t>
            </a:r>
            <a:r>
              <a:rPr lang="en-US" sz="1400" dirty="0" err="1"/>
              <a:t>WebClient</a:t>
            </a:r>
            <a:r>
              <a:rPr lang="en-US" sz="1400" dirty="0"/>
              <a:t>’ is making a synchronous call, as we invoke </a:t>
            </a:r>
            <a:r>
              <a:rPr lang="en-US" sz="1400" dirty="0" err="1"/>
              <a:t>response.block</a:t>
            </a:r>
            <a:r>
              <a:rPr lang="en-US" sz="1400" dirty="0"/>
              <a:t>() to get the pricing result. This is the expected approach for non-reactive applications.</a:t>
            </a:r>
          </a:p>
          <a:p>
            <a:r>
              <a:rPr lang="en-US" sz="1400" dirty="0"/>
              <a:t>Modify the </a:t>
            </a:r>
            <a:r>
              <a:rPr lang="en-US" sz="1400" dirty="0" err="1"/>
              <a:t>CartController</a:t>
            </a:r>
            <a:r>
              <a:rPr lang="en-US" sz="1400" dirty="0"/>
              <a:t> to request pricing when creating a cart</a:t>
            </a:r>
          </a:p>
        </p:txBody>
      </p:sp>
    </p:spTree>
    <p:extLst>
      <p:ext uri="{BB962C8B-B14F-4D97-AF65-F5344CB8AC3E}">
        <p14:creationId xmlns:p14="http://schemas.microsoft.com/office/powerpoint/2010/main" val="506887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F684-7412-F558-27A1-ECC43C83D97E}"/>
              </a:ext>
            </a:extLst>
          </p:cNvPr>
          <p:cNvSpPr>
            <a:spLocks noGrp="1"/>
          </p:cNvSpPr>
          <p:nvPr>
            <p:ph type="title"/>
          </p:nvPr>
        </p:nvSpPr>
        <p:spPr/>
        <p:txBody>
          <a:bodyPr>
            <a:normAutofit/>
          </a:bodyPr>
          <a:lstStyle/>
          <a:p>
            <a:r>
              <a:rPr lang="en-US" sz="4000" dirty="0"/>
              <a:t>Pattern 3: Service-to-Service Client Credentials Grant</a:t>
            </a:r>
            <a:endParaRPr lang="en-IN" sz="4000" dirty="0"/>
          </a:p>
        </p:txBody>
      </p:sp>
      <p:sp>
        <p:nvSpPr>
          <p:cNvPr id="3" name="Content Placeholder 2">
            <a:extLst>
              <a:ext uri="{FF2B5EF4-FFF2-40B4-BE49-F238E27FC236}">
                <a16:creationId xmlns:a16="http://schemas.microsoft.com/office/drawing/2014/main" id="{D98D26FD-B7B3-4034-7F1A-F21560D43368}"/>
              </a:ext>
            </a:extLst>
          </p:cNvPr>
          <p:cNvSpPr>
            <a:spLocks noGrp="1"/>
          </p:cNvSpPr>
          <p:nvPr>
            <p:ph idx="1"/>
          </p:nvPr>
        </p:nvSpPr>
        <p:spPr/>
        <p:txBody>
          <a:bodyPr>
            <a:noAutofit/>
          </a:bodyPr>
          <a:lstStyle/>
          <a:p>
            <a:r>
              <a:rPr lang="en-US" sz="1400" dirty="0"/>
              <a:t>Restart the cart-service</a:t>
            </a:r>
          </a:p>
          <a:p>
            <a:r>
              <a:rPr lang="en-US" sz="1400" dirty="0"/>
              <a:t>Putting it All Together</a:t>
            </a:r>
          </a:p>
          <a:p>
            <a:r>
              <a:rPr lang="en-US" sz="1400" dirty="0"/>
              <a:t>Create a cart through the API Gateway again, make sure to have a valid </a:t>
            </a:r>
            <a:r>
              <a:rPr lang="en-US" sz="1400" dirty="0" err="1"/>
              <a:t>accessToken</a:t>
            </a:r>
            <a:r>
              <a:rPr lang="en-US" sz="1400" dirty="0"/>
              <a:t> from </a:t>
            </a:r>
            <a:r>
              <a:rPr lang="en-US" sz="1400" dirty="0">
                <a:hlinkClick r:id="rId2"/>
              </a:rPr>
              <a:t>http://localhost:8080/greeting</a:t>
            </a:r>
            <a:endParaRPr lang="en-US" sz="1400" dirty="0"/>
          </a:p>
          <a:p>
            <a:r>
              <a:rPr lang="en-US" sz="1400" dirty="0"/>
              <a:t>You should get a priced cart as response</a:t>
            </a:r>
          </a:p>
          <a:p>
            <a:r>
              <a:rPr lang="en-US" sz="1400" dirty="0"/>
              <a:t>Take a look at the System Log in the Okta Dashboard and you will see an entry indicating the Cart Service requested an access token</a:t>
            </a:r>
          </a:p>
          <a:p>
            <a:endParaRPr lang="en-US" sz="1400" dirty="0"/>
          </a:p>
        </p:txBody>
      </p:sp>
    </p:spTree>
    <p:extLst>
      <p:ext uri="{BB962C8B-B14F-4D97-AF65-F5344CB8AC3E}">
        <p14:creationId xmlns:p14="http://schemas.microsoft.com/office/powerpoint/2010/main" val="2964992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9AD9-ADD7-B0F9-5816-8B70BB5509C7}"/>
              </a:ext>
            </a:extLst>
          </p:cNvPr>
          <p:cNvSpPr>
            <a:spLocks noGrp="1"/>
          </p:cNvSpPr>
          <p:nvPr>
            <p:ph type="title"/>
          </p:nvPr>
        </p:nvSpPr>
        <p:spPr/>
        <p:txBody>
          <a:bodyPr>
            <a:normAutofit/>
          </a:bodyPr>
          <a:lstStyle/>
          <a:p>
            <a:r>
              <a:rPr lang="en-IN" sz="4000" dirty="0"/>
              <a:t>Overview</a:t>
            </a:r>
          </a:p>
        </p:txBody>
      </p:sp>
      <p:sp>
        <p:nvSpPr>
          <p:cNvPr id="3" name="Content Placeholder 2">
            <a:extLst>
              <a:ext uri="{FF2B5EF4-FFF2-40B4-BE49-F238E27FC236}">
                <a16:creationId xmlns:a16="http://schemas.microsoft.com/office/drawing/2014/main" id="{AD943998-4412-EC0B-24B7-802EBC06A7C6}"/>
              </a:ext>
            </a:extLst>
          </p:cNvPr>
          <p:cNvSpPr>
            <a:spLocks noGrp="1"/>
          </p:cNvSpPr>
          <p:nvPr>
            <p:ph idx="1"/>
          </p:nvPr>
        </p:nvSpPr>
        <p:spPr/>
        <p:txBody>
          <a:bodyPr>
            <a:normAutofit fontScale="85000" lnSpcReduction="20000"/>
          </a:bodyPr>
          <a:lstStyle/>
          <a:p>
            <a:r>
              <a:rPr lang="en-US" sz="1600" b="0" i="0" dirty="0">
                <a:solidFill>
                  <a:srgbClr val="242424"/>
                </a:solidFill>
                <a:effectLst/>
              </a:rPr>
              <a:t>One common approach to securing microservices is by leveraging the </a:t>
            </a:r>
            <a:r>
              <a:rPr lang="en-US" sz="1600" b="1" i="0" dirty="0">
                <a:solidFill>
                  <a:srgbClr val="242424"/>
                </a:solidFill>
                <a:effectLst/>
              </a:rPr>
              <a:t>OAuth2 protocol </a:t>
            </a:r>
            <a:r>
              <a:rPr lang="en-US" sz="1600" b="0" i="0" dirty="0">
                <a:solidFill>
                  <a:srgbClr val="242424"/>
                </a:solidFill>
                <a:effectLst/>
              </a:rPr>
              <a:t>in conjunction with </a:t>
            </a:r>
            <a:r>
              <a:rPr lang="en-US" sz="1600" b="1" i="0" dirty="0">
                <a:solidFill>
                  <a:srgbClr val="242424"/>
                </a:solidFill>
                <a:effectLst/>
              </a:rPr>
              <a:t>Spring Security,</a:t>
            </a:r>
            <a:r>
              <a:rPr lang="en-US" sz="1600" b="0" i="0" dirty="0">
                <a:solidFill>
                  <a:srgbClr val="242424"/>
                </a:solidFill>
                <a:effectLst/>
              </a:rPr>
              <a:t> a powerful and widely used security framework for Java applications.</a:t>
            </a:r>
          </a:p>
          <a:p>
            <a:r>
              <a:rPr lang="en-US" sz="1600" dirty="0"/>
              <a:t>Security is also one of the main concern while designing Microservices.</a:t>
            </a:r>
          </a:p>
          <a:p>
            <a:r>
              <a:rPr lang="en-US" sz="1600" dirty="0"/>
              <a:t>We will explore the concept of securing microservices using OAuth2 and Spring Security.</a:t>
            </a:r>
          </a:p>
          <a:p>
            <a:r>
              <a:rPr lang="en-US" sz="1600" dirty="0"/>
              <a:t>We will also delve into the fundamentals of OAuth2, understand how it works with Spring Security, and explore best practices for securing microservices in a distributed environment.</a:t>
            </a:r>
          </a:p>
          <a:p>
            <a:r>
              <a:rPr lang="en-US" sz="1600" dirty="0"/>
              <a:t>So, let’s dive in and learn how to effectively secure microservices with OAuth2 and Spring Security!</a:t>
            </a:r>
          </a:p>
          <a:p>
            <a:r>
              <a:rPr lang="en-US" sz="1600" dirty="0"/>
              <a:t>Pattern 1: OpenID Connect Authentication</a:t>
            </a:r>
          </a:p>
          <a:p>
            <a:pPr lvl="1"/>
            <a:r>
              <a:rPr lang="en-US" sz="1200" dirty="0"/>
              <a:t>Create a Eureka Discovery Service</a:t>
            </a:r>
          </a:p>
          <a:p>
            <a:pPr lvl="1"/>
            <a:r>
              <a:rPr lang="en-US" sz="1200" dirty="0"/>
              <a:t>Create a Spring Cloud Gateway Application</a:t>
            </a:r>
          </a:p>
          <a:p>
            <a:r>
              <a:rPr lang="en-US" sz="1600" dirty="0"/>
              <a:t>Pattern 2: Token Relay to Service</a:t>
            </a:r>
          </a:p>
          <a:p>
            <a:pPr lvl="1"/>
            <a:r>
              <a:rPr lang="en-US" sz="1200" dirty="0"/>
              <a:t>Create a REST API Service</a:t>
            </a:r>
          </a:p>
          <a:p>
            <a:pPr lvl="1"/>
            <a:r>
              <a:rPr lang="en-US" sz="1200" dirty="0"/>
              <a:t>Route the REST API Through Spring Cloud Gateway</a:t>
            </a:r>
          </a:p>
          <a:p>
            <a:r>
              <a:rPr lang="en-US" sz="1600" dirty="0"/>
              <a:t>Pattern 3: Service-to-Service Client Credentials Grant</a:t>
            </a:r>
          </a:p>
          <a:p>
            <a:pPr lvl="1"/>
            <a:r>
              <a:rPr lang="en-US" sz="1200" dirty="0"/>
              <a:t>Create a Microservice</a:t>
            </a:r>
          </a:p>
          <a:p>
            <a:pPr lvl="1"/>
            <a:r>
              <a:rPr lang="en-US" sz="1200" dirty="0"/>
              <a:t>Secure the Micro Service using OAuth 2.0 Scopes</a:t>
            </a:r>
          </a:p>
          <a:p>
            <a:pPr lvl="1"/>
            <a:r>
              <a:rPr lang="en-US" sz="1200" dirty="0"/>
              <a:t>Update the REST API to Call the Micro Service</a:t>
            </a:r>
          </a:p>
          <a:p>
            <a:r>
              <a:rPr lang="en-US" sz="1600" dirty="0"/>
              <a:t>Putting it All Together</a:t>
            </a:r>
          </a:p>
          <a:p>
            <a:r>
              <a:rPr lang="en-US" sz="1600" dirty="0"/>
              <a:t>Learn More About Building Secure Applications</a:t>
            </a:r>
            <a:endParaRPr lang="en-IN" sz="1600" dirty="0"/>
          </a:p>
        </p:txBody>
      </p:sp>
      <p:pic>
        <p:nvPicPr>
          <p:cNvPr id="4" name="Picture 4">
            <a:extLst>
              <a:ext uri="{FF2B5EF4-FFF2-40B4-BE49-F238E27FC236}">
                <a16:creationId xmlns:a16="http://schemas.microsoft.com/office/drawing/2014/main" id="{14CB7E61-1495-0CC3-58DD-0696D58BE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2565" y="3497703"/>
            <a:ext cx="5504330" cy="345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898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03916-0436-9093-76D1-52B79E963303}"/>
              </a:ext>
            </a:extLst>
          </p:cNvPr>
          <p:cNvSpPr>
            <a:spLocks noGrp="1"/>
          </p:cNvSpPr>
          <p:nvPr>
            <p:ph type="title"/>
          </p:nvPr>
        </p:nvSpPr>
        <p:spPr/>
        <p:txBody>
          <a:bodyPr/>
          <a:lstStyle/>
          <a:p>
            <a:r>
              <a:rPr lang="en-IN" dirty="0"/>
              <a:t>Reference:		</a:t>
            </a:r>
          </a:p>
        </p:txBody>
      </p:sp>
      <p:sp>
        <p:nvSpPr>
          <p:cNvPr id="3" name="Content Placeholder 2">
            <a:extLst>
              <a:ext uri="{FF2B5EF4-FFF2-40B4-BE49-F238E27FC236}">
                <a16:creationId xmlns:a16="http://schemas.microsoft.com/office/drawing/2014/main" id="{9DD1B8BC-0A8B-6380-6372-75476C9B6704}"/>
              </a:ext>
            </a:extLst>
          </p:cNvPr>
          <p:cNvSpPr>
            <a:spLocks noGrp="1"/>
          </p:cNvSpPr>
          <p:nvPr>
            <p:ph idx="1"/>
          </p:nvPr>
        </p:nvSpPr>
        <p:spPr/>
        <p:txBody>
          <a:bodyPr/>
          <a:lstStyle/>
          <a:p>
            <a:r>
              <a:rPr lang="en-IN" sz="2800" dirty="0">
                <a:hlinkClick r:id="rId2"/>
              </a:rPr>
              <a:t>https://developer.okta.com/blog/2020/08/14/spring-gateway-patterns</a:t>
            </a:r>
            <a:endParaRPr lang="en-IN" sz="2800" dirty="0"/>
          </a:p>
          <a:p>
            <a:r>
              <a:rPr lang="en-IN" sz="2800" dirty="0">
                <a:hlinkClick r:id="rId3"/>
              </a:rPr>
              <a:t>https://developer.okta.com/signup/</a:t>
            </a:r>
            <a:endParaRPr lang="en-IN" sz="2800" dirty="0"/>
          </a:p>
          <a:p>
            <a:r>
              <a:rPr lang="en-IN" sz="2800"/>
              <a:t>https://developer.okta.com/docs/guides/sign-into-web-app-redirect/spring-boot/main/</a:t>
            </a:r>
            <a:endParaRPr lang="en-IN" sz="2800" dirty="0"/>
          </a:p>
          <a:p>
            <a:endParaRPr lang="en-IN" dirty="0"/>
          </a:p>
        </p:txBody>
      </p:sp>
    </p:spTree>
    <p:extLst>
      <p:ext uri="{BB962C8B-B14F-4D97-AF65-F5344CB8AC3E}">
        <p14:creationId xmlns:p14="http://schemas.microsoft.com/office/powerpoint/2010/main" val="138245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4E20-36C4-64CE-6B71-203A74084A41}"/>
              </a:ext>
            </a:extLst>
          </p:cNvPr>
          <p:cNvSpPr>
            <a:spLocks noGrp="1"/>
          </p:cNvSpPr>
          <p:nvPr>
            <p:ph type="title"/>
          </p:nvPr>
        </p:nvSpPr>
        <p:spPr/>
        <p:txBody>
          <a:bodyPr>
            <a:normAutofit/>
          </a:bodyPr>
          <a:lstStyle/>
          <a:p>
            <a:r>
              <a:rPr lang="en-US" sz="4000" dirty="0"/>
              <a:t>Pattern 1: OpenID Connect Authentication</a:t>
            </a:r>
            <a:endParaRPr lang="en-IN" sz="4000" dirty="0"/>
          </a:p>
        </p:txBody>
      </p:sp>
      <p:sp>
        <p:nvSpPr>
          <p:cNvPr id="3" name="Content Placeholder 2">
            <a:extLst>
              <a:ext uri="{FF2B5EF4-FFF2-40B4-BE49-F238E27FC236}">
                <a16:creationId xmlns:a16="http://schemas.microsoft.com/office/drawing/2014/main" id="{BC5A1961-3D7D-560F-C0EA-522D40379565}"/>
              </a:ext>
            </a:extLst>
          </p:cNvPr>
          <p:cNvSpPr>
            <a:spLocks noGrp="1"/>
          </p:cNvSpPr>
          <p:nvPr>
            <p:ph idx="1"/>
          </p:nvPr>
        </p:nvSpPr>
        <p:spPr/>
        <p:txBody>
          <a:bodyPr>
            <a:normAutofit/>
          </a:bodyPr>
          <a:lstStyle/>
          <a:p>
            <a:r>
              <a:rPr lang="en-US" sz="1600" b="0" i="0" dirty="0">
                <a:solidFill>
                  <a:srgbClr val="222635"/>
                </a:solidFill>
                <a:effectLst/>
              </a:rPr>
              <a:t>OpenID Connect defines a mechanism for end-user authentication based on the OAuth2 authorization code flow. </a:t>
            </a:r>
          </a:p>
          <a:p>
            <a:r>
              <a:rPr lang="en-US" sz="1600" b="0" i="0" dirty="0">
                <a:solidFill>
                  <a:srgbClr val="222635"/>
                </a:solidFill>
                <a:effectLst/>
              </a:rPr>
              <a:t>In this pattern, the Authorization Server returns an Authorization Code to the application, which can then exchange it for an ID Token and an Access Token directly. </a:t>
            </a:r>
          </a:p>
          <a:p>
            <a:r>
              <a:rPr lang="en-US" sz="1600" b="0" i="0" dirty="0">
                <a:solidFill>
                  <a:srgbClr val="222635"/>
                </a:solidFill>
                <a:effectLst/>
              </a:rPr>
              <a:t>The Authorization Server authenticates the application with a </a:t>
            </a:r>
            <a:r>
              <a:rPr lang="en-US" sz="1600" b="0" i="0" dirty="0" err="1">
                <a:solidFill>
                  <a:srgbClr val="222635"/>
                </a:solidFill>
                <a:effectLst/>
              </a:rPr>
              <a:t>ClientId</a:t>
            </a:r>
            <a:r>
              <a:rPr lang="en-US" sz="1600" b="0" i="0" dirty="0">
                <a:solidFill>
                  <a:srgbClr val="222635"/>
                </a:solidFill>
                <a:effectLst/>
              </a:rPr>
              <a:t> and </a:t>
            </a:r>
            <a:r>
              <a:rPr lang="en-US" sz="1600" b="0" i="0" dirty="0" err="1">
                <a:solidFill>
                  <a:srgbClr val="222635"/>
                </a:solidFill>
                <a:effectLst/>
              </a:rPr>
              <a:t>ClientSecret</a:t>
            </a:r>
            <a:r>
              <a:rPr lang="en-US" sz="1600" b="0" i="0" dirty="0">
                <a:solidFill>
                  <a:srgbClr val="222635"/>
                </a:solidFill>
                <a:effectLst/>
              </a:rPr>
              <a:t> before the exchange happens. </a:t>
            </a:r>
          </a:p>
          <a:p>
            <a:endParaRPr lang="en-US" sz="1600" b="0" i="0" dirty="0">
              <a:solidFill>
                <a:srgbClr val="222635"/>
              </a:solidFill>
              <a:effectLst/>
            </a:endParaRPr>
          </a:p>
          <a:p>
            <a:endParaRPr lang="en-IN" sz="1600" dirty="0"/>
          </a:p>
        </p:txBody>
      </p:sp>
    </p:spTree>
    <p:extLst>
      <p:ext uri="{BB962C8B-B14F-4D97-AF65-F5344CB8AC3E}">
        <p14:creationId xmlns:p14="http://schemas.microsoft.com/office/powerpoint/2010/main" val="2318410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4E20-36C4-64CE-6B71-203A74084A41}"/>
              </a:ext>
            </a:extLst>
          </p:cNvPr>
          <p:cNvSpPr>
            <a:spLocks noGrp="1"/>
          </p:cNvSpPr>
          <p:nvPr>
            <p:ph type="title"/>
          </p:nvPr>
        </p:nvSpPr>
        <p:spPr/>
        <p:txBody>
          <a:bodyPr>
            <a:normAutofit/>
          </a:bodyPr>
          <a:lstStyle/>
          <a:p>
            <a:r>
              <a:rPr lang="en-US" sz="4000" dirty="0"/>
              <a:t>Pattern 1: OpenID Connect Authentication</a:t>
            </a:r>
            <a:endParaRPr lang="en-IN" sz="4000" dirty="0"/>
          </a:p>
        </p:txBody>
      </p:sp>
      <p:sp>
        <p:nvSpPr>
          <p:cNvPr id="3" name="Content Placeholder 2">
            <a:extLst>
              <a:ext uri="{FF2B5EF4-FFF2-40B4-BE49-F238E27FC236}">
                <a16:creationId xmlns:a16="http://schemas.microsoft.com/office/drawing/2014/main" id="{BC5A1961-3D7D-560F-C0EA-522D40379565}"/>
              </a:ext>
            </a:extLst>
          </p:cNvPr>
          <p:cNvSpPr>
            <a:spLocks noGrp="1"/>
          </p:cNvSpPr>
          <p:nvPr>
            <p:ph idx="1"/>
          </p:nvPr>
        </p:nvSpPr>
        <p:spPr>
          <a:xfrm>
            <a:off x="593889" y="1350332"/>
            <a:ext cx="10759911" cy="4826631"/>
          </a:xfrm>
        </p:spPr>
        <p:txBody>
          <a:bodyPr>
            <a:normAutofit/>
          </a:bodyPr>
          <a:lstStyle/>
          <a:p>
            <a:pPr marL="0" indent="0">
              <a:buNone/>
            </a:pPr>
            <a:r>
              <a:rPr lang="en-US" sz="1400" b="0" i="0" dirty="0">
                <a:solidFill>
                  <a:srgbClr val="222635"/>
                </a:solidFill>
                <a:effectLst/>
              </a:rPr>
              <a:t>As you can see in the diagram below, OpenID and OAuth2 patterns make extensive use of HTTP redirections, some of which have been omitted for clarity.</a:t>
            </a:r>
          </a:p>
          <a:p>
            <a:endParaRPr lang="en-IN" sz="1400" dirty="0"/>
          </a:p>
        </p:txBody>
      </p:sp>
      <p:pic>
        <p:nvPicPr>
          <p:cNvPr id="2050" name="Picture 2" descr="Okta OAuth Code Flow">
            <a:extLst>
              <a:ext uri="{FF2B5EF4-FFF2-40B4-BE49-F238E27FC236}">
                <a16:creationId xmlns:a16="http://schemas.microsoft.com/office/drawing/2014/main" id="{97FC08AF-6367-EB67-C26F-013A1B9F3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603" y="1666244"/>
            <a:ext cx="5570374" cy="48266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8DE5FB-6C92-F4EB-CE1A-612E5D1E3BEA}"/>
              </a:ext>
            </a:extLst>
          </p:cNvPr>
          <p:cNvSpPr txBox="1"/>
          <p:nvPr/>
        </p:nvSpPr>
        <p:spPr>
          <a:xfrm>
            <a:off x="3535051" y="6492875"/>
            <a:ext cx="8255523" cy="246221"/>
          </a:xfrm>
          <a:prstGeom prst="rect">
            <a:avLst/>
          </a:prstGeom>
          <a:noFill/>
        </p:spPr>
        <p:txBody>
          <a:bodyPr wrap="square">
            <a:spAutoFit/>
          </a:bodyPr>
          <a:lstStyle/>
          <a:p>
            <a:r>
              <a:rPr lang="en-IN" sz="1000" dirty="0"/>
              <a:t>Source : https://developer.okta.com/blog/2020/08/14/spring-gateway-patterns</a:t>
            </a:r>
          </a:p>
        </p:txBody>
      </p:sp>
    </p:spTree>
    <p:extLst>
      <p:ext uri="{BB962C8B-B14F-4D97-AF65-F5344CB8AC3E}">
        <p14:creationId xmlns:p14="http://schemas.microsoft.com/office/powerpoint/2010/main" val="18347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02C3-B03E-1DA3-008A-6A61003B7264}"/>
              </a:ext>
            </a:extLst>
          </p:cNvPr>
          <p:cNvSpPr>
            <a:spLocks noGrp="1"/>
          </p:cNvSpPr>
          <p:nvPr>
            <p:ph type="title"/>
          </p:nvPr>
        </p:nvSpPr>
        <p:spPr/>
        <p:txBody>
          <a:bodyPr/>
          <a:lstStyle/>
          <a:p>
            <a:r>
              <a:rPr lang="en-US" sz="4400" dirty="0"/>
              <a:t>Pattern 1: OpenID Connect Authentication</a:t>
            </a:r>
            <a:endParaRPr lang="en-IN" dirty="0"/>
          </a:p>
        </p:txBody>
      </p:sp>
      <p:sp>
        <p:nvSpPr>
          <p:cNvPr id="3" name="Content Placeholder 2">
            <a:extLst>
              <a:ext uri="{FF2B5EF4-FFF2-40B4-BE49-F238E27FC236}">
                <a16:creationId xmlns:a16="http://schemas.microsoft.com/office/drawing/2014/main" id="{93EF9A8D-6694-0B2A-13F0-597376DF3090}"/>
              </a:ext>
            </a:extLst>
          </p:cNvPr>
          <p:cNvSpPr>
            <a:spLocks noGrp="1"/>
          </p:cNvSpPr>
          <p:nvPr>
            <p:ph idx="1"/>
          </p:nvPr>
        </p:nvSpPr>
        <p:spPr>
          <a:xfrm>
            <a:off x="725214" y="1492469"/>
            <a:ext cx="10628586" cy="4684494"/>
          </a:xfrm>
        </p:spPr>
        <p:txBody>
          <a:bodyPr>
            <a:noAutofit/>
          </a:bodyPr>
          <a:lstStyle/>
          <a:p>
            <a:r>
              <a:rPr lang="en-US" sz="1400" dirty="0"/>
              <a:t>For testing this OAuth2 pattern, create the API Gateway with service discovery. </a:t>
            </a:r>
          </a:p>
          <a:p>
            <a:r>
              <a:rPr lang="en-US" sz="1400" dirty="0"/>
              <a:t>First, create a base folder for all the projects:</a:t>
            </a:r>
          </a:p>
          <a:p>
            <a:pPr lvl="1"/>
            <a:r>
              <a:rPr lang="en-US" sz="1400" dirty="0" err="1"/>
              <a:t>mkdir</a:t>
            </a:r>
            <a:r>
              <a:rPr lang="en-US" sz="1400" dirty="0"/>
              <a:t> oauth2-patterns</a:t>
            </a:r>
          </a:p>
          <a:p>
            <a:pPr lvl="1"/>
            <a:r>
              <a:rPr lang="en-US" sz="1400" dirty="0"/>
              <a:t>cd oauth2-patterns</a:t>
            </a:r>
          </a:p>
          <a:p>
            <a:r>
              <a:rPr lang="en-US" sz="1400" dirty="0"/>
              <a:t>Create a Eureka Discovery Service using Spring starter project</a:t>
            </a:r>
          </a:p>
          <a:p>
            <a:r>
              <a:rPr lang="en-US" sz="1400" dirty="0"/>
              <a:t>Unzip the file:</a:t>
            </a:r>
          </a:p>
          <a:p>
            <a:pPr lvl="1"/>
            <a:r>
              <a:rPr lang="en-US" sz="1400" dirty="0"/>
              <a:t>unzip eureka.zip -d eureka</a:t>
            </a:r>
          </a:p>
          <a:p>
            <a:pPr lvl="1"/>
            <a:r>
              <a:rPr lang="en-US" sz="1400" dirty="0"/>
              <a:t>cd eureka</a:t>
            </a:r>
          </a:p>
          <a:p>
            <a:pPr marL="0" indent="0">
              <a:buNone/>
            </a:pPr>
            <a:r>
              <a:rPr lang="en-US" sz="1400" dirty="0"/>
              <a:t>As described in Spring Cloud Netflix documentation, the JAXB modules, which the Eureka server depends upon, were removed in JDK 11. If you are running Eureka server with JDK 11, edit the pom.xml and add the following dependency:</a:t>
            </a:r>
          </a:p>
          <a:p>
            <a:pPr marL="457200" lvl="1" indent="0">
              <a:buNone/>
            </a:pPr>
            <a:r>
              <a:rPr lang="en-US" sz="1400" dirty="0"/>
              <a:t>&lt;dependency&gt;</a:t>
            </a:r>
          </a:p>
          <a:p>
            <a:pPr marL="457200" lvl="1" indent="0">
              <a:buNone/>
            </a:pPr>
            <a:r>
              <a:rPr lang="en-US" sz="1400" dirty="0"/>
              <a:t>  &lt;</a:t>
            </a:r>
            <a:r>
              <a:rPr lang="en-US" sz="1400" dirty="0" err="1"/>
              <a:t>groupId</a:t>
            </a:r>
            <a:r>
              <a:rPr lang="en-US" sz="1400" dirty="0"/>
              <a:t>&gt;</a:t>
            </a:r>
            <a:r>
              <a:rPr lang="en-US" sz="1400" dirty="0" err="1"/>
              <a:t>org.glassfish.jaxb</a:t>
            </a:r>
            <a:r>
              <a:rPr lang="en-US" sz="1400" dirty="0"/>
              <a:t>&lt;/</a:t>
            </a:r>
            <a:r>
              <a:rPr lang="en-US" sz="1400" dirty="0" err="1"/>
              <a:t>groupId</a:t>
            </a:r>
            <a:r>
              <a:rPr lang="en-US" sz="1400" dirty="0"/>
              <a:t>&gt;</a:t>
            </a:r>
          </a:p>
          <a:p>
            <a:pPr marL="457200" lvl="1" indent="0">
              <a:buNone/>
            </a:pPr>
            <a:r>
              <a:rPr lang="en-US" sz="1400" dirty="0"/>
              <a:t>  &lt;</a:t>
            </a:r>
            <a:r>
              <a:rPr lang="en-US" sz="1400" dirty="0" err="1"/>
              <a:t>artifactId</a:t>
            </a:r>
            <a:r>
              <a:rPr lang="en-US" sz="1400" dirty="0"/>
              <a:t>&gt;</a:t>
            </a:r>
            <a:r>
              <a:rPr lang="en-US" sz="1400" dirty="0" err="1"/>
              <a:t>jaxb</a:t>
            </a:r>
            <a:r>
              <a:rPr lang="en-US" sz="1400" dirty="0"/>
              <a:t>-runtime&lt;/</a:t>
            </a:r>
            <a:r>
              <a:rPr lang="en-US" sz="1400" dirty="0" err="1"/>
              <a:t>artifactId</a:t>
            </a:r>
            <a:r>
              <a:rPr lang="en-US" sz="1400" dirty="0"/>
              <a:t>&gt;</a:t>
            </a:r>
          </a:p>
          <a:p>
            <a:pPr marL="457200" lvl="1" indent="0">
              <a:buNone/>
            </a:pPr>
            <a:r>
              <a:rPr lang="en-US" sz="1400" dirty="0"/>
              <a:t>&lt;/dependency&gt;</a:t>
            </a:r>
          </a:p>
          <a:p>
            <a:pPr marL="0" indent="0">
              <a:buNone/>
            </a:pPr>
            <a:r>
              <a:rPr lang="en-US" sz="1400" dirty="0"/>
              <a:t>Edit </a:t>
            </a:r>
            <a:r>
              <a:rPr lang="en-US" sz="1400" dirty="0" err="1"/>
              <a:t>EurekaServiceApplication</a:t>
            </a:r>
            <a:r>
              <a:rPr lang="en-US" sz="1400" dirty="0"/>
              <a:t> to add @EnableEurekaServer annotation: Refer </a:t>
            </a:r>
            <a:r>
              <a:rPr lang="en-US" sz="1400" dirty="0" err="1"/>
              <a:t>EurekaServiceApplication</a:t>
            </a:r>
            <a:r>
              <a:rPr lang="en-US" sz="1400" dirty="0"/>
              <a:t> class </a:t>
            </a:r>
          </a:p>
          <a:p>
            <a:pPr marL="0" indent="0">
              <a:buNone/>
            </a:pPr>
            <a:r>
              <a:rPr lang="en-US" sz="1400" dirty="0"/>
              <a:t>Rename </a:t>
            </a:r>
            <a:r>
              <a:rPr lang="en-US" sz="1400" dirty="0" err="1"/>
              <a:t>src</a:t>
            </a:r>
            <a:r>
              <a:rPr lang="en-US" sz="1400" dirty="0"/>
              <a:t>/main/resources/</a:t>
            </a:r>
            <a:r>
              <a:rPr lang="en-US" sz="1400" dirty="0" err="1"/>
              <a:t>application.properties</a:t>
            </a:r>
            <a:r>
              <a:rPr lang="en-US" sz="1400" dirty="0"/>
              <a:t> to </a:t>
            </a:r>
            <a:r>
              <a:rPr lang="en-US" sz="1400" dirty="0" err="1"/>
              <a:t>application.yml</a:t>
            </a:r>
            <a:r>
              <a:rPr lang="en-US" sz="1400" dirty="0"/>
              <a:t> and add the following content: Refer the file </a:t>
            </a:r>
          </a:p>
          <a:p>
            <a:pPr marL="0" indent="0">
              <a:buNone/>
            </a:pPr>
            <a:r>
              <a:rPr lang="en-US" sz="1400" dirty="0"/>
              <a:t>Start the service:</a:t>
            </a:r>
          </a:p>
          <a:p>
            <a:pPr marL="0" indent="0">
              <a:buNone/>
            </a:pPr>
            <a:r>
              <a:rPr lang="en-US" sz="1400" dirty="0"/>
              <a:t>./</a:t>
            </a:r>
            <a:r>
              <a:rPr lang="en-US" sz="1400" dirty="0" err="1"/>
              <a:t>mvnw</a:t>
            </a:r>
            <a:r>
              <a:rPr lang="en-US" sz="1400" dirty="0"/>
              <a:t> </a:t>
            </a:r>
            <a:r>
              <a:rPr lang="en-US" sz="1400" dirty="0" err="1"/>
              <a:t>spring-boot:run</a:t>
            </a:r>
            <a:endParaRPr lang="en-US" sz="1400" dirty="0"/>
          </a:p>
          <a:p>
            <a:pPr marL="0" indent="0">
              <a:buNone/>
            </a:pPr>
            <a:r>
              <a:rPr lang="en-US" sz="1400" dirty="0"/>
              <a:t>Go to http://localhost:8761 and we could see the Eureka home.</a:t>
            </a:r>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293740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251C-9694-6493-D9D1-B318225D04F6}"/>
              </a:ext>
            </a:extLst>
          </p:cNvPr>
          <p:cNvSpPr>
            <a:spLocks noGrp="1"/>
          </p:cNvSpPr>
          <p:nvPr>
            <p:ph type="title"/>
          </p:nvPr>
        </p:nvSpPr>
        <p:spPr/>
        <p:txBody>
          <a:bodyPr/>
          <a:lstStyle/>
          <a:p>
            <a:r>
              <a:rPr lang="en-US" sz="4400" dirty="0"/>
              <a:t>Pattern 1: OpenID Connect Authentication</a:t>
            </a:r>
            <a:endParaRPr lang="en-IN" dirty="0"/>
          </a:p>
        </p:txBody>
      </p:sp>
      <p:sp>
        <p:nvSpPr>
          <p:cNvPr id="3" name="Content Placeholder 2">
            <a:extLst>
              <a:ext uri="{FF2B5EF4-FFF2-40B4-BE49-F238E27FC236}">
                <a16:creationId xmlns:a16="http://schemas.microsoft.com/office/drawing/2014/main" id="{E4D09BC5-F29D-A647-B21B-2997FD68E4CA}"/>
              </a:ext>
            </a:extLst>
          </p:cNvPr>
          <p:cNvSpPr>
            <a:spLocks noGrp="1"/>
          </p:cNvSpPr>
          <p:nvPr>
            <p:ph idx="1"/>
          </p:nvPr>
        </p:nvSpPr>
        <p:spPr/>
        <p:txBody>
          <a:bodyPr>
            <a:normAutofit fontScale="92500" lnSpcReduction="10000"/>
          </a:bodyPr>
          <a:lstStyle/>
          <a:p>
            <a:r>
              <a:rPr lang="en-IN" sz="1400" dirty="0"/>
              <a:t>Create a Spring Cloud Gateway Application</a:t>
            </a:r>
          </a:p>
          <a:p>
            <a:r>
              <a:rPr lang="en-US" sz="1400" b="0" i="0" dirty="0">
                <a:effectLst/>
              </a:rPr>
              <a:t>Now let’s create an API Gateway with Spring Cloud Gateway, using Spring </a:t>
            </a:r>
            <a:r>
              <a:rPr lang="en-US" sz="1400" b="0" i="0" dirty="0" err="1">
                <a:effectLst/>
              </a:rPr>
              <a:t>Initializr</a:t>
            </a:r>
            <a:r>
              <a:rPr lang="en-US" sz="1400" b="0" i="0" dirty="0">
                <a:effectLst/>
              </a:rPr>
              <a:t> again.</a:t>
            </a:r>
            <a:endParaRPr lang="en-IN" sz="1400" b="0" i="0" dirty="0">
              <a:effectLst/>
            </a:endParaRPr>
          </a:p>
          <a:p>
            <a:r>
              <a:rPr lang="en-IN" sz="1400" dirty="0"/>
              <a:t>Unzip the project</a:t>
            </a:r>
          </a:p>
          <a:p>
            <a:pPr lvl="1"/>
            <a:r>
              <a:rPr lang="en-IN" sz="1400" dirty="0"/>
              <a:t>unzip api-gateway.zip -d </a:t>
            </a:r>
            <a:r>
              <a:rPr lang="en-IN" sz="1400" dirty="0" err="1"/>
              <a:t>api</a:t>
            </a:r>
            <a:r>
              <a:rPr lang="en-IN" sz="1400" dirty="0"/>
              <a:t>-gateway</a:t>
            </a:r>
          </a:p>
          <a:p>
            <a:pPr lvl="1"/>
            <a:r>
              <a:rPr lang="en-IN" sz="1400" dirty="0"/>
              <a:t>cd </a:t>
            </a:r>
            <a:r>
              <a:rPr lang="en-IN" sz="1400" dirty="0" err="1"/>
              <a:t>api</a:t>
            </a:r>
            <a:r>
              <a:rPr lang="en-IN" sz="1400" dirty="0"/>
              <a:t>-gateway</a:t>
            </a:r>
          </a:p>
          <a:p>
            <a:r>
              <a:rPr lang="en-US" sz="1400" dirty="0"/>
              <a:t>Edit </a:t>
            </a:r>
            <a:r>
              <a:rPr lang="en-US" sz="1400" dirty="0" err="1"/>
              <a:t>SpringCloudGatewayApplication</a:t>
            </a:r>
            <a:r>
              <a:rPr lang="en-US" sz="1400" dirty="0"/>
              <a:t> to add @EnableEurekaClient annotation.</a:t>
            </a:r>
          </a:p>
          <a:p>
            <a:r>
              <a:rPr lang="en-US" sz="1400" dirty="0"/>
              <a:t>Add a package controller and the controller class </a:t>
            </a:r>
            <a:r>
              <a:rPr lang="en-US" sz="1400" dirty="0" err="1"/>
              <a:t>src</a:t>
            </a:r>
            <a:r>
              <a:rPr lang="en-US" sz="1400" dirty="0"/>
              <a:t>/main/java/com/okta/developer/gateway/controller/GreetingController.java. The controller will allow us to test the login without having configured any routes yet.</a:t>
            </a:r>
          </a:p>
          <a:p>
            <a:r>
              <a:rPr lang="en-US" sz="1400" dirty="0"/>
              <a:t>Add a greeting template </a:t>
            </a:r>
            <a:r>
              <a:rPr lang="en-US" sz="1400" dirty="0" err="1"/>
              <a:t>src</a:t>
            </a:r>
            <a:r>
              <a:rPr lang="en-US" sz="1400" dirty="0"/>
              <a:t>/main/resources/templates/greeting.html: Refer the html file</a:t>
            </a:r>
          </a:p>
          <a:p>
            <a:r>
              <a:rPr lang="en-US" sz="1400" dirty="0"/>
              <a:t>Rename </a:t>
            </a:r>
            <a:r>
              <a:rPr lang="en-US" sz="1400" dirty="0" err="1"/>
              <a:t>src</a:t>
            </a:r>
            <a:r>
              <a:rPr lang="en-US" sz="1400" dirty="0"/>
              <a:t>/main/resources/</a:t>
            </a:r>
            <a:r>
              <a:rPr lang="en-US" sz="1400" dirty="0" err="1"/>
              <a:t>application.properties</a:t>
            </a:r>
            <a:r>
              <a:rPr lang="en-US" sz="1400" dirty="0"/>
              <a:t> to </a:t>
            </a:r>
            <a:r>
              <a:rPr lang="en-US" sz="1400" dirty="0" err="1"/>
              <a:t>application.yml</a:t>
            </a:r>
            <a:r>
              <a:rPr lang="en-US" sz="1400" dirty="0"/>
              <a:t> and add the following properties: Refer the actual file in project</a:t>
            </a:r>
          </a:p>
          <a:p>
            <a:r>
              <a:rPr lang="en-IN" sz="1400" dirty="0"/>
              <a:t>Add </a:t>
            </a:r>
            <a:r>
              <a:rPr lang="en-IN" sz="1400" dirty="0" err="1"/>
              <a:t>src</a:t>
            </a:r>
            <a:r>
              <a:rPr lang="en-IN" sz="1400" dirty="0"/>
              <a:t>/main/java/com/okta/developer/gateway/OktaOAuth2WebSecurity.java to make the API Gateway a resource server with login enabled</a:t>
            </a:r>
          </a:p>
          <a:p>
            <a:r>
              <a:rPr lang="en-US" sz="1400" dirty="0"/>
              <a:t>To keep things simple in this example, CSRF is disabled.</a:t>
            </a:r>
          </a:p>
          <a:p>
            <a:r>
              <a:rPr lang="en-US" sz="1400" dirty="0"/>
              <a:t>Before we begin, you’ll need a free Okta developer account. Install the Okta CLI and run </a:t>
            </a:r>
            <a:r>
              <a:rPr lang="en-US" sz="1400" b="1" dirty="0"/>
              <a:t>okta register </a:t>
            </a:r>
            <a:r>
              <a:rPr lang="en-US" sz="1400" dirty="0"/>
              <a:t>to sign up for a new account. If you already have an account, run </a:t>
            </a:r>
            <a:r>
              <a:rPr lang="en-US" sz="1400" b="1" dirty="0"/>
              <a:t>okta login</a:t>
            </a:r>
            <a:r>
              <a:rPr lang="en-US" sz="1400" dirty="0"/>
              <a:t>. Then, run </a:t>
            </a:r>
            <a:r>
              <a:rPr lang="en-US" sz="1400" b="1" dirty="0"/>
              <a:t>okta apps create</a:t>
            </a:r>
            <a:r>
              <a:rPr lang="en-US" sz="1400" dirty="0"/>
              <a:t>. Select the default app name, or change it as you see fit. Choose </a:t>
            </a:r>
            <a:r>
              <a:rPr lang="en-US" sz="1400" b="1" dirty="0"/>
              <a:t>Web</a:t>
            </a:r>
            <a:r>
              <a:rPr lang="en-US" sz="1400" dirty="0"/>
              <a:t> and press Enter.</a:t>
            </a:r>
          </a:p>
          <a:p>
            <a:r>
              <a:rPr lang="en-US" sz="1400" dirty="0"/>
              <a:t>Select </a:t>
            </a:r>
            <a:r>
              <a:rPr lang="en-US" sz="1400" b="1" dirty="0"/>
              <a:t>Okta Spring Boot Starter</a:t>
            </a:r>
            <a:r>
              <a:rPr lang="en-US" sz="1400" dirty="0"/>
              <a:t>. Accept the default Redirect URI values provided for you. </a:t>
            </a:r>
          </a:p>
          <a:p>
            <a:r>
              <a:rPr lang="en-US" sz="1400" dirty="0"/>
              <a:t>That is, a Login Redirect of http://localhost:8080/login/oauth2/code/okta and a Logout Redirect of http://localhost:8080</a:t>
            </a:r>
            <a:endParaRPr lang="en-IN" sz="1400" dirty="0"/>
          </a:p>
        </p:txBody>
      </p:sp>
    </p:spTree>
    <p:extLst>
      <p:ext uri="{BB962C8B-B14F-4D97-AF65-F5344CB8AC3E}">
        <p14:creationId xmlns:p14="http://schemas.microsoft.com/office/powerpoint/2010/main" val="63456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AB8D-7AC8-A737-9AE4-4F7B45BAC5F7}"/>
              </a:ext>
            </a:extLst>
          </p:cNvPr>
          <p:cNvSpPr>
            <a:spLocks noGrp="1"/>
          </p:cNvSpPr>
          <p:nvPr>
            <p:ph type="title"/>
          </p:nvPr>
        </p:nvSpPr>
        <p:spPr/>
        <p:txBody>
          <a:bodyPr/>
          <a:lstStyle/>
          <a:p>
            <a:r>
              <a:rPr lang="en-US" sz="4400" dirty="0"/>
              <a:t>Pattern 1: OpenID Connect Authentication</a:t>
            </a:r>
            <a:endParaRPr lang="en-IN" dirty="0"/>
          </a:p>
        </p:txBody>
      </p:sp>
      <p:sp>
        <p:nvSpPr>
          <p:cNvPr id="3" name="Content Placeholder 2">
            <a:extLst>
              <a:ext uri="{FF2B5EF4-FFF2-40B4-BE49-F238E27FC236}">
                <a16:creationId xmlns:a16="http://schemas.microsoft.com/office/drawing/2014/main" id="{F7A9B681-5779-3D15-A9C7-BCF21C5F61B7}"/>
              </a:ext>
            </a:extLst>
          </p:cNvPr>
          <p:cNvSpPr>
            <a:spLocks noGrp="1"/>
          </p:cNvSpPr>
          <p:nvPr>
            <p:ph idx="1"/>
          </p:nvPr>
        </p:nvSpPr>
        <p:spPr/>
        <p:txBody>
          <a:bodyPr>
            <a:normAutofit fontScale="70000" lnSpcReduction="20000"/>
          </a:bodyPr>
          <a:lstStyle/>
          <a:p>
            <a:r>
              <a:rPr lang="en-US" dirty="0"/>
              <a:t>What does the Okta CLI do?</a:t>
            </a:r>
          </a:p>
          <a:p>
            <a:r>
              <a:rPr lang="en-US" dirty="0"/>
              <a:t>The Okta CLI will create an OIDC Web App in your Okta Org. It will add the redirect URIs you specified and grant access to the Everyone group. You will see output like the following when it’s finished:</a:t>
            </a:r>
          </a:p>
          <a:p>
            <a:pPr marL="457200" lvl="1" indent="0">
              <a:buNone/>
            </a:pPr>
            <a:r>
              <a:rPr lang="en-US" dirty="0"/>
              <a:t>Okta application configuration has been written to: </a:t>
            </a:r>
          </a:p>
          <a:p>
            <a:pPr marL="457200" lvl="1" indent="0">
              <a:buNone/>
            </a:pPr>
            <a:r>
              <a:rPr lang="en-US" dirty="0"/>
              <a:t>	 /path/to/app/</a:t>
            </a:r>
            <a:r>
              <a:rPr lang="en-US" dirty="0" err="1"/>
              <a:t>src</a:t>
            </a:r>
            <a:r>
              <a:rPr lang="en-US" dirty="0"/>
              <a:t>/main/resources/</a:t>
            </a:r>
            <a:r>
              <a:rPr lang="en-US" dirty="0" err="1"/>
              <a:t>application.properties</a:t>
            </a:r>
            <a:endParaRPr lang="en-US" dirty="0"/>
          </a:p>
          <a:p>
            <a:r>
              <a:rPr lang="en-US" dirty="0"/>
              <a:t>Open </a:t>
            </a:r>
            <a:r>
              <a:rPr lang="en-US" dirty="0" err="1"/>
              <a:t>src</a:t>
            </a:r>
            <a:r>
              <a:rPr lang="en-US" dirty="0"/>
              <a:t>/main/resources/</a:t>
            </a:r>
            <a:r>
              <a:rPr lang="en-US" dirty="0" err="1"/>
              <a:t>application.properties</a:t>
            </a:r>
            <a:r>
              <a:rPr lang="en-US" dirty="0"/>
              <a:t> to see the issuer and credentials for your app.</a:t>
            </a:r>
          </a:p>
          <a:p>
            <a:pPr lvl="1"/>
            <a:r>
              <a:rPr lang="en-IN" dirty="0"/>
              <a:t>okta.oauth2.issuer=https://dev-133337.okta.com/oauth2/default</a:t>
            </a:r>
          </a:p>
          <a:p>
            <a:pPr lvl="1"/>
            <a:r>
              <a:rPr lang="en-IN" dirty="0"/>
              <a:t>okta.oauth2.client-id=0oab8eb55Kb9jdMIr5d6</a:t>
            </a:r>
          </a:p>
          <a:p>
            <a:pPr lvl="1"/>
            <a:r>
              <a:rPr lang="en-IN" dirty="0"/>
              <a:t>okta.oauth2.client-secret=NEVER-SHOW-SECRETS</a:t>
            </a:r>
          </a:p>
          <a:p>
            <a:r>
              <a:rPr lang="en-US" dirty="0"/>
              <a:t>NOTE: We can also use the Okta Admin Console to create our app</a:t>
            </a:r>
          </a:p>
          <a:p>
            <a:r>
              <a:rPr lang="en-US" dirty="0"/>
              <a:t>Use the issuer, client ID, and client secret from the generated .</a:t>
            </a:r>
            <a:r>
              <a:rPr lang="en-US" dirty="0" err="1"/>
              <a:t>okta.env</a:t>
            </a:r>
            <a:r>
              <a:rPr lang="en-US" dirty="0"/>
              <a:t> file to start the gateway:</a:t>
            </a:r>
          </a:p>
          <a:p>
            <a:pPr lvl="1"/>
            <a:r>
              <a:rPr lang="en-IN" dirty="0"/>
              <a:t>OKTA_OAUTH2_ISSUER={</a:t>
            </a:r>
            <a:r>
              <a:rPr lang="en-IN" dirty="0" err="1"/>
              <a:t>yourOktaIssuer</a:t>
            </a:r>
            <a:r>
              <a:rPr lang="en-IN" dirty="0"/>
              <a:t>} \</a:t>
            </a:r>
          </a:p>
          <a:p>
            <a:pPr lvl="1"/>
            <a:r>
              <a:rPr lang="en-IN" dirty="0"/>
              <a:t>OKTA_OAUTH2_CLIENT_ID={</a:t>
            </a:r>
            <a:r>
              <a:rPr lang="en-IN" dirty="0" err="1"/>
              <a:t>yourOktaClientId</a:t>
            </a:r>
            <a:r>
              <a:rPr lang="en-IN" dirty="0"/>
              <a:t>} \</a:t>
            </a:r>
          </a:p>
          <a:p>
            <a:pPr lvl="1"/>
            <a:r>
              <a:rPr lang="en-IN" dirty="0"/>
              <a:t>OKTA_OAUTH2_CLIENT_SECRET={</a:t>
            </a:r>
            <a:r>
              <a:rPr lang="en-IN" dirty="0" err="1"/>
              <a:t>yourOktaClientSecret</a:t>
            </a:r>
            <a:r>
              <a:rPr lang="en-IN" dirty="0"/>
              <a:t>} \</a:t>
            </a:r>
          </a:p>
          <a:p>
            <a:pPr lvl="1"/>
            <a:r>
              <a:rPr lang="en-IN" dirty="0"/>
              <a:t>./</a:t>
            </a:r>
            <a:r>
              <a:rPr lang="en-IN" dirty="0" err="1"/>
              <a:t>mvnw</a:t>
            </a:r>
            <a:r>
              <a:rPr lang="en-IN" dirty="0"/>
              <a:t> </a:t>
            </a:r>
            <a:r>
              <a:rPr lang="en-IN" dirty="0" err="1"/>
              <a:t>spring-boot:run</a:t>
            </a:r>
            <a:endParaRPr lang="en-IN" dirty="0"/>
          </a:p>
        </p:txBody>
      </p:sp>
    </p:spTree>
    <p:extLst>
      <p:ext uri="{BB962C8B-B14F-4D97-AF65-F5344CB8AC3E}">
        <p14:creationId xmlns:p14="http://schemas.microsoft.com/office/powerpoint/2010/main" val="53028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AB8D-7AC8-A737-9AE4-4F7B45BAC5F7}"/>
              </a:ext>
            </a:extLst>
          </p:cNvPr>
          <p:cNvSpPr>
            <a:spLocks noGrp="1"/>
          </p:cNvSpPr>
          <p:nvPr>
            <p:ph type="title"/>
          </p:nvPr>
        </p:nvSpPr>
        <p:spPr/>
        <p:txBody>
          <a:bodyPr/>
          <a:lstStyle/>
          <a:p>
            <a:r>
              <a:rPr lang="en-US" sz="4400" dirty="0"/>
              <a:t>Pattern 1: OpenID Connect Authentication</a:t>
            </a:r>
            <a:endParaRPr lang="en-IN" dirty="0"/>
          </a:p>
        </p:txBody>
      </p:sp>
      <p:sp>
        <p:nvSpPr>
          <p:cNvPr id="3" name="Content Placeholder 2">
            <a:extLst>
              <a:ext uri="{FF2B5EF4-FFF2-40B4-BE49-F238E27FC236}">
                <a16:creationId xmlns:a16="http://schemas.microsoft.com/office/drawing/2014/main" id="{F7A9B681-5779-3D15-A9C7-BCF21C5F61B7}"/>
              </a:ext>
            </a:extLst>
          </p:cNvPr>
          <p:cNvSpPr>
            <a:spLocks noGrp="1"/>
          </p:cNvSpPr>
          <p:nvPr>
            <p:ph idx="1"/>
          </p:nvPr>
        </p:nvSpPr>
        <p:spPr/>
        <p:txBody>
          <a:bodyPr>
            <a:normAutofit/>
          </a:bodyPr>
          <a:lstStyle/>
          <a:p>
            <a:r>
              <a:rPr lang="en-US" sz="2000" dirty="0"/>
              <a:t>Go to http://localhost:8080/greeting. </a:t>
            </a:r>
          </a:p>
          <a:p>
            <a:r>
              <a:rPr lang="en-US" sz="2000" dirty="0"/>
              <a:t>The gateway will redirect to Okta login page:</a:t>
            </a:r>
          </a:p>
          <a:p>
            <a:endParaRPr lang="en-US" sz="2000" dirty="0"/>
          </a:p>
          <a:p>
            <a:r>
              <a:rPr lang="en-US" sz="2000" dirty="0"/>
              <a:t>After the login, the </a:t>
            </a:r>
            <a:r>
              <a:rPr lang="en-US" sz="2000" dirty="0" err="1"/>
              <a:t>idToken</a:t>
            </a:r>
            <a:r>
              <a:rPr lang="en-US" sz="2000" dirty="0"/>
              <a:t> and </a:t>
            </a:r>
            <a:r>
              <a:rPr lang="en-US" sz="2000" dirty="0" err="1"/>
              <a:t>accessToken</a:t>
            </a:r>
            <a:r>
              <a:rPr lang="en-US" sz="2000" dirty="0"/>
              <a:t> will be displayed in the browser.</a:t>
            </a:r>
          </a:p>
          <a:p>
            <a:pPr lvl="1"/>
            <a:r>
              <a:rPr lang="en-IN" sz="2000" dirty="0" err="1"/>
              <a:t>idToken</a:t>
            </a:r>
            <a:r>
              <a:rPr lang="en-IN" sz="2000" dirty="0"/>
              <a:t>: </a:t>
            </a:r>
            <a:r>
              <a:rPr lang="en-IN" sz="2000" dirty="0" err="1"/>
              <a:t>eyJraWQiOiIw</a:t>
            </a:r>
            <a:r>
              <a:rPr lang="en-IN" sz="2000" dirty="0"/>
              <a:t>...</a:t>
            </a:r>
          </a:p>
          <a:p>
            <a:pPr lvl="1"/>
            <a:endParaRPr lang="en-IN" sz="2000" dirty="0"/>
          </a:p>
          <a:p>
            <a:pPr lvl="1"/>
            <a:r>
              <a:rPr lang="en-IN" sz="2000" dirty="0" err="1"/>
              <a:t>accessToken</a:t>
            </a:r>
            <a:r>
              <a:rPr lang="en-IN" sz="2000" dirty="0"/>
              <a:t>: </a:t>
            </a:r>
            <a:r>
              <a:rPr lang="en-IN" sz="2000" dirty="0" err="1"/>
              <a:t>eyJraWQiOi</a:t>
            </a:r>
            <a:r>
              <a:rPr lang="en-IN" sz="2000" dirty="0"/>
              <a:t>...</a:t>
            </a:r>
          </a:p>
          <a:p>
            <a:endParaRPr lang="en-IN" sz="2000" dirty="0"/>
          </a:p>
        </p:txBody>
      </p:sp>
      <p:pic>
        <p:nvPicPr>
          <p:cNvPr id="6146" name="Picture 2" descr="Okta login form">
            <a:extLst>
              <a:ext uri="{FF2B5EF4-FFF2-40B4-BE49-F238E27FC236}">
                <a16:creationId xmlns:a16="http://schemas.microsoft.com/office/drawing/2014/main" id="{BC5286BF-0325-9651-4D50-F342E6B79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2757" y="2780440"/>
            <a:ext cx="2927788" cy="3712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43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F684-7412-F558-27A1-ECC43C83D97E}"/>
              </a:ext>
            </a:extLst>
          </p:cNvPr>
          <p:cNvSpPr>
            <a:spLocks noGrp="1"/>
          </p:cNvSpPr>
          <p:nvPr>
            <p:ph type="title"/>
          </p:nvPr>
        </p:nvSpPr>
        <p:spPr/>
        <p:txBody>
          <a:bodyPr/>
          <a:lstStyle/>
          <a:p>
            <a:r>
              <a:rPr lang="en-US" sz="4400" dirty="0"/>
              <a:t>Pattern 2: Token Relay To Service</a:t>
            </a:r>
            <a:endParaRPr lang="en-IN" dirty="0"/>
          </a:p>
        </p:txBody>
      </p:sp>
      <p:sp>
        <p:nvSpPr>
          <p:cNvPr id="3" name="Content Placeholder 2">
            <a:extLst>
              <a:ext uri="{FF2B5EF4-FFF2-40B4-BE49-F238E27FC236}">
                <a16:creationId xmlns:a16="http://schemas.microsoft.com/office/drawing/2014/main" id="{D98D26FD-B7B3-4034-7F1A-F21560D43368}"/>
              </a:ext>
            </a:extLst>
          </p:cNvPr>
          <p:cNvSpPr>
            <a:spLocks noGrp="1"/>
          </p:cNvSpPr>
          <p:nvPr>
            <p:ph idx="1"/>
          </p:nvPr>
        </p:nvSpPr>
        <p:spPr/>
        <p:txBody>
          <a:bodyPr/>
          <a:lstStyle/>
          <a:p>
            <a:r>
              <a:rPr lang="en-US" dirty="0"/>
              <a:t>A Token Relay happens when an OAuth2 consumer, for example the API Gateway, acts as a Client and forwards the </a:t>
            </a:r>
            <a:r>
              <a:rPr lang="en-US" dirty="0" err="1"/>
              <a:t>accessToken</a:t>
            </a:r>
            <a:r>
              <a:rPr lang="en-US" dirty="0"/>
              <a:t> to the routed service.</a:t>
            </a:r>
          </a:p>
          <a:p>
            <a:endParaRPr lang="en-US" dirty="0"/>
          </a:p>
          <a:p>
            <a:endParaRPr lang="en-IN" dirty="0"/>
          </a:p>
        </p:txBody>
      </p:sp>
      <p:pic>
        <p:nvPicPr>
          <p:cNvPr id="7170" name="Picture 2" descr="API Gateway acting as client">
            <a:extLst>
              <a:ext uri="{FF2B5EF4-FFF2-40B4-BE49-F238E27FC236}">
                <a16:creationId xmlns:a16="http://schemas.microsoft.com/office/drawing/2014/main" id="{CFD7D813-3942-4BC9-EB6C-8AD0F039E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310" y="2648321"/>
            <a:ext cx="5973610" cy="3844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617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3005</Words>
  <Application>Microsoft Office PowerPoint</Application>
  <PresentationFormat>Widescreen</PresentationFormat>
  <Paragraphs>230</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vt:lpstr>
      <vt:lpstr>Courier New</vt:lpstr>
      <vt:lpstr>proxima-nova</vt:lpstr>
      <vt:lpstr>Office Theme</vt:lpstr>
      <vt:lpstr>Outh 2.0 using Spring </vt:lpstr>
      <vt:lpstr>Overview</vt:lpstr>
      <vt:lpstr>Pattern 1: OpenID Connect Authentication</vt:lpstr>
      <vt:lpstr>Pattern 1: OpenID Connect Authentication</vt:lpstr>
      <vt:lpstr>Pattern 1: OpenID Connect Authentication</vt:lpstr>
      <vt:lpstr>Pattern 1: OpenID Connect Authentication</vt:lpstr>
      <vt:lpstr>Pattern 1: OpenID Connect Authentication</vt:lpstr>
      <vt:lpstr>Pattern 1: OpenID Connect Authentication</vt:lpstr>
      <vt:lpstr>Pattern 2: Token Relay To Service</vt:lpstr>
      <vt:lpstr>Pattern 2: Token Relay To Service</vt:lpstr>
      <vt:lpstr>Pattern 2: Token Relay To Service</vt:lpstr>
      <vt:lpstr>Pattern 2: Token Relay To Service</vt:lpstr>
      <vt:lpstr>Pattern 3: Service-to-Service Client Credentials Grant</vt:lpstr>
      <vt:lpstr>Pattern 3: Service-to-Service Client Credentials Grant</vt:lpstr>
      <vt:lpstr>Pattern 3: Service-to-Service Client Credentials Grant</vt:lpstr>
      <vt:lpstr>Pattern 3: Service-to-Service Client Credentials Grant</vt:lpstr>
      <vt:lpstr>Pattern 3: Service-to-Service Client Credentials Grant</vt:lpstr>
      <vt:lpstr>Pattern 3: Service-to-Service Client Credentials Grant</vt:lpstr>
      <vt:lpstr>Pattern 3: Service-to-Service Client Credentials Grant</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Outh 2.0 using Spring </dc:title>
  <dc:creator>Prabhat Shahi</dc:creator>
  <cp:lastModifiedBy>Prabhat Shahi</cp:lastModifiedBy>
  <cp:revision>12</cp:revision>
  <dcterms:created xsi:type="dcterms:W3CDTF">2023-12-08T02:59:47Z</dcterms:created>
  <dcterms:modified xsi:type="dcterms:W3CDTF">2023-12-08T04:15:47Z</dcterms:modified>
</cp:coreProperties>
</file>