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93" r:id="rId5"/>
    <p:sldId id="294" r:id="rId6"/>
    <p:sldId id="259" r:id="rId7"/>
    <p:sldId id="260" r:id="rId8"/>
    <p:sldId id="261" r:id="rId9"/>
    <p:sldId id="262" r:id="rId10"/>
    <p:sldId id="265" r:id="rId11"/>
    <p:sldId id="263" r:id="rId12"/>
    <p:sldId id="264" r:id="rId13"/>
    <p:sldId id="295" r:id="rId14"/>
    <p:sldId id="296" r:id="rId15"/>
    <p:sldId id="297" r:id="rId16"/>
    <p:sldId id="298" r:id="rId17"/>
    <p:sldId id="299" r:id="rId18"/>
    <p:sldId id="300" r:id="rId19"/>
    <p:sldId id="301" r:id="rId20"/>
    <p:sldId id="302" r:id="rId21"/>
    <p:sldId id="266" r:id="rId22"/>
    <p:sldId id="267" r:id="rId23"/>
    <p:sldId id="268" r:id="rId24"/>
    <p:sldId id="269" r:id="rId25"/>
    <p:sldId id="270" r:id="rId26"/>
    <p:sldId id="303" r:id="rId27"/>
    <p:sldId id="304" r:id="rId28"/>
    <p:sldId id="305" r:id="rId29"/>
    <p:sldId id="306" r:id="rId30"/>
    <p:sldId id="307" r:id="rId31"/>
    <p:sldId id="308" r:id="rId32"/>
    <p:sldId id="309" r:id="rId33"/>
    <p:sldId id="310" r:id="rId34"/>
    <p:sldId id="311" r:id="rId35"/>
    <p:sldId id="312" r:id="rId36"/>
    <p:sldId id="313" r:id="rId37"/>
    <p:sldId id="271" r:id="rId38"/>
    <p:sldId id="282" r:id="rId39"/>
    <p:sldId id="283" r:id="rId40"/>
    <p:sldId id="284" r:id="rId41"/>
    <p:sldId id="285" r:id="rId42"/>
    <p:sldId id="286" r:id="rId43"/>
    <p:sldId id="287" r:id="rId44"/>
    <p:sldId id="288" r:id="rId45"/>
    <p:sldId id="289" r:id="rId46"/>
    <p:sldId id="290" r:id="rId47"/>
    <p:sldId id="291" r:id="rId48"/>
    <p:sldId id="292" r:id="rId49"/>
    <p:sldId id="314" r:id="rId50"/>
    <p:sldId id="315" r:id="rId51"/>
    <p:sldId id="316" r:id="rId52"/>
    <p:sldId id="317" r:id="rId53"/>
    <p:sldId id="318" r:id="rId54"/>
    <p:sldId id="272" r:id="rId55"/>
    <p:sldId id="273" r:id="rId56"/>
    <p:sldId id="274" r:id="rId57"/>
    <p:sldId id="275" r:id="rId58"/>
    <p:sldId id="276" r:id="rId59"/>
    <p:sldId id="277" r:id="rId60"/>
    <p:sldId id="278" r:id="rId61"/>
    <p:sldId id="279" r:id="rId62"/>
    <p:sldId id="280" r:id="rId63"/>
    <p:sldId id="281"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11" autoAdjust="0"/>
  </p:normalViewPr>
  <p:slideViewPr>
    <p:cSldViewPr>
      <p:cViewPr varScale="1">
        <p:scale>
          <a:sx n="75" d="100"/>
          <a:sy n="75" d="100"/>
        </p:scale>
        <p:origin x="1666"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661B-EA32-4140-B0F1-A19F0F4DBBC8}" type="datetimeFigureOut">
              <a:rPr lang="en-IN" smtClean="0"/>
              <a:t>30-11-2023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7E917-8394-433F-96B5-1F86F1B85784}" type="slidenum">
              <a:rPr lang="en-IN" smtClean="0"/>
              <a:t>‹#›</a:t>
            </a:fld>
            <a:endParaRPr lang="en-IN"/>
          </a:p>
        </p:txBody>
      </p:sp>
    </p:spTree>
    <p:extLst>
      <p:ext uri="{BB962C8B-B14F-4D97-AF65-F5344CB8AC3E}">
        <p14:creationId xmlns:p14="http://schemas.microsoft.com/office/powerpoint/2010/main" val="16739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java67.com/2023/01/aggregator-microservice-pattern-in-java.html#ixzz8KQqKEgep"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java67.com/2023/01/aggregator-microservice-pattern-in-java.html#ixzz8KQqEnaD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333333"/>
                </a:solidFill>
                <a:effectLst/>
                <a:latin typeface="Open Sans" panose="020B0606030504020204" pitchFamily="34" charset="0"/>
              </a:rPr>
              <a:t>Using </a:t>
            </a:r>
            <a:r>
              <a:rPr lang="en-IN" b="1" i="0" dirty="0">
                <a:solidFill>
                  <a:srgbClr val="333333"/>
                </a:solidFill>
                <a:effectLst/>
                <a:latin typeface="Open Sans" panose="020B0606030504020204" pitchFamily="34" charset="0"/>
              </a:rPr>
              <a:t>Spring Boot 3 </a:t>
            </a:r>
            <a:r>
              <a:rPr lang="en-IN" b="0" i="0" dirty="0">
                <a:solidFill>
                  <a:srgbClr val="333333"/>
                </a:solidFill>
                <a:effectLst/>
                <a:latin typeface="Open Sans" panose="020B0606030504020204" pitchFamily="34" charset="0"/>
              </a:rPr>
              <a:t>in cloud-native development</a:t>
            </a:r>
          </a:p>
          <a:p>
            <a:pPr algn="l">
              <a:buFont typeface="Arial" panose="020B0604020202020204" pitchFamily="34" charset="0"/>
              <a:buChar char="•"/>
            </a:pPr>
            <a:r>
              <a:rPr lang="en-IN" b="0" i="0" dirty="0">
                <a:solidFill>
                  <a:srgbClr val="333333"/>
                </a:solidFill>
                <a:effectLst/>
                <a:latin typeface="Open Sans" panose="020B0606030504020204" pitchFamily="34" charset="0"/>
              </a:rPr>
              <a:t>Provide service discovery for all microservices with Spring Cloud Netflix </a:t>
            </a:r>
            <a:r>
              <a:rPr lang="en-IN" b="1" i="0" dirty="0">
                <a:solidFill>
                  <a:srgbClr val="333333"/>
                </a:solidFill>
                <a:effectLst/>
                <a:latin typeface="Open Sans" panose="020B0606030504020204" pitchFamily="34" charset="0"/>
              </a:rPr>
              <a:t>Eureka</a:t>
            </a:r>
            <a:r>
              <a:rPr lang="en-IN" b="0" i="0" dirty="0">
                <a:solidFill>
                  <a:srgbClr val="333333"/>
                </a:solidFill>
                <a:effectLst/>
                <a:latin typeface="Open Sans" panose="020B0606030504020204" pitchFamily="34" charset="0"/>
              </a:rPr>
              <a:t>. Anticipating your questions – yes, Eureka is still there. It’s the last of Netflix microservices components still available in Spring Cloud</a:t>
            </a:r>
          </a:p>
          <a:p>
            <a:pPr algn="l">
              <a:buFont typeface="Arial" panose="020B0604020202020204" pitchFamily="34" charset="0"/>
              <a:buChar char="•"/>
            </a:pPr>
            <a:r>
              <a:rPr lang="en-IN" b="1" i="0" dirty="0">
                <a:solidFill>
                  <a:srgbClr val="333333"/>
                </a:solidFill>
                <a:effectLst/>
                <a:latin typeface="Open Sans" panose="020B0606030504020204" pitchFamily="34" charset="0"/>
              </a:rPr>
              <a:t>Spring Cloud </a:t>
            </a:r>
            <a:r>
              <a:rPr lang="en-IN" b="1" i="0" dirty="0" err="1">
                <a:solidFill>
                  <a:srgbClr val="333333"/>
                </a:solidFill>
                <a:effectLst/>
                <a:latin typeface="Open Sans" panose="020B0606030504020204" pitchFamily="34" charset="0"/>
              </a:rPr>
              <a:t>OpenFeign</a:t>
            </a:r>
            <a:r>
              <a:rPr lang="en-IN" b="0" i="0" dirty="0">
                <a:solidFill>
                  <a:srgbClr val="333333"/>
                </a:solidFill>
                <a:effectLst/>
                <a:latin typeface="Open Sans" panose="020B0606030504020204" pitchFamily="34" charset="0"/>
              </a:rPr>
              <a:t> in inter-service communication</a:t>
            </a:r>
          </a:p>
          <a:p>
            <a:pPr algn="l">
              <a:buFont typeface="Arial" panose="020B0604020202020204" pitchFamily="34" charset="0"/>
              <a:buChar char="•"/>
            </a:pPr>
            <a:r>
              <a:rPr lang="en-IN" b="0" i="0" dirty="0">
                <a:solidFill>
                  <a:srgbClr val="333333"/>
                </a:solidFill>
                <a:effectLst/>
                <a:latin typeface="Open Sans" panose="020B0606030504020204" pitchFamily="34" charset="0"/>
              </a:rPr>
              <a:t>Distributed configuration with </a:t>
            </a:r>
            <a:r>
              <a:rPr lang="en-IN" b="1" i="0" dirty="0">
                <a:solidFill>
                  <a:srgbClr val="333333"/>
                </a:solidFill>
                <a:effectLst/>
                <a:latin typeface="Open Sans" panose="020B0606030504020204" pitchFamily="34" charset="0"/>
              </a:rPr>
              <a:t>Spring Cloud Config</a:t>
            </a:r>
            <a:endParaRPr lang="en-IN" b="0" i="0" dirty="0">
              <a:solidFill>
                <a:srgbClr val="333333"/>
              </a:solidFill>
              <a:effectLst/>
              <a:latin typeface="Open Sans" panose="020B0606030504020204" pitchFamily="34" charset="0"/>
            </a:endParaRPr>
          </a:p>
          <a:p>
            <a:pPr algn="l">
              <a:buFont typeface="Arial" panose="020B0604020202020204" pitchFamily="34" charset="0"/>
              <a:buChar char="•"/>
            </a:pPr>
            <a:r>
              <a:rPr lang="en-IN" b="0" i="0" dirty="0">
                <a:solidFill>
                  <a:srgbClr val="333333"/>
                </a:solidFill>
                <a:effectLst/>
                <a:latin typeface="Open Sans" panose="020B0606030504020204" pitchFamily="34" charset="0"/>
              </a:rPr>
              <a:t>API Gateway pattern with </a:t>
            </a:r>
            <a:r>
              <a:rPr lang="en-IN" b="1" i="0" dirty="0">
                <a:solidFill>
                  <a:srgbClr val="333333"/>
                </a:solidFill>
                <a:effectLst/>
                <a:latin typeface="Open Sans" panose="020B0606030504020204" pitchFamily="34" charset="0"/>
              </a:rPr>
              <a:t>Spring Cloud Gateway</a:t>
            </a:r>
            <a:r>
              <a:rPr lang="en-IN" b="0" i="0" dirty="0">
                <a:solidFill>
                  <a:srgbClr val="333333"/>
                </a:solidFill>
                <a:effectLst/>
                <a:latin typeface="Open Sans" panose="020B0606030504020204" pitchFamily="34" charset="0"/>
              </a:rPr>
              <a:t> including a global </a:t>
            </a:r>
            <a:r>
              <a:rPr lang="en-IN" b="0" i="0" dirty="0" err="1">
                <a:solidFill>
                  <a:srgbClr val="333333"/>
                </a:solidFill>
                <a:effectLst/>
                <a:latin typeface="Open Sans" panose="020B0606030504020204" pitchFamily="34" charset="0"/>
              </a:rPr>
              <a:t>OpenAPI</a:t>
            </a:r>
            <a:r>
              <a:rPr lang="en-IN" b="0" i="0" dirty="0">
                <a:solidFill>
                  <a:srgbClr val="333333"/>
                </a:solidFill>
                <a:effectLst/>
                <a:latin typeface="Open Sans" panose="020B0606030504020204" pitchFamily="34" charset="0"/>
              </a:rPr>
              <a:t> documentation with the </a:t>
            </a:r>
            <a:r>
              <a:rPr lang="en-IN" b="1" i="0" u="sng" dirty="0" err="1">
                <a:solidFill>
                  <a:srgbClr val="061018"/>
                </a:solidFill>
                <a:effectLst/>
                <a:latin typeface="Open Sans" panose="020B0606030504020204" pitchFamily="34" charset="0"/>
                <a:hlinkClick r:id="rId3"/>
              </a:rPr>
              <a:t>Springdoc</a:t>
            </a:r>
            <a:r>
              <a:rPr lang="en-IN" b="0" i="0" dirty="0">
                <a:solidFill>
                  <a:srgbClr val="333333"/>
                </a:solidFill>
                <a:effectLst/>
                <a:latin typeface="Open Sans" panose="020B0606030504020204" pitchFamily="34" charset="0"/>
              </a:rPr>
              <a:t> project</a:t>
            </a:r>
          </a:p>
          <a:p>
            <a:pPr algn="l">
              <a:buFont typeface="Arial" panose="020B0604020202020204" pitchFamily="34" charset="0"/>
              <a:buChar char="•"/>
            </a:pPr>
            <a:r>
              <a:rPr lang="en-IN" b="0" i="0" dirty="0">
                <a:solidFill>
                  <a:srgbClr val="333333"/>
                </a:solidFill>
                <a:effectLst/>
                <a:latin typeface="Open Sans" panose="020B0606030504020204" pitchFamily="34" charset="0"/>
              </a:rPr>
              <a:t>Collecting traces with </a:t>
            </a:r>
            <a:r>
              <a:rPr lang="en-IN" b="0" i="0" dirty="0" err="1">
                <a:solidFill>
                  <a:srgbClr val="333333"/>
                </a:solidFill>
                <a:effectLst/>
                <a:latin typeface="Open Sans" panose="020B0606030504020204" pitchFamily="34" charset="0"/>
              </a:rPr>
              <a:t>Micrometer</a:t>
            </a:r>
            <a:r>
              <a:rPr lang="en-IN" b="0" i="0" dirty="0">
                <a:solidFill>
                  <a:srgbClr val="333333"/>
                </a:solidFill>
                <a:effectLst/>
                <a:latin typeface="Open Sans" panose="020B0606030504020204" pitchFamily="34" charset="0"/>
              </a:rPr>
              <a:t> </a:t>
            </a:r>
            <a:r>
              <a:rPr lang="en-IN" b="0" i="0" dirty="0" err="1">
                <a:solidFill>
                  <a:srgbClr val="333333"/>
                </a:solidFill>
                <a:effectLst/>
                <a:latin typeface="Open Sans" panose="020B0606030504020204" pitchFamily="34" charset="0"/>
              </a:rPr>
              <a:t>OpenTelemetry</a:t>
            </a:r>
            <a:r>
              <a:rPr lang="en-IN" b="0" i="0" dirty="0">
                <a:solidFill>
                  <a:srgbClr val="333333"/>
                </a:solidFill>
                <a:effectLst/>
                <a:latin typeface="Open Sans" panose="020B0606030504020204" pitchFamily="34" charset="0"/>
              </a:rPr>
              <a:t> and </a:t>
            </a:r>
            <a:r>
              <a:rPr lang="en-IN" b="0" i="0" dirty="0" err="1">
                <a:solidFill>
                  <a:srgbClr val="333333"/>
                </a:solidFill>
                <a:effectLst/>
                <a:latin typeface="Open Sans" panose="020B0606030504020204" pitchFamily="34" charset="0"/>
              </a:rPr>
              <a:t>Zipkin</a:t>
            </a:r>
            <a:endParaRPr lang="en-IN" b="0" i="0" dirty="0">
              <a:solidFill>
                <a:srgbClr val="333333"/>
              </a:solidFill>
              <a:effectLst/>
              <a:latin typeface="Open Sans" panose="020B0606030504020204" pitchFamily="34" charset="0"/>
            </a:endParaRPr>
          </a:p>
          <a:p>
            <a:endParaRPr lang="en-IN" dirty="0"/>
          </a:p>
          <a:p>
            <a:endParaRPr lang="en-IN" dirty="0"/>
          </a:p>
          <a:p>
            <a:r>
              <a:rPr lang="en-IN" dirty="0"/>
              <a:t>http://localhost:8060/employee/</a:t>
            </a:r>
          </a:p>
          <a:p>
            <a:r>
              <a:rPr lang="en-IN" dirty="0"/>
              <a:t>http://localhost:8060/department/organization/1</a:t>
            </a:r>
          </a:p>
          <a:p>
            <a:r>
              <a:rPr lang="en-IN" dirty="0"/>
              <a:t>http://localhost:8060/department/organization/1/with-employees</a:t>
            </a:r>
          </a:p>
          <a:p>
            <a:r>
              <a:rPr lang="en-IN" dirty="0"/>
              <a:t>http://localhost:8060/organization/</a:t>
            </a:r>
          </a:p>
          <a:p>
            <a:r>
              <a:rPr lang="en-IN" dirty="0"/>
              <a:t>http://localhost:8060/organization/1/with-departments</a:t>
            </a:r>
          </a:p>
          <a:p>
            <a:endParaRPr lang="en-IN" dirty="0"/>
          </a:p>
          <a:p>
            <a:r>
              <a:rPr lang="en-IN"/>
              <a:t>http://localhost:8060/swagger-ui.html</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a:t>
            </a:fld>
            <a:endParaRPr lang="en-IN"/>
          </a:p>
        </p:txBody>
      </p:sp>
    </p:spTree>
    <p:extLst>
      <p:ext uri="{BB962C8B-B14F-4D97-AF65-F5344CB8AC3E}">
        <p14:creationId xmlns:p14="http://schemas.microsoft.com/office/powerpoint/2010/main" val="3818103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tamaran-Regular"/>
              </a:rPr>
              <a:t>So based on a property, we change if the app is going to behave like a </a:t>
            </a:r>
            <a:r>
              <a:rPr lang="en-US" b="1" i="0" dirty="0">
                <a:solidFill>
                  <a:srgbClr val="212121"/>
                </a:solidFill>
                <a:effectLst/>
                <a:latin typeface="Catamaran-SemiBold"/>
              </a:rPr>
              <a:t>read-only</a:t>
            </a:r>
            <a:r>
              <a:rPr lang="en-US" b="0" i="0" dirty="0">
                <a:solidFill>
                  <a:srgbClr val="212121"/>
                </a:solidFill>
                <a:effectLst/>
                <a:latin typeface="Catamaran-Regular"/>
              </a:rPr>
              <a:t> node or </a:t>
            </a:r>
            <a:r>
              <a:rPr lang="en-US" b="1" i="0" dirty="0">
                <a:solidFill>
                  <a:srgbClr val="212121"/>
                </a:solidFill>
                <a:effectLst/>
                <a:latin typeface="Catamaran-SemiBold"/>
              </a:rPr>
              <a:t>write-only</a:t>
            </a:r>
            <a:r>
              <a:rPr lang="en-US" b="0" i="0" dirty="0">
                <a:solidFill>
                  <a:srgbClr val="212121"/>
                </a:solidFill>
                <a:effectLst/>
                <a:latin typeface="Catamaran-Regular"/>
              </a:rPr>
              <a:t> node. It gives us the ability to run multiple instances of an app with different modes. I can have 1 instance of my app which does the writing while I can have multiple instances of my app just for serving the read requests. They can be scaled in-out independently. We can place them behind a load balancer / proxy like </a:t>
            </a:r>
            <a:r>
              <a:rPr lang="en-US" b="1" i="1" dirty="0">
                <a:solidFill>
                  <a:srgbClr val="212121"/>
                </a:solidFill>
                <a:effectLst/>
                <a:latin typeface="Catamaran-SemiBold"/>
              </a:rPr>
              <a:t>nginx</a:t>
            </a:r>
            <a:r>
              <a:rPr lang="en-US" b="0" i="0" dirty="0">
                <a:solidFill>
                  <a:srgbClr val="212121"/>
                </a:solidFill>
                <a:effectLst/>
                <a:latin typeface="Catamaran-Regular"/>
              </a:rPr>
              <a:t> – so that READ / WRITE requests could be forwarded to appropriate instances using path based routing or some other mechanism. </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35</a:t>
            </a:fld>
            <a:endParaRPr lang="en-IN"/>
          </a:p>
        </p:txBody>
      </p:sp>
    </p:spTree>
    <p:extLst>
      <p:ext uri="{BB962C8B-B14F-4D97-AF65-F5344CB8AC3E}">
        <p14:creationId xmlns:p14="http://schemas.microsoft.com/office/powerpoint/2010/main" val="307318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tamaran-Regular"/>
              </a:rPr>
              <a:t>Other than easy maintenance and scaling benefits, </a:t>
            </a:r>
            <a:r>
              <a:rPr lang="en-US" b="1" i="1" dirty="0">
                <a:solidFill>
                  <a:srgbClr val="212121"/>
                </a:solidFill>
                <a:effectLst/>
                <a:latin typeface="Catamaran-SemiBold"/>
              </a:rPr>
              <a:t>CQRS Pattern</a:t>
            </a:r>
            <a:r>
              <a:rPr lang="en-US" b="0" i="0" dirty="0">
                <a:solidFill>
                  <a:srgbClr val="212121"/>
                </a:solidFill>
                <a:effectLst/>
                <a:latin typeface="Catamaran-Regular"/>
              </a:rPr>
              <a:t> provides few other benefits like parallel development. That is, 2 different developers/team could work together on a Microservice. When one person could work on </a:t>
            </a:r>
            <a:r>
              <a:rPr lang="en-US" b="1" i="1" dirty="0">
                <a:solidFill>
                  <a:srgbClr val="212121"/>
                </a:solidFill>
                <a:effectLst/>
                <a:latin typeface="Catamaran-SemiBold"/>
              </a:rPr>
              <a:t>Query</a:t>
            </a:r>
            <a:r>
              <a:rPr lang="en-US" b="0" i="0" dirty="0">
                <a:solidFill>
                  <a:srgbClr val="212121"/>
                </a:solidFill>
                <a:effectLst/>
                <a:latin typeface="Catamaran-Regular"/>
              </a:rPr>
              <a:t> side while other person can work on the </a:t>
            </a:r>
            <a:r>
              <a:rPr lang="en-US" b="1" i="1" dirty="0">
                <a:solidFill>
                  <a:srgbClr val="212121"/>
                </a:solidFill>
                <a:effectLst/>
                <a:latin typeface="Catamaran-SemiBold"/>
              </a:rPr>
              <a:t>Command</a:t>
            </a:r>
            <a:r>
              <a:rPr lang="en-US" b="0" i="0" dirty="0">
                <a:solidFill>
                  <a:srgbClr val="212121"/>
                </a:solidFill>
                <a:effectLst/>
                <a:latin typeface="Catamaran-Regular"/>
              </a:rPr>
              <a:t> side. </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36</a:t>
            </a:fld>
            <a:endParaRPr lang="en-IN"/>
          </a:p>
        </p:txBody>
      </p:sp>
    </p:spTree>
    <p:extLst>
      <p:ext uri="{BB962C8B-B14F-4D97-AF65-F5344CB8AC3E}">
        <p14:creationId xmlns:p14="http://schemas.microsoft.com/office/powerpoint/2010/main" val="2843278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microservice is a distributed system made up of numerous smaller services that work together to offer overall application functionality. [1]</a:t>
            </a:r>
          </a:p>
          <a:p>
            <a:pPr algn="l"/>
            <a:r>
              <a:rPr lang="en-US" b="0" i="0" dirty="0">
                <a:solidFill>
                  <a:srgbClr val="292929"/>
                </a:solidFill>
                <a:effectLst/>
                <a:latin typeface="source-serif-pro"/>
              </a:rPr>
              <a:t>Although this architectural style has many advantages, it also has some drawbacks. One of the biggest issues is determining how to manage a transaction that involves numerous services. [1]</a:t>
            </a:r>
          </a:p>
          <a:p>
            <a:pPr algn="l"/>
            <a:r>
              <a:rPr lang="en-US" b="0" i="0" dirty="0">
                <a:solidFill>
                  <a:srgbClr val="292929"/>
                </a:solidFill>
                <a:effectLst/>
                <a:latin typeface="source-serif-pro"/>
              </a:rPr>
              <a:t>While the transaction spans numerous services in a distributed transaction scenario, maintaining ACID (atomicity, consistency, isolation, and durability) is always critical. The second difficulty is controlling the transaction isolation level. It determines the quantity of data visible in a transaction when other services access the same data at the same time.</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38</a:t>
            </a:fld>
            <a:endParaRPr lang="en-IN"/>
          </a:p>
        </p:txBody>
      </p:sp>
    </p:spTree>
    <p:extLst>
      <p:ext uri="{BB962C8B-B14F-4D97-AF65-F5344CB8AC3E}">
        <p14:creationId xmlns:p14="http://schemas.microsoft.com/office/powerpoint/2010/main" val="3790991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There are two phases. In phase one, the coordinator asks the participating nodes if they are ready to commit the transaction and waits for a yes or no response. If all nodes replied yes in phase 1, the coordinator instructs all nodes to commit; otherwise, the coordinator instructs all nodes to roll back.</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39</a:t>
            </a:fld>
            <a:endParaRPr lang="en-IN"/>
          </a:p>
        </p:txBody>
      </p:sp>
    </p:spTree>
    <p:extLst>
      <p:ext uri="{BB962C8B-B14F-4D97-AF65-F5344CB8AC3E}">
        <p14:creationId xmlns:p14="http://schemas.microsoft.com/office/powerpoint/2010/main" val="152143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40</a:t>
            </a:fld>
            <a:endParaRPr lang="en-IN"/>
          </a:p>
        </p:txBody>
      </p:sp>
    </p:spTree>
    <p:extLst>
      <p:ext uri="{BB962C8B-B14F-4D97-AF65-F5344CB8AC3E}">
        <p14:creationId xmlns:p14="http://schemas.microsoft.com/office/powerpoint/2010/main" val="2521886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41</a:t>
            </a:fld>
            <a:endParaRPr lang="en-IN"/>
          </a:p>
        </p:txBody>
      </p:sp>
    </p:spTree>
    <p:extLst>
      <p:ext uri="{BB962C8B-B14F-4D97-AF65-F5344CB8AC3E}">
        <p14:creationId xmlns:p14="http://schemas.microsoft.com/office/powerpoint/2010/main" val="2119496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42</a:t>
            </a:fld>
            <a:endParaRPr lang="en-IN"/>
          </a:p>
        </p:txBody>
      </p:sp>
    </p:spTree>
    <p:extLst>
      <p:ext uri="{BB962C8B-B14F-4D97-AF65-F5344CB8AC3E}">
        <p14:creationId xmlns:p14="http://schemas.microsoft.com/office/powerpoint/2010/main" val="2095182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43</a:t>
            </a:fld>
            <a:endParaRPr lang="en-IN"/>
          </a:p>
        </p:txBody>
      </p:sp>
    </p:spTree>
    <p:extLst>
      <p:ext uri="{BB962C8B-B14F-4D97-AF65-F5344CB8AC3E}">
        <p14:creationId xmlns:p14="http://schemas.microsoft.com/office/powerpoint/2010/main" val="3062891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44</a:t>
            </a:fld>
            <a:endParaRPr lang="en-IN"/>
          </a:p>
        </p:txBody>
      </p:sp>
    </p:spTree>
    <p:extLst>
      <p:ext uri="{BB962C8B-B14F-4D97-AF65-F5344CB8AC3E}">
        <p14:creationId xmlns:p14="http://schemas.microsoft.com/office/powerpoint/2010/main" val="492397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45</a:t>
            </a:fld>
            <a:endParaRPr lang="en-IN"/>
          </a:p>
        </p:txBody>
      </p:sp>
    </p:spTree>
    <p:extLst>
      <p:ext uri="{BB962C8B-B14F-4D97-AF65-F5344CB8AC3E}">
        <p14:creationId xmlns:p14="http://schemas.microsoft.com/office/powerpoint/2010/main" val="306356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http://localhost:8060/employee/</a:t>
            </a:r>
          </a:p>
          <a:p>
            <a:r>
              <a:rPr lang="en-IN" dirty="0"/>
              <a:t>http://localhost:8060/department/organization/1</a:t>
            </a:r>
          </a:p>
          <a:p>
            <a:r>
              <a:rPr lang="en-IN" dirty="0"/>
              <a:t>http://localhost:8060/department/organization/1/with-employees</a:t>
            </a:r>
          </a:p>
          <a:p>
            <a:r>
              <a:rPr lang="en-IN" dirty="0"/>
              <a:t>http://localhost:8060/organization/</a:t>
            </a:r>
          </a:p>
          <a:p>
            <a:r>
              <a:rPr lang="en-IN" dirty="0"/>
              <a:t>http://localhost:8060/organization/1/with-departments</a:t>
            </a:r>
          </a:p>
          <a:p>
            <a:endParaRPr lang="en-IN" dirty="0"/>
          </a:p>
          <a:p>
            <a:r>
              <a:rPr lang="en-IN" dirty="0"/>
              <a:t>http://localhost:8060/swagger-ui.html</a:t>
            </a:r>
          </a:p>
        </p:txBody>
      </p:sp>
      <p:sp>
        <p:nvSpPr>
          <p:cNvPr id="4" name="Slide Number Placeholder 3"/>
          <p:cNvSpPr>
            <a:spLocks noGrp="1"/>
          </p:cNvSpPr>
          <p:nvPr>
            <p:ph type="sldNum" sz="quarter" idx="5"/>
          </p:nvPr>
        </p:nvSpPr>
        <p:spPr/>
        <p:txBody>
          <a:bodyPr/>
          <a:lstStyle/>
          <a:p>
            <a:fld id="{9BD7E917-8394-433F-96B5-1F86F1B85784}" type="slidenum">
              <a:rPr lang="en-IN" smtClean="0"/>
              <a:t>5</a:t>
            </a:fld>
            <a:endParaRPr lang="en-IN"/>
          </a:p>
        </p:txBody>
      </p:sp>
    </p:spTree>
    <p:extLst>
      <p:ext uri="{BB962C8B-B14F-4D97-AF65-F5344CB8AC3E}">
        <p14:creationId xmlns:p14="http://schemas.microsoft.com/office/powerpoint/2010/main" val="1371736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46</a:t>
            </a:fld>
            <a:endParaRPr lang="en-IN"/>
          </a:p>
        </p:txBody>
      </p:sp>
    </p:spTree>
    <p:extLst>
      <p:ext uri="{BB962C8B-B14F-4D97-AF65-F5344CB8AC3E}">
        <p14:creationId xmlns:p14="http://schemas.microsoft.com/office/powerpoint/2010/main" val="2968846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urce-serif-pro"/>
              </a:rPr>
              <a:t>System complexity</a:t>
            </a:r>
            <a:r>
              <a:rPr lang="en-US" b="0" i="0" dirty="0">
                <a:solidFill>
                  <a:srgbClr val="292929"/>
                </a:solidFill>
                <a:effectLst/>
                <a:latin typeface="source-serif-pro"/>
              </a:rPr>
              <a:t>: The orchestration pattern is appropriate for systems with complicated business logic, where the control flow must be controlled centrally to maintain consistency and compliance with business requirements. The choreography pattern, on the other hand, is better suited for systems with basic business logic, where services can work independently and interact via event-based communication. [3]</a:t>
            </a:r>
          </a:p>
          <a:p>
            <a:pPr algn="l"/>
            <a:r>
              <a:rPr lang="en-US" b="1" i="0" dirty="0">
                <a:solidFill>
                  <a:srgbClr val="292929"/>
                </a:solidFill>
                <a:effectLst/>
                <a:latin typeface="source-serif-pro"/>
              </a:rPr>
              <a:t>Coordination requirements</a:t>
            </a:r>
            <a:r>
              <a:rPr lang="en-US" b="0" i="0" dirty="0">
                <a:solidFill>
                  <a:srgbClr val="292929"/>
                </a:solidFill>
                <a:effectLst/>
                <a:latin typeface="source-serif-pro"/>
              </a:rPr>
              <a:t>: The orchestration pattern is beneficial when tight coordination and interaction between services is required, as the orchestrator may handle communication and guarantee that each service completes its duty before moving on to the next. The choreography design, on the other hand, is better suited for loosely connected systems in which each service can work independently and communicate with other services as needed. [3]</a:t>
            </a:r>
          </a:p>
          <a:p>
            <a:pPr algn="l"/>
            <a:r>
              <a:rPr lang="en-US" b="1" i="0" dirty="0">
                <a:solidFill>
                  <a:srgbClr val="292929"/>
                </a:solidFill>
                <a:effectLst/>
                <a:latin typeface="source-serif-pro"/>
              </a:rPr>
              <a:t>Fault tolerance and scalability</a:t>
            </a:r>
            <a:r>
              <a:rPr lang="en-US" b="0" i="0" dirty="0">
                <a:solidFill>
                  <a:srgbClr val="292929"/>
                </a:solidFill>
                <a:effectLst/>
                <a:latin typeface="source-serif-pro"/>
              </a:rPr>
              <a:t>: Because the central orchestrator can handle errors and retries and improve system flow, the orchestration pattern can be more fault-tolerant and scalable. Choreography patterns, on the other hand, can be more durable and flexible to changes because each service can react to events and update its behavior without relying on a central component. [3]</a:t>
            </a:r>
          </a:p>
          <a:p>
            <a:pPr algn="l"/>
            <a:r>
              <a:rPr lang="en-US" b="1" i="0" dirty="0">
                <a:solidFill>
                  <a:srgbClr val="292929"/>
                </a:solidFill>
                <a:effectLst/>
                <a:latin typeface="source-serif-pro"/>
              </a:rPr>
              <a:t>Centralization vs. decentralization trade-offs</a:t>
            </a:r>
            <a:r>
              <a:rPr lang="en-US" b="0" i="0" dirty="0">
                <a:solidFill>
                  <a:srgbClr val="292929"/>
                </a:solidFill>
                <a:effectLst/>
                <a:latin typeface="source-serif-pro"/>
              </a:rPr>
              <a:t>: The orchestration pattern centralizes control and decision-making, which simplifies system development and management but introduces a single point of failure and a possible bottleneck. The choreography pattern, on the other hand, distributes power and decision-making, which can boost service autonomy and flexibility while also making the system more complex and difficult to operate. [3]</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47</a:t>
            </a:fld>
            <a:endParaRPr lang="en-IN"/>
          </a:p>
        </p:txBody>
      </p:sp>
    </p:spTree>
    <p:extLst>
      <p:ext uri="{BB962C8B-B14F-4D97-AF65-F5344CB8AC3E}">
        <p14:creationId xmlns:p14="http://schemas.microsoft.com/office/powerpoint/2010/main" val="4264254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command to make a new order is received by the “order-service”. This request is executed and raised as an event when an order is created. </a:t>
            </a:r>
            <a:r>
              <a:rPr lang="en-US" b="0" i="0" dirty="0" err="1">
                <a:solidFill>
                  <a:srgbClr val="292929"/>
                </a:solidFill>
                <a:effectLst/>
                <a:latin typeface="source-serif-pro"/>
              </a:rPr>
              <a:t>OrderCreated</a:t>
            </a:r>
            <a:r>
              <a:rPr lang="en-US" b="0" i="0" dirty="0">
                <a:solidFill>
                  <a:srgbClr val="292929"/>
                </a:solidFill>
                <a:effectLst/>
                <a:latin typeface="source-serif-pro"/>
              </a:rPr>
              <a:t> event (used past tense because it has already occurred) simply informs “order-service” that a new order request has been received and is being held in the PENDING/CREATED status and it has not yet been fulfilled. </a:t>
            </a:r>
          </a:p>
          <a:p>
            <a:pPr algn="l"/>
            <a:r>
              <a:rPr lang="en-US" b="0" i="0" dirty="0">
                <a:solidFill>
                  <a:srgbClr val="292929"/>
                </a:solidFill>
                <a:effectLst/>
                <a:latin typeface="source-serif-pro"/>
              </a:rPr>
              <a:t>The payment/inventory service may now be interested in listening to those occurrences and reserving/rejecting payment/inventory. Even these might be considered an event. Payment has been reserved/rejected for the event. Payment reserved/rejected event and Order-service may listen to these events and fulfill/cancel the initial purchase request. </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48</a:t>
            </a:fld>
            <a:endParaRPr lang="en-IN"/>
          </a:p>
        </p:txBody>
      </p:sp>
    </p:spTree>
    <p:extLst>
      <p:ext uri="{BB962C8B-B14F-4D97-AF65-F5344CB8AC3E}">
        <p14:creationId xmlns:p14="http://schemas.microsoft.com/office/powerpoint/2010/main" val="207760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rial" panose="020B0604020202020204" pitchFamily="34" charset="0"/>
              </a:rPr>
              <a:t>In this example, the </a:t>
            </a:r>
            <a:r>
              <a:rPr lang="en-US" b="0" i="0" dirty="0">
                <a:solidFill>
                  <a:srgbClr val="000000"/>
                </a:solidFill>
                <a:effectLst/>
                <a:latin typeface="courier"/>
              </a:rPr>
              <a:t>`</a:t>
            </a:r>
            <a:r>
              <a:rPr lang="en-US" b="0" i="0" dirty="0" err="1">
                <a:solidFill>
                  <a:srgbClr val="000000"/>
                </a:solidFill>
                <a:effectLst/>
                <a:latin typeface="courier"/>
              </a:rPr>
              <a:t>HybridAggregatorMicroservice</a:t>
            </a:r>
            <a:r>
              <a:rPr lang="en-US" b="0" i="0" dirty="0">
                <a:solidFill>
                  <a:srgbClr val="000000"/>
                </a:solidFill>
                <a:effectLst/>
                <a:latin typeface="courier"/>
              </a:rPr>
              <a:t>`</a:t>
            </a:r>
            <a:r>
              <a:rPr lang="en-US" b="0" i="0" dirty="0">
                <a:solidFill>
                  <a:srgbClr val="000000"/>
                </a:solidFill>
                <a:effectLst/>
                <a:latin typeface="Arial" panose="020B0604020202020204" pitchFamily="34" charset="0"/>
              </a:rPr>
              <a:t> class sends requests to the `microservice1Client` and `microservice3Client` asynchronously, and to the `microservice2Client` synchronously. The responses are then aggregated and returned to the client.</a:t>
            </a:r>
          </a:p>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Aggregator Microservice Pattern in Java</a:t>
            </a:r>
            <a:r>
              <a:rPr lang="en-US" b="0" i="0" dirty="0">
                <a:solidFill>
                  <a:srgbClr val="000000"/>
                </a:solidFill>
                <a:effectLst/>
                <a:latin typeface="Arial" panose="020B0604020202020204" pitchFamily="34" charset="0"/>
              </a:rPr>
              <a:t> is a useful design pattern for composing complex services by aggregating the responses of multiple independent microservices. In Java, this pattern can be implemented using asynchronous communication, synchronous communication, or a combination of both, depending on the requirements of the system. </a:t>
            </a:r>
          </a:p>
          <a:p>
            <a:pPr algn="l"/>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 Asynchronous communication can improve the performance of the system, but it requires the use of additional communication mechanisms. Synchronous communication is simpler to implement, but it can have a negative impact on performance.</a:t>
            </a:r>
          </a:p>
          <a:p>
            <a:pPr algn="l"/>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A combination of asynchronous and synchronous communication allows for a balance between performance and simplicity.</a:t>
            </a:r>
          </a:p>
          <a:p>
            <a:br>
              <a:rPr lang="en-US" b="0" i="0">
                <a:solidFill>
                  <a:srgbClr val="000000"/>
                </a:solidFill>
                <a:effectLst/>
                <a:latin typeface="Arial" panose="020B0604020202020204" pitchFamily="34" charset="0"/>
              </a:rPr>
            </a:b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Read more: </a:t>
            </a:r>
            <a:r>
              <a:rPr lang="en-US" b="0" i="0" u="none" strike="noStrike">
                <a:solidFill>
                  <a:srgbClr val="003399"/>
                </a:solidFill>
                <a:effectLst/>
                <a:latin typeface="Arial" panose="020B0604020202020204" pitchFamily="34" charset="0"/>
                <a:hlinkClick r:id="rId3"/>
              </a:rPr>
              <a:t>https://www.java67.com/2023/01/aggregator-microservice-pattern-in-java.html#ixzz8KQqKEgep</a:t>
            </a:r>
            <a:br>
              <a:rPr lang="en-US" b="0" i="0">
                <a:solidFill>
                  <a:srgbClr val="000000"/>
                </a:solidFill>
                <a:effectLst/>
                <a:latin typeface="Arial" panose="020B0604020202020204" pitchFamily="34" charset="0"/>
              </a:rPr>
            </a:b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Read more: </a:t>
            </a:r>
            <a:r>
              <a:rPr lang="en-US" b="0" i="0" u="none" strike="noStrike">
                <a:solidFill>
                  <a:srgbClr val="003399"/>
                </a:solidFill>
                <a:effectLst/>
                <a:latin typeface="Arial" panose="020B0604020202020204" pitchFamily="34" charset="0"/>
                <a:hlinkClick r:id="rId4"/>
              </a:rPr>
              <a:t>https://www.java67.com/2023/01/aggregator-microservice-pattern-in-java.html#ixzz8KQqEnaDk</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20</a:t>
            </a:fld>
            <a:endParaRPr lang="en-IN"/>
          </a:p>
        </p:txBody>
      </p:sp>
    </p:spTree>
    <p:extLst>
      <p:ext uri="{BB962C8B-B14F-4D97-AF65-F5344CB8AC3E}">
        <p14:creationId xmlns:p14="http://schemas.microsoft.com/office/powerpoint/2010/main" val="302199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More normalization we do, it is more easier to write and but it is more difficult to read which in turn affects the overall read performance.</a:t>
            </a:r>
          </a:p>
          <a:p>
            <a:pPr marL="0" indent="0">
              <a:buNone/>
            </a:pPr>
            <a:endParaRPr lang="en-US" sz="1200" dirty="0"/>
          </a:p>
          <a:p>
            <a:pPr marL="0" indent="0">
              <a:buNone/>
            </a:pPr>
            <a:r>
              <a:rPr lang="en-US" sz="1200" dirty="0"/>
              <a:t>Even though we say WRITE is easy, before we insert the record into the database, we might do business validation. All these logic might be present in the model class. So we might end up creating a very complex model which is trying to support both READ and WRITE.</a:t>
            </a:r>
          </a:p>
          <a:p>
            <a:pPr marL="0" indent="0">
              <a:buNone/>
            </a:pPr>
            <a:endParaRPr lang="en-US" sz="1200" dirty="0"/>
          </a:p>
          <a:p>
            <a:pPr marL="0" indent="0">
              <a:buNone/>
            </a:pPr>
            <a:r>
              <a:rPr lang="en-US" sz="1200" dirty="0"/>
              <a:t>An application can have completely different READ and WRITE requirements. So a model created for WRITE might not work for READ. To solve this problem, we can have separate models for READ and WRITE.</a:t>
            </a:r>
            <a:endParaRPr lang="en-IN" sz="1200" dirty="0"/>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27</a:t>
            </a:fld>
            <a:endParaRPr lang="en-IN"/>
          </a:p>
        </p:txBody>
      </p:sp>
    </p:spTree>
    <p:extLst>
      <p:ext uri="{BB962C8B-B14F-4D97-AF65-F5344CB8AC3E}">
        <p14:creationId xmlns:p14="http://schemas.microsoft.com/office/powerpoint/2010/main" val="3238965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rgbClr val="CC99CD"/>
                </a:solidFill>
                <a:effectLst/>
              </a:rPr>
              <a:t>CREATE</a:t>
            </a:r>
            <a:r>
              <a:rPr lang="en-IN" dirty="0"/>
              <a:t> </a:t>
            </a:r>
            <a:r>
              <a:rPr lang="en-IN" dirty="0">
                <a:solidFill>
                  <a:srgbClr val="CC99CD"/>
                </a:solidFill>
                <a:effectLst/>
              </a:rPr>
              <a:t>TABLE</a:t>
            </a:r>
            <a:r>
              <a:rPr lang="en-IN" dirty="0"/>
              <a:t> users</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firstname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a:t>
            </a:r>
            <a:r>
              <a:rPr lang="en-IN" dirty="0" err="1"/>
              <a:t>lastname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state </a:t>
            </a:r>
            <a:r>
              <a:rPr lang="en-IN" dirty="0">
                <a:solidFill>
                  <a:srgbClr val="CC99CD"/>
                </a:solidFill>
                <a:effectLst/>
              </a:rPr>
              <a:t>VARCHAR</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product</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description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500</a:t>
            </a:r>
            <a:r>
              <a:rPr lang="en-IN" dirty="0">
                <a:solidFill>
                  <a:srgbClr val="CCCCCC"/>
                </a:solidFill>
                <a:effectLst/>
              </a:rPr>
              <a:t>),</a:t>
            </a:r>
            <a:r>
              <a:rPr lang="en-IN" dirty="0"/>
              <a:t> price </a:t>
            </a:r>
            <a:r>
              <a:rPr lang="en-IN" dirty="0">
                <a:solidFill>
                  <a:srgbClr val="CC99CD"/>
                </a:solidFill>
                <a:effectLst/>
              </a:rPr>
              <a:t>numeric</a:t>
            </a:r>
            <a:r>
              <a:rPr lang="en-IN" dirty="0"/>
              <a:t> </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solidFill>
                  <a:srgbClr val="F08D49"/>
                </a:solidFill>
                <a:effectLst/>
              </a:rPr>
              <a:t>2</a:t>
            </a:r>
            <a:r>
              <a:rPr lang="en-IN" dirty="0">
                <a:solidFill>
                  <a:srgbClr val="CCCCCC"/>
                </a:solidFill>
                <a:effectLst/>
              </a:rPr>
              <a:t>)</a:t>
            </a:r>
            <a:r>
              <a:rPr lang="en-IN" dirty="0"/>
              <a:t> </a:t>
            </a:r>
            <a:r>
              <a:rPr lang="en-IN" dirty="0">
                <a:solidFill>
                  <a:srgbClr val="67CDCC"/>
                </a:solidFill>
                <a:effectLst/>
              </a:rPr>
              <a:t>NOT</a:t>
            </a:r>
            <a:r>
              <a:rPr lang="en-IN" dirty="0"/>
              <a:t> </a:t>
            </a:r>
            <a:r>
              <a:rPr lang="en-IN" dirty="0">
                <a:solidFill>
                  <a:srgbClr val="F08D49"/>
                </a:solidFill>
                <a:effectLst/>
              </a:rPr>
              <a:t>NULL</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a:t>
            </a:r>
            <a:r>
              <a:rPr lang="en-IN" dirty="0" err="1"/>
              <a:t>purchase_order</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user_id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users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product_id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product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order_date</a:t>
            </a:r>
            <a:r>
              <a:rPr lang="en-IN" dirty="0"/>
              <a:t> </a:t>
            </a:r>
            <a:r>
              <a:rPr lang="en-IN" dirty="0">
                <a:solidFill>
                  <a:srgbClr val="CC99CD"/>
                </a:solidFill>
                <a:effectLst/>
              </a:rPr>
              <a:t>date</a:t>
            </a:r>
            <a:r>
              <a:rPr lang="en-IN" dirty="0"/>
              <a:t> </a:t>
            </a:r>
            <a:r>
              <a:rPr lang="en-IN" dirty="0">
                <a:solidFill>
                  <a:srgbClr val="CCCCCC"/>
                </a:solidFill>
                <a:effectLst/>
              </a:rPr>
              <a:t>);</a:t>
            </a:r>
          </a:p>
          <a:p>
            <a:endParaRPr lang="en-IN" dirty="0">
              <a:solidFill>
                <a:srgbClr val="CCCCCC"/>
              </a:solidFill>
              <a:effectLst/>
            </a:endParaRP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29</a:t>
            </a:fld>
            <a:endParaRPr lang="en-IN"/>
          </a:p>
        </p:txBody>
      </p:sp>
    </p:spTree>
    <p:extLst>
      <p:ext uri="{BB962C8B-B14F-4D97-AF65-F5344CB8AC3E}">
        <p14:creationId xmlns:p14="http://schemas.microsoft.com/office/powerpoint/2010/main" val="416649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rgbClr val="CC99CD"/>
                </a:solidFill>
                <a:effectLst/>
              </a:rPr>
              <a:t>CREATE</a:t>
            </a:r>
            <a:r>
              <a:rPr lang="en-IN" dirty="0"/>
              <a:t> </a:t>
            </a:r>
            <a:r>
              <a:rPr lang="en-IN" dirty="0">
                <a:solidFill>
                  <a:srgbClr val="CC99CD"/>
                </a:solidFill>
                <a:effectLst/>
              </a:rPr>
              <a:t>TABLE</a:t>
            </a:r>
            <a:r>
              <a:rPr lang="en-IN" dirty="0"/>
              <a:t> users</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firstname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a:t>
            </a:r>
            <a:r>
              <a:rPr lang="en-IN" dirty="0" err="1"/>
              <a:t>lastname</a:t>
            </a:r>
            <a:r>
              <a:rPr lang="en-IN" dirty="0"/>
              <a:t>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a:t>
            </a:r>
            <a:r>
              <a:rPr lang="en-IN" dirty="0">
                <a:solidFill>
                  <a:srgbClr val="CCCCCC"/>
                </a:solidFill>
                <a:effectLst/>
              </a:rPr>
              <a:t>),</a:t>
            </a:r>
            <a:r>
              <a:rPr lang="en-IN" dirty="0"/>
              <a:t> state </a:t>
            </a:r>
            <a:r>
              <a:rPr lang="en-IN" dirty="0">
                <a:solidFill>
                  <a:srgbClr val="CC99CD"/>
                </a:solidFill>
                <a:effectLst/>
              </a:rPr>
              <a:t>VARCHAR</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product</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description </a:t>
            </a:r>
            <a:r>
              <a:rPr lang="en-IN" dirty="0">
                <a:solidFill>
                  <a:srgbClr val="CC99CD"/>
                </a:solidFill>
                <a:effectLst/>
              </a:rPr>
              <a:t>VARCHAR</a:t>
            </a:r>
            <a:r>
              <a:rPr lang="en-IN" dirty="0"/>
              <a:t> </a:t>
            </a:r>
            <a:r>
              <a:rPr lang="en-IN" dirty="0">
                <a:solidFill>
                  <a:srgbClr val="CCCCCC"/>
                </a:solidFill>
                <a:effectLst/>
              </a:rPr>
              <a:t>(</a:t>
            </a:r>
            <a:r>
              <a:rPr lang="en-IN" dirty="0">
                <a:solidFill>
                  <a:srgbClr val="F08D49"/>
                </a:solidFill>
                <a:effectLst/>
              </a:rPr>
              <a:t>500</a:t>
            </a:r>
            <a:r>
              <a:rPr lang="en-IN" dirty="0">
                <a:solidFill>
                  <a:srgbClr val="CCCCCC"/>
                </a:solidFill>
                <a:effectLst/>
              </a:rPr>
              <a:t>),</a:t>
            </a:r>
            <a:r>
              <a:rPr lang="en-IN" dirty="0"/>
              <a:t> price </a:t>
            </a:r>
            <a:r>
              <a:rPr lang="en-IN" dirty="0">
                <a:solidFill>
                  <a:srgbClr val="CC99CD"/>
                </a:solidFill>
                <a:effectLst/>
              </a:rPr>
              <a:t>numeric</a:t>
            </a:r>
            <a:r>
              <a:rPr lang="en-IN" dirty="0"/>
              <a:t> </a:t>
            </a:r>
            <a:r>
              <a:rPr lang="en-IN" dirty="0">
                <a:solidFill>
                  <a:srgbClr val="CCCCCC"/>
                </a:solidFill>
                <a:effectLst/>
              </a:rPr>
              <a:t>(</a:t>
            </a:r>
            <a:r>
              <a:rPr lang="en-IN" dirty="0">
                <a:solidFill>
                  <a:srgbClr val="F08D49"/>
                </a:solidFill>
                <a:effectLst/>
              </a:rPr>
              <a:t>10</a:t>
            </a:r>
            <a:r>
              <a:rPr lang="en-IN" dirty="0">
                <a:solidFill>
                  <a:srgbClr val="CCCCCC"/>
                </a:solidFill>
                <a:effectLst/>
              </a:rPr>
              <a:t>,</a:t>
            </a:r>
            <a:r>
              <a:rPr lang="en-IN" dirty="0">
                <a:solidFill>
                  <a:srgbClr val="F08D49"/>
                </a:solidFill>
                <a:effectLst/>
              </a:rPr>
              <a:t>2</a:t>
            </a:r>
            <a:r>
              <a:rPr lang="en-IN" dirty="0">
                <a:solidFill>
                  <a:srgbClr val="CCCCCC"/>
                </a:solidFill>
                <a:effectLst/>
              </a:rPr>
              <a:t>)</a:t>
            </a:r>
            <a:r>
              <a:rPr lang="en-IN" dirty="0"/>
              <a:t> </a:t>
            </a:r>
            <a:r>
              <a:rPr lang="en-IN" dirty="0">
                <a:solidFill>
                  <a:srgbClr val="67CDCC"/>
                </a:solidFill>
                <a:effectLst/>
              </a:rPr>
              <a:t>NOT</a:t>
            </a:r>
            <a:r>
              <a:rPr lang="en-IN" dirty="0"/>
              <a:t> </a:t>
            </a:r>
            <a:r>
              <a:rPr lang="en-IN" dirty="0">
                <a:solidFill>
                  <a:srgbClr val="F08D49"/>
                </a:solidFill>
                <a:effectLst/>
              </a:rPr>
              <a:t>NULL</a:t>
            </a:r>
            <a:r>
              <a:rPr lang="en-IN" dirty="0"/>
              <a:t> </a:t>
            </a:r>
            <a:r>
              <a:rPr lang="en-IN" dirty="0">
                <a:solidFill>
                  <a:srgbClr val="CCCCCC"/>
                </a:solidFill>
                <a:effectLst/>
              </a:rPr>
              <a:t>);</a:t>
            </a:r>
            <a:r>
              <a:rPr lang="en-IN" dirty="0"/>
              <a:t> </a:t>
            </a:r>
          </a:p>
          <a:p>
            <a:r>
              <a:rPr lang="en-IN" dirty="0">
                <a:solidFill>
                  <a:srgbClr val="CC99CD"/>
                </a:solidFill>
                <a:effectLst/>
              </a:rPr>
              <a:t>CREATE</a:t>
            </a:r>
            <a:r>
              <a:rPr lang="en-IN" dirty="0"/>
              <a:t> </a:t>
            </a:r>
            <a:r>
              <a:rPr lang="en-IN" dirty="0">
                <a:solidFill>
                  <a:srgbClr val="CC99CD"/>
                </a:solidFill>
                <a:effectLst/>
              </a:rPr>
              <a:t>TABLE</a:t>
            </a:r>
            <a:r>
              <a:rPr lang="en-IN" dirty="0"/>
              <a:t> </a:t>
            </a:r>
            <a:r>
              <a:rPr lang="en-IN" dirty="0" err="1"/>
              <a:t>purchase_order</a:t>
            </a:r>
            <a:r>
              <a:rPr lang="en-IN" dirty="0">
                <a:solidFill>
                  <a:srgbClr val="CCCCCC"/>
                </a:solidFill>
                <a:effectLst/>
              </a:rPr>
              <a:t>(</a:t>
            </a:r>
            <a:r>
              <a:rPr lang="en-IN" dirty="0"/>
              <a:t> id </a:t>
            </a:r>
            <a:r>
              <a:rPr lang="en-IN" dirty="0">
                <a:solidFill>
                  <a:srgbClr val="CC99CD"/>
                </a:solidFill>
                <a:effectLst/>
              </a:rPr>
              <a:t>serial</a:t>
            </a:r>
            <a:r>
              <a:rPr lang="en-IN" dirty="0"/>
              <a:t> </a:t>
            </a:r>
            <a:r>
              <a:rPr lang="en-IN" dirty="0">
                <a:solidFill>
                  <a:srgbClr val="CC99CD"/>
                </a:solidFill>
                <a:effectLst/>
              </a:rPr>
              <a:t>PRIMARY</a:t>
            </a:r>
            <a:r>
              <a:rPr lang="en-IN" dirty="0"/>
              <a:t> </a:t>
            </a:r>
            <a:r>
              <a:rPr lang="en-IN" dirty="0">
                <a:solidFill>
                  <a:srgbClr val="CC99CD"/>
                </a:solidFill>
                <a:effectLst/>
              </a:rPr>
              <a:t>KEY</a:t>
            </a:r>
            <a:r>
              <a:rPr lang="en-IN" dirty="0">
                <a:solidFill>
                  <a:srgbClr val="CCCCCC"/>
                </a:solidFill>
                <a:effectLst/>
              </a:rPr>
              <a:t>,</a:t>
            </a:r>
            <a:r>
              <a:rPr lang="en-IN" dirty="0"/>
              <a:t> </a:t>
            </a:r>
            <a:r>
              <a:rPr lang="en-IN" dirty="0" err="1"/>
              <a:t>user_id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users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product_id</a:t>
            </a:r>
            <a:r>
              <a:rPr lang="en-IN" dirty="0"/>
              <a:t> </a:t>
            </a:r>
            <a:r>
              <a:rPr lang="en-IN" dirty="0">
                <a:solidFill>
                  <a:srgbClr val="CC99CD"/>
                </a:solidFill>
                <a:effectLst/>
              </a:rPr>
              <a:t>integer</a:t>
            </a:r>
            <a:r>
              <a:rPr lang="en-IN" dirty="0"/>
              <a:t> </a:t>
            </a:r>
            <a:r>
              <a:rPr lang="en-IN" dirty="0">
                <a:solidFill>
                  <a:srgbClr val="CC99CD"/>
                </a:solidFill>
                <a:effectLst/>
              </a:rPr>
              <a:t>references</a:t>
            </a:r>
            <a:r>
              <a:rPr lang="en-IN" dirty="0"/>
              <a:t> product </a:t>
            </a:r>
            <a:r>
              <a:rPr lang="en-IN" dirty="0">
                <a:solidFill>
                  <a:srgbClr val="CCCCCC"/>
                </a:solidFill>
                <a:effectLst/>
              </a:rPr>
              <a:t>(</a:t>
            </a:r>
            <a:r>
              <a:rPr lang="en-IN" dirty="0"/>
              <a:t>id</a:t>
            </a:r>
            <a:r>
              <a:rPr lang="en-IN" dirty="0">
                <a:solidFill>
                  <a:srgbClr val="CCCCCC"/>
                </a:solidFill>
                <a:effectLst/>
              </a:rPr>
              <a:t>),</a:t>
            </a:r>
            <a:r>
              <a:rPr lang="en-IN" dirty="0"/>
              <a:t> </a:t>
            </a:r>
            <a:r>
              <a:rPr lang="en-IN" dirty="0" err="1"/>
              <a:t>order_date</a:t>
            </a:r>
            <a:r>
              <a:rPr lang="en-IN" dirty="0"/>
              <a:t> </a:t>
            </a:r>
            <a:r>
              <a:rPr lang="en-IN" dirty="0">
                <a:solidFill>
                  <a:srgbClr val="CC99CD"/>
                </a:solidFill>
                <a:effectLst/>
              </a:rPr>
              <a:t>date</a:t>
            </a:r>
            <a:r>
              <a:rPr lang="en-IN" dirty="0"/>
              <a:t> </a:t>
            </a:r>
            <a:r>
              <a:rPr lang="en-IN" dirty="0">
                <a:solidFill>
                  <a:srgbClr val="CCCCCC"/>
                </a:solidFill>
                <a:effectLst/>
              </a:rPr>
              <a:t>);</a:t>
            </a:r>
          </a:p>
          <a:p>
            <a:endParaRPr lang="en-IN" dirty="0">
              <a:solidFill>
                <a:srgbClr val="CCCCCC"/>
              </a:solidFill>
              <a:effectLst/>
            </a:endParaRP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30</a:t>
            </a:fld>
            <a:endParaRPr lang="en-IN"/>
          </a:p>
        </p:txBody>
      </p:sp>
    </p:spTree>
    <p:extLst>
      <p:ext uri="{BB962C8B-B14F-4D97-AF65-F5344CB8AC3E}">
        <p14:creationId xmlns:p14="http://schemas.microsoft.com/office/powerpoint/2010/main" val="1052386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32</a:t>
            </a:fld>
            <a:endParaRPr lang="en-IN"/>
          </a:p>
        </p:txBody>
      </p:sp>
    </p:spTree>
    <p:extLst>
      <p:ext uri="{BB962C8B-B14F-4D97-AF65-F5344CB8AC3E}">
        <p14:creationId xmlns:p14="http://schemas.microsoft.com/office/powerpoint/2010/main" val="2111525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33</a:t>
            </a:fld>
            <a:endParaRPr lang="en-IN"/>
          </a:p>
        </p:txBody>
      </p:sp>
    </p:spTree>
    <p:extLst>
      <p:ext uri="{BB962C8B-B14F-4D97-AF65-F5344CB8AC3E}">
        <p14:creationId xmlns:p14="http://schemas.microsoft.com/office/powerpoint/2010/main" val="2199585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tamaran-Regular"/>
              </a:rPr>
              <a:t>So based on a property, we change if the app is going to behave like a </a:t>
            </a:r>
            <a:r>
              <a:rPr lang="en-US" b="1" i="0" dirty="0">
                <a:solidFill>
                  <a:srgbClr val="212121"/>
                </a:solidFill>
                <a:effectLst/>
                <a:latin typeface="Catamaran-SemiBold"/>
              </a:rPr>
              <a:t>read-only</a:t>
            </a:r>
            <a:r>
              <a:rPr lang="en-US" b="0" i="0" dirty="0">
                <a:solidFill>
                  <a:srgbClr val="212121"/>
                </a:solidFill>
                <a:effectLst/>
                <a:latin typeface="Catamaran-Regular"/>
              </a:rPr>
              <a:t> node or </a:t>
            </a:r>
            <a:r>
              <a:rPr lang="en-US" b="1" i="0" dirty="0">
                <a:solidFill>
                  <a:srgbClr val="212121"/>
                </a:solidFill>
                <a:effectLst/>
                <a:latin typeface="Catamaran-SemiBold"/>
              </a:rPr>
              <a:t>write-only</a:t>
            </a:r>
            <a:r>
              <a:rPr lang="en-US" b="0" i="0" dirty="0">
                <a:solidFill>
                  <a:srgbClr val="212121"/>
                </a:solidFill>
                <a:effectLst/>
                <a:latin typeface="Catamaran-Regular"/>
              </a:rPr>
              <a:t> node. It gives us the ability to run multiple instances of an app with different modes. I can have 1 instance of my app which does the writing while I can have multiple instances of my app just for serving the read requests. They can be scaled in-out independently. We can place them behind a load balancer / proxy like </a:t>
            </a:r>
            <a:r>
              <a:rPr lang="en-US" b="1" i="1" dirty="0">
                <a:solidFill>
                  <a:srgbClr val="212121"/>
                </a:solidFill>
                <a:effectLst/>
                <a:latin typeface="Catamaran-SemiBold"/>
              </a:rPr>
              <a:t>nginx</a:t>
            </a:r>
            <a:r>
              <a:rPr lang="en-US" b="0" i="0" dirty="0">
                <a:solidFill>
                  <a:srgbClr val="212121"/>
                </a:solidFill>
                <a:effectLst/>
                <a:latin typeface="Catamaran-Regular"/>
              </a:rPr>
              <a:t> – so that READ / WRITE requests could be forwarded to appropriate instances using path based routing or some other mechanism. </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34</a:t>
            </a:fld>
            <a:endParaRPr lang="en-IN"/>
          </a:p>
        </p:txBody>
      </p:sp>
    </p:spTree>
    <p:extLst>
      <p:ext uri="{BB962C8B-B14F-4D97-AF65-F5344CB8AC3E}">
        <p14:creationId xmlns:p14="http://schemas.microsoft.com/office/powerpoint/2010/main" val="3397335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A3986D-CCD2-4D39-883A-01078D9363A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3986D-CCD2-4D39-883A-01078D9363A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A3986D-CCD2-4D39-883A-01078D9363A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A3986D-CCD2-4D39-883A-01078D9363A9}"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A3986D-CCD2-4D39-883A-01078D9363A9}"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3986D-CCD2-4D39-883A-01078D9363A9}"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3986D-CCD2-4D39-883A-01078D9363A9}" type="datetimeFigureOut">
              <a:rPr lang="en-US" smtClean="0"/>
              <a:t>11/30/2023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EADDB-11CC-470F-96B3-28FFAF3305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localhost:8080/flight/Houston/LasVega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services Design Pattern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Integrator Pattern	</a:t>
            </a:r>
          </a:p>
        </p:txBody>
      </p:sp>
      <p:sp>
        <p:nvSpPr>
          <p:cNvPr id="3" name="Content Placeholder 2"/>
          <p:cNvSpPr>
            <a:spLocks noGrp="1"/>
          </p:cNvSpPr>
          <p:nvPr>
            <p:ph idx="1"/>
          </p:nvPr>
        </p:nvSpPr>
        <p:spPr/>
        <p:txBody>
          <a:bodyPr/>
          <a:lstStyle/>
          <a:p>
            <a:r>
              <a:rPr lang="en-US" dirty="0"/>
              <a:t>API Gateway Pattern</a:t>
            </a:r>
          </a:p>
          <a:p>
            <a:r>
              <a:rPr lang="en-US" dirty="0"/>
              <a:t>Aggregator Pattern</a:t>
            </a:r>
          </a:p>
          <a:p>
            <a:r>
              <a:rPr lang="en-US" dirty="0"/>
              <a:t>Client-Side UI Composition Pattern</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 Pattern</a:t>
            </a:r>
          </a:p>
        </p:txBody>
      </p:sp>
      <p:sp>
        <p:nvSpPr>
          <p:cNvPr id="3" name="Content Placeholder 2"/>
          <p:cNvSpPr>
            <a:spLocks noGrp="1"/>
          </p:cNvSpPr>
          <p:nvPr>
            <p:ph idx="1"/>
          </p:nvPr>
        </p:nvSpPr>
        <p:spPr>
          <a:xfrm>
            <a:off x="457200" y="1600200"/>
            <a:ext cx="8435280" cy="5141168"/>
          </a:xfrm>
        </p:spPr>
        <p:txBody>
          <a:bodyPr>
            <a:normAutofit fontScale="47500" lnSpcReduction="20000"/>
          </a:bodyPr>
          <a:lstStyle/>
          <a:p>
            <a:pPr>
              <a:buNone/>
            </a:pPr>
            <a:r>
              <a:rPr lang="en-US" b="1" dirty="0"/>
              <a:t>Problem</a:t>
            </a:r>
          </a:p>
          <a:p>
            <a:r>
              <a:rPr lang="en-US" dirty="0"/>
              <a:t>When an application is broken down to smaller </a:t>
            </a:r>
            <a:r>
              <a:rPr lang="en-US" dirty="0" err="1"/>
              <a:t>microservices</a:t>
            </a:r>
            <a:r>
              <a:rPr lang="en-US" dirty="0"/>
              <a:t>, there are a few concerns that need to be addressed:</a:t>
            </a:r>
          </a:p>
          <a:p>
            <a:r>
              <a:rPr lang="en-US" dirty="0"/>
              <a:t>How to call multiple </a:t>
            </a:r>
            <a:r>
              <a:rPr lang="en-US" dirty="0" err="1"/>
              <a:t>microservices</a:t>
            </a:r>
            <a:r>
              <a:rPr lang="en-US" dirty="0"/>
              <a:t> abstracting producer information.</a:t>
            </a:r>
          </a:p>
          <a:p>
            <a:r>
              <a:rPr lang="en-US" dirty="0"/>
              <a:t>On different channels (like desktop, mobile, and tablets), apps need different data to respond for the same backend service, as the UI might be different.</a:t>
            </a:r>
          </a:p>
          <a:p>
            <a:r>
              <a:rPr lang="en-US" dirty="0"/>
              <a:t>Different consumers might need a different format of the responses from reusable </a:t>
            </a:r>
            <a:r>
              <a:rPr lang="en-US" dirty="0" err="1"/>
              <a:t>microservices</a:t>
            </a:r>
            <a:r>
              <a:rPr lang="en-US" dirty="0"/>
              <a:t>. Who will do the data transformation or field manipulation?</a:t>
            </a:r>
          </a:p>
          <a:p>
            <a:r>
              <a:rPr lang="en-US" dirty="0"/>
              <a:t>How to handle different type of Protocols some of which might not be supported by producer </a:t>
            </a:r>
            <a:r>
              <a:rPr lang="en-US" dirty="0" err="1"/>
              <a:t>microservice</a:t>
            </a:r>
            <a:r>
              <a:rPr lang="en-US" dirty="0"/>
              <a:t>.</a:t>
            </a:r>
          </a:p>
          <a:p>
            <a:pPr>
              <a:buNone/>
            </a:pPr>
            <a:r>
              <a:rPr lang="en-US" b="1" dirty="0"/>
              <a:t>Solution</a:t>
            </a:r>
          </a:p>
          <a:p>
            <a:r>
              <a:rPr lang="en-US" dirty="0"/>
              <a:t>An API Gateway helps to address many concerns raised by </a:t>
            </a:r>
            <a:r>
              <a:rPr lang="en-US" dirty="0" err="1"/>
              <a:t>microservice</a:t>
            </a:r>
            <a:r>
              <a:rPr lang="en-US" dirty="0"/>
              <a:t> implementation, not limited to the ones above.</a:t>
            </a:r>
          </a:p>
          <a:p>
            <a:r>
              <a:rPr lang="en-US" dirty="0"/>
              <a:t>An API Gateway is the single point of entry for any </a:t>
            </a:r>
            <a:r>
              <a:rPr lang="en-US" dirty="0" err="1"/>
              <a:t>microservice</a:t>
            </a:r>
            <a:r>
              <a:rPr lang="en-US" dirty="0"/>
              <a:t> call.</a:t>
            </a:r>
          </a:p>
          <a:p>
            <a:r>
              <a:rPr lang="en-US" dirty="0"/>
              <a:t>It can work as a proxy service to route a request to the concerned </a:t>
            </a:r>
            <a:r>
              <a:rPr lang="en-US" dirty="0" err="1"/>
              <a:t>microservice</a:t>
            </a:r>
            <a:r>
              <a:rPr lang="en-US" dirty="0"/>
              <a:t>, abstracting the producer details.</a:t>
            </a:r>
          </a:p>
          <a:p>
            <a:r>
              <a:rPr lang="en-US" dirty="0"/>
              <a:t>It can fan out a request to multiple services and aggregate the results to send back to the consumer.</a:t>
            </a:r>
          </a:p>
          <a:p>
            <a:r>
              <a:rPr lang="en-US" dirty="0"/>
              <a:t>One-size-fits-all APIs cannot solve all the consumer's requirements; this solution can create a fine-grained API for each specific type of client.</a:t>
            </a:r>
          </a:p>
          <a:p>
            <a:r>
              <a:rPr lang="en-US" dirty="0"/>
              <a:t>It can also convert the protocol request (e.g. AMQP) to another protocol (e.g. HTTP) and vice versa so that the producer and consumer can handle it.</a:t>
            </a:r>
          </a:p>
          <a:p>
            <a:r>
              <a:rPr lang="en-US" dirty="0"/>
              <a:t>It can also offload the authentication/authorization responsibility of the </a:t>
            </a:r>
            <a:r>
              <a:rPr lang="en-US" dirty="0" err="1"/>
              <a:t>microservice</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Aggregator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We have talked about resolving the aggregating data problem in the API Gateway Pattern. However, we will talk about it here holistically. When breaking the business functionality into several smaller logical pieces of code, it becomes necessary to think about how to collaborate the data returned by each service. This responsibility cannot be left with the consumer, as then it might need to understand the internal implementation of the producer application.</a:t>
            </a:r>
          </a:p>
          <a:p>
            <a:pPr>
              <a:buNone/>
            </a:pPr>
            <a:endParaRPr lang="en-US" b="1" dirty="0"/>
          </a:p>
          <a:p>
            <a:pPr>
              <a:buNone/>
            </a:pPr>
            <a:r>
              <a:rPr lang="en-US" b="1" dirty="0"/>
              <a:t>Solution</a:t>
            </a:r>
          </a:p>
          <a:p>
            <a:r>
              <a:rPr lang="en-US" dirty="0"/>
              <a:t>The Aggregator pattern helps to address this. It talks about how we can aggregate the data from different services and then send the final response to the consumer. This can be done in two ways:</a:t>
            </a:r>
          </a:p>
          <a:p>
            <a:r>
              <a:rPr lang="en-US" dirty="0"/>
              <a:t>1. A </a:t>
            </a:r>
            <a:r>
              <a:rPr lang="en-US" b="1" dirty="0"/>
              <a:t>composite </a:t>
            </a:r>
            <a:r>
              <a:rPr lang="en-US" b="1" dirty="0" err="1"/>
              <a:t>microservice</a:t>
            </a:r>
            <a:r>
              <a:rPr lang="en-US" dirty="0"/>
              <a:t> will make calls to all the required </a:t>
            </a:r>
            <a:r>
              <a:rPr lang="en-US" dirty="0" err="1"/>
              <a:t>microservices</a:t>
            </a:r>
            <a:r>
              <a:rPr lang="en-US" dirty="0"/>
              <a:t>, consolidate the data, and transform the data before sending back.</a:t>
            </a:r>
          </a:p>
          <a:p>
            <a:r>
              <a:rPr lang="en-US" dirty="0"/>
              <a:t>2. An </a:t>
            </a:r>
            <a:r>
              <a:rPr lang="en-US" b="1" dirty="0"/>
              <a:t>API Gateway</a:t>
            </a:r>
            <a:r>
              <a:rPr lang="en-US" dirty="0"/>
              <a:t> can also partition the request to multiple </a:t>
            </a:r>
            <a:r>
              <a:rPr lang="en-US" dirty="0" err="1"/>
              <a:t>microservices</a:t>
            </a:r>
            <a:r>
              <a:rPr lang="en-US" dirty="0"/>
              <a:t> and aggregate the data before sending it to the consumer.</a:t>
            </a:r>
          </a:p>
          <a:p>
            <a:r>
              <a:rPr lang="en-US" dirty="0"/>
              <a:t>It is recommended if any business logic is to be applied, then choose a composite </a:t>
            </a:r>
            <a:r>
              <a:rPr lang="en-US" dirty="0" err="1"/>
              <a:t>microservice</a:t>
            </a:r>
            <a:r>
              <a:rPr lang="en-US" dirty="0"/>
              <a:t>. Otherwise, the API Gateway is the established solution.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p:txBody>
          <a:bodyPr/>
          <a:lstStyle/>
          <a:p>
            <a:r>
              <a:rPr lang="en-IN" dirty="0"/>
              <a:t>Aggregator Pattern</a:t>
            </a:r>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p:txBody>
          <a:bodyPr>
            <a:normAutofit fontScale="70000" lnSpcReduction="20000"/>
          </a:bodyPr>
          <a:lstStyle/>
          <a:p>
            <a:r>
              <a:rPr lang="en-US" dirty="0"/>
              <a:t>The Aggregator design pattern in Microservice architecture is a design pattern used to compose a complex service by aggregating the responses of multiple independent microservices. </a:t>
            </a:r>
          </a:p>
          <a:p>
            <a:r>
              <a:rPr lang="en-US" dirty="0"/>
              <a:t>It's also one of the essential Microservices Design patterns along with SAGA, CQRS, and Event Sourcing. </a:t>
            </a:r>
          </a:p>
          <a:p>
            <a:r>
              <a:rPr lang="en-US" dirty="0"/>
              <a:t>This pattern is proper when a client request requires data or functionality distributed across multiple microservices. </a:t>
            </a:r>
          </a:p>
          <a:p>
            <a:r>
              <a:rPr lang="en-US" dirty="0"/>
              <a:t>It can improve the performance and scalability of the system by allowing each microservice to focus on a specific task and reducing the workload of a single microservice.</a:t>
            </a:r>
          </a:p>
          <a:p>
            <a:r>
              <a:rPr lang="en-US" dirty="0"/>
              <a:t>We are going to discuss how the Aggregator Microservice Pattern can be implemented in Java using various approaches, such as asynchronous communication, synchronous communication, or a combination of both.</a:t>
            </a:r>
          </a:p>
        </p:txBody>
      </p:sp>
    </p:spTree>
    <p:extLst>
      <p:ext uri="{BB962C8B-B14F-4D97-AF65-F5344CB8AC3E}">
        <p14:creationId xmlns:p14="http://schemas.microsoft.com/office/powerpoint/2010/main" val="81126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p:txBody>
          <a:bodyPr/>
          <a:lstStyle/>
          <a:p>
            <a:r>
              <a:rPr lang="en-IN" dirty="0"/>
              <a:t>Aggregator Pattern Example</a:t>
            </a:r>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p:txBody>
          <a:bodyPr>
            <a:normAutofit/>
          </a:bodyPr>
          <a:lstStyle/>
          <a:p>
            <a:pPr marL="0" indent="0">
              <a:buNone/>
            </a:pPr>
            <a:r>
              <a:rPr lang="en-US" dirty="0"/>
              <a:t>In Java, the Aggregator Microservice Pattern can be implemented using various approaches, such as </a:t>
            </a:r>
          </a:p>
          <a:p>
            <a:pPr lvl="1">
              <a:buFont typeface="Arial" panose="020B0604020202020204" pitchFamily="34" charset="0"/>
              <a:buChar char="•"/>
            </a:pPr>
            <a:r>
              <a:rPr lang="en-US" dirty="0"/>
              <a:t>Asynchronous communication</a:t>
            </a:r>
          </a:p>
          <a:p>
            <a:pPr lvl="1">
              <a:buFont typeface="Arial" panose="020B0604020202020204" pitchFamily="34" charset="0"/>
              <a:buChar char="•"/>
            </a:pPr>
            <a:r>
              <a:rPr lang="en-US" dirty="0"/>
              <a:t>Synchronous communication</a:t>
            </a:r>
          </a:p>
          <a:p>
            <a:pPr lvl="1">
              <a:buFont typeface="Arial" panose="020B0604020202020204" pitchFamily="34" charset="0"/>
              <a:buChar char="•"/>
            </a:pPr>
            <a:r>
              <a:rPr lang="en-US" dirty="0"/>
              <a:t> Combination of both</a:t>
            </a:r>
          </a:p>
          <a:p>
            <a:pPr lvl="1"/>
            <a:endParaRPr lang="en-US" dirty="0"/>
          </a:p>
        </p:txBody>
      </p:sp>
    </p:spTree>
    <p:extLst>
      <p:ext uri="{BB962C8B-B14F-4D97-AF65-F5344CB8AC3E}">
        <p14:creationId xmlns:p14="http://schemas.microsoft.com/office/powerpoint/2010/main" val="2652702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Asynchronous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107504" y="1268760"/>
            <a:ext cx="8928992" cy="5468838"/>
          </a:xfrm>
        </p:spPr>
        <p:txBody>
          <a:bodyPr>
            <a:normAutofit/>
          </a:bodyPr>
          <a:lstStyle/>
          <a:p>
            <a:pPr lvl="1">
              <a:buFont typeface="Arial" panose="020B0604020202020204" pitchFamily="34" charset="0"/>
              <a:buChar char="•"/>
            </a:pPr>
            <a:r>
              <a:rPr lang="en-US" sz="1600" dirty="0"/>
              <a:t>One way to implement the Aggregator Microservice Pattern in Java is by using asynchronous communication between the microservices. In this approach, the client sends a request to the aggregator microservice, which then sends requests to the individual microservices in parallel. </a:t>
            </a:r>
          </a:p>
          <a:p>
            <a:pPr lvl="1">
              <a:buFont typeface="Arial" panose="020B0604020202020204" pitchFamily="34" charset="0"/>
              <a:buChar char="•"/>
            </a:pPr>
            <a:r>
              <a:rPr lang="en-US" sz="1600" dirty="0"/>
              <a:t>Each microservice processes the request and sends the response back to the aggregator microservice, which then aggregates the responses and returns the result to the client.</a:t>
            </a:r>
          </a:p>
          <a:p>
            <a:pPr lvl="1">
              <a:buFont typeface="Arial" panose="020B0604020202020204" pitchFamily="34" charset="0"/>
              <a:buChar char="•"/>
            </a:pPr>
            <a:r>
              <a:rPr lang="en-US" sz="1600" dirty="0"/>
              <a:t>This approach has the advantage of improving the performance of the system by allowing the microservices to process the requests concurrently. However, it requires the use of an asynchronous communication mechanism, such as message queues or event-driven architectures, which can introduce additional complexity to the system.</a:t>
            </a:r>
          </a:p>
          <a:p>
            <a:pPr marL="457200" lvl="1" indent="0">
              <a:buNone/>
            </a:pPr>
            <a:endParaRPr lang="en-US" sz="1600" dirty="0"/>
          </a:p>
        </p:txBody>
      </p:sp>
      <p:pic>
        <p:nvPicPr>
          <p:cNvPr id="1026" name="Picture 2" descr="Aggregator Design Pattern In Java Microservices with Examples">
            <a:extLst>
              <a:ext uri="{FF2B5EF4-FFF2-40B4-BE49-F238E27FC236}">
                <a16:creationId xmlns:a16="http://schemas.microsoft.com/office/drawing/2014/main" id="{99D1E110-F959-E53C-C1CF-98CF6F368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981426"/>
            <a:ext cx="511492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47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Asynchronous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235568" y="1363642"/>
            <a:ext cx="8928992" cy="5468838"/>
          </a:xfrm>
        </p:spPr>
        <p:txBody>
          <a:bodyPr>
            <a:normAutofit/>
          </a:bodyPr>
          <a:lstStyle/>
          <a:p>
            <a:pPr marL="457200" lvl="1" indent="0">
              <a:buNone/>
            </a:pPr>
            <a:r>
              <a:rPr lang="en-US" sz="1400" dirty="0"/>
              <a:t>In this example, the </a:t>
            </a:r>
            <a:r>
              <a:rPr lang="en-US" sz="1400" b="1" dirty="0" err="1"/>
              <a:t>AsyncAggregatorMicroservice</a:t>
            </a:r>
            <a:r>
              <a:rPr lang="en-US" sz="1400" dirty="0"/>
              <a:t> class uses the </a:t>
            </a:r>
            <a:r>
              <a:rPr lang="en-US" sz="1400" b="1" dirty="0" err="1"/>
              <a:t>CompletableFuture</a:t>
            </a:r>
            <a:r>
              <a:rPr lang="en-US" sz="1400" dirty="0"/>
              <a:t> class from the Java Concurrency API to send requests to the individual microservices asynchronously. </a:t>
            </a:r>
          </a:p>
          <a:p>
            <a:pPr marL="457200" lvl="1" indent="0">
              <a:buNone/>
            </a:pPr>
            <a:r>
              <a:rPr lang="en-US" sz="1400" dirty="0"/>
              <a:t>The </a:t>
            </a:r>
            <a:r>
              <a:rPr lang="en-US" sz="1400" b="1" dirty="0" err="1"/>
              <a:t>CompletableFuture.allOf</a:t>
            </a:r>
            <a:r>
              <a:rPr lang="en-US" sz="1400" b="1" dirty="0"/>
              <a:t>()</a:t>
            </a:r>
            <a:r>
              <a:rPr lang="en-US" sz="1400" dirty="0"/>
              <a:t> method is used to wait for all the responses to be received, and the </a:t>
            </a:r>
            <a:r>
              <a:rPr lang="en-US" sz="1400" b="1" dirty="0" err="1"/>
              <a:t>thenApply</a:t>
            </a:r>
            <a:r>
              <a:rPr lang="en-US" sz="1400" b="1" dirty="0"/>
              <a:t>()</a:t>
            </a:r>
            <a:r>
              <a:rPr lang="en-US" sz="1400" dirty="0"/>
              <a:t> method is used to aggregate the responses and return the result to the client.</a:t>
            </a:r>
          </a:p>
          <a:p>
            <a:pPr marL="457200" lvl="1" indent="0">
              <a:buNone/>
            </a:pPr>
            <a:endParaRPr lang="en-US" sz="1800" dirty="0"/>
          </a:p>
        </p:txBody>
      </p:sp>
      <p:pic>
        <p:nvPicPr>
          <p:cNvPr id="2050" name="Picture 2">
            <a:extLst>
              <a:ext uri="{FF2B5EF4-FFF2-40B4-BE49-F238E27FC236}">
                <a16:creationId xmlns:a16="http://schemas.microsoft.com/office/drawing/2014/main" id="{67F79022-60CD-F949-FCDE-D887E0A28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09" y="2996952"/>
            <a:ext cx="3650291" cy="185121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CD308351-D0C5-E921-36A2-D83E043619E7}"/>
              </a:ext>
            </a:extLst>
          </p:cNvPr>
          <p:cNvSpPr txBox="1">
            <a:spLocks/>
          </p:cNvSpPr>
          <p:nvPr/>
        </p:nvSpPr>
        <p:spPr>
          <a:xfrm>
            <a:off x="3945512" y="2348880"/>
            <a:ext cx="5232707" cy="448360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3600" dirty="0"/>
              <a:t>public class </a:t>
            </a:r>
            <a:r>
              <a:rPr lang="en-IN" sz="3600" dirty="0" err="1"/>
              <a:t>AsyncAggregatorMicroservice</a:t>
            </a:r>
            <a:r>
              <a:rPr lang="en-IN" sz="3600" dirty="0"/>
              <a:t> {</a:t>
            </a:r>
          </a:p>
          <a:p>
            <a:pPr marL="0" indent="0">
              <a:buFont typeface="Arial" pitchFamily="34" charset="0"/>
              <a:buNone/>
            </a:pPr>
            <a:r>
              <a:rPr lang="en-IN" sz="3600" dirty="0"/>
              <a:t>    private final </a:t>
            </a:r>
            <a:r>
              <a:rPr lang="en-IN" sz="3600" dirty="0" err="1"/>
              <a:t>ExecutorService</a:t>
            </a:r>
            <a:r>
              <a:rPr lang="en-IN" sz="3600" dirty="0"/>
              <a:t> </a:t>
            </a:r>
            <a:r>
              <a:rPr lang="en-IN" sz="3600" dirty="0" err="1"/>
              <a:t>executorService</a:t>
            </a:r>
            <a:r>
              <a:rPr lang="en-IN" sz="3600" dirty="0"/>
              <a:t>;</a:t>
            </a:r>
          </a:p>
          <a:p>
            <a:pPr marL="0" indent="0">
              <a:buFont typeface="Arial" pitchFamily="34" charset="0"/>
              <a:buNone/>
            </a:pPr>
            <a:r>
              <a:rPr lang="en-IN" sz="3600" dirty="0"/>
              <a:t>    private final Microservice1Client </a:t>
            </a:r>
            <a:r>
              <a:rPr lang="en-IN" sz="3600" dirty="0" err="1"/>
              <a:t>microservice1Client</a:t>
            </a:r>
            <a:r>
              <a:rPr lang="en-IN" sz="3600" dirty="0"/>
              <a:t>;</a:t>
            </a:r>
          </a:p>
          <a:p>
            <a:pPr marL="0" indent="0">
              <a:buFont typeface="Arial" pitchFamily="34" charset="0"/>
              <a:buNone/>
            </a:pPr>
            <a:r>
              <a:rPr lang="en-IN" sz="3600" dirty="0"/>
              <a:t>    private final Microservice2Client </a:t>
            </a:r>
            <a:r>
              <a:rPr lang="en-IN" sz="3600" dirty="0" err="1"/>
              <a:t>microservice2Client</a:t>
            </a:r>
            <a:r>
              <a:rPr lang="en-IN" sz="3600" dirty="0"/>
              <a:t>;</a:t>
            </a:r>
          </a:p>
          <a:p>
            <a:pPr marL="0" indent="0">
              <a:buFont typeface="Arial" pitchFamily="34" charset="0"/>
              <a:buNone/>
            </a:pPr>
            <a:r>
              <a:rPr lang="en-IN" sz="3600" dirty="0"/>
              <a:t>    private final Microservice3Client </a:t>
            </a:r>
            <a:r>
              <a:rPr lang="en-IN" sz="3600" dirty="0" err="1"/>
              <a:t>microservice3Client</a:t>
            </a:r>
            <a:r>
              <a:rPr lang="en-IN" sz="3600" dirty="0"/>
              <a:t>;</a:t>
            </a:r>
          </a:p>
          <a:p>
            <a:pPr marL="0" indent="0">
              <a:buFont typeface="Arial" pitchFamily="34" charset="0"/>
              <a:buNone/>
            </a:pPr>
            <a:endParaRPr lang="en-IN" sz="3600" dirty="0"/>
          </a:p>
          <a:p>
            <a:pPr marL="0" indent="0">
              <a:buFont typeface="Arial" pitchFamily="34" charset="0"/>
              <a:buNone/>
            </a:pPr>
            <a:r>
              <a:rPr lang="en-IN" sz="3600" dirty="0"/>
              <a:t>    public </a:t>
            </a:r>
            <a:r>
              <a:rPr lang="en-IN" sz="3600" dirty="0" err="1"/>
              <a:t>AsyncAggregatorMicroservice</a:t>
            </a:r>
            <a:r>
              <a:rPr lang="en-IN" sz="3600" dirty="0"/>
              <a:t>(</a:t>
            </a:r>
            <a:r>
              <a:rPr lang="en-IN" sz="3600" dirty="0" err="1"/>
              <a:t>ExecutorService</a:t>
            </a:r>
            <a:r>
              <a:rPr lang="en-IN" sz="3600" dirty="0"/>
              <a:t> </a:t>
            </a:r>
            <a:r>
              <a:rPr lang="en-IN" sz="3600" dirty="0" err="1"/>
              <a:t>executorService</a:t>
            </a:r>
            <a:r>
              <a:rPr lang="en-IN" sz="3600" dirty="0"/>
              <a:t>, Microservice1Client </a:t>
            </a:r>
            <a:r>
              <a:rPr lang="en-IN" sz="3600" dirty="0" err="1"/>
              <a:t>microservice1Client</a:t>
            </a:r>
            <a:r>
              <a:rPr lang="en-IN" sz="3600" dirty="0"/>
              <a:t>, Microservice2Client </a:t>
            </a:r>
            <a:r>
              <a:rPr lang="en-IN" sz="3600" dirty="0" err="1"/>
              <a:t>microservice2Client</a:t>
            </a:r>
            <a:r>
              <a:rPr lang="en-IN" sz="3600" dirty="0"/>
              <a:t>, Microservice3Client microservice3Client) {</a:t>
            </a:r>
          </a:p>
          <a:p>
            <a:pPr marL="0" indent="0">
              <a:buFont typeface="Arial" pitchFamily="34" charset="0"/>
              <a:buNone/>
            </a:pPr>
            <a:r>
              <a:rPr lang="en-IN" sz="3600" dirty="0"/>
              <a:t>        </a:t>
            </a:r>
            <a:r>
              <a:rPr lang="en-IN" sz="3600" dirty="0" err="1"/>
              <a:t>this.executorService</a:t>
            </a:r>
            <a:r>
              <a:rPr lang="en-IN" sz="3600" dirty="0"/>
              <a:t> = </a:t>
            </a:r>
            <a:r>
              <a:rPr lang="en-IN" sz="3600" dirty="0" err="1"/>
              <a:t>executorService</a:t>
            </a:r>
            <a:r>
              <a:rPr lang="en-IN" sz="3600" dirty="0"/>
              <a:t>;</a:t>
            </a:r>
          </a:p>
          <a:p>
            <a:pPr marL="0" indent="0">
              <a:buFont typeface="Arial" pitchFamily="34" charset="0"/>
              <a:buNone/>
            </a:pPr>
            <a:r>
              <a:rPr lang="en-IN" sz="3600" dirty="0"/>
              <a:t>        this.microservice1Client = microservice1Client;</a:t>
            </a:r>
          </a:p>
          <a:p>
            <a:pPr marL="0" indent="0">
              <a:buFont typeface="Arial" pitchFamily="34" charset="0"/>
              <a:buNone/>
            </a:pPr>
            <a:r>
              <a:rPr lang="en-IN" sz="3600" dirty="0"/>
              <a:t>        this.microservice2Client = microservice2Client;</a:t>
            </a:r>
          </a:p>
          <a:p>
            <a:pPr marL="0" indent="0">
              <a:buFont typeface="Arial" pitchFamily="34" charset="0"/>
              <a:buNone/>
            </a:pPr>
            <a:r>
              <a:rPr lang="en-IN" sz="3600" dirty="0"/>
              <a:t>        this.microservice3Client = microservice3Client;</a:t>
            </a:r>
          </a:p>
          <a:p>
            <a:pPr marL="0" indent="0">
              <a:buFont typeface="Arial" pitchFamily="34" charset="0"/>
              <a:buNone/>
            </a:pPr>
            <a:r>
              <a:rPr lang="en-IN" sz="3600" dirty="0"/>
              <a:t>    }</a:t>
            </a:r>
          </a:p>
          <a:p>
            <a:pPr marL="0" indent="0">
              <a:buFont typeface="Arial" pitchFamily="34" charset="0"/>
              <a:buNone/>
            </a:pPr>
            <a:endParaRPr lang="en-IN" sz="3600" dirty="0"/>
          </a:p>
          <a:p>
            <a:pPr marL="0" indent="0">
              <a:buFont typeface="Arial" pitchFamily="34" charset="0"/>
              <a:buNone/>
            </a:pPr>
            <a:r>
              <a:rPr lang="en-IN" sz="3600" dirty="0"/>
              <a:t>    public </a:t>
            </a:r>
            <a:r>
              <a:rPr lang="en-IN" sz="3600" dirty="0" err="1"/>
              <a:t>CompletableFuture</a:t>
            </a:r>
            <a:r>
              <a:rPr lang="en-IN" sz="3600" dirty="0"/>
              <a:t>&lt;</a:t>
            </a:r>
            <a:r>
              <a:rPr lang="en-IN" sz="3600" dirty="0" err="1"/>
              <a:t>AggregatedResponse</a:t>
            </a:r>
            <a:r>
              <a:rPr lang="en-IN" sz="3600" dirty="0"/>
              <a:t>&gt; </a:t>
            </a:r>
            <a:r>
              <a:rPr lang="en-IN" sz="3600" dirty="0" err="1"/>
              <a:t>processRequest</a:t>
            </a:r>
            <a:r>
              <a:rPr lang="en-IN" sz="3600" dirty="0"/>
              <a:t>(Request request) {</a:t>
            </a:r>
          </a:p>
          <a:p>
            <a:pPr marL="0" indent="0">
              <a:buFont typeface="Arial" pitchFamily="34" charset="0"/>
              <a:buNone/>
            </a:pPr>
            <a:r>
              <a:rPr lang="en-IN" sz="3600" dirty="0"/>
              <a:t>        </a:t>
            </a:r>
            <a:r>
              <a:rPr lang="en-IN" sz="3600" dirty="0" err="1"/>
              <a:t>CompletableFuture</a:t>
            </a:r>
            <a:r>
              <a:rPr lang="en-IN" sz="3600" dirty="0"/>
              <a:t>&lt;Response1&gt; response1Future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microservice1Client.processRequest(request), </a:t>
            </a:r>
            <a:r>
              <a:rPr lang="en-IN" sz="3600" dirty="0" err="1"/>
              <a:t>executorService</a:t>
            </a:r>
            <a:r>
              <a:rPr lang="en-IN" sz="3600" dirty="0"/>
              <a:t>);</a:t>
            </a:r>
          </a:p>
          <a:p>
            <a:pPr marL="0" indent="0">
              <a:buFont typeface="Arial" pitchFamily="34" charset="0"/>
              <a:buNone/>
            </a:pPr>
            <a:r>
              <a:rPr lang="en-IN" sz="3600" dirty="0"/>
              <a:t>        </a:t>
            </a:r>
            <a:r>
              <a:rPr lang="en-IN" sz="3600" dirty="0" err="1"/>
              <a:t>CompletableFuture</a:t>
            </a:r>
            <a:r>
              <a:rPr lang="en-IN" sz="3600" dirty="0"/>
              <a:t>&lt;Response2&gt; response2Future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microservice2Client.processRequest(request), </a:t>
            </a:r>
            <a:r>
              <a:rPr lang="en-IN" sz="3600" dirty="0" err="1"/>
              <a:t>executorService</a:t>
            </a:r>
            <a:r>
              <a:rPr lang="en-IN" sz="3600" dirty="0"/>
              <a:t>);</a:t>
            </a:r>
          </a:p>
          <a:p>
            <a:pPr marL="0" indent="0">
              <a:buFont typeface="Arial" pitchFamily="34" charset="0"/>
              <a:buNone/>
            </a:pPr>
            <a:r>
              <a:rPr lang="en-IN" sz="3600" dirty="0"/>
              <a:t>        </a:t>
            </a:r>
            <a:r>
              <a:rPr lang="en-IN" sz="3600" dirty="0" err="1"/>
              <a:t>CompletableFuture</a:t>
            </a:r>
            <a:r>
              <a:rPr lang="en-IN" sz="3600" dirty="0"/>
              <a:t>&lt;Response3&gt; response3Future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microservice3Client.processRequest(request), </a:t>
            </a:r>
            <a:r>
              <a:rPr lang="en-IN" sz="3600" dirty="0" err="1"/>
              <a:t>executorService</a:t>
            </a:r>
            <a:r>
              <a:rPr lang="en-IN" sz="3600" dirty="0"/>
              <a:t>);</a:t>
            </a:r>
          </a:p>
          <a:p>
            <a:pPr marL="0" indent="0">
              <a:buFont typeface="Arial" pitchFamily="34" charset="0"/>
              <a:buNone/>
            </a:pPr>
            <a:endParaRPr lang="en-IN" sz="3600" dirty="0"/>
          </a:p>
          <a:p>
            <a:pPr marL="0" indent="0">
              <a:buFont typeface="Arial" pitchFamily="34" charset="0"/>
              <a:buNone/>
            </a:pPr>
            <a:r>
              <a:rPr lang="en-IN" sz="3600" dirty="0"/>
              <a:t>        return </a:t>
            </a:r>
            <a:r>
              <a:rPr lang="en-IN" sz="3600" dirty="0" err="1"/>
              <a:t>CompletableFuture.allOf</a:t>
            </a:r>
            <a:r>
              <a:rPr lang="en-IN" sz="3600" dirty="0"/>
              <a:t>(response1Future, response2Future, response3Future)</a:t>
            </a:r>
          </a:p>
          <a:p>
            <a:pPr marL="0" indent="0">
              <a:buFont typeface="Arial" pitchFamily="34" charset="0"/>
              <a:buNone/>
            </a:pPr>
            <a:r>
              <a:rPr lang="en-IN" sz="3600" dirty="0"/>
              <a:t>                .</a:t>
            </a:r>
            <a:r>
              <a:rPr lang="en-IN" sz="3600" dirty="0" err="1"/>
              <a:t>thenApply</a:t>
            </a:r>
            <a:r>
              <a:rPr lang="en-IN" sz="3600" dirty="0"/>
              <a:t>(v -&gt; </a:t>
            </a:r>
          </a:p>
          <a:p>
            <a:pPr marL="0" indent="0">
              <a:buFont typeface="Arial" pitchFamily="34" charset="0"/>
              <a:buNone/>
            </a:pPr>
            <a:r>
              <a:rPr lang="en-IN" sz="3600" dirty="0"/>
              <a:t>         new </a:t>
            </a:r>
            <a:r>
              <a:rPr lang="en-IN" sz="3600" dirty="0" err="1"/>
              <a:t>AggregatedResponse</a:t>
            </a:r>
            <a:r>
              <a:rPr lang="en-IN" sz="3600" dirty="0"/>
              <a:t>(response1Future.join(), response2Future.join(), </a:t>
            </a:r>
          </a:p>
          <a:p>
            <a:pPr marL="0" indent="0">
              <a:buFont typeface="Arial" pitchFamily="34" charset="0"/>
              <a:buNone/>
            </a:pPr>
            <a:r>
              <a:rPr lang="en-IN" sz="3600" dirty="0"/>
              <a:t>              response3Future.join()));</a:t>
            </a:r>
          </a:p>
          <a:p>
            <a:pPr marL="0" indent="0">
              <a:buFont typeface="Arial" pitchFamily="34" charset="0"/>
              <a:buNone/>
            </a:pPr>
            <a:r>
              <a:rPr lang="en-IN" sz="3600" dirty="0"/>
              <a:t>    }</a:t>
            </a:r>
          </a:p>
          <a:p>
            <a:pPr marL="0" indent="0">
              <a:buFont typeface="Arial" pitchFamily="34" charset="0"/>
              <a:buNone/>
            </a:pPr>
            <a:r>
              <a:rPr lang="en-IN" sz="3600" dirty="0"/>
              <a:t>}</a:t>
            </a:r>
          </a:p>
          <a:p>
            <a:pPr marL="0" indent="0">
              <a:buFont typeface="Arial" pitchFamily="34" charset="0"/>
              <a:buNone/>
            </a:pPr>
            <a:endParaRPr lang="en-IN" dirty="0"/>
          </a:p>
        </p:txBody>
      </p:sp>
    </p:spTree>
    <p:extLst>
      <p:ext uri="{BB962C8B-B14F-4D97-AF65-F5344CB8AC3E}">
        <p14:creationId xmlns:p14="http://schemas.microsoft.com/office/powerpoint/2010/main" val="130193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D546-144E-E8E9-4077-CA28A1D76BC4}"/>
              </a:ext>
            </a:extLst>
          </p:cNvPr>
          <p:cNvSpPr>
            <a:spLocks noGrp="1"/>
          </p:cNvSpPr>
          <p:nvPr>
            <p:ph type="title"/>
          </p:nvPr>
        </p:nvSpPr>
        <p:spPr/>
        <p:txBody>
          <a:bodyPr>
            <a:normAutofit fontScale="90000"/>
          </a:bodyPr>
          <a:lstStyle/>
          <a:p>
            <a:r>
              <a:rPr lang="en-IN" dirty="0"/>
              <a:t>Aggregator Pattern Example-Synchronous Communication</a:t>
            </a:r>
          </a:p>
        </p:txBody>
      </p:sp>
      <p:sp>
        <p:nvSpPr>
          <p:cNvPr id="3" name="Content Placeholder 2">
            <a:extLst>
              <a:ext uri="{FF2B5EF4-FFF2-40B4-BE49-F238E27FC236}">
                <a16:creationId xmlns:a16="http://schemas.microsoft.com/office/drawing/2014/main" id="{59FDC8DE-231E-9851-C955-5A96E13DC239}"/>
              </a:ext>
            </a:extLst>
          </p:cNvPr>
          <p:cNvSpPr>
            <a:spLocks noGrp="1"/>
          </p:cNvSpPr>
          <p:nvPr>
            <p:ph idx="1"/>
          </p:nvPr>
        </p:nvSpPr>
        <p:spPr/>
        <p:txBody>
          <a:bodyPr>
            <a:normAutofit fontScale="70000" lnSpcReduction="20000"/>
          </a:bodyPr>
          <a:lstStyle/>
          <a:p>
            <a:r>
              <a:rPr lang="en-US" dirty="0"/>
              <a:t>Another way to implement the Aggregator Microservice Pattern in Java is by using synchronous communication between the microservices. </a:t>
            </a:r>
          </a:p>
          <a:p>
            <a:r>
              <a:rPr lang="en-US" dirty="0"/>
              <a:t>In this approach, the client sends a request to the aggregator microservice, which then sends requests to the individual microservices sequentially. </a:t>
            </a:r>
          </a:p>
          <a:p>
            <a:r>
              <a:rPr lang="en-US" dirty="0"/>
              <a:t>Each microservice processes the request and sends the response back to the aggregator microservice, which then aggregates the responses and returns the result to the client.</a:t>
            </a:r>
          </a:p>
          <a:p>
            <a:r>
              <a:rPr lang="en-US" dirty="0"/>
              <a:t>This approach has the advantage of simplicity, as it does not require the use of asynchronous communication mechanisms. </a:t>
            </a:r>
          </a:p>
          <a:p>
            <a:r>
              <a:rPr lang="en-US" dirty="0"/>
              <a:t>However, it can have a negative impact on the performance of the system, as the aggregator microservice has to wait for each microservice to complete its task before moving on to the next one.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75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235568" y="1363642"/>
            <a:ext cx="8928992" cy="5468838"/>
          </a:xfrm>
        </p:spPr>
        <p:txBody>
          <a:bodyPr>
            <a:normAutofit/>
          </a:bodyPr>
          <a:lstStyle/>
          <a:p>
            <a:pPr marL="457200" lvl="1" indent="0">
              <a:buNone/>
            </a:pPr>
            <a:r>
              <a:rPr lang="en-US" sz="1800" dirty="0"/>
              <a:t>In this example, the </a:t>
            </a:r>
            <a:r>
              <a:rPr lang="en-US" sz="1800" dirty="0" err="1"/>
              <a:t>SyncAggregatorMicroservice</a:t>
            </a:r>
            <a:r>
              <a:rPr lang="en-US" sz="1800" dirty="0"/>
              <a:t> class sends requests to the individual microservices synchronously, one after the other. </a:t>
            </a:r>
          </a:p>
          <a:p>
            <a:pPr marL="457200" lvl="1" indent="0">
              <a:buNone/>
            </a:pPr>
            <a:r>
              <a:rPr lang="en-US" sz="1800" dirty="0"/>
              <a:t>The responses are then aggregated and returned to the client.</a:t>
            </a:r>
          </a:p>
        </p:txBody>
      </p:sp>
      <p:sp>
        <p:nvSpPr>
          <p:cNvPr id="4" name="Content Placeholder 2">
            <a:extLst>
              <a:ext uri="{FF2B5EF4-FFF2-40B4-BE49-F238E27FC236}">
                <a16:creationId xmlns:a16="http://schemas.microsoft.com/office/drawing/2014/main" id="{CD308351-D0C5-E921-36A2-D83E043619E7}"/>
              </a:ext>
            </a:extLst>
          </p:cNvPr>
          <p:cNvSpPr txBox="1">
            <a:spLocks/>
          </p:cNvSpPr>
          <p:nvPr/>
        </p:nvSpPr>
        <p:spPr>
          <a:xfrm>
            <a:off x="4230229" y="2439235"/>
            <a:ext cx="4456571" cy="4229544"/>
          </a:xfrm>
          <a:prstGeom prst="rect">
            <a:avLst/>
          </a:prstGeom>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a:t>public class </a:t>
            </a:r>
            <a:r>
              <a:rPr lang="en-IN" dirty="0" err="1"/>
              <a:t>SyncAggregatorMicroservice</a:t>
            </a:r>
            <a:r>
              <a:rPr lang="en-IN" dirty="0"/>
              <a:t> {</a:t>
            </a:r>
          </a:p>
          <a:p>
            <a:pPr marL="0" indent="0">
              <a:buFont typeface="Arial" pitchFamily="34" charset="0"/>
              <a:buNone/>
            </a:pPr>
            <a:r>
              <a:rPr lang="en-IN" dirty="0"/>
              <a:t>	private final Microservice1Client </a:t>
            </a:r>
            <a:r>
              <a:rPr lang="en-IN" dirty="0" err="1"/>
              <a:t>microservice1Client</a:t>
            </a:r>
            <a:r>
              <a:rPr lang="en-IN" dirty="0"/>
              <a:t>;</a:t>
            </a:r>
          </a:p>
          <a:p>
            <a:pPr marL="0" indent="0">
              <a:buFont typeface="Arial" pitchFamily="34" charset="0"/>
              <a:buNone/>
            </a:pPr>
            <a:r>
              <a:rPr lang="en-IN" dirty="0"/>
              <a:t>	private final Microservice2Client </a:t>
            </a:r>
            <a:r>
              <a:rPr lang="en-IN" dirty="0" err="1"/>
              <a:t>microservice2Client</a:t>
            </a:r>
            <a:r>
              <a:rPr lang="en-IN" dirty="0"/>
              <a:t>;</a:t>
            </a:r>
          </a:p>
          <a:p>
            <a:pPr marL="0" indent="0">
              <a:buFont typeface="Arial" pitchFamily="34" charset="0"/>
              <a:buNone/>
            </a:pPr>
            <a:r>
              <a:rPr lang="en-IN" dirty="0"/>
              <a:t>	private final Microservice3Client </a:t>
            </a:r>
            <a:r>
              <a:rPr lang="en-IN" dirty="0" err="1"/>
              <a:t>microservice3Client</a:t>
            </a:r>
            <a:r>
              <a:rPr lang="en-IN" dirty="0"/>
              <a:t>;</a:t>
            </a:r>
          </a:p>
          <a:p>
            <a:pPr marL="0" indent="0">
              <a:buFont typeface="Arial" pitchFamily="34" charset="0"/>
              <a:buNone/>
            </a:pPr>
            <a:endParaRPr lang="en-IN" dirty="0"/>
          </a:p>
          <a:p>
            <a:pPr marL="0" indent="0">
              <a:buFont typeface="Arial" pitchFamily="34" charset="0"/>
              <a:buNone/>
            </a:pPr>
            <a:r>
              <a:rPr lang="en-IN" dirty="0"/>
              <a:t>	public </a:t>
            </a:r>
            <a:r>
              <a:rPr lang="en-IN" dirty="0" err="1"/>
              <a:t>SyncAggregatorMicroservice</a:t>
            </a:r>
            <a:r>
              <a:rPr lang="en-IN" dirty="0"/>
              <a:t>(Microservice1Client </a:t>
            </a:r>
            <a:r>
              <a:rPr lang="en-IN" dirty="0" err="1"/>
              <a:t>microservice1Client</a:t>
            </a:r>
            <a:r>
              <a:rPr lang="en-IN" dirty="0"/>
              <a:t>, Microservice2Client </a:t>
            </a:r>
            <a:r>
              <a:rPr lang="en-IN" dirty="0" err="1"/>
              <a:t>microservice2Client</a:t>
            </a:r>
            <a:r>
              <a:rPr lang="en-IN" dirty="0"/>
              <a:t>,</a:t>
            </a:r>
          </a:p>
          <a:p>
            <a:pPr marL="0" indent="0">
              <a:buFont typeface="Arial" pitchFamily="34" charset="0"/>
              <a:buNone/>
            </a:pPr>
            <a:r>
              <a:rPr lang="en-IN" dirty="0"/>
              <a:t>			Microservice3Client microservice3Client) {</a:t>
            </a:r>
          </a:p>
          <a:p>
            <a:pPr marL="0" indent="0">
              <a:buFont typeface="Arial" pitchFamily="34" charset="0"/>
              <a:buNone/>
            </a:pPr>
            <a:r>
              <a:rPr lang="en-IN" dirty="0"/>
              <a:t>		this.microservice1Client = microservice1Client;</a:t>
            </a:r>
          </a:p>
          <a:p>
            <a:pPr marL="0" indent="0">
              <a:buFont typeface="Arial" pitchFamily="34" charset="0"/>
              <a:buNone/>
            </a:pPr>
            <a:r>
              <a:rPr lang="en-IN" dirty="0"/>
              <a:t>		this.microservice2Client = microservice2Client;</a:t>
            </a:r>
          </a:p>
          <a:p>
            <a:pPr marL="0" indent="0">
              <a:buFont typeface="Arial" pitchFamily="34" charset="0"/>
              <a:buNone/>
            </a:pPr>
            <a:r>
              <a:rPr lang="en-IN" dirty="0"/>
              <a:t>		this.microservice3Client = microservice3Client;</a:t>
            </a:r>
          </a:p>
          <a:p>
            <a:pPr marL="0" indent="0">
              <a:buFont typeface="Arial" pitchFamily="34" charset="0"/>
              <a:buNone/>
            </a:pPr>
            <a:r>
              <a:rPr lang="en-IN" dirty="0"/>
              <a:t>	}</a:t>
            </a:r>
          </a:p>
          <a:p>
            <a:pPr marL="0" indent="0">
              <a:buFont typeface="Arial" pitchFamily="34" charset="0"/>
              <a:buNone/>
            </a:pPr>
            <a:endParaRPr lang="en-IN" dirty="0"/>
          </a:p>
          <a:p>
            <a:pPr marL="0" indent="0">
              <a:buFont typeface="Arial" pitchFamily="34" charset="0"/>
              <a:buNone/>
            </a:pPr>
            <a:r>
              <a:rPr lang="en-IN" dirty="0"/>
              <a:t>	public </a:t>
            </a:r>
            <a:r>
              <a:rPr lang="en-IN" dirty="0" err="1"/>
              <a:t>AggregatedResponse</a:t>
            </a:r>
            <a:r>
              <a:rPr lang="en-IN" dirty="0"/>
              <a:t> </a:t>
            </a:r>
            <a:r>
              <a:rPr lang="en-IN" dirty="0" err="1"/>
              <a:t>processRequest</a:t>
            </a:r>
            <a:r>
              <a:rPr lang="en-IN" dirty="0"/>
              <a:t>(Request request) {</a:t>
            </a:r>
          </a:p>
          <a:p>
            <a:pPr marL="0" indent="0">
              <a:buFont typeface="Arial" pitchFamily="34" charset="0"/>
              <a:buNone/>
            </a:pPr>
            <a:r>
              <a:rPr lang="en-IN" dirty="0"/>
              <a:t>		Response1 </a:t>
            </a:r>
            <a:r>
              <a:rPr lang="en-IN" dirty="0" err="1"/>
              <a:t>response1</a:t>
            </a:r>
            <a:r>
              <a:rPr lang="en-IN" dirty="0"/>
              <a:t> = microservice1Client.processRequest(request);</a:t>
            </a:r>
          </a:p>
          <a:p>
            <a:pPr marL="0" indent="0">
              <a:buFont typeface="Arial" pitchFamily="34" charset="0"/>
              <a:buNone/>
            </a:pPr>
            <a:r>
              <a:rPr lang="en-IN" dirty="0"/>
              <a:t>		Response2 </a:t>
            </a:r>
            <a:r>
              <a:rPr lang="en-IN" dirty="0" err="1"/>
              <a:t>response2</a:t>
            </a:r>
            <a:r>
              <a:rPr lang="en-IN" dirty="0"/>
              <a:t> = microservice2Client.processRequest(request);</a:t>
            </a:r>
          </a:p>
          <a:p>
            <a:pPr marL="0" indent="0">
              <a:buFont typeface="Arial" pitchFamily="34" charset="0"/>
              <a:buNone/>
            </a:pPr>
            <a:r>
              <a:rPr lang="en-IN" dirty="0"/>
              <a:t>		Response3 </a:t>
            </a:r>
            <a:r>
              <a:rPr lang="en-IN" dirty="0" err="1"/>
              <a:t>response3</a:t>
            </a:r>
            <a:r>
              <a:rPr lang="en-IN" dirty="0"/>
              <a:t> = microservice3Client.processRequest(request);</a:t>
            </a:r>
          </a:p>
          <a:p>
            <a:pPr marL="0" indent="0">
              <a:buFont typeface="Arial" pitchFamily="34" charset="0"/>
              <a:buNone/>
            </a:pPr>
            <a:r>
              <a:rPr lang="en-IN" dirty="0"/>
              <a:t>		return new </a:t>
            </a:r>
            <a:r>
              <a:rPr lang="en-IN" dirty="0" err="1"/>
              <a:t>AggregatedResponse</a:t>
            </a:r>
            <a:r>
              <a:rPr lang="en-IN" dirty="0"/>
              <a:t>(response1, response2, response3);</a:t>
            </a:r>
          </a:p>
          <a:p>
            <a:pPr marL="0" indent="0">
              <a:buFont typeface="Arial" pitchFamily="34" charset="0"/>
              <a:buNone/>
            </a:pPr>
            <a:r>
              <a:rPr lang="en-IN" dirty="0"/>
              <a:t>	}</a:t>
            </a:r>
          </a:p>
          <a:p>
            <a:pPr marL="0" indent="0">
              <a:buFont typeface="Arial" pitchFamily="34" charset="0"/>
              <a:buNone/>
            </a:pPr>
            <a:r>
              <a:rPr lang="en-IN" dirty="0"/>
              <a:t>}</a:t>
            </a:r>
          </a:p>
          <a:p>
            <a:pPr marL="0" indent="0">
              <a:buFont typeface="Arial" pitchFamily="34" charset="0"/>
              <a:buNone/>
            </a:pPr>
            <a:endParaRPr lang="en-IN" dirty="0"/>
          </a:p>
        </p:txBody>
      </p:sp>
      <p:pic>
        <p:nvPicPr>
          <p:cNvPr id="4100" name="Picture 4" descr="Aggregator Microservice Pattern In Java with Examples">
            <a:extLst>
              <a:ext uri="{FF2B5EF4-FFF2-40B4-BE49-F238E27FC236}">
                <a16:creationId xmlns:a16="http://schemas.microsoft.com/office/drawing/2014/main" id="{21D213B4-3326-4E3F-3AB6-8B4AC739E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2420888"/>
            <a:ext cx="3816424" cy="214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74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DBEF-C735-0F3C-59A1-5264C6CCA93E}"/>
              </a:ext>
            </a:extLst>
          </p:cNvPr>
          <p:cNvSpPr>
            <a:spLocks noGrp="1"/>
          </p:cNvSpPr>
          <p:nvPr>
            <p:ph type="title"/>
          </p:nvPr>
        </p:nvSpPr>
        <p:spPr/>
        <p:txBody>
          <a:bodyPr>
            <a:noAutofit/>
          </a:bodyPr>
          <a:lstStyle/>
          <a:p>
            <a:r>
              <a:rPr lang="en-IN" sz="2800" dirty="0">
                <a:latin typeface="+mn-lt"/>
              </a:rPr>
              <a:t>Aggregator Pattern Example- </a:t>
            </a:r>
            <a:r>
              <a:rPr lang="en-US" sz="2800" i="0" dirty="0">
                <a:solidFill>
                  <a:srgbClr val="000000"/>
                </a:solidFill>
                <a:effectLst/>
                <a:latin typeface="+mn-lt"/>
              </a:rPr>
              <a:t>Combination of Asynchronous and Synchronous Communication</a:t>
            </a:r>
            <a:br>
              <a:rPr lang="en-US" sz="2800" i="0" dirty="0">
                <a:solidFill>
                  <a:srgbClr val="000000"/>
                </a:solidFill>
                <a:effectLst/>
                <a:latin typeface="+mn-lt"/>
              </a:rPr>
            </a:br>
            <a:endParaRPr lang="en-IN" sz="2800" dirty="0">
              <a:latin typeface="+mn-lt"/>
            </a:endParaRPr>
          </a:p>
        </p:txBody>
      </p:sp>
      <p:sp>
        <p:nvSpPr>
          <p:cNvPr id="3" name="Content Placeholder 2">
            <a:extLst>
              <a:ext uri="{FF2B5EF4-FFF2-40B4-BE49-F238E27FC236}">
                <a16:creationId xmlns:a16="http://schemas.microsoft.com/office/drawing/2014/main" id="{2E10F4A4-38B3-E8E0-9976-11CFF659B5D6}"/>
              </a:ext>
            </a:extLst>
          </p:cNvPr>
          <p:cNvSpPr>
            <a:spLocks noGrp="1"/>
          </p:cNvSpPr>
          <p:nvPr>
            <p:ph idx="1"/>
          </p:nvPr>
        </p:nvSpPr>
        <p:spPr/>
        <p:txBody>
          <a:bodyPr>
            <a:normAutofit fontScale="77500" lnSpcReduction="20000"/>
          </a:bodyPr>
          <a:lstStyle/>
          <a:p>
            <a:r>
              <a:rPr lang="en-US" dirty="0"/>
              <a:t>It is also possible to implement the Aggregator Microservice Pattern in Java by combining asynchronous and synchronous communication. </a:t>
            </a:r>
          </a:p>
          <a:p>
            <a:r>
              <a:rPr lang="en-US" dirty="0"/>
              <a:t>In this approach, the client sends a request to the aggregator microservice, which then sends requests to some of the microservices asynchronously and to others synchronously, depending on the requirements of the system.</a:t>
            </a:r>
          </a:p>
          <a:p>
            <a:r>
              <a:rPr lang="en-US" dirty="0"/>
              <a:t>This approach allows for a balance between performance and simplicity, as it allows the microservices to process the requests concurrently where possible, while still keeping the implementation straightforward.</a:t>
            </a:r>
          </a:p>
          <a:p>
            <a:endParaRPr lang="en-US" dirty="0"/>
          </a:p>
        </p:txBody>
      </p:sp>
    </p:spTree>
    <p:extLst>
      <p:ext uri="{BB962C8B-B14F-4D97-AF65-F5344CB8AC3E}">
        <p14:creationId xmlns:p14="http://schemas.microsoft.com/office/powerpoint/2010/main" val="274270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3" name="Content Placeholder 2"/>
          <p:cNvSpPr>
            <a:spLocks noGrp="1"/>
          </p:cNvSpPr>
          <p:nvPr>
            <p:ph idx="1"/>
          </p:nvPr>
        </p:nvSpPr>
        <p:spPr/>
        <p:txBody>
          <a:bodyPr>
            <a:normAutofit/>
          </a:bodyPr>
          <a:lstStyle/>
          <a:p>
            <a:pPr marL="0">
              <a:buNone/>
            </a:pPr>
            <a:r>
              <a:rPr lang="en-US" sz="2800" dirty="0"/>
              <a:t>An architectural style that structures an application as a collection of small autonomous services, modeled around a business domain. </a:t>
            </a:r>
          </a:p>
          <a:p>
            <a:pPr marL="0">
              <a:buNone/>
            </a:pPr>
            <a:endParaRPr lang="en-US" sz="2800" dirty="0"/>
          </a:p>
          <a:p>
            <a:pPr marL="0">
              <a:buNone/>
            </a:pPr>
            <a:r>
              <a:rPr lang="en-US" sz="2800" dirty="0"/>
              <a:t>In a </a:t>
            </a:r>
            <a:r>
              <a:rPr lang="en-US" sz="2800" dirty="0" err="1"/>
              <a:t>Microservice</a:t>
            </a:r>
            <a:r>
              <a:rPr lang="en-US" sz="2800" dirty="0"/>
              <a:t> Architecture, each service is self-contained and implements a single business capability.</a:t>
            </a:r>
          </a:p>
          <a:p>
            <a:pPr>
              <a:buNone/>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DBEF-C735-0F3C-59A1-5264C6CCA93E}"/>
              </a:ext>
            </a:extLst>
          </p:cNvPr>
          <p:cNvSpPr>
            <a:spLocks noGrp="1"/>
          </p:cNvSpPr>
          <p:nvPr>
            <p:ph type="title"/>
          </p:nvPr>
        </p:nvSpPr>
        <p:spPr/>
        <p:txBody>
          <a:bodyPr>
            <a:noAutofit/>
          </a:bodyPr>
          <a:lstStyle/>
          <a:p>
            <a:r>
              <a:rPr lang="en-IN" sz="2800" dirty="0">
                <a:latin typeface="+mn-lt"/>
              </a:rPr>
              <a:t>Aggregator Pattern Example- </a:t>
            </a:r>
            <a:r>
              <a:rPr lang="en-US" sz="2800" i="0" dirty="0">
                <a:solidFill>
                  <a:srgbClr val="000000"/>
                </a:solidFill>
                <a:effectLst/>
                <a:latin typeface="+mn-lt"/>
              </a:rPr>
              <a:t>Combination of Asynchronous and Synchronous Communication</a:t>
            </a:r>
            <a:br>
              <a:rPr lang="en-US" sz="2800" i="0" dirty="0">
                <a:solidFill>
                  <a:srgbClr val="000000"/>
                </a:solidFill>
                <a:effectLst/>
                <a:latin typeface="+mn-lt"/>
              </a:rPr>
            </a:br>
            <a:endParaRPr lang="en-IN" sz="2800" dirty="0">
              <a:latin typeface="+mn-lt"/>
            </a:endParaRPr>
          </a:p>
        </p:txBody>
      </p:sp>
      <p:sp>
        <p:nvSpPr>
          <p:cNvPr id="3" name="Content Placeholder 2">
            <a:extLst>
              <a:ext uri="{FF2B5EF4-FFF2-40B4-BE49-F238E27FC236}">
                <a16:creationId xmlns:a16="http://schemas.microsoft.com/office/drawing/2014/main" id="{2E10F4A4-38B3-E8E0-9976-11CFF659B5D6}"/>
              </a:ext>
            </a:extLst>
          </p:cNvPr>
          <p:cNvSpPr>
            <a:spLocks noGrp="1"/>
          </p:cNvSpPr>
          <p:nvPr>
            <p:ph idx="1"/>
          </p:nvPr>
        </p:nvSpPr>
        <p:spPr/>
        <p:txBody>
          <a:bodyPr>
            <a:normAutofit fontScale="25000" lnSpcReduction="20000"/>
          </a:bodyPr>
          <a:lstStyle/>
          <a:p>
            <a:pPr marL="0" indent="0">
              <a:buNone/>
            </a:pPr>
            <a:r>
              <a:rPr lang="en-US" dirty="0"/>
              <a:t>An example of an Aggregator Microservice that uses a combination of asynchronous and synchronous communication in Java:</a:t>
            </a:r>
          </a:p>
          <a:p>
            <a:pPr marL="0" indent="0">
              <a:buNone/>
            </a:pPr>
            <a:endParaRPr lang="en-US" dirty="0"/>
          </a:p>
          <a:p>
            <a:pPr marL="0" indent="0">
              <a:buNone/>
            </a:pPr>
            <a:r>
              <a:rPr lang="en-US" sz="4000" dirty="0"/>
              <a:t>import </a:t>
            </a:r>
            <a:r>
              <a:rPr lang="en-US" sz="4000" dirty="0" err="1"/>
              <a:t>java.util.concurrent.CompletableFuture</a:t>
            </a:r>
            <a:r>
              <a:rPr lang="en-US" sz="4000" dirty="0"/>
              <a:t>;</a:t>
            </a:r>
          </a:p>
          <a:p>
            <a:pPr marL="0" indent="0">
              <a:buNone/>
            </a:pPr>
            <a:r>
              <a:rPr lang="en-US" sz="4000" dirty="0"/>
              <a:t>import </a:t>
            </a:r>
            <a:r>
              <a:rPr lang="en-US" sz="4000" dirty="0" err="1"/>
              <a:t>java.util.concurrent.ExecutorService</a:t>
            </a:r>
            <a:r>
              <a:rPr lang="en-US" sz="4000" dirty="0"/>
              <a:t>;</a:t>
            </a:r>
          </a:p>
          <a:p>
            <a:pPr marL="0" indent="0">
              <a:buNone/>
            </a:pPr>
            <a:endParaRPr lang="en-US" sz="4000" dirty="0"/>
          </a:p>
          <a:p>
            <a:pPr marL="0" indent="0">
              <a:buNone/>
            </a:pPr>
            <a:r>
              <a:rPr lang="en-US" sz="4000" dirty="0"/>
              <a:t>public class </a:t>
            </a:r>
            <a:r>
              <a:rPr lang="en-US" sz="4000" dirty="0" err="1"/>
              <a:t>HybridAggregatorMicroservice</a:t>
            </a:r>
            <a:r>
              <a:rPr lang="en-US" sz="4000" dirty="0"/>
              <a:t> {</a:t>
            </a:r>
          </a:p>
          <a:p>
            <a:pPr marL="0" indent="0">
              <a:buNone/>
            </a:pPr>
            <a:r>
              <a:rPr lang="en-US" sz="4000" dirty="0"/>
              <a:t>	private final </a:t>
            </a:r>
            <a:r>
              <a:rPr lang="en-US" sz="4000" dirty="0" err="1"/>
              <a:t>ExecutorService</a:t>
            </a:r>
            <a:r>
              <a:rPr lang="en-US" sz="4000" dirty="0"/>
              <a:t> </a:t>
            </a:r>
            <a:r>
              <a:rPr lang="en-US" sz="4000" dirty="0" err="1"/>
              <a:t>executorService</a:t>
            </a:r>
            <a:r>
              <a:rPr lang="en-US" sz="4000" dirty="0"/>
              <a:t>;</a:t>
            </a:r>
          </a:p>
          <a:p>
            <a:pPr marL="0" indent="0">
              <a:buNone/>
            </a:pPr>
            <a:r>
              <a:rPr lang="en-US" sz="4000" dirty="0"/>
              <a:t>	private final Microservice1Client </a:t>
            </a:r>
            <a:r>
              <a:rPr lang="en-US" sz="4000" dirty="0" err="1"/>
              <a:t>microservice1Client</a:t>
            </a:r>
            <a:r>
              <a:rPr lang="en-US" sz="4000" dirty="0"/>
              <a:t>;</a:t>
            </a:r>
          </a:p>
          <a:p>
            <a:pPr marL="0" indent="0">
              <a:buNone/>
            </a:pPr>
            <a:r>
              <a:rPr lang="en-US" sz="4000" dirty="0"/>
              <a:t>	private final Microservice2Client </a:t>
            </a:r>
            <a:r>
              <a:rPr lang="en-US" sz="4000" dirty="0" err="1"/>
              <a:t>microservice2Client</a:t>
            </a:r>
            <a:r>
              <a:rPr lang="en-US" sz="4000" dirty="0"/>
              <a:t>;</a:t>
            </a:r>
          </a:p>
          <a:p>
            <a:pPr marL="0" indent="0">
              <a:buNone/>
            </a:pPr>
            <a:r>
              <a:rPr lang="en-US" sz="4000" dirty="0"/>
              <a:t>	private final Microservice3Client </a:t>
            </a:r>
            <a:r>
              <a:rPr lang="en-US" sz="4000" dirty="0" err="1"/>
              <a:t>microservice3Client</a:t>
            </a:r>
            <a:r>
              <a:rPr lang="en-US" sz="4000" dirty="0"/>
              <a:t>;</a:t>
            </a:r>
          </a:p>
          <a:p>
            <a:pPr marL="0" indent="0">
              <a:buNone/>
            </a:pPr>
            <a:endParaRPr lang="en-US" sz="4000" dirty="0"/>
          </a:p>
          <a:p>
            <a:pPr marL="0" indent="0">
              <a:buNone/>
            </a:pPr>
            <a:r>
              <a:rPr lang="en-US" sz="4000" dirty="0"/>
              <a:t>	public </a:t>
            </a:r>
            <a:r>
              <a:rPr lang="en-US" sz="4000" dirty="0" err="1"/>
              <a:t>HybridAggregatorMicroservice</a:t>
            </a:r>
            <a:r>
              <a:rPr lang="en-US" sz="4000" dirty="0"/>
              <a:t>(</a:t>
            </a:r>
            <a:r>
              <a:rPr lang="en-US" sz="4000" dirty="0" err="1"/>
              <a:t>ExecutorService</a:t>
            </a:r>
            <a:r>
              <a:rPr lang="en-US" sz="4000" dirty="0"/>
              <a:t> </a:t>
            </a:r>
            <a:r>
              <a:rPr lang="en-US" sz="4000" dirty="0" err="1"/>
              <a:t>executorService</a:t>
            </a:r>
            <a:r>
              <a:rPr lang="en-US" sz="4000" dirty="0"/>
              <a:t>, Microservice1Client </a:t>
            </a:r>
            <a:r>
              <a:rPr lang="en-US" sz="4000" dirty="0" err="1"/>
              <a:t>microservice1Client</a:t>
            </a:r>
            <a:r>
              <a:rPr lang="en-US" sz="4000" dirty="0"/>
              <a:t>,</a:t>
            </a:r>
          </a:p>
          <a:p>
            <a:pPr marL="0" indent="0">
              <a:buNone/>
            </a:pPr>
            <a:r>
              <a:rPr lang="en-US" sz="4000" dirty="0"/>
              <a:t>			Microservice2Client </a:t>
            </a:r>
            <a:r>
              <a:rPr lang="en-US" sz="4000" dirty="0" err="1"/>
              <a:t>microservice2Client</a:t>
            </a:r>
            <a:r>
              <a:rPr lang="en-US" sz="4000" dirty="0"/>
              <a:t>, Microservice3Client microservice3Client) {</a:t>
            </a:r>
          </a:p>
          <a:p>
            <a:pPr marL="0" indent="0">
              <a:buNone/>
            </a:pPr>
            <a:r>
              <a:rPr lang="en-US" sz="4000" dirty="0"/>
              <a:t>		</a:t>
            </a:r>
            <a:r>
              <a:rPr lang="en-US" sz="4000" dirty="0" err="1"/>
              <a:t>this.executorService</a:t>
            </a:r>
            <a:r>
              <a:rPr lang="en-US" sz="4000" dirty="0"/>
              <a:t> = </a:t>
            </a:r>
            <a:r>
              <a:rPr lang="en-US" sz="4000" dirty="0" err="1"/>
              <a:t>executorService</a:t>
            </a:r>
            <a:r>
              <a:rPr lang="en-US" sz="4000" dirty="0"/>
              <a:t>;</a:t>
            </a:r>
          </a:p>
          <a:p>
            <a:pPr marL="0" indent="0">
              <a:buNone/>
            </a:pPr>
            <a:r>
              <a:rPr lang="en-US" sz="4000" dirty="0"/>
              <a:t>		this.microservice1Client = microservice1Client;</a:t>
            </a:r>
          </a:p>
          <a:p>
            <a:pPr marL="0" indent="0">
              <a:buNone/>
            </a:pPr>
            <a:r>
              <a:rPr lang="en-US" sz="4000" dirty="0"/>
              <a:t>		this.microservice2Client = microservice2Client;</a:t>
            </a:r>
          </a:p>
          <a:p>
            <a:pPr marL="0" indent="0">
              <a:buNone/>
            </a:pPr>
            <a:r>
              <a:rPr lang="en-US" sz="4000" dirty="0"/>
              <a:t>		this.microservice3Client = microservice3Client;</a:t>
            </a:r>
          </a:p>
          <a:p>
            <a:pPr marL="0" indent="0">
              <a:buNone/>
            </a:pPr>
            <a:r>
              <a:rPr lang="en-US" sz="4000" dirty="0"/>
              <a:t>	}</a:t>
            </a:r>
          </a:p>
          <a:p>
            <a:pPr marL="0" indent="0">
              <a:buNone/>
            </a:pPr>
            <a:endParaRPr lang="en-US" sz="4000" dirty="0"/>
          </a:p>
          <a:p>
            <a:pPr marL="0" indent="0">
              <a:buNone/>
            </a:pPr>
            <a:r>
              <a:rPr lang="en-US" sz="4000" dirty="0"/>
              <a:t>	public </a:t>
            </a:r>
            <a:r>
              <a:rPr lang="en-US" sz="4000" dirty="0" err="1"/>
              <a:t>AggregatedResponse</a:t>
            </a:r>
            <a:r>
              <a:rPr lang="en-US" sz="4000" dirty="0"/>
              <a:t> </a:t>
            </a:r>
            <a:r>
              <a:rPr lang="en-US" sz="4000" dirty="0" err="1"/>
              <a:t>processRequest</a:t>
            </a:r>
            <a:r>
              <a:rPr lang="en-US" sz="4000" dirty="0"/>
              <a:t>(Request request) {</a:t>
            </a:r>
          </a:p>
          <a:p>
            <a:pPr marL="0" indent="0">
              <a:buNone/>
            </a:pPr>
            <a:r>
              <a:rPr lang="en-US" sz="4000" dirty="0"/>
              <a:t>		</a:t>
            </a:r>
            <a:r>
              <a:rPr lang="en-US" sz="4000" dirty="0" err="1"/>
              <a:t>CompletableFuture</a:t>
            </a:r>
            <a:r>
              <a:rPr lang="en-US" sz="4000" dirty="0"/>
              <a:t>&lt;Response1&gt; response1Future = </a:t>
            </a:r>
            <a:r>
              <a:rPr lang="en-US" sz="4000" dirty="0" err="1"/>
              <a:t>CompletableFuture</a:t>
            </a:r>
            <a:endParaRPr lang="en-US" sz="4000" dirty="0"/>
          </a:p>
          <a:p>
            <a:pPr marL="0" indent="0">
              <a:buNone/>
            </a:pPr>
            <a:r>
              <a:rPr lang="en-US" sz="4000" dirty="0"/>
              <a:t>				.</a:t>
            </a:r>
            <a:r>
              <a:rPr lang="en-US" sz="4000" dirty="0" err="1"/>
              <a:t>supplyAsync</a:t>
            </a:r>
            <a:r>
              <a:rPr lang="en-US" sz="4000" dirty="0"/>
              <a:t>(() -&gt; microservice1Client.processRequest(request), </a:t>
            </a:r>
            <a:r>
              <a:rPr lang="en-US" sz="4000" dirty="0" err="1"/>
              <a:t>executorService</a:t>
            </a:r>
            <a:r>
              <a:rPr lang="en-US" sz="4000" dirty="0"/>
              <a:t>);</a:t>
            </a:r>
          </a:p>
          <a:p>
            <a:pPr marL="0" indent="0">
              <a:buNone/>
            </a:pPr>
            <a:r>
              <a:rPr lang="en-US" sz="4000" dirty="0"/>
              <a:t>		Response2 </a:t>
            </a:r>
            <a:r>
              <a:rPr lang="en-US" sz="4000" dirty="0" err="1"/>
              <a:t>response2</a:t>
            </a:r>
            <a:r>
              <a:rPr lang="en-US" sz="4000" dirty="0"/>
              <a:t> = microservice2Client.processRequest(request);</a:t>
            </a:r>
          </a:p>
          <a:p>
            <a:pPr marL="0" indent="0">
              <a:buNone/>
            </a:pPr>
            <a:r>
              <a:rPr lang="en-US" sz="4000" dirty="0"/>
              <a:t>		</a:t>
            </a:r>
            <a:r>
              <a:rPr lang="en-US" sz="4000" dirty="0" err="1"/>
              <a:t>CompletableFuture</a:t>
            </a:r>
            <a:r>
              <a:rPr lang="en-US" sz="4000" dirty="0"/>
              <a:t>&lt;Response3&gt; response3Future = </a:t>
            </a:r>
            <a:r>
              <a:rPr lang="en-US" sz="4000" dirty="0" err="1"/>
              <a:t>CompletableFuture</a:t>
            </a:r>
            <a:endParaRPr lang="en-US" sz="4000" dirty="0"/>
          </a:p>
          <a:p>
            <a:pPr marL="0" indent="0">
              <a:buNone/>
            </a:pPr>
            <a:r>
              <a:rPr lang="en-US" sz="4000" dirty="0"/>
              <a:t>				.</a:t>
            </a:r>
            <a:r>
              <a:rPr lang="en-US" sz="4000" dirty="0" err="1"/>
              <a:t>supplyAsync</a:t>
            </a:r>
            <a:r>
              <a:rPr lang="en-US" sz="4000" dirty="0"/>
              <a:t>(() -&gt; microservice3Client.processRequest(request), </a:t>
            </a:r>
            <a:r>
              <a:rPr lang="en-US" sz="4000" dirty="0" err="1"/>
              <a:t>executorService</a:t>
            </a:r>
            <a:r>
              <a:rPr lang="en-US" sz="4000" dirty="0"/>
              <a:t>);</a:t>
            </a:r>
          </a:p>
          <a:p>
            <a:pPr marL="0" indent="0">
              <a:buNone/>
            </a:pPr>
            <a:r>
              <a:rPr lang="en-US" sz="4000" dirty="0"/>
              <a:t>		return </a:t>
            </a:r>
            <a:r>
              <a:rPr lang="en-US" sz="4000" dirty="0" err="1"/>
              <a:t>CompletableFuture.allOf</a:t>
            </a:r>
            <a:r>
              <a:rPr lang="en-US" sz="4000" dirty="0"/>
              <a:t>(response1Future, response3Future)</a:t>
            </a:r>
          </a:p>
          <a:p>
            <a:pPr marL="0" indent="0">
              <a:buNone/>
            </a:pPr>
            <a:r>
              <a:rPr lang="en-US" sz="4000" dirty="0"/>
              <a:t>				.</a:t>
            </a:r>
            <a:r>
              <a:rPr lang="en-US" sz="4000" dirty="0" err="1"/>
              <a:t>thenApply</a:t>
            </a:r>
            <a:r>
              <a:rPr lang="en-US" sz="4000" dirty="0"/>
              <a:t>(v -&gt; new </a:t>
            </a:r>
            <a:r>
              <a:rPr lang="en-US" sz="4000" dirty="0" err="1"/>
              <a:t>AggregatedResponse</a:t>
            </a:r>
            <a:r>
              <a:rPr lang="en-US" sz="4000" dirty="0"/>
              <a:t>(response1Future.join(), response2, response3Future.join()));</a:t>
            </a:r>
          </a:p>
          <a:p>
            <a:pPr marL="0" indent="0">
              <a:buNone/>
            </a:pPr>
            <a:r>
              <a:rPr lang="en-US" sz="4000" dirty="0"/>
              <a:t>	}</a:t>
            </a:r>
          </a:p>
          <a:p>
            <a:pPr marL="0" indent="0">
              <a:buNone/>
            </a:pPr>
            <a:r>
              <a:rPr lang="en-US" sz="4000" dirty="0"/>
              <a:t>}</a:t>
            </a:r>
          </a:p>
          <a:p>
            <a:pPr marL="0" indent="0">
              <a:buNone/>
            </a:pPr>
            <a:endParaRPr lang="en-US" sz="4000" dirty="0"/>
          </a:p>
        </p:txBody>
      </p:sp>
    </p:spTree>
    <p:extLst>
      <p:ext uri="{BB962C8B-B14F-4D97-AF65-F5344CB8AC3E}">
        <p14:creationId xmlns:p14="http://schemas.microsoft.com/office/powerpoint/2010/main" val="3543503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Client-Side UI Composition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When services are developed by decomposing business capabilities/</a:t>
            </a:r>
            <a:r>
              <a:rPr lang="en-US" dirty="0" err="1"/>
              <a:t>subdomains</a:t>
            </a:r>
            <a:r>
              <a:rPr lang="en-US" dirty="0"/>
              <a:t>, the services responsible for user experience have to pull data from several </a:t>
            </a:r>
            <a:r>
              <a:rPr lang="en-US" dirty="0" err="1"/>
              <a:t>microservices</a:t>
            </a:r>
            <a:r>
              <a:rPr lang="en-US" dirty="0"/>
              <a:t>. In the monolithic world, there used to be only one call from the UI to a backend service to retrieve all data and refresh/submit the UI page. However, now it won't be the same. We need to understand how to do it.</a:t>
            </a:r>
          </a:p>
          <a:p>
            <a:pPr>
              <a:buNone/>
            </a:pPr>
            <a:r>
              <a:rPr lang="en-US" b="1" dirty="0"/>
              <a:t>Solution</a:t>
            </a:r>
          </a:p>
          <a:p>
            <a:r>
              <a:rPr lang="en-US" dirty="0"/>
              <a:t>With </a:t>
            </a:r>
            <a:r>
              <a:rPr lang="en-US" dirty="0" err="1"/>
              <a:t>microservices</a:t>
            </a:r>
            <a:r>
              <a:rPr lang="en-US" dirty="0"/>
              <a:t>, the UI has to be designed as a skeleton with multiple sections/regions of the screen/page. Each section will make a call to an individual backend </a:t>
            </a:r>
            <a:r>
              <a:rPr lang="en-US" dirty="0" err="1"/>
              <a:t>microservice</a:t>
            </a:r>
            <a:r>
              <a:rPr lang="en-US" dirty="0"/>
              <a:t> to pull the data. That is called composing UI components specific to service. Frameworks like </a:t>
            </a:r>
            <a:r>
              <a:rPr lang="en-US" dirty="0" err="1"/>
              <a:t>AngularJS</a:t>
            </a:r>
            <a:r>
              <a:rPr lang="en-US" dirty="0"/>
              <a:t> and </a:t>
            </a:r>
            <a:r>
              <a:rPr lang="en-US" dirty="0" err="1"/>
              <a:t>ReactJS</a:t>
            </a:r>
            <a:r>
              <a:rPr lang="en-US" dirty="0"/>
              <a:t> help to do that easily. These screens are known as Single Page Applications (SPA). This enables the app to refresh a particular region of the screen instead of the whole page.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Pattern</a:t>
            </a:r>
          </a:p>
        </p:txBody>
      </p:sp>
      <p:sp>
        <p:nvSpPr>
          <p:cNvPr id="3" name="Content Placeholder 2"/>
          <p:cNvSpPr>
            <a:spLocks noGrp="1"/>
          </p:cNvSpPr>
          <p:nvPr>
            <p:ph idx="1"/>
          </p:nvPr>
        </p:nvSpPr>
        <p:spPr/>
        <p:txBody>
          <a:bodyPr/>
          <a:lstStyle/>
          <a:p>
            <a:r>
              <a:rPr lang="en-US" b="1" dirty="0"/>
              <a:t>Database per Service</a:t>
            </a:r>
          </a:p>
          <a:p>
            <a:r>
              <a:rPr lang="en-US" b="1" dirty="0"/>
              <a:t>Shared Database per Service</a:t>
            </a:r>
          </a:p>
          <a:p>
            <a:r>
              <a:rPr lang="en-US" b="1" dirty="0"/>
              <a:t>Command Query Responsibility Segregation (CQRS)</a:t>
            </a:r>
          </a:p>
          <a:p>
            <a:r>
              <a:rPr lang="en-US" b="1" dirty="0"/>
              <a:t>Saga Pattern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Database per Service</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There is a problem of how to define database architecture for </a:t>
            </a:r>
            <a:r>
              <a:rPr lang="en-US" dirty="0" err="1"/>
              <a:t>microservices</a:t>
            </a:r>
            <a:r>
              <a:rPr lang="en-US" dirty="0"/>
              <a:t>. Following are the concerns to be addressed:</a:t>
            </a:r>
          </a:p>
          <a:p>
            <a:r>
              <a:rPr lang="en-US" dirty="0"/>
              <a:t>1. Services must be loosely coupled. They can be developed, deployed, and scaled independently.</a:t>
            </a:r>
          </a:p>
          <a:p>
            <a:r>
              <a:rPr lang="en-US" dirty="0"/>
              <a:t>2. Business transactions may enforce invariants that span multiple services.</a:t>
            </a:r>
          </a:p>
          <a:p>
            <a:r>
              <a:rPr lang="en-US" dirty="0"/>
              <a:t>3. Some business transactions need to query data that is owned by multiple services.</a:t>
            </a:r>
          </a:p>
          <a:p>
            <a:r>
              <a:rPr lang="en-US" dirty="0"/>
              <a:t>4. Databases must sometimes be replicated and </a:t>
            </a:r>
            <a:r>
              <a:rPr lang="en-US" dirty="0" err="1"/>
              <a:t>sharded</a:t>
            </a:r>
            <a:r>
              <a:rPr lang="en-US" dirty="0"/>
              <a:t> in order to scale.</a:t>
            </a:r>
          </a:p>
          <a:p>
            <a:r>
              <a:rPr lang="en-US" dirty="0"/>
              <a:t>5. Different services have different data storage requirements.</a:t>
            </a:r>
          </a:p>
          <a:p>
            <a:pPr>
              <a:buNone/>
            </a:pPr>
            <a:endParaRPr lang="en-US" b="1" dirty="0"/>
          </a:p>
          <a:p>
            <a:pPr>
              <a:buNone/>
            </a:pPr>
            <a:r>
              <a:rPr lang="en-US" b="1" dirty="0"/>
              <a:t>Solution</a:t>
            </a:r>
          </a:p>
          <a:p>
            <a:r>
              <a:rPr lang="en-US" dirty="0"/>
              <a:t>To solve the above concerns, one database per </a:t>
            </a:r>
            <a:r>
              <a:rPr lang="en-US" dirty="0" err="1"/>
              <a:t>microservice</a:t>
            </a:r>
            <a:r>
              <a:rPr lang="en-US" dirty="0"/>
              <a:t> must be designed; it must be private to that service only. It should be accessed by the </a:t>
            </a:r>
            <a:r>
              <a:rPr lang="en-US" dirty="0" err="1"/>
              <a:t>microservice</a:t>
            </a:r>
            <a:r>
              <a:rPr lang="en-US" dirty="0"/>
              <a:t> API only. It cannot be accessed by other services directly. For example, for relational databases, we can use private-tables-per-service, schema-per-service, or database-server-per-service. Each </a:t>
            </a:r>
            <a:r>
              <a:rPr lang="en-US" dirty="0" err="1"/>
              <a:t>microservice</a:t>
            </a:r>
            <a:r>
              <a:rPr lang="en-US" dirty="0"/>
              <a:t> should have a separate database id so that separate access can be given to put up a barrier and prevent it from using other service tables.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Shared Database per Service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We have talked about one database per service being ideal for </a:t>
            </a:r>
            <a:r>
              <a:rPr lang="en-US" dirty="0" err="1"/>
              <a:t>microservices</a:t>
            </a:r>
            <a:r>
              <a:rPr lang="en-US" dirty="0"/>
              <a:t>, but that is possible when the application is </a:t>
            </a:r>
            <a:r>
              <a:rPr lang="en-US" dirty="0" err="1"/>
              <a:t>greenfield</a:t>
            </a:r>
            <a:r>
              <a:rPr lang="en-US" dirty="0"/>
              <a:t> and to be developed with DDD. But if the application is a monolith and trying to break into </a:t>
            </a:r>
            <a:r>
              <a:rPr lang="en-US" dirty="0" err="1"/>
              <a:t>microservices</a:t>
            </a:r>
            <a:r>
              <a:rPr lang="en-US" dirty="0"/>
              <a:t>, </a:t>
            </a:r>
            <a:r>
              <a:rPr lang="en-US" dirty="0" err="1"/>
              <a:t>denormalization</a:t>
            </a:r>
            <a:r>
              <a:rPr lang="en-US" dirty="0"/>
              <a:t> is not that easy. What is the suitable architecture in that case?</a:t>
            </a:r>
          </a:p>
          <a:p>
            <a:pPr>
              <a:buNone/>
            </a:pPr>
            <a:r>
              <a:rPr lang="en-US" b="1" dirty="0"/>
              <a:t>Solution</a:t>
            </a:r>
          </a:p>
          <a:p>
            <a:r>
              <a:rPr lang="en-US" dirty="0"/>
              <a:t>A shared database per service is not ideal, but that is the working solution for the above scenario. Most people consider this an anti-pattern for </a:t>
            </a:r>
            <a:r>
              <a:rPr lang="en-US" dirty="0" err="1"/>
              <a:t>microservices</a:t>
            </a:r>
            <a:r>
              <a:rPr lang="en-US" dirty="0"/>
              <a:t>, but for </a:t>
            </a:r>
            <a:r>
              <a:rPr lang="en-US" dirty="0" err="1"/>
              <a:t>brownfield</a:t>
            </a:r>
            <a:r>
              <a:rPr lang="en-US" dirty="0"/>
              <a:t> applications, this is a good start to break the application into smaller logical pieces. This should not be applied for </a:t>
            </a:r>
            <a:r>
              <a:rPr lang="en-US" dirty="0" err="1"/>
              <a:t>greenfield</a:t>
            </a:r>
            <a:r>
              <a:rPr lang="en-US" dirty="0"/>
              <a:t> applications. In this pattern, one database can be aligned with more than one </a:t>
            </a:r>
            <a:r>
              <a:rPr lang="en-US" dirty="0" err="1"/>
              <a:t>microservice</a:t>
            </a:r>
            <a:r>
              <a:rPr lang="en-US" dirty="0"/>
              <a:t>, but it has to be restricted to 2-3 maximum, otherwise scaling, autonomy, and independence will be challenging to execute.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Command Query Responsibility Segregation (CQRS)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Once we implement database-per-service, there is a requirement to query, which requires joint data from multiple services — it's not possible. Then, how do we implement queries in </a:t>
            </a:r>
            <a:r>
              <a:rPr lang="en-US" dirty="0" err="1"/>
              <a:t>microservice</a:t>
            </a:r>
            <a:r>
              <a:rPr lang="en-US" dirty="0"/>
              <a:t> architecture?</a:t>
            </a:r>
          </a:p>
          <a:p>
            <a:pPr>
              <a:buNone/>
            </a:pPr>
            <a:r>
              <a:rPr lang="en-US" b="1" dirty="0"/>
              <a:t>Solution</a:t>
            </a:r>
          </a:p>
          <a:p>
            <a:r>
              <a:rPr lang="en-US" dirty="0"/>
              <a:t>CQRS suggests splitting the application into two parts — the command side and the query side. The command side handles the Create, Update, and Delete requests. The query side handles the query part by using the materialized views. The </a:t>
            </a:r>
            <a:r>
              <a:rPr lang="en-US" b="1" dirty="0"/>
              <a:t>event sourcing pattern</a:t>
            </a:r>
            <a:r>
              <a:rPr lang="en-US" dirty="0"/>
              <a:t> is generally used along with it to create events for any data change. Materialized views are kept updated by subscribing to the stream of events.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pPr marL="0" indent="0">
              <a:buNone/>
            </a:pPr>
            <a:r>
              <a:rPr lang="en-US" sz="1400" b="1" i="1" dirty="0">
                <a:solidFill>
                  <a:srgbClr val="212121"/>
                </a:solidFill>
                <a:effectLst/>
              </a:rPr>
              <a:t>CQRS Pattern with</a:t>
            </a:r>
            <a:r>
              <a:rPr lang="en-US" sz="1400" b="0" i="0" dirty="0">
                <a:solidFill>
                  <a:srgbClr val="212121"/>
                </a:solidFill>
                <a:effectLst/>
              </a:rPr>
              <a:t> </a:t>
            </a:r>
            <a:r>
              <a:rPr lang="en-US" sz="1400" b="1" i="1" dirty="0">
                <a:solidFill>
                  <a:srgbClr val="212121"/>
                </a:solidFill>
                <a:effectLst/>
              </a:rPr>
              <a:t>Spring Boot</a:t>
            </a:r>
            <a:r>
              <a:rPr lang="en-US" sz="1400" b="0" i="0" dirty="0">
                <a:solidFill>
                  <a:srgbClr val="212121"/>
                </a:solidFill>
                <a:effectLst/>
              </a:rPr>
              <a:t> which is one of the </a:t>
            </a:r>
            <a:r>
              <a:rPr lang="en-US" sz="1400" b="1" i="1" dirty="0">
                <a:solidFill>
                  <a:srgbClr val="212121"/>
                </a:solidFill>
                <a:effectLst/>
              </a:rPr>
              <a:t>Microservice Design Patterns</a:t>
            </a:r>
            <a:r>
              <a:rPr lang="en-US" sz="1400" b="0" i="0" dirty="0">
                <a:solidFill>
                  <a:srgbClr val="212121"/>
                </a:solidFill>
                <a:effectLst/>
              </a:rPr>
              <a:t> to independently scale </a:t>
            </a:r>
            <a:r>
              <a:rPr lang="en-US" sz="1400" b="1" i="1" dirty="0">
                <a:solidFill>
                  <a:srgbClr val="212121"/>
                </a:solidFill>
                <a:effectLst/>
              </a:rPr>
              <a:t>read</a:t>
            </a:r>
            <a:r>
              <a:rPr lang="en-US" sz="1400" b="0" i="0" dirty="0">
                <a:solidFill>
                  <a:srgbClr val="212121"/>
                </a:solidFill>
                <a:effectLst/>
              </a:rPr>
              <a:t> and </a:t>
            </a:r>
            <a:r>
              <a:rPr lang="en-US" sz="1400" b="1" i="1" dirty="0">
                <a:solidFill>
                  <a:srgbClr val="212121"/>
                </a:solidFill>
                <a:effectLst/>
              </a:rPr>
              <a:t>write</a:t>
            </a:r>
            <a:r>
              <a:rPr lang="en-US" sz="1400" b="0" i="0" dirty="0">
                <a:solidFill>
                  <a:srgbClr val="212121"/>
                </a:solidFill>
                <a:effectLst/>
              </a:rPr>
              <a:t> workloads of an application &amp; have well optimized data schema.</a:t>
            </a:r>
          </a:p>
          <a:p>
            <a:r>
              <a:rPr lang="en-IN" sz="1400" b="1" i="1" dirty="0"/>
              <a:t>Read vs Write Models</a:t>
            </a:r>
          </a:p>
          <a:p>
            <a:pPr marL="400050" lvl="1" indent="0" fontAlgn="base">
              <a:buNone/>
            </a:pPr>
            <a:r>
              <a:rPr lang="en-US" sz="1400" b="0" i="0" dirty="0">
                <a:solidFill>
                  <a:srgbClr val="212121"/>
                </a:solidFill>
                <a:effectLst/>
              </a:rPr>
              <a:t>Most of the applications are CRUD in nature. </a:t>
            </a:r>
          </a:p>
          <a:p>
            <a:pPr marL="400050" lvl="1" indent="0" fontAlgn="base">
              <a:buNone/>
            </a:pPr>
            <a:r>
              <a:rPr lang="en-US" sz="1400" b="0" i="0" dirty="0">
                <a:solidFill>
                  <a:srgbClr val="212121"/>
                </a:solidFill>
                <a:effectLst/>
              </a:rPr>
              <a:t>When we design these applications, we create </a:t>
            </a:r>
            <a:r>
              <a:rPr lang="en-US" sz="1400" b="1" i="1" dirty="0">
                <a:solidFill>
                  <a:srgbClr val="212121"/>
                </a:solidFill>
                <a:effectLst/>
              </a:rPr>
              <a:t>entity</a:t>
            </a:r>
            <a:r>
              <a:rPr lang="en-US" sz="1400" b="0" i="0" dirty="0">
                <a:solidFill>
                  <a:srgbClr val="212121"/>
                </a:solidFill>
                <a:effectLst/>
              </a:rPr>
              <a:t> classes and corresponding </a:t>
            </a:r>
            <a:r>
              <a:rPr lang="en-US" sz="1400" b="1" i="1" dirty="0">
                <a:solidFill>
                  <a:srgbClr val="212121"/>
                </a:solidFill>
                <a:effectLst/>
              </a:rPr>
              <a:t>repository</a:t>
            </a:r>
            <a:r>
              <a:rPr lang="en-US" sz="1400" b="0" i="0" dirty="0">
                <a:solidFill>
                  <a:srgbClr val="212121"/>
                </a:solidFill>
                <a:effectLst/>
              </a:rPr>
              <a:t> classes for </a:t>
            </a:r>
            <a:r>
              <a:rPr lang="en-US" sz="1400" b="1" i="1" dirty="0">
                <a:solidFill>
                  <a:srgbClr val="212121"/>
                </a:solidFill>
                <a:effectLst/>
              </a:rPr>
              <a:t>CRUD</a:t>
            </a:r>
            <a:r>
              <a:rPr lang="en-US" sz="1400" b="0" i="0" dirty="0">
                <a:solidFill>
                  <a:srgbClr val="212121"/>
                </a:solidFill>
                <a:effectLst/>
              </a:rPr>
              <a:t> operations. </a:t>
            </a:r>
          </a:p>
          <a:p>
            <a:pPr marL="400050" lvl="1" indent="0" fontAlgn="base">
              <a:buNone/>
            </a:pPr>
            <a:r>
              <a:rPr lang="en-US" sz="1400" b="0" i="0" dirty="0">
                <a:solidFill>
                  <a:srgbClr val="212121"/>
                </a:solidFill>
                <a:effectLst/>
              </a:rPr>
              <a:t>We use the same model classes for all the CRUD operations. </a:t>
            </a:r>
          </a:p>
          <a:p>
            <a:pPr marL="400050" lvl="1" indent="0" fontAlgn="base">
              <a:buNone/>
            </a:pPr>
            <a:r>
              <a:rPr lang="en-US" sz="1400" b="0" i="0" dirty="0">
                <a:solidFill>
                  <a:srgbClr val="212121"/>
                </a:solidFill>
                <a:effectLst/>
              </a:rPr>
              <a:t>However these applications might have completely different </a:t>
            </a:r>
            <a:r>
              <a:rPr lang="en-US" sz="1400" b="1" i="1" dirty="0">
                <a:solidFill>
                  <a:srgbClr val="212121"/>
                </a:solidFill>
                <a:effectLst/>
              </a:rPr>
              <a:t>READ</a:t>
            </a:r>
            <a:r>
              <a:rPr lang="en-US" sz="1400" b="0" i="0" dirty="0">
                <a:solidFill>
                  <a:srgbClr val="212121"/>
                </a:solidFill>
                <a:effectLst/>
              </a:rPr>
              <a:t> and </a:t>
            </a:r>
            <a:r>
              <a:rPr lang="en-US" sz="1400" b="1" i="1" dirty="0">
                <a:solidFill>
                  <a:srgbClr val="212121"/>
                </a:solidFill>
                <a:effectLst/>
              </a:rPr>
              <a:t>WRITE</a:t>
            </a:r>
            <a:r>
              <a:rPr lang="en-US" sz="1400" b="0" i="0" dirty="0">
                <a:solidFill>
                  <a:srgbClr val="212121"/>
                </a:solidFill>
                <a:effectLst/>
              </a:rPr>
              <a:t> requirements! </a:t>
            </a:r>
          </a:p>
          <a:p>
            <a:pPr marL="400050" lvl="1" indent="0" fontAlgn="base">
              <a:buNone/>
            </a:pPr>
            <a:r>
              <a:rPr lang="en-US" sz="1400" b="0" i="0" dirty="0">
                <a:solidFill>
                  <a:srgbClr val="212121"/>
                </a:solidFill>
                <a:effectLst/>
              </a:rPr>
              <a:t>For example: Let’s consider an application in which we have 3 tables as shown here.</a:t>
            </a:r>
          </a:p>
          <a:p>
            <a:pPr lvl="1" fontAlgn="base">
              <a:buFont typeface="Arial" panose="020B0604020202020204" pitchFamily="34" charset="0"/>
              <a:buChar char="•"/>
            </a:pPr>
            <a:r>
              <a:rPr lang="en-US" sz="1400" b="1" i="1" dirty="0">
                <a:solidFill>
                  <a:srgbClr val="212121"/>
                </a:solidFill>
                <a:effectLst/>
              </a:rPr>
              <a:t>user</a:t>
            </a:r>
            <a:endParaRPr lang="en-US" sz="1400" b="0" i="0" dirty="0">
              <a:solidFill>
                <a:srgbClr val="212121"/>
              </a:solidFill>
              <a:effectLst/>
            </a:endParaRPr>
          </a:p>
          <a:p>
            <a:pPr lvl="1" fontAlgn="base">
              <a:buFont typeface="Arial" panose="020B0604020202020204" pitchFamily="34" charset="0"/>
              <a:buChar char="•"/>
            </a:pPr>
            <a:r>
              <a:rPr lang="en-US" sz="1400" b="1" i="1" dirty="0">
                <a:solidFill>
                  <a:srgbClr val="212121"/>
                </a:solidFill>
                <a:effectLst/>
              </a:rPr>
              <a:t>product</a:t>
            </a:r>
            <a:endParaRPr lang="en-US" sz="1400" b="0" i="0" dirty="0">
              <a:solidFill>
                <a:srgbClr val="212121"/>
              </a:solidFill>
              <a:effectLst/>
            </a:endParaRPr>
          </a:p>
          <a:p>
            <a:pPr lvl="1" fontAlgn="base">
              <a:buFont typeface="Arial" panose="020B0604020202020204" pitchFamily="34" charset="0"/>
              <a:buChar char="•"/>
            </a:pPr>
            <a:r>
              <a:rPr lang="en-US" sz="1400" b="1" i="1" dirty="0" err="1">
                <a:solidFill>
                  <a:srgbClr val="212121"/>
                </a:solidFill>
                <a:effectLst/>
              </a:rPr>
              <a:t>purchase_order</a:t>
            </a:r>
            <a:endParaRPr lang="en-US" sz="1400" b="0" i="0" dirty="0">
              <a:solidFill>
                <a:srgbClr val="212121"/>
              </a:solidFill>
              <a:effectLst/>
            </a:endParaRPr>
          </a:p>
          <a:p>
            <a:pPr marL="0" indent="0">
              <a:buNone/>
            </a:pPr>
            <a:endParaRPr lang="en-US" sz="1400" b="1" dirty="0"/>
          </a:p>
          <a:p>
            <a:pPr marL="400050" lvl="1" indent="0">
              <a:buNone/>
            </a:pPr>
            <a:r>
              <a:rPr lang="en-US" sz="1400" dirty="0"/>
              <a:t>All these tables have been normalized. Creating a new user or a product or an order go to the appropriate tables quickly and directly. </a:t>
            </a:r>
          </a:p>
          <a:p>
            <a:pPr marL="400050" lvl="1" indent="0">
              <a:buNone/>
            </a:pPr>
            <a:r>
              <a:rPr lang="en-US" sz="1400" dirty="0"/>
              <a:t>But if we consider READ requirements, we would not simply want all the users, products, just orders. </a:t>
            </a:r>
          </a:p>
          <a:p>
            <a:pPr marL="400050" lvl="1" indent="0">
              <a:buNone/>
            </a:pPr>
            <a:r>
              <a:rPr lang="en-US" sz="1400" dirty="0"/>
              <a:t>Instead we would be interested in knowing all the orders details of an user, state wise total sale, state and product wise sale etc. </a:t>
            </a:r>
          </a:p>
          <a:p>
            <a:pPr marL="400050" lvl="1" indent="0">
              <a:buNone/>
            </a:pPr>
            <a:r>
              <a:rPr lang="en-US" sz="1400" dirty="0"/>
              <a:t>A lot of aggregate information which involves multiple tables join. All these join READ operations might require corresponding DTO mapping as well.</a:t>
            </a:r>
            <a:endParaRPr lang="en-IN" sz="1400" dirty="0"/>
          </a:p>
        </p:txBody>
      </p:sp>
    </p:spTree>
    <p:extLst>
      <p:ext uri="{BB962C8B-B14F-4D97-AF65-F5344CB8AC3E}">
        <p14:creationId xmlns:p14="http://schemas.microsoft.com/office/powerpoint/2010/main" val="1799437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pic>
        <p:nvPicPr>
          <p:cNvPr id="1029" name="Picture 5">
            <a:extLst>
              <a:ext uri="{FF2B5EF4-FFF2-40B4-BE49-F238E27FC236}">
                <a16:creationId xmlns:a16="http://schemas.microsoft.com/office/drawing/2014/main" id="{9671DF05-A259-485F-1635-5F1BAFFB73C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11375" y="1653381"/>
            <a:ext cx="521017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313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pPr marL="0" indent="0">
              <a:buNone/>
            </a:pPr>
            <a:r>
              <a:rPr lang="en-IN" sz="1400" b="1" i="1" dirty="0"/>
              <a:t> Read vs Write Traffic</a:t>
            </a:r>
          </a:p>
          <a:p>
            <a:pPr marL="0" indent="0">
              <a:buNone/>
            </a:pPr>
            <a:r>
              <a:rPr lang="en-US" sz="1400" dirty="0"/>
              <a:t>Most of the web based applications are read heavy. </a:t>
            </a:r>
          </a:p>
          <a:p>
            <a:pPr marL="0" indent="0">
              <a:buNone/>
            </a:pPr>
            <a:r>
              <a:rPr lang="en-US" sz="1400" dirty="0"/>
              <a:t>Let’s take Facebook/Twitter for example. Whether we post any new updates or not, we all check these applications very often in a day. </a:t>
            </a:r>
          </a:p>
          <a:p>
            <a:pPr marL="0" indent="0">
              <a:buNone/>
            </a:pPr>
            <a:r>
              <a:rPr lang="en-US" sz="1400" dirty="0"/>
              <a:t>Of course, we keep getting updates in those applications which are due to some inserts in the DB. But it is a lot of READ than WRITE. Also, consider a flight-booking application. </a:t>
            </a:r>
          </a:p>
          <a:p>
            <a:pPr marL="0" indent="0">
              <a:buNone/>
            </a:pPr>
            <a:r>
              <a:rPr lang="en-US" sz="1400" dirty="0"/>
              <a:t>Probably less than 5% of the users might book a ticket while majority of the application users would keep searching for the best flight meeting their needs.</a:t>
            </a:r>
          </a:p>
          <a:p>
            <a:pPr marL="0" indent="0">
              <a:buNone/>
            </a:pPr>
            <a:endParaRPr lang="en-US" sz="1400" dirty="0"/>
          </a:p>
          <a:p>
            <a:pPr marL="0" indent="0">
              <a:buNone/>
            </a:pPr>
            <a:r>
              <a:rPr lang="en-US" sz="1400" b="1" i="1" dirty="0"/>
              <a:t>Applications have more requests for READ operations compared to WRITE operations. To solve this problem, We can even have separate Microservices for READ and WRITE. So that they can be scaled in/out independently depends on their needs. </a:t>
            </a:r>
          </a:p>
          <a:p>
            <a:pPr marL="0" indent="0">
              <a:buNone/>
            </a:pPr>
            <a:endParaRPr lang="en-US" sz="1400" b="1" i="1" dirty="0"/>
          </a:p>
          <a:p>
            <a:pPr marL="0" indent="0">
              <a:buNone/>
            </a:pPr>
            <a:r>
              <a:rPr lang="en-US" sz="1400" dirty="0"/>
              <a:t>This is what CQRS Pattern is about which stands for Command Query Responsibility Segregation Pattern.</a:t>
            </a:r>
          </a:p>
          <a:p>
            <a:pPr marL="0" indent="0">
              <a:buNone/>
            </a:pPr>
            <a:endParaRPr lang="en-US" sz="1400" b="1" i="1" dirty="0"/>
          </a:p>
          <a:p>
            <a:pPr marL="571500" lvl="1" indent="-171450">
              <a:buFont typeface="Arial" panose="020B0604020202020204" pitchFamily="34" charset="0"/>
              <a:buChar char="•"/>
            </a:pPr>
            <a:r>
              <a:rPr lang="en-US" sz="1400" b="1" i="1" dirty="0"/>
              <a:t>Command: modifies the data and does not return anything (WRITE)</a:t>
            </a:r>
          </a:p>
          <a:p>
            <a:pPr marL="571500" lvl="1" indent="-171450">
              <a:buFont typeface="Arial" panose="020B0604020202020204" pitchFamily="34" charset="0"/>
              <a:buChar char="•"/>
            </a:pPr>
            <a:r>
              <a:rPr lang="en-US" sz="1400" b="1" i="1" dirty="0"/>
              <a:t>Query: does not modify but returns data (READ)</a:t>
            </a:r>
          </a:p>
          <a:p>
            <a:pPr marL="0" indent="0">
              <a:buNone/>
            </a:pPr>
            <a:r>
              <a:rPr lang="en-US" sz="1400" dirty="0"/>
              <a:t>That is separating Command (write) and Query (read) models of an application to scale read and write operations of an application independently. We can solve above 2 problems using CQRS Pattern.</a:t>
            </a:r>
            <a:endParaRPr lang="en-IN" sz="1400" dirty="0"/>
          </a:p>
        </p:txBody>
      </p:sp>
    </p:spTree>
    <p:extLst>
      <p:ext uri="{BB962C8B-B14F-4D97-AF65-F5344CB8AC3E}">
        <p14:creationId xmlns:p14="http://schemas.microsoft.com/office/powerpoint/2010/main" val="383205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pPr marL="0" indent="0">
              <a:buNone/>
            </a:pPr>
            <a:r>
              <a:rPr lang="en-IN" sz="1600" dirty="0"/>
              <a:t>Implementation:</a:t>
            </a:r>
          </a:p>
          <a:p>
            <a:pPr marL="0" indent="0">
              <a:buNone/>
            </a:pPr>
            <a:r>
              <a:rPr lang="en-US" sz="1600" b="0" i="0" dirty="0">
                <a:solidFill>
                  <a:srgbClr val="212121"/>
                </a:solidFill>
                <a:effectLst/>
              </a:rPr>
              <a:t>Lets consider a simple application in which we have 3 services as shown below. (Ideally all these services should have different databases. Here just for this demo, I am using same </a:t>
            </a:r>
            <a:r>
              <a:rPr lang="en-US" sz="1600" b="0" i="0" dirty="0" err="1">
                <a:solidFill>
                  <a:srgbClr val="212121"/>
                </a:solidFill>
                <a:effectLst/>
              </a:rPr>
              <a:t>db</a:t>
            </a:r>
            <a:r>
              <a:rPr lang="en-US" sz="1600" b="0" i="0" dirty="0">
                <a:solidFill>
                  <a:srgbClr val="212121"/>
                </a:solidFill>
                <a:effectLst/>
              </a:rPr>
              <a:t>). We are interested only in the order-service related functionalities for now for this demo.</a:t>
            </a:r>
          </a:p>
          <a:p>
            <a:pPr marL="0" indent="0">
              <a:buNone/>
            </a:pPr>
            <a:endParaRPr lang="en-US" sz="1600" dirty="0">
              <a:solidFill>
                <a:srgbClr val="212121"/>
              </a:solidFill>
            </a:endParaRPr>
          </a:p>
          <a:p>
            <a:pPr marL="0" indent="0">
              <a:buNone/>
            </a:pPr>
            <a:r>
              <a:rPr lang="en-US" sz="1600" b="0" i="0" dirty="0">
                <a:solidFill>
                  <a:srgbClr val="212121"/>
                </a:solidFill>
                <a:effectLst/>
              </a:rPr>
              <a:t>We have 3 tables for this application as shown here.</a:t>
            </a:r>
          </a:p>
          <a:p>
            <a:pPr marL="0" indent="0">
              <a:buNone/>
            </a:pPr>
            <a:endParaRPr lang="en-US" sz="1600" b="0" i="0" dirty="0">
              <a:solidFill>
                <a:srgbClr val="212121"/>
              </a:solidFill>
              <a:effectLst/>
            </a:endParaRPr>
          </a:p>
          <a:p>
            <a:pPr lvl="1">
              <a:buFont typeface="Arial" panose="020B0604020202020204" pitchFamily="34" charset="0"/>
              <a:buChar char="•"/>
            </a:pPr>
            <a:r>
              <a:rPr lang="en-US" sz="1600" b="0" i="0" dirty="0">
                <a:solidFill>
                  <a:srgbClr val="212121"/>
                </a:solidFill>
                <a:effectLst/>
              </a:rPr>
              <a:t>user</a:t>
            </a:r>
          </a:p>
          <a:p>
            <a:pPr lvl="1">
              <a:buFont typeface="Arial" panose="020B0604020202020204" pitchFamily="34" charset="0"/>
              <a:buChar char="•"/>
            </a:pPr>
            <a:r>
              <a:rPr lang="en-US" sz="1600" b="0" i="0" dirty="0">
                <a:solidFill>
                  <a:srgbClr val="212121"/>
                </a:solidFill>
                <a:effectLst/>
              </a:rPr>
              <a:t>product</a:t>
            </a:r>
          </a:p>
          <a:p>
            <a:pPr lvl="1">
              <a:buFont typeface="Arial" panose="020B0604020202020204" pitchFamily="34" charset="0"/>
              <a:buChar char="•"/>
            </a:pPr>
            <a:r>
              <a:rPr lang="en-US" sz="1600" b="0" i="0" dirty="0" err="1">
                <a:solidFill>
                  <a:srgbClr val="212121"/>
                </a:solidFill>
                <a:effectLst/>
              </a:rPr>
              <a:t>purchase_order</a:t>
            </a:r>
            <a:endParaRPr lang="en-US" sz="1600" b="0" i="0" dirty="0">
              <a:solidFill>
                <a:srgbClr val="212121"/>
              </a:solidFill>
              <a:effectLst/>
            </a:endParaRPr>
          </a:p>
          <a:p>
            <a:pPr marL="0" indent="0">
              <a:buNone/>
            </a:pPr>
            <a:r>
              <a:rPr lang="en-US" sz="1000" b="0" i="0" dirty="0">
                <a:solidFill>
                  <a:srgbClr val="212121"/>
                </a:solidFill>
                <a:effectLst/>
                <a:latin typeface="Catamaran-Regular"/>
              </a:rPr>
              <a:t> </a:t>
            </a:r>
            <a:endParaRPr lang="en-IN" sz="1400" dirty="0"/>
          </a:p>
        </p:txBody>
      </p:sp>
      <p:pic>
        <p:nvPicPr>
          <p:cNvPr id="2050" name="Picture 2" descr="materialized view postgres">
            <a:extLst>
              <a:ext uri="{FF2B5EF4-FFF2-40B4-BE49-F238E27FC236}">
                <a16:creationId xmlns:a16="http://schemas.microsoft.com/office/drawing/2014/main" id="{C0B72222-0C1C-E826-0316-137E82A9A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284984"/>
            <a:ext cx="4700190" cy="2132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1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Used to Design </a:t>
            </a:r>
            <a:r>
              <a:rPr lang="en-US" dirty="0" err="1"/>
              <a:t>Microservice</a:t>
            </a:r>
            <a:r>
              <a:rPr lang="en-US" dirty="0"/>
              <a:t> Architecture</a:t>
            </a:r>
          </a:p>
        </p:txBody>
      </p:sp>
      <p:sp>
        <p:nvSpPr>
          <p:cNvPr id="3" name="Content Placeholder 2"/>
          <p:cNvSpPr>
            <a:spLocks noGrp="1"/>
          </p:cNvSpPr>
          <p:nvPr>
            <p:ph idx="1"/>
          </p:nvPr>
        </p:nvSpPr>
        <p:spPr/>
        <p:txBody>
          <a:bodyPr>
            <a:normAutofit fontScale="77500" lnSpcReduction="20000"/>
          </a:bodyPr>
          <a:lstStyle/>
          <a:p>
            <a:r>
              <a:rPr lang="en-US" dirty="0"/>
              <a:t>The principles used to design </a:t>
            </a:r>
            <a:r>
              <a:rPr lang="en-US" dirty="0" err="1"/>
              <a:t>Microservices</a:t>
            </a:r>
            <a:r>
              <a:rPr lang="en-US" dirty="0"/>
              <a:t> are as follows:</a:t>
            </a:r>
          </a:p>
          <a:p>
            <a:r>
              <a:rPr lang="en-US" dirty="0"/>
              <a:t>Independent &amp; Autonomous Services</a:t>
            </a:r>
          </a:p>
          <a:p>
            <a:r>
              <a:rPr lang="en-US" dirty="0"/>
              <a:t>Scalability</a:t>
            </a:r>
          </a:p>
          <a:p>
            <a:r>
              <a:rPr lang="en-US" dirty="0"/>
              <a:t>Decentralization</a:t>
            </a:r>
          </a:p>
          <a:p>
            <a:r>
              <a:rPr lang="en-US" dirty="0"/>
              <a:t>Resilient Services</a:t>
            </a:r>
          </a:p>
          <a:p>
            <a:r>
              <a:rPr lang="en-US" dirty="0"/>
              <a:t>Real-Time Load Balancing</a:t>
            </a:r>
          </a:p>
          <a:p>
            <a:r>
              <a:rPr lang="en-US" dirty="0"/>
              <a:t>Availability</a:t>
            </a:r>
          </a:p>
          <a:p>
            <a:r>
              <a:rPr lang="en-US" dirty="0"/>
              <a:t>Continuous delivery through </a:t>
            </a:r>
            <a:r>
              <a:rPr lang="en-US" dirty="0" err="1"/>
              <a:t>DevOps</a:t>
            </a:r>
            <a:r>
              <a:rPr lang="en-US" dirty="0"/>
              <a:t> Integration</a:t>
            </a:r>
          </a:p>
          <a:p>
            <a:r>
              <a:rPr lang="en-US" dirty="0"/>
              <a:t>Seamless API Integration and Continuous Monitoring</a:t>
            </a:r>
          </a:p>
          <a:p>
            <a:r>
              <a:rPr lang="en-US" dirty="0"/>
              <a:t>Isolation from Failures</a:t>
            </a:r>
          </a:p>
          <a:p>
            <a:r>
              <a:rPr lang="en-US" dirty="0"/>
              <a:t>Auto -Provisioning</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CD6F-12C2-C8AA-0622-372CA8A8C332}"/>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7C0DD16D-1D18-A2C8-BFD6-5E802F4DA6AD}"/>
              </a:ext>
            </a:extLst>
          </p:cNvPr>
          <p:cNvSpPr>
            <a:spLocks noGrp="1"/>
          </p:cNvSpPr>
          <p:nvPr>
            <p:ph idx="1"/>
          </p:nvPr>
        </p:nvSpPr>
        <p:spPr>
          <a:xfrm>
            <a:off x="107504" y="1628800"/>
            <a:ext cx="9217024" cy="4525963"/>
          </a:xfrm>
        </p:spPr>
        <p:txBody>
          <a:bodyPr>
            <a:noAutofit/>
          </a:bodyPr>
          <a:lstStyle/>
          <a:p>
            <a:r>
              <a:rPr lang="en-IN" sz="1400" dirty="0"/>
              <a:t>CREATE TABLE users( id serial PRIMARY KEY, </a:t>
            </a:r>
            <a:r>
              <a:rPr lang="en-IN" sz="1400" dirty="0" err="1"/>
              <a:t>firstname</a:t>
            </a:r>
            <a:r>
              <a:rPr lang="en-IN" sz="1400" dirty="0"/>
              <a:t> VARCHAR (50), </a:t>
            </a:r>
            <a:r>
              <a:rPr lang="en-IN" sz="1400" dirty="0" err="1"/>
              <a:t>lastname</a:t>
            </a:r>
            <a:r>
              <a:rPr lang="en-IN" sz="1400" dirty="0"/>
              <a:t> VARCHAR (50), state VARCHAR(10) ); </a:t>
            </a:r>
          </a:p>
          <a:p>
            <a:r>
              <a:rPr lang="en-IN" sz="1400" dirty="0"/>
              <a:t>CREATE TABLE product( id serial PRIMARY KEY, description VARCHAR (500), price numeric (10,2) NOT NULL ); </a:t>
            </a:r>
          </a:p>
          <a:p>
            <a:r>
              <a:rPr lang="en-IN" sz="1400" dirty="0"/>
              <a:t>CREATE TABLE </a:t>
            </a:r>
            <a:r>
              <a:rPr lang="en-IN" sz="1400" dirty="0" err="1"/>
              <a:t>purchase_order</a:t>
            </a:r>
            <a:r>
              <a:rPr lang="en-IN" sz="1400" dirty="0"/>
              <a:t>( id serial PRIMARY KEY, </a:t>
            </a:r>
            <a:r>
              <a:rPr lang="en-IN" sz="1400" dirty="0" err="1"/>
              <a:t>user_id</a:t>
            </a:r>
            <a:r>
              <a:rPr lang="en-IN" sz="1400" dirty="0"/>
              <a:t> integer references users (id), </a:t>
            </a:r>
            <a:r>
              <a:rPr lang="en-IN" sz="1400" dirty="0" err="1"/>
              <a:t>product_id</a:t>
            </a:r>
            <a:r>
              <a:rPr lang="en-IN" sz="1400" dirty="0"/>
              <a:t> integer references product (id), </a:t>
            </a:r>
            <a:r>
              <a:rPr lang="en-IN" sz="1400" dirty="0" err="1"/>
              <a:t>order_date</a:t>
            </a:r>
            <a:r>
              <a:rPr lang="en-IN" sz="1400" dirty="0"/>
              <a:t> date );</a:t>
            </a:r>
          </a:p>
          <a:p>
            <a:pPr marL="0" indent="0">
              <a:buNone/>
            </a:pPr>
            <a:endParaRPr lang="en-IN" sz="1400" dirty="0"/>
          </a:p>
          <a:p>
            <a:pPr marL="0" indent="0">
              <a:buNone/>
            </a:pPr>
            <a:r>
              <a:rPr lang="en-US" sz="1400" dirty="0"/>
              <a:t>Lets assume that we have an interface for the order service for the read and write operations as shown below.</a:t>
            </a:r>
          </a:p>
          <a:p>
            <a:pPr marL="400050" lvl="1" indent="0">
              <a:buNone/>
            </a:pPr>
            <a:r>
              <a:rPr lang="en-IN" sz="1400" dirty="0"/>
              <a:t>public interface </a:t>
            </a:r>
            <a:r>
              <a:rPr lang="en-IN" sz="1400" dirty="0" err="1"/>
              <a:t>OrderService</a:t>
            </a:r>
            <a:r>
              <a:rPr lang="en-IN" sz="1400" dirty="0"/>
              <a:t> {</a:t>
            </a:r>
          </a:p>
          <a:p>
            <a:pPr marL="400050" lvl="1" indent="0">
              <a:buNone/>
            </a:pPr>
            <a:r>
              <a:rPr lang="en-IN" sz="1400" dirty="0"/>
              <a:t>    void </a:t>
            </a:r>
            <a:r>
              <a:rPr lang="en-IN" sz="1400" dirty="0" err="1"/>
              <a:t>placeOrder</a:t>
            </a:r>
            <a:r>
              <a:rPr lang="en-IN" sz="1400" dirty="0"/>
              <a:t>(int </a:t>
            </a:r>
            <a:r>
              <a:rPr lang="en-IN" sz="1400" dirty="0" err="1"/>
              <a:t>userIndex</a:t>
            </a:r>
            <a:r>
              <a:rPr lang="en-IN" sz="1400" dirty="0"/>
              <a:t>, int </a:t>
            </a:r>
            <a:r>
              <a:rPr lang="en-IN" sz="1400" dirty="0" err="1"/>
              <a:t>productIndex</a:t>
            </a:r>
            <a:r>
              <a:rPr lang="en-IN" sz="1400" dirty="0"/>
              <a:t>);</a:t>
            </a:r>
          </a:p>
          <a:p>
            <a:pPr marL="400050" lvl="1" indent="0">
              <a:buNone/>
            </a:pPr>
            <a:r>
              <a:rPr lang="en-IN" sz="1400" dirty="0"/>
              <a:t>    void </a:t>
            </a:r>
            <a:r>
              <a:rPr lang="en-IN" sz="1400" dirty="0" err="1"/>
              <a:t>cancelOrder</a:t>
            </a:r>
            <a:r>
              <a:rPr lang="en-IN" sz="1400" dirty="0"/>
              <a:t>(long </a:t>
            </a:r>
            <a:r>
              <a:rPr lang="en-IN" sz="1400" dirty="0" err="1"/>
              <a:t>orderId</a:t>
            </a:r>
            <a:r>
              <a:rPr lang="en-IN" sz="1400" dirty="0"/>
              <a:t>);</a:t>
            </a:r>
          </a:p>
          <a:p>
            <a:pPr marL="400050" lvl="1" indent="0">
              <a:buNone/>
            </a:pPr>
            <a:r>
              <a:rPr lang="en-IN" sz="1400" dirty="0"/>
              <a:t>    List&lt;</a:t>
            </a:r>
            <a:r>
              <a:rPr lang="en-IN" sz="1400" dirty="0" err="1"/>
              <a:t>PurchaseOrderSummaryDto</a:t>
            </a:r>
            <a:r>
              <a:rPr lang="en-IN" sz="1400" dirty="0"/>
              <a:t>&gt; </a:t>
            </a:r>
            <a:r>
              <a:rPr lang="en-IN" sz="1400" dirty="0" err="1"/>
              <a:t>getSaleSummaryGroupByState</a:t>
            </a:r>
            <a:r>
              <a:rPr lang="en-IN" sz="1400" dirty="0"/>
              <a:t>();</a:t>
            </a:r>
          </a:p>
          <a:p>
            <a:pPr marL="400050" lvl="1" indent="0">
              <a:buNone/>
            </a:pPr>
            <a:r>
              <a:rPr lang="en-IN" sz="1400" dirty="0"/>
              <a:t>    </a:t>
            </a:r>
            <a:r>
              <a:rPr lang="en-IN" sz="1400" dirty="0" err="1"/>
              <a:t>PurchaseOrderSummaryDto</a:t>
            </a:r>
            <a:r>
              <a:rPr lang="en-IN" sz="1400" dirty="0"/>
              <a:t> </a:t>
            </a:r>
            <a:r>
              <a:rPr lang="en-IN" sz="1400" dirty="0" err="1"/>
              <a:t>getSaleSummaryByState</a:t>
            </a:r>
            <a:r>
              <a:rPr lang="en-IN" sz="1400" dirty="0"/>
              <a:t>(String state);</a:t>
            </a:r>
          </a:p>
          <a:p>
            <a:pPr marL="400050" lvl="1" indent="0">
              <a:buNone/>
            </a:pPr>
            <a:r>
              <a:rPr lang="en-IN" sz="1400" dirty="0"/>
              <a:t>    double </a:t>
            </a:r>
            <a:r>
              <a:rPr lang="en-IN" sz="1400" dirty="0" err="1"/>
              <a:t>getTotalSale</a:t>
            </a:r>
            <a:r>
              <a:rPr lang="en-IN" sz="1400" dirty="0"/>
              <a:t>();</a:t>
            </a:r>
          </a:p>
          <a:p>
            <a:pPr marL="400050" lvl="1" indent="0">
              <a:buNone/>
            </a:pPr>
            <a:r>
              <a:rPr lang="en-IN" sz="1400" dirty="0"/>
              <a:t>}</a:t>
            </a:r>
          </a:p>
          <a:p>
            <a:pPr marL="400050" lvl="1" indent="0">
              <a:buNone/>
            </a:pPr>
            <a:endParaRPr lang="en-IN" sz="1400" dirty="0"/>
          </a:p>
          <a:p>
            <a:pPr marL="685800" lvl="1">
              <a:buFont typeface="Arial" panose="020B0604020202020204" pitchFamily="34" charset="0"/>
              <a:buChar char="•"/>
            </a:pPr>
            <a:r>
              <a:rPr lang="en-US" sz="1400" dirty="0"/>
              <a:t>It has multiple responsibilities like placing the order, cancelling the order and querying the table which produces different types of results.</a:t>
            </a:r>
          </a:p>
          <a:p>
            <a:pPr marL="685800" lvl="1">
              <a:buFont typeface="Arial" panose="020B0604020202020204" pitchFamily="34" charset="0"/>
              <a:buChar char="•"/>
            </a:pPr>
            <a:r>
              <a:rPr lang="en-US" sz="1400" dirty="0"/>
              <a:t>Cancelling the order might involve additional business logic like order date should be within 30 days and partial refund calculation etc.</a:t>
            </a:r>
            <a:endParaRPr lang="en-IN" sz="1400" dirty="0"/>
          </a:p>
        </p:txBody>
      </p:sp>
    </p:spTree>
    <p:extLst>
      <p:ext uri="{BB962C8B-B14F-4D97-AF65-F5344CB8AC3E}">
        <p14:creationId xmlns:p14="http://schemas.microsoft.com/office/powerpoint/2010/main" val="2678176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B879-5022-DC26-A245-C1A30BAF3EE5}"/>
              </a:ext>
            </a:extLst>
          </p:cNvPr>
          <p:cNvSpPr>
            <a:spLocks noGrp="1"/>
          </p:cNvSpPr>
          <p:nvPr>
            <p:ph type="title"/>
          </p:nvPr>
        </p:nvSpPr>
        <p:spPr/>
        <p:txBody>
          <a:bodyPr>
            <a:normAutofit fontScale="90000"/>
          </a:bodyPr>
          <a:lstStyle/>
          <a:p>
            <a:r>
              <a:rPr lang="en-US" b="0" i="0" dirty="0">
                <a:solidFill>
                  <a:srgbClr val="3A3A3A"/>
                </a:solidFill>
                <a:effectLst/>
                <a:latin typeface="Catamaran-Regular"/>
              </a:rPr>
              <a:t>CQRS Pattern With Spring Boot</a:t>
            </a:r>
            <a:br>
              <a:rPr lang="en-US"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53A9CAF0-DAF0-91FE-CCBC-5966F07E8057}"/>
              </a:ext>
            </a:extLst>
          </p:cNvPr>
          <p:cNvSpPr>
            <a:spLocks noGrp="1"/>
          </p:cNvSpPr>
          <p:nvPr>
            <p:ph idx="1"/>
          </p:nvPr>
        </p:nvSpPr>
        <p:spPr/>
        <p:txBody>
          <a:bodyPr>
            <a:normAutofit/>
          </a:bodyPr>
          <a:lstStyle/>
          <a:p>
            <a:pPr marL="0" indent="0">
              <a:buNone/>
            </a:pPr>
            <a:r>
              <a:rPr lang="en-US" sz="1400" dirty="0"/>
              <a:t>CQRS Pattern – Read &amp; Write Interfaces:</a:t>
            </a:r>
          </a:p>
          <a:p>
            <a:pPr marL="0" indent="0">
              <a:buNone/>
            </a:pPr>
            <a:r>
              <a:rPr lang="en-US" sz="1400" dirty="0"/>
              <a:t>Instead of having 1 single interface which is responsible for all the READ and WRITE operations, Lets split them into 2 different interfaces as shown here.</a:t>
            </a:r>
          </a:p>
          <a:p>
            <a:pPr lvl="1">
              <a:buFont typeface="Arial" panose="020B0604020202020204" pitchFamily="34" charset="0"/>
              <a:buChar char="•"/>
            </a:pPr>
            <a:r>
              <a:rPr lang="en-US" sz="1400" dirty="0"/>
              <a:t>Query Service handles all the READ requirements</a:t>
            </a:r>
          </a:p>
          <a:p>
            <a:pPr lvl="1">
              <a:buFont typeface="Arial" panose="020B0604020202020204" pitchFamily="34" charset="0"/>
              <a:buChar char="•"/>
            </a:pPr>
            <a:r>
              <a:rPr lang="en-US" sz="1400" dirty="0"/>
              <a:t>Command Service handles all other requirements which modifies the data</a:t>
            </a:r>
          </a:p>
          <a:p>
            <a:pPr marL="457200" lvl="1" indent="0">
              <a:buNone/>
            </a:pPr>
            <a:endParaRPr lang="en-US" sz="1400" dirty="0"/>
          </a:p>
          <a:p>
            <a:pPr marL="457200" lvl="1" indent="0">
              <a:buNone/>
            </a:pPr>
            <a:endParaRPr lang="en-US" sz="1400" dirty="0"/>
          </a:p>
          <a:p>
            <a:pPr marL="457200" lvl="1" indent="0">
              <a:buNone/>
            </a:pPr>
            <a:r>
              <a:rPr lang="en-IN" sz="1400" b="1" dirty="0"/>
              <a:t>Order Query Service:</a:t>
            </a:r>
          </a:p>
          <a:p>
            <a:pPr marL="457200" lvl="1" indent="0">
              <a:buNone/>
            </a:pPr>
            <a:r>
              <a:rPr lang="en-IN" sz="1200" dirty="0"/>
              <a:t>public interface </a:t>
            </a:r>
            <a:r>
              <a:rPr lang="en-IN" sz="1200" dirty="0" err="1"/>
              <a:t>OrderQueryService</a:t>
            </a:r>
            <a:r>
              <a:rPr lang="en-IN" sz="1200" dirty="0"/>
              <a:t> {</a:t>
            </a:r>
          </a:p>
          <a:p>
            <a:pPr marL="457200" lvl="1" indent="0">
              <a:buNone/>
            </a:pPr>
            <a:r>
              <a:rPr lang="en-IN" sz="1200" dirty="0"/>
              <a:t>    List&lt;</a:t>
            </a:r>
            <a:r>
              <a:rPr lang="en-IN" sz="1200" dirty="0" err="1"/>
              <a:t>PurchaseOrderSummaryDto</a:t>
            </a:r>
            <a:r>
              <a:rPr lang="en-IN" sz="1200" dirty="0"/>
              <a:t>&gt; </a:t>
            </a:r>
            <a:r>
              <a:rPr lang="en-IN" sz="1200" dirty="0" err="1"/>
              <a:t>getSaleSummaryGroupByState</a:t>
            </a:r>
            <a:r>
              <a:rPr lang="en-IN" sz="1200" dirty="0"/>
              <a:t>();</a:t>
            </a:r>
          </a:p>
          <a:p>
            <a:pPr marL="457200" lvl="1" indent="0">
              <a:buNone/>
            </a:pPr>
            <a:r>
              <a:rPr lang="en-IN" sz="1200" dirty="0"/>
              <a:t>    </a:t>
            </a:r>
            <a:r>
              <a:rPr lang="en-IN" sz="1200" dirty="0" err="1"/>
              <a:t>PurchaseOrderSummaryDto</a:t>
            </a:r>
            <a:r>
              <a:rPr lang="en-IN" sz="1200" dirty="0"/>
              <a:t> </a:t>
            </a:r>
            <a:r>
              <a:rPr lang="en-IN" sz="1200" dirty="0" err="1"/>
              <a:t>getSaleSummaryByState</a:t>
            </a:r>
            <a:r>
              <a:rPr lang="en-IN" sz="1200" dirty="0"/>
              <a:t>(String state);</a:t>
            </a:r>
          </a:p>
          <a:p>
            <a:pPr marL="457200" lvl="1" indent="0">
              <a:buNone/>
            </a:pPr>
            <a:r>
              <a:rPr lang="en-IN" sz="1200" dirty="0"/>
              <a:t>    double </a:t>
            </a:r>
            <a:r>
              <a:rPr lang="en-IN" sz="1200" dirty="0" err="1"/>
              <a:t>getTotalSale</a:t>
            </a:r>
            <a:r>
              <a:rPr lang="en-IN" sz="1200" dirty="0"/>
              <a:t>();</a:t>
            </a:r>
          </a:p>
          <a:p>
            <a:pPr marL="457200" lvl="1" indent="0">
              <a:buNone/>
            </a:pPr>
            <a:r>
              <a:rPr lang="en-IN" sz="1200" dirty="0"/>
              <a:t>}</a:t>
            </a:r>
          </a:p>
          <a:p>
            <a:pPr marL="457200" lvl="1" indent="0">
              <a:buNone/>
            </a:pPr>
            <a:r>
              <a:rPr lang="en-IN" sz="1400" b="1" dirty="0"/>
              <a:t>Order Command Service:</a:t>
            </a:r>
          </a:p>
          <a:p>
            <a:pPr marL="457200" lvl="1" indent="0">
              <a:buNone/>
            </a:pPr>
            <a:r>
              <a:rPr lang="en-IN" sz="1200" dirty="0"/>
              <a:t>public interface </a:t>
            </a:r>
            <a:r>
              <a:rPr lang="en-IN" sz="1200" dirty="0" err="1"/>
              <a:t>OrderCommandService</a:t>
            </a:r>
            <a:r>
              <a:rPr lang="en-IN" sz="1200" dirty="0"/>
              <a:t> {</a:t>
            </a:r>
          </a:p>
          <a:p>
            <a:pPr marL="457200" lvl="1" indent="0">
              <a:buNone/>
            </a:pPr>
            <a:r>
              <a:rPr lang="en-IN" sz="1200" dirty="0"/>
              <a:t>    void </a:t>
            </a:r>
            <a:r>
              <a:rPr lang="en-IN" sz="1200" dirty="0" err="1"/>
              <a:t>createOrder</a:t>
            </a:r>
            <a:r>
              <a:rPr lang="en-IN" sz="1200" dirty="0"/>
              <a:t>(int </a:t>
            </a:r>
            <a:r>
              <a:rPr lang="en-IN" sz="1200" dirty="0" err="1"/>
              <a:t>userIndex</a:t>
            </a:r>
            <a:r>
              <a:rPr lang="en-IN" sz="1200" dirty="0"/>
              <a:t>, int </a:t>
            </a:r>
            <a:r>
              <a:rPr lang="en-IN" sz="1200" dirty="0" err="1"/>
              <a:t>productIndex</a:t>
            </a:r>
            <a:r>
              <a:rPr lang="en-IN" sz="1200" dirty="0"/>
              <a:t>);</a:t>
            </a:r>
          </a:p>
          <a:p>
            <a:pPr marL="457200" lvl="1" indent="0">
              <a:buNone/>
            </a:pPr>
            <a:r>
              <a:rPr lang="en-IN" sz="1200" dirty="0"/>
              <a:t>    void </a:t>
            </a:r>
            <a:r>
              <a:rPr lang="en-IN" sz="1200" dirty="0" err="1"/>
              <a:t>cancelOrder</a:t>
            </a:r>
            <a:r>
              <a:rPr lang="en-IN" sz="1200" dirty="0"/>
              <a:t>(long </a:t>
            </a:r>
            <a:r>
              <a:rPr lang="en-IN" sz="1200" dirty="0" err="1"/>
              <a:t>orderId</a:t>
            </a:r>
            <a:r>
              <a:rPr lang="en-IN" sz="1200" dirty="0"/>
              <a:t>);</a:t>
            </a:r>
          </a:p>
          <a:p>
            <a:pPr marL="457200" lvl="1" indent="0">
              <a:buNone/>
            </a:pPr>
            <a:r>
              <a:rPr lang="en-IN" sz="1200" dirty="0"/>
              <a:t>}</a:t>
            </a:r>
          </a:p>
        </p:txBody>
      </p:sp>
      <p:pic>
        <p:nvPicPr>
          <p:cNvPr id="4098" name="Picture 2">
            <a:extLst>
              <a:ext uri="{FF2B5EF4-FFF2-40B4-BE49-F238E27FC236}">
                <a16:creationId xmlns:a16="http://schemas.microsoft.com/office/drawing/2014/main" id="{081E40A4-9BDC-57C7-8443-B8ADBC73B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930755"/>
            <a:ext cx="3614340" cy="320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30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913E-B25B-547E-6E14-7D3196785846}"/>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87031B87-7971-51FF-076A-AE20B0124DB3}"/>
              </a:ext>
            </a:extLst>
          </p:cNvPr>
          <p:cNvSpPr>
            <a:spLocks noGrp="1"/>
          </p:cNvSpPr>
          <p:nvPr>
            <p:ph idx="1"/>
          </p:nvPr>
        </p:nvSpPr>
        <p:spPr>
          <a:xfrm>
            <a:off x="457200" y="1600200"/>
            <a:ext cx="8686800" cy="5257800"/>
          </a:xfrm>
        </p:spPr>
        <p:txBody>
          <a:bodyPr>
            <a:noAutofit/>
          </a:bodyPr>
          <a:lstStyle/>
          <a:p>
            <a:pPr marL="0" indent="0">
              <a:buNone/>
            </a:pPr>
            <a:r>
              <a:rPr lang="en-US" sz="1000" dirty="0"/>
              <a:t>CQRS Pattern – Read &amp; Write Implementations:</a:t>
            </a:r>
          </a:p>
          <a:p>
            <a:pPr marL="0" indent="0">
              <a:buNone/>
            </a:pPr>
            <a:r>
              <a:rPr lang="en-US" sz="1000" dirty="0"/>
              <a:t>Once we have separated command and query interfaces, Lets implement the operations.</a:t>
            </a:r>
          </a:p>
          <a:p>
            <a:r>
              <a:rPr lang="en-US" sz="1000" dirty="0"/>
              <a:t>Order Command Service</a:t>
            </a:r>
          </a:p>
          <a:p>
            <a:pPr marL="0" indent="0">
              <a:buNone/>
            </a:pPr>
            <a:r>
              <a:rPr lang="en-US" sz="1000" dirty="0"/>
              <a:t>	This is simple insert into the </a:t>
            </a:r>
            <a:r>
              <a:rPr lang="en-US" sz="1000" dirty="0" err="1"/>
              <a:t>purchase_order</a:t>
            </a:r>
            <a:r>
              <a:rPr lang="en-US" sz="1000" dirty="0"/>
              <a:t> table with its business logic which modifies the data – it does not return anything.</a:t>
            </a:r>
          </a:p>
          <a:p>
            <a:r>
              <a:rPr lang="en-US" sz="800" dirty="0"/>
              <a:t>Order Query Service</a:t>
            </a:r>
          </a:p>
          <a:p>
            <a:pPr marL="800100" lvl="2" indent="0">
              <a:buNone/>
            </a:pPr>
            <a:r>
              <a:rPr lang="en-IN" sz="800" dirty="0"/>
              <a:t>@Service</a:t>
            </a:r>
          </a:p>
          <a:p>
            <a:pPr marL="800100" lvl="2" indent="0">
              <a:buNone/>
            </a:pPr>
            <a:r>
              <a:rPr lang="en-IN" sz="800" dirty="0"/>
              <a:t>public class </a:t>
            </a:r>
            <a:r>
              <a:rPr lang="en-IN" sz="800" dirty="0" err="1"/>
              <a:t>OrderQueryServiceImpl</a:t>
            </a:r>
            <a:r>
              <a:rPr lang="en-IN" sz="800" dirty="0"/>
              <a:t> implements </a:t>
            </a:r>
            <a:r>
              <a:rPr lang="en-IN" sz="800" dirty="0" err="1"/>
              <a:t>OrderQueryService</a:t>
            </a:r>
            <a:r>
              <a:rPr lang="en-IN" sz="800" dirty="0"/>
              <a:t> {</a:t>
            </a:r>
          </a:p>
          <a:p>
            <a:pPr marL="800100" lvl="2" indent="0">
              <a:buNone/>
            </a:pPr>
            <a:endParaRPr lang="en-IN" sz="800" dirty="0"/>
          </a:p>
          <a:p>
            <a:pPr marL="800100" lvl="2" indent="0">
              <a:buNone/>
            </a:pPr>
            <a:r>
              <a:rPr lang="en-IN" sz="800" dirty="0"/>
              <a:t>    @Autowired</a:t>
            </a:r>
          </a:p>
          <a:p>
            <a:pPr marL="800100" lvl="2" indent="0">
              <a:buNone/>
            </a:pPr>
            <a:r>
              <a:rPr lang="en-IN" sz="800" dirty="0"/>
              <a:t>    private </a:t>
            </a:r>
            <a:r>
              <a:rPr lang="en-IN" sz="800" dirty="0" err="1"/>
              <a:t>PurchaseOrderSummaryRepository</a:t>
            </a:r>
            <a:r>
              <a:rPr lang="en-IN" sz="800" dirty="0"/>
              <a:t> </a:t>
            </a:r>
            <a:r>
              <a:rPr lang="en-IN" sz="800" dirty="0" err="1"/>
              <a:t>purchaseOrderSummaryRepository</a:t>
            </a:r>
            <a:r>
              <a:rPr lang="en-IN" sz="800" dirty="0"/>
              <a:t>;</a:t>
            </a:r>
          </a:p>
          <a:p>
            <a:pPr marL="800100" lvl="2" indent="0">
              <a:buNone/>
            </a:pPr>
            <a:endParaRPr lang="en-IN" sz="800" dirty="0"/>
          </a:p>
          <a:p>
            <a:pPr marL="800100" lvl="2" indent="0">
              <a:buNone/>
            </a:pPr>
            <a:r>
              <a:rPr lang="en-IN" sz="800" dirty="0"/>
              <a:t>    @Override</a:t>
            </a:r>
          </a:p>
          <a:p>
            <a:pPr marL="800100" lvl="2" indent="0">
              <a:buNone/>
            </a:pPr>
            <a:r>
              <a:rPr lang="en-IN" sz="800" dirty="0"/>
              <a:t>    public List&lt;</a:t>
            </a:r>
            <a:r>
              <a:rPr lang="en-IN" sz="800" dirty="0" err="1"/>
              <a:t>PurchaseOrderSummaryDto</a:t>
            </a:r>
            <a:r>
              <a:rPr lang="en-IN" sz="800" dirty="0"/>
              <a:t>&gt; </a:t>
            </a:r>
            <a:r>
              <a:rPr lang="en-IN" sz="800" dirty="0" err="1"/>
              <a:t>getSaleSummaryGroupByState</a:t>
            </a:r>
            <a:r>
              <a:rPr lang="en-IN" sz="800" dirty="0"/>
              <a:t>() {</a:t>
            </a:r>
          </a:p>
          <a:p>
            <a:pPr marL="800100" lvl="2" indent="0">
              <a:buNone/>
            </a:pPr>
            <a:r>
              <a:rPr lang="en-IN" sz="800" dirty="0"/>
              <a:t>        return </a:t>
            </a:r>
            <a:r>
              <a:rPr lang="en-IN" sz="800" dirty="0" err="1"/>
              <a:t>this.purchaseOrderSummaryRepository.findAll</a:t>
            </a:r>
            <a:r>
              <a:rPr lang="en-IN" sz="800" dirty="0"/>
              <a:t>()</a:t>
            </a:r>
          </a:p>
          <a:p>
            <a:pPr marL="800100" lvl="2" indent="0">
              <a:buNone/>
            </a:pPr>
            <a:r>
              <a:rPr lang="en-IN" sz="800" dirty="0"/>
              <a:t>                .stream()</a:t>
            </a:r>
          </a:p>
          <a:p>
            <a:pPr marL="800100" lvl="2" indent="0">
              <a:buNone/>
            </a:pPr>
            <a:r>
              <a:rPr lang="en-IN" sz="800" dirty="0"/>
              <a:t>                .map(this::</a:t>
            </a:r>
            <a:r>
              <a:rPr lang="en-IN" sz="800" dirty="0" err="1"/>
              <a:t>entityToDto</a:t>
            </a:r>
            <a:r>
              <a:rPr lang="en-IN" sz="800" dirty="0"/>
              <a:t>)</a:t>
            </a:r>
          </a:p>
          <a:p>
            <a:pPr marL="800100" lvl="2" indent="0">
              <a:buNone/>
            </a:pPr>
            <a:r>
              <a:rPr lang="en-IN" sz="800" dirty="0"/>
              <a:t>                .collect(</a:t>
            </a:r>
            <a:r>
              <a:rPr lang="en-IN" sz="800" dirty="0" err="1"/>
              <a:t>Collectors.toList</a:t>
            </a:r>
            <a:r>
              <a:rPr lang="en-IN" sz="800" dirty="0"/>
              <a:t>());</a:t>
            </a:r>
          </a:p>
          <a:p>
            <a:pPr marL="800100" lvl="2" indent="0">
              <a:buNone/>
            </a:pPr>
            <a:r>
              <a:rPr lang="en-IN" sz="800" dirty="0"/>
              <a:t>    }</a:t>
            </a:r>
          </a:p>
          <a:p>
            <a:pPr marL="800100" lvl="2" indent="0">
              <a:buNone/>
            </a:pPr>
            <a:endParaRPr lang="en-IN" sz="800" dirty="0"/>
          </a:p>
          <a:p>
            <a:pPr marL="800100" lvl="2" indent="0">
              <a:buNone/>
            </a:pPr>
            <a:r>
              <a:rPr lang="en-IN" sz="800" dirty="0"/>
              <a:t>    @Override</a:t>
            </a:r>
          </a:p>
          <a:p>
            <a:pPr marL="800100" lvl="2" indent="0">
              <a:buNone/>
            </a:pPr>
            <a:r>
              <a:rPr lang="en-IN" sz="800" dirty="0"/>
              <a:t>    public </a:t>
            </a:r>
            <a:r>
              <a:rPr lang="en-IN" sz="800" dirty="0" err="1"/>
              <a:t>PurchaseOrderSummaryDto</a:t>
            </a:r>
            <a:r>
              <a:rPr lang="en-IN" sz="800" dirty="0"/>
              <a:t> </a:t>
            </a:r>
            <a:r>
              <a:rPr lang="en-IN" sz="800" dirty="0" err="1"/>
              <a:t>getSaleSummaryByState</a:t>
            </a:r>
            <a:r>
              <a:rPr lang="en-IN" sz="800" dirty="0"/>
              <a:t>(String state) {</a:t>
            </a:r>
          </a:p>
          <a:p>
            <a:pPr marL="800100" lvl="2" indent="0">
              <a:buNone/>
            </a:pPr>
            <a:r>
              <a:rPr lang="en-IN" sz="800" dirty="0"/>
              <a:t>        return </a:t>
            </a:r>
            <a:r>
              <a:rPr lang="en-IN" sz="800" dirty="0" err="1"/>
              <a:t>this.purchaseOrderSummaryRepository.findByState</a:t>
            </a:r>
            <a:r>
              <a:rPr lang="en-IN" sz="800" dirty="0"/>
              <a:t>(state)</a:t>
            </a:r>
          </a:p>
          <a:p>
            <a:pPr marL="800100" lvl="2" indent="0">
              <a:buNone/>
            </a:pPr>
            <a:r>
              <a:rPr lang="en-IN" sz="800" dirty="0"/>
              <a:t>                        .map(this::</a:t>
            </a:r>
            <a:r>
              <a:rPr lang="en-IN" sz="800" dirty="0" err="1"/>
              <a:t>entityToDto</a:t>
            </a:r>
            <a:r>
              <a:rPr lang="en-IN" sz="800" dirty="0"/>
              <a:t>)</a:t>
            </a:r>
          </a:p>
          <a:p>
            <a:pPr marL="800100" lvl="2" indent="0">
              <a:buNone/>
            </a:pPr>
            <a:r>
              <a:rPr lang="en-IN" sz="800" dirty="0"/>
              <a:t>                        .</a:t>
            </a:r>
            <a:r>
              <a:rPr lang="en-IN" sz="800" dirty="0" err="1"/>
              <a:t>orElseGet</a:t>
            </a:r>
            <a:r>
              <a:rPr lang="en-IN" sz="800" dirty="0"/>
              <a:t>(() -&gt; new </a:t>
            </a:r>
            <a:r>
              <a:rPr lang="en-IN" sz="800" dirty="0" err="1"/>
              <a:t>PurchaseOrderSummaryDto</a:t>
            </a:r>
            <a:r>
              <a:rPr lang="en-IN" sz="800" dirty="0"/>
              <a:t>(state, 0));</a:t>
            </a:r>
          </a:p>
          <a:p>
            <a:pPr marL="800100" lvl="2" indent="0">
              <a:buNone/>
            </a:pPr>
            <a:r>
              <a:rPr lang="en-IN" sz="800" dirty="0"/>
              <a:t>    }</a:t>
            </a:r>
          </a:p>
          <a:p>
            <a:pPr marL="800100" lvl="2" indent="0">
              <a:buNone/>
            </a:pPr>
            <a:endParaRPr lang="en-IN" sz="800" dirty="0"/>
          </a:p>
          <a:p>
            <a:pPr marL="800100" lvl="2" indent="0">
              <a:buNone/>
            </a:pPr>
            <a:r>
              <a:rPr lang="en-IN" sz="800" dirty="0"/>
              <a:t>    @Override</a:t>
            </a:r>
          </a:p>
          <a:p>
            <a:pPr marL="800100" lvl="2" indent="0">
              <a:buNone/>
            </a:pPr>
            <a:r>
              <a:rPr lang="en-IN" sz="800" dirty="0"/>
              <a:t>    public double </a:t>
            </a:r>
            <a:r>
              <a:rPr lang="en-IN" sz="800" dirty="0" err="1"/>
              <a:t>getTotalSale</a:t>
            </a:r>
            <a:r>
              <a:rPr lang="en-IN" sz="800" dirty="0"/>
              <a:t>() {</a:t>
            </a:r>
          </a:p>
          <a:p>
            <a:pPr marL="800100" lvl="2" indent="0">
              <a:buNone/>
            </a:pPr>
            <a:r>
              <a:rPr lang="en-IN" sz="800" dirty="0"/>
              <a:t>        return </a:t>
            </a:r>
            <a:r>
              <a:rPr lang="en-IN" sz="800" dirty="0" err="1"/>
              <a:t>this.purchaseOrderSummaryRepository.findAll</a:t>
            </a:r>
            <a:r>
              <a:rPr lang="en-IN" sz="800" dirty="0"/>
              <a:t>()</a:t>
            </a:r>
          </a:p>
          <a:p>
            <a:pPr marL="800100" lvl="2" indent="0">
              <a:buNone/>
            </a:pPr>
            <a:r>
              <a:rPr lang="en-IN" sz="800" dirty="0"/>
              <a:t>                        .stream()</a:t>
            </a:r>
          </a:p>
          <a:p>
            <a:pPr marL="800100" lvl="2" indent="0">
              <a:buNone/>
            </a:pPr>
            <a:r>
              <a:rPr lang="en-IN" sz="800" dirty="0"/>
              <a:t>                        .</a:t>
            </a:r>
            <a:r>
              <a:rPr lang="en-IN" sz="800" dirty="0" err="1"/>
              <a:t>mapToDouble</a:t>
            </a:r>
            <a:r>
              <a:rPr lang="en-IN" sz="800" dirty="0"/>
              <a:t>(</a:t>
            </a:r>
            <a:r>
              <a:rPr lang="en-IN" sz="800" dirty="0" err="1"/>
              <a:t>PurchaseOrderSummary</a:t>
            </a:r>
            <a:r>
              <a:rPr lang="en-IN" sz="800" dirty="0"/>
              <a:t>::</a:t>
            </a:r>
            <a:r>
              <a:rPr lang="en-IN" sz="800" dirty="0" err="1"/>
              <a:t>getTotalSale</a:t>
            </a:r>
            <a:r>
              <a:rPr lang="en-IN" sz="800" dirty="0"/>
              <a:t>)</a:t>
            </a:r>
          </a:p>
          <a:p>
            <a:pPr marL="800100" lvl="2" indent="0">
              <a:buNone/>
            </a:pPr>
            <a:r>
              <a:rPr lang="en-IN" sz="800" dirty="0"/>
              <a:t>                        .sum();</a:t>
            </a:r>
          </a:p>
          <a:p>
            <a:pPr marL="800100" lvl="2" indent="0">
              <a:buNone/>
            </a:pPr>
            <a:r>
              <a:rPr lang="en-IN" sz="800" dirty="0"/>
              <a:t>    }</a:t>
            </a:r>
          </a:p>
          <a:p>
            <a:pPr marL="800100" lvl="2" indent="0">
              <a:buNone/>
            </a:pPr>
            <a:endParaRPr lang="en-IN" sz="800" dirty="0"/>
          </a:p>
          <a:p>
            <a:pPr marL="800100" lvl="2" indent="0">
              <a:buNone/>
            </a:pPr>
            <a:r>
              <a:rPr lang="en-IN" sz="800" dirty="0"/>
              <a:t>    private </a:t>
            </a:r>
            <a:r>
              <a:rPr lang="en-IN" sz="800" dirty="0" err="1"/>
              <a:t>PurchaseOrderSummaryDto</a:t>
            </a:r>
            <a:r>
              <a:rPr lang="en-IN" sz="800" dirty="0"/>
              <a:t> </a:t>
            </a:r>
            <a:r>
              <a:rPr lang="en-IN" sz="800" dirty="0" err="1"/>
              <a:t>entityToDto</a:t>
            </a:r>
            <a:r>
              <a:rPr lang="en-IN" sz="800" dirty="0"/>
              <a:t>(</a:t>
            </a:r>
            <a:r>
              <a:rPr lang="en-IN" sz="800" dirty="0" err="1"/>
              <a:t>PurchaseOrderSummary</a:t>
            </a:r>
            <a:r>
              <a:rPr lang="en-IN" sz="800" dirty="0"/>
              <a:t> </a:t>
            </a:r>
            <a:r>
              <a:rPr lang="en-IN" sz="800" dirty="0" err="1"/>
              <a:t>purchaseOrderSummary</a:t>
            </a:r>
            <a:r>
              <a:rPr lang="en-IN" sz="800" dirty="0"/>
              <a:t>){</a:t>
            </a:r>
          </a:p>
          <a:p>
            <a:pPr marL="800100" lvl="2" indent="0">
              <a:buNone/>
            </a:pPr>
            <a:r>
              <a:rPr lang="en-IN" sz="800" dirty="0"/>
              <a:t>        </a:t>
            </a:r>
            <a:r>
              <a:rPr lang="en-IN" sz="800" dirty="0" err="1"/>
              <a:t>PurchaseOrderSummaryDto</a:t>
            </a:r>
            <a:r>
              <a:rPr lang="en-IN" sz="800" dirty="0"/>
              <a:t> </a:t>
            </a:r>
            <a:r>
              <a:rPr lang="en-IN" sz="800" dirty="0" err="1"/>
              <a:t>dto</a:t>
            </a:r>
            <a:r>
              <a:rPr lang="en-IN" sz="800" dirty="0"/>
              <a:t> = new </a:t>
            </a:r>
            <a:r>
              <a:rPr lang="en-IN" sz="800" dirty="0" err="1"/>
              <a:t>PurchaseOrderSummaryDto</a:t>
            </a:r>
            <a:r>
              <a:rPr lang="en-IN" sz="800" dirty="0"/>
              <a:t>();</a:t>
            </a:r>
          </a:p>
          <a:p>
            <a:pPr marL="800100" lvl="2" indent="0">
              <a:buNone/>
            </a:pPr>
            <a:r>
              <a:rPr lang="en-IN" sz="800" dirty="0"/>
              <a:t>        </a:t>
            </a:r>
            <a:r>
              <a:rPr lang="en-IN" sz="800" dirty="0" err="1"/>
              <a:t>dto.setState</a:t>
            </a:r>
            <a:r>
              <a:rPr lang="en-IN" sz="800" dirty="0"/>
              <a:t>(</a:t>
            </a:r>
            <a:r>
              <a:rPr lang="en-IN" sz="800" dirty="0" err="1"/>
              <a:t>purchaseOrderSummary.getState</a:t>
            </a:r>
            <a:r>
              <a:rPr lang="en-IN" sz="800" dirty="0"/>
              <a:t>());</a:t>
            </a:r>
          </a:p>
          <a:p>
            <a:pPr marL="800100" lvl="2" indent="0">
              <a:buNone/>
            </a:pPr>
            <a:r>
              <a:rPr lang="en-IN" sz="800" dirty="0"/>
              <a:t>        </a:t>
            </a:r>
            <a:r>
              <a:rPr lang="en-IN" sz="800" dirty="0" err="1"/>
              <a:t>dto.setTotalSale</a:t>
            </a:r>
            <a:r>
              <a:rPr lang="en-IN" sz="800" dirty="0"/>
              <a:t>(</a:t>
            </a:r>
            <a:r>
              <a:rPr lang="en-IN" sz="800" dirty="0" err="1"/>
              <a:t>purchaseOrderSummary.getTotalSale</a:t>
            </a:r>
            <a:r>
              <a:rPr lang="en-IN" sz="800" dirty="0"/>
              <a:t>());</a:t>
            </a:r>
          </a:p>
          <a:p>
            <a:pPr marL="800100" lvl="2" indent="0">
              <a:buNone/>
            </a:pPr>
            <a:r>
              <a:rPr lang="en-IN" sz="800" dirty="0"/>
              <a:t>        return </a:t>
            </a:r>
            <a:r>
              <a:rPr lang="en-IN" sz="800" dirty="0" err="1"/>
              <a:t>dto</a:t>
            </a:r>
            <a:r>
              <a:rPr lang="en-IN" sz="800" dirty="0"/>
              <a:t>;</a:t>
            </a:r>
          </a:p>
          <a:p>
            <a:pPr marL="800100" lvl="2" indent="0">
              <a:buNone/>
            </a:pPr>
            <a:r>
              <a:rPr lang="en-IN" sz="800" dirty="0"/>
              <a:t>    }</a:t>
            </a:r>
          </a:p>
          <a:p>
            <a:pPr marL="800100" lvl="2" indent="0">
              <a:buNone/>
            </a:pPr>
            <a:r>
              <a:rPr lang="en-IN" sz="800" dirty="0"/>
              <a:t>}</a:t>
            </a:r>
          </a:p>
        </p:txBody>
      </p:sp>
    </p:spTree>
    <p:extLst>
      <p:ext uri="{BB962C8B-B14F-4D97-AF65-F5344CB8AC3E}">
        <p14:creationId xmlns:p14="http://schemas.microsoft.com/office/powerpoint/2010/main" val="3697704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D880-4B23-C3E0-83C9-C3D573C02D49}"/>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00137379-ED12-3CE9-FCA6-C3BF91EFB791}"/>
              </a:ext>
            </a:extLst>
          </p:cNvPr>
          <p:cNvSpPr>
            <a:spLocks noGrp="1"/>
          </p:cNvSpPr>
          <p:nvPr>
            <p:ph idx="1"/>
          </p:nvPr>
        </p:nvSpPr>
        <p:spPr>
          <a:xfrm>
            <a:off x="673447" y="1777594"/>
            <a:ext cx="8229212" cy="4454932"/>
          </a:xfrm>
        </p:spPr>
        <p:txBody>
          <a:bodyPr>
            <a:normAutofit/>
          </a:bodyPr>
          <a:lstStyle/>
          <a:p>
            <a:r>
              <a:rPr lang="en-US" sz="1600" dirty="0"/>
              <a:t>Command vs Query –  Controllers:</a:t>
            </a:r>
          </a:p>
          <a:p>
            <a:pPr marL="0" indent="0">
              <a:buNone/>
            </a:pPr>
            <a:r>
              <a:rPr lang="en-US" sz="1600" dirty="0"/>
              <a:t>Overall the project structure looks like this. </a:t>
            </a:r>
          </a:p>
          <a:p>
            <a:pPr marL="0" indent="0">
              <a:buNone/>
            </a:pPr>
            <a:r>
              <a:rPr lang="en-US" sz="1600" dirty="0"/>
              <a:t>If you take a closer look at this, You could notice that I have 2 different controllers for Order Service. </a:t>
            </a:r>
          </a:p>
          <a:p>
            <a:pPr marL="0" indent="0">
              <a:buNone/>
            </a:pPr>
            <a:endParaRPr lang="en-US" sz="1600" dirty="0"/>
          </a:p>
          <a:p>
            <a:pPr marL="0" indent="0">
              <a:buNone/>
            </a:pPr>
            <a:r>
              <a:rPr lang="en-US" sz="1600" dirty="0"/>
              <a:t>See Project Structure</a:t>
            </a:r>
          </a:p>
          <a:p>
            <a:pPr marL="0" indent="0">
              <a:buNone/>
            </a:pPr>
            <a:r>
              <a:rPr lang="en-US" sz="1600" b="0" i="0" dirty="0">
                <a:solidFill>
                  <a:srgbClr val="212121"/>
                </a:solidFill>
                <a:effectLst/>
              </a:rPr>
              <a:t>We have dedicated controllers for </a:t>
            </a:r>
            <a:r>
              <a:rPr lang="en-US" sz="1600" b="1" i="1" dirty="0">
                <a:solidFill>
                  <a:srgbClr val="212121"/>
                </a:solidFill>
                <a:effectLst/>
              </a:rPr>
              <a:t>Query</a:t>
            </a:r>
            <a:r>
              <a:rPr lang="en-US" sz="1600" b="0" i="0" dirty="0">
                <a:solidFill>
                  <a:srgbClr val="212121"/>
                </a:solidFill>
                <a:effectLst/>
              </a:rPr>
              <a:t> (READ) and</a:t>
            </a:r>
          </a:p>
          <a:p>
            <a:pPr marL="0" indent="0">
              <a:buNone/>
            </a:pPr>
            <a:r>
              <a:rPr lang="en-US" sz="1600" b="0" i="0" dirty="0">
                <a:solidFill>
                  <a:srgbClr val="212121"/>
                </a:solidFill>
                <a:effectLst/>
              </a:rPr>
              <a:t> </a:t>
            </a:r>
            <a:r>
              <a:rPr lang="en-US" sz="1600" b="1" i="1" dirty="0">
                <a:solidFill>
                  <a:srgbClr val="212121"/>
                </a:solidFill>
                <a:effectLst/>
              </a:rPr>
              <a:t>Command</a:t>
            </a:r>
            <a:r>
              <a:rPr lang="en-US" sz="1600" b="0" i="0" dirty="0">
                <a:solidFill>
                  <a:srgbClr val="212121"/>
                </a:solidFill>
                <a:effectLst/>
              </a:rPr>
              <a:t> (WRITE). </a:t>
            </a:r>
          </a:p>
          <a:p>
            <a:pPr marL="0" indent="0">
              <a:buNone/>
            </a:pPr>
            <a:endParaRPr lang="en-US" sz="1600" dirty="0">
              <a:solidFill>
                <a:srgbClr val="212121"/>
              </a:solidFill>
            </a:endParaRPr>
          </a:p>
          <a:p>
            <a:pPr marL="0" indent="0">
              <a:buNone/>
            </a:pPr>
            <a:r>
              <a:rPr lang="en-US" sz="1600" b="0" i="0" dirty="0">
                <a:solidFill>
                  <a:srgbClr val="212121"/>
                </a:solidFill>
                <a:effectLst/>
              </a:rPr>
              <a:t>We can even control if the app should work in </a:t>
            </a:r>
          </a:p>
          <a:p>
            <a:pPr marL="0" indent="0">
              <a:buNone/>
            </a:pPr>
            <a:r>
              <a:rPr lang="en-US" sz="1600" b="0" i="0" dirty="0">
                <a:solidFill>
                  <a:srgbClr val="212121"/>
                </a:solidFill>
                <a:effectLst/>
              </a:rPr>
              <a:t>READ mode or WRITE mode based on a property value.</a:t>
            </a:r>
          </a:p>
          <a:p>
            <a:pPr marL="0" indent="0">
              <a:buNone/>
            </a:pPr>
            <a:endParaRPr lang="en-IN" sz="1600" dirty="0"/>
          </a:p>
        </p:txBody>
      </p:sp>
      <p:pic>
        <p:nvPicPr>
          <p:cNvPr id="5122" name="Picture 2" descr="cqrs pattern">
            <a:extLst>
              <a:ext uri="{FF2B5EF4-FFF2-40B4-BE49-F238E27FC236}">
                <a16:creationId xmlns:a16="http://schemas.microsoft.com/office/drawing/2014/main" id="{FD9BF853-C65C-E800-BC9B-B7D0DF8CE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216" y="2671165"/>
            <a:ext cx="3240583" cy="4156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008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22CD-06EE-AC14-7257-E2F982A5C6D9}"/>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50C789E6-79D5-7DDD-D464-62BB04AACEAE}"/>
              </a:ext>
            </a:extLst>
          </p:cNvPr>
          <p:cNvSpPr>
            <a:spLocks noGrp="1"/>
          </p:cNvSpPr>
          <p:nvPr>
            <p:ph idx="1"/>
          </p:nvPr>
        </p:nvSpPr>
        <p:spPr/>
        <p:txBody>
          <a:bodyPr>
            <a:normAutofit fontScale="77500" lnSpcReduction="20000"/>
          </a:bodyPr>
          <a:lstStyle/>
          <a:p>
            <a:r>
              <a:rPr lang="en-IN" b="1" i="0" dirty="0">
                <a:solidFill>
                  <a:srgbClr val="3A3A3A"/>
                </a:solidFill>
                <a:effectLst/>
                <a:latin typeface="Catamaran-SemiBold"/>
              </a:rPr>
              <a:t>CQRS Pattern – Scaling:</a:t>
            </a:r>
            <a:endParaRPr lang="en-IN" b="0" i="0" dirty="0">
              <a:solidFill>
                <a:srgbClr val="3A3A3A"/>
              </a:solidFill>
              <a:effectLst/>
              <a:latin typeface="Catamaran-Regular"/>
            </a:endParaRPr>
          </a:p>
          <a:p>
            <a:pPr lvl="1">
              <a:buFont typeface="Arial" panose="020B0604020202020204" pitchFamily="34" charset="0"/>
              <a:buChar char="•"/>
            </a:pPr>
            <a:r>
              <a:rPr lang="en-US" dirty="0"/>
              <a:t>Now we have successfully split the READ and WRITE models. </a:t>
            </a:r>
          </a:p>
          <a:p>
            <a:pPr lvl="1">
              <a:buFont typeface="Arial" panose="020B0604020202020204" pitchFamily="34" charset="0"/>
              <a:buChar char="•"/>
            </a:pPr>
            <a:r>
              <a:rPr lang="en-US" dirty="0"/>
              <a:t>Now we need the ability to scale our system independently. Lets see how we can achieve that.</a:t>
            </a:r>
          </a:p>
          <a:p>
            <a:pPr lvl="1">
              <a:buFont typeface="Arial" panose="020B0604020202020204" pitchFamily="34" charset="0"/>
              <a:buChar char="•"/>
            </a:pPr>
            <a:r>
              <a:rPr lang="en-US" dirty="0"/>
              <a:t>Creating Spring Bean At Run Time:</a:t>
            </a:r>
          </a:p>
          <a:p>
            <a:pPr lvl="1">
              <a:buFont typeface="Arial" panose="020B0604020202020204" pitchFamily="34" charset="0"/>
              <a:buChar char="•"/>
            </a:pPr>
            <a:r>
              <a:rPr lang="en-US" dirty="0"/>
              <a:t>On the Query and Command controllers, I have added a condition for Spring Boot whether to create this controller or not. That is, below annotation will help creating the controller only if the </a:t>
            </a:r>
            <a:r>
              <a:rPr lang="en-US" dirty="0" err="1"/>
              <a:t>app.write.enabled</a:t>
            </a:r>
            <a:r>
              <a:rPr lang="en-US" dirty="0"/>
              <a:t> is set to true. </a:t>
            </a:r>
          </a:p>
          <a:p>
            <a:pPr lvl="2"/>
            <a:r>
              <a:rPr lang="en-US" dirty="0"/>
              <a:t>Otherwise It would not create this controller bean.</a:t>
            </a:r>
          </a:p>
          <a:p>
            <a:pPr marL="1371600" lvl="3" indent="0">
              <a:buNone/>
            </a:pPr>
            <a:r>
              <a:rPr lang="en-US" dirty="0"/>
              <a:t>//for WRITE controller</a:t>
            </a:r>
          </a:p>
          <a:p>
            <a:pPr marL="1371600" lvl="3" indent="0">
              <a:buNone/>
            </a:pPr>
            <a:r>
              <a:rPr lang="en-US" dirty="0"/>
              <a:t>@ConditionalOnProperty(name = "</a:t>
            </a:r>
            <a:r>
              <a:rPr lang="en-US" dirty="0" err="1"/>
              <a:t>app.write.enabled</a:t>
            </a:r>
            <a:r>
              <a:rPr lang="en-US" dirty="0"/>
              <a:t>", </a:t>
            </a:r>
            <a:r>
              <a:rPr lang="en-US" dirty="0" err="1"/>
              <a:t>havingValue</a:t>
            </a:r>
            <a:r>
              <a:rPr lang="en-US" dirty="0"/>
              <a:t> = "true")</a:t>
            </a:r>
            <a:endParaRPr lang="en-IN" dirty="0"/>
          </a:p>
          <a:p>
            <a:pPr lvl="2"/>
            <a:r>
              <a:rPr lang="en-US" b="0" i="0" dirty="0">
                <a:solidFill>
                  <a:srgbClr val="212121"/>
                </a:solidFill>
                <a:effectLst/>
                <a:latin typeface="Catamaran-Regular"/>
              </a:rPr>
              <a:t>If the value is set to </a:t>
            </a:r>
            <a:r>
              <a:rPr lang="en-US" b="1" i="0" dirty="0">
                <a:solidFill>
                  <a:srgbClr val="212121"/>
                </a:solidFill>
                <a:effectLst/>
                <a:latin typeface="Catamaran-SemiBold"/>
              </a:rPr>
              <a:t>false</a:t>
            </a:r>
            <a:r>
              <a:rPr lang="en-US" b="0" i="0" dirty="0">
                <a:solidFill>
                  <a:srgbClr val="212121"/>
                </a:solidFill>
                <a:effectLst/>
                <a:latin typeface="Catamaran-Regular"/>
              </a:rPr>
              <a:t>, It will create this controller. </a:t>
            </a:r>
          </a:p>
          <a:p>
            <a:pPr marL="1371600" lvl="3" indent="0">
              <a:buNone/>
            </a:pPr>
            <a:r>
              <a:rPr lang="en-US" b="0" i="0" dirty="0">
                <a:solidFill>
                  <a:srgbClr val="212121"/>
                </a:solidFill>
                <a:effectLst/>
                <a:latin typeface="Catamaran-Regular"/>
              </a:rPr>
              <a:t>//for READ controller</a:t>
            </a:r>
          </a:p>
          <a:p>
            <a:pPr marL="1371600" lvl="3" indent="0">
              <a:buNone/>
            </a:pPr>
            <a:r>
              <a:rPr lang="en-US" b="0" i="0" dirty="0">
                <a:solidFill>
                  <a:srgbClr val="212121"/>
                </a:solidFill>
                <a:effectLst/>
                <a:latin typeface="Catamaran-Regular"/>
              </a:rPr>
              <a:t>@ConditionalOnProperty(name = "</a:t>
            </a:r>
            <a:r>
              <a:rPr lang="en-US" b="0" i="0" dirty="0" err="1">
                <a:solidFill>
                  <a:srgbClr val="212121"/>
                </a:solidFill>
                <a:effectLst/>
                <a:latin typeface="Catamaran-Regular"/>
              </a:rPr>
              <a:t>app.write.enabled</a:t>
            </a:r>
            <a:r>
              <a:rPr lang="en-US" b="0" i="0" dirty="0">
                <a:solidFill>
                  <a:srgbClr val="212121"/>
                </a:solidFill>
                <a:effectLst/>
                <a:latin typeface="Catamaran-Regular"/>
              </a:rPr>
              <a:t>", </a:t>
            </a:r>
            <a:r>
              <a:rPr lang="en-US" b="0" i="0" dirty="0" err="1">
                <a:solidFill>
                  <a:srgbClr val="212121"/>
                </a:solidFill>
                <a:effectLst/>
                <a:latin typeface="Catamaran-Regular"/>
              </a:rPr>
              <a:t>havingValue</a:t>
            </a:r>
            <a:r>
              <a:rPr lang="en-US" b="0" i="0" dirty="0">
                <a:solidFill>
                  <a:srgbClr val="212121"/>
                </a:solidFill>
                <a:effectLst/>
                <a:latin typeface="Catamaran-Regular"/>
              </a:rPr>
              <a:t> = "false")</a:t>
            </a:r>
            <a:endParaRPr lang="en-IN" b="0" i="0" dirty="0">
              <a:solidFill>
                <a:srgbClr val="212121"/>
              </a:solidFill>
              <a:effectLst/>
              <a:latin typeface="Catamaran-Regular"/>
            </a:endParaRPr>
          </a:p>
          <a:p>
            <a:pPr lvl="2"/>
            <a:endParaRPr lang="en-US" dirty="0"/>
          </a:p>
        </p:txBody>
      </p:sp>
    </p:spTree>
    <p:extLst>
      <p:ext uri="{BB962C8B-B14F-4D97-AF65-F5344CB8AC3E}">
        <p14:creationId xmlns:p14="http://schemas.microsoft.com/office/powerpoint/2010/main" val="2377532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B06A-0FE5-919A-C921-2C616ABCC22C}"/>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pic>
        <p:nvPicPr>
          <p:cNvPr id="6146" name="Picture 2">
            <a:extLst>
              <a:ext uri="{FF2B5EF4-FFF2-40B4-BE49-F238E27FC236}">
                <a16:creationId xmlns:a16="http://schemas.microsoft.com/office/drawing/2014/main" id="{A08D4022-4E30-AB82-D38D-CB9CD427AD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26553" y="1600200"/>
            <a:ext cx="6490893"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8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7D42-C530-310C-E027-BCB45A23F467}"/>
              </a:ext>
            </a:extLst>
          </p:cNvPr>
          <p:cNvSpPr>
            <a:spLocks noGrp="1"/>
          </p:cNvSpPr>
          <p:nvPr>
            <p:ph type="title"/>
          </p:nvPr>
        </p:nvSpPr>
        <p:spPr/>
        <p:txBody>
          <a:bodyPr/>
          <a:lstStyle/>
          <a:p>
            <a:r>
              <a:rPr lang="en-US" b="0" i="0" dirty="0">
                <a:solidFill>
                  <a:srgbClr val="3A3A3A"/>
                </a:solidFill>
                <a:effectLst/>
                <a:latin typeface="Catamaran-Regular"/>
              </a:rPr>
              <a:t>CQRS Pattern With Spring Boot</a:t>
            </a:r>
            <a:endParaRPr lang="en-IN" dirty="0"/>
          </a:p>
        </p:txBody>
      </p:sp>
      <p:sp>
        <p:nvSpPr>
          <p:cNvPr id="3" name="Content Placeholder 2">
            <a:extLst>
              <a:ext uri="{FF2B5EF4-FFF2-40B4-BE49-F238E27FC236}">
                <a16:creationId xmlns:a16="http://schemas.microsoft.com/office/drawing/2014/main" id="{A27815E7-6191-B6D9-7875-5F1B936792A8}"/>
              </a:ext>
            </a:extLst>
          </p:cNvPr>
          <p:cNvSpPr>
            <a:spLocks noGrp="1"/>
          </p:cNvSpPr>
          <p:nvPr>
            <p:ph idx="1"/>
          </p:nvPr>
        </p:nvSpPr>
        <p:spPr/>
        <p:txBody>
          <a:bodyPr>
            <a:normAutofit fontScale="92500" lnSpcReduction="20000"/>
          </a:bodyPr>
          <a:lstStyle/>
          <a:p>
            <a:r>
              <a:rPr lang="en-US" sz="1600" b="0" i="0" dirty="0">
                <a:solidFill>
                  <a:srgbClr val="212121"/>
                </a:solidFill>
                <a:effectLst/>
              </a:rPr>
              <a:t>In the previous slide example we had used the same DB. </a:t>
            </a:r>
          </a:p>
          <a:p>
            <a:r>
              <a:rPr lang="en-US" sz="1600" b="0" i="0" dirty="0">
                <a:solidFill>
                  <a:srgbClr val="212121"/>
                </a:solidFill>
                <a:effectLst/>
              </a:rPr>
              <a:t>We can even go one level further by having separating databases for </a:t>
            </a:r>
            <a:r>
              <a:rPr lang="en-US" sz="1600" b="1" i="1" dirty="0">
                <a:solidFill>
                  <a:srgbClr val="212121"/>
                </a:solidFill>
                <a:effectLst/>
              </a:rPr>
              <a:t>READ</a:t>
            </a:r>
            <a:r>
              <a:rPr lang="en-US" sz="1600" b="0" i="0" dirty="0">
                <a:solidFill>
                  <a:srgbClr val="212121"/>
                </a:solidFill>
                <a:effectLst/>
              </a:rPr>
              <a:t> and </a:t>
            </a:r>
            <a:r>
              <a:rPr lang="en-US" sz="1600" b="1" i="1" dirty="0">
                <a:solidFill>
                  <a:srgbClr val="212121"/>
                </a:solidFill>
                <a:effectLst/>
              </a:rPr>
              <a:t>WRITE</a:t>
            </a:r>
            <a:r>
              <a:rPr lang="en-US" sz="1600" b="0" i="0" dirty="0">
                <a:solidFill>
                  <a:srgbClr val="212121"/>
                </a:solidFill>
                <a:effectLst/>
              </a:rPr>
              <a:t> as shown here. </a:t>
            </a:r>
          </a:p>
          <a:p>
            <a:r>
              <a:rPr lang="en-US" sz="1600" b="0" i="0" dirty="0">
                <a:solidFill>
                  <a:srgbClr val="212121"/>
                </a:solidFill>
                <a:effectLst/>
              </a:rPr>
              <a:t>That is, any write operations will push the changes to the read database via </a:t>
            </a:r>
            <a:r>
              <a:rPr lang="en-US" sz="1600" b="0" i="0" dirty="0">
                <a:effectLst/>
              </a:rPr>
              <a:t>event sourcing</a:t>
            </a:r>
          </a:p>
          <a:p>
            <a:r>
              <a:rPr lang="en-US" sz="1600" b="1" dirty="0"/>
              <a:t>CQRS Pattern </a:t>
            </a:r>
            <a:r>
              <a:rPr lang="en-US" sz="1600" dirty="0"/>
              <a:t>brings additional benefits like using different DBs for the same application with well optimized data schema.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However do note that data will be eventually consistent in this approach! As we can run multiple instances of read nodes with its own DB, we can even place them in different regions to provide user experience with minimal latency.</a:t>
            </a:r>
            <a:endParaRPr lang="en-IN" sz="1600" dirty="0"/>
          </a:p>
        </p:txBody>
      </p:sp>
      <p:pic>
        <p:nvPicPr>
          <p:cNvPr id="7170" name="Picture 2" descr="cqrs pattern">
            <a:extLst>
              <a:ext uri="{FF2B5EF4-FFF2-40B4-BE49-F238E27FC236}">
                <a16:creationId xmlns:a16="http://schemas.microsoft.com/office/drawing/2014/main" id="{97BCBCF2-6A95-030B-6B27-2361792A06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2776661"/>
            <a:ext cx="2677445" cy="2596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741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Saga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When each service has its own database and a business transaction spans multiple services, how do we ensure data consistency across services? For example, for an e-commerce application where customers have a credit limit, the application must ensure that a new order will not exceed the customer’s credit limit. Since Orders and Customers are in different databases, the application cannot simply use a local ACID transaction.</a:t>
            </a:r>
          </a:p>
          <a:p>
            <a:pPr>
              <a:buNone/>
            </a:pPr>
            <a:r>
              <a:rPr lang="en-US" b="1" dirty="0"/>
              <a:t>Solution</a:t>
            </a:r>
          </a:p>
          <a:p>
            <a:r>
              <a:rPr lang="en-US" dirty="0"/>
              <a:t>A Saga represents a high-level business process that consists of several sub requests, which each update data within a single service. Each request has a compensating request that is executed when the request fails. It can be implemented in two ways:</a:t>
            </a:r>
          </a:p>
          <a:p>
            <a:r>
              <a:rPr lang="en-US" dirty="0"/>
              <a:t>Choreography — When there is no central coordination, each service produces and listens to another service’s events and decides if an action should be taken or not.</a:t>
            </a:r>
          </a:p>
          <a:p>
            <a:r>
              <a:rPr lang="en-US" dirty="0"/>
              <a:t>Orchestration — An orchestrator (object) takes responsibility for a saga’s decision making and sequencing business logic.</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FF1F-D64A-67C1-4E42-0E1EF4B5FB1C}"/>
              </a:ext>
            </a:extLst>
          </p:cNvPr>
          <p:cNvSpPr>
            <a:spLocks noGrp="1"/>
          </p:cNvSpPr>
          <p:nvPr>
            <p:ph type="title"/>
          </p:nvPr>
        </p:nvSpPr>
        <p:spPr/>
        <p:txBody>
          <a:bodyPr/>
          <a:lstStyle/>
          <a:p>
            <a:r>
              <a:rPr lang="en-IN" dirty="0"/>
              <a:t>Saga Pattern</a:t>
            </a:r>
          </a:p>
        </p:txBody>
      </p:sp>
      <p:pic>
        <p:nvPicPr>
          <p:cNvPr id="4" name="Content Placeholder 3">
            <a:extLst>
              <a:ext uri="{FF2B5EF4-FFF2-40B4-BE49-F238E27FC236}">
                <a16:creationId xmlns:a16="http://schemas.microsoft.com/office/drawing/2014/main" id="{2F8F13D8-E39D-AC63-A988-4C4E0936313F}"/>
              </a:ext>
            </a:extLst>
          </p:cNvPr>
          <p:cNvPicPr>
            <a:picLocks noGrp="1" noChangeAspect="1"/>
          </p:cNvPicPr>
          <p:nvPr>
            <p:ph idx="1"/>
          </p:nvPr>
        </p:nvPicPr>
        <p:blipFill>
          <a:blip r:embed="rId3"/>
          <a:stretch>
            <a:fillRect/>
          </a:stretch>
        </p:blipFill>
        <p:spPr>
          <a:xfrm>
            <a:off x="628650" y="1556792"/>
            <a:ext cx="8319436" cy="3456384"/>
          </a:xfrm>
          <a:prstGeom prst="rect">
            <a:avLst/>
          </a:prstGeom>
        </p:spPr>
      </p:pic>
    </p:spTree>
    <p:extLst>
      <p:ext uri="{BB962C8B-B14F-4D97-AF65-F5344CB8AC3E}">
        <p14:creationId xmlns:p14="http://schemas.microsoft.com/office/powerpoint/2010/main" val="1313911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Two Phase </a:t>
            </a:r>
            <a:r>
              <a:rPr lang="en-US" sz="1600" dirty="0" err="1"/>
              <a:t>Commiting</a:t>
            </a:r>
            <a:r>
              <a:rPr lang="en-US" sz="1600" dirty="0"/>
              <a:t> Protocol (2PC)</a:t>
            </a:r>
          </a:p>
          <a:p>
            <a:pPr lvl="1">
              <a:buFont typeface="Arial" panose="020B0604020202020204" pitchFamily="34" charset="0"/>
              <a:buChar char="•"/>
            </a:pPr>
            <a:r>
              <a:rPr lang="en-US" sz="1600" dirty="0"/>
              <a:t>2PC is a popular method for implementing distributed transactions. </a:t>
            </a:r>
          </a:p>
          <a:p>
            <a:pPr lvl="1">
              <a:buFont typeface="Arial" panose="020B0604020202020204" pitchFamily="34" charset="0"/>
              <a:buChar char="•"/>
            </a:pPr>
            <a:r>
              <a:rPr lang="en-US" sz="1600" dirty="0"/>
              <a:t>There is a coordinator component that is in charge of controlling the transaction and containing the transaction logic. </a:t>
            </a:r>
          </a:p>
          <a:p>
            <a:pPr lvl="1">
              <a:buFont typeface="Arial" panose="020B0604020202020204" pitchFamily="34" charset="0"/>
              <a:buChar char="•"/>
            </a:pPr>
            <a:r>
              <a:rPr lang="en-US" sz="1600" dirty="0"/>
              <a:t>The participating nodes, which perform their local transactions, are the other component.</a:t>
            </a:r>
          </a:p>
          <a:p>
            <a:pPr marL="457200" lvl="1" indent="0">
              <a:buNone/>
            </a:pPr>
            <a:endParaRPr lang="en-IN" sz="1600" dirty="0"/>
          </a:p>
        </p:txBody>
      </p:sp>
      <p:pic>
        <p:nvPicPr>
          <p:cNvPr id="1026" name="Picture 2">
            <a:extLst>
              <a:ext uri="{FF2B5EF4-FFF2-40B4-BE49-F238E27FC236}">
                <a16:creationId xmlns:a16="http://schemas.microsoft.com/office/drawing/2014/main" id="{1DD410ED-191B-E860-22F0-8455BBB88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3284389"/>
            <a:ext cx="833437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6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C480-01F2-D9F7-F9B6-9CEE59F645EC}"/>
              </a:ext>
            </a:extLst>
          </p:cNvPr>
          <p:cNvSpPr>
            <a:spLocks noGrp="1"/>
          </p:cNvSpPr>
          <p:nvPr>
            <p:ph type="title"/>
          </p:nvPr>
        </p:nvSpPr>
        <p:spPr/>
        <p:txBody>
          <a:bodyPr>
            <a:normAutofit fontScale="90000"/>
          </a:bodyPr>
          <a:lstStyle/>
          <a:p>
            <a:r>
              <a:rPr lang="en-IN" dirty="0" err="1"/>
              <a:t>MicroServices</a:t>
            </a:r>
            <a:r>
              <a:rPr lang="en-IN" dirty="0"/>
              <a:t> with Spring Cloud Example</a:t>
            </a:r>
          </a:p>
        </p:txBody>
      </p:sp>
      <p:sp>
        <p:nvSpPr>
          <p:cNvPr id="3" name="Content Placeholder 2">
            <a:extLst>
              <a:ext uri="{FF2B5EF4-FFF2-40B4-BE49-F238E27FC236}">
                <a16:creationId xmlns:a16="http://schemas.microsoft.com/office/drawing/2014/main" id="{E876086B-46C5-12D9-F034-5ECFA1138B23}"/>
              </a:ext>
            </a:extLst>
          </p:cNvPr>
          <p:cNvSpPr>
            <a:spLocks noGrp="1"/>
          </p:cNvSpPr>
          <p:nvPr>
            <p:ph idx="1"/>
          </p:nvPr>
        </p:nvSpPr>
        <p:spPr/>
        <p:txBody>
          <a:bodyPr>
            <a:normAutofit/>
          </a:bodyPr>
          <a:lstStyle/>
          <a:p>
            <a:pPr marL="0" indent="0">
              <a:buNone/>
            </a:pPr>
            <a:r>
              <a:rPr lang="en-US" dirty="0"/>
              <a:t>Architecture of microservices-based system</a:t>
            </a:r>
            <a:endParaRPr lang="en-IN" dirty="0"/>
          </a:p>
        </p:txBody>
      </p:sp>
      <p:pic>
        <p:nvPicPr>
          <p:cNvPr id="1036" name="Picture 12" descr="microservices-spring-boot-spring-cloud-3">
            <a:extLst>
              <a:ext uri="{FF2B5EF4-FFF2-40B4-BE49-F238E27FC236}">
                <a16:creationId xmlns:a16="http://schemas.microsoft.com/office/drawing/2014/main" id="{C873D228-B3AD-3CA6-D6F1-89C16B841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122932"/>
            <a:ext cx="66294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57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lgn="l">
              <a:buNone/>
            </a:pPr>
            <a:r>
              <a:rPr lang="en-US" sz="2000" b="1" i="0" dirty="0">
                <a:solidFill>
                  <a:srgbClr val="292929"/>
                </a:solidFill>
                <a:effectLst/>
              </a:rPr>
              <a:t>The downsides of 2pc protocols are as follows:</a:t>
            </a:r>
          </a:p>
          <a:p>
            <a:pPr algn="l">
              <a:buFont typeface="Arial" panose="020B0604020202020204" pitchFamily="34" charset="0"/>
              <a:buChar char="•"/>
            </a:pPr>
            <a:r>
              <a:rPr lang="en-US" sz="2000" b="0" i="0" dirty="0">
                <a:solidFill>
                  <a:srgbClr val="292929"/>
                </a:solidFill>
                <a:effectLst/>
              </a:rPr>
              <a:t>The coordinator is responsible for all services, which might lead to a single point of failure. </a:t>
            </a:r>
          </a:p>
          <a:p>
            <a:pPr algn="l">
              <a:buFont typeface="Arial" panose="020B0604020202020204" pitchFamily="34" charset="0"/>
              <a:buChar char="•"/>
            </a:pPr>
            <a:r>
              <a:rPr lang="en-US" sz="2000" b="0" i="0" dirty="0">
                <a:solidFill>
                  <a:srgbClr val="292929"/>
                </a:solidFill>
                <a:effectLst/>
              </a:rPr>
              <a:t>Because the controller determines when all services are completed, the entire performance of the operation is bound to the slowest service. [</a:t>
            </a:r>
          </a:p>
          <a:p>
            <a:pPr algn="l">
              <a:buFont typeface="Arial" panose="020B0604020202020204" pitchFamily="34" charset="0"/>
              <a:buChar char="•"/>
            </a:pPr>
            <a:r>
              <a:rPr lang="en-US" sz="2000" b="0" i="0" dirty="0">
                <a:solidFill>
                  <a:srgbClr val="292929"/>
                </a:solidFill>
                <a:effectLst/>
              </a:rPr>
              <a:t>NoSQL databases do not support 2pc. </a:t>
            </a:r>
          </a:p>
          <a:p>
            <a:pPr marL="457200" lvl="1" indent="0">
              <a:buNone/>
            </a:pPr>
            <a:endParaRPr lang="en-IN" sz="2000" dirty="0"/>
          </a:p>
        </p:txBody>
      </p:sp>
    </p:spTree>
    <p:extLst>
      <p:ext uri="{BB962C8B-B14F-4D97-AF65-F5344CB8AC3E}">
        <p14:creationId xmlns:p14="http://schemas.microsoft.com/office/powerpoint/2010/main" val="1808960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r>
              <a:rPr lang="en-US" sz="2000" b="1" i="0" dirty="0">
                <a:solidFill>
                  <a:srgbClr val="292929"/>
                </a:solidFill>
                <a:effectLst/>
              </a:rPr>
              <a:t>This pattern manages transactions through a series of local transactions.</a:t>
            </a:r>
          </a:p>
          <a:p>
            <a:r>
              <a:rPr lang="en-US" sz="2000" b="1" i="0" dirty="0">
                <a:solidFill>
                  <a:srgbClr val="292929"/>
                </a:solidFill>
                <a:effectLst/>
              </a:rPr>
              <a:t>After successfully completing the previous phase, the Saga Pattern triggers the next step with the incoming request. </a:t>
            </a:r>
          </a:p>
          <a:p>
            <a:r>
              <a:rPr lang="en-US" sz="2000" b="1" i="0" dirty="0">
                <a:solidFill>
                  <a:srgbClr val="292929"/>
                </a:solidFill>
                <a:effectLst/>
              </a:rPr>
              <a:t>A Saga participant’s work is represented by a local transaction. </a:t>
            </a:r>
          </a:p>
          <a:p>
            <a:r>
              <a:rPr lang="en-US" sz="2000" b="1" i="0" dirty="0">
                <a:solidFill>
                  <a:srgbClr val="292929"/>
                </a:solidFill>
                <a:effectLst/>
              </a:rPr>
              <a:t>Every operation in the Saga can be reversed by a compensatory transaction.</a:t>
            </a:r>
          </a:p>
          <a:p>
            <a:r>
              <a:rPr lang="en-US" sz="2000" b="1" i="0" dirty="0">
                <a:solidFill>
                  <a:srgbClr val="292929"/>
                </a:solidFill>
                <a:effectLst/>
              </a:rPr>
              <a:t> A compensatory transaction must be reversible and idempotent. </a:t>
            </a:r>
            <a:endParaRPr lang="en-IN" sz="2000" dirty="0"/>
          </a:p>
        </p:txBody>
      </p:sp>
    </p:spTree>
    <p:extLst>
      <p:ext uri="{BB962C8B-B14F-4D97-AF65-F5344CB8AC3E}">
        <p14:creationId xmlns:p14="http://schemas.microsoft.com/office/powerpoint/2010/main" val="3482156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2000" dirty="0"/>
              <a:t>The Saga Execution Coordinator</a:t>
            </a:r>
          </a:p>
          <a:p>
            <a:pPr lvl="1"/>
            <a:r>
              <a:rPr lang="en-US" sz="1600" dirty="0"/>
              <a:t>The Saga Execution Coordinator is the key component in putting a Saga flow into action. It includes a Saga log, which records the sequence of events in a distributed transaction. </a:t>
            </a:r>
          </a:p>
          <a:p>
            <a:pPr lvl="1"/>
            <a:r>
              <a:rPr lang="en-US" sz="1600" dirty="0"/>
              <a:t>In the event of a failure, the SEC component examines the Saga log to determine which components are affected and the order in which compensating transactions should be executed. </a:t>
            </a:r>
          </a:p>
          <a:p>
            <a:pPr lvl="1"/>
            <a:r>
              <a:rPr lang="en-US" sz="1600" dirty="0"/>
              <a:t>If there is a failure in the SEC component, it can read the Saga log when it restarts. It can then determine which transactions were successfully rolled back and which are still pending, and take appropriate action.</a:t>
            </a:r>
          </a:p>
          <a:p>
            <a:pPr lvl="1"/>
            <a:r>
              <a:rPr lang="en-US" sz="1600" dirty="0"/>
              <a:t>The Saga pattern can be implemented in two ways: choreography and orchestration.</a:t>
            </a:r>
            <a:endParaRPr lang="en-IN" sz="1600" dirty="0"/>
          </a:p>
        </p:txBody>
      </p:sp>
    </p:spTree>
    <p:extLst>
      <p:ext uri="{BB962C8B-B14F-4D97-AF65-F5344CB8AC3E}">
        <p14:creationId xmlns:p14="http://schemas.microsoft.com/office/powerpoint/2010/main" val="2893825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1600" dirty="0"/>
              <a:t>Saga Orchestration Pattern</a:t>
            </a:r>
          </a:p>
          <a:p>
            <a:pPr lvl="1">
              <a:buFont typeface="Arial" panose="020B0604020202020204" pitchFamily="34" charset="0"/>
              <a:buChar char="•"/>
            </a:pPr>
            <a:r>
              <a:rPr lang="en-US" sz="1200" dirty="0"/>
              <a:t>Microservices are controlled by an orchestrator or conductor. </a:t>
            </a:r>
          </a:p>
          <a:p>
            <a:pPr lvl="1">
              <a:buFont typeface="Arial" panose="020B0604020202020204" pitchFamily="34" charset="0"/>
              <a:buChar char="•"/>
            </a:pPr>
            <a:r>
              <a:rPr lang="en-US" sz="1200" dirty="0"/>
              <a:t>This allows centralized control of the saga or workflow. </a:t>
            </a:r>
          </a:p>
          <a:p>
            <a:pPr lvl="1">
              <a:buFont typeface="Arial" panose="020B0604020202020204" pitchFamily="34" charset="0"/>
              <a:buChar char="•"/>
            </a:pPr>
            <a:r>
              <a:rPr lang="en-US" sz="1200" dirty="0"/>
              <a:t>The orchestrator or conductor could be centralized for all the sagas or workflows or could be distributed as individual services for each saga or workflow. </a:t>
            </a:r>
          </a:p>
          <a:p>
            <a:pPr lvl="1">
              <a:buFont typeface="Arial" panose="020B0604020202020204" pitchFamily="34" charset="0"/>
              <a:buChar char="•"/>
            </a:pPr>
            <a:r>
              <a:rPr lang="en-US" sz="1200" dirty="0"/>
              <a:t>This provides varying levels of independence to each microservice.</a:t>
            </a:r>
          </a:p>
          <a:p>
            <a:pPr marL="457200" lvl="1" indent="0">
              <a:buNone/>
            </a:pPr>
            <a:endParaRPr lang="en-IN" sz="1400" dirty="0"/>
          </a:p>
        </p:txBody>
      </p:sp>
      <p:pic>
        <p:nvPicPr>
          <p:cNvPr id="2050" name="Picture 2">
            <a:extLst>
              <a:ext uri="{FF2B5EF4-FFF2-40B4-BE49-F238E27FC236}">
                <a16:creationId xmlns:a16="http://schemas.microsoft.com/office/drawing/2014/main" id="{B45B7CD3-F53C-BB73-70A1-C4C670E71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852936"/>
            <a:ext cx="4824536" cy="392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339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Orchestration Pattern’s Benefits</a:t>
            </a:r>
          </a:p>
          <a:p>
            <a:pPr lvl="1">
              <a:buFont typeface="Arial" panose="020B0604020202020204" pitchFamily="34" charset="0"/>
              <a:buChar char="•"/>
            </a:pPr>
            <a:r>
              <a:rPr lang="en-US" sz="1600" b="0" i="0" dirty="0">
                <a:solidFill>
                  <a:srgbClr val="292929"/>
                </a:solidFill>
                <a:effectLst/>
                <a:latin typeface="source-serif-pro"/>
              </a:rPr>
              <a:t>Centralizes the handling of scattered transactions. </a:t>
            </a:r>
          </a:p>
          <a:p>
            <a:pPr lvl="1">
              <a:buFont typeface="Arial" panose="020B0604020202020204" pitchFamily="34" charset="0"/>
              <a:buChar char="•"/>
            </a:pPr>
            <a:r>
              <a:rPr lang="en-US" sz="1600" b="0" i="0" dirty="0">
                <a:solidFill>
                  <a:srgbClr val="292929"/>
                </a:solidFill>
                <a:effectLst/>
                <a:latin typeface="source-serif-pro"/>
              </a:rPr>
              <a:t>Simple to set up and test. </a:t>
            </a:r>
          </a:p>
          <a:p>
            <a:pPr lvl="1">
              <a:buFont typeface="Arial" panose="020B0604020202020204" pitchFamily="34" charset="0"/>
              <a:buChar char="•"/>
            </a:pPr>
            <a:r>
              <a:rPr lang="en-US" sz="1600" b="0" i="0" dirty="0">
                <a:solidFill>
                  <a:srgbClr val="292929"/>
                </a:solidFill>
                <a:effectLst/>
                <a:latin typeface="source-serif-pro"/>
              </a:rPr>
              <a:t>Easy rollback administration. </a:t>
            </a:r>
          </a:p>
          <a:p>
            <a:pPr lvl="1">
              <a:buFont typeface="Arial" panose="020B0604020202020204" pitchFamily="34" charset="0"/>
              <a:buChar char="•"/>
            </a:pPr>
            <a:r>
              <a:rPr lang="en-US" sz="1600" b="0" i="0" dirty="0">
                <a:solidFill>
                  <a:srgbClr val="292929"/>
                </a:solidFill>
                <a:effectLst/>
                <a:latin typeface="source-serif-pro"/>
              </a:rPr>
              <a:t>As new steps are added, the process becomes less complex than the choreographic technique.</a:t>
            </a:r>
          </a:p>
          <a:p>
            <a:pPr lvl="1">
              <a:buFont typeface="Arial" panose="020B0604020202020204" pitchFamily="34" charset="0"/>
              <a:buChar char="•"/>
            </a:pPr>
            <a:r>
              <a:rPr lang="en-US" sz="1600" dirty="0">
                <a:solidFill>
                  <a:srgbClr val="292929"/>
                </a:solidFill>
                <a:latin typeface="source-serif-pro"/>
              </a:rPr>
              <a:t>We</a:t>
            </a:r>
            <a:r>
              <a:rPr lang="en-US" sz="1600" b="0" i="0" dirty="0">
                <a:solidFill>
                  <a:srgbClr val="292929"/>
                </a:solidFill>
                <a:effectLst/>
                <a:latin typeface="source-serif-pro"/>
              </a:rPr>
              <a:t> have the ability to manage pending transactions. </a:t>
            </a:r>
          </a:p>
          <a:p>
            <a:pPr lvl="1">
              <a:buFont typeface="Arial" panose="020B0604020202020204" pitchFamily="34" charset="0"/>
              <a:buChar char="•"/>
            </a:pPr>
            <a:endParaRPr lang="en-US" sz="1600" dirty="0">
              <a:solidFill>
                <a:srgbClr val="292929"/>
              </a:solidFill>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marL="0" indent="0">
              <a:buNone/>
            </a:pPr>
            <a:r>
              <a:rPr lang="en-US" sz="1600" dirty="0"/>
              <a:t>Saga Orchestration Pattern’s Drawbacks</a:t>
            </a:r>
          </a:p>
          <a:p>
            <a:pPr marL="0" indent="0">
              <a:buNone/>
            </a:pPr>
            <a:r>
              <a:rPr lang="en-US" sz="1600" b="0" i="0" dirty="0">
                <a:solidFill>
                  <a:srgbClr val="292929"/>
                </a:solidFill>
                <a:effectLst/>
                <a:latin typeface="source-serif-pro"/>
              </a:rPr>
              <a:t>	The complexity of your infrastructure grows when you manage an additional saga orchestrator service. </a:t>
            </a:r>
            <a:endParaRPr lang="en-IN" sz="1600" dirty="0"/>
          </a:p>
        </p:txBody>
      </p:sp>
    </p:spTree>
    <p:extLst>
      <p:ext uri="{BB962C8B-B14F-4D97-AF65-F5344CB8AC3E}">
        <p14:creationId xmlns:p14="http://schemas.microsoft.com/office/powerpoint/2010/main" val="4120805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Choreography Pattern</a:t>
            </a:r>
            <a:endParaRPr lang="en-US" sz="1600" dirty="0">
              <a:solidFill>
                <a:srgbClr val="292929"/>
              </a:solidFill>
              <a:latin typeface="source-serif-pro"/>
            </a:endParaRPr>
          </a:p>
          <a:p>
            <a:pPr lvl="1">
              <a:buFont typeface="Arial" panose="020B0604020202020204" pitchFamily="34" charset="0"/>
              <a:buChar char="•"/>
            </a:pPr>
            <a:r>
              <a:rPr lang="en-US" sz="1100" b="0" i="0" dirty="0">
                <a:solidFill>
                  <a:srgbClr val="292929"/>
                </a:solidFill>
                <a:effectLst/>
                <a:latin typeface="source-serif-pro"/>
              </a:rPr>
              <a:t>Microservices work independently but coordinate with each other using cues or events. </a:t>
            </a:r>
          </a:p>
          <a:p>
            <a:pPr lvl="1">
              <a:buFont typeface="Arial" panose="020B0604020202020204" pitchFamily="34" charset="0"/>
              <a:buChar char="•"/>
            </a:pPr>
            <a:r>
              <a:rPr lang="en-US" sz="1100" b="0" i="0" dirty="0">
                <a:solidFill>
                  <a:srgbClr val="292929"/>
                </a:solidFill>
                <a:effectLst/>
                <a:latin typeface="source-serif-pro"/>
              </a:rPr>
              <a:t>The method of control of the saga or workflow is determined by a predefined set of cues or events.</a:t>
            </a:r>
          </a:p>
          <a:p>
            <a:pPr marL="457200" lvl="1" indent="0">
              <a:buNone/>
            </a:pPr>
            <a:endParaRPr lang="en-IN" sz="1600" dirty="0"/>
          </a:p>
        </p:txBody>
      </p:sp>
      <p:pic>
        <p:nvPicPr>
          <p:cNvPr id="3074" name="Picture 2">
            <a:extLst>
              <a:ext uri="{FF2B5EF4-FFF2-40B4-BE49-F238E27FC236}">
                <a16:creationId xmlns:a16="http://schemas.microsoft.com/office/drawing/2014/main" id="{3D50553D-0B41-ECCB-E815-7D5944163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780928"/>
            <a:ext cx="5823371" cy="392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884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lnSpcReduction="10000"/>
          </a:bodyPr>
          <a:lstStyle/>
          <a:p>
            <a:pPr marL="457200" lvl="1" indent="0">
              <a:buNone/>
            </a:pPr>
            <a:r>
              <a:rPr lang="en-US" sz="1600" b="1" i="0" dirty="0">
                <a:solidFill>
                  <a:srgbClr val="292929"/>
                </a:solidFill>
                <a:effectLst/>
              </a:rPr>
              <a:t>Saga Choreography Pattern </a:t>
            </a:r>
          </a:p>
          <a:p>
            <a:pPr marL="457200" lvl="1" indent="0">
              <a:buNone/>
            </a:pPr>
            <a:r>
              <a:rPr lang="en-US" sz="1600" b="1" i="0" dirty="0">
                <a:solidFill>
                  <a:srgbClr val="292929"/>
                </a:solidFill>
                <a:effectLst/>
              </a:rPr>
              <a:t>Benefits :</a:t>
            </a:r>
          </a:p>
          <a:p>
            <a:pPr lvl="1">
              <a:buFont typeface="Arial" panose="020B0604020202020204" pitchFamily="34" charset="0"/>
              <a:buChar char="•"/>
            </a:pPr>
            <a:r>
              <a:rPr lang="en-US" sz="1600" b="0" i="0" dirty="0">
                <a:solidFill>
                  <a:srgbClr val="292929"/>
                </a:solidFill>
                <a:effectLst/>
              </a:rPr>
              <a:t>Simple to understand and install into an existing system because the services that trigger the event are distinct from each other. </a:t>
            </a:r>
          </a:p>
          <a:p>
            <a:pPr lvl="1">
              <a:buFont typeface="Arial" panose="020B0604020202020204" pitchFamily="34" charset="0"/>
              <a:buChar char="•"/>
            </a:pPr>
            <a:r>
              <a:rPr lang="en-US" sz="1600" b="0" i="0" dirty="0">
                <a:solidFill>
                  <a:srgbClr val="292929"/>
                </a:solidFill>
                <a:effectLst/>
              </a:rPr>
              <a:t>It can be quite useful if your procedure has two to four steps. </a:t>
            </a:r>
          </a:p>
          <a:p>
            <a:pPr marL="457200" lvl="1" indent="0">
              <a:buNone/>
            </a:pPr>
            <a:r>
              <a:rPr lang="en-US" sz="1600" b="1" i="0" dirty="0">
                <a:solidFill>
                  <a:srgbClr val="292929"/>
                </a:solidFill>
                <a:effectLst/>
              </a:rPr>
              <a:t>Drawbacks :</a:t>
            </a:r>
          </a:p>
          <a:p>
            <a:pPr lvl="1">
              <a:buFont typeface="Arial" panose="020B0604020202020204" pitchFamily="34" charset="0"/>
              <a:buChar char="•"/>
            </a:pPr>
            <a:r>
              <a:rPr lang="en-US" sz="1600" b="0" i="0" dirty="0">
                <a:solidFill>
                  <a:srgbClr val="292929"/>
                </a:solidFill>
                <a:effectLst/>
              </a:rPr>
              <a:t>However, keeping track of which service is listening to which events can grow more complex as the flow becomes more complex.</a:t>
            </a:r>
          </a:p>
          <a:p>
            <a:pPr lvl="1">
              <a:buFont typeface="Arial" panose="020B0604020202020204" pitchFamily="34" charset="0"/>
              <a:buChar char="•"/>
            </a:pPr>
            <a:r>
              <a:rPr lang="en-US" sz="1600" b="0" i="0" dirty="0">
                <a:solidFill>
                  <a:srgbClr val="292929"/>
                </a:solidFill>
                <a:effectLst/>
              </a:rPr>
              <a:t>As services must subscribe to one another, there may be cyclical dependencies. </a:t>
            </a:r>
          </a:p>
          <a:p>
            <a:pPr lvl="1">
              <a:buFont typeface="Arial" panose="020B0604020202020204" pitchFamily="34" charset="0"/>
              <a:buChar char="•"/>
            </a:pPr>
            <a:r>
              <a:rPr lang="en-US" sz="1600" b="0" i="0" dirty="0">
                <a:solidFill>
                  <a:srgbClr val="292929"/>
                </a:solidFill>
                <a:effectLst/>
              </a:rPr>
              <a:t>Testing is tough since all services must be operational in order to thoroughly test the system. </a:t>
            </a:r>
          </a:p>
          <a:p>
            <a:pPr marL="457200" lvl="1" indent="0">
              <a:buNone/>
            </a:pPr>
            <a:endParaRPr lang="en-US" sz="1600" dirty="0">
              <a:solidFill>
                <a:srgbClr val="292929"/>
              </a:solidFill>
            </a:endParaRPr>
          </a:p>
          <a:p>
            <a:pPr marL="457200" lvl="1" indent="0">
              <a:buNone/>
            </a:pPr>
            <a:endParaRPr lang="en-US" sz="1600" dirty="0">
              <a:solidFill>
                <a:srgbClr val="292929"/>
              </a:solidFill>
            </a:endParaRPr>
          </a:p>
          <a:p>
            <a:pPr marL="457200" lvl="1" indent="0">
              <a:buNone/>
            </a:pPr>
            <a:r>
              <a:rPr lang="en-US" sz="1600" b="1" i="1" dirty="0">
                <a:solidFill>
                  <a:srgbClr val="292929"/>
                </a:solidFill>
              </a:rPr>
              <a:t>Note:  The Axon Saga framework can be used to implement Saga patterns. </a:t>
            </a:r>
          </a:p>
          <a:p>
            <a:pPr marL="457200" lvl="1" indent="0">
              <a:buNone/>
            </a:pPr>
            <a:r>
              <a:rPr lang="en-US" sz="1600" b="1" i="1" dirty="0">
                <a:solidFill>
                  <a:srgbClr val="292929"/>
                </a:solidFill>
              </a:rPr>
              <a:t>	   The Axon Saga framework is a Spring Boot-based lightweight saga pattern framework. </a:t>
            </a:r>
            <a:endParaRPr lang="en-IN" sz="1600" b="1" i="1" dirty="0"/>
          </a:p>
        </p:txBody>
      </p:sp>
    </p:spTree>
    <p:extLst>
      <p:ext uri="{BB962C8B-B14F-4D97-AF65-F5344CB8AC3E}">
        <p14:creationId xmlns:p14="http://schemas.microsoft.com/office/powerpoint/2010/main" val="1520218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Which Saga Pattern to use?</a:t>
            </a:r>
          </a:p>
          <a:p>
            <a:pPr marL="457200" lvl="1" indent="0">
              <a:buNone/>
            </a:pPr>
            <a:endParaRPr lang="en-US" sz="2000" b="1" i="0" dirty="0">
              <a:solidFill>
                <a:srgbClr val="292929"/>
              </a:solidFill>
              <a:effectLst/>
            </a:endParaRPr>
          </a:p>
          <a:p>
            <a:pPr lvl="2"/>
            <a:r>
              <a:rPr lang="en-US" sz="1800" b="1" i="0" dirty="0">
                <a:solidFill>
                  <a:srgbClr val="292929"/>
                </a:solidFill>
                <a:effectLst/>
              </a:rPr>
              <a:t>System complexity</a:t>
            </a:r>
          </a:p>
          <a:p>
            <a:pPr lvl="2"/>
            <a:r>
              <a:rPr lang="en-US" sz="1800" b="1" i="0" dirty="0">
                <a:solidFill>
                  <a:srgbClr val="292929"/>
                </a:solidFill>
                <a:effectLst/>
              </a:rPr>
              <a:t>Coordination requirements</a:t>
            </a:r>
            <a:endParaRPr lang="en-US" sz="1800" b="0" i="0" dirty="0">
              <a:solidFill>
                <a:srgbClr val="292929"/>
              </a:solidFill>
              <a:effectLst/>
            </a:endParaRPr>
          </a:p>
          <a:p>
            <a:pPr lvl="2"/>
            <a:r>
              <a:rPr lang="en-US" sz="1800" b="1" i="0" dirty="0">
                <a:solidFill>
                  <a:srgbClr val="292929"/>
                </a:solidFill>
                <a:effectLst/>
              </a:rPr>
              <a:t>Fault tolerance and scalability</a:t>
            </a:r>
            <a:endParaRPr lang="en-US" sz="1800" b="0" i="0" dirty="0">
              <a:solidFill>
                <a:srgbClr val="292929"/>
              </a:solidFill>
              <a:effectLst/>
            </a:endParaRPr>
          </a:p>
          <a:p>
            <a:pPr lvl="2"/>
            <a:r>
              <a:rPr lang="en-US" sz="1800" b="1" i="0" dirty="0">
                <a:solidFill>
                  <a:srgbClr val="292929"/>
                </a:solidFill>
                <a:effectLst/>
              </a:rPr>
              <a:t>Centralization vs. decentralization trade-offs</a:t>
            </a:r>
            <a:endParaRPr lang="en-IN" sz="1800" b="1" i="1" dirty="0"/>
          </a:p>
        </p:txBody>
      </p:sp>
    </p:spTree>
    <p:extLst>
      <p:ext uri="{BB962C8B-B14F-4D97-AF65-F5344CB8AC3E}">
        <p14:creationId xmlns:p14="http://schemas.microsoft.com/office/powerpoint/2010/main" val="692138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Implementing Choreography-based Saga Pattern in Spring Boot</a:t>
            </a:r>
          </a:p>
          <a:p>
            <a:pPr marL="457200" lvl="1" indent="0">
              <a:buNone/>
            </a:pPr>
            <a:endParaRPr lang="en-US" sz="2000" b="1" dirty="0">
              <a:solidFill>
                <a:srgbClr val="292929"/>
              </a:solidFill>
            </a:endParaRPr>
          </a:p>
          <a:p>
            <a:pPr marL="457200" lvl="1" indent="0">
              <a:buNone/>
            </a:pPr>
            <a:r>
              <a:rPr lang="en-IN" sz="1800" b="1" dirty="0"/>
              <a:t>Event Sourcing</a:t>
            </a:r>
          </a:p>
          <a:p>
            <a:pPr marL="857250" lvl="2" indent="0">
              <a:buNone/>
            </a:pPr>
            <a:r>
              <a:rPr lang="en-US" sz="1400" dirty="0"/>
              <a:t>Every change in an application’s state is recorded as an event. </a:t>
            </a:r>
          </a:p>
          <a:p>
            <a:pPr marL="857250" lvl="2" indent="0">
              <a:buNone/>
            </a:pPr>
            <a:r>
              <a:rPr lang="en-US" sz="1400" dirty="0"/>
              <a:t>This event is saved in the database/event store (for tracking purposes) and is also broadcast on the event bus for consumption by other parties. </a:t>
            </a:r>
          </a:p>
          <a:p>
            <a:pPr marL="857250" lvl="2" indent="0">
              <a:buNone/>
            </a:pPr>
            <a:endParaRPr lang="en-US" sz="1400" dirty="0"/>
          </a:p>
          <a:p>
            <a:pPr marL="857250" lvl="2" indent="0">
              <a:buNone/>
            </a:pPr>
            <a:r>
              <a:rPr lang="en-US" sz="1400" b="1" dirty="0"/>
              <a:t>Example</a:t>
            </a:r>
          </a:p>
          <a:p>
            <a:pPr marL="857250" lvl="2" indent="0">
              <a:buNone/>
            </a:pPr>
            <a:endParaRPr lang="en-IN" sz="1400" dirty="0"/>
          </a:p>
        </p:txBody>
      </p:sp>
      <p:pic>
        <p:nvPicPr>
          <p:cNvPr id="4098" name="Picture 2">
            <a:extLst>
              <a:ext uri="{FF2B5EF4-FFF2-40B4-BE49-F238E27FC236}">
                <a16:creationId xmlns:a16="http://schemas.microsoft.com/office/drawing/2014/main" id="{4960FAA1-C938-41F6-0333-A9ABB1E20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992674"/>
            <a:ext cx="5786526" cy="283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629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51D9-444F-D0C0-C54D-5DFBC5D242D7}"/>
              </a:ext>
            </a:extLst>
          </p:cNvPr>
          <p:cNvSpPr>
            <a:spLocks noGrp="1"/>
          </p:cNvSpPr>
          <p:nvPr>
            <p:ph type="title"/>
          </p:nvPr>
        </p:nvSpPr>
        <p:spPr/>
        <p:txBody>
          <a:bodyPr>
            <a:normAutofit fontScale="90000"/>
          </a:bodyPr>
          <a:lstStyle/>
          <a:p>
            <a:r>
              <a:rPr lang="en-IN" b="1" i="0" dirty="0">
                <a:solidFill>
                  <a:srgbClr val="3A3A3A"/>
                </a:solidFill>
                <a:effectLst/>
                <a:latin typeface="Catamaran-SemiBold"/>
              </a:rPr>
              <a:t>Scatter Gather Pattern</a:t>
            </a:r>
            <a:br>
              <a:rPr lang="en-IN"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074D5021-408C-E6B9-E539-85BE96DB0EB7}"/>
              </a:ext>
            </a:extLst>
          </p:cNvPr>
          <p:cNvSpPr>
            <a:spLocks noGrp="1"/>
          </p:cNvSpPr>
          <p:nvPr>
            <p:ph idx="1"/>
          </p:nvPr>
        </p:nvSpPr>
        <p:spPr/>
        <p:txBody>
          <a:bodyPr>
            <a:normAutofit/>
          </a:bodyPr>
          <a:lstStyle/>
          <a:p>
            <a:pPr marL="0" indent="0">
              <a:buNone/>
            </a:pPr>
            <a:r>
              <a:rPr lang="en-US" sz="1800" dirty="0"/>
              <a:t>Let’s consider an application in which we need to do a set of tasks to complete the business workflow. </a:t>
            </a:r>
          </a:p>
          <a:p>
            <a:pPr marL="0" indent="0">
              <a:buNone/>
            </a:pPr>
            <a:r>
              <a:rPr lang="en-US" sz="1800" dirty="0"/>
              <a:t>If these tasks do not depend on each other, then it does not make sense to do them sequentially. We can do these tasks in parallel.</a:t>
            </a:r>
          </a:p>
          <a:p>
            <a:pPr marL="0" indent="0">
              <a:buNone/>
            </a:pPr>
            <a:r>
              <a:rPr lang="en-US" sz="1800" b="1" dirty="0"/>
              <a:t>Scatter Gather Pattern </a:t>
            </a:r>
            <a:r>
              <a:rPr lang="en-US" sz="1800" dirty="0"/>
              <a:t>helps us to distribute these tasks to achieve parallel processing of tasks/messages/events &amp; finally aggregate the responses as a single response as shown above.</a:t>
            </a:r>
          </a:p>
          <a:p>
            <a:endParaRPr lang="en-IN" sz="1800" dirty="0"/>
          </a:p>
        </p:txBody>
      </p:sp>
      <p:pic>
        <p:nvPicPr>
          <p:cNvPr id="1026" name="Picture 2" descr="scatter gather pattern">
            <a:extLst>
              <a:ext uri="{FF2B5EF4-FFF2-40B4-BE49-F238E27FC236}">
                <a16:creationId xmlns:a16="http://schemas.microsoft.com/office/drawing/2014/main" id="{AC55C566-4A9E-B85C-3C94-2DB3F6C29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723320"/>
            <a:ext cx="5847111" cy="30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26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C480-01F2-D9F7-F9B6-9CEE59F645EC}"/>
              </a:ext>
            </a:extLst>
          </p:cNvPr>
          <p:cNvSpPr>
            <a:spLocks noGrp="1"/>
          </p:cNvSpPr>
          <p:nvPr>
            <p:ph type="title"/>
          </p:nvPr>
        </p:nvSpPr>
        <p:spPr/>
        <p:txBody>
          <a:bodyPr>
            <a:normAutofit fontScale="90000"/>
          </a:bodyPr>
          <a:lstStyle/>
          <a:p>
            <a:r>
              <a:rPr lang="en-IN" dirty="0" err="1"/>
              <a:t>MicroServices</a:t>
            </a:r>
            <a:r>
              <a:rPr lang="en-IN" dirty="0"/>
              <a:t> with Spring Cloud Example</a:t>
            </a:r>
          </a:p>
        </p:txBody>
      </p:sp>
      <p:sp>
        <p:nvSpPr>
          <p:cNvPr id="3" name="Content Placeholder 2">
            <a:extLst>
              <a:ext uri="{FF2B5EF4-FFF2-40B4-BE49-F238E27FC236}">
                <a16:creationId xmlns:a16="http://schemas.microsoft.com/office/drawing/2014/main" id="{E876086B-46C5-12D9-F034-5ECFA1138B23}"/>
              </a:ext>
            </a:extLst>
          </p:cNvPr>
          <p:cNvSpPr>
            <a:spLocks noGrp="1"/>
          </p:cNvSpPr>
          <p:nvPr>
            <p:ph idx="1"/>
          </p:nvPr>
        </p:nvSpPr>
        <p:spPr/>
        <p:txBody>
          <a:bodyPr>
            <a:normAutofit fontScale="55000" lnSpcReduction="20000"/>
          </a:bodyPr>
          <a:lstStyle/>
          <a:p>
            <a:pPr marL="0" indent="0">
              <a:buNone/>
            </a:pPr>
            <a:r>
              <a:rPr lang="en-US" dirty="0"/>
              <a:t>Architecture of microservices-based system consists of the following modules:</a:t>
            </a:r>
          </a:p>
          <a:p>
            <a:endParaRPr lang="en-US" dirty="0"/>
          </a:p>
          <a:p>
            <a:r>
              <a:rPr lang="en-US" b="1" dirty="0"/>
              <a:t>gateway-service</a:t>
            </a:r>
            <a:r>
              <a:rPr lang="en-US" dirty="0"/>
              <a:t> - a module that Spring Cloud Netflix </a:t>
            </a:r>
            <a:r>
              <a:rPr lang="en-US" dirty="0" err="1"/>
              <a:t>Zuul</a:t>
            </a:r>
            <a:r>
              <a:rPr lang="en-US" dirty="0"/>
              <a:t> for running Spring Boot application that acts as a proxy/gateway in our architecture.</a:t>
            </a:r>
          </a:p>
          <a:p>
            <a:r>
              <a:rPr lang="en-US" b="1" dirty="0"/>
              <a:t>config-service</a:t>
            </a:r>
            <a:r>
              <a:rPr lang="en-US" dirty="0"/>
              <a:t> - a module that uses Spring Cloud Config Server for running configuration server in the native mode. The configuration files are placed on the </a:t>
            </a:r>
            <a:r>
              <a:rPr lang="en-US" dirty="0" err="1"/>
              <a:t>classpath</a:t>
            </a:r>
            <a:r>
              <a:rPr lang="en-US" dirty="0"/>
              <a:t>.</a:t>
            </a:r>
          </a:p>
          <a:p>
            <a:r>
              <a:rPr lang="en-US" b="1" dirty="0"/>
              <a:t>discovery-service</a:t>
            </a:r>
            <a:r>
              <a:rPr lang="en-US" dirty="0"/>
              <a:t> - a module that depending on the example it uses Spring Cloud Netflix Eureka or Spring Cloud Netflix Alibaba </a:t>
            </a:r>
            <a:r>
              <a:rPr lang="en-US" dirty="0" err="1"/>
              <a:t>Nacos</a:t>
            </a:r>
            <a:r>
              <a:rPr lang="en-US" dirty="0"/>
              <a:t> as an embedded discovery server.</a:t>
            </a:r>
          </a:p>
          <a:p>
            <a:r>
              <a:rPr lang="en-US" b="1" dirty="0"/>
              <a:t>employee-service</a:t>
            </a:r>
            <a:r>
              <a:rPr lang="en-US" dirty="0"/>
              <a:t> - a module containing the first of our sample microservices that allows to perform CRUD operation on in-memory repository of employees</a:t>
            </a:r>
          </a:p>
          <a:p>
            <a:r>
              <a:rPr lang="en-US" b="1" dirty="0"/>
              <a:t>department-service</a:t>
            </a:r>
            <a:r>
              <a:rPr lang="en-US" dirty="0"/>
              <a:t> - a module containing the second of our sample microservices that allows to perform CRUD operation on in-memory repository of departments. It communicates with employee-service.</a:t>
            </a:r>
          </a:p>
          <a:p>
            <a:r>
              <a:rPr lang="en-US" b="1" dirty="0"/>
              <a:t>organization-service</a:t>
            </a:r>
            <a:r>
              <a:rPr lang="en-US" dirty="0"/>
              <a:t> - a module containing the third of our sample microservices that allows to perform CRUD operation on in-memory repository of organizations. It communicates with both employee-service and organization-service.</a:t>
            </a:r>
            <a:endParaRPr lang="en-IN" dirty="0"/>
          </a:p>
        </p:txBody>
      </p:sp>
    </p:spTree>
    <p:extLst>
      <p:ext uri="{BB962C8B-B14F-4D97-AF65-F5344CB8AC3E}">
        <p14:creationId xmlns:p14="http://schemas.microsoft.com/office/powerpoint/2010/main" val="4986302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4EC9-F97C-24A3-4DE7-49F0B54B1EC5}"/>
              </a:ext>
            </a:extLst>
          </p:cNvPr>
          <p:cNvSpPr>
            <a:spLocks noGrp="1"/>
          </p:cNvSpPr>
          <p:nvPr>
            <p:ph type="title"/>
          </p:nvPr>
        </p:nvSpPr>
        <p:spPr/>
        <p:txBody>
          <a:bodyPr>
            <a:normAutofit fontScale="90000"/>
          </a:bodyPr>
          <a:lstStyle/>
          <a:p>
            <a:r>
              <a:rPr lang="en-IN" b="1" i="0" dirty="0">
                <a:solidFill>
                  <a:srgbClr val="3A3A3A"/>
                </a:solidFill>
                <a:effectLst/>
                <a:latin typeface="Catamaran-SemiBold"/>
              </a:rPr>
              <a:t>Scatter Gather Pattern</a:t>
            </a:r>
            <a:br>
              <a:rPr lang="en-IN"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CC5D9D8C-BCD7-922B-917F-E7E95E208476}"/>
              </a:ext>
            </a:extLst>
          </p:cNvPr>
          <p:cNvSpPr>
            <a:spLocks noGrp="1"/>
          </p:cNvSpPr>
          <p:nvPr>
            <p:ph idx="1"/>
          </p:nvPr>
        </p:nvSpPr>
        <p:spPr/>
        <p:txBody>
          <a:bodyPr>
            <a:normAutofit fontScale="47500" lnSpcReduction="20000"/>
          </a:bodyPr>
          <a:lstStyle/>
          <a:p>
            <a:pPr marL="0" indent="0">
              <a:buNone/>
            </a:pPr>
            <a:r>
              <a:rPr lang="en-IN" dirty="0"/>
              <a:t>DEMO</a:t>
            </a:r>
          </a:p>
          <a:p>
            <a:pPr marL="0" indent="0">
              <a:buNone/>
            </a:pPr>
            <a:r>
              <a:rPr lang="en-US" dirty="0"/>
              <a:t>Let’s consider a flight booking application in which user searches for flight deals. The application sends the information to all the airlines, find their fares and then responds back.</a:t>
            </a:r>
          </a:p>
          <a:p>
            <a:pPr marL="0" indent="0">
              <a:buNone/>
            </a:pPr>
            <a:endParaRPr lang="en-US" dirty="0"/>
          </a:p>
          <a:p>
            <a:pPr marL="0" indent="0">
              <a:buNone/>
            </a:pPr>
            <a:r>
              <a:rPr lang="en-US" dirty="0"/>
              <a:t>As our application depends on 3rd party APIs and we need to provide best user experience to our user, we will publish the user request to all airlines and whichever responds within specific timeout period, we will collect all results and show the top 5 deals to our users.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main application does not even know how many airlines are listening to the requests. Even if some of the airlines services are not be up and running, it is not going to affect our flight-app.</a:t>
            </a:r>
          </a:p>
          <a:p>
            <a:pPr marL="0" indent="0">
              <a:buNone/>
            </a:pPr>
            <a:endParaRPr lang="en-IN" dirty="0"/>
          </a:p>
        </p:txBody>
      </p:sp>
      <p:pic>
        <p:nvPicPr>
          <p:cNvPr id="2053" name="Picture 5" descr="scatter gather pattern">
            <a:extLst>
              <a:ext uri="{FF2B5EF4-FFF2-40B4-BE49-F238E27FC236}">
                <a16:creationId xmlns:a16="http://schemas.microsoft.com/office/drawing/2014/main" id="{7299B820-16B5-2D8E-CF66-78145592C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972" y="3212976"/>
            <a:ext cx="5076056" cy="2170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336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4EC9-F97C-24A3-4DE7-49F0B54B1EC5}"/>
              </a:ext>
            </a:extLst>
          </p:cNvPr>
          <p:cNvSpPr>
            <a:spLocks noGrp="1"/>
          </p:cNvSpPr>
          <p:nvPr>
            <p:ph type="title"/>
          </p:nvPr>
        </p:nvSpPr>
        <p:spPr/>
        <p:txBody>
          <a:bodyPr>
            <a:normAutofit fontScale="90000"/>
          </a:bodyPr>
          <a:lstStyle/>
          <a:p>
            <a:r>
              <a:rPr lang="en-IN" b="1" i="0" dirty="0">
                <a:solidFill>
                  <a:srgbClr val="3A3A3A"/>
                </a:solidFill>
                <a:effectLst/>
                <a:latin typeface="Catamaran-SemiBold"/>
              </a:rPr>
              <a:t>Scatter Gather Pattern</a:t>
            </a:r>
            <a:br>
              <a:rPr lang="en-IN"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CC5D9D8C-BCD7-922B-917F-E7E95E208476}"/>
              </a:ext>
            </a:extLst>
          </p:cNvPr>
          <p:cNvSpPr>
            <a:spLocks noGrp="1"/>
          </p:cNvSpPr>
          <p:nvPr>
            <p:ph idx="1"/>
          </p:nvPr>
        </p:nvSpPr>
        <p:spPr/>
        <p:txBody>
          <a:bodyPr>
            <a:normAutofit fontScale="77500" lnSpcReduction="20000"/>
          </a:bodyPr>
          <a:lstStyle/>
          <a:p>
            <a:pPr marL="0" indent="0">
              <a:buNone/>
            </a:pPr>
            <a:r>
              <a:rPr lang="en-IN" sz="1600" dirty="0"/>
              <a:t>DEMO</a:t>
            </a:r>
          </a:p>
          <a:p>
            <a:pPr marL="0" indent="0">
              <a:buNone/>
            </a:pPr>
            <a:r>
              <a:rPr lang="en-IN" sz="1600" dirty="0"/>
              <a:t>NATS Server:</a:t>
            </a:r>
          </a:p>
          <a:p>
            <a:pPr marL="0" indent="0">
              <a:buNone/>
            </a:pPr>
            <a:r>
              <a:rPr lang="en-US" sz="1600" dirty="0"/>
              <a:t>Please ensure that NATS server is up and running.  We can easily spin up NATS by using docker.</a:t>
            </a:r>
          </a:p>
          <a:p>
            <a:pPr marL="0" indent="0">
              <a:buNone/>
            </a:pPr>
            <a:r>
              <a:rPr lang="en-IN" sz="1600" b="1" i="1" dirty="0"/>
              <a:t>docker run -p 4222:4222 </a:t>
            </a:r>
            <a:r>
              <a:rPr lang="en-IN" sz="1600" b="1" i="1" dirty="0" err="1"/>
              <a:t>nats:alpine</a:t>
            </a:r>
            <a:endParaRPr lang="en-IN" sz="1600" b="1" i="1" dirty="0"/>
          </a:p>
          <a:p>
            <a:pPr marL="0" indent="0" algn="l" fontAlgn="base">
              <a:buNone/>
            </a:pPr>
            <a:r>
              <a:rPr lang="en-US" sz="1600" i="0" dirty="0">
                <a:solidFill>
                  <a:srgbClr val="3A3A3A"/>
                </a:solidFill>
                <a:effectLst/>
              </a:rPr>
              <a:t>Project Setup</a:t>
            </a:r>
          </a:p>
          <a:p>
            <a:pPr algn="l" fontAlgn="base"/>
            <a:r>
              <a:rPr lang="en-US" sz="1600" b="0" i="0" dirty="0">
                <a:solidFill>
                  <a:srgbClr val="212121"/>
                </a:solidFill>
                <a:effectLst/>
              </a:rPr>
              <a:t>Create a Spring Boot application with below dependencies.</a:t>
            </a:r>
          </a:p>
          <a:p>
            <a:pPr algn="l" fontAlgn="base"/>
            <a:endParaRPr lang="en-US" sz="1600" b="0" i="0" dirty="0">
              <a:solidFill>
                <a:srgbClr val="212121"/>
              </a:solidFill>
              <a:effectLst/>
            </a:endParaRPr>
          </a:p>
          <a:p>
            <a:pPr algn="l" fontAlgn="base"/>
            <a:endParaRPr lang="en-US" sz="1600" dirty="0">
              <a:solidFill>
                <a:srgbClr val="212121"/>
              </a:solidFill>
            </a:endParaRPr>
          </a:p>
          <a:p>
            <a:pPr algn="l" fontAlgn="base"/>
            <a:endParaRPr lang="en-US" sz="1600" b="0" i="0" dirty="0">
              <a:solidFill>
                <a:srgbClr val="212121"/>
              </a:solidFill>
              <a:effectLst/>
            </a:endParaRPr>
          </a:p>
          <a:p>
            <a:pPr algn="l" fontAlgn="base"/>
            <a:endParaRPr lang="en-US" sz="1600" dirty="0">
              <a:solidFill>
                <a:srgbClr val="212121"/>
              </a:solidFill>
            </a:endParaRPr>
          </a:p>
          <a:p>
            <a:pPr algn="l" fontAlgn="base"/>
            <a:endParaRPr lang="en-US" sz="1600" b="0" i="0" dirty="0">
              <a:solidFill>
                <a:srgbClr val="212121"/>
              </a:solidFill>
              <a:effectLst/>
            </a:endParaRPr>
          </a:p>
          <a:p>
            <a:pPr algn="l" fontAlgn="base"/>
            <a:r>
              <a:rPr lang="en-US" sz="1600" b="0" i="0" dirty="0">
                <a:solidFill>
                  <a:srgbClr val="212121"/>
                </a:solidFill>
                <a:effectLst/>
              </a:rPr>
              <a:t>It will be a multi-module maven project as shown here.</a:t>
            </a:r>
          </a:p>
          <a:p>
            <a:pPr algn="l" fontAlgn="base"/>
            <a:endParaRPr lang="en-US" sz="1600" b="0" i="0" dirty="0">
              <a:solidFill>
                <a:srgbClr val="212121"/>
              </a:solidFill>
              <a:effectLst/>
            </a:endParaRPr>
          </a:p>
          <a:p>
            <a:pPr algn="l" fontAlgn="base"/>
            <a:endParaRPr lang="en-US" sz="1600" dirty="0">
              <a:solidFill>
                <a:srgbClr val="212121"/>
              </a:solidFill>
            </a:endParaRPr>
          </a:p>
          <a:p>
            <a:pPr algn="l" fontAlgn="base"/>
            <a:endParaRPr lang="en-US" sz="1600" dirty="0">
              <a:solidFill>
                <a:srgbClr val="212121"/>
              </a:solidFill>
            </a:endParaRPr>
          </a:p>
          <a:p>
            <a:pPr algn="l" fontAlgn="base"/>
            <a:endParaRPr lang="en-US" sz="1600" dirty="0">
              <a:solidFill>
                <a:srgbClr val="212121"/>
              </a:solidFill>
            </a:endParaRPr>
          </a:p>
          <a:p>
            <a:pPr algn="l" fontAlgn="base"/>
            <a:endParaRPr lang="en-US" sz="1600" dirty="0">
              <a:solidFill>
                <a:srgbClr val="212121"/>
              </a:solidFill>
            </a:endParaRPr>
          </a:p>
          <a:p>
            <a:pPr algn="l" fontAlgn="base"/>
            <a:r>
              <a:rPr lang="en-US" sz="1600" b="0" i="0" dirty="0">
                <a:solidFill>
                  <a:srgbClr val="212121"/>
                </a:solidFill>
                <a:effectLst/>
              </a:rPr>
              <a:t>Our project depends on super-fast NATS messaging server. So add this dependency as well.</a:t>
            </a:r>
          </a:p>
          <a:p>
            <a:pPr algn="l" fontAlgn="base"/>
            <a:endParaRPr lang="en-US" sz="1600" b="0" i="0" dirty="0">
              <a:solidFill>
                <a:srgbClr val="212121"/>
              </a:solidFill>
              <a:effectLst/>
            </a:endParaRPr>
          </a:p>
          <a:p>
            <a:pPr marL="0" indent="0" algn="l" fontAlgn="base">
              <a:buNone/>
            </a:pPr>
            <a:r>
              <a:rPr lang="en-US" sz="1600" b="0" i="0" dirty="0">
                <a:solidFill>
                  <a:srgbClr val="212121"/>
                </a:solidFill>
                <a:effectLst/>
              </a:rPr>
              <a:t>&lt;dependency&gt;</a:t>
            </a:r>
          </a:p>
          <a:p>
            <a:pPr marL="0" indent="0" algn="l" fontAlgn="base">
              <a:buNone/>
            </a:pPr>
            <a:r>
              <a:rPr lang="en-US" sz="1600" b="0" i="0" dirty="0">
                <a:solidFill>
                  <a:srgbClr val="212121"/>
                </a:solidFill>
                <a:effectLst/>
              </a:rPr>
              <a:t>    &lt;</a:t>
            </a:r>
            <a:r>
              <a:rPr lang="en-US" sz="1600" b="0" i="0" dirty="0" err="1">
                <a:solidFill>
                  <a:srgbClr val="212121"/>
                </a:solidFill>
                <a:effectLst/>
              </a:rPr>
              <a:t>groupId</a:t>
            </a:r>
            <a:r>
              <a:rPr lang="en-US" sz="1600" b="0" i="0" dirty="0">
                <a:solidFill>
                  <a:srgbClr val="212121"/>
                </a:solidFill>
                <a:effectLst/>
              </a:rPr>
              <a:t>&gt;</a:t>
            </a:r>
            <a:r>
              <a:rPr lang="en-US" sz="1600" b="0" i="0" dirty="0" err="1">
                <a:solidFill>
                  <a:srgbClr val="212121"/>
                </a:solidFill>
                <a:effectLst/>
              </a:rPr>
              <a:t>io.nats</a:t>
            </a:r>
            <a:r>
              <a:rPr lang="en-US" sz="1600" b="0" i="0" dirty="0">
                <a:solidFill>
                  <a:srgbClr val="212121"/>
                </a:solidFill>
                <a:effectLst/>
              </a:rPr>
              <a:t>&lt;/</a:t>
            </a:r>
            <a:r>
              <a:rPr lang="en-US" sz="1600" b="0" i="0" dirty="0" err="1">
                <a:solidFill>
                  <a:srgbClr val="212121"/>
                </a:solidFill>
                <a:effectLst/>
              </a:rPr>
              <a:t>groupId</a:t>
            </a:r>
            <a:r>
              <a:rPr lang="en-US" sz="1600" b="0" i="0" dirty="0">
                <a:solidFill>
                  <a:srgbClr val="212121"/>
                </a:solidFill>
                <a:effectLst/>
              </a:rPr>
              <a:t>&gt;</a:t>
            </a:r>
          </a:p>
          <a:p>
            <a:pPr marL="0" indent="0" algn="l" fontAlgn="base">
              <a:buNone/>
            </a:pPr>
            <a:r>
              <a:rPr lang="en-US" sz="1600" b="0" i="0" dirty="0">
                <a:solidFill>
                  <a:srgbClr val="212121"/>
                </a:solidFill>
                <a:effectLst/>
              </a:rPr>
              <a:t>    &lt;</a:t>
            </a:r>
            <a:r>
              <a:rPr lang="en-US" sz="1600" b="0" i="0" dirty="0" err="1">
                <a:solidFill>
                  <a:srgbClr val="212121"/>
                </a:solidFill>
                <a:effectLst/>
              </a:rPr>
              <a:t>artifactId</a:t>
            </a:r>
            <a:r>
              <a:rPr lang="en-US" sz="1600" b="0" i="0" dirty="0">
                <a:solidFill>
                  <a:srgbClr val="212121"/>
                </a:solidFill>
                <a:effectLst/>
              </a:rPr>
              <a:t>&gt;</a:t>
            </a:r>
            <a:r>
              <a:rPr lang="en-US" sz="1600" b="0" i="0" dirty="0" err="1">
                <a:solidFill>
                  <a:srgbClr val="212121"/>
                </a:solidFill>
                <a:effectLst/>
              </a:rPr>
              <a:t>jnats</a:t>
            </a:r>
            <a:r>
              <a:rPr lang="en-US" sz="1600" b="0" i="0" dirty="0">
                <a:solidFill>
                  <a:srgbClr val="212121"/>
                </a:solidFill>
                <a:effectLst/>
              </a:rPr>
              <a:t>&lt;/</a:t>
            </a:r>
            <a:r>
              <a:rPr lang="en-US" sz="1600" b="0" i="0" dirty="0" err="1">
                <a:solidFill>
                  <a:srgbClr val="212121"/>
                </a:solidFill>
                <a:effectLst/>
              </a:rPr>
              <a:t>artifactId</a:t>
            </a:r>
            <a:r>
              <a:rPr lang="en-US" sz="1600" b="0" i="0" dirty="0">
                <a:solidFill>
                  <a:srgbClr val="212121"/>
                </a:solidFill>
                <a:effectLst/>
              </a:rPr>
              <a:t>&gt;</a:t>
            </a:r>
          </a:p>
          <a:p>
            <a:pPr marL="0" indent="0" algn="l" fontAlgn="base">
              <a:buNone/>
            </a:pPr>
            <a:r>
              <a:rPr lang="en-US" sz="1600" b="0" i="0" dirty="0">
                <a:solidFill>
                  <a:srgbClr val="212121"/>
                </a:solidFill>
                <a:effectLst/>
              </a:rPr>
              <a:t>    &lt;version&gt;2.6.8&lt;/version&gt;</a:t>
            </a:r>
          </a:p>
          <a:p>
            <a:pPr marL="0" indent="0" algn="l" fontAlgn="base">
              <a:buNone/>
            </a:pPr>
            <a:r>
              <a:rPr lang="en-US" sz="1600" b="0" i="0" dirty="0">
                <a:solidFill>
                  <a:srgbClr val="212121"/>
                </a:solidFill>
                <a:effectLst/>
              </a:rPr>
              <a:t>&lt;/dependency&gt;</a:t>
            </a:r>
          </a:p>
          <a:p>
            <a:pPr marL="0" indent="0">
              <a:buNone/>
            </a:pPr>
            <a:endParaRPr lang="en-IN" sz="1600" dirty="0"/>
          </a:p>
        </p:txBody>
      </p:sp>
      <p:pic>
        <p:nvPicPr>
          <p:cNvPr id="3078" name="Picture 6">
            <a:extLst>
              <a:ext uri="{FF2B5EF4-FFF2-40B4-BE49-F238E27FC236}">
                <a16:creationId xmlns:a16="http://schemas.microsoft.com/office/drawing/2014/main" id="{7B88FE5C-0638-1A34-41EC-C407635C8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420888"/>
            <a:ext cx="3552817" cy="116020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20FFAA8B-CDC8-73C6-2DC6-9ABE9E815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763652"/>
            <a:ext cx="2619375"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92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DD40-8418-A74C-A3EE-2FC169A04A0A}"/>
              </a:ext>
            </a:extLst>
          </p:cNvPr>
          <p:cNvSpPr>
            <a:spLocks noGrp="1"/>
          </p:cNvSpPr>
          <p:nvPr>
            <p:ph type="title"/>
          </p:nvPr>
        </p:nvSpPr>
        <p:spPr/>
        <p:txBody>
          <a:bodyPr>
            <a:normAutofit fontScale="90000"/>
          </a:bodyPr>
          <a:lstStyle/>
          <a:p>
            <a:r>
              <a:rPr lang="en-IN" b="1" i="0" dirty="0">
                <a:solidFill>
                  <a:srgbClr val="3A3A3A"/>
                </a:solidFill>
                <a:effectLst/>
                <a:latin typeface="Catamaran-SemiBold"/>
              </a:rPr>
              <a:t>Scatter Gather Pattern</a:t>
            </a:r>
            <a:br>
              <a:rPr lang="en-IN"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E4E37B9B-F345-1836-0EFF-36E68FA2F530}"/>
              </a:ext>
            </a:extLst>
          </p:cNvPr>
          <p:cNvSpPr>
            <a:spLocks noGrp="1"/>
          </p:cNvSpPr>
          <p:nvPr>
            <p:ph idx="1"/>
          </p:nvPr>
        </p:nvSpPr>
        <p:spPr/>
        <p:txBody>
          <a:bodyPr>
            <a:normAutofit fontScale="62500" lnSpcReduction="20000"/>
          </a:bodyPr>
          <a:lstStyle/>
          <a:p>
            <a:r>
              <a:rPr lang="en-IN" dirty="0"/>
              <a:t>DEMO</a:t>
            </a:r>
          </a:p>
          <a:p>
            <a:pPr marL="0" indent="0" algn="l" fontAlgn="base">
              <a:buNone/>
            </a:pPr>
            <a:r>
              <a:rPr lang="en-US" b="1" i="0" dirty="0">
                <a:solidFill>
                  <a:srgbClr val="3A3A3A"/>
                </a:solidFill>
                <a:effectLst/>
                <a:latin typeface="Catamaran-SemiBold"/>
              </a:rPr>
              <a:t>Scatter Gather Pattern</a:t>
            </a:r>
            <a:endParaRPr lang="en-US" b="0" i="0" dirty="0">
              <a:solidFill>
                <a:srgbClr val="3A3A3A"/>
              </a:solidFill>
              <a:effectLst/>
              <a:latin typeface="Catamaran-Regular"/>
            </a:endParaRPr>
          </a:p>
          <a:p>
            <a:pPr lvl="1" fontAlgn="base">
              <a:buFont typeface="Arial" panose="020B0604020202020204" pitchFamily="34" charset="0"/>
              <a:buChar char="•"/>
            </a:pPr>
            <a:r>
              <a:rPr lang="en-US" b="0" i="0" dirty="0">
                <a:solidFill>
                  <a:srgbClr val="212121"/>
                </a:solidFill>
                <a:effectLst/>
                <a:latin typeface="Catamaran-Regular"/>
              </a:rPr>
              <a:t>Now lets work on the flight-search customer facing app.</a:t>
            </a:r>
          </a:p>
          <a:p>
            <a:pPr lvl="2" fontAlgn="base"/>
            <a:r>
              <a:rPr lang="en-IN" b="0" i="0" dirty="0">
                <a:solidFill>
                  <a:srgbClr val="212121"/>
                </a:solidFill>
                <a:effectLst/>
                <a:latin typeface="Catamaran-Regular"/>
              </a:rPr>
              <a:t>NATS bean</a:t>
            </a:r>
          </a:p>
          <a:p>
            <a:pPr lvl="2" fontAlgn="base"/>
            <a:r>
              <a:rPr lang="en-US" b="0" i="0" dirty="0">
                <a:solidFill>
                  <a:srgbClr val="212121"/>
                </a:solidFill>
                <a:effectLst/>
                <a:latin typeface="Catamaran-Regular"/>
              </a:rPr>
              <a:t>Controller</a:t>
            </a:r>
          </a:p>
          <a:p>
            <a:pPr lvl="2" fontAlgn="base"/>
            <a:r>
              <a:rPr lang="en-US" b="0" i="0" dirty="0" err="1">
                <a:solidFill>
                  <a:srgbClr val="212121"/>
                </a:solidFill>
                <a:effectLst/>
                <a:latin typeface="Catamaran-Regular"/>
              </a:rPr>
              <a:t>ScatterGatherService</a:t>
            </a:r>
            <a:endParaRPr lang="en-US" b="0" i="0" dirty="0">
              <a:solidFill>
                <a:srgbClr val="212121"/>
              </a:solidFill>
              <a:effectLst/>
              <a:latin typeface="Catamaran-Regular"/>
            </a:endParaRPr>
          </a:p>
          <a:p>
            <a:pPr lvl="3" fontAlgn="base">
              <a:buFont typeface="Arial" panose="020B0604020202020204" pitchFamily="34" charset="0"/>
              <a:buChar char="•"/>
            </a:pPr>
            <a:r>
              <a:rPr lang="en-US" b="0" i="0" dirty="0">
                <a:solidFill>
                  <a:srgbClr val="212121"/>
                </a:solidFill>
                <a:effectLst/>
                <a:latin typeface="Catamaran-Regular"/>
              </a:rPr>
              <a:t>This class is responsible for broadcasting the request and receiving the responses</a:t>
            </a:r>
          </a:p>
          <a:p>
            <a:pPr marL="0" indent="0">
              <a:buNone/>
            </a:pPr>
            <a:endParaRPr lang="en-IN" b="1" i="0" dirty="0">
              <a:solidFill>
                <a:srgbClr val="3A3A3A"/>
              </a:solidFill>
              <a:effectLst/>
              <a:latin typeface="Catamaran-SemiBold"/>
            </a:endParaRPr>
          </a:p>
          <a:p>
            <a:pPr marL="0" indent="0">
              <a:buNone/>
            </a:pPr>
            <a:r>
              <a:rPr lang="en-IN" b="1" i="0" dirty="0">
                <a:solidFill>
                  <a:srgbClr val="3A3A3A"/>
                </a:solidFill>
                <a:effectLst/>
                <a:latin typeface="Catamaran-SemiBold"/>
              </a:rPr>
              <a:t>Airline – Service</a:t>
            </a:r>
            <a:endParaRPr lang="en-IN" b="0" i="0" dirty="0">
              <a:solidFill>
                <a:srgbClr val="3A3A3A"/>
              </a:solidFill>
              <a:effectLst/>
              <a:latin typeface="Catamaran-Regular"/>
            </a:endParaRPr>
          </a:p>
          <a:p>
            <a:pPr lvl="1">
              <a:buFont typeface="Arial" panose="020B0604020202020204" pitchFamily="34" charset="0"/>
              <a:buChar char="•"/>
            </a:pPr>
            <a:r>
              <a:rPr lang="en-US" dirty="0"/>
              <a:t>This service class represents the individual airlines. It receives the request and provide the schedules along with price.</a:t>
            </a:r>
          </a:p>
          <a:p>
            <a:pPr lvl="1">
              <a:buFont typeface="Arial" panose="020B0604020202020204" pitchFamily="34" charset="0"/>
              <a:buChar char="•"/>
            </a:pPr>
            <a:r>
              <a:rPr lang="en-US" dirty="0"/>
              <a:t>This is a separate app. We would be running multiple instances of this app.</a:t>
            </a:r>
            <a:endParaRPr lang="en-IN" dirty="0"/>
          </a:p>
          <a:p>
            <a:pPr marL="0" indent="0" algn="l" fontAlgn="base">
              <a:buNone/>
            </a:pPr>
            <a:r>
              <a:rPr lang="en-US" b="1" i="0" dirty="0">
                <a:solidFill>
                  <a:srgbClr val="3A3A3A"/>
                </a:solidFill>
                <a:effectLst/>
                <a:latin typeface="Catamaran-SemiBold"/>
              </a:rPr>
              <a:t>Common DTO</a:t>
            </a:r>
            <a:endParaRPr lang="en-US" b="0" i="0" dirty="0">
              <a:solidFill>
                <a:srgbClr val="3A3A3A"/>
              </a:solidFill>
              <a:effectLst/>
              <a:latin typeface="Catamaran-Regular"/>
            </a:endParaRPr>
          </a:p>
          <a:p>
            <a:pPr lvl="1" fontAlgn="base">
              <a:buFont typeface="Arial" panose="020B0604020202020204" pitchFamily="34" charset="0"/>
              <a:buChar char="•"/>
            </a:pPr>
            <a:r>
              <a:rPr lang="en-US" b="0" i="0" dirty="0">
                <a:solidFill>
                  <a:srgbClr val="212121"/>
                </a:solidFill>
                <a:effectLst/>
                <a:latin typeface="Catamaran-Regular"/>
              </a:rPr>
              <a:t>Flight Search Request</a:t>
            </a:r>
            <a:endParaRPr lang="en-IN" b="0" i="0" dirty="0">
              <a:solidFill>
                <a:srgbClr val="212121"/>
              </a:solidFill>
              <a:effectLst/>
              <a:latin typeface="Catamaran-Regular"/>
            </a:endParaRPr>
          </a:p>
          <a:p>
            <a:pPr lvl="1" fontAlgn="base">
              <a:buFont typeface="Arial" panose="020B0604020202020204" pitchFamily="34" charset="0"/>
              <a:buChar char="•"/>
            </a:pPr>
            <a:r>
              <a:rPr lang="en-IN" b="0" i="0" dirty="0">
                <a:solidFill>
                  <a:srgbClr val="212121"/>
                </a:solidFill>
                <a:effectLst/>
                <a:latin typeface="Catamaran-Regular"/>
              </a:rPr>
              <a:t>Flight Schedule</a:t>
            </a:r>
          </a:p>
          <a:p>
            <a:pPr lvl="1" fontAlgn="base">
              <a:buFont typeface="Arial" panose="020B0604020202020204" pitchFamily="34" charset="0"/>
              <a:buChar char="•"/>
            </a:pPr>
            <a:r>
              <a:rPr lang="en-IN" b="0" i="0" dirty="0">
                <a:solidFill>
                  <a:srgbClr val="212121"/>
                </a:solidFill>
                <a:effectLst/>
                <a:latin typeface="Catamaran-Regular"/>
              </a:rPr>
              <a:t>Flight Search </a:t>
            </a:r>
            <a:r>
              <a:rPr lang="en-IN" b="0" i="0" dirty="0" err="1">
                <a:solidFill>
                  <a:srgbClr val="212121"/>
                </a:solidFill>
                <a:effectLst/>
                <a:latin typeface="Catamaran-Regular"/>
              </a:rPr>
              <a:t>Response</a:t>
            </a:r>
            <a:r>
              <a:rPr lang="en-IN" b="1" i="0" dirty="0" err="1">
                <a:solidFill>
                  <a:srgbClr val="3A3A3A"/>
                </a:solidFill>
                <a:effectLst/>
                <a:latin typeface="Catamaran-SemiBold"/>
              </a:rPr>
              <a:t>Airline</a:t>
            </a:r>
            <a:r>
              <a:rPr lang="en-IN" b="1" i="0" dirty="0">
                <a:solidFill>
                  <a:srgbClr val="3A3A3A"/>
                </a:solidFill>
                <a:effectLst/>
                <a:latin typeface="Catamaran-SemiBold"/>
              </a:rPr>
              <a:t> – Service</a:t>
            </a:r>
          </a:p>
          <a:p>
            <a:pPr marL="457200" lvl="1" indent="0" fontAlgn="base">
              <a:buNone/>
            </a:pPr>
            <a:endParaRPr lang="en-IN" b="0" i="0" dirty="0">
              <a:solidFill>
                <a:srgbClr val="3A3A3A"/>
              </a:solidFill>
              <a:effectLst/>
              <a:latin typeface="Catamaran-Regular"/>
            </a:endParaRPr>
          </a:p>
          <a:p>
            <a:pPr lvl="1" fontAlgn="base">
              <a:buFont typeface="Arial" panose="020B0604020202020204" pitchFamily="34" charset="0"/>
              <a:buChar char="•"/>
            </a:pPr>
            <a:endParaRPr lang="en-US" b="0" i="0" dirty="0">
              <a:solidFill>
                <a:srgbClr val="212121"/>
              </a:solidFill>
              <a:effectLst/>
              <a:latin typeface="Catamaran-Regular"/>
            </a:endParaRPr>
          </a:p>
        </p:txBody>
      </p:sp>
    </p:spTree>
    <p:extLst>
      <p:ext uri="{BB962C8B-B14F-4D97-AF65-F5344CB8AC3E}">
        <p14:creationId xmlns:p14="http://schemas.microsoft.com/office/powerpoint/2010/main" val="5544601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E61C-47F4-BA60-7DE6-B71808785D38}"/>
              </a:ext>
            </a:extLst>
          </p:cNvPr>
          <p:cNvSpPr>
            <a:spLocks noGrp="1"/>
          </p:cNvSpPr>
          <p:nvPr>
            <p:ph type="title"/>
          </p:nvPr>
        </p:nvSpPr>
        <p:spPr/>
        <p:txBody>
          <a:bodyPr>
            <a:normAutofit fontScale="90000"/>
          </a:bodyPr>
          <a:lstStyle/>
          <a:p>
            <a:r>
              <a:rPr lang="en-IN" b="1" i="0" dirty="0">
                <a:solidFill>
                  <a:srgbClr val="3A3A3A"/>
                </a:solidFill>
                <a:effectLst/>
                <a:latin typeface="Catamaran-SemiBold"/>
              </a:rPr>
              <a:t>Scatter Gather Pattern</a:t>
            </a:r>
            <a:br>
              <a:rPr lang="en-IN" b="0" i="0" dirty="0">
                <a:solidFill>
                  <a:srgbClr val="3A3A3A"/>
                </a:solidFill>
                <a:effectLst/>
                <a:latin typeface="Catamaran-Regular"/>
              </a:rPr>
            </a:br>
            <a:endParaRPr lang="en-IN" dirty="0"/>
          </a:p>
        </p:txBody>
      </p:sp>
      <p:sp>
        <p:nvSpPr>
          <p:cNvPr id="3" name="Content Placeholder 2">
            <a:extLst>
              <a:ext uri="{FF2B5EF4-FFF2-40B4-BE49-F238E27FC236}">
                <a16:creationId xmlns:a16="http://schemas.microsoft.com/office/drawing/2014/main" id="{4C5DE325-94A1-0DB6-AA99-4F3FB025B687}"/>
              </a:ext>
            </a:extLst>
          </p:cNvPr>
          <p:cNvSpPr>
            <a:spLocks noGrp="1"/>
          </p:cNvSpPr>
          <p:nvPr>
            <p:ph idx="1"/>
          </p:nvPr>
        </p:nvSpPr>
        <p:spPr/>
        <p:txBody>
          <a:bodyPr>
            <a:normAutofit/>
          </a:bodyPr>
          <a:lstStyle/>
          <a:p>
            <a:r>
              <a:rPr lang="en-IN" sz="1800" dirty="0"/>
              <a:t>DEMO</a:t>
            </a:r>
          </a:p>
          <a:p>
            <a:pPr lvl="1">
              <a:buFont typeface="Arial" panose="020B0604020202020204" pitchFamily="34" charset="0"/>
              <a:buChar char="•"/>
            </a:pPr>
            <a:r>
              <a:rPr lang="en-IN" sz="1800" dirty="0"/>
              <a:t>I send a request</a:t>
            </a:r>
          </a:p>
          <a:p>
            <a:pPr lvl="2"/>
            <a:r>
              <a:rPr lang="en-IN" sz="1800" dirty="0">
                <a:hlinkClick r:id="rId2"/>
              </a:rPr>
              <a:t>http://localhost:8080/flight/Houston/LasVegas</a:t>
            </a:r>
            <a:endParaRPr lang="en-IN" sz="1800" dirty="0"/>
          </a:p>
          <a:p>
            <a:pPr lvl="2"/>
            <a:r>
              <a:rPr lang="en-US" sz="1800" b="0" i="0" dirty="0">
                <a:solidFill>
                  <a:srgbClr val="212121"/>
                </a:solidFill>
                <a:effectLst/>
              </a:rPr>
              <a:t>I receive </a:t>
            </a:r>
            <a:r>
              <a:rPr lang="en-US" sz="1800" b="0" i="0">
                <a:solidFill>
                  <a:srgbClr val="212121"/>
                </a:solidFill>
                <a:effectLst/>
              </a:rPr>
              <a:t>a response</a:t>
            </a:r>
            <a:endParaRPr lang="en-US" sz="1800" b="0" i="0" dirty="0">
              <a:solidFill>
                <a:srgbClr val="212121"/>
              </a:solidFill>
              <a:effectLst/>
            </a:endParaRPr>
          </a:p>
          <a:p>
            <a:pPr marL="914400" lvl="2" indent="0">
              <a:buNone/>
            </a:pPr>
            <a:endParaRPr lang="en-IN" sz="1800" dirty="0"/>
          </a:p>
        </p:txBody>
      </p:sp>
    </p:spTree>
    <p:extLst>
      <p:ext uri="{BB962C8B-B14F-4D97-AF65-F5344CB8AC3E}">
        <p14:creationId xmlns:p14="http://schemas.microsoft.com/office/powerpoint/2010/main" val="3514372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Observability Patterns</a:t>
            </a:r>
            <a:br>
              <a:rPr lang="en-US" b="1" dirty="0"/>
            </a:br>
            <a:endParaRPr lang="en-US" dirty="0"/>
          </a:p>
        </p:txBody>
      </p:sp>
      <p:sp>
        <p:nvSpPr>
          <p:cNvPr id="3" name="Content Placeholder 2"/>
          <p:cNvSpPr>
            <a:spLocks noGrp="1"/>
          </p:cNvSpPr>
          <p:nvPr>
            <p:ph idx="1"/>
          </p:nvPr>
        </p:nvSpPr>
        <p:spPr/>
        <p:txBody>
          <a:bodyPr/>
          <a:lstStyle/>
          <a:p>
            <a:r>
              <a:rPr lang="en-US" b="1" dirty="0"/>
              <a:t>Log Aggregation</a:t>
            </a:r>
          </a:p>
          <a:p>
            <a:r>
              <a:rPr lang="en-US" b="1" dirty="0"/>
              <a:t>Performance Metrics</a:t>
            </a:r>
          </a:p>
          <a:p>
            <a:r>
              <a:rPr lang="en-US" b="1" dirty="0"/>
              <a:t>Distributed Tracing</a:t>
            </a:r>
          </a:p>
          <a:p>
            <a:r>
              <a:rPr lang="en-US" b="1" dirty="0"/>
              <a:t>Health Check</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 Aggregation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Consider a use case where an application consists of multiple service instances that are running on multiple machines. Requests often span multiple service instances. Each service instance generates a log file in a standardized format. How can we understand the application behavior through logs for a particular request?</a:t>
            </a:r>
          </a:p>
          <a:p>
            <a:pPr>
              <a:buNone/>
            </a:pPr>
            <a:r>
              <a:rPr lang="en-US" b="1" dirty="0"/>
              <a:t>Solution</a:t>
            </a:r>
          </a:p>
          <a:p>
            <a:r>
              <a:rPr lang="en-US" dirty="0"/>
              <a:t>We need a centralized logging service that aggregates logs from each service instance. Users can search and analyze the logs. They can configure alerts that are triggered when certain messages appear in the logs. For example, PCF does have </a:t>
            </a:r>
            <a:r>
              <a:rPr lang="en-US" dirty="0" err="1"/>
              <a:t>Loggeregator</a:t>
            </a:r>
            <a:r>
              <a:rPr lang="en-US" dirty="0"/>
              <a:t>, which collects logs from each component (router, controller, </a:t>
            </a:r>
            <a:r>
              <a:rPr lang="en-US" dirty="0" err="1"/>
              <a:t>diego</a:t>
            </a:r>
            <a:r>
              <a:rPr lang="en-US" dirty="0"/>
              <a:t>, etc...) of the PCF platform along with applications. AWS Cloud Watch also does the same.</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Metrics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When the service portfolio increases due to </a:t>
            </a:r>
            <a:r>
              <a:rPr lang="en-US" dirty="0" err="1"/>
              <a:t>microservice</a:t>
            </a:r>
            <a:r>
              <a:rPr lang="en-US" dirty="0"/>
              <a:t> architecture, it becomes critical to keep a watch on the transactions so that patterns can be monitored and alerts sent when an issue happens. How should we collect metrics to monitor application </a:t>
            </a:r>
            <a:r>
              <a:rPr lang="en-US" dirty="0" err="1"/>
              <a:t>perfomance</a:t>
            </a:r>
            <a:r>
              <a:rPr lang="en-US" dirty="0"/>
              <a:t>?</a:t>
            </a:r>
          </a:p>
          <a:p>
            <a:pPr>
              <a:buNone/>
            </a:pPr>
            <a:r>
              <a:rPr lang="en-US" b="1" dirty="0"/>
              <a:t>Solution</a:t>
            </a:r>
          </a:p>
          <a:p>
            <a:r>
              <a:rPr lang="en-US" dirty="0"/>
              <a:t>A metrics service is required to gather statistics about individual operations. It should aggregate the metrics of an application service, which provides reporting and alerting. There are two models for aggregating metrics:</a:t>
            </a:r>
          </a:p>
          <a:p>
            <a:r>
              <a:rPr lang="en-US" dirty="0"/>
              <a:t>Push — the service pushes metrics to the metrics service e.g. </a:t>
            </a:r>
            <a:r>
              <a:rPr lang="en-US" dirty="0" err="1"/>
              <a:t>NewRelic</a:t>
            </a:r>
            <a:r>
              <a:rPr lang="en-US" dirty="0"/>
              <a:t>, </a:t>
            </a:r>
            <a:r>
              <a:rPr lang="en-US" dirty="0" err="1"/>
              <a:t>AppDynamics</a:t>
            </a:r>
            <a:endParaRPr lang="en-US" dirty="0"/>
          </a:p>
          <a:p>
            <a:r>
              <a:rPr lang="en-US" dirty="0"/>
              <a:t>Pull — the metrics services pulls metrics from the service e.g. Prometheus</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Distributed Tracing</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In </a:t>
            </a:r>
            <a:r>
              <a:rPr lang="en-US" dirty="0" err="1"/>
              <a:t>microservice</a:t>
            </a:r>
            <a:r>
              <a:rPr lang="en-US" dirty="0"/>
              <a:t> architecture, requests often span multiple services. Each service handles a request by performing one or more operations across multiple services. Then, how do we trace a request end-to-end to troubleshoot the problem?</a:t>
            </a:r>
          </a:p>
          <a:p>
            <a:pPr>
              <a:buNone/>
            </a:pPr>
            <a:r>
              <a:rPr lang="en-US" b="1" dirty="0"/>
              <a:t>Solution</a:t>
            </a:r>
          </a:p>
          <a:p>
            <a:r>
              <a:rPr lang="en-US" dirty="0"/>
              <a:t>We need a service which</a:t>
            </a:r>
          </a:p>
          <a:p>
            <a:r>
              <a:rPr lang="en-US" dirty="0"/>
              <a:t>Assigns each external request a unique external request id.</a:t>
            </a:r>
          </a:p>
          <a:p>
            <a:r>
              <a:rPr lang="en-US" dirty="0"/>
              <a:t>Passes the external request id to all services.</a:t>
            </a:r>
          </a:p>
          <a:p>
            <a:r>
              <a:rPr lang="en-US" dirty="0"/>
              <a:t>Includes the external request id in all log messages.</a:t>
            </a:r>
          </a:p>
          <a:p>
            <a:r>
              <a:rPr lang="en-US" dirty="0"/>
              <a:t>Records information (e.g. start time, end time) about the requests and operations performed when handling an external request in a centralized service.</a:t>
            </a:r>
          </a:p>
          <a:p>
            <a:r>
              <a:rPr lang="en-US" dirty="0"/>
              <a:t>Spring Cloud </a:t>
            </a:r>
            <a:r>
              <a:rPr lang="en-US" dirty="0" err="1"/>
              <a:t>Slueth</a:t>
            </a:r>
            <a:r>
              <a:rPr lang="en-US" dirty="0"/>
              <a:t>, along with </a:t>
            </a:r>
            <a:r>
              <a:rPr lang="en-US" dirty="0" err="1"/>
              <a:t>Zipkin</a:t>
            </a:r>
            <a:r>
              <a:rPr lang="en-US" dirty="0"/>
              <a:t> server, is a common implementation.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Health Check</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Problem</a:t>
            </a:r>
          </a:p>
          <a:p>
            <a:r>
              <a:rPr lang="en-US" dirty="0"/>
              <a:t>When </a:t>
            </a:r>
            <a:r>
              <a:rPr lang="en-US" dirty="0" err="1"/>
              <a:t>microservice</a:t>
            </a:r>
            <a:r>
              <a:rPr lang="en-US" dirty="0"/>
              <a:t> architecture has been implemented, there is a chance that a service might be up but not able to handle transactions. In that case, how do you ensure a request doesn't go to those failed instances? With a load balancing pattern implementation.</a:t>
            </a:r>
          </a:p>
          <a:p>
            <a:pPr>
              <a:buNone/>
            </a:pPr>
            <a:r>
              <a:rPr lang="en-US" b="1" dirty="0"/>
              <a:t>Solution</a:t>
            </a:r>
          </a:p>
          <a:p>
            <a:r>
              <a:rPr lang="en-US" dirty="0"/>
              <a:t>Each service needs to have an endpoint which can be used to check the health of the application, such as /health. This API should o check the status of the host, the connection to other services/infrastructure, and any specific logic.</a:t>
            </a:r>
          </a:p>
          <a:p>
            <a:r>
              <a:rPr lang="en-US" dirty="0"/>
              <a:t>Spring Boot Actuator does implement a /health endpoint and the implementation can be customized, as well.</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Cross-Cutting Concern Patterns</a:t>
            </a:r>
            <a:br>
              <a:rPr lang="en-US" b="1" dirty="0"/>
            </a:br>
            <a:endParaRPr lang="en-US" dirty="0"/>
          </a:p>
        </p:txBody>
      </p:sp>
      <p:sp>
        <p:nvSpPr>
          <p:cNvPr id="3" name="Content Placeholder 2"/>
          <p:cNvSpPr>
            <a:spLocks noGrp="1"/>
          </p:cNvSpPr>
          <p:nvPr>
            <p:ph idx="1"/>
          </p:nvPr>
        </p:nvSpPr>
        <p:spPr/>
        <p:txBody>
          <a:bodyPr/>
          <a:lstStyle/>
          <a:p>
            <a:r>
              <a:rPr lang="en-US" b="1" dirty="0"/>
              <a:t>External Configuration</a:t>
            </a:r>
          </a:p>
          <a:p>
            <a:r>
              <a:rPr lang="en-US" b="1" dirty="0"/>
              <a:t>Service Discovery Pattern</a:t>
            </a:r>
          </a:p>
          <a:p>
            <a:r>
              <a:rPr lang="en-US" b="1" dirty="0"/>
              <a:t>Circuit Breaker Pattern</a:t>
            </a:r>
          </a:p>
          <a:p>
            <a:r>
              <a:rPr lang="en-US" b="1" dirty="0"/>
              <a:t>Blue-Green Deployment Pattern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of </a:t>
            </a:r>
            <a:r>
              <a:rPr lang="en-US" dirty="0" err="1"/>
              <a:t>Microservices</a:t>
            </a:r>
            <a:endParaRPr lang="en-US" dirty="0"/>
          </a:p>
        </p:txBody>
      </p:sp>
      <p:sp>
        <p:nvSpPr>
          <p:cNvPr id="3" name="Content Placeholder 2"/>
          <p:cNvSpPr>
            <a:spLocks noGrp="1"/>
          </p:cNvSpPr>
          <p:nvPr>
            <p:ph idx="1"/>
          </p:nvPr>
        </p:nvSpPr>
        <p:spPr/>
        <p:txBody>
          <a:bodyPr/>
          <a:lstStyle/>
          <a:p>
            <a:r>
              <a:rPr lang="en-US" b="1" dirty="0"/>
              <a:t>Decomposition Patterns</a:t>
            </a:r>
          </a:p>
          <a:p>
            <a:r>
              <a:rPr lang="en-US" b="1" dirty="0"/>
              <a:t>Integrator Patterns</a:t>
            </a:r>
          </a:p>
          <a:p>
            <a:r>
              <a:rPr lang="en-US" b="1" dirty="0"/>
              <a:t>Database Patterns</a:t>
            </a:r>
          </a:p>
          <a:p>
            <a:r>
              <a:rPr lang="en-US" b="1" dirty="0"/>
              <a:t>Observability Patterns</a:t>
            </a:r>
          </a:p>
          <a:p>
            <a:r>
              <a:rPr lang="en-US" b="1" dirty="0"/>
              <a:t>Cross-Cutting Concern Patterns</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External Configuration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A service typically calls other services and databases as well. For each environment like dev, QA, UAT, prod, the endpoint URL or some configuration properties might be different. A change in any of those properties might require a re-build and re-deploy of the service. How do we avoid code modification for configuration changes?</a:t>
            </a:r>
          </a:p>
          <a:p>
            <a:pPr>
              <a:buNone/>
            </a:pPr>
            <a:r>
              <a:rPr lang="en-US" b="1" dirty="0"/>
              <a:t>Solution</a:t>
            </a:r>
          </a:p>
          <a:p>
            <a:r>
              <a:rPr lang="en-US" dirty="0"/>
              <a:t>Externalize all the configuration, including endpoint URLs and credentials. The application should load them either at startup or on the fly.</a:t>
            </a:r>
          </a:p>
          <a:p>
            <a:r>
              <a:rPr lang="en-US" dirty="0"/>
              <a:t>Spring Cloud </a:t>
            </a:r>
            <a:r>
              <a:rPr lang="en-US" dirty="0" err="1"/>
              <a:t>config</a:t>
            </a:r>
            <a:r>
              <a:rPr lang="en-US" dirty="0"/>
              <a:t> server provides the option to externalize the properties to </a:t>
            </a:r>
            <a:r>
              <a:rPr lang="en-US" dirty="0" err="1"/>
              <a:t>GitHub</a:t>
            </a:r>
            <a:r>
              <a:rPr lang="en-US" dirty="0"/>
              <a:t> and load them as environment properties. These can be accessed by the application on startup or can be refreshed without a server restart.</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 Discovery Pattern</a:t>
            </a:r>
            <a:br>
              <a:rPr lang="en-US" b="1" dirty="0"/>
            </a:br>
            <a:endParaRPr lang="en-US" dirty="0"/>
          </a:p>
        </p:txBody>
      </p:sp>
      <p:sp>
        <p:nvSpPr>
          <p:cNvPr id="3" name="Content Placeholder 2"/>
          <p:cNvSpPr>
            <a:spLocks noGrp="1"/>
          </p:cNvSpPr>
          <p:nvPr>
            <p:ph idx="1"/>
          </p:nvPr>
        </p:nvSpPr>
        <p:spPr>
          <a:xfrm>
            <a:off x="457200" y="1600200"/>
            <a:ext cx="8507288" cy="4493095"/>
          </a:xfrm>
        </p:spPr>
        <p:txBody>
          <a:bodyPr>
            <a:normAutofit fontScale="47500" lnSpcReduction="20000"/>
          </a:bodyPr>
          <a:lstStyle/>
          <a:p>
            <a:pPr>
              <a:buNone/>
            </a:pPr>
            <a:r>
              <a:rPr lang="en-US" b="1" dirty="0"/>
              <a:t>Problem</a:t>
            </a:r>
          </a:p>
          <a:p>
            <a:r>
              <a:rPr lang="en-US" dirty="0"/>
              <a:t>When </a:t>
            </a:r>
            <a:r>
              <a:rPr lang="en-US" dirty="0" err="1"/>
              <a:t>microservices</a:t>
            </a:r>
            <a:r>
              <a:rPr lang="en-US" dirty="0"/>
              <a:t> come into the picture, we need to address a few issues in terms of calling services:</a:t>
            </a:r>
          </a:p>
          <a:p>
            <a:r>
              <a:rPr lang="en-US" dirty="0"/>
              <a:t>With container technology, IP addresses are dynamically allocated to the service instances. Every time the address changes, a consumer service can break and need manual changes.</a:t>
            </a:r>
          </a:p>
          <a:p>
            <a:r>
              <a:rPr lang="en-US" dirty="0"/>
              <a:t>Each service URL has to be remembered by the consumer and become tightly coupled.</a:t>
            </a:r>
          </a:p>
          <a:p>
            <a:r>
              <a:rPr lang="en-US" dirty="0"/>
              <a:t>So how does the consumer or router know all the available service instances and locations?</a:t>
            </a:r>
          </a:p>
          <a:p>
            <a:endParaRPr lang="en-US" dirty="0"/>
          </a:p>
          <a:p>
            <a:endParaRPr lang="en-US" dirty="0"/>
          </a:p>
          <a:p>
            <a:pPr>
              <a:buNone/>
            </a:pPr>
            <a:r>
              <a:rPr lang="en-US" b="1" dirty="0"/>
              <a:t>Solution</a:t>
            </a:r>
          </a:p>
          <a:p>
            <a:r>
              <a:rPr lang="en-US" dirty="0"/>
              <a:t>A service registry needs to be created which will keep the metadata of each producer service. A service instance should register to the registry when starting and should de-register when shutting down. The consumer or router should query the registry and find out the location of the service. The registry also needs to do a health check of the producer service to ensure that only working instances of the services are available to be consumed through it. There are two types of service discovery: client-side and server-side. An example of client-side discovery is Netflix Eureka and an example of server-side discovery is AWS ALB.</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Circuit Breaker Pattern</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A service generally calls other services to retrieve data, and there is the chance that the downstream service may be down. There are two problems with this: first, the request will keep going to the down service, exhausting network resources and slowing performance. Second, the user experience will be bad and unpredictable. How do we avoid cascading service failures and handle failures gracefully?</a:t>
            </a:r>
          </a:p>
          <a:p>
            <a:pPr>
              <a:buNone/>
            </a:pPr>
            <a:endParaRPr lang="en-US" b="1" dirty="0"/>
          </a:p>
          <a:p>
            <a:pPr>
              <a:buNone/>
            </a:pPr>
            <a:r>
              <a:rPr lang="en-US" b="1" dirty="0"/>
              <a:t>Solution</a:t>
            </a:r>
          </a:p>
          <a:p>
            <a:r>
              <a:rPr lang="en-US" dirty="0"/>
              <a:t>The consumer should invoke a remote service via a proxy that behaves in a similar fashion to an electrical circuit breaker. When the number of consecutive failures crosses a threshold, the circuit breaker trips, and for the duration of a timeout period, all attempts to invoke the remote service will fail immediately. After the timeout expires the circuit breaker allows a limited number of test requests to pass through. If those requests succeed, the circuit breaker resumes normal operation. Otherwise, if there is a failure, the timeout period begins again.</a:t>
            </a:r>
          </a:p>
          <a:p>
            <a:r>
              <a:rPr lang="en-US" dirty="0"/>
              <a:t>Netflix </a:t>
            </a:r>
            <a:r>
              <a:rPr lang="en-US" dirty="0" err="1"/>
              <a:t>Hystrix</a:t>
            </a:r>
            <a:r>
              <a:rPr lang="en-US" dirty="0"/>
              <a:t> is a good implementation of the circuit breaker pattern. It also helps you to define a fallback mechanism which can be used when the circuit breaker trips. That provides a better user experience.</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Blue-Green Deployment Pattern</a:t>
            </a:r>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With </a:t>
            </a:r>
            <a:r>
              <a:rPr lang="en-US" dirty="0" err="1"/>
              <a:t>microservice</a:t>
            </a:r>
            <a:r>
              <a:rPr lang="en-US" dirty="0"/>
              <a:t> architecture, one application can have many </a:t>
            </a:r>
            <a:r>
              <a:rPr lang="en-US" dirty="0" err="1"/>
              <a:t>microservices</a:t>
            </a:r>
            <a:r>
              <a:rPr lang="en-US" dirty="0"/>
              <a:t>. If we stop all the services then deploy an enhanced version, the downtime will be huge and can impact the business. Also, the rollback will be a nightmare. How do we avoid or reduce downtime of the services during deployment?</a:t>
            </a:r>
          </a:p>
          <a:p>
            <a:pPr>
              <a:buNone/>
            </a:pPr>
            <a:r>
              <a:rPr lang="en-US" b="1" dirty="0"/>
              <a:t>Solution</a:t>
            </a:r>
          </a:p>
          <a:p>
            <a:r>
              <a:rPr lang="en-US" dirty="0"/>
              <a:t>The blue-green deployment strategy can be implemented to reduce or remove downtime. It achieves this by running two identical production environments, Blue and Green. Let's assume Green is the existing live instance and Blue is the new version of the application. At any time, only one of the environments is live, with the live environment serving all production traffic. All cloud platforms provide options for implementing a blue-green deployment. </a:t>
            </a:r>
          </a:p>
          <a:p>
            <a:pPr>
              <a:buNone/>
            </a:pPr>
            <a:endParaRPr lang="en-US" dirty="0"/>
          </a:p>
          <a:p>
            <a:r>
              <a:rPr lang="en-US" dirty="0"/>
              <a:t>There are many other patterns used with </a:t>
            </a:r>
            <a:r>
              <a:rPr lang="en-US" dirty="0" err="1"/>
              <a:t>microservice</a:t>
            </a:r>
            <a:r>
              <a:rPr lang="en-US" dirty="0"/>
              <a:t> architecture, like Sidecar, Chained </a:t>
            </a:r>
            <a:r>
              <a:rPr lang="en-US" dirty="0" err="1"/>
              <a:t>Microservice</a:t>
            </a:r>
            <a:r>
              <a:rPr lang="en-US" dirty="0"/>
              <a:t>, Branch </a:t>
            </a:r>
            <a:r>
              <a:rPr lang="en-US" dirty="0" err="1"/>
              <a:t>Microservice</a:t>
            </a:r>
            <a:r>
              <a:rPr lang="en-US" dirty="0"/>
              <a:t>, Event Sourcing Pattern, Continuous Delivery Patterns, and more. The list keeps growing as we get more experience with </a:t>
            </a:r>
            <a:r>
              <a:rPr lang="en-US" dirty="0" err="1"/>
              <a:t>microservices</a:t>
            </a:r>
            <a:r>
              <a:rPr lang="en-US" dirty="0"/>
              <a:t>. I am stopping now to hear back from you on what </a:t>
            </a:r>
            <a:r>
              <a:rPr lang="en-US" dirty="0" err="1"/>
              <a:t>microservice</a:t>
            </a:r>
            <a:r>
              <a:rPr lang="en-US" dirty="0"/>
              <a:t> patterns you are using.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Decompose by Business Capability</a:t>
            </a:r>
          </a:p>
          <a:p>
            <a:pPr>
              <a:buNone/>
            </a:pPr>
            <a:r>
              <a:rPr lang="en-US" b="1" dirty="0"/>
              <a:t>Problem</a:t>
            </a:r>
          </a:p>
          <a:p>
            <a:r>
              <a:rPr lang="en-US" dirty="0" err="1"/>
              <a:t>Microservices</a:t>
            </a:r>
            <a:r>
              <a:rPr lang="en-US" dirty="0"/>
              <a:t> is all about making services loosely coupled, applying the single responsibility principle. However, breaking an application into smaller pieces has to be done logically. How do we decompose an application into small services?</a:t>
            </a:r>
          </a:p>
          <a:p>
            <a:pPr>
              <a:buNone/>
            </a:pPr>
            <a:r>
              <a:rPr lang="en-US" b="1" dirty="0"/>
              <a:t>Solution</a:t>
            </a:r>
          </a:p>
          <a:p>
            <a:r>
              <a:rPr lang="en-US" dirty="0"/>
              <a:t>One strategy is to decompose by business capability. A business capability is something that a business does in order to generate value. The set of capabilities for a given business depend on the type of business. For example, the capabilities of an insurance company typically include sales, marketing, underwriting, claims processing, billing, compliance, etc. Each business capability can be thought of as a service, except it’s business-oriented rather than technical.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a:t>Decompose by </a:t>
            </a:r>
            <a:r>
              <a:rPr lang="en-US" sz="1600" b="1" dirty="0" err="1"/>
              <a:t>Subdomain</a:t>
            </a:r>
            <a:endParaRPr lang="en-US" sz="1600" b="1" dirty="0"/>
          </a:p>
          <a:p>
            <a:pPr>
              <a:buNone/>
            </a:pPr>
            <a:r>
              <a:rPr lang="en-US" sz="1600" b="1" dirty="0"/>
              <a:t>Problem</a:t>
            </a:r>
          </a:p>
          <a:p>
            <a:r>
              <a:rPr lang="en-US" sz="1600" dirty="0"/>
              <a:t>Decomposing an application using business capabilities might be a good start, but you will come across so-called "God Classes" which will not be easy to decompose. These classes will be common among multiple services. For example, the Order class will be used in Order Management, Order Taking, Order Delivery, etc. How do we decompose them?</a:t>
            </a:r>
          </a:p>
          <a:p>
            <a:pPr>
              <a:buNone/>
            </a:pPr>
            <a:endParaRPr lang="en-US" sz="1600" b="1" dirty="0"/>
          </a:p>
          <a:p>
            <a:pPr>
              <a:buNone/>
            </a:pPr>
            <a:r>
              <a:rPr lang="en-US" sz="1600" b="1" dirty="0"/>
              <a:t>Solution</a:t>
            </a:r>
          </a:p>
          <a:p>
            <a:r>
              <a:rPr lang="en-US" sz="1600" dirty="0"/>
              <a:t>For the "God Classes" issue, DDD (Domain-Driven Design) comes to the rescue. It uses </a:t>
            </a:r>
            <a:r>
              <a:rPr lang="en-US" sz="1600" dirty="0" err="1"/>
              <a:t>subdomains</a:t>
            </a:r>
            <a:r>
              <a:rPr lang="en-US" sz="1600" dirty="0"/>
              <a:t> and bounded context concepts to solve this problem. DDD breaks the whole domain model created for the enterprise into </a:t>
            </a:r>
            <a:r>
              <a:rPr lang="en-US" sz="1600" dirty="0" err="1"/>
              <a:t>subdomains</a:t>
            </a:r>
            <a:r>
              <a:rPr lang="en-US" sz="1600" dirty="0"/>
              <a:t>. Each </a:t>
            </a:r>
            <a:r>
              <a:rPr lang="en-US" sz="1600" dirty="0" err="1"/>
              <a:t>subdomain</a:t>
            </a:r>
            <a:r>
              <a:rPr lang="en-US" sz="1600" dirty="0"/>
              <a:t> will have a model, and the scope of that model will be called the bounded context. Each </a:t>
            </a:r>
            <a:r>
              <a:rPr lang="en-US" sz="1600" dirty="0" err="1"/>
              <a:t>microservice</a:t>
            </a:r>
            <a:r>
              <a:rPr lang="en-US" sz="1600" dirty="0"/>
              <a:t> will be developed around the bounded context.</a:t>
            </a:r>
          </a:p>
          <a:p>
            <a:r>
              <a:rPr lang="en-US" sz="1600" b="1" dirty="0"/>
              <a:t>Note</a:t>
            </a:r>
            <a:r>
              <a:rPr lang="en-US" sz="1600" dirty="0"/>
              <a:t>: Identifying </a:t>
            </a:r>
            <a:r>
              <a:rPr lang="en-US" sz="1600" dirty="0" err="1"/>
              <a:t>subdomains</a:t>
            </a:r>
            <a:r>
              <a:rPr lang="en-US" sz="1600" dirty="0"/>
              <a:t> is not an easy task. It requires an understanding of the business. Like business capabilities, </a:t>
            </a:r>
            <a:r>
              <a:rPr lang="en-US" sz="1600" dirty="0" err="1"/>
              <a:t>subdomains</a:t>
            </a:r>
            <a:r>
              <a:rPr lang="en-US" sz="1600" dirty="0"/>
              <a:t> are identified by analyzing the business and its organizational structure and identifying the different areas of expertise.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Strangler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So far, the design patterns we talked about were decomposing applications for </a:t>
            </a:r>
            <a:r>
              <a:rPr lang="en-US" dirty="0" err="1"/>
              <a:t>greenfield</a:t>
            </a:r>
            <a:r>
              <a:rPr lang="en-US" dirty="0"/>
              <a:t>, but 80% of the work we do is with </a:t>
            </a:r>
            <a:r>
              <a:rPr lang="en-US" dirty="0" err="1"/>
              <a:t>brownfield</a:t>
            </a:r>
            <a:r>
              <a:rPr lang="en-US" dirty="0"/>
              <a:t> applications, which are big, monolithic applications. Applying all the above design patterns to them will be difficult because breaking them into smaller pieces at the same time it's being used live is a big task.</a:t>
            </a:r>
          </a:p>
          <a:p>
            <a:pPr>
              <a:buNone/>
            </a:pPr>
            <a:endParaRPr lang="en-US" b="1" dirty="0"/>
          </a:p>
          <a:p>
            <a:pPr>
              <a:buNone/>
            </a:pPr>
            <a:r>
              <a:rPr lang="en-US" b="1" dirty="0"/>
              <a:t>Solution</a:t>
            </a:r>
          </a:p>
          <a:p>
            <a:r>
              <a:rPr lang="en-US" dirty="0"/>
              <a:t>The Strangler pattern comes to the rescue. The Strangler pattern is based on an analogy to a vine that strangles a tree that it’s wrapped around. This solution works well with web applications, where a call goes back and forth, and for each URI call, a service can be broken into different domains and hosted as separate services. The idea is to do it one domain at a time. This creates two separate applications that live side by side in the same URI space. Eventually, the newly </a:t>
            </a:r>
            <a:r>
              <a:rPr lang="en-US" dirty="0" err="1"/>
              <a:t>refactored</a:t>
            </a:r>
            <a:r>
              <a:rPr lang="en-US" dirty="0"/>
              <a:t> application “strangles” or replaces the original application until finally you can shut off the monolithic application.</a:t>
            </a:r>
          </a:p>
          <a:p>
            <a:pPr>
              <a:buNone/>
            </a:pPr>
            <a:endParaRPr lang="en-US" b="1"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2848</TotalTime>
  <Words>8587</Words>
  <Application>Microsoft Office PowerPoint</Application>
  <PresentationFormat>On-screen Show (4:3)</PresentationFormat>
  <Paragraphs>673</Paragraphs>
  <Slides>63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Catamaran-Regular</vt:lpstr>
      <vt:lpstr>Catamaran-SemiBold</vt:lpstr>
      <vt:lpstr>courier</vt:lpstr>
      <vt:lpstr>Open Sans</vt:lpstr>
      <vt:lpstr>source-serif-pro</vt:lpstr>
      <vt:lpstr>Office Theme</vt:lpstr>
      <vt:lpstr>Micro services Design Pattern</vt:lpstr>
      <vt:lpstr>Microservices</vt:lpstr>
      <vt:lpstr>Principles Used to Design Microservice Architecture</vt:lpstr>
      <vt:lpstr>MicroServices with Spring Cloud Example</vt:lpstr>
      <vt:lpstr>MicroServices with Spring Cloud Example</vt:lpstr>
      <vt:lpstr>Design Patterns of Microservices</vt:lpstr>
      <vt:lpstr>Decomposition Patterns </vt:lpstr>
      <vt:lpstr>Decomposition Patterns </vt:lpstr>
      <vt:lpstr>Strangler Pattern </vt:lpstr>
      <vt:lpstr>Integrator Pattern </vt:lpstr>
      <vt:lpstr>API Gateway Pattern</vt:lpstr>
      <vt:lpstr>Aggregator Pattern </vt:lpstr>
      <vt:lpstr>Aggregator Pattern</vt:lpstr>
      <vt:lpstr>Aggregator Pattern Example</vt:lpstr>
      <vt:lpstr>Aggregator Pattern Example-Asynchronous communication </vt:lpstr>
      <vt:lpstr>Aggregator Pattern Example-Asynchronous communication </vt:lpstr>
      <vt:lpstr>Aggregator Pattern Example-Synchronous Communication</vt:lpstr>
      <vt:lpstr>Aggregator Pattern Example-Synchronous communication </vt:lpstr>
      <vt:lpstr>Aggregator Pattern Example- Combination of Asynchronous and Synchronous Communication </vt:lpstr>
      <vt:lpstr>Aggregator Pattern Example- Combination of Asynchronous and Synchronous Communication </vt:lpstr>
      <vt:lpstr>Client-Side UI Composition Pattern </vt:lpstr>
      <vt:lpstr>Database Pattern</vt:lpstr>
      <vt:lpstr>Database per Service </vt:lpstr>
      <vt:lpstr>Shared Database per Service </vt:lpstr>
      <vt:lpstr>Command Query Responsibility Segregation (CQRS) </vt:lpstr>
      <vt:lpstr>CQRS Pattern With Spring Boot </vt:lpstr>
      <vt:lpstr>CQRS Pattern With Spring Boot </vt:lpstr>
      <vt:lpstr>CQRS Pattern With Spring Boot </vt:lpstr>
      <vt:lpstr>CQRS Pattern With Spring Boot </vt:lpstr>
      <vt:lpstr>CQRS Pattern With Spring Boot </vt:lpstr>
      <vt:lpstr>CQRS Pattern With Spring Boot </vt:lpstr>
      <vt:lpstr>CQRS Pattern With Spring Boot</vt:lpstr>
      <vt:lpstr>CQRS Pattern With Spring Boot</vt:lpstr>
      <vt:lpstr>CQRS Pattern With Spring Boot</vt:lpstr>
      <vt:lpstr>CQRS Pattern With Spring Boot</vt:lpstr>
      <vt:lpstr>CQRS Pattern With Spring Boot</vt:lpstr>
      <vt:lpstr>Saga Pattern </vt:lpstr>
      <vt:lpstr>Saga Pattern</vt:lpstr>
      <vt:lpstr>Saga Pattern – 2PC</vt:lpstr>
      <vt:lpstr>Saga Pattern – 2PC</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Scatter Gather Pattern </vt:lpstr>
      <vt:lpstr>Scatter Gather Pattern </vt:lpstr>
      <vt:lpstr>Scatter Gather Pattern </vt:lpstr>
      <vt:lpstr>Scatter Gather Pattern </vt:lpstr>
      <vt:lpstr>Scatter Gather Pattern </vt:lpstr>
      <vt:lpstr>Observability Patterns </vt:lpstr>
      <vt:lpstr>Log Aggregation </vt:lpstr>
      <vt:lpstr>Performance Metrics </vt:lpstr>
      <vt:lpstr>Distributed Tracing </vt:lpstr>
      <vt:lpstr>Health Check </vt:lpstr>
      <vt:lpstr>Cross-Cutting Concern Patterns </vt:lpstr>
      <vt:lpstr>External Configuration </vt:lpstr>
      <vt:lpstr>Service Discovery Pattern </vt:lpstr>
      <vt:lpstr>Circuit Breaker Pattern </vt:lpstr>
      <vt:lpstr>Blue-Green Deployment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services Design Pattern</dc:title>
  <dc:creator>admi</dc:creator>
  <cp:lastModifiedBy>Prabhat Shahi</cp:lastModifiedBy>
  <cp:revision>24</cp:revision>
  <dcterms:created xsi:type="dcterms:W3CDTF">2021-01-22T09:27:59Z</dcterms:created>
  <dcterms:modified xsi:type="dcterms:W3CDTF">2023-12-01T07:03:36Z</dcterms:modified>
</cp:coreProperties>
</file>