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C9541-954A-5DF5-A739-4CFD60355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578E9-5BAE-AF12-7953-AFB0D864B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0CA82-75A1-F769-7007-275A35678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AE4A-AD6F-4202-9B12-30C82C66045D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9F03A-E353-19F9-8598-38138090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22C00-7593-3695-AA97-51F31117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9D62-6135-4445-8EC3-F254A8684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28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54EB-77E8-45D4-5255-CE47F2EB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E8685-0CB7-B4C0-5FE0-D3F06A412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DC35D-8B7D-06A6-2CF1-BE146721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AE4A-AD6F-4202-9B12-30C82C66045D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2FFEC-B051-7A5E-C991-0D31DA62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2F9CF-F495-0A38-F5DB-54CBEE87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9D62-6135-4445-8EC3-F254A8684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02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B0AF4F-A0B1-B6B9-DB74-1456615CC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04A69-D1B5-B10F-E338-FC41E8935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B0418-3A0D-31F7-5C51-1F9C21C1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AE4A-AD6F-4202-9B12-30C82C66045D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7B880-002E-7159-2D4C-1952E172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DC2E8-C38A-8B72-D150-9083B62E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9D62-6135-4445-8EC3-F254A8684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34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C09F-CED4-1A72-0D36-C050A7A2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10E8-07A9-0B91-9EEA-282D6FF5E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C9C4B-8D7D-F969-A200-82D29E945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AE4A-AD6F-4202-9B12-30C82C66045D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82B34-5DAB-329A-A63E-56A49D25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2E22F-138E-4FE6-2F92-204CD099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9D62-6135-4445-8EC3-F254A8684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10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5F9F-742B-29E0-0ED4-212CFDC46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141F4-778E-E19C-EAAF-96A07E584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32F6F-565D-D24F-85DF-F50EBBE59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AE4A-AD6F-4202-9B12-30C82C66045D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DDFB5-1AEE-4421-1293-AE35B002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E3065-ADF1-FB72-8CB8-8CAF6DCB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9D62-6135-4445-8EC3-F254A8684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01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06CE1-06D1-1489-042B-5A318292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216C5-B5BE-CD78-4F76-3D696785A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93868-FC99-C66E-30E2-F2F7C1A28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4DCC5-F5E1-C72F-E07F-A436C34D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AE4A-AD6F-4202-9B12-30C82C66045D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73513-C219-397C-0C01-7CD1B273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7EFB0-B056-8C9C-79D4-8C1A5328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9D62-6135-4445-8EC3-F254A8684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71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2EA8-E639-2595-7AFE-7224329D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A6FB3-20D1-5B26-E72F-82181F1F4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5FDCA-D1F9-1665-0F3A-F9E2FC012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23A87-4EA9-79CD-C854-EAE57A930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465FE-C556-2652-8EDC-00F387180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8713E-C4AB-EAE0-CB09-2A928257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AE4A-AD6F-4202-9B12-30C82C66045D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5DC2E-FF9A-1223-1AAE-C6AECF17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01CDC-6BBD-85DC-1720-ECFC8CF1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9D62-6135-4445-8EC3-F254A8684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05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69DF-CB54-5192-1664-8DC7329F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AF214-1C43-FB73-6141-A931F467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AE4A-AD6F-4202-9B12-30C82C66045D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71FB0-5EE1-D69B-7373-00D921CD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4EC94-52DC-A9EF-2C85-C1690683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9D62-6135-4445-8EC3-F254A8684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61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AB1FF-8DE5-4E97-34DD-CFDBECF62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AE4A-AD6F-4202-9B12-30C82C66045D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93CDD-FECE-EC24-2F38-27D814591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C3524-9AD1-40DB-426D-93360274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9D62-6135-4445-8EC3-F254A8684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41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BD6B-5F3C-32B2-4BB9-A78B5F7DC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32D84-2163-5EE9-3B8A-761A7810C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C69B3-DADD-1008-E769-2DFDD6313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25043-01F3-D05D-40FB-94DF5AB91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AE4A-AD6F-4202-9B12-30C82C66045D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3CADC-44B2-9829-C790-B90171C0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0BC42-2A41-CC8C-015B-74296F9C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9D62-6135-4445-8EC3-F254A8684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38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87AA-BC18-853F-0B4E-B65A5F33B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D28BB-3C80-0FAF-1D72-B8F9E644D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012CB-DCF5-722E-DC83-B93710A02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3A85E-4FEC-4D0D-2CD3-73134CFA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AE4A-AD6F-4202-9B12-30C82C66045D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58B75-A66B-961D-6DD6-7D77A137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846BC-B73D-980E-6CAD-799C4AD2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9D62-6135-4445-8EC3-F254A8684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5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65949-639B-6328-46F4-7D62DF694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32D2F-2637-DBAD-8637-5BDCC9D1E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92574-250F-330E-5338-BF20DDB5A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AE4A-AD6F-4202-9B12-30C82C66045D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E968C-C19A-C358-E92B-479F01C73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D29E1-4480-16D4-E968-7343DD734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9D62-6135-4445-8EC3-F254A8684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18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duktor/kafka-stack-docker-compos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4969-5E94-A983-D7A0-E88C89C6D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Kafka using Spring Boot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3227A-04E9-8307-17C0-223B0E2A4F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720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1583-7C07-526D-10B2-2D3654B6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– Creating Simple Producer &amp; Consumer Applications Using Spring Boot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86563-DD0D-C9CC-6979-EB0191645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Prerequisite:</a:t>
            </a:r>
          </a:p>
          <a:p>
            <a:pPr lvl="1"/>
            <a:r>
              <a:rPr lang="en-US" dirty="0"/>
              <a:t>Java 8 or above installed</a:t>
            </a:r>
          </a:p>
          <a:p>
            <a:pPr lvl="1"/>
            <a:r>
              <a:rPr lang="en-US" dirty="0"/>
              <a:t>Kafka is up and running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Aim of this demo is to show a way to produce some messages into a Kafka topic. So that these messages can be consumer later by a different application. Just for easy understanding, we would be producing some random numbers and write them into a Kafka topic. Create a Kafka topic called random-number with 3 partitions.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352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3B94-C3BE-B5CD-A4DA-79685F77E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596D7-C7D6-ED62-291D-DAF3B81BB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Create topic with 3 partition and 1 replication factor</a:t>
            </a:r>
          </a:p>
          <a:p>
            <a:r>
              <a:rPr lang="en-IN" dirty="0"/>
              <a:t>Kafka Producer</a:t>
            </a:r>
          </a:p>
          <a:p>
            <a:r>
              <a:rPr lang="en-US" dirty="0"/>
              <a:t>The producer is going to be a spring boot application. Go to Spring initializer. Create a maven project called </a:t>
            </a:r>
            <a:r>
              <a:rPr lang="en-US" dirty="0" err="1"/>
              <a:t>kafka</a:t>
            </a:r>
            <a:r>
              <a:rPr lang="en-US" dirty="0"/>
              <a:t>-producer and add Kafka as the dependency.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Catamaran-Regular"/>
              </a:rPr>
              <a:t>Import the </a:t>
            </a:r>
            <a:r>
              <a:rPr lang="en-US" b="1" i="0" dirty="0" err="1">
                <a:solidFill>
                  <a:srgbClr val="212121"/>
                </a:solidFill>
                <a:effectLst/>
                <a:latin typeface="Catamaran-SemiBold"/>
              </a:rPr>
              <a:t>mvn</a:t>
            </a:r>
            <a:r>
              <a:rPr lang="en-US" b="0" i="0" dirty="0">
                <a:solidFill>
                  <a:srgbClr val="212121"/>
                </a:solidFill>
                <a:effectLst/>
                <a:latin typeface="Catamaran-Regular"/>
              </a:rPr>
              <a:t> project into your IDE.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121"/>
                </a:solidFill>
                <a:latin typeface="Catamaran-Regular"/>
              </a:rPr>
              <a:t>C</a:t>
            </a:r>
            <a:r>
              <a:rPr lang="en-US" b="0" i="0" dirty="0">
                <a:solidFill>
                  <a:srgbClr val="212121"/>
                </a:solidFill>
                <a:effectLst/>
                <a:latin typeface="Catamaran-Regular"/>
              </a:rPr>
              <a:t>reate a </a:t>
            </a:r>
            <a:r>
              <a:rPr lang="en-US" b="1" i="0" dirty="0" err="1">
                <a:solidFill>
                  <a:srgbClr val="212121"/>
                </a:solidFill>
                <a:effectLst/>
                <a:latin typeface="Catamaran-SemiBold"/>
              </a:rPr>
              <a:t>RandomNumberProducer</a:t>
            </a:r>
            <a:r>
              <a:rPr lang="en-US" b="0" i="0" dirty="0">
                <a:solidFill>
                  <a:srgbClr val="212121"/>
                </a:solidFill>
                <a:effectLst/>
                <a:latin typeface="Catamaran-Regular"/>
              </a:rPr>
              <a:t> class and </a:t>
            </a:r>
            <a:r>
              <a:rPr lang="en-US" b="1" i="0" dirty="0" err="1">
                <a:solidFill>
                  <a:srgbClr val="212121"/>
                </a:solidFill>
                <a:effectLst/>
                <a:latin typeface="Catamaran-SemiBold"/>
              </a:rPr>
              <a:t>application.yml</a:t>
            </a:r>
            <a:r>
              <a:rPr lang="en-US" b="0" i="0" dirty="0">
                <a:solidFill>
                  <a:srgbClr val="212121"/>
                </a:solidFill>
                <a:effectLst/>
                <a:latin typeface="Catamaran-Regular"/>
              </a:rPr>
              <a:t> .</a:t>
            </a:r>
          </a:p>
          <a:p>
            <a:r>
              <a:rPr lang="en-US" dirty="0"/>
              <a:t>The </a:t>
            </a:r>
            <a:r>
              <a:rPr lang="en-US" dirty="0" err="1"/>
              <a:t>application.yml</a:t>
            </a:r>
            <a:r>
              <a:rPr lang="en-US" dirty="0"/>
              <a:t> contains the following.</a:t>
            </a:r>
          </a:p>
          <a:p>
            <a:pPr lvl="1"/>
            <a:r>
              <a:rPr lang="en-US" dirty="0"/>
              <a:t>bootstrap-servers are the </a:t>
            </a:r>
            <a:r>
              <a:rPr lang="en-US" dirty="0" err="1"/>
              <a:t>kafka</a:t>
            </a:r>
            <a:r>
              <a:rPr lang="en-US" dirty="0"/>
              <a:t> brokers. you can mention all or one of them. It is better to list all the brokers in the cluster.</a:t>
            </a:r>
          </a:p>
          <a:p>
            <a:pPr lvl="1"/>
            <a:r>
              <a:rPr lang="en-US" dirty="0"/>
              <a:t>We would be writing messages into a topic. So create a topic called random-number in our </a:t>
            </a:r>
            <a:r>
              <a:rPr lang="en-US" dirty="0" err="1"/>
              <a:t>kafka</a:t>
            </a:r>
            <a:r>
              <a:rPr lang="en-US" dirty="0"/>
              <a:t> cluster. The producer itself would create the topic if it is not present. However it would go with default values like 1 partition which we might not want. Usually it is better to create these topics upfront in our cluster.</a:t>
            </a:r>
          </a:p>
          <a:p>
            <a:pPr lvl="1"/>
            <a:r>
              <a:rPr lang="en-US" dirty="0"/>
              <a:t>The messages could be key-value pairs. Key is optional and can be omitted. (It is recommended to use keys). key and value serializers indicate the types of Key and value.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363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3B94-C3BE-B5CD-A4DA-79685F77E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596D7-C7D6-ED62-291D-DAF3B81BB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/>
              <a:t>     The </a:t>
            </a:r>
            <a:r>
              <a:rPr lang="en-US" sz="1000" b="1" dirty="0" err="1"/>
              <a:t>application.yml</a:t>
            </a:r>
            <a:r>
              <a:rPr lang="en-US" sz="1000" dirty="0"/>
              <a:t> contains the following</a:t>
            </a:r>
          </a:p>
          <a:p>
            <a:pPr marL="457200" lvl="1" indent="0">
              <a:buNone/>
            </a:pPr>
            <a:r>
              <a:rPr lang="en-US" sz="1000" dirty="0"/>
              <a:t>spring:</a:t>
            </a:r>
          </a:p>
          <a:p>
            <a:pPr marL="457200" lvl="1" indent="0">
              <a:buNone/>
            </a:pPr>
            <a:r>
              <a:rPr lang="en-US" sz="1000" dirty="0"/>
              <a:t>  </a:t>
            </a:r>
            <a:r>
              <a:rPr lang="en-US" sz="1000" dirty="0" err="1"/>
              <a:t>kafka</a:t>
            </a:r>
            <a:r>
              <a:rPr lang="en-US" sz="1000" dirty="0"/>
              <a:t>:</a:t>
            </a:r>
          </a:p>
          <a:p>
            <a:pPr marL="457200" lvl="1" indent="0">
              <a:buNone/>
            </a:pPr>
            <a:r>
              <a:rPr lang="en-US" sz="1000" dirty="0"/>
              <a:t>    bootstrap-servers:</a:t>
            </a:r>
          </a:p>
          <a:p>
            <a:pPr marL="457200" lvl="1" indent="0">
              <a:buNone/>
            </a:pPr>
            <a:r>
              <a:rPr lang="en-US" sz="1000" dirty="0"/>
              <a:t>      - localhost:9091</a:t>
            </a:r>
          </a:p>
          <a:p>
            <a:pPr marL="457200" lvl="1" indent="0">
              <a:buNone/>
            </a:pPr>
            <a:r>
              <a:rPr lang="en-US" sz="1000" dirty="0"/>
              <a:t>    template:</a:t>
            </a:r>
          </a:p>
          <a:p>
            <a:pPr marL="457200" lvl="1" indent="0">
              <a:buNone/>
            </a:pPr>
            <a:r>
              <a:rPr lang="en-US" sz="1000" dirty="0"/>
              <a:t>      default-topic: random-number</a:t>
            </a:r>
          </a:p>
          <a:p>
            <a:pPr marL="457200" lvl="1" indent="0">
              <a:buNone/>
            </a:pPr>
            <a:r>
              <a:rPr lang="en-US" sz="1000" dirty="0"/>
              <a:t>    producer:</a:t>
            </a:r>
          </a:p>
          <a:p>
            <a:pPr marL="457200" lvl="1" indent="0">
              <a:buNone/>
            </a:pPr>
            <a:r>
              <a:rPr lang="en-US" sz="1000" dirty="0"/>
              <a:t>      key-serializer: </a:t>
            </a:r>
            <a:r>
              <a:rPr lang="en-US" sz="1000" dirty="0" err="1"/>
              <a:t>org.apache.kafka.common.serialization.StringSerializer</a:t>
            </a:r>
            <a:endParaRPr lang="en-US" sz="1000" dirty="0"/>
          </a:p>
          <a:p>
            <a:pPr marL="457200" lvl="1" indent="0">
              <a:buNone/>
            </a:pPr>
            <a:r>
              <a:rPr lang="en-US" sz="1000" dirty="0"/>
              <a:t>      value-serializer: </a:t>
            </a:r>
            <a:r>
              <a:rPr lang="en-US" sz="1000" dirty="0" err="1"/>
              <a:t>org.apache.kafka.common.serialization.StringSerializer</a:t>
            </a:r>
            <a:endParaRPr lang="en-US" sz="1000" dirty="0"/>
          </a:p>
          <a:p>
            <a:pPr marL="457200" lvl="1" indent="0">
              <a:buNone/>
            </a:pPr>
            <a:endParaRPr lang="en-US" sz="1000" b="0" i="0" dirty="0">
              <a:solidFill>
                <a:srgbClr val="212121"/>
              </a:solidFill>
              <a:effectLst/>
            </a:endParaRPr>
          </a:p>
          <a:p>
            <a:pPr marL="457200" lvl="1" indent="0">
              <a:buNone/>
            </a:pPr>
            <a:r>
              <a:rPr lang="en-US" sz="1000" b="1" i="0" dirty="0" err="1">
                <a:solidFill>
                  <a:srgbClr val="212121"/>
                </a:solidFill>
                <a:effectLst/>
              </a:rPr>
              <a:t>KafkaProducerApplication</a:t>
            </a:r>
            <a:r>
              <a:rPr lang="en-US" sz="1000" b="0" i="0" dirty="0">
                <a:solidFill>
                  <a:srgbClr val="212121"/>
                </a:solidFill>
                <a:effectLst/>
              </a:rPr>
              <a:t> – </a:t>
            </a:r>
            <a:r>
              <a:rPr lang="en-US" sz="1000" dirty="0">
                <a:solidFill>
                  <a:srgbClr val="212121"/>
                </a:solidFill>
              </a:rPr>
              <a:t>Add </a:t>
            </a:r>
            <a:r>
              <a:rPr lang="en-US" sz="1000" b="0" i="0" dirty="0">
                <a:solidFill>
                  <a:srgbClr val="212121"/>
                </a:solidFill>
                <a:effectLst/>
              </a:rPr>
              <a:t>the @EnableScheduling as we would keep on producing messages every second.</a:t>
            </a:r>
          </a:p>
          <a:p>
            <a:pPr marL="1371600" lvl="3" indent="0">
              <a:buNone/>
            </a:pPr>
            <a:r>
              <a:rPr lang="en-US" sz="1000" dirty="0"/>
              <a:t>import </a:t>
            </a:r>
            <a:r>
              <a:rPr lang="en-US" sz="1000" dirty="0" err="1"/>
              <a:t>org.springframework.boot.SpringApplication</a:t>
            </a:r>
            <a:r>
              <a:rPr lang="en-US" sz="1000" dirty="0"/>
              <a:t>;</a:t>
            </a:r>
          </a:p>
          <a:p>
            <a:pPr marL="1371600" lvl="3" indent="0">
              <a:buNone/>
            </a:pPr>
            <a:r>
              <a:rPr lang="en-US" sz="1000" dirty="0"/>
              <a:t>import </a:t>
            </a:r>
            <a:r>
              <a:rPr lang="en-US" sz="1000" dirty="0" err="1"/>
              <a:t>org.springframework.boot.autoconfigure.SpringBootApplication</a:t>
            </a:r>
            <a:r>
              <a:rPr lang="en-US" sz="1000" dirty="0"/>
              <a:t>;</a:t>
            </a:r>
          </a:p>
          <a:p>
            <a:pPr marL="1371600" lvl="3" indent="0">
              <a:buNone/>
            </a:pPr>
            <a:r>
              <a:rPr lang="en-US" sz="1000" dirty="0"/>
              <a:t>import </a:t>
            </a:r>
            <a:r>
              <a:rPr lang="en-US" sz="1000" dirty="0" err="1"/>
              <a:t>org.springframework.scheduling.annotation.EnableScheduling</a:t>
            </a:r>
            <a:r>
              <a:rPr lang="en-US" sz="1000" dirty="0"/>
              <a:t>;</a:t>
            </a:r>
          </a:p>
          <a:p>
            <a:pPr marL="1371600" lvl="3" indent="0">
              <a:buNone/>
            </a:pPr>
            <a:endParaRPr lang="en-US" sz="1000" dirty="0"/>
          </a:p>
          <a:p>
            <a:pPr marL="1371600" lvl="3" indent="0">
              <a:buNone/>
            </a:pPr>
            <a:r>
              <a:rPr lang="en-US" sz="1000" dirty="0"/>
              <a:t>@EnableScheduling</a:t>
            </a:r>
          </a:p>
          <a:p>
            <a:pPr marL="1371600" lvl="3" indent="0">
              <a:buNone/>
            </a:pPr>
            <a:r>
              <a:rPr lang="en-US" sz="1000" dirty="0"/>
              <a:t>@SpringBootApplication</a:t>
            </a:r>
          </a:p>
          <a:p>
            <a:pPr marL="1371600" lvl="3" indent="0">
              <a:buNone/>
            </a:pPr>
            <a:r>
              <a:rPr lang="en-US" sz="1000" dirty="0"/>
              <a:t>public class </a:t>
            </a:r>
            <a:r>
              <a:rPr lang="en-US" sz="1000" dirty="0" err="1"/>
              <a:t>KafkaProducerApplication</a:t>
            </a:r>
            <a:r>
              <a:rPr lang="en-US" sz="1000" dirty="0"/>
              <a:t> {</a:t>
            </a:r>
          </a:p>
          <a:p>
            <a:pPr marL="1371600" lvl="3" indent="0">
              <a:buNone/>
            </a:pPr>
            <a:endParaRPr lang="en-US" sz="1000" dirty="0"/>
          </a:p>
          <a:p>
            <a:pPr marL="1371600" lvl="3" indent="0">
              <a:buNone/>
            </a:pPr>
            <a:r>
              <a:rPr lang="en-US" sz="1000" dirty="0"/>
              <a:t>    public static void main(String[] </a:t>
            </a:r>
            <a:r>
              <a:rPr lang="en-US" sz="1000" dirty="0" err="1"/>
              <a:t>args</a:t>
            </a:r>
            <a:r>
              <a:rPr lang="en-US" sz="1000" dirty="0"/>
              <a:t>) {</a:t>
            </a:r>
          </a:p>
          <a:p>
            <a:pPr marL="1371600" lvl="3" indent="0">
              <a:buNone/>
            </a:pPr>
            <a:r>
              <a:rPr lang="en-US" sz="1000" dirty="0"/>
              <a:t>        </a:t>
            </a:r>
            <a:r>
              <a:rPr lang="en-US" sz="1000" dirty="0" err="1"/>
              <a:t>SpringApplication.run</a:t>
            </a:r>
            <a:r>
              <a:rPr lang="en-US" sz="1000" dirty="0"/>
              <a:t>(</a:t>
            </a:r>
            <a:r>
              <a:rPr lang="en-US" sz="1000" dirty="0" err="1"/>
              <a:t>KafkaProducerApplication.class</a:t>
            </a:r>
            <a:r>
              <a:rPr lang="en-US" sz="1000" dirty="0"/>
              <a:t>, </a:t>
            </a:r>
            <a:r>
              <a:rPr lang="en-US" sz="1000" dirty="0" err="1"/>
              <a:t>args</a:t>
            </a:r>
            <a:r>
              <a:rPr lang="en-US" sz="1000" dirty="0"/>
              <a:t>);</a:t>
            </a:r>
          </a:p>
          <a:p>
            <a:pPr marL="1371600" lvl="3" indent="0">
              <a:buNone/>
            </a:pPr>
            <a:r>
              <a:rPr lang="en-US" sz="1000" dirty="0"/>
              <a:t>    }</a:t>
            </a:r>
          </a:p>
          <a:p>
            <a:pPr marL="1371600" lvl="3" indent="0">
              <a:buNone/>
            </a:pPr>
            <a:endParaRPr lang="en-US" sz="1000" dirty="0"/>
          </a:p>
          <a:p>
            <a:pPr marL="1371600" lvl="3" indent="0">
              <a:buNone/>
            </a:pPr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2117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C252-8786-04F0-D500-E2400226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1C5E2-A62E-E227-5AC1-5BDA8AB75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RandomNumberProducer</a:t>
            </a:r>
            <a:r>
              <a:rPr lang="en-US" dirty="0"/>
              <a:t> –</a:t>
            </a:r>
          </a:p>
          <a:p>
            <a:pPr lvl="1"/>
            <a:r>
              <a:rPr lang="en-US" dirty="0"/>
              <a:t>We have </a:t>
            </a:r>
            <a:r>
              <a:rPr lang="en-US" dirty="0" err="1"/>
              <a:t>autowired</a:t>
            </a:r>
            <a:r>
              <a:rPr lang="en-US" dirty="0"/>
              <a:t> the </a:t>
            </a:r>
            <a:r>
              <a:rPr lang="en-US" dirty="0" err="1"/>
              <a:t>KafkaTemplate</a:t>
            </a:r>
            <a:r>
              <a:rPr lang="en-US" dirty="0"/>
              <a:t>. We have already setup all the cluster &amp; topic information via </a:t>
            </a:r>
            <a:r>
              <a:rPr lang="en-US" dirty="0" err="1"/>
              <a:t>application.yml</a:t>
            </a:r>
            <a:endParaRPr lang="en-US" dirty="0"/>
          </a:p>
          <a:p>
            <a:pPr lvl="1"/>
            <a:r>
              <a:rPr lang="en-US" dirty="0"/>
              <a:t>The produce method is scheduled to execute every second. Whenever it is executed, it writes a message into the Kafka topic.</a:t>
            </a:r>
          </a:p>
          <a:p>
            <a:pPr lvl="1"/>
            <a:r>
              <a:rPr lang="en-US" dirty="0">
                <a:solidFill>
                  <a:srgbClr val="212121"/>
                </a:solidFill>
                <a:latin typeface="Catamaran-Regular"/>
              </a:rPr>
              <a:t>E</a:t>
            </a:r>
            <a:r>
              <a:rPr lang="en-US" b="0" i="0" dirty="0">
                <a:solidFill>
                  <a:srgbClr val="212121"/>
                </a:solidFill>
                <a:effectLst/>
                <a:latin typeface="Catamaran-Regular"/>
              </a:rPr>
              <a:t>xplicitly add the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atamaran-Regular"/>
              </a:rPr>
              <a:t>Sysout</a:t>
            </a:r>
            <a:r>
              <a:rPr lang="en-US" b="0" i="0" dirty="0">
                <a:solidFill>
                  <a:srgbClr val="212121"/>
                </a:solidFill>
                <a:effectLst/>
                <a:latin typeface="Catamaran-Regular"/>
              </a:rPr>
              <a:t> statement – Just to see which host produced which number just in case of multiple instances of the producers are running. </a:t>
            </a:r>
          </a:p>
          <a:p>
            <a:pPr marL="457200" lvl="1" indent="0">
              <a:buNone/>
            </a:pPr>
            <a:endParaRPr lang="en-US" dirty="0">
              <a:solidFill>
                <a:srgbClr val="212121"/>
              </a:solidFill>
              <a:latin typeface="Catamaran-Regular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Catamaran-Regular"/>
              </a:rPr>
              <a:t>Run the spring boot application and ensure that it works fine. At this point, It will start producing messages into the Kafka topic without any issues.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799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16CC-7FD7-34FB-0740-3C95EB63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862EE-ABFB-1BAC-8B65-A7CB76A8A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fontAlgn="base"/>
            <a:r>
              <a:rPr lang="en-US" sz="900" b="1" i="0" dirty="0">
                <a:solidFill>
                  <a:srgbClr val="3A3A3A"/>
                </a:solidFill>
                <a:effectLst/>
              </a:rPr>
              <a:t>Kafka Consumer:</a:t>
            </a:r>
            <a:endParaRPr lang="en-US" sz="900" b="0" i="0" dirty="0">
              <a:solidFill>
                <a:srgbClr val="3A3A3A"/>
              </a:solidFill>
              <a:effectLst/>
            </a:endParaRPr>
          </a:p>
          <a:p>
            <a:pPr lvl="1" fontAlgn="base"/>
            <a:r>
              <a:rPr lang="en-US" sz="900" b="0" i="0" dirty="0">
                <a:solidFill>
                  <a:srgbClr val="212121"/>
                </a:solidFill>
                <a:effectLst/>
              </a:rPr>
              <a:t>The above project is just for producer. We are going to create completely a different application for consuming these messages.</a:t>
            </a:r>
          </a:p>
          <a:p>
            <a:pPr lvl="1" fontAlgn="base"/>
            <a:r>
              <a:rPr lang="en-US" sz="900" b="0" i="0" dirty="0">
                <a:solidFill>
                  <a:srgbClr val="212121"/>
                </a:solidFill>
                <a:effectLst/>
              </a:rPr>
              <a:t>Go to </a:t>
            </a:r>
            <a:r>
              <a:rPr lang="en-US" sz="900" b="0" i="0" u="sng" dirty="0">
                <a:solidFill>
                  <a:srgbClr val="0000FF"/>
                </a:solidFill>
                <a:effectLst/>
                <a:hlinkClick r:id="rId2"/>
              </a:rPr>
              <a:t>Spring initializer.</a:t>
            </a:r>
            <a:r>
              <a:rPr lang="en-US" sz="900" b="0" i="0" dirty="0">
                <a:solidFill>
                  <a:srgbClr val="212121"/>
                </a:solidFill>
                <a:effectLst/>
              </a:rPr>
              <a:t> Create a maven project called </a:t>
            </a:r>
            <a:r>
              <a:rPr lang="en-US" sz="900" b="0" i="0" dirty="0" err="1">
                <a:solidFill>
                  <a:srgbClr val="212121"/>
                </a:solidFill>
                <a:effectLst/>
              </a:rPr>
              <a:t>kafka</a:t>
            </a:r>
            <a:r>
              <a:rPr lang="en-US" sz="900" b="0" i="0" dirty="0">
                <a:solidFill>
                  <a:srgbClr val="212121"/>
                </a:solidFill>
                <a:effectLst/>
              </a:rPr>
              <a:t>-consumer with </a:t>
            </a:r>
            <a:r>
              <a:rPr lang="en-US" sz="900" b="0" i="0" dirty="0" err="1">
                <a:solidFill>
                  <a:srgbClr val="212121"/>
                </a:solidFill>
                <a:effectLst/>
              </a:rPr>
              <a:t>kafka</a:t>
            </a:r>
            <a:r>
              <a:rPr lang="en-US" sz="900" b="0" i="0" dirty="0">
                <a:solidFill>
                  <a:srgbClr val="212121"/>
                </a:solidFill>
                <a:effectLst/>
              </a:rPr>
              <a:t> as the dependency.</a:t>
            </a:r>
          </a:p>
          <a:p>
            <a:pPr fontAlgn="base"/>
            <a:r>
              <a:rPr lang="en-IN" sz="900" b="1" i="0" dirty="0" err="1">
                <a:solidFill>
                  <a:srgbClr val="212121"/>
                </a:solidFill>
                <a:effectLst/>
              </a:rPr>
              <a:t>KafkaConsumerApplication</a:t>
            </a:r>
            <a:endParaRPr lang="en-IN" sz="900" b="1" i="0" dirty="0">
              <a:solidFill>
                <a:srgbClr val="212121"/>
              </a:solidFill>
              <a:effectLst/>
            </a:endParaRPr>
          </a:p>
          <a:p>
            <a:pPr marL="457200" lvl="1" indent="0" fontAlgn="base">
              <a:buNone/>
            </a:pPr>
            <a:r>
              <a:rPr lang="en-US" sz="900" i="0" dirty="0">
                <a:solidFill>
                  <a:srgbClr val="212121"/>
                </a:solidFill>
                <a:effectLst/>
              </a:rPr>
              <a:t>import </a:t>
            </a:r>
            <a:r>
              <a:rPr lang="en-US" sz="900" i="0" dirty="0" err="1">
                <a:solidFill>
                  <a:srgbClr val="212121"/>
                </a:solidFill>
                <a:effectLst/>
              </a:rPr>
              <a:t>org.springframework.boot.SpringApplication</a:t>
            </a:r>
            <a:r>
              <a:rPr lang="en-US" sz="900" i="0" dirty="0">
                <a:solidFill>
                  <a:srgbClr val="212121"/>
                </a:solidFill>
                <a:effectLst/>
              </a:rPr>
              <a:t>;</a:t>
            </a:r>
          </a:p>
          <a:p>
            <a:pPr marL="457200" lvl="1" indent="0" fontAlgn="base">
              <a:buNone/>
            </a:pPr>
            <a:r>
              <a:rPr lang="en-US" sz="900" i="0" dirty="0">
                <a:solidFill>
                  <a:srgbClr val="212121"/>
                </a:solidFill>
                <a:effectLst/>
              </a:rPr>
              <a:t>import </a:t>
            </a:r>
            <a:r>
              <a:rPr lang="en-US" sz="900" i="0" dirty="0" err="1">
                <a:solidFill>
                  <a:srgbClr val="212121"/>
                </a:solidFill>
                <a:effectLst/>
              </a:rPr>
              <a:t>org.springframework.boot.autoconfigure.SpringBootApplication</a:t>
            </a:r>
            <a:r>
              <a:rPr lang="en-US" sz="900" i="0" dirty="0">
                <a:solidFill>
                  <a:srgbClr val="212121"/>
                </a:solidFill>
                <a:effectLst/>
              </a:rPr>
              <a:t>;</a:t>
            </a:r>
          </a:p>
          <a:p>
            <a:pPr marL="457200" lvl="1" indent="0" fontAlgn="base">
              <a:buNone/>
            </a:pPr>
            <a:endParaRPr lang="en-US" sz="900" i="0" dirty="0">
              <a:solidFill>
                <a:srgbClr val="212121"/>
              </a:solidFill>
              <a:effectLst/>
            </a:endParaRPr>
          </a:p>
          <a:p>
            <a:pPr marL="457200" lvl="1" indent="0" fontAlgn="base">
              <a:buNone/>
            </a:pPr>
            <a:r>
              <a:rPr lang="en-US" sz="900" i="0" dirty="0">
                <a:solidFill>
                  <a:srgbClr val="212121"/>
                </a:solidFill>
                <a:effectLst/>
              </a:rPr>
              <a:t>@SpringBootApplication</a:t>
            </a:r>
          </a:p>
          <a:p>
            <a:pPr marL="457200" lvl="1" indent="0" fontAlgn="base">
              <a:buNone/>
            </a:pPr>
            <a:r>
              <a:rPr lang="en-US" sz="900" i="0" dirty="0">
                <a:solidFill>
                  <a:srgbClr val="212121"/>
                </a:solidFill>
                <a:effectLst/>
              </a:rPr>
              <a:t>public class </a:t>
            </a:r>
            <a:r>
              <a:rPr lang="en-US" sz="900" i="0" dirty="0" err="1">
                <a:solidFill>
                  <a:srgbClr val="212121"/>
                </a:solidFill>
                <a:effectLst/>
              </a:rPr>
              <a:t>KafkaConsumerApplication</a:t>
            </a:r>
            <a:r>
              <a:rPr lang="en-US" sz="900" i="0" dirty="0">
                <a:solidFill>
                  <a:srgbClr val="212121"/>
                </a:solidFill>
                <a:effectLst/>
              </a:rPr>
              <a:t> {</a:t>
            </a:r>
          </a:p>
          <a:p>
            <a:pPr marL="457200" lvl="1" indent="0" fontAlgn="base">
              <a:buNone/>
            </a:pPr>
            <a:endParaRPr lang="en-US" sz="900" i="0" dirty="0">
              <a:solidFill>
                <a:srgbClr val="212121"/>
              </a:solidFill>
              <a:effectLst/>
            </a:endParaRPr>
          </a:p>
          <a:p>
            <a:pPr marL="457200" lvl="1" indent="0" fontAlgn="base">
              <a:buNone/>
            </a:pPr>
            <a:r>
              <a:rPr lang="en-US" sz="900" i="0" dirty="0">
                <a:solidFill>
                  <a:srgbClr val="212121"/>
                </a:solidFill>
                <a:effectLst/>
              </a:rPr>
              <a:t>    public static void main(String[] </a:t>
            </a:r>
            <a:r>
              <a:rPr lang="en-US" sz="900" i="0" dirty="0" err="1">
                <a:solidFill>
                  <a:srgbClr val="212121"/>
                </a:solidFill>
                <a:effectLst/>
              </a:rPr>
              <a:t>args</a:t>
            </a:r>
            <a:r>
              <a:rPr lang="en-US" sz="900" i="0" dirty="0">
                <a:solidFill>
                  <a:srgbClr val="212121"/>
                </a:solidFill>
                <a:effectLst/>
              </a:rPr>
              <a:t>) {</a:t>
            </a:r>
          </a:p>
          <a:p>
            <a:pPr marL="457200" lvl="1" indent="0" fontAlgn="base">
              <a:buNone/>
            </a:pPr>
            <a:r>
              <a:rPr lang="en-US" sz="900" i="0" dirty="0">
                <a:solidFill>
                  <a:srgbClr val="212121"/>
                </a:solidFill>
                <a:effectLst/>
              </a:rPr>
              <a:t>        </a:t>
            </a:r>
            <a:r>
              <a:rPr lang="en-US" sz="900" i="0" dirty="0" err="1">
                <a:solidFill>
                  <a:srgbClr val="212121"/>
                </a:solidFill>
                <a:effectLst/>
              </a:rPr>
              <a:t>SpringApplication.run</a:t>
            </a:r>
            <a:r>
              <a:rPr lang="en-US" sz="900" i="0" dirty="0">
                <a:solidFill>
                  <a:srgbClr val="212121"/>
                </a:solidFill>
                <a:effectLst/>
              </a:rPr>
              <a:t>(</a:t>
            </a:r>
            <a:r>
              <a:rPr lang="en-US" sz="900" i="0" dirty="0" err="1">
                <a:solidFill>
                  <a:srgbClr val="212121"/>
                </a:solidFill>
                <a:effectLst/>
              </a:rPr>
              <a:t>KafkaConsumerApplication.class</a:t>
            </a:r>
            <a:r>
              <a:rPr lang="en-US" sz="900" i="0" dirty="0">
                <a:solidFill>
                  <a:srgbClr val="212121"/>
                </a:solidFill>
                <a:effectLst/>
              </a:rPr>
              <a:t>, </a:t>
            </a:r>
            <a:r>
              <a:rPr lang="en-US" sz="900" i="0" dirty="0" err="1">
                <a:solidFill>
                  <a:srgbClr val="212121"/>
                </a:solidFill>
                <a:effectLst/>
              </a:rPr>
              <a:t>args</a:t>
            </a:r>
            <a:r>
              <a:rPr lang="en-US" sz="900" i="0" dirty="0">
                <a:solidFill>
                  <a:srgbClr val="212121"/>
                </a:solidFill>
                <a:effectLst/>
              </a:rPr>
              <a:t>);</a:t>
            </a:r>
          </a:p>
          <a:p>
            <a:pPr marL="457200" lvl="1" indent="0" fontAlgn="base">
              <a:buNone/>
            </a:pPr>
            <a:r>
              <a:rPr lang="en-US" sz="900" i="0" dirty="0">
                <a:solidFill>
                  <a:srgbClr val="212121"/>
                </a:solidFill>
                <a:effectLst/>
              </a:rPr>
              <a:t>    }</a:t>
            </a:r>
          </a:p>
          <a:p>
            <a:pPr marL="457200" lvl="1" indent="0" fontAlgn="base">
              <a:buNone/>
            </a:pPr>
            <a:r>
              <a:rPr lang="en-US" sz="900" i="0" dirty="0">
                <a:solidFill>
                  <a:srgbClr val="212121"/>
                </a:solidFill>
                <a:effectLst/>
              </a:rPr>
              <a:t>}</a:t>
            </a:r>
          </a:p>
          <a:p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3252208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16CC-7FD7-34FB-0740-3C95EB63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862EE-ABFB-1BAC-8B65-A7CB76A8A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900" b="1" i="0" dirty="0" err="1">
                <a:solidFill>
                  <a:srgbClr val="212121"/>
                </a:solidFill>
                <a:effectLst/>
              </a:rPr>
              <a:t>application.yml</a:t>
            </a:r>
            <a:r>
              <a:rPr lang="en-US" sz="900" b="1" i="0" dirty="0">
                <a:solidFill>
                  <a:srgbClr val="212121"/>
                </a:solidFill>
                <a:effectLst/>
              </a:rPr>
              <a:t> </a:t>
            </a:r>
            <a:r>
              <a:rPr lang="en-US" sz="900" b="0" i="0" dirty="0">
                <a:solidFill>
                  <a:srgbClr val="212121"/>
                </a:solidFill>
                <a:effectLst/>
              </a:rPr>
              <a:t>contains the following information.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212121"/>
                </a:solidFill>
              </a:rPr>
              <a:t>A</a:t>
            </a:r>
            <a:r>
              <a:rPr lang="en-US" sz="900" b="0" i="0" dirty="0">
                <a:solidFill>
                  <a:srgbClr val="212121"/>
                </a:solidFill>
                <a:effectLst/>
              </a:rPr>
              <a:t>dd all the </a:t>
            </a:r>
            <a:r>
              <a:rPr lang="en-US" sz="900" b="0" i="0" dirty="0" err="1">
                <a:solidFill>
                  <a:srgbClr val="212121"/>
                </a:solidFill>
                <a:effectLst/>
              </a:rPr>
              <a:t>kafka</a:t>
            </a:r>
            <a:r>
              <a:rPr lang="en-US" sz="900" b="0" i="0" dirty="0">
                <a:solidFill>
                  <a:srgbClr val="212121"/>
                </a:solidFill>
                <a:effectLst/>
              </a:rPr>
              <a:t> brokers here under bootstrap-servers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rgbClr val="212121"/>
                </a:solidFill>
                <a:effectLst/>
              </a:rPr>
              <a:t> We might want to run multiple instances of our </a:t>
            </a:r>
            <a:r>
              <a:rPr lang="en-US" sz="900" b="0" i="0" dirty="0" err="1">
                <a:solidFill>
                  <a:srgbClr val="212121"/>
                </a:solidFill>
                <a:effectLst/>
              </a:rPr>
              <a:t>kafka</a:t>
            </a:r>
            <a:r>
              <a:rPr lang="en-US" sz="900" b="0" i="0" dirty="0">
                <a:solidFill>
                  <a:srgbClr val="212121"/>
                </a:solidFill>
                <a:effectLst/>
              </a:rPr>
              <a:t>-consumer application. So it is better to add a group-id for our application. I have simply named as </a:t>
            </a:r>
            <a:r>
              <a:rPr lang="en-US" sz="900" b="1" i="1" dirty="0">
                <a:solidFill>
                  <a:srgbClr val="212121"/>
                </a:solidFill>
                <a:effectLst/>
              </a:rPr>
              <a:t>random-consumer</a:t>
            </a:r>
            <a:r>
              <a:rPr lang="en-US" sz="900" b="0" i="0" dirty="0">
                <a:solidFill>
                  <a:srgbClr val="212121"/>
                </a:solidFill>
                <a:effectLst/>
              </a:rPr>
              <a:t>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rgbClr val="212121"/>
                </a:solidFill>
                <a:effectLst/>
              </a:rPr>
              <a:t>auto-offset-reset is a property for the consumer. When the consumer subscribes to a topic and it gets the partitions assignments. [If there are 3 partitions and 3 consumers in the group, each consumer will be assigned to a partition. Consumer has to determine if it needs to start consuming the messages from the beginning or starts consuming the new messages]. Mostly it will be earliest.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rgbClr val="212121"/>
                </a:solidFill>
                <a:effectLst/>
              </a:rPr>
              <a:t>Our key-value pairs are string types. So we use String </a:t>
            </a:r>
            <a:r>
              <a:rPr lang="en-US" sz="900" b="0" i="0" dirty="0" err="1">
                <a:solidFill>
                  <a:srgbClr val="212121"/>
                </a:solidFill>
                <a:effectLst/>
              </a:rPr>
              <a:t>deserializers</a:t>
            </a:r>
            <a:r>
              <a:rPr lang="en-US" sz="900" b="0" i="0" dirty="0">
                <a:solidFill>
                  <a:srgbClr val="212121"/>
                </a:solidFill>
                <a:effectLst/>
              </a:rPr>
              <a:t>.</a:t>
            </a:r>
          </a:p>
          <a:p>
            <a:pPr marL="914400" lvl="2" indent="0" fontAlgn="base">
              <a:buNone/>
            </a:pPr>
            <a:r>
              <a:rPr lang="en-US" sz="900" b="1" i="0" dirty="0">
                <a:solidFill>
                  <a:srgbClr val="212121"/>
                </a:solidFill>
                <a:effectLst/>
              </a:rPr>
              <a:t>spring:</a:t>
            </a:r>
          </a:p>
          <a:p>
            <a:pPr marL="914400" lvl="2" indent="0" fontAlgn="base">
              <a:buNone/>
            </a:pPr>
            <a:r>
              <a:rPr lang="en-US" sz="900" b="1" i="0" dirty="0">
                <a:solidFill>
                  <a:srgbClr val="212121"/>
                </a:solidFill>
                <a:effectLst/>
              </a:rPr>
              <a:t>  </a:t>
            </a:r>
            <a:r>
              <a:rPr lang="en-US" sz="900" b="1" i="0" dirty="0" err="1">
                <a:solidFill>
                  <a:srgbClr val="212121"/>
                </a:solidFill>
                <a:effectLst/>
              </a:rPr>
              <a:t>kafka</a:t>
            </a:r>
            <a:r>
              <a:rPr lang="en-US" sz="900" b="1" i="0" dirty="0">
                <a:solidFill>
                  <a:srgbClr val="212121"/>
                </a:solidFill>
                <a:effectLst/>
              </a:rPr>
              <a:t>:</a:t>
            </a:r>
          </a:p>
          <a:p>
            <a:pPr marL="914400" lvl="2" indent="0" fontAlgn="base">
              <a:buNone/>
            </a:pPr>
            <a:r>
              <a:rPr lang="en-US" sz="900" b="1" i="0" dirty="0">
                <a:solidFill>
                  <a:srgbClr val="212121"/>
                </a:solidFill>
                <a:effectLst/>
              </a:rPr>
              <a:t>    bootstrap-servers:</a:t>
            </a:r>
          </a:p>
          <a:p>
            <a:pPr marL="914400" lvl="2" indent="0" fontAlgn="base">
              <a:buNone/>
            </a:pPr>
            <a:r>
              <a:rPr lang="en-US" sz="900" b="1" i="0" dirty="0">
                <a:solidFill>
                  <a:srgbClr val="212121"/>
                </a:solidFill>
                <a:effectLst/>
              </a:rPr>
              <a:t>      - localhost:9091</a:t>
            </a:r>
          </a:p>
          <a:p>
            <a:pPr marL="914400" lvl="2" indent="0" fontAlgn="base">
              <a:buNone/>
            </a:pPr>
            <a:r>
              <a:rPr lang="en-US" sz="900" b="1" i="0" dirty="0">
                <a:solidFill>
                  <a:srgbClr val="212121"/>
                </a:solidFill>
                <a:effectLst/>
              </a:rPr>
              <a:t>      - localhost:9092</a:t>
            </a:r>
          </a:p>
          <a:p>
            <a:pPr marL="914400" lvl="2" indent="0" fontAlgn="base">
              <a:buNone/>
            </a:pPr>
            <a:r>
              <a:rPr lang="en-US" sz="900" b="1" i="0" dirty="0">
                <a:solidFill>
                  <a:srgbClr val="212121"/>
                </a:solidFill>
                <a:effectLst/>
              </a:rPr>
              <a:t>      - localhost:9093</a:t>
            </a:r>
          </a:p>
          <a:p>
            <a:pPr marL="914400" lvl="2" indent="0" fontAlgn="base">
              <a:buNone/>
            </a:pPr>
            <a:r>
              <a:rPr lang="en-US" sz="900" b="1" i="0" dirty="0">
                <a:solidFill>
                  <a:srgbClr val="212121"/>
                </a:solidFill>
                <a:effectLst/>
              </a:rPr>
              <a:t>    consumer:</a:t>
            </a:r>
          </a:p>
          <a:p>
            <a:pPr marL="914400" lvl="2" indent="0" fontAlgn="base">
              <a:buNone/>
            </a:pPr>
            <a:r>
              <a:rPr lang="en-US" sz="900" b="1" i="0" dirty="0">
                <a:solidFill>
                  <a:srgbClr val="212121"/>
                </a:solidFill>
                <a:effectLst/>
              </a:rPr>
              <a:t>      group-id: random-consumer</a:t>
            </a:r>
          </a:p>
          <a:p>
            <a:pPr marL="914400" lvl="2" indent="0" fontAlgn="base">
              <a:buNone/>
            </a:pPr>
            <a:r>
              <a:rPr lang="en-US" sz="900" b="1" i="0" dirty="0">
                <a:solidFill>
                  <a:srgbClr val="212121"/>
                </a:solidFill>
                <a:effectLst/>
              </a:rPr>
              <a:t>      auto-offset-reset: earliest</a:t>
            </a:r>
          </a:p>
          <a:p>
            <a:pPr marL="914400" lvl="2" indent="0" fontAlgn="base">
              <a:buNone/>
            </a:pPr>
            <a:r>
              <a:rPr lang="en-US" sz="900" b="1" i="0" dirty="0">
                <a:solidFill>
                  <a:srgbClr val="212121"/>
                </a:solidFill>
                <a:effectLst/>
              </a:rPr>
              <a:t>      key-serializer: </a:t>
            </a:r>
            <a:r>
              <a:rPr lang="en-US" sz="900" b="1" i="0" dirty="0" err="1">
                <a:solidFill>
                  <a:srgbClr val="212121"/>
                </a:solidFill>
                <a:effectLst/>
              </a:rPr>
              <a:t>org.apache.kafka.common.serialization.StringDeserializer</a:t>
            </a:r>
            <a:endParaRPr lang="en-US" sz="900" b="1" i="0" dirty="0">
              <a:solidFill>
                <a:srgbClr val="212121"/>
              </a:solidFill>
              <a:effectLst/>
            </a:endParaRPr>
          </a:p>
          <a:p>
            <a:pPr marL="914400" lvl="2" indent="0" fontAlgn="base">
              <a:buNone/>
            </a:pPr>
            <a:r>
              <a:rPr lang="en-US" sz="900" b="1" i="0" dirty="0">
                <a:solidFill>
                  <a:srgbClr val="212121"/>
                </a:solidFill>
                <a:effectLst/>
              </a:rPr>
              <a:t>      value-serializer: </a:t>
            </a:r>
            <a:r>
              <a:rPr lang="en-US" sz="900" b="1" i="0" dirty="0" err="1">
                <a:solidFill>
                  <a:srgbClr val="212121"/>
                </a:solidFill>
                <a:effectLst/>
              </a:rPr>
              <a:t>org.apache.kafka.common.serialization.StringDeserializer</a:t>
            </a:r>
            <a:endParaRPr lang="en-US" sz="900" b="1" i="0" dirty="0">
              <a:solidFill>
                <a:srgbClr val="212121"/>
              </a:solidFill>
              <a:effectLst/>
            </a:endParaRPr>
          </a:p>
          <a:p>
            <a:pPr marL="914400" lvl="2" indent="0" fontAlgn="base">
              <a:buNone/>
            </a:pPr>
            <a:endParaRPr lang="en-US" sz="900" b="1" dirty="0">
              <a:solidFill>
                <a:srgbClr val="212121"/>
              </a:solidFill>
            </a:endParaRPr>
          </a:p>
          <a:p>
            <a:pPr marL="914400" lvl="2" indent="0" fontAlgn="base">
              <a:buNone/>
            </a:pPr>
            <a:endParaRPr lang="en-US" sz="900" b="1" dirty="0">
              <a:solidFill>
                <a:srgbClr val="212121"/>
              </a:solidFill>
            </a:endParaRPr>
          </a:p>
          <a:p>
            <a:pPr marL="914400" lvl="2" indent="0" fontAlgn="base">
              <a:buNone/>
            </a:pPr>
            <a:r>
              <a:rPr lang="en-US" sz="1600" i="0" dirty="0" err="1">
                <a:solidFill>
                  <a:srgbClr val="212121"/>
                </a:solidFill>
                <a:effectLst/>
              </a:rPr>
              <a:t>RandomNumberConsumer</a:t>
            </a:r>
            <a:r>
              <a:rPr lang="en-US" sz="1600" i="0" dirty="0">
                <a:solidFill>
                  <a:srgbClr val="212121"/>
                </a:solidFill>
                <a:effectLst/>
              </a:rPr>
              <a:t> component looks like this.</a:t>
            </a:r>
          </a:p>
          <a:p>
            <a:pPr marL="914400" lvl="2" indent="0" fontAlgn="base">
              <a:buNone/>
            </a:pPr>
            <a:r>
              <a:rPr lang="en-US" sz="1600" i="0" dirty="0">
                <a:solidFill>
                  <a:srgbClr val="212121"/>
                </a:solidFill>
                <a:effectLst/>
              </a:rPr>
              <a:t>We subscribe to the random-number topic messages</a:t>
            </a:r>
          </a:p>
          <a:p>
            <a:pPr marL="914400" lvl="2" indent="0" fontAlgn="base">
              <a:buNone/>
            </a:pPr>
            <a:r>
              <a:rPr lang="en-US" sz="1600" i="0" dirty="0">
                <a:solidFill>
                  <a:srgbClr val="212121"/>
                </a:solidFill>
                <a:effectLst/>
              </a:rPr>
              <a:t>Whenever there is a message in the topic, this method would be executed.</a:t>
            </a:r>
          </a:p>
          <a:p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69996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FF6E-6EE2-64FC-CB1C-A8264BDE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Kafka Infrastructure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AB545-2783-8ECE-3EE3-F82877B73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need to have Kafka cluster up and running along with </a:t>
            </a:r>
            <a:r>
              <a:rPr lang="en-US" dirty="0" err="1"/>
              <a:t>ZooKeeper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Kafka – Local Infrastructure Setup Using Docker Compose</a:t>
            </a:r>
          </a:p>
          <a:p>
            <a:r>
              <a:rPr lang="en-US" dirty="0"/>
              <a:t>Kafka – Creating Simple Producer &amp; Consumer Applications Using Spring Boot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265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33D85-C868-190A-4068-4E13862C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Kafka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AC0D6-F82A-49A2-4D1C-68C3C7AD2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atamaran-Regular"/>
              </a:rPr>
              <a:t>Kafka is a distributed event streaming application. If you are not sure what it is, you can compare it with a message queue like JMS, ActiveMQ, RabbitMQ etc.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atamaran-Regular"/>
              </a:rPr>
              <a:t>However it can do a lot more than these message queues. Kafka is little bit difficult to set up in local. It is mainly because of its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atamaran-Regular"/>
              </a:rPr>
              <a:t>statefulness</a:t>
            </a:r>
            <a:r>
              <a:rPr lang="en-US" b="0" i="0" dirty="0">
                <a:solidFill>
                  <a:srgbClr val="212121"/>
                </a:solidFill>
                <a:effectLst/>
                <a:latin typeface="Catamaran-Regular"/>
              </a:rPr>
              <a:t>.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atamaran-Regular"/>
              </a:rPr>
              <a:t>Today, we will learn how to run a distributed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atamaran-Regular"/>
              </a:rPr>
              <a:t>kafka</a:t>
            </a:r>
            <a:r>
              <a:rPr lang="en-US" b="0" i="0" dirty="0">
                <a:solidFill>
                  <a:srgbClr val="212121"/>
                </a:solidFill>
                <a:effectLst/>
                <a:latin typeface="Catamaran-Regular"/>
              </a:rPr>
              <a:t> cluster in our local using docker compose.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883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0797-EC00-372A-6957-36F45FA0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Kafka – Local Infrastructure Setup Using Docker Compose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0CB15-4436-70F4-E89B-3E5E07B14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Prerequisite:</a:t>
            </a:r>
          </a:p>
          <a:p>
            <a:pPr lvl="1"/>
            <a:r>
              <a:rPr lang="en-US" dirty="0"/>
              <a:t>Some basic knowledge on docker &amp; docker compose</a:t>
            </a:r>
          </a:p>
          <a:p>
            <a:pPr lvl="1"/>
            <a:r>
              <a:rPr lang="en-US" dirty="0"/>
              <a:t>Laptop/Desktop with docker installed</a:t>
            </a:r>
          </a:p>
          <a:p>
            <a:pPr marL="0" indent="0" algn="l" fontAlgn="base">
              <a:buNone/>
            </a:pPr>
            <a:endParaRPr lang="en-US" b="1" i="0" dirty="0">
              <a:solidFill>
                <a:srgbClr val="3A3A3A"/>
              </a:solidFill>
              <a:effectLst/>
              <a:latin typeface="Catamaran-SemiBold"/>
            </a:endParaRPr>
          </a:p>
          <a:p>
            <a:pPr algn="l" fontAlgn="base"/>
            <a:r>
              <a:rPr lang="en-US" i="0" dirty="0">
                <a:solidFill>
                  <a:srgbClr val="3A3A3A"/>
                </a:solidFill>
                <a:effectLst/>
                <a:latin typeface="Catamaran-SemiBold"/>
              </a:rPr>
              <a:t>Dependencies:</a:t>
            </a:r>
            <a:endParaRPr lang="en-US" i="0" dirty="0">
              <a:solidFill>
                <a:srgbClr val="3A3A3A"/>
              </a:solidFill>
              <a:effectLst/>
              <a:latin typeface="Catamaran-Regular"/>
            </a:endParaRPr>
          </a:p>
          <a:p>
            <a:pPr marL="457200" lvl="1" indent="0" fontAlgn="base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Catamaran-Regular"/>
              </a:rPr>
              <a:t>To create a simple distributed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atamaran-Regular"/>
              </a:rPr>
              <a:t>kafka</a:t>
            </a:r>
            <a:r>
              <a:rPr lang="en-US" b="0" i="0" dirty="0">
                <a:solidFill>
                  <a:srgbClr val="212121"/>
                </a:solidFill>
                <a:effectLst/>
                <a:latin typeface="Catamaran-Regular"/>
              </a:rPr>
              <a:t> cluster we need the following.</a:t>
            </a:r>
          </a:p>
          <a:p>
            <a:pPr lvl="2" fontAlgn="base"/>
            <a:r>
              <a:rPr lang="en-US" b="0" i="0" dirty="0">
                <a:solidFill>
                  <a:srgbClr val="212121"/>
                </a:solidFill>
                <a:effectLst/>
                <a:latin typeface="Catamaran-Regular"/>
              </a:rPr>
              <a:t>Zookeeper is up and running</a:t>
            </a:r>
          </a:p>
          <a:p>
            <a:pPr marL="1657350" lvl="3" indent="-285750" fontAlgn="base"/>
            <a:r>
              <a:rPr lang="en-US" b="0" i="0" dirty="0">
                <a:solidFill>
                  <a:srgbClr val="212121"/>
                </a:solidFill>
                <a:effectLst/>
                <a:latin typeface="Catamaran-Regular"/>
              </a:rPr>
              <a:t>Zookeeper is required to manage the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atamaran-Regular"/>
              </a:rPr>
              <a:t>kafka</a:t>
            </a:r>
            <a:r>
              <a:rPr lang="en-US" b="0" i="0" dirty="0">
                <a:solidFill>
                  <a:srgbClr val="212121"/>
                </a:solidFill>
                <a:effectLst/>
                <a:latin typeface="Catamaran-Regular"/>
              </a:rPr>
              <a:t> cluster &amp; to select the leader nodes for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atamaran-Regular"/>
              </a:rPr>
              <a:t>kafka</a:t>
            </a:r>
            <a:r>
              <a:rPr lang="en-US" b="0" i="0" dirty="0">
                <a:solidFill>
                  <a:srgbClr val="212121"/>
                </a:solidFill>
                <a:effectLst/>
                <a:latin typeface="Catamaran-Regular"/>
              </a:rPr>
              <a:t> topics partition etc.</a:t>
            </a:r>
          </a:p>
          <a:p>
            <a:pPr lvl="2" fontAlgn="base"/>
            <a:r>
              <a:rPr lang="en-US" b="0" i="0" dirty="0">
                <a:solidFill>
                  <a:srgbClr val="212121"/>
                </a:solidFill>
                <a:effectLst/>
                <a:latin typeface="Catamaran-Regular"/>
              </a:rPr>
              <a:t>Kafka broker is up and running</a:t>
            </a:r>
          </a:p>
          <a:p>
            <a:pPr marL="1657350" lvl="3" indent="-285750" fontAlgn="base"/>
            <a:r>
              <a:rPr lang="en-US" b="0" i="0" dirty="0">
                <a:solidFill>
                  <a:srgbClr val="212121"/>
                </a:solidFill>
                <a:effectLst/>
                <a:latin typeface="Catamaran-Regular"/>
              </a:rPr>
              <a:t>In real life, nobody runs just 1 broker. we run multiple brokers. Kafka brokers have the messages for the topics.</a:t>
            </a:r>
          </a:p>
          <a:p>
            <a:endParaRPr lang="en-US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43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D9F3-8F38-0DDB-5F54-57874AF9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Kafka –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30280-E108-20BB-E5DF-28588AB02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965" y="1358900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Topic:</a:t>
            </a:r>
          </a:p>
          <a:p>
            <a:pPr lvl="1"/>
            <a:r>
              <a:rPr lang="en-US" sz="2000" dirty="0"/>
              <a:t>All the messages which are produced into Kafka cluster are organized into Topics. If we imagine the </a:t>
            </a:r>
            <a:r>
              <a:rPr lang="en-US" sz="2000" dirty="0" err="1"/>
              <a:t>kafka</a:t>
            </a:r>
            <a:r>
              <a:rPr lang="en-US" sz="2000" dirty="0"/>
              <a:t> cluster as a DB, topic would be a table.</a:t>
            </a:r>
          </a:p>
          <a:p>
            <a:r>
              <a:rPr lang="en-US" sz="2000" dirty="0"/>
              <a:t>Partition:</a:t>
            </a:r>
          </a:p>
          <a:p>
            <a:pPr lvl="1"/>
            <a:r>
              <a:rPr lang="en-US" sz="2000" dirty="0"/>
              <a:t>All the topics are split into multiple partitions and distributed across all the brokers. To compare it with our DB example as shown above, Lets consider a table with 3 millions people records. If there are 3 brokers in the cluster, those 3 million records could be split across 3 brokers based on the people name. A-I would be in broker 1, J-R would be in broker 2 and S-Z would be in broker 3. So, each broker/partition does not have to have same number of </a:t>
            </a:r>
            <a:r>
              <a:rPr lang="en-US" sz="2000" dirty="0" err="1"/>
              <a:t>messages.It</a:t>
            </a:r>
            <a:r>
              <a:rPr lang="en-US" sz="2000" dirty="0"/>
              <a:t> could vary.</a:t>
            </a:r>
            <a:endParaRPr lang="en-IN" sz="2000" dirty="0"/>
          </a:p>
        </p:txBody>
      </p:sp>
      <p:pic>
        <p:nvPicPr>
          <p:cNvPr id="1026" name="Picture 2" descr="log_anatomy">
            <a:extLst>
              <a:ext uri="{FF2B5EF4-FFF2-40B4-BE49-F238E27FC236}">
                <a16:creationId xmlns:a16="http://schemas.microsoft.com/office/drawing/2014/main" id="{2A9A7A39-1F76-17D3-E43B-8D5AD973D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894" y="4160838"/>
            <a:ext cx="39624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441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CA98-35E3-280A-7B46-5C52F068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Kafka –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B7526-5CFA-D40E-3F4A-09BBA55C4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Replication Factor:</a:t>
            </a:r>
          </a:p>
          <a:p>
            <a:pPr lvl="1"/>
            <a:r>
              <a:rPr lang="en-US" dirty="0"/>
              <a:t>In the previous slide  example, what if the 3rd broker is down for some reason. Can I not access the people data whose names in S-Z? That is where replica sets come into picture. Each partition is replicated in other brokers. That is even though we say A-I would be available in broker-1, It might also be stored in broker 3. Similarly S-Z would be available in both broker 3 and 2.  However, each node in the cluster would act as a leader for each partition. Number of partitions could be more than number of nodes. In this case, a node can be a leader for multiple partitions. If a node is down, since the partition is replicated in multiple nodes,  a node which has the partition would be elected as a leader for the partition.</a:t>
            </a:r>
          </a:p>
          <a:p>
            <a:r>
              <a:rPr lang="en-US" dirty="0"/>
              <a:t>Producer:</a:t>
            </a:r>
          </a:p>
          <a:p>
            <a:pPr lvl="1"/>
            <a:r>
              <a:rPr lang="en-US" dirty="0"/>
              <a:t>Any application which writes messages into the Kafka topic is a producer.</a:t>
            </a:r>
          </a:p>
          <a:p>
            <a:r>
              <a:rPr lang="en-US" dirty="0"/>
              <a:t>Consumer:</a:t>
            </a:r>
          </a:p>
          <a:p>
            <a:pPr lvl="1"/>
            <a:r>
              <a:rPr lang="en-US" dirty="0"/>
              <a:t>Any application which consumes the messages from a Kafka topic is a consumer.</a:t>
            </a:r>
          </a:p>
        </p:txBody>
      </p:sp>
    </p:spTree>
    <p:extLst>
      <p:ext uri="{BB962C8B-B14F-4D97-AF65-F5344CB8AC3E}">
        <p14:creationId xmlns:p14="http://schemas.microsoft.com/office/powerpoint/2010/main" val="90355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CA98-35E3-280A-7B46-5C52F068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Kafka –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B7526-5CFA-D40E-3F4A-09BBA55C4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dirty="0"/>
              <a:t>Consumer Group:</a:t>
            </a:r>
          </a:p>
          <a:p>
            <a:pPr lvl="1"/>
            <a:r>
              <a:rPr lang="en-US" sz="2000" dirty="0"/>
              <a:t>1 single consumer might not be able to process all the messages from a topic. For ex: A producer writes 1000 messages in 1 sec and it keeps on writing messages. Lets assume a consumer has to read and process the info. It is able to read only 100 messages per second. In this rate, It will never catch up /read all the messages in the topic. So, multiple instances of the applications can work together and form a group to process the messages. For ex: 10 consumers can work together in this case. It is called consumer group.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We can also have multiple consumer groups for a topic. Lets consider this – There is a topic for customer-orders. Whenever a customer places an order , an app (producer) writes the message into the topic. A consumer group which is responsible for shipping the product will consume messages while there could be another consumer group would consume these messages for analytics purposes.</a:t>
            </a:r>
            <a:endParaRPr lang="en-IN" sz="2000" dirty="0"/>
          </a:p>
        </p:txBody>
      </p:sp>
      <p:pic>
        <p:nvPicPr>
          <p:cNvPr id="2050" name="Picture 2" descr="consumer-groups">
            <a:extLst>
              <a:ext uri="{FF2B5EF4-FFF2-40B4-BE49-F238E27FC236}">
                <a16:creationId xmlns:a16="http://schemas.microsoft.com/office/drawing/2014/main" id="{5D789189-A75A-02C3-8F66-737F0E4C1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102" y="3169022"/>
            <a:ext cx="3566880" cy="189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39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9BE4-C514-2EEC-576A-E252F154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Infrastructure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4849C-FCD4-11A2-9F9F-FA587205B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Creating a Kafka cluster with a zookeeper and multiple brokers is not an easy task! Docker is a great way to spin up any stateless application and scale out in local. But Kafka broker is a stateful application.  So there are many challenges in setting up </a:t>
            </a:r>
            <a:r>
              <a:rPr lang="en-US" dirty="0" err="1"/>
              <a:t>kafka</a:t>
            </a:r>
            <a:r>
              <a:rPr lang="en-US" dirty="0"/>
              <a:t> cluster even with docker. But luckily there is a </a:t>
            </a:r>
            <a:r>
              <a:rPr lang="en-US" u="sng" dirty="0" err="1">
                <a:hlinkClick r:id="rId2"/>
              </a:rPr>
              <a:t>github</a:t>
            </a:r>
            <a:r>
              <a:rPr lang="en-US" u="sng" dirty="0">
                <a:hlinkClick r:id="rId2"/>
              </a:rPr>
              <a:t> repo</a:t>
            </a:r>
            <a:r>
              <a:rPr lang="en-US" dirty="0"/>
              <a:t> which has things figured out already. </a:t>
            </a:r>
          </a:p>
          <a:p>
            <a:r>
              <a:rPr lang="en-US" dirty="0"/>
              <a:t>Lets use that. [</a:t>
            </a:r>
            <a:r>
              <a:rPr lang="en-US" dirty="0" err="1"/>
              <a:t>Ofcourse</a:t>
            </a:r>
            <a:r>
              <a:rPr lang="en-US" dirty="0"/>
              <a:t> the credit goes to the original author] . I have just added the manager-</a:t>
            </a:r>
            <a:r>
              <a:rPr lang="en-US" dirty="0" err="1"/>
              <a:t>ui</a:t>
            </a:r>
            <a:r>
              <a:rPr lang="en-US" dirty="0"/>
              <a:t> for the Kafka cluster by using another docker image in the below docker-compose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880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9245-0159-4BB5-60A4-37A73096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Kafka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F56E5-D7BB-95AD-94A7-F80B3C25A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121"/>
                </a:solidFill>
                <a:latin typeface="Catamaran-Regular"/>
              </a:rPr>
              <a:t>We</a:t>
            </a:r>
            <a:r>
              <a:rPr lang="en-US" b="0" i="0" dirty="0">
                <a:solidFill>
                  <a:srgbClr val="212121"/>
                </a:solidFill>
                <a:effectLst/>
                <a:latin typeface="Catamaran-Regular"/>
              </a:rPr>
              <a:t> can access the Kafka manager at localhost:9000  (If we are running docker-toolbox, then use the IP of the VM instead of localhost)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Catamaran-Regular"/>
              </a:rPr>
              <a:t>Click on the cluster drop down to add our cluster.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Catamaran-Regular"/>
              </a:rPr>
              <a:t>I have named my cluster as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atamaran-Regular"/>
              </a:rPr>
              <a:t>techelly</a:t>
            </a:r>
            <a:endParaRPr lang="en-US" b="0" i="0" dirty="0">
              <a:solidFill>
                <a:srgbClr val="212121"/>
              </a:solidFill>
              <a:effectLst/>
              <a:latin typeface="Catamaran-Regular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Catamaran-Regular"/>
              </a:rPr>
              <a:t>The zookeeper address is zoo:2181 (This is because all the containers are in the same network. So they can find each other by their service name)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atamaran-Regular"/>
              </a:rPr>
              <a:t>Once the cluster is added,  we can see the cluster info. By default it has 2 Topics. These are internal topics for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atamaran-Regular"/>
              </a:rPr>
              <a:t>kafka</a:t>
            </a:r>
            <a:r>
              <a:rPr lang="en-US" b="0" i="0" dirty="0">
                <a:solidFill>
                  <a:srgbClr val="212121"/>
                </a:solidFill>
                <a:effectLst/>
                <a:latin typeface="Catamaran-Regular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Catamaran-Regular"/>
              </a:rPr>
              <a:t>Now click on the Topic drop down to create a new topic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Catamaran-Regular"/>
              </a:rPr>
              <a:t>I am naming my topic as first-topic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Catamaran-Regular"/>
              </a:rPr>
              <a:t>I create 3 partitions with 2 replica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atamaran-Regular"/>
              </a:rPr>
              <a:t>Click on the topic view to know more about the topics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atamaran-Regular"/>
              </a:rPr>
              <a:t>There are 3 brokers and there are 3 partitions for our topic. Partitions are 0,1,2. Each broker has 2 Partitions. If you see Partition 0 is present in both Broker 1 and 2. Similarly other partitions are replicated in multiple brokers. If you bring any of the broker down, other 2 brokers can still serve all the partitions for the topic.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atamaran-Regular"/>
              </a:rPr>
              <a:t>For each partition there is a leader node! Now run the below command in the terminal to bring one of the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atamaran-Regular"/>
              </a:rPr>
              <a:t>kafka</a:t>
            </a:r>
            <a:r>
              <a:rPr lang="en-US" b="0" i="0" dirty="0">
                <a:solidFill>
                  <a:srgbClr val="212121"/>
                </a:solidFill>
                <a:effectLst/>
                <a:latin typeface="Catamaran-Regular"/>
              </a:rPr>
              <a:t>-broker down.</a:t>
            </a:r>
          </a:p>
          <a:p>
            <a:pPr lvl="1"/>
            <a:r>
              <a:rPr lang="en-US" dirty="0"/>
              <a:t>docker-compose stop kafka2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Catamaran-Regular"/>
              </a:rPr>
              <a:t>If we refresh the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atamaran-Regular"/>
              </a:rPr>
              <a:t>kafka</a:t>
            </a:r>
            <a:r>
              <a:rPr lang="en-US" b="0" i="0" dirty="0">
                <a:solidFill>
                  <a:srgbClr val="212121"/>
                </a:solidFill>
                <a:effectLst/>
                <a:latin typeface="Catamaran-Regular"/>
              </a:rPr>
              <a:t> manager, It has selected a new leader for the Partition 1 for which kafka2 was the leader.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atamaran-Regular"/>
              </a:rPr>
              <a:t>Once you have played with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atamaran-Regular"/>
              </a:rPr>
              <a:t>kafka</a:t>
            </a:r>
            <a:r>
              <a:rPr lang="en-US" b="0" i="0" dirty="0">
                <a:solidFill>
                  <a:srgbClr val="212121"/>
                </a:solidFill>
                <a:effectLst/>
                <a:latin typeface="Catamaran-Regular"/>
              </a:rPr>
              <a:t> cluster, you can bring entire cluster down by issuing below command</a:t>
            </a:r>
          </a:p>
          <a:p>
            <a:pPr lvl="1"/>
            <a:r>
              <a:rPr lang="en-US" dirty="0"/>
              <a:t>docker-compose down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534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1964</Words>
  <Application>Microsoft Office PowerPoint</Application>
  <PresentationFormat>Widescreen</PresentationFormat>
  <Paragraphs>149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Catamaran-Regular</vt:lpstr>
      <vt:lpstr>Catamaran-SemiBold</vt:lpstr>
      <vt:lpstr>Office Theme</vt:lpstr>
      <vt:lpstr>Kafka using Spring Boot </vt:lpstr>
      <vt:lpstr>Kafka Infrastructure Setup</vt:lpstr>
      <vt:lpstr>Kafka Overview</vt:lpstr>
      <vt:lpstr>Kafka – Local Infrastructure Setup Using Docker Compose </vt:lpstr>
      <vt:lpstr>Kafka – Terminologies</vt:lpstr>
      <vt:lpstr>Kafka – Terminologies</vt:lpstr>
      <vt:lpstr>Kafka – Terminologies</vt:lpstr>
      <vt:lpstr>Infrastructure Setup</vt:lpstr>
      <vt:lpstr>Kafka Manager</vt:lpstr>
      <vt:lpstr>Kafka – Creating Simple Producer &amp; Consumer Applications Using Spring Boot</vt:lpstr>
      <vt:lpstr>DEMO</vt:lpstr>
      <vt:lpstr>DEMO</vt:lpstr>
      <vt:lpstr>DEMO</vt:lpstr>
      <vt:lpstr>Demo </vt:lpstr>
      <vt:lpstr>Demo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 using Spring Boot </dc:title>
  <dc:creator>Prabhat Shahi</dc:creator>
  <cp:lastModifiedBy>Prabhat Shahi</cp:lastModifiedBy>
  <cp:revision>12</cp:revision>
  <dcterms:created xsi:type="dcterms:W3CDTF">2023-12-01T07:10:55Z</dcterms:created>
  <dcterms:modified xsi:type="dcterms:W3CDTF">2023-12-01T08:17:42Z</dcterms:modified>
</cp:coreProperties>
</file>