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2"/>
  </p:notesMasterIdLst>
  <p:sldIdLst>
    <p:sldId id="260" r:id="rId2"/>
    <p:sldId id="477" r:id="rId3"/>
    <p:sldId id="256" r:id="rId4"/>
    <p:sldId id="257" r:id="rId5"/>
    <p:sldId id="258" r:id="rId6"/>
    <p:sldId id="259" r:id="rId7"/>
    <p:sldId id="4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479" r:id="rId37"/>
    <p:sldId id="316" r:id="rId38"/>
    <p:sldId id="365" r:id="rId39"/>
    <p:sldId id="368" r:id="rId40"/>
    <p:sldId id="371" r:id="rId41"/>
    <p:sldId id="372" r:id="rId42"/>
    <p:sldId id="373" r:id="rId43"/>
    <p:sldId id="423" r:id="rId44"/>
    <p:sldId id="375" r:id="rId45"/>
    <p:sldId id="376" r:id="rId46"/>
    <p:sldId id="378" r:id="rId47"/>
    <p:sldId id="377" r:id="rId48"/>
    <p:sldId id="379" r:id="rId49"/>
    <p:sldId id="424" r:id="rId50"/>
    <p:sldId id="428" r:id="rId51"/>
    <p:sldId id="429" r:id="rId52"/>
    <p:sldId id="430" r:id="rId53"/>
    <p:sldId id="432" r:id="rId54"/>
    <p:sldId id="433" r:id="rId55"/>
    <p:sldId id="434" r:id="rId56"/>
    <p:sldId id="435" r:id="rId57"/>
    <p:sldId id="436" r:id="rId58"/>
    <p:sldId id="437" r:id="rId59"/>
    <p:sldId id="426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25" r:id="rId68"/>
    <p:sldId id="406" r:id="rId69"/>
    <p:sldId id="407" r:id="rId70"/>
    <p:sldId id="408" r:id="rId71"/>
    <p:sldId id="409" r:id="rId72"/>
    <p:sldId id="410" r:id="rId73"/>
    <p:sldId id="412" r:id="rId74"/>
    <p:sldId id="416" r:id="rId75"/>
    <p:sldId id="417" r:id="rId76"/>
    <p:sldId id="418" r:id="rId77"/>
    <p:sldId id="420" r:id="rId78"/>
    <p:sldId id="421" r:id="rId79"/>
    <p:sldId id="422" r:id="rId80"/>
    <p:sldId id="438" r:id="rId8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2" d="100"/>
          <a:sy n="82" d="100"/>
        </p:scale>
        <p:origin x="883" y="67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02746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027464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02746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02746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02746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02746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027464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027464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2746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02746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027464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027464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02746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02746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027464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027464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027464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027464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027464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027464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850" rIns="91350" bIns="45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027464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027464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027464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027464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027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5" name="Google Shape;175;g5a027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a027464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a027464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027464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027464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027464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027464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027464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027464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027464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027464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27464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027464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27464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027464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0274641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0274641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027464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027464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02746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3" name="Google Shape;243;g5a02746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02746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02746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6" name="Google Shape;25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0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4008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4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2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" name="Google Shape;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4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4008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4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9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9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2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1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4008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75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Does not scale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" name="Google Shape;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64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subclass method gets called.  However, the subclass’ fields have not been initialized</a:t>
            </a:r>
            <a:r>
              <a:rPr lang="en-US" baseline="0" dirty="0"/>
              <a:t> yet.</a:t>
            </a:r>
          </a:p>
          <a:p>
            <a:pPr eaLnBrk="1" hangingPunct="1"/>
            <a:r>
              <a:rPr lang="en-US" baseline="0" dirty="0"/>
              <a:t>This can cause problems.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57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28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2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81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15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30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820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4008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2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02746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02746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93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9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56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87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01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1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4008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03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6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9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You may get a question: but what about the core package? How will it call these classes?</a:t>
            </a:r>
          </a:p>
          <a:p>
            <a:pPr eaLnBrk="1" hangingPunct="1"/>
            <a:r>
              <a:rPr lang="en-US" dirty="0"/>
              <a:t>Answer: it won’t.  The core package consists of interfaces which are implemented by the private impl. package.</a:t>
            </a:r>
          </a:p>
        </p:txBody>
      </p:sp>
    </p:spTree>
    <p:extLst>
      <p:ext uri="{BB962C8B-B14F-4D97-AF65-F5344CB8AC3E}">
        <p14:creationId xmlns:p14="http://schemas.microsoft.com/office/powerpoint/2010/main" val="6086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02746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02746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Otherwise, client code that implements the interface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38269956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Java.util.List should have had  getSize()</a:t>
            </a:r>
          </a:p>
        </p:txBody>
      </p:sp>
    </p:spTree>
    <p:extLst>
      <p:ext uri="{BB962C8B-B14F-4D97-AF65-F5344CB8AC3E}">
        <p14:creationId xmlns:p14="http://schemas.microsoft.com/office/powerpoint/2010/main" val="230842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20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18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2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Next slide: use adapter</a:t>
            </a:r>
          </a:p>
        </p:txBody>
      </p:sp>
    </p:spTree>
    <p:extLst>
      <p:ext uri="{BB962C8B-B14F-4D97-AF65-F5344CB8AC3E}">
        <p14:creationId xmlns:p14="http://schemas.microsoft.com/office/powerpoint/2010/main" val="8390472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17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76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am counting 50 minutes for this exercise overall.  30 min for them to do it, 20 min for you to have them present.</a:t>
            </a:r>
          </a:p>
          <a:p>
            <a:endParaRPr lang="en-US" baseline="0" dirty="0"/>
          </a:p>
          <a:p>
            <a:r>
              <a:rPr lang="en-US" baseline="0" dirty="0"/>
              <a:t>Possibilities:</a:t>
            </a:r>
          </a:p>
          <a:p>
            <a:endParaRPr lang="en-US" b="0" baseline="0" dirty="0"/>
          </a:p>
          <a:p>
            <a:r>
              <a:rPr lang="en-US" b="0" baseline="0" dirty="0"/>
              <a:t>Consider the system to calculate the cost of </a:t>
            </a:r>
            <a:r>
              <a:rPr lang="en-US" b="0" baseline="0" dirty="0" err="1"/>
              <a:t>invididual</a:t>
            </a:r>
            <a:r>
              <a:rPr lang="en-US" b="0" baseline="0" dirty="0"/>
              <a:t> expenses</a:t>
            </a:r>
          </a:p>
          <a:p>
            <a:endParaRPr lang="en-US" b="0" baseline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0" dirty="0"/>
              <a:t>Template Method:  </a:t>
            </a:r>
            <a:r>
              <a:rPr lang="en-US" b="0" baseline="0" dirty="0"/>
              <a:t>Maximum allowable cost of a meal could be based on location, time of year and role of employee.   The time of year could be handled with template method (</a:t>
            </a:r>
            <a:r>
              <a:rPr lang="en-US" b="0" baseline="0" dirty="0" err="1"/>
              <a:t>OffSeason</a:t>
            </a:r>
            <a:r>
              <a:rPr lang="en-US" b="0" baseline="0" dirty="0"/>
              <a:t> vs. </a:t>
            </a:r>
            <a:r>
              <a:rPr lang="en-US" b="0" baseline="0" dirty="0" err="1"/>
              <a:t>InSeason</a:t>
            </a:r>
            <a:r>
              <a:rPr lang="en-US" b="0" baseline="0" dirty="0"/>
              <a:t>)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Strategy:   </a:t>
            </a:r>
            <a:r>
              <a:rPr lang="en-US" b="0" baseline="0" dirty="0"/>
              <a:t>Maximum allowable cost of a meal could be based on location, time of year and role of employee.   The role of employee and location could be handled via Strategy.  Pass in a Location and Employee object and call methods on them.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Factory:  Use to create</a:t>
            </a:r>
            <a:r>
              <a:rPr lang="en-US" baseline="0" dirty="0"/>
              <a:t> different types of expense reports.   </a:t>
            </a:r>
            <a:r>
              <a:rPr lang="en-US" baseline="0" dirty="0" err="1"/>
              <a:t>MeetingExpense</a:t>
            </a:r>
            <a:r>
              <a:rPr lang="en-US" baseline="0" dirty="0"/>
              <a:t> (cost of conducting a meeting such as rent, provided meals, etc.), </a:t>
            </a:r>
            <a:r>
              <a:rPr lang="en-US" baseline="0" dirty="0" err="1"/>
              <a:t>TravelExpense</a:t>
            </a:r>
            <a:r>
              <a:rPr lang="en-US" baseline="0" dirty="0"/>
              <a:t> (for employee travel),  etc.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Composite:    You could think of </a:t>
            </a:r>
            <a:r>
              <a:rPr lang="en-US" dirty="0" err="1"/>
              <a:t>TravelExpense</a:t>
            </a:r>
            <a:r>
              <a:rPr lang="en-US" dirty="0"/>
              <a:t> consisting of a composite of </a:t>
            </a:r>
            <a:r>
              <a:rPr lang="en-US" dirty="0" err="1"/>
              <a:t>TravelExpense</a:t>
            </a:r>
            <a:r>
              <a:rPr lang="en-US" dirty="0"/>
              <a:t>  (i.e. one trip</a:t>
            </a:r>
            <a:r>
              <a:rPr lang="en-US" baseline="0" dirty="0"/>
              <a:t> could consist of a taxi ride followed by an airplane ride followed by a train ride)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Façade:  could hide away complexities</a:t>
            </a:r>
            <a:r>
              <a:rPr lang="en-US" baseline="0" dirty="0"/>
              <a:t> of accounting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Adapter:  could be used to interface</a:t>
            </a:r>
            <a:r>
              <a:rPr lang="en-US" baseline="0" dirty="0"/>
              <a:t> with</a:t>
            </a:r>
            <a:r>
              <a:rPr lang="en-US" dirty="0"/>
              <a:t> currency</a:t>
            </a:r>
            <a:r>
              <a:rPr lang="en-US" baseline="0" dirty="0"/>
              <a:t> conversion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02746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02746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02746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02746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1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3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8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1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5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0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21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9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3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6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3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5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7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1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78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6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21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5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7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 type="secHead">
  <p:cSld name="Chapter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755575"/>
            <a:ext cx="8106541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1:</a:t>
            </a:r>
            <a:endParaRPr sz="36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Code Design</a:t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i="0" u="none" strike="noStrike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49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sz="2000" b="1" i="0" u="none" strike="noStrike" cap="non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4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sz="2800" b="1"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71551" y="1264024"/>
            <a:ext cx="103632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cture Slide Layout">
  <p:cSld name="Structure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56603" y="1586193"/>
            <a:ext cx="7656855" cy="410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98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2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file:////Users/rohanrajore/Library/Containers/com.microsoft.Outlook/Data/Library/Caches/Signatures/signature_1874630819" TargetMode="Externa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0" r:link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oleObject" Target="../embeddings/oleObject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Using Design Patterns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Design patterns should only be used where there is a definite need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by definition increase code complexity and they are often used inappropriately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i="1" dirty="0"/>
              <a:t>Never use a design pattern just because you know it</a:t>
            </a:r>
            <a:endParaRPr sz="1800" i="1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Design patterns are language agnostic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are often defined in UML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Implementation code is often complex and confusing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Some are not necessary in some languages and necessary in others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The Iterator pattern is part of the Java collections API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There are plenty of code examples online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Clients need to create objects of different flavors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What is wrong with this model from the client perspective?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Are any of the SOLID principles violated?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463" y="3774862"/>
            <a:ext cx="6218600" cy="230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Delegate the responsibility for creation to a factory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Is this a better approach? If so why?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87" y="2896482"/>
            <a:ext cx="5130950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 Discussion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factory is a very common pattern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Many APIs and frameworks use it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When is a factory a good solution?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Need to store objects in a tree structure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Nodes and branches need to be treated in a similar way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 file system has directory nodes which are a type of file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XML elements can be leaf nodes or contain other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 composite has leaves and branches implement the same interface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663" y="2426414"/>
            <a:ext cx="5860424" cy="2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 Discussion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When is a composite a good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Need to deal with the absence of an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Null references are problematic—why?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Which SOLID principles are involved?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Some modern languages do not support null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Null Object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Provide an implementation of an interface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Provide a static instance of a class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Is this a useful pattern?</a:t>
            </a:r>
            <a:endParaRPr/>
          </a:p>
        </p:txBody>
      </p:sp>
      <p:pic>
        <p:nvPicPr>
          <p:cNvPr id="146" name="Google Shape;146;p25" descr="nu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599" y="3919486"/>
            <a:ext cx="4791050" cy="2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Objects need to be informed when other objects change state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An object may need to inform several objects that its state has changed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Observer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Observer defines a one to many relationship between objects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used in graphical user interfaces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Subject maintains a list of observers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notifies all observers when the state changes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59" name="Google Shape;159;p27" descr="Observ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350" y="4424749"/>
            <a:ext cx="6048775" cy="1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Several classes only differ in their behavior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Need to select an algorithm at run time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Large switch and if statement are considered code smells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Strategy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Each strategy implements a different algorithm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has a context object which delegates to a strategy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New strategies can be added without changing the context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 required strategy injected using dependency injection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72" name="Google Shape;172;p29" descr="Strate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4" y="3503978"/>
            <a:ext cx="5687875" cy="1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Google Shape;178;p3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2354214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Architectural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Architecture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Divide applications into Presentation, Business, and Integration tiers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Control always in one direction to avoid cyclic dependencies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3 tiers but can have more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878" y="3285931"/>
            <a:ext cx="33909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Discussion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Is N-Tier a good thing and when should it be used?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do stored procedures fit into this?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This topic can start major battles!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Controller (MVC)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A pattern residing in the presentation tier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It decouples user interface components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There are variants on the theme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Let’s look at the components in turn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27" y="3844212"/>
            <a:ext cx="4139682" cy="235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i="1"/>
              <a:t>Model</a:t>
            </a:r>
            <a:r>
              <a:rPr lang="en-US"/>
              <a:t> View Controller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model represents the business data required to build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can be tested in isolation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required to create and update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updated by the controller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49" y="3732874"/>
            <a:ext cx="3901125" cy="2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</a:t>
            </a:r>
            <a:r>
              <a:rPr lang="en-US" i="1"/>
              <a:t>View</a:t>
            </a:r>
            <a:r>
              <a:rPr lang="en-US"/>
              <a:t> Controller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view represents the display and user interaction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difficult to test in isolation—it is often kept very thin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renders the model—it sometimes needs its own version of the model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created or updated by the controller</a:t>
            </a:r>
            <a:endParaRPr sz="2000" dirty="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81" y="4039549"/>
            <a:ext cx="34766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</a:t>
            </a:r>
            <a:r>
              <a:rPr lang="en-US" i="1"/>
              <a:t>Controller</a:t>
            </a:r>
            <a:endParaRPr i="1"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controller processes user interaction events and other updates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can be tested in isolation—may require HTTP emulation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updates the model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creates or updates the view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controller is often built using a framework—Struts, Spring MVC</a:t>
            </a:r>
            <a:endParaRPr sz="2000" dirty="0"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88" y="4105469"/>
            <a:ext cx="3418195" cy="195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4294967295"/>
          </p:nvPr>
        </p:nvSpPr>
        <p:spPr>
          <a:xfrm>
            <a:off x="2232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2981326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600" b="1">
              <a:solidFill>
                <a:schemeClr val="dk1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 idx="4294967295"/>
          </p:nvPr>
        </p:nvSpPr>
        <p:spPr>
          <a:xfrm>
            <a:off x="2246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buSzPts val="1100"/>
            </a:pPr>
            <a:endParaRPr sz="3600" b="1" cap="small">
              <a:latin typeface="Verdana"/>
              <a:ea typeface="Verdana"/>
              <a:cs typeface="Verdana"/>
              <a:sym typeface="Verdana"/>
            </a:endParaRPr>
          </a:p>
          <a:p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Presenter (MVP)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model view presenter completely decouples the model from the view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presenter is decoupled from the view using an interface—allows the view to be mocked for test purposes</a:t>
            </a:r>
            <a:endParaRPr sz="2000" dirty="0"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3124200"/>
            <a:ext cx="4476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ViewModel (MVVM)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MVVM is an MVC variant used by Microsoft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also used by AngularJS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</a:t>
            </a:r>
            <a:r>
              <a:rPr lang="en-US" sz="2000" dirty="0" err="1"/>
              <a:t>ViewModel</a:t>
            </a:r>
            <a:r>
              <a:rPr lang="en-US" sz="2000" dirty="0"/>
              <a:t> is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An interface between model and view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Provides data binding between view and model data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also easier to test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Handles all UI actions</a:t>
            </a:r>
            <a:endParaRPr sz="2000" dirty="0"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75" y="4018375"/>
            <a:ext cx="1872100" cy="1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MVC Discussion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What are the issues associated with MVC and its variants?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6" name="Google Shape;246;p4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3090851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Please refer to Exercise 1: Design Patterns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To Sum 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1800"/>
              <a:t>have learned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r>
              <a:rPr lang="en-US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Design Patterns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Adapter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1541170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Code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Louvre gets a lot more visitors than the Art Gallery of Ontario</a:t>
            </a:r>
          </a:p>
          <a:p>
            <a:pPr lvl="1"/>
            <a:r>
              <a:rPr lang="en-US" sz="2000" dirty="0"/>
              <a:t>So the numbers are different, but logic is similar</a:t>
            </a:r>
          </a:p>
          <a:p>
            <a:pPr lvl="1"/>
            <a:r>
              <a:rPr lang="en-US" sz="2000" dirty="0"/>
              <a:t>How can this code be improved?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755781" y="2626716"/>
            <a:ext cx="7426325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1000*1000 ){ // &gt; 1 million</a:t>
            </a:r>
          </a:p>
          <a:p>
            <a:r>
              <a:rPr lang="en-US" dirty="0"/>
              <a:t>         return e.getNumAnnualVisitors() / (24*365); // hourly no.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415762" y="4185659"/>
            <a:ext cx="7532688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MVCSOntarioImpl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10000 ){ // &gt; 10,000</a:t>
            </a:r>
          </a:p>
          <a:p>
            <a:r>
              <a:rPr lang="en-US" dirty="0"/>
              <a:t>         return e.getNumAnnualVisitors() / 365; // daily no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Let's Talk About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will learn: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 sz="1800"/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Design Pattern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2252663" y="1264024"/>
            <a:ext cx="8034337" cy="49377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allows for the reuse of code structure</a:t>
            </a:r>
          </a:p>
          <a:p>
            <a:pPr lvl="1" eaLnBrk="1" hangingPunct="1"/>
            <a:r>
              <a:rPr lang="en-US" sz="2000" dirty="0"/>
              <a:t>Not just code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4212773" y="4865689"/>
            <a:ext cx="7851775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MVCSPopularitySecurityTradeoffImpl {</a:t>
            </a:r>
          </a:p>
          <a:p>
            <a:r>
              <a:rPr lang="en-US" dirty="0"/>
              <a:t>   protected int getPopularityThresh(){ return 1000*1000; }</a:t>
            </a:r>
          </a:p>
          <a:p>
            <a:r>
              <a:rPr lang="en-US" dirty="0"/>
              <a:t>   protected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75115" y="2341985"/>
            <a:ext cx="8702675" cy="2441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abstract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getPopularityThresh() ){</a:t>
            </a:r>
          </a:p>
          <a:p>
            <a:r>
              <a:rPr lang="en-US" dirty="0"/>
              <a:t>         return 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protected abstract int getPopularityThresh();</a:t>
            </a:r>
          </a:p>
          <a:p>
            <a:r>
              <a:rPr lang="en-US" dirty="0"/>
              <a:t>    protected abstract int getVisitorCountForPopularExhibits(Exhibit e);</a:t>
            </a:r>
          </a:p>
          <a:p>
            <a:r>
              <a:rPr lang="en-US" dirty="0"/>
              <a:t>}</a:t>
            </a: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8305800" y="2805325"/>
            <a:ext cx="1676400" cy="838200"/>
          </a:xfrm>
          <a:prstGeom prst="wedgeRectCallout">
            <a:avLst>
              <a:gd name="adj1" fmla="val -90056"/>
              <a:gd name="adj2" fmla="val 587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Method structure set by superclass</a:t>
            </a:r>
          </a:p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(“template”)</a:t>
            </a: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9008495" y="4103689"/>
            <a:ext cx="1447800" cy="762000"/>
          </a:xfrm>
          <a:prstGeom prst="wedgeRectCallout">
            <a:avLst>
              <a:gd name="adj1" fmla="val -152630"/>
              <a:gd name="adj2" fmla="val -304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Subclasses customize template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To Use Template Method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leads to deep inheritance hierarchies</a:t>
            </a:r>
          </a:p>
          <a:p>
            <a:pPr lvl="1" eaLnBrk="1" hangingPunct="1"/>
            <a:r>
              <a:rPr lang="en-US" sz="2000" dirty="0"/>
              <a:t>Deep hierarchies are rigid and hard to maintain</a:t>
            </a:r>
          </a:p>
          <a:p>
            <a:pPr lvl="1" eaLnBrk="1" hangingPunct="1"/>
            <a:r>
              <a:rPr lang="en-US" sz="2000" dirty="0"/>
              <a:t>Better to have common code in helper classes</a:t>
            </a:r>
          </a:p>
          <a:p>
            <a:pPr lvl="2" eaLnBrk="1" hangingPunct="1"/>
            <a:r>
              <a:rPr lang="en-US" dirty="0"/>
              <a:t>“Off the hierarchy”</a:t>
            </a:r>
          </a:p>
          <a:p>
            <a:pPr eaLnBrk="1" hangingPunct="1"/>
            <a:r>
              <a:rPr lang="en-US" sz="2000" dirty="0"/>
              <a:t>Use Template Method only if you already have an inheritance hierarchy</a:t>
            </a:r>
          </a:p>
          <a:p>
            <a:pPr lvl="1" eaLnBrk="1" hangingPunct="1"/>
            <a:r>
              <a:rPr lang="en-US" sz="2000" dirty="0"/>
              <a:t>Move common code up the hierarchy</a:t>
            </a:r>
          </a:p>
          <a:p>
            <a:pPr lvl="2" eaLnBrk="1" hangingPunct="1"/>
            <a:r>
              <a:rPr lang="en-US" dirty="0"/>
              <a:t>Taking care to move the calling structure also up the hierarchy</a:t>
            </a:r>
          </a:p>
          <a:p>
            <a:pPr lvl="1" eaLnBrk="1" hangingPunct="1"/>
            <a:r>
              <a:rPr lang="en-US" sz="2000" dirty="0"/>
              <a:t>Allow subclasses to customize the method</a:t>
            </a:r>
          </a:p>
          <a:p>
            <a:pPr eaLnBrk="1" hangingPunct="1"/>
            <a:r>
              <a:rPr lang="en-US" sz="2000" dirty="0"/>
              <a:t>Do not create an inheritance hierarchy just to use Template Method</a:t>
            </a:r>
          </a:p>
          <a:p>
            <a:pPr lvl="1" eaLnBrk="1" hangingPunct="1"/>
            <a:r>
              <a:rPr lang="en-US" sz="2000" dirty="0"/>
              <a:t>Use the Strategy design pattern instead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Template Method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Eclipse and switch to the workspace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roijava\java2\projects</a:t>
            </a:r>
          </a:p>
          <a:p>
            <a:pPr lvl="1"/>
            <a:r>
              <a:rPr lang="en-US" dirty="0"/>
              <a:t>File | New Project | Project from Ant build file</a:t>
            </a:r>
          </a:p>
          <a:p>
            <a:pPr lvl="1"/>
            <a:r>
              <a:rPr lang="en-US" dirty="0"/>
              <a:t>Browse to and 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pattern_exercises/build.xml</a:t>
            </a:r>
          </a:p>
          <a:p>
            <a:pPr lvl="1"/>
            <a:r>
              <a:rPr lang="en-US" dirty="0"/>
              <a:t>Click Finish</a:t>
            </a:r>
          </a:p>
          <a:p>
            <a:pPr eaLnBrk="1" hangingPunct="1"/>
            <a:r>
              <a:rPr lang="en-US" dirty="0"/>
              <a:t>In the ‘patterns_exercises’ project, examine the templatemethod package</a:t>
            </a:r>
          </a:p>
          <a:p>
            <a:pPr lvl="1" eaLnBrk="1" hangingPunct="1"/>
            <a:r>
              <a:rPr lang="en-US" dirty="0"/>
              <a:t>There are two types of Exhibits: Permanent and OnLoan</a:t>
            </a:r>
          </a:p>
          <a:p>
            <a:pPr lvl="1" eaLnBrk="1" hangingPunct="1"/>
            <a:r>
              <a:rPr lang="en-US" dirty="0"/>
              <a:t>Implement the Template Method pattern so that ExhibitTest works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144001" y="381000"/>
            <a:ext cx="898003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2392196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602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leads to deep hierarchies</a:t>
            </a:r>
          </a:p>
          <a:p>
            <a:pPr lvl="1" eaLnBrk="1" hangingPunct="1"/>
            <a:r>
              <a:rPr lang="en-US" sz="2000" dirty="0"/>
              <a:t>Better to factor out customization to external helper classes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905001" y="2743201"/>
            <a:ext cx="7745413" cy="2867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options.getPopularityThresh() ){</a:t>
            </a:r>
          </a:p>
          <a:p>
            <a:r>
              <a:rPr lang="en-US" dirty="0"/>
              <a:t>         return options.getVisitorCountForPopularExhibits(e);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private PopularityOptions options;</a:t>
            </a:r>
          </a:p>
          <a:p>
            <a:r>
              <a:rPr lang="en-US" dirty="0"/>
              <a:t>    public MVCSPopularitySecurityTradeoffImpl(PopularityOptions o){</a:t>
            </a:r>
          </a:p>
          <a:p>
            <a:r>
              <a:rPr lang="en-US" dirty="0"/>
              <a:t>        this.options = o;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2057400" y="2209800"/>
            <a:ext cx="4191000" cy="381000"/>
          </a:xfrm>
          <a:prstGeom prst="wedgeRectCallout">
            <a:avLst>
              <a:gd name="adj1" fmla="val -26704"/>
              <a:gd name="adj2" fmla="val 929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Single, concrete class for both Louvre and Ontario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8763000" y="3810000"/>
            <a:ext cx="1447800" cy="762000"/>
          </a:xfrm>
          <a:prstGeom prst="wedgeRectCallout">
            <a:avLst>
              <a:gd name="adj1" fmla="val -162500"/>
              <a:gd name="adj2" fmla="val 6145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Specify strategy object on construction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 (continued)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Can now create separate PopularityOptions (“strategies”)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original service is customized at runtime using the strategy object</a:t>
            </a:r>
          </a:p>
          <a:p>
            <a:pPr lvl="1" eaLnBrk="1" hangingPunct="1"/>
            <a:r>
              <a:rPr lang="en-US" sz="2000" dirty="0"/>
              <a:t>Using constructor, setter method or as parameter to method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286001" y="1828801"/>
            <a:ext cx="7058343" cy="138499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LouvrePopularityImpl implements PopularityOptions {</a:t>
            </a:r>
          </a:p>
          <a:p>
            <a:r>
              <a:rPr lang="en-US" dirty="0"/>
              <a:t>   public int getPopularityThresh(){ return 1000*1000; }</a:t>
            </a:r>
          </a:p>
          <a:p>
            <a:r>
              <a:rPr lang="en-US" dirty="0"/>
              <a:t>   public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209800" y="4343401"/>
            <a:ext cx="753268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MaxVisitorCountService mvcs = new MVCSPopularitySecurityTradeoffImpl(</a:t>
            </a:r>
          </a:p>
          <a:p>
            <a:r>
              <a:rPr lang="en-US" dirty="0"/>
              <a:t>                 new LouvrePopularityImpl() );</a:t>
            </a:r>
          </a:p>
          <a:p>
            <a:r>
              <a:rPr lang="en-US" dirty="0"/>
              <a:t>Exhibit e = …;</a:t>
            </a:r>
          </a:p>
          <a:p>
            <a:endParaRPr lang="en-US" dirty="0"/>
          </a:p>
          <a:p>
            <a:r>
              <a:rPr lang="en-US" dirty="0"/>
              <a:t>mvcs.getMaxVisitorCount( e 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Strategy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‘patterns_exercises’ project, open ‘strategy’ package</a:t>
            </a:r>
          </a:p>
          <a:p>
            <a:pPr lvl="1" eaLnBrk="1" hangingPunct="1"/>
            <a:r>
              <a:rPr lang="en-US" dirty="0"/>
              <a:t>Automatic Gate at museum needs to validate Ticket before it opens</a:t>
            </a:r>
          </a:p>
          <a:p>
            <a:pPr lvl="2" eaLnBrk="1" hangingPunct="1"/>
            <a:r>
              <a:rPr lang="en-US" dirty="0"/>
              <a:t>Some gates validate based on only ticket expiry time</a:t>
            </a:r>
          </a:p>
          <a:p>
            <a:pPr lvl="2" eaLnBrk="1" hangingPunct="1"/>
            <a:r>
              <a:rPr lang="en-US" dirty="0"/>
              <a:t>Other gates will need to check whether the ticket is valid only for permanent exhibits</a:t>
            </a:r>
          </a:p>
          <a:p>
            <a:pPr lvl="3" eaLnBrk="1" hangingPunct="1"/>
            <a:r>
              <a:rPr lang="en-US" dirty="0"/>
              <a:t>For now, ignore ticket expiry time in such a case</a:t>
            </a:r>
          </a:p>
          <a:p>
            <a:pPr lvl="1" eaLnBrk="1" hangingPunct="1"/>
            <a:r>
              <a:rPr lang="en-US" dirty="0"/>
              <a:t>Use Strategy design pattern to implement this</a:t>
            </a:r>
          </a:p>
          <a:p>
            <a:pPr lvl="2" eaLnBrk="1" hangingPunct="1"/>
            <a:r>
              <a:rPr lang="en-US" dirty="0"/>
              <a:t>GateTest should pass</a:t>
            </a:r>
          </a:p>
          <a:p>
            <a:pPr lvl="2" eaLnBrk="1" hangingPunct="1"/>
            <a:r>
              <a:rPr lang="en-US" dirty="0"/>
              <a:t>You need to uncomment the Gate constructors in the unit test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88392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vs. Strategy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Strategy design patterns allows for code reuse</a:t>
            </a:r>
          </a:p>
          <a:p>
            <a:pPr lvl="1" eaLnBrk="1" hangingPunct="1"/>
            <a:r>
              <a:rPr lang="en-US" sz="2000" dirty="0"/>
              <a:t>Customizations are done in separate helper classes</a:t>
            </a:r>
          </a:p>
          <a:p>
            <a:pPr eaLnBrk="1" hangingPunct="1"/>
            <a:r>
              <a:rPr lang="en-US" sz="2000" dirty="0"/>
              <a:t>The Template Method design pattern also allows for code reuse</a:t>
            </a:r>
          </a:p>
          <a:p>
            <a:pPr lvl="1" eaLnBrk="1" hangingPunct="1"/>
            <a:r>
              <a:rPr lang="en-US" sz="2000" dirty="0"/>
              <a:t>Customizations are done in separate subclasses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/>
              <a:t>The Template Method is not as flexible as Strategy</a:t>
            </a:r>
          </a:p>
          <a:p>
            <a:pPr lvl="1" eaLnBrk="1" hangingPunct="1"/>
            <a:r>
              <a:rPr lang="en-US" sz="2000" dirty="0"/>
              <a:t>Prefer Strategy to Template Method unless hierarchy already exists</a:t>
            </a:r>
          </a:p>
          <a:p>
            <a:pPr lvl="1" eaLnBrk="1" hangingPunct="1"/>
            <a:r>
              <a:rPr lang="en-US" sz="2000" dirty="0"/>
              <a:t>Why is the strategy more flexible?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458201" y="27686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4495801" y="29210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6088" name="Object 10"/>
          <p:cNvGraphicFramePr>
            <a:graphicFrameLocks noChangeAspect="1"/>
          </p:cNvGraphicFramePr>
          <p:nvPr/>
        </p:nvGraphicFramePr>
        <p:xfrm>
          <a:off x="6832600" y="2667000"/>
          <a:ext cx="2616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4" imgW="2615600" imgH="1625446" progId="">
                  <p:embed/>
                </p:oleObj>
              </mc:Choice>
              <mc:Fallback>
                <p:oleObj name="Visio" r:id="rId4" imgW="2615600" imgH="1625446" progId="">
                  <p:embed/>
                  <p:pic>
                    <p:nvPicPr>
                      <p:cNvPr id="460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2667000"/>
                        <a:ext cx="2616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1"/>
          <p:cNvGraphicFramePr>
            <a:graphicFrameLocks noChangeAspect="1"/>
          </p:cNvGraphicFramePr>
          <p:nvPr/>
        </p:nvGraphicFramePr>
        <p:xfrm>
          <a:off x="2146300" y="2768600"/>
          <a:ext cx="33401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6" imgW="3340054" imgH="1379299" progId="">
                  <p:embed/>
                </p:oleObj>
              </mc:Choice>
              <mc:Fallback>
                <p:oleObj name="Visio" r:id="rId6" imgW="3340054" imgH="1379299" progId="">
                  <p:embed/>
                  <p:pic>
                    <p:nvPicPr>
                      <p:cNvPr id="4608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768600"/>
                        <a:ext cx="33401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Delegation Is More Flexible</a:t>
            </a:r>
            <a:br>
              <a:rPr lang="en-US" sz="4000" dirty="0"/>
            </a:br>
            <a:r>
              <a:rPr lang="en-US" sz="4000" dirty="0"/>
              <a:t>Than Inheritance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Suppose we really do have type of Gates: Turnstile and Door</a:t>
            </a:r>
          </a:p>
          <a:p>
            <a:pPr lvl="1" eaLnBrk="1" hangingPunct="1"/>
            <a:r>
              <a:rPr lang="en-US" sz="2000" dirty="0"/>
              <a:t>This is how to fit this into the Strategy and into the Template Method: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791201" y="1981201"/>
          <a:ext cx="467042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4669675" imgH="3935929" progId="">
                  <p:embed/>
                </p:oleObj>
              </mc:Choice>
              <mc:Fallback>
                <p:oleObj name="Visio" r:id="rId4" imgW="4669675" imgH="3935929" progId="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981201"/>
                        <a:ext cx="4670425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686801" y="23622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971801" y="39624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7113" name="Object 10"/>
          <p:cNvGraphicFramePr>
            <a:graphicFrameLocks noChangeAspect="1"/>
          </p:cNvGraphicFramePr>
          <p:nvPr/>
        </p:nvGraphicFramePr>
        <p:xfrm>
          <a:off x="1600201" y="2478089"/>
          <a:ext cx="49688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6" imgW="4968863" imgH="1443870" progId="">
                  <p:embed/>
                </p:oleObj>
              </mc:Choice>
              <mc:Fallback>
                <p:oleObj name="Visio" r:id="rId6" imgW="4968863" imgH="1443870" progId="">
                  <p:embed/>
                  <p:pic>
                    <p:nvPicPr>
                      <p:cNvPr id="471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2478089"/>
                        <a:ext cx="49688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3252275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3914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Design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2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1570089"/>
            <a:ext cx="5810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Objects on Demand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Often need to be able to create objects interactively</a:t>
            </a:r>
          </a:p>
          <a:p>
            <a:pPr lvl="1" eaLnBrk="1" hangingPunct="1"/>
            <a:r>
              <a:rPr lang="en-US" dirty="0"/>
              <a:t>Say there’s an application that lets a curator configure an exhibit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What’s the drawback of directly invoking constructors like this?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830888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exhibitName = …; // from user selection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Exhibit newExhibit;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if (exhibitType.equals("permanent")){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newExhibit = new PermanentExhibit(exhibitName);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</a:rPr>
              <a:t> else if (exhibitType.equals("visiting")){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newExhibit = VisitingExhibit(exhibitName);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else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throw new IllegalArgumentException(…);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8001000" y="2514600"/>
          <a:ext cx="24145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2414847" imgH="1461833" progId="Visio.Drawing.11">
                  <p:embed/>
                </p:oleObj>
              </mc:Choice>
              <mc:Fallback>
                <p:oleObj name="Visio" r:id="rId4" imgW="2414847" imgH="1461833" progId="Visio.Drawing.11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14600"/>
                        <a:ext cx="2414588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913622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694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Limitations of Directly Invoking Constructor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Ideally, such creation code is centralized in a factory</a:t>
            </a:r>
          </a:p>
          <a:p>
            <a:pPr lvl="1" eaLnBrk="1" hangingPunct="1"/>
            <a:r>
              <a:rPr lang="en-US" dirty="0"/>
              <a:t>So, this is not a problem of duplicate code lying around</a:t>
            </a:r>
          </a:p>
          <a:p>
            <a:pPr eaLnBrk="1" hangingPunct="1"/>
            <a:r>
              <a:rPr lang="en-US" sz="2400" dirty="0"/>
              <a:t>Directly invoking constructor is not flexible</a:t>
            </a:r>
          </a:p>
          <a:p>
            <a:pPr lvl="1" eaLnBrk="1" hangingPunct="1"/>
            <a:r>
              <a:rPr lang="en-US" dirty="0"/>
              <a:t>If new type of Exhibit is added, the code has to be modified</a:t>
            </a:r>
          </a:p>
          <a:p>
            <a:pPr eaLnBrk="1" hangingPunct="1"/>
            <a:r>
              <a:rPr lang="en-US" sz="2400" dirty="0"/>
              <a:t>The if-then statements do not scale</a:t>
            </a:r>
          </a:p>
          <a:p>
            <a:pPr lvl="1" eaLnBrk="1" hangingPunct="1"/>
            <a:r>
              <a:rPr lang="en-US" dirty="0"/>
              <a:t>Maintainability problem once we have more than 4-5 subclasses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279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Constructors and Overridden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AbstractExhibit</a:t>
            </a:r>
            <a:r>
              <a:rPr lang="en-US" dirty="0"/>
              <a:t> invokes a method in its constructor: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And PermanentExhibit over-rides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method</a:t>
            </a:r>
          </a:p>
          <a:p>
            <a:pPr lvl="2" eaLnBrk="1" hangingPunct="1"/>
            <a:r>
              <a:rPr lang="en-US" dirty="0"/>
              <a:t>With stricter rules than valid for all exhibits</a:t>
            </a:r>
          </a:p>
          <a:p>
            <a:pPr lvl="1" eaLnBrk="1" hangingPunct="1"/>
            <a:r>
              <a:rPr lang="en-US" dirty="0"/>
              <a:t>Which method gets called? Will it work correctly?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2" eaLnBrk="1" hangingPunct="1"/>
            <a:r>
              <a:rPr lang="en-US" dirty="0"/>
              <a:t>Try running com.javamuseum.incompleteconstruction.Sub in patterns_checkitout as a Java application. What does this say about calling overrideable methods from constructors?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248025" y="1828800"/>
            <a:ext cx="54054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AbstractExhibit implements Exhibit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AbstractExhibit(String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validateName(name);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void validateName(String name){ …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101649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7" y="5334000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08139" y="4964667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74196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 to Rescue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reflection can be used to avoid directly invoking constructor</a:t>
            </a:r>
          </a:p>
          <a:p>
            <a:pPr eaLnBrk="1" hangingPunct="1"/>
            <a:r>
              <a:rPr lang="en-US" dirty="0"/>
              <a:t>First provide a source of application configuration</a:t>
            </a:r>
          </a:p>
          <a:p>
            <a:pPr lvl="1" eaLnBrk="1" hangingPunct="1"/>
            <a:r>
              <a:rPr lang="en-US" dirty="0"/>
              <a:t>Could be XML configuration file, a properties file, database, …</a:t>
            </a:r>
          </a:p>
          <a:p>
            <a:pPr lvl="1" eaLnBrk="1" hangingPunct="1"/>
            <a:r>
              <a:rPr lang="en-US" dirty="0"/>
              <a:t>The configuration file maps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exhibitType</a:t>
            </a:r>
            <a:r>
              <a:rPr lang="en-US" dirty="0"/>
              <a:t>” (user selection) to class name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Class.forName()</a:t>
            </a:r>
            <a:r>
              <a:rPr lang="en-US" dirty="0"/>
              <a:t> to load the class</a:t>
            </a:r>
          </a:p>
          <a:p>
            <a:pPr lvl="1" eaLnBrk="1" hangingPunct="1"/>
            <a:r>
              <a:rPr lang="en-US" dirty="0"/>
              <a:t>And instantiate a new instance: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971800" y="2971800"/>
            <a:ext cx="5511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permanent=com.javamuseum.business.PermanentExhibit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visiting=com.javamuseum.business.VisitingExhibit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971800" y="4495801"/>
            <a:ext cx="625633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String className = properties.get(exhibitType); // lookup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 cl = Class.forName(className);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</p:spTree>
    <p:extLst>
      <p:ext uri="{BB962C8B-B14F-4D97-AF65-F5344CB8AC3E}">
        <p14:creationId xmlns:p14="http://schemas.microsoft.com/office/powerpoint/2010/main" val="694488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Parameter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PermanentExhibit</a:t>
            </a:r>
            <a:r>
              <a:rPr lang="en-US" dirty="0"/>
              <a:t> needs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exhibitName</a:t>
            </a:r>
          </a:p>
          <a:p>
            <a:pPr lvl="1" eaLnBrk="1" hangingPunct="1"/>
            <a:r>
              <a:rPr lang="en-US" dirty="0"/>
              <a:t>One option is to provide the name by invoking a setter in the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The other option is to use reflection to invoke appropriate constructor: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newExhibit.setName(exhibitName);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590800" y="39624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Constructor cs = cl.getConstructor(new Class[]{String.class});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return (Exhibit) cs.newInstance(new Object[]{exhibitName});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292214"/>
            <a:ext cx="660787" cy="6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8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Location of Configuration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Avoid hard-coded paths for location of configuration file</a:t>
            </a:r>
          </a:p>
          <a:p>
            <a:pPr lvl="1" eaLnBrk="1" hangingPunct="1"/>
            <a:r>
              <a:rPr lang="en-US" dirty="0"/>
              <a:t>Better to look in classpath of application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752725" y="2371726"/>
            <a:ext cx="6745288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InputStream is = ExhibitFactory.class.getClassLoader()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.getResourceAsStream(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"com/javamuseum/business/exhibitfactory.properties");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240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5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Overridden Methods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 method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 </a:t>
            </a:r>
            <a:r>
              <a:rPr lang="en-US" dirty="0"/>
              <a:t>can be moved out of superclass constructor</a:t>
            </a:r>
          </a:p>
          <a:p>
            <a:pPr lvl="1" eaLnBrk="1" hangingPunct="1"/>
            <a:r>
              <a:rPr lang="en-US" dirty="0"/>
              <a:t>The invocation can be done in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Now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can be over-ridden</a:t>
            </a:r>
          </a:p>
          <a:p>
            <a:pPr lvl="2" eaLnBrk="1" hangingPunct="1"/>
            <a:r>
              <a:rPr lang="en-US" dirty="0"/>
              <a:t>No problem now with subclass method being called on incompletely constructed object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476500" y="2286000"/>
            <a:ext cx="7107238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Constructor cs = cl.getConstructor(new Class[]{String.class});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Exhibit e = cs.newInstance(new Object[]{exhibitName});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e.validateName(); // polymorphic method behaves correctly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return 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512932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077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Benefits of a Factory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a factory:</a:t>
            </a:r>
          </a:p>
          <a:p>
            <a:pPr lvl="1" eaLnBrk="1" hangingPunct="1"/>
            <a:r>
              <a:rPr lang="en-US" dirty="0"/>
              <a:t>Centralize creation code</a:t>
            </a:r>
          </a:p>
          <a:p>
            <a:pPr lvl="1" eaLnBrk="1" hangingPunct="1"/>
            <a:r>
              <a:rPr lang="en-US" dirty="0"/>
              <a:t>Invoke polymorphic initialization methods</a:t>
            </a:r>
          </a:p>
          <a:p>
            <a:pPr lvl="2" eaLnBrk="1" hangingPunct="1"/>
            <a:r>
              <a:rPr lang="en-US" dirty="0"/>
              <a:t>Constructors in Java can not be over-ridden, but an init() method can</a:t>
            </a:r>
          </a:p>
          <a:p>
            <a:pPr lvl="1" eaLnBrk="1" hangingPunct="1"/>
            <a:r>
              <a:rPr lang="en-US" dirty="0"/>
              <a:t>Make it easy to add new subclasses to system</a:t>
            </a:r>
          </a:p>
          <a:p>
            <a:pPr eaLnBrk="1" hangingPunct="1"/>
            <a:r>
              <a:rPr lang="en-US" dirty="0"/>
              <a:t>How do you add a new subclass to application?</a:t>
            </a:r>
          </a:p>
          <a:p>
            <a:pPr lvl="1" eaLnBrk="1" hangingPunct="1"/>
            <a:r>
              <a:rPr lang="en-US" dirty="0"/>
              <a:t>Write new subclass</a:t>
            </a:r>
          </a:p>
          <a:p>
            <a:pPr lvl="1" eaLnBrk="1" hangingPunct="1"/>
            <a:r>
              <a:rPr lang="en-US" dirty="0"/>
              <a:t>Add class name to configuration file</a:t>
            </a:r>
          </a:p>
          <a:p>
            <a:pPr lvl="1" eaLnBrk="1" hangingPunct="1"/>
            <a:r>
              <a:rPr lang="en-US" dirty="0"/>
              <a:t>Put subclass in classpath of application</a:t>
            </a:r>
          </a:p>
          <a:p>
            <a:pPr lvl="2" eaLnBrk="1" hangingPunct="1"/>
            <a:r>
              <a:rPr lang="en-US" dirty="0"/>
              <a:t>Class.forName() only looks in the classpath of the application</a:t>
            </a:r>
          </a:p>
          <a:p>
            <a:pPr lvl="2" eaLnBrk="1" hangingPunct="1"/>
            <a:r>
              <a:rPr lang="en-US" dirty="0"/>
              <a:t>Will not load from external locations</a:t>
            </a:r>
          </a:p>
          <a:p>
            <a:pPr lvl="2" eaLnBrk="1" hangingPunct="1"/>
            <a:r>
              <a:rPr lang="en-US" dirty="0"/>
              <a:t>To load from an external location, need to use a custom class loader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0803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69" y="4391025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845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Factory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‘patterns_exercises’ project and examine the ‘factory’ package</a:t>
            </a:r>
          </a:p>
          <a:p>
            <a:pPr lvl="1" eaLnBrk="1" hangingPunct="1"/>
            <a:r>
              <a:rPr lang="en-US" dirty="0"/>
              <a:t>Implement the factory</a:t>
            </a:r>
          </a:p>
          <a:p>
            <a:pPr lvl="1" eaLnBrk="1" hangingPunct="1"/>
            <a:r>
              <a:rPr lang="en-US" dirty="0"/>
              <a:t>Write the configuration file</a:t>
            </a:r>
          </a:p>
          <a:p>
            <a:pPr lvl="1" eaLnBrk="1" hangingPunct="1"/>
            <a:r>
              <a:rPr lang="en-US" dirty="0"/>
              <a:t>Uncomment code in unit test</a:t>
            </a:r>
          </a:p>
          <a:p>
            <a:pPr lvl="1" eaLnBrk="1" hangingPunct="1"/>
            <a:r>
              <a:rPr lang="en-US" dirty="0"/>
              <a:t>Make sure that unit test passes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447214" y="402749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9858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081331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70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OO Revisited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252663" y="1227222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indent="-228600">
              <a:lnSpc>
                <a:spcPct val="115000"/>
              </a:lnSpc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What do each of these terms mean?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Encapsulation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Coupling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Composition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Aggregation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Inheritance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Delegation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Abstract Class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Need for Mixtures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Consider the Material hierarchy: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Most items are a combination of different types of materials:</a:t>
            </a:r>
          </a:p>
          <a:p>
            <a:pPr lvl="1" eaLnBrk="1" hangingPunct="1"/>
            <a:r>
              <a:rPr lang="en-US" dirty="0"/>
              <a:t>For example, could have acrylic on wood</a:t>
            </a:r>
          </a:p>
          <a:p>
            <a:pPr lvl="1" eaLnBrk="1" hangingPunct="1"/>
            <a:r>
              <a:rPr lang="en-US" dirty="0"/>
              <a:t>How would you represent this?</a:t>
            </a: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80" y="1828801"/>
            <a:ext cx="3305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127283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3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Anti-Pattern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anti-pattern solution is to create a custom class for each combo: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Naturally, this does not scale well</a:t>
            </a:r>
          </a:p>
          <a:p>
            <a:pPr lvl="1" eaLnBrk="1" hangingPunct="1"/>
            <a:r>
              <a:rPr lang="en-US" dirty="0"/>
              <a:t>What is the solution?</a:t>
            </a: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2057401"/>
            <a:ext cx="4714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3340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77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Design Pattern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 client code to create the combination at runtime</a:t>
            </a:r>
          </a:p>
          <a:p>
            <a:pPr lvl="1" eaLnBrk="1" hangingPunct="1"/>
            <a:r>
              <a:rPr lang="en-US" dirty="0"/>
              <a:t>Just provide a general-purpose composite class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83" y="2371254"/>
            <a:ext cx="48196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560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Composite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Composite has both is-a and has-a relationship with base class</a:t>
            </a:r>
          </a:p>
          <a:p>
            <a:pPr lvl="1" eaLnBrk="1" hangingPunct="1"/>
            <a:r>
              <a:rPr lang="en-US" dirty="0"/>
              <a:t>Methods typically iterate through all the components and call underlying method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362200" y="2286000"/>
            <a:ext cx="7391400" cy="3505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CompositeMaterial implements Material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private List&lt;Material&gt; pieces = new ArrayList&lt;Material&gt;();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void addMaterial(Material m){ pieces.add(m); }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boolean isLightSensitive(){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// is any piece light-sensitive?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for (Material m : pieces){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if (m.isLightSensitive()){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return true;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return false;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// etc.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17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Creation of Composite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actual composite desired is created by client code on demand: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could easily be done through general-purpose code</a:t>
            </a:r>
          </a:p>
          <a:p>
            <a:pPr lvl="1" eaLnBrk="1" hangingPunct="1"/>
            <a:r>
              <a:rPr lang="en-US" dirty="0"/>
              <a:t>Perhaps a constructor to create object from String specification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From configuration file or user input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38400" y="1890666"/>
            <a:ext cx="73914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CompositeMaterial acrylicOnWood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Acrylic(…)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Wood(…) 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590800" y="3657601"/>
            <a:ext cx="70104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</p:txBody>
      </p:sp>
    </p:spTree>
    <p:extLst>
      <p:ext uri="{BB962C8B-B14F-4D97-AF65-F5344CB8AC3E}">
        <p14:creationId xmlns:p14="http://schemas.microsoft.com/office/powerpoint/2010/main" val="1668726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and Recursion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Since CompositeMaterial is a Material, can do this: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the collage would call 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sLightSensitive()</a:t>
            </a:r>
            <a:r>
              <a:rPr lang="en-US" dirty="0"/>
              <a:t> on acrylicOnWood which would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acrylic</a:t>
            </a:r>
          </a:p>
          <a:p>
            <a:pPr lvl="1" eaLnBrk="1" hangingPunct="1"/>
            <a:r>
              <a:rPr lang="en-US" dirty="0"/>
              <a:t>Methods are called recursively</a:t>
            </a:r>
          </a:p>
          <a:p>
            <a:pPr lvl="1" eaLnBrk="1" hangingPunct="1"/>
            <a:r>
              <a:rPr lang="en-US" dirty="0"/>
              <a:t>Way to implement recursion in an object-oriented manner</a:t>
            </a:r>
          </a:p>
          <a:p>
            <a:pPr eaLnBrk="1" hangingPunct="1"/>
            <a:r>
              <a:rPr lang="en-US" dirty="0"/>
              <a:t>Recursive method calls are a natural byproduct of tree structure</a:t>
            </a:r>
          </a:p>
          <a:p>
            <a:pPr lvl="1" eaLnBrk="1" hangingPunct="1"/>
            <a:r>
              <a:rPr lang="en-US" dirty="0"/>
              <a:t>Methods end up walking tree until a leaf node is encountered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514600" y="2057401"/>
            <a:ext cx="70104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CompositeMaterial collage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acrylicOnWood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new Silk(…) 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99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Composite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‘composite’ package of ‘patterns_exercises’ project</a:t>
            </a:r>
          </a:p>
          <a:p>
            <a:pPr lvl="1" eaLnBrk="1" hangingPunct="1"/>
            <a:r>
              <a:rPr lang="en-US" dirty="0"/>
              <a:t>Examine the classes</a:t>
            </a:r>
          </a:p>
          <a:p>
            <a:pPr lvl="2" eaLnBrk="1" hangingPunct="1"/>
            <a:r>
              <a:rPr lang="en-US" dirty="0"/>
              <a:t>There are two Command classes (AddItem and RemoveItem)</a:t>
            </a:r>
          </a:p>
          <a:p>
            <a:pPr lvl="1" eaLnBrk="1" hangingPunct="1"/>
            <a:r>
              <a:rPr lang="en-US" dirty="0"/>
              <a:t>Would like to be able to create macro commands</a:t>
            </a:r>
          </a:p>
          <a:p>
            <a:pPr lvl="2" eaLnBrk="1" hangingPunct="1"/>
            <a:r>
              <a:rPr lang="en-US" dirty="0"/>
              <a:t>“Call Add Item twice”</a:t>
            </a:r>
          </a:p>
          <a:p>
            <a:pPr lvl="1" eaLnBrk="1" hangingPunct="1"/>
            <a:r>
              <a:rPr lang="en-US" dirty="0"/>
              <a:t>How would you do it?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Implement the Composite pattern</a:t>
            </a:r>
          </a:p>
          <a:p>
            <a:pPr lvl="1" eaLnBrk="1" hangingPunct="1"/>
            <a:r>
              <a:rPr lang="en-US" dirty="0"/>
              <a:t>Complete the unit test code</a:t>
            </a:r>
          </a:p>
          <a:p>
            <a:pPr lvl="1" eaLnBrk="1" hangingPunct="1"/>
            <a:r>
              <a:rPr lang="en-US" dirty="0"/>
              <a:t>Run the unit test and make sure it passes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15 min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5908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660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923303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6620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API?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application programming interface (API)?</a:t>
            </a:r>
          </a:p>
          <a:p>
            <a:pPr lvl="1" eaLnBrk="1" hangingPunct="1"/>
            <a:r>
              <a:rPr lang="en-US" dirty="0"/>
              <a:t>It’s the way that programmers access/utilize a useful framework</a:t>
            </a:r>
          </a:p>
          <a:p>
            <a:pPr lvl="1" eaLnBrk="1" hangingPunct="1"/>
            <a:r>
              <a:rPr lang="en-US" dirty="0"/>
              <a:t>It is not the framework itself!</a:t>
            </a:r>
          </a:p>
          <a:p>
            <a:pPr eaLnBrk="1" hangingPunct="1"/>
            <a:r>
              <a:rPr lang="en-US" dirty="0"/>
              <a:t>An API can consist of:</a:t>
            </a:r>
          </a:p>
          <a:p>
            <a:pPr lvl="1" eaLnBrk="1" hangingPunct="1"/>
            <a:r>
              <a:rPr lang="en-US" dirty="0"/>
              <a:t>Classes, interfaces, methods, fields</a:t>
            </a:r>
          </a:p>
          <a:p>
            <a:pPr lvl="1" eaLnBrk="1" hangingPunct="1"/>
            <a:r>
              <a:rPr lang="en-US" dirty="0"/>
              <a:t>Configuration files, environment variables, command-line parameters</a:t>
            </a:r>
          </a:p>
          <a:p>
            <a:pPr lvl="1" eaLnBrk="1" hangingPunct="1"/>
            <a:r>
              <a:rPr lang="en-US" dirty="0"/>
              <a:t>Network and communication protocols</a:t>
            </a:r>
          </a:p>
          <a:p>
            <a:pPr lvl="1" eaLnBrk="1" hangingPunct="1"/>
            <a:r>
              <a:rPr lang="en-US" dirty="0"/>
              <a:t>Error and status messages</a:t>
            </a:r>
          </a:p>
          <a:p>
            <a:pPr lvl="1" eaLnBrk="1" hangingPunct="1"/>
            <a:r>
              <a:rPr lang="en-US" dirty="0"/>
              <a:t>We’ll focus on the Java part; ideally, the rest are standards or irrelevant</a:t>
            </a:r>
          </a:p>
          <a:p>
            <a:pPr lvl="1" eaLnBrk="1" hangingPunct="1"/>
            <a:endParaRPr lang="en-US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856097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65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Simplicity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Aim for simplicity and ease-of-use in the API</a:t>
            </a:r>
          </a:p>
          <a:p>
            <a:pPr lvl="1" eaLnBrk="1" hangingPunct="1"/>
            <a:r>
              <a:rPr lang="en-US" dirty="0"/>
              <a:t>The bigger the API, the steeper the learning curve</a:t>
            </a:r>
          </a:p>
          <a:p>
            <a:pPr lvl="1" eaLnBrk="1" hangingPunct="1"/>
            <a:r>
              <a:rPr lang="en-US" dirty="0"/>
              <a:t>Add to the API only features needed by client code</a:t>
            </a:r>
          </a:p>
          <a:p>
            <a:pPr lvl="1" eaLnBrk="1" hangingPunct="1"/>
            <a:r>
              <a:rPr lang="en-US" dirty="0"/>
              <a:t>Break up modules if necessary</a:t>
            </a:r>
          </a:p>
          <a:p>
            <a:pPr lvl="1" eaLnBrk="1" hangingPunct="1"/>
            <a:r>
              <a:rPr lang="en-US" dirty="0"/>
              <a:t>API should do one thing and do it well</a:t>
            </a:r>
          </a:p>
          <a:p>
            <a:pPr eaLnBrk="1" hangingPunct="1"/>
            <a:r>
              <a:rPr lang="en-US" dirty="0"/>
              <a:t>Leave out unnecessary parameters</a:t>
            </a:r>
          </a:p>
          <a:p>
            <a:pPr lvl="1" eaLnBrk="1" hangingPunct="1"/>
            <a:r>
              <a:rPr lang="en-US" dirty="0"/>
              <a:t>Makes API hard to understand, harder to change</a:t>
            </a:r>
          </a:p>
          <a:p>
            <a:pPr lvl="1" eaLnBrk="1" hangingPunct="1"/>
            <a:r>
              <a:rPr lang="en-US" dirty="0"/>
              <a:t>Definitely no tuning parameters</a:t>
            </a:r>
          </a:p>
          <a:p>
            <a:pPr lvl="2" eaLnBrk="1" hangingPunct="1"/>
            <a:r>
              <a:rPr lang="en-US" dirty="0"/>
              <a:t>Hardware, performance characteristics of underlying systems change</a:t>
            </a:r>
          </a:p>
          <a:p>
            <a:pPr eaLnBrk="1" hangingPunct="1"/>
            <a:r>
              <a:rPr lang="en-US" dirty="0"/>
              <a:t>API should be independent of implementation details</a:t>
            </a:r>
          </a:p>
          <a:p>
            <a:pPr lvl="1" eaLnBrk="1" hangingPunct="1"/>
            <a:r>
              <a:rPr lang="en-US" dirty="0"/>
              <a:t>Avoid tendency for APIs to reflect the implementation closely</a:t>
            </a:r>
          </a:p>
          <a:p>
            <a:pPr lvl="1" eaLnBrk="1" hangingPunct="1"/>
            <a:r>
              <a:rPr lang="en-US" dirty="0"/>
              <a:t>For important APIs, may be useful to create two implementations</a:t>
            </a:r>
          </a:p>
          <a:p>
            <a:pPr lvl="2" eaLnBrk="1" hangingPunct="1"/>
            <a:r>
              <a:rPr lang="en-US" dirty="0"/>
              <a:t>Just to make sure no unwanted details have leaked out into API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7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SOLID Principles Revisited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What do each of the SOLID Principles mean?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Single Responsibility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Open Close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Liskov Substitution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Interface Segregation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Dependency Inversion Principle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Packages and Visibility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a core package</a:t>
            </a:r>
          </a:p>
          <a:p>
            <a:pPr lvl="1" eaLnBrk="1" hangingPunct="1"/>
            <a:r>
              <a:rPr lang="en-US" dirty="0"/>
              <a:t>Put factories, interfaces and data types (POJOs) in the core package</a:t>
            </a:r>
          </a:p>
          <a:p>
            <a:pPr lvl="1" eaLnBrk="1" hangingPunct="1"/>
            <a:r>
              <a:rPr lang="en-US" dirty="0"/>
              <a:t>This is the “public” view of your framework; i.e., the API</a:t>
            </a:r>
          </a:p>
          <a:p>
            <a:pPr eaLnBrk="1" hangingPunct="1"/>
            <a:r>
              <a:rPr lang="en-US" dirty="0"/>
              <a:t>Use private implementation packages</a:t>
            </a:r>
          </a:p>
          <a:p>
            <a:pPr lvl="1" eaLnBrk="1" hangingPunct="1"/>
            <a:r>
              <a:rPr lang="en-US" dirty="0"/>
              <a:t>Place for all the code that users of your framework don’t need</a:t>
            </a:r>
          </a:p>
          <a:p>
            <a:pPr lvl="1" eaLnBrk="1" hangingPunct="1"/>
            <a:r>
              <a:rPr lang="en-US" dirty="0"/>
              <a:t>Users can ignore these classes when learning to use API</a:t>
            </a:r>
          </a:p>
          <a:p>
            <a:pPr lvl="1" eaLnBrk="1" hangingPunct="1"/>
            <a:r>
              <a:rPr lang="en-US" dirty="0"/>
              <a:t>Can force users to never be able to use these classes</a:t>
            </a:r>
          </a:p>
          <a:p>
            <a:pPr lvl="2" eaLnBrk="1" hangingPunct="1"/>
            <a:r>
              <a:rPr lang="en-US" dirty="0"/>
              <a:t>Make sensitive methods take a parameter of Class X</a:t>
            </a:r>
          </a:p>
          <a:p>
            <a:pPr lvl="2" eaLnBrk="1" hangingPunct="1"/>
            <a:r>
              <a:rPr lang="en-US" dirty="0"/>
              <a:t>Ensure that class X has only a package-friendly constructor</a:t>
            </a:r>
          </a:p>
          <a:p>
            <a:pPr lvl="3" eaLnBrk="1" hangingPunct="1"/>
            <a:r>
              <a:rPr lang="en-US" dirty="0"/>
              <a:t>Then, methods can be called only within package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95530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56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Backward Compatibility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API should remain backwards-compatible as much as possible</a:t>
            </a:r>
          </a:p>
          <a:p>
            <a:pPr lvl="1" eaLnBrk="1" hangingPunct="1"/>
            <a:r>
              <a:rPr lang="en-US" dirty="0"/>
              <a:t>Don’t remove methods, interfaces or classes from API</a:t>
            </a:r>
          </a:p>
          <a:p>
            <a:pPr lvl="1" eaLnBrk="1" hangingPunct="1"/>
            <a:r>
              <a:rPr lang="en-US" dirty="0"/>
              <a:t>When adding new features, consider overloading methods or adding new subclasses and subinterfaces</a:t>
            </a:r>
          </a:p>
          <a:p>
            <a:pPr lvl="1" eaLnBrk="1" hangingPunct="1"/>
            <a:r>
              <a:rPr lang="en-US" dirty="0"/>
              <a:t>Do not add methods to an existing interface (Why?)</a:t>
            </a:r>
          </a:p>
          <a:p>
            <a:pPr lvl="1" eaLnBrk="1" hangingPunct="1"/>
            <a:r>
              <a:rPr lang="en-US" dirty="0"/>
              <a:t>If making a completely clean break, use different package names</a:t>
            </a:r>
          </a:p>
          <a:p>
            <a:pPr eaLnBrk="1" hangingPunct="1"/>
            <a:r>
              <a:rPr lang="en-US" dirty="0"/>
              <a:t>One way to make programs future-proof is to make parameters to methods be interfaces rather than concrete objects</a:t>
            </a:r>
          </a:p>
          <a:p>
            <a:pPr lvl="1" eaLnBrk="1" hangingPunct="1"/>
            <a:r>
              <a:rPr lang="en-US" dirty="0"/>
              <a:t>Only what is needed by system and nothing more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954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3132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37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Consistency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Make sure that Java naming conventions are followed</a:t>
            </a:r>
          </a:p>
          <a:p>
            <a:pPr lvl="1" eaLnBrk="1" hangingPunct="1"/>
            <a:r>
              <a:rPr lang="en-US" dirty="0"/>
              <a:t>Many Java APIs flout this by having methods like size()</a:t>
            </a:r>
          </a:p>
          <a:p>
            <a:pPr lvl="2" eaLnBrk="1" hangingPunct="1"/>
            <a:r>
              <a:rPr lang="en-US" dirty="0"/>
              <a:t>What should it have been?</a:t>
            </a:r>
          </a:p>
          <a:p>
            <a:pPr lvl="1" eaLnBrk="1" hangingPunct="1"/>
            <a:r>
              <a:rPr lang="en-US" dirty="0"/>
              <a:t>Do not abbreviate method names</a:t>
            </a:r>
          </a:p>
          <a:p>
            <a:pPr lvl="2" eaLnBrk="1" hangingPunct="1"/>
            <a:r>
              <a:rPr lang="en-US" dirty="0"/>
              <a:t>Most users use IDEs which will do method completion</a:t>
            </a:r>
          </a:p>
          <a:p>
            <a:pPr lvl="2" eaLnBrk="1" hangingPunct="1"/>
            <a:r>
              <a:rPr lang="en-US" dirty="0"/>
              <a:t>Code is written once, read many, many times</a:t>
            </a:r>
          </a:p>
          <a:p>
            <a:pPr lvl="1" eaLnBrk="1" hangingPunct="1"/>
            <a:r>
              <a:rPr lang="en-US" dirty="0"/>
              <a:t>Be careful of parameter order within API</a:t>
            </a:r>
          </a:p>
          <a:p>
            <a:pPr lvl="2" eaLnBrk="1" hangingPunct="1"/>
            <a:r>
              <a:rPr lang="en-US" dirty="0"/>
              <a:t>When asking for two parameters, always ask for them in same order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Document all aspects of the API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881266" y="3982817"/>
            <a:ext cx="6681788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JUnit:   asssertEquals(   boolean expected, boolean actual );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865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02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Reporting Errors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Prefer compile-time errors to runtime errors</a:t>
            </a:r>
          </a:p>
          <a:p>
            <a:pPr lvl="1" eaLnBrk="1" hangingPunct="1"/>
            <a:r>
              <a:rPr lang="en-US" dirty="0"/>
              <a:t>Use the most specific parameter type</a:t>
            </a:r>
          </a:p>
          <a:p>
            <a:pPr lvl="1" eaLnBrk="1" hangingPunct="1"/>
            <a:r>
              <a:rPr lang="en-US" dirty="0"/>
              <a:t>Use generics and type-safe enums</a:t>
            </a:r>
          </a:p>
          <a:p>
            <a:pPr eaLnBrk="1" hangingPunct="1"/>
            <a:r>
              <a:rPr lang="en-US" dirty="0"/>
              <a:t>When providing runtime errors, make sure to report the error at the point the mistake was made</a:t>
            </a:r>
          </a:p>
          <a:p>
            <a:pPr lvl="1" eaLnBrk="1" hangingPunct="1"/>
            <a:r>
              <a:rPr lang="en-US" dirty="0"/>
              <a:t>An egregious example of this is the Properties class again</a:t>
            </a:r>
          </a:p>
          <a:p>
            <a:pPr lvl="2" eaLnBrk="1" hangingPunct="1"/>
            <a:r>
              <a:rPr lang="en-US" dirty="0"/>
              <a:t>The put method is defined as put(Object key, Object value)</a:t>
            </a:r>
          </a:p>
          <a:p>
            <a:pPr lvl="2" eaLnBrk="1" hangingPunct="1"/>
            <a:r>
              <a:rPr lang="en-US" dirty="0"/>
              <a:t>Works if you pass in a non-String</a:t>
            </a:r>
          </a:p>
          <a:p>
            <a:pPr lvl="2"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save()</a:t>
            </a:r>
            <a:r>
              <a:rPr lang="en-US" dirty="0"/>
              <a:t> method throws a ClassCastException long after the problem code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30909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03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Design Pattern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design pattern is a formal way of achieving ease-of-use in API</a:t>
            </a:r>
          </a:p>
          <a:p>
            <a:pPr lvl="1" eaLnBrk="1" hangingPunct="1"/>
            <a:r>
              <a:rPr lang="en-US" dirty="0"/>
              <a:t>Client code interacts only with the Façade class</a:t>
            </a:r>
          </a:p>
          <a:p>
            <a:pPr lvl="1" eaLnBrk="1" hangingPunct="1"/>
            <a:r>
              <a:rPr lang="en-US" dirty="0"/>
              <a:t>The Façade interacts with other classes of framework</a:t>
            </a:r>
          </a:p>
          <a:p>
            <a:pPr lvl="1" eaLnBrk="1" hangingPunct="1"/>
            <a:r>
              <a:rPr lang="en-US" dirty="0"/>
              <a:t>Can make backward compatibility easier to maintain</a:t>
            </a:r>
          </a:p>
          <a:p>
            <a:pPr eaLnBrk="1" hangingPunct="1"/>
            <a:r>
              <a:rPr lang="en-US" dirty="0"/>
              <a:t>The Façade presents a simple, comprehensible view of framework</a:t>
            </a:r>
          </a:p>
          <a:p>
            <a:pPr lvl="1" eaLnBrk="1" hangingPunct="1"/>
            <a:r>
              <a:rPr lang="en-US" dirty="0"/>
              <a:t>In a networked system, can also offer performance benefits</a:t>
            </a:r>
          </a:p>
          <a:p>
            <a:pPr lvl="2" eaLnBrk="1" hangingPunct="1"/>
            <a:r>
              <a:rPr lang="en-US" dirty="0"/>
              <a:t>Fewer calls over network between client and server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657601" y="4114801"/>
          <a:ext cx="43354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4335572" imgH="1592432" progId="">
                  <p:embed/>
                </p:oleObj>
              </mc:Choice>
              <mc:Fallback>
                <p:oleObj name="Visio" r:id="rId4" imgW="4335572" imgH="1592432" progId="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114801"/>
                        <a:ext cx="433546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743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9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Façade?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52662" y="1264024"/>
            <a:ext cx="8186738" cy="4937760"/>
          </a:xfrm>
        </p:spPr>
        <p:txBody>
          <a:bodyPr/>
          <a:lstStyle/>
          <a:p>
            <a:pPr eaLnBrk="1" hangingPunct="1"/>
            <a:r>
              <a:rPr lang="en-US" dirty="0"/>
              <a:t>The Façade can be a single class</a:t>
            </a:r>
          </a:p>
          <a:p>
            <a:pPr lvl="1" eaLnBrk="1" hangingPunct="1"/>
            <a:r>
              <a:rPr lang="en-US" dirty="0"/>
              <a:t>With methods corresponding to various use cases</a:t>
            </a:r>
          </a:p>
          <a:p>
            <a:pPr lvl="1" eaLnBrk="1" hangingPunct="1"/>
            <a:r>
              <a:rPr lang="en-US" dirty="0"/>
              <a:t>The methods may all be stateless (common in web services)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/>
            <a:r>
              <a:rPr lang="en-US" dirty="0"/>
              <a:t>Or the methods may store client’s state between invocations</a:t>
            </a:r>
          </a:p>
          <a:p>
            <a:pPr lvl="2" eaLnBrk="1" hangingPunct="1"/>
            <a:r>
              <a:rPr lang="en-US" dirty="0"/>
              <a:t>Different clients will use different façade instances (common in web apps)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743200" y="2209801"/>
            <a:ext cx="6091732" cy="11695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Ticket purchaseTicket(TicketType t, int numTickets,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Exhibit[] extraExhibits){…}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cancelTicket(Ticket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907325" y="4268709"/>
            <a:ext cx="4695516" cy="18158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chooseTicketType(TicketType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setTicketQuantity(int q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buyTicket(){…}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69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or Not?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is any extra layer introduced to simplify client code</a:t>
            </a:r>
          </a:p>
          <a:p>
            <a:pPr lvl="1" eaLnBrk="1" hangingPunct="1"/>
            <a:r>
              <a:rPr lang="en-US" dirty="0"/>
              <a:t>Arguably, factories and interfaces form a façade too</a:t>
            </a:r>
          </a:p>
          <a:p>
            <a:pPr lvl="1" eaLnBrk="1" hangingPunct="1"/>
            <a:endParaRPr lang="en-US" dirty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743200" y="2228662"/>
            <a:ext cx="72136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ExhibitDesignService e = ExhibitDesignServiceFactory.newService();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00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Reusing Third Party or Legacy Code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Often existing code offers most desired functionality</a:t>
            </a:r>
          </a:p>
          <a:p>
            <a:pPr lvl="1" eaLnBrk="1" hangingPunct="1"/>
            <a:r>
              <a:rPr lang="en-US" dirty="0"/>
              <a:t>But is not part of current system architecture</a:t>
            </a:r>
          </a:p>
          <a:p>
            <a:pPr lvl="1" eaLnBrk="1" hangingPunct="1"/>
            <a:r>
              <a:rPr lang="en-US" dirty="0"/>
              <a:t>How should the two existing systems be modified so that they can interact?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200400" y="3276601"/>
          <a:ext cx="59007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5900859" imgH="645226" progId="">
                  <p:embed/>
                </p:oleObj>
              </mc:Choice>
              <mc:Fallback>
                <p:oleObj name="Visio" r:id="rId4" imgW="5900859" imgH="645226" progId="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1"/>
                        <a:ext cx="59007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1981200" y="2743200"/>
            <a:ext cx="1143000" cy="457200"/>
          </a:xfrm>
          <a:prstGeom prst="wedgeRectCallout">
            <a:avLst>
              <a:gd name="adj1" fmla="val 58750"/>
              <a:gd name="adj2" fmla="val 1093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Want this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8458200" y="2667000"/>
            <a:ext cx="1143000" cy="457200"/>
          </a:xfrm>
          <a:prstGeom prst="wedgeRectCallout">
            <a:avLst>
              <a:gd name="adj1" fmla="val -127083"/>
              <a:gd name="adj2" fmla="val 968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Have this code</a:t>
            </a: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5562600" y="4800600"/>
            <a:ext cx="3124200" cy="990600"/>
          </a:xfrm>
          <a:prstGeom prst="wedgeRectCallout">
            <a:avLst>
              <a:gd name="adj1" fmla="val 9755"/>
              <a:gd name="adj2" fmla="val -140384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Medium and artist are part of a painting’s fields. Provenance is not, but is available in a database and can be looked up if needed..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526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98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Design Pattern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Adapter Design Pattern recommends: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Implement the interface you want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 terms of the code you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not modify the “legacy” code in any way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rest of your system can act as if this were a natively available capability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PaintingValuationService could look up provenance from a database or supply bogus provenance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Rest of your code should not need to suddenly keep track of provenance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124200" y="2563505"/>
          <a:ext cx="59499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5949350" imgH="1637098" progId="">
                  <p:embed/>
                </p:oleObj>
              </mc:Choice>
              <mc:Fallback>
                <p:oleObj name="Visio" r:id="rId4" imgW="5949350" imgH="1637098" progId="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3505"/>
                        <a:ext cx="59499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6" y="1890671"/>
            <a:ext cx="508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15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vs. Facade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What’s the difference between an Adapter and a Façade?</a:t>
            </a:r>
          </a:p>
          <a:p>
            <a:pPr lvl="1" eaLnBrk="1" hangingPunct="1"/>
            <a:r>
              <a:rPr lang="en-US" dirty="0"/>
              <a:t>Mostly a matter of intent</a:t>
            </a:r>
          </a:p>
          <a:p>
            <a:pPr eaLnBrk="1" hangingPunct="1"/>
            <a:r>
              <a:rPr lang="en-US" dirty="0"/>
              <a:t>Both Adapter and Façade provide ways of accessing a complex subsystem</a:t>
            </a:r>
          </a:p>
          <a:p>
            <a:pPr lvl="1" eaLnBrk="1" hangingPunct="1"/>
            <a:r>
              <a:rPr lang="en-US" dirty="0"/>
              <a:t>In Façade, the access is via an intentionally simpler interface</a:t>
            </a:r>
          </a:p>
          <a:p>
            <a:pPr lvl="1" eaLnBrk="1" hangingPunct="1"/>
            <a:r>
              <a:rPr lang="en-US" dirty="0"/>
              <a:t>In Adapter, the access is via an interface that matches client needs</a:t>
            </a:r>
          </a:p>
          <a:p>
            <a:pPr eaLnBrk="1" hangingPunct="1"/>
            <a:r>
              <a:rPr lang="en-US" dirty="0"/>
              <a:t>Adapter is built by the client</a:t>
            </a:r>
          </a:p>
          <a:p>
            <a:pPr lvl="1" eaLnBrk="1" hangingPunct="1"/>
            <a:r>
              <a:rPr lang="en-US" dirty="0"/>
              <a:t>Façade is built by the framework provider</a:t>
            </a:r>
          </a:p>
          <a:p>
            <a:pPr lvl="1" eaLnBrk="1" hangingPunct="1"/>
            <a:r>
              <a:rPr lang="en-US" dirty="0"/>
              <a:t>Often an Adapter on one side will talk to a Façade on the other</a:t>
            </a:r>
          </a:p>
        </p:txBody>
      </p:sp>
    </p:spTree>
    <p:extLst>
      <p:ext uri="{BB962C8B-B14F-4D97-AF65-F5344CB8AC3E}">
        <p14:creationId xmlns:p14="http://schemas.microsoft.com/office/powerpoint/2010/main" val="17199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Design Patterns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52663" y="13402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Design Patterns: Elements of Reusable Object-Oriented Software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By Erich Gamma, Richard Helm, Ralph Johnson and John </a:t>
            </a:r>
            <a:r>
              <a:rPr lang="en-US" sz="1800" dirty="0" err="1"/>
              <a:t>Vlissides</a:t>
            </a:r>
            <a:r>
              <a:rPr lang="en-US" sz="1800" dirty="0"/>
              <a:t> aka “Gang of Four Book” (</a:t>
            </a:r>
            <a:r>
              <a:rPr lang="en-US" sz="1800" dirty="0" err="1"/>
              <a:t>GoF</a:t>
            </a:r>
            <a:r>
              <a:rPr lang="en-US" sz="1800" dirty="0"/>
              <a:t>) (Addison Wesley; 1994)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 book identified 23 patterns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Some of which were required to implement a case study for a WYSIWYG editor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Called the </a:t>
            </a:r>
            <a:r>
              <a:rPr lang="en-US" sz="1800" dirty="0" err="1"/>
              <a:t>GoF</a:t>
            </a:r>
            <a:r>
              <a:rPr lang="en-US" sz="1800" dirty="0"/>
              <a:t> patterns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Code examples in C++ and Smalltalk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They are solutions to often encountered business problems</a:t>
            </a:r>
            <a:endParaRPr sz="1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instructor will divide you into groups</a:t>
            </a:r>
          </a:p>
          <a:p>
            <a:pPr lvl="1"/>
            <a:r>
              <a:rPr lang="en-US" dirty="0"/>
              <a:t>Be prepared to present your group’s solution to the entire class</a:t>
            </a:r>
          </a:p>
          <a:p>
            <a:r>
              <a:rPr lang="en-US" dirty="0"/>
              <a:t>You are in charge of building an application for tracking expense reports submitted to your company</a:t>
            </a:r>
          </a:p>
          <a:p>
            <a:pPr lvl="1"/>
            <a:r>
              <a:rPr lang="en-US" dirty="0"/>
              <a:t>Design different parts of the application</a:t>
            </a:r>
          </a:p>
          <a:p>
            <a:pPr lvl="2"/>
            <a:r>
              <a:rPr lang="en-US" dirty="0"/>
              <a:t>Identify where particular design patterns will be used</a:t>
            </a:r>
          </a:p>
          <a:p>
            <a:pPr lvl="2"/>
            <a:r>
              <a:rPr lang="en-US" dirty="0"/>
              <a:t>Make sure to explain</a:t>
            </a:r>
          </a:p>
          <a:p>
            <a:pPr lvl="3"/>
            <a:r>
              <a:rPr lang="en-US" dirty="0"/>
              <a:t>Why the design pattern is needed in this situation</a:t>
            </a:r>
          </a:p>
          <a:p>
            <a:pPr lvl="3"/>
            <a:r>
              <a:rPr lang="en-US" dirty="0"/>
              <a:t>Extensibility/maintainability issues that would arise if the design pattern were not used</a:t>
            </a:r>
          </a:p>
          <a:p>
            <a:r>
              <a:rPr lang="en-US" dirty="0"/>
              <a:t>Bonus points for:</a:t>
            </a:r>
          </a:p>
          <a:p>
            <a:pPr lvl="1"/>
            <a:r>
              <a:rPr lang="en-US" dirty="0"/>
              <a:t>Creative uses of a design pattern</a:t>
            </a:r>
          </a:p>
          <a:p>
            <a:pPr lvl="1"/>
            <a:r>
              <a:rPr lang="en-US" dirty="0"/>
              <a:t>Getting in every design pattern discussed in this module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More Design Patterns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More design patterns have been defined since </a:t>
            </a:r>
            <a:r>
              <a:rPr lang="en-US" sz="1800" dirty="0" err="1"/>
              <a:t>GoF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Anyone can define a new pattern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have a good name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This is how they are identified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be realized in at least 3 systems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be applicable to new contexts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Patterns have been defined for newer technologies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Web applications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Enterprise JavaBeans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Architecture patterns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Can you name some design patterns?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4663</Words>
  <Application>Microsoft Office PowerPoint</Application>
  <PresentationFormat>Widescreen</PresentationFormat>
  <Paragraphs>795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Avenir Book</vt:lpstr>
      <vt:lpstr>Calibri</vt:lpstr>
      <vt:lpstr>Courier New</vt:lpstr>
      <vt:lpstr>Lato</vt:lpstr>
      <vt:lpstr>Open Sans</vt:lpstr>
      <vt:lpstr>Tahoma</vt:lpstr>
      <vt:lpstr>Verdana</vt:lpstr>
      <vt:lpstr>Wingdings</vt:lpstr>
      <vt:lpstr>Office Theme</vt:lpstr>
      <vt:lpstr>Visio</vt:lpstr>
      <vt:lpstr>Welcome!  Advanced Java</vt:lpstr>
      <vt:lpstr>Course Objectives</vt:lpstr>
      <vt:lpstr>  </vt:lpstr>
      <vt:lpstr>Let's Talk About</vt:lpstr>
      <vt:lpstr>Good Code Design</vt:lpstr>
      <vt:lpstr>OO Revisited</vt:lpstr>
      <vt:lpstr>SOLID Principles Revisited</vt:lpstr>
      <vt:lpstr>Design Patterns</vt:lpstr>
      <vt:lpstr>More Design Patterns</vt:lpstr>
      <vt:lpstr>Using Design Patterns</vt:lpstr>
      <vt:lpstr>A Problem?</vt:lpstr>
      <vt:lpstr>Factory</vt:lpstr>
      <vt:lpstr>Factory Discussion</vt:lpstr>
      <vt:lpstr>A Problem?</vt:lpstr>
      <vt:lpstr>Composite</vt:lpstr>
      <vt:lpstr>Composite Discussion</vt:lpstr>
      <vt:lpstr>A Problem?</vt:lpstr>
      <vt:lpstr>Null Object</vt:lpstr>
      <vt:lpstr>A Problem?</vt:lpstr>
      <vt:lpstr>Observer</vt:lpstr>
      <vt:lpstr>A Problem?</vt:lpstr>
      <vt:lpstr>Strategy</vt:lpstr>
      <vt:lpstr>Good Code Design</vt:lpstr>
      <vt:lpstr>N-Tier Architecture</vt:lpstr>
      <vt:lpstr>N-Tier Discussion</vt:lpstr>
      <vt:lpstr>Model View Controller (MVC)</vt:lpstr>
      <vt:lpstr>Model View Controller</vt:lpstr>
      <vt:lpstr>Model View Controller</vt:lpstr>
      <vt:lpstr>Model View Controller</vt:lpstr>
      <vt:lpstr>Model View Presenter (MVP)</vt:lpstr>
      <vt:lpstr>Model View ViewModel (MVVM)</vt:lpstr>
      <vt:lpstr>MVC Discussion</vt:lpstr>
      <vt:lpstr>Good Code Design</vt:lpstr>
      <vt:lpstr>Exercise</vt:lpstr>
      <vt:lpstr>To Sum Up</vt:lpstr>
      <vt:lpstr>Design patterns</vt:lpstr>
      <vt:lpstr>Chapter Concepts</vt:lpstr>
      <vt:lpstr>Design Patterns</vt:lpstr>
      <vt:lpstr>Duplicated Code</vt:lpstr>
      <vt:lpstr>Template Method Design Pattern</vt:lpstr>
      <vt:lpstr>When To Use Template Method</vt:lpstr>
      <vt:lpstr>Exercise: Template Method</vt:lpstr>
      <vt:lpstr>Design Patterns</vt:lpstr>
      <vt:lpstr>Strategy Design Pattern</vt:lpstr>
      <vt:lpstr>Strategy Design Pattern (continued)</vt:lpstr>
      <vt:lpstr>Exercise: Strategy</vt:lpstr>
      <vt:lpstr>Template Method vs. Strategy</vt:lpstr>
      <vt:lpstr>Delegation Is More Flexible Than Inheritance</vt:lpstr>
      <vt:lpstr>Design Patterns</vt:lpstr>
      <vt:lpstr>Creating Objects on Demand</vt:lpstr>
      <vt:lpstr>Limitations of Directly Invoking Constructor</vt:lpstr>
      <vt:lpstr>Constructors and Overridden Methods</vt:lpstr>
      <vt:lpstr>Reflection to Rescue</vt:lpstr>
      <vt:lpstr>Construction Parameter</vt:lpstr>
      <vt:lpstr>Location of Configuration File</vt:lpstr>
      <vt:lpstr>Overridden Methods</vt:lpstr>
      <vt:lpstr>Benefits of a Factory</vt:lpstr>
      <vt:lpstr>Exercise: Factory</vt:lpstr>
      <vt:lpstr>Design Patterns</vt:lpstr>
      <vt:lpstr>Need for Mixtures</vt:lpstr>
      <vt:lpstr>Anti-Pattern</vt:lpstr>
      <vt:lpstr>Composite Design Pattern</vt:lpstr>
      <vt:lpstr>Implementation of Composite</vt:lpstr>
      <vt:lpstr>Creation of Composite</vt:lpstr>
      <vt:lpstr>Composite and Recursion</vt:lpstr>
      <vt:lpstr>Exercise: Composite</vt:lpstr>
      <vt:lpstr>Design Patterns</vt:lpstr>
      <vt:lpstr>What Is an API?</vt:lpstr>
      <vt:lpstr>Simplicity</vt:lpstr>
      <vt:lpstr>Packages and Visibility</vt:lpstr>
      <vt:lpstr>Backward Compatibility</vt:lpstr>
      <vt:lpstr>Naming Consistency</vt:lpstr>
      <vt:lpstr>Reporting Errors</vt:lpstr>
      <vt:lpstr>Façade Design Pattern</vt:lpstr>
      <vt:lpstr>What Is the Façade?</vt:lpstr>
      <vt:lpstr>Façade or Not?</vt:lpstr>
      <vt:lpstr>Reusing Third Party or Legacy Code</vt:lpstr>
      <vt:lpstr>Adapter Design Pattern</vt:lpstr>
      <vt:lpstr>Adapter vs. Facade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170</cp:revision>
  <dcterms:created xsi:type="dcterms:W3CDTF">2015-01-25T15:51:40Z</dcterms:created>
  <dcterms:modified xsi:type="dcterms:W3CDTF">2021-12-28T13:16:14Z</dcterms:modified>
</cp:coreProperties>
</file>