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73" autoAdjust="0"/>
  </p:normalViewPr>
  <p:slideViewPr>
    <p:cSldViewPr snapToGrid="0">
      <p:cViewPr varScale="1">
        <p:scale>
          <a:sx n="83" d="100"/>
          <a:sy n="83" d="100"/>
        </p:scale>
        <p:origin x="-658"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39A64C-887A-44B3-B051-6A665A3028AD}" type="datetimeFigureOut">
              <a:rPr lang="en-US" smtClean="0"/>
              <a:pPr/>
              <a:t>6/10/2021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7EDE497-CB96-45A1-8BD1-16CD11544065}"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467495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39A64C-887A-44B3-B051-6A665A3028AD}"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DE497-CB96-45A1-8BD1-16CD11544065}"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535744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39A64C-887A-44B3-B051-6A665A3028AD}"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DE497-CB96-45A1-8BD1-16CD11544065}"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4137754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39A64C-887A-44B3-B051-6A665A3028AD}"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DE497-CB96-45A1-8BD1-16CD11544065}" type="slidenum">
              <a:rPr lang="en-US" smtClean="0"/>
              <a:p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7487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9A64C-887A-44B3-B051-6A665A3028AD}"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DE497-CB96-45A1-8BD1-16CD11544065}"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979135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39A64C-887A-44B3-B051-6A665A3028AD}" type="datetimeFigureOut">
              <a:rPr lang="en-US" smtClean="0"/>
              <a:pPr/>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EDE497-CB96-45A1-8BD1-16CD11544065}"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224965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39A64C-887A-44B3-B051-6A665A3028AD}" type="datetimeFigureOut">
              <a:rPr lang="en-US" smtClean="0"/>
              <a:pPr/>
              <a:t>6/10/2021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EDE497-CB96-45A1-8BD1-16CD11544065}"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761416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39A64C-887A-44B3-B051-6A665A3028AD}" type="datetimeFigureOut">
              <a:rPr lang="en-US" smtClean="0"/>
              <a:pPr/>
              <a:t>6/10/2021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EDE497-CB96-45A1-8BD1-16CD11544065}" type="slidenum">
              <a:rPr lang="en-US" smtClean="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016478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9A64C-887A-44B3-B051-6A665A3028AD}" type="datetimeFigureOut">
              <a:rPr lang="en-US" smtClean="0"/>
              <a:pPr/>
              <a:t>6/10/2021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EDE497-CB96-45A1-8BD1-16CD11544065}" type="slidenum">
              <a:rPr lang="en-US" smtClean="0"/>
              <a:pPr/>
              <a:t>‹#›</a:t>
            </a:fld>
            <a:endParaRPr lang="en-US"/>
          </a:p>
        </p:txBody>
      </p:sp>
    </p:spTree>
    <p:extLst>
      <p:ext uri="{BB962C8B-B14F-4D97-AF65-F5344CB8AC3E}">
        <p14:creationId xmlns="" xmlns:p14="http://schemas.microsoft.com/office/powerpoint/2010/main" val="3272387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39A64C-887A-44B3-B051-6A665A3028AD}" type="datetimeFigureOut">
              <a:rPr lang="en-US" smtClean="0"/>
              <a:pPr/>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EDE497-CB96-45A1-8BD1-16CD11544065}"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2101945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639A64C-887A-44B3-B051-6A665A3028AD}" type="datetimeFigureOut">
              <a:rPr lang="en-US" smtClean="0"/>
              <a:pPr/>
              <a:t>6/10/2021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7EDE497-CB96-45A1-8BD1-16CD11544065}"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404892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cstate="print">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639A64C-887A-44B3-B051-6A665A3028AD}" type="datetimeFigureOut">
              <a:rPr lang="en-US" smtClean="0"/>
              <a:pPr/>
              <a:t>6/10/2021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7EDE497-CB96-45A1-8BD1-16CD11544065}"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28526729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59004C-381E-4433-ACC6-33975C0CB5A8}"/>
              </a:ext>
            </a:extLst>
          </p:cNvPr>
          <p:cNvSpPr>
            <a:spLocks noGrp="1"/>
          </p:cNvSpPr>
          <p:nvPr>
            <p:ph type="ctrTitle"/>
          </p:nvPr>
        </p:nvSpPr>
        <p:spPr/>
        <p:txBody>
          <a:bodyPr/>
          <a:lstStyle/>
          <a:p>
            <a:r>
              <a:rPr lang="en-US" dirty="0"/>
              <a:t>Design Patterns and Clean Coding</a:t>
            </a:r>
          </a:p>
        </p:txBody>
      </p:sp>
    </p:spTree>
    <p:extLst>
      <p:ext uri="{BB962C8B-B14F-4D97-AF65-F5344CB8AC3E}">
        <p14:creationId xmlns="" xmlns:p14="http://schemas.microsoft.com/office/powerpoint/2010/main" val="267789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E3FF63-8F80-4369-9D21-82AD37F34A87}"/>
              </a:ext>
            </a:extLst>
          </p:cNvPr>
          <p:cNvSpPr>
            <a:spLocks noGrp="1"/>
          </p:cNvSpPr>
          <p:nvPr>
            <p:ph type="title"/>
          </p:nvPr>
        </p:nvSpPr>
        <p:spPr/>
        <p:txBody>
          <a:bodyPr/>
          <a:lstStyle/>
          <a:p>
            <a:r>
              <a:rPr lang="en-US" dirty="0"/>
              <a:t>Singleton Pattern Usage With Demo</a:t>
            </a:r>
          </a:p>
        </p:txBody>
      </p:sp>
      <p:sp>
        <p:nvSpPr>
          <p:cNvPr id="3" name="Content Placeholder 2">
            <a:extLst>
              <a:ext uri="{FF2B5EF4-FFF2-40B4-BE49-F238E27FC236}">
                <a16:creationId xmlns="" xmlns:a16="http://schemas.microsoft.com/office/drawing/2014/main" id="{E8AA1F36-7057-42BC-B7B2-94540F04E3FB}"/>
              </a:ext>
            </a:extLst>
          </p:cNvPr>
          <p:cNvSpPr>
            <a:spLocks noGrp="1"/>
          </p:cNvSpPr>
          <p:nvPr>
            <p:ph idx="1"/>
          </p:nvPr>
        </p:nvSpPr>
        <p:spPr/>
        <p:txBody>
          <a:bodyPr/>
          <a:lstStyle/>
          <a:p>
            <a:r>
              <a:rPr lang="en-US" dirty="0"/>
              <a:t>Demo</a:t>
            </a:r>
          </a:p>
        </p:txBody>
      </p:sp>
    </p:spTree>
    <p:extLst>
      <p:ext uri="{BB962C8B-B14F-4D97-AF65-F5344CB8AC3E}">
        <p14:creationId xmlns="" xmlns:p14="http://schemas.microsoft.com/office/powerpoint/2010/main" val="4163807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CBB7A3-283A-4F66-BB05-F70594390A17}"/>
              </a:ext>
            </a:extLst>
          </p:cNvPr>
          <p:cNvSpPr>
            <a:spLocks noGrp="1"/>
          </p:cNvSpPr>
          <p:nvPr>
            <p:ph type="title"/>
          </p:nvPr>
        </p:nvSpPr>
        <p:spPr/>
        <p:txBody>
          <a:bodyPr/>
          <a:lstStyle/>
          <a:p>
            <a:r>
              <a:rPr lang="en-US" dirty="0"/>
              <a:t>Factory Pattern Usage With Demo</a:t>
            </a:r>
          </a:p>
        </p:txBody>
      </p:sp>
      <p:sp>
        <p:nvSpPr>
          <p:cNvPr id="3" name="Content Placeholder 2">
            <a:extLst>
              <a:ext uri="{FF2B5EF4-FFF2-40B4-BE49-F238E27FC236}">
                <a16:creationId xmlns="" xmlns:a16="http://schemas.microsoft.com/office/drawing/2014/main" id="{30D0EA13-742F-4AC8-8787-ADE17111E327}"/>
              </a:ext>
            </a:extLst>
          </p:cNvPr>
          <p:cNvSpPr>
            <a:spLocks noGrp="1"/>
          </p:cNvSpPr>
          <p:nvPr>
            <p:ph idx="1"/>
          </p:nvPr>
        </p:nvSpPr>
        <p:spPr/>
        <p:txBody>
          <a:bodyPr/>
          <a:lstStyle/>
          <a:p>
            <a:r>
              <a:rPr lang="en-US" dirty="0"/>
              <a:t>Demo</a:t>
            </a:r>
          </a:p>
        </p:txBody>
      </p:sp>
    </p:spTree>
    <p:extLst>
      <p:ext uri="{BB962C8B-B14F-4D97-AF65-F5344CB8AC3E}">
        <p14:creationId xmlns="" xmlns:p14="http://schemas.microsoft.com/office/powerpoint/2010/main" val="1205252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5A9033-1F83-4662-93CB-6933653ABA78}"/>
              </a:ext>
            </a:extLst>
          </p:cNvPr>
          <p:cNvSpPr>
            <a:spLocks noGrp="1"/>
          </p:cNvSpPr>
          <p:nvPr>
            <p:ph type="title"/>
          </p:nvPr>
        </p:nvSpPr>
        <p:spPr/>
        <p:txBody>
          <a:bodyPr/>
          <a:lstStyle/>
          <a:p>
            <a:r>
              <a:rPr lang="en-US" dirty="0"/>
              <a:t>Structural Patterns</a:t>
            </a:r>
          </a:p>
        </p:txBody>
      </p:sp>
      <p:sp>
        <p:nvSpPr>
          <p:cNvPr id="3" name="Content Placeholder 2">
            <a:extLst>
              <a:ext uri="{FF2B5EF4-FFF2-40B4-BE49-F238E27FC236}">
                <a16:creationId xmlns="" xmlns:a16="http://schemas.microsoft.com/office/drawing/2014/main" id="{BD3FE917-7579-4F9A-B382-7E37DFFF5A37}"/>
              </a:ext>
            </a:extLst>
          </p:cNvPr>
          <p:cNvSpPr>
            <a:spLocks noGrp="1"/>
          </p:cNvSpPr>
          <p:nvPr>
            <p:ph idx="1"/>
          </p:nvPr>
        </p:nvSpPr>
        <p:spPr/>
        <p:txBody>
          <a:bodyPr>
            <a:normAutofit fontScale="92500" lnSpcReduction="20000"/>
          </a:bodyPr>
          <a:lstStyle/>
          <a:p>
            <a:r>
              <a:rPr lang="en-US" dirty="0"/>
              <a:t>The word “structure” does it ring a bell? Yes, this category of GOF patterns tells us about how-to better structure our objects and classes to build a larger structures which are flexible and reliable to adapt new changes in the future.</a:t>
            </a:r>
          </a:p>
          <a:p>
            <a:r>
              <a:rPr lang="en-US" dirty="0"/>
              <a:t>List of Structural Patterns are</a:t>
            </a:r>
            <a:br>
              <a:rPr lang="en-US" dirty="0"/>
            </a:br>
            <a:r>
              <a:rPr lang="en-US" dirty="0"/>
              <a:t>a) Adapter Pattern</a:t>
            </a:r>
            <a:br>
              <a:rPr lang="en-US" dirty="0"/>
            </a:br>
            <a:r>
              <a:rPr lang="en-US" dirty="0"/>
              <a:t>b) Bridge Pattern</a:t>
            </a:r>
            <a:br>
              <a:rPr lang="en-US" dirty="0"/>
            </a:br>
            <a:r>
              <a:rPr lang="en-US" dirty="0"/>
              <a:t>c) Composite Pattern</a:t>
            </a:r>
            <a:br>
              <a:rPr lang="en-US" dirty="0"/>
            </a:br>
            <a:r>
              <a:rPr lang="en-US" dirty="0"/>
              <a:t>d) Decorator Pattern</a:t>
            </a:r>
            <a:br>
              <a:rPr lang="en-US" dirty="0"/>
            </a:br>
            <a:r>
              <a:rPr lang="en-US" dirty="0"/>
              <a:t>e) Façade Pattern</a:t>
            </a:r>
            <a:br>
              <a:rPr lang="en-US" dirty="0"/>
            </a:br>
            <a:r>
              <a:rPr lang="en-US" dirty="0"/>
              <a:t>f) Flyweight Pattern</a:t>
            </a:r>
            <a:br>
              <a:rPr lang="en-US" dirty="0"/>
            </a:br>
            <a:r>
              <a:rPr lang="en-US" dirty="0"/>
              <a:t>g) Proxy Pattern</a:t>
            </a:r>
          </a:p>
        </p:txBody>
      </p:sp>
    </p:spTree>
    <p:extLst>
      <p:ext uri="{BB962C8B-B14F-4D97-AF65-F5344CB8AC3E}">
        <p14:creationId xmlns="" xmlns:p14="http://schemas.microsoft.com/office/powerpoint/2010/main" val="457958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E321E-62CA-4FFC-9C95-BBC629E6D5BF}"/>
              </a:ext>
            </a:extLst>
          </p:cNvPr>
          <p:cNvSpPr>
            <a:spLocks noGrp="1"/>
          </p:cNvSpPr>
          <p:nvPr>
            <p:ph type="title"/>
          </p:nvPr>
        </p:nvSpPr>
        <p:spPr/>
        <p:txBody>
          <a:bodyPr/>
          <a:lstStyle/>
          <a:p>
            <a:r>
              <a:rPr lang="en-US" dirty="0"/>
              <a:t>Structural Pattern</a:t>
            </a:r>
          </a:p>
        </p:txBody>
      </p:sp>
      <p:pic>
        <p:nvPicPr>
          <p:cNvPr id="5" name="Picture 4">
            <a:extLst>
              <a:ext uri="{FF2B5EF4-FFF2-40B4-BE49-F238E27FC236}">
                <a16:creationId xmlns="" xmlns:a16="http://schemas.microsoft.com/office/drawing/2014/main" id="{CC9AD1F6-A524-4E9D-9342-3C79D3055D70}"/>
              </a:ext>
            </a:extLst>
          </p:cNvPr>
          <p:cNvPicPr>
            <a:picLocks noChangeAspect="1"/>
          </p:cNvPicPr>
          <p:nvPr/>
        </p:nvPicPr>
        <p:blipFill>
          <a:blip r:embed="rId2" cstate="print"/>
          <a:stretch>
            <a:fillRect/>
          </a:stretch>
        </p:blipFill>
        <p:spPr>
          <a:xfrm>
            <a:off x="1764330" y="1946743"/>
            <a:ext cx="8934931" cy="4043827"/>
          </a:xfrm>
          <a:prstGeom prst="rect">
            <a:avLst/>
          </a:prstGeom>
        </p:spPr>
      </p:pic>
    </p:spTree>
    <p:extLst>
      <p:ext uri="{BB962C8B-B14F-4D97-AF65-F5344CB8AC3E}">
        <p14:creationId xmlns="" xmlns:p14="http://schemas.microsoft.com/office/powerpoint/2010/main" val="2882647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56A911-0461-4D6A-9E3C-B3F614C5715F}"/>
              </a:ext>
            </a:extLst>
          </p:cNvPr>
          <p:cNvSpPr>
            <a:spLocks noGrp="1"/>
          </p:cNvSpPr>
          <p:nvPr>
            <p:ph type="title"/>
          </p:nvPr>
        </p:nvSpPr>
        <p:spPr/>
        <p:txBody>
          <a:bodyPr/>
          <a:lstStyle/>
          <a:p>
            <a:r>
              <a:rPr lang="en-US" dirty="0"/>
              <a:t>Demo on Adapter Pattern </a:t>
            </a:r>
          </a:p>
        </p:txBody>
      </p:sp>
      <p:sp>
        <p:nvSpPr>
          <p:cNvPr id="3" name="Content Placeholder 2">
            <a:extLst>
              <a:ext uri="{FF2B5EF4-FFF2-40B4-BE49-F238E27FC236}">
                <a16:creationId xmlns="" xmlns:a16="http://schemas.microsoft.com/office/drawing/2014/main" id="{0A72E26C-D584-4180-BF10-73C768865FB5}"/>
              </a:ext>
            </a:extLst>
          </p:cNvPr>
          <p:cNvSpPr>
            <a:spLocks noGrp="1"/>
          </p:cNvSpPr>
          <p:nvPr>
            <p:ph idx="1"/>
          </p:nvPr>
        </p:nvSpPr>
        <p:spPr/>
        <p:txBody>
          <a:bodyPr/>
          <a:lstStyle/>
          <a:p>
            <a:r>
              <a:rPr lang="en-US" dirty="0"/>
              <a:t>Demo</a:t>
            </a:r>
          </a:p>
        </p:txBody>
      </p:sp>
    </p:spTree>
    <p:extLst>
      <p:ext uri="{BB962C8B-B14F-4D97-AF65-F5344CB8AC3E}">
        <p14:creationId xmlns="" xmlns:p14="http://schemas.microsoft.com/office/powerpoint/2010/main" val="4213562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6BB664-7622-42C0-A436-124F65A4BC1A}"/>
              </a:ext>
            </a:extLst>
          </p:cNvPr>
          <p:cNvSpPr>
            <a:spLocks noGrp="1"/>
          </p:cNvSpPr>
          <p:nvPr>
            <p:ph type="title"/>
          </p:nvPr>
        </p:nvSpPr>
        <p:spPr/>
        <p:txBody>
          <a:bodyPr/>
          <a:lstStyle/>
          <a:p>
            <a:r>
              <a:rPr lang="en-US" dirty="0"/>
              <a:t>Demo on Bridge Pattern </a:t>
            </a:r>
          </a:p>
        </p:txBody>
      </p:sp>
      <p:sp>
        <p:nvSpPr>
          <p:cNvPr id="3" name="Content Placeholder 2">
            <a:extLst>
              <a:ext uri="{FF2B5EF4-FFF2-40B4-BE49-F238E27FC236}">
                <a16:creationId xmlns="" xmlns:a16="http://schemas.microsoft.com/office/drawing/2014/main" id="{04CD654E-7FBB-48C0-8A12-3638BF86EC01}"/>
              </a:ext>
            </a:extLst>
          </p:cNvPr>
          <p:cNvSpPr>
            <a:spLocks noGrp="1"/>
          </p:cNvSpPr>
          <p:nvPr>
            <p:ph idx="1"/>
          </p:nvPr>
        </p:nvSpPr>
        <p:spPr/>
        <p:txBody>
          <a:bodyPr/>
          <a:lstStyle/>
          <a:p>
            <a:r>
              <a:rPr lang="en-US" dirty="0"/>
              <a:t>Demo</a:t>
            </a:r>
          </a:p>
        </p:txBody>
      </p:sp>
    </p:spTree>
    <p:extLst>
      <p:ext uri="{BB962C8B-B14F-4D97-AF65-F5344CB8AC3E}">
        <p14:creationId xmlns="" xmlns:p14="http://schemas.microsoft.com/office/powerpoint/2010/main" val="3285835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367864-2328-4C8E-AB17-A71AD09199F5}"/>
              </a:ext>
            </a:extLst>
          </p:cNvPr>
          <p:cNvSpPr>
            <a:spLocks noGrp="1"/>
          </p:cNvSpPr>
          <p:nvPr>
            <p:ph type="title"/>
          </p:nvPr>
        </p:nvSpPr>
        <p:spPr/>
        <p:txBody>
          <a:bodyPr/>
          <a:lstStyle/>
          <a:p>
            <a:r>
              <a:rPr lang="en-US" dirty="0"/>
              <a:t>Behavioral Patterns</a:t>
            </a:r>
          </a:p>
        </p:txBody>
      </p:sp>
      <p:sp>
        <p:nvSpPr>
          <p:cNvPr id="4" name="Content Placeholder 3">
            <a:extLst>
              <a:ext uri="{FF2B5EF4-FFF2-40B4-BE49-F238E27FC236}">
                <a16:creationId xmlns="" xmlns:a16="http://schemas.microsoft.com/office/drawing/2014/main" id="{E12784B9-A558-40F4-9B81-BF0BE8A60C4C}"/>
              </a:ext>
            </a:extLst>
          </p:cNvPr>
          <p:cNvSpPr txBox="1">
            <a:spLocks/>
          </p:cNvSpPr>
          <p:nvPr/>
        </p:nvSpPr>
        <p:spPr>
          <a:xfrm>
            <a:off x="838200" y="1438183"/>
            <a:ext cx="11049000" cy="69263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dirty="0"/>
              <a:t>This category of the GOF patterns talks about how the objects should interact with each other and share the responsibilities accordingly, the objects which are interacting should be loosely coupled where the separation of concerns comes in.</a:t>
            </a:r>
          </a:p>
          <a:p>
            <a:pPr marL="457200" indent="-457200"/>
            <a:r>
              <a:rPr lang="en-US" dirty="0"/>
              <a:t>List of Behavioral Patterns are:</a:t>
            </a:r>
            <a:br>
              <a:rPr lang="en-US" dirty="0"/>
            </a:br>
            <a:r>
              <a:rPr lang="en-US" dirty="0"/>
              <a:t>a) Chain of Responsibility Pattern</a:t>
            </a:r>
            <a:br>
              <a:rPr lang="en-US" dirty="0"/>
            </a:br>
            <a:r>
              <a:rPr lang="en-US" dirty="0"/>
              <a:t>b) Command Pattern</a:t>
            </a:r>
            <a:br>
              <a:rPr lang="en-US" dirty="0"/>
            </a:br>
            <a:r>
              <a:rPr lang="en-US" dirty="0"/>
              <a:t>c) Iterator Pattern</a:t>
            </a:r>
            <a:br>
              <a:rPr lang="en-US" dirty="0"/>
            </a:br>
            <a:r>
              <a:rPr lang="en-US" dirty="0"/>
              <a:t>d) Mediator Pattern</a:t>
            </a:r>
            <a:br>
              <a:rPr lang="en-US" dirty="0"/>
            </a:br>
            <a:r>
              <a:rPr lang="en-US" dirty="0"/>
              <a:t>e) Memento Pattern</a:t>
            </a:r>
            <a:br>
              <a:rPr lang="en-US" dirty="0"/>
            </a:br>
            <a:r>
              <a:rPr lang="en-US" dirty="0"/>
              <a:t>f) Observer Pattern</a:t>
            </a:r>
            <a:br>
              <a:rPr lang="en-US" dirty="0"/>
            </a:br>
            <a:r>
              <a:rPr lang="en-US" dirty="0"/>
              <a:t/>
            </a:r>
            <a:br>
              <a:rPr lang="en-US" dirty="0"/>
            </a:br>
            <a:endParaRPr lang="en-IN" dirty="0"/>
          </a:p>
        </p:txBody>
      </p:sp>
      <p:sp>
        <p:nvSpPr>
          <p:cNvPr id="5" name="TextBox 4">
            <a:extLst>
              <a:ext uri="{FF2B5EF4-FFF2-40B4-BE49-F238E27FC236}">
                <a16:creationId xmlns="" xmlns:a16="http://schemas.microsoft.com/office/drawing/2014/main" id="{9C356ADB-4369-4859-8C3A-E88316B351C1}"/>
              </a:ext>
            </a:extLst>
          </p:cNvPr>
          <p:cNvSpPr txBox="1"/>
          <p:nvPr/>
        </p:nvSpPr>
        <p:spPr>
          <a:xfrm>
            <a:off x="7257001" y="3276704"/>
            <a:ext cx="3857842" cy="2092881"/>
          </a:xfrm>
          <a:prstGeom prst="rect">
            <a:avLst/>
          </a:prstGeom>
          <a:noFill/>
        </p:spPr>
        <p:txBody>
          <a:bodyPr wrap="square" rtlCol="0">
            <a:spAutoFit/>
          </a:bodyPr>
          <a:lstStyle/>
          <a:p>
            <a:r>
              <a:rPr lang="en-US" sz="2800" dirty="0">
                <a:latin typeface="Gill Sans MT" panose="020B0502020104020203" pitchFamily="34" charset="0"/>
              </a:rPr>
              <a:t>g) State Pattern</a:t>
            </a:r>
          </a:p>
          <a:p>
            <a:r>
              <a:rPr lang="en-US" sz="2800" dirty="0">
                <a:latin typeface="Gill Sans MT" panose="020B0502020104020203" pitchFamily="34" charset="0"/>
              </a:rPr>
              <a:t>h) Strategy Pattern</a:t>
            </a:r>
          </a:p>
          <a:p>
            <a:r>
              <a:rPr lang="en-US" sz="2800" dirty="0">
                <a:latin typeface="Gill Sans MT" panose="020B0502020104020203" pitchFamily="34" charset="0"/>
              </a:rPr>
              <a:t> </a:t>
            </a:r>
            <a:r>
              <a:rPr lang="en-US" sz="2800" dirty="0" err="1">
                <a:latin typeface="Gill Sans MT" panose="020B0502020104020203" pitchFamily="34" charset="0"/>
              </a:rPr>
              <a:t>i</a:t>
            </a:r>
            <a:r>
              <a:rPr lang="en-US" sz="2800" dirty="0">
                <a:latin typeface="Gill Sans MT" panose="020B0502020104020203" pitchFamily="34" charset="0"/>
              </a:rPr>
              <a:t>) Template Pattern</a:t>
            </a:r>
          </a:p>
          <a:p>
            <a:r>
              <a:rPr lang="en-US" sz="2800" dirty="0">
                <a:latin typeface="Gill Sans MT" panose="020B0502020104020203" pitchFamily="34" charset="0"/>
              </a:rPr>
              <a:t> j) Visitor Pattern</a:t>
            </a:r>
          </a:p>
          <a:p>
            <a:pPr marL="400050" indent="-400050">
              <a:buAutoNum type="romanLcParenR"/>
            </a:pPr>
            <a:endParaRPr lang="en-IN" dirty="0">
              <a:latin typeface="Gill Sans MT" panose="020B0502020104020203" pitchFamily="34" charset="0"/>
            </a:endParaRPr>
          </a:p>
        </p:txBody>
      </p:sp>
    </p:spTree>
    <p:extLst>
      <p:ext uri="{BB962C8B-B14F-4D97-AF65-F5344CB8AC3E}">
        <p14:creationId xmlns="" xmlns:p14="http://schemas.microsoft.com/office/powerpoint/2010/main" val="3490338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0789CD-902E-45A6-A30A-8A3D079D47EA}"/>
              </a:ext>
            </a:extLst>
          </p:cNvPr>
          <p:cNvSpPr>
            <a:spLocks noGrp="1"/>
          </p:cNvSpPr>
          <p:nvPr>
            <p:ph type="title"/>
          </p:nvPr>
        </p:nvSpPr>
        <p:spPr/>
        <p:txBody>
          <a:bodyPr/>
          <a:lstStyle/>
          <a:p>
            <a:r>
              <a:rPr lang="en-US" dirty="0"/>
              <a:t>Behavioral Pattern</a:t>
            </a:r>
          </a:p>
        </p:txBody>
      </p:sp>
      <p:pic>
        <p:nvPicPr>
          <p:cNvPr id="5" name="Picture 4">
            <a:extLst>
              <a:ext uri="{FF2B5EF4-FFF2-40B4-BE49-F238E27FC236}">
                <a16:creationId xmlns="" xmlns:a16="http://schemas.microsoft.com/office/drawing/2014/main" id="{C5D8D69C-DF6C-44C5-8EB9-332F687A2A99}"/>
              </a:ext>
            </a:extLst>
          </p:cNvPr>
          <p:cNvPicPr>
            <a:picLocks noChangeAspect="1"/>
          </p:cNvPicPr>
          <p:nvPr/>
        </p:nvPicPr>
        <p:blipFill>
          <a:blip r:embed="rId2" cstate="print"/>
          <a:stretch>
            <a:fillRect/>
          </a:stretch>
        </p:blipFill>
        <p:spPr>
          <a:xfrm>
            <a:off x="2121186" y="1946804"/>
            <a:ext cx="7773091" cy="3983711"/>
          </a:xfrm>
          <a:prstGeom prst="rect">
            <a:avLst/>
          </a:prstGeom>
          <a:noFill/>
        </p:spPr>
      </p:pic>
    </p:spTree>
    <p:extLst>
      <p:ext uri="{BB962C8B-B14F-4D97-AF65-F5344CB8AC3E}">
        <p14:creationId xmlns="" xmlns:p14="http://schemas.microsoft.com/office/powerpoint/2010/main" val="888736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0789CD-902E-45A6-A30A-8A3D079D47EA}"/>
              </a:ext>
            </a:extLst>
          </p:cNvPr>
          <p:cNvSpPr>
            <a:spLocks noGrp="1"/>
          </p:cNvSpPr>
          <p:nvPr>
            <p:ph type="title"/>
          </p:nvPr>
        </p:nvSpPr>
        <p:spPr/>
        <p:txBody>
          <a:bodyPr/>
          <a:lstStyle/>
          <a:p>
            <a:r>
              <a:rPr lang="en-US" dirty="0"/>
              <a:t>Behavioral Pattern</a:t>
            </a:r>
          </a:p>
        </p:txBody>
      </p:sp>
      <p:pic>
        <p:nvPicPr>
          <p:cNvPr id="3" name="Picture 2">
            <a:extLst>
              <a:ext uri="{FF2B5EF4-FFF2-40B4-BE49-F238E27FC236}">
                <a16:creationId xmlns="" xmlns:a16="http://schemas.microsoft.com/office/drawing/2014/main" id="{FBC8C461-43D6-4056-BD71-5D5F3007FD0B}"/>
              </a:ext>
            </a:extLst>
          </p:cNvPr>
          <p:cNvPicPr>
            <a:picLocks noChangeAspect="1"/>
          </p:cNvPicPr>
          <p:nvPr/>
        </p:nvPicPr>
        <p:blipFill>
          <a:blip r:embed="rId2" cstate="print"/>
          <a:stretch>
            <a:fillRect/>
          </a:stretch>
        </p:blipFill>
        <p:spPr>
          <a:xfrm>
            <a:off x="2104553" y="2009526"/>
            <a:ext cx="9040186" cy="3654919"/>
          </a:xfrm>
          <a:prstGeom prst="rect">
            <a:avLst/>
          </a:prstGeom>
        </p:spPr>
      </p:pic>
    </p:spTree>
    <p:extLst>
      <p:ext uri="{BB962C8B-B14F-4D97-AF65-F5344CB8AC3E}">
        <p14:creationId xmlns="" xmlns:p14="http://schemas.microsoft.com/office/powerpoint/2010/main" val="3724177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50E75F-01BA-49FA-B4E1-095A6C14198B}"/>
              </a:ext>
            </a:extLst>
          </p:cNvPr>
          <p:cNvSpPr>
            <a:spLocks noGrp="1"/>
          </p:cNvSpPr>
          <p:nvPr>
            <p:ph type="title"/>
          </p:nvPr>
        </p:nvSpPr>
        <p:spPr/>
        <p:txBody>
          <a:bodyPr/>
          <a:lstStyle/>
          <a:p>
            <a:r>
              <a:rPr lang="en-US" dirty="0"/>
              <a:t>Demo on Observer Pattern</a:t>
            </a:r>
          </a:p>
        </p:txBody>
      </p:sp>
      <p:sp>
        <p:nvSpPr>
          <p:cNvPr id="3" name="Content Placeholder 2">
            <a:extLst>
              <a:ext uri="{FF2B5EF4-FFF2-40B4-BE49-F238E27FC236}">
                <a16:creationId xmlns="" xmlns:a16="http://schemas.microsoft.com/office/drawing/2014/main" id="{03B915A2-7D49-4E30-9612-8A6E53191D9B}"/>
              </a:ext>
            </a:extLst>
          </p:cNvPr>
          <p:cNvSpPr>
            <a:spLocks noGrp="1"/>
          </p:cNvSpPr>
          <p:nvPr>
            <p:ph idx="1"/>
          </p:nvPr>
        </p:nvSpPr>
        <p:spPr/>
        <p:txBody>
          <a:bodyPr/>
          <a:lstStyle/>
          <a:p>
            <a:r>
              <a:rPr lang="en-US" dirty="0"/>
              <a:t>Demo</a:t>
            </a:r>
          </a:p>
        </p:txBody>
      </p:sp>
    </p:spTree>
    <p:extLst>
      <p:ext uri="{BB962C8B-B14F-4D97-AF65-F5344CB8AC3E}">
        <p14:creationId xmlns="" xmlns:p14="http://schemas.microsoft.com/office/powerpoint/2010/main" val="515129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46BB97-6789-426B-82E0-F1E2D2A1D72B}"/>
              </a:ext>
            </a:extLst>
          </p:cNvPr>
          <p:cNvSpPr>
            <a:spLocks noGrp="1"/>
          </p:cNvSpPr>
          <p:nvPr>
            <p:ph type="title"/>
          </p:nvPr>
        </p:nvSpPr>
        <p:spPr/>
        <p:txBody>
          <a:bodyPr/>
          <a:lstStyle/>
          <a:p>
            <a:r>
              <a:rPr lang="en-US" dirty="0"/>
              <a:t>Topics	</a:t>
            </a:r>
          </a:p>
        </p:txBody>
      </p:sp>
      <p:sp>
        <p:nvSpPr>
          <p:cNvPr id="3" name="Content Placeholder 2">
            <a:extLst>
              <a:ext uri="{FF2B5EF4-FFF2-40B4-BE49-F238E27FC236}">
                <a16:creationId xmlns="" xmlns:a16="http://schemas.microsoft.com/office/drawing/2014/main" id="{3F9EC0C3-7214-4AE8-963F-36E7F746ABED}"/>
              </a:ext>
            </a:extLst>
          </p:cNvPr>
          <p:cNvSpPr>
            <a:spLocks noGrp="1"/>
          </p:cNvSpPr>
          <p:nvPr>
            <p:ph idx="1"/>
          </p:nvPr>
        </p:nvSpPr>
        <p:spPr/>
        <p:txBody>
          <a:bodyPr>
            <a:normAutofit fontScale="70000" lnSpcReduction="20000"/>
          </a:bodyPr>
          <a:lstStyle/>
          <a:p>
            <a:pPr>
              <a:lnSpc>
                <a:spcPct val="200000"/>
              </a:lnSpc>
            </a:pPr>
            <a:r>
              <a:rPr lang="en-IN" sz="2800" dirty="0"/>
              <a:t>Need of Design Patterns</a:t>
            </a:r>
          </a:p>
          <a:p>
            <a:pPr>
              <a:lnSpc>
                <a:spcPct val="200000"/>
              </a:lnSpc>
            </a:pPr>
            <a:r>
              <a:rPr lang="en-IN" sz="2800" dirty="0"/>
              <a:t>GOF Patterns</a:t>
            </a:r>
          </a:p>
          <a:p>
            <a:pPr>
              <a:lnSpc>
                <a:spcPct val="200000"/>
              </a:lnSpc>
            </a:pPr>
            <a:r>
              <a:rPr lang="en-IN" sz="2800" dirty="0"/>
              <a:t>Creational Pattern</a:t>
            </a:r>
          </a:p>
          <a:p>
            <a:pPr>
              <a:lnSpc>
                <a:spcPct val="200000"/>
              </a:lnSpc>
            </a:pPr>
            <a:r>
              <a:rPr lang="en-IN" sz="2800" dirty="0"/>
              <a:t>Behavioural Pattern</a:t>
            </a:r>
          </a:p>
          <a:p>
            <a:pPr>
              <a:lnSpc>
                <a:spcPct val="200000"/>
              </a:lnSpc>
            </a:pPr>
            <a:r>
              <a:rPr lang="en-IN" sz="2800" dirty="0"/>
              <a:t>Structural Pattern</a:t>
            </a:r>
          </a:p>
          <a:p>
            <a:endParaRPr lang="en-US" dirty="0"/>
          </a:p>
        </p:txBody>
      </p:sp>
    </p:spTree>
    <p:extLst>
      <p:ext uri="{BB962C8B-B14F-4D97-AF65-F5344CB8AC3E}">
        <p14:creationId xmlns="" xmlns:p14="http://schemas.microsoft.com/office/powerpoint/2010/main" val="3258647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9FC4A3-E946-473A-86D1-5554FCAE636C}"/>
              </a:ext>
            </a:extLst>
          </p:cNvPr>
          <p:cNvSpPr>
            <a:spLocks noGrp="1"/>
          </p:cNvSpPr>
          <p:nvPr>
            <p:ph type="title"/>
          </p:nvPr>
        </p:nvSpPr>
        <p:spPr/>
        <p:txBody>
          <a:bodyPr/>
          <a:lstStyle/>
          <a:p>
            <a:r>
              <a:rPr lang="en-US" dirty="0"/>
              <a:t>Demo on Strategy Pattern</a:t>
            </a:r>
          </a:p>
        </p:txBody>
      </p:sp>
      <p:sp>
        <p:nvSpPr>
          <p:cNvPr id="3" name="Content Placeholder 2">
            <a:extLst>
              <a:ext uri="{FF2B5EF4-FFF2-40B4-BE49-F238E27FC236}">
                <a16:creationId xmlns="" xmlns:a16="http://schemas.microsoft.com/office/drawing/2014/main" id="{68FE47D5-C938-4F0C-B498-58C08E765993}"/>
              </a:ext>
            </a:extLst>
          </p:cNvPr>
          <p:cNvSpPr>
            <a:spLocks noGrp="1"/>
          </p:cNvSpPr>
          <p:nvPr>
            <p:ph idx="1"/>
          </p:nvPr>
        </p:nvSpPr>
        <p:spPr/>
        <p:txBody>
          <a:bodyPr/>
          <a:lstStyle/>
          <a:p>
            <a:r>
              <a:rPr lang="en-US" dirty="0"/>
              <a:t>Demo</a:t>
            </a:r>
          </a:p>
        </p:txBody>
      </p:sp>
    </p:spTree>
    <p:extLst>
      <p:ext uri="{BB962C8B-B14F-4D97-AF65-F5344CB8AC3E}">
        <p14:creationId xmlns="" xmlns:p14="http://schemas.microsoft.com/office/powerpoint/2010/main" val="1097811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2774F-2457-44A7-A70A-2670A5D673D3}"/>
              </a:ext>
            </a:extLst>
          </p:cNvPr>
          <p:cNvSpPr>
            <a:spLocks noGrp="1"/>
          </p:cNvSpPr>
          <p:nvPr>
            <p:ph type="title"/>
          </p:nvPr>
        </p:nvSpPr>
        <p:spPr/>
        <p:txBody>
          <a:bodyPr/>
          <a:lstStyle/>
          <a:p>
            <a:r>
              <a:rPr lang="en-US" dirty="0"/>
              <a:t>Clean Coding or Best Industry Practices </a:t>
            </a:r>
          </a:p>
        </p:txBody>
      </p:sp>
      <p:sp>
        <p:nvSpPr>
          <p:cNvPr id="3" name="Content Placeholder 2">
            <a:extLst>
              <a:ext uri="{FF2B5EF4-FFF2-40B4-BE49-F238E27FC236}">
                <a16:creationId xmlns="" xmlns:a16="http://schemas.microsoft.com/office/drawing/2014/main" id="{6C0ECB00-E9D8-424B-A0F4-19F511ABBF97}"/>
              </a:ext>
            </a:extLst>
          </p:cNvPr>
          <p:cNvSpPr>
            <a:spLocks noGrp="1"/>
          </p:cNvSpPr>
          <p:nvPr>
            <p:ph idx="1"/>
          </p:nvPr>
        </p:nvSpPr>
        <p:spPr/>
        <p:txBody>
          <a:bodyPr>
            <a:normAutofit fontScale="55000" lnSpcReduction="20000"/>
          </a:bodyPr>
          <a:lstStyle/>
          <a:p>
            <a:pPr marL="0" indent="0">
              <a:buNone/>
            </a:pPr>
            <a:r>
              <a:rPr lang="en-US" b="1" dirty="0"/>
              <a:t>Best Practices</a:t>
            </a:r>
          </a:p>
          <a:p>
            <a:r>
              <a:rPr lang="en-US" dirty="0"/>
              <a:t>Refactoring Exercise in Eclipse</a:t>
            </a:r>
            <a:endParaRPr lang="en-IN" dirty="0"/>
          </a:p>
          <a:p>
            <a:r>
              <a:rPr lang="en-US" dirty="0"/>
              <a:t>Class Naming Convention</a:t>
            </a:r>
          </a:p>
          <a:p>
            <a:r>
              <a:rPr lang="en-US" dirty="0"/>
              <a:t>Method and Variable Naming Convention</a:t>
            </a:r>
          </a:p>
          <a:p>
            <a:r>
              <a:rPr lang="en-US" dirty="0"/>
              <a:t>Comments </a:t>
            </a:r>
          </a:p>
          <a:p>
            <a:r>
              <a:rPr lang="en-US" dirty="0"/>
              <a:t>Separation Of code</a:t>
            </a:r>
          </a:p>
          <a:p>
            <a:r>
              <a:rPr lang="en-US" dirty="0"/>
              <a:t>Separation of packages</a:t>
            </a:r>
          </a:p>
          <a:p>
            <a:r>
              <a:rPr lang="en-US" dirty="0"/>
              <a:t>Formatting Code and Organizing Imports</a:t>
            </a:r>
          </a:p>
          <a:p>
            <a:r>
              <a:rPr lang="en-US" dirty="0"/>
              <a:t>Documentation</a:t>
            </a:r>
          </a:p>
          <a:p>
            <a:r>
              <a:rPr lang="en-US" dirty="0"/>
              <a:t>Avoid Repetition of Code</a:t>
            </a:r>
          </a:p>
          <a:p>
            <a:r>
              <a:rPr lang="en-US" dirty="0"/>
              <a:t>Using tools for best practices like SonarQube </a:t>
            </a:r>
            <a:r>
              <a:rPr lang="en-US" dirty="0" err="1"/>
              <a:t>etc</a:t>
            </a:r>
            <a:endParaRPr lang="en-US" dirty="0"/>
          </a:p>
          <a:p>
            <a:endParaRPr lang="en-US" dirty="0"/>
          </a:p>
        </p:txBody>
      </p:sp>
    </p:spTree>
    <p:extLst>
      <p:ext uri="{BB962C8B-B14F-4D97-AF65-F5344CB8AC3E}">
        <p14:creationId xmlns="" xmlns:p14="http://schemas.microsoft.com/office/powerpoint/2010/main" val="3235863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4DBBF9-67F6-440E-8C24-29AB387D8D08}"/>
              </a:ext>
            </a:extLst>
          </p:cNvPr>
          <p:cNvSpPr>
            <a:spLocks noGrp="1"/>
          </p:cNvSpPr>
          <p:nvPr>
            <p:ph type="title"/>
          </p:nvPr>
        </p:nvSpPr>
        <p:spPr/>
        <p:txBody>
          <a:bodyPr/>
          <a:lstStyle/>
          <a:p>
            <a:r>
              <a:rPr lang="en-US" dirty="0"/>
              <a:t>Best Industry Practices Demo On Below Pointers</a:t>
            </a:r>
          </a:p>
        </p:txBody>
      </p:sp>
      <p:sp>
        <p:nvSpPr>
          <p:cNvPr id="3" name="Content Placeholder 2">
            <a:extLst>
              <a:ext uri="{FF2B5EF4-FFF2-40B4-BE49-F238E27FC236}">
                <a16:creationId xmlns="" xmlns:a16="http://schemas.microsoft.com/office/drawing/2014/main" id="{E20A72E3-FAD5-442E-821D-5888208D4921}"/>
              </a:ext>
            </a:extLst>
          </p:cNvPr>
          <p:cNvSpPr>
            <a:spLocks noGrp="1"/>
          </p:cNvSpPr>
          <p:nvPr>
            <p:ph idx="1"/>
          </p:nvPr>
        </p:nvSpPr>
        <p:spPr/>
        <p:txBody>
          <a:bodyPr>
            <a:normAutofit fontScale="85000" lnSpcReduction="20000"/>
          </a:bodyPr>
          <a:lstStyle/>
          <a:p>
            <a:pPr marL="514350" indent="-514350">
              <a:lnSpc>
                <a:spcPct val="100000"/>
              </a:lnSpc>
              <a:buFont typeface="+mj-lt"/>
              <a:buAutoNum type="arabicPeriod"/>
            </a:pPr>
            <a:r>
              <a:rPr lang="en-US" dirty="0"/>
              <a:t>Using Naming Conventions</a:t>
            </a:r>
          </a:p>
          <a:p>
            <a:pPr marL="514350" indent="-514350">
              <a:lnSpc>
                <a:spcPct val="100000"/>
              </a:lnSpc>
              <a:buFont typeface="+mj-lt"/>
              <a:buAutoNum type="arabicPeriod"/>
            </a:pPr>
            <a:r>
              <a:rPr lang="en-US" dirty="0"/>
              <a:t>Ordering Class Members by Scopes</a:t>
            </a:r>
          </a:p>
          <a:p>
            <a:pPr marL="514350" indent="-514350">
              <a:lnSpc>
                <a:spcPct val="100000"/>
              </a:lnSpc>
              <a:buFont typeface="+mj-lt"/>
              <a:buAutoNum type="arabicPeriod"/>
            </a:pPr>
            <a:r>
              <a:rPr lang="en-US" dirty="0"/>
              <a:t>Class Members should be private</a:t>
            </a:r>
          </a:p>
          <a:p>
            <a:pPr marL="514350" indent="-514350">
              <a:lnSpc>
                <a:spcPct val="100000"/>
              </a:lnSpc>
              <a:buFont typeface="+mj-lt"/>
              <a:buAutoNum type="arabicPeriod"/>
            </a:pPr>
            <a:r>
              <a:rPr lang="en-US" dirty="0"/>
              <a:t>Using Underscores in Numeric Literals</a:t>
            </a:r>
          </a:p>
          <a:p>
            <a:pPr marL="514350" indent="-514350">
              <a:lnSpc>
                <a:spcPct val="100000"/>
              </a:lnSpc>
              <a:buFont typeface="+mj-lt"/>
              <a:buAutoNum type="arabicPeriod"/>
            </a:pPr>
            <a:r>
              <a:rPr lang="en-US" dirty="0"/>
              <a:t>Avoid Empty Catch Blocks</a:t>
            </a:r>
          </a:p>
          <a:p>
            <a:pPr marL="514350" indent="-514350">
              <a:lnSpc>
                <a:spcPct val="100000"/>
              </a:lnSpc>
              <a:buFont typeface="+mj-lt"/>
              <a:buAutoNum type="arabicPeriod"/>
            </a:pPr>
            <a:r>
              <a:rPr lang="en-US" dirty="0"/>
              <a:t>Using StringBuilder or </a:t>
            </a:r>
            <a:r>
              <a:rPr lang="en-US" dirty="0" err="1"/>
              <a:t>StringBuffer</a:t>
            </a:r>
            <a:r>
              <a:rPr lang="en-US" dirty="0"/>
              <a:t> instead of String Concatenation</a:t>
            </a:r>
          </a:p>
          <a:p>
            <a:pPr marL="514350" indent="-514350">
              <a:lnSpc>
                <a:spcPct val="100000"/>
              </a:lnSpc>
              <a:buFont typeface="+mj-lt"/>
              <a:buAutoNum type="arabicPeriod"/>
            </a:pPr>
            <a:r>
              <a:rPr lang="en-US" dirty="0"/>
              <a:t>Using Enums or Constant Class instead of Constant Interface</a:t>
            </a:r>
          </a:p>
          <a:p>
            <a:pPr marL="514350" indent="-514350">
              <a:lnSpc>
                <a:spcPct val="100000"/>
              </a:lnSpc>
              <a:buFont typeface="+mj-lt"/>
              <a:buAutoNum type="arabicPeriod"/>
            </a:pPr>
            <a:r>
              <a:rPr lang="en-US" dirty="0"/>
              <a:t>Avoid Redundant Initialization (0-false-null)</a:t>
            </a:r>
          </a:p>
          <a:p>
            <a:pPr marL="514350" indent="-514350">
              <a:lnSpc>
                <a:spcPct val="100000"/>
              </a:lnSpc>
              <a:buFont typeface="+mj-lt"/>
              <a:buAutoNum type="arabicPeriod"/>
            </a:pPr>
            <a:r>
              <a:rPr lang="en-US" dirty="0"/>
              <a:t>Using Interface References to Collections</a:t>
            </a:r>
          </a:p>
          <a:p>
            <a:pPr marL="514350" indent="-514350">
              <a:lnSpc>
                <a:spcPct val="100000"/>
              </a:lnSpc>
              <a:buFont typeface="+mj-lt"/>
              <a:buAutoNum type="arabicPeriod"/>
            </a:pPr>
            <a:r>
              <a:rPr lang="en-US" dirty="0"/>
              <a:t>Avoid using for loops with indexes</a:t>
            </a:r>
          </a:p>
          <a:p>
            <a:endParaRPr lang="en-US" dirty="0"/>
          </a:p>
        </p:txBody>
      </p:sp>
    </p:spTree>
    <p:extLst>
      <p:ext uri="{BB962C8B-B14F-4D97-AF65-F5344CB8AC3E}">
        <p14:creationId xmlns="" xmlns:p14="http://schemas.microsoft.com/office/powerpoint/2010/main" val="3287946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E4A426-E918-42A9-B602-99B31A19AAC2}"/>
              </a:ext>
            </a:extLst>
          </p:cNvPr>
          <p:cNvSpPr>
            <a:spLocks noGrp="1"/>
          </p:cNvSpPr>
          <p:nvPr>
            <p:ph type="title"/>
          </p:nvPr>
        </p:nvSpPr>
        <p:spPr/>
        <p:txBody>
          <a:bodyPr/>
          <a:lstStyle/>
          <a:p>
            <a:r>
              <a:rPr lang="en-US" dirty="0"/>
              <a:t>How would you fix this?</a:t>
            </a:r>
          </a:p>
        </p:txBody>
      </p:sp>
      <p:pic>
        <p:nvPicPr>
          <p:cNvPr id="4" name="Content Placeholder 6" descr="A screenshot of a cell phone&#10;&#10;Description automatically generated">
            <a:extLst>
              <a:ext uri="{FF2B5EF4-FFF2-40B4-BE49-F238E27FC236}">
                <a16:creationId xmlns="" xmlns:a16="http://schemas.microsoft.com/office/drawing/2014/main" id="{41A69C1A-94EB-42D1-8B67-4C6E8B427457}"/>
              </a:ext>
            </a:extLst>
          </p:cNvPr>
          <p:cNvPicPr>
            <a:picLocks noChangeAspect="1"/>
          </p:cNvPicPr>
          <p:nvPr/>
        </p:nvPicPr>
        <p:blipFill>
          <a:blip r:embed="rId2" cstate="print"/>
          <a:stretch>
            <a:fillRect/>
          </a:stretch>
        </p:blipFill>
        <p:spPr>
          <a:xfrm>
            <a:off x="689911" y="2261343"/>
            <a:ext cx="10306336" cy="2602348"/>
          </a:xfrm>
          <a:prstGeom prst="rect">
            <a:avLst/>
          </a:prstGeom>
          <a:noFill/>
        </p:spPr>
      </p:pic>
    </p:spTree>
    <p:extLst>
      <p:ext uri="{BB962C8B-B14F-4D97-AF65-F5344CB8AC3E}">
        <p14:creationId xmlns="" xmlns:p14="http://schemas.microsoft.com/office/powerpoint/2010/main" val="1719729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E4A426-E918-42A9-B602-99B31A19AAC2}"/>
              </a:ext>
            </a:extLst>
          </p:cNvPr>
          <p:cNvSpPr>
            <a:spLocks noGrp="1"/>
          </p:cNvSpPr>
          <p:nvPr>
            <p:ph type="title"/>
          </p:nvPr>
        </p:nvSpPr>
        <p:spPr/>
        <p:txBody>
          <a:bodyPr/>
          <a:lstStyle/>
          <a:p>
            <a:r>
              <a:rPr lang="en-US" dirty="0"/>
              <a:t>How would you fix this?</a:t>
            </a:r>
          </a:p>
        </p:txBody>
      </p:sp>
      <p:pic>
        <p:nvPicPr>
          <p:cNvPr id="5" name="Content Placeholder 4">
            <a:extLst>
              <a:ext uri="{FF2B5EF4-FFF2-40B4-BE49-F238E27FC236}">
                <a16:creationId xmlns="" xmlns:a16="http://schemas.microsoft.com/office/drawing/2014/main" id="{AAEACCE9-E8C8-4BF6-AE50-2A0B071A8F53}"/>
              </a:ext>
            </a:extLst>
          </p:cNvPr>
          <p:cNvPicPr>
            <a:picLocks noGrp="1" noChangeAspect="1"/>
          </p:cNvPicPr>
          <p:nvPr>
            <p:ph idx="1"/>
          </p:nvPr>
        </p:nvPicPr>
        <p:blipFill>
          <a:blip r:embed="rId2" cstate="print"/>
          <a:stretch>
            <a:fillRect/>
          </a:stretch>
        </p:blipFill>
        <p:spPr>
          <a:xfrm>
            <a:off x="2038827" y="2050589"/>
            <a:ext cx="7472496" cy="3045042"/>
          </a:xfrm>
          <a:prstGeom prst="rect">
            <a:avLst/>
          </a:prstGeom>
          <a:noFill/>
        </p:spPr>
      </p:pic>
      <p:sp>
        <p:nvSpPr>
          <p:cNvPr id="3" name="TextBox 2">
            <a:extLst>
              <a:ext uri="{FF2B5EF4-FFF2-40B4-BE49-F238E27FC236}">
                <a16:creationId xmlns="" xmlns:a16="http://schemas.microsoft.com/office/drawing/2014/main" id="{24A6EC05-A745-48B7-90AC-3ED4FC57C227}"/>
              </a:ext>
            </a:extLst>
          </p:cNvPr>
          <p:cNvSpPr txBox="1"/>
          <p:nvPr/>
        </p:nvSpPr>
        <p:spPr>
          <a:xfrm>
            <a:off x="747423" y="5411872"/>
            <a:ext cx="10218049" cy="830997"/>
          </a:xfrm>
          <a:prstGeom prst="rect">
            <a:avLst/>
          </a:prstGeom>
          <a:noFill/>
        </p:spPr>
        <p:txBody>
          <a:bodyPr wrap="square" rtlCol="0">
            <a:spAutoFit/>
          </a:bodyPr>
          <a:lstStyle/>
          <a:p>
            <a:r>
              <a:rPr lang="en-US" sz="2400" dirty="0"/>
              <a:t>Fix coding standards in the above code and also do think of how this separation of classes makes better design?</a:t>
            </a:r>
            <a:endParaRPr lang="en-IN" sz="2400" dirty="0"/>
          </a:p>
        </p:txBody>
      </p:sp>
    </p:spTree>
    <p:extLst>
      <p:ext uri="{BB962C8B-B14F-4D97-AF65-F5344CB8AC3E}">
        <p14:creationId xmlns="" xmlns:p14="http://schemas.microsoft.com/office/powerpoint/2010/main" val="927932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E4A426-E918-42A9-B602-99B31A19AAC2}"/>
              </a:ext>
            </a:extLst>
          </p:cNvPr>
          <p:cNvSpPr>
            <a:spLocks noGrp="1"/>
          </p:cNvSpPr>
          <p:nvPr>
            <p:ph type="title"/>
          </p:nvPr>
        </p:nvSpPr>
        <p:spPr/>
        <p:txBody>
          <a:bodyPr/>
          <a:lstStyle/>
          <a:p>
            <a:r>
              <a:rPr lang="en-US" dirty="0"/>
              <a:t>How would you fix this?</a:t>
            </a:r>
          </a:p>
        </p:txBody>
      </p:sp>
      <p:pic>
        <p:nvPicPr>
          <p:cNvPr id="8" name="Picture 7">
            <a:extLst>
              <a:ext uri="{FF2B5EF4-FFF2-40B4-BE49-F238E27FC236}">
                <a16:creationId xmlns="" xmlns:a16="http://schemas.microsoft.com/office/drawing/2014/main" id="{81CB3B07-F6CF-4B5B-99C8-74C1C9D4D19B}"/>
              </a:ext>
            </a:extLst>
          </p:cNvPr>
          <p:cNvPicPr>
            <a:picLocks noChangeAspect="1"/>
          </p:cNvPicPr>
          <p:nvPr/>
        </p:nvPicPr>
        <p:blipFill>
          <a:blip r:embed="rId2" cstate="print"/>
          <a:stretch>
            <a:fillRect/>
          </a:stretch>
        </p:blipFill>
        <p:spPr>
          <a:xfrm>
            <a:off x="2882452" y="2105854"/>
            <a:ext cx="6800809" cy="3084088"/>
          </a:xfrm>
          <a:prstGeom prst="rect">
            <a:avLst/>
          </a:prstGeom>
          <a:noFill/>
        </p:spPr>
      </p:pic>
    </p:spTree>
    <p:extLst>
      <p:ext uri="{BB962C8B-B14F-4D97-AF65-F5344CB8AC3E}">
        <p14:creationId xmlns="" xmlns:p14="http://schemas.microsoft.com/office/powerpoint/2010/main" val="3011983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424924-63FC-4CE3-AE0B-2F723B47D612}"/>
              </a:ext>
            </a:extLst>
          </p:cNvPr>
          <p:cNvSpPr>
            <a:spLocks noGrp="1"/>
          </p:cNvSpPr>
          <p:nvPr>
            <p:ph type="title"/>
          </p:nvPr>
        </p:nvSpPr>
        <p:spPr/>
        <p:txBody>
          <a:bodyPr/>
          <a:lstStyle/>
          <a:p>
            <a:r>
              <a:rPr lang="en-US" sz="4400" dirty="0"/>
              <a:t>How will you build this? </a:t>
            </a:r>
            <a:endParaRPr lang="en-US" dirty="0"/>
          </a:p>
        </p:txBody>
      </p:sp>
      <p:pic>
        <p:nvPicPr>
          <p:cNvPr id="5" name="Content Placeholder 4">
            <a:extLst>
              <a:ext uri="{FF2B5EF4-FFF2-40B4-BE49-F238E27FC236}">
                <a16:creationId xmlns="" xmlns:a16="http://schemas.microsoft.com/office/drawing/2014/main" id="{015EC186-714E-451D-A803-A891E3C43669}"/>
              </a:ext>
            </a:extLst>
          </p:cNvPr>
          <p:cNvPicPr>
            <a:picLocks noGrp="1" noChangeAspect="1"/>
          </p:cNvPicPr>
          <p:nvPr>
            <p:ph idx="1"/>
          </p:nvPr>
        </p:nvPicPr>
        <p:blipFill>
          <a:blip r:embed="rId2" cstate="print"/>
          <a:stretch>
            <a:fillRect/>
          </a:stretch>
        </p:blipFill>
        <p:spPr>
          <a:xfrm>
            <a:off x="1860497" y="2140482"/>
            <a:ext cx="7986452" cy="2877561"/>
          </a:xfrm>
          <a:prstGeom prst="rect">
            <a:avLst/>
          </a:prstGeom>
          <a:noFill/>
        </p:spPr>
      </p:pic>
    </p:spTree>
    <p:extLst>
      <p:ext uri="{BB962C8B-B14F-4D97-AF65-F5344CB8AC3E}">
        <p14:creationId xmlns="" xmlns:p14="http://schemas.microsoft.com/office/powerpoint/2010/main" val="1874567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8B5814-5834-4AA6-B201-3912F72FBDF6}"/>
              </a:ext>
            </a:extLst>
          </p:cNvPr>
          <p:cNvSpPr>
            <a:spLocks noGrp="1"/>
          </p:cNvSpPr>
          <p:nvPr>
            <p:ph type="title"/>
          </p:nvPr>
        </p:nvSpPr>
        <p:spPr/>
        <p:txBody>
          <a:bodyPr/>
          <a:lstStyle/>
          <a:p>
            <a:r>
              <a:rPr lang="en-US" sz="4400" dirty="0"/>
              <a:t>How will you solution this? </a:t>
            </a:r>
            <a:endParaRPr lang="en-US" dirty="0"/>
          </a:p>
        </p:txBody>
      </p:sp>
      <p:sp>
        <p:nvSpPr>
          <p:cNvPr id="3" name="Content Placeholder 2">
            <a:extLst>
              <a:ext uri="{FF2B5EF4-FFF2-40B4-BE49-F238E27FC236}">
                <a16:creationId xmlns="" xmlns:a16="http://schemas.microsoft.com/office/drawing/2014/main" id="{91C4EB1A-F4DD-4BCE-A950-EA03C94EAC09}"/>
              </a:ext>
            </a:extLst>
          </p:cNvPr>
          <p:cNvSpPr>
            <a:spLocks noGrp="1"/>
          </p:cNvSpPr>
          <p:nvPr>
            <p:ph idx="1"/>
          </p:nvPr>
        </p:nvSpPr>
        <p:spPr/>
        <p:txBody>
          <a:bodyPr/>
          <a:lstStyle/>
          <a:p>
            <a:r>
              <a:rPr lang="en-US" dirty="0"/>
              <a:t>Application development confines working with various third-party APIs</a:t>
            </a:r>
          </a:p>
          <a:p>
            <a:r>
              <a:rPr lang="en-US" dirty="0"/>
              <a:t>There are lots of cases where the client code can not directly work with third party API because it provides a different interface then what your client code expects</a:t>
            </a:r>
          </a:p>
          <a:p>
            <a:r>
              <a:rPr lang="en-US" dirty="0"/>
              <a:t>For example suppose there is lot of client code already written using Enumeration, but you need to use a third-party API that uses Iterators rather than Enumeration</a:t>
            </a:r>
          </a:p>
          <a:p>
            <a:endParaRPr lang="en-US" dirty="0"/>
          </a:p>
        </p:txBody>
      </p:sp>
    </p:spTree>
    <p:extLst>
      <p:ext uri="{BB962C8B-B14F-4D97-AF65-F5344CB8AC3E}">
        <p14:creationId xmlns="" xmlns:p14="http://schemas.microsoft.com/office/powerpoint/2010/main" val="732386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98984F4-8A7B-431C-A973-EA39072766AE}"/>
              </a:ext>
            </a:extLst>
          </p:cNvPr>
          <p:cNvSpPr>
            <a:spLocks noGrp="1"/>
          </p:cNvSpPr>
          <p:nvPr>
            <p:ph idx="1"/>
          </p:nvPr>
        </p:nvSpPr>
        <p:spPr>
          <a:xfrm>
            <a:off x="3921608" y="2274074"/>
            <a:ext cx="2638218" cy="1131073"/>
          </a:xfrm>
        </p:spPr>
        <p:txBody>
          <a:bodyPr>
            <a:normAutofit/>
          </a:bodyPr>
          <a:lstStyle/>
          <a:p>
            <a:pPr marL="0" indent="0">
              <a:buNone/>
            </a:pPr>
            <a:r>
              <a:rPr lang="en-US" sz="3600" dirty="0"/>
              <a:t>Thank You </a:t>
            </a:r>
          </a:p>
        </p:txBody>
      </p:sp>
    </p:spTree>
    <p:extLst>
      <p:ext uri="{BB962C8B-B14F-4D97-AF65-F5344CB8AC3E}">
        <p14:creationId xmlns="" xmlns:p14="http://schemas.microsoft.com/office/powerpoint/2010/main" val="3046761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763894-93F2-47E7-A03A-CB1BC1B168AD}"/>
              </a:ext>
            </a:extLst>
          </p:cNvPr>
          <p:cNvSpPr>
            <a:spLocks noGrp="1"/>
          </p:cNvSpPr>
          <p:nvPr>
            <p:ph type="title"/>
          </p:nvPr>
        </p:nvSpPr>
        <p:spPr/>
        <p:txBody>
          <a:bodyPr/>
          <a:lstStyle/>
          <a:p>
            <a:r>
              <a:rPr lang="en-US"/>
              <a:t>Need of Design Patterns</a:t>
            </a:r>
            <a:endParaRPr lang="en-US" dirty="0"/>
          </a:p>
        </p:txBody>
      </p:sp>
      <p:sp>
        <p:nvSpPr>
          <p:cNvPr id="3" name="Content Placeholder 2">
            <a:extLst>
              <a:ext uri="{FF2B5EF4-FFF2-40B4-BE49-F238E27FC236}">
                <a16:creationId xmlns="" xmlns:a16="http://schemas.microsoft.com/office/drawing/2014/main" id="{52F737AF-2FA2-44E3-A0EC-516CFA39E9DB}"/>
              </a:ext>
            </a:extLst>
          </p:cNvPr>
          <p:cNvSpPr>
            <a:spLocks noGrp="1"/>
          </p:cNvSpPr>
          <p:nvPr>
            <p:ph idx="1"/>
          </p:nvPr>
        </p:nvSpPr>
        <p:spPr/>
        <p:txBody>
          <a:bodyPr>
            <a:normAutofit fontScale="92500" lnSpcReduction="20000"/>
          </a:bodyPr>
          <a:lstStyle/>
          <a:p>
            <a:pPr marL="457200" indent="-457200">
              <a:buFont typeface="Arial" panose="020B0604020202020204" pitchFamily="34" charset="0"/>
              <a:buChar char="•"/>
            </a:pPr>
            <a:r>
              <a:rPr lang="en-US" dirty="0"/>
              <a:t>Christopher Alexander (Architect) says that “A design pattern is something which is re-usable, maintainable or upgradable form a solution to design an application”.</a:t>
            </a:r>
          </a:p>
          <a:p>
            <a:pPr marL="457200" indent="-457200">
              <a:buFont typeface="Arial" panose="020B0604020202020204" pitchFamily="34" charset="0"/>
              <a:buChar char="•"/>
            </a:pPr>
            <a:r>
              <a:rPr lang="en-US" dirty="0"/>
              <a:t>Ask yourself… Everyone here has smartphones, laptops </a:t>
            </a:r>
            <a:r>
              <a:rPr lang="en-US" dirty="0" err="1"/>
              <a:t>etc</a:t>
            </a:r>
            <a:r>
              <a:rPr lang="en-US" dirty="0"/>
              <a:t> who develops them? Who provides services to them? Are they same? For </a:t>
            </a:r>
            <a:r>
              <a:rPr lang="en-US" dirty="0" err="1"/>
              <a:t>eg</a:t>
            </a:r>
            <a:r>
              <a:rPr lang="en-US" dirty="0"/>
              <a:t> say you are using a mobile developed by </a:t>
            </a:r>
            <a:r>
              <a:rPr lang="en-US" dirty="0" err="1"/>
              <a:t>Abc</a:t>
            </a:r>
            <a:r>
              <a:rPr lang="en-US" dirty="0"/>
              <a:t> Mobiles will you go to the developer for the service or to the service center?</a:t>
            </a:r>
          </a:p>
          <a:p>
            <a:pPr marL="457200" indent="-457200">
              <a:buFont typeface="Arial" panose="020B0604020202020204" pitchFamily="34" charset="0"/>
              <a:buChar char="•"/>
            </a:pPr>
            <a:r>
              <a:rPr lang="en-US" dirty="0"/>
              <a:t>You have bikes, cars, Tv’s and many more things which are developed by someone and is being serviced by someone. How they are able to do so? Design patterns is answer to all of this.</a:t>
            </a:r>
          </a:p>
          <a:p>
            <a:pPr marL="457200" indent="-457200">
              <a:buFont typeface="Arial" panose="020B0604020202020204" pitchFamily="34" charset="0"/>
              <a:buChar char="•"/>
            </a:pPr>
            <a:r>
              <a:rPr lang="en-US" dirty="0"/>
              <a:t>Same analogy goes to software developer as well who develops applications or improvises the application or service an application which is developed by other developer. </a:t>
            </a:r>
            <a:endParaRPr lang="en-IN" dirty="0"/>
          </a:p>
          <a:p>
            <a:endParaRPr lang="en-US" dirty="0"/>
          </a:p>
        </p:txBody>
      </p:sp>
    </p:spTree>
    <p:extLst>
      <p:ext uri="{BB962C8B-B14F-4D97-AF65-F5344CB8AC3E}">
        <p14:creationId xmlns="" xmlns:p14="http://schemas.microsoft.com/office/powerpoint/2010/main" val="3673349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0CD990-006E-4D6A-8CCD-7126C627CCA6}"/>
              </a:ext>
            </a:extLst>
          </p:cNvPr>
          <p:cNvSpPr>
            <a:spLocks noGrp="1"/>
          </p:cNvSpPr>
          <p:nvPr>
            <p:ph type="title"/>
          </p:nvPr>
        </p:nvSpPr>
        <p:spPr/>
        <p:txBody>
          <a:bodyPr/>
          <a:lstStyle/>
          <a:p>
            <a:r>
              <a:rPr lang="en-US" dirty="0"/>
              <a:t>Need of Design Patterns</a:t>
            </a:r>
          </a:p>
        </p:txBody>
      </p:sp>
      <p:sp>
        <p:nvSpPr>
          <p:cNvPr id="3" name="Content Placeholder 2">
            <a:extLst>
              <a:ext uri="{FF2B5EF4-FFF2-40B4-BE49-F238E27FC236}">
                <a16:creationId xmlns="" xmlns:a16="http://schemas.microsoft.com/office/drawing/2014/main" id="{24A5F512-DE22-4621-B312-F1EB4A92DF20}"/>
              </a:ext>
            </a:extLst>
          </p:cNvPr>
          <p:cNvSpPr>
            <a:spLocks noGrp="1"/>
          </p:cNvSpPr>
          <p:nvPr>
            <p:ph idx="1"/>
          </p:nvPr>
        </p:nvSpPr>
        <p:spPr/>
        <p:txBody>
          <a:bodyPr>
            <a:normAutofit fontScale="85000" lnSpcReduction="10000"/>
          </a:bodyPr>
          <a:lstStyle/>
          <a:p>
            <a:pPr marL="457200" indent="-457200">
              <a:buFont typeface="Arial" panose="020B0604020202020204" pitchFamily="34" charset="0"/>
              <a:buChar char="•"/>
            </a:pPr>
            <a:r>
              <a:rPr lang="en-US" dirty="0"/>
              <a:t>So as a Developer applying patterns which are industries best practices helps anyone to understand the way we have written the code and can improvise or update or debug and do many more things.</a:t>
            </a:r>
          </a:p>
          <a:p>
            <a:pPr marL="457200" indent="-457200">
              <a:buFont typeface="Arial" panose="020B0604020202020204" pitchFamily="34" charset="0"/>
              <a:buChar char="•"/>
            </a:pPr>
            <a:r>
              <a:rPr lang="en-US" dirty="0"/>
              <a:t>Bad design leads to bad application which lacks quality and upgrades.</a:t>
            </a:r>
          </a:p>
          <a:p>
            <a:pPr marL="457200" indent="-457200">
              <a:buFont typeface="Arial" panose="020B0604020202020204" pitchFamily="34" charset="0"/>
              <a:buChar char="•"/>
            </a:pPr>
            <a:r>
              <a:rPr lang="en-IN" dirty="0"/>
              <a:t>“How about you guys give me an example of a bad and a good design in your day-to-day life” </a:t>
            </a:r>
            <a:r>
              <a:rPr lang="en-IN" dirty="0">
                <a:sym typeface="Wingdings" panose="05000000000000000000" pitchFamily="2" charset="2"/>
              </a:rPr>
              <a:t></a:t>
            </a:r>
            <a:endParaRPr lang="en-IN" dirty="0"/>
          </a:p>
          <a:p>
            <a:pPr marL="457200" indent="-457200">
              <a:buFont typeface="Arial" panose="020B0604020202020204" pitchFamily="34" charset="0"/>
              <a:buChar char="•"/>
            </a:pPr>
            <a:r>
              <a:rPr lang="en-US" dirty="0"/>
              <a:t>So how you guys facing difficulty in your day-to-day life due to bad design similar issues we face when we develop apps, imagine all Classes of java in same package, imagine bad method names and variable names and lots of repetition of lines of code across.</a:t>
            </a:r>
          </a:p>
          <a:p>
            <a:pPr marL="457200" indent="-457200">
              <a:buFont typeface="Arial" panose="020B0604020202020204" pitchFamily="34" charset="0"/>
              <a:buChar char="•"/>
            </a:pPr>
            <a:r>
              <a:rPr lang="en-US" dirty="0"/>
              <a:t>“How about you guys say some bad designs in the code now”?  </a:t>
            </a:r>
            <a:r>
              <a:rPr lang="en-US" dirty="0">
                <a:sym typeface="Wingdings" panose="05000000000000000000" pitchFamily="2" charset="2"/>
              </a:rPr>
              <a:t>  and also best way according to you should be the best design.</a:t>
            </a:r>
          </a:p>
          <a:p>
            <a:endParaRPr lang="en-US" dirty="0"/>
          </a:p>
        </p:txBody>
      </p:sp>
    </p:spTree>
    <p:extLst>
      <p:ext uri="{BB962C8B-B14F-4D97-AF65-F5344CB8AC3E}">
        <p14:creationId xmlns="" xmlns:p14="http://schemas.microsoft.com/office/powerpoint/2010/main" val="354231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B72E94-A634-40B5-A42F-4A06CF1FC4A7}"/>
              </a:ext>
            </a:extLst>
          </p:cNvPr>
          <p:cNvSpPr>
            <a:spLocks noGrp="1"/>
          </p:cNvSpPr>
          <p:nvPr>
            <p:ph type="title"/>
          </p:nvPr>
        </p:nvSpPr>
        <p:spPr/>
        <p:txBody>
          <a:bodyPr/>
          <a:lstStyle/>
          <a:p>
            <a:r>
              <a:rPr lang="en-US" dirty="0"/>
              <a:t>Need of Design Patterns</a:t>
            </a:r>
          </a:p>
        </p:txBody>
      </p:sp>
      <p:sp>
        <p:nvSpPr>
          <p:cNvPr id="3" name="Content Placeholder 2">
            <a:extLst>
              <a:ext uri="{FF2B5EF4-FFF2-40B4-BE49-F238E27FC236}">
                <a16:creationId xmlns="" xmlns:a16="http://schemas.microsoft.com/office/drawing/2014/main" id="{F302DA97-08EA-4970-B3EE-9B506642F1BB}"/>
              </a:ext>
            </a:extLst>
          </p:cNvPr>
          <p:cNvSpPr>
            <a:spLocks noGrp="1"/>
          </p:cNvSpPr>
          <p:nvPr>
            <p:ph idx="1"/>
          </p:nvPr>
        </p:nvSpPr>
        <p:spPr/>
        <p:txBody>
          <a:bodyPr>
            <a:normAutofit fontScale="92500" lnSpcReduction="20000"/>
          </a:bodyPr>
          <a:lstStyle/>
          <a:p>
            <a:pPr marL="457200" indent="-457200">
              <a:buFont typeface="Arial" panose="020B0604020202020204" pitchFamily="34" charset="0"/>
              <a:buChar char="•"/>
            </a:pPr>
            <a:r>
              <a:rPr lang="en-US" dirty="0"/>
              <a:t>So design patterns are like templates or blueprints to develop any application, lots of industry experts have suggested the ways based on their experience to write the better reusable code by applying design patterns. Again an example of an architect(civil engineer) who builds your building by showing all the possible blueprints(pattern) where after few years if you wish to customize your building, you can easily.</a:t>
            </a:r>
          </a:p>
          <a:p>
            <a:pPr marL="457200" indent="-457200">
              <a:buFont typeface="Arial" panose="020B0604020202020204" pitchFamily="34" charset="0"/>
              <a:buChar char="•"/>
            </a:pPr>
            <a:r>
              <a:rPr lang="en-US" dirty="0"/>
              <a:t>Do remember that the pattern doesn’t mean its lines of codes its an ideology to solve a particular problem in a particular style.</a:t>
            </a:r>
          </a:p>
          <a:p>
            <a:pPr marL="457200" indent="-457200">
              <a:buFont typeface="Arial" panose="020B0604020202020204" pitchFamily="34" charset="0"/>
              <a:buChar char="•"/>
            </a:pPr>
            <a:r>
              <a:rPr lang="en-US" dirty="0"/>
              <a:t>We often get confused with Pattern and Algorithm are same, but they are not same. </a:t>
            </a:r>
          </a:p>
          <a:p>
            <a:pPr marL="457200" indent="-457200">
              <a:buFont typeface="Arial" panose="020B0604020202020204" pitchFamily="34" charset="0"/>
              <a:buChar char="•"/>
            </a:pPr>
            <a:r>
              <a:rPr lang="en-IN" dirty="0"/>
              <a:t>Understanding the pattern , the way to be developed a better application is important for the quality of the code as well.</a:t>
            </a:r>
          </a:p>
          <a:p>
            <a:endParaRPr lang="en-US" dirty="0"/>
          </a:p>
        </p:txBody>
      </p:sp>
    </p:spTree>
    <p:extLst>
      <p:ext uri="{BB962C8B-B14F-4D97-AF65-F5344CB8AC3E}">
        <p14:creationId xmlns="" xmlns:p14="http://schemas.microsoft.com/office/powerpoint/2010/main" val="2513277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1D3DA6-BB46-4F21-AF26-6146BF30ACCA}"/>
              </a:ext>
            </a:extLst>
          </p:cNvPr>
          <p:cNvSpPr>
            <a:spLocks noGrp="1"/>
          </p:cNvSpPr>
          <p:nvPr>
            <p:ph type="title"/>
          </p:nvPr>
        </p:nvSpPr>
        <p:spPr/>
        <p:txBody>
          <a:bodyPr/>
          <a:lstStyle/>
          <a:p>
            <a:r>
              <a:rPr lang="en-US" dirty="0"/>
              <a:t>Gang of Four(</a:t>
            </a:r>
            <a:r>
              <a:rPr lang="en-IN" dirty="0"/>
              <a:t>GOF)</a:t>
            </a:r>
            <a:endParaRPr lang="en-US" dirty="0"/>
          </a:p>
        </p:txBody>
      </p:sp>
      <p:pic>
        <p:nvPicPr>
          <p:cNvPr id="4" name="Picture 2">
            <a:extLst>
              <a:ext uri="{FF2B5EF4-FFF2-40B4-BE49-F238E27FC236}">
                <a16:creationId xmlns="" xmlns:a16="http://schemas.microsoft.com/office/drawing/2014/main" id="{F0B5ED30-5984-45FB-A386-224E333BC0A7}"/>
              </a:ext>
            </a:extLst>
          </p:cNvPr>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tretch>
            <a:fillRect/>
          </a:stretch>
        </p:blipFill>
        <p:spPr bwMode="auto">
          <a:xfrm>
            <a:off x="2041713" y="1899777"/>
            <a:ext cx="6586472" cy="3704891"/>
          </a:xfrm>
          <a:prstGeom prst="rect">
            <a:avLst/>
          </a:prstGeom>
          <a:solidFill>
            <a:srgbClr val="FFFFFF"/>
          </a:solidFill>
        </p:spPr>
      </p:pic>
      <p:sp>
        <p:nvSpPr>
          <p:cNvPr id="6" name="TextBox 5">
            <a:extLst>
              <a:ext uri="{FF2B5EF4-FFF2-40B4-BE49-F238E27FC236}">
                <a16:creationId xmlns="" xmlns:a16="http://schemas.microsoft.com/office/drawing/2014/main" id="{B33A6D11-8318-4A82-8FB7-8E455B77C04B}"/>
              </a:ext>
            </a:extLst>
          </p:cNvPr>
          <p:cNvSpPr txBox="1"/>
          <p:nvPr/>
        </p:nvSpPr>
        <p:spPr>
          <a:xfrm>
            <a:off x="85969" y="5541107"/>
            <a:ext cx="12020062" cy="646331"/>
          </a:xfrm>
          <a:prstGeom prst="rect">
            <a:avLst/>
          </a:prstGeom>
          <a:noFill/>
        </p:spPr>
        <p:txBody>
          <a:bodyPr wrap="square">
            <a:spAutoFit/>
          </a:bodyPr>
          <a:lstStyle/>
          <a:p>
            <a:pPr indent="0"/>
            <a:r>
              <a:rPr lang="en-US" dirty="0"/>
              <a:t>The 4 authors of the famous book “</a:t>
            </a:r>
            <a:r>
              <a:rPr lang="en-US" b="1" i="1" dirty="0"/>
              <a:t>Design Patterns: Elements of Reusable Object-Oriented Software”</a:t>
            </a:r>
            <a:r>
              <a:rPr lang="en-US" dirty="0"/>
              <a:t> which is often referred as Gang of Four(GOF)</a:t>
            </a:r>
            <a:r>
              <a:rPr lang="en-US" b="1" i="1" dirty="0"/>
              <a:t>  </a:t>
            </a:r>
            <a:r>
              <a:rPr lang="en-US" dirty="0"/>
              <a:t>has 23 design patterns which are divided into 3 categories</a:t>
            </a:r>
          </a:p>
        </p:txBody>
      </p:sp>
    </p:spTree>
    <p:extLst>
      <p:ext uri="{BB962C8B-B14F-4D97-AF65-F5344CB8AC3E}">
        <p14:creationId xmlns="" xmlns:p14="http://schemas.microsoft.com/office/powerpoint/2010/main" val="2507211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1D3DA6-BB46-4F21-AF26-6146BF30ACCA}"/>
              </a:ext>
            </a:extLst>
          </p:cNvPr>
          <p:cNvSpPr>
            <a:spLocks noGrp="1"/>
          </p:cNvSpPr>
          <p:nvPr>
            <p:ph type="title"/>
          </p:nvPr>
        </p:nvSpPr>
        <p:spPr/>
        <p:txBody>
          <a:bodyPr/>
          <a:lstStyle/>
          <a:p>
            <a:r>
              <a:rPr lang="en-US" dirty="0"/>
              <a:t>Gang of Four(</a:t>
            </a:r>
            <a:r>
              <a:rPr lang="en-IN" dirty="0"/>
              <a:t>GOF)</a:t>
            </a:r>
            <a:endParaRPr lang="en-US" dirty="0"/>
          </a:p>
        </p:txBody>
      </p:sp>
      <p:pic>
        <p:nvPicPr>
          <p:cNvPr id="7" name="Picture 2">
            <a:extLst>
              <a:ext uri="{FF2B5EF4-FFF2-40B4-BE49-F238E27FC236}">
                <a16:creationId xmlns="" xmlns:a16="http://schemas.microsoft.com/office/drawing/2014/main" id="{9F038D33-264D-477C-B7D2-33FD26A45C70}"/>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tretch>
            <a:fillRect/>
          </a:stretch>
        </p:blipFill>
        <p:spPr bwMode="auto">
          <a:xfrm>
            <a:off x="2624015" y="1977292"/>
            <a:ext cx="6943970" cy="3905983"/>
          </a:xfrm>
          <a:prstGeom prst="rect">
            <a:avLst/>
          </a:prstGeom>
          <a:solidFill>
            <a:srgbClr val="FFFFFF"/>
          </a:solidFill>
        </p:spPr>
      </p:pic>
    </p:spTree>
    <p:extLst>
      <p:ext uri="{BB962C8B-B14F-4D97-AF65-F5344CB8AC3E}">
        <p14:creationId xmlns="" xmlns:p14="http://schemas.microsoft.com/office/powerpoint/2010/main" val="1553204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7F46BD7-4F4A-441A-8979-6FFF662A3DCC}"/>
              </a:ext>
            </a:extLst>
          </p:cNvPr>
          <p:cNvSpPr>
            <a:spLocks noGrp="1"/>
          </p:cNvSpPr>
          <p:nvPr>
            <p:ph type="title"/>
          </p:nvPr>
        </p:nvSpPr>
        <p:spPr/>
        <p:txBody>
          <a:bodyPr wrap="square" anchor="ctr">
            <a:normAutofit/>
          </a:bodyPr>
          <a:lstStyle/>
          <a:p>
            <a:pPr>
              <a:lnSpc>
                <a:spcPct val="90000"/>
              </a:lnSpc>
            </a:pPr>
            <a:r>
              <a:rPr lang="en-US" sz="4800" dirty="0"/>
              <a:t>Creational Patterns</a:t>
            </a:r>
            <a:endParaRPr lang="en-IN" sz="4800" dirty="0"/>
          </a:p>
        </p:txBody>
      </p:sp>
      <p:sp>
        <p:nvSpPr>
          <p:cNvPr id="3" name="Content Placeholder 2">
            <a:extLst>
              <a:ext uri="{FF2B5EF4-FFF2-40B4-BE49-F238E27FC236}">
                <a16:creationId xmlns="" xmlns:a16="http://schemas.microsoft.com/office/drawing/2014/main" id="{32186A00-4F7C-47D4-B0CD-73D3DBD65FDD}"/>
              </a:ext>
            </a:extLst>
          </p:cNvPr>
          <p:cNvSpPr>
            <a:spLocks noGrp="1"/>
          </p:cNvSpPr>
          <p:nvPr>
            <p:ph idx="1"/>
          </p:nvPr>
        </p:nvSpPr>
        <p:spPr/>
        <p:txBody>
          <a:bodyPr>
            <a:normAutofit fontScale="92500" lnSpcReduction="10000"/>
          </a:bodyPr>
          <a:lstStyle/>
          <a:p>
            <a:pPr marL="457200" indent="-457200">
              <a:buFont typeface="Arial" panose="020B0604020202020204" pitchFamily="34" charset="0"/>
              <a:buChar char="•"/>
            </a:pPr>
            <a:r>
              <a:rPr lang="en-US" dirty="0"/>
              <a:t>This category of design pattern comes in when in an application we are trying to create the objects. This pattern answers on the ways you can instantiate your objects in the application as per your need.</a:t>
            </a:r>
          </a:p>
          <a:p>
            <a:pPr marL="457200" indent="-457200">
              <a:buFont typeface="Arial" panose="020B0604020202020204" pitchFamily="34" charset="0"/>
              <a:buChar char="•"/>
            </a:pPr>
            <a:r>
              <a:rPr lang="en-US" dirty="0"/>
              <a:t> </a:t>
            </a:r>
            <a:r>
              <a:rPr lang="en-IN" dirty="0"/>
              <a:t>Below is the list of Creational Patterns……</a:t>
            </a:r>
            <a:r>
              <a:rPr lang="en-US" dirty="0"/>
              <a:t/>
            </a:r>
            <a:br>
              <a:rPr lang="en-US" dirty="0"/>
            </a:br>
            <a:r>
              <a:rPr lang="en-US" dirty="0"/>
              <a:t>  a) Singleton Pattern</a:t>
            </a:r>
            <a:r>
              <a:rPr lang="en-IN" dirty="0"/>
              <a:t/>
            </a:r>
            <a:br>
              <a:rPr lang="en-IN" dirty="0"/>
            </a:br>
            <a:r>
              <a:rPr lang="en-IN" dirty="0"/>
              <a:t>  b) Prototype Pattern</a:t>
            </a:r>
            <a:r>
              <a:rPr lang="en-US" dirty="0"/>
              <a:t/>
            </a:r>
            <a:br>
              <a:rPr lang="en-US" dirty="0"/>
            </a:br>
            <a:r>
              <a:rPr lang="en-US" dirty="0"/>
              <a:t>  c) Factory Pattern</a:t>
            </a:r>
            <a:r>
              <a:rPr lang="en-IN" dirty="0"/>
              <a:t/>
            </a:r>
            <a:br>
              <a:rPr lang="en-IN" dirty="0"/>
            </a:br>
            <a:r>
              <a:rPr lang="en-IN" dirty="0"/>
              <a:t>  d) Abstract Factory Pattern</a:t>
            </a:r>
            <a:r>
              <a:rPr lang="en-US" dirty="0"/>
              <a:t/>
            </a:r>
            <a:br>
              <a:rPr lang="en-US" dirty="0"/>
            </a:br>
            <a:r>
              <a:rPr lang="en-US" dirty="0"/>
              <a:t>  e) Builder Pattern</a:t>
            </a:r>
            <a:br>
              <a:rPr lang="en-US" dirty="0"/>
            </a:br>
            <a:endParaRPr lang="en-IN" dirty="0"/>
          </a:p>
          <a:p>
            <a:endParaRPr lang="en-US" dirty="0"/>
          </a:p>
        </p:txBody>
      </p:sp>
    </p:spTree>
    <p:extLst>
      <p:ext uri="{BB962C8B-B14F-4D97-AF65-F5344CB8AC3E}">
        <p14:creationId xmlns="" xmlns:p14="http://schemas.microsoft.com/office/powerpoint/2010/main" val="3943491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E90528-1A4D-45C5-ACBD-C5DECFAD66A6}"/>
              </a:ext>
            </a:extLst>
          </p:cNvPr>
          <p:cNvSpPr>
            <a:spLocks noGrp="1"/>
          </p:cNvSpPr>
          <p:nvPr>
            <p:ph type="title"/>
          </p:nvPr>
        </p:nvSpPr>
        <p:spPr/>
        <p:txBody>
          <a:bodyPr/>
          <a:lstStyle/>
          <a:p>
            <a:r>
              <a:rPr lang="en-US" dirty="0"/>
              <a:t>Creational Patterns</a:t>
            </a:r>
          </a:p>
        </p:txBody>
      </p:sp>
      <p:pic>
        <p:nvPicPr>
          <p:cNvPr id="5" name="Content Placeholder 4">
            <a:extLst>
              <a:ext uri="{FF2B5EF4-FFF2-40B4-BE49-F238E27FC236}">
                <a16:creationId xmlns="" xmlns:a16="http://schemas.microsoft.com/office/drawing/2014/main" id="{088EE5B7-2429-42D8-AA23-6E5B765A0024}"/>
              </a:ext>
            </a:extLst>
          </p:cNvPr>
          <p:cNvPicPr>
            <a:picLocks noGrp="1" noChangeAspect="1"/>
          </p:cNvPicPr>
          <p:nvPr>
            <p:ph idx="1"/>
          </p:nvPr>
        </p:nvPicPr>
        <p:blipFill>
          <a:blip r:embed="rId2" cstate="print"/>
          <a:stretch>
            <a:fillRect/>
          </a:stretch>
        </p:blipFill>
        <p:spPr>
          <a:xfrm>
            <a:off x="2837212" y="2016125"/>
            <a:ext cx="6831900" cy="3449638"/>
          </a:xfrm>
          <a:prstGeom prst="rect">
            <a:avLst/>
          </a:prstGeom>
        </p:spPr>
      </p:pic>
    </p:spTree>
    <p:extLst>
      <p:ext uri="{BB962C8B-B14F-4D97-AF65-F5344CB8AC3E}">
        <p14:creationId xmlns="" xmlns:p14="http://schemas.microsoft.com/office/powerpoint/2010/main" val="279986312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235</TotalTime>
  <Words>935</Words>
  <Application>Microsoft Office PowerPoint</Application>
  <PresentationFormat>Custom</PresentationFormat>
  <Paragraphs>88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Gallery</vt:lpstr>
      <vt:lpstr>Design Patterns and Clean Coding</vt:lpstr>
      <vt:lpstr>Topics </vt:lpstr>
      <vt:lpstr>Need of Design Patterns</vt:lpstr>
      <vt:lpstr>Need of Design Patterns</vt:lpstr>
      <vt:lpstr>Need of Design Patterns</vt:lpstr>
      <vt:lpstr>Gang of Four(GOF)</vt:lpstr>
      <vt:lpstr>Gang of Four(GOF)</vt:lpstr>
      <vt:lpstr>Creational Patterns</vt:lpstr>
      <vt:lpstr>Creational Patterns</vt:lpstr>
      <vt:lpstr>Singleton Pattern Usage With Demo</vt:lpstr>
      <vt:lpstr>Factory Pattern Usage With Demo</vt:lpstr>
      <vt:lpstr>Structural Patterns</vt:lpstr>
      <vt:lpstr>Structural Pattern</vt:lpstr>
      <vt:lpstr>Demo on Adapter Pattern </vt:lpstr>
      <vt:lpstr>Demo on Bridge Pattern </vt:lpstr>
      <vt:lpstr>Behavioral Patterns</vt:lpstr>
      <vt:lpstr>Behavioral Pattern</vt:lpstr>
      <vt:lpstr>Behavioral Pattern</vt:lpstr>
      <vt:lpstr>Demo on Observer Pattern</vt:lpstr>
      <vt:lpstr>Demo on Strategy Pattern</vt:lpstr>
      <vt:lpstr>Clean Coding or Best Industry Practices </vt:lpstr>
      <vt:lpstr>Best Industry Practices Demo On Below Pointers</vt:lpstr>
      <vt:lpstr>How would you fix this?</vt:lpstr>
      <vt:lpstr>How would you fix this?</vt:lpstr>
      <vt:lpstr>How would you fix this?</vt:lpstr>
      <vt:lpstr>How will you build this? </vt:lpstr>
      <vt:lpstr>How will you solution this? </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 and Clean Coding</dc:title>
  <dc:creator>Prabhat Chandra</dc:creator>
  <cp:lastModifiedBy>admi</cp:lastModifiedBy>
  <cp:revision>28</cp:revision>
  <dcterms:created xsi:type="dcterms:W3CDTF">2020-09-30T02:07:10Z</dcterms:created>
  <dcterms:modified xsi:type="dcterms:W3CDTF">2021-06-10T05:38:43Z</dcterms:modified>
</cp:coreProperties>
</file>