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5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7141" autoAdjust="0"/>
  </p:normalViewPr>
  <p:slideViewPr>
    <p:cSldViewPr snapToGrid="0">
      <p:cViewPr varScale="1">
        <p:scale>
          <a:sx n="75" d="100"/>
          <a:sy n="75" d="100"/>
        </p:scale>
        <p:origin x="1142" y="5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89430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2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48202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5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5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5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1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7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2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97627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2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4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4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358460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08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43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3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67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6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4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229134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50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28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7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1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8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6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1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2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7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9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Customer(1, 'Stefan Walker', 1);</a:t>
            </a:r>
          </a:p>
          <a:p>
            <a:r>
              <a:rPr lang="en-US" dirty="0"/>
              <a:t>Customer(2, '</a:t>
            </a:r>
            <a:r>
              <a:rPr lang="en-US" dirty="0" err="1"/>
              <a:t>Daija</a:t>
            </a:r>
            <a:r>
              <a:rPr lang="en-US" dirty="0"/>
              <a:t> Von', 1);</a:t>
            </a:r>
          </a:p>
          <a:p>
            <a:r>
              <a:rPr lang="en-US" dirty="0"/>
              <a:t>Customer(3, '</a:t>
            </a:r>
            <a:r>
              <a:rPr lang="en-US" dirty="0" err="1"/>
              <a:t>Ariane</a:t>
            </a:r>
            <a:r>
              <a:rPr lang="en-US" dirty="0"/>
              <a:t> Rodriguez', 1);</a:t>
            </a:r>
          </a:p>
          <a:p>
            <a:r>
              <a:rPr lang="en-US" dirty="0"/>
              <a:t>Customer(4, 'Marques </a:t>
            </a:r>
            <a:r>
              <a:rPr lang="en-US" dirty="0" err="1"/>
              <a:t>Nikolaus</a:t>
            </a:r>
            <a:r>
              <a:rPr lang="en-US" dirty="0"/>
              <a:t>', 2);</a:t>
            </a:r>
          </a:p>
          <a:p>
            <a:r>
              <a:rPr lang="en-US" dirty="0"/>
              <a:t>Customer(5, 'Rachelle </a:t>
            </a:r>
            <a:r>
              <a:rPr lang="en-US" dirty="0" err="1"/>
              <a:t>Greenfelder</a:t>
            </a:r>
            <a:r>
              <a:rPr lang="en-US" dirty="0"/>
              <a:t>', 0);</a:t>
            </a:r>
          </a:p>
          <a:p>
            <a:r>
              <a:rPr lang="en-US" dirty="0"/>
              <a:t>Customer(6, 'Larissa White', 2);</a:t>
            </a:r>
          </a:p>
          <a:p>
            <a:r>
              <a:rPr lang="en-US" dirty="0"/>
              <a:t>Customer(7, '</a:t>
            </a:r>
            <a:r>
              <a:rPr lang="en-US" dirty="0" err="1"/>
              <a:t>Fae</a:t>
            </a:r>
            <a:r>
              <a:rPr lang="en-US" dirty="0"/>
              <a:t> </a:t>
            </a:r>
            <a:r>
              <a:rPr lang="en-US" dirty="0" err="1"/>
              <a:t>Heidenreich</a:t>
            </a:r>
            <a:r>
              <a:rPr lang="en-US" dirty="0"/>
              <a:t>', 1);</a:t>
            </a:r>
          </a:p>
          <a:p>
            <a:r>
              <a:rPr lang="en-US" dirty="0"/>
              <a:t>Customer(8, 'Dino Will', 2);</a:t>
            </a:r>
          </a:p>
          <a:p>
            <a:r>
              <a:rPr lang="en-US" dirty="0"/>
              <a:t>Customer(9, '</a:t>
            </a:r>
            <a:r>
              <a:rPr lang="en-US" dirty="0" err="1"/>
              <a:t>Eloy</a:t>
            </a:r>
            <a:r>
              <a:rPr lang="en-US" dirty="0"/>
              <a:t> </a:t>
            </a:r>
            <a:r>
              <a:rPr lang="en-US" dirty="0" err="1"/>
              <a:t>Stroman</a:t>
            </a:r>
            <a:r>
              <a:rPr lang="en-US" dirty="0"/>
              <a:t>', 1);</a:t>
            </a:r>
          </a:p>
          <a:p>
            <a:r>
              <a:rPr lang="en-US" dirty="0"/>
              <a:t>Customer(10, '</a:t>
            </a:r>
            <a:r>
              <a:rPr lang="en-US" dirty="0" err="1"/>
              <a:t>Brisa</a:t>
            </a:r>
            <a:r>
              <a:rPr lang="en-US" dirty="0"/>
              <a:t> </a:t>
            </a:r>
            <a:r>
              <a:rPr lang="en-US" dirty="0" err="1"/>
              <a:t>O''Connell</a:t>
            </a:r>
            <a:r>
              <a:rPr lang="en-US" dirty="0"/>
              <a:t>', 1);</a:t>
            </a:r>
          </a:p>
          <a:p>
            <a:r>
              <a:rPr lang="en-US" dirty="0"/>
              <a:t>Product(1, '</a:t>
            </a:r>
            <a:r>
              <a:rPr lang="en-US" dirty="0" err="1"/>
              <a:t>omnis</a:t>
            </a:r>
            <a:r>
              <a:rPr lang="en-US" dirty="0"/>
              <a:t> quod </a:t>
            </a:r>
            <a:r>
              <a:rPr lang="en-US" dirty="0" err="1"/>
              <a:t>consequatur</a:t>
            </a:r>
            <a:r>
              <a:rPr lang="en-US" dirty="0"/>
              <a:t>', 'Games', 184.83);</a:t>
            </a:r>
          </a:p>
          <a:p>
            <a:r>
              <a:rPr lang="en-US" dirty="0"/>
              <a:t>Product(2, '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', 'Toys', 12.66);</a:t>
            </a:r>
          </a:p>
          <a:p>
            <a:r>
              <a:rPr lang="en-US" dirty="0"/>
              <a:t>Product(3, 'non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', 'Grocery', 498.02);</a:t>
            </a:r>
          </a:p>
          <a:p>
            <a:r>
              <a:rPr lang="en-US" dirty="0"/>
              <a:t>Product(4, '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aspernatur</a:t>
            </a:r>
            <a:r>
              <a:rPr lang="en-US" dirty="0"/>
              <a:t>', 'Toys', 536.80);</a:t>
            </a:r>
          </a:p>
          <a:p>
            <a:r>
              <a:rPr lang="en-US" dirty="0"/>
              <a:t>Product(5, '</a:t>
            </a:r>
            <a:r>
              <a:rPr lang="en-US" dirty="0" err="1"/>
              <a:t>animi</a:t>
            </a:r>
            <a:r>
              <a:rPr lang="en-US" dirty="0"/>
              <a:t> cum </a:t>
            </a:r>
            <a:r>
              <a:rPr lang="en-US" dirty="0" err="1"/>
              <a:t>rem</a:t>
            </a:r>
            <a:r>
              <a:rPr lang="en-US" dirty="0"/>
              <a:t>', 'Games', 458.20);</a:t>
            </a:r>
          </a:p>
          <a:p>
            <a:r>
              <a:rPr lang="en-US" dirty="0"/>
              <a:t>Product(6, '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'Toys', 146.52);</a:t>
            </a:r>
          </a:p>
          <a:p>
            <a:r>
              <a:rPr lang="en-US" dirty="0"/>
              <a:t>Product(7, '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qui', 'Books', 656.42);</a:t>
            </a:r>
          </a:p>
          <a:p>
            <a:r>
              <a:rPr lang="en-US" dirty="0"/>
              <a:t>Product(8, '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et', 'Baby', 41.46);</a:t>
            </a:r>
          </a:p>
          <a:p>
            <a:r>
              <a:rPr lang="en-US" dirty="0"/>
              <a:t>Product(9, '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', 'Books', 697.57);</a:t>
            </a:r>
          </a:p>
          <a:p>
            <a:r>
              <a:rPr lang="en-US" dirty="0"/>
              <a:t>Product(10, '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', 'Baby', 366.90);</a:t>
            </a:r>
          </a:p>
          <a:p>
            <a:r>
              <a:rPr lang="en-US" dirty="0"/>
              <a:t>Product(11, '</a:t>
            </a:r>
            <a:r>
              <a:rPr lang="en-US" dirty="0" err="1"/>
              <a:t>laudantium</a:t>
            </a:r>
            <a:r>
              <a:rPr lang="en-US" dirty="0"/>
              <a:t> sit </a:t>
            </a:r>
            <a:r>
              <a:rPr lang="en-US" dirty="0" err="1"/>
              <a:t>nihil</a:t>
            </a:r>
            <a:r>
              <a:rPr lang="en-US" dirty="0"/>
              <a:t>', 'Toys', 95.50);</a:t>
            </a:r>
          </a:p>
          <a:p>
            <a:r>
              <a:rPr lang="en-US" dirty="0"/>
              <a:t>Product(12, '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perferendis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', 'Grocery', 302.19);</a:t>
            </a:r>
          </a:p>
          <a:p>
            <a:r>
              <a:rPr lang="en-US" dirty="0"/>
              <a:t>Product(13, '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', 'Toys', 295.37);</a:t>
            </a:r>
          </a:p>
          <a:p>
            <a:r>
              <a:rPr lang="en-US" dirty="0"/>
              <a:t>Product(14, 'quos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', 'Grocery', 534.64);</a:t>
            </a:r>
          </a:p>
          <a:p>
            <a:r>
              <a:rPr lang="en-US" dirty="0"/>
              <a:t>Product(15, 'qui </a:t>
            </a:r>
            <a:r>
              <a:rPr lang="en-US" dirty="0" err="1"/>
              <a:t>illo</a:t>
            </a:r>
            <a:r>
              <a:rPr lang="en-US" dirty="0"/>
              <a:t> error', 'Baby', 623.58);</a:t>
            </a:r>
          </a:p>
          <a:p>
            <a:r>
              <a:rPr lang="en-US" dirty="0"/>
              <a:t>Product(16, '</a:t>
            </a:r>
            <a:r>
              <a:rPr lang="en-US" dirty="0" err="1"/>
              <a:t>aut</a:t>
            </a:r>
            <a:r>
              <a:rPr lang="en-US" dirty="0"/>
              <a:t> ex </a:t>
            </a:r>
            <a:r>
              <a:rPr lang="en-US" dirty="0" err="1"/>
              <a:t>ducimus</a:t>
            </a:r>
            <a:r>
              <a:rPr lang="en-US" dirty="0"/>
              <a:t>', 'Books', 551.39);</a:t>
            </a:r>
          </a:p>
          <a:p>
            <a:r>
              <a:rPr lang="en-US" dirty="0"/>
              <a:t>Product(17, '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repellendus</a:t>
            </a:r>
            <a:r>
              <a:rPr lang="en-US" dirty="0"/>
              <a:t> minus', 'Books', 240.58);</a:t>
            </a:r>
          </a:p>
          <a:p>
            <a:r>
              <a:rPr lang="en-US" dirty="0"/>
              <a:t>Product(18, '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accusamus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', 'Baby', 881.38);</a:t>
            </a:r>
          </a:p>
          <a:p>
            <a:r>
              <a:rPr lang="en-US" dirty="0"/>
              <a:t>Product(19, '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', 'Games', 988.49);</a:t>
            </a:r>
          </a:p>
          <a:p>
            <a:r>
              <a:rPr lang="en-US" dirty="0"/>
              <a:t>Product(20, '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', 'Baby', 177.61);</a:t>
            </a:r>
          </a:p>
          <a:p>
            <a:r>
              <a:rPr lang="en-US" dirty="0"/>
              <a:t>Product(21, '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', 'Toys', 95.46);</a:t>
            </a:r>
          </a:p>
          <a:p>
            <a:r>
              <a:rPr lang="en-US" dirty="0"/>
              <a:t>Product(22, '</a:t>
            </a:r>
            <a:r>
              <a:rPr lang="en-US" dirty="0" err="1"/>
              <a:t>itaque</a:t>
            </a:r>
            <a:r>
              <a:rPr lang="en-US" dirty="0"/>
              <a:t> ea qui', 'Baby', 677.78);</a:t>
            </a:r>
          </a:p>
          <a:p>
            <a:r>
              <a:rPr lang="en-US" dirty="0"/>
              <a:t>Product(23, 'non et </a:t>
            </a:r>
            <a:r>
              <a:rPr lang="en-US" dirty="0" err="1"/>
              <a:t>nulla</a:t>
            </a:r>
            <a:r>
              <a:rPr lang="en-US" dirty="0"/>
              <a:t>', 'Grocery', 70.49);</a:t>
            </a:r>
          </a:p>
          <a:p>
            <a:r>
              <a:rPr lang="en-US" dirty="0"/>
              <a:t>Product(24, '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 et', 'Books', 893.44);</a:t>
            </a:r>
          </a:p>
          <a:p>
            <a:r>
              <a:rPr lang="en-US" dirty="0"/>
              <a:t>Product(25, '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', 'Grocery', 366.13);</a:t>
            </a:r>
          </a:p>
          <a:p>
            <a:r>
              <a:rPr lang="en-US" dirty="0"/>
              <a:t>Product(26, '</a:t>
            </a:r>
            <a:r>
              <a:rPr lang="en-US" dirty="0" err="1"/>
              <a:t>reiciendis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', 'Toys', 359.27);</a:t>
            </a:r>
          </a:p>
          <a:p>
            <a:r>
              <a:rPr lang="en-US" dirty="0"/>
              <a:t>Product(27, '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sit', 'Toys', 786.99);</a:t>
            </a:r>
          </a:p>
          <a:p>
            <a:r>
              <a:rPr lang="en-US" dirty="0"/>
              <a:t>Product(28, '</a:t>
            </a:r>
            <a:r>
              <a:rPr lang="en-US" dirty="0" err="1"/>
              <a:t>ut</a:t>
            </a:r>
            <a:r>
              <a:rPr lang="en-US" dirty="0"/>
              <a:t> hic tempore', 'Toys', 316.09);</a:t>
            </a:r>
          </a:p>
          <a:p>
            <a:r>
              <a:rPr lang="en-US" dirty="0"/>
              <a:t>Product(29, '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', 'Toys', 772.78);</a:t>
            </a:r>
          </a:p>
          <a:p>
            <a:r>
              <a:rPr lang="en-US" dirty="0"/>
              <a:t>Product(30, '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', 'Toys', 911.46);</a:t>
            </a:r>
          </a:p>
          <a:p>
            <a:r>
              <a:rPr lang="en-US" dirty="0"/>
              <a:t>order(1, '2021-02-28', '2021-03-08', 'NEW', 5);</a:t>
            </a:r>
          </a:p>
          <a:p>
            <a:r>
              <a:rPr lang="en-US" dirty="0"/>
              <a:t>order(2, '2021-02-28', '2021-03-05', 'NEW', 3);</a:t>
            </a:r>
          </a:p>
          <a:p>
            <a:r>
              <a:rPr lang="en-US" dirty="0"/>
              <a:t>order(3, '2021-04-10', '2021-04-18', 'DELIVERED', 5);</a:t>
            </a:r>
          </a:p>
          <a:p>
            <a:r>
              <a:rPr lang="en-US" dirty="0"/>
              <a:t>order(4, '2021-03-22', '2021-03-27', 'PENDING', 3);</a:t>
            </a:r>
          </a:p>
          <a:p>
            <a:r>
              <a:rPr lang="en-US" dirty="0"/>
              <a:t>order(5, '2021-03-04', '2021-03-12', 'NEW', 1);</a:t>
            </a:r>
          </a:p>
          <a:p>
            <a:r>
              <a:rPr lang="en-US" dirty="0"/>
              <a:t>order(6, '2021-03-30', '2021-04-07', 'DELIVERED', 9);</a:t>
            </a:r>
          </a:p>
          <a:p>
            <a:r>
              <a:rPr lang="en-US" dirty="0"/>
              <a:t>order(7, '2021-03-05', '2021-03-09', 'PENDING', 8);</a:t>
            </a:r>
          </a:p>
          <a:p>
            <a:r>
              <a:rPr lang="en-US" dirty="0"/>
              <a:t>order(8, '2021-03-27', '2021-04-05', 'NEW', 4);</a:t>
            </a:r>
          </a:p>
          <a:p>
            <a:r>
              <a:rPr lang="en-US" dirty="0"/>
              <a:t>order(9, '2021-04-14', '2021-04-18', 'NEW', 10);</a:t>
            </a:r>
          </a:p>
          <a:p>
            <a:r>
              <a:rPr lang="en-US" dirty="0"/>
              <a:t>order(10, '2021-03-10', '2021-03-19', 'NEW', 8);</a:t>
            </a:r>
          </a:p>
          <a:p>
            <a:r>
              <a:rPr lang="en-US" dirty="0"/>
              <a:t>order(11, '2021-04-01', '2021-04-04', 'DELIVERED', 1);</a:t>
            </a:r>
          </a:p>
          <a:p>
            <a:r>
              <a:rPr lang="en-US" dirty="0"/>
              <a:t>order(12, '2021-02-24', '2021-02-28', 'PENDING', 5);</a:t>
            </a:r>
          </a:p>
          <a:p>
            <a:r>
              <a:rPr lang="en-US" dirty="0"/>
              <a:t>order(13, '2021-03-15', '2021-03-21', 'NEW', 5);</a:t>
            </a:r>
          </a:p>
          <a:p>
            <a:r>
              <a:rPr lang="en-US" dirty="0"/>
              <a:t>order(14, '2021-03-30', '2021-04-07', 'PENDING', 4);</a:t>
            </a:r>
          </a:p>
          <a:p>
            <a:r>
              <a:rPr lang="en-US" dirty="0"/>
              <a:t>order(15, '2021-03-13', '2021-03-14', 'DELIVERED', 5);</a:t>
            </a:r>
          </a:p>
          <a:p>
            <a:r>
              <a:rPr lang="en-US" dirty="0"/>
              <a:t>order(16, '2021-03-13', '2021-03-21', 'NEW', 1);</a:t>
            </a:r>
          </a:p>
          <a:p>
            <a:r>
              <a:rPr lang="en-US" dirty="0"/>
              <a:t>order(17, '2021-03-31', '2021-03-31', 'DELIVERED', 6);</a:t>
            </a:r>
          </a:p>
          <a:p>
            <a:r>
              <a:rPr lang="en-US" dirty="0"/>
              <a:t>order(18, '2021-03-25', '2021-03-31', 'PENDING', 9);</a:t>
            </a:r>
          </a:p>
          <a:p>
            <a:r>
              <a:rPr lang="en-US" dirty="0"/>
              <a:t>order(19, '2021-02-28', '2021-03-09', 'DELIVERED', 9);</a:t>
            </a:r>
          </a:p>
          <a:p>
            <a:r>
              <a:rPr lang="en-US" dirty="0"/>
              <a:t>order(20, '2021-03-23', '2021-03-30', 'NEW', 5);</a:t>
            </a:r>
          </a:p>
          <a:p>
            <a:r>
              <a:rPr lang="en-US" dirty="0"/>
              <a:t>order(21, '2021-03-19', '2021-03-24', 'DELIVERED', 9);</a:t>
            </a:r>
          </a:p>
          <a:p>
            <a:r>
              <a:rPr lang="en-US" dirty="0"/>
              <a:t>order(22, '2021-02-27', '2021-03-01', 'NEW', 5);</a:t>
            </a:r>
          </a:p>
          <a:p>
            <a:r>
              <a:rPr lang="en-US" dirty="0"/>
              <a:t>order(23, '2021-04-19', '2021-04-24', 'PENDING', 4);</a:t>
            </a:r>
          </a:p>
          <a:p>
            <a:r>
              <a:rPr lang="en-US" dirty="0"/>
              <a:t>order(24, '2021-03-24', '2021-03-24', 'DELIVERED', 1);</a:t>
            </a:r>
          </a:p>
          <a:p>
            <a:r>
              <a:rPr lang="en-US" dirty="0"/>
              <a:t>order(25, '2021-03-03', '2021-03-10', 'NEW', 1);</a:t>
            </a:r>
          </a:p>
          <a:p>
            <a:r>
              <a:rPr lang="en-US" dirty="0"/>
              <a:t>order(26, '2021-03-17', '2021-03-26', 'NEW', 10);</a:t>
            </a:r>
          </a:p>
          <a:p>
            <a:r>
              <a:rPr lang="en-US" dirty="0"/>
              <a:t>order(27, '2021-03-20', '2021-03-25', 'NEW', 1);</a:t>
            </a:r>
          </a:p>
          <a:p>
            <a:r>
              <a:rPr lang="en-US" dirty="0"/>
              <a:t>order(28, '2021-04-09', '2021-04-16', 'DELIVERED', 2);</a:t>
            </a:r>
          </a:p>
          <a:p>
            <a:r>
              <a:rPr lang="en-US" dirty="0"/>
              <a:t>order(29, '2021-04-06', '2021-04-08', 'PENDING', 1);</a:t>
            </a:r>
          </a:p>
          <a:p>
            <a:r>
              <a:rPr lang="en-US" dirty="0"/>
              <a:t>order(30, '2021-04-19', '2021-04-20', 'DELIVERED', 1);</a:t>
            </a:r>
          </a:p>
          <a:p>
            <a:r>
              <a:rPr lang="en-US" dirty="0"/>
              <a:t>order(31, '2021-03-03', '2021-03-04', 'NEW', 3);</a:t>
            </a:r>
          </a:p>
          <a:p>
            <a:r>
              <a:rPr lang="en-US" dirty="0"/>
              <a:t>order(32, '2021-03-15', '2021-03-24', 'DELIVERED', 2);</a:t>
            </a:r>
          </a:p>
          <a:p>
            <a:r>
              <a:rPr lang="en-US" dirty="0"/>
              <a:t>order(33, '2021-04-18', '2021-04-24', 'PENDING', 1);</a:t>
            </a:r>
          </a:p>
          <a:p>
            <a:r>
              <a:rPr lang="en-US" dirty="0"/>
              <a:t>order(34, '2021-03-28', '2021-03-28', 'NEW', 6);</a:t>
            </a:r>
          </a:p>
          <a:p>
            <a:r>
              <a:rPr lang="en-US" dirty="0"/>
              <a:t>order(35, '2021-03-15', '2021-03-17', 'NEW', 1);</a:t>
            </a:r>
          </a:p>
          <a:p>
            <a:r>
              <a:rPr lang="en-US" dirty="0"/>
              <a:t>order(36, '2021-03-04', '2021-03-08', 'DELIVERED', 2);</a:t>
            </a:r>
          </a:p>
          <a:p>
            <a:r>
              <a:rPr lang="en-US" dirty="0"/>
              <a:t>order(37, '2021-03-18', '2021-03-25', 'NEW', 8);</a:t>
            </a:r>
          </a:p>
          <a:p>
            <a:r>
              <a:rPr lang="en-US" dirty="0"/>
              <a:t>order(38, '2021-04-11', '2021-04-20', 'NEW', 8);</a:t>
            </a:r>
          </a:p>
          <a:p>
            <a:r>
              <a:rPr lang="en-US" dirty="0"/>
              <a:t>order(39, '2021-04-12', '2021-04-17', 'NEW', 9);</a:t>
            </a:r>
          </a:p>
          <a:p>
            <a:r>
              <a:rPr lang="en-US" dirty="0"/>
              <a:t>order(40, '2021-03-12', '2021-03-12', 'PENDING', 3);</a:t>
            </a:r>
          </a:p>
          <a:p>
            <a:r>
              <a:rPr lang="en-US" dirty="0"/>
              <a:t>order(41, '2021-02-24', '2021-02-26', 'NEW', 5);</a:t>
            </a:r>
          </a:p>
          <a:p>
            <a:r>
              <a:rPr lang="en-US" dirty="0"/>
              <a:t>order(42, '2021-04-08', '2021-04-14', 'DELIVERED', 9);</a:t>
            </a:r>
          </a:p>
          <a:p>
            <a:r>
              <a:rPr lang="en-US" dirty="0"/>
              <a:t>order(43, '2021-03-03', '2021-03-11', 'NEW', 3);</a:t>
            </a:r>
          </a:p>
          <a:p>
            <a:r>
              <a:rPr lang="en-US" dirty="0"/>
              <a:t>order(44, '2021-03-12', '2021-03-14', 'DELIVERED', 4);</a:t>
            </a:r>
          </a:p>
          <a:p>
            <a:r>
              <a:rPr lang="en-US" dirty="0"/>
              <a:t>order(45, '2021-04-01', '2021-04-06', 'DELIVERED', 1);</a:t>
            </a:r>
          </a:p>
          <a:p>
            <a:r>
              <a:rPr lang="en-US" dirty="0"/>
              <a:t>order(46, '2021-03-16', '2021-03-22', 'NEW', 10);</a:t>
            </a:r>
          </a:p>
          <a:p>
            <a:r>
              <a:rPr lang="en-US" dirty="0"/>
              <a:t>order(47, '2021-04-07', '2021-04-12', 'PENDING', 2);</a:t>
            </a:r>
          </a:p>
          <a:p>
            <a:r>
              <a:rPr lang="en-US" dirty="0"/>
              <a:t>order(48, '2021-04-05', '2021-04-06', 'NEW', 2);</a:t>
            </a:r>
          </a:p>
          <a:p>
            <a:r>
              <a:rPr lang="en-US" dirty="0"/>
              <a:t>order(49, '2021-04-10', '2021-04-13', 'NEW', 7);</a:t>
            </a:r>
          </a:p>
          <a:p>
            <a:r>
              <a:rPr lang="en-US" dirty="0"/>
              <a:t>order(50, '2021-03-18', '2021-03-21', 'NEW', 9);</a:t>
            </a:r>
          </a:p>
        </p:txBody>
      </p:sp>
    </p:spTree>
    <p:extLst>
      <p:ext uri="{BB962C8B-B14F-4D97-AF65-F5344CB8AC3E}">
        <p14:creationId xmlns:p14="http://schemas.microsoft.com/office/powerpoint/2010/main" val="1254434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:p14="http://schemas.microsoft.com/office/powerpoint/2010/main" val="3853666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3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64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Streams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in-memory structures that hold </a:t>
            </a:r>
            <a:r>
              <a:rPr lang="en-US" i="1" dirty="0">
                <a:latin typeface="Century Schoolbook" panose="02040604050505020304" pitchFamily="18" charset="0"/>
              </a:rPr>
              <a:t>all</a:t>
            </a:r>
            <a:r>
              <a:rPr lang="en-US" dirty="0"/>
              <a:t> the data	</a:t>
            </a:r>
          </a:p>
          <a:p>
            <a:pPr lvl="1"/>
            <a:r>
              <a:rPr lang="en-US" dirty="0"/>
              <a:t>Streams do not store their elements—they are computed on demand</a:t>
            </a:r>
          </a:p>
          <a:p>
            <a:pPr lvl="2"/>
            <a:r>
              <a:rPr lang="en-US" dirty="0"/>
              <a:t>Can be an infinite source of data</a:t>
            </a:r>
          </a:p>
          <a:p>
            <a:r>
              <a:rPr lang="en-US" dirty="0"/>
              <a:t>Collections require external iteration</a:t>
            </a:r>
          </a:p>
          <a:p>
            <a:pPr lvl="1"/>
            <a:r>
              <a:rPr lang="en-US" dirty="0"/>
              <a:t>Streams provide internal iteration</a:t>
            </a:r>
          </a:p>
          <a:p>
            <a:r>
              <a:rPr lang="en-US" dirty="0"/>
              <a:t>Streams are consumable—can only use stream once</a:t>
            </a:r>
          </a:p>
          <a:p>
            <a:pPr lvl="1"/>
            <a:r>
              <a:rPr lang="en-US" dirty="0"/>
              <a:t>Have to be recreated to access data again</a:t>
            </a:r>
          </a:p>
          <a:p>
            <a:r>
              <a:rPr lang="en-US" dirty="0"/>
              <a:t>Stream operations are lazy, when possible, for performance reasons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9B981C-5C04-4DEE-B872-22EE80D4AD77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two types of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Intermediate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r>
              <a:rPr lang="en-US" dirty="0"/>
              <a:t>Intermediate operations return another stream</a:t>
            </a:r>
          </a:p>
          <a:p>
            <a:pPr lvl="1"/>
            <a:r>
              <a:rPr lang="en-US" dirty="0"/>
              <a:t>Allows creation of processing pipelines</a:t>
            </a:r>
          </a:p>
          <a:p>
            <a:r>
              <a:rPr lang="en-US" dirty="0"/>
              <a:t>Terminal operations produce a result from a processing pipeline</a:t>
            </a:r>
          </a:p>
          <a:p>
            <a:r>
              <a:rPr lang="en-US" dirty="0"/>
              <a:t>Working with streams involves three stages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Create a source stream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chain of intermediate operations</a:t>
            </a:r>
          </a:p>
          <a:p>
            <a:pPr marL="680936" lvl="1" indent="-372189">
              <a:buFont typeface="+mj-lt"/>
              <a:buAutoNum type="arabicPeriod"/>
            </a:pPr>
            <a:r>
              <a:rPr lang="en-US" dirty="0"/>
              <a:t>Add a terminal operation to the end of the pipeline</a:t>
            </a:r>
          </a:p>
          <a:p>
            <a:pPr marL="976320" lvl="2"/>
            <a:r>
              <a:rPr lang="en-US" dirty="0"/>
              <a:t>The terminal operation actually executes the stream pipeline</a:t>
            </a:r>
          </a:p>
        </p:txBody>
      </p:sp>
    </p:spTree>
    <p:extLst>
      <p:ext uri="{BB962C8B-B14F-4D97-AF65-F5344CB8AC3E}">
        <p14:creationId xmlns:p14="http://schemas.microsoft.com/office/powerpoint/2010/main" val="1446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filtered based on a predicate</a:t>
            </a:r>
          </a:p>
          <a:p>
            <a:r>
              <a:rPr lang="en-US" dirty="0">
                <a:latin typeface="Courier New"/>
                <a:cs typeface="Courier New"/>
              </a:rPr>
              <a:t>filter(Predicate&lt;T&gt;)</a:t>
            </a:r>
          </a:p>
          <a:p>
            <a:pPr lvl="1"/>
            <a:r>
              <a:rPr lang="en-US" dirty="0"/>
              <a:t>The method returns a </a:t>
            </a:r>
            <a:r>
              <a:rPr lang="en-US" dirty="0">
                <a:latin typeface="Courier New"/>
                <a:cs typeface="Courier New"/>
              </a:rPr>
              <a:t>Stream&lt;T&gt;</a:t>
            </a:r>
          </a:p>
          <a:p>
            <a:r>
              <a:rPr lang="en-US" dirty="0">
                <a:latin typeface="+mn-lt"/>
                <a:cs typeface="Courier New"/>
              </a:rPr>
              <a:t>Consider printing all the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495" y="3575538"/>
            <a:ext cx="64270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filter(o -&gt; o.getSide() == </a:t>
            </a:r>
            <a:r>
              <a:rPr lang="en-US" sz="1865" b="1" i="1" dirty="0"/>
              <a:t>BUY</a:t>
            </a:r>
            <a:r>
              <a:rPr lang="en-US" sz="1865" b="1" dirty="0"/>
              <a:t>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97651" y="2948892"/>
            <a:ext cx="3086337" cy="379335"/>
          </a:xfrm>
          <a:prstGeom prst="wedgeRectCallout">
            <a:avLst>
              <a:gd name="adj1" fmla="val -102792"/>
              <a:gd name="adj2" fmla="val 19270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Predicate supplied to filter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44027" y="5190981"/>
            <a:ext cx="2572502" cy="379335"/>
          </a:xfrm>
          <a:prstGeom prst="wedgeRectCallout">
            <a:avLst>
              <a:gd name="adj1" fmla="val -94236"/>
              <a:gd name="adj2" fmla="val -21612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70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and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possible to restrict the stream processing to the first n elements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>
                <a:latin typeface="Courier New"/>
                <a:cs typeface="Courier New"/>
              </a:rPr>
              <a:t>limit(n)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latin typeface="Courier New"/>
                <a:cs typeface="Courier New"/>
              </a:rPr>
              <a:t>skip(n)</a:t>
            </a:r>
            <a:r>
              <a:rPr lang="en-US" sz="2000" dirty="0"/>
              <a:t> method allows for the first n elements to be skipped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2213" y="2130805"/>
            <a:ext cx="620254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.limit(10)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349362" y="2555361"/>
            <a:ext cx="2135187" cy="666336"/>
          </a:xfrm>
          <a:prstGeom prst="wedgeRectCallout">
            <a:avLst>
              <a:gd name="adj1" fmla="val 89086"/>
              <a:gd name="adj2" fmla="val -31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First 10 elements of stream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0015" y="4934138"/>
            <a:ext cx="7539780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</a:p>
          <a:p>
            <a:pPr>
              <a:defRPr/>
            </a:pPr>
            <a:r>
              <a:rPr lang="en-US" sz="1865" dirty="0"/>
              <a:t>	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	</a:t>
            </a:r>
            <a:r>
              <a:rPr lang="en-US" sz="1865" b="1" dirty="0"/>
              <a:t>.skip(10)</a:t>
            </a:r>
          </a:p>
          <a:p>
            <a:pPr>
              <a:defRPr/>
            </a:pPr>
            <a:r>
              <a:rPr lang="en-US" sz="1865" dirty="0"/>
              <a:t>	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99552" y="4952239"/>
            <a:ext cx="2299516" cy="666336"/>
          </a:xfrm>
          <a:prstGeom prst="wedgeRectCallout">
            <a:avLst>
              <a:gd name="adj1" fmla="val 90512"/>
              <a:gd name="adj2" fmla="val -87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Skip first 10 elements of stream</a:t>
            </a:r>
          </a:p>
        </p:txBody>
      </p:sp>
    </p:spTree>
    <p:extLst>
      <p:ext uri="{BB962C8B-B14F-4D97-AF65-F5344CB8AC3E}">
        <p14:creationId xmlns:p14="http://schemas.microsoft.com/office/powerpoint/2010/main" val="2862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provides a </a:t>
            </a:r>
            <a:r>
              <a:rPr lang="en-US" dirty="0">
                <a:latin typeface="Courier New"/>
                <a:cs typeface="Courier New"/>
              </a:rPr>
              <a:t>sorted()</a:t>
            </a:r>
            <a:r>
              <a:rPr lang="en-US" dirty="0"/>
              <a:t> method for sorting streams</a:t>
            </a:r>
          </a:p>
          <a:p>
            <a:r>
              <a:rPr lang="en-US" dirty="0"/>
              <a:t>By default, it returns stream items in natural order</a:t>
            </a:r>
          </a:p>
          <a:p>
            <a:pPr lvl="1"/>
            <a:r>
              <a:rPr lang="en-US" dirty="0"/>
              <a:t>If they implement </a:t>
            </a:r>
            <a:r>
              <a:rPr lang="en-US" dirty="0">
                <a:latin typeface="Courier New"/>
                <a:cs typeface="Courier New"/>
              </a:rPr>
              <a:t>Comparable</a:t>
            </a:r>
          </a:p>
          <a:p>
            <a:r>
              <a:rPr lang="en-US" dirty="0"/>
              <a:t>Or method takes a </a:t>
            </a:r>
            <a:r>
              <a:rPr lang="en-US" dirty="0">
                <a:latin typeface="Courier New"/>
                <a:cs typeface="Courier New"/>
              </a:rPr>
              <a:t>Comparator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339" y="3130871"/>
            <a:ext cx="6897323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sorted(</a:t>
            </a:r>
            <a:r>
              <a:rPr lang="en-US" sz="1865" b="1" i="1" dirty="0"/>
              <a:t>comparing</a:t>
            </a:r>
            <a:r>
              <a:rPr lang="en-US" sz="1865" b="1" dirty="0"/>
              <a:t>(Order::getAmount))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22983" y="5376865"/>
            <a:ext cx="3272834" cy="379335"/>
          </a:xfrm>
          <a:prstGeom prst="wedgeRectCallout">
            <a:avLst>
              <a:gd name="adj1" fmla="val -18696"/>
              <a:gd name="adj2" fmla="val -32551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Sorted by amount of order</a:t>
            </a:r>
          </a:p>
        </p:txBody>
      </p:sp>
    </p:spTree>
    <p:extLst>
      <p:ext uri="{BB962C8B-B14F-4D97-AF65-F5344CB8AC3E}">
        <p14:creationId xmlns:p14="http://schemas.microsoft.com/office/powerpoint/2010/main" val="30458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transformed using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The function returns a stream</a:t>
            </a:r>
          </a:p>
          <a:p>
            <a:pPr lvl="2"/>
            <a:r>
              <a:rPr lang="en-US" dirty="0"/>
              <a:t>Elements in returned stream are the result of applying the supplied function to source stream</a:t>
            </a:r>
          </a:p>
          <a:p>
            <a:r>
              <a:rPr lang="en-US" dirty="0"/>
              <a:t>In the example below, the </a:t>
            </a:r>
            <a:r>
              <a:rPr lang="en-US" dirty="0">
                <a:latin typeface="Courier New"/>
                <a:cs typeface="Courier New"/>
              </a:rPr>
              <a:t>getAmount()</a:t>
            </a:r>
            <a:r>
              <a:rPr lang="en-US" dirty="0"/>
              <a:t> method is called on each element in the stream</a:t>
            </a:r>
          </a:p>
          <a:p>
            <a:pPr lvl="1"/>
            <a:r>
              <a:rPr lang="en-US" dirty="0"/>
              <a:t>The resulting stream is the values returned from the calls to </a:t>
            </a:r>
            <a:r>
              <a:rPr lang="en-US" dirty="0">
                <a:latin typeface="Courier New"/>
                <a:cs typeface="Courier New"/>
              </a:rPr>
              <a:t>getAmount()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43" y="4442019"/>
            <a:ext cx="6421834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map(Order::getAmount)</a:t>
            </a:r>
            <a:br>
              <a:rPr lang="en-US" sz="1865" b="1" dirty="0"/>
            </a:br>
            <a:r>
              <a:rPr lang="en-US" sz="1865" dirty="0"/>
              <a:t>        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661831" y="4238919"/>
            <a:ext cx="2785619" cy="666336"/>
          </a:xfrm>
          <a:prstGeom prst="wedgeRectCallout">
            <a:avLst>
              <a:gd name="adj1" fmla="val -108454"/>
              <a:gd name="adj2" fmla="val 1376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New stream of just the amount of each order</a:t>
            </a:r>
          </a:p>
        </p:txBody>
      </p:sp>
    </p:spTree>
    <p:extLst>
      <p:ext uri="{BB962C8B-B14F-4D97-AF65-F5344CB8AC3E}">
        <p14:creationId xmlns:p14="http://schemas.microsoft.com/office/powerpoint/2010/main" val="213996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AB9B56-D4CF-4F62-AB1A-E1CEFDEF7EC4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Results from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30041"/>
            <a:ext cx="11556460" cy="5062662"/>
          </a:xfrm>
        </p:spPr>
        <p:txBody>
          <a:bodyPr/>
          <a:lstStyle/>
          <a:p>
            <a:r>
              <a:rPr lang="en-US" sz="1998" dirty="0"/>
              <a:t>Functions are provided that allow a single result to be generated from a stream of data</a:t>
            </a:r>
          </a:p>
          <a:p>
            <a:pPr lvl="1"/>
            <a:r>
              <a:rPr lang="en-US" sz="1998" dirty="0"/>
              <a:t>These are terminal operations</a:t>
            </a:r>
          </a:p>
          <a:p>
            <a:r>
              <a:rPr lang="en-US" sz="1998" dirty="0">
                <a:latin typeface="Courier New"/>
                <a:cs typeface="Courier New"/>
              </a:rPr>
              <a:t>reduce()</a:t>
            </a:r>
            <a:r>
              <a:rPr lang="en-US" sz="1998" dirty="0">
                <a:latin typeface="+mj-lt"/>
                <a:cs typeface="Courier New"/>
              </a:rPr>
              <a:t> </a:t>
            </a:r>
            <a:r>
              <a:rPr lang="en-US" sz="1998" dirty="0"/>
              <a:t>operation is one example</a:t>
            </a:r>
          </a:p>
          <a:p>
            <a:pPr lvl="1"/>
            <a:r>
              <a:rPr lang="en-US" sz="1998" dirty="0"/>
              <a:t>Takes two arguments</a:t>
            </a:r>
          </a:p>
          <a:p>
            <a:pPr lvl="2"/>
            <a:r>
              <a:rPr lang="en-US" sz="1998" dirty="0"/>
              <a:t>Initial value</a:t>
            </a:r>
          </a:p>
          <a:p>
            <a:pPr lvl="2"/>
            <a:r>
              <a:rPr lang="en-US" sz="1998" dirty="0"/>
              <a:t>Binary function to be called</a:t>
            </a:r>
          </a:p>
          <a:p>
            <a:pPr lvl="3"/>
            <a:r>
              <a:rPr lang="en-US" sz="1998" dirty="0"/>
              <a:t>First parameter is current partial result</a:t>
            </a:r>
          </a:p>
          <a:p>
            <a:pPr lvl="3"/>
            <a:r>
              <a:rPr lang="en-US" sz="1998" dirty="0"/>
              <a:t>Second parameter is next data item</a:t>
            </a:r>
          </a:p>
          <a:p>
            <a:r>
              <a:rPr lang="en-US" sz="1998" dirty="0"/>
              <a:t>The example below finds the total amount of all buy side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6858" y="4316034"/>
            <a:ext cx="6998285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</a:t>
            </a:r>
            <a:r>
              <a:rPr lang="en-US" sz="1865" b="1" dirty="0"/>
              <a:t>total</a:t>
            </a:r>
            <a:r>
              <a:rPr lang="en-US" sz="1865" dirty="0"/>
              <a:t>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.map(Order::getAmount)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reduce(0.0, (a,b) -&gt; a+b)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11279" y="5338380"/>
            <a:ext cx="3166046" cy="666336"/>
          </a:xfrm>
          <a:prstGeom prst="wedgeRectCallout">
            <a:avLst>
              <a:gd name="adj1" fmla="val -68966"/>
              <a:gd name="adj2" fmla="val -3560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represents partial result,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current stream data value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270561" y="5767908"/>
            <a:ext cx="3308073" cy="379335"/>
          </a:xfrm>
          <a:prstGeom prst="wedgeRectCallout">
            <a:avLst>
              <a:gd name="adj1" fmla="val 68172"/>
              <a:gd name="adj2" fmla="val -1054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 is initial value for result</a:t>
            </a:r>
          </a:p>
        </p:txBody>
      </p:sp>
    </p:spTree>
    <p:extLst>
      <p:ext uri="{BB962C8B-B14F-4D97-AF65-F5344CB8AC3E}">
        <p14:creationId xmlns:p14="http://schemas.microsoft.com/office/powerpoint/2010/main" val="21208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Results from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139124"/>
            <a:ext cx="11715536" cy="5062662"/>
          </a:xfrm>
        </p:spPr>
        <p:txBody>
          <a:bodyPr/>
          <a:lstStyle/>
          <a:p>
            <a:r>
              <a:rPr lang="en-US" dirty="0"/>
              <a:t>For a stream of orders, assume that the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operation returns the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endParaRPr lang="en-US" dirty="0"/>
          </a:p>
          <a:p>
            <a:endParaRPr lang="en-US" dirty="0"/>
          </a:p>
          <a:p>
            <a:pPr marL="304518" lvl="1" indent="0">
              <a:buNone/>
            </a:pPr>
            <a:endParaRPr lang="en-US" dirty="0"/>
          </a:p>
          <a:p>
            <a:r>
              <a:rPr lang="en-US" dirty="0"/>
              <a:t>The processing of reduce would proceed as follows:</a:t>
            </a:r>
          </a:p>
          <a:p>
            <a:pPr lvl="1"/>
            <a:r>
              <a:rPr lang="en-US" dirty="0"/>
              <a:t>The Lambda expression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is applied to each value in the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663" y="2205947"/>
            <a:ext cx="5316782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double total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.map(Order::getAmount)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reduce(0.0, (a,b) -&gt; a+b)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52" y="4390886"/>
            <a:ext cx="4809733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0.0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(0.0,1.0)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(1.0,2.0) -&gt; a+b</a:t>
            </a:r>
          </a:p>
          <a:p>
            <a:pPr>
              <a:defRPr/>
            </a:pPr>
            <a:r>
              <a:rPr lang="en-US" sz="1865" dirty="0">
                <a:latin typeface="Courier New"/>
                <a:cs typeface="Courier New"/>
              </a:rPr>
              <a:t>     total = (3.0, 3.0) –&gt; a+b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80927" y="4552485"/>
            <a:ext cx="2393046" cy="379335"/>
          </a:xfrm>
          <a:prstGeom prst="wedgeRectCallout">
            <a:avLst>
              <a:gd name="adj1" fmla="val -86116"/>
              <a:gd name="adj2" fmla="val 7524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This is pseudo code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556720" y="5825721"/>
            <a:ext cx="1968380" cy="379335"/>
          </a:xfrm>
          <a:prstGeom prst="wedgeRectCallout">
            <a:avLst>
              <a:gd name="adj1" fmla="val 51652"/>
              <a:gd name="adj2" fmla="val -14716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Current total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515222" y="5794732"/>
            <a:ext cx="2719613" cy="379335"/>
          </a:xfrm>
          <a:prstGeom prst="wedgeRectCallout">
            <a:avLst>
              <a:gd name="adj1" fmla="val -32453"/>
              <a:gd name="adj2" fmla="val -14722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Next value in stream</a:t>
            </a:r>
          </a:p>
        </p:txBody>
      </p:sp>
    </p:spTree>
    <p:extLst>
      <p:ext uri="{BB962C8B-B14F-4D97-AF65-F5344CB8AC3E}">
        <p14:creationId xmlns:p14="http://schemas.microsoft.com/office/powerpoint/2010/main" val="31959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also provide methods for calculating a single result from stream data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min()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max()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count()</a:t>
            </a:r>
          </a:p>
          <a:p>
            <a:r>
              <a:rPr lang="en-US" dirty="0">
                <a:latin typeface="Courier New"/>
                <a:cs typeface="Courier New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max()</a:t>
            </a:r>
            <a:r>
              <a:rPr lang="en-US" dirty="0"/>
              <a:t> both take a comparator as an argument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544" y="4450340"/>
            <a:ext cx="6113546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numberOfOrders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count()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594589" y="5094931"/>
            <a:ext cx="2814866" cy="666336"/>
          </a:xfrm>
          <a:prstGeom prst="wedgeRectCallout">
            <a:avLst>
              <a:gd name="adj1" fmla="val -115805"/>
              <a:gd name="adj2" fmla="val -529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Counts number of data items in stream</a:t>
            </a:r>
          </a:p>
        </p:txBody>
      </p:sp>
    </p:spTree>
    <p:extLst>
      <p:ext uri="{BB962C8B-B14F-4D97-AF65-F5344CB8AC3E}">
        <p14:creationId xmlns:p14="http://schemas.microsoft.com/office/powerpoint/2010/main" val="25415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processing streams of numbers, three streams are provided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IntStream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DoubleStream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LongStream</a:t>
            </a:r>
          </a:p>
          <a:p>
            <a:r>
              <a:rPr lang="en-US" sz="2400" dirty="0"/>
              <a:t>These provide convenience operations such as </a:t>
            </a:r>
            <a:r>
              <a:rPr lang="en-US" sz="2400" dirty="0">
                <a:latin typeface="Courier New"/>
                <a:cs typeface="Courier New"/>
              </a:rPr>
              <a:t>max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min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average</a:t>
            </a:r>
            <a:r>
              <a:rPr lang="en-US" sz="2400" dirty="0">
                <a:latin typeface="+mj-lt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sum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304518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IntStream</a:t>
            </a:r>
            <a:r>
              <a:rPr lang="en-US" sz="2400" dirty="0">
                <a:latin typeface="+mn-lt"/>
                <a:cs typeface="Courier New"/>
              </a:rPr>
              <a:t> and </a:t>
            </a:r>
            <a:r>
              <a:rPr lang="en-US" sz="2400" dirty="0">
                <a:latin typeface="Courier New"/>
                <a:cs typeface="Courier New"/>
              </a:rPr>
              <a:t>LongStream</a:t>
            </a:r>
            <a:r>
              <a:rPr lang="en-US" sz="2400" dirty="0">
                <a:latin typeface="+mn-lt"/>
                <a:cs typeface="Courier New"/>
              </a:rPr>
              <a:t> provide range method for generating a range of integers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00" y="2620107"/>
            <a:ext cx="6162800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double total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mapToDouble</a:t>
            </a:r>
            <a:r>
              <a:rPr lang="en-US" sz="1865" dirty="0"/>
              <a:t>(Order::getAmount)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sum()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89926" y="3732638"/>
            <a:ext cx="3125988" cy="379335"/>
          </a:xfrm>
          <a:prstGeom prst="wedgeRectCallout">
            <a:avLst>
              <a:gd name="adj1" fmla="val -87928"/>
              <a:gd name="adj2" fmla="val -7616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DoubleStream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33" y="5230699"/>
            <a:ext cx="7839829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IntStream.</a:t>
            </a:r>
            <a:r>
              <a:rPr lang="en-US" sz="1865" b="1" i="1" dirty="0"/>
              <a:t>range</a:t>
            </a:r>
            <a:r>
              <a:rPr lang="en-US" sz="1865" dirty="0"/>
              <a:t>(1,10).forEach(System.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807481" y="5879518"/>
            <a:ext cx="3149995" cy="379335"/>
          </a:xfrm>
          <a:prstGeom prst="wedgeRectCallout">
            <a:avLst>
              <a:gd name="adj1" fmla="val -86052"/>
              <a:gd name="adj2" fmla="val -1382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Generates stream 1 to 9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51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Terminal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/>
              <a:t> allows multiple values form a stream to be ‘collected’ </a:t>
            </a:r>
          </a:p>
          <a:p>
            <a:pPr lvl="1"/>
            <a:r>
              <a:rPr lang="en-US" dirty="0"/>
              <a:t>Can be saved in a result variable</a:t>
            </a:r>
          </a:p>
          <a:p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to gather actual data</a:t>
            </a:r>
          </a:p>
          <a:p>
            <a:r>
              <a:rPr lang="en-US" dirty="0"/>
              <a:t>Consider wanting a </a:t>
            </a:r>
            <a:r>
              <a:rPr lang="en-US" dirty="0">
                <a:latin typeface="Courier New"/>
                <a:cs typeface="Courier New"/>
              </a:rPr>
              <a:t>List&lt;Order&gt;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that contains only buy side orders from a stream of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5590" y="3516910"/>
            <a:ext cx="5780821" cy="87177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List&lt;Order&gt;</a:t>
            </a:r>
            <a:r>
              <a:rPr lang="en-US" sz="1600" dirty="0"/>
              <a:t> </a:t>
            </a:r>
            <a:r>
              <a:rPr lang="en-US" sz="1865" dirty="0"/>
              <a:t>buySideOrders</a:t>
            </a:r>
            <a:r>
              <a:rPr lang="en-US" sz="1600" dirty="0"/>
              <a:t> = orders.stream()</a:t>
            </a:r>
            <a:br>
              <a:rPr lang="en-US" sz="1600" dirty="0"/>
            </a:br>
            <a:r>
              <a:rPr lang="en-US" sz="1600" dirty="0"/>
              <a:t>        .filter(o -&gt; o.getSide() == </a:t>
            </a:r>
            <a:r>
              <a:rPr lang="en-US" sz="1600" b="1" i="1" dirty="0"/>
              <a:t>BUY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.</a:t>
            </a:r>
            <a:r>
              <a:rPr lang="en-US" sz="1600" b="1" dirty="0"/>
              <a:t>collect(Collectors.</a:t>
            </a:r>
            <a:r>
              <a:rPr lang="en-US" sz="1600" b="1" i="1" dirty="0"/>
              <a:t>toList</a:t>
            </a:r>
            <a:r>
              <a:rPr lang="en-US" sz="1600" b="1" dirty="0"/>
              <a:t>())</a:t>
            </a:r>
            <a:r>
              <a:rPr lang="en-US" sz="1600" dirty="0"/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483230" y="4997541"/>
            <a:ext cx="2552700" cy="379335"/>
          </a:xfrm>
          <a:prstGeom prst="wedgeRectCallout">
            <a:avLst>
              <a:gd name="adj1" fmla="val -59017"/>
              <a:gd name="adj2" fmla="val -19763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Convert stream to list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4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 provides a number of operations</a:t>
            </a:r>
          </a:p>
          <a:p>
            <a:r>
              <a:rPr lang="en-US" dirty="0"/>
              <a:t>For example, the operation </a:t>
            </a:r>
            <a:r>
              <a:rPr lang="en-US" dirty="0">
                <a:latin typeface="Courier New"/>
                <a:cs typeface="Courier New"/>
              </a:rPr>
              <a:t>groupingBy()</a:t>
            </a:r>
          </a:p>
          <a:p>
            <a:pPr lvl="1"/>
            <a:r>
              <a:rPr lang="en-US" dirty="0"/>
              <a:t>Forms groups of elements of a stream that have common characteristics</a:t>
            </a:r>
          </a:p>
          <a:p>
            <a:pPr lvl="2"/>
            <a:r>
              <a:rPr lang="en-US" dirty="0"/>
              <a:t>For example, the value of a property</a:t>
            </a:r>
          </a:p>
          <a:p>
            <a:r>
              <a:rPr lang="en-US" dirty="0"/>
              <a:t>The example below groups the stream of orders by their order side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1" y="3592877"/>
            <a:ext cx="8552341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Map&lt;Side, List&lt;Order&gt;&gt; filteredOrders = orders.stream()</a:t>
            </a:r>
            <a:br>
              <a:rPr lang="en-US" sz="1865" dirty="0"/>
            </a:br>
            <a:r>
              <a:rPr lang="en-US" sz="1865" dirty="0"/>
              <a:t>        .collect(</a:t>
            </a:r>
            <a:r>
              <a:rPr lang="en-US" sz="1865" b="1" dirty="0"/>
              <a:t>Collectors.</a:t>
            </a:r>
            <a:r>
              <a:rPr lang="en-US" sz="1865" b="1" i="1" dirty="0"/>
              <a:t>groupingBy</a:t>
            </a:r>
            <a:r>
              <a:rPr lang="en-US" sz="1865" dirty="0"/>
              <a:t>(Order::getSide));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77890" y="4851158"/>
            <a:ext cx="2552700" cy="379335"/>
          </a:xfrm>
          <a:prstGeom prst="wedgeRectCallout">
            <a:avLst>
              <a:gd name="adj1" fmla="val 6506"/>
              <a:gd name="adj2" fmla="val -20066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 orders by side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1819831" y="4646163"/>
            <a:ext cx="2057400" cy="379335"/>
          </a:xfrm>
          <a:prstGeom prst="wedgeRectCallout">
            <a:avLst>
              <a:gd name="adj1" fmla="val -14354"/>
              <a:gd name="adj2" fmla="val -2103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Grouped results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906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 of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operations are referred to as </a:t>
            </a:r>
            <a:r>
              <a:rPr lang="en-US" sz="2000" i="1" dirty="0">
                <a:latin typeface="Century Schoolbook" panose="02040604050505020304" pitchFamily="18" charset="0"/>
              </a:rPr>
              <a:t>lazy</a:t>
            </a:r>
            <a:r>
              <a:rPr lang="en-US" sz="2000" dirty="0"/>
              <a:t> operations</a:t>
            </a:r>
          </a:p>
          <a:p>
            <a:pPr lvl="1"/>
            <a:r>
              <a:rPr lang="en-US" sz="2000" dirty="0"/>
              <a:t>They are only evaluated when a terminal operation is invoked on the pipeline</a:t>
            </a:r>
          </a:p>
          <a:p>
            <a:pPr lvl="1"/>
            <a:r>
              <a:rPr lang="en-US" sz="2000" dirty="0"/>
              <a:t>Enables intermediate operations to be merged, if possible</a:t>
            </a:r>
          </a:p>
          <a:p>
            <a:pPr lvl="2"/>
            <a:r>
              <a:rPr lang="en-US" dirty="0"/>
              <a:t>Leads to more efficient processing of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677" y="2924269"/>
            <a:ext cx="7876515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List&lt;Integer&gt; numbers = Arrays.</a:t>
            </a:r>
            <a:r>
              <a:rPr lang="en-US" sz="1600" i="1" dirty="0"/>
              <a:t>asList(1,2,3,4,5,6,7,8,9,10);</a:t>
            </a:r>
          </a:p>
          <a:p>
            <a:r>
              <a:rPr lang="en-US" sz="1600" dirty="0"/>
              <a:t>List&lt;Integer&gt; </a:t>
            </a:r>
            <a:r>
              <a:rPr lang="en-US" sz="1600" u="sng" dirty="0"/>
              <a:t>oddSquares</a:t>
            </a:r>
            <a:r>
              <a:rPr lang="en-US" sz="1600" dirty="0"/>
              <a:t> = </a:t>
            </a:r>
          </a:p>
          <a:p>
            <a:r>
              <a:rPr lang="en-US" sz="1600" dirty="0"/>
              <a:t>      numbers.stream()</a:t>
            </a:r>
          </a:p>
          <a:p>
            <a:r>
              <a:rPr lang="en-US" sz="1600" dirty="0"/>
              <a:t>	.filter(n-&gt;{</a:t>
            </a:r>
          </a:p>
          <a:p>
            <a:r>
              <a:rPr lang="en-US" sz="1600" dirty="0"/>
              <a:t>		System.</a:t>
            </a:r>
            <a:r>
              <a:rPr lang="en-US" sz="1600" i="1" dirty="0"/>
              <a:t>out.println("filtering " + n);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return</a:t>
            </a:r>
            <a:r>
              <a:rPr lang="fi-FI" sz="1600" dirty="0"/>
              <a:t> n % 2 != 0; </a:t>
            </a:r>
          </a:p>
          <a:p>
            <a:r>
              <a:rPr lang="fi-FI" sz="1600" dirty="0"/>
              <a:t>	    })</a:t>
            </a:r>
          </a:p>
          <a:p>
            <a:r>
              <a:rPr lang="fi-FI" sz="1600" dirty="0"/>
              <a:t>	.</a:t>
            </a:r>
            <a:r>
              <a:rPr lang="fi-FI" sz="1600" dirty="0" err="1"/>
              <a:t>map(n-</a:t>
            </a:r>
            <a:r>
              <a:rPr lang="fi-FI" sz="1600" dirty="0"/>
              <a:t>&gt;{</a:t>
            </a:r>
          </a:p>
          <a:p>
            <a:r>
              <a:rPr lang="fi-FI" sz="1600" dirty="0"/>
              <a:t>		</a:t>
            </a:r>
            <a:r>
              <a:rPr lang="fi-FI" sz="1600" dirty="0" err="1"/>
              <a:t>System.</a:t>
            </a:r>
            <a:r>
              <a:rPr lang="fi-FI" sz="1600" i="1" dirty="0" err="1"/>
              <a:t>out.println("mapping</a:t>
            </a:r>
            <a:r>
              <a:rPr lang="fi-FI" sz="1600" i="1" dirty="0"/>
              <a:t> " + n);</a:t>
            </a:r>
          </a:p>
          <a:p>
            <a:r>
              <a:rPr lang="is-IS" sz="1600" dirty="0"/>
              <a:t>		return n*n;</a:t>
            </a:r>
          </a:p>
          <a:p>
            <a:r>
              <a:rPr lang="is-IS" sz="1600" dirty="0"/>
              <a:t>	    })</a:t>
            </a:r>
          </a:p>
          <a:p>
            <a:r>
              <a:rPr lang="is-IS" sz="1600" dirty="0"/>
              <a:t>	.limit(3)</a:t>
            </a:r>
          </a:p>
          <a:p>
            <a:r>
              <a:rPr lang="en-US" sz="1600" dirty="0"/>
              <a:t>	.collect(</a:t>
            </a:r>
            <a:r>
              <a:rPr lang="en-US" sz="1600" i="1" dirty="0"/>
              <a:t>toList());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077375" y="5407067"/>
            <a:ext cx="2828128" cy="666336"/>
          </a:xfrm>
          <a:prstGeom prst="wedgeRectCallout">
            <a:avLst>
              <a:gd name="adj1" fmla="val -38401"/>
              <a:gd name="adj2" fmla="val -21027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What is the output of the following program?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79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Circuit Evaluation of Streams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previous program is as shown below</a:t>
            </a:r>
          </a:p>
          <a:p>
            <a:r>
              <a:rPr lang="en-US" dirty="0"/>
              <a:t>The stream is only partly processed because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limit(3)</a:t>
            </a:r>
          </a:p>
          <a:p>
            <a:pPr lvl="1"/>
            <a:r>
              <a:rPr lang="en-US" dirty="0"/>
              <a:t>Short circuit valuation is performed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981" y="2790683"/>
            <a:ext cx="2153137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filtering 1</a:t>
            </a:r>
          </a:p>
          <a:p>
            <a:r>
              <a:rPr lang="en-US" sz="1865" b="1" dirty="0"/>
              <a:t>mapping 1</a:t>
            </a:r>
          </a:p>
          <a:p>
            <a:r>
              <a:rPr lang="en-US" sz="1865" dirty="0"/>
              <a:t>filtering 2</a:t>
            </a:r>
          </a:p>
          <a:p>
            <a:r>
              <a:rPr lang="en-US" sz="1865" dirty="0"/>
              <a:t>filtering 3</a:t>
            </a:r>
          </a:p>
          <a:p>
            <a:r>
              <a:rPr lang="en-US" sz="1865" b="1" dirty="0"/>
              <a:t>mapping 3</a:t>
            </a:r>
          </a:p>
          <a:p>
            <a:r>
              <a:rPr lang="en-US" sz="1865" dirty="0"/>
              <a:t>filtering 4</a:t>
            </a:r>
          </a:p>
          <a:p>
            <a:r>
              <a:rPr lang="en-US" sz="1865" dirty="0"/>
              <a:t>filtering 5</a:t>
            </a:r>
          </a:p>
          <a:p>
            <a:r>
              <a:rPr lang="en-US" sz="1865" b="1" dirty="0"/>
              <a:t>mapping 5</a:t>
            </a:r>
            <a:endParaRPr lang="en-US" sz="1865" b="1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858768" y="3318492"/>
            <a:ext cx="2552700" cy="666336"/>
          </a:xfrm>
          <a:prstGeom prst="wedgeRectCallout">
            <a:avLst>
              <a:gd name="adj1" fmla="val -84676"/>
              <a:gd name="adj2" fmla="val 5463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Only first five items in stream are processed 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3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AF7DAE-A42A-4ABA-85E6-2DAED2EB0826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04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processed sequentially or in parallel</a:t>
            </a:r>
          </a:p>
          <a:p>
            <a:r>
              <a:rPr lang="en-US" dirty="0"/>
              <a:t>A parallel stream breaks the stream into chunks</a:t>
            </a:r>
          </a:p>
          <a:p>
            <a:pPr lvl="1"/>
            <a:r>
              <a:rPr lang="en-US" dirty="0"/>
              <a:t>Each chunk is processed with a different thread</a:t>
            </a:r>
          </a:p>
          <a:p>
            <a:r>
              <a:rPr lang="en-US" dirty="0"/>
              <a:t>Parallel stream is created using the </a:t>
            </a:r>
            <a:r>
              <a:rPr lang="en-US" dirty="0">
                <a:latin typeface="Courier New"/>
                <a:cs typeface="Courier New"/>
              </a:rPr>
              <a:t>parallelStream()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parallel()</a:t>
            </a:r>
            <a:r>
              <a:rPr lang="en-US" dirty="0"/>
              <a:t> method on an existing sequential stream can also be called</a:t>
            </a:r>
          </a:p>
          <a:p>
            <a:pPr lvl="2"/>
            <a:r>
              <a:rPr lang="en-US" dirty="0"/>
              <a:t>Results in a parallel stream in processing pipeline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075" y="3930862"/>
            <a:ext cx="6295852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List&lt;Order&gt; orders = …</a:t>
            </a:r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dirty="0"/>
              <a:t>double</a:t>
            </a:r>
            <a:r>
              <a:rPr lang="en-US" sz="1865" b="1" dirty="0"/>
              <a:t> </a:t>
            </a:r>
            <a:r>
              <a:rPr lang="en-US" sz="1865" dirty="0"/>
              <a:t>total = </a:t>
            </a:r>
            <a:r>
              <a:rPr lang="en-US" sz="1865" b="1" dirty="0"/>
              <a:t>orders.parallelStream()</a:t>
            </a:r>
            <a:br>
              <a:rPr lang="en-US" sz="1865" dirty="0"/>
            </a:br>
            <a:r>
              <a:rPr lang="en-US" sz="1865" dirty="0"/>
              <a:t> 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  <a:br>
              <a:rPr lang="en-US" sz="1865" dirty="0"/>
            </a:br>
            <a:r>
              <a:rPr lang="en-US" sz="1865" dirty="0"/>
              <a:t>         .mapToDouble(Order::getAmount)</a:t>
            </a:r>
            <a:br>
              <a:rPr lang="en-US" sz="1865" dirty="0"/>
            </a:br>
            <a:r>
              <a:rPr lang="en-US" sz="1865" dirty="0"/>
              <a:t>         .sum();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493786" y="4104765"/>
            <a:ext cx="2111799" cy="666336"/>
          </a:xfrm>
          <a:prstGeom prst="wedgeRectCallout">
            <a:avLst>
              <a:gd name="adj1" fmla="val -92487"/>
              <a:gd name="adj2" fmla="val 365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Stream processed in parallel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894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 be created in a variety of ways</a:t>
            </a:r>
          </a:p>
          <a:p>
            <a:r>
              <a:rPr lang="en-US" dirty="0"/>
              <a:t>Using the static </a:t>
            </a:r>
            <a:r>
              <a:rPr lang="en-US" dirty="0">
                <a:latin typeface="Courier New"/>
                <a:cs typeface="Courier New"/>
              </a:rPr>
              <a:t>Stream.of</a:t>
            </a:r>
            <a:r>
              <a:rPr lang="en-US" dirty="0"/>
              <a:t> method</a:t>
            </a:r>
          </a:p>
          <a:p>
            <a:endParaRPr lang="en-US" sz="1599" dirty="0"/>
          </a:p>
          <a:p>
            <a:r>
              <a:rPr lang="en-US" dirty="0"/>
              <a:t>Creating a stream from an array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sz="1599" dirty="0"/>
          </a:p>
          <a:p>
            <a:r>
              <a:rPr lang="en-US" dirty="0"/>
              <a:t>A stream can be created from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486" y="2156012"/>
            <a:ext cx="8867031" cy="37933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Stream&lt;String&gt; currencies = </a:t>
            </a:r>
            <a:r>
              <a:rPr lang="en-US" sz="1865" b="1" dirty="0"/>
              <a:t>Stream.of</a:t>
            </a:r>
            <a:r>
              <a:rPr lang="en-US" sz="1865" dirty="0"/>
              <a:t>("USD", "EUR", "JPY");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9847" y="3160403"/>
            <a:ext cx="6752309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int</a:t>
            </a:r>
            <a:r>
              <a:rPr lang="en-US" sz="1865" b="1" dirty="0"/>
              <a:t> </a:t>
            </a:r>
            <a:r>
              <a:rPr lang="en-US" sz="1865" dirty="0"/>
              <a:t>[] numbers = {1,2,3,4,5,6,7,8,9,10};</a:t>
            </a:r>
            <a:br>
              <a:rPr lang="en-US" sz="1865" dirty="0"/>
            </a:br>
            <a:r>
              <a:rPr lang="en-US" sz="1865" dirty="0"/>
              <a:t>IntStream integers = </a:t>
            </a:r>
            <a:r>
              <a:rPr lang="en-US" sz="1865" b="1" dirty="0"/>
              <a:t>Arrays.</a:t>
            </a:r>
            <a:r>
              <a:rPr lang="en-US" sz="1865" b="1" i="1" dirty="0"/>
              <a:t>stream</a:t>
            </a:r>
            <a:r>
              <a:rPr lang="en-US" sz="1865" dirty="0"/>
              <a:t>(numbers);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074" y="4462589"/>
            <a:ext cx="9677852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try(</a:t>
            </a:r>
            <a:r>
              <a:rPr lang="en-US" sz="1865" b="1" dirty="0"/>
              <a:t>Stream&lt;String&gt;</a:t>
            </a:r>
            <a:r>
              <a:rPr lang="en-US" sz="1865" dirty="0"/>
              <a:t> lines = </a:t>
            </a:r>
            <a:r>
              <a:rPr lang="en-US" sz="1865" b="1" dirty="0"/>
              <a:t>Files.</a:t>
            </a:r>
            <a:r>
              <a:rPr lang="en-US" sz="1865" b="1" i="1" dirty="0"/>
              <a:t>lines</a:t>
            </a:r>
            <a:r>
              <a:rPr lang="en-US" sz="1865" b="1" dirty="0"/>
              <a:t>(Paths.</a:t>
            </a:r>
            <a:r>
              <a:rPr lang="en-US" sz="1865" b="1" i="1" dirty="0"/>
              <a:t>get</a:t>
            </a:r>
            <a:r>
              <a:rPr lang="en-US" sz="1865" b="1" dirty="0"/>
              <a:t>("orders.csv"))</a:t>
            </a:r>
            <a:r>
              <a:rPr lang="en-US" sz="1865" dirty="0"/>
              <a:t>){</a:t>
            </a:r>
            <a:br>
              <a:rPr lang="en-US" sz="1865" dirty="0"/>
            </a:br>
            <a:r>
              <a:rPr lang="en-US" sz="1865" dirty="0"/>
              <a:t>    lines.forEach(System.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}catch(IOException e){</a:t>
            </a:r>
            <a:br>
              <a:rPr lang="en-US" sz="1865" dirty="0"/>
            </a:br>
            <a:r>
              <a:rPr lang="en-US" sz="1865" dirty="0"/>
              <a:t>    System.</a:t>
            </a:r>
            <a:r>
              <a:rPr lang="en-US" sz="1865" i="1" dirty="0"/>
              <a:t>out</a:t>
            </a:r>
            <a:r>
              <a:rPr lang="en-US" sz="1865" dirty="0"/>
              <a:t>.println(e.toString());</a:t>
            </a:r>
            <a:br>
              <a:rPr lang="en-US" sz="1865" dirty="0"/>
            </a:br>
            <a:r>
              <a:rPr lang="en-US" sz="186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1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 from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Streams API provides two static methods for creating streams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and generate()</a:t>
            </a:r>
          </a:p>
          <a:p>
            <a:pPr lvl="1"/>
            <a:r>
              <a:rPr lang="en-US" dirty="0"/>
              <a:t>Allow creation of infinite streams—no fixed size</a:t>
            </a:r>
          </a:p>
          <a:p>
            <a:r>
              <a:rPr lang="en-US" dirty="0">
                <a:latin typeface="Courier New"/>
                <a:cs typeface="Courier New"/>
              </a:rPr>
              <a:t>iterate()</a:t>
            </a:r>
            <a:r>
              <a:rPr lang="en-US" dirty="0"/>
              <a:t> takes a predicate to be applied to each new value it produces</a:t>
            </a:r>
          </a:p>
          <a:p>
            <a:r>
              <a:rPr lang="en-US" dirty="0">
                <a:latin typeface="Courier New"/>
                <a:cs typeface="Courier New"/>
              </a:rPr>
              <a:t>generate()</a:t>
            </a:r>
            <a:r>
              <a:rPr lang="en-US" dirty="0"/>
              <a:t> takes no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934" y="3956363"/>
            <a:ext cx="8519311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Stream&lt;Order&gt; tradeStream = </a:t>
            </a:r>
            <a:r>
              <a:rPr lang="en-US" sz="1865" b="1" dirty="0"/>
              <a:t>Stream.</a:t>
            </a:r>
            <a:r>
              <a:rPr lang="en-US" sz="1865" b="1" i="1" dirty="0"/>
              <a:t>generate</a:t>
            </a:r>
            <a:r>
              <a:rPr lang="en-US" sz="1865" dirty="0"/>
              <a:t>(() -&gt; {</a:t>
            </a:r>
            <a:br>
              <a:rPr lang="en-US" sz="1865" dirty="0"/>
            </a:br>
            <a:r>
              <a:rPr lang="en-US" sz="1865" dirty="0"/>
              <a:t>       return </a:t>
            </a:r>
            <a:r>
              <a:rPr lang="en-US" sz="1865" i="1" dirty="0"/>
              <a:t>createNextOrder</a:t>
            </a:r>
            <a:r>
              <a:rPr lang="en-US" sz="1865" dirty="0"/>
              <a:t>();</a:t>
            </a:r>
            <a:br>
              <a:rPr lang="en-US" sz="1865" dirty="0"/>
            </a:br>
            <a:r>
              <a:rPr lang="en-US" sz="1865" dirty="0"/>
              <a:t>   });</a:t>
            </a:r>
            <a:br>
              <a:rPr lang="en-US" sz="1865" dirty="0"/>
            </a:b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endParaRPr lang="en-US" sz="1865" dirty="0"/>
          </a:p>
          <a:p>
            <a:pPr>
              <a:defRPr/>
            </a:pPr>
            <a:r>
              <a:rPr lang="en-US" sz="1865" i="1" dirty="0"/>
              <a:t>tradeStream.limit(10).forEach(System.out::println);</a:t>
            </a:r>
            <a:endParaRPr lang="en-US" sz="1865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79774" y="4600389"/>
            <a:ext cx="3224881" cy="666336"/>
          </a:xfrm>
          <a:prstGeom prst="wedgeRectCallout">
            <a:avLst>
              <a:gd name="adj1" fmla="val -88155"/>
              <a:gd name="adj2" fmla="val -8723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User-defined method, source of objects for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44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4: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Working with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ahoma" charset="0"/>
              </a:rPr>
              <a:t>Exercise 2.1: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an Employee class with fields id,empName,age,salary,jobtitle,dept.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Create a collection of employees(for example – dept (Finance,IT,Marketing etc) and jobtitle(</a:t>
            </a:r>
            <a:r>
              <a:rPr lang="en-US" dirty="0" err="1">
                <a:latin typeface="Tahoma" charset="0"/>
                <a:cs typeface="Tahoma" charset="0"/>
              </a:rPr>
              <a:t>Manager,Associate,Sr</a:t>
            </a:r>
            <a:r>
              <a:rPr lang="en-US" dirty="0">
                <a:latin typeface="Tahoma" charset="0"/>
                <a:cs typeface="Tahoma" charset="0"/>
              </a:rPr>
              <a:t> Associate,VP,Director etc.)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Use streams to perform below operations in your program: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1. Group employees by job title 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2. Group employees by dept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3. Find employee with max salary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4. Find top 5 employees with higher salary.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	5. Display all Director’s</a:t>
            </a: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 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44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B659F8-83E3-41EB-B220-A0E080E9D970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909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stream processing pattern is to determine if elements in the stream match a condition</a:t>
            </a:r>
          </a:p>
          <a:p>
            <a:r>
              <a:rPr lang="en-US" dirty="0"/>
              <a:t>Stream interface provides operations to enable this to be performed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anyMatch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allMatch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noneMatch</a:t>
            </a:r>
          </a:p>
          <a:p>
            <a:r>
              <a:rPr lang="en-US" dirty="0"/>
              <a:t>All operations take a predicate as an argument and return a </a:t>
            </a:r>
            <a:r>
              <a:rPr lang="en-US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5963" y="4876580"/>
            <a:ext cx="6520075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boolean allBuySide = orders.stream()</a:t>
            </a:r>
            <a:br>
              <a:rPr lang="en-US" sz="1865" dirty="0"/>
            </a:br>
            <a:r>
              <a:rPr lang="en-US" sz="1865" dirty="0"/>
              <a:t>        .</a:t>
            </a:r>
            <a:r>
              <a:rPr lang="en-US" sz="1865" b="1" dirty="0"/>
              <a:t>allMatch</a:t>
            </a:r>
            <a:r>
              <a:rPr lang="en-US" sz="1865" dirty="0"/>
              <a:t>(o -&gt; o.getSide() == 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469950" y="4209748"/>
            <a:ext cx="2714038" cy="379335"/>
          </a:xfrm>
          <a:prstGeom prst="wedgeRectCallout">
            <a:avLst>
              <a:gd name="adj1" fmla="val -64602"/>
              <a:gd name="adj2" fmla="val 16153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All are buy side orders</a:t>
            </a:r>
          </a:p>
        </p:txBody>
      </p:sp>
    </p:spTree>
    <p:extLst>
      <p:ext uri="{BB962C8B-B14F-4D97-AF65-F5344CB8AC3E}">
        <p14:creationId xmlns:p14="http://schemas.microsoft.com/office/powerpoint/2010/main" val="362356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Optional&lt;T&gt;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Java 8</a:t>
            </a:r>
          </a:p>
          <a:p>
            <a:r>
              <a:rPr lang="en-US" dirty="0"/>
              <a:t>A container that may or may not contain a non-null value</a:t>
            </a:r>
          </a:p>
          <a:p>
            <a:pPr lvl="1"/>
            <a:r>
              <a:rPr lang="en-US" dirty="0"/>
              <a:t>Helps avoid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checks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/>
              <a:t>s</a:t>
            </a:r>
          </a:p>
          <a:p>
            <a:r>
              <a:rPr lang="en-US" dirty="0"/>
              <a:t>Methods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include: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isPresent()</a:t>
            </a:r>
          </a:p>
          <a:p>
            <a:pPr lvl="2"/>
            <a:r>
              <a:rPr lang="en-US" dirty="0"/>
              <a:t>Returns true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r>
              <a:rPr lang="en-US" dirty="0"/>
              <a:t> contains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  <a:p>
            <a:pPr lvl="2"/>
            <a:r>
              <a:rPr lang="en-US" dirty="0"/>
              <a:t>Returns the contained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object</a:t>
            </a:r>
            <a:r>
              <a:rPr lang="en-US" dirty="0"/>
              <a:t> if there is one </a:t>
            </a:r>
          </a:p>
          <a:p>
            <a:pPr lvl="3"/>
            <a:r>
              <a:rPr lang="en-US" dirty="0"/>
              <a:t>Or throws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ifPresent()</a:t>
            </a:r>
          </a:p>
          <a:p>
            <a:pPr lvl="2"/>
            <a:r>
              <a:rPr lang="en-US" dirty="0"/>
              <a:t>Executes a block of code if there is an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We will see an example of its use next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3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FindFirst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FindAny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operations return an optional reference</a:t>
            </a:r>
          </a:p>
          <a:p>
            <a:pPr lvl="1"/>
            <a:r>
              <a:rPr lang="en-US" dirty="0"/>
              <a:t>Contents based on whether item has been found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above,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/>
              <a:t> can be used to test if a buy side order was present</a:t>
            </a:r>
          </a:p>
          <a:p>
            <a:pPr lvl="1"/>
            <a:r>
              <a:rPr lang="en-US" dirty="0"/>
              <a:t>Can then apply an operation to object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8845" y="2020098"/>
            <a:ext cx="6134313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/>
              <a:t>Optional&lt;Order&gt;</a:t>
            </a:r>
            <a:r>
              <a:rPr lang="en-US" sz="1865" dirty="0"/>
              <a:t> orders = orders.stream()</a:t>
            </a:r>
            <a:br>
              <a:rPr lang="en-US" sz="1865" dirty="0"/>
            </a:br>
            <a:r>
              <a:rPr lang="en-US" sz="1865" dirty="0"/>
              <a:t>    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	.</a:t>
            </a:r>
            <a:r>
              <a:rPr lang="en-US" sz="1865" b="1" dirty="0"/>
              <a:t>findAny()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398191" y="2527407"/>
            <a:ext cx="2033586" cy="666336"/>
          </a:xfrm>
          <a:prstGeom prst="wedgeRectCallout">
            <a:avLst>
              <a:gd name="adj1" fmla="val -218587"/>
              <a:gd name="adj2" fmla="val -758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Find any buy side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95" y="4245635"/>
            <a:ext cx="537701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orders.stream()</a:t>
            </a:r>
            <a:br>
              <a:rPr lang="en-US" sz="1865" dirty="0"/>
            </a:br>
            <a:r>
              <a:rPr lang="en-US" sz="1865" dirty="0"/>
              <a:t>    .filter(o -&gt; o.getSide() == </a:t>
            </a:r>
            <a:r>
              <a:rPr lang="en-US" sz="1865" i="1" dirty="0"/>
              <a:t>BUY</a:t>
            </a:r>
            <a:r>
              <a:rPr lang="en-US" sz="1865" dirty="0"/>
              <a:t>)</a:t>
            </a:r>
          </a:p>
          <a:p>
            <a:pPr>
              <a:defRPr/>
            </a:pPr>
            <a:r>
              <a:rPr lang="en-US" sz="1865" dirty="0"/>
              <a:t>    .findAny()</a:t>
            </a:r>
          </a:p>
          <a:p>
            <a:pPr>
              <a:defRPr/>
            </a:pPr>
            <a:r>
              <a:rPr lang="en-US" sz="1865" b="1" dirty="0"/>
              <a:t>    .ifPresent(System.out::println)</a:t>
            </a:r>
            <a:r>
              <a:rPr lang="en-US" sz="1865" dirty="0"/>
              <a:t>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618771" y="4951834"/>
            <a:ext cx="1428804" cy="666336"/>
          </a:xfrm>
          <a:prstGeom prst="wedgeRectCallout">
            <a:avLst>
              <a:gd name="adj1" fmla="val -120900"/>
              <a:gd name="adj2" fmla="val 855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Print order if found</a:t>
            </a:r>
          </a:p>
        </p:txBody>
      </p:sp>
    </p:spTree>
    <p:extLst>
      <p:ext uri="{BB962C8B-B14F-4D97-AF65-F5344CB8AC3E}">
        <p14:creationId xmlns:p14="http://schemas.microsoft.com/office/powerpoint/2010/main" val="266882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cannot be reused</a:t>
            </a:r>
          </a:p>
          <a:p>
            <a:r>
              <a:rPr lang="en-US" dirty="0"/>
              <a:t>As soon as a terminal operation is called, the stream is closed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stream is required to be reused, can use a stream supplier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6351" y="2134721"/>
            <a:ext cx="635930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/>
              <a:t>Stream&lt;String&gt; stream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stream.noneMatch(s – s..startsWith("b"));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17119" y="2950033"/>
            <a:ext cx="2033586" cy="666336"/>
          </a:xfrm>
          <a:prstGeom prst="wedgeRectCallout">
            <a:avLst>
              <a:gd name="adj1" fmla="val -120641"/>
              <a:gd name="adj2" fmla="val 3643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Exception as stream 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6351" y="4265368"/>
            <a:ext cx="6359300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/>
              <a:t>Supplier&lt;Stream&lt;String&gt;&gt; </a:t>
            </a:r>
            <a:r>
              <a:rPr lang="en-US" sz="1600" dirty="0"/>
              <a:t>streamSupplier = 	</a:t>
            </a:r>
          </a:p>
          <a:p>
            <a:pPr>
              <a:defRPr/>
            </a:pPr>
            <a:r>
              <a:rPr lang="en-US" sz="1600" dirty="0"/>
              <a:t>	Stream.of("a","b","c","d","e")</a:t>
            </a:r>
          </a:p>
          <a:p>
            <a:pPr>
              <a:defRPr/>
            </a:pPr>
            <a:r>
              <a:rPr lang="en-US" sz="1600" dirty="0"/>
              <a:t>		.filter(s-&gt; s.startsWith("a"));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streamSupplier.anyMatch(s-&gt; s.startsWith("a"));</a:t>
            </a:r>
          </a:p>
          <a:p>
            <a:pPr>
              <a:defRPr/>
            </a:pPr>
            <a:r>
              <a:rPr lang="en-US" sz="1600" dirty="0">
                <a:latin typeface="Courier New"/>
                <a:cs typeface="Courier New"/>
              </a:rPr>
              <a:t>streamSupplier.noneMatch(s – s..startsWith("b"));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9561954" y="4855272"/>
            <a:ext cx="2033586" cy="666336"/>
          </a:xfrm>
          <a:prstGeom prst="wedgeRectCallout">
            <a:avLst>
              <a:gd name="adj1" fmla="val -74549"/>
              <a:gd name="adj2" fmla="val 10966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OK now as new stream available</a:t>
            </a:r>
          </a:p>
        </p:txBody>
      </p:sp>
    </p:spTree>
    <p:extLst>
      <p:ext uri="{BB962C8B-B14F-4D97-AF65-F5344CB8AC3E}">
        <p14:creationId xmlns:p14="http://schemas.microsoft.com/office/powerpoint/2010/main" val="14306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1076659"/>
            <a:ext cx="11556460" cy="5062662"/>
          </a:xfrm>
        </p:spPr>
        <p:txBody>
          <a:bodyPr/>
          <a:lstStyle/>
          <a:p>
            <a:r>
              <a:rPr lang="en-US" sz="1998" dirty="0"/>
              <a:t>Collect is a terminal operation that is extremely useful</a:t>
            </a:r>
          </a:p>
          <a:p>
            <a:pPr lvl="1"/>
            <a:r>
              <a:rPr lang="en-US" sz="1998" dirty="0"/>
              <a:t>Transform stream into a List, Set, or Map</a:t>
            </a:r>
          </a:p>
          <a:p>
            <a:r>
              <a:rPr lang="en-US" sz="1998" dirty="0"/>
              <a:t>Collect uses a collector to collect data</a:t>
            </a:r>
          </a:p>
          <a:p>
            <a:pPr lvl="1"/>
            <a:r>
              <a:rPr lang="en-US" sz="1998" dirty="0">
                <a:latin typeface="Courier New"/>
                <a:cs typeface="Courier New"/>
              </a:rPr>
              <a:t>Collectors</a:t>
            </a:r>
            <a:r>
              <a:rPr lang="en-US" sz="1998" dirty="0"/>
              <a:t> class provides built-in collectors</a:t>
            </a:r>
          </a:p>
          <a:p>
            <a:pPr lvl="2"/>
            <a:r>
              <a:rPr lang="en-US" sz="1998" dirty="0"/>
              <a:t>For example, to convert a stream to a </a:t>
            </a:r>
            <a:r>
              <a:rPr lang="en-US" sz="1998" dirty="0">
                <a:latin typeface="Courier New"/>
                <a:cs typeface="Courier New"/>
              </a:rPr>
              <a:t>List</a:t>
            </a:r>
            <a:r>
              <a:rPr lang="en-US" sz="1998" dirty="0"/>
              <a:t>, </a:t>
            </a:r>
            <a:r>
              <a:rPr lang="en-US" sz="1998" dirty="0">
                <a:latin typeface="Courier New"/>
                <a:cs typeface="Courier New"/>
              </a:rPr>
              <a:t>Set</a:t>
            </a:r>
            <a:r>
              <a:rPr lang="en-US" sz="1998" dirty="0"/>
              <a:t>, or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pPr lvl="2"/>
            <a:r>
              <a:rPr lang="en-US" sz="1998" dirty="0"/>
              <a:t>Also, to perform groupings, averaging, statistics calculations</a:t>
            </a:r>
          </a:p>
          <a:p>
            <a:r>
              <a:rPr lang="en-US" sz="1998" dirty="0"/>
              <a:t>The example groups orders </a:t>
            </a:r>
            <a:br>
              <a:rPr lang="en-US" sz="1998" dirty="0"/>
            </a:br>
            <a:r>
              <a:rPr lang="en-US" sz="1998" dirty="0"/>
              <a:t>by </a:t>
            </a:r>
            <a:r>
              <a:rPr lang="en-US" sz="1998" dirty="0">
                <a:latin typeface="Courier New"/>
                <a:cs typeface="Courier New"/>
              </a:rPr>
              <a:t>Side</a:t>
            </a:r>
            <a:r>
              <a:rPr lang="en-US" sz="1998" dirty="0"/>
              <a:t> and places them </a:t>
            </a:r>
            <a:br>
              <a:rPr lang="en-US" sz="1998" dirty="0"/>
            </a:br>
            <a:r>
              <a:rPr lang="en-US" sz="1998" dirty="0"/>
              <a:t>in a </a:t>
            </a:r>
            <a:r>
              <a:rPr lang="en-US" sz="1998" dirty="0">
                <a:latin typeface="Courier New"/>
                <a:cs typeface="Courier New"/>
              </a:rPr>
              <a:t>Map</a:t>
            </a:r>
          </a:p>
          <a:p>
            <a:endParaRPr lang="en-US" sz="1998" dirty="0"/>
          </a:p>
        </p:txBody>
      </p:sp>
      <p:sp>
        <p:nvSpPr>
          <p:cNvPr id="4" name="TextBox 3"/>
          <p:cNvSpPr txBox="1"/>
          <p:nvPr/>
        </p:nvSpPr>
        <p:spPr>
          <a:xfrm>
            <a:off x="4239224" y="3322469"/>
            <a:ext cx="7284139" cy="280076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static java.util.stream.Collectors.*;</a:t>
            </a:r>
          </a:p>
          <a:p>
            <a:endParaRPr lang="en-US" sz="1600" b="1" dirty="0"/>
          </a:p>
          <a:p>
            <a:r>
              <a:rPr lang="en-US" sz="1600" dirty="0"/>
              <a:t>List&lt;Order&gt; orders = …</a:t>
            </a:r>
          </a:p>
          <a:p>
            <a:r>
              <a:rPr lang="en-US" sz="1600" dirty="0"/>
              <a:t>Map&lt;Side, List&lt;Order&gt;&gt; ordersBySide = </a:t>
            </a:r>
          </a:p>
          <a:p>
            <a:r>
              <a:rPr lang="en-US" sz="1600" dirty="0"/>
              <a:t>       orders</a:t>
            </a:r>
          </a:p>
          <a:p>
            <a:r>
              <a:rPr lang="en-US" sz="1600" dirty="0"/>
              <a:t>       .stream()</a:t>
            </a:r>
          </a:p>
          <a:p>
            <a:r>
              <a:rPr lang="en-US" sz="1600" dirty="0"/>
              <a:t>       .collect(</a:t>
            </a:r>
            <a:r>
              <a:rPr lang="en-US" sz="1600" b="1" i="1" dirty="0"/>
              <a:t>groupingBy</a:t>
            </a:r>
            <a:r>
              <a:rPr lang="en-US" sz="1600" i="1" dirty="0"/>
              <a:t>(Order::getSide));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out.println("Orders grouped by side ");</a:t>
            </a:r>
          </a:p>
          <a:p>
            <a:r>
              <a:rPr lang="en-US" sz="1600" dirty="0"/>
              <a:t>ordersBySide.forEach((side, o)-&gt; </a:t>
            </a:r>
          </a:p>
          <a:p>
            <a:r>
              <a:rPr lang="en-US" sz="1600" dirty="0"/>
              <a:t>	      System.</a:t>
            </a:r>
            <a:r>
              <a:rPr lang="en-US" sz="1600" i="1" dirty="0"/>
              <a:t>out.printf("%s:  %s%n", side, o));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553029" y="3794899"/>
            <a:ext cx="1759513" cy="666336"/>
          </a:xfrm>
          <a:prstGeom prst="wedgeRectCallout">
            <a:avLst>
              <a:gd name="adj1" fmla="val -76532"/>
              <a:gd name="adj2" fmla="val 10518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Key in map will be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169607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many implementations of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with useful stream reductions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/>
              <a:t>Joining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Minimum</a:t>
            </a:r>
          </a:p>
          <a:p>
            <a:pPr lvl="1"/>
            <a:r>
              <a:rPr lang="en-US" dirty="0"/>
              <a:t>Statistical summaries</a:t>
            </a:r>
          </a:p>
          <a:p>
            <a:pPr lvl="1"/>
            <a:r>
              <a:rPr lang="en-US" dirty="0"/>
              <a:t>Summing</a:t>
            </a:r>
          </a:p>
          <a:p>
            <a:r>
              <a:rPr lang="en-US" dirty="0"/>
              <a:t>Take a look at the JavaDoc for the </a:t>
            </a:r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class</a:t>
            </a:r>
          </a:p>
          <a:p>
            <a:pPr marL="22860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total monetary amount of orders per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We need to group the orders by currency</a:t>
            </a:r>
          </a:p>
          <a:p>
            <a:pPr lvl="2"/>
            <a:r>
              <a:rPr lang="en-US" dirty="0"/>
              <a:t>Then sum the amount of each order per 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293" y="3666653"/>
            <a:ext cx="9225481" cy="281746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99" dirty="0"/>
              <a:t>List&lt;Order&gt; orders = …</a:t>
            </a:r>
          </a:p>
          <a:p>
            <a:endParaRPr lang="en-US" sz="1599" dirty="0"/>
          </a:p>
          <a:p>
            <a:r>
              <a:rPr lang="en-US" sz="1599" dirty="0"/>
              <a:t>Map&lt;Currency, Double&gt; orderTotalByCurrency = </a:t>
            </a:r>
          </a:p>
          <a:p>
            <a:r>
              <a:rPr lang="en-US" sz="1599" dirty="0"/>
              <a:t>   orders</a:t>
            </a:r>
          </a:p>
          <a:p>
            <a:r>
              <a:rPr lang="en-US" sz="1599" dirty="0"/>
              <a:t>   .stream()</a:t>
            </a:r>
          </a:p>
          <a:p>
            <a:r>
              <a:rPr lang="en-US" sz="1599" dirty="0"/>
              <a:t>   .collect(</a:t>
            </a:r>
            <a:r>
              <a:rPr lang="en-US" sz="1599" b="1" i="1" dirty="0"/>
              <a:t>groupingBy</a:t>
            </a:r>
            <a:r>
              <a:rPr lang="en-US" sz="1599" i="1" dirty="0"/>
              <a:t>(Order::getCurrency,				                     </a:t>
            </a:r>
            <a:r>
              <a:rPr lang="en-US" sz="1599" b="1" i="1" dirty="0"/>
              <a:t>summingDouble</a:t>
            </a:r>
            <a:r>
              <a:rPr lang="en-US" sz="1599" i="1" dirty="0"/>
              <a:t>(Order::getAmount) ));</a:t>
            </a:r>
          </a:p>
          <a:p>
            <a:r>
              <a:rPr lang="en-US" sz="1599" dirty="0"/>
              <a:t>		</a:t>
            </a:r>
          </a:p>
          <a:p>
            <a:r>
              <a:rPr lang="en-US" sz="1599" dirty="0"/>
              <a:t>System.</a:t>
            </a:r>
            <a:r>
              <a:rPr lang="en-US" sz="1599" i="1" dirty="0"/>
              <a:t>out.println("\nOrder total per currency ");</a:t>
            </a:r>
          </a:p>
          <a:p>
            <a:r>
              <a:rPr lang="en-US" sz="1599" dirty="0"/>
              <a:t>orderTotalByCurrency.forEach((c, a)-&gt; </a:t>
            </a:r>
          </a:p>
          <a:p>
            <a:r>
              <a:rPr lang="en-US" sz="1599" dirty="0"/>
              <a:t>	System.</a:t>
            </a:r>
            <a:r>
              <a:rPr lang="en-US" sz="1599" i="1" dirty="0"/>
              <a:t>out.printf("%s: total order value %.2f%n", c, a));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925544" y="3667754"/>
            <a:ext cx="2033586" cy="666336"/>
          </a:xfrm>
          <a:prstGeom prst="wedgeRectCallout">
            <a:avLst>
              <a:gd name="adj1" fmla="val -137477"/>
              <a:gd name="adj2" fmla="val 12795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Sum of orders per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259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Averaging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the average amount of an order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averagingDouble()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mean of double-valued function applied to stream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503" y="3436743"/>
            <a:ext cx="10014112" cy="26753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Double averageOrderAmount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b="1" i="1" dirty="0"/>
              <a:t>averagingDouble</a:t>
            </a:r>
            <a:r>
              <a:rPr lang="en-US" sz="1865" i="1" dirty="0"/>
              <a:t>(o-&gt; o.getAmount()));</a:t>
            </a:r>
          </a:p>
          <a:p>
            <a:r>
              <a:rPr lang="en-US" sz="1865" dirty="0"/>
              <a:t>	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out.printf("%nAverage amount of each order is %.2f %n", 				                    averageOrderAmount);</a:t>
            </a:r>
            <a:r>
              <a:rPr lang="en-US" sz="1865" dirty="0"/>
              <a:t>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592183" y="3954913"/>
            <a:ext cx="3881542" cy="379335"/>
          </a:xfrm>
          <a:prstGeom prst="wedgeRectCallout">
            <a:avLst>
              <a:gd name="adj1" fmla="val -89542"/>
              <a:gd name="adj2" fmla="val 18163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average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27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 introduce: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Summarizing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383" y="967346"/>
            <a:ext cx="11556460" cy="5062662"/>
          </a:xfrm>
        </p:spPr>
        <p:txBody>
          <a:bodyPr/>
          <a:lstStyle/>
          <a:p>
            <a:r>
              <a:rPr lang="en-US" sz="1865" dirty="0"/>
              <a:t>Problem:</a:t>
            </a:r>
          </a:p>
          <a:p>
            <a:pPr lvl="1"/>
            <a:r>
              <a:rPr lang="en-US" sz="1865" dirty="0"/>
              <a:t>Given a stream of orders, determine maximum, minimum, average order amount, as well as the number of orders and the total amount of all orders </a:t>
            </a:r>
          </a:p>
          <a:p>
            <a:pPr>
              <a:spcBef>
                <a:spcPts val="1066"/>
              </a:spcBef>
            </a:pPr>
            <a:r>
              <a:rPr lang="en-US" sz="1865" dirty="0"/>
              <a:t>Solution:</a:t>
            </a:r>
          </a:p>
          <a:p>
            <a:pPr lvl="1"/>
            <a:r>
              <a:rPr lang="en-US" sz="1865" dirty="0"/>
              <a:t>Use the </a:t>
            </a:r>
            <a:r>
              <a:rPr lang="en-US" sz="1865" dirty="0">
                <a:latin typeface="Courier New"/>
                <a:cs typeface="Courier New"/>
              </a:rPr>
              <a:t>summarizingDouble()</a:t>
            </a:r>
            <a:r>
              <a:rPr lang="en-US" sz="1865" dirty="0">
                <a:latin typeface="+mj-lt"/>
                <a:cs typeface="Courier New"/>
              </a:rPr>
              <a:t> </a:t>
            </a:r>
            <a:r>
              <a:rPr lang="en-US" sz="1865" dirty="0"/>
              <a:t>method of </a:t>
            </a:r>
            <a:r>
              <a:rPr lang="en-US" sz="1865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sz="1865" dirty="0"/>
              <a:t>Returns a </a:t>
            </a:r>
            <a:r>
              <a:rPr lang="en-US" sz="1865" dirty="0">
                <a:latin typeface="Courier New"/>
                <a:cs typeface="Courier New"/>
              </a:rPr>
              <a:t>Collector</a:t>
            </a:r>
            <a:r>
              <a:rPr lang="en-US" sz="1865" dirty="0"/>
              <a:t> that produces summary statistics of a double-valued function applied to stream elements</a:t>
            </a:r>
          </a:p>
          <a:p>
            <a:endParaRPr lang="en-US" sz="1865" dirty="0"/>
          </a:p>
        </p:txBody>
      </p:sp>
      <p:sp>
        <p:nvSpPr>
          <p:cNvPr id="4" name="TextBox 3"/>
          <p:cNvSpPr txBox="1"/>
          <p:nvPr/>
        </p:nvSpPr>
        <p:spPr>
          <a:xfrm>
            <a:off x="2087075" y="3202327"/>
            <a:ext cx="8017852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List&lt;Order&gt; orders = …</a:t>
            </a:r>
          </a:p>
          <a:p>
            <a:endParaRPr lang="en-US" sz="1600" dirty="0"/>
          </a:p>
          <a:p>
            <a:r>
              <a:rPr lang="en-US" sz="1600" dirty="0"/>
              <a:t>DoubleSummaryStatistics amountSummary = </a:t>
            </a:r>
          </a:p>
          <a:p>
            <a:r>
              <a:rPr lang="en-US" sz="1600" dirty="0"/>
              <a:t>	orders</a:t>
            </a:r>
          </a:p>
          <a:p>
            <a:r>
              <a:rPr lang="en-US" sz="1600" dirty="0"/>
              <a:t>	.stream()</a:t>
            </a:r>
          </a:p>
          <a:p>
            <a:r>
              <a:rPr lang="en-US" sz="1600" dirty="0"/>
              <a:t>	.collect(</a:t>
            </a:r>
            <a:r>
              <a:rPr lang="en-US" sz="1600" b="1" i="1" dirty="0"/>
              <a:t>summarizingDouble</a:t>
            </a:r>
            <a:r>
              <a:rPr lang="en-US" sz="1600" i="1" dirty="0"/>
              <a:t>(o-&gt; o.getAmount()));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out.printf("Order Amount Summary %s %n", amountSummary);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106610" y="3373453"/>
            <a:ext cx="2515338" cy="666336"/>
          </a:xfrm>
          <a:prstGeom prst="wedgeRectCallout">
            <a:avLst>
              <a:gd name="adj1" fmla="val -187029"/>
              <a:gd name="adj2" fmla="val 11332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Calculates summary statistics from stream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7075" y="5358144"/>
            <a:ext cx="80178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Order Amount Summary DoubleSummaryStatistics{count=10, sum=35800000.000000, min=1000000.000000, average=3580000.000000, max=9800000.000000} </a:t>
            </a:r>
          </a:p>
        </p:txBody>
      </p:sp>
    </p:spTree>
    <p:extLst>
      <p:ext uri="{BB962C8B-B14F-4D97-AF65-F5344CB8AC3E}">
        <p14:creationId xmlns:p14="http://schemas.microsoft.com/office/powerpoint/2010/main" val="196050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stream of orders, determine maximum order value of each currency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maxBy()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of </a:t>
            </a:r>
            <a:r>
              <a:rPr lang="en-US" dirty="0">
                <a:latin typeface="Courier New"/>
                <a:cs typeface="Courier New"/>
              </a:rPr>
              <a:t>Collectors</a:t>
            </a:r>
          </a:p>
          <a:p>
            <a:pPr lvl="2"/>
            <a:r>
              <a:rPr lang="en-US" dirty="0"/>
              <a:t>Returns a </a:t>
            </a:r>
            <a:r>
              <a:rPr lang="en-US" dirty="0">
                <a:latin typeface="Courier New"/>
                <a:cs typeface="Courier New"/>
              </a:rPr>
              <a:t>Collector</a:t>
            </a:r>
            <a:r>
              <a:rPr lang="en-US" dirty="0"/>
              <a:t> that produces the maximal element in the stream</a:t>
            </a:r>
          </a:p>
          <a:p>
            <a:pPr lvl="2"/>
            <a:r>
              <a:rPr lang="en-US" dirty="0"/>
              <a:t>Maximum element determined by a supplied comparator</a:t>
            </a:r>
          </a:p>
          <a:p>
            <a:pPr lvl="2"/>
            <a:r>
              <a:rPr lang="en-US" dirty="0"/>
              <a:t>Returned value is an </a:t>
            </a:r>
            <a:r>
              <a:rPr lang="en-US" dirty="0">
                <a:latin typeface="Courier New"/>
                <a:cs typeface="Courier New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7526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/>
                <a:cs typeface="Courier New"/>
              </a:rPr>
              <a:t>Collectors</a:t>
            </a:r>
            <a:r>
              <a:rPr lang="en-US" dirty="0"/>
              <a:t> Maximum 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245" y="1429371"/>
            <a:ext cx="9959577" cy="41103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List&lt;Order&gt; orders = …</a:t>
            </a:r>
          </a:p>
          <a:p>
            <a:endParaRPr lang="en-US" sz="1865" dirty="0"/>
          </a:p>
          <a:p>
            <a:r>
              <a:rPr lang="en-US" sz="1865" dirty="0"/>
              <a:t>Map&lt;Currency, </a:t>
            </a:r>
            <a:r>
              <a:rPr lang="en-US" sz="1865" b="1" dirty="0"/>
              <a:t>Optional&lt;Order&gt;</a:t>
            </a:r>
            <a:r>
              <a:rPr lang="en-US" sz="1865" dirty="0"/>
              <a:t>&gt; maxOrderByCurrency = </a:t>
            </a:r>
          </a:p>
          <a:p>
            <a:r>
              <a:rPr lang="en-US" sz="1865" dirty="0"/>
              <a:t>	orders</a:t>
            </a:r>
          </a:p>
          <a:p>
            <a:r>
              <a:rPr lang="en-US" sz="1865" dirty="0"/>
              <a:t>	.stream()</a:t>
            </a:r>
          </a:p>
          <a:p>
            <a:r>
              <a:rPr lang="en-US" sz="1865" dirty="0"/>
              <a:t>	.collect(</a:t>
            </a:r>
            <a:r>
              <a:rPr lang="en-US" sz="1865" i="1" dirty="0"/>
              <a:t>groupingBy(Order::getCurrency,</a:t>
            </a:r>
          </a:p>
          <a:p>
            <a:r>
              <a:rPr lang="en-US" sz="1865" b="1" i="1" dirty="0"/>
              <a:t>		       maxBy</a:t>
            </a:r>
            <a:r>
              <a:rPr lang="en-US" sz="1865" i="1" dirty="0"/>
              <a:t>(</a:t>
            </a:r>
            <a:r>
              <a:rPr lang="en-US" sz="1865" b="1" i="1" dirty="0"/>
              <a:t>comparing</a:t>
            </a:r>
            <a:r>
              <a:rPr lang="en-US" sz="1865" i="1" dirty="0"/>
              <a:t>(Order::getAmount)) ));</a:t>
            </a:r>
          </a:p>
          <a:p>
            <a:r>
              <a:rPr lang="en-US" sz="1865" dirty="0"/>
              <a:t>	</a:t>
            </a:r>
          </a:p>
          <a:p>
            <a:endParaRPr lang="en-US" sz="1865" dirty="0"/>
          </a:p>
          <a:p>
            <a:r>
              <a:rPr lang="en-US" sz="1865" dirty="0"/>
              <a:t>	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out.println("\n\nMaximum order per currency ");</a:t>
            </a:r>
          </a:p>
          <a:p>
            <a:r>
              <a:rPr lang="en-US" sz="1865" dirty="0"/>
              <a:t>maxOrderByCurrency.forEach((c, o)-&gt; </a:t>
            </a:r>
          </a:p>
          <a:p>
            <a:r>
              <a:rPr lang="en-US" sz="1865" dirty="0"/>
              <a:t>	System.</a:t>
            </a:r>
            <a:r>
              <a:rPr lang="en-US" sz="1865" i="1" dirty="0"/>
              <a:t>out.printf("%s: maximum order value %.2f%n", c,</a:t>
            </a:r>
          </a:p>
          <a:p>
            <a:r>
              <a:rPr lang="en-US" sz="1865" i="1" dirty="0"/>
              <a:t>		       o.isPresent() ? o.get().getAmount() :0.0));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669529" y="1239702"/>
            <a:ext cx="2515338" cy="379335"/>
          </a:xfrm>
          <a:prstGeom prst="wedgeRectCallout">
            <a:avLst>
              <a:gd name="adj1" fmla="val -92517"/>
              <a:gd name="adj2" fmla="val 141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Maximum order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902196" y="5790583"/>
            <a:ext cx="5114137" cy="379335"/>
          </a:xfrm>
          <a:prstGeom prst="wedgeRectCallout">
            <a:avLst>
              <a:gd name="adj1" fmla="val -33253"/>
              <a:gd name="adj2" fmla="val -1717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Display maximum amount for each currency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0944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  <a:cs typeface="Tahoma" charset="0"/>
              </a:rPr>
              <a:t>Exercise 2.2: Further Working with Streams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Say, the task is to group an array of employee records into a data map organized by job title. </a:t>
            </a:r>
          </a:p>
          <a:p>
            <a:pPr>
              <a:buNone/>
            </a:pPr>
            <a:r>
              <a:rPr lang="en-US" dirty="0"/>
              <a:t>Also calculate average salary of all employee in the list.</a:t>
            </a:r>
          </a:p>
          <a:p>
            <a:pPr>
              <a:buNone/>
            </a:pPr>
            <a:endParaRPr lang="en-US" dirty="0">
              <a:latin typeface="Tahoma" charset="0"/>
              <a:cs typeface="Tahoma" charset="0"/>
            </a:endParaRPr>
          </a:p>
          <a:p>
            <a:pPr>
              <a:buNone/>
            </a:pPr>
            <a:r>
              <a:rPr lang="en-US" dirty="0">
                <a:latin typeface="Tahoma" charset="0"/>
                <a:cs typeface="Tahoma" charset="0"/>
              </a:rPr>
              <a:t>Hint: Use Employee class of previous exercise. Separate method to calculate average salary should be present.</a:t>
            </a:r>
          </a:p>
          <a:p>
            <a:pPr>
              <a:buNone/>
            </a:pPr>
            <a:endParaRPr dirty="0"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42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stream processing to determine the number of unique words in a file</a:t>
            </a:r>
          </a:p>
          <a:p>
            <a:r>
              <a:rPr lang="en-US" dirty="0"/>
              <a:t>The code below may seem like a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However, the result of the above is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698" y="2328017"/>
            <a:ext cx="632460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out::println);</a:t>
            </a:r>
          </a:p>
          <a:p>
            <a:r>
              <a:rPr lang="en-US" sz="1865" dirty="0"/>
              <a:t>		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633857" y="2136171"/>
            <a:ext cx="1778736" cy="666336"/>
          </a:xfrm>
          <a:prstGeom prst="wedgeRectCallout">
            <a:avLst>
              <a:gd name="adj1" fmla="val -87656"/>
              <a:gd name="adj2" fmla="val 5197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Split on whitespaces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325" y="5004750"/>
            <a:ext cx="4509350" cy="9533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[Ljava.lang.String;@7229724f</a:t>
            </a:r>
          </a:p>
          <a:p>
            <a:r>
              <a:rPr lang="en-US" sz="1865" dirty="0"/>
              <a:t>[Ljava.lang.String;@4c873330</a:t>
            </a:r>
          </a:p>
          <a:p>
            <a:r>
              <a:rPr lang="en-US" sz="1865" dirty="0"/>
              <a:t>[Ljava.lang.String;@119d7047</a:t>
            </a:r>
            <a:endParaRPr lang="en-US" sz="1865" i="1" dirty="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886087" y="4556755"/>
            <a:ext cx="2616505" cy="666336"/>
          </a:xfrm>
          <a:prstGeom prst="wedgeRectCallout">
            <a:avLst>
              <a:gd name="adj1" fmla="val -83051"/>
              <a:gd name="adj2" fmla="val 9066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String representation of streams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030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Operation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on previous slide is because of the Lambda passed to </a:t>
            </a:r>
            <a:r>
              <a:rPr lang="en-US" dirty="0">
                <a:latin typeface="Courier New"/>
                <a:cs typeface="Courier New"/>
              </a:rPr>
              <a:t>map()</a:t>
            </a:r>
          </a:p>
          <a:p>
            <a:pPr lvl="1"/>
            <a:r>
              <a:rPr lang="en-US" dirty="0"/>
              <a:t>It returns an array od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/>
              <a:t> then returns a </a:t>
            </a:r>
            <a:r>
              <a:rPr lang="en-US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dirty="0"/>
              <a:t>We actually want a </a:t>
            </a:r>
            <a:r>
              <a:rPr lang="en-US" dirty="0">
                <a:latin typeface="Courier New"/>
                <a:cs typeface="Courier New"/>
              </a:rPr>
              <a:t>Stream&lt;String&gt;</a:t>
            </a:r>
            <a:r>
              <a:rPr lang="en-US" dirty="0"/>
              <a:t> to be returned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3848" y="2787633"/>
            <a:ext cx="5746803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Files.</a:t>
            </a:r>
            <a:r>
              <a:rPr lang="en-US" sz="1600" i="1" dirty="0"/>
              <a:t>lines(Paths.get("test.txt"))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map(line -&gt; line.split("\\s+"))</a:t>
            </a:r>
          </a:p>
          <a:p>
            <a:r>
              <a:rPr lang="en-US" sz="1600" dirty="0"/>
              <a:t>	.distinct()</a:t>
            </a:r>
          </a:p>
          <a:p>
            <a:r>
              <a:rPr lang="en-US" sz="1600" dirty="0"/>
              <a:t>	.forEach(System.</a:t>
            </a:r>
            <a:r>
              <a:rPr lang="en-US" sz="1600" i="1" dirty="0"/>
              <a:t>out::println);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91712" y="2868370"/>
            <a:ext cx="2381379" cy="666336"/>
          </a:xfrm>
          <a:prstGeom prst="wedgeRectCallout">
            <a:avLst>
              <a:gd name="adj1" fmla="val -129548"/>
              <a:gd name="adj2" fmla="val -3559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39057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flatMap()</a:t>
            </a:r>
            <a:r>
              <a:rPr lang="en-US" sz="1800" dirty="0">
                <a:latin typeface="+mj-lt"/>
                <a:cs typeface="Courier New"/>
              </a:rPr>
              <a:t> </a:t>
            </a:r>
            <a:r>
              <a:rPr lang="en-US" sz="1800" dirty="0"/>
              <a:t>returns a stream</a:t>
            </a:r>
          </a:p>
          <a:p>
            <a:pPr lvl="1"/>
            <a:r>
              <a:rPr lang="en-US" sz="1800" dirty="0"/>
              <a:t>Replaces elements of input stream with contents generated by supplied mapping function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flatMap()</a:t>
            </a:r>
            <a:r>
              <a:rPr lang="en-US" sz="1800" dirty="0"/>
              <a:t> in the example above processes a </a:t>
            </a:r>
            <a:r>
              <a:rPr lang="en-US" sz="1800" dirty="0">
                <a:latin typeface="Courier New"/>
                <a:cs typeface="Courier New"/>
              </a:rPr>
              <a:t>Stream&lt;String[]&gt;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>
                <a:latin typeface="Courier New"/>
                <a:cs typeface="Courier New"/>
              </a:rPr>
              <a:t>Arrays::stream</a:t>
            </a:r>
            <a:r>
              <a:rPr lang="en-US" sz="1800" dirty="0"/>
              <a:t> to generate </a:t>
            </a:r>
            <a:r>
              <a:rPr lang="en-US" sz="1800" dirty="0">
                <a:latin typeface="Courier New"/>
                <a:cs typeface="Courier New"/>
              </a:rPr>
              <a:t>Stream&lt;String&gt; </a:t>
            </a:r>
            <a:r>
              <a:rPr lang="en-US" sz="1800" dirty="0"/>
              <a:t>from </a:t>
            </a:r>
            <a:r>
              <a:rPr lang="en-US" sz="1800" dirty="0">
                <a:latin typeface="Courier New"/>
                <a:cs typeface="Courier New"/>
              </a:rPr>
              <a:t>Stream&lt;String[]&gt;</a:t>
            </a:r>
          </a:p>
          <a:p>
            <a:pPr lvl="2"/>
            <a:r>
              <a:rPr lang="en-US" sz="1800" dirty="0">
                <a:latin typeface="+mn-lt"/>
                <a:cs typeface="Courier New"/>
              </a:rPr>
              <a:t>It </a:t>
            </a:r>
            <a:r>
              <a:rPr lang="en-US" sz="1800" i="1" dirty="0">
                <a:latin typeface="Century Schoolbook" panose="02040604050505020304" pitchFamily="18" charset="0"/>
                <a:cs typeface="Courier New"/>
              </a:rPr>
              <a:t>flattens</a:t>
            </a:r>
            <a:r>
              <a:rPr lang="en-US" sz="1800" dirty="0">
                <a:latin typeface="+mn-lt"/>
                <a:cs typeface="Courier New"/>
              </a:rPr>
              <a:t> the stream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848370" y="2063327"/>
            <a:ext cx="6277755" cy="15273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Files.</a:t>
            </a:r>
            <a:r>
              <a:rPr lang="en-US" sz="1865" i="1" dirty="0"/>
              <a:t>lines(Paths.get("test.txt"))</a:t>
            </a:r>
          </a:p>
          <a:p>
            <a:r>
              <a:rPr lang="en-US" sz="1865" dirty="0"/>
              <a:t>	.map(line -&gt; line.split("\\s+"))</a:t>
            </a:r>
          </a:p>
          <a:p>
            <a:r>
              <a:rPr lang="en-US" sz="1865" dirty="0"/>
              <a:t>	.</a:t>
            </a:r>
            <a:r>
              <a:rPr lang="en-US" sz="1865" b="1" dirty="0"/>
              <a:t>flatMap(Arrays::</a:t>
            </a:r>
            <a:r>
              <a:rPr lang="en-US" sz="1865" b="1" i="1" dirty="0"/>
              <a:t>stream)</a:t>
            </a:r>
          </a:p>
          <a:p>
            <a:r>
              <a:rPr lang="en-US" sz="1865" dirty="0"/>
              <a:t>	.distinct()</a:t>
            </a:r>
          </a:p>
          <a:p>
            <a:r>
              <a:rPr lang="en-US" sz="1865" dirty="0"/>
              <a:t>	.forEach(System.</a:t>
            </a:r>
            <a:r>
              <a:rPr lang="en-US" sz="1865" i="1" dirty="0"/>
              <a:t>out::println</a:t>
            </a:r>
            <a:r>
              <a:rPr lang="en-US" sz="1865" b="1" i="1" dirty="0"/>
              <a:t>);</a:t>
            </a:r>
            <a:endParaRPr lang="en-US" sz="1865" i="1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298473" y="2706052"/>
            <a:ext cx="2779136" cy="666336"/>
          </a:xfrm>
          <a:prstGeom prst="wedgeRectCallout">
            <a:avLst>
              <a:gd name="adj1" fmla="val -106718"/>
              <a:gd name="adj2" fmla="val -260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2537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70" y="1768798"/>
            <a:ext cx="6342062" cy="427809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class Trader{</a:t>
            </a:r>
          </a:p>
          <a:p>
            <a:r>
              <a:rPr lang="en-US" sz="1600" dirty="0"/>
              <a:t>  private int id;</a:t>
            </a:r>
          </a:p>
          <a:p>
            <a:r>
              <a:rPr lang="en-US" sz="1600" dirty="0"/>
              <a:t>  private List&lt;Order&gt; orders = new ArrayList&lt;&gt;();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  public Trader(int id) {</a:t>
            </a:r>
          </a:p>
          <a:p>
            <a:r>
              <a:rPr lang="en-US" sz="1600" dirty="0"/>
              <a:t>    this.id = id;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List&lt;Order&gt; getOrders() {</a:t>
            </a:r>
          </a:p>
          <a:p>
            <a:r>
              <a:rPr lang="en-US" sz="1600" dirty="0"/>
              <a:t>    return orders;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addOrder(Order order) {</a:t>
            </a:r>
          </a:p>
          <a:p>
            <a:r>
              <a:rPr lang="en-US" sz="1600" dirty="0"/>
              <a:t>    orders.add(order);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786583" y="3118219"/>
            <a:ext cx="2397404" cy="666336"/>
          </a:xfrm>
          <a:prstGeom prst="wedgeRectCallout">
            <a:avLst>
              <a:gd name="adj1" fmla="val -77686"/>
              <a:gd name="adj2" fmla="val -121082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Each trader has a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List&lt;Order&gt;</a:t>
            </a:r>
          </a:p>
        </p:txBody>
      </p:sp>
    </p:spTree>
    <p:extLst>
      <p:ext uri="{BB962C8B-B14F-4D97-AF65-F5344CB8AC3E}">
        <p14:creationId xmlns:p14="http://schemas.microsoft.com/office/powerpoint/2010/main" val="3721629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Traders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streams, we can create traders as follows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4473" y="1755247"/>
            <a:ext cx="7403056" cy="32493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List&lt;Trader&gt; traders = new ArrayList&lt;&gt;();</a:t>
            </a:r>
          </a:p>
          <a:p>
            <a:endParaRPr lang="en-US" sz="1865" dirty="0"/>
          </a:p>
          <a:p>
            <a:r>
              <a:rPr lang="en-US" sz="1865" dirty="0"/>
              <a:t>IntStream</a:t>
            </a:r>
          </a:p>
          <a:p>
            <a:r>
              <a:rPr lang="en-US" sz="1865" dirty="0"/>
              <a:t>  .</a:t>
            </a:r>
            <a:r>
              <a:rPr lang="en-US" sz="1865" i="1" dirty="0"/>
              <a:t>range(1,4)</a:t>
            </a:r>
          </a:p>
          <a:p>
            <a:r>
              <a:rPr lang="en-US" sz="1865" dirty="0"/>
              <a:t>  .forEach(i -&gt; traders.add(new Trader(i)));</a:t>
            </a:r>
          </a:p>
          <a:p>
            <a:endParaRPr lang="en-US" sz="1865" dirty="0"/>
          </a:p>
          <a:p>
            <a:r>
              <a:rPr lang="en-US" sz="1865" dirty="0"/>
              <a:t>			</a:t>
            </a:r>
          </a:p>
          <a:p>
            <a:r>
              <a:rPr lang="en-US" sz="1865" dirty="0"/>
              <a:t>  traders.forEach( t-&gt;</a:t>
            </a:r>
          </a:p>
          <a:p>
            <a:r>
              <a:rPr lang="en-US" sz="1865" dirty="0"/>
              <a:t>     IntStream</a:t>
            </a:r>
          </a:p>
          <a:p>
            <a:r>
              <a:rPr lang="en-US" sz="1865" dirty="0"/>
              <a:t>	.</a:t>
            </a:r>
            <a:r>
              <a:rPr lang="en-US" sz="1865" i="1" dirty="0"/>
              <a:t>range(1,6)</a:t>
            </a:r>
          </a:p>
          <a:p>
            <a:r>
              <a:rPr lang="en-US" sz="1865" dirty="0"/>
              <a:t>	.forEach(o -&gt; t.addOrder(new Order())));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951044" y="2274404"/>
            <a:ext cx="1888641" cy="379335"/>
          </a:xfrm>
          <a:prstGeom prst="wedgeRectCallout">
            <a:avLst>
              <a:gd name="adj1" fmla="val -53072"/>
              <a:gd name="adj2" fmla="val 14385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Create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706077" y="3566725"/>
            <a:ext cx="2711412" cy="379335"/>
          </a:xfrm>
          <a:prstGeom prst="wedgeRectCallout">
            <a:avLst>
              <a:gd name="adj1" fmla="val -67903"/>
              <a:gd name="adj2" fmla="val 218875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Add orders to traders</a:t>
            </a:r>
            <a:endParaRPr lang="en-US" sz="1865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563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count the total number of orders across all traders?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66" dirty="0"/>
          </a:p>
          <a:p>
            <a:r>
              <a:rPr lang="en-US" dirty="0"/>
              <a:t>The above code will print the number of </a:t>
            </a:r>
            <a:r>
              <a:rPr lang="en-US" dirty="0">
                <a:latin typeface="Courier New"/>
                <a:cs typeface="Courier New"/>
              </a:rPr>
              <a:t>Stream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&lt;List&lt;Order&gt;&gt;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be equal to the number of traders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8601" y="1948308"/>
            <a:ext cx="8794798" cy="18143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65" dirty="0"/>
              <a:t>long totalNumberOrders = </a:t>
            </a:r>
          </a:p>
          <a:p>
            <a:r>
              <a:rPr lang="en-US" sz="1865" dirty="0"/>
              <a:t>    traders.stream()</a:t>
            </a:r>
          </a:p>
          <a:p>
            <a:r>
              <a:rPr lang="en-US" sz="1865" dirty="0"/>
              <a:t>	.map(t-&gt;  (t.getOrders()))</a:t>
            </a:r>
          </a:p>
          <a:p>
            <a:r>
              <a:rPr lang="en-US" sz="1865" dirty="0"/>
              <a:t>	.count();</a:t>
            </a:r>
          </a:p>
          <a:p>
            <a:r>
              <a:rPr lang="en-US" sz="1865" dirty="0"/>
              <a:t>System.</a:t>
            </a:r>
            <a:r>
              <a:rPr lang="en-US" sz="1865" i="1" dirty="0"/>
              <a:t>out.printf("Total number of orders is %d%n", 					   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87121" y="1757705"/>
            <a:ext cx="3343633" cy="666336"/>
          </a:xfrm>
          <a:prstGeom prst="wedgeRectCallout">
            <a:avLst>
              <a:gd name="adj1" fmla="val -74530"/>
              <a:gd name="adj2" fmla="val 9362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Stream&lt;List&lt;Order&gt;&gt;</a:t>
            </a:r>
          </a:p>
        </p:txBody>
      </p:sp>
    </p:spTree>
    <p:extLst>
      <p:ext uri="{BB962C8B-B14F-4D97-AF65-F5344CB8AC3E}">
        <p14:creationId xmlns:p14="http://schemas.microsoft.com/office/powerpoint/2010/main" val="7456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72BAB4-FE31-451A-9F24-B6F9FF55C5EF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flatMap</a:t>
            </a:r>
            <a:r>
              <a:rPr lang="en-US" dirty="0"/>
              <a:t>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total number of orders across all traders, we need to use </a:t>
            </a:r>
            <a:r>
              <a:rPr lang="en-US" dirty="0">
                <a:latin typeface="Courier New"/>
                <a:cs typeface="Courier New"/>
              </a:rPr>
              <a:t>flatMap()</a:t>
            </a:r>
          </a:p>
          <a:p>
            <a:pPr lvl="1"/>
            <a:r>
              <a:rPr lang="en-US" dirty="0"/>
              <a:t>To </a:t>
            </a:r>
            <a:r>
              <a:rPr lang="en-US" i="1" dirty="0">
                <a:latin typeface="Century Schoolbook" panose="02040604050505020304" pitchFamily="18" charset="0"/>
              </a:rPr>
              <a:t>flatten</a:t>
            </a:r>
            <a:r>
              <a:rPr lang="en-US" i="1" dirty="0"/>
              <a:t> </a:t>
            </a:r>
            <a:r>
              <a:rPr lang="en-US" dirty="0"/>
              <a:t>the orders into a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above code will print the number of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152" y="2545378"/>
            <a:ext cx="8071698" cy="161044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long </a:t>
            </a:r>
            <a:r>
              <a:rPr lang="en-US" sz="1865" dirty="0"/>
              <a:t>totalNumberOrders</a:t>
            </a:r>
            <a:r>
              <a:rPr lang="en-US" sz="1600" dirty="0"/>
              <a:t> = </a:t>
            </a:r>
          </a:p>
          <a:p>
            <a:r>
              <a:rPr lang="en-US" sz="1600" dirty="0"/>
              <a:t>    traders.stream()</a:t>
            </a:r>
          </a:p>
          <a:p>
            <a:r>
              <a:rPr lang="en-US" sz="1600" dirty="0"/>
              <a:t>	.</a:t>
            </a:r>
            <a:r>
              <a:rPr lang="en-US" sz="1600" b="1" dirty="0"/>
              <a:t>flatMap</a:t>
            </a:r>
            <a:r>
              <a:rPr lang="en-US" sz="1600" dirty="0"/>
              <a:t>(t-&gt;  (t.getOrders().</a:t>
            </a:r>
            <a:r>
              <a:rPr lang="en-US" sz="1600" b="1" dirty="0"/>
              <a:t>stream()</a:t>
            </a:r>
            <a:r>
              <a:rPr lang="en-US" sz="1600" dirty="0"/>
              <a:t>))</a:t>
            </a:r>
          </a:p>
          <a:p>
            <a:r>
              <a:rPr lang="en-US" sz="1600" dirty="0"/>
              <a:t>	.count();</a:t>
            </a:r>
          </a:p>
          <a:p>
            <a:r>
              <a:rPr lang="en-US" sz="1600" dirty="0"/>
              <a:t>System.</a:t>
            </a:r>
            <a:r>
              <a:rPr lang="en-US" sz="1600" i="1" dirty="0"/>
              <a:t>out.printf("Total number of orders is %d%n", 					totalNumberOrders);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18791" y="2014657"/>
            <a:ext cx="3311963" cy="379335"/>
          </a:xfrm>
          <a:prstGeom prst="wedgeRectCallout">
            <a:avLst>
              <a:gd name="adj1" fmla="val -133199"/>
              <a:gd name="adj2" fmla="val 23468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cs typeface="Courier New"/>
              </a:rPr>
              <a:t>Stream&lt;Order&gt;</a:t>
            </a:r>
          </a:p>
        </p:txBody>
      </p:sp>
    </p:spTree>
    <p:extLst>
      <p:ext uri="{BB962C8B-B14F-4D97-AF65-F5344CB8AC3E}">
        <p14:creationId xmlns:p14="http://schemas.microsoft.com/office/powerpoint/2010/main" val="105127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2.3: Terminal and Non Terminal Operations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Refer to the entity relationship diagram below, customers can place multiple orders and so it is a one-to-many relationship while the relationship between products and orders is many-to-many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Create respective classes as per above diagram.</a:t>
            </a:r>
          </a:p>
          <a:p>
            <a:pPr>
              <a:buNone/>
            </a:pPr>
            <a:r>
              <a:rPr lang="en-US" sz="1600" dirty="0"/>
              <a:t>Create a collection to store data* related to </a:t>
            </a:r>
            <a:r>
              <a:rPr lang="en-US" sz="1600" dirty="0" err="1"/>
              <a:t>Product,Order</a:t>
            </a:r>
            <a:r>
              <a:rPr lang="en-US" sz="1600" dirty="0"/>
              <a:t> and Customer.</a:t>
            </a:r>
          </a:p>
          <a:p>
            <a:pPr>
              <a:buNone/>
            </a:pPr>
            <a:r>
              <a:rPr lang="en-US" sz="1600" dirty="0"/>
              <a:t>Create main program where logic for terminal and non terminal operations will be written as per below requirement:</a:t>
            </a:r>
          </a:p>
          <a:p>
            <a:r>
              <a:rPr lang="en-US" sz="1600" dirty="0"/>
              <a:t>Obtain a list of products belongs to category “Books” with price &gt; 100</a:t>
            </a:r>
          </a:p>
          <a:p>
            <a:r>
              <a:rPr lang="en-US" sz="1600" dirty="0"/>
              <a:t>Obtain a list of order with products belong to category “Baby”</a:t>
            </a:r>
          </a:p>
          <a:p>
            <a:r>
              <a:rPr lang="en-US" sz="1600" dirty="0"/>
              <a:t>Obtain a list of product with category = “Toys” and then apply 10% discount</a:t>
            </a:r>
          </a:p>
          <a:p>
            <a:r>
              <a:rPr lang="en-US" sz="1600" dirty="0"/>
              <a:t>Obtain a list of products ordered by customer of tier 2 between 01-Feb-2021 and 01-Apr-2021</a:t>
            </a:r>
          </a:p>
          <a:p>
            <a:r>
              <a:rPr lang="en-US" sz="1600" dirty="0"/>
              <a:t>Get the cheapest products of “Books” category</a:t>
            </a:r>
          </a:p>
          <a:p>
            <a:pPr>
              <a:buNone/>
            </a:pPr>
            <a:r>
              <a:rPr lang="en-US" sz="1600" dirty="0"/>
              <a:t>*Sample Data is given here in notes.</a:t>
            </a:r>
          </a:p>
          <a:p>
            <a:pPr>
              <a:buAutoNum type="arabicPeriod"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6146" name="Picture 2" descr="https://miro.medium.com/max/814/1*B1O-PpA4vVIqkZAW1xWjV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230" y="1936356"/>
            <a:ext cx="6200775" cy="1381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7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36DC88-AC53-4B62-B25D-0282B280B785}"/>
              </a:ext>
            </a:extLst>
          </p:cNvPr>
          <p:cNvGraphicFramePr>
            <a:graphicFrameLocks noGrp="1"/>
          </p:cNvGraphicFramePr>
          <p:nvPr/>
        </p:nvGraphicFramePr>
        <p:xfrm>
          <a:off x="2766908" y="1561183"/>
          <a:ext cx="6658184" cy="3508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658184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Introducing Streams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Filtering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Terminal Operations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Parallel Processing and Stream Creation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Processing Streams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63407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 introduced:</a:t>
            </a:r>
          </a:p>
          <a:p>
            <a:pPr>
              <a:defRPr/>
            </a:pPr>
            <a:r>
              <a:rPr lang="en-US" dirty="0"/>
              <a:t>Java streams</a:t>
            </a:r>
            <a:endParaRPr lang="en-US"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How to filter streams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Collecting results of processing pipelines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Running stream processing in parallel</a:t>
            </a:r>
          </a:p>
          <a:p>
            <a:pPr>
              <a:defRPr/>
            </a:pPr>
            <a:r>
              <a:rPr lang="en-US" dirty="0">
                <a:latin typeface="Tahoma" charset="0"/>
                <a:cs typeface="Tahoma" charset="0"/>
              </a:rPr>
              <a:t>Creating streams</a:t>
            </a:r>
          </a:p>
        </p:txBody>
      </p:sp>
    </p:spTree>
    <p:extLst>
      <p:ext uri="{BB962C8B-B14F-4D97-AF65-F5344CB8AC3E}">
        <p14:creationId xmlns:p14="http://schemas.microsoft.com/office/powerpoint/2010/main" val="1857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example from the previous 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391" y="1753577"/>
            <a:ext cx="8479218" cy="238834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	   Predicate&lt;Order&gt; predicate){</a:t>
            </a:r>
            <a:br>
              <a:rPr lang="en-US" sz="1865" dirty="0"/>
            </a:br>
            <a:r>
              <a:rPr lang="en-US" sz="1865" dirty="0"/>
              <a:t>    for(Order order : orders){</a:t>
            </a:r>
            <a:br>
              <a:rPr lang="en-US" sz="1865" dirty="0"/>
            </a:br>
            <a:r>
              <a:rPr lang="en-US" sz="1865" dirty="0"/>
              <a:t>        if(predicate.test(order)){</a:t>
            </a:r>
            <a:br>
              <a:rPr lang="en-US" sz="1865" dirty="0"/>
            </a:br>
            <a:r>
              <a:rPr lang="en-US" sz="1865" dirty="0"/>
              <a:t>            System.</a:t>
            </a:r>
            <a:r>
              <a:rPr lang="en-US" sz="1865" i="1" dirty="0"/>
              <a:t>out</a:t>
            </a:r>
            <a:r>
              <a:rPr lang="en-US" sz="1865" dirty="0"/>
              <a:t>.println(order);</a:t>
            </a:r>
            <a:br>
              <a:rPr lang="en-US" sz="1865" dirty="0"/>
            </a:br>
            <a:r>
              <a:rPr lang="en-US" sz="1865" dirty="0"/>
              <a:t>        }</a:t>
            </a:r>
            <a:br>
              <a:rPr lang="en-US" sz="1865" dirty="0"/>
            </a:br>
            <a:r>
              <a:rPr lang="en-US" sz="1865" dirty="0"/>
              <a:t>    }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2844" y="4828814"/>
            <a:ext cx="6266313" cy="6663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/>
              <a:t>evaluate</a:t>
            </a:r>
            <a:r>
              <a:rPr lang="en-US" sz="1865" dirty="0"/>
              <a:t>(orders, o -&gt; o.getSide()==</a:t>
            </a:r>
            <a:r>
              <a:rPr lang="en-US" sz="1865" i="1" dirty="0"/>
              <a:t>BUY</a:t>
            </a:r>
            <a:r>
              <a:rPr lang="en-US" sz="1865" dirty="0"/>
              <a:t>);</a:t>
            </a:r>
            <a:br>
              <a:rPr lang="en-US" sz="1865" dirty="0"/>
            </a:br>
            <a:r>
              <a:rPr lang="en-US" sz="1865" i="1" dirty="0"/>
              <a:t>evaluate</a:t>
            </a:r>
            <a:r>
              <a:rPr lang="en-US" sz="1865" dirty="0"/>
              <a:t>(orders, o -&gt; o.getSide() ==</a:t>
            </a:r>
            <a:r>
              <a:rPr lang="en-US" sz="1865" i="1" dirty="0"/>
              <a:t>SELL</a:t>
            </a:r>
            <a:r>
              <a:rPr lang="en-US" sz="1865" dirty="0"/>
              <a:t>);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78262" y="2568383"/>
            <a:ext cx="2135187" cy="379335"/>
          </a:xfrm>
          <a:prstGeom prst="wedgeRectCallout">
            <a:avLst>
              <a:gd name="adj1" fmla="val -117925"/>
              <a:gd name="adj2" fmla="val 194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959072" y="4342343"/>
            <a:ext cx="2135187" cy="379335"/>
          </a:xfrm>
          <a:prstGeom prst="wedgeRectCallout">
            <a:avLst>
              <a:gd name="adj1" fmla="val -104302"/>
              <a:gd name="adj2" fmla="val 90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val="32751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on the previous slide can be restructured/improved</a:t>
            </a:r>
          </a:p>
          <a:p>
            <a:r>
              <a:rPr lang="en-US" dirty="0"/>
              <a:t>Consider what the code is doing</a:t>
            </a:r>
          </a:p>
          <a:p>
            <a:pPr lvl="1"/>
            <a:r>
              <a:rPr lang="en-US" dirty="0"/>
              <a:t>Filtering all those orders that match a supplied predicate</a:t>
            </a:r>
          </a:p>
          <a:p>
            <a:pPr lvl="2"/>
            <a:r>
              <a:rPr lang="en-US" dirty="0"/>
              <a:t>Print those orders to the console</a:t>
            </a:r>
          </a:p>
          <a:p>
            <a:r>
              <a:rPr lang="en-US" dirty="0"/>
              <a:t>A more elegant solution can be provided using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60" y="3542033"/>
            <a:ext cx="9794281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orders.stream().filter(predicate).forEach(System.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722135" y="5112729"/>
            <a:ext cx="2739269" cy="379335"/>
          </a:xfrm>
          <a:prstGeom prst="wedgeRectCallout">
            <a:avLst>
              <a:gd name="adj1" fmla="val -106269"/>
              <a:gd name="adj2" fmla="val -18816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List supplies a stream</a:t>
            </a:r>
          </a:p>
        </p:txBody>
      </p:sp>
    </p:spTree>
    <p:extLst>
      <p:ext uri="{BB962C8B-B14F-4D97-AF65-F5344CB8AC3E}">
        <p14:creationId xmlns:p14="http://schemas.microsoft.com/office/powerpoint/2010/main" val="27781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Streams allow collections of data to be manipulated in a declarative way</a:t>
            </a:r>
          </a:p>
          <a:p>
            <a:pPr lvl="1"/>
            <a:r>
              <a:rPr lang="en-US" dirty="0"/>
              <a:t>You specify </a:t>
            </a:r>
            <a:r>
              <a:rPr lang="en-US" i="1" dirty="0">
                <a:latin typeface="Century Schoolbook" panose="02040604050505020304" pitchFamily="18" charset="0"/>
              </a:rPr>
              <a:t>what</a:t>
            </a:r>
            <a:r>
              <a:rPr lang="en-US" dirty="0"/>
              <a:t> you want to do</a:t>
            </a:r>
          </a:p>
          <a:p>
            <a:pPr lvl="2"/>
            <a:r>
              <a:rPr lang="en-US" dirty="0"/>
              <a:t>As opposed to </a:t>
            </a:r>
            <a:r>
              <a:rPr lang="en-US" i="1" dirty="0">
                <a:latin typeface="Century Schoolbook" panose="02040604050505020304" pitchFamily="18" charset="0"/>
              </a:rPr>
              <a:t>how</a:t>
            </a:r>
            <a:r>
              <a:rPr lang="en-US" dirty="0"/>
              <a:t> to implement what you want to do</a:t>
            </a:r>
          </a:p>
          <a:p>
            <a:r>
              <a:rPr lang="en-US" dirty="0"/>
              <a:t>For example, in the code below we specify that we want to:</a:t>
            </a:r>
          </a:p>
          <a:p>
            <a:pPr lvl="1"/>
            <a:r>
              <a:rPr lang="en-US" dirty="0"/>
              <a:t>Filter the data </a:t>
            </a:r>
          </a:p>
          <a:p>
            <a:pPr lvl="1"/>
            <a:r>
              <a:rPr lang="en-US" dirty="0"/>
              <a:t>Iterate over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2" lvl="1" indent="0">
              <a:buNone/>
            </a:pPr>
            <a:endParaRPr lang="en-US" dirty="0"/>
          </a:p>
          <a:p>
            <a:r>
              <a:rPr lang="en-US" dirty="0"/>
              <a:t>Operators on a stream can be chained together</a:t>
            </a:r>
          </a:p>
          <a:p>
            <a:pPr lvl="1"/>
            <a:r>
              <a:rPr lang="en-US" dirty="0"/>
              <a:t>To create complicated data processing pipelines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232" y="3503028"/>
            <a:ext cx="10231538" cy="124034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/>
              <a:t>static void evaluate(List&lt;Order&gt; orders , </a:t>
            </a:r>
          </a:p>
          <a:p>
            <a:pPr>
              <a:defRPr/>
            </a:pPr>
            <a:r>
              <a:rPr lang="en-US" sz="1865" dirty="0"/>
              <a:t>		Predicate&lt;Order&gt; predicate){</a:t>
            </a:r>
            <a:br>
              <a:rPr lang="en-US" sz="1865" dirty="0"/>
            </a:br>
            <a:r>
              <a:rPr lang="en-US" sz="1865" dirty="0"/>
              <a:t>   orders.stream().</a:t>
            </a:r>
            <a:r>
              <a:rPr lang="en-US" sz="1865" b="1" dirty="0"/>
              <a:t>filter</a:t>
            </a:r>
            <a:r>
              <a:rPr lang="en-US" sz="1865" dirty="0"/>
              <a:t>(predicate).</a:t>
            </a:r>
            <a:r>
              <a:rPr lang="en-US" sz="1865" b="1" dirty="0"/>
              <a:t>forEach</a:t>
            </a:r>
            <a:r>
              <a:rPr lang="en-US" sz="1865" dirty="0"/>
              <a:t>(System.</a:t>
            </a:r>
            <a:r>
              <a:rPr lang="en-US" sz="1865" i="1" dirty="0"/>
              <a:t>out</a:t>
            </a:r>
            <a:r>
              <a:rPr lang="en-US" sz="1865" dirty="0"/>
              <a:t>::println);</a:t>
            </a:r>
            <a:br>
              <a:rPr lang="en-US" sz="1865" dirty="0"/>
            </a:br>
            <a:r>
              <a:rPr lang="en-US" sz="1865" dirty="0"/>
              <a:t>}</a:t>
            </a:r>
            <a:endParaRPr lang="en-US" sz="1865" dirty="0"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52877" y="4935244"/>
            <a:ext cx="4503919" cy="379335"/>
          </a:xfrm>
          <a:prstGeom prst="wedgeRectCallout">
            <a:avLst>
              <a:gd name="adj1" fmla="val -57612"/>
              <a:gd name="adj2" fmla="val -165360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cs typeface="Courier New"/>
              </a:rPr>
              <a:t>Declarative approach—what, not how</a:t>
            </a:r>
          </a:p>
        </p:txBody>
      </p:sp>
    </p:spTree>
    <p:extLst>
      <p:ext uri="{BB962C8B-B14F-4D97-AF65-F5344CB8AC3E}">
        <p14:creationId xmlns:p14="http://schemas.microsoft.com/office/powerpoint/2010/main" val="33357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is </a:t>
            </a:r>
            <a:r>
              <a:rPr lang="en-US" i="1" dirty="0">
                <a:latin typeface="Century Schoolbook" panose="02040604050505020304" pitchFamily="18" charset="0"/>
              </a:rPr>
              <a:t>“a sequence of elements from a source that supports data processing operations”</a:t>
            </a:r>
          </a:p>
          <a:p>
            <a:r>
              <a:rPr lang="en-US" dirty="0"/>
              <a:t>Source—streams consume data from a source</a:t>
            </a:r>
          </a:p>
          <a:p>
            <a:pPr lvl="1"/>
            <a:r>
              <a:rPr lang="en-US" dirty="0"/>
              <a:t>For example, collections, arrays, I/O devices</a:t>
            </a:r>
          </a:p>
          <a:p>
            <a:r>
              <a:rPr lang="en-US" dirty="0"/>
              <a:t>Data processing operations</a:t>
            </a:r>
          </a:p>
          <a:p>
            <a:pPr lvl="1"/>
            <a:r>
              <a:rPr lang="en-US" dirty="0"/>
              <a:t>Streams support operators such as:</a:t>
            </a:r>
          </a:p>
          <a:p>
            <a:pPr lvl="2"/>
            <a:r>
              <a:rPr lang="en-US" dirty="0"/>
              <a:t>Filter based on a predicate</a:t>
            </a:r>
          </a:p>
          <a:p>
            <a:pPr lvl="2"/>
            <a:r>
              <a:rPr lang="en-US" dirty="0"/>
              <a:t>Sort</a:t>
            </a:r>
          </a:p>
          <a:p>
            <a:pPr lvl="2"/>
            <a:r>
              <a:rPr lang="en-US" dirty="0"/>
              <a:t>Find</a:t>
            </a:r>
          </a:p>
          <a:p>
            <a:pPr lvl="2"/>
            <a:r>
              <a:rPr lang="en-US" dirty="0"/>
              <a:t>Match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88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5674</Words>
  <Application>Microsoft Office PowerPoint</Application>
  <PresentationFormat>Widescreen</PresentationFormat>
  <Paragraphs>730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Avenir Book</vt:lpstr>
      <vt:lpstr>Calibri</vt:lpstr>
      <vt:lpstr>Century Schoolbook</vt:lpstr>
      <vt:lpstr>Courier New</vt:lpstr>
      <vt:lpstr>Lato</vt:lpstr>
      <vt:lpstr>Open Sans</vt:lpstr>
      <vt:lpstr>Tahoma</vt:lpstr>
      <vt:lpstr>Wingdings</vt:lpstr>
      <vt:lpstr>Office Theme</vt:lpstr>
      <vt:lpstr>Welcome!  Advanced Java</vt:lpstr>
      <vt:lpstr>Course Objectives</vt:lpstr>
      <vt:lpstr>Chapter 4:  Working with Streams</vt:lpstr>
      <vt:lpstr>Chapter Objectives</vt:lpstr>
      <vt:lpstr>Chapter Concepts</vt:lpstr>
      <vt:lpstr>Stream Example</vt:lpstr>
      <vt:lpstr>Stream Example (continued)</vt:lpstr>
      <vt:lpstr>Java Streams</vt:lpstr>
      <vt:lpstr>What Are Streams?</vt:lpstr>
      <vt:lpstr>Comparing Streams and Collections</vt:lpstr>
      <vt:lpstr>Chapter Concepts</vt:lpstr>
      <vt:lpstr>Working with Streams</vt:lpstr>
      <vt:lpstr>Filtering Streams</vt:lpstr>
      <vt:lpstr>Limiting and Skipping</vt:lpstr>
      <vt:lpstr>Sorting Streams</vt:lpstr>
      <vt:lpstr>Transforming Streams</vt:lpstr>
      <vt:lpstr>Chapter Concepts</vt:lpstr>
      <vt:lpstr>Generating Results from Streams</vt:lpstr>
      <vt:lpstr>Generating Results from Streams (continued)</vt:lpstr>
      <vt:lpstr>Other Terminal Functions</vt:lpstr>
      <vt:lpstr>Numeric Streams</vt:lpstr>
      <vt:lpstr>Collector Terminal Operations</vt:lpstr>
      <vt:lpstr>Collectors Operations</vt:lpstr>
      <vt:lpstr>Short Circuit Evaluation of Streams</vt:lpstr>
      <vt:lpstr>Short Circuit Evaluation of Streams (continued)</vt:lpstr>
      <vt:lpstr>Chapter Concepts</vt:lpstr>
      <vt:lpstr>Parallel Streams</vt:lpstr>
      <vt:lpstr>Creating Streams</vt:lpstr>
      <vt:lpstr>Creating Streams from Functions</vt:lpstr>
      <vt:lpstr>Exercise 2.1: Working with Streams</vt:lpstr>
      <vt:lpstr>Chapter Concepts</vt:lpstr>
      <vt:lpstr>Finding and Matching</vt:lpstr>
      <vt:lpstr>Optional&lt;T&gt; Class</vt:lpstr>
      <vt:lpstr>FindFirst and FindAny</vt:lpstr>
      <vt:lpstr>Reusing Streams</vt:lpstr>
      <vt:lpstr>Revisiting Collectors</vt:lpstr>
      <vt:lpstr>More on Collectors </vt:lpstr>
      <vt:lpstr>Collectors Summing Example</vt:lpstr>
      <vt:lpstr>Collectors Averaging Example</vt:lpstr>
      <vt:lpstr>Collectors Summarizing Example</vt:lpstr>
      <vt:lpstr>Collectors Maximum Example</vt:lpstr>
      <vt:lpstr>Collectors Maximum Example (continued)</vt:lpstr>
      <vt:lpstr>Exercise 2.2: Further Working with Streams</vt:lpstr>
      <vt:lpstr>flatMap Operation</vt:lpstr>
      <vt:lpstr>flatMap Operation (continued)</vt:lpstr>
      <vt:lpstr>flatMap()</vt:lpstr>
      <vt:lpstr>Another flatMap Example</vt:lpstr>
      <vt:lpstr>Creating Traders and Orders</vt:lpstr>
      <vt:lpstr>flatMap Example</vt:lpstr>
      <vt:lpstr>flatMap Example (continued)</vt:lpstr>
      <vt:lpstr>Exercise 2.3: Terminal and Non Terminal Operations exercise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Prabhat Shahi</cp:lastModifiedBy>
  <cp:revision>170</cp:revision>
  <dcterms:created xsi:type="dcterms:W3CDTF">2015-01-25T15:51:40Z</dcterms:created>
  <dcterms:modified xsi:type="dcterms:W3CDTF">2021-12-29T04:00:35Z</dcterms:modified>
</cp:coreProperties>
</file>