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244" autoAdjust="0"/>
  </p:normalViewPr>
  <p:slideViewPr>
    <p:cSldViewPr snapToGrid="0">
      <p:cViewPr varScale="1">
        <p:scale>
          <a:sx n="66" d="100"/>
          <a:sy n="66" d="100"/>
        </p:scale>
        <p:origin x="13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789FD-79C9-4FA9-BBA1-2C58E365B50E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4041A-54F1-41AE-B668-B0353CFB9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07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For Reference https://www.studytonight.com/java-examples/java-11-new-features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544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For Reference https://www.studytonight.com/java-examples/java-11-new-features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552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For Reference https://www.studytonight.com/java-examples/java-11-new-features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243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 Reference https://www.studytonight.com/java-examples/java-11-new-features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338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Now, we may want to restrict the extension of our class hierarchy. For example, we might want to specify that developers may only extend the 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WeirdShape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class.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Why would we want to do that, and how can we do it?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251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Now that we know the reasons for constraining a class hierarchy, we move on to the next question: How can we do that?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125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613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This means we are on the right track, but we are still far from our goal. What now? Obviously, we can't make </a:t>
            </a:r>
            <a:r>
              <a:rPr lang="en-US" dirty="0"/>
              <a:t>Shape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and </a:t>
            </a:r>
            <a:r>
              <a:rPr lang="en-US" dirty="0"/>
              <a:t>Rectangle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final because other classes should extend them.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This is where sealed classes come in...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004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With this code, we state the following: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The Shape class may only be extended by the Circle, Square, Rectangle and 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WeirdShape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classes.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The Rectangle class may only be extended by the 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TranspRectangle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, and 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FilledRectangle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classes.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995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It looks like we have reached our goal. But one step is still missing…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890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71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For Reference https://www.studytonight.com/java-examples/java-11-new-features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95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For Reference https://www.studytonight.com/java-examples/java-11-new-features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062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For Reference https://www.studytonight.com/java-examples/java-11-new-features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04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For Reference https://www.studytonight.com/java-examples/java-11-new-features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296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For Reference https://www.studytonight.com/java-examples/java-11-new-features</a:t>
            </a:r>
          </a:p>
          <a:p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Let's use this method to create two predicates that perform opposite tasks.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029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For Reference https://www.studytonight.com/java-examples/java-11-new-features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906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For Reference https://www.studytonight.com/java-examples/java-11-new-features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061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For Reference https://www.studytonight.com/java-examples/java-11-new-features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4041A-54F1-41AE-B668-B0353CFB91C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61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0232-7ABE-655D-7E9E-AFCA7263D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8CD74-1B04-AF71-9F7F-6C5B38A2D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E1DB9-9FD4-C136-F354-097BF238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00AF-8C67-FDD6-F714-BB37DD89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EDCFA-0DE0-87DB-BF4D-426C44BB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42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6351-FF7B-E91D-AF1E-EC2F65CC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44BC3-1CD2-C36F-3DE0-9C1965CCF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6DCF-2DB4-D2C4-5C02-9AAED526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E1398-200C-445F-D61A-9E831955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B1F91-91E7-EF9A-41CF-B60A14B4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75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BFCD3-FC52-7151-3D4D-D631E9CAA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50B6E-8E0C-CE7E-8690-CC4D4ED34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9CB1A-7C5E-AE45-A2F1-643CA02D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DF634-5D9A-1A45-CD4D-C588AAE9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E97F5-B21C-69F8-B498-944C45F4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33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A4A2-8087-2297-9CC3-0AB34F6A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435E-7A57-E26C-2A9C-5FAC8BFF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4BAAC-F68E-F344-8AB9-D0B49FD7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62B62-D0CA-7110-2A0C-9E1FB9A6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EE801-8A6F-476B-E27F-160B727C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0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8170-5976-DF47-29D2-58A94AA7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79FB7-E959-AA45-977C-ABA896F7A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BF8FC-9B8D-5C77-3CCF-19A8D197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A2582-DD09-41E6-F3AA-260F9753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583AE-ADE8-9DF4-829A-B79437D0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9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C6D7-3922-B6BA-E655-51C64013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CAD9-7D6C-CA7B-63CB-6F7B76DCC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7A62D-3AFA-B6E8-559F-8F2A57EE1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56E43-27F0-7B5D-428F-8F23F5F0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DD27C-D3BF-4654-083F-48AFA6FB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11539-A7D9-856A-1492-44BCD0F1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5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B95F-6A3D-BEC7-E847-4E328903F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F35B-AEBA-3E6B-3269-65FF92582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EF7F9-32B2-C51D-A8F5-40ECF524F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4D4EB-94C9-8F1D-F2EA-FFBB2F85B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04923-8A8F-A8AB-1772-83512DA50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EDE98-C494-420C-84AA-D5D5BF4C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52D69-E7B5-F2A2-C081-042E8D4E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D9B91-9A55-8A7C-8790-F742D569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08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26A6-6F73-3C95-58B8-3F1B3CDC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F0DDC-17A8-31B1-6911-116ADE36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DA4AE-0077-077A-ED73-A03AE4E1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3BCAF-B7C3-D5B4-4895-E7EB2CD6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38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1EBD2-5E30-5D49-EF4E-0C4098D3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39548-6D94-7A7D-7D75-32FBE75F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5A6D-D5EB-E79F-ED76-13E1B623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46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6309-77B9-56D6-1F17-FBE5D596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DE0F-D948-4BFD-A6CE-1E6B8B13C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4AF8F-FB69-5A38-E89E-F8783E3EE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C5297-0821-DAE8-BE6B-96A93FA9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C2179-76A7-84D3-4C7D-FE06496D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A5112-5C81-E787-B985-489DFF4C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58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E47A-4079-374A-0F76-79159134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F0786-66F7-7805-4F8C-EC791CC83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F7F1-5BE9-69C1-B937-9CFFC0310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D730B-900B-CADE-48A9-1957F8A9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9BB-9AEB-4F21-A3F9-82125C8F4B9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46F64-0964-C92C-431B-C29BEA88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E841B-F422-A24E-3A7E-A981DE48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45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8C953-0D1A-80E0-1704-3C61DCA6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3850F-FEC9-B065-AC0E-2E5A91140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9A510-AF13-1EE0-E9F0-538F72A87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8B9BB-9AEB-4F21-A3F9-82125C8F4B96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79E9C-2990-3C1F-EF8F-C16B95EC1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CC51C-8598-57BE-6D08-8B1ECAC9C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E69A7-47B2-4DB5-A4C9-27AB1A951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60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DF91-E23D-0FF7-4EFC-35218A229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 11 &amp; 17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409E1-5F60-EE57-2DD4-550089D9D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355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5A16-3C37-D640-757B-97E8776E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Local-Variable Syntax for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35C8-8CE2-0F15-E331-F7661DDEB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11 adds the support for Local-Variable syntax for lambda expressions. </a:t>
            </a:r>
          </a:p>
          <a:p>
            <a:r>
              <a:rPr lang="en-US" dirty="0"/>
              <a:t>Lambdas can infer the type, but using the var keyword allows us to use annotations like @NotNull or @Nullable with the parameters.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(@NotNull var str) -&gt; "$" + str</a:t>
            </a:r>
          </a:p>
        </p:txBody>
      </p:sp>
    </p:spTree>
    <p:extLst>
      <p:ext uri="{BB962C8B-B14F-4D97-AF65-F5344CB8AC3E}">
        <p14:creationId xmlns:p14="http://schemas.microsoft.com/office/powerpoint/2010/main" val="71101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7839-7652-EE3C-CD42-2AD31193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Class-File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7647-6903-97D8-6851-0A42F6F5B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 11, the Java Class-File format supports a new constant pool form called the </a:t>
            </a:r>
            <a:r>
              <a:rPr lang="en-US" dirty="0" err="1"/>
              <a:t>CONSTANT_Dynamic</a:t>
            </a:r>
            <a:r>
              <a:rPr lang="en-US" dirty="0"/>
              <a:t>. </a:t>
            </a:r>
          </a:p>
          <a:p>
            <a:r>
              <a:rPr lang="en-US" dirty="0"/>
              <a:t>This will delegate creation to a bootstrap method. </a:t>
            </a:r>
          </a:p>
          <a:p>
            <a:r>
              <a:rPr lang="en-US" dirty="0"/>
              <a:t>This was introduced to reduce the cost of creating new forms of materializable class-file constants by creating a single new constant-pool form that will be parameterized with appropriate user-defined behavior. </a:t>
            </a:r>
          </a:p>
          <a:p>
            <a:r>
              <a:rPr lang="en-US" dirty="0"/>
              <a:t>This feature greatly enhances the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6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9181-75BD-FA90-DF3A-85DCFED0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Improved Aarch64 </a:t>
            </a:r>
            <a:r>
              <a:rPr lang="en-IN" dirty="0" err="1"/>
              <a:t>Intrinsics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CD698-C4C3-C045-6495-B96D987F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Intrinsic is a function that is handled in some special way by the compiler. </a:t>
            </a:r>
          </a:p>
          <a:p>
            <a:r>
              <a:rPr lang="en-US" dirty="0"/>
              <a:t>They take advantage of the CPU architecture-specific assembly code to improve performance.</a:t>
            </a:r>
          </a:p>
          <a:p>
            <a:endParaRPr lang="en-US" dirty="0"/>
          </a:p>
          <a:p>
            <a:r>
              <a:rPr lang="en-US" dirty="0"/>
              <a:t>Java 11 improved and optimized the existing string and array intrinsic on AArch64(or ARM64) processors. </a:t>
            </a:r>
          </a:p>
          <a:p>
            <a:r>
              <a:rPr lang="en-US" dirty="0"/>
              <a:t>Java 11 also added new </a:t>
            </a:r>
            <a:r>
              <a:rPr lang="en-US" dirty="0" err="1"/>
              <a:t>intrinsics</a:t>
            </a:r>
            <a:r>
              <a:rPr lang="en-US" dirty="0"/>
              <a:t> for sin, cos, and log methods of the </a:t>
            </a:r>
            <a:r>
              <a:rPr lang="en-US" dirty="0" err="1"/>
              <a:t>java.lang.Math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15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1956-211F-706D-1BDC-EFA93020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Epsilon Garbage Collector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B21B2-F85D-0266-3399-5B3B45D34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 11 introduced a no-operations(No-Op) garbage collector called Epsilon. This is an experimental feature. </a:t>
            </a:r>
          </a:p>
          <a:p>
            <a:r>
              <a:rPr lang="en-US" dirty="0"/>
              <a:t>It is called a No-Op garbage collector because it will allocate memory but will never collect any garbage. </a:t>
            </a:r>
          </a:p>
          <a:p>
            <a:r>
              <a:rPr lang="en-US" dirty="0"/>
              <a:t>We can use it for simulating Out-Of-Memory errors. </a:t>
            </a:r>
          </a:p>
          <a:p>
            <a:pPr marL="0" indent="0">
              <a:buNone/>
            </a:pPr>
            <a:r>
              <a:rPr lang="en-US" dirty="0"/>
              <a:t>The following are some of its use cases.</a:t>
            </a:r>
          </a:p>
          <a:p>
            <a:pPr lvl="1"/>
            <a:r>
              <a:rPr lang="en-US" dirty="0"/>
              <a:t>Performance testing</a:t>
            </a:r>
          </a:p>
          <a:p>
            <a:pPr lvl="1"/>
            <a:r>
              <a:rPr lang="en-US" dirty="0"/>
              <a:t>Memory pressure testing</a:t>
            </a:r>
          </a:p>
          <a:p>
            <a:pPr lvl="1"/>
            <a:r>
              <a:rPr lang="en-US" dirty="0"/>
              <a:t>VM interface testing and</a:t>
            </a:r>
          </a:p>
          <a:p>
            <a:pPr lvl="1"/>
            <a:r>
              <a:rPr lang="en-US" dirty="0"/>
              <a:t>Extremely short-lived jobs</a:t>
            </a:r>
          </a:p>
          <a:p>
            <a:pPr lvl="1"/>
            <a:r>
              <a:rPr lang="en-US" dirty="0"/>
              <a:t>Last-drop latency and throughput improvements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Use the following command to enable the Epsilon GC.</a:t>
            </a:r>
          </a:p>
          <a:p>
            <a:pPr marL="457200" lvl="1" indent="0">
              <a:buNone/>
            </a:pPr>
            <a:r>
              <a:rPr lang="en-IN" i="1" dirty="0"/>
              <a:t>-XX:+</a:t>
            </a:r>
            <a:r>
              <a:rPr lang="en-IN" i="1" dirty="0" err="1"/>
              <a:t>UnlockExperimentalVMOptions</a:t>
            </a:r>
            <a:r>
              <a:rPr lang="en-IN" i="1" dirty="0"/>
              <a:t> -XX:+</a:t>
            </a:r>
            <a:r>
              <a:rPr lang="en-IN" i="1" dirty="0" err="1"/>
              <a:t>UseEpsilonGC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128603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2D83-8A08-CC9A-9CC9-3A24B559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Flight Recorder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4A3E6-F318-3EDD-3DDF-BEC15D376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 Flight Recorder(JFR in short) is used to gather profiling data for an application. </a:t>
            </a:r>
          </a:p>
          <a:p>
            <a:r>
              <a:rPr lang="en-US" dirty="0"/>
              <a:t>It used to be available only for commercial uses, but it is now open-source under OpenJDK 11. </a:t>
            </a:r>
          </a:p>
          <a:p>
            <a:r>
              <a:rPr lang="en-US" dirty="0"/>
              <a:t>We can use it for production applications, as its overhead is minimal(below 1%). </a:t>
            </a:r>
          </a:p>
          <a:p>
            <a:r>
              <a:rPr lang="en-US" dirty="0"/>
              <a:t>It records the data in a JFR file, and we can use the JDK Mission Control tool to analyze the collected information. </a:t>
            </a:r>
          </a:p>
          <a:p>
            <a:r>
              <a:rPr lang="en-US" dirty="0"/>
              <a:t>Use the following command to start a 180 seconds JFR recording and store the data in the </a:t>
            </a:r>
            <a:r>
              <a:rPr lang="en-US" dirty="0" err="1"/>
              <a:t>demo.jfr</a:t>
            </a:r>
            <a:r>
              <a:rPr lang="en-US" dirty="0"/>
              <a:t> file.</a:t>
            </a:r>
          </a:p>
          <a:p>
            <a:pPr marL="457200" lvl="1" indent="0">
              <a:buNone/>
            </a:pPr>
            <a:r>
              <a:rPr lang="en-US" i="1" dirty="0"/>
              <a:t>-</a:t>
            </a:r>
            <a:r>
              <a:rPr lang="en-US" i="1" dirty="0" err="1"/>
              <a:t>XX:StartFlightRecording</a:t>
            </a:r>
            <a:r>
              <a:rPr lang="en-US" i="1" dirty="0"/>
              <a:t>=duration=180s,settings=</a:t>
            </a:r>
            <a:r>
              <a:rPr lang="en-US" i="1" dirty="0" err="1"/>
              <a:t>profile,filename</a:t>
            </a:r>
            <a:r>
              <a:rPr lang="en-US" i="1" dirty="0"/>
              <a:t>=</a:t>
            </a:r>
            <a:r>
              <a:rPr lang="en-US" i="1" dirty="0" err="1"/>
              <a:t>demo.jfr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915693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986A-A0C1-B7F2-9967-7100B634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17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F019D-C436-B30E-3CEA-42869C2A6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Sealed Classes</a:t>
            </a:r>
          </a:p>
          <a:p>
            <a:r>
              <a:rPr lang="en-IN" dirty="0"/>
              <a:t>Strongly Encapsulate JDK Internals</a:t>
            </a:r>
          </a:p>
          <a:p>
            <a:r>
              <a:rPr lang="en-IN" dirty="0"/>
              <a:t>Add </a:t>
            </a:r>
            <a:r>
              <a:rPr lang="en-IN" dirty="0" err="1"/>
              <a:t>java.time.InstantSource</a:t>
            </a:r>
            <a:endParaRPr lang="en-IN" dirty="0"/>
          </a:p>
          <a:p>
            <a:r>
              <a:rPr lang="en-IN" dirty="0"/>
              <a:t>Hex Formatting and Parsing Utility</a:t>
            </a:r>
          </a:p>
          <a:p>
            <a:r>
              <a:rPr lang="en-IN" dirty="0"/>
              <a:t>Context-Specific Deserialization Filters</a:t>
            </a:r>
          </a:p>
          <a:p>
            <a:r>
              <a:rPr lang="en-IN" dirty="0"/>
              <a:t>Enhanced Pseudo-Random Number Generators</a:t>
            </a:r>
          </a:p>
          <a:p>
            <a:r>
              <a:rPr lang="en-IN" dirty="0"/>
              <a:t>Performance</a:t>
            </a:r>
          </a:p>
          <a:p>
            <a:r>
              <a:rPr lang="en-IN" dirty="0"/>
              <a:t>Preview and Incubator Features</a:t>
            </a:r>
          </a:p>
        </p:txBody>
      </p:sp>
    </p:spTree>
    <p:extLst>
      <p:ext uri="{BB962C8B-B14F-4D97-AF65-F5344CB8AC3E}">
        <p14:creationId xmlns:p14="http://schemas.microsoft.com/office/powerpoint/2010/main" val="2624611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16B3-D52C-5024-0861-39BF9B5E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Sealed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05FD-9C90-ABC9-AFBE-8CDAF5120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32" y="1825624"/>
            <a:ext cx="10515600" cy="4351338"/>
          </a:xfrm>
        </p:spPr>
        <p:txBody>
          <a:bodyPr>
            <a:normAutofit fontScale="40000" lnSpcReduction="20000"/>
          </a:bodyPr>
          <a:lstStyle/>
          <a:p>
            <a:r>
              <a:rPr lang="en-US" sz="4000" dirty="0"/>
              <a:t>The big innovation in Java 17 (besides long-term support) is sealed classes (and interfaces).</a:t>
            </a:r>
          </a:p>
          <a:p>
            <a:r>
              <a:rPr lang="en-US" sz="4000" dirty="0"/>
              <a:t>Starting Point: Example Class Hierarchy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400" dirty="0"/>
              <a:t>Source code of the example</a:t>
            </a:r>
          </a:p>
          <a:p>
            <a:pPr marL="0" indent="0">
              <a:buNone/>
            </a:pPr>
            <a:endParaRPr lang="en-IN" sz="3400" dirty="0"/>
          </a:p>
          <a:p>
            <a:pPr marL="0" indent="0">
              <a:buNone/>
            </a:pPr>
            <a:r>
              <a:rPr lang="en-IN" sz="3400" dirty="0"/>
              <a:t>public class Shape { ... }</a:t>
            </a:r>
          </a:p>
          <a:p>
            <a:pPr marL="0" indent="0">
              <a:buNone/>
            </a:pPr>
            <a:endParaRPr lang="en-IN" sz="3400" dirty="0"/>
          </a:p>
          <a:p>
            <a:pPr marL="0" indent="0">
              <a:buNone/>
            </a:pPr>
            <a:r>
              <a:rPr lang="en-IN" sz="3400" dirty="0"/>
              <a:t>public class Circle     extends Shape { ... }</a:t>
            </a:r>
          </a:p>
          <a:p>
            <a:pPr marL="0" indent="0">
              <a:buNone/>
            </a:pPr>
            <a:r>
              <a:rPr lang="en-IN" sz="3400" dirty="0"/>
              <a:t>public class Rectangle  extends Shape { ... }</a:t>
            </a:r>
          </a:p>
          <a:p>
            <a:pPr marL="0" indent="0">
              <a:buNone/>
            </a:pPr>
            <a:r>
              <a:rPr lang="en-IN" sz="3400" dirty="0"/>
              <a:t>public class Square     extends Shape { ... }</a:t>
            </a:r>
          </a:p>
          <a:p>
            <a:pPr marL="0" indent="0">
              <a:buNone/>
            </a:pPr>
            <a:r>
              <a:rPr lang="en-IN" sz="3400" dirty="0"/>
              <a:t>public class </a:t>
            </a:r>
            <a:r>
              <a:rPr lang="en-IN" sz="3400" dirty="0" err="1"/>
              <a:t>WeirdShape</a:t>
            </a:r>
            <a:r>
              <a:rPr lang="en-IN" sz="3400" dirty="0"/>
              <a:t> extends Shape { ... }</a:t>
            </a:r>
          </a:p>
          <a:p>
            <a:pPr marL="0" indent="0">
              <a:buNone/>
            </a:pPr>
            <a:endParaRPr lang="en-IN" sz="3400" dirty="0"/>
          </a:p>
          <a:p>
            <a:pPr marL="0" indent="0">
              <a:buNone/>
            </a:pPr>
            <a:r>
              <a:rPr lang="en-IN" sz="3400" dirty="0"/>
              <a:t>public class </a:t>
            </a:r>
            <a:r>
              <a:rPr lang="en-IN" sz="3400" dirty="0" err="1"/>
              <a:t>TranspRectangle</a:t>
            </a:r>
            <a:r>
              <a:rPr lang="en-IN" sz="3400" dirty="0"/>
              <a:t> extends Rectangle { ... }</a:t>
            </a:r>
          </a:p>
          <a:p>
            <a:pPr marL="0" indent="0">
              <a:buNone/>
            </a:pPr>
            <a:r>
              <a:rPr lang="en-IN" sz="3400" dirty="0"/>
              <a:t>public class </a:t>
            </a:r>
            <a:r>
              <a:rPr lang="en-IN" sz="3400" dirty="0" err="1"/>
              <a:t>FilledRectangle</a:t>
            </a:r>
            <a:r>
              <a:rPr lang="en-IN" sz="3400" dirty="0"/>
              <a:t> extends Rectangle { ... }</a:t>
            </a:r>
          </a:p>
        </p:txBody>
      </p:sp>
      <p:pic>
        <p:nvPicPr>
          <p:cNvPr id="4098" name="Picture 2" descr="Sealed classes example - initial situation">
            <a:extLst>
              <a:ext uri="{FF2B5EF4-FFF2-40B4-BE49-F238E27FC236}">
                <a16:creationId xmlns:a16="http://schemas.microsoft.com/office/drawing/2014/main" id="{45433FE4-1FF3-7D32-DA0B-D2683B410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461" y="2431453"/>
            <a:ext cx="7288015" cy="199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821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16B3-D52C-5024-0861-39BF9B5E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Sealed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05FD-9C90-ABC9-AFBE-8CDAF5120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32" y="182562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Usually, every developer can extend this class hierarchy at any place. </a:t>
            </a:r>
          </a:p>
          <a:p>
            <a:r>
              <a:rPr lang="en-US" sz="2400" dirty="0"/>
              <a:t>An extended structure could look like this (here colored the added classes light yellow):</a:t>
            </a:r>
          </a:p>
          <a:p>
            <a:endParaRPr lang="en-US" sz="16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endParaRPr lang="en-US" sz="1600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endParaRPr lang="en-US" sz="16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endParaRPr lang="en-US" sz="1600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endParaRPr lang="en-US" sz="16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endParaRPr lang="en-US" sz="1600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endParaRPr lang="en-US" sz="16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endParaRPr lang="en-US" sz="1600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122" name="Picture 2" descr="Sealed classes example - extension possibilities without sealing">
            <a:extLst>
              <a:ext uri="{FF2B5EF4-FFF2-40B4-BE49-F238E27FC236}">
                <a16:creationId xmlns:a16="http://schemas.microsoft.com/office/drawing/2014/main" id="{DCE721ED-E735-6B38-A399-7A81883D4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922" y="2824850"/>
            <a:ext cx="76200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E1EF0A-EBF6-5D1E-58ED-2FADDD052CC9}"/>
              </a:ext>
            </a:extLst>
          </p:cNvPr>
          <p:cNvSpPr txBox="1"/>
          <p:nvPr/>
        </p:nvSpPr>
        <p:spPr>
          <a:xfrm>
            <a:off x="4812384" y="5982679"/>
            <a:ext cx="703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Sealed classes example - extension possibilities without sealing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356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16B3-D52C-5024-0861-39BF9B5E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Sealed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05FD-9C90-ABC9-AFBE-8CDAF5120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32" y="182562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Why Restrict the Extensibility of a Class Hierarchy?</a:t>
            </a:r>
            <a:endParaRPr lang="en-US" sz="16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US" sz="1200" dirty="0">
                <a:solidFill>
                  <a:srgbClr val="444444"/>
                </a:solidFill>
                <a:latin typeface="Open Sans" panose="020B0606030504020204" pitchFamily="34" charset="0"/>
              </a:rPr>
              <a:t>There may be several reasons why we want to restrict the free extensibility of our class hierarchy:</a:t>
            </a:r>
          </a:p>
          <a:p>
            <a:pPr lvl="1"/>
            <a:r>
              <a:rPr lang="en-US" sz="1200" dirty="0">
                <a:solidFill>
                  <a:srgbClr val="444444"/>
                </a:solidFill>
                <a:latin typeface="Open Sans" panose="020B0606030504020204" pitchFamily="34" charset="0"/>
              </a:rPr>
              <a:t>We want to protect the internal state of a class or a hierarchy of classes and not have it manipulated inconsistently by a child class.</a:t>
            </a:r>
          </a:p>
          <a:p>
            <a:pPr lvl="1"/>
            <a:r>
              <a:rPr lang="en-US" sz="1200" dirty="0">
                <a:solidFill>
                  <a:srgbClr val="444444"/>
                </a:solidFill>
                <a:latin typeface="Open Sans" panose="020B0606030504020204" pitchFamily="34" charset="0"/>
              </a:rPr>
              <a:t>We want to protect internal objects whose thread safety is guaranteed by our class or class hierarchy from being published so that foreign code cannot compromise thread safety.</a:t>
            </a:r>
          </a:p>
          <a:p>
            <a:pPr lvl="1"/>
            <a:r>
              <a:rPr lang="en-US" sz="1200" dirty="0">
                <a:solidFill>
                  <a:srgbClr val="444444"/>
                </a:solidFill>
                <a:latin typeface="Open Sans" panose="020B0606030504020204" pitchFamily="34" charset="0"/>
              </a:rPr>
              <a:t>We want to ensure that the </a:t>
            </a:r>
            <a:r>
              <a:rPr lang="en-US" sz="1200" dirty="0" err="1">
                <a:solidFill>
                  <a:srgbClr val="444444"/>
                </a:solidFill>
                <a:latin typeface="Open Sans" panose="020B0606030504020204" pitchFamily="34" charset="0"/>
              </a:rPr>
              <a:t>Liskov</a:t>
            </a:r>
            <a:r>
              <a:rPr lang="en-US" sz="1200" dirty="0">
                <a:solidFill>
                  <a:srgbClr val="444444"/>
                </a:solidFill>
                <a:latin typeface="Open Sans" panose="020B0606030504020204" pitchFamily="34" charset="0"/>
              </a:rPr>
              <a:t> substitution principle (LSP) is not violated. That is, we don't want a developer to implement a derived class that breaks the API contract of the parent class.</a:t>
            </a:r>
          </a:p>
          <a:p>
            <a:endParaRPr lang="en-US" sz="16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endParaRPr lang="en-US" sz="1600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endParaRPr lang="en-US" sz="16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endParaRPr lang="en-US" sz="1600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6929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B220-8768-FBF9-C036-D54A6BD9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Sealing the Class Hierarchy – Step by Step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F83D4-C6EA-2F96-AD0D-85439CB8F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Restricting the Class Hierarchy with “final”</a:t>
            </a:r>
          </a:p>
          <a:p>
            <a:pPr lvl="1"/>
            <a:r>
              <a:rPr lang="en-US" sz="1600" dirty="0"/>
              <a:t>By marking classes as "final", we can prevent their extension in general.</a:t>
            </a:r>
          </a:p>
          <a:p>
            <a:pPr lvl="1"/>
            <a:r>
              <a:rPr lang="en-US" sz="1600" dirty="0"/>
              <a:t>A second option would be to mark a class as package-private to permit only subclasses within the same package. </a:t>
            </a:r>
          </a:p>
          <a:p>
            <a:pPr lvl="1"/>
            <a:r>
              <a:rPr lang="en-US" sz="1600" dirty="0"/>
              <a:t>However, this would have the consequence that the superclass would no longer be visible outside the package, which is undesirable in most cases.</a:t>
            </a:r>
          </a:p>
          <a:p>
            <a:pPr lvl="1"/>
            <a:r>
              <a:rPr lang="en-US" sz="1600" dirty="0"/>
              <a:t>Let's try to use "final" in our example. </a:t>
            </a:r>
          </a:p>
          <a:p>
            <a:pPr lvl="2"/>
            <a:r>
              <a:rPr lang="en-US" sz="1600" dirty="0"/>
              <a:t>We mark the classes Circle, </a:t>
            </a:r>
            <a:r>
              <a:rPr lang="en-US" sz="1600" dirty="0" err="1"/>
              <a:t>TranspRectangle</a:t>
            </a:r>
            <a:r>
              <a:rPr lang="en-US" sz="1600" dirty="0"/>
              <a:t>, </a:t>
            </a:r>
            <a:r>
              <a:rPr lang="en-US" sz="1600" dirty="0" err="1"/>
              <a:t>FilledRectangle</a:t>
            </a:r>
            <a:r>
              <a:rPr lang="en-US" sz="1600" dirty="0"/>
              <a:t>, and Square as final (remember: </a:t>
            </a:r>
            <a:r>
              <a:rPr lang="en-US" sz="1600" dirty="0" err="1"/>
              <a:t>WeirdShape</a:t>
            </a:r>
            <a:r>
              <a:rPr lang="en-US" sz="1600" dirty="0"/>
              <a:t> should remain the only extendable class).</a:t>
            </a:r>
          </a:p>
          <a:p>
            <a:pPr lvl="2"/>
            <a:r>
              <a:rPr lang="en-US" sz="1600" dirty="0"/>
              <a:t>This limits the extensibility of our class hierarchy, as shown in the following class diagram:</a:t>
            </a:r>
            <a:endParaRPr lang="en-IN" sz="1600" dirty="0"/>
          </a:p>
        </p:txBody>
      </p:sp>
      <p:pic>
        <p:nvPicPr>
          <p:cNvPr id="6147" name="Picture 3" descr="Restricting the class hierarchy with &quot;final&quot;">
            <a:extLst>
              <a:ext uri="{FF2B5EF4-FFF2-40B4-BE49-F238E27FC236}">
                <a16:creationId xmlns:a16="http://schemas.microsoft.com/office/drawing/2014/main" id="{E1B10AE8-8CA0-553B-D961-11EF6163F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167" y="4261357"/>
            <a:ext cx="6810866" cy="259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34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A71B-BD77-D709-4B41-D48473F7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11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BAFA-25D7-B262-EF68-11DB5FBA4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Running Java Files</a:t>
            </a:r>
          </a:p>
          <a:p>
            <a:r>
              <a:rPr lang="en-IN" dirty="0"/>
              <a:t>New String Methods</a:t>
            </a:r>
          </a:p>
          <a:p>
            <a:r>
              <a:rPr lang="en-IN" dirty="0"/>
              <a:t>Nest Based Access Control</a:t>
            </a:r>
          </a:p>
          <a:p>
            <a:r>
              <a:rPr lang="en-IN" dirty="0"/>
              <a:t>New File Methods</a:t>
            </a:r>
          </a:p>
          <a:p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Collection to an Array</a:t>
            </a:r>
          </a:p>
          <a:p>
            <a:r>
              <a:rPr lang="en-IN" dirty="0"/>
              <a:t>HTTP Client</a:t>
            </a:r>
          </a:p>
          <a:p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Local-Variable Syntax for Lambda</a:t>
            </a:r>
          </a:p>
          <a:p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Dynamic Class-File Constants</a:t>
            </a:r>
          </a:p>
          <a:p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Improved Aarch64 </a:t>
            </a:r>
            <a:r>
              <a:rPr lang="en-IN" b="0" i="0" dirty="0" err="1">
                <a:solidFill>
                  <a:srgbClr val="212529"/>
                </a:solidFill>
                <a:effectLst/>
                <a:latin typeface="system-ui"/>
              </a:rPr>
              <a:t>Intrinsics</a:t>
            </a:r>
            <a:endParaRPr lang="en-IN" b="0" i="0" dirty="0">
              <a:solidFill>
                <a:srgbClr val="212529"/>
              </a:solidFill>
              <a:effectLst/>
              <a:latin typeface="system-ui"/>
            </a:endParaRPr>
          </a:p>
          <a:p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Epsilon Garbage Collector</a:t>
            </a:r>
          </a:p>
          <a:p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Java Flight Recorder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47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B220-8768-FBF9-C036-D54A6BD9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Sealing the Class Hierarchy – Step by Step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F83D4-C6EA-2F96-AD0D-85439CB8F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35" y="1825624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22222"/>
                </a:solidFill>
                <a:effectLst/>
              </a:rPr>
              <a:t>To improve clarity, here is the  removed the crossed-out boxes below the final classes in the following graphic:</a:t>
            </a:r>
          </a:p>
          <a:p>
            <a:endParaRPr lang="en-US" sz="2000" dirty="0">
              <a:solidFill>
                <a:srgbClr val="222222"/>
              </a:solidFill>
            </a:endParaRPr>
          </a:p>
          <a:p>
            <a:endParaRPr lang="en-IN" sz="2000" dirty="0"/>
          </a:p>
        </p:txBody>
      </p:sp>
      <p:pic>
        <p:nvPicPr>
          <p:cNvPr id="7170" name="Picture 2" descr="Restricting the class hierarchy with &quot;final&quot;">
            <a:extLst>
              <a:ext uri="{FF2B5EF4-FFF2-40B4-BE49-F238E27FC236}">
                <a16:creationId xmlns:a16="http://schemas.microsoft.com/office/drawing/2014/main" id="{104AC5F7-1CE5-8EBD-4B60-C45FFCC53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647" y="2683448"/>
            <a:ext cx="76200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8ACC39-E99D-C3B2-97E0-A04BB6B5C6D8}"/>
              </a:ext>
            </a:extLst>
          </p:cNvPr>
          <p:cNvSpPr txBox="1"/>
          <p:nvPr/>
        </p:nvSpPr>
        <p:spPr>
          <a:xfrm>
            <a:off x="3384223" y="5887356"/>
            <a:ext cx="559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Restricting the class hierarchy with "final"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860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07E4-2832-CDA7-638E-69961B93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Sealing the Class Hierarchy with "sealed" and "permits"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38EA-BEFF-AA98-7E37-10D63D77B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"sealed types", we can implement what is called a "sealed class hierarchy". </a:t>
            </a:r>
          </a:p>
          <a:p>
            <a:r>
              <a:rPr lang="en-US" dirty="0"/>
              <a:t>It works as follows:</a:t>
            </a:r>
          </a:p>
          <a:p>
            <a:pPr lvl="1"/>
            <a:r>
              <a:rPr lang="en-US" dirty="0"/>
              <a:t>We mark the class whose subclasses we want to restrict with the sealed keyword.</a:t>
            </a:r>
          </a:p>
          <a:p>
            <a:pPr lvl="1"/>
            <a:r>
              <a:rPr lang="en-US" dirty="0"/>
              <a:t>Using the keyword permits, we list the allowed subclasses.</a:t>
            </a:r>
          </a:p>
          <a:p>
            <a:r>
              <a:rPr lang="en-US" dirty="0"/>
              <a:t>We extend the code of the Shape and Rectangle classes as follows:</a:t>
            </a:r>
          </a:p>
          <a:p>
            <a:pPr marL="457200" lvl="1" indent="0">
              <a:buNone/>
            </a:pPr>
            <a:r>
              <a:rPr lang="en-IN" i="1" dirty="0"/>
              <a:t>public sealed class Shape permits Circle, Square, Rectangle, </a:t>
            </a:r>
            <a:r>
              <a:rPr lang="en-IN" i="1" dirty="0" err="1"/>
              <a:t>WeirdShape</a:t>
            </a:r>
            <a:r>
              <a:rPr lang="en-IN" i="1" dirty="0"/>
              <a:t> { ... }</a:t>
            </a:r>
          </a:p>
          <a:p>
            <a:pPr marL="457200" lvl="1" indent="0">
              <a:buNone/>
            </a:pPr>
            <a:endParaRPr lang="en-IN" i="1" dirty="0"/>
          </a:p>
          <a:p>
            <a:pPr marL="457200" lvl="1" indent="0">
              <a:buNone/>
            </a:pPr>
            <a:r>
              <a:rPr lang="en-IN" i="1" dirty="0"/>
              <a:t>public sealed class Rectangle extends Shape permits </a:t>
            </a:r>
            <a:r>
              <a:rPr lang="en-IN" i="1" dirty="0" err="1"/>
              <a:t>TranspRectangle</a:t>
            </a:r>
            <a:r>
              <a:rPr lang="en-IN" i="1" dirty="0"/>
              <a:t>, </a:t>
            </a:r>
            <a:r>
              <a:rPr lang="en-IN" i="1" dirty="0" err="1"/>
              <a:t>FilledRectangle</a:t>
            </a:r>
            <a:r>
              <a:rPr lang="en-IN" i="1" dirty="0"/>
              <a:t> { ... }</a:t>
            </a:r>
          </a:p>
        </p:txBody>
      </p:sp>
    </p:spTree>
    <p:extLst>
      <p:ext uri="{BB962C8B-B14F-4D97-AF65-F5344CB8AC3E}">
        <p14:creationId xmlns:p14="http://schemas.microsoft.com/office/powerpoint/2010/main" val="3142749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8448-0F0F-B7C7-A318-78B1C64C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Sealed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2A58-48EA-05DD-F4DC-0F073B83A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class diagram shows the constraints added by sealed and permits: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219" name="Picture 3" descr="Restricting the class hierarchy with &quot;sealed&quot; and &quot;permits&quot;">
            <a:extLst>
              <a:ext uri="{FF2B5EF4-FFF2-40B4-BE49-F238E27FC236}">
                <a16:creationId xmlns:a16="http://schemas.microsoft.com/office/drawing/2014/main" id="{710FFD6B-FE8C-2CD4-7BB5-0B0D554C7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63516"/>
            <a:ext cx="76200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CD36B8-7D9C-007A-DABF-2646ABA0EA87}"/>
              </a:ext>
            </a:extLst>
          </p:cNvPr>
          <p:cNvSpPr txBox="1"/>
          <p:nvPr/>
        </p:nvSpPr>
        <p:spPr>
          <a:xfrm>
            <a:off x="4375230" y="6311900"/>
            <a:ext cx="586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Restricting the class hierarchy with "sealed" and "permits"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312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8448-0F0F-B7C7-A318-78B1C64C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Sealed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2A58-48EA-05DD-F4DC-0F073B83A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the sake of clarity, once more without the crossed-out classes: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D36B8-7D9C-007A-DABF-2646ABA0EA87}"/>
              </a:ext>
            </a:extLst>
          </p:cNvPr>
          <p:cNvSpPr txBox="1"/>
          <p:nvPr/>
        </p:nvSpPr>
        <p:spPr>
          <a:xfrm>
            <a:off x="4375230" y="6311900"/>
            <a:ext cx="586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Restricting the class hierarchy with "sealed" and "permits"</a:t>
            </a:r>
            <a:endParaRPr lang="en-IN" dirty="0"/>
          </a:p>
        </p:txBody>
      </p:sp>
      <p:pic>
        <p:nvPicPr>
          <p:cNvPr id="10242" name="Picture 2" descr="Restricting the class hierarchy with &quot;sealed&quot; and &quot;permits&quot;">
            <a:extLst>
              <a:ext uri="{FF2B5EF4-FFF2-40B4-BE49-F238E27FC236}">
                <a16:creationId xmlns:a16="http://schemas.microsoft.com/office/drawing/2014/main" id="{63F5C6A4-321F-E631-3914-EA2DB820F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86666"/>
            <a:ext cx="76200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023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12A8-D2B8-1CD6-4C06-832469E5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the Sealed Class Hierarchy with "non-sealed"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8E2C9-EB4B-3931-A1EC-39CA579E5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With the changes made so far, our code looks like this:</a:t>
            </a:r>
          </a:p>
          <a:p>
            <a:pPr lvl="1"/>
            <a:r>
              <a:rPr lang="en-IN" sz="2000" dirty="0"/>
              <a:t>public sealed class Shape permits Circle, Square, Rectangle, </a:t>
            </a:r>
            <a:r>
              <a:rPr lang="en-IN" sz="2000" dirty="0" err="1"/>
              <a:t>WeirdShape</a:t>
            </a:r>
            <a:r>
              <a:rPr lang="en-IN" sz="2000" dirty="0"/>
              <a:t> { ... }</a:t>
            </a:r>
          </a:p>
          <a:p>
            <a:pPr lvl="1"/>
            <a:r>
              <a:rPr lang="en-IN" sz="2000" dirty="0"/>
              <a:t>public final  class Circle     extends Shape { ... }</a:t>
            </a:r>
          </a:p>
          <a:p>
            <a:pPr lvl="1"/>
            <a:r>
              <a:rPr lang="en-IN" sz="2000" dirty="0"/>
              <a:t>public sealed class Rectangle  extends Shape permits </a:t>
            </a:r>
            <a:r>
              <a:rPr lang="en-IN" sz="2000" dirty="0" err="1"/>
              <a:t>TranspRectangle</a:t>
            </a:r>
            <a:r>
              <a:rPr lang="en-IN" sz="2000" dirty="0"/>
              <a:t>, </a:t>
            </a:r>
            <a:r>
              <a:rPr lang="en-IN" sz="2000" dirty="0" err="1"/>
              <a:t>FilledRectangle</a:t>
            </a:r>
            <a:r>
              <a:rPr lang="en-IN" sz="2000" dirty="0"/>
              <a:t> { ... }</a:t>
            </a:r>
          </a:p>
          <a:p>
            <a:pPr lvl="1"/>
            <a:r>
              <a:rPr lang="en-IN" sz="2000" dirty="0"/>
              <a:t>public final  class Square     extends Shape { ... }</a:t>
            </a:r>
          </a:p>
          <a:p>
            <a:pPr lvl="1"/>
            <a:r>
              <a:rPr lang="en-IN" sz="2000" dirty="0"/>
              <a:t>public        class </a:t>
            </a:r>
            <a:r>
              <a:rPr lang="en-IN" sz="2000" dirty="0" err="1"/>
              <a:t>WeirdShape</a:t>
            </a:r>
            <a:r>
              <a:rPr lang="en-IN" sz="2000" dirty="0"/>
              <a:t> extends Shape { ... }</a:t>
            </a:r>
          </a:p>
          <a:p>
            <a:pPr lvl="1"/>
            <a:r>
              <a:rPr lang="en-IN" sz="2000" dirty="0"/>
              <a:t>public final class </a:t>
            </a:r>
            <a:r>
              <a:rPr lang="en-IN" sz="2000" dirty="0" err="1"/>
              <a:t>TranspRectangle</a:t>
            </a:r>
            <a:r>
              <a:rPr lang="en-IN" sz="2000" dirty="0"/>
              <a:t> extends Rectangle { ... }</a:t>
            </a:r>
          </a:p>
          <a:p>
            <a:pPr lvl="1"/>
            <a:r>
              <a:rPr lang="en-IN" sz="2000" dirty="0"/>
              <a:t>public final class </a:t>
            </a:r>
            <a:r>
              <a:rPr lang="en-IN" sz="2000" dirty="0" err="1"/>
              <a:t>FilledRectangle</a:t>
            </a:r>
            <a:r>
              <a:rPr lang="en-IN" sz="2000" dirty="0"/>
              <a:t> extends Rectangle { ... }</a:t>
            </a:r>
          </a:p>
          <a:p>
            <a:pPr lvl="1"/>
            <a:endParaRPr lang="en-IN" sz="2000" dirty="0"/>
          </a:p>
          <a:p>
            <a:pPr marL="457200" lvl="1" indent="0">
              <a:buNone/>
            </a:pPr>
            <a:r>
              <a:rPr lang="en-US" sz="2000" dirty="0"/>
              <a:t>When we try to compile this code, we get the following error message: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975A2-127C-7645-1317-50DACE678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54" y="5305808"/>
            <a:ext cx="7643522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48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12A8-D2B8-1CD6-4C06-832469E5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the Sealed Class Hierarchy with "non-sealed"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8E2C9-EB4B-3931-A1EC-39CA579E5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 preventing accidental openings of the sealed class hierarchy, all classes must be marked sealed, non-sealed, or final.</a:t>
            </a:r>
          </a:p>
          <a:p>
            <a:endParaRPr lang="en-US" sz="2000" dirty="0"/>
          </a:p>
          <a:p>
            <a:r>
              <a:rPr lang="en-US" sz="2000" dirty="0"/>
              <a:t>Our </a:t>
            </a:r>
            <a:r>
              <a:rPr lang="en-US" sz="2000" dirty="0" err="1"/>
              <a:t>WeirdShape</a:t>
            </a:r>
            <a:r>
              <a:rPr lang="en-US" sz="2000" dirty="0"/>
              <a:t> class should be extensible, i.e., the sealing should be opened at this class. Therefore we have to mark this class as non-sealed:</a:t>
            </a:r>
          </a:p>
          <a:p>
            <a:endParaRPr lang="en-US" sz="2000" dirty="0"/>
          </a:p>
          <a:p>
            <a:pPr marL="457200" lvl="1" indent="0">
              <a:buNone/>
            </a:pPr>
            <a:r>
              <a:rPr lang="en-US" sz="1800" i="1" dirty="0"/>
              <a:t>public non-sealed class </a:t>
            </a:r>
            <a:r>
              <a:rPr lang="en-US" sz="1800" i="1" dirty="0" err="1"/>
              <a:t>WeirdShape</a:t>
            </a:r>
            <a:r>
              <a:rPr lang="en-US" sz="1800" i="1" dirty="0"/>
              <a:t> extends Shape { ... }</a:t>
            </a:r>
          </a:p>
          <a:p>
            <a:pPr marL="457200" lvl="1" indent="0">
              <a:buNone/>
            </a:pPr>
            <a:endParaRPr lang="en-IN" sz="1600" i="1" dirty="0"/>
          </a:p>
        </p:txBody>
      </p:sp>
      <p:pic>
        <p:nvPicPr>
          <p:cNvPr id="11267" name="Picture 3" descr="Opening the sealed class hierarchy with &quot;non-sealed&quot;">
            <a:extLst>
              <a:ext uri="{FF2B5EF4-FFF2-40B4-BE49-F238E27FC236}">
                <a16:creationId xmlns:a16="http://schemas.microsoft.com/office/drawing/2014/main" id="{916BE219-CB24-0DB1-3F96-EC5466EED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724" y="4354850"/>
            <a:ext cx="7268901" cy="213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958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2C6B-9F1C-D930-9773-705F6E35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Particularities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3FE40-EFA0-3205-7A9A-DB562E064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particularities to keep in mind when using sealed class hierarchies.</a:t>
            </a:r>
          </a:p>
          <a:p>
            <a:r>
              <a:rPr lang="en-US" dirty="0"/>
              <a:t>Sealing within a "Compilation Unit“</a:t>
            </a:r>
          </a:p>
          <a:p>
            <a:r>
              <a:rPr lang="en-IN" dirty="0"/>
              <a:t>Local Classes</a:t>
            </a:r>
          </a:p>
          <a:p>
            <a:r>
              <a:rPr lang="en-US" dirty="0" err="1"/>
              <a:t>instanceof</a:t>
            </a:r>
            <a:r>
              <a:rPr lang="en-US" dirty="0"/>
              <a:t> Tests with Sealed 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26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6EDB-4BB2-A0C2-E0C7-7518D1B7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Running Java Files</a:t>
            </a:r>
            <a:br>
              <a:rPr lang="en-IN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FFAF-5D82-ADA2-AB37-931D4A420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Execute Java File Without Compilation</a:t>
            </a:r>
          </a:p>
          <a:p>
            <a:pPr lvl="1"/>
            <a:r>
              <a:rPr lang="en-US" dirty="0"/>
              <a:t>From Java 11, Java provides flexibility to run Java code without compilation. It means we can execute Java code in a single step.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Before Java 11, if we execute Java file then first, we need to compile the code and then run the code. This whole process requires two major steps:</a:t>
            </a:r>
          </a:p>
          <a:p>
            <a:pPr lvl="2"/>
            <a:r>
              <a:rPr lang="en-US" dirty="0"/>
              <a:t>Compile Java code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Run Java code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compile the code, we use </a:t>
            </a:r>
            <a:r>
              <a:rPr lang="en-US" dirty="0" err="1"/>
              <a:t>javac</a:t>
            </a:r>
            <a:r>
              <a:rPr lang="en-US" dirty="0"/>
              <a:t> MyFirstProgram.java command. and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To run this file, we use java </a:t>
            </a:r>
            <a:r>
              <a:rPr lang="en-US" dirty="0" err="1"/>
              <a:t>MyFirstProgram</a:t>
            </a:r>
            <a:r>
              <a:rPr lang="en-US" dirty="0"/>
              <a:t> command in the terminal (</a:t>
            </a:r>
            <a:r>
              <a:rPr lang="en-US" dirty="0" err="1"/>
              <a:t>cmd</a:t>
            </a:r>
            <a:r>
              <a:rPr lang="en-US" dirty="0"/>
              <a:t> in windows).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if we are working with Java 11 then we don't need to follow these two steps. Just use single command java java_file.java and it will execute the file by producing the desired result.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Note: This feature is applicable if we have a single file of source code. It means all the code is in a single file, with no external dependency.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48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C36D-7AC7-596B-DC3A-F27A6A3B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String Methods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2F894-A824-103B-DFE4-1CA3D1547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isBlank</a:t>
            </a:r>
            <a:r>
              <a:rPr lang="en-US" dirty="0"/>
              <a:t>() - this method is used to check whether a string is blank or not. Empty strings and strings with just whitespace are considered blank.</a:t>
            </a:r>
          </a:p>
          <a:p>
            <a:r>
              <a:rPr lang="en-US" dirty="0"/>
              <a:t>lines() - this method splits a string using line terminators and returns a stream.</a:t>
            </a:r>
          </a:p>
          <a:p>
            <a:r>
              <a:rPr lang="en-US" dirty="0"/>
              <a:t>repeat() - this method is used to duplicate or repeat a string.</a:t>
            </a:r>
          </a:p>
          <a:p>
            <a:r>
              <a:rPr lang="en-US" dirty="0"/>
              <a:t>strip(), </a:t>
            </a:r>
            <a:r>
              <a:rPr lang="en-US" dirty="0" err="1"/>
              <a:t>stripLeading</a:t>
            </a:r>
            <a:r>
              <a:rPr lang="en-US" dirty="0"/>
              <a:t>(), </a:t>
            </a:r>
            <a:r>
              <a:rPr lang="en-US" dirty="0" err="1"/>
              <a:t>stripTrailing</a:t>
            </a:r>
            <a:r>
              <a:rPr lang="en-US" dirty="0"/>
              <a:t>() - These methods are used to remove whitespace from the strings. They are very similar to the existing trim() method, but provide Unicode support.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81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EEF3-AB52-1285-10C2-20C37286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 Based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BA61-5D04-7D42-BF6A-9D4CEC1B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Java versions allowed access of private members to nested classes(nestmates), but we cannot use them with the Reflection API. Java 11 no longer uses bridge methods and provides the </a:t>
            </a:r>
            <a:r>
              <a:rPr lang="en-US" dirty="0" err="1"/>
              <a:t>getNestHost</a:t>
            </a:r>
            <a:r>
              <a:rPr lang="en-US" dirty="0"/>
              <a:t>(), </a:t>
            </a:r>
            <a:r>
              <a:rPr lang="en-US" dirty="0" err="1"/>
              <a:t>getNestMembers</a:t>
            </a:r>
            <a:r>
              <a:rPr lang="en-US" dirty="0"/>
              <a:t>(), and </a:t>
            </a:r>
            <a:r>
              <a:rPr lang="en-US" dirty="0" err="1"/>
              <a:t>isNestmatOf</a:t>
            </a:r>
            <a:r>
              <a:rPr lang="en-US" dirty="0"/>
              <a:t>() methods for the Reflection API.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5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1F50-29ED-3DCF-C8E8-52122553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File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B7A1D-FF8D-20C9-BE80-B25C1D302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11 makes it a lot easier to read and write strings. </a:t>
            </a:r>
          </a:p>
          <a:p>
            <a:r>
              <a:rPr lang="en-US" dirty="0"/>
              <a:t>The </a:t>
            </a:r>
            <a:r>
              <a:rPr lang="en-US" dirty="0" err="1"/>
              <a:t>readString</a:t>
            </a:r>
            <a:r>
              <a:rPr lang="en-US" dirty="0"/>
              <a:t>() and </a:t>
            </a:r>
            <a:r>
              <a:rPr lang="en-US" dirty="0" err="1"/>
              <a:t>writeString</a:t>
            </a:r>
            <a:r>
              <a:rPr lang="en-US" dirty="0"/>
              <a:t>() static methods are added to the Files class for this purpose.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43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1F87-62E3-3231-25B4-FE43B003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 to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2802D-F72F-0087-65DF-1B6969DE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default </a:t>
            </a:r>
            <a:r>
              <a:rPr lang="en-US" dirty="0" err="1"/>
              <a:t>toArray</a:t>
            </a:r>
            <a:r>
              <a:rPr lang="en-US" dirty="0"/>
              <a:t>() method is used to easily convert a collection to an array of the correct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5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FDCF-906F-F491-CA4E-250212CE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not()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E1E1-2BD0-2AE7-D387-94480C631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static not() method has been added to the Predicate interface in Java 11. </a:t>
            </a:r>
          </a:p>
          <a:p>
            <a:r>
              <a:rPr lang="en-US" dirty="0"/>
              <a:t>As the name suggests, this method is used to negate a Predicate. The not() method can also be used with method references.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18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B914-FEF6-D144-7B48-CC9918E3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374AA-5DFF-242B-826B-1681B1183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HTTP Client API was first introduced in Java 9 and was updated in Java 10. </a:t>
            </a:r>
          </a:p>
          <a:p>
            <a:r>
              <a:rPr lang="en-US" dirty="0"/>
              <a:t>It is offered as a standard feature in Java 11 version. </a:t>
            </a:r>
          </a:p>
          <a:p>
            <a:r>
              <a:rPr lang="en-US" dirty="0"/>
              <a:t>The new API has better performance and is compatible with both HTTP/1.1 and HTTP/2. </a:t>
            </a:r>
          </a:p>
          <a:p>
            <a:r>
              <a:rPr lang="en-US" dirty="0"/>
              <a:t>The API also provides support for </a:t>
            </a:r>
            <a:r>
              <a:rPr lang="en-US" dirty="0" err="1"/>
              <a:t>WebSockets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47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2110</Words>
  <Application>Microsoft Office PowerPoint</Application>
  <PresentationFormat>Widescreen</PresentationFormat>
  <Paragraphs>221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Open Sans</vt:lpstr>
      <vt:lpstr>system-ui</vt:lpstr>
      <vt:lpstr>Office Theme</vt:lpstr>
      <vt:lpstr>Java 11 &amp; 17 Features</vt:lpstr>
      <vt:lpstr>Java 11 Features</vt:lpstr>
      <vt:lpstr>Running Java Files </vt:lpstr>
      <vt:lpstr>New String Methods </vt:lpstr>
      <vt:lpstr>Nest Based Access Control</vt:lpstr>
      <vt:lpstr>New File Methods</vt:lpstr>
      <vt:lpstr>Collection to an Array</vt:lpstr>
      <vt:lpstr>The not() Method</vt:lpstr>
      <vt:lpstr>HTTP Client</vt:lpstr>
      <vt:lpstr>Local-Variable Syntax for Lambda</vt:lpstr>
      <vt:lpstr>Dynamic Class-File Constants</vt:lpstr>
      <vt:lpstr>Improved Aarch64 Intrinsics</vt:lpstr>
      <vt:lpstr>Epsilon Garbage Collector</vt:lpstr>
      <vt:lpstr>Java Flight Recorder</vt:lpstr>
      <vt:lpstr>Java 17 Features</vt:lpstr>
      <vt:lpstr>Sealed Classes</vt:lpstr>
      <vt:lpstr>Sealed Classes</vt:lpstr>
      <vt:lpstr>Sealed Classes</vt:lpstr>
      <vt:lpstr>Sealing the Class Hierarchy – Step by Step</vt:lpstr>
      <vt:lpstr>Sealing the Class Hierarchy – Step by Step</vt:lpstr>
      <vt:lpstr>Sealing the Class Hierarchy with "sealed" and "permits"</vt:lpstr>
      <vt:lpstr>Sealed Class</vt:lpstr>
      <vt:lpstr>Sealed Class</vt:lpstr>
      <vt:lpstr>Opening the Sealed Class Hierarchy with "non-sealed"</vt:lpstr>
      <vt:lpstr>Opening the Sealed Class Hierarchy with "non-sealed"</vt:lpstr>
      <vt:lpstr>Particularities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11 Features</dc:title>
  <dc:creator>Prabhat Shahi</dc:creator>
  <cp:lastModifiedBy>Prabhat Shahi</cp:lastModifiedBy>
  <cp:revision>14</cp:revision>
  <dcterms:created xsi:type="dcterms:W3CDTF">2023-06-06T03:45:27Z</dcterms:created>
  <dcterms:modified xsi:type="dcterms:W3CDTF">2023-06-07T04:06:50Z</dcterms:modified>
</cp:coreProperties>
</file>