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5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5" autoAdjust="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789FD-79C9-4FA9-BBA1-2C58E365B50E}" type="datetimeFigureOut">
              <a:rPr lang="en-IN" smtClean="0"/>
              <a:t>08-06-2023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4041A-54F1-41AE-B668-B0353CFB91C2}" type="slidenum">
              <a:rPr lang="en-IN" smtClean="0"/>
              <a:t>‹#›</a:t>
            </a:fld>
            <a:endParaRPr lang="en-IN"/>
          </a:p>
        </p:txBody>
      </p:sp>
    </p:spTree>
    <p:extLst>
      <p:ext uri="{BB962C8B-B14F-4D97-AF65-F5344CB8AC3E}">
        <p14:creationId xmlns:p14="http://schemas.microsoft.com/office/powerpoint/2010/main" val="333907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a:t>
            </a:fld>
            <a:endParaRPr lang="en-IN"/>
          </a:p>
        </p:txBody>
      </p:sp>
    </p:spTree>
    <p:extLst>
      <p:ext uri="{BB962C8B-B14F-4D97-AF65-F5344CB8AC3E}">
        <p14:creationId xmlns:p14="http://schemas.microsoft.com/office/powerpoint/2010/main" val="286454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12</a:t>
            </a:fld>
            <a:endParaRPr lang="en-IN"/>
          </a:p>
        </p:txBody>
      </p:sp>
    </p:spTree>
    <p:extLst>
      <p:ext uri="{BB962C8B-B14F-4D97-AF65-F5344CB8AC3E}">
        <p14:creationId xmlns:p14="http://schemas.microsoft.com/office/powerpoint/2010/main" val="3051552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13</a:t>
            </a:fld>
            <a:endParaRPr lang="en-IN"/>
          </a:p>
        </p:txBody>
      </p:sp>
    </p:spTree>
    <p:extLst>
      <p:ext uri="{BB962C8B-B14F-4D97-AF65-F5344CB8AC3E}">
        <p14:creationId xmlns:p14="http://schemas.microsoft.com/office/powerpoint/2010/main" val="279824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Reference https://www.studytonight.com/java-examples/java-11-new-features</a:t>
            </a:r>
          </a:p>
        </p:txBody>
      </p:sp>
      <p:sp>
        <p:nvSpPr>
          <p:cNvPr id="4" name="Slide Number Placeholder 3"/>
          <p:cNvSpPr>
            <a:spLocks noGrp="1"/>
          </p:cNvSpPr>
          <p:nvPr>
            <p:ph type="sldNum" sz="quarter" idx="5"/>
          </p:nvPr>
        </p:nvSpPr>
        <p:spPr/>
        <p:txBody>
          <a:bodyPr/>
          <a:lstStyle/>
          <a:p>
            <a:fld id="{C6E4041A-54F1-41AE-B668-B0353CFB91C2}" type="slidenum">
              <a:rPr lang="en-IN" smtClean="0"/>
              <a:t>14</a:t>
            </a:fld>
            <a:endParaRPr lang="en-IN"/>
          </a:p>
        </p:txBody>
      </p:sp>
    </p:spTree>
    <p:extLst>
      <p:ext uri="{BB962C8B-B14F-4D97-AF65-F5344CB8AC3E}">
        <p14:creationId xmlns:p14="http://schemas.microsoft.com/office/powerpoint/2010/main" val="328233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Now, we may want to restrict the extension of our class hierarchy. For example, we might want to specify that developers may only extend the </a:t>
            </a:r>
            <a:r>
              <a:rPr lang="en-US" b="0" i="0" dirty="0" err="1">
                <a:solidFill>
                  <a:srgbClr val="222222"/>
                </a:solidFill>
                <a:effectLst/>
                <a:latin typeface="Open Sans" panose="020B0606030504020204" pitchFamily="34" charset="0"/>
              </a:rPr>
              <a:t>WeirdShape</a:t>
            </a:r>
            <a:r>
              <a:rPr lang="en-US" b="0" i="0" dirty="0">
                <a:solidFill>
                  <a:srgbClr val="222222"/>
                </a:solidFill>
                <a:effectLst/>
                <a:latin typeface="Open Sans" panose="020B0606030504020204" pitchFamily="34" charset="0"/>
              </a:rPr>
              <a:t> class.</a:t>
            </a:r>
          </a:p>
          <a:p>
            <a:pPr algn="l"/>
            <a:r>
              <a:rPr lang="en-US" b="0" i="0" dirty="0">
                <a:solidFill>
                  <a:srgbClr val="222222"/>
                </a:solidFill>
                <a:effectLst/>
                <a:latin typeface="Open Sans" panose="020B0606030504020204" pitchFamily="34" charset="0"/>
              </a:rPr>
              <a:t>Why would we want to do that, and how can we do it?</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17</a:t>
            </a:fld>
            <a:endParaRPr lang="en-IN"/>
          </a:p>
        </p:txBody>
      </p:sp>
    </p:spTree>
    <p:extLst>
      <p:ext uri="{BB962C8B-B14F-4D97-AF65-F5344CB8AC3E}">
        <p14:creationId xmlns:p14="http://schemas.microsoft.com/office/powerpoint/2010/main" val="335225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Now that we know the reasons for constraining a class hierarchy, we move on to the next question: How can we do that?</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18</a:t>
            </a:fld>
            <a:endParaRPr lang="en-IN"/>
          </a:p>
        </p:txBody>
      </p:sp>
    </p:spTree>
    <p:extLst>
      <p:ext uri="{BB962C8B-B14F-4D97-AF65-F5344CB8AC3E}">
        <p14:creationId xmlns:p14="http://schemas.microsoft.com/office/powerpoint/2010/main" val="266412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19</a:t>
            </a:fld>
            <a:endParaRPr lang="en-IN"/>
          </a:p>
        </p:txBody>
      </p:sp>
    </p:spTree>
    <p:extLst>
      <p:ext uri="{BB962C8B-B14F-4D97-AF65-F5344CB8AC3E}">
        <p14:creationId xmlns:p14="http://schemas.microsoft.com/office/powerpoint/2010/main" val="421961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This means we are on the right track, but we are still far from our goal. What now? Obviously, we can't make </a:t>
            </a:r>
            <a:r>
              <a:rPr lang="en-US" dirty="0"/>
              <a:t>Shape</a:t>
            </a:r>
            <a:r>
              <a:rPr lang="en-US" b="0" i="0" dirty="0">
                <a:solidFill>
                  <a:srgbClr val="222222"/>
                </a:solidFill>
                <a:effectLst/>
                <a:latin typeface="Open Sans" panose="020B0606030504020204" pitchFamily="34" charset="0"/>
              </a:rPr>
              <a:t> and </a:t>
            </a:r>
            <a:r>
              <a:rPr lang="en-US" dirty="0"/>
              <a:t>Rectangle</a:t>
            </a:r>
            <a:r>
              <a:rPr lang="en-US" b="0" i="0" dirty="0">
                <a:solidFill>
                  <a:srgbClr val="222222"/>
                </a:solidFill>
                <a:effectLst/>
                <a:latin typeface="Open Sans" panose="020B0606030504020204" pitchFamily="34" charset="0"/>
              </a:rPr>
              <a:t> final because other classes should extend them.</a:t>
            </a:r>
          </a:p>
          <a:p>
            <a:r>
              <a:rPr lang="en-US" b="0" i="0" dirty="0">
                <a:solidFill>
                  <a:srgbClr val="222222"/>
                </a:solidFill>
                <a:effectLst/>
                <a:latin typeface="Open Sans" panose="020B0606030504020204" pitchFamily="34" charset="0"/>
              </a:rPr>
              <a:t>This is where sealed classes come in...</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20</a:t>
            </a:fld>
            <a:endParaRPr lang="en-IN"/>
          </a:p>
        </p:txBody>
      </p:sp>
    </p:spTree>
    <p:extLst>
      <p:ext uri="{BB962C8B-B14F-4D97-AF65-F5344CB8AC3E}">
        <p14:creationId xmlns:p14="http://schemas.microsoft.com/office/powerpoint/2010/main" val="4046004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With this code, we state the following:</a:t>
            </a:r>
          </a:p>
          <a:p>
            <a:pPr algn="l">
              <a:buFont typeface="Arial" panose="020B0604020202020204" pitchFamily="34" charset="0"/>
              <a:buChar char="•"/>
            </a:pPr>
            <a:r>
              <a:rPr lang="en-US" b="0" i="0" dirty="0">
                <a:solidFill>
                  <a:srgbClr val="222222"/>
                </a:solidFill>
                <a:effectLst/>
                <a:latin typeface="Open Sans" panose="020B0606030504020204" pitchFamily="34" charset="0"/>
              </a:rPr>
              <a:t>The Shape class may only be extended by the Circle, Square, Rectangle and </a:t>
            </a:r>
            <a:r>
              <a:rPr lang="en-US" b="0" i="0" dirty="0" err="1">
                <a:solidFill>
                  <a:srgbClr val="222222"/>
                </a:solidFill>
                <a:effectLst/>
                <a:latin typeface="Open Sans" panose="020B0606030504020204" pitchFamily="34" charset="0"/>
              </a:rPr>
              <a:t>WeirdShape</a:t>
            </a:r>
            <a:r>
              <a:rPr lang="en-US" b="0" i="0" dirty="0">
                <a:solidFill>
                  <a:srgbClr val="222222"/>
                </a:solidFill>
                <a:effectLst/>
                <a:latin typeface="Open Sans" panose="020B0606030504020204" pitchFamily="34" charset="0"/>
              </a:rPr>
              <a:t> classes.</a:t>
            </a:r>
          </a:p>
          <a:p>
            <a:pPr algn="l">
              <a:buFont typeface="Arial" panose="020B0604020202020204" pitchFamily="34" charset="0"/>
              <a:buChar char="•"/>
            </a:pPr>
            <a:r>
              <a:rPr lang="en-US" b="0" i="0" dirty="0">
                <a:solidFill>
                  <a:srgbClr val="222222"/>
                </a:solidFill>
                <a:effectLst/>
                <a:latin typeface="Open Sans" panose="020B0606030504020204" pitchFamily="34" charset="0"/>
              </a:rPr>
              <a:t>The Rectangle class may only be extended by the </a:t>
            </a:r>
            <a:r>
              <a:rPr lang="en-US" b="0" i="0" dirty="0" err="1">
                <a:solidFill>
                  <a:srgbClr val="222222"/>
                </a:solidFill>
                <a:effectLst/>
                <a:latin typeface="Open Sans" panose="020B0606030504020204" pitchFamily="34" charset="0"/>
              </a:rPr>
              <a:t>TranspRectangle</a:t>
            </a:r>
            <a:r>
              <a:rPr lang="en-US" b="0" i="0" dirty="0">
                <a:solidFill>
                  <a:srgbClr val="222222"/>
                </a:solidFill>
                <a:effectLst/>
                <a:latin typeface="Open Sans" panose="020B0606030504020204" pitchFamily="34" charset="0"/>
              </a:rPr>
              <a:t>, and </a:t>
            </a:r>
            <a:r>
              <a:rPr lang="en-US" b="0" i="0" dirty="0" err="1">
                <a:solidFill>
                  <a:srgbClr val="222222"/>
                </a:solidFill>
                <a:effectLst/>
                <a:latin typeface="Open Sans" panose="020B0606030504020204" pitchFamily="34" charset="0"/>
              </a:rPr>
              <a:t>FilledRectangle</a:t>
            </a:r>
            <a:r>
              <a:rPr lang="en-US" b="0" i="0" dirty="0">
                <a:solidFill>
                  <a:srgbClr val="222222"/>
                </a:solidFill>
                <a:effectLst/>
                <a:latin typeface="Open Sans" panose="020B0606030504020204" pitchFamily="34" charset="0"/>
              </a:rPr>
              <a:t> classes.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21</a:t>
            </a:fld>
            <a:endParaRPr lang="en-IN"/>
          </a:p>
        </p:txBody>
      </p:sp>
    </p:spTree>
    <p:extLst>
      <p:ext uri="{BB962C8B-B14F-4D97-AF65-F5344CB8AC3E}">
        <p14:creationId xmlns:p14="http://schemas.microsoft.com/office/powerpoint/2010/main" val="1537995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It looks like we have reached our goal. But one step is still missing…</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23</a:t>
            </a:fld>
            <a:endParaRPr lang="en-IN"/>
          </a:p>
        </p:txBody>
      </p:sp>
    </p:spTree>
    <p:extLst>
      <p:ext uri="{BB962C8B-B14F-4D97-AF65-F5344CB8AC3E}">
        <p14:creationId xmlns:p14="http://schemas.microsoft.com/office/powerpoint/2010/main" val="1707890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25</a:t>
            </a:fld>
            <a:endParaRPr lang="en-IN"/>
          </a:p>
        </p:txBody>
      </p:sp>
    </p:spTree>
    <p:extLst>
      <p:ext uri="{BB962C8B-B14F-4D97-AF65-F5344CB8AC3E}">
        <p14:creationId xmlns:p14="http://schemas.microsoft.com/office/powerpoint/2010/main" val="269777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a:t>
            </a:fld>
            <a:endParaRPr lang="en-IN"/>
          </a:p>
        </p:txBody>
      </p:sp>
    </p:spTree>
    <p:extLst>
      <p:ext uri="{BB962C8B-B14F-4D97-AF65-F5344CB8AC3E}">
        <p14:creationId xmlns:p14="http://schemas.microsoft.com/office/powerpoint/2010/main" val="126095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In the above record, I have performed a simple validation and I have added a further 100 to each once it was passed. This way of defining a compact constructor means I am still working with header variables and the actual assignment to the instance variables happens at the end. The above code would be equivalent to the following : </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32</a:t>
            </a:fld>
            <a:endParaRPr lang="en-IN"/>
          </a:p>
        </p:txBody>
      </p:sp>
    </p:spTree>
    <p:extLst>
      <p:ext uri="{BB962C8B-B14F-4D97-AF65-F5344CB8AC3E}">
        <p14:creationId xmlns:p14="http://schemas.microsoft.com/office/powerpoint/2010/main" val="3232667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In the above record, I have performed a simple validation and I have added a further 100 to each once it was passed. This way of defining a compact constructor means I am still working with header variables and the actual assignment to the instance variables happens at the end. </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33</a:t>
            </a:fld>
            <a:endParaRPr lang="en-IN"/>
          </a:p>
        </p:txBody>
      </p:sp>
    </p:spTree>
    <p:extLst>
      <p:ext uri="{BB962C8B-B14F-4D97-AF65-F5344CB8AC3E}">
        <p14:creationId xmlns:p14="http://schemas.microsoft.com/office/powerpoint/2010/main" val="2424850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635"/>
                </a:solidFill>
                <a:effectLst/>
                <a:latin typeface="Cambria" panose="02040503050406030204" pitchFamily="18" charset="0"/>
              </a:rPr>
              <a:t>For instance, if you apply a @NotNul </a:t>
            </a:r>
            <a:r>
              <a:rPr lang="en-US" b="0" i="0" dirty="0" err="1">
                <a:solidFill>
                  <a:srgbClr val="222635"/>
                </a:solidFill>
                <a:effectLst/>
                <a:latin typeface="Cambria" panose="02040503050406030204" pitchFamily="18" charset="0"/>
              </a:rPr>
              <a:t>lannotation</a:t>
            </a:r>
            <a:r>
              <a:rPr lang="en-US" b="0" i="0" dirty="0">
                <a:solidFill>
                  <a:srgbClr val="222635"/>
                </a:solidFill>
                <a:effectLst/>
                <a:latin typeface="Cambria" panose="02040503050406030204" pitchFamily="18" charset="0"/>
              </a:rPr>
              <a:t> which actually applies to the field, method, and constructor then it would get applied to the instance variable, the accessor method, and the constructor.</a:t>
            </a:r>
          </a:p>
          <a:p>
            <a:pPr algn="l"/>
            <a:r>
              <a:rPr lang="en-US" b="0" i="0" dirty="0">
                <a:solidFill>
                  <a:srgbClr val="222635"/>
                </a:solidFill>
                <a:effectLst/>
                <a:latin typeface="Cambria" panose="02040503050406030204" pitchFamily="18" charset="0"/>
              </a:rPr>
              <a:t>However, in the case where you explicitly define an annotation on your custom-defined accessor method or canonical constructor, the annotations on these would only be applied to the corresponding method or constructor.</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38</a:t>
            </a:fld>
            <a:endParaRPr lang="en-IN"/>
          </a:p>
        </p:txBody>
      </p:sp>
    </p:spTree>
    <p:extLst>
      <p:ext uri="{BB962C8B-B14F-4D97-AF65-F5344CB8AC3E}">
        <p14:creationId xmlns:p14="http://schemas.microsoft.com/office/powerpoint/2010/main" val="2885487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As you can see, I have created a local record class without any ceremony that you might require while creating a class. I have used it to store the intermediate result and then used it for comparison to have a more concise and readable code.</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39</a:t>
            </a:fld>
            <a:endParaRPr lang="en-IN"/>
          </a:p>
        </p:txBody>
      </p:sp>
    </p:spTree>
    <p:extLst>
      <p:ext uri="{BB962C8B-B14F-4D97-AF65-F5344CB8AC3E}">
        <p14:creationId xmlns:p14="http://schemas.microsoft.com/office/powerpoint/2010/main" val="396053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We had to replace line breaks and quotes with escape sequences (</a:t>
            </a:r>
            <a:r>
              <a:rPr lang="en-US" dirty="0"/>
              <a:t>\n</a:t>
            </a:r>
            <a:r>
              <a:rPr lang="en-US" b="0" i="0" dirty="0">
                <a:solidFill>
                  <a:srgbClr val="222222"/>
                </a:solidFill>
                <a:effectLst/>
                <a:latin typeface="Open Sans" panose="020B0606030504020204" pitchFamily="34" charset="0"/>
              </a:rPr>
              <a:t> and </a:t>
            </a:r>
            <a:r>
              <a:rPr lang="en-US" dirty="0"/>
              <a:t>\"</a:t>
            </a:r>
            <a:r>
              <a:rPr lang="en-US" b="0" i="0" dirty="0">
                <a:solidFill>
                  <a:srgbClr val="222222"/>
                </a:solidFill>
                <a:effectLst/>
                <a:latin typeface="Open Sans" panose="020B0606030504020204" pitchFamily="34" charset="0"/>
              </a:rPr>
              <a:t>). And to split the string into several lines in a somewhat readable way, we had to divide it and concatenate it again with +. That was not too bad (because the compiler made a single string out of it again), but it was not pleasant either.</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40</a:t>
            </a:fld>
            <a:endParaRPr lang="en-IN"/>
          </a:p>
        </p:txBody>
      </p:sp>
    </p:spTree>
    <p:extLst>
      <p:ext uri="{BB962C8B-B14F-4D97-AF65-F5344CB8AC3E}">
        <p14:creationId xmlns:p14="http://schemas.microsoft.com/office/powerpoint/2010/main" val="2284023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41</a:t>
            </a:fld>
            <a:endParaRPr lang="en-IN"/>
          </a:p>
        </p:txBody>
      </p:sp>
    </p:spTree>
    <p:extLst>
      <p:ext uri="{BB962C8B-B14F-4D97-AF65-F5344CB8AC3E}">
        <p14:creationId xmlns:p14="http://schemas.microsoft.com/office/powerpoint/2010/main" val="415137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All three strings have the following content – regardless of the indentation in the source code:</a:t>
            </a:r>
          </a:p>
          <a:p>
            <a:r>
              <a:rPr lang="en-US" b="0" i="0" dirty="0">
                <a:solidFill>
                  <a:srgbClr val="F8F8F2"/>
                </a:solidFill>
                <a:effectLst/>
                <a:latin typeface="Hack"/>
              </a:rPr>
              <a:t>SELECT id, </a:t>
            </a:r>
            <a:r>
              <a:rPr lang="en-US" b="0" i="0" dirty="0" err="1">
                <a:solidFill>
                  <a:srgbClr val="F8F8F2"/>
                </a:solidFill>
                <a:effectLst/>
                <a:latin typeface="Hack"/>
              </a:rPr>
              <a:t>firstName</a:t>
            </a:r>
            <a:r>
              <a:rPr lang="en-US" b="0" i="0" dirty="0">
                <a:solidFill>
                  <a:srgbClr val="F8F8F2"/>
                </a:solidFill>
                <a:effectLst/>
                <a:latin typeface="Hack"/>
              </a:rPr>
              <a:t>, </a:t>
            </a:r>
            <a:r>
              <a:rPr lang="en-US" b="0" i="0" dirty="0" err="1">
                <a:solidFill>
                  <a:srgbClr val="F8F8F2"/>
                </a:solidFill>
                <a:effectLst/>
                <a:latin typeface="Hack"/>
              </a:rPr>
              <a:t>lastName</a:t>
            </a:r>
            <a:r>
              <a:rPr lang="en-US" b="0" i="0" dirty="0">
                <a:solidFill>
                  <a:srgbClr val="F8F8F2"/>
                </a:solidFill>
                <a:effectLst/>
                <a:latin typeface="Hack"/>
              </a:rPr>
              <a:t> FROM Employee WHERE </a:t>
            </a:r>
            <a:r>
              <a:rPr lang="en-US" b="0" i="0" dirty="0" err="1">
                <a:solidFill>
                  <a:srgbClr val="F8F8F2"/>
                </a:solidFill>
                <a:effectLst/>
                <a:latin typeface="Hack"/>
              </a:rPr>
              <a:t>departmentId</a:t>
            </a:r>
            <a:r>
              <a:rPr lang="en-US" b="0" i="0" dirty="0">
                <a:solidFill>
                  <a:srgbClr val="F8F8F2"/>
                </a:solidFill>
                <a:effectLst/>
                <a:latin typeface="Hack"/>
              </a:rPr>
              <a:t> = "IT" ORDER BY </a:t>
            </a:r>
            <a:r>
              <a:rPr lang="en-US" b="0" i="0" dirty="0" err="1">
                <a:solidFill>
                  <a:srgbClr val="F8F8F2"/>
                </a:solidFill>
                <a:effectLst/>
                <a:latin typeface="Hack"/>
              </a:rPr>
              <a:t>lastName</a:t>
            </a:r>
            <a:r>
              <a:rPr lang="en-US" b="0" i="0" dirty="0">
                <a:solidFill>
                  <a:srgbClr val="F8F8F2"/>
                </a:solidFill>
                <a:effectLst/>
                <a:latin typeface="Hack"/>
              </a:rPr>
              <a:t>, </a:t>
            </a:r>
            <a:r>
              <a:rPr lang="en-US" b="0" i="0" dirty="0" err="1">
                <a:solidFill>
                  <a:srgbClr val="F8F8F2"/>
                </a:solidFill>
                <a:effectLst/>
                <a:latin typeface="Hack"/>
              </a:rPr>
              <a:t>firstName</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42</a:t>
            </a:fld>
            <a:endParaRPr lang="en-IN"/>
          </a:p>
        </p:txBody>
      </p:sp>
    </p:spTree>
    <p:extLst>
      <p:ext uri="{BB962C8B-B14F-4D97-AF65-F5344CB8AC3E}">
        <p14:creationId xmlns:p14="http://schemas.microsoft.com/office/powerpoint/2010/main" val="31102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5</a:t>
            </a:fld>
            <a:endParaRPr lang="en-IN"/>
          </a:p>
        </p:txBody>
      </p:sp>
    </p:spTree>
    <p:extLst>
      <p:ext uri="{BB962C8B-B14F-4D97-AF65-F5344CB8AC3E}">
        <p14:creationId xmlns:p14="http://schemas.microsoft.com/office/powerpoint/2010/main" val="215806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6</a:t>
            </a:fld>
            <a:endParaRPr lang="en-IN"/>
          </a:p>
        </p:txBody>
      </p:sp>
    </p:spTree>
    <p:extLst>
      <p:ext uri="{BB962C8B-B14F-4D97-AF65-F5344CB8AC3E}">
        <p14:creationId xmlns:p14="http://schemas.microsoft.com/office/powerpoint/2010/main" val="17940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7</a:t>
            </a:fld>
            <a:endParaRPr lang="en-IN"/>
          </a:p>
        </p:txBody>
      </p:sp>
    </p:spTree>
    <p:extLst>
      <p:ext uri="{BB962C8B-B14F-4D97-AF65-F5344CB8AC3E}">
        <p14:creationId xmlns:p14="http://schemas.microsoft.com/office/powerpoint/2010/main" val="224829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US" b="0" i="0" dirty="0">
              <a:solidFill>
                <a:srgbClr val="212529"/>
              </a:solidFill>
              <a:effectLst/>
              <a:latin typeface="system-ui"/>
            </a:endParaRPr>
          </a:p>
          <a:p>
            <a:r>
              <a:rPr lang="en-US" b="0" i="0" dirty="0">
                <a:solidFill>
                  <a:srgbClr val="212529"/>
                </a:solidFill>
                <a:effectLst/>
                <a:latin typeface="system-ui"/>
              </a:rPr>
              <a:t>Let's use this method to create two predicates that perform opposite tasks.</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8</a:t>
            </a:fld>
            <a:endParaRPr lang="en-IN"/>
          </a:p>
        </p:txBody>
      </p:sp>
    </p:spTree>
    <p:extLst>
      <p:ext uri="{BB962C8B-B14F-4D97-AF65-F5344CB8AC3E}">
        <p14:creationId xmlns:p14="http://schemas.microsoft.com/office/powerpoint/2010/main" val="222302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9</a:t>
            </a:fld>
            <a:endParaRPr lang="en-IN"/>
          </a:p>
        </p:txBody>
      </p:sp>
    </p:spTree>
    <p:extLst>
      <p:ext uri="{BB962C8B-B14F-4D97-AF65-F5344CB8AC3E}">
        <p14:creationId xmlns:p14="http://schemas.microsoft.com/office/powerpoint/2010/main" val="90190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10</a:t>
            </a:fld>
            <a:endParaRPr lang="en-IN"/>
          </a:p>
        </p:txBody>
      </p:sp>
    </p:spTree>
    <p:extLst>
      <p:ext uri="{BB962C8B-B14F-4D97-AF65-F5344CB8AC3E}">
        <p14:creationId xmlns:p14="http://schemas.microsoft.com/office/powerpoint/2010/main" val="2484061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11</a:t>
            </a:fld>
            <a:endParaRPr lang="en-IN"/>
          </a:p>
        </p:txBody>
      </p:sp>
    </p:spTree>
    <p:extLst>
      <p:ext uri="{BB962C8B-B14F-4D97-AF65-F5344CB8AC3E}">
        <p14:creationId xmlns:p14="http://schemas.microsoft.com/office/powerpoint/2010/main" val="16116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0232-7ABE-655D-7E9E-AFCA7263D6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98CD74-1B04-AF71-9F7F-6C5B38A2D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5E1DB9-9FD4-C136-F354-097BF2382C3F}"/>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F70E00AF-8C67-FDD6-F714-BB37DD89D5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EDCFA-0DE0-87DB-BF4D-426C44BB25B6}"/>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28584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6351-FF7B-E91D-AF1E-EC2F65CC79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744BC3-1CD2-C36F-3DE0-9C1965CCF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B6DCF-2DB4-D2C4-5C02-9AAED526B02D}"/>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A09E1398-200C-445F-D61A-9E8319556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B1F91-91E7-EF9A-41CF-B60A14B44EF8}"/>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262875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BFCD3-FC52-7151-3D4D-D631E9CAA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50B6E-8E0C-CE7E-8690-CC4D4ED347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9CB1A-7C5E-AE45-A2F1-643CA02DE9DE}"/>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F63DF634-5D9A-1A45-CD4D-C588AAE9C2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E97F5-B21C-69F8-B498-944C45F427A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47633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A4A2-8087-2297-9CC3-0AB34F6AD0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C5435E-7A57-E26C-2A9C-5FAC8BFFC9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4BAAC-F68E-F344-8AB9-D0B49FD7DEF5}"/>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16B62B62-D0CA-7110-2A0C-9E1FB9A6E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EE801-8A6F-476B-E27F-160B727C78A6}"/>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382070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8170-5976-DF47-29D2-58A94AA78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779FB7-E959-AA45-977C-ABA896F7A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BF8FC-9B8D-5C77-3CCF-19A8D197B35B}"/>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AFFA2582-DD09-41E6-F3AA-260F97535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583AE-ADE8-9DF4-829A-B79437D002F0}"/>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0959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C6D7-3922-B6BA-E655-51C64013FC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A6CAD9-7D6C-CA7B-63CB-6F7B76DCCF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47A62D-3AFA-B6E8-559F-8F2A57EE1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956E43-27F0-7B5D-428F-8F23F5F0940A}"/>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6" name="Footer Placeholder 5">
            <a:extLst>
              <a:ext uri="{FF2B5EF4-FFF2-40B4-BE49-F238E27FC236}">
                <a16:creationId xmlns:a16="http://schemas.microsoft.com/office/drawing/2014/main" id="{922DD27C-D3BF-4654-083F-48AFA6FBB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11539-A7D9-856A-1492-44BCD0F16B5E}"/>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4525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B95F-6A3D-BEC7-E847-4E328903F6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F2F35B-AEBA-3E6B-3269-65FF92582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EF7F9-32B2-C51D-A8F5-40ECF524F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F4D4EB-94C9-8F1D-F2EA-FFBB2F85B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804923-8A8F-A8AB-1772-83512DA50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7EDE98-C494-420C-84AA-D5D5BF4C91B7}"/>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8" name="Footer Placeholder 7">
            <a:extLst>
              <a:ext uri="{FF2B5EF4-FFF2-40B4-BE49-F238E27FC236}">
                <a16:creationId xmlns:a16="http://schemas.microsoft.com/office/drawing/2014/main" id="{13E52D69-E7B5-F2A2-C081-042E8D4E0C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FD9B91-9A55-8A7C-8790-F742D569CFAD}"/>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88208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26A6-6F73-3C95-58B8-3F1B3CDCE3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F0DDC-17A8-31B1-6911-116ADE366C00}"/>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4" name="Footer Placeholder 3">
            <a:extLst>
              <a:ext uri="{FF2B5EF4-FFF2-40B4-BE49-F238E27FC236}">
                <a16:creationId xmlns:a16="http://schemas.microsoft.com/office/drawing/2014/main" id="{7EFDA4AE-0077-077A-ED73-A03AE4E1B6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43BCAF-B7C3-D5B4-4895-E7EB2CD64A6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408238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1EBD2-5E30-5D49-EF4E-0C4098D39C5F}"/>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3" name="Footer Placeholder 2">
            <a:extLst>
              <a:ext uri="{FF2B5EF4-FFF2-40B4-BE49-F238E27FC236}">
                <a16:creationId xmlns:a16="http://schemas.microsoft.com/office/drawing/2014/main" id="{6E439548-6D94-7A7D-7D75-32FBE75F77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545A6D-D5EB-E79F-ED76-13E1B623345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35646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6309-77B9-56D6-1F17-FBE5D596A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CADE0F-D948-4BFD-A6CE-1E6B8B13C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C4AF8F-FB69-5A38-E89E-F8783E3EE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5297-0821-DAE8-BE6B-96A93FA9EB01}"/>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6" name="Footer Placeholder 5">
            <a:extLst>
              <a:ext uri="{FF2B5EF4-FFF2-40B4-BE49-F238E27FC236}">
                <a16:creationId xmlns:a16="http://schemas.microsoft.com/office/drawing/2014/main" id="{9B7C2179-76A7-84D3-4C7D-FE06496DA4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BA5112-5C81-E787-B985-489DFF4CDF4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341858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E47A-4079-374A-0F76-791591342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6F0786-66F7-7805-4F8C-EC791CC83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04F7F1-5BE9-69C1-B937-9CFFC0310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D730B-900B-CADE-48A9-1957F8A9D926}"/>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6" name="Footer Placeholder 5">
            <a:extLst>
              <a:ext uri="{FF2B5EF4-FFF2-40B4-BE49-F238E27FC236}">
                <a16:creationId xmlns:a16="http://schemas.microsoft.com/office/drawing/2014/main" id="{38E46F64-0964-C92C-431B-C29BEA8866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1E841B-F422-A24E-3A7E-A981DE481A1D}"/>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61645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8C953-0D1A-80E0-1704-3C61DCA65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93850F-FEC9-B065-AC0E-2E5A91140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9A510-AF13-1EE0-E9F0-538F72A87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8CE79E9C-2990-3C1F-EF8F-C16B95EC1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2CC51C-8598-57BE-6D08-8B1ECAC9C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E69A7-47B2-4DB5-A4C9-27AB1A951923}" type="slidenum">
              <a:rPr lang="en-IN" smtClean="0"/>
              <a:t>‹#›</a:t>
            </a:fld>
            <a:endParaRPr lang="en-IN"/>
          </a:p>
        </p:txBody>
      </p:sp>
    </p:spTree>
    <p:extLst>
      <p:ext uri="{BB962C8B-B14F-4D97-AF65-F5344CB8AC3E}">
        <p14:creationId xmlns:p14="http://schemas.microsoft.com/office/powerpoint/2010/main" val="579608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DF91-E23D-0FF7-4EFC-35218A229EC5}"/>
              </a:ext>
            </a:extLst>
          </p:cNvPr>
          <p:cNvSpPr>
            <a:spLocks noGrp="1"/>
          </p:cNvSpPr>
          <p:nvPr>
            <p:ph type="ctrTitle"/>
          </p:nvPr>
        </p:nvSpPr>
        <p:spPr/>
        <p:txBody>
          <a:bodyPr/>
          <a:lstStyle/>
          <a:p>
            <a:r>
              <a:rPr lang="en-IN" dirty="0"/>
              <a:t>Java 11 &amp; 17 Features</a:t>
            </a:r>
          </a:p>
        </p:txBody>
      </p:sp>
      <p:sp>
        <p:nvSpPr>
          <p:cNvPr id="3" name="Subtitle 2">
            <a:extLst>
              <a:ext uri="{FF2B5EF4-FFF2-40B4-BE49-F238E27FC236}">
                <a16:creationId xmlns:a16="http://schemas.microsoft.com/office/drawing/2014/main" id="{53D409E1-5F60-EE57-2DD4-550089D9D7B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2355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5A16-3C37-D640-757B-97E8776EA5CF}"/>
              </a:ext>
            </a:extLst>
          </p:cNvPr>
          <p:cNvSpPr>
            <a:spLocks noGrp="1"/>
          </p:cNvSpPr>
          <p:nvPr>
            <p:ph type="title"/>
          </p:nvPr>
        </p:nvSpPr>
        <p:spPr/>
        <p:txBody>
          <a:bodyPr/>
          <a:lstStyle/>
          <a:p>
            <a:r>
              <a:rPr lang="en-IN" dirty="0"/>
              <a:t>Local-Variable Syntax for Lambda</a:t>
            </a:r>
          </a:p>
        </p:txBody>
      </p:sp>
      <p:sp>
        <p:nvSpPr>
          <p:cNvPr id="3" name="Content Placeholder 2">
            <a:extLst>
              <a:ext uri="{FF2B5EF4-FFF2-40B4-BE49-F238E27FC236}">
                <a16:creationId xmlns:a16="http://schemas.microsoft.com/office/drawing/2014/main" id="{74EA35C8-8CE2-0F15-E331-F7661DDEBDE0}"/>
              </a:ext>
            </a:extLst>
          </p:cNvPr>
          <p:cNvSpPr>
            <a:spLocks noGrp="1"/>
          </p:cNvSpPr>
          <p:nvPr>
            <p:ph idx="1"/>
          </p:nvPr>
        </p:nvSpPr>
        <p:spPr/>
        <p:txBody>
          <a:bodyPr/>
          <a:lstStyle/>
          <a:p>
            <a:r>
              <a:rPr lang="en-US" dirty="0"/>
              <a:t>Java 11 adds the support for Local-Variable syntax for lambda expressions. </a:t>
            </a:r>
          </a:p>
          <a:p>
            <a:r>
              <a:rPr lang="en-US" dirty="0"/>
              <a:t>Lambdas can infer the type, but using the var keyword allows us to use annotations like @NotNull or @Nullable with the parameters.</a:t>
            </a:r>
          </a:p>
          <a:p>
            <a:pPr marL="457200" lvl="1" indent="0">
              <a:buNone/>
            </a:pPr>
            <a:endParaRPr lang="en-IN" dirty="0"/>
          </a:p>
          <a:p>
            <a:pPr marL="457200" lvl="1" indent="0">
              <a:buNone/>
            </a:pPr>
            <a:r>
              <a:rPr lang="en-IN" dirty="0"/>
              <a:t>(@NotNull var str) -&gt; "$" + str</a:t>
            </a:r>
          </a:p>
        </p:txBody>
      </p:sp>
    </p:spTree>
    <p:extLst>
      <p:ext uri="{BB962C8B-B14F-4D97-AF65-F5344CB8AC3E}">
        <p14:creationId xmlns:p14="http://schemas.microsoft.com/office/powerpoint/2010/main" val="71101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7839-7652-EE3C-CD42-2AD31193D414}"/>
              </a:ext>
            </a:extLst>
          </p:cNvPr>
          <p:cNvSpPr>
            <a:spLocks noGrp="1"/>
          </p:cNvSpPr>
          <p:nvPr>
            <p:ph type="title"/>
          </p:nvPr>
        </p:nvSpPr>
        <p:spPr/>
        <p:txBody>
          <a:bodyPr/>
          <a:lstStyle/>
          <a:p>
            <a:r>
              <a:rPr lang="en-IN" dirty="0"/>
              <a:t>Dynamic Class-File Constants</a:t>
            </a:r>
          </a:p>
        </p:txBody>
      </p:sp>
      <p:sp>
        <p:nvSpPr>
          <p:cNvPr id="3" name="Content Placeholder 2">
            <a:extLst>
              <a:ext uri="{FF2B5EF4-FFF2-40B4-BE49-F238E27FC236}">
                <a16:creationId xmlns:a16="http://schemas.microsoft.com/office/drawing/2014/main" id="{D9A57647-6903-97D8-6851-0A42F6F5B527}"/>
              </a:ext>
            </a:extLst>
          </p:cNvPr>
          <p:cNvSpPr>
            <a:spLocks noGrp="1"/>
          </p:cNvSpPr>
          <p:nvPr>
            <p:ph idx="1"/>
          </p:nvPr>
        </p:nvSpPr>
        <p:spPr/>
        <p:txBody>
          <a:bodyPr/>
          <a:lstStyle/>
          <a:p>
            <a:r>
              <a:rPr lang="en-US" dirty="0"/>
              <a:t>In Java 11, the Java Class-File format supports a new constant pool form called the </a:t>
            </a:r>
            <a:r>
              <a:rPr lang="en-US" dirty="0" err="1"/>
              <a:t>CONSTANT_Dynamic</a:t>
            </a:r>
            <a:r>
              <a:rPr lang="en-US" dirty="0"/>
              <a:t>. </a:t>
            </a:r>
          </a:p>
          <a:p>
            <a:r>
              <a:rPr lang="en-US" dirty="0"/>
              <a:t>This will delegate creation to a bootstrap method. </a:t>
            </a:r>
          </a:p>
          <a:p>
            <a:r>
              <a:rPr lang="en-US" dirty="0"/>
              <a:t>This was introduced to reduce the cost of creating new forms of materializable class-file constants by creating a single new constant-pool form that will be parameterized with appropriate user-defined behavior. </a:t>
            </a:r>
          </a:p>
          <a:p>
            <a:r>
              <a:rPr lang="en-US" dirty="0"/>
              <a:t>This feature greatly enhances the performance.</a:t>
            </a:r>
            <a:endParaRPr lang="en-IN" dirty="0"/>
          </a:p>
        </p:txBody>
      </p:sp>
    </p:spTree>
    <p:extLst>
      <p:ext uri="{BB962C8B-B14F-4D97-AF65-F5344CB8AC3E}">
        <p14:creationId xmlns:p14="http://schemas.microsoft.com/office/powerpoint/2010/main" val="38776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9181-75BD-FA90-DF3A-85DCFED0D8B8}"/>
              </a:ext>
            </a:extLst>
          </p:cNvPr>
          <p:cNvSpPr>
            <a:spLocks noGrp="1"/>
          </p:cNvSpPr>
          <p:nvPr>
            <p:ph type="title"/>
          </p:nvPr>
        </p:nvSpPr>
        <p:spPr/>
        <p:txBody>
          <a:bodyPr/>
          <a:lstStyle/>
          <a:p>
            <a:r>
              <a:rPr lang="en-IN" dirty="0"/>
              <a:t>Improved Aarch64 </a:t>
            </a:r>
            <a:r>
              <a:rPr lang="en-IN" dirty="0" err="1"/>
              <a:t>Intrinsics</a:t>
            </a:r>
            <a:endParaRPr lang="en-IN" dirty="0"/>
          </a:p>
        </p:txBody>
      </p:sp>
      <p:sp>
        <p:nvSpPr>
          <p:cNvPr id="3" name="Content Placeholder 2">
            <a:extLst>
              <a:ext uri="{FF2B5EF4-FFF2-40B4-BE49-F238E27FC236}">
                <a16:creationId xmlns:a16="http://schemas.microsoft.com/office/drawing/2014/main" id="{B34CD698-C4C3-C045-6495-B96D987F918A}"/>
              </a:ext>
            </a:extLst>
          </p:cNvPr>
          <p:cNvSpPr>
            <a:spLocks noGrp="1"/>
          </p:cNvSpPr>
          <p:nvPr>
            <p:ph idx="1"/>
          </p:nvPr>
        </p:nvSpPr>
        <p:spPr/>
        <p:txBody>
          <a:bodyPr/>
          <a:lstStyle/>
          <a:p>
            <a:r>
              <a:rPr lang="en-US" dirty="0"/>
              <a:t>An Intrinsic is a function that is handled in some special way by the compiler. </a:t>
            </a:r>
          </a:p>
          <a:p>
            <a:r>
              <a:rPr lang="en-US" dirty="0"/>
              <a:t>They take advantage of the CPU architecture-specific assembly code to improve performance.</a:t>
            </a:r>
          </a:p>
          <a:p>
            <a:endParaRPr lang="en-US" dirty="0"/>
          </a:p>
          <a:p>
            <a:r>
              <a:rPr lang="en-US" dirty="0"/>
              <a:t>Java 11 improved and optimized the existing string and array intrinsic on AArch64(or ARM64) processors. </a:t>
            </a:r>
          </a:p>
          <a:p>
            <a:r>
              <a:rPr lang="en-US" dirty="0"/>
              <a:t>Java 11 also added new </a:t>
            </a:r>
            <a:r>
              <a:rPr lang="en-US" dirty="0" err="1"/>
              <a:t>intrinsics</a:t>
            </a:r>
            <a:r>
              <a:rPr lang="en-US" dirty="0"/>
              <a:t> for sin, cos, and log methods of the </a:t>
            </a:r>
            <a:r>
              <a:rPr lang="en-US" dirty="0" err="1"/>
              <a:t>java.lang.Math</a:t>
            </a:r>
            <a:r>
              <a:rPr lang="en-US" dirty="0"/>
              <a:t>.</a:t>
            </a:r>
            <a:endParaRPr lang="en-IN" dirty="0"/>
          </a:p>
        </p:txBody>
      </p:sp>
    </p:spTree>
    <p:extLst>
      <p:ext uri="{BB962C8B-B14F-4D97-AF65-F5344CB8AC3E}">
        <p14:creationId xmlns:p14="http://schemas.microsoft.com/office/powerpoint/2010/main" val="121115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1956-211F-706D-1BDC-EFA93020BB92}"/>
              </a:ext>
            </a:extLst>
          </p:cNvPr>
          <p:cNvSpPr>
            <a:spLocks noGrp="1"/>
          </p:cNvSpPr>
          <p:nvPr>
            <p:ph type="title"/>
          </p:nvPr>
        </p:nvSpPr>
        <p:spPr/>
        <p:txBody>
          <a:bodyPr/>
          <a:lstStyle/>
          <a:p>
            <a:r>
              <a:rPr lang="en-IN" dirty="0"/>
              <a:t>Epsilon Garbage Collector</a:t>
            </a:r>
          </a:p>
        </p:txBody>
      </p:sp>
      <p:sp>
        <p:nvSpPr>
          <p:cNvPr id="3" name="Content Placeholder 2">
            <a:extLst>
              <a:ext uri="{FF2B5EF4-FFF2-40B4-BE49-F238E27FC236}">
                <a16:creationId xmlns:a16="http://schemas.microsoft.com/office/drawing/2014/main" id="{32DB21B2-F85D-0266-3399-5B3B45D34094}"/>
              </a:ext>
            </a:extLst>
          </p:cNvPr>
          <p:cNvSpPr>
            <a:spLocks noGrp="1"/>
          </p:cNvSpPr>
          <p:nvPr>
            <p:ph idx="1"/>
          </p:nvPr>
        </p:nvSpPr>
        <p:spPr/>
        <p:txBody>
          <a:bodyPr>
            <a:normAutofit fontScale="85000" lnSpcReduction="20000"/>
          </a:bodyPr>
          <a:lstStyle/>
          <a:p>
            <a:r>
              <a:rPr lang="en-US" dirty="0"/>
              <a:t>Java 11 introduced a no-operations(No-Op) garbage collector called Epsilon. This is an experimental feature. </a:t>
            </a:r>
          </a:p>
          <a:p>
            <a:r>
              <a:rPr lang="en-US" dirty="0"/>
              <a:t>It is called a No-Op garbage collector because it will allocate memory but will never collect any garbage. </a:t>
            </a:r>
          </a:p>
          <a:p>
            <a:r>
              <a:rPr lang="en-US" dirty="0"/>
              <a:t>We can use it for simulating Out-Of-Memory errors. </a:t>
            </a:r>
          </a:p>
          <a:p>
            <a:pPr marL="0" indent="0">
              <a:buNone/>
            </a:pPr>
            <a:r>
              <a:rPr lang="en-US" dirty="0"/>
              <a:t>The following are some of its use cases.</a:t>
            </a:r>
          </a:p>
          <a:p>
            <a:pPr lvl="1"/>
            <a:r>
              <a:rPr lang="en-US" dirty="0"/>
              <a:t>Performance testing</a:t>
            </a:r>
          </a:p>
          <a:p>
            <a:pPr lvl="1"/>
            <a:r>
              <a:rPr lang="en-US" dirty="0"/>
              <a:t>Memory pressure testing</a:t>
            </a:r>
          </a:p>
          <a:p>
            <a:pPr lvl="1"/>
            <a:r>
              <a:rPr lang="en-US" dirty="0"/>
              <a:t>VM interface testing and</a:t>
            </a:r>
          </a:p>
          <a:p>
            <a:pPr lvl="1"/>
            <a:r>
              <a:rPr lang="en-US" dirty="0"/>
              <a:t>Extremely short-lived jobs</a:t>
            </a:r>
          </a:p>
          <a:p>
            <a:pPr lvl="1"/>
            <a:r>
              <a:rPr lang="en-US" dirty="0"/>
              <a:t>Last-drop latency and throughput improvements</a:t>
            </a:r>
          </a:p>
          <a:p>
            <a:pPr lvl="1"/>
            <a:endParaRPr lang="en-US" dirty="0"/>
          </a:p>
          <a:p>
            <a:pPr marL="0" indent="0">
              <a:buNone/>
            </a:pPr>
            <a:r>
              <a:rPr lang="en-US" dirty="0"/>
              <a:t>Use the following command to enable the Epsilon GC.</a:t>
            </a:r>
          </a:p>
          <a:p>
            <a:pPr marL="457200" lvl="1" indent="0">
              <a:buNone/>
            </a:pPr>
            <a:r>
              <a:rPr lang="en-IN" i="1" dirty="0"/>
              <a:t>-XX:+</a:t>
            </a:r>
            <a:r>
              <a:rPr lang="en-IN" i="1" dirty="0" err="1"/>
              <a:t>UnlockExperimentalVMOptions</a:t>
            </a:r>
            <a:r>
              <a:rPr lang="en-IN" i="1" dirty="0"/>
              <a:t> -XX:+</a:t>
            </a:r>
            <a:r>
              <a:rPr lang="en-IN" i="1" dirty="0" err="1"/>
              <a:t>UseEpsilonGC</a:t>
            </a:r>
            <a:endParaRPr lang="en-IN" i="1" dirty="0"/>
          </a:p>
        </p:txBody>
      </p:sp>
    </p:spTree>
    <p:extLst>
      <p:ext uri="{BB962C8B-B14F-4D97-AF65-F5344CB8AC3E}">
        <p14:creationId xmlns:p14="http://schemas.microsoft.com/office/powerpoint/2010/main" val="312860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2D83-8A08-CC9A-9CC9-3A24B559EF96}"/>
              </a:ext>
            </a:extLst>
          </p:cNvPr>
          <p:cNvSpPr>
            <a:spLocks noGrp="1"/>
          </p:cNvSpPr>
          <p:nvPr>
            <p:ph type="title"/>
          </p:nvPr>
        </p:nvSpPr>
        <p:spPr/>
        <p:txBody>
          <a:bodyPr/>
          <a:lstStyle/>
          <a:p>
            <a:r>
              <a:rPr lang="en-IN" dirty="0"/>
              <a:t>Java Flight Recorder</a:t>
            </a:r>
          </a:p>
        </p:txBody>
      </p:sp>
      <p:sp>
        <p:nvSpPr>
          <p:cNvPr id="3" name="Content Placeholder 2">
            <a:extLst>
              <a:ext uri="{FF2B5EF4-FFF2-40B4-BE49-F238E27FC236}">
                <a16:creationId xmlns:a16="http://schemas.microsoft.com/office/drawing/2014/main" id="{70D4A3E6-F318-3EDD-3DDF-BEC15D3763F7}"/>
              </a:ext>
            </a:extLst>
          </p:cNvPr>
          <p:cNvSpPr>
            <a:spLocks noGrp="1"/>
          </p:cNvSpPr>
          <p:nvPr>
            <p:ph idx="1"/>
          </p:nvPr>
        </p:nvSpPr>
        <p:spPr/>
        <p:txBody>
          <a:bodyPr>
            <a:normAutofit fontScale="92500" lnSpcReduction="10000"/>
          </a:bodyPr>
          <a:lstStyle/>
          <a:p>
            <a:r>
              <a:rPr lang="en-US" dirty="0"/>
              <a:t>Java Flight Recorder(JFR in short) is used to gather profiling data for an application. </a:t>
            </a:r>
          </a:p>
          <a:p>
            <a:r>
              <a:rPr lang="en-US" dirty="0"/>
              <a:t>It used to be available only for commercial uses, but it is now open-source under OpenJDK 11. </a:t>
            </a:r>
          </a:p>
          <a:p>
            <a:r>
              <a:rPr lang="en-US" dirty="0"/>
              <a:t>We can use it for production applications, as its overhead is minimal(below 1%). </a:t>
            </a:r>
          </a:p>
          <a:p>
            <a:r>
              <a:rPr lang="en-US" dirty="0"/>
              <a:t>It records the data in a JFR file, and we can use the JDK Mission Control tool to analyze the collected information. </a:t>
            </a:r>
          </a:p>
          <a:p>
            <a:r>
              <a:rPr lang="en-US" dirty="0"/>
              <a:t>Use the following command to start a 180 seconds JFR recording and store the data in the </a:t>
            </a:r>
            <a:r>
              <a:rPr lang="en-US" dirty="0" err="1"/>
              <a:t>demo.jfr</a:t>
            </a:r>
            <a:r>
              <a:rPr lang="en-US" dirty="0"/>
              <a:t> file.</a:t>
            </a:r>
          </a:p>
          <a:p>
            <a:pPr marL="457200" lvl="1" indent="0">
              <a:buNone/>
            </a:pPr>
            <a:r>
              <a:rPr lang="en-US" i="1" dirty="0"/>
              <a:t>-</a:t>
            </a:r>
            <a:r>
              <a:rPr lang="en-US" i="1" dirty="0" err="1"/>
              <a:t>XX:StartFlightRecording</a:t>
            </a:r>
            <a:r>
              <a:rPr lang="en-US" i="1" dirty="0"/>
              <a:t>=duration=180s,settings=</a:t>
            </a:r>
            <a:r>
              <a:rPr lang="en-US" i="1" dirty="0" err="1"/>
              <a:t>profile,filename</a:t>
            </a:r>
            <a:r>
              <a:rPr lang="en-US" i="1" dirty="0"/>
              <a:t>=</a:t>
            </a:r>
            <a:r>
              <a:rPr lang="en-US" i="1" dirty="0" err="1"/>
              <a:t>demo.jfr</a:t>
            </a:r>
            <a:endParaRPr lang="en-IN" i="1" dirty="0"/>
          </a:p>
        </p:txBody>
      </p:sp>
    </p:spTree>
    <p:extLst>
      <p:ext uri="{BB962C8B-B14F-4D97-AF65-F5344CB8AC3E}">
        <p14:creationId xmlns:p14="http://schemas.microsoft.com/office/powerpoint/2010/main" val="291569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86A-A0C1-B7F2-9967-7100B634DF62}"/>
              </a:ext>
            </a:extLst>
          </p:cNvPr>
          <p:cNvSpPr>
            <a:spLocks noGrp="1"/>
          </p:cNvSpPr>
          <p:nvPr>
            <p:ph type="title"/>
          </p:nvPr>
        </p:nvSpPr>
        <p:spPr/>
        <p:txBody>
          <a:bodyPr/>
          <a:lstStyle/>
          <a:p>
            <a:r>
              <a:rPr lang="en-IN" dirty="0"/>
              <a:t>Java 17 Features</a:t>
            </a:r>
          </a:p>
        </p:txBody>
      </p:sp>
      <p:sp>
        <p:nvSpPr>
          <p:cNvPr id="3" name="Content Placeholder 2">
            <a:extLst>
              <a:ext uri="{FF2B5EF4-FFF2-40B4-BE49-F238E27FC236}">
                <a16:creationId xmlns:a16="http://schemas.microsoft.com/office/drawing/2014/main" id="{561F019D-C436-B30E-3CEA-42869C2A6E07}"/>
              </a:ext>
            </a:extLst>
          </p:cNvPr>
          <p:cNvSpPr>
            <a:spLocks noGrp="1"/>
          </p:cNvSpPr>
          <p:nvPr>
            <p:ph idx="1"/>
          </p:nvPr>
        </p:nvSpPr>
        <p:spPr/>
        <p:txBody>
          <a:bodyPr/>
          <a:lstStyle/>
          <a:p>
            <a:r>
              <a:rPr lang="en-IN" dirty="0"/>
              <a:t>Sealed Classes</a:t>
            </a:r>
          </a:p>
          <a:p>
            <a:r>
              <a:rPr lang="en-IN" dirty="0"/>
              <a:t>Pattern Matching in Switch</a:t>
            </a:r>
          </a:p>
          <a:p>
            <a:r>
              <a:rPr lang="en-IN" dirty="0"/>
              <a:t>Record</a:t>
            </a:r>
          </a:p>
          <a:p>
            <a:r>
              <a:rPr lang="en-IN" dirty="0"/>
              <a:t>String Text Blocks</a:t>
            </a:r>
          </a:p>
        </p:txBody>
      </p:sp>
    </p:spTree>
    <p:extLst>
      <p:ext uri="{BB962C8B-B14F-4D97-AF65-F5344CB8AC3E}">
        <p14:creationId xmlns:p14="http://schemas.microsoft.com/office/powerpoint/2010/main" val="262461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16B3-D52C-5024-0861-39BF9B5ED45D}"/>
              </a:ext>
            </a:extLst>
          </p:cNvPr>
          <p:cNvSpPr>
            <a:spLocks noGrp="1"/>
          </p:cNvSpPr>
          <p:nvPr>
            <p:ph type="title"/>
          </p:nvPr>
        </p:nvSpPr>
        <p:spPr/>
        <p:txBody>
          <a:bodyPr/>
          <a:lstStyle/>
          <a:p>
            <a:r>
              <a:rPr lang="en-IN" dirty="0"/>
              <a:t>Sealed Classes</a:t>
            </a:r>
          </a:p>
        </p:txBody>
      </p:sp>
      <p:sp>
        <p:nvSpPr>
          <p:cNvPr id="3" name="Content Placeholder 2">
            <a:extLst>
              <a:ext uri="{FF2B5EF4-FFF2-40B4-BE49-F238E27FC236}">
                <a16:creationId xmlns:a16="http://schemas.microsoft.com/office/drawing/2014/main" id="{A29505FD-9C90-ABC9-AFBE-8CDAF5120759}"/>
              </a:ext>
            </a:extLst>
          </p:cNvPr>
          <p:cNvSpPr>
            <a:spLocks noGrp="1"/>
          </p:cNvSpPr>
          <p:nvPr>
            <p:ph idx="1"/>
          </p:nvPr>
        </p:nvSpPr>
        <p:spPr>
          <a:xfrm>
            <a:off x="743932" y="1825624"/>
            <a:ext cx="10515600" cy="4351338"/>
          </a:xfrm>
        </p:spPr>
        <p:txBody>
          <a:bodyPr>
            <a:normAutofit fontScale="40000" lnSpcReduction="20000"/>
          </a:bodyPr>
          <a:lstStyle/>
          <a:p>
            <a:r>
              <a:rPr lang="en-US" sz="4000" dirty="0"/>
              <a:t>The big innovation in Java 17 (besides long-term support) is sealed classes (and interfaces).</a:t>
            </a:r>
          </a:p>
          <a:p>
            <a:r>
              <a:rPr lang="en-US" sz="4000" dirty="0"/>
              <a:t>Starting Point: Example Class Hierarchy</a:t>
            </a:r>
          </a:p>
          <a:p>
            <a:endParaRPr lang="en-US" dirty="0"/>
          </a:p>
          <a:p>
            <a:endParaRPr lang="en-US" dirty="0"/>
          </a:p>
          <a:p>
            <a:endParaRPr lang="en-US" dirty="0"/>
          </a:p>
          <a:p>
            <a:pPr marL="0" indent="0">
              <a:buNone/>
            </a:pPr>
            <a:r>
              <a:rPr lang="en-US" sz="3400" dirty="0"/>
              <a:t>Source code of the example</a:t>
            </a:r>
          </a:p>
          <a:p>
            <a:pPr marL="0" indent="0">
              <a:buNone/>
            </a:pPr>
            <a:endParaRPr lang="en-IN" sz="3400" dirty="0"/>
          </a:p>
          <a:p>
            <a:pPr marL="0" indent="0">
              <a:buNone/>
            </a:pPr>
            <a:r>
              <a:rPr lang="en-IN" sz="3400" dirty="0"/>
              <a:t>public class Shape { ... }</a:t>
            </a:r>
          </a:p>
          <a:p>
            <a:pPr marL="0" indent="0">
              <a:buNone/>
            </a:pPr>
            <a:endParaRPr lang="en-IN" sz="3400" dirty="0"/>
          </a:p>
          <a:p>
            <a:pPr marL="0" indent="0">
              <a:buNone/>
            </a:pPr>
            <a:r>
              <a:rPr lang="en-IN" sz="3400" dirty="0"/>
              <a:t>public class Circle     extends Shape { ... }</a:t>
            </a:r>
          </a:p>
          <a:p>
            <a:pPr marL="0" indent="0">
              <a:buNone/>
            </a:pPr>
            <a:r>
              <a:rPr lang="en-IN" sz="3400" dirty="0"/>
              <a:t>public class Rectangle  extends Shape { ... }</a:t>
            </a:r>
          </a:p>
          <a:p>
            <a:pPr marL="0" indent="0">
              <a:buNone/>
            </a:pPr>
            <a:r>
              <a:rPr lang="en-IN" sz="3400" dirty="0"/>
              <a:t>public class Square     extends Shape { ... }</a:t>
            </a:r>
          </a:p>
          <a:p>
            <a:pPr marL="0" indent="0">
              <a:buNone/>
            </a:pPr>
            <a:r>
              <a:rPr lang="en-IN" sz="3400" dirty="0"/>
              <a:t>public class </a:t>
            </a:r>
            <a:r>
              <a:rPr lang="en-IN" sz="3400" dirty="0" err="1"/>
              <a:t>WeirdShape</a:t>
            </a:r>
            <a:r>
              <a:rPr lang="en-IN" sz="3400" dirty="0"/>
              <a:t> extends Shape { ... }</a:t>
            </a:r>
          </a:p>
          <a:p>
            <a:pPr marL="0" indent="0">
              <a:buNone/>
            </a:pPr>
            <a:endParaRPr lang="en-IN" sz="3400" dirty="0"/>
          </a:p>
          <a:p>
            <a:pPr marL="0" indent="0">
              <a:buNone/>
            </a:pPr>
            <a:r>
              <a:rPr lang="en-IN" sz="3400" dirty="0"/>
              <a:t>public class </a:t>
            </a:r>
            <a:r>
              <a:rPr lang="en-IN" sz="3400" dirty="0" err="1"/>
              <a:t>TranspRectangle</a:t>
            </a:r>
            <a:r>
              <a:rPr lang="en-IN" sz="3400" dirty="0"/>
              <a:t> extends Rectangle { ... }</a:t>
            </a:r>
          </a:p>
          <a:p>
            <a:pPr marL="0" indent="0">
              <a:buNone/>
            </a:pPr>
            <a:r>
              <a:rPr lang="en-IN" sz="3400" dirty="0"/>
              <a:t>public class </a:t>
            </a:r>
            <a:r>
              <a:rPr lang="en-IN" sz="3400" dirty="0" err="1"/>
              <a:t>FilledRectangle</a:t>
            </a:r>
            <a:r>
              <a:rPr lang="en-IN" sz="3400" dirty="0"/>
              <a:t> extends Rectangle { ... }</a:t>
            </a:r>
          </a:p>
        </p:txBody>
      </p:sp>
      <p:pic>
        <p:nvPicPr>
          <p:cNvPr id="4098" name="Picture 2" descr="Sealed classes example - initial situation">
            <a:extLst>
              <a:ext uri="{FF2B5EF4-FFF2-40B4-BE49-F238E27FC236}">
                <a16:creationId xmlns:a16="http://schemas.microsoft.com/office/drawing/2014/main" id="{45433FE4-1FF3-7D32-DA0B-D2683B410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461" y="2431453"/>
            <a:ext cx="7288015" cy="199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82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16B3-D52C-5024-0861-39BF9B5ED45D}"/>
              </a:ext>
            </a:extLst>
          </p:cNvPr>
          <p:cNvSpPr>
            <a:spLocks noGrp="1"/>
          </p:cNvSpPr>
          <p:nvPr>
            <p:ph type="title"/>
          </p:nvPr>
        </p:nvSpPr>
        <p:spPr/>
        <p:txBody>
          <a:bodyPr/>
          <a:lstStyle/>
          <a:p>
            <a:r>
              <a:rPr lang="en-IN" dirty="0"/>
              <a:t>Sealed Classes</a:t>
            </a:r>
          </a:p>
        </p:txBody>
      </p:sp>
      <p:sp>
        <p:nvSpPr>
          <p:cNvPr id="3" name="Content Placeholder 2">
            <a:extLst>
              <a:ext uri="{FF2B5EF4-FFF2-40B4-BE49-F238E27FC236}">
                <a16:creationId xmlns:a16="http://schemas.microsoft.com/office/drawing/2014/main" id="{A29505FD-9C90-ABC9-AFBE-8CDAF5120759}"/>
              </a:ext>
            </a:extLst>
          </p:cNvPr>
          <p:cNvSpPr>
            <a:spLocks noGrp="1"/>
          </p:cNvSpPr>
          <p:nvPr>
            <p:ph idx="1"/>
          </p:nvPr>
        </p:nvSpPr>
        <p:spPr>
          <a:xfrm>
            <a:off x="743932" y="1825624"/>
            <a:ext cx="10515600" cy="4351338"/>
          </a:xfrm>
        </p:spPr>
        <p:txBody>
          <a:bodyPr>
            <a:normAutofit/>
          </a:bodyPr>
          <a:lstStyle/>
          <a:p>
            <a:r>
              <a:rPr lang="en-US" sz="2400" dirty="0"/>
              <a:t>Usually, every developer can extend this class hierarchy at any place. </a:t>
            </a:r>
          </a:p>
          <a:p>
            <a:r>
              <a:rPr lang="en-US" sz="2400" dirty="0"/>
              <a:t>An extended structure could look like this (here colored the added classes light yellow):</a:t>
            </a: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pPr marL="0" indent="0">
              <a:buNone/>
            </a:pPr>
            <a:endParaRPr lang="en-US" sz="2400" dirty="0"/>
          </a:p>
        </p:txBody>
      </p:sp>
      <p:pic>
        <p:nvPicPr>
          <p:cNvPr id="5122" name="Picture 2" descr="Sealed classes example - extension possibilities without sealing">
            <a:extLst>
              <a:ext uri="{FF2B5EF4-FFF2-40B4-BE49-F238E27FC236}">
                <a16:creationId xmlns:a16="http://schemas.microsoft.com/office/drawing/2014/main" id="{DCE721ED-E735-6B38-A399-7A81883D4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922" y="2824850"/>
            <a:ext cx="7620000" cy="2905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E1EF0A-EBF6-5D1E-58ED-2FADDD052CC9}"/>
              </a:ext>
            </a:extLst>
          </p:cNvPr>
          <p:cNvSpPr txBox="1"/>
          <p:nvPr/>
        </p:nvSpPr>
        <p:spPr>
          <a:xfrm>
            <a:off x="4812384" y="5982679"/>
            <a:ext cx="7035538" cy="369332"/>
          </a:xfrm>
          <a:prstGeom prst="rect">
            <a:avLst/>
          </a:prstGeom>
          <a:noFill/>
        </p:spPr>
        <p:txBody>
          <a:bodyPr wrap="square" rtlCol="0">
            <a:spAutoFit/>
          </a:bodyPr>
          <a:lstStyle/>
          <a:p>
            <a:r>
              <a:rPr lang="en-US" b="0" i="0" dirty="0">
                <a:solidFill>
                  <a:srgbClr val="444444"/>
                </a:solidFill>
                <a:effectLst/>
                <a:latin typeface="Open Sans" panose="020B0606030504020204" pitchFamily="34" charset="0"/>
              </a:rPr>
              <a:t>Sealed classes example - extension possibilities without sealing</a:t>
            </a:r>
            <a:endParaRPr lang="en-IN" dirty="0"/>
          </a:p>
        </p:txBody>
      </p:sp>
    </p:spTree>
    <p:extLst>
      <p:ext uri="{BB962C8B-B14F-4D97-AF65-F5344CB8AC3E}">
        <p14:creationId xmlns:p14="http://schemas.microsoft.com/office/powerpoint/2010/main" val="391335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16B3-D52C-5024-0861-39BF9B5ED45D}"/>
              </a:ext>
            </a:extLst>
          </p:cNvPr>
          <p:cNvSpPr>
            <a:spLocks noGrp="1"/>
          </p:cNvSpPr>
          <p:nvPr>
            <p:ph type="title"/>
          </p:nvPr>
        </p:nvSpPr>
        <p:spPr/>
        <p:txBody>
          <a:bodyPr/>
          <a:lstStyle/>
          <a:p>
            <a:r>
              <a:rPr lang="en-IN" dirty="0"/>
              <a:t>Sealed Classes</a:t>
            </a:r>
          </a:p>
        </p:txBody>
      </p:sp>
      <p:sp>
        <p:nvSpPr>
          <p:cNvPr id="3" name="Content Placeholder 2">
            <a:extLst>
              <a:ext uri="{FF2B5EF4-FFF2-40B4-BE49-F238E27FC236}">
                <a16:creationId xmlns:a16="http://schemas.microsoft.com/office/drawing/2014/main" id="{A29505FD-9C90-ABC9-AFBE-8CDAF5120759}"/>
              </a:ext>
            </a:extLst>
          </p:cNvPr>
          <p:cNvSpPr>
            <a:spLocks noGrp="1"/>
          </p:cNvSpPr>
          <p:nvPr>
            <p:ph idx="1"/>
          </p:nvPr>
        </p:nvSpPr>
        <p:spPr>
          <a:xfrm>
            <a:off x="743932" y="1825624"/>
            <a:ext cx="10515600" cy="4351338"/>
          </a:xfrm>
        </p:spPr>
        <p:txBody>
          <a:bodyPr>
            <a:normAutofit/>
          </a:bodyPr>
          <a:lstStyle/>
          <a:p>
            <a:pPr marL="0" indent="0">
              <a:buNone/>
            </a:pPr>
            <a:r>
              <a:rPr lang="en-US" sz="2000" dirty="0"/>
              <a:t>Why Restrict the Extensibility of a Class Hierarchy?</a:t>
            </a:r>
            <a:endParaRPr lang="en-US" sz="2000" b="0" i="0" dirty="0">
              <a:solidFill>
                <a:srgbClr val="444444"/>
              </a:solidFill>
              <a:effectLst/>
            </a:endParaRPr>
          </a:p>
          <a:p>
            <a:pPr marL="457200" lvl="1" indent="0">
              <a:buNone/>
            </a:pPr>
            <a:r>
              <a:rPr lang="en-US" sz="2000" dirty="0">
                <a:solidFill>
                  <a:srgbClr val="444444"/>
                </a:solidFill>
              </a:rPr>
              <a:t>There may be several reasons why we want to restrict the free extensibility of our class hierarchy:</a:t>
            </a:r>
          </a:p>
          <a:p>
            <a:pPr lvl="2"/>
            <a:r>
              <a:rPr lang="en-US" dirty="0">
                <a:solidFill>
                  <a:srgbClr val="444444"/>
                </a:solidFill>
              </a:rPr>
              <a:t>We want to protect the internal state of a class or a hierarchy of classes and not have it manipulated inconsistently by a child class.</a:t>
            </a:r>
          </a:p>
          <a:p>
            <a:pPr lvl="2"/>
            <a:r>
              <a:rPr lang="en-US" dirty="0">
                <a:solidFill>
                  <a:srgbClr val="444444"/>
                </a:solidFill>
              </a:rPr>
              <a:t>We want to protect internal objects whose thread safety is guaranteed by our class or class hierarchy from being published so that foreign code cannot compromise thread safety.</a:t>
            </a:r>
          </a:p>
          <a:p>
            <a:pPr lvl="2"/>
            <a:r>
              <a:rPr lang="en-US" dirty="0">
                <a:solidFill>
                  <a:srgbClr val="444444"/>
                </a:solidFill>
              </a:rPr>
              <a:t>We want to ensure that the </a:t>
            </a:r>
            <a:r>
              <a:rPr lang="en-US" dirty="0" err="1">
                <a:solidFill>
                  <a:srgbClr val="444444"/>
                </a:solidFill>
              </a:rPr>
              <a:t>Liskov</a:t>
            </a:r>
            <a:r>
              <a:rPr lang="en-US" dirty="0">
                <a:solidFill>
                  <a:srgbClr val="444444"/>
                </a:solidFill>
              </a:rPr>
              <a:t> substitution principle (LSP) is not violated. That is, we don't want a developer to implement a derived class that breaks the API contract of the parent class.</a:t>
            </a:r>
          </a:p>
          <a:p>
            <a:endParaRPr lang="en-US" sz="2000" b="0" i="0" dirty="0">
              <a:solidFill>
                <a:srgbClr val="444444"/>
              </a:solidFill>
              <a:effectLst/>
            </a:endParaRPr>
          </a:p>
          <a:p>
            <a:endParaRPr lang="en-US" sz="2000" dirty="0">
              <a:solidFill>
                <a:srgbClr val="444444"/>
              </a:solidFill>
            </a:endParaRPr>
          </a:p>
          <a:p>
            <a:endParaRPr lang="en-US" sz="2000" b="0" i="0" dirty="0">
              <a:solidFill>
                <a:srgbClr val="444444"/>
              </a:solidFill>
              <a:effectLst/>
            </a:endParaRPr>
          </a:p>
          <a:p>
            <a:endParaRPr lang="en-US" sz="2000" dirty="0">
              <a:solidFill>
                <a:srgbClr val="444444"/>
              </a:solidFill>
            </a:endParaRPr>
          </a:p>
          <a:p>
            <a:pPr marL="0" indent="0">
              <a:buNone/>
            </a:pPr>
            <a:endParaRPr lang="en-US" sz="2000" dirty="0"/>
          </a:p>
        </p:txBody>
      </p:sp>
    </p:spTree>
    <p:extLst>
      <p:ext uri="{BB962C8B-B14F-4D97-AF65-F5344CB8AC3E}">
        <p14:creationId xmlns:p14="http://schemas.microsoft.com/office/powerpoint/2010/main" val="215692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B220-8768-FBF9-C036-D54A6BD99D65}"/>
              </a:ext>
            </a:extLst>
          </p:cNvPr>
          <p:cNvSpPr>
            <a:spLocks noGrp="1"/>
          </p:cNvSpPr>
          <p:nvPr>
            <p:ph type="title"/>
          </p:nvPr>
        </p:nvSpPr>
        <p:spPr/>
        <p:txBody>
          <a:bodyPr/>
          <a:lstStyle/>
          <a:p>
            <a:r>
              <a:rPr lang="en-US" dirty="0"/>
              <a:t>Sealing the Class Hierarchy – Step by Step</a:t>
            </a:r>
            <a:endParaRPr lang="en-IN" dirty="0"/>
          </a:p>
        </p:txBody>
      </p:sp>
      <p:sp>
        <p:nvSpPr>
          <p:cNvPr id="3" name="Content Placeholder 2">
            <a:extLst>
              <a:ext uri="{FF2B5EF4-FFF2-40B4-BE49-F238E27FC236}">
                <a16:creationId xmlns:a16="http://schemas.microsoft.com/office/drawing/2014/main" id="{F3FF83D4-C6EA-2F96-AD0D-85439CB8FFBB}"/>
              </a:ext>
            </a:extLst>
          </p:cNvPr>
          <p:cNvSpPr>
            <a:spLocks noGrp="1"/>
          </p:cNvSpPr>
          <p:nvPr>
            <p:ph idx="1"/>
          </p:nvPr>
        </p:nvSpPr>
        <p:spPr/>
        <p:txBody>
          <a:bodyPr>
            <a:normAutofit/>
          </a:bodyPr>
          <a:lstStyle/>
          <a:p>
            <a:r>
              <a:rPr lang="en-US" sz="1600" dirty="0"/>
              <a:t>Restricting the Class Hierarchy with “final”</a:t>
            </a:r>
          </a:p>
          <a:p>
            <a:pPr lvl="1"/>
            <a:r>
              <a:rPr lang="en-US" sz="1600" dirty="0"/>
              <a:t>By marking classes as "final", we can prevent their extension in general.</a:t>
            </a:r>
          </a:p>
          <a:p>
            <a:pPr lvl="1"/>
            <a:r>
              <a:rPr lang="en-US" sz="1600" dirty="0"/>
              <a:t>A second option would be to mark a class as package-private to permit only subclasses within the same package. </a:t>
            </a:r>
          </a:p>
          <a:p>
            <a:pPr lvl="1"/>
            <a:r>
              <a:rPr lang="en-US" sz="1600" dirty="0"/>
              <a:t>However, this would have the consequence that the superclass would no longer be visible outside the package, which is undesirable in most cases.</a:t>
            </a:r>
          </a:p>
          <a:p>
            <a:pPr lvl="1"/>
            <a:r>
              <a:rPr lang="en-US" sz="1600" dirty="0"/>
              <a:t>Let's try to use "final" in our example. </a:t>
            </a:r>
          </a:p>
          <a:p>
            <a:pPr lvl="2"/>
            <a:r>
              <a:rPr lang="en-US" sz="1600" dirty="0"/>
              <a:t>We mark the classes Circle, </a:t>
            </a:r>
            <a:r>
              <a:rPr lang="en-US" sz="1600" dirty="0" err="1"/>
              <a:t>TranspRectangle</a:t>
            </a:r>
            <a:r>
              <a:rPr lang="en-US" sz="1600" dirty="0"/>
              <a:t>, </a:t>
            </a:r>
            <a:r>
              <a:rPr lang="en-US" sz="1600" dirty="0" err="1"/>
              <a:t>FilledRectangle</a:t>
            </a:r>
            <a:r>
              <a:rPr lang="en-US" sz="1600" dirty="0"/>
              <a:t>, and Square as final (remember: </a:t>
            </a:r>
            <a:r>
              <a:rPr lang="en-US" sz="1600" dirty="0" err="1"/>
              <a:t>WeirdShape</a:t>
            </a:r>
            <a:r>
              <a:rPr lang="en-US" sz="1600" dirty="0"/>
              <a:t> should remain the only extendable class).</a:t>
            </a:r>
          </a:p>
          <a:p>
            <a:pPr lvl="2"/>
            <a:r>
              <a:rPr lang="en-US" sz="1600" dirty="0"/>
              <a:t>This limits the extensibility of our class hierarchy, as shown in the following class diagram:</a:t>
            </a:r>
            <a:endParaRPr lang="en-IN" sz="1600" dirty="0"/>
          </a:p>
        </p:txBody>
      </p:sp>
      <p:pic>
        <p:nvPicPr>
          <p:cNvPr id="6147" name="Picture 3" descr="Restricting the class hierarchy with &quot;final&quot;">
            <a:extLst>
              <a:ext uri="{FF2B5EF4-FFF2-40B4-BE49-F238E27FC236}">
                <a16:creationId xmlns:a16="http://schemas.microsoft.com/office/drawing/2014/main" id="{E1B10AE8-8CA0-553B-D961-11EF6163F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167" y="4261357"/>
            <a:ext cx="6810866" cy="259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4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A71B-BD77-D709-4B41-D48473F70F51}"/>
              </a:ext>
            </a:extLst>
          </p:cNvPr>
          <p:cNvSpPr>
            <a:spLocks noGrp="1"/>
          </p:cNvSpPr>
          <p:nvPr>
            <p:ph type="title"/>
          </p:nvPr>
        </p:nvSpPr>
        <p:spPr/>
        <p:txBody>
          <a:bodyPr/>
          <a:lstStyle/>
          <a:p>
            <a:r>
              <a:rPr lang="en-IN" dirty="0"/>
              <a:t>Java 11 Features</a:t>
            </a:r>
          </a:p>
        </p:txBody>
      </p:sp>
      <p:sp>
        <p:nvSpPr>
          <p:cNvPr id="3" name="Content Placeholder 2">
            <a:extLst>
              <a:ext uri="{FF2B5EF4-FFF2-40B4-BE49-F238E27FC236}">
                <a16:creationId xmlns:a16="http://schemas.microsoft.com/office/drawing/2014/main" id="{60B3BAFA-25D7-B262-EF68-11DB5FBA4683}"/>
              </a:ext>
            </a:extLst>
          </p:cNvPr>
          <p:cNvSpPr>
            <a:spLocks noGrp="1"/>
          </p:cNvSpPr>
          <p:nvPr>
            <p:ph idx="1"/>
          </p:nvPr>
        </p:nvSpPr>
        <p:spPr/>
        <p:txBody>
          <a:bodyPr>
            <a:normAutofit fontScale="85000" lnSpcReduction="20000"/>
          </a:bodyPr>
          <a:lstStyle/>
          <a:p>
            <a:r>
              <a:rPr lang="en-IN" b="0" i="0" dirty="0">
                <a:solidFill>
                  <a:srgbClr val="212529"/>
                </a:solidFill>
                <a:effectLst/>
                <a:latin typeface="system-ui"/>
              </a:rPr>
              <a:t>Running Java Files</a:t>
            </a:r>
          </a:p>
          <a:p>
            <a:r>
              <a:rPr lang="en-IN" dirty="0"/>
              <a:t>New String Methods</a:t>
            </a:r>
          </a:p>
          <a:p>
            <a:r>
              <a:rPr lang="en-IN" dirty="0"/>
              <a:t>Nest Based Access Control</a:t>
            </a:r>
          </a:p>
          <a:p>
            <a:r>
              <a:rPr lang="en-IN" dirty="0"/>
              <a:t>New File Methods</a:t>
            </a:r>
          </a:p>
          <a:p>
            <a:r>
              <a:rPr lang="en-IN" b="0" i="0" dirty="0">
                <a:solidFill>
                  <a:srgbClr val="212529"/>
                </a:solidFill>
                <a:effectLst/>
                <a:latin typeface="system-ui"/>
              </a:rPr>
              <a:t>Collection to an Array</a:t>
            </a:r>
          </a:p>
          <a:p>
            <a:r>
              <a:rPr lang="en-IN" dirty="0"/>
              <a:t>HTTP Client</a:t>
            </a:r>
          </a:p>
          <a:p>
            <a:r>
              <a:rPr lang="en-IN" b="0" i="0" dirty="0">
                <a:solidFill>
                  <a:srgbClr val="212529"/>
                </a:solidFill>
                <a:effectLst/>
                <a:latin typeface="system-ui"/>
              </a:rPr>
              <a:t>Local-Variable Syntax for Lambda</a:t>
            </a:r>
          </a:p>
          <a:p>
            <a:r>
              <a:rPr lang="en-IN" b="0" i="0" dirty="0">
                <a:solidFill>
                  <a:srgbClr val="212529"/>
                </a:solidFill>
                <a:effectLst/>
                <a:latin typeface="system-ui"/>
              </a:rPr>
              <a:t>Dynamic Class-File Constants</a:t>
            </a:r>
          </a:p>
          <a:p>
            <a:r>
              <a:rPr lang="en-IN" b="0" i="0" dirty="0">
                <a:solidFill>
                  <a:srgbClr val="212529"/>
                </a:solidFill>
                <a:effectLst/>
                <a:latin typeface="system-ui"/>
              </a:rPr>
              <a:t>Improved Aarch64 </a:t>
            </a:r>
            <a:r>
              <a:rPr lang="en-IN" b="0" i="0" dirty="0" err="1">
                <a:solidFill>
                  <a:srgbClr val="212529"/>
                </a:solidFill>
                <a:effectLst/>
                <a:latin typeface="system-ui"/>
              </a:rPr>
              <a:t>Intrinsics</a:t>
            </a:r>
            <a:endParaRPr lang="en-IN" b="0" i="0" dirty="0">
              <a:solidFill>
                <a:srgbClr val="212529"/>
              </a:solidFill>
              <a:effectLst/>
              <a:latin typeface="system-ui"/>
            </a:endParaRPr>
          </a:p>
          <a:p>
            <a:r>
              <a:rPr lang="en-IN" b="0" i="0" dirty="0">
                <a:solidFill>
                  <a:srgbClr val="212529"/>
                </a:solidFill>
                <a:effectLst/>
                <a:latin typeface="system-ui"/>
              </a:rPr>
              <a:t>Epsilon Garbage Collector</a:t>
            </a:r>
          </a:p>
          <a:p>
            <a:r>
              <a:rPr lang="en-IN" b="0" i="0" dirty="0">
                <a:solidFill>
                  <a:srgbClr val="212529"/>
                </a:solidFill>
                <a:effectLst/>
                <a:latin typeface="system-ui"/>
              </a:rPr>
              <a:t>Java Flight Recorder</a:t>
            </a:r>
          </a:p>
          <a:p>
            <a:endParaRPr lang="en-IN" dirty="0"/>
          </a:p>
        </p:txBody>
      </p:sp>
    </p:spTree>
    <p:extLst>
      <p:ext uri="{BB962C8B-B14F-4D97-AF65-F5344CB8AC3E}">
        <p14:creationId xmlns:p14="http://schemas.microsoft.com/office/powerpoint/2010/main" val="41394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B220-8768-FBF9-C036-D54A6BD99D65}"/>
              </a:ext>
            </a:extLst>
          </p:cNvPr>
          <p:cNvSpPr>
            <a:spLocks noGrp="1"/>
          </p:cNvSpPr>
          <p:nvPr>
            <p:ph type="title"/>
          </p:nvPr>
        </p:nvSpPr>
        <p:spPr/>
        <p:txBody>
          <a:bodyPr/>
          <a:lstStyle/>
          <a:p>
            <a:r>
              <a:rPr lang="en-US" dirty="0"/>
              <a:t>Sealing the Class Hierarchy – Step by Step</a:t>
            </a:r>
            <a:endParaRPr lang="en-IN" dirty="0"/>
          </a:p>
        </p:txBody>
      </p:sp>
      <p:sp>
        <p:nvSpPr>
          <p:cNvPr id="3" name="Content Placeholder 2">
            <a:extLst>
              <a:ext uri="{FF2B5EF4-FFF2-40B4-BE49-F238E27FC236}">
                <a16:creationId xmlns:a16="http://schemas.microsoft.com/office/drawing/2014/main" id="{F3FF83D4-C6EA-2F96-AD0D-85439CB8FFBB}"/>
              </a:ext>
            </a:extLst>
          </p:cNvPr>
          <p:cNvSpPr>
            <a:spLocks noGrp="1"/>
          </p:cNvSpPr>
          <p:nvPr>
            <p:ph idx="1"/>
          </p:nvPr>
        </p:nvSpPr>
        <p:spPr>
          <a:xfrm>
            <a:off x="498835" y="1825624"/>
            <a:ext cx="10515600" cy="4351338"/>
          </a:xfrm>
        </p:spPr>
        <p:txBody>
          <a:bodyPr>
            <a:normAutofit/>
          </a:bodyPr>
          <a:lstStyle/>
          <a:p>
            <a:r>
              <a:rPr lang="en-US" sz="2000" b="0" i="0" dirty="0">
                <a:solidFill>
                  <a:srgbClr val="222222"/>
                </a:solidFill>
                <a:effectLst/>
              </a:rPr>
              <a:t>To improve clarity, here is the  removed the crossed-out boxes below the final classes in the following graphic:</a:t>
            </a:r>
          </a:p>
          <a:p>
            <a:endParaRPr lang="en-US" sz="2000" dirty="0">
              <a:solidFill>
                <a:srgbClr val="222222"/>
              </a:solidFill>
            </a:endParaRPr>
          </a:p>
          <a:p>
            <a:endParaRPr lang="en-IN" sz="2000" dirty="0"/>
          </a:p>
        </p:txBody>
      </p:sp>
      <p:pic>
        <p:nvPicPr>
          <p:cNvPr id="7170" name="Picture 2" descr="Restricting the class hierarchy with &quot;final&quot;">
            <a:extLst>
              <a:ext uri="{FF2B5EF4-FFF2-40B4-BE49-F238E27FC236}">
                <a16:creationId xmlns:a16="http://schemas.microsoft.com/office/drawing/2014/main" id="{104AC5F7-1CE5-8EBD-4B60-C45FFCC53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647" y="2683448"/>
            <a:ext cx="7620000" cy="2905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8ACC39-E99D-C3B2-97E0-A04BB6B5C6D8}"/>
              </a:ext>
            </a:extLst>
          </p:cNvPr>
          <p:cNvSpPr txBox="1"/>
          <p:nvPr/>
        </p:nvSpPr>
        <p:spPr>
          <a:xfrm>
            <a:off x="3384223" y="5887356"/>
            <a:ext cx="5599521" cy="369332"/>
          </a:xfrm>
          <a:prstGeom prst="rect">
            <a:avLst/>
          </a:prstGeom>
          <a:noFill/>
        </p:spPr>
        <p:txBody>
          <a:bodyPr wrap="square" rtlCol="0">
            <a:spAutoFit/>
          </a:bodyPr>
          <a:lstStyle/>
          <a:p>
            <a:r>
              <a:rPr lang="en-US" b="0" i="0" dirty="0">
                <a:solidFill>
                  <a:srgbClr val="444444"/>
                </a:solidFill>
                <a:effectLst/>
                <a:latin typeface="Open Sans" panose="020B0606030504020204" pitchFamily="34" charset="0"/>
              </a:rPr>
              <a:t>Restricting the class hierarchy with "final"</a:t>
            </a:r>
            <a:endParaRPr lang="en-IN" dirty="0"/>
          </a:p>
        </p:txBody>
      </p:sp>
    </p:spTree>
    <p:extLst>
      <p:ext uri="{BB962C8B-B14F-4D97-AF65-F5344CB8AC3E}">
        <p14:creationId xmlns:p14="http://schemas.microsoft.com/office/powerpoint/2010/main" val="379186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07E4-2832-CDA7-638E-69961B93A864}"/>
              </a:ext>
            </a:extLst>
          </p:cNvPr>
          <p:cNvSpPr>
            <a:spLocks noGrp="1"/>
          </p:cNvSpPr>
          <p:nvPr>
            <p:ph type="title"/>
          </p:nvPr>
        </p:nvSpPr>
        <p:spPr/>
        <p:txBody>
          <a:bodyPr/>
          <a:lstStyle/>
          <a:p>
            <a:r>
              <a:rPr lang="en-US" dirty="0"/>
              <a:t>Sealing the Class Hierarchy with "sealed" and "permits"</a:t>
            </a:r>
            <a:endParaRPr lang="en-IN" dirty="0"/>
          </a:p>
        </p:txBody>
      </p:sp>
      <p:sp>
        <p:nvSpPr>
          <p:cNvPr id="3" name="Content Placeholder 2">
            <a:extLst>
              <a:ext uri="{FF2B5EF4-FFF2-40B4-BE49-F238E27FC236}">
                <a16:creationId xmlns:a16="http://schemas.microsoft.com/office/drawing/2014/main" id="{636838EA-BEFF-AA98-7E37-10D63D77BEC3}"/>
              </a:ext>
            </a:extLst>
          </p:cNvPr>
          <p:cNvSpPr>
            <a:spLocks noGrp="1"/>
          </p:cNvSpPr>
          <p:nvPr>
            <p:ph idx="1"/>
          </p:nvPr>
        </p:nvSpPr>
        <p:spPr/>
        <p:txBody>
          <a:bodyPr>
            <a:normAutofit lnSpcReduction="10000"/>
          </a:bodyPr>
          <a:lstStyle/>
          <a:p>
            <a:r>
              <a:rPr lang="en-US" dirty="0"/>
              <a:t>Using "sealed types", we can implement what is called a "sealed class hierarchy". </a:t>
            </a:r>
          </a:p>
          <a:p>
            <a:r>
              <a:rPr lang="en-US" dirty="0"/>
              <a:t>It works as follows:</a:t>
            </a:r>
          </a:p>
          <a:p>
            <a:pPr lvl="1"/>
            <a:r>
              <a:rPr lang="en-US" dirty="0"/>
              <a:t>We mark the class whose subclasses we want to restrict with the sealed keyword.</a:t>
            </a:r>
          </a:p>
          <a:p>
            <a:pPr lvl="1"/>
            <a:r>
              <a:rPr lang="en-US" dirty="0"/>
              <a:t>Using the keyword permits, we list the allowed subclasses.</a:t>
            </a:r>
          </a:p>
          <a:p>
            <a:r>
              <a:rPr lang="en-US" dirty="0"/>
              <a:t>We extend the code of the Shape and Rectangle classes as follows:</a:t>
            </a:r>
          </a:p>
          <a:p>
            <a:pPr marL="457200" lvl="1" indent="0">
              <a:buNone/>
            </a:pPr>
            <a:r>
              <a:rPr lang="en-IN" i="1" dirty="0"/>
              <a:t>public sealed class Shape permits Circle, Square, Rectangle, </a:t>
            </a:r>
            <a:r>
              <a:rPr lang="en-IN" i="1" dirty="0" err="1"/>
              <a:t>WeirdShape</a:t>
            </a:r>
            <a:r>
              <a:rPr lang="en-IN" i="1" dirty="0"/>
              <a:t> { ... }</a:t>
            </a:r>
          </a:p>
          <a:p>
            <a:pPr marL="457200" lvl="1" indent="0">
              <a:buNone/>
            </a:pPr>
            <a:endParaRPr lang="en-IN" i="1" dirty="0"/>
          </a:p>
          <a:p>
            <a:pPr marL="457200" lvl="1" indent="0">
              <a:buNone/>
            </a:pPr>
            <a:r>
              <a:rPr lang="en-IN" i="1" dirty="0"/>
              <a:t>public sealed class Rectangle extends Shape permits </a:t>
            </a:r>
            <a:r>
              <a:rPr lang="en-IN" i="1" dirty="0" err="1"/>
              <a:t>TranspRectangle</a:t>
            </a:r>
            <a:r>
              <a:rPr lang="en-IN" i="1" dirty="0"/>
              <a:t>, </a:t>
            </a:r>
            <a:r>
              <a:rPr lang="en-IN" i="1" dirty="0" err="1"/>
              <a:t>FilledRectangle</a:t>
            </a:r>
            <a:r>
              <a:rPr lang="en-IN" i="1" dirty="0"/>
              <a:t> { ... }</a:t>
            </a:r>
          </a:p>
        </p:txBody>
      </p:sp>
    </p:spTree>
    <p:extLst>
      <p:ext uri="{BB962C8B-B14F-4D97-AF65-F5344CB8AC3E}">
        <p14:creationId xmlns:p14="http://schemas.microsoft.com/office/powerpoint/2010/main" val="314274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8448-0F0F-B7C7-A318-78B1C64C9713}"/>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49F52A58-48EA-05DD-F4DC-0F073B83AC26}"/>
              </a:ext>
            </a:extLst>
          </p:cNvPr>
          <p:cNvSpPr>
            <a:spLocks noGrp="1"/>
          </p:cNvSpPr>
          <p:nvPr>
            <p:ph idx="1"/>
          </p:nvPr>
        </p:nvSpPr>
        <p:spPr/>
        <p:txBody>
          <a:bodyPr/>
          <a:lstStyle/>
          <a:p>
            <a:pPr marL="0" indent="0">
              <a:buNone/>
            </a:pPr>
            <a:r>
              <a:rPr lang="en-US" dirty="0"/>
              <a:t>The following class diagram shows the constraints added by sealed and permits:</a:t>
            </a:r>
          </a:p>
          <a:p>
            <a:pPr marL="0" indent="0">
              <a:buNone/>
            </a:pPr>
            <a:endParaRPr lang="en-IN" dirty="0"/>
          </a:p>
        </p:txBody>
      </p:sp>
      <p:pic>
        <p:nvPicPr>
          <p:cNvPr id="9219" name="Picture 3" descr="Restricting the class hierarchy with &quot;sealed&quot; and &quot;permits&quot;">
            <a:extLst>
              <a:ext uri="{FF2B5EF4-FFF2-40B4-BE49-F238E27FC236}">
                <a16:creationId xmlns:a16="http://schemas.microsoft.com/office/drawing/2014/main" id="{710FFD6B-FE8C-2CD4-7BB5-0B0D554C7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63516"/>
            <a:ext cx="7620000" cy="2905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CD36B8-7D9C-007A-DABF-2646ABA0EA87}"/>
              </a:ext>
            </a:extLst>
          </p:cNvPr>
          <p:cNvSpPr txBox="1"/>
          <p:nvPr/>
        </p:nvSpPr>
        <p:spPr>
          <a:xfrm>
            <a:off x="4375230" y="6311900"/>
            <a:ext cx="5868365" cy="369332"/>
          </a:xfrm>
          <a:prstGeom prst="rect">
            <a:avLst/>
          </a:prstGeom>
          <a:noFill/>
        </p:spPr>
        <p:txBody>
          <a:bodyPr wrap="square" rtlCol="0">
            <a:spAutoFit/>
          </a:bodyPr>
          <a:lstStyle/>
          <a:p>
            <a:r>
              <a:rPr lang="en-US" dirty="0"/>
              <a:t>Restricting the class hierarchy with "sealed" and "permits"</a:t>
            </a:r>
            <a:endParaRPr lang="en-IN" dirty="0"/>
          </a:p>
        </p:txBody>
      </p:sp>
    </p:spTree>
    <p:extLst>
      <p:ext uri="{BB962C8B-B14F-4D97-AF65-F5344CB8AC3E}">
        <p14:creationId xmlns:p14="http://schemas.microsoft.com/office/powerpoint/2010/main" val="241231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8448-0F0F-B7C7-A318-78B1C64C9713}"/>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49F52A58-48EA-05DD-F4DC-0F073B83AC26}"/>
              </a:ext>
            </a:extLst>
          </p:cNvPr>
          <p:cNvSpPr>
            <a:spLocks noGrp="1"/>
          </p:cNvSpPr>
          <p:nvPr>
            <p:ph idx="1"/>
          </p:nvPr>
        </p:nvSpPr>
        <p:spPr/>
        <p:txBody>
          <a:bodyPr/>
          <a:lstStyle/>
          <a:p>
            <a:pPr marL="0" indent="0">
              <a:buNone/>
            </a:pPr>
            <a:r>
              <a:rPr lang="en-US" dirty="0"/>
              <a:t>For the sake of clarity, once more without the crossed-out classes:</a:t>
            </a:r>
            <a:endParaRPr lang="en-IN" dirty="0"/>
          </a:p>
        </p:txBody>
      </p:sp>
      <p:sp>
        <p:nvSpPr>
          <p:cNvPr id="5" name="TextBox 4">
            <a:extLst>
              <a:ext uri="{FF2B5EF4-FFF2-40B4-BE49-F238E27FC236}">
                <a16:creationId xmlns:a16="http://schemas.microsoft.com/office/drawing/2014/main" id="{F4CD36B8-7D9C-007A-DABF-2646ABA0EA87}"/>
              </a:ext>
            </a:extLst>
          </p:cNvPr>
          <p:cNvSpPr txBox="1"/>
          <p:nvPr/>
        </p:nvSpPr>
        <p:spPr>
          <a:xfrm>
            <a:off x="4375230" y="6311900"/>
            <a:ext cx="5868365" cy="369332"/>
          </a:xfrm>
          <a:prstGeom prst="rect">
            <a:avLst/>
          </a:prstGeom>
          <a:noFill/>
        </p:spPr>
        <p:txBody>
          <a:bodyPr wrap="square" rtlCol="0">
            <a:spAutoFit/>
          </a:bodyPr>
          <a:lstStyle/>
          <a:p>
            <a:r>
              <a:rPr lang="en-US" dirty="0"/>
              <a:t>Restricting the class hierarchy with "sealed" and "permits"</a:t>
            </a:r>
            <a:endParaRPr lang="en-IN" dirty="0"/>
          </a:p>
        </p:txBody>
      </p:sp>
      <p:pic>
        <p:nvPicPr>
          <p:cNvPr id="10242" name="Picture 2" descr="Restricting the class hierarchy with &quot;sealed&quot; and &quot;permits&quot;">
            <a:extLst>
              <a:ext uri="{FF2B5EF4-FFF2-40B4-BE49-F238E27FC236}">
                <a16:creationId xmlns:a16="http://schemas.microsoft.com/office/drawing/2014/main" id="{63F5C6A4-321F-E631-3914-EA2DB820F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86666"/>
            <a:ext cx="7620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2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12A8-D2B8-1CD6-4C06-832469E5610C}"/>
              </a:ext>
            </a:extLst>
          </p:cNvPr>
          <p:cNvSpPr>
            <a:spLocks noGrp="1"/>
          </p:cNvSpPr>
          <p:nvPr>
            <p:ph type="title"/>
          </p:nvPr>
        </p:nvSpPr>
        <p:spPr/>
        <p:txBody>
          <a:bodyPr/>
          <a:lstStyle/>
          <a:p>
            <a:r>
              <a:rPr lang="en-US" dirty="0"/>
              <a:t>Opening the Sealed Class Hierarchy with "non-sealed"</a:t>
            </a:r>
            <a:endParaRPr lang="en-IN" dirty="0"/>
          </a:p>
        </p:txBody>
      </p:sp>
      <p:sp>
        <p:nvSpPr>
          <p:cNvPr id="3" name="Content Placeholder 2">
            <a:extLst>
              <a:ext uri="{FF2B5EF4-FFF2-40B4-BE49-F238E27FC236}">
                <a16:creationId xmlns:a16="http://schemas.microsoft.com/office/drawing/2014/main" id="{C6E8E2C9-EB4B-3931-A1EC-39CA579E52F2}"/>
              </a:ext>
            </a:extLst>
          </p:cNvPr>
          <p:cNvSpPr>
            <a:spLocks noGrp="1"/>
          </p:cNvSpPr>
          <p:nvPr>
            <p:ph idx="1"/>
          </p:nvPr>
        </p:nvSpPr>
        <p:spPr/>
        <p:txBody>
          <a:bodyPr>
            <a:normAutofit/>
          </a:bodyPr>
          <a:lstStyle/>
          <a:p>
            <a:r>
              <a:rPr lang="en-US" sz="2000" dirty="0"/>
              <a:t>With the changes made so far, our code looks like this:</a:t>
            </a:r>
          </a:p>
          <a:p>
            <a:pPr lvl="1"/>
            <a:r>
              <a:rPr lang="en-IN" sz="2000" dirty="0"/>
              <a:t>public sealed class Shape permits Circle, Square, Rectangle, </a:t>
            </a:r>
            <a:r>
              <a:rPr lang="en-IN" sz="2000" dirty="0" err="1"/>
              <a:t>WeirdShape</a:t>
            </a:r>
            <a:r>
              <a:rPr lang="en-IN" sz="2000" dirty="0"/>
              <a:t> { ... }</a:t>
            </a:r>
          </a:p>
          <a:p>
            <a:pPr lvl="1"/>
            <a:r>
              <a:rPr lang="en-IN" sz="2000" dirty="0"/>
              <a:t>public final  class Circle     extends Shape { ... }</a:t>
            </a:r>
          </a:p>
          <a:p>
            <a:pPr lvl="1"/>
            <a:r>
              <a:rPr lang="en-IN" sz="2000" dirty="0"/>
              <a:t>public sealed class Rectangle  extends Shape permits </a:t>
            </a:r>
            <a:r>
              <a:rPr lang="en-IN" sz="2000" dirty="0" err="1"/>
              <a:t>TranspRectangle</a:t>
            </a:r>
            <a:r>
              <a:rPr lang="en-IN" sz="2000" dirty="0"/>
              <a:t>, </a:t>
            </a:r>
            <a:r>
              <a:rPr lang="en-IN" sz="2000" dirty="0" err="1"/>
              <a:t>FilledRectangle</a:t>
            </a:r>
            <a:r>
              <a:rPr lang="en-IN" sz="2000" dirty="0"/>
              <a:t> { ... }</a:t>
            </a:r>
          </a:p>
          <a:p>
            <a:pPr lvl="1"/>
            <a:r>
              <a:rPr lang="en-IN" sz="2000" dirty="0"/>
              <a:t>public final  class Square     extends Shape { ... }</a:t>
            </a:r>
          </a:p>
          <a:p>
            <a:pPr lvl="1"/>
            <a:r>
              <a:rPr lang="en-IN" sz="2000" dirty="0"/>
              <a:t>public        class </a:t>
            </a:r>
            <a:r>
              <a:rPr lang="en-IN" sz="2000" dirty="0" err="1"/>
              <a:t>WeirdShape</a:t>
            </a:r>
            <a:r>
              <a:rPr lang="en-IN" sz="2000" dirty="0"/>
              <a:t> extends Shape { ... }</a:t>
            </a:r>
          </a:p>
          <a:p>
            <a:pPr lvl="1"/>
            <a:r>
              <a:rPr lang="en-IN" sz="2000" dirty="0"/>
              <a:t>public final class </a:t>
            </a:r>
            <a:r>
              <a:rPr lang="en-IN" sz="2000" dirty="0" err="1"/>
              <a:t>TranspRectangle</a:t>
            </a:r>
            <a:r>
              <a:rPr lang="en-IN" sz="2000" dirty="0"/>
              <a:t> extends Rectangle { ... }</a:t>
            </a:r>
          </a:p>
          <a:p>
            <a:pPr lvl="1"/>
            <a:r>
              <a:rPr lang="en-IN" sz="2000" dirty="0"/>
              <a:t>public final class </a:t>
            </a:r>
            <a:r>
              <a:rPr lang="en-IN" sz="2000" dirty="0" err="1"/>
              <a:t>FilledRectangle</a:t>
            </a:r>
            <a:r>
              <a:rPr lang="en-IN" sz="2000" dirty="0"/>
              <a:t> extends Rectangle { ... }</a:t>
            </a:r>
          </a:p>
          <a:p>
            <a:pPr lvl="1"/>
            <a:endParaRPr lang="en-IN" sz="2000" dirty="0"/>
          </a:p>
          <a:p>
            <a:pPr marL="457200" lvl="1" indent="0">
              <a:buNone/>
            </a:pPr>
            <a:r>
              <a:rPr lang="en-US" sz="2000" dirty="0"/>
              <a:t>When we try to compile this code, we get the following error message:</a:t>
            </a:r>
            <a:endParaRPr lang="en-IN" sz="2000" dirty="0"/>
          </a:p>
        </p:txBody>
      </p:sp>
      <p:pic>
        <p:nvPicPr>
          <p:cNvPr id="5" name="Picture 4">
            <a:extLst>
              <a:ext uri="{FF2B5EF4-FFF2-40B4-BE49-F238E27FC236}">
                <a16:creationId xmlns:a16="http://schemas.microsoft.com/office/drawing/2014/main" id="{C06975A2-127C-7645-1317-50DACE678AA5}"/>
              </a:ext>
            </a:extLst>
          </p:cNvPr>
          <p:cNvPicPr>
            <a:picLocks noChangeAspect="1"/>
          </p:cNvPicPr>
          <p:nvPr/>
        </p:nvPicPr>
        <p:blipFill>
          <a:blip r:embed="rId2"/>
          <a:stretch>
            <a:fillRect/>
          </a:stretch>
        </p:blipFill>
        <p:spPr>
          <a:xfrm>
            <a:off x="1718654" y="5305808"/>
            <a:ext cx="7643522" cy="1341236"/>
          </a:xfrm>
          <a:prstGeom prst="rect">
            <a:avLst/>
          </a:prstGeom>
        </p:spPr>
      </p:pic>
    </p:spTree>
    <p:extLst>
      <p:ext uri="{BB962C8B-B14F-4D97-AF65-F5344CB8AC3E}">
        <p14:creationId xmlns:p14="http://schemas.microsoft.com/office/powerpoint/2010/main" val="164034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12A8-D2B8-1CD6-4C06-832469E5610C}"/>
              </a:ext>
            </a:extLst>
          </p:cNvPr>
          <p:cNvSpPr>
            <a:spLocks noGrp="1"/>
          </p:cNvSpPr>
          <p:nvPr>
            <p:ph type="title"/>
          </p:nvPr>
        </p:nvSpPr>
        <p:spPr/>
        <p:txBody>
          <a:bodyPr/>
          <a:lstStyle/>
          <a:p>
            <a:r>
              <a:rPr lang="en-US" dirty="0"/>
              <a:t>Opening the Sealed Class Hierarchy with "non-sealed"</a:t>
            </a:r>
            <a:endParaRPr lang="en-IN" dirty="0"/>
          </a:p>
        </p:txBody>
      </p:sp>
      <p:sp>
        <p:nvSpPr>
          <p:cNvPr id="3" name="Content Placeholder 2">
            <a:extLst>
              <a:ext uri="{FF2B5EF4-FFF2-40B4-BE49-F238E27FC236}">
                <a16:creationId xmlns:a16="http://schemas.microsoft.com/office/drawing/2014/main" id="{C6E8E2C9-EB4B-3931-A1EC-39CA579E52F2}"/>
              </a:ext>
            </a:extLst>
          </p:cNvPr>
          <p:cNvSpPr>
            <a:spLocks noGrp="1"/>
          </p:cNvSpPr>
          <p:nvPr>
            <p:ph idx="1"/>
          </p:nvPr>
        </p:nvSpPr>
        <p:spPr/>
        <p:txBody>
          <a:bodyPr>
            <a:normAutofit/>
          </a:bodyPr>
          <a:lstStyle/>
          <a:p>
            <a:r>
              <a:rPr lang="en-US" sz="2000" dirty="0"/>
              <a:t>For preventing accidental openings of the sealed class hierarchy, all classes must be marked sealed, non-sealed, or final.</a:t>
            </a:r>
          </a:p>
          <a:p>
            <a:endParaRPr lang="en-US" sz="2000" dirty="0"/>
          </a:p>
          <a:p>
            <a:r>
              <a:rPr lang="en-US" sz="2000" dirty="0"/>
              <a:t>Our </a:t>
            </a:r>
            <a:r>
              <a:rPr lang="en-US" sz="2000" dirty="0" err="1"/>
              <a:t>WeirdShape</a:t>
            </a:r>
            <a:r>
              <a:rPr lang="en-US" sz="2000" dirty="0"/>
              <a:t> class should be extensible, i.e., the sealing should be opened at this class. Therefore we have to mark this class as non-sealed:</a:t>
            </a:r>
          </a:p>
          <a:p>
            <a:endParaRPr lang="en-US" sz="2000" dirty="0"/>
          </a:p>
          <a:p>
            <a:pPr marL="457200" lvl="1" indent="0">
              <a:buNone/>
            </a:pPr>
            <a:r>
              <a:rPr lang="en-US" sz="1800" i="1" dirty="0"/>
              <a:t>public non-sealed class </a:t>
            </a:r>
            <a:r>
              <a:rPr lang="en-US" sz="1800" i="1" dirty="0" err="1"/>
              <a:t>WeirdShape</a:t>
            </a:r>
            <a:r>
              <a:rPr lang="en-US" sz="1800" i="1" dirty="0"/>
              <a:t> extends Shape { ... }</a:t>
            </a:r>
          </a:p>
          <a:p>
            <a:pPr marL="457200" lvl="1" indent="0">
              <a:buNone/>
            </a:pPr>
            <a:endParaRPr lang="en-IN" sz="1600" i="1" dirty="0"/>
          </a:p>
        </p:txBody>
      </p:sp>
      <p:pic>
        <p:nvPicPr>
          <p:cNvPr id="11267" name="Picture 3" descr="Opening the sealed class hierarchy with &quot;non-sealed&quot;">
            <a:extLst>
              <a:ext uri="{FF2B5EF4-FFF2-40B4-BE49-F238E27FC236}">
                <a16:creationId xmlns:a16="http://schemas.microsoft.com/office/drawing/2014/main" id="{916BE219-CB24-0DB1-3F96-EC5466EED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724" y="4354850"/>
            <a:ext cx="7268901" cy="213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58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2C6B-9F1C-D930-9773-705F6E35E57B}"/>
              </a:ext>
            </a:extLst>
          </p:cNvPr>
          <p:cNvSpPr>
            <a:spLocks noGrp="1"/>
          </p:cNvSpPr>
          <p:nvPr>
            <p:ph type="title"/>
          </p:nvPr>
        </p:nvSpPr>
        <p:spPr/>
        <p:txBody>
          <a:bodyPr/>
          <a:lstStyle/>
          <a:p>
            <a:r>
              <a:rPr lang="en-IN" dirty="0"/>
              <a:t>Particularities</a:t>
            </a:r>
          </a:p>
        </p:txBody>
      </p:sp>
      <p:sp>
        <p:nvSpPr>
          <p:cNvPr id="3" name="Content Placeholder 2">
            <a:extLst>
              <a:ext uri="{FF2B5EF4-FFF2-40B4-BE49-F238E27FC236}">
                <a16:creationId xmlns:a16="http://schemas.microsoft.com/office/drawing/2014/main" id="{6B43FE40-EFA0-3205-7A9A-DB562E0642E4}"/>
              </a:ext>
            </a:extLst>
          </p:cNvPr>
          <p:cNvSpPr>
            <a:spLocks noGrp="1"/>
          </p:cNvSpPr>
          <p:nvPr>
            <p:ph idx="1"/>
          </p:nvPr>
        </p:nvSpPr>
        <p:spPr/>
        <p:txBody>
          <a:bodyPr/>
          <a:lstStyle/>
          <a:p>
            <a:r>
              <a:rPr lang="en-US" dirty="0"/>
              <a:t>There are some particularities to keep in mind when using sealed class hierarchies.</a:t>
            </a:r>
          </a:p>
          <a:p>
            <a:pPr lvl="1"/>
            <a:r>
              <a:rPr lang="en-US" dirty="0"/>
              <a:t>Sealing within a "Compilation Unit“</a:t>
            </a:r>
          </a:p>
          <a:p>
            <a:pPr lvl="1"/>
            <a:r>
              <a:rPr lang="en-IN" dirty="0"/>
              <a:t>Local Classes</a:t>
            </a:r>
          </a:p>
          <a:p>
            <a:pPr lvl="1"/>
            <a:r>
              <a:rPr lang="en-US" dirty="0" err="1"/>
              <a:t>instanceof</a:t>
            </a:r>
            <a:r>
              <a:rPr lang="en-US" dirty="0"/>
              <a:t> Tests with Sealed Classes</a:t>
            </a:r>
            <a:endParaRPr lang="en-IN" dirty="0"/>
          </a:p>
        </p:txBody>
      </p:sp>
    </p:spTree>
    <p:extLst>
      <p:ext uri="{BB962C8B-B14F-4D97-AF65-F5344CB8AC3E}">
        <p14:creationId xmlns:p14="http://schemas.microsoft.com/office/powerpoint/2010/main" val="268526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25A5-5DE5-C5B9-38D0-5D97E20F7122}"/>
              </a:ext>
            </a:extLst>
          </p:cNvPr>
          <p:cNvSpPr>
            <a:spLocks noGrp="1"/>
          </p:cNvSpPr>
          <p:nvPr>
            <p:ph type="title"/>
          </p:nvPr>
        </p:nvSpPr>
        <p:spPr/>
        <p:txBody>
          <a:bodyPr/>
          <a:lstStyle/>
          <a:p>
            <a:r>
              <a:rPr lang="en-IN" dirty="0"/>
              <a:t>Pattern Matching in Switch</a:t>
            </a:r>
            <a:br>
              <a:rPr lang="en-IN" dirty="0"/>
            </a:br>
            <a:endParaRPr lang="en-IN" dirty="0"/>
          </a:p>
        </p:txBody>
      </p:sp>
      <p:sp>
        <p:nvSpPr>
          <p:cNvPr id="3" name="Content Placeholder 2">
            <a:extLst>
              <a:ext uri="{FF2B5EF4-FFF2-40B4-BE49-F238E27FC236}">
                <a16:creationId xmlns:a16="http://schemas.microsoft.com/office/drawing/2014/main" id="{B308CB96-C210-E087-BB0C-C53AC226BB81}"/>
              </a:ext>
            </a:extLst>
          </p:cNvPr>
          <p:cNvSpPr>
            <a:spLocks noGrp="1"/>
          </p:cNvSpPr>
          <p:nvPr>
            <p:ph idx="1"/>
          </p:nvPr>
        </p:nvSpPr>
        <p:spPr/>
        <p:txBody>
          <a:bodyPr>
            <a:normAutofit/>
          </a:bodyPr>
          <a:lstStyle/>
          <a:p>
            <a:r>
              <a:rPr lang="en-US" sz="2000" dirty="0"/>
              <a:t>In Java 17,Pattern Matching for switch has been introduced as a preview language feature, which allows case labels with patterns rather than just constants. </a:t>
            </a:r>
          </a:p>
          <a:p>
            <a:r>
              <a:rPr lang="en-US" sz="2000" dirty="0"/>
              <a:t>Here is an example showing how you can match on type patterns:</a:t>
            </a:r>
          </a:p>
          <a:p>
            <a:pPr marL="457200" lvl="1" indent="0">
              <a:buNone/>
            </a:pPr>
            <a:r>
              <a:rPr lang="en-US" sz="1600" dirty="0"/>
              <a:t>public static String </a:t>
            </a:r>
            <a:r>
              <a:rPr lang="en-US" sz="1600" dirty="0" err="1"/>
              <a:t>typedPatternMatching</a:t>
            </a:r>
            <a:r>
              <a:rPr lang="en-US" sz="1600" dirty="0"/>
              <a:t>(Object o) {</a:t>
            </a:r>
          </a:p>
          <a:p>
            <a:pPr marL="457200" lvl="1" indent="0">
              <a:buNone/>
            </a:pPr>
            <a:r>
              <a:rPr lang="en-US" sz="1600" dirty="0"/>
              <a:t>  return switch(o) {</a:t>
            </a:r>
          </a:p>
          <a:p>
            <a:pPr marL="457200" lvl="1" indent="0">
              <a:buNone/>
            </a:pPr>
            <a:r>
              <a:rPr lang="en-US" sz="1600" dirty="0"/>
              <a:t>    case null      -&gt; "I am null";</a:t>
            </a:r>
          </a:p>
          <a:p>
            <a:pPr marL="457200" lvl="1" indent="0">
              <a:buNone/>
            </a:pPr>
            <a:r>
              <a:rPr lang="en-US" sz="1600" dirty="0"/>
              <a:t>    case String s  -&gt; "I am a String. My value is " + s;</a:t>
            </a:r>
          </a:p>
          <a:p>
            <a:pPr marL="457200" lvl="1" indent="0">
              <a:buNone/>
            </a:pPr>
            <a:r>
              <a:rPr lang="en-US" sz="1600" dirty="0"/>
              <a:t>    case Integer </a:t>
            </a:r>
            <a:r>
              <a:rPr lang="en-US" sz="1600" dirty="0" err="1"/>
              <a:t>i</a:t>
            </a:r>
            <a:r>
              <a:rPr lang="en-US" sz="1600" dirty="0"/>
              <a:t> -&gt; "I am an int. My value is " + </a:t>
            </a:r>
            <a:r>
              <a:rPr lang="en-US" sz="1600" dirty="0" err="1"/>
              <a:t>i</a:t>
            </a:r>
            <a:r>
              <a:rPr lang="en-US" sz="1600" dirty="0"/>
              <a:t>;</a:t>
            </a:r>
          </a:p>
          <a:p>
            <a:pPr marL="457200" lvl="1" indent="0">
              <a:buNone/>
            </a:pPr>
            <a:r>
              <a:rPr lang="en-US" sz="1600" dirty="0"/>
              <a:t>    default        -&gt; "I am of an unknown type. My value is " + </a:t>
            </a:r>
            <a:r>
              <a:rPr lang="en-US" sz="1600" dirty="0" err="1"/>
              <a:t>o.toString</a:t>
            </a:r>
            <a:r>
              <a:rPr lang="en-US" sz="1600" dirty="0"/>
              <a:t>();</a:t>
            </a:r>
          </a:p>
          <a:p>
            <a:pPr marL="457200" lvl="1" indent="0">
              <a:buNone/>
            </a:pPr>
            <a:r>
              <a:rPr lang="en-US" sz="1600" dirty="0"/>
              <a:t>  };</a:t>
            </a:r>
          </a:p>
          <a:p>
            <a:pPr marL="457200" lvl="1" indent="0">
              <a:buNone/>
            </a:pPr>
            <a:r>
              <a:rPr lang="en-US" sz="1600" dirty="0"/>
              <a:t>}</a:t>
            </a:r>
            <a:endParaRPr lang="en-IN" sz="1600" dirty="0"/>
          </a:p>
          <a:p>
            <a:pPr marL="457200" lvl="1" indent="0">
              <a:buNone/>
            </a:pPr>
            <a:endParaRPr lang="en-US" sz="1600" dirty="0"/>
          </a:p>
        </p:txBody>
      </p:sp>
    </p:spTree>
    <p:extLst>
      <p:ext uri="{BB962C8B-B14F-4D97-AF65-F5344CB8AC3E}">
        <p14:creationId xmlns:p14="http://schemas.microsoft.com/office/powerpoint/2010/main" val="401962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25A5-5DE5-C5B9-38D0-5D97E20F7122}"/>
              </a:ext>
            </a:extLst>
          </p:cNvPr>
          <p:cNvSpPr>
            <a:spLocks noGrp="1"/>
          </p:cNvSpPr>
          <p:nvPr>
            <p:ph type="title"/>
          </p:nvPr>
        </p:nvSpPr>
        <p:spPr/>
        <p:txBody>
          <a:bodyPr/>
          <a:lstStyle/>
          <a:p>
            <a:r>
              <a:rPr lang="en-IN" dirty="0"/>
              <a:t>Pattern Matching in Switch</a:t>
            </a:r>
            <a:br>
              <a:rPr lang="en-IN" dirty="0"/>
            </a:br>
            <a:endParaRPr lang="en-IN" dirty="0"/>
          </a:p>
        </p:txBody>
      </p:sp>
      <p:sp>
        <p:nvSpPr>
          <p:cNvPr id="3" name="Content Placeholder 2">
            <a:extLst>
              <a:ext uri="{FF2B5EF4-FFF2-40B4-BE49-F238E27FC236}">
                <a16:creationId xmlns:a16="http://schemas.microsoft.com/office/drawing/2014/main" id="{B308CB96-C210-E087-BB0C-C53AC226BB81}"/>
              </a:ext>
            </a:extLst>
          </p:cNvPr>
          <p:cNvSpPr>
            <a:spLocks noGrp="1"/>
          </p:cNvSpPr>
          <p:nvPr>
            <p:ph idx="1"/>
          </p:nvPr>
        </p:nvSpPr>
        <p:spPr/>
        <p:txBody>
          <a:bodyPr>
            <a:normAutofit/>
          </a:bodyPr>
          <a:lstStyle/>
          <a:p>
            <a:r>
              <a:rPr lang="en-US" sz="2000" dirty="0"/>
              <a:t>We can also use a guarded pattern in order to refine a pattern so that it is only matched on certain conditions, for example:</a:t>
            </a:r>
          </a:p>
          <a:p>
            <a:pPr marL="457200" lvl="1" indent="0">
              <a:buNone/>
            </a:pPr>
            <a:r>
              <a:rPr lang="en-US" sz="1200" dirty="0"/>
              <a:t>public static String </a:t>
            </a:r>
            <a:r>
              <a:rPr lang="en-US" sz="1200" dirty="0" err="1"/>
              <a:t>guardedPattern</a:t>
            </a:r>
            <a:r>
              <a:rPr lang="en-US" sz="1200" dirty="0"/>
              <a:t>(Collection&lt;String&gt; </a:t>
            </a:r>
            <a:r>
              <a:rPr lang="en-US" sz="1200" dirty="0" err="1"/>
              <a:t>coll</a:t>
            </a:r>
            <a:r>
              <a:rPr lang="en-US" sz="1200" dirty="0"/>
              <a:t>) {</a:t>
            </a:r>
          </a:p>
          <a:p>
            <a:pPr marL="457200" lvl="1" indent="0">
              <a:buNone/>
            </a:pPr>
            <a:r>
              <a:rPr lang="en-US" sz="1200" dirty="0"/>
              <a:t>  return switch(</a:t>
            </a:r>
            <a:r>
              <a:rPr lang="en-US" sz="1200" dirty="0" err="1"/>
              <a:t>coll</a:t>
            </a:r>
            <a:r>
              <a:rPr lang="en-US" sz="1200" dirty="0"/>
              <a:t>) {</a:t>
            </a:r>
          </a:p>
          <a:p>
            <a:pPr marL="457200" lvl="1" indent="0">
              <a:buNone/>
            </a:pPr>
            <a:r>
              <a:rPr lang="en-US" sz="1200" dirty="0"/>
              <a:t>    case List </a:t>
            </a:r>
            <a:r>
              <a:rPr lang="en-US" sz="1200" dirty="0" err="1"/>
              <a:t>list</a:t>
            </a:r>
            <a:r>
              <a:rPr lang="en-US" sz="1200" dirty="0"/>
              <a:t> &amp;&amp; (</a:t>
            </a:r>
            <a:r>
              <a:rPr lang="en-US" sz="1200" dirty="0" err="1"/>
              <a:t>list.size</a:t>
            </a:r>
            <a:r>
              <a:rPr lang="en-US" sz="1200" dirty="0"/>
              <a:t>() &gt; 10) -&gt; </a:t>
            </a:r>
          </a:p>
          <a:p>
            <a:pPr marL="457200" lvl="1" indent="0">
              <a:buNone/>
            </a:pPr>
            <a:r>
              <a:rPr lang="en-US" sz="1200" dirty="0"/>
              <a:t>        "I am a big List. My size is " + </a:t>
            </a:r>
            <a:r>
              <a:rPr lang="en-US" sz="1200" dirty="0" err="1"/>
              <a:t>list.size</a:t>
            </a:r>
            <a:r>
              <a:rPr lang="en-US" sz="1200" dirty="0"/>
              <a:t>();</a:t>
            </a:r>
          </a:p>
          <a:p>
            <a:pPr marL="457200" lvl="1" indent="0">
              <a:buNone/>
            </a:pPr>
            <a:r>
              <a:rPr lang="en-US" sz="1200" dirty="0"/>
              <a:t>    case List </a:t>
            </a:r>
            <a:r>
              <a:rPr lang="en-US" sz="1200" dirty="0" err="1"/>
              <a:t>list</a:t>
            </a:r>
            <a:r>
              <a:rPr lang="en-US" sz="1200" dirty="0"/>
              <a:t> -&gt; </a:t>
            </a:r>
          </a:p>
          <a:p>
            <a:pPr marL="457200" lvl="1" indent="0">
              <a:buNone/>
            </a:pPr>
            <a:r>
              <a:rPr lang="en-US" sz="1200" dirty="0"/>
              <a:t>        "I am a small List. My size is " + </a:t>
            </a:r>
            <a:r>
              <a:rPr lang="en-US" sz="1200" dirty="0" err="1"/>
              <a:t>list.size</a:t>
            </a:r>
            <a:r>
              <a:rPr lang="en-US" sz="1200" dirty="0"/>
              <a:t>();</a:t>
            </a:r>
          </a:p>
          <a:p>
            <a:pPr marL="457200" lvl="1" indent="0">
              <a:buNone/>
            </a:pPr>
            <a:r>
              <a:rPr lang="en-US" sz="1200" dirty="0"/>
              <a:t>    default -&gt; </a:t>
            </a:r>
          </a:p>
          <a:p>
            <a:pPr marL="457200" lvl="1" indent="0">
              <a:buNone/>
            </a:pPr>
            <a:r>
              <a:rPr lang="en-US" sz="1200" dirty="0"/>
              <a:t>        "Unsupported collection: " + </a:t>
            </a:r>
            <a:r>
              <a:rPr lang="en-US" sz="1200" dirty="0" err="1"/>
              <a:t>coll.getClass</a:t>
            </a:r>
            <a:r>
              <a:rPr lang="en-US" sz="1200" dirty="0"/>
              <a:t>();</a:t>
            </a:r>
          </a:p>
          <a:p>
            <a:pPr marL="457200" lvl="1" indent="0">
              <a:buNone/>
            </a:pPr>
            <a:r>
              <a:rPr lang="en-US" sz="1200" dirty="0"/>
              <a:t>  };</a:t>
            </a:r>
          </a:p>
          <a:p>
            <a:pPr marL="457200" lvl="1" indent="0">
              <a:buNone/>
            </a:pPr>
            <a:r>
              <a:rPr lang="en-US" sz="1200" dirty="0"/>
              <a:t>}</a:t>
            </a:r>
          </a:p>
        </p:txBody>
      </p:sp>
    </p:spTree>
    <p:extLst>
      <p:ext uri="{BB962C8B-B14F-4D97-AF65-F5344CB8AC3E}">
        <p14:creationId xmlns:p14="http://schemas.microsoft.com/office/powerpoint/2010/main" val="78388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25A5-5DE5-C5B9-38D0-5D97E20F7122}"/>
              </a:ext>
            </a:extLst>
          </p:cNvPr>
          <p:cNvSpPr>
            <a:spLocks noGrp="1"/>
          </p:cNvSpPr>
          <p:nvPr>
            <p:ph type="title"/>
          </p:nvPr>
        </p:nvSpPr>
        <p:spPr/>
        <p:txBody>
          <a:bodyPr/>
          <a:lstStyle/>
          <a:p>
            <a:r>
              <a:rPr lang="en-IN" dirty="0"/>
              <a:t>Pattern Matching in Switch</a:t>
            </a:r>
            <a:br>
              <a:rPr lang="en-IN" dirty="0"/>
            </a:br>
            <a:endParaRPr lang="en-IN" dirty="0"/>
          </a:p>
        </p:txBody>
      </p:sp>
      <p:sp>
        <p:nvSpPr>
          <p:cNvPr id="3" name="Content Placeholder 2">
            <a:extLst>
              <a:ext uri="{FF2B5EF4-FFF2-40B4-BE49-F238E27FC236}">
                <a16:creationId xmlns:a16="http://schemas.microsoft.com/office/drawing/2014/main" id="{B308CB96-C210-E087-BB0C-C53AC226BB81}"/>
              </a:ext>
            </a:extLst>
          </p:cNvPr>
          <p:cNvSpPr>
            <a:spLocks noGrp="1"/>
          </p:cNvSpPr>
          <p:nvPr>
            <p:ph idx="1"/>
          </p:nvPr>
        </p:nvSpPr>
        <p:spPr/>
        <p:txBody>
          <a:bodyPr>
            <a:normAutofit lnSpcReduction="10000"/>
          </a:bodyPr>
          <a:lstStyle/>
          <a:p>
            <a:r>
              <a:rPr lang="en-US" sz="2000" dirty="0"/>
              <a:t>If we have a Sealed Class (made a permanent language feature in Java 17), the compiler can verify if the switch statement is complete so no default label is needed. </a:t>
            </a:r>
          </a:p>
          <a:p>
            <a:r>
              <a:rPr lang="en-US" sz="2000" dirty="0"/>
              <a:t>For example:</a:t>
            </a:r>
          </a:p>
          <a:p>
            <a:pPr marL="457200" lvl="1" indent="0">
              <a:buNone/>
            </a:pPr>
            <a:r>
              <a:rPr lang="en-US" sz="1600" dirty="0"/>
              <a:t>sealed interface Vehicle permits Car, Truck, Motorcycle {}</a:t>
            </a:r>
          </a:p>
          <a:p>
            <a:pPr marL="457200" lvl="1" indent="0">
              <a:buNone/>
            </a:pPr>
            <a:r>
              <a:rPr lang="en-US" sz="1600" dirty="0"/>
              <a:t>final class Car implements Vehicle {}</a:t>
            </a:r>
          </a:p>
          <a:p>
            <a:pPr marL="457200" lvl="1" indent="0">
              <a:buNone/>
            </a:pPr>
            <a:r>
              <a:rPr lang="en-US" sz="1600" dirty="0"/>
              <a:t>final class Truck implements Vehicle {}</a:t>
            </a:r>
          </a:p>
          <a:p>
            <a:pPr marL="457200" lvl="1" indent="0">
              <a:buNone/>
            </a:pPr>
            <a:r>
              <a:rPr lang="en-US" sz="1600" dirty="0"/>
              <a:t>final class Motorcycle implements Vehicle {}</a:t>
            </a:r>
          </a:p>
          <a:p>
            <a:pPr marL="457200" lvl="1" indent="0">
              <a:buNone/>
            </a:pPr>
            <a:r>
              <a:rPr lang="en-US" sz="1600" dirty="0"/>
              <a:t> </a:t>
            </a:r>
          </a:p>
          <a:p>
            <a:pPr marL="457200" lvl="1" indent="0">
              <a:buNone/>
            </a:pPr>
            <a:r>
              <a:rPr lang="en-US" sz="1600" dirty="0"/>
              <a:t>public static String </a:t>
            </a:r>
            <a:r>
              <a:rPr lang="en-US" sz="1600" dirty="0" err="1"/>
              <a:t>sealedClass</a:t>
            </a:r>
            <a:r>
              <a:rPr lang="en-US" sz="1600" dirty="0"/>
              <a:t>(Vehicle v) {</a:t>
            </a:r>
          </a:p>
          <a:p>
            <a:pPr marL="457200" lvl="1" indent="0">
              <a:buNone/>
            </a:pPr>
            <a:r>
              <a:rPr lang="en-US" sz="1600" dirty="0"/>
              <a:t>  return switch(v) {</a:t>
            </a:r>
          </a:p>
          <a:p>
            <a:pPr marL="457200" lvl="1" indent="0">
              <a:buNone/>
            </a:pPr>
            <a:r>
              <a:rPr lang="en-US" sz="1600" dirty="0"/>
              <a:t>    case Car c -&gt; "I am a car";</a:t>
            </a:r>
          </a:p>
          <a:p>
            <a:pPr marL="457200" lvl="1" indent="0">
              <a:buNone/>
            </a:pPr>
            <a:r>
              <a:rPr lang="en-US" sz="1600" dirty="0"/>
              <a:t>    case Truck t -&gt; "I am a truck";</a:t>
            </a:r>
          </a:p>
          <a:p>
            <a:pPr marL="457200" lvl="1" indent="0">
              <a:buNone/>
            </a:pPr>
            <a:r>
              <a:rPr lang="en-US" sz="1600" dirty="0"/>
              <a:t>    case Motorcycle m -&gt; "I am a motorcycle";</a:t>
            </a:r>
          </a:p>
          <a:p>
            <a:pPr marL="457200" lvl="1" indent="0">
              <a:buNone/>
            </a:pPr>
            <a:r>
              <a:rPr lang="en-US" sz="1600" dirty="0"/>
              <a:t>  };</a:t>
            </a:r>
          </a:p>
          <a:p>
            <a:pPr marL="457200" lvl="1" indent="0">
              <a:buNone/>
            </a:pPr>
            <a:r>
              <a:rPr lang="en-US" sz="1600" dirty="0"/>
              <a:t>}</a:t>
            </a:r>
          </a:p>
        </p:txBody>
      </p:sp>
    </p:spTree>
    <p:extLst>
      <p:ext uri="{BB962C8B-B14F-4D97-AF65-F5344CB8AC3E}">
        <p14:creationId xmlns:p14="http://schemas.microsoft.com/office/powerpoint/2010/main" val="263437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6EDB-4BB2-A0C2-E0C7-7518D1B7C8EA}"/>
              </a:ext>
            </a:extLst>
          </p:cNvPr>
          <p:cNvSpPr>
            <a:spLocks noGrp="1"/>
          </p:cNvSpPr>
          <p:nvPr>
            <p:ph type="title"/>
          </p:nvPr>
        </p:nvSpPr>
        <p:spPr/>
        <p:txBody>
          <a:bodyPr/>
          <a:lstStyle/>
          <a:p>
            <a:r>
              <a:rPr lang="en-IN" b="0" i="0" dirty="0">
                <a:solidFill>
                  <a:srgbClr val="212529"/>
                </a:solidFill>
                <a:effectLst/>
                <a:latin typeface="system-ui"/>
              </a:rPr>
              <a:t>Running Java Files</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EE3FFAF-5D82-ADA2-AB37-931D4A4206E8}"/>
              </a:ext>
            </a:extLst>
          </p:cNvPr>
          <p:cNvSpPr>
            <a:spLocks noGrp="1"/>
          </p:cNvSpPr>
          <p:nvPr>
            <p:ph idx="1"/>
          </p:nvPr>
        </p:nvSpPr>
        <p:spPr/>
        <p:txBody>
          <a:bodyPr>
            <a:normAutofit fontScale="70000" lnSpcReduction="20000"/>
          </a:bodyPr>
          <a:lstStyle/>
          <a:p>
            <a:r>
              <a:rPr lang="en-US" b="0" i="0" dirty="0">
                <a:solidFill>
                  <a:srgbClr val="212529"/>
                </a:solidFill>
                <a:effectLst/>
                <a:latin typeface="system-ui"/>
              </a:rPr>
              <a:t>Execute Java File Without Compilation</a:t>
            </a:r>
          </a:p>
          <a:p>
            <a:pPr lvl="1"/>
            <a:r>
              <a:rPr lang="en-US" dirty="0"/>
              <a:t>From Java 11, Java provides flexibility to run Java code without compilation. It means we can execute Java code in a single step.</a:t>
            </a:r>
          </a:p>
          <a:p>
            <a:pPr lvl="1"/>
            <a:endParaRPr lang="en-US" dirty="0"/>
          </a:p>
          <a:p>
            <a:pPr lvl="1"/>
            <a:r>
              <a:rPr lang="en-US" dirty="0"/>
              <a:t>Before Java 11, if we execute Java file then first, we need to compile the code and then run the code. This whole process requires two major steps:</a:t>
            </a:r>
          </a:p>
          <a:p>
            <a:pPr lvl="2"/>
            <a:r>
              <a:rPr lang="en-US" dirty="0"/>
              <a:t>Compile Java code</a:t>
            </a:r>
          </a:p>
          <a:p>
            <a:pPr lvl="2"/>
            <a:endParaRPr lang="en-US" dirty="0"/>
          </a:p>
          <a:p>
            <a:pPr lvl="2"/>
            <a:r>
              <a:rPr lang="en-US" dirty="0"/>
              <a:t>Run Java code</a:t>
            </a:r>
          </a:p>
          <a:p>
            <a:pPr lvl="1"/>
            <a:endParaRPr lang="en-US" dirty="0"/>
          </a:p>
          <a:p>
            <a:pPr lvl="2"/>
            <a:r>
              <a:rPr lang="en-US" dirty="0"/>
              <a:t>To compile the code, we use </a:t>
            </a:r>
            <a:r>
              <a:rPr lang="en-US" dirty="0" err="1"/>
              <a:t>javac</a:t>
            </a:r>
            <a:r>
              <a:rPr lang="en-US" dirty="0"/>
              <a:t> MyFirstProgram.java command. and</a:t>
            </a:r>
          </a:p>
          <a:p>
            <a:pPr lvl="2"/>
            <a:endParaRPr lang="en-US" dirty="0"/>
          </a:p>
          <a:p>
            <a:pPr lvl="2"/>
            <a:r>
              <a:rPr lang="en-US" dirty="0"/>
              <a:t>To run this file, we use java </a:t>
            </a:r>
            <a:r>
              <a:rPr lang="en-US" dirty="0" err="1"/>
              <a:t>MyFirstProgram</a:t>
            </a:r>
            <a:r>
              <a:rPr lang="en-US" dirty="0"/>
              <a:t> command in the terminal (</a:t>
            </a:r>
            <a:r>
              <a:rPr lang="en-US" dirty="0" err="1"/>
              <a:t>cmd</a:t>
            </a:r>
            <a:r>
              <a:rPr lang="en-US" dirty="0"/>
              <a:t> in windows).</a:t>
            </a:r>
          </a:p>
          <a:p>
            <a:pPr lvl="1"/>
            <a:endParaRPr lang="en-US" dirty="0"/>
          </a:p>
          <a:p>
            <a:pPr lvl="1"/>
            <a:r>
              <a:rPr lang="en-US" dirty="0"/>
              <a:t>But if we are working with Java 11 then we don't need to follow these two steps. Just use single command java java_file.java and it will execute the file by producing the desired result.</a:t>
            </a:r>
          </a:p>
          <a:p>
            <a:pPr lvl="1"/>
            <a:endParaRPr lang="en-US" dirty="0"/>
          </a:p>
          <a:p>
            <a:pPr lvl="1"/>
            <a:r>
              <a:rPr lang="en-US" dirty="0"/>
              <a:t>Note: This feature is applicable if we have a single file of source code. It means all the code is in a single file, with no external dependency.</a:t>
            </a:r>
            <a:endParaRPr lang="en-IN" dirty="0"/>
          </a:p>
        </p:txBody>
      </p:sp>
    </p:spTree>
    <p:extLst>
      <p:ext uri="{BB962C8B-B14F-4D97-AF65-F5344CB8AC3E}">
        <p14:creationId xmlns:p14="http://schemas.microsoft.com/office/powerpoint/2010/main" val="2007481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62500" lnSpcReduction="20000"/>
          </a:bodyPr>
          <a:lstStyle/>
          <a:p>
            <a:pPr marL="0" indent="0">
              <a:buNone/>
            </a:pPr>
            <a:r>
              <a:rPr lang="en-US" dirty="0"/>
              <a:t>Java record is a type of class whose sole purpose is to drive programming with immutable data.</a:t>
            </a:r>
          </a:p>
          <a:p>
            <a:pPr marL="0" indent="0">
              <a:buNone/>
            </a:pPr>
            <a:r>
              <a:rPr lang="en-US" dirty="0"/>
              <a:t>Let’s look at a simple example</a:t>
            </a:r>
          </a:p>
          <a:p>
            <a:pPr marL="0" indent="0">
              <a:buNone/>
            </a:pPr>
            <a:r>
              <a:rPr lang="en-US" dirty="0"/>
              <a:t>	</a:t>
            </a:r>
            <a:r>
              <a:rPr lang="en-US" b="1" dirty="0"/>
              <a:t>public record Data( int x, int y)</a:t>
            </a:r>
          </a:p>
          <a:p>
            <a:pPr marL="0" indent="0">
              <a:buNone/>
            </a:pPr>
            <a:endParaRPr lang="en-US" dirty="0"/>
          </a:p>
          <a:p>
            <a:pPr marL="0" indent="0">
              <a:buNone/>
            </a:pPr>
            <a:r>
              <a:rPr lang="en-US" dirty="0"/>
              <a:t>So here we have created a record with header x and y. </a:t>
            </a:r>
          </a:p>
          <a:p>
            <a:pPr marL="0" indent="0">
              <a:buNone/>
            </a:pPr>
            <a:r>
              <a:rPr lang="en-US" dirty="0"/>
              <a:t>The x and y here are referred to as components of a record. Now, when we create a record, we get the following:</a:t>
            </a:r>
          </a:p>
          <a:p>
            <a:pPr marL="0" indent="0">
              <a:buNone/>
            </a:pPr>
            <a:endParaRPr lang="en-US" dirty="0"/>
          </a:p>
          <a:p>
            <a:pPr marL="0" indent="0">
              <a:buNone/>
            </a:pPr>
            <a:r>
              <a:rPr lang="en-US" dirty="0"/>
              <a:t>Final fields based on the record components.</a:t>
            </a:r>
          </a:p>
          <a:p>
            <a:pPr marL="0" indent="0">
              <a:buNone/>
            </a:pPr>
            <a:r>
              <a:rPr lang="en-US" dirty="0"/>
              <a:t>Canonical constructor. (constructor based on the record components)</a:t>
            </a:r>
          </a:p>
          <a:p>
            <a:pPr marL="0" indent="0">
              <a:buNone/>
            </a:pPr>
            <a:r>
              <a:rPr lang="en-US" dirty="0"/>
              <a:t>An accessor method that is the same as the field’s name, an equals method, and a </a:t>
            </a:r>
            <a:r>
              <a:rPr lang="en-US" dirty="0" err="1"/>
              <a:t>hashcode</a:t>
            </a:r>
            <a:r>
              <a:rPr lang="en-US" dirty="0"/>
              <a:t> method out of the box already implemented for you.</a:t>
            </a:r>
          </a:p>
          <a:p>
            <a:pPr marL="0" indent="0">
              <a:buNone/>
            </a:pPr>
            <a:r>
              <a:rPr lang="en-US" dirty="0"/>
              <a:t>A </a:t>
            </a:r>
            <a:r>
              <a:rPr lang="en-US" dirty="0" err="1"/>
              <a:t>toString</a:t>
            </a:r>
            <a:r>
              <a:rPr lang="en-US" dirty="0"/>
              <a:t> method implementation that prints the record components along with the component names.</a:t>
            </a:r>
            <a:endParaRPr lang="en-IN" dirty="0"/>
          </a:p>
        </p:txBody>
      </p:sp>
    </p:spTree>
    <p:extLst>
      <p:ext uri="{BB962C8B-B14F-4D97-AF65-F5344CB8AC3E}">
        <p14:creationId xmlns:p14="http://schemas.microsoft.com/office/powerpoint/2010/main" val="3002045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92500" lnSpcReduction="10000"/>
          </a:bodyPr>
          <a:lstStyle/>
          <a:p>
            <a:pPr marL="0" indent="0">
              <a:buNone/>
            </a:pPr>
            <a:r>
              <a:rPr lang="en-US" b="0" i="0" dirty="0">
                <a:solidFill>
                  <a:srgbClr val="222635"/>
                </a:solidFill>
                <a:effectLst/>
                <a:latin typeface="Cambria" panose="02040503050406030204" pitchFamily="18" charset="0"/>
              </a:rPr>
              <a:t>So an equivalent class would be like this:</a:t>
            </a:r>
          </a:p>
          <a:p>
            <a:pPr marL="0" indent="0">
              <a:buNone/>
            </a:pPr>
            <a:r>
              <a:rPr lang="en-IN" dirty="0"/>
              <a:t>public class Data {    </a:t>
            </a:r>
          </a:p>
          <a:p>
            <a:pPr marL="457200" lvl="1" indent="0">
              <a:buNone/>
            </a:pPr>
            <a:r>
              <a:rPr lang="en-IN" dirty="0"/>
              <a:t>final private int x;    </a:t>
            </a:r>
          </a:p>
          <a:p>
            <a:pPr marL="457200" lvl="1" indent="0">
              <a:buNone/>
            </a:pPr>
            <a:r>
              <a:rPr lang="en-IN" dirty="0"/>
              <a:t>final private int y;    </a:t>
            </a:r>
          </a:p>
          <a:p>
            <a:pPr marL="457200" lvl="1" indent="0">
              <a:buNone/>
            </a:pPr>
            <a:r>
              <a:rPr lang="en-IN" dirty="0"/>
              <a:t>public Data( int x, int y){        </a:t>
            </a:r>
          </a:p>
          <a:p>
            <a:pPr marL="457200" lvl="1" indent="0">
              <a:buNone/>
            </a:pPr>
            <a:r>
              <a:rPr lang="en-IN" dirty="0"/>
              <a:t>	</a:t>
            </a:r>
            <a:r>
              <a:rPr lang="en-IN" dirty="0" err="1"/>
              <a:t>this.x</a:t>
            </a:r>
            <a:r>
              <a:rPr lang="en-IN" dirty="0"/>
              <a:t> = x;        </a:t>
            </a:r>
          </a:p>
          <a:p>
            <a:pPr marL="457200" lvl="1" indent="0">
              <a:buNone/>
            </a:pPr>
            <a:r>
              <a:rPr lang="en-IN" dirty="0"/>
              <a:t>           </a:t>
            </a:r>
            <a:r>
              <a:rPr lang="en-IN" dirty="0" err="1"/>
              <a:t>this.y</a:t>
            </a:r>
            <a:r>
              <a:rPr lang="en-IN" dirty="0"/>
              <a:t> = y;    </a:t>
            </a:r>
          </a:p>
          <a:p>
            <a:pPr marL="457200" lvl="1" indent="0">
              <a:buNone/>
            </a:pPr>
            <a:r>
              <a:rPr lang="en-IN" dirty="0"/>
              <a:t>}    </a:t>
            </a:r>
          </a:p>
          <a:p>
            <a:pPr marL="457200" lvl="1" indent="0">
              <a:buNone/>
            </a:pPr>
            <a:r>
              <a:rPr lang="en-IN" dirty="0"/>
              <a:t>public </a:t>
            </a:r>
            <a:r>
              <a:rPr lang="en-IN" dirty="0" err="1"/>
              <a:t>boolean</a:t>
            </a:r>
            <a:r>
              <a:rPr lang="en-IN" dirty="0"/>
              <a:t> equals(Object o) {        ...    }    </a:t>
            </a:r>
          </a:p>
          <a:p>
            <a:pPr marL="457200" lvl="1" indent="0">
              <a:buNone/>
            </a:pPr>
            <a:r>
              <a:rPr lang="en-IN" dirty="0"/>
              <a:t>public int </a:t>
            </a:r>
            <a:r>
              <a:rPr lang="en-IN" dirty="0" err="1"/>
              <a:t>hashCode</a:t>
            </a:r>
            <a:r>
              <a:rPr lang="en-IN" dirty="0"/>
              <a:t>() {       ...    }    </a:t>
            </a:r>
          </a:p>
          <a:p>
            <a:pPr marL="457200" lvl="1" indent="0">
              <a:buNone/>
            </a:pPr>
            <a:r>
              <a:rPr lang="en-IN" dirty="0"/>
              <a:t>public String </a:t>
            </a:r>
            <a:r>
              <a:rPr lang="en-IN" dirty="0" err="1"/>
              <a:t>toString</a:t>
            </a:r>
            <a:r>
              <a:rPr lang="en-IN" dirty="0"/>
              <a:t>() {        ...    }</a:t>
            </a:r>
          </a:p>
          <a:p>
            <a:pPr marL="0" indent="0">
              <a:buNone/>
            </a:pPr>
            <a:r>
              <a:rPr lang="en-IN" dirty="0"/>
              <a:t>}</a:t>
            </a:r>
          </a:p>
        </p:txBody>
      </p:sp>
    </p:spTree>
    <p:extLst>
      <p:ext uri="{BB962C8B-B14F-4D97-AF65-F5344CB8AC3E}">
        <p14:creationId xmlns:p14="http://schemas.microsoft.com/office/powerpoint/2010/main" val="2533592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 Initialization</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85000" lnSpcReduction="20000"/>
          </a:bodyPr>
          <a:lstStyle/>
          <a:p>
            <a:pPr marL="0" indent="0">
              <a:buNone/>
            </a:pPr>
            <a:r>
              <a:rPr lang="en-US" dirty="0"/>
              <a:t>When we declare a normal class without any constructor the compiler provides a default constructor with no arguments. </a:t>
            </a:r>
          </a:p>
          <a:p>
            <a:pPr marL="0" indent="0">
              <a:buNone/>
            </a:pPr>
            <a:r>
              <a:rPr lang="en-US" dirty="0"/>
              <a:t>In the case of records, an implicit canonical constructor based on the record components is provided. </a:t>
            </a:r>
          </a:p>
          <a:p>
            <a:pPr marL="0" indent="0">
              <a:buNone/>
            </a:pPr>
            <a:r>
              <a:rPr lang="en-US" dirty="0"/>
              <a:t>We can explicitly create a canonical constructor by yourself by doing things like </a:t>
            </a:r>
            <a:r>
              <a:rPr lang="en-US" dirty="0" err="1"/>
              <a:t>e.g</a:t>
            </a:r>
            <a:r>
              <a:rPr lang="en-US" dirty="0"/>
              <a:t> validations but there is a more concise way to do that.</a:t>
            </a:r>
          </a:p>
          <a:p>
            <a:pPr marL="457200" lvl="1" indent="0">
              <a:buNone/>
            </a:pPr>
            <a:r>
              <a:rPr lang="en-US" dirty="0"/>
              <a:t>public record Data(int x, int y) {    </a:t>
            </a:r>
          </a:p>
          <a:p>
            <a:pPr marL="914400" lvl="2" indent="0">
              <a:buNone/>
            </a:pPr>
            <a:r>
              <a:rPr lang="en-US" dirty="0"/>
              <a:t>public Data {        </a:t>
            </a:r>
          </a:p>
          <a:p>
            <a:pPr marL="914400" lvl="2" indent="0">
              <a:buNone/>
            </a:pPr>
            <a:r>
              <a:rPr lang="en-US" dirty="0"/>
              <a:t>	if (x &gt;y) {            </a:t>
            </a:r>
          </a:p>
          <a:p>
            <a:pPr marL="914400" lvl="2" indent="0">
              <a:buNone/>
            </a:pPr>
            <a:r>
              <a:rPr lang="en-US" dirty="0"/>
              <a:t>		throw new </a:t>
            </a:r>
            <a:r>
              <a:rPr lang="en-US" dirty="0" err="1"/>
              <a:t>IllegalArgumentException</a:t>
            </a:r>
            <a:r>
              <a:rPr lang="en-US" dirty="0"/>
              <a:t>();        </a:t>
            </a:r>
          </a:p>
          <a:p>
            <a:pPr marL="914400" lvl="2" indent="0">
              <a:buNone/>
            </a:pPr>
            <a:r>
              <a:rPr lang="en-US" dirty="0"/>
              <a:t>            }        </a:t>
            </a:r>
          </a:p>
          <a:p>
            <a:pPr marL="914400" lvl="2" indent="0">
              <a:buNone/>
            </a:pPr>
            <a:r>
              <a:rPr lang="en-US" dirty="0"/>
              <a:t>	x+=100;        </a:t>
            </a:r>
          </a:p>
          <a:p>
            <a:pPr marL="914400" lvl="2" indent="0">
              <a:buNone/>
            </a:pPr>
            <a:r>
              <a:rPr lang="en-US" dirty="0"/>
              <a:t>	y+=100;    </a:t>
            </a:r>
          </a:p>
          <a:p>
            <a:pPr marL="914400" lvl="2" indent="0">
              <a:buNone/>
            </a:pPr>
            <a:r>
              <a:rPr lang="en-US" dirty="0"/>
              <a:t>	}</a:t>
            </a:r>
          </a:p>
          <a:p>
            <a:pPr marL="457200" lvl="1" indent="0">
              <a:buNone/>
            </a:pPr>
            <a:r>
              <a:rPr lang="en-US" dirty="0"/>
              <a:t>}</a:t>
            </a:r>
            <a:endParaRPr lang="en-IN" dirty="0"/>
          </a:p>
        </p:txBody>
      </p:sp>
    </p:spTree>
    <p:extLst>
      <p:ext uri="{BB962C8B-B14F-4D97-AF65-F5344CB8AC3E}">
        <p14:creationId xmlns:p14="http://schemas.microsoft.com/office/powerpoint/2010/main" val="32968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 Initialization</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55000" lnSpcReduction="20000"/>
          </a:bodyPr>
          <a:lstStyle/>
          <a:p>
            <a:pPr marL="0" indent="0">
              <a:buNone/>
            </a:pPr>
            <a:r>
              <a:rPr lang="en-US" b="0" i="0" dirty="0">
                <a:solidFill>
                  <a:srgbClr val="222635"/>
                </a:solidFill>
                <a:effectLst/>
                <a:latin typeface="Cambria" panose="02040503050406030204" pitchFamily="18" charset="0"/>
              </a:rPr>
              <a:t>The previous code would be equivalent to the following : </a:t>
            </a:r>
            <a:endParaRPr lang="en-US" dirty="0"/>
          </a:p>
          <a:p>
            <a:pPr marL="0" indent="0">
              <a:buNone/>
            </a:pPr>
            <a:r>
              <a:rPr lang="en-US" dirty="0"/>
              <a:t>public class Data {    </a:t>
            </a:r>
          </a:p>
          <a:p>
            <a:pPr marL="0" indent="0">
              <a:buNone/>
            </a:pPr>
            <a:r>
              <a:rPr lang="en-US" dirty="0"/>
              <a:t>	final private int x;    </a:t>
            </a:r>
          </a:p>
          <a:p>
            <a:pPr marL="0" indent="0">
              <a:buNone/>
            </a:pPr>
            <a:r>
              <a:rPr lang="en-US" dirty="0"/>
              <a:t>	final private int y;    </a:t>
            </a:r>
          </a:p>
          <a:p>
            <a:pPr marL="0" indent="0">
              <a:buNone/>
            </a:pPr>
            <a:r>
              <a:rPr lang="en-US" dirty="0"/>
              <a:t>	public Data( int x, int y){        </a:t>
            </a:r>
          </a:p>
          <a:p>
            <a:pPr marL="0" indent="0">
              <a:buNone/>
            </a:pPr>
            <a:r>
              <a:rPr lang="en-US" dirty="0"/>
              <a:t>		if (x &gt;y) {            </a:t>
            </a:r>
          </a:p>
          <a:p>
            <a:pPr marL="0" indent="0">
              <a:buNone/>
            </a:pPr>
            <a:r>
              <a:rPr lang="en-US" dirty="0"/>
              <a:t>			throw new </a:t>
            </a:r>
            <a:r>
              <a:rPr lang="en-US" dirty="0" err="1"/>
              <a:t>IllegalArgumentException</a:t>
            </a:r>
            <a:r>
              <a:rPr lang="en-US" dirty="0"/>
              <a:t>();        </a:t>
            </a:r>
          </a:p>
          <a:p>
            <a:pPr marL="0" indent="0">
              <a:buNone/>
            </a:pPr>
            <a:r>
              <a:rPr lang="en-US" dirty="0"/>
              <a:t>		}       </a:t>
            </a:r>
          </a:p>
          <a:p>
            <a:pPr marL="0" indent="0">
              <a:buNone/>
            </a:pPr>
            <a:r>
              <a:rPr lang="en-US" dirty="0"/>
              <a:t>	 x+=100;        </a:t>
            </a:r>
          </a:p>
          <a:p>
            <a:pPr marL="0" indent="0">
              <a:buNone/>
            </a:pPr>
            <a:r>
              <a:rPr lang="en-US" dirty="0"/>
              <a:t>	y+=100;        </a:t>
            </a:r>
          </a:p>
          <a:p>
            <a:pPr marL="0" indent="0">
              <a:buNone/>
            </a:pPr>
            <a:r>
              <a:rPr lang="en-US" dirty="0"/>
              <a:t>	</a:t>
            </a:r>
            <a:r>
              <a:rPr lang="en-US" dirty="0" err="1"/>
              <a:t>this.x</a:t>
            </a:r>
            <a:r>
              <a:rPr lang="en-US" dirty="0"/>
              <a:t> = x;        </a:t>
            </a:r>
          </a:p>
          <a:p>
            <a:pPr marL="0" indent="0">
              <a:buNone/>
            </a:pPr>
            <a:r>
              <a:rPr lang="en-US" dirty="0"/>
              <a:t>	</a:t>
            </a:r>
            <a:r>
              <a:rPr lang="en-US" dirty="0" err="1"/>
              <a:t>this.y</a:t>
            </a:r>
            <a:r>
              <a:rPr lang="en-US" dirty="0"/>
              <a:t> = y;    </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1625518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7872-EB27-C512-6894-B8DE03612444}"/>
              </a:ext>
            </a:extLst>
          </p:cNvPr>
          <p:cNvSpPr>
            <a:spLocks noGrp="1"/>
          </p:cNvSpPr>
          <p:nvPr>
            <p:ph type="title"/>
          </p:nvPr>
        </p:nvSpPr>
        <p:spPr/>
        <p:txBody>
          <a:bodyPr/>
          <a:lstStyle/>
          <a:p>
            <a:r>
              <a:rPr lang="en-IN" dirty="0"/>
              <a:t>Record Classes</a:t>
            </a:r>
          </a:p>
        </p:txBody>
      </p:sp>
      <p:sp>
        <p:nvSpPr>
          <p:cNvPr id="3" name="Content Placeholder 2">
            <a:extLst>
              <a:ext uri="{FF2B5EF4-FFF2-40B4-BE49-F238E27FC236}">
                <a16:creationId xmlns:a16="http://schemas.microsoft.com/office/drawing/2014/main" id="{73C9A04F-7F7B-3CD5-EBD0-3364544D4281}"/>
              </a:ext>
            </a:extLst>
          </p:cNvPr>
          <p:cNvSpPr>
            <a:spLocks noGrp="1"/>
          </p:cNvSpPr>
          <p:nvPr>
            <p:ph idx="1"/>
          </p:nvPr>
        </p:nvSpPr>
        <p:spPr/>
        <p:txBody>
          <a:bodyPr>
            <a:normAutofit lnSpcReduction="10000"/>
          </a:bodyPr>
          <a:lstStyle/>
          <a:p>
            <a:r>
              <a:rPr lang="en-US" dirty="0"/>
              <a:t>Record Classes Cannot Be Extended Neither Support Extension</a:t>
            </a:r>
          </a:p>
          <a:p>
            <a:r>
              <a:rPr lang="en-US" dirty="0"/>
              <a:t>Record classes do not support extensions. </a:t>
            </a:r>
          </a:p>
          <a:p>
            <a:r>
              <a:rPr lang="en-US" dirty="0"/>
              <a:t>We simply cannot extend it with any other class, not even a record class. </a:t>
            </a:r>
          </a:p>
          <a:p>
            <a:r>
              <a:rPr lang="en-US" dirty="0"/>
              <a:t>The only implicit superclass it has is </a:t>
            </a:r>
            <a:r>
              <a:rPr lang="en-US" dirty="0" err="1"/>
              <a:t>java.lang.Record</a:t>
            </a:r>
            <a:r>
              <a:rPr lang="en-US" dirty="0"/>
              <a:t> because defining record class explicitly by using extends only leads to compilation errors. </a:t>
            </a:r>
          </a:p>
          <a:p>
            <a:r>
              <a:rPr lang="en-US" dirty="0"/>
              <a:t>The record classes are implicitly final. They cannot be declared abstract to allow further extensions. This means you cannot have any sub-records of a record.</a:t>
            </a:r>
            <a:endParaRPr lang="en-IN" dirty="0"/>
          </a:p>
        </p:txBody>
      </p:sp>
    </p:spTree>
    <p:extLst>
      <p:ext uri="{BB962C8B-B14F-4D97-AF65-F5344CB8AC3E}">
        <p14:creationId xmlns:p14="http://schemas.microsoft.com/office/powerpoint/2010/main" val="1139943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5CB2-32F4-FED7-F10E-FB89594A727F}"/>
              </a:ext>
            </a:extLst>
          </p:cNvPr>
          <p:cNvSpPr>
            <a:spLocks noGrp="1"/>
          </p:cNvSpPr>
          <p:nvPr>
            <p:ph type="title"/>
          </p:nvPr>
        </p:nvSpPr>
        <p:spPr/>
        <p:txBody>
          <a:bodyPr/>
          <a:lstStyle/>
          <a:p>
            <a:r>
              <a:rPr lang="en-IN" dirty="0"/>
              <a:t>Record -Implementing Interfaces</a:t>
            </a:r>
          </a:p>
        </p:txBody>
      </p:sp>
      <p:sp>
        <p:nvSpPr>
          <p:cNvPr id="3" name="Content Placeholder 2">
            <a:extLst>
              <a:ext uri="{FF2B5EF4-FFF2-40B4-BE49-F238E27FC236}">
                <a16:creationId xmlns:a16="http://schemas.microsoft.com/office/drawing/2014/main" id="{2B9CCD5B-C8B2-02CB-6055-57A352EF384D}"/>
              </a:ext>
            </a:extLst>
          </p:cNvPr>
          <p:cNvSpPr>
            <a:spLocks noGrp="1"/>
          </p:cNvSpPr>
          <p:nvPr>
            <p:ph idx="1"/>
          </p:nvPr>
        </p:nvSpPr>
        <p:spPr/>
        <p:txBody>
          <a:bodyPr/>
          <a:lstStyle/>
          <a:p>
            <a:r>
              <a:rPr lang="en-US" dirty="0"/>
              <a:t>Record classes allow you to implement interfaces. </a:t>
            </a:r>
          </a:p>
          <a:p>
            <a:r>
              <a:rPr lang="en-US" dirty="0"/>
              <a:t>We can implement any interface we want whether it’s a single interface or multiple interfaces.</a:t>
            </a:r>
          </a:p>
          <a:p>
            <a:pPr marL="0" indent="0">
              <a:buNone/>
            </a:pPr>
            <a:r>
              <a:rPr lang="en-IN" dirty="0"/>
              <a:t>	public record Data( int x, int y) implements Runnable, Serializable</a:t>
            </a:r>
          </a:p>
        </p:txBody>
      </p:sp>
    </p:spTree>
    <p:extLst>
      <p:ext uri="{BB962C8B-B14F-4D97-AF65-F5344CB8AC3E}">
        <p14:creationId xmlns:p14="http://schemas.microsoft.com/office/powerpoint/2010/main" val="50359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FE86-9723-CE84-5F80-D0FBA90F7A67}"/>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DCF02DBD-49A9-8359-1A96-8A9CADE2DC3A}"/>
              </a:ext>
            </a:extLst>
          </p:cNvPr>
          <p:cNvSpPr>
            <a:spLocks noGrp="1"/>
          </p:cNvSpPr>
          <p:nvPr>
            <p:ph idx="1"/>
          </p:nvPr>
        </p:nvSpPr>
        <p:spPr/>
        <p:txBody>
          <a:bodyPr/>
          <a:lstStyle/>
          <a:p>
            <a:pPr marL="0" indent="0">
              <a:buNone/>
            </a:pPr>
            <a:r>
              <a:rPr lang="en-US" dirty="0"/>
              <a:t>Cannot Define our Own Instance Variables</a:t>
            </a:r>
          </a:p>
          <a:p>
            <a:pPr lvl="1"/>
            <a:r>
              <a:rPr lang="en-US" dirty="0"/>
              <a:t>When we define the header, it represents the state of our record class. </a:t>
            </a:r>
          </a:p>
          <a:p>
            <a:pPr lvl="1"/>
            <a:r>
              <a:rPr lang="en-US" dirty="0"/>
              <a:t>This means we cannot have any other instance variable inside the record. </a:t>
            </a:r>
          </a:p>
          <a:p>
            <a:pPr lvl="1"/>
            <a:r>
              <a:rPr lang="en-US" dirty="0"/>
              <a:t>The only instance variable that would be created is the ones provided in the header component. However, we can have static variables inside records that can be accessed the same way as classes by using the record class name.</a:t>
            </a:r>
            <a:endParaRPr lang="en-IN" dirty="0"/>
          </a:p>
        </p:txBody>
      </p:sp>
    </p:spTree>
    <p:extLst>
      <p:ext uri="{BB962C8B-B14F-4D97-AF65-F5344CB8AC3E}">
        <p14:creationId xmlns:p14="http://schemas.microsoft.com/office/powerpoint/2010/main" val="3211545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6185-AF67-845C-5683-55D3452411D1}"/>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D03F370A-4F46-3F7B-D89C-3ECEC7459A3B}"/>
              </a:ext>
            </a:extLst>
          </p:cNvPr>
          <p:cNvSpPr>
            <a:spLocks noGrp="1"/>
          </p:cNvSpPr>
          <p:nvPr>
            <p:ph idx="1"/>
          </p:nvPr>
        </p:nvSpPr>
        <p:spPr/>
        <p:txBody>
          <a:bodyPr/>
          <a:lstStyle/>
          <a:p>
            <a:pPr marL="0" indent="0">
              <a:buNone/>
            </a:pPr>
            <a:r>
              <a:rPr lang="en-IN" dirty="0"/>
              <a:t>Defining Your Own Methods</a:t>
            </a:r>
          </a:p>
          <a:p>
            <a:pPr lvl="1"/>
            <a:r>
              <a:rPr lang="en-US" b="0" i="0" dirty="0">
                <a:solidFill>
                  <a:srgbClr val="222635"/>
                </a:solidFill>
                <a:effectLst/>
                <a:latin typeface="Cambria" panose="02040503050406030204" pitchFamily="18" charset="0"/>
              </a:rPr>
              <a:t>We can define our own methods that we would want to use inside a record, including our own version of the accessor, equals, or even </a:t>
            </a:r>
            <a:r>
              <a:rPr lang="en-US" b="0" i="0" dirty="0" err="1">
                <a:solidFill>
                  <a:srgbClr val="222635"/>
                </a:solidFill>
                <a:effectLst/>
                <a:latin typeface="Cambria" panose="02040503050406030204" pitchFamily="18" charset="0"/>
              </a:rPr>
              <a:t>hashcode</a:t>
            </a:r>
            <a:r>
              <a:rPr lang="en-US" b="0" i="0" dirty="0">
                <a:solidFill>
                  <a:srgbClr val="222635"/>
                </a:solidFill>
                <a:effectLst/>
                <a:latin typeface="Cambria" panose="02040503050406030204" pitchFamily="18" charset="0"/>
              </a:rPr>
              <a:t> methods. Yet, we need to ensure that we do not make any changes that would result in breaking what immutability means.</a:t>
            </a:r>
          </a:p>
          <a:p>
            <a:pPr lvl="1"/>
            <a:r>
              <a:rPr lang="en-US" b="0" i="0" dirty="0">
                <a:solidFill>
                  <a:srgbClr val="222635"/>
                </a:solidFill>
                <a:effectLst/>
                <a:latin typeface="Cambria" panose="02040503050406030204" pitchFamily="18" charset="0"/>
              </a:rPr>
              <a:t>We can also define the static methods and static initializers similar to how we have it in class declarations.</a:t>
            </a:r>
          </a:p>
          <a:p>
            <a:endParaRPr lang="en-IN" dirty="0"/>
          </a:p>
        </p:txBody>
      </p:sp>
    </p:spTree>
    <p:extLst>
      <p:ext uri="{BB962C8B-B14F-4D97-AF65-F5344CB8AC3E}">
        <p14:creationId xmlns:p14="http://schemas.microsoft.com/office/powerpoint/2010/main" val="924455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8575-E62A-6865-F01E-A4A6B8BAC630}"/>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8CF9EFF6-990C-3029-A689-150E878044DD}"/>
              </a:ext>
            </a:extLst>
          </p:cNvPr>
          <p:cNvSpPr>
            <a:spLocks noGrp="1"/>
          </p:cNvSpPr>
          <p:nvPr>
            <p:ph idx="1"/>
          </p:nvPr>
        </p:nvSpPr>
        <p:spPr/>
        <p:txBody>
          <a:bodyPr>
            <a:normAutofit/>
          </a:bodyPr>
          <a:lstStyle/>
          <a:p>
            <a:pPr marL="0" indent="0">
              <a:buNone/>
            </a:pPr>
            <a:r>
              <a:rPr lang="en-IN" dirty="0"/>
              <a:t>Applying Annotations</a:t>
            </a:r>
          </a:p>
          <a:p>
            <a:pPr marL="457200" lvl="1" indent="0">
              <a:buNone/>
            </a:pPr>
            <a:r>
              <a:rPr lang="en-US" dirty="0"/>
              <a:t>Now, the important thing about applying annotations is that when defining the annotations, we can apply them to the record components. </a:t>
            </a:r>
          </a:p>
          <a:p>
            <a:pPr marL="457200" lvl="1" indent="0">
              <a:buNone/>
            </a:pPr>
            <a:r>
              <a:rPr lang="en-US" dirty="0"/>
              <a:t>Annotation applies to the scopes depending on the target scope of your annotation. </a:t>
            </a:r>
          </a:p>
          <a:p>
            <a:pPr marL="457200" lvl="1" indent="0">
              <a:buNone/>
            </a:pPr>
            <a:r>
              <a:rPr lang="en-US" dirty="0"/>
              <a:t>Let’s look at the different cases.</a:t>
            </a:r>
          </a:p>
          <a:p>
            <a:pPr lvl="1"/>
            <a:endParaRPr lang="en-US" dirty="0"/>
          </a:p>
          <a:p>
            <a:pPr lvl="2"/>
            <a:r>
              <a:rPr lang="en-US" dirty="0"/>
              <a:t>If the annotation is targeted to fields, then it’s applied to the private instance variable.</a:t>
            </a:r>
          </a:p>
          <a:p>
            <a:pPr lvl="2"/>
            <a:r>
              <a:rPr lang="en-US" dirty="0"/>
              <a:t>In the case of the target is a method, it would be applied to the accessor method.</a:t>
            </a:r>
          </a:p>
          <a:p>
            <a:pPr lvl="2"/>
            <a:r>
              <a:rPr lang="en-US" dirty="0"/>
              <a:t>If the annotation refers to the header arguments, then they would refer to the parameters of the canonical constructor arguments.</a:t>
            </a:r>
            <a:endParaRPr lang="en-IN" dirty="0"/>
          </a:p>
        </p:txBody>
      </p:sp>
    </p:spTree>
    <p:extLst>
      <p:ext uri="{BB962C8B-B14F-4D97-AF65-F5344CB8AC3E}">
        <p14:creationId xmlns:p14="http://schemas.microsoft.com/office/powerpoint/2010/main" val="1519687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A64E-18C0-CDC5-DCAC-7AB225D09D05}"/>
              </a:ext>
            </a:extLst>
          </p:cNvPr>
          <p:cNvSpPr>
            <a:spLocks noGrp="1"/>
          </p:cNvSpPr>
          <p:nvPr>
            <p:ph type="title"/>
          </p:nvPr>
        </p:nvSpPr>
        <p:spPr/>
        <p:txBody>
          <a:bodyPr/>
          <a:lstStyle/>
          <a:p>
            <a:r>
              <a:rPr lang="en-IN" dirty="0"/>
              <a:t>Record – Local Records</a:t>
            </a:r>
          </a:p>
        </p:txBody>
      </p:sp>
      <p:sp>
        <p:nvSpPr>
          <p:cNvPr id="3" name="Content Placeholder 2">
            <a:extLst>
              <a:ext uri="{FF2B5EF4-FFF2-40B4-BE49-F238E27FC236}">
                <a16:creationId xmlns:a16="http://schemas.microsoft.com/office/drawing/2014/main" id="{BE641F2E-082F-7106-9013-DAABC7D13E03}"/>
              </a:ext>
            </a:extLst>
          </p:cNvPr>
          <p:cNvSpPr>
            <a:spLocks noGrp="1"/>
          </p:cNvSpPr>
          <p:nvPr>
            <p:ph idx="1"/>
          </p:nvPr>
        </p:nvSpPr>
        <p:spPr/>
        <p:txBody>
          <a:bodyPr>
            <a:normAutofit fontScale="92500" lnSpcReduction="20000"/>
          </a:bodyPr>
          <a:lstStyle/>
          <a:p>
            <a:r>
              <a:rPr lang="en-US" dirty="0"/>
              <a:t>We can see records have a very useful place when we just want to temporarily hold immutable data inside a function. </a:t>
            </a:r>
          </a:p>
          <a:p>
            <a:r>
              <a:rPr lang="en-US" dirty="0"/>
              <a:t>For example</a:t>
            </a:r>
            <a:endParaRPr lang="en-IN" dirty="0"/>
          </a:p>
          <a:p>
            <a:pPr marL="457200" lvl="1" indent="0">
              <a:buNone/>
            </a:pPr>
            <a:r>
              <a:rPr lang="en-US" dirty="0"/>
              <a:t>public List&lt;Person&gt; </a:t>
            </a:r>
            <a:r>
              <a:rPr lang="en-US" dirty="0" err="1"/>
              <a:t>sortPeopleByAge</a:t>
            </a:r>
            <a:r>
              <a:rPr lang="en-US" dirty="0"/>
              <a:t>(List&lt;Person&gt; people) {</a:t>
            </a:r>
          </a:p>
          <a:p>
            <a:pPr marL="457200" lvl="1" indent="0">
              <a:buNone/>
            </a:pPr>
            <a:r>
              <a:rPr lang="en-US" dirty="0"/>
              <a:t>    </a:t>
            </a:r>
          </a:p>
          <a:p>
            <a:pPr marL="457200" lvl="1" indent="0">
              <a:buNone/>
            </a:pPr>
            <a:r>
              <a:rPr lang="en-US" dirty="0"/>
              <a:t>    record Data(Person </a:t>
            </a:r>
            <a:r>
              <a:rPr lang="en-US" dirty="0" err="1"/>
              <a:t>person</a:t>
            </a:r>
            <a:r>
              <a:rPr lang="en-US" dirty="0"/>
              <a:t>, int age){};</a:t>
            </a:r>
          </a:p>
          <a:p>
            <a:pPr marL="457200" lvl="1" indent="0">
              <a:buNone/>
            </a:pPr>
            <a:endParaRPr lang="en-US" dirty="0"/>
          </a:p>
          <a:p>
            <a:pPr marL="457200" lvl="1" indent="0">
              <a:buNone/>
            </a:pPr>
            <a:r>
              <a:rPr lang="en-US" dirty="0"/>
              <a:t>    return </a:t>
            </a:r>
            <a:r>
              <a:rPr lang="en-US" dirty="0" err="1"/>
              <a:t>people.stream</a:t>
            </a:r>
            <a:r>
              <a:rPr lang="en-US" dirty="0"/>
              <a:t>()</a:t>
            </a:r>
          </a:p>
          <a:p>
            <a:pPr marL="457200" lvl="1" indent="0">
              <a:buNone/>
            </a:pPr>
            <a:r>
              <a:rPr lang="en-US" dirty="0"/>
              <a:t>            .map(person -&gt; new Data(person, </a:t>
            </a:r>
            <a:r>
              <a:rPr lang="en-US" dirty="0" err="1"/>
              <a:t>computeAge</a:t>
            </a:r>
            <a:r>
              <a:rPr lang="en-US" dirty="0"/>
              <a:t>(person)))</a:t>
            </a:r>
          </a:p>
          <a:p>
            <a:pPr marL="457200" lvl="1" indent="0">
              <a:buNone/>
            </a:pPr>
            <a:r>
              <a:rPr lang="en-US" dirty="0"/>
              <a:t>            .sorted((d1, d2) -&gt; </a:t>
            </a:r>
            <a:r>
              <a:rPr lang="en-US" dirty="0" err="1"/>
              <a:t>Double.compare</a:t>
            </a:r>
            <a:r>
              <a:rPr lang="en-US" dirty="0"/>
              <a:t>(d2.age(), d1.age()))</a:t>
            </a:r>
          </a:p>
          <a:p>
            <a:pPr marL="457200" lvl="1" indent="0">
              <a:buNone/>
            </a:pPr>
            <a:r>
              <a:rPr lang="en-US" dirty="0"/>
              <a:t>            .map(Data::person)</a:t>
            </a:r>
          </a:p>
          <a:p>
            <a:pPr marL="457200" lvl="1" indent="0">
              <a:buNone/>
            </a:pPr>
            <a:r>
              <a:rPr lang="en-US" dirty="0"/>
              <a:t>            .collect(</a:t>
            </a:r>
            <a:r>
              <a:rPr lang="en-US" dirty="0" err="1"/>
              <a:t>toList</a:t>
            </a:r>
            <a:r>
              <a:rPr lang="en-US" dirty="0"/>
              <a:t>());</a:t>
            </a:r>
          </a:p>
          <a:p>
            <a:pPr marL="457200" lvl="1" indent="0">
              <a:buNone/>
            </a:pPr>
            <a:r>
              <a:rPr lang="en-US" dirty="0"/>
              <a:t>}</a:t>
            </a:r>
          </a:p>
        </p:txBody>
      </p:sp>
    </p:spTree>
    <p:extLst>
      <p:ext uri="{BB962C8B-B14F-4D97-AF65-F5344CB8AC3E}">
        <p14:creationId xmlns:p14="http://schemas.microsoft.com/office/powerpoint/2010/main" val="24702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C36D-7AC7-596B-DC3A-F27A6A3B7807}"/>
              </a:ext>
            </a:extLst>
          </p:cNvPr>
          <p:cNvSpPr>
            <a:spLocks noGrp="1"/>
          </p:cNvSpPr>
          <p:nvPr>
            <p:ph type="title"/>
          </p:nvPr>
        </p:nvSpPr>
        <p:spPr/>
        <p:txBody>
          <a:bodyPr/>
          <a:lstStyle/>
          <a:p>
            <a:r>
              <a:rPr lang="en-IN" dirty="0"/>
              <a:t>New String Methods</a:t>
            </a:r>
            <a:br>
              <a:rPr lang="en-IN" dirty="0"/>
            </a:br>
            <a:endParaRPr lang="en-IN" dirty="0"/>
          </a:p>
        </p:txBody>
      </p:sp>
      <p:sp>
        <p:nvSpPr>
          <p:cNvPr id="3" name="Content Placeholder 2">
            <a:extLst>
              <a:ext uri="{FF2B5EF4-FFF2-40B4-BE49-F238E27FC236}">
                <a16:creationId xmlns:a16="http://schemas.microsoft.com/office/drawing/2014/main" id="{0852F894-A824-103B-DFE4-1CA3D15470AA}"/>
              </a:ext>
            </a:extLst>
          </p:cNvPr>
          <p:cNvSpPr>
            <a:spLocks noGrp="1"/>
          </p:cNvSpPr>
          <p:nvPr>
            <p:ph idx="1"/>
          </p:nvPr>
        </p:nvSpPr>
        <p:spPr/>
        <p:txBody>
          <a:bodyPr/>
          <a:lstStyle/>
          <a:p>
            <a:r>
              <a:rPr lang="en-US" dirty="0" err="1"/>
              <a:t>isBlank</a:t>
            </a:r>
            <a:r>
              <a:rPr lang="en-US" dirty="0"/>
              <a:t>() - this method is used to check whether a string is blank or not. Empty strings and strings with just whitespace are considered blank.</a:t>
            </a:r>
          </a:p>
          <a:p>
            <a:r>
              <a:rPr lang="en-US" dirty="0"/>
              <a:t>lines() - this method splits a string using line terminators and returns a stream.</a:t>
            </a:r>
          </a:p>
          <a:p>
            <a:r>
              <a:rPr lang="en-US" dirty="0"/>
              <a:t>repeat() - this method is used to duplicate or repeat a string.</a:t>
            </a:r>
          </a:p>
          <a:p>
            <a:r>
              <a:rPr lang="en-US" dirty="0"/>
              <a:t>strip(), </a:t>
            </a:r>
            <a:r>
              <a:rPr lang="en-US" dirty="0" err="1"/>
              <a:t>stripLeading</a:t>
            </a:r>
            <a:r>
              <a:rPr lang="en-US" dirty="0"/>
              <a:t>(), </a:t>
            </a:r>
            <a:r>
              <a:rPr lang="en-US" dirty="0" err="1"/>
              <a:t>stripTrailing</a:t>
            </a:r>
            <a:r>
              <a:rPr lang="en-US" dirty="0"/>
              <a:t>() - These methods are used to remove whitespace from the strings. They are very similar to the existing trim() method, but provide Unicode support.</a:t>
            </a:r>
            <a:endParaRPr lang="en-IN" dirty="0"/>
          </a:p>
        </p:txBody>
      </p:sp>
    </p:spTree>
    <p:extLst>
      <p:ext uri="{BB962C8B-B14F-4D97-AF65-F5344CB8AC3E}">
        <p14:creationId xmlns:p14="http://schemas.microsoft.com/office/powerpoint/2010/main" val="275781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0534-8E76-E930-DDB6-4695B44DC6AE}"/>
              </a:ext>
            </a:extLst>
          </p:cNvPr>
          <p:cNvSpPr>
            <a:spLocks noGrp="1"/>
          </p:cNvSpPr>
          <p:nvPr>
            <p:ph type="title"/>
          </p:nvPr>
        </p:nvSpPr>
        <p:spPr/>
        <p:txBody>
          <a:bodyPr/>
          <a:lstStyle/>
          <a:p>
            <a:r>
              <a:rPr lang="en-IN" dirty="0"/>
              <a:t>Text Blocks</a:t>
            </a:r>
          </a:p>
        </p:txBody>
      </p:sp>
      <p:sp>
        <p:nvSpPr>
          <p:cNvPr id="3" name="Content Placeholder 2">
            <a:extLst>
              <a:ext uri="{FF2B5EF4-FFF2-40B4-BE49-F238E27FC236}">
                <a16:creationId xmlns:a16="http://schemas.microsoft.com/office/drawing/2014/main" id="{4BC60C9C-8D19-712D-274A-F832295B06C4}"/>
              </a:ext>
            </a:extLst>
          </p:cNvPr>
          <p:cNvSpPr>
            <a:spLocks noGrp="1"/>
          </p:cNvSpPr>
          <p:nvPr>
            <p:ph idx="1"/>
          </p:nvPr>
        </p:nvSpPr>
        <p:spPr/>
        <p:txBody>
          <a:bodyPr>
            <a:normAutofit fontScale="92500" lnSpcReduction="20000"/>
          </a:bodyPr>
          <a:lstStyle/>
          <a:p>
            <a:r>
              <a:rPr lang="en-IN" dirty="0"/>
              <a:t>Multiline Strings in Java</a:t>
            </a:r>
          </a:p>
          <a:p>
            <a:pPr lvl="1"/>
            <a:r>
              <a:rPr lang="en-US" dirty="0"/>
              <a:t>Before Java 15, when we wanted to define a multi-line string in Java, it usually looked like this:</a:t>
            </a:r>
          </a:p>
          <a:p>
            <a:pPr marL="914400" lvl="2" indent="0">
              <a:buNone/>
            </a:pPr>
            <a:r>
              <a:rPr lang="en-IN" i="1" dirty="0"/>
              <a:t>String </a:t>
            </a:r>
            <a:r>
              <a:rPr lang="en-IN" i="1" dirty="0" err="1"/>
              <a:t>sql</a:t>
            </a:r>
            <a:r>
              <a:rPr lang="en-IN" i="1" dirty="0"/>
              <a:t> =</a:t>
            </a:r>
          </a:p>
          <a:p>
            <a:pPr marL="914400" lvl="2" indent="0">
              <a:buNone/>
            </a:pPr>
            <a:r>
              <a:rPr lang="en-IN" i="1" dirty="0"/>
              <a:t>    "  SELECT id, </a:t>
            </a:r>
            <a:r>
              <a:rPr lang="en-IN" i="1" dirty="0" err="1"/>
              <a:t>firstName</a:t>
            </a:r>
            <a:r>
              <a:rPr lang="en-IN" i="1" dirty="0"/>
              <a:t>, </a:t>
            </a:r>
            <a:r>
              <a:rPr lang="en-IN" i="1" dirty="0" err="1"/>
              <a:t>lastName</a:t>
            </a:r>
            <a:r>
              <a:rPr lang="en-IN" i="1" dirty="0"/>
              <a:t>\n"</a:t>
            </a:r>
          </a:p>
          <a:p>
            <a:pPr marL="914400" lvl="2" indent="0">
              <a:buNone/>
            </a:pPr>
            <a:r>
              <a:rPr lang="en-IN" i="1" dirty="0"/>
              <a:t>        + "    FROM Employee\n"</a:t>
            </a:r>
          </a:p>
          <a:p>
            <a:pPr marL="914400" lvl="2" indent="0">
              <a:buNone/>
            </a:pPr>
            <a:r>
              <a:rPr lang="en-IN" i="1" dirty="0"/>
              <a:t>        + "   WHERE </a:t>
            </a:r>
            <a:r>
              <a:rPr lang="en-IN" i="1" dirty="0" err="1"/>
              <a:t>departmentId</a:t>
            </a:r>
            <a:r>
              <a:rPr lang="en-IN" i="1" dirty="0"/>
              <a:t> = \"IT\"\n"</a:t>
            </a:r>
          </a:p>
          <a:p>
            <a:pPr marL="914400" lvl="2" indent="0">
              <a:buNone/>
            </a:pPr>
            <a:r>
              <a:rPr lang="en-IN" i="1" dirty="0"/>
              <a:t>        + "ORDER BY </a:t>
            </a:r>
            <a:r>
              <a:rPr lang="en-IN" i="1" dirty="0" err="1"/>
              <a:t>lastName</a:t>
            </a:r>
            <a:r>
              <a:rPr lang="en-IN" i="1" dirty="0"/>
              <a:t>, </a:t>
            </a:r>
            <a:r>
              <a:rPr lang="en-IN" i="1" dirty="0" err="1"/>
              <a:t>firstName</a:t>
            </a:r>
            <a:r>
              <a:rPr lang="en-IN" i="1" dirty="0"/>
              <a:t>";</a:t>
            </a:r>
          </a:p>
          <a:p>
            <a:pPr marL="914400" lvl="2" indent="0">
              <a:buNone/>
            </a:pPr>
            <a:endParaRPr lang="en-IN" i="1" dirty="0"/>
          </a:p>
          <a:p>
            <a:pPr marL="914400" lvl="2" indent="0">
              <a:buNone/>
            </a:pPr>
            <a:r>
              <a:rPr lang="en-IN" i="1" dirty="0"/>
              <a:t>String html =</a:t>
            </a:r>
          </a:p>
          <a:p>
            <a:pPr marL="914400" lvl="2" indent="0">
              <a:buNone/>
            </a:pPr>
            <a:r>
              <a:rPr lang="en-IN" i="1" dirty="0"/>
              <a:t>    "&lt;html&gt;\n"</a:t>
            </a:r>
          </a:p>
          <a:p>
            <a:pPr marL="914400" lvl="2" indent="0">
              <a:buNone/>
            </a:pPr>
            <a:r>
              <a:rPr lang="en-IN" i="1" dirty="0"/>
              <a:t>        + "  &lt;body&gt;\n"</a:t>
            </a:r>
          </a:p>
          <a:p>
            <a:pPr marL="914400" lvl="2" indent="0">
              <a:buNone/>
            </a:pPr>
            <a:r>
              <a:rPr lang="en-IN" i="1" dirty="0"/>
              <a:t>        + "    &lt;p&gt;Hello World!&lt;/p&gt;\n"</a:t>
            </a:r>
          </a:p>
          <a:p>
            <a:pPr marL="914400" lvl="2" indent="0">
              <a:buNone/>
            </a:pPr>
            <a:r>
              <a:rPr lang="en-IN" i="1" dirty="0"/>
              <a:t>        + "  &lt;/body&gt;\n"</a:t>
            </a:r>
          </a:p>
          <a:p>
            <a:pPr marL="914400" lvl="2" indent="0">
              <a:buNone/>
            </a:pPr>
            <a:r>
              <a:rPr lang="en-IN" i="1" dirty="0"/>
              <a:t>        + "&lt;/html&gt;";</a:t>
            </a:r>
          </a:p>
        </p:txBody>
      </p:sp>
    </p:spTree>
    <p:extLst>
      <p:ext uri="{BB962C8B-B14F-4D97-AF65-F5344CB8AC3E}">
        <p14:creationId xmlns:p14="http://schemas.microsoft.com/office/powerpoint/2010/main" val="401758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F620-1A86-1359-831E-9C883025D4FC}"/>
              </a:ext>
            </a:extLst>
          </p:cNvPr>
          <p:cNvSpPr>
            <a:spLocks noGrp="1"/>
          </p:cNvSpPr>
          <p:nvPr>
            <p:ph type="title"/>
          </p:nvPr>
        </p:nvSpPr>
        <p:spPr/>
        <p:txBody>
          <a:bodyPr/>
          <a:lstStyle/>
          <a:p>
            <a:r>
              <a:rPr lang="en-IN" dirty="0"/>
              <a:t>Text Block  Notation</a:t>
            </a:r>
          </a:p>
        </p:txBody>
      </p:sp>
      <p:sp>
        <p:nvSpPr>
          <p:cNvPr id="3" name="Content Placeholder 2">
            <a:extLst>
              <a:ext uri="{FF2B5EF4-FFF2-40B4-BE49-F238E27FC236}">
                <a16:creationId xmlns:a16="http://schemas.microsoft.com/office/drawing/2014/main" id="{F59CBD9A-0CBB-3B9A-739A-41094471F992}"/>
              </a:ext>
            </a:extLst>
          </p:cNvPr>
          <p:cNvSpPr>
            <a:spLocks noGrp="1"/>
          </p:cNvSpPr>
          <p:nvPr>
            <p:ph idx="1"/>
          </p:nvPr>
        </p:nvSpPr>
        <p:spPr>
          <a:xfrm>
            <a:off x="375211" y="1466810"/>
            <a:ext cx="11523563" cy="5391190"/>
          </a:xfrm>
        </p:spPr>
        <p:txBody>
          <a:bodyPr>
            <a:noAutofit/>
          </a:bodyPr>
          <a:lstStyle/>
          <a:p>
            <a:r>
              <a:rPr lang="en-US" sz="1600" dirty="0"/>
              <a:t>Starting with Java 15, we can notate multiline strings as "text blocks":</a:t>
            </a:r>
          </a:p>
          <a:p>
            <a:pPr marL="457200" lvl="1" indent="0">
              <a:buNone/>
            </a:pPr>
            <a:r>
              <a:rPr lang="en-US" sz="1600" i="1" dirty="0"/>
              <a:t>String </a:t>
            </a:r>
            <a:r>
              <a:rPr lang="en-US" sz="1600" i="1" dirty="0" err="1"/>
              <a:t>sql</a:t>
            </a:r>
            <a:r>
              <a:rPr lang="en-US" sz="1600" i="1" dirty="0"/>
              <a:t> = """</a:t>
            </a:r>
          </a:p>
          <a:p>
            <a:pPr marL="457200" lvl="1" indent="0">
              <a:buNone/>
            </a:pPr>
            <a:r>
              <a:rPr lang="en-US" sz="1600" i="1" dirty="0"/>
              <a:t>      SELECT id, </a:t>
            </a:r>
            <a:r>
              <a:rPr lang="en-US" sz="1600" i="1" dirty="0" err="1"/>
              <a:t>firstName</a:t>
            </a:r>
            <a:r>
              <a:rPr lang="en-US" sz="1600" i="1" dirty="0"/>
              <a:t>, </a:t>
            </a:r>
            <a:r>
              <a:rPr lang="en-US" sz="1600" i="1" dirty="0" err="1"/>
              <a:t>lastName</a:t>
            </a:r>
            <a:endParaRPr lang="en-US" sz="1600" i="1" dirty="0"/>
          </a:p>
          <a:p>
            <a:pPr marL="457200" lvl="1" indent="0">
              <a:buNone/>
            </a:pPr>
            <a:r>
              <a:rPr lang="en-US" sz="1600" i="1" dirty="0"/>
              <a:t>        FROM Employee</a:t>
            </a:r>
          </a:p>
          <a:p>
            <a:pPr marL="457200" lvl="1" indent="0">
              <a:buNone/>
            </a:pPr>
            <a:r>
              <a:rPr lang="en-US" sz="1600" i="1" dirty="0"/>
              <a:t>       WHERE </a:t>
            </a:r>
            <a:r>
              <a:rPr lang="en-US" sz="1600" i="1" dirty="0" err="1"/>
              <a:t>departmentId</a:t>
            </a:r>
            <a:r>
              <a:rPr lang="en-US" sz="1600" i="1" dirty="0"/>
              <a:t> = "IT"</a:t>
            </a:r>
          </a:p>
          <a:p>
            <a:pPr marL="457200" lvl="1" indent="0">
              <a:buNone/>
            </a:pPr>
            <a:r>
              <a:rPr lang="en-US" sz="1600" i="1" dirty="0"/>
              <a:t>    ORDER BY </a:t>
            </a:r>
            <a:r>
              <a:rPr lang="en-US" sz="1600" i="1" dirty="0" err="1"/>
              <a:t>lastName</a:t>
            </a:r>
            <a:r>
              <a:rPr lang="en-US" sz="1600" i="1" dirty="0"/>
              <a:t>, </a:t>
            </a:r>
            <a:r>
              <a:rPr lang="en-US" sz="1600" i="1" dirty="0" err="1"/>
              <a:t>firstName</a:t>
            </a:r>
            <a:r>
              <a:rPr lang="en-US" sz="1600" i="1" dirty="0"/>
              <a:t>""";</a:t>
            </a:r>
          </a:p>
          <a:p>
            <a:pPr marL="457200" lvl="1" indent="0">
              <a:buNone/>
            </a:pPr>
            <a:endParaRPr lang="en-US" sz="1600" i="1" dirty="0"/>
          </a:p>
          <a:p>
            <a:pPr marL="457200" lvl="1" indent="0">
              <a:buNone/>
            </a:pPr>
            <a:r>
              <a:rPr lang="en-US" sz="1600" i="1" dirty="0"/>
              <a:t>String html = """</a:t>
            </a:r>
          </a:p>
          <a:p>
            <a:pPr marL="457200" lvl="1" indent="0">
              <a:buNone/>
            </a:pPr>
            <a:r>
              <a:rPr lang="en-US" sz="1600" i="1" dirty="0"/>
              <a:t>    &lt;html&gt;</a:t>
            </a:r>
          </a:p>
          <a:p>
            <a:pPr marL="457200" lvl="1" indent="0">
              <a:buNone/>
            </a:pPr>
            <a:r>
              <a:rPr lang="en-US" sz="1600" i="1" dirty="0"/>
              <a:t>      &lt;body&gt;</a:t>
            </a:r>
          </a:p>
          <a:p>
            <a:pPr marL="457200" lvl="1" indent="0">
              <a:buNone/>
            </a:pPr>
            <a:r>
              <a:rPr lang="en-US" sz="1600" i="1" dirty="0"/>
              <a:t>        &lt;p&gt;Hello World!&lt;/p&gt;</a:t>
            </a:r>
          </a:p>
          <a:p>
            <a:pPr marL="457200" lvl="1" indent="0">
              <a:buNone/>
            </a:pPr>
            <a:r>
              <a:rPr lang="en-US" sz="1600" i="1" dirty="0"/>
              <a:t>      &lt;/body&gt;</a:t>
            </a:r>
          </a:p>
          <a:p>
            <a:pPr marL="457200" lvl="1" indent="0">
              <a:buNone/>
            </a:pPr>
            <a:r>
              <a:rPr lang="en-US" sz="1600" i="1" dirty="0"/>
              <a:t>    &lt;/html&gt;""";</a:t>
            </a:r>
          </a:p>
          <a:p>
            <a:pPr marL="0" indent="0" algn="l">
              <a:buNone/>
            </a:pPr>
            <a:r>
              <a:rPr lang="en-US" sz="1600" b="0" i="0" dirty="0">
                <a:solidFill>
                  <a:srgbClr val="222222"/>
                </a:solidFill>
                <a:effectLst/>
              </a:rPr>
              <a:t>The text block starts and ends with three quotation marks each. The following rules apply:</a:t>
            </a:r>
          </a:p>
          <a:p>
            <a:pPr lvl="1"/>
            <a:r>
              <a:rPr lang="en-US" sz="1600" b="0" i="0" dirty="0">
                <a:solidFill>
                  <a:srgbClr val="222222"/>
                </a:solidFill>
                <a:effectLst/>
              </a:rPr>
              <a:t>The </a:t>
            </a:r>
            <a:r>
              <a:rPr lang="en-US" sz="1600" b="0" i="1" dirty="0">
                <a:solidFill>
                  <a:srgbClr val="222222"/>
                </a:solidFill>
                <a:effectLst/>
              </a:rPr>
              <a:t>starting</a:t>
            </a:r>
            <a:r>
              <a:rPr lang="en-US" sz="1600" b="0" i="0" dirty="0">
                <a:solidFill>
                  <a:srgbClr val="222222"/>
                </a:solidFill>
                <a:effectLst/>
              </a:rPr>
              <a:t> quotes must be followed by a line break (which does not become part of the string).</a:t>
            </a:r>
          </a:p>
          <a:p>
            <a:pPr lvl="1"/>
            <a:r>
              <a:rPr lang="en-US" sz="1600" b="0" i="0" dirty="0">
                <a:solidFill>
                  <a:srgbClr val="222222"/>
                </a:solidFill>
                <a:effectLst/>
              </a:rPr>
              <a:t>If there is a line break before the ending quotes, this line break will be part of the string.</a:t>
            </a:r>
          </a:p>
          <a:p>
            <a:pPr lvl="1"/>
            <a:r>
              <a:rPr lang="en-US" sz="1600" b="0" i="0" dirty="0">
                <a:solidFill>
                  <a:srgbClr val="222222"/>
                </a:solidFill>
                <a:effectLst/>
              </a:rPr>
              <a:t>You do not need to escape single or double quotes within the text block, but you may (though SCA tools such as </a:t>
            </a:r>
            <a:r>
              <a:rPr lang="en-US" sz="1600" b="0" i="0" dirty="0" err="1">
                <a:solidFill>
                  <a:srgbClr val="222222"/>
                </a:solidFill>
                <a:effectLst/>
              </a:rPr>
              <a:t>SonarLint</a:t>
            </a:r>
            <a:r>
              <a:rPr lang="en-US" sz="1600" b="0" i="0" dirty="0">
                <a:solidFill>
                  <a:srgbClr val="222222"/>
                </a:solidFill>
                <a:effectLst/>
              </a:rPr>
              <a:t> recommend not doing so).</a:t>
            </a:r>
          </a:p>
          <a:p>
            <a:pPr lvl="1"/>
            <a:r>
              <a:rPr lang="en-US" sz="1600" b="0" i="0" dirty="0">
                <a:solidFill>
                  <a:srgbClr val="222222"/>
                </a:solidFill>
                <a:effectLst/>
              </a:rPr>
              <a:t>If you want to write more than two quotation marks, you have to escape every third of them.</a:t>
            </a:r>
          </a:p>
          <a:p>
            <a:pPr marL="914400" lvl="2" indent="0">
              <a:buNone/>
            </a:pPr>
            <a:endParaRPr lang="en-IN" sz="1000" i="1" dirty="0"/>
          </a:p>
        </p:txBody>
      </p:sp>
    </p:spTree>
    <p:extLst>
      <p:ext uri="{BB962C8B-B14F-4D97-AF65-F5344CB8AC3E}">
        <p14:creationId xmlns:p14="http://schemas.microsoft.com/office/powerpoint/2010/main" val="2434092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C1EB-953F-B7FE-8DC2-90444451A536}"/>
              </a:ext>
            </a:extLst>
          </p:cNvPr>
          <p:cNvSpPr>
            <a:spLocks noGrp="1"/>
          </p:cNvSpPr>
          <p:nvPr>
            <p:ph type="title"/>
          </p:nvPr>
        </p:nvSpPr>
        <p:spPr>
          <a:xfrm>
            <a:off x="282388" y="0"/>
            <a:ext cx="10515600" cy="1325563"/>
          </a:xfrm>
        </p:spPr>
        <p:txBody>
          <a:bodyPr/>
          <a:lstStyle/>
          <a:p>
            <a:r>
              <a:rPr lang="en-IN" dirty="0"/>
              <a:t>Text Blocks</a:t>
            </a:r>
          </a:p>
        </p:txBody>
      </p:sp>
      <p:sp>
        <p:nvSpPr>
          <p:cNvPr id="3" name="Content Placeholder 2">
            <a:extLst>
              <a:ext uri="{FF2B5EF4-FFF2-40B4-BE49-F238E27FC236}">
                <a16:creationId xmlns:a16="http://schemas.microsoft.com/office/drawing/2014/main" id="{93C068DF-0485-D511-9DC0-34D398B4698E}"/>
              </a:ext>
            </a:extLst>
          </p:cNvPr>
          <p:cNvSpPr>
            <a:spLocks noGrp="1"/>
          </p:cNvSpPr>
          <p:nvPr>
            <p:ph idx="1"/>
          </p:nvPr>
        </p:nvSpPr>
        <p:spPr>
          <a:xfrm>
            <a:off x="345141" y="1046574"/>
            <a:ext cx="10994985" cy="4764852"/>
          </a:xfrm>
        </p:spPr>
        <p:txBody>
          <a:bodyPr>
            <a:noAutofit/>
          </a:bodyPr>
          <a:lstStyle/>
          <a:p>
            <a:pPr marL="0" indent="0">
              <a:buNone/>
            </a:pPr>
            <a:r>
              <a:rPr lang="en-US" sz="1200" dirty="0"/>
              <a:t>One of the first questions developers ask themselves is:</a:t>
            </a:r>
          </a:p>
          <a:p>
            <a:pPr marL="0" indent="0">
              <a:buNone/>
            </a:pPr>
            <a:r>
              <a:rPr lang="en-US" sz="1200" dirty="0"/>
              <a:t>	How Far Must the Text Block Be Indented?</a:t>
            </a:r>
          </a:p>
          <a:p>
            <a:pPr marL="0" indent="0">
              <a:buNone/>
            </a:pPr>
            <a:r>
              <a:rPr lang="en-US" sz="1200" dirty="0"/>
              <a:t>The answer is: it doesn't matter.</a:t>
            </a:r>
          </a:p>
          <a:p>
            <a:pPr marL="0" indent="0">
              <a:buNone/>
            </a:pPr>
            <a:r>
              <a:rPr lang="en-US" sz="1200" dirty="0"/>
              <a:t>The text block starts at the character furthest to the left (in the first example above, at the "O" of "ORDER BY"; and in the second example, at the angle brackets in the first and last line).</a:t>
            </a:r>
          </a:p>
          <a:p>
            <a:pPr marL="0" indent="0">
              <a:buNone/>
            </a:pPr>
            <a:endParaRPr lang="en-US" sz="1200" dirty="0"/>
          </a:p>
          <a:p>
            <a:pPr marL="0" indent="0">
              <a:buNone/>
            </a:pPr>
            <a:r>
              <a:rPr lang="en-US" sz="1200" dirty="0"/>
              <a:t>The following three notations all lead to the same result:</a:t>
            </a:r>
          </a:p>
          <a:p>
            <a:pPr marL="457200" lvl="1" indent="0">
              <a:buNone/>
            </a:pPr>
            <a:r>
              <a:rPr lang="en-US" sz="1200" dirty="0"/>
              <a:t> String sql1 = """</a:t>
            </a:r>
          </a:p>
          <a:p>
            <a:pPr marL="457200" lvl="1" indent="0">
              <a:buNone/>
            </a:pPr>
            <a:r>
              <a:rPr lang="en-US" sz="1200" dirty="0"/>
              <a:t>          SELECT id, </a:t>
            </a:r>
            <a:r>
              <a:rPr lang="en-US" sz="1200" dirty="0" err="1"/>
              <a:t>firstName</a:t>
            </a:r>
            <a:r>
              <a:rPr lang="en-US" sz="1200" dirty="0"/>
              <a:t>, </a:t>
            </a:r>
            <a:r>
              <a:rPr lang="en-US" sz="1200" dirty="0" err="1"/>
              <a:t>lastName</a:t>
            </a:r>
            <a:endParaRPr lang="en-US" sz="1200" dirty="0"/>
          </a:p>
          <a:p>
            <a:pPr marL="457200" lvl="1" indent="0">
              <a:buNone/>
            </a:pPr>
            <a:r>
              <a:rPr lang="en-US" sz="1200" dirty="0"/>
              <a:t>            FROM Employee</a:t>
            </a:r>
          </a:p>
          <a:p>
            <a:pPr marL="457200" lvl="1" indent="0">
              <a:buNone/>
            </a:pPr>
            <a:r>
              <a:rPr lang="en-US" sz="1200" dirty="0"/>
              <a:t>           WHERE </a:t>
            </a:r>
            <a:r>
              <a:rPr lang="en-US" sz="1200" dirty="0" err="1"/>
              <a:t>departmentId</a:t>
            </a:r>
            <a:r>
              <a:rPr lang="en-US" sz="1200" dirty="0"/>
              <a:t> = "IT"</a:t>
            </a:r>
          </a:p>
          <a:p>
            <a:pPr marL="457200" lvl="1" indent="0">
              <a:buNone/>
            </a:pPr>
            <a:r>
              <a:rPr lang="en-US" sz="1200" dirty="0"/>
              <a:t>        ORDER BY </a:t>
            </a:r>
            <a:r>
              <a:rPr lang="en-US" sz="1200" dirty="0" err="1"/>
              <a:t>lastName</a:t>
            </a:r>
            <a:r>
              <a:rPr lang="en-US" sz="1200" dirty="0"/>
              <a:t>, </a:t>
            </a:r>
            <a:r>
              <a:rPr lang="en-US" sz="1200" dirty="0" err="1"/>
              <a:t>firstName</a:t>
            </a:r>
            <a:r>
              <a:rPr lang="en-US" sz="1200" dirty="0"/>
              <a:t>""";</a:t>
            </a:r>
          </a:p>
          <a:p>
            <a:pPr marL="457200" lvl="1" indent="0">
              <a:buNone/>
            </a:pPr>
            <a:endParaRPr lang="en-US" sz="1200" dirty="0"/>
          </a:p>
          <a:p>
            <a:pPr marL="457200" lvl="1" indent="0">
              <a:buNone/>
            </a:pPr>
            <a:r>
              <a:rPr lang="en-US" sz="1200" dirty="0"/>
              <a:t>    String sql2 = """</a:t>
            </a:r>
          </a:p>
          <a:p>
            <a:pPr marL="457200" lvl="1" indent="0">
              <a:buNone/>
            </a:pPr>
            <a:r>
              <a:rPr lang="en-US" sz="1200" dirty="0"/>
              <a:t>                   SELECT id, </a:t>
            </a:r>
            <a:r>
              <a:rPr lang="en-US" sz="1200" dirty="0" err="1"/>
              <a:t>firstName</a:t>
            </a:r>
            <a:r>
              <a:rPr lang="en-US" sz="1200" dirty="0"/>
              <a:t>, </a:t>
            </a:r>
            <a:r>
              <a:rPr lang="en-US" sz="1200" dirty="0" err="1"/>
              <a:t>lastName</a:t>
            </a:r>
            <a:endParaRPr lang="en-US" sz="1200" dirty="0"/>
          </a:p>
          <a:p>
            <a:pPr marL="457200" lvl="1" indent="0">
              <a:buNone/>
            </a:pPr>
            <a:r>
              <a:rPr lang="en-US" sz="1200" dirty="0"/>
              <a:t>                     FROM Employee</a:t>
            </a:r>
          </a:p>
          <a:p>
            <a:pPr marL="457200" lvl="1" indent="0">
              <a:buNone/>
            </a:pPr>
            <a:r>
              <a:rPr lang="en-US" sz="1200" dirty="0"/>
              <a:t>                    WHERE </a:t>
            </a:r>
            <a:r>
              <a:rPr lang="en-US" sz="1200" dirty="0" err="1"/>
              <a:t>departmentId</a:t>
            </a:r>
            <a:r>
              <a:rPr lang="en-US" sz="1200" dirty="0"/>
              <a:t> = "IT"</a:t>
            </a:r>
          </a:p>
          <a:p>
            <a:pPr marL="457200" lvl="1" indent="0">
              <a:buNone/>
            </a:pPr>
            <a:r>
              <a:rPr lang="en-US" sz="1200" dirty="0"/>
              <a:t>                 ORDER BY </a:t>
            </a:r>
            <a:r>
              <a:rPr lang="en-US" sz="1200" dirty="0" err="1"/>
              <a:t>lastName</a:t>
            </a:r>
            <a:r>
              <a:rPr lang="en-US" sz="1200" dirty="0"/>
              <a:t>, </a:t>
            </a:r>
            <a:r>
              <a:rPr lang="en-US" sz="1200" dirty="0" err="1"/>
              <a:t>firstName</a:t>
            </a:r>
            <a:r>
              <a:rPr lang="en-US" sz="1200" dirty="0"/>
              <a:t>""";</a:t>
            </a:r>
          </a:p>
          <a:p>
            <a:pPr marL="457200" lvl="1" indent="0">
              <a:buNone/>
            </a:pPr>
            <a:endParaRPr lang="en-US" sz="1200" dirty="0"/>
          </a:p>
          <a:p>
            <a:pPr marL="457200" lvl="1" indent="0">
              <a:buNone/>
            </a:pPr>
            <a:r>
              <a:rPr lang="en-US" sz="1200" dirty="0"/>
              <a:t>    String sql3 = """</a:t>
            </a:r>
          </a:p>
          <a:p>
            <a:pPr marL="457200" lvl="1" indent="0">
              <a:buNone/>
            </a:pPr>
            <a:r>
              <a:rPr lang="en-US" sz="1200" dirty="0"/>
              <a:t>  SELECT id, </a:t>
            </a:r>
            <a:r>
              <a:rPr lang="en-US" sz="1200" dirty="0" err="1"/>
              <a:t>firstName</a:t>
            </a:r>
            <a:r>
              <a:rPr lang="en-US" sz="1200" dirty="0"/>
              <a:t>, </a:t>
            </a:r>
            <a:r>
              <a:rPr lang="en-US" sz="1200" dirty="0" err="1"/>
              <a:t>lastName</a:t>
            </a:r>
            <a:endParaRPr lang="en-US" sz="1200" dirty="0"/>
          </a:p>
          <a:p>
            <a:pPr marL="457200" lvl="1" indent="0">
              <a:buNone/>
            </a:pPr>
            <a:r>
              <a:rPr lang="en-US" sz="1200" dirty="0"/>
              <a:t>    FROM Employee</a:t>
            </a:r>
          </a:p>
          <a:p>
            <a:pPr marL="457200" lvl="1" indent="0">
              <a:buNone/>
            </a:pPr>
            <a:r>
              <a:rPr lang="en-US" sz="1200" dirty="0"/>
              <a:t>   WHERE </a:t>
            </a:r>
            <a:r>
              <a:rPr lang="en-US" sz="1200" dirty="0" err="1"/>
              <a:t>departmentId</a:t>
            </a:r>
            <a:r>
              <a:rPr lang="en-US" sz="1200" dirty="0"/>
              <a:t> = "IT"</a:t>
            </a:r>
          </a:p>
          <a:p>
            <a:pPr marL="457200" lvl="1" indent="0">
              <a:buNone/>
            </a:pPr>
            <a:r>
              <a:rPr lang="en-US" sz="1200" dirty="0"/>
              <a:t>ORDER BY </a:t>
            </a:r>
            <a:r>
              <a:rPr lang="en-US" sz="1200" dirty="0" err="1"/>
              <a:t>lastName</a:t>
            </a:r>
            <a:r>
              <a:rPr lang="en-US" sz="1200" dirty="0"/>
              <a:t>, </a:t>
            </a:r>
            <a:r>
              <a:rPr lang="en-US" sz="1200" dirty="0" err="1"/>
              <a:t>firstName</a:t>
            </a:r>
            <a:r>
              <a:rPr lang="en-US" sz="1200" dirty="0"/>
              <a:t>""";</a:t>
            </a:r>
            <a:endParaRPr lang="en-IN" sz="1200" dirty="0"/>
          </a:p>
        </p:txBody>
      </p:sp>
    </p:spTree>
    <p:extLst>
      <p:ext uri="{BB962C8B-B14F-4D97-AF65-F5344CB8AC3E}">
        <p14:creationId xmlns:p14="http://schemas.microsoft.com/office/powerpoint/2010/main" val="1128020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BEEA-B4E5-C367-97EE-522BC8BAA08E}"/>
              </a:ext>
            </a:extLst>
          </p:cNvPr>
          <p:cNvSpPr>
            <a:spLocks noGrp="1"/>
          </p:cNvSpPr>
          <p:nvPr>
            <p:ph type="title"/>
          </p:nvPr>
        </p:nvSpPr>
        <p:spPr/>
        <p:txBody>
          <a:bodyPr/>
          <a:lstStyle/>
          <a:p>
            <a:r>
              <a:rPr lang="en-IN" dirty="0"/>
              <a:t>Text Blocks</a:t>
            </a:r>
          </a:p>
        </p:txBody>
      </p:sp>
      <p:sp>
        <p:nvSpPr>
          <p:cNvPr id="3" name="Content Placeholder 2">
            <a:extLst>
              <a:ext uri="{FF2B5EF4-FFF2-40B4-BE49-F238E27FC236}">
                <a16:creationId xmlns:a16="http://schemas.microsoft.com/office/drawing/2014/main" id="{E565173A-FE84-820F-08AD-18DDD102856A}"/>
              </a:ext>
            </a:extLst>
          </p:cNvPr>
          <p:cNvSpPr>
            <a:spLocks noGrp="1"/>
          </p:cNvSpPr>
          <p:nvPr>
            <p:ph idx="1"/>
          </p:nvPr>
        </p:nvSpPr>
        <p:spPr/>
        <p:txBody>
          <a:bodyPr/>
          <a:lstStyle/>
          <a:p>
            <a:pPr marL="0" indent="0">
              <a:buNone/>
            </a:pPr>
            <a:r>
              <a:rPr lang="en-US" dirty="0"/>
              <a:t>Escape Sequences in Text Blocks</a:t>
            </a:r>
          </a:p>
          <a:p>
            <a:pPr lvl="1"/>
            <a:r>
              <a:rPr lang="en-US" dirty="0"/>
              <a:t>Text blocks have the advantage that the escape sequences most commonly used in strings, namely \" for quotes and \n for a line break, are no longer needed.</a:t>
            </a:r>
          </a:p>
          <a:p>
            <a:endParaRPr lang="en-US" dirty="0"/>
          </a:p>
          <a:p>
            <a:pPr marL="0" indent="0">
              <a:buNone/>
            </a:pPr>
            <a:r>
              <a:rPr lang="en-US" dirty="0"/>
              <a:t>Instead, there are two new escape sequences:</a:t>
            </a:r>
          </a:p>
          <a:p>
            <a:pPr lvl="1"/>
            <a:r>
              <a:rPr lang="en-US" dirty="0"/>
              <a:t>Escape Sequence: Backslash at the End of the Line</a:t>
            </a:r>
          </a:p>
          <a:p>
            <a:pPr lvl="1"/>
            <a:r>
              <a:rPr lang="en-IN" dirty="0"/>
              <a:t>Escape Sequence: \s</a:t>
            </a:r>
          </a:p>
          <a:p>
            <a:pPr lvl="1"/>
            <a:endParaRPr lang="en-IN" dirty="0"/>
          </a:p>
          <a:p>
            <a:pPr marL="457200" lvl="1" indent="0">
              <a:buNone/>
            </a:pPr>
            <a:r>
              <a:rPr lang="en-IN" dirty="0"/>
              <a:t>See example code for details </a:t>
            </a:r>
          </a:p>
        </p:txBody>
      </p:sp>
    </p:spTree>
    <p:extLst>
      <p:ext uri="{BB962C8B-B14F-4D97-AF65-F5344CB8AC3E}">
        <p14:creationId xmlns:p14="http://schemas.microsoft.com/office/powerpoint/2010/main" val="90130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EEF3-AB52-1285-10C2-20C37286024F}"/>
              </a:ext>
            </a:extLst>
          </p:cNvPr>
          <p:cNvSpPr>
            <a:spLocks noGrp="1"/>
          </p:cNvSpPr>
          <p:nvPr>
            <p:ph type="title"/>
          </p:nvPr>
        </p:nvSpPr>
        <p:spPr/>
        <p:txBody>
          <a:bodyPr/>
          <a:lstStyle/>
          <a:p>
            <a:r>
              <a:rPr lang="en-IN" dirty="0"/>
              <a:t>Nest Based Access Control</a:t>
            </a:r>
          </a:p>
        </p:txBody>
      </p:sp>
      <p:sp>
        <p:nvSpPr>
          <p:cNvPr id="3" name="Content Placeholder 2">
            <a:extLst>
              <a:ext uri="{FF2B5EF4-FFF2-40B4-BE49-F238E27FC236}">
                <a16:creationId xmlns:a16="http://schemas.microsoft.com/office/drawing/2014/main" id="{D13FBA61-5D04-7D42-BF6A-9D4CEC1B906B}"/>
              </a:ext>
            </a:extLst>
          </p:cNvPr>
          <p:cNvSpPr>
            <a:spLocks noGrp="1"/>
          </p:cNvSpPr>
          <p:nvPr>
            <p:ph idx="1"/>
          </p:nvPr>
        </p:nvSpPr>
        <p:spPr/>
        <p:txBody>
          <a:bodyPr/>
          <a:lstStyle/>
          <a:p>
            <a:r>
              <a:rPr lang="en-US" dirty="0"/>
              <a:t>Previous Java versions allowed access of private members to nested classes(nestmates), but we cannot use them with the Reflection API. Java 11 no longer uses bridge methods and provides the </a:t>
            </a:r>
            <a:r>
              <a:rPr lang="en-US" dirty="0" err="1"/>
              <a:t>getNestHost</a:t>
            </a:r>
            <a:r>
              <a:rPr lang="en-US" dirty="0"/>
              <a:t>(), </a:t>
            </a:r>
            <a:r>
              <a:rPr lang="en-US" dirty="0" err="1"/>
              <a:t>getNestMembers</a:t>
            </a:r>
            <a:r>
              <a:rPr lang="en-US" dirty="0"/>
              <a:t>(), and </a:t>
            </a:r>
            <a:r>
              <a:rPr lang="en-US" dirty="0" err="1"/>
              <a:t>isNestmatOf</a:t>
            </a:r>
            <a:r>
              <a:rPr lang="en-US" dirty="0"/>
              <a:t>() methods for the Reflection API.</a:t>
            </a:r>
            <a:endParaRPr lang="en-IN" dirty="0"/>
          </a:p>
        </p:txBody>
      </p:sp>
    </p:spTree>
    <p:extLst>
      <p:ext uri="{BB962C8B-B14F-4D97-AF65-F5344CB8AC3E}">
        <p14:creationId xmlns:p14="http://schemas.microsoft.com/office/powerpoint/2010/main" val="14875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1F50-29ED-3DCF-C8E8-52122553C14E}"/>
              </a:ext>
            </a:extLst>
          </p:cNvPr>
          <p:cNvSpPr>
            <a:spLocks noGrp="1"/>
          </p:cNvSpPr>
          <p:nvPr>
            <p:ph type="title"/>
          </p:nvPr>
        </p:nvSpPr>
        <p:spPr/>
        <p:txBody>
          <a:bodyPr/>
          <a:lstStyle/>
          <a:p>
            <a:r>
              <a:rPr lang="en-IN" dirty="0"/>
              <a:t>New File Methods</a:t>
            </a:r>
          </a:p>
        </p:txBody>
      </p:sp>
      <p:sp>
        <p:nvSpPr>
          <p:cNvPr id="3" name="Content Placeholder 2">
            <a:extLst>
              <a:ext uri="{FF2B5EF4-FFF2-40B4-BE49-F238E27FC236}">
                <a16:creationId xmlns:a16="http://schemas.microsoft.com/office/drawing/2014/main" id="{0A4B7A1D-FF8D-20C9-BE80-B25C1D302ED8}"/>
              </a:ext>
            </a:extLst>
          </p:cNvPr>
          <p:cNvSpPr>
            <a:spLocks noGrp="1"/>
          </p:cNvSpPr>
          <p:nvPr>
            <p:ph idx="1"/>
          </p:nvPr>
        </p:nvSpPr>
        <p:spPr/>
        <p:txBody>
          <a:bodyPr/>
          <a:lstStyle/>
          <a:p>
            <a:r>
              <a:rPr lang="en-US" dirty="0"/>
              <a:t>Java 11 makes it a lot easier to read and write strings. </a:t>
            </a:r>
          </a:p>
          <a:p>
            <a:r>
              <a:rPr lang="en-US" dirty="0"/>
              <a:t>The </a:t>
            </a:r>
            <a:r>
              <a:rPr lang="en-US" dirty="0" err="1"/>
              <a:t>readString</a:t>
            </a:r>
            <a:r>
              <a:rPr lang="en-US" dirty="0"/>
              <a:t>() and </a:t>
            </a:r>
            <a:r>
              <a:rPr lang="en-US" dirty="0" err="1"/>
              <a:t>writeString</a:t>
            </a:r>
            <a:r>
              <a:rPr lang="en-US" dirty="0"/>
              <a:t>() static methods are added to the Files class for this purpose.</a:t>
            </a:r>
            <a:endParaRPr lang="en-IN" dirty="0"/>
          </a:p>
        </p:txBody>
      </p:sp>
    </p:spTree>
    <p:extLst>
      <p:ext uri="{BB962C8B-B14F-4D97-AF65-F5344CB8AC3E}">
        <p14:creationId xmlns:p14="http://schemas.microsoft.com/office/powerpoint/2010/main" val="243843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1F87-62E3-3231-25B4-FE43B00336DE}"/>
              </a:ext>
            </a:extLst>
          </p:cNvPr>
          <p:cNvSpPr>
            <a:spLocks noGrp="1"/>
          </p:cNvSpPr>
          <p:nvPr>
            <p:ph type="title"/>
          </p:nvPr>
        </p:nvSpPr>
        <p:spPr/>
        <p:txBody>
          <a:bodyPr/>
          <a:lstStyle/>
          <a:p>
            <a:r>
              <a:rPr lang="en-IN" dirty="0"/>
              <a:t>Collection to an Array</a:t>
            </a:r>
          </a:p>
        </p:txBody>
      </p:sp>
      <p:sp>
        <p:nvSpPr>
          <p:cNvPr id="3" name="Content Placeholder 2">
            <a:extLst>
              <a:ext uri="{FF2B5EF4-FFF2-40B4-BE49-F238E27FC236}">
                <a16:creationId xmlns:a16="http://schemas.microsoft.com/office/drawing/2014/main" id="{7C02802D-F72F-0087-65DF-1B6969DE1D27}"/>
              </a:ext>
            </a:extLst>
          </p:cNvPr>
          <p:cNvSpPr>
            <a:spLocks noGrp="1"/>
          </p:cNvSpPr>
          <p:nvPr>
            <p:ph idx="1"/>
          </p:nvPr>
        </p:nvSpPr>
        <p:spPr/>
        <p:txBody>
          <a:bodyPr/>
          <a:lstStyle/>
          <a:p>
            <a:r>
              <a:rPr lang="en-US" dirty="0"/>
              <a:t>The new default </a:t>
            </a:r>
            <a:r>
              <a:rPr lang="en-US" dirty="0" err="1"/>
              <a:t>toArray</a:t>
            </a:r>
            <a:r>
              <a:rPr lang="en-US" dirty="0"/>
              <a:t>() method is used to easily convert a collection to an array of the correct type.</a:t>
            </a:r>
            <a:endParaRPr lang="en-IN" dirty="0"/>
          </a:p>
        </p:txBody>
      </p:sp>
    </p:spTree>
    <p:extLst>
      <p:ext uri="{BB962C8B-B14F-4D97-AF65-F5344CB8AC3E}">
        <p14:creationId xmlns:p14="http://schemas.microsoft.com/office/powerpoint/2010/main" val="38215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DCF-906F-F491-CA4E-250212CEC3EA}"/>
              </a:ext>
            </a:extLst>
          </p:cNvPr>
          <p:cNvSpPr>
            <a:spLocks noGrp="1"/>
          </p:cNvSpPr>
          <p:nvPr>
            <p:ph type="title"/>
          </p:nvPr>
        </p:nvSpPr>
        <p:spPr/>
        <p:txBody>
          <a:bodyPr/>
          <a:lstStyle/>
          <a:p>
            <a:r>
              <a:rPr lang="en-IN" dirty="0"/>
              <a:t>The not() Method</a:t>
            </a:r>
          </a:p>
        </p:txBody>
      </p:sp>
      <p:sp>
        <p:nvSpPr>
          <p:cNvPr id="3" name="Content Placeholder 2">
            <a:extLst>
              <a:ext uri="{FF2B5EF4-FFF2-40B4-BE49-F238E27FC236}">
                <a16:creationId xmlns:a16="http://schemas.microsoft.com/office/drawing/2014/main" id="{528AE1E1-2BD0-2AE7-D387-94480C631E8C}"/>
              </a:ext>
            </a:extLst>
          </p:cNvPr>
          <p:cNvSpPr>
            <a:spLocks noGrp="1"/>
          </p:cNvSpPr>
          <p:nvPr>
            <p:ph idx="1"/>
          </p:nvPr>
        </p:nvSpPr>
        <p:spPr/>
        <p:txBody>
          <a:bodyPr/>
          <a:lstStyle/>
          <a:p>
            <a:r>
              <a:rPr lang="en-US" dirty="0"/>
              <a:t>A static not() method has been added to the Predicate interface in Java 11. </a:t>
            </a:r>
          </a:p>
          <a:p>
            <a:r>
              <a:rPr lang="en-US" dirty="0"/>
              <a:t>As the name suggests, this method is used to negate a Predicate. The not() method can also be used with method references.</a:t>
            </a:r>
            <a:endParaRPr lang="en-IN" dirty="0"/>
          </a:p>
        </p:txBody>
      </p:sp>
    </p:spTree>
    <p:extLst>
      <p:ext uri="{BB962C8B-B14F-4D97-AF65-F5344CB8AC3E}">
        <p14:creationId xmlns:p14="http://schemas.microsoft.com/office/powerpoint/2010/main" val="115818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B914-FEF6-D144-7B48-CC9918E38A75}"/>
              </a:ext>
            </a:extLst>
          </p:cNvPr>
          <p:cNvSpPr>
            <a:spLocks noGrp="1"/>
          </p:cNvSpPr>
          <p:nvPr>
            <p:ph type="title"/>
          </p:nvPr>
        </p:nvSpPr>
        <p:spPr/>
        <p:txBody>
          <a:bodyPr/>
          <a:lstStyle/>
          <a:p>
            <a:r>
              <a:rPr lang="en-IN" dirty="0"/>
              <a:t>HTTP Client</a:t>
            </a:r>
          </a:p>
        </p:txBody>
      </p:sp>
      <p:sp>
        <p:nvSpPr>
          <p:cNvPr id="3" name="Content Placeholder 2">
            <a:extLst>
              <a:ext uri="{FF2B5EF4-FFF2-40B4-BE49-F238E27FC236}">
                <a16:creationId xmlns:a16="http://schemas.microsoft.com/office/drawing/2014/main" id="{89A374AA-5DFF-242B-826B-1681B118360D}"/>
              </a:ext>
            </a:extLst>
          </p:cNvPr>
          <p:cNvSpPr>
            <a:spLocks noGrp="1"/>
          </p:cNvSpPr>
          <p:nvPr>
            <p:ph idx="1"/>
          </p:nvPr>
        </p:nvSpPr>
        <p:spPr/>
        <p:txBody>
          <a:bodyPr/>
          <a:lstStyle/>
          <a:p>
            <a:r>
              <a:rPr lang="en-US" dirty="0"/>
              <a:t>The HTTP Client API was first introduced in Java 9 and was updated in Java 10. </a:t>
            </a:r>
          </a:p>
          <a:p>
            <a:r>
              <a:rPr lang="en-US" dirty="0"/>
              <a:t>It is offered as a standard feature in Java 11 version. </a:t>
            </a:r>
          </a:p>
          <a:p>
            <a:r>
              <a:rPr lang="en-US" dirty="0"/>
              <a:t>The new API has better performance and is compatible with both HTTP/1.1 and HTTP/2. </a:t>
            </a:r>
          </a:p>
          <a:p>
            <a:r>
              <a:rPr lang="en-US" dirty="0"/>
              <a:t>The API also provides support for </a:t>
            </a:r>
            <a:r>
              <a:rPr lang="en-US" dirty="0" err="1"/>
              <a:t>WebSockets</a:t>
            </a:r>
            <a:r>
              <a:rPr lang="en-US" dirty="0"/>
              <a:t>.</a:t>
            </a:r>
            <a:endParaRPr lang="en-IN" dirty="0"/>
          </a:p>
        </p:txBody>
      </p:sp>
    </p:spTree>
    <p:extLst>
      <p:ext uri="{BB962C8B-B14F-4D97-AF65-F5344CB8AC3E}">
        <p14:creationId xmlns:p14="http://schemas.microsoft.com/office/powerpoint/2010/main" val="352547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4252</Words>
  <Application>Microsoft Office PowerPoint</Application>
  <PresentationFormat>Widescreen</PresentationFormat>
  <Paragraphs>431</Paragraphs>
  <Slides>43</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vt:lpstr>
      <vt:lpstr>Hack</vt:lpstr>
      <vt:lpstr>Open Sans</vt:lpstr>
      <vt:lpstr>system-ui</vt:lpstr>
      <vt:lpstr>Office Theme</vt:lpstr>
      <vt:lpstr>Java 11 &amp; 17 Features</vt:lpstr>
      <vt:lpstr>Java 11 Features</vt:lpstr>
      <vt:lpstr>Running Java Files </vt:lpstr>
      <vt:lpstr>New String Methods </vt:lpstr>
      <vt:lpstr>Nest Based Access Control</vt:lpstr>
      <vt:lpstr>New File Methods</vt:lpstr>
      <vt:lpstr>Collection to an Array</vt:lpstr>
      <vt:lpstr>The not() Method</vt:lpstr>
      <vt:lpstr>HTTP Client</vt:lpstr>
      <vt:lpstr>Local-Variable Syntax for Lambda</vt:lpstr>
      <vt:lpstr>Dynamic Class-File Constants</vt:lpstr>
      <vt:lpstr>Improved Aarch64 Intrinsics</vt:lpstr>
      <vt:lpstr>Epsilon Garbage Collector</vt:lpstr>
      <vt:lpstr>Java Flight Recorder</vt:lpstr>
      <vt:lpstr>Java 17 Features</vt:lpstr>
      <vt:lpstr>Sealed Classes</vt:lpstr>
      <vt:lpstr>Sealed Classes</vt:lpstr>
      <vt:lpstr>Sealed Classes</vt:lpstr>
      <vt:lpstr>Sealing the Class Hierarchy – Step by Step</vt:lpstr>
      <vt:lpstr>Sealing the Class Hierarchy – Step by Step</vt:lpstr>
      <vt:lpstr>Sealing the Class Hierarchy with "sealed" and "permits"</vt:lpstr>
      <vt:lpstr>Sealed Class</vt:lpstr>
      <vt:lpstr>Sealed Class</vt:lpstr>
      <vt:lpstr>Opening the Sealed Class Hierarchy with "non-sealed"</vt:lpstr>
      <vt:lpstr>Opening the Sealed Class Hierarchy with "non-sealed"</vt:lpstr>
      <vt:lpstr>Particularities</vt:lpstr>
      <vt:lpstr>Pattern Matching in Switch </vt:lpstr>
      <vt:lpstr>Pattern Matching in Switch </vt:lpstr>
      <vt:lpstr>Pattern Matching in Switch </vt:lpstr>
      <vt:lpstr>Record</vt:lpstr>
      <vt:lpstr>Record</vt:lpstr>
      <vt:lpstr>Record Initialization</vt:lpstr>
      <vt:lpstr>Record Initialization</vt:lpstr>
      <vt:lpstr>Record Classes</vt:lpstr>
      <vt:lpstr>Record -Implementing Interfaces</vt:lpstr>
      <vt:lpstr>Record</vt:lpstr>
      <vt:lpstr>Record</vt:lpstr>
      <vt:lpstr>Record</vt:lpstr>
      <vt:lpstr>Record – Local Records</vt:lpstr>
      <vt:lpstr>Text Blocks</vt:lpstr>
      <vt:lpstr>Text Block  Notation</vt:lpstr>
      <vt:lpstr>Text Blocks</vt:lpstr>
      <vt:lpstr>Text Blocks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11 Features</dc:title>
  <dc:creator>Prabhat Shahi</dc:creator>
  <cp:lastModifiedBy>Prabhat Shahi</cp:lastModifiedBy>
  <cp:revision>26</cp:revision>
  <dcterms:created xsi:type="dcterms:W3CDTF">2023-06-06T03:45:27Z</dcterms:created>
  <dcterms:modified xsi:type="dcterms:W3CDTF">2023-06-08T06:28:11Z</dcterms:modified>
</cp:coreProperties>
</file>