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0"/>
  </p:notesMasterIdLst>
  <p:sldIdLst>
    <p:sldId id="260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Container Lifecycle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E2BF36-ED5B-2A4D-889C-3D57C5D3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54" y="650443"/>
            <a:ext cx="1912900" cy="1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 &lt;name or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container_id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&gt;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Removes the container from local repository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container must be stopped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Tahoma"/>
              </a:rPr>
              <a:t>docker stop &lt;name container id&gt;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–a</a:t>
            </a:r>
          </a:p>
          <a:p>
            <a:pPr marL="759181" lvl="1" indent="-456777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759181" lvl="1" indent="-456777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759181" lvl="1" indent="-456777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457203" lvl="2" indent="0">
              <a:spcBef>
                <a:spcPts val="0"/>
              </a:spcBef>
              <a:buNone/>
            </a:pPr>
            <a:endParaRPr lang="en-US" sz="1332" dirty="0">
              <a:latin typeface="Tahoma"/>
              <a:ea typeface="Tahoma"/>
              <a:cs typeface="Tahoma"/>
              <a:sym typeface="Tahoma"/>
            </a:endParaRPr>
          </a:p>
          <a:p>
            <a:pPr marL="1218072" lvl="2" indent="-456777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Write down the NAME _________________________________</a:t>
            </a: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1218072" lvl="2" indent="-456777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CONTAINER ID is the first 12 characters of the container id. It can also be used as an identifier. </a:t>
            </a:r>
          </a:p>
          <a:p>
            <a:pPr marL="1218072" lvl="2" indent="-456777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Write down CONTAINER ID ______________________________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FA473-4FBA-9C40-B886-0043C273A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1" y="3599320"/>
            <a:ext cx="10313818" cy="714729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122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 one of the following to remove docker/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whalesay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:</a:t>
            </a:r>
          </a:p>
          <a:p>
            <a:pPr marL="1061584"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 &lt;Container ID&gt;</a:t>
            </a:r>
          </a:p>
          <a:p>
            <a:pPr marL="1061584"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 &lt;NAME&gt;</a:t>
            </a:r>
          </a:p>
          <a:p>
            <a:pPr marL="759181" lvl="1" indent="-456777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-a</a:t>
            </a:r>
          </a:p>
          <a:p>
            <a:pPr marL="1061584"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You should not see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Tahoma"/>
              </a:rPr>
              <a:t>docker/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Tahoma"/>
              </a:rPr>
              <a:t>whalesay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container</a:t>
            </a:r>
          </a:p>
          <a:p>
            <a:pPr marL="800106" lvl="2" indent="-342903">
              <a:spcBef>
                <a:spcPts val="1200"/>
              </a:spcBef>
              <a:buSzPct val="100000"/>
              <a:buFont typeface="+mj-lt"/>
              <a:buAutoNum type="alphaUcPeriod"/>
            </a:pP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571504" lvl="1" indent="-342903">
              <a:spcBef>
                <a:spcPts val="1200"/>
              </a:spcBef>
              <a:buFont typeface="+mj-lt"/>
              <a:buAutoNum type="arabicPeriod"/>
            </a:pP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571504" lvl="1" indent="-342903">
              <a:spcBef>
                <a:spcPts val="1200"/>
              </a:spcBef>
              <a:buFont typeface="+mj-lt"/>
              <a:buAutoNum type="arabicPeriod"/>
            </a:pP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457203" lvl="2" indent="0">
              <a:spcBef>
                <a:spcPts val="120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"/>
                <a:ea typeface="Tahoma"/>
                <a:cs typeface="Tahoma"/>
                <a:sym typeface="Tahoma"/>
              </a:rPr>
              <a:t>(continued)</a:t>
            </a:r>
            <a:endParaRPr lang="en-US" dirty="0">
              <a:latin typeface="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34244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images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See:</a:t>
            </a:r>
          </a:p>
          <a:p>
            <a:pPr marL="571504" lvl="1" indent="-342903">
              <a:spcBef>
                <a:spcPts val="0"/>
              </a:spcBef>
              <a:buFont typeface="+mj-lt"/>
              <a:buAutoNum type="arabicPeriod"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marL="228602" lvl="1" indent="0">
              <a:spcBef>
                <a:spcPts val="0"/>
              </a:spcBef>
              <a:buNone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lvl="1" indent="-228602"/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lvl="1" indent="-228602"/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Deleting the container with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</a:t>
            </a:r>
            <a:r>
              <a:rPr lang="en-US" sz="1998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does not delete the image</a:t>
            </a:r>
          </a:p>
          <a:p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Use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rmi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&lt;IMAGE ID&gt;</a:t>
            </a:r>
            <a:r>
              <a:rPr lang="en-US" sz="1998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to remove the image</a:t>
            </a:r>
          </a:p>
          <a:p>
            <a:pPr lvl="1" indent="-306633">
              <a:spcBef>
                <a:spcPts val="0"/>
              </a:spcBef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Use the option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[-f|--force]</a:t>
            </a:r>
            <a:r>
              <a:rPr lang="en-US" sz="1998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to remove an image that is still being used by a container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/>
                <a:ea typeface="Tahoma"/>
                <a:cs typeface="Courier New"/>
                <a:sym typeface="Tahoma"/>
              </a:rPr>
              <a:t>docker images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/>
                <a:ea typeface="Tahoma"/>
                <a:cs typeface="Courier New"/>
                <a:sym typeface="Tahoma"/>
              </a:rPr>
              <a:t>docker </a:t>
            </a:r>
            <a:r>
              <a:rPr lang="en-US" sz="1998" dirty="0" err="1">
                <a:latin typeface="Courier New"/>
                <a:ea typeface="Tahoma"/>
                <a:cs typeface="Courier New"/>
                <a:sym typeface="Tahoma"/>
              </a:rPr>
              <a:t>rmi</a:t>
            </a:r>
            <a:r>
              <a:rPr lang="en-US" sz="1998" dirty="0">
                <a:latin typeface="Courier New"/>
                <a:ea typeface="Tahoma"/>
                <a:cs typeface="Courier New"/>
                <a:sym typeface="Tahoma"/>
              </a:rPr>
              <a:t> docker/</a:t>
            </a:r>
            <a:r>
              <a:rPr lang="en-US" sz="1998" dirty="0" err="1">
                <a:latin typeface="Courier New"/>
                <a:ea typeface="Tahoma"/>
                <a:cs typeface="Courier New"/>
                <a:sym typeface="Tahoma"/>
              </a:rPr>
              <a:t>whalesay:latest</a:t>
            </a:r>
            <a:endParaRPr lang="en-US" sz="1998" dirty="0">
              <a:latin typeface="Courier New"/>
              <a:ea typeface="Tahoma"/>
              <a:cs typeface="Courier New"/>
              <a:sym typeface="Tahoma"/>
            </a:endParaRPr>
          </a:p>
          <a:p>
            <a:pPr marL="571504" lvl="1" indent="-342903">
              <a:spcBef>
                <a:spcPts val="1200"/>
              </a:spcBef>
              <a:buFont typeface="+mj-lt"/>
              <a:buAutoNum type="arabicPeriod"/>
            </a:pPr>
            <a:endParaRPr lang="en-US" sz="1998" dirty="0">
              <a:latin typeface="Andale Mono"/>
              <a:ea typeface="Tahoma"/>
              <a:cs typeface="Andale Mono"/>
              <a:sym typeface="Tahoma"/>
            </a:endParaRPr>
          </a:p>
          <a:p>
            <a:pPr marL="571504" lvl="1" indent="-342903">
              <a:spcBef>
                <a:spcPts val="1200"/>
              </a:spcBef>
              <a:buFont typeface="+mj-lt"/>
              <a:buAutoNum type="arabicPeriod"/>
            </a:pPr>
            <a:endParaRPr lang="en-US" sz="1998" dirty="0">
              <a:latin typeface="Andale Mono"/>
              <a:ea typeface="Tahoma"/>
              <a:cs typeface="Andale Mono"/>
              <a:sym typeface="Tahoma"/>
            </a:endParaRPr>
          </a:p>
          <a:p>
            <a:pPr marL="457203" lvl="2" indent="0">
              <a:spcBef>
                <a:spcPts val="1200"/>
              </a:spcBef>
              <a:buSzPct val="100000"/>
              <a:buNone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sz="1998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images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FAB00-E628-884A-BDB3-1893379EB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4" y="2565912"/>
            <a:ext cx="6447393" cy="1726175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4887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rmi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&lt;IMAGE ID&gt;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Removes the image from local repository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Use the option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[-f|--force]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to remove an image that is still being used by a container</a:t>
            </a:r>
          </a:p>
          <a:p>
            <a:pPr marL="228602" indent="-228602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Do Now!</a:t>
            </a:r>
          </a:p>
          <a:p>
            <a:pPr lvl="1" indent="-306633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 the following:</a:t>
            </a:r>
          </a:p>
          <a:p>
            <a:pPr marL="1141943" lvl="2" indent="-380648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rmi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1141943" lvl="2" indent="-380648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docker images</a:t>
            </a:r>
          </a:p>
          <a:p>
            <a:pPr lvl="1" indent="-306633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image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should not appear</a:t>
            </a:r>
          </a:p>
          <a:p>
            <a:pPr marL="571504" lvl="1" indent="-342903">
              <a:spcBef>
                <a:spcPts val="1200"/>
              </a:spcBef>
              <a:buFont typeface="+mj-lt"/>
              <a:buAutoNum type="arabicPeriod"/>
            </a:pPr>
            <a:endParaRPr lang="en-US" dirty="0">
              <a:latin typeface="Andale Mono"/>
              <a:ea typeface="Tahoma"/>
              <a:cs typeface="Andale Mono"/>
              <a:sym typeface="Tahoma"/>
            </a:endParaRPr>
          </a:p>
          <a:p>
            <a:pPr marL="457203" lvl="2" indent="0">
              <a:spcBef>
                <a:spcPts val="120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rmi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[OPTIONS] IMAGE [COMMAND] [ARG…]</a:t>
            </a:r>
          </a:p>
          <a:p>
            <a:pPr lvl="1" indent="-306633"/>
            <a:r>
              <a:rPr lang="en-US" dirty="0"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OPTIONS</a:t>
            </a:r>
            <a:r>
              <a:rPr lang="en-US" dirty="0"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are numerous</a:t>
            </a:r>
          </a:p>
          <a:p>
            <a:pPr lvl="2"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--help | less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to see them all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Command will look for </a:t>
            </a:r>
            <a:r>
              <a:rPr lang="en-US" dirty="0"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IMAGE</a:t>
            </a:r>
            <a:r>
              <a:rPr lang="en-US" dirty="0"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locally first and then download from repository</a:t>
            </a:r>
          </a:p>
          <a:p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Do Now!</a:t>
            </a:r>
          </a:p>
          <a:p>
            <a:pPr marL="75918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"boo"</a:t>
            </a:r>
          </a:p>
          <a:p>
            <a:pPr marL="1141943" lvl="1" indent="-382763">
              <a:buFont typeface="+mj-lt"/>
              <a:buAutoNum type="alphaLcPeriod"/>
            </a:pP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run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the Docker command</a:t>
            </a:r>
          </a:p>
          <a:p>
            <a:pPr marL="1218072" lvl="1" indent="-458892">
              <a:buFont typeface="+mj-lt"/>
              <a:buAutoNum type="alphaL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There are no options</a:t>
            </a:r>
          </a:p>
          <a:p>
            <a:pPr marL="1218072" lvl="1" indent="-458892">
              <a:buFont typeface="+mj-lt"/>
              <a:buAutoNum type="alphaLcPeriod" startAt="2"/>
            </a:pPr>
            <a:r>
              <a:rPr lang="en-US" dirty="0"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IMAGE</a:t>
            </a:r>
            <a:r>
              <a:rPr lang="en-US" dirty="0"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1218072" lvl="1" indent="-458892">
              <a:buFont typeface="+mj-lt"/>
              <a:buAutoNum type="alphaLcPeriod" startAt="2"/>
            </a:pPr>
            <a:r>
              <a:rPr lang="en-US" dirty="0"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COMMAND</a:t>
            </a:r>
            <a:r>
              <a:rPr lang="en-US" dirty="0"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1218072" lvl="1" indent="-458892">
              <a:buFont typeface="+mj-lt"/>
              <a:buAutoNum type="alphaLcPeriod" startAt="2"/>
            </a:pPr>
            <a:r>
              <a:rPr lang="en-US" dirty="0"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ARG</a:t>
            </a:r>
            <a:r>
              <a:rPr lang="en-US" dirty="0"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is 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"boo"</a:t>
            </a:r>
          </a:p>
          <a:p>
            <a:pPr marL="759181" indent="-456777"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 next slide for example output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Again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[OPTIONS] IMAGE [COMMAND] [ARG…]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276E1-6841-7F4F-B3F9-6D53138A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29" y="2305740"/>
            <a:ext cx="5417542" cy="4131667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682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--interactive=true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container will have an interactive action 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-t  --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tty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=true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Creates a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tty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interface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--rm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Removes the container when image exits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-u &lt;user&gt;  --user=&lt;user&gt;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User used to log in to image when executing in container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-h &lt;hostname&gt;  --hostname=&lt;hostname&gt;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Sets the hostname of the container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--name &lt;name&gt;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Gives a name to the container</a:t>
            </a:r>
          </a:p>
          <a:p>
            <a:pPr marL="857254" lvl="2" indent="-28575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Options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-e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=value&gt; . . . 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Makes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an environmental in the image for this run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-w &lt;path to directory&gt;    </a:t>
            </a:r>
          </a:p>
          <a:p>
            <a:pPr marL="11430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--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=&lt;path to directory&gt;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Starting directory for image for this run </a:t>
            </a:r>
          </a:p>
          <a:p>
            <a:pPr marL="571502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857254" lvl="2" indent="-28575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Options 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Do Now!</a:t>
            </a:r>
          </a:p>
          <a:p>
            <a:pPr marL="761295" lvl="1" indent="-456777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ubuntu /bin/bash -c \</a:t>
            </a:r>
          </a:p>
          <a:p>
            <a:pPr marL="571504" lvl="1" indent="0">
              <a:buNone/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          '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=1; while ((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&lt; 5)); \</a:t>
            </a:r>
          </a:p>
          <a:p>
            <a:pPr marL="571504" lvl="1" indent="0">
              <a:buNone/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          do echo hello $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; ((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+= 1)); done'</a:t>
            </a:r>
          </a:p>
          <a:p>
            <a:pPr marL="761295" lvl="1" indent="-456777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53E8A-42C2-3442-9234-F6E1D3E84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55" y="3429000"/>
            <a:ext cx="6953490" cy="3312464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375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Do Now!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Execute:  </a:t>
            </a:r>
          </a:p>
          <a:p>
            <a:pPr marL="761295" lvl="1" indent="0">
              <a:buNone/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--detach ubuntu /bin/bash \ -c '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=1; while ((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&lt; 5)); do echo hello $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; ((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+= 1)); done'</a:t>
            </a:r>
          </a:p>
          <a:p>
            <a:pPr marL="761295" lvl="1" indent="-456777"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See:</a:t>
            </a:r>
          </a:p>
          <a:p>
            <a:pPr marL="571504" lvl="1" indent="-342903">
              <a:buFont typeface="+mj-lt"/>
              <a:buAutoNum type="arabicPeriod" startAt="2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buFont typeface="+mj-lt"/>
              <a:buAutoNum type="arabicPeriod" startAt="2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buFont typeface="+mj-lt"/>
              <a:buAutoNum type="arabicPeriod" startAt="2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228602" lvl="1" indent="0"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800106" lvl="1">
              <a:spcBef>
                <a:spcPts val="0"/>
              </a:spcBef>
              <a:buFont typeface="Tahoma"/>
              <a:buChar char="–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return value is the id number for this container</a:t>
            </a:r>
          </a:p>
          <a:p>
            <a:pPr marL="800106" lvl="1">
              <a:spcBef>
                <a:spcPts val="0"/>
              </a:spcBef>
              <a:buFont typeface="Tahoma"/>
              <a:buChar char="–"/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--detach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can be abbreviated to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To see the log file (standard out) for this container, execute: 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logs &lt;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container_id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&gt;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logs $(docker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--detach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1AC84-B46D-0545-889B-D4C825E92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1" y="3072130"/>
            <a:ext cx="7662337" cy="102940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82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C5939-E511-244F-BED8-D421E5212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will discuss: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How to find an image to run in a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the container in the foreground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the container in the background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an interactive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life cycle for a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Looking inside a container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3145D-B462-8443-BFD9-A7A277B7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D9A07-4960-3F46-B686-CB403023D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998" b="1" dirty="0">
                <a:latin typeface="Tahoma"/>
                <a:ea typeface="Tahoma"/>
                <a:cs typeface="Tahoma"/>
                <a:sym typeface="Tahoma"/>
              </a:rPr>
              <a:t>Do Now!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b="1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</a:t>
            </a:r>
            <a:r>
              <a:rPr lang="en-US" sz="1998" b="1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run --detach ubuntu \ /bin/bash -c </a:t>
            </a:r>
            <a:b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</a:b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'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=1; while ((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&lt; 5)); do echo hello \ $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; sleep 5;</a:t>
            </a:r>
            <a:b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</a:b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((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+= 1)); done'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pause $(docker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logs $(docker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unpause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$(docker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Wait 30 seconds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-a</a:t>
            </a:r>
          </a:p>
          <a:p>
            <a:pPr marL="761295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logs $(docker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pause</a:t>
            </a:r>
            <a:r>
              <a:rPr lang="en-US" sz="1998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command uses the </a:t>
            </a:r>
            <a:r>
              <a:rPr lang="en-US" sz="1998" dirty="0" err="1">
                <a:latin typeface="Tahoma"/>
                <a:ea typeface="Tahoma"/>
                <a:cs typeface="Tahoma"/>
                <a:sym typeface="Tahoma"/>
              </a:rPr>
              <a:t>cgroups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 freezer to suspend all processes in a container</a:t>
            </a:r>
          </a:p>
          <a:p>
            <a:pPr lvl="1" indent="-228602"/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The process cannot trap this command</a:t>
            </a:r>
          </a:p>
          <a:p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Use </a:t>
            </a:r>
            <a:r>
              <a:rPr lang="en-US" sz="1998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sz="1998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unpause</a:t>
            </a:r>
            <a:r>
              <a:rPr lang="en-US" sz="1998" dirty="0">
                <a:latin typeface="Andale Mono"/>
                <a:ea typeface="Tahoma"/>
                <a:cs typeface="Andale Mono"/>
                <a:sym typeface="Tahoma"/>
              </a:rPr>
              <a:t> </a:t>
            </a:r>
            <a:r>
              <a:rPr lang="en-US" sz="1998" dirty="0">
                <a:latin typeface="Tahoma"/>
                <a:ea typeface="Tahoma"/>
                <a:cs typeface="Tahoma"/>
                <a:sym typeface="Tahoma"/>
              </a:rPr>
              <a:t>to continue processing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pause /</a:t>
            </a:r>
            <a:r>
              <a:rPr lang="en-US" dirty="0">
                <a:latin typeface="Andale Mono"/>
                <a:ea typeface="Tahoma"/>
                <a:cs typeface="Andale Mono"/>
                <a:sym typeface="Tahoma"/>
              </a:rPr>
              <a:t>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unpause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6777" lvl="1" indent="-456777"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run -it ubuntu  </a:t>
            </a:r>
          </a:p>
          <a:p>
            <a:pPr marL="761295" lvl="1"/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for an interactive component </a:t>
            </a:r>
          </a:p>
          <a:p>
            <a:pPr marL="761295" lvl="1"/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for a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tty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connection</a:t>
            </a:r>
          </a:p>
          <a:p>
            <a:pPr marL="761295" lvl="1"/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ubuntu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an image supplied and maintained as a base image</a:t>
            </a:r>
          </a:p>
          <a:p>
            <a:pPr marL="761295"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default command is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/bin/bash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Open a second terminal window and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cd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to: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~/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ROI.Training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/Docker/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Command_docker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cp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sayHello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$(docker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ql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):/root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Switch to the Ubuntu window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cd /root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ls -l</a:t>
            </a:r>
          </a:p>
          <a:p>
            <a:pPr indent="-228602"/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456777" lvl="1" indent="-456777">
              <a:buFont typeface="+mj-lt"/>
              <a:buAutoNum type="arabicPeriod" startAt="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./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sayHello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Change to the other window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stop $(docker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Change to the Ubuntu window and see that the container is not running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-a</a:t>
            </a:r>
          </a:p>
          <a:p>
            <a:pPr marL="761295"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Notice that the container is not running at all, it has exited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2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start $(docker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ql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)</a:t>
            </a:r>
          </a:p>
          <a:p>
            <a:pPr marL="761295"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Notice that there is no terminal interface to the command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attach $(docker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ql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)</a:t>
            </a:r>
          </a:p>
          <a:p>
            <a:pPr marL="761295"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will take 1 or 2 minutes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4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/root/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sayHello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indent="-228602"/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Andale Mono"/>
                <a:sym typeface="Tahoma"/>
              </a:rPr>
              <a:t>Demonstration 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6777" lvl="1" indent="-456777">
              <a:spcBef>
                <a:spcPts val="1599"/>
              </a:spcBef>
              <a:buFont typeface="+mj-lt"/>
              <a:buAutoNum type="arabicPeriod" startAt="15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Change to the other window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5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exec $(docker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ql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) /root/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sayHello</a:t>
            </a:r>
            <a:endParaRPr lang="en-US" dirty="0">
              <a:latin typeface="Courier New"/>
              <a:ea typeface="Tahoma"/>
              <a:cs typeface="Courier New"/>
              <a:sym typeface="Tahoma"/>
            </a:endParaRP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5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stop $(docker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ql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)</a:t>
            </a:r>
          </a:p>
          <a:p>
            <a:pPr marL="456777" lvl="1" indent="-456777">
              <a:spcBef>
                <a:spcPts val="1599"/>
              </a:spcBef>
              <a:buFont typeface="+mj-lt"/>
              <a:buAutoNum type="arabicPeriod" startAt="15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docker exec $(docker 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ps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 -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ql</a:t>
            </a:r>
            <a:r>
              <a:rPr lang="en-US" dirty="0">
                <a:latin typeface="Courier New"/>
                <a:ea typeface="Tahoma"/>
                <a:cs typeface="Courier New"/>
                <a:sym typeface="Tahoma"/>
              </a:rPr>
              <a:t>) /root/</a:t>
            </a:r>
            <a:r>
              <a:rPr lang="en-US" dirty="0" err="1">
                <a:latin typeface="Courier New"/>
                <a:ea typeface="Tahoma"/>
                <a:cs typeface="Courier New"/>
                <a:sym typeface="Tahoma"/>
              </a:rPr>
              <a:t>sayHello</a:t>
            </a:r>
            <a:endParaRPr lang="en-US" dirty="0">
              <a:latin typeface="Courier New"/>
              <a:ea typeface="Tahoma"/>
              <a:cs typeface="Courier New"/>
              <a:sym typeface="Tahoma"/>
            </a:endParaRPr>
          </a:p>
          <a:p>
            <a:pPr marL="761295"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should return an error about the container not running</a:t>
            </a:r>
          </a:p>
          <a:p>
            <a:pPr indent="-228602"/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Andale Mono"/>
                <a:sym typeface="Tahoma"/>
              </a:rPr>
              <a:t>Demonstration 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Pausing syntax:</a:t>
            </a:r>
          </a:p>
          <a:p>
            <a:pPr marL="800100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stop &lt;container&gt; [&lt;container]... </a:t>
            </a:r>
          </a:p>
          <a:p>
            <a:pPr marL="1257307" indent="-342900">
              <a:spcBef>
                <a:spcPts val="0"/>
              </a:spcBef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command sends a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SIGTERM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signal to the container and if it does not shut down, then it sends a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SIGKILL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command does not remove the container; invoking 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run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 with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--rm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option will cause the container to be removed when it is stopped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857254" lvl="2" indent="-28575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start [options] &lt;container&gt; [&lt;container]... </a:t>
            </a:r>
          </a:p>
          <a:p>
            <a:pPr lvl="2">
              <a:spcBef>
                <a:spcPts val="0"/>
              </a:spcBef>
              <a:buSzPct val="77777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lvl="1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Starts one or more containers</a:t>
            </a:r>
          </a:p>
          <a:p>
            <a:r>
              <a:rPr lang="en-US" dirty="0">
                <a:latin typeface="Courier"/>
                <a:ea typeface="Tahoma"/>
                <a:cs typeface="Courier"/>
                <a:sym typeface="Tahoma"/>
              </a:rPr>
              <a:t>[options]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-a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attaches both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STDIN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STDERR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, and signals are sent to the container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interactive with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STDIN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attached to container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 marL="800100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cp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localfile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&lt;container&gt;:&lt;path&gt; </a:t>
            </a: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cp &lt;container&gt;:&lt;path&gt;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localfile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1257307" indent="-342900">
              <a:spcBef>
                <a:spcPts val="0"/>
              </a:spcBef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  <a:buSzPct val="7777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Copies to or from a container</a:t>
            </a:r>
          </a:p>
          <a:p>
            <a:pPr lvl="1">
              <a:spcBef>
                <a:spcPts val="0"/>
              </a:spcBef>
              <a:buSzPct val="77777"/>
            </a:pPr>
            <a:r>
              <a:rPr lang="en-US" dirty="0">
                <a:latin typeface="Courier"/>
                <a:ea typeface="Tahoma"/>
                <a:cs typeface="Courier"/>
                <a:sym typeface="Tahoma"/>
              </a:rPr>
              <a:t>&lt;</a:t>
            </a:r>
            <a:r>
              <a:rPr lang="en-US" dirty="0" err="1">
                <a:latin typeface="Courier"/>
                <a:ea typeface="Tahoma"/>
                <a:cs typeface="Courier"/>
                <a:sym typeface="Tahoma"/>
              </a:rPr>
              <a:t>localfile</a:t>
            </a:r>
            <a:r>
              <a:rPr lang="en-US" dirty="0">
                <a:latin typeface="Courier"/>
                <a:ea typeface="Tahoma"/>
                <a:cs typeface="Courier"/>
                <a:sym typeface="Tahoma"/>
              </a:rPr>
              <a:t>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can be a file</a:t>
            </a:r>
          </a:p>
          <a:p>
            <a:pPr lvl="1">
              <a:spcBef>
                <a:spcPts val="0"/>
              </a:spcBef>
              <a:buSzPct val="77777"/>
            </a:pPr>
            <a:r>
              <a:rPr lang="en-US" dirty="0">
                <a:latin typeface="Courier"/>
                <a:ea typeface="Tahoma"/>
                <a:cs typeface="Courier"/>
                <a:sym typeface="Tahoma"/>
              </a:rPr>
              <a:t>&lt;</a:t>
            </a:r>
            <a:r>
              <a:rPr lang="en-US" dirty="0" err="1">
                <a:latin typeface="Courier"/>
                <a:ea typeface="Tahoma"/>
                <a:cs typeface="Courier"/>
                <a:sym typeface="Tahoma"/>
              </a:rPr>
              <a:t>localfile</a:t>
            </a:r>
            <a:r>
              <a:rPr lang="en-US" dirty="0">
                <a:latin typeface="Courier"/>
                <a:ea typeface="Tahoma"/>
                <a:cs typeface="Courier"/>
                <a:sym typeface="Tahoma"/>
              </a:rPr>
              <a:t>&gt;</a:t>
            </a:r>
            <a:r>
              <a:rPr lang="en-US" dirty="0">
                <a:ea typeface="Tahoma"/>
                <a:cs typeface="Courier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can be a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datastream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if the file name is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Tahoma"/>
              </a:rPr>
              <a:t>–</a:t>
            </a:r>
            <a:r>
              <a:rPr lang="en-US" dirty="0">
                <a:cs typeface="Courier New" panose="02070309020205020404" pitchFamily="49" charset="0"/>
                <a:sym typeface="Tahoma"/>
              </a:rPr>
              <a:t>”</a:t>
            </a:r>
            <a:r>
              <a:rPr lang="en-US" dirty="0">
                <a:sym typeface="Tahoma"/>
              </a:rPr>
              <a:t> (minus sign)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(used in a pipeline)</a:t>
            </a:r>
          </a:p>
          <a:p>
            <a:pPr lvl="2">
              <a:spcBef>
                <a:spcPts val="0"/>
              </a:spcBef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data stream must be in tar file format</a:t>
            </a:r>
          </a:p>
          <a:p>
            <a:pPr lvl="3">
              <a:spcBef>
                <a:spcPts val="0"/>
              </a:spcBef>
              <a:buSzPct val="77777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For example: 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cat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some_file.tar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| docker cp -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container.name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:/home/student</a:t>
            </a:r>
          </a:p>
          <a:p>
            <a:pPr lvl="1">
              <a:spcBef>
                <a:spcPts val="0"/>
              </a:spcBef>
              <a:buSzPct val="77777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2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 indent="0">
              <a:spcBef>
                <a:spcPts val="0"/>
              </a:spcBef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attach [options] &lt;container&gt;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332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Attaches a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tty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to the container which allows seeing and executing commands on the container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Multiple attach options can be done</a:t>
            </a:r>
          </a:p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[options]</a:t>
            </a:r>
          </a:p>
          <a:p>
            <a:pPr marL="342903" lvl="1" indent="0">
              <a:spcBef>
                <a:spcPts val="120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3" lvl="1" indent="0">
              <a:spcBef>
                <a:spcPts val="0"/>
              </a:spcBef>
              <a:buNone/>
            </a:pPr>
            <a:endParaRPr lang="en-US" sz="1332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Creates an interactive attachment</a:t>
            </a: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attach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 indent="0">
              <a:spcBef>
                <a:spcPts val="0"/>
              </a:spcBef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kill [options] &lt;Container&gt; [&lt;Container&gt;]...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332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  <a:buFont typeface="Tahoma"/>
              <a:buChar char="–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sends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SIGKILL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by default</a:t>
            </a:r>
          </a:p>
          <a:p>
            <a:pPr lvl="1">
              <a:spcBef>
                <a:spcPts val="0"/>
              </a:spcBef>
              <a:buFont typeface="Tahoma"/>
              <a:buChar char="–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Better to use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stop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as it sends a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SIGTERM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and the a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SIGKILL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[options]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With the option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--signal="&lt;signal&gt;"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any signal can be sent to the container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Alternative to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--signal="&lt;signal&gt;"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-s "signal"</a:t>
            </a: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Syntax:</a:t>
            </a:r>
          </a:p>
          <a:p>
            <a:pPr marL="571502" indent="-342900">
              <a:spcBef>
                <a:spcPts val="0"/>
              </a:spcBef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create [options] &lt;image&gt; [command]</a:t>
            </a:r>
          </a:p>
          <a:p>
            <a:pPr marL="514352" indent="-285750">
              <a:spcBef>
                <a:spcPts val="0"/>
              </a:spcBef>
            </a:pPr>
            <a:endParaRPr lang="en-US" sz="1332" dirty="0">
              <a:latin typeface="Tahoma"/>
              <a:ea typeface="Tahoma"/>
              <a:cs typeface="Tahoma"/>
              <a:sym typeface="Tahoma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[command]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optional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There may be a default command to be executed when the image is built into the image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[command]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takes precedence over the built-in command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is the same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run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except: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Does not start the container (run the command)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Returns id of container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Container can be started with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start &lt;id&gt;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create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command does not have a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--rm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option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191CE6-E6C0-8C4F-8051-31B3984D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A1BBE-D079-CA48-97CD-46C3DF3C7F0A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2400" b="1" dirty="0"/>
                        <a:t> Basics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Container Metadata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Exercises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1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96BED-E757-5445-B714-B4457B017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00819"/>
              </p:ext>
            </p:extLst>
          </p:nvPr>
        </p:nvGraphicFramePr>
        <p:xfrm>
          <a:off x="3850127" y="2668265"/>
          <a:ext cx="450686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Basics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Container Metadata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Exercises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4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 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1C72E-09D2-7B46-9964-D4B0680F8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99" y="1332275"/>
            <a:ext cx="3892201" cy="529079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087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inspect &lt;container&gt;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Displays a live stream of container resource usage statistics</a:t>
            </a:r>
          </a:p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Execute: 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indent="0">
              <a:spcBef>
                <a:spcPts val="120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inspect $(docker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ql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| less</a:t>
            </a:r>
          </a:p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Follow along with instructor </a:t>
            </a:r>
          </a:p>
          <a:p>
            <a:pPr marL="228602" indent="0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inspect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2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stats &lt;container&gt;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Displays a live stream of container resource usage statistics</a:t>
            </a:r>
          </a:p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Example of report:</a:t>
            </a:r>
          </a:p>
          <a:p>
            <a:pPr>
              <a:spcBef>
                <a:spcPts val="1200"/>
              </a:spcBef>
            </a:pPr>
            <a:endParaRPr lang="en-US" dirty="0">
              <a:latin typeface="Tahoma"/>
              <a:ea typeface="Courier New"/>
              <a:cs typeface="Tahoma"/>
              <a:sym typeface="Courier New"/>
            </a:endParaRPr>
          </a:p>
          <a:p>
            <a:pPr marL="114301" indent="0">
              <a:spcBef>
                <a:spcPts val="1200"/>
              </a:spcBef>
              <a:buNone/>
            </a:pPr>
            <a:endParaRPr lang="en-US" sz="1332" dirty="0">
              <a:latin typeface="Tahoma"/>
              <a:ea typeface="Courier New"/>
              <a:cs typeface="Tahoma"/>
              <a:sym typeface="Courier New"/>
            </a:endParaRPr>
          </a:p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More detailed data currently requires using the programming interface</a:t>
            </a:r>
          </a:p>
          <a:p>
            <a:pPr marL="228602" indent="0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0BFBC-50D4-F248-9AA8-48B756BC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6" y="2994509"/>
            <a:ext cx="10536415" cy="434491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100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 top &lt;container&gt; 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options]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Only returns data on the processes running in the specified container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options</a:t>
            </a:r>
            <a:r>
              <a:rPr lang="en-US" dirty="0"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are the options of the Linux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ps</a:t>
            </a: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 command</a:t>
            </a:r>
          </a:p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Instructor demonstration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Below is the output of the demonstration</a:t>
            </a:r>
          </a:p>
          <a:p>
            <a:pPr lvl="1">
              <a:spcBef>
                <a:spcPts val="1200"/>
              </a:spcBef>
            </a:pPr>
            <a:endParaRPr lang="en-US" dirty="0">
              <a:latin typeface="Tahoma"/>
              <a:ea typeface="Courier New"/>
              <a:cs typeface="Tahoma"/>
              <a:sym typeface="Courier New"/>
            </a:endParaRPr>
          </a:p>
          <a:p>
            <a:pPr marL="228602" indent="-114301">
              <a:spcBef>
                <a:spcPts val="1200"/>
              </a:spcBef>
            </a:pPr>
            <a:endParaRPr lang="en-US" dirty="0">
              <a:latin typeface="Tahoma"/>
              <a:ea typeface="Courier New"/>
              <a:cs typeface="Tahoma"/>
              <a:sym typeface="Courier New"/>
            </a:endParaRPr>
          </a:p>
          <a:p>
            <a:pPr marL="228602" indent="-114301">
              <a:spcBef>
                <a:spcPts val="1200"/>
              </a:spcBef>
            </a:pPr>
            <a:endParaRPr lang="en-US" dirty="0">
              <a:latin typeface="Tahoma"/>
              <a:ea typeface="Courier New"/>
              <a:cs typeface="Tahoma"/>
              <a:sym typeface="Courier New"/>
            </a:endParaRPr>
          </a:p>
          <a:p>
            <a:pPr marL="114301" indent="0">
              <a:spcBef>
                <a:spcPts val="1200"/>
              </a:spcBef>
              <a:buNone/>
            </a:pPr>
            <a:endParaRPr lang="en-US" dirty="0">
              <a:latin typeface="Tahoma"/>
              <a:ea typeface="Courier New"/>
              <a:cs typeface="Tahoma"/>
              <a:sym typeface="Courier New"/>
            </a:endParaRPr>
          </a:p>
          <a:p>
            <a:pPr marL="228602" indent="0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Command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5911E-1396-E74C-A631-8819E0D8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93" y="3607456"/>
            <a:ext cx="9491614" cy="745099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BCB9F-06A2-D24B-8B3B-92416FE87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4" y="4621818"/>
            <a:ext cx="10951233" cy="620138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1F69E-F6FF-6D4E-8EE8-A2B379463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2" y="5493366"/>
            <a:ext cx="11026059" cy="849589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9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3E0B09-55BB-D941-B0A6-E9209459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1474"/>
              </p:ext>
            </p:extLst>
          </p:nvPr>
        </p:nvGraphicFramePr>
        <p:xfrm>
          <a:off x="3842566" y="2259650"/>
          <a:ext cx="450686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Basics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Container Metadata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Exercises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359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Please refer to the Exercise Manual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Exercise 2.1: </a:t>
            </a:r>
            <a:r>
              <a:rPr lang="en-US" dirty="0">
                <a:latin typeface="Courier"/>
                <a:ea typeface="Courier New"/>
                <a:cs typeface="Tahoma"/>
                <a:sym typeface="Courier New"/>
              </a:rPr>
              <a:t>docker run</a:t>
            </a:r>
            <a:r>
              <a:rPr lang="en-US" dirty="0">
                <a:ea typeface="Courier New"/>
                <a:cs typeface="Tahoma"/>
                <a:sym typeface="Courier New"/>
              </a:rPr>
              <a:t> </a:t>
            </a: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Part I</a:t>
            </a:r>
            <a:br>
              <a:rPr lang="en-US" dirty="0">
                <a:latin typeface="Tahoma"/>
                <a:ea typeface="Courier New"/>
                <a:cs typeface="Tahoma"/>
                <a:sym typeface="Courier New"/>
              </a:rPr>
            </a:b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and Exercise 2.2: </a:t>
            </a:r>
            <a:r>
              <a:rPr lang="en-US" dirty="0">
                <a:latin typeface="Courier"/>
                <a:ea typeface="Courier New"/>
                <a:cs typeface="Tahoma"/>
                <a:sym typeface="Courier New"/>
              </a:rPr>
              <a:t>docker run</a:t>
            </a:r>
            <a:r>
              <a:rPr lang="en-US" dirty="0">
                <a:ea typeface="Courier New"/>
                <a:cs typeface="Tahoma"/>
                <a:sym typeface="Courier New"/>
              </a:rPr>
              <a:t> </a:t>
            </a:r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Part 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2A6841-2565-ED4A-94FE-895C94F90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36708"/>
              </p:ext>
            </p:extLst>
          </p:nvPr>
        </p:nvGraphicFramePr>
        <p:xfrm>
          <a:off x="3850127" y="2259650"/>
          <a:ext cx="450686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Basics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Container Metadata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Exercises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43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5798878" cy="4086842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have discussed: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How to find an image to run in a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the container in the foreground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the container in the background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Running an interactive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life cycle for a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Looking inside a container</a:t>
            </a:r>
          </a:p>
          <a:p>
            <a:pPr>
              <a:buFont typeface="Noto Symbol"/>
              <a:buNone/>
            </a:pPr>
            <a:endParaRPr lang="en-US" sz="1400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145CC-34CA-4346-96C1-94F880A8974C}"/>
              </a:ext>
            </a:extLst>
          </p:cNvPr>
          <p:cNvSpPr txBox="1"/>
          <p:nvPr/>
        </p:nvSpPr>
        <p:spPr bwMode="auto">
          <a:xfrm>
            <a:off x="6963097" y="1794194"/>
            <a:ext cx="4398264" cy="210134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search	docker pull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images	docker run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ps	docker rm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rmi	docker exec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cp	docker attach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logs	docker info</a:t>
            </a:r>
          </a:p>
          <a:p>
            <a:pPr>
              <a:tabLst>
                <a:tab pos="2176480" algn="l"/>
              </a:tabLst>
            </a:pP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stats	docker inspect</a:t>
            </a:r>
            <a:endParaRPr lang="en-US" sz="1865" dirty="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6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64F5C-D92B-1A47-A6FB-95BE11F90A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64741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Opening a terminal window</a:t>
            </a:r>
          </a:p>
          <a:p>
            <a:pPr marL="761295" lvl="1" indent="-456777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Executing: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boo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doesn’t have a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image</a:t>
            </a:r>
            <a:r>
              <a:rPr lang="en-US" dirty="0">
                <a:sym typeface="Tahoma"/>
              </a:rPr>
              <a:t>—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it does have a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image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To find the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image on the Docker public repositories, execute:</a:t>
            </a:r>
          </a:p>
          <a:p>
            <a:pPr marL="304518"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search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| head -10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 next slide for details of command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AE7F0-6AD3-C943-8CA9-C1E6C208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ym typeface="Tahoma"/>
              </a:rPr>
              <a:t>Program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2FA75-9F54-F34F-9F3B-48655CBB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078EDA-161A-1947-B17E-70AE6DD10F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3429000"/>
            <a:ext cx="10515600" cy="24520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Name is of the form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repository_name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image_name:tag</a:t>
            </a:r>
            <a:endParaRPr lang="en-US" dirty="0">
              <a:latin typeface="Courier New" panose="02070309020205020404" pitchFamily="49" charset="0"/>
              <a:ea typeface="Tahoma"/>
              <a:cs typeface="Courier New" panose="02070309020205020404" pitchFamily="49" charset="0"/>
              <a:sym typeface="Tahoma"/>
            </a:endParaRPr>
          </a:p>
          <a:p>
            <a:pPr lvl="1" indent="-228602"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repository_name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must be unique within Docker Hub repository</a:t>
            </a:r>
          </a:p>
          <a:p>
            <a:pPr lvl="2">
              <a:spcBef>
                <a:spcPts val="0"/>
              </a:spcBef>
              <a:buSzPct val="100000"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  <a:sym typeface="Tahoma"/>
              </a:rPr>
              <a:t>docker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the repository name for official images</a:t>
            </a:r>
          </a:p>
          <a:p>
            <a:pPr lvl="1" indent="-228602">
              <a:spcBef>
                <a:spcPts val="0"/>
              </a:spcBef>
            </a:pP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image_name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must be unique within repository </a:t>
            </a:r>
          </a:p>
          <a:p>
            <a:pPr lvl="1" indent="-228602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tag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is used to identify different versions of an image with the same name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69FC6E-4031-8241-8DD4-9D2A7226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6F75-8279-A54B-AD58-3F933F4D3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17165-E105-AA4A-87D5-9E174ABC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5" y="1779755"/>
            <a:ext cx="9537529" cy="1277468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33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A8281-2169-0447-A7B2-4AD352DB06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pull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Pulls an image or repository from a registry down to local storage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Pull from the Docker Hub repository</a:t>
            </a:r>
          </a:p>
          <a:p>
            <a:pPr marL="1218072" lvl="2" indent="-456777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pull 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endParaRPr lang="en-US" dirty="0">
              <a:latin typeface="Courier New" charset="0"/>
              <a:ea typeface="Courier New" charset="0"/>
              <a:cs typeface="Courier New" charset="0"/>
              <a:sym typeface="Tahoma"/>
            </a:endParaRP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See: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875B1-F5B4-E74E-B5B7-FD8EC01C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pull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DE80F-CC12-F447-9615-CBBD915D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CA50D-9B69-4E4E-8474-FFE658F16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30" y="3482635"/>
            <a:ext cx="7157300" cy="2860320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121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F89BC-097A-134A-B765-0B84BC68FF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59181" lvl="1" indent="-456777"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Will learn about layers in Chapter 3: Docker Build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 startAt="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could take some time</a:t>
            </a:r>
            <a:r>
              <a:rPr lang="en-US" dirty="0">
                <a:sym typeface="Tahoma"/>
              </a:rPr>
              <a:t>—y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ou have 5 minutes to get a cup of coffee 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 startAt="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images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 startAt="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 something similar to:</a:t>
            </a: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spcBef>
                <a:spcPts val="0"/>
              </a:spcBef>
              <a:buFont typeface="+mj-lt"/>
              <a:buAutoNum type="arabicPeriod" startAt="3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759181" lvl="1" indent="-456777"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This is a list of the images locally available to be run in a container</a:t>
            </a:r>
          </a:p>
          <a:p>
            <a:pPr marL="1218072" lvl="2" indent="-456777">
              <a:spcBef>
                <a:spcPts val="0"/>
              </a:spcBef>
              <a:buSzPct val="100000"/>
              <a:buFont typeface="+mj-lt"/>
              <a:buAutoNum type="alphaL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You may see different images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3E3CF-700B-1647-8AFE-9C789599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pull</a:t>
            </a:r>
            <a:r>
              <a:rPr lang="en-US" dirty="0"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424D2-7E51-E945-A624-3A41F9A7D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D737C-587A-CA4A-8BAB-7ACADC8B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7" y="3237512"/>
            <a:ext cx="7311606" cy="1950739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767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C9DABF-8CA7-1447-B8C6-A244A3E232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[options] IMAGE [COMMAND] [ARG…]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Runs a program in a container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There are lots and lots of options (more soon)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 docker/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whalesay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cowsay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"boo"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See: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D06B8-7D64-E941-9E76-983813C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run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88AF-14F6-4846-A3E7-52B729E3E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D6030-D015-3649-AA5D-285E8C4B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02" y="3650889"/>
            <a:ext cx="4056996" cy="2988630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627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59EBF4-240A-124A-9F67-27C279DF5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[-a|--all]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Lists containers </a:t>
            </a:r>
          </a:p>
          <a:p>
            <a:pPr lvl="1" indent="-306633"/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-a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--all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shows all containers running and not running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Demonstration!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Execute: 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 --all</a:t>
            </a:r>
          </a:p>
          <a:p>
            <a:pPr marL="759181" lvl="1" indent="-456777">
              <a:spcBef>
                <a:spcPts val="799"/>
              </a:spcBef>
              <a:buFont typeface="+mj-lt"/>
              <a:buAutoNum type="arabicPeriod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See something like: 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3CBE-C0B8-C043-A976-754912D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docker </a:t>
            </a:r>
            <a:r>
              <a:rPr lang="en-US" dirty="0" err="1">
                <a:latin typeface="Courier New" panose="02070309020205020404" pitchFamily="49" charset="0"/>
                <a:ea typeface="Tahoma"/>
                <a:cs typeface="Courier New" panose="02070309020205020404" pitchFamily="49" charset="0"/>
                <a:sym typeface="Tahoma"/>
              </a:rPr>
              <a:t>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D81C2-BB31-AC47-91A0-8962DCC5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3F248-6E39-674C-A673-DA2DC032F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4" y="4025791"/>
            <a:ext cx="11333952" cy="78542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87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1971</Words>
  <Application>Microsoft Macintosh PowerPoint</Application>
  <PresentationFormat>Widescreen</PresentationFormat>
  <Paragraphs>338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Andale Mono</vt:lpstr>
      <vt:lpstr>Arial</vt:lpstr>
      <vt:lpstr>Avenir Book</vt:lpstr>
      <vt:lpstr>Calibri</vt:lpstr>
      <vt:lpstr>Courier</vt:lpstr>
      <vt:lpstr>Courier New</vt:lpstr>
      <vt:lpstr>Lato</vt:lpstr>
      <vt:lpstr>Noto Symbol</vt:lpstr>
      <vt:lpstr>Open Sans</vt:lpstr>
      <vt:lpstr>Tahoma</vt:lpstr>
      <vt:lpstr>Wingdings</vt:lpstr>
      <vt:lpstr>Office Theme</vt:lpstr>
      <vt:lpstr>Container Lifecycle</vt:lpstr>
      <vt:lpstr>Chapter Objectives</vt:lpstr>
      <vt:lpstr>Chapter Concepts</vt:lpstr>
      <vt:lpstr>The cowsay Program</vt:lpstr>
      <vt:lpstr>docker search</vt:lpstr>
      <vt:lpstr>docker pull</vt:lpstr>
      <vt:lpstr>docker pull (continued)</vt:lpstr>
      <vt:lpstr>docker run</vt:lpstr>
      <vt:lpstr>docker ps</vt:lpstr>
      <vt:lpstr>docker rm</vt:lpstr>
      <vt:lpstr>docker rm (continued)</vt:lpstr>
      <vt:lpstr>docker images</vt:lpstr>
      <vt:lpstr>docker rmi</vt:lpstr>
      <vt:lpstr>docker run Again</vt:lpstr>
      <vt:lpstr>docker run (continued)</vt:lpstr>
      <vt:lpstr>docker run Options </vt:lpstr>
      <vt:lpstr>docker run Options (continued)</vt:lpstr>
      <vt:lpstr>docker run</vt:lpstr>
      <vt:lpstr>docker run --detach</vt:lpstr>
      <vt:lpstr>docker pause / docker unpause</vt:lpstr>
      <vt:lpstr>Demonstration</vt:lpstr>
      <vt:lpstr>Demonstration (continued)</vt:lpstr>
      <vt:lpstr>Demonstration (continued)</vt:lpstr>
      <vt:lpstr>docker stop Command </vt:lpstr>
      <vt:lpstr>docker start Command </vt:lpstr>
      <vt:lpstr>docker cp Command </vt:lpstr>
      <vt:lpstr>docker attach Command</vt:lpstr>
      <vt:lpstr>docker kill Command</vt:lpstr>
      <vt:lpstr>docker create Command</vt:lpstr>
      <vt:lpstr>Chapter Concepts</vt:lpstr>
      <vt:lpstr>docker info Command Review</vt:lpstr>
      <vt:lpstr>docker inspect Command</vt:lpstr>
      <vt:lpstr>docker stats Command</vt:lpstr>
      <vt:lpstr>docker top Command</vt:lpstr>
      <vt:lpstr>Chapter Concepts</vt:lpstr>
      <vt:lpstr>Exercise 2.1: docker run Part I and Exercise 2.2: docker run Part II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130</cp:revision>
  <dcterms:created xsi:type="dcterms:W3CDTF">2015-01-25T15:51:40Z</dcterms:created>
  <dcterms:modified xsi:type="dcterms:W3CDTF">2021-06-17T21:09:46Z</dcterms:modified>
</cp:coreProperties>
</file>