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F95C25-8C4F-47E3-AF2F-47D504C230FF}" type="datetimeFigureOut">
              <a:rPr lang="en-IN" smtClean="0"/>
              <a:t>10-06-2023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0AF67F-F7B6-469E-9181-A9ADF192964F}" type="slidenum">
              <a:rPr lang="en-IN" smtClean="0"/>
              <a:t>‹#›</a:t>
            </a:fld>
            <a:endParaRPr lang="en-IN"/>
          </a:p>
        </p:txBody>
      </p:sp>
    </p:spTree>
    <p:extLst>
      <p:ext uri="{BB962C8B-B14F-4D97-AF65-F5344CB8AC3E}">
        <p14:creationId xmlns:p14="http://schemas.microsoft.com/office/powerpoint/2010/main" val="1784461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92929"/>
                </a:solidFill>
                <a:effectLst/>
                <a:latin typeface="source-serif-pro"/>
              </a:rPr>
              <a:t>The DOM is an abstraction of a page’s HTML structure. It takes HTML elements and wraps them in an object with a tree-structure — maintaining the parent/child relationships of those nested HTML elements. This provides an API that allows us to traverse nodes (HTML elements) and manipulate them in a number of ways — such as adding nodes, removing nodes, editing a node’s content, etc.</a:t>
            </a:r>
            <a:endParaRPr lang="en-IN" dirty="0"/>
          </a:p>
        </p:txBody>
      </p:sp>
      <p:sp>
        <p:nvSpPr>
          <p:cNvPr id="4" name="Slide Number Placeholder 3"/>
          <p:cNvSpPr>
            <a:spLocks noGrp="1"/>
          </p:cNvSpPr>
          <p:nvPr>
            <p:ph type="sldNum" sz="quarter" idx="5"/>
          </p:nvPr>
        </p:nvSpPr>
        <p:spPr/>
        <p:txBody>
          <a:bodyPr/>
          <a:lstStyle/>
          <a:p>
            <a:fld id="{EA0AF67F-F7B6-469E-9181-A9ADF192964F}" type="slidenum">
              <a:rPr lang="en-IN" smtClean="0"/>
              <a:t>2</a:t>
            </a:fld>
            <a:endParaRPr lang="en-IN"/>
          </a:p>
        </p:txBody>
      </p:sp>
    </p:spTree>
    <p:extLst>
      <p:ext uri="{BB962C8B-B14F-4D97-AF65-F5344CB8AC3E}">
        <p14:creationId xmlns:p14="http://schemas.microsoft.com/office/powerpoint/2010/main" val="2577131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source-serif-pro"/>
              </a:rPr>
              <a:t>Now it’s common to have a thousands node in a single SPA. So repaint the whole page for each change is very-very expensive.</a:t>
            </a:r>
          </a:p>
          <a:p>
            <a:pPr algn="l"/>
            <a:r>
              <a:rPr lang="en-US" b="0" i="0" dirty="0">
                <a:solidFill>
                  <a:srgbClr val="292929"/>
                </a:solidFill>
                <a:effectLst/>
                <a:latin typeface="source-serif-pro"/>
              </a:rPr>
              <a:t>Ideally, we’d like to only re-render items that receive updates, leaving the rest of the items as-is.</a:t>
            </a:r>
          </a:p>
          <a:p>
            <a:endParaRPr lang="en-IN" dirty="0"/>
          </a:p>
        </p:txBody>
      </p:sp>
      <p:sp>
        <p:nvSpPr>
          <p:cNvPr id="4" name="Slide Number Placeholder 3"/>
          <p:cNvSpPr>
            <a:spLocks noGrp="1"/>
          </p:cNvSpPr>
          <p:nvPr>
            <p:ph type="sldNum" sz="quarter" idx="5"/>
          </p:nvPr>
        </p:nvSpPr>
        <p:spPr/>
        <p:txBody>
          <a:bodyPr/>
          <a:lstStyle/>
          <a:p>
            <a:fld id="{EA0AF67F-F7B6-469E-9181-A9ADF192964F}" type="slidenum">
              <a:rPr lang="en-IN" smtClean="0"/>
              <a:t>3</a:t>
            </a:fld>
            <a:endParaRPr lang="en-IN"/>
          </a:p>
        </p:txBody>
      </p:sp>
    </p:spTree>
    <p:extLst>
      <p:ext uri="{BB962C8B-B14F-4D97-AF65-F5344CB8AC3E}">
        <p14:creationId xmlns:p14="http://schemas.microsoft.com/office/powerpoint/2010/main" val="3500043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292929"/>
                </a:solidFill>
                <a:effectLst/>
                <a:latin typeface="sohne"/>
              </a:rPr>
              <a:t>Additional points regarding updates.</a:t>
            </a:r>
          </a:p>
          <a:p>
            <a:pPr algn="l">
              <a:buFont typeface="Arial" panose="020B0604020202020204" pitchFamily="34" charset="0"/>
              <a:buChar char="•"/>
            </a:pPr>
            <a:r>
              <a:rPr lang="en-US" b="0" i="0" dirty="0">
                <a:solidFill>
                  <a:srgbClr val="292929"/>
                </a:solidFill>
                <a:effectLst/>
                <a:latin typeface="source-serif-pro"/>
              </a:rPr>
              <a:t>Virtual DOM is pure JS file and light weight, So capturing any update in Virtual DOM is much faster than directly updating on Real DOM.</a:t>
            </a:r>
          </a:p>
          <a:p>
            <a:pPr algn="l">
              <a:buFont typeface="Arial" panose="020B0604020202020204" pitchFamily="34" charset="0"/>
              <a:buChar char="•"/>
            </a:pPr>
            <a:r>
              <a:rPr lang="en-US" b="0" i="0" dirty="0">
                <a:solidFill>
                  <a:srgbClr val="292929"/>
                </a:solidFill>
                <a:effectLst/>
                <a:latin typeface="source-serif-pro"/>
              </a:rPr>
              <a:t>React takes a few milliseconds before reconciliation. This allows react to bundle few processes. This increases efficiency and avoids unnecessary reprocessing. Because of this delay we should not rely on </a:t>
            </a:r>
            <a:r>
              <a:rPr lang="en-US" b="0" i="1" dirty="0" err="1">
                <a:solidFill>
                  <a:srgbClr val="292929"/>
                </a:solidFill>
                <a:effectLst/>
                <a:latin typeface="source-serif-pro"/>
              </a:rPr>
              <a:t>this.state.val</a:t>
            </a:r>
            <a:r>
              <a:rPr lang="en-US" b="0" i="0" dirty="0">
                <a:solidFill>
                  <a:srgbClr val="292929"/>
                </a:solidFill>
                <a:effectLst/>
                <a:latin typeface="source-serif-pro"/>
              </a:rPr>
              <a:t> just after </a:t>
            </a:r>
            <a:r>
              <a:rPr lang="en-US" b="0" i="1" dirty="0" err="1">
                <a:solidFill>
                  <a:srgbClr val="292929"/>
                </a:solidFill>
                <a:effectLst/>
                <a:latin typeface="source-serif-pro"/>
              </a:rPr>
              <a:t>setState</a:t>
            </a:r>
            <a:r>
              <a:rPr lang="en-US" b="0" i="1" dirty="0">
                <a:solidFill>
                  <a:srgbClr val="292929"/>
                </a:solidFill>
                <a:effectLst/>
                <a:latin typeface="source-serif-pro"/>
              </a:rPr>
              <a:t>()</a:t>
            </a:r>
            <a:r>
              <a:rPr lang="en-US" b="0" i="0" dirty="0">
                <a:solidFill>
                  <a:srgbClr val="292929"/>
                </a:solidFill>
                <a:effectLst/>
                <a:latin typeface="source-serif-pro"/>
              </a:rPr>
              <a:t>.</a:t>
            </a:r>
          </a:p>
          <a:p>
            <a:pPr algn="l">
              <a:buFont typeface="Arial" panose="020B0604020202020204" pitchFamily="34" charset="0"/>
              <a:buChar char="•"/>
            </a:pPr>
            <a:r>
              <a:rPr lang="en-US" b="0" i="0" dirty="0">
                <a:solidFill>
                  <a:srgbClr val="292929"/>
                </a:solidFill>
                <a:effectLst/>
                <a:latin typeface="source-serif-pro"/>
              </a:rPr>
              <a:t>React does shallow comparison of props value. We need to handle deep comparison separately, immutable is the most common way to handle it.</a:t>
            </a:r>
          </a:p>
          <a:p>
            <a:endParaRPr lang="en-IN" dirty="0"/>
          </a:p>
        </p:txBody>
      </p:sp>
      <p:sp>
        <p:nvSpPr>
          <p:cNvPr id="4" name="Slide Number Placeholder 3"/>
          <p:cNvSpPr>
            <a:spLocks noGrp="1"/>
          </p:cNvSpPr>
          <p:nvPr>
            <p:ph type="sldNum" sz="quarter" idx="5"/>
          </p:nvPr>
        </p:nvSpPr>
        <p:spPr/>
        <p:txBody>
          <a:bodyPr/>
          <a:lstStyle/>
          <a:p>
            <a:fld id="{EA0AF67F-F7B6-469E-9181-A9ADF192964F}" type="slidenum">
              <a:rPr lang="en-IN" smtClean="0"/>
              <a:t>5</a:t>
            </a:fld>
            <a:endParaRPr lang="en-IN"/>
          </a:p>
        </p:txBody>
      </p:sp>
    </p:spTree>
    <p:extLst>
      <p:ext uri="{BB962C8B-B14F-4D97-AF65-F5344CB8AC3E}">
        <p14:creationId xmlns:p14="http://schemas.microsoft.com/office/powerpoint/2010/main" val="2276619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3A9C9-DB66-0A93-033E-1164DD9A93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3923AA-429A-4956-FAAD-EFEF6AE6AD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EB50FD5-5AB2-DAD1-E93D-6E66D3FD2693}"/>
              </a:ext>
            </a:extLst>
          </p:cNvPr>
          <p:cNvSpPr>
            <a:spLocks noGrp="1"/>
          </p:cNvSpPr>
          <p:nvPr>
            <p:ph type="dt" sz="half" idx="10"/>
          </p:nvPr>
        </p:nvSpPr>
        <p:spPr/>
        <p:txBody>
          <a:bodyPr/>
          <a:lstStyle/>
          <a:p>
            <a:fld id="{B519BEB2-10E3-4BF4-9470-12B11A7C7998}" type="datetimeFigureOut">
              <a:rPr lang="en-IN" smtClean="0"/>
              <a:t>10-06-2023</a:t>
            </a:fld>
            <a:endParaRPr lang="en-IN"/>
          </a:p>
        </p:txBody>
      </p:sp>
      <p:sp>
        <p:nvSpPr>
          <p:cNvPr id="5" name="Footer Placeholder 4">
            <a:extLst>
              <a:ext uri="{FF2B5EF4-FFF2-40B4-BE49-F238E27FC236}">
                <a16:creationId xmlns:a16="http://schemas.microsoft.com/office/drawing/2014/main" id="{B9A3F3DB-8624-8412-85AF-5C2CBC09F0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749E55-DF7C-5564-92C3-46852042B5F2}"/>
              </a:ext>
            </a:extLst>
          </p:cNvPr>
          <p:cNvSpPr>
            <a:spLocks noGrp="1"/>
          </p:cNvSpPr>
          <p:nvPr>
            <p:ph type="sldNum" sz="quarter" idx="12"/>
          </p:nvPr>
        </p:nvSpPr>
        <p:spPr/>
        <p:txBody>
          <a:bodyPr/>
          <a:lstStyle/>
          <a:p>
            <a:fld id="{A95B8F53-FE48-428E-90A0-75E58EB724C1}" type="slidenum">
              <a:rPr lang="en-IN" smtClean="0"/>
              <a:t>‹#›</a:t>
            </a:fld>
            <a:endParaRPr lang="en-IN"/>
          </a:p>
        </p:txBody>
      </p:sp>
    </p:spTree>
    <p:extLst>
      <p:ext uri="{BB962C8B-B14F-4D97-AF65-F5344CB8AC3E}">
        <p14:creationId xmlns:p14="http://schemas.microsoft.com/office/powerpoint/2010/main" val="2239267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F32FB-A59F-3C17-7735-164E9906D46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746AABB-478C-4D4F-B3B3-F852DA1B0C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4DD6FD-5EC2-DD55-70B0-82F488CBD5BF}"/>
              </a:ext>
            </a:extLst>
          </p:cNvPr>
          <p:cNvSpPr>
            <a:spLocks noGrp="1"/>
          </p:cNvSpPr>
          <p:nvPr>
            <p:ph type="dt" sz="half" idx="10"/>
          </p:nvPr>
        </p:nvSpPr>
        <p:spPr/>
        <p:txBody>
          <a:bodyPr/>
          <a:lstStyle/>
          <a:p>
            <a:fld id="{B519BEB2-10E3-4BF4-9470-12B11A7C7998}" type="datetimeFigureOut">
              <a:rPr lang="en-IN" smtClean="0"/>
              <a:t>10-06-2023</a:t>
            </a:fld>
            <a:endParaRPr lang="en-IN"/>
          </a:p>
        </p:txBody>
      </p:sp>
      <p:sp>
        <p:nvSpPr>
          <p:cNvPr id="5" name="Footer Placeholder 4">
            <a:extLst>
              <a:ext uri="{FF2B5EF4-FFF2-40B4-BE49-F238E27FC236}">
                <a16:creationId xmlns:a16="http://schemas.microsoft.com/office/drawing/2014/main" id="{524B9655-096E-12A5-99CE-A6EB10A469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21CA4C-2768-8D27-9597-AF170C35956C}"/>
              </a:ext>
            </a:extLst>
          </p:cNvPr>
          <p:cNvSpPr>
            <a:spLocks noGrp="1"/>
          </p:cNvSpPr>
          <p:nvPr>
            <p:ph type="sldNum" sz="quarter" idx="12"/>
          </p:nvPr>
        </p:nvSpPr>
        <p:spPr/>
        <p:txBody>
          <a:bodyPr/>
          <a:lstStyle/>
          <a:p>
            <a:fld id="{A95B8F53-FE48-428E-90A0-75E58EB724C1}" type="slidenum">
              <a:rPr lang="en-IN" smtClean="0"/>
              <a:t>‹#›</a:t>
            </a:fld>
            <a:endParaRPr lang="en-IN"/>
          </a:p>
        </p:txBody>
      </p:sp>
    </p:spTree>
    <p:extLst>
      <p:ext uri="{BB962C8B-B14F-4D97-AF65-F5344CB8AC3E}">
        <p14:creationId xmlns:p14="http://schemas.microsoft.com/office/powerpoint/2010/main" val="1285686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936332-A609-1010-626B-09F321C77A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CE81048-02D6-1EF3-682E-ED5031CBA6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0FAE6E-68DF-44A8-0B3A-28F3ECCDE86D}"/>
              </a:ext>
            </a:extLst>
          </p:cNvPr>
          <p:cNvSpPr>
            <a:spLocks noGrp="1"/>
          </p:cNvSpPr>
          <p:nvPr>
            <p:ph type="dt" sz="half" idx="10"/>
          </p:nvPr>
        </p:nvSpPr>
        <p:spPr/>
        <p:txBody>
          <a:bodyPr/>
          <a:lstStyle/>
          <a:p>
            <a:fld id="{B519BEB2-10E3-4BF4-9470-12B11A7C7998}" type="datetimeFigureOut">
              <a:rPr lang="en-IN" smtClean="0"/>
              <a:t>10-06-2023</a:t>
            </a:fld>
            <a:endParaRPr lang="en-IN"/>
          </a:p>
        </p:txBody>
      </p:sp>
      <p:sp>
        <p:nvSpPr>
          <p:cNvPr id="5" name="Footer Placeholder 4">
            <a:extLst>
              <a:ext uri="{FF2B5EF4-FFF2-40B4-BE49-F238E27FC236}">
                <a16:creationId xmlns:a16="http://schemas.microsoft.com/office/drawing/2014/main" id="{67517122-8146-F400-E1F7-44A9712F30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0A7E00-04AF-BFD2-62E1-804A5514B260}"/>
              </a:ext>
            </a:extLst>
          </p:cNvPr>
          <p:cNvSpPr>
            <a:spLocks noGrp="1"/>
          </p:cNvSpPr>
          <p:nvPr>
            <p:ph type="sldNum" sz="quarter" idx="12"/>
          </p:nvPr>
        </p:nvSpPr>
        <p:spPr/>
        <p:txBody>
          <a:bodyPr/>
          <a:lstStyle/>
          <a:p>
            <a:fld id="{A95B8F53-FE48-428E-90A0-75E58EB724C1}" type="slidenum">
              <a:rPr lang="en-IN" smtClean="0"/>
              <a:t>‹#›</a:t>
            </a:fld>
            <a:endParaRPr lang="en-IN"/>
          </a:p>
        </p:txBody>
      </p:sp>
    </p:spTree>
    <p:extLst>
      <p:ext uri="{BB962C8B-B14F-4D97-AF65-F5344CB8AC3E}">
        <p14:creationId xmlns:p14="http://schemas.microsoft.com/office/powerpoint/2010/main" val="1972646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76946-5F0F-20CE-1027-46969DF934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4A99CB7-DA8D-37D3-93E8-30D20D3FA4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2ACCEA-1E59-7371-2BC9-0E166420E201}"/>
              </a:ext>
            </a:extLst>
          </p:cNvPr>
          <p:cNvSpPr>
            <a:spLocks noGrp="1"/>
          </p:cNvSpPr>
          <p:nvPr>
            <p:ph type="dt" sz="half" idx="10"/>
          </p:nvPr>
        </p:nvSpPr>
        <p:spPr/>
        <p:txBody>
          <a:bodyPr/>
          <a:lstStyle/>
          <a:p>
            <a:fld id="{B519BEB2-10E3-4BF4-9470-12B11A7C7998}" type="datetimeFigureOut">
              <a:rPr lang="en-IN" smtClean="0"/>
              <a:t>10-06-2023</a:t>
            </a:fld>
            <a:endParaRPr lang="en-IN"/>
          </a:p>
        </p:txBody>
      </p:sp>
      <p:sp>
        <p:nvSpPr>
          <p:cNvPr id="5" name="Footer Placeholder 4">
            <a:extLst>
              <a:ext uri="{FF2B5EF4-FFF2-40B4-BE49-F238E27FC236}">
                <a16:creationId xmlns:a16="http://schemas.microsoft.com/office/drawing/2014/main" id="{744B5B2E-36DF-AF66-CF6C-665B6837F0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EA8FBA-739E-8C24-878A-46C2ADF51C1C}"/>
              </a:ext>
            </a:extLst>
          </p:cNvPr>
          <p:cNvSpPr>
            <a:spLocks noGrp="1"/>
          </p:cNvSpPr>
          <p:nvPr>
            <p:ph type="sldNum" sz="quarter" idx="12"/>
          </p:nvPr>
        </p:nvSpPr>
        <p:spPr/>
        <p:txBody>
          <a:bodyPr/>
          <a:lstStyle/>
          <a:p>
            <a:fld id="{A95B8F53-FE48-428E-90A0-75E58EB724C1}" type="slidenum">
              <a:rPr lang="en-IN" smtClean="0"/>
              <a:t>‹#›</a:t>
            </a:fld>
            <a:endParaRPr lang="en-IN"/>
          </a:p>
        </p:txBody>
      </p:sp>
    </p:spTree>
    <p:extLst>
      <p:ext uri="{BB962C8B-B14F-4D97-AF65-F5344CB8AC3E}">
        <p14:creationId xmlns:p14="http://schemas.microsoft.com/office/powerpoint/2010/main" val="3891982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CA96C-E62B-3ABB-FDC9-33A9CC117D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3853DE8-05C9-01FC-E91A-D3893C0DAA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1801A7-E59A-8C5F-9548-B4283145070D}"/>
              </a:ext>
            </a:extLst>
          </p:cNvPr>
          <p:cNvSpPr>
            <a:spLocks noGrp="1"/>
          </p:cNvSpPr>
          <p:nvPr>
            <p:ph type="dt" sz="half" idx="10"/>
          </p:nvPr>
        </p:nvSpPr>
        <p:spPr/>
        <p:txBody>
          <a:bodyPr/>
          <a:lstStyle/>
          <a:p>
            <a:fld id="{B519BEB2-10E3-4BF4-9470-12B11A7C7998}" type="datetimeFigureOut">
              <a:rPr lang="en-IN" smtClean="0"/>
              <a:t>10-06-2023</a:t>
            </a:fld>
            <a:endParaRPr lang="en-IN"/>
          </a:p>
        </p:txBody>
      </p:sp>
      <p:sp>
        <p:nvSpPr>
          <p:cNvPr id="5" name="Footer Placeholder 4">
            <a:extLst>
              <a:ext uri="{FF2B5EF4-FFF2-40B4-BE49-F238E27FC236}">
                <a16:creationId xmlns:a16="http://schemas.microsoft.com/office/drawing/2014/main" id="{68211185-FF1B-E6AB-31B2-3EF37C0359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9377B9-C06B-E779-E80E-32C289C136DC}"/>
              </a:ext>
            </a:extLst>
          </p:cNvPr>
          <p:cNvSpPr>
            <a:spLocks noGrp="1"/>
          </p:cNvSpPr>
          <p:nvPr>
            <p:ph type="sldNum" sz="quarter" idx="12"/>
          </p:nvPr>
        </p:nvSpPr>
        <p:spPr/>
        <p:txBody>
          <a:bodyPr/>
          <a:lstStyle/>
          <a:p>
            <a:fld id="{A95B8F53-FE48-428E-90A0-75E58EB724C1}" type="slidenum">
              <a:rPr lang="en-IN" smtClean="0"/>
              <a:t>‹#›</a:t>
            </a:fld>
            <a:endParaRPr lang="en-IN"/>
          </a:p>
        </p:txBody>
      </p:sp>
    </p:spTree>
    <p:extLst>
      <p:ext uri="{BB962C8B-B14F-4D97-AF65-F5344CB8AC3E}">
        <p14:creationId xmlns:p14="http://schemas.microsoft.com/office/powerpoint/2010/main" val="1049299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76D29-5B93-E26E-2E00-566AA1FE4C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F7DCC3-7B02-05A9-2C77-7A7B061CED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4B82290-40AB-2941-60CA-939A8233EA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6C25B00-69FA-9460-267D-85B5230BB49F}"/>
              </a:ext>
            </a:extLst>
          </p:cNvPr>
          <p:cNvSpPr>
            <a:spLocks noGrp="1"/>
          </p:cNvSpPr>
          <p:nvPr>
            <p:ph type="dt" sz="half" idx="10"/>
          </p:nvPr>
        </p:nvSpPr>
        <p:spPr/>
        <p:txBody>
          <a:bodyPr/>
          <a:lstStyle/>
          <a:p>
            <a:fld id="{B519BEB2-10E3-4BF4-9470-12B11A7C7998}" type="datetimeFigureOut">
              <a:rPr lang="en-IN" smtClean="0"/>
              <a:t>10-06-2023</a:t>
            </a:fld>
            <a:endParaRPr lang="en-IN"/>
          </a:p>
        </p:txBody>
      </p:sp>
      <p:sp>
        <p:nvSpPr>
          <p:cNvPr id="6" name="Footer Placeholder 5">
            <a:extLst>
              <a:ext uri="{FF2B5EF4-FFF2-40B4-BE49-F238E27FC236}">
                <a16:creationId xmlns:a16="http://schemas.microsoft.com/office/drawing/2014/main" id="{E7986DBB-F22E-40F1-6977-6EC57D1F129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C86B3F-C44D-F81C-1AE6-D2F8D07F27D1}"/>
              </a:ext>
            </a:extLst>
          </p:cNvPr>
          <p:cNvSpPr>
            <a:spLocks noGrp="1"/>
          </p:cNvSpPr>
          <p:nvPr>
            <p:ph type="sldNum" sz="quarter" idx="12"/>
          </p:nvPr>
        </p:nvSpPr>
        <p:spPr/>
        <p:txBody>
          <a:bodyPr/>
          <a:lstStyle/>
          <a:p>
            <a:fld id="{A95B8F53-FE48-428E-90A0-75E58EB724C1}" type="slidenum">
              <a:rPr lang="en-IN" smtClean="0"/>
              <a:t>‹#›</a:t>
            </a:fld>
            <a:endParaRPr lang="en-IN"/>
          </a:p>
        </p:txBody>
      </p:sp>
    </p:spTree>
    <p:extLst>
      <p:ext uri="{BB962C8B-B14F-4D97-AF65-F5344CB8AC3E}">
        <p14:creationId xmlns:p14="http://schemas.microsoft.com/office/powerpoint/2010/main" val="2307881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D3AAE-8296-E97C-1230-972DAC82B4F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CE5555B-8937-8629-D69D-46641F41A5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9A05BF-08EE-6341-2CC9-C0DDCCBEC1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6C21527-6BEF-6159-AA04-91CF1E6041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B038C4-8546-6BD9-3190-25F854F32C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7AF1C0F-E660-622A-AF98-AB9335FD8FB7}"/>
              </a:ext>
            </a:extLst>
          </p:cNvPr>
          <p:cNvSpPr>
            <a:spLocks noGrp="1"/>
          </p:cNvSpPr>
          <p:nvPr>
            <p:ph type="dt" sz="half" idx="10"/>
          </p:nvPr>
        </p:nvSpPr>
        <p:spPr/>
        <p:txBody>
          <a:bodyPr/>
          <a:lstStyle/>
          <a:p>
            <a:fld id="{B519BEB2-10E3-4BF4-9470-12B11A7C7998}" type="datetimeFigureOut">
              <a:rPr lang="en-IN" smtClean="0"/>
              <a:t>10-06-2023</a:t>
            </a:fld>
            <a:endParaRPr lang="en-IN"/>
          </a:p>
        </p:txBody>
      </p:sp>
      <p:sp>
        <p:nvSpPr>
          <p:cNvPr id="8" name="Footer Placeholder 7">
            <a:extLst>
              <a:ext uri="{FF2B5EF4-FFF2-40B4-BE49-F238E27FC236}">
                <a16:creationId xmlns:a16="http://schemas.microsoft.com/office/drawing/2014/main" id="{D226F45F-C74C-6A36-838D-D1F44B7509A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44FF7B4-CB47-C369-BA28-F774AB9FE9EA}"/>
              </a:ext>
            </a:extLst>
          </p:cNvPr>
          <p:cNvSpPr>
            <a:spLocks noGrp="1"/>
          </p:cNvSpPr>
          <p:nvPr>
            <p:ph type="sldNum" sz="quarter" idx="12"/>
          </p:nvPr>
        </p:nvSpPr>
        <p:spPr/>
        <p:txBody>
          <a:bodyPr/>
          <a:lstStyle/>
          <a:p>
            <a:fld id="{A95B8F53-FE48-428E-90A0-75E58EB724C1}" type="slidenum">
              <a:rPr lang="en-IN" smtClean="0"/>
              <a:t>‹#›</a:t>
            </a:fld>
            <a:endParaRPr lang="en-IN"/>
          </a:p>
        </p:txBody>
      </p:sp>
    </p:spTree>
    <p:extLst>
      <p:ext uri="{BB962C8B-B14F-4D97-AF65-F5344CB8AC3E}">
        <p14:creationId xmlns:p14="http://schemas.microsoft.com/office/powerpoint/2010/main" val="4015654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EDC95-EA5E-1054-8225-51AB93EAC9C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C91DE2E-2E3F-4934-6874-C7FB82E57F81}"/>
              </a:ext>
            </a:extLst>
          </p:cNvPr>
          <p:cNvSpPr>
            <a:spLocks noGrp="1"/>
          </p:cNvSpPr>
          <p:nvPr>
            <p:ph type="dt" sz="half" idx="10"/>
          </p:nvPr>
        </p:nvSpPr>
        <p:spPr/>
        <p:txBody>
          <a:bodyPr/>
          <a:lstStyle/>
          <a:p>
            <a:fld id="{B519BEB2-10E3-4BF4-9470-12B11A7C7998}" type="datetimeFigureOut">
              <a:rPr lang="en-IN" smtClean="0"/>
              <a:t>10-06-2023</a:t>
            </a:fld>
            <a:endParaRPr lang="en-IN"/>
          </a:p>
        </p:txBody>
      </p:sp>
      <p:sp>
        <p:nvSpPr>
          <p:cNvPr id="4" name="Footer Placeholder 3">
            <a:extLst>
              <a:ext uri="{FF2B5EF4-FFF2-40B4-BE49-F238E27FC236}">
                <a16:creationId xmlns:a16="http://schemas.microsoft.com/office/drawing/2014/main" id="{9DF061C8-2FF1-02C1-EABB-6535DDB9285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3FB8CF3-95F8-FFAD-616C-43DCDF2F1A5D}"/>
              </a:ext>
            </a:extLst>
          </p:cNvPr>
          <p:cNvSpPr>
            <a:spLocks noGrp="1"/>
          </p:cNvSpPr>
          <p:nvPr>
            <p:ph type="sldNum" sz="quarter" idx="12"/>
          </p:nvPr>
        </p:nvSpPr>
        <p:spPr/>
        <p:txBody>
          <a:bodyPr/>
          <a:lstStyle/>
          <a:p>
            <a:fld id="{A95B8F53-FE48-428E-90A0-75E58EB724C1}" type="slidenum">
              <a:rPr lang="en-IN" smtClean="0"/>
              <a:t>‹#›</a:t>
            </a:fld>
            <a:endParaRPr lang="en-IN"/>
          </a:p>
        </p:txBody>
      </p:sp>
    </p:spTree>
    <p:extLst>
      <p:ext uri="{BB962C8B-B14F-4D97-AF65-F5344CB8AC3E}">
        <p14:creationId xmlns:p14="http://schemas.microsoft.com/office/powerpoint/2010/main" val="757117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CA34C1-C8DB-EE0D-F229-EE0AE42DDD84}"/>
              </a:ext>
            </a:extLst>
          </p:cNvPr>
          <p:cNvSpPr>
            <a:spLocks noGrp="1"/>
          </p:cNvSpPr>
          <p:nvPr>
            <p:ph type="dt" sz="half" idx="10"/>
          </p:nvPr>
        </p:nvSpPr>
        <p:spPr/>
        <p:txBody>
          <a:bodyPr/>
          <a:lstStyle/>
          <a:p>
            <a:fld id="{B519BEB2-10E3-4BF4-9470-12B11A7C7998}" type="datetimeFigureOut">
              <a:rPr lang="en-IN" smtClean="0"/>
              <a:t>10-06-2023</a:t>
            </a:fld>
            <a:endParaRPr lang="en-IN"/>
          </a:p>
        </p:txBody>
      </p:sp>
      <p:sp>
        <p:nvSpPr>
          <p:cNvPr id="3" name="Footer Placeholder 2">
            <a:extLst>
              <a:ext uri="{FF2B5EF4-FFF2-40B4-BE49-F238E27FC236}">
                <a16:creationId xmlns:a16="http://schemas.microsoft.com/office/drawing/2014/main" id="{A6FC80DD-6CBE-8B4C-6781-9894737BEFD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117EB76-DCE0-2E04-7F7B-D19680EB3541}"/>
              </a:ext>
            </a:extLst>
          </p:cNvPr>
          <p:cNvSpPr>
            <a:spLocks noGrp="1"/>
          </p:cNvSpPr>
          <p:nvPr>
            <p:ph type="sldNum" sz="quarter" idx="12"/>
          </p:nvPr>
        </p:nvSpPr>
        <p:spPr/>
        <p:txBody>
          <a:bodyPr/>
          <a:lstStyle/>
          <a:p>
            <a:fld id="{A95B8F53-FE48-428E-90A0-75E58EB724C1}" type="slidenum">
              <a:rPr lang="en-IN" smtClean="0"/>
              <a:t>‹#›</a:t>
            </a:fld>
            <a:endParaRPr lang="en-IN"/>
          </a:p>
        </p:txBody>
      </p:sp>
    </p:spTree>
    <p:extLst>
      <p:ext uri="{BB962C8B-B14F-4D97-AF65-F5344CB8AC3E}">
        <p14:creationId xmlns:p14="http://schemas.microsoft.com/office/powerpoint/2010/main" val="2437446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CC7F4-22F5-6BD1-CFDF-3FF871FE86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F1BEF64-2A48-C268-8607-2A268AECCE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02D6365-BABD-38D6-E4A6-C7154549A9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17D331-01F4-6944-4457-4AAF44976D0E}"/>
              </a:ext>
            </a:extLst>
          </p:cNvPr>
          <p:cNvSpPr>
            <a:spLocks noGrp="1"/>
          </p:cNvSpPr>
          <p:nvPr>
            <p:ph type="dt" sz="half" idx="10"/>
          </p:nvPr>
        </p:nvSpPr>
        <p:spPr/>
        <p:txBody>
          <a:bodyPr/>
          <a:lstStyle/>
          <a:p>
            <a:fld id="{B519BEB2-10E3-4BF4-9470-12B11A7C7998}" type="datetimeFigureOut">
              <a:rPr lang="en-IN" smtClean="0"/>
              <a:t>10-06-2023</a:t>
            </a:fld>
            <a:endParaRPr lang="en-IN"/>
          </a:p>
        </p:txBody>
      </p:sp>
      <p:sp>
        <p:nvSpPr>
          <p:cNvPr id="6" name="Footer Placeholder 5">
            <a:extLst>
              <a:ext uri="{FF2B5EF4-FFF2-40B4-BE49-F238E27FC236}">
                <a16:creationId xmlns:a16="http://schemas.microsoft.com/office/drawing/2014/main" id="{697872F5-2414-B413-4CF9-8035567314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416ECB-2B7E-C4E3-9E32-1C46EB12AD78}"/>
              </a:ext>
            </a:extLst>
          </p:cNvPr>
          <p:cNvSpPr>
            <a:spLocks noGrp="1"/>
          </p:cNvSpPr>
          <p:nvPr>
            <p:ph type="sldNum" sz="quarter" idx="12"/>
          </p:nvPr>
        </p:nvSpPr>
        <p:spPr/>
        <p:txBody>
          <a:bodyPr/>
          <a:lstStyle/>
          <a:p>
            <a:fld id="{A95B8F53-FE48-428E-90A0-75E58EB724C1}" type="slidenum">
              <a:rPr lang="en-IN" smtClean="0"/>
              <a:t>‹#›</a:t>
            </a:fld>
            <a:endParaRPr lang="en-IN"/>
          </a:p>
        </p:txBody>
      </p:sp>
    </p:spTree>
    <p:extLst>
      <p:ext uri="{BB962C8B-B14F-4D97-AF65-F5344CB8AC3E}">
        <p14:creationId xmlns:p14="http://schemas.microsoft.com/office/powerpoint/2010/main" val="942671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72CAA-7AF7-1831-90DF-A482070306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407B78F-FDD7-C938-F1D0-29E6029758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A25E916-B32A-25A3-1197-A0831EAD7C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87A9A7-147F-1DEF-AC25-7F2399DEE961}"/>
              </a:ext>
            </a:extLst>
          </p:cNvPr>
          <p:cNvSpPr>
            <a:spLocks noGrp="1"/>
          </p:cNvSpPr>
          <p:nvPr>
            <p:ph type="dt" sz="half" idx="10"/>
          </p:nvPr>
        </p:nvSpPr>
        <p:spPr/>
        <p:txBody>
          <a:bodyPr/>
          <a:lstStyle/>
          <a:p>
            <a:fld id="{B519BEB2-10E3-4BF4-9470-12B11A7C7998}" type="datetimeFigureOut">
              <a:rPr lang="en-IN" smtClean="0"/>
              <a:t>10-06-2023</a:t>
            </a:fld>
            <a:endParaRPr lang="en-IN"/>
          </a:p>
        </p:txBody>
      </p:sp>
      <p:sp>
        <p:nvSpPr>
          <p:cNvPr id="6" name="Footer Placeholder 5">
            <a:extLst>
              <a:ext uri="{FF2B5EF4-FFF2-40B4-BE49-F238E27FC236}">
                <a16:creationId xmlns:a16="http://schemas.microsoft.com/office/drawing/2014/main" id="{968AF1D9-E855-18FB-8EEF-86343D456F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02F8AE-DF9A-46A1-4ECC-EC8452F93B38}"/>
              </a:ext>
            </a:extLst>
          </p:cNvPr>
          <p:cNvSpPr>
            <a:spLocks noGrp="1"/>
          </p:cNvSpPr>
          <p:nvPr>
            <p:ph type="sldNum" sz="quarter" idx="12"/>
          </p:nvPr>
        </p:nvSpPr>
        <p:spPr/>
        <p:txBody>
          <a:bodyPr/>
          <a:lstStyle/>
          <a:p>
            <a:fld id="{A95B8F53-FE48-428E-90A0-75E58EB724C1}" type="slidenum">
              <a:rPr lang="en-IN" smtClean="0"/>
              <a:t>‹#›</a:t>
            </a:fld>
            <a:endParaRPr lang="en-IN"/>
          </a:p>
        </p:txBody>
      </p:sp>
    </p:spTree>
    <p:extLst>
      <p:ext uri="{BB962C8B-B14F-4D97-AF65-F5344CB8AC3E}">
        <p14:creationId xmlns:p14="http://schemas.microsoft.com/office/powerpoint/2010/main" val="506124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261D4B-7F32-9BBE-C8CD-63AB53C66C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E7E897D-8C77-BF8E-9357-BA5D245C6A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0ECD76-FCAF-2847-7B1C-57204D6F44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19BEB2-10E3-4BF4-9470-12B11A7C7998}" type="datetimeFigureOut">
              <a:rPr lang="en-IN" smtClean="0"/>
              <a:t>10-06-2023</a:t>
            </a:fld>
            <a:endParaRPr lang="en-IN"/>
          </a:p>
        </p:txBody>
      </p:sp>
      <p:sp>
        <p:nvSpPr>
          <p:cNvPr id="5" name="Footer Placeholder 4">
            <a:extLst>
              <a:ext uri="{FF2B5EF4-FFF2-40B4-BE49-F238E27FC236}">
                <a16:creationId xmlns:a16="http://schemas.microsoft.com/office/drawing/2014/main" id="{EBE1E711-8467-50F6-CF2D-189DBAC3BD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F7E32BC-EA94-4060-792C-EAB793DC28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5B8F53-FE48-428E-90A0-75E58EB724C1}" type="slidenum">
              <a:rPr lang="en-IN" smtClean="0"/>
              <a:t>‹#›</a:t>
            </a:fld>
            <a:endParaRPr lang="en-IN"/>
          </a:p>
        </p:txBody>
      </p:sp>
    </p:spTree>
    <p:extLst>
      <p:ext uri="{BB962C8B-B14F-4D97-AF65-F5344CB8AC3E}">
        <p14:creationId xmlns:p14="http://schemas.microsoft.com/office/powerpoint/2010/main" val="2490283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320B1-EFA3-E6AC-E31F-FB115F0CBEA3}"/>
              </a:ext>
            </a:extLst>
          </p:cNvPr>
          <p:cNvSpPr>
            <a:spLocks noGrp="1"/>
          </p:cNvSpPr>
          <p:nvPr>
            <p:ph type="ctrTitle"/>
          </p:nvPr>
        </p:nvSpPr>
        <p:spPr/>
        <p:txBody>
          <a:bodyPr/>
          <a:lstStyle/>
          <a:p>
            <a:r>
              <a:rPr lang="en-IN" dirty="0"/>
              <a:t>Dom vs Virtual Dom</a:t>
            </a:r>
          </a:p>
        </p:txBody>
      </p:sp>
      <p:sp>
        <p:nvSpPr>
          <p:cNvPr id="3" name="Subtitle 2">
            <a:extLst>
              <a:ext uri="{FF2B5EF4-FFF2-40B4-BE49-F238E27FC236}">
                <a16:creationId xmlns:a16="http://schemas.microsoft.com/office/drawing/2014/main" id="{BC371C18-D965-FC04-07E5-BADE132AFE6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165053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64A1A-5BFB-C2FD-0276-CBAB7B141DCB}"/>
              </a:ext>
            </a:extLst>
          </p:cNvPr>
          <p:cNvSpPr>
            <a:spLocks noGrp="1"/>
          </p:cNvSpPr>
          <p:nvPr>
            <p:ph type="title"/>
          </p:nvPr>
        </p:nvSpPr>
        <p:spPr/>
        <p:txBody>
          <a:bodyPr/>
          <a:lstStyle/>
          <a:p>
            <a:r>
              <a:rPr lang="en-IN" dirty="0"/>
              <a:t>Diffing Algorithm</a:t>
            </a:r>
          </a:p>
        </p:txBody>
      </p:sp>
      <p:sp>
        <p:nvSpPr>
          <p:cNvPr id="3" name="Content Placeholder 2">
            <a:extLst>
              <a:ext uri="{FF2B5EF4-FFF2-40B4-BE49-F238E27FC236}">
                <a16:creationId xmlns:a16="http://schemas.microsoft.com/office/drawing/2014/main" id="{B932CF4B-8152-0FDC-6E0E-CEE3C52A5E35}"/>
              </a:ext>
            </a:extLst>
          </p:cNvPr>
          <p:cNvSpPr>
            <a:spLocks noGrp="1"/>
          </p:cNvSpPr>
          <p:nvPr>
            <p:ph idx="1"/>
          </p:nvPr>
        </p:nvSpPr>
        <p:spPr/>
        <p:txBody>
          <a:bodyPr>
            <a:normAutofit fontScale="92500"/>
          </a:bodyPr>
          <a:lstStyle/>
          <a:p>
            <a:r>
              <a:rPr lang="en-US" dirty="0"/>
              <a:t>React first compares the two root elements. </a:t>
            </a:r>
          </a:p>
          <a:p>
            <a:r>
              <a:rPr lang="en-US" dirty="0"/>
              <a:t>The behavior is different depending on the types of the root elements.</a:t>
            </a:r>
          </a:p>
          <a:p>
            <a:r>
              <a:rPr lang="en-US" b="0" i="0" dirty="0">
                <a:solidFill>
                  <a:srgbClr val="292929"/>
                </a:solidFill>
                <a:effectLst/>
                <a:latin typeface="source-serif-pro"/>
              </a:rPr>
              <a:t>React compared the root DOM Elements Types.</a:t>
            </a:r>
          </a:p>
          <a:p>
            <a:pPr lvl="1"/>
            <a:r>
              <a:rPr lang="en-US" dirty="0"/>
              <a:t>Elements of different types: Whenever the root elements have different types, React will tear down the old tree and build the new tree from scratch. Going from &lt;a&gt; to &lt;</a:t>
            </a:r>
            <a:r>
              <a:rPr lang="en-US" dirty="0" err="1"/>
              <a:t>img</a:t>
            </a:r>
            <a:r>
              <a:rPr lang="en-US" dirty="0"/>
              <a:t>&gt;, or from &lt;Article&gt; to &lt;Comment&gt;, or from &lt;Button&gt; to &lt;div&gt; — any of those will lead to a full rebuild. This will lead to component unmount and mount lifecycle calls too.</a:t>
            </a:r>
          </a:p>
          <a:p>
            <a:pPr lvl="1"/>
            <a:r>
              <a:rPr lang="en-US" dirty="0"/>
              <a:t>DOM Elements Of The Same Type: When comparing two React DOM elements of the same type, React looks at the attributes of both, keeps the same underlying DOM node, and only updates the changed </a:t>
            </a:r>
            <a:r>
              <a:rPr lang="en-US" dirty="0" err="1"/>
              <a:t>attributes.After</a:t>
            </a:r>
            <a:r>
              <a:rPr lang="en-US" dirty="0"/>
              <a:t> handling the DOM node, React then recurses on the children. This will lead to component update lifecycle calls.</a:t>
            </a:r>
            <a:endParaRPr lang="en-IN" dirty="0"/>
          </a:p>
        </p:txBody>
      </p:sp>
    </p:spTree>
    <p:extLst>
      <p:ext uri="{BB962C8B-B14F-4D97-AF65-F5344CB8AC3E}">
        <p14:creationId xmlns:p14="http://schemas.microsoft.com/office/powerpoint/2010/main" val="2363662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13589-263D-3E18-2970-C606003495B7}"/>
              </a:ext>
            </a:extLst>
          </p:cNvPr>
          <p:cNvSpPr>
            <a:spLocks noGrp="1"/>
          </p:cNvSpPr>
          <p:nvPr>
            <p:ph type="title"/>
          </p:nvPr>
        </p:nvSpPr>
        <p:spPr/>
        <p:txBody>
          <a:bodyPr/>
          <a:lstStyle/>
          <a:p>
            <a:r>
              <a:rPr lang="en-IN" dirty="0"/>
              <a:t>What is Dom?</a:t>
            </a:r>
          </a:p>
        </p:txBody>
      </p:sp>
      <p:sp>
        <p:nvSpPr>
          <p:cNvPr id="3" name="Content Placeholder 2">
            <a:extLst>
              <a:ext uri="{FF2B5EF4-FFF2-40B4-BE49-F238E27FC236}">
                <a16:creationId xmlns:a16="http://schemas.microsoft.com/office/drawing/2014/main" id="{4DE6BBFC-FC98-D5C4-909C-ED75E1223286}"/>
              </a:ext>
            </a:extLst>
          </p:cNvPr>
          <p:cNvSpPr>
            <a:spLocks noGrp="1"/>
          </p:cNvSpPr>
          <p:nvPr>
            <p:ph idx="1"/>
          </p:nvPr>
        </p:nvSpPr>
        <p:spPr/>
        <p:txBody>
          <a:bodyPr/>
          <a:lstStyle/>
          <a:p>
            <a:r>
              <a:rPr lang="en-US" dirty="0"/>
              <a:t>“The W3C Document Object Model (DOM) is a platform and language-neutral interface that allows programs and scripts to dynamically access and update the content, structure, and style of a document.”</a:t>
            </a:r>
            <a:endParaRPr lang="en-IN" dirty="0"/>
          </a:p>
        </p:txBody>
      </p:sp>
      <p:pic>
        <p:nvPicPr>
          <p:cNvPr id="4" name="Picture 3">
            <a:extLst>
              <a:ext uri="{FF2B5EF4-FFF2-40B4-BE49-F238E27FC236}">
                <a16:creationId xmlns:a16="http://schemas.microsoft.com/office/drawing/2014/main" id="{D1C3E0F5-F9F1-2E09-8339-4A25CD4CFBFB}"/>
              </a:ext>
            </a:extLst>
          </p:cNvPr>
          <p:cNvPicPr>
            <a:picLocks noChangeAspect="1"/>
          </p:cNvPicPr>
          <p:nvPr/>
        </p:nvPicPr>
        <p:blipFill>
          <a:blip r:embed="rId3"/>
          <a:stretch>
            <a:fillRect/>
          </a:stretch>
        </p:blipFill>
        <p:spPr>
          <a:xfrm>
            <a:off x="3731541" y="3327048"/>
            <a:ext cx="4728917" cy="2849915"/>
          </a:xfrm>
          <a:prstGeom prst="rect">
            <a:avLst/>
          </a:prstGeom>
        </p:spPr>
      </p:pic>
    </p:spTree>
    <p:extLst>
      <p:ext uri="{BB962C8B-B14F-4D97-AF65-F5344CB8AC3E}">
        <p14:creationId xmlns:p14="http://schemas.microsoft.com/office/powerpoint/2010/main" val="663092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2ED8B-BB16-B29A-784F-170D1FB77B3D}"/>
              </a:ext>
            </a:extLst>
          </p:cNvPr>
          <p:cNvSpPr>
            <a:spLocks noGrp="1"/>
          </p:cNvSpPr>
          <p:nvPr>
            <p:ph type="title"/>
          </p:nvPr>
        </p:nvSpPr>
        <p:spPr/>
        <p:txBody>
          <a:bodyPr/>
          <a:lstStyle/>
          <a:p>
            <a:r>
              <a:rPr lang="en-IN" dirty="0"/>
              <a:t>DOM Inefficiency</a:t>
            </a:r>
          </a:p>
        </p:txBody>
      </p:sp>
      <p:sp>
        <p:nvSpPr>
          <p:cNvPr id="3" name="Content Placeholder 2">
            <a:extLst>
              <a:ext uri="{FF2B5EF4-FFF2-40B4-BE49-F238E27FC236}">
                <a16:creationId xmlns:a16="http://schemas.microsoft.com/office/drawing/2014/main" id="{36450997-8227-47CD-37DF-D7DF74530C5E}"/>
              </a:ext>
            </a:extLst>
          </p:cNvPr>
          <p:cNvSpPr>
            <a:spLocks noGrp="1"/>
          </p:cNvSpPr>
          <p:nvPr>
            <p:ph idx="1"/>
          </p:nvPr>
        </p:nvSpPr>
        <p:spPr/>
        <p:txBody>
          <a:bodyPr>
            <a:normAutofit fontScale="92500"/>
          </a:bodyPr>
          <a:lstStyle/>
          <a:p>
            <a:r>
              <a:rPr lang="en-US" dirty="0"/>
              <a:t>DOM was originally intended for static UIs — pages rendered by the server that don’t require dynamic updates. </a:t>
            </a:r>
          </a:p>
          <a:p>
            <a:r>
              <a:rPr lang="en-US" dirty="0"/>
              <a:t>When the DOM updates, it has to update the node as well as re-paint the page with its corresponding CSS and layout. </a:t>
            </a:r>
          </a:p>
          <a:p>
            <a:r>
              <a:rPr lang="en-US" dirty="0"/>
              <a:t>For Example:</a:t>
            </a:r>
          </a:p>
          <a:p>
            <a:pPr lvl="1"/>
            <a:r>
              <a:rPr lang="en-US" dirty="0"/>
              <a:t>let fruits = [‘Apple’, ‘Orange’, ‘Banana’]</a:t>
            </a:r>
          </a:p>
          <a:p>
            <a:pPr marL="457200" lvl="1" indent="0">
              <a:buNone/>
            </a:pPr>
            <a:r>
              <a:rPr lang="en-US" dirty="0"/>
              <a:t>We want to update here from Orange to lemon. Then we need to create a new array.</a:t>
            </a:r>
          </a:p>
          <a:p>
            <a:pPr lvl="1"/>
            <a:endParaRPr lang="en-US" dirty="0"/>
          </a:p>
          <a:p>
            <a:pPr lvl="1"/>
            <a:r>
              <a:rPr lang="en-US" dirty="0"/>
              <a:t>let fruits = [‘Apple’, ‘Lemon’, ‘Banana’]</a:t>
            </a:r>
          </a:p>
          <a:p>
            <a:pPr lvl="1"/>
            <a:endParaRPr lang="en-US" dirty="0"/>
          </a:p>
          <a:p>
            <a:pPr marL="457200" lvl="1" indent="0">
              <a:buNone/>
            </a:pPr>
            <a:r>
              <a:rPr lang="en-US" dirty="0"/>
              <a:t>In an efficient way we can just traverse to the fruits[2] and update only this element.</a:t>
            </a:r>
            <a:endParaRPr lang="en-IN" dirty="0"/>
          </a:p>
        </p:txBody>
      </p:sp>
    </p:spTree>
    <p:extLst>
      <p:ext uri="{BB962C8B-B14F-4D97-AF65-F5344CB8AC3E}">
        <p14:creationId xmlns:p14="http://schemas.microsoft.com/office/powerpoint/2010/main" val="274690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3C090-1604-9D85-228D-E75DEEF507AB}"/>
              </a:ext>
            </a:extLst>
          </p:cNvPr>
          <p:cNvSpPr>
            <a:spLocks noGrp="1"/>
          </p:cNvSpPr>
          <p:nvPr>
            <p:ph type="title"/>
          </p:nvPr>
        </p:nvSpPr>
        <p:spPr/>
        <p:txBody>
          <a:bodyPr/>
          <a:lstStyle/>
          <a:p>
            <a:r>
              <a:rPr lang="en-IN" dirty="0"/>
              <a:t>DOM-Knowing when to update</a:t>
            </a:r>
          </a:p>
        </p:txBody>
      </p:sp>
      <p:sp>
        <p:nvSpPr>
          <p:cNvPr id="3" name="Content Placeholder 2">
            <a:extLst>
              <a:ext uri="{FF2B5EF4-FFF2-40B4-BE49-F238E27FC236}">
                <a16:creationId xmlns:a16="http://schemas.microsoft.com/office/drawing/2014/main" id="{BD6CF2D0-690C-BD52-47D7-18539FC950EE}"/>
              </a:ext>
            </a:extLst>
          </p:cNvPr>
          <p:cNvSpPr>
            <a:spLocks noGrp="1"/>
          </p:cNvSpPr>
          <p:nvPr>
            <p:ph idx="1"/>
          </p:nvPr>
        </p:nvSpPr>
        <p:spPr/>
        <p:txBody>
          <a:bodyPr>
            <a:normAutofit/>
          </a:bodyPr>
          <a:lstStyle/>
          <a:p>
            <a:pPr marL="0" indent="0">
              <a:buNone/>
            </a:pPr>
            <a:r>
              <a:rPr lang="en-US" dirty="0"/>
              <a:t>There are a couple of ways in which components can tell when a data update occurs and whether or not it needs to re-render to the UI:</a:t>
            </a:r>
          </a:p>
          <a:p>
            <a:endParaRPr lang="en-US" dirty="0"/>
          </a:p>
          <a:p>
            <a:pPr lvl="1"/>
            <a:r>
              <a:rPr lang="en-US" dirty="0"/>
              <a:t>Dirty Checking (slow) — Checks through all node’s data at a regular interval to see if there have been any changes. This is inefficient because it requires traversing every single node recursively to make sure it’s data isn’t “dirty” (out of date). This was used in AngularJS 1.x.</a:t>
            </a:r>
          </a:p>
          <a:p>
            <a:pPr lvl="1"/>
            <a:r>
              <a:rPr lang="en-US" dirty="0"/>
              <a:t>Observable (fast) — Components are responsible for listening to when an update takes place. Since the data is saved on the state, components can simply listen to events on the state and if there is an update, it can re-render to the UI. React uses it.</a:t>
            </a:r>
            <a:endParaRPr lang="en-IN" dirty="0"/>
          </a:p>
        </p:txBody>
      </p:sp>
    </p:spTree>
    <p:extLst>
      <p:ext uri="{BB962C8B-B14F-4D97-AF65-F5344CB8AC3E}">
        <p14:creationId xmlns:p14="http://schemas.microsoft.com/office/powerpoint/2010/main" val="3026848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7B60A-9C4A-278A-BBD7-BE6AC98E3E16}"/>
              </a:ext>
            </a:extLst>
          </p:cNvPr>
          <p:cNvSpPr>
            <a:spLocks noGrp="1"/>
          </p:cNvSpPr>
          <p:nvPr>
            <p:ph type="title"/>
          </p:nvPr>
        </p:nvSpPr>
        <p:spPr/>
        <p:txBody>
          <a:bodyPr/>
          <a:lstStyle/>
          <a:p>
            <a:r>
              <a:rPr lang="en-IN" dirty="0"/>
              <a:t>Virtual DOM</a:t>
            </a:r>
          </a:p>
        </p:txBody>
      </p:sp>
      <p:sp>
        <p:nvSpPr>
          <p:cNvPr id="3" name="Content Placeholder 2">
            <a:extLst>
              <a:ext uri="{FF2B5EF4-FFF2-40B4-BE49-F238E27FC236}">
                <a16:creationId xmlns:a16="http://schemas.microsoft.com/office/drawing/2014/main" id="{BFFCE8CE-ACAA-FBC1-5D55-56CEFFBD5792}"/>
              </a:ext>
            </a:extLst>
          </p:cNvPr>
          <p:cNvSpPr>
            <a:spLocks noGrp="1"/>
          </p:cNvSpPr>
          <p:nvPr>
            <p:ph idx="1"/>
          </p:nvPr>
        </p:nvSpPr>
        <p:spPr/>
        <p:txBody>
          <a:bodyPr>
            <a:normAutofit fontScale="92500"/>
          </a:bodyPr>
          <a:lstStyle/>
          <a:p>
            <a:r>
              <a:rPr lang="en-US" dirty="0"/>
              <a:t>The Virtual DOM is a light-weight abstraction of the DOM.</a:t>
            </a:r>
          </a:p>
          <a:p>
            <a:r>
              <a:rPr lang="en-US" dirty="0"/>
              <a:t>We can think of it as a copy of the DOM, that can be updated without affecting the actual DOM. </a:t>
            </a:r>
          </a:p>
          <a:p>
            <a:r>
              <a:rPr lang="en-US" dirty="0"/>
              <a:t>It has all the same properties as the real DOM object, but doesn’t have the ability to write to the screen like the real DOM. </a:t>
            </a:r>
          </a:p>
          <a:p>
            <a:r>
              <a:rPr lang="en-US" dirty="0"/>
              <a:t>The virtual DOM gains it’s speed and efficiency from the fact that it’s lightweight. In fact, a new virtual DOM is created after every re-render.</a:t>
            </a:r>
          </a:p>
          <a:p>
            <a:r>
              <a:rPr lang="en-US" dirty="0"/>
              <a:t>Reconciliation is a process to compare and keep in sync the two files (Real and Virtual DOM). </a:t>
            </a:r>
          </a:p>
          <a:p>
            <a:r>
              <a:rPr lang="en-US" dirty="0"/>
              <a:t>Diffing algorithm is a technique of reconciliation which is used by React.</a:t>
            </a:r>
            <a:endParaRPr lang="en-IN" dirty="0"/>
          </a:p>
        </p:txBody>
      </p:sp>
    </p:spTree>
    <p:extLst>
      <p:ext uri="{BB962C8B-B14F-4D97-AF65-F5344CB8AC3E}">
        <p14:creationId xmlns:p14="http://schemas.microsoft.com/office/powerpoint/2010/main" val="962079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B2F83-D7C8-10EF-1FB3-5594AAF60150}"/>
              </a:ext>
            </a:extLst>
          </p:cNvPr>
          <p:cNvSpPr>
            <a:spLocks noGrp="1"/>
          </p:cNvSpPr>
          <p:nvPr>
            <p:ph type="title"/>
          </p:nvPr>
        </p:nvSpPr>
        <p:spPr/>
        <p:txBody>
          <a:bodyPr/>
          <a:lstStyle/>
          <a:p>
            <a:r>
              <a:rPr lang="en-US" dirty="0"/>
              <a:t>Is the Shadow DOM the same as the Virtual DOM?</a:t>
            </a:r>
            <a:endParaRPr lang="en-IN" dirty="0"/>
          </a:p>
        </p:txBody>
      </p:sp>
      <p:sp>
        <p:nvSpPr>
          <p:cNvPr id="3" name="Content Placeholder 2">
            <a:extLst>
              <a:ext uri="{FF2B5EF4-FFF2-40B4-BE49-F238E27FC236}">
                <a16:creationId xmlns:a16="http://schemas.microsoft.com/office/drawing/2014/main" id="{2EC69CD4-AE9E-E977-02A9-45B7F77A8E98}"/>
              </a:ext>
            </a:extLst>
          </p:cNvPr>
          <p:cNvSpPr>
            <a:spLocks noGrp="1"/>
          </p:cNvSpPr>
          <p:nvPr>
            <p:ph idx="1"/>
          </p:nvPr>
        </p:nvSpPr>
        <p:spPr/>
        <p:txBody>
          <a:bodyPr/>
          <a:lstStyle/>
          <a:p>
            <a:r>
              <a:rPr lang="en-US" dirty="0"/>
              <a:t>No, they are different.</a:t>
            </a:r>
          </a:p>
          <a:p>
            <a:r>
              <a:rPr lang="en-US" dirty="0"/>
              <a:t> The Shadow DOM is a browser technology designed primarily for scoping variables and CSS in web components. </a:t>
            </a:r>
          </a:p>
          <a:p>
            <a:r>
              <a:rPr lang="en-US" dirty="0"/>
              <a:t>The virtual DOM is a concept implemented by libraries in JavaScript on top of browser APIs.</a:t>
            </a:r>
            <a:endParaRPr lang="en-IN" dirty="0"/>
          </a:p>
        </p:txBody>
      </p:sp>
    </p:spTree>
    <p:extLst>
      <p:ext uri="{BB962C8B-B14F-4D97-AF65-F5344CB8AC3E}">
        <p14:creationId xmlns:p14="http://schemas.microsoft.com/office/powerpoint/2010/main" val="3220167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DB9AA-66D1-FCE9-9C0C-5F67E1718E94}"/>
              </a:ext>
            </a:extLst>
          </p:cNvPr>
          <p:cNvSpPr>
            <a:spLocks noGrp="1"/>
          </p:cNvSpPr>
          <p:nvPr>
            <p:ph type="title"/>
          </p:nvPr>
        </p:nvSpPr>
        <p:spPr/>
        <p:txBody>
          <a:bodyPr/>
          <a:lstStyle/>
          <a:p>
            <a:r>
              <a:rPr lang="en-US" dirty="0"/>
              <a:t>How does updates work in React?</a:t>
            </a:r>
            <a:endParaRPr lang="en-IN" dirty="0"/>
          </a:p>
        </p:txBody>
      </p:sp>
      <p:sp>
        <p:nvSpPr>
          <p:cNvPr id="3" name="Content Placeholder 2">
            <a:extLst>
              <a:ext uri="{FF2B5EF4-FFF2-40B4-BE49-F238E27FC236}">
                <a16:creationId xmlns:a16="http://schemas.microsoft.com/office/drawing/2014/main" id="{811A737F-ECC5-D972-BFF4-F1F497928817}"/>
              </a:ext>
            </a:extLst>
          </p:cNvPr>
          <p:cNvSpPr>
            <a:spLocks noGrp="1"/>
          </p:cNvSpPr>
          <p:nvPr>
            <p:ph idx="1"/>
          </p:nvPr>
        </p:nvSpPr>
        <p:spPr/>
        <p:txBody>
          <a:bodyPr/>
          <a:lstStyle/>
          <a:p>
            <a:r>
              <a:rPr lang="en-US" dirty="0"/>
              <a:t>On the first load, </a:t>
            </a:r>
            <a:r>
              <a:rPr lang="en-US" dirty="0" err="1"/>
              <a:t>ReactDOM.render</a:t>
            </a:r>
            <a:r>
              <a:rPr lang="en-US" dirty="0"/>
              <a:t>() will create the Virtual DOM tree and real DOM tree.</a:t>
            </a:r>
          </a:p>
          <a:p>
            <a:r>
              <a:rPr lang="en-US" dirty="0"/>
              <a:t>As React works on Observable patterns, when any event(like key press, left click, </a:t>
            </a:r>
            <a:r>
              <a:rPr lang="en-US" dirty="0" err="1"/>
              <a:t>api</a:t>
            </a:r>
            <a:r>
              <a:rPr lang="en-US" dirty="0"/>
              <a:t> response, etc.) occurred, Virtual DOM tree nodes are notified for props change, If the properties used in that node are updated, the node is updated else left as it is.</a:t>
            </a:r>
          </a:p>
          <a:p>
            <a:r>
              <a:rPr lang="en-US" dirty="0"/>
              <a:t>React compares Virtual DOM with real DOM and updates real DOM. This process is called Reconciliation. React uses Diffing algorithm techniques of Reconciliation.</a:t>
            </a:r>
          </a:p>
          <a:p>
            <a:r>
              <a:rPr lang="en-US" dirty="0"/>
              <a:t>Updated real DOM is repainted on browser.</a:t>
            </a:r>
            <a:endParaRPr lang="en-IN" dirty="0"/>
          </a:p>
        </p:txBody>
      </p:sp>
    </p:spTree>
    <p:extLst>
      <p:ext uri="{BB962C8B-B14F-4D97-AF65-F5344CB8AC3E}">
        <p14:creationId xmlns:p14="http://schemas.microsoft.com/office/powerpoint/2010/main" val="3705564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BF7FC-E019-AA26-9686-405C55D62A71}"/>
              </a:ext>
            </a:extLst>
          </p:cNvPr>
          <p:cNvSpPr>
            <a:spLocks noGrp="1"/>
          </p:cNvSpPr>
          <p:nvPr>
            <p:ph type="title"/>
          </p:nvPr>
        </p:nvSpPr>
        <p:spPr/>
        <p:txBody>
          <a:bodyPr/>
          <a:lstStyle/>
          <a:p>
            <a:r>
              <a:rPr lang="en-IN" dirty="0"/>
              <a:t>Virtual DOM</a:t>
            </a:r>
          </a:p>
        </p:txBody>
      </p:sp>
      <p:sp>
        <p:nvSpPr>
          <p:cNvPr id="3" name="Content Placeholder 2">
            <a:extLst>
              <a:ext uri="{FF2B5EF4-FFF2-40B4-BE49-F238E27FC236}">
                <a16:creationId xmlns:a16="http://schemas.microsoft.com/office/drawing/2014/main" id="{1E8B8D72-F8BA-15C5-6B20-DF4C7BFF370D}"/>
              </a:ext>
            </a:extLst>
          </p:cNvPr>
          <p:cNvSpPr>
            <a:spLocks noGrp="1"/>
          </p:cNvSpPr>
          <p:nvPr>
            <p:ph idx="1"/>
          </p:nvPr>
        </p:nvSpPr>
        <p:spPr/>
        <p:txBody>
          <a:bodyPr/>
          <a:lstStyle/>
          <a:p>
            <a:pPr marL="0" indent="0">
              <a:buNone/>
            </a:pPr>
            <a:r>
              <a:rPr lang="en-IN" dirty="0"/>
              <a:t>Additional points regarding updates.</a:t>
            </a:r>
          </a:p>
          <a:p>
            <a:pPr lvl="1"/>
            <a:r>
              <a:rPr lang="en-US" dirty="0"/>
              <a:t>Virtual DOM is pure JS file and light weight, So capturing any update in Virtual DOM is much faster than directly updating on Real DOM.</a:t>
            </a:r>
          </a:p>
          <a:p>
            <a:pPr lvl="1"/>
            <a:r>
              <a:rPr lang="en-US" dirty="0"/>
              <a:t>React takes a few milliseconds before reconciliation. This allows react to bundle few processes. This increases efficiency and avoids unnecessary reprocessing. Because of this delay we should not rely on </a:t>
            </a:r>
            <a:r>
              <a:rPr lang="en-US" dirty="0" err="1"/>
              <a:t>this.state.val</a:t>
            </a:r>
            <a:r>
              <a:rPr lang="en-US" dirty="0"/>
              <a:t> just after </a:t>
            </a:r>
            <a:r>
              <a:rPr lang="en-US" dirty="0" err="1"/>
              <a:t>setState</a:t>
            </a:r>
            <a:r>
              <a:rPr lang="en-US" dirty="0"/>
              <a:t>().</a:t>
            </a:r>
          </a:p>
          <a:p>
            <a:pPr lvl="1"/>
            <a:r>
              <a:rPr lang="en-US" dirty="0"/>
              <a:t>React does shallow comparison of props value. We need to handle deep comparison separately, immutable is the most common way to handle it.</a:t>
            </a:r>
            <a:endParaRPr lang="en-IN" dirty="0"/>
          </a:p>
        </p:txBody>
      </p:sp>
    </p:spTree>
    <p:extLst>
      <p:ext uri="{BB962C8B-B14F-4D97-AF65-F5344CB8AC3E}">
        <p14:creationId xmlns:p14="http://schemas.microsoft.com/office/powerpoint/2010/main" val="47415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75FDE-6E25-C12C-6695-31EDB01419E1}"/>
              </a:ext>
            </a:extLst>
          </p:cNvPr>
          <p:cNvSpPr>
            <a:spLocks noGrp="1"/>
          </p:cNvSpPr>
          <p:nvPr>
            <p:ph type="title"/>
          </p:nvPr>
        </p:nvSpPr>
        <p:spPr/>
        <p:txBody>
          <a:bodyPr/>
          <a:lstStyle/>
          <a:p>
            <a:r>
              <a:rPr lang="en-IN" dirty="0"/>
              <a:t>Reconciliation</a:t>
            </a:r>
          </a:p>
        </p:txBody>
      </p:sp>
      <p:sp>
        <p:nvSpPr>
          <p:cNvPr id="3" name="Content Placeholder 2">
            <a:extLst>
              <a:ext uri="{FF2B5EF4-FFF2-40B4-BE49-F238E27FC236}">
                <a16:creationId xmlns:a16="http://schemas.microsoft.com/office/drawing/2014/main" id="{45A5894A-6341-E26F-E969-67DC9C56DB06}"/>
              </a:ext>
            </a:extLst>
          </p:cNvPr>
          <p:cNvSpPr>
            <a:spLocks noGrp="1"/>
          </p:cNvSpPr>
          <p:nvPr>
            <p:ph idx="1"/>
          </p:nvPr>
        </p:nvSpPr>
        <p:spPr>
          <a:xfrm>
            <a:off x="564823" y="1690688"/>
            <a:ext cx="10515600" cy="5167312"/>
          </a:xfrm>
        </p:spPr>
        <p:txBody>
          <a:bodyPr>
            <a:normAutofit fontScale="77500" lnSpcReduction="20000"/>
          </a:bodyPr>
          <a:lstStyle/>
          <a:p>
            <a:r>
              <a:rPr lang="en-US" dirty="0"/>
              <a:t>React compares the Virtual DOM with Real DOM. It finds out the changed nodes and updates only the changed nodes in Real DOM leaving the rest nodes as it is. </a:t>
            </a:r>
          </a:p>
          <a:p>
            <a:r>
              <a:rPr lang="en-US" dirty="0"/>
              <a:t>This process is called Reconciliation.</a:t>
            </a:r>
          </a:p>
          <a:p>
            <a:endParaRPr lang="en-US" dirty="0"/>
          </a:p>
          <a:p>
            <a:endParaRPr lang="en-US" dirty="0"/>
          </a:p>
          <a:p>
            <a:pPr marL="0" indent="0">
              <a:buNone/>
            </a:pPr>
            <a:endParaRPr lang="en-US" dirty="0"/>
          </a:p>
          <a:p>
            <a:pPr marL="0" indent="0">
              <a:buNone/>
            </a:pPr>
            <a:endParaRPr lang="en-US" dirty="0"/>
          </a:p>
          <a:p>
            <a:pPr marL="0" indent="0">
              <a:buNone/>
            </a:pPr>
            <a:r>
              <a:rPr lang="en-US" dirty="0"/>
              <a:t>Generic Reconciliation methods have complexity of O(n3) . Normally we have thousands of nodes in any application. This will be too expensive to use generic methods.</a:t>
            </a:r>
          </a:p>
          <a:p>
            <a:pPr marL="0" indent="0">
              <a:buNone/>
            </a:pPr>
            <a:r>
              <a:rPr lang="en-US" dirty="0"/>
              <a:t>React implements a heuristic O(n) algorithm based on two assumptions:</a:t>
            </a:r>
          </a:p>
          <a:p>
            <a:endParaRPr lang="en-US" dirty="0"/>
          </a:p>
          <a:p>
            <a:pPr lvl="1"/>
            <a:r>
              <a:rPr lang="en-US" dirty="0"/>
              <a:t>Two elements of different types will produce different trees.</a:t>
            </a:r>
          </a:p>
          <a:p>
            <a:pPr lvl="1"/>
            <a:r>
              <a:rPr lang="en-US" dirty="0"/>
              <a:t>The developer can hint at which child elements may be stable across different renders with a key prop.</a:t>
            </a:r>
          </a:p>
          <a:p>
            <a:pPr lvl="1"/>
            <a:r>
              <a:rPr lang="en-US" dirty="0"/>
              <a:t>In practice, these assumptions are valid for almost all practical use cases</a:t>
            </a:r>
          </a:p>
          <a:p>
            <a:endParaRPr lang="en-IN" dirty="0"/>
          </a:p>
        </p:txBody>
      </p:sp>
      <p:pic>
        <p:nvPicPr>
          <p:cNvPr id="2050" name="Picture 2">
            <a:extLst>
              <a:ext uri="{FF2B5EF4-FFF2-40B4-BE49-F238E27FC236}">
                <a16:creationId xmlns:a16="http://schemas.microsoft.com/office/drawing/2014/main" id="{B9C650EA-7DA8-A0AC-D00B-3D3A2754FC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2802" y="2559934"/>
            <a:ext cx="8334375" cy="1381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38734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1211</Words>
  <Application>Microsoft Office PowerPoint</Application>
  <PresentationFormat>Widescreen</PresentationFormat>
  <Paragraphs>68</Paragraphs>
  <Slides>10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sohne</vt:lpstr>
      <vt:lpstr>source-serif-pro</vt:lpstr>
      <vt:lpstr>Office Theme</vt:lpstr>
      <vt:lpstr>Dom vs Virtual Dom</vt:lpstr>
      <vt:lpstr>What is Dom?</vt:lpstr>
      <vt:lpstr>DOM Inefficiency</vt:lpstr>
      <vt:lpstr>DOM-Knowing when to update</vt:lpstr>
      <vt:lpstr>Virtual DOM</vt:lpstr>
      <vt:lpstr>Is the Shadow DOM the same as the Virtual DOM?</vt:lpstr>
      <vt:lpstr>How does updates work in React?</vt:lpstr>
      <vt:lpstr>Virtual DOM</vt:lpstr>
      <vt:lpstr>Reconciliation</vt:lpstr>
      <vt:lpstr>Diffing Algorithm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 vs Virtual Dom</dc:title>
  <dc:creator>Prabhat Shahi</dc:creator>
  <cp:lastModifiedBy>Prabhat Shahi</cp:lastModifiedBy>
  <cp:revision>6</cp:revision>
  <dcterms:created xsi:type="dcterms:W3CDTF">2023-06-10T02:40:42Z</dcterms:created>
  <dcterms:modified xsi:type="dcterms:W3CDTF">2023-06-10T03:25:02Z</dcterms:modified>
</cp:coreProperties>
</file>