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Source Code Pro"/>
      <p:regular r:id="rId43"/>
      <p:bold r:id="rId44"/>
    </p:embeddedFont>
    <p:embeddedFont>
      <p:font typeface="Alfa Slab One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6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8.xml"/><Relationship Id="rId44" Type="http://schemas.openxmlformats.org/officeDocument/2006/relationships/font" Target="fonts/SourceCodePro-bold.fntdata"/><Relationship Id="rId21" Type="http://schemas.openxmlformats.org/officeDocument/2006/relationships/slide" Target="slides/slide17.xml"/><Relationship Id="rId43" Type="http://schemas.openxmlformats.org/officeDocument/2006/relationships/font" Target="fonts/SourceCodePro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st.github.com/joetechem/bcb7a0e6ccd33af82410962064298a6b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OOP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/>
              <a:t>O</a:t>
            </a:r>
            <a:r>
              <a:rPr lang="en"/>
              <a:t>bject-</a:t>
            </a:r>
            <a:r>
              <a:rPr b="1" lang="en" u="sng"/>
              <a:t>O</a:t>
            </a:r>
            <a:r>
              <a:rPr lang="en"/>
              <a:t>riented </a:t>
            </a:r>
            <a:r>
              <a:rPr b="1" lang="en" u="sng"/>
              <a:t>P</a:t>
            </a:r>
            <a:r>
              <a:rPr lang="en"/>
              <a:t>rogramming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Or Object-Oriented Design (OOD)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503248" y="1027378"/>
            <a:ext cx="8137500" cy="3708925"/>
          </a:xfrm>
          <a:custGeom>
            <a:pathLst>
              <a:path extrusionOk="0" h="148357" w="325500">
                <a:moveTo>
                  <a:pt x="5935" y="43669"/>
                </a:moveTo>
                <a:cubicBezTo>
                  <a:pt x="17310" y="44680"/>
                  <a:pt x="28758" y="44621"/>
                  <a:pt x="40154" y="45380"/>
                </a:cubicBezTo>
                <a:cubicBezTo>
                  <a:pt x="46419" y="45797"/>
                  <a:pt x="53818" y="49821"/>
                  <a:pt x="58974" y="46235"/>
                </a:cubicBezTo>
                <a:cubicBezTo>
                  <a:pt x="69119" y="39177"/>
                  <a:pt x="75898" y="28025"/>
                  <a:pt x="82499" y="17577"/>
                </a:cubicBezTo>
                <a:cubicBezTo>
                  <a:pt x="85499" y="12826"/>
                  <a:pt x="87189" y="6141"/>
                  <a:pt x="92337" y="3889"/>
                </a:cubicBezTo>
                <a:cubicBezTo>
                  <a:pt x="100083" y="500"/>
                  <a:pt x="109117" y="1323"/>
                  <a:pt x="117573" y="1323"/>
                </a:cubicBezTo>
                <a:cubicBezTo>
                  <a:pt x="130691" y="1323"/>
                  <a:pt x="143806" y="1751"/>
                  <a:pt x="156925" y="1751"/>
                </a:cubicBezTo>
                <a:cubicBezTo>
                  <a:pt x="170757" y="1751"/>
                  <a:pt x="184582" y="895"/>
                  <a:pt x="198415" y="895"/>
                </a:cubicBezTo>
                <a:cubicBezTo>
                  <a:pt x="203262" y="895"/>
                  <a:pt x="208502" y="-1015"/>
                  <a:pt x="212958" y="895"/>
                </a:cubicBezTo>
                <a:cubicBezTo>
                  <a:pt x="219903" y="3872"/>
                  <a:pt x="220571" y="13973"/>
                  <a:pt x="224935" y="20143"/>
                </a:cubicBezTo>
                <a:cubicBezTo>
                  <a:pt x="229090" y="26018"/>
                  <a:pt x="233543" y="31747"/>
                  <a:pt x="236911" y="38108"/>
                </a:cubicBezTo>
                <a:cubicBezTo>
                  <a:pt x="239039" y="42128"/>
                  <a:pt x="239658" y="49180"/>
                  <a:pt x="244183" y="49657"/>
                </a:cubicBezTo>
                <a:cubicBezTo>
                  <a:pt x="267437" y="52106"/>
                  <a:pt x="291771" y="43933"/>
                  <a:pt x="314331" y="50085"/>
                </a:cubicBezTo>
                <a:cubicBezTo>
                  <a:pt x="317293" y="50892"/>
                  <a:pt x="316828" y="55710"/>
                  <a:pt x="317753" y="58639"/>
                </a:cubicBezTo>
                <a:cubicBezTo>
                  <a:pt x="320704" y="67983"/>
                  <a:pt x="321331" y="77950"/>
                  <a:pt x="322030" y="87725"/>
                </a:cubicBezTo>
                <a:cubicBezTo>
                  <a:pt x="322499" y="94291"/>
                  <a:pt x="322809" y="100883"/>
                  <a:pt x="323741" y="107401"/>
                </a:cubicBezTo>
                <a:cubicBezTo>
                  <a:pt x="324066" y="109676"/>
                  <a:pt x="326827" y="113687"/>
                  <a:pt x="324597" y="114245"/>
                </a:cubicBezTo>
                <a:cubicBezTo>
                  <a:pt x="312681" y="117225"/>
                  <a:pt x="300094" y="116383"/>
                  <a:pt x="287812" y="116383"/>
                </a:cubicBezTo>
                <a:cubicBezTo>
                  <a:pt x="283392" y="116383"/>
                  <a:pt x="277947" y="113552"/>
                  <a:pt x="274552" y="116383"/>
                </a:cubicBezTo>
                <a:cubicBezTo>
                  <a:pt x="272337" y="118229"/>
                  <a:pt x="274440" y="122302"/>
                  <a:pt x="273269" y="124938"/>
                </a:cubicBezTo>
                <a:cubicBezTo>
                  <a:pt x="270905" y="130256"/>
                  <a:pt x="268401" y="135793"/>
                  <a:pt x="264286" y="139909"/>
                </a:cubicBezTo>
                <a:cubicBezTo>
                  <a:pt x="256608" y="147586"/>
                  <a:pt x="243306" y="149608"/>
                  <a:pt x="232634" y="147608"/>
                </a:cubicBezTo>
                <a:cubicBezTo>
                  <a:pt x="221012" y="145429"/>
                  <a:pt x="209900" y="137618"/>
                  <a:pt x="203120" y="127932"/>
                </a:cubicBezTo>
                <a:cubicBezTo>
                  <a:pt x="200629" y="124373"/>
                  <a:pt x="202163" y="117148"/>
                  <a:pt x="197987" y="115956"/>
                </a:cubicBezTo>
                <a:cubicBezTo>
                  <a:pt x="192066" y="114265"/>
                  <a:pt x="185632" y="116459"/>
                  <a:pt x="179595" y="117667"/>
                </a:cubicBezTo>
                <a:cubicBezTo>
                  <a:pt x="168686" y="119848"/>
                  <a:pt x="157342" y="119077"/>
                  <a:pt x="146232" y="118522"/>
                </a:cubicBezTo>
                <a:cubicBezTo>
                  <a:pt x="135659" y="117993"/>
                  <a:pt x="125157" y="116334"/>
                  <a:pt x="114579" y="115956"/>
                </a:cubicBezTo>
                <a:cubicBezTo>
                  <a:pt x="94218" y="115228"/>
                  <a:pt x="107653" y="114123"/>
                  <a:pt x="106025" y="115100"/>
                </a:cubicBezTo>
                <a:cubicBezTo>
                  <a:pt x="100595" y="118356"/>
                  <a:pt x="99669" y="126329"/>
                  <a:pt x="94904" y="130499"/>
                </a:cubicBezTo>
                <a:cubicBezTo>
                  <a:pt x="86658" y="137713"/>
                  <a:pt x="74575" y="141910"/>
                  <a:pt x="63679" y="140764"/>
                </a:cubicBezTo>
                <a:cubicBezTo>
                  <a:pt x="57385" y="140101"/>
                  <a:pt x="49938" y="138555"/>
                  <a:pt x="46142" y="133493"/>
                </a:cubicBezTo>
                <a:cubicBezTo>
                  <a:pt x="41798" y="127701"/>
                  <a:pt x="40801" y="118823"/>
                  <a:pt x="34593" y="115100"/>
                </a:cubicBezTo>
                <a:cubicBezTo>
                  <a:pt x="28581" y="111494"/>
                  <a:pt x="20643" y="113389"/>
                  <a:pt x="13634" y="113389"/>
                </a:cubicBezTo>
                <a:cubicBezTo>
                  <a:pt x="11632" y="113389"/>
                  <a:pt x="8540" y="114751"/>
                  <a:pt x="7646" y="112962"/>
                </a:cubicBezTo>
                <a:cubicBezTo>
                  <a:pt x="449" y="98567"/>
                  <a:pt x="1658" y="81148"/>
                  <a:pt x="1658" y="65055"/>
                </a:cubicBezTo>
                <a:cubicBezTo>
                  <a:pt x="1658" y="58205"/>
                  <a:pt x="-1365" y="51021"/>
                  <a:pt x="802" y="44524"/>
                </a:cubicBezTo>
                <a:cubicBezTo>
                  <a:pt x="1766" y="41632"/>
                  <a:pt x="6736" y="42813"/>
                  <a:pt x="9785" y="4281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09" name="Shape 109"/>
          <p:cNvSpPr txBox="1"/>
          <p:nvPr/>
        </p:nvSpPr>
        <p:spPr>
          <a:xfrm>
            <a:off x="3347000" y="0"/>
            <a:ext cx="18822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389800" y="1403525"/>
            <a:ext cx="18822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car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50" y="152400"/>
            <a:ext cx="60886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375"/>
            <a:ext cx="8839200" cy="336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286050" y="4560000"/>
            <a:ext cx="25719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http://thebookisonthetable1.blogspot.com/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op_model.jp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-Because both are </a:t>
            </a:r>
            <a:r>
              <a:rPr i="1" lang="en" sz="4800">
                <a:solidFill>
                  <a:srgbClr val="FF9900"/>
                </a:solidFill>
              </a:rPr>
              <a:t>things</a:t>
            </a:r>
            <a:r>
              <a:rPr lang="en" sz="4800"/>
              <a:t>, known in the English language as </a:t>
            </a:r>
            <a:r>
              <a:rPr i="1" lang="en" sz="4800"/>
              <a:t>nouns </a:t>
            </a:r>
            <a:r>
              <a:rPr lang="en" sz="4800"/>
              <a:t>and in Python as </a:t>
            </a:r>
            <a:r>
              <a:rPr i="1" lang="en" sz="4800">
                <a:solidFill>
                  <a:srgbClr val="FF9900"/>
                </a:solidFill>
              </a:rPr>
              <a:t>objects</a:t>
            </a:r>
            <a:r>
              <a:rPr i="1" lang="en" sz="4800"/>
              <a:t>.</a:t>
            </a: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11700" y="245950"/>
            <a:ext cx="8114400" cy="68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Why is a dog like a sidewalk?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325" y="1459712"/>
            <a:ext cx="3336124" cy="22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4026725" y="2202612"/>
            <a:ext cx="1135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vs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00" y="1320724"/>
            <a:ext cx="3336124" cy="250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017850" y="492650"/>
            <a:ext cx="1629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thing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Non-living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3000"/>
              <a:t>Or inanimate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 thing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Alive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3000"/>
              <a:t>Or animate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Animal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Mammal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1232550" y="492650"/>
            <a:ext cx="2158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Sidewalk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 rot="-5400000">
            <a:off x="-791800" y="2899225"/>
            <a:ext cx="3167100" cy="440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More 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and Using a Class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➔"/>
            </a:pPr>
            <a:r>
              <a:rPr lang="en" sz="2400"/>
              <a:t>Object-oriented programming</a:t>
            </a: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◆"/>
            </a:pPr>
            <a:r>
              <a:rPr lang="en" sz="2400"/>
              <a:t>Classes</a:t>
            </a: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 sz="2400"/>
              <a:t>Objects</a:t>
            </a:r>
          </a:p>
          <a:p>
            <a: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○"/>
            </a:pPr>
            <a:r>
              <a:rPr lang="en" sz="2400"/>
              <a:t>Attributes &amp; Methods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➔"/>
            </a:pPr>
            <a:r>
              <a:rPr lang="en" sz="2400"/>
              <a:t>Instantiation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➔"/>
            </a:pPr>
            <a:r>
              <a:rPr lang="en" sz="2400"/>
              <a:t>Dog to a sidewalk</a:t>
            </a: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➔"/>
            </a:pPr>
            <a:r>
              <a:rPr lang="en" sz="2400"/>
              <a:t>Create &amp; use a class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Gist: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https://gist.github.com/joetechem/bcb7a0e6ccd33af82410962064298a6b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Your Functions in Modules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Make a new folder in your directory called “modules”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2480550"/>
            <a:ext cx="84036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pizza.py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pizza.py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make_pizza(size, *toppings):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print(“\nMaking a “ + str(size) +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“-inch pizza with the following toppings:”)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topping in toppings: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print(“- “ + topping)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2480550"/>
            <a:ext cx="84513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making_pizzas.py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making_pizzas.py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pizza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pizza.make_pizza(16, ‘pepperoni’)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pizza.make_pizza(12, ‘mushrooms’, ‘peppers’, ‘chocolate’)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Project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3999900" cy="375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 the tools we have learned so far to create an awesome program!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Revisit the choose your own adventure (text adventure) game; use while loops, dictionaries, functions, and object-oriented tools!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Continue Pizza.py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Work on the Raspberry Pi Slackbot, “Sirexa”</a:t>
            </a:r>
          </a:p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832400" y="1235800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 can use tools we’ve learned to create 2-D arcade games!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We’ll start with examples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Using the pygame module</a:t>
            </a:r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 Adventure Project Guidelines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Text Adventure/Choose Your Own Adventure Game must have the following: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Your own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While Loops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Nesting: Dictionary in a list, list in a dictionary, dictionary in a dictionary (any of those)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 following go without saying (but I’ll say it!)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input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Conditionals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We’ll learn how to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logically, so we can effectively approach almost any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Pygame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Replace the missing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Customize it, to make it your own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 the speed of the game, FPS (Frames Per Second)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Change the player properties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Import your own images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your own colors (R, G, B) or (RED, GREEN, BLUE)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After the snake game, you can move on to Tetris or Pong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Day of Code Em!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April 4th 2017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1711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we’ve learned!</a:t>
            </a:r>
            <a:r>
              <a:rPr lang="en"/>
              <a:t> 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743875"/>
            <a:ext cx="8520600" cy="439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solve a problem -</a:t>
            </a:r>
            <a:r>
              <a:rPr b="1" lang="en"/>
              <a:t>Computational Thinking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Working with the random module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Data Structures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Dictionaries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Nesting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Lists in lists, lists in dictionaries, dictionaries in dictionaries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Tuples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Dimensions of an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User Input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While Loops</a:t>
            </a:r>
            <a:r>
              <a:rPr lang="en"/>
              <a:t> &amp; how techniques to stop them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Object-Oriented Programming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Classify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Projects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Order a laptop program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Pizza program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Snake game and Tetris game using pygame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Object-Oriented Programming (OOP)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One of the most effective approaches to writing software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b="1" lang="en" sz="2400"/>
              <a:t>GREAT for modeling real-world situations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</a:t>
            </a:r>
            <a:r>
              <a:rPr lang="en"/>
              <a:t>Object-Oriented Programming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Classes </a:t>
            </a:r>
            <a:r>
              <a:rPr lang="en"/>
              <a:t>represent real-world things and situations,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and you create objects based on these classes.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2400"/>
              <a:t>Objects are defined by Classes</a:t>
            </a:r>
            <a:r>
              <a:rPr lang="en" sz="240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92475"/>
            <a:ext cx="8520600" cy="48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start by defining a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Class()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When you you write a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b="1" lang="en" sz="2400"/>
              <a:t>, you define the general behavior that whole category of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Objects </a:t>
            </a:r>
            <a:r>
              <a:rPr b="1" lang="en" sz="2400"/>
              <a:t>can have.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So, when you create individual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objects</a:t>
            </a:r>
            <a:r>
              <a:rPr lang="en"/>
              <a:t> from the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/>
              <a:t>, each object is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automatically equipped with the general behavior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can then give each object whatever unique traits you want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Instantiation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w</a:t>
            </a:r>
            <a:r>
              <a:rPr lang="en"/>
              <a:t>hen we make an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object</a:t>
            </a:r>
            <a:r>
              <a:rPr lang="en"/>
              <a:t> from a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work with </a:t>
            </a:r>
            <a:r>
              <a:rPr i="1" lang="en"/>
              <a:t>instances</a:t>
            </a:r>
            <a:r>
              <a:rPr lang="en"/>
              <a:t> of that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OOP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7316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5834100" y="4738700"/>
            <a:ext cx="3309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http://www.java67.com/2016/09/oops-concept-tutorial-in-java-object-oriented-programming.</a:t>
            </a:r>
            <a:r>
              <a:rPr lang="en" sz="1000">
                <a:solidFill>
                  <a:srgbClr val="999999"/>
                </a:solidFill>
              </a:rPr>
              <a:t>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