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xygen Mono"/>
      <p:regular r:id="rId19"/>
    </p:embeddedFont>
    <p:embeddedFont>
      <p:font typeface="Source Code Pro"/>
      <p:regular r:id="rId20"/>
      <p:bold r:id="rId21"/>
    </p:embeddedFont>
    <p:embeddedFont>
      <p:font typeface="Oswald"/>
      <p:regular r:id="rId22"/>
      <p:bold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798FD22-5772-4FA8-8B15-5F514259AD28}">
  <a:tblStyle styleId="{1798FD22-5772-4FA8-8B15-5F514259AD2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xygen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Temperature warnings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main()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call the function, then...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it!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add the code to control the flow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the Python </a:t>
            </a:r>
            <a:r>
              <a:rPr b="1" lang="en">
                <a:solidFill>
                  <a:srgbClr val="1155CC"/>
                </a:solidFill>
              </a:rPr>
              <a:t>if</a:t>
            </a:r>
            <a:r>
              <a:rPr lang="en"/>
              <a:t> statement to enact the decision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this on your own first!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</a:t>
            </a:r>
            <a:r>
              <a:rPr i="1" lang="en"/>
              <a:t>one-way</a:t>
            </a:r>
            <a:r>
              <a:rPr lang="en"/>
              <a:t> decision, or </a:t>
            </a:r>
            <a:r>
              <a:rPr i="1" lang="en"/>
              <a:t>simple decision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b="1" lang="en">
                <a:solidFill>
                  <a:srgbClr val="1155CC"/>
                </a:solidFill>
              </a:rPr>
              <a:t>if</a:t>
            </a:r>
            <a:r>
              <a:rPr lang="en"/>
              <a:t> fahrenheit &gt; </a:t>
            </a:r>
            <a:r>
              <a:rPr lang="en">
                <a:solidFill>
                  <a:srgbClr val="6AC80C"/>
                </a:solidFill>
              </a:rPr>
              <a:t>90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rgbClr val="FF9900"/>
                </a:solidFill>
              </a:rPr>
              <a:t>"It's really hot in there. Be careful!"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b="1" lang="en">
                <a:solidFill>
                  <a:srgbClr val="1155CC"/>
                </a:solidFill>
              </a:rPr>
              <a:t>if</a:t>
            </a:r>
            <a:r>
              <a:rPr lang="en"/>
              <a:t> fahrenheit &lt; </a:t>
            </a:r>
            <a:r>
              <a:rPr lang="en">
                <a:solidFill>
                  <a:srgbClr val="6AC80C"/>
                </a:solidFill>
              </a:rPr>
              <a:t>30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rgbClr val="FF9900"/>
                </a:solidFill>
              </a:rPr>
              <a:t>"Brrrr. Be sure to layer up!"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33100" y="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six relational operators in Python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392900" y="7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{1798FD22-5772-4FA8-8B15-5F514259AD28}</a:tableStyleId>
              </a:tblPr>
              <a:tblGrid>
                <a:gridCol w="2571750"/>
                <a:gridCol w="2571750"/>
                <a:gridCol w="2571750"/>
              </a:tblGrid>
              <a:tr h="4953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Python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Mathematics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Meaning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Less than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Greater than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≤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Less than or 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3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≥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Greater than or 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==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!=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≠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Not 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understand simple, two-way, and multi-way decision programming patterns.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understand the concept of Boolean expressions and the bool data type.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Control Structures.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What are they?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Though sequencing (instructions followed one after the other) is a fundamental concept of programming, it is not sufficient to </a:t>
            </a:r>
            <a:r>
              <a:rPr b="1" lang="en"/>
              <a:t>solve EVERY problem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often necessary to alter the sequential flow of a program to meet the needs of a certain situation.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done with special statements known as </a:t>
            </a:r>
            <a:r>
              <a:rPr b="1" lang="en"/>
              <a:t>CONTROL STRUCTURES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For now, we’ll take a look at DECISION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Programming Patterns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</a:t>
            </a:r>
            <a:r>
              <a:rPr lang="en"/>
              <a:t> → </a:t>
            </a:r>
            <a:r>
              <a:rPr b="1" lang="en"/>
              <a:t>if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Two-way</a:t>
            </a:r>
            <a:r>
              <a:rPr lang="en"/>
              <a:t> → </a:t>
            </a:r>
            <a:r>
              <a:rPr b="1" lang="en"/>
              <a:t>if-else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Multi-way → </a:t>
            </a:r>
            <a:r>
              <a:rPr b="1" lang="en"/>
              <a:t>if-elif-else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the computer to make a simple decision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called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temp_convert.py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1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50" y="152400"/>
            <a:ext cx="443265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 rot="-5400000">
            <a:off x="-1050525" y="1499650"/>
            <a:ext cx="463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Alfa Slab One"/>
                <a:ea typeface="Alfa Slab One"/>
                <a:cs typeface="Alfa Slab One"/>
                <a:sym typeface="Alfa Slab One"/>
              </a:rPr>
              <a:t>Program Flow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581575" y="152400"/>
            <a:ext cx="141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chart of temperature conversion program with warnings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function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Oxygen Mono"/>
                <a:ea typeface="Oxygen Mono"/>
                <a:cs typeface="Oxygen Mono"/>
                <a:sym typeface="Oxygen Mono"/>
              </a:rPr>
              <a:t>1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</a:t>
            </a:r>
            <a:r>
              <a:rPr b="1" lang="en">
                <a:solidFill>
                  <a:srgbClr val="1155CC"/>
                </a:solidFill>
                <a:latin typeface="Oxygen Mono"/>
                <a:ea typeface="Oxygen Mono"/>
                <a:cs typeface="Oxygen Mono"/>
                <a:sym typeface="Oxygen Mono"/>
              </a:rPr>
              <a:t>def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</a:t>
            </a:r>
            <a:r>
              <a:rPr lang="en">
                <a:solidFill>
                  <a:srgbClr val="1155CC"/>
                </a:solidFill>
                <a:latin typeface="Oxygen Mono"/>
                <a:ea typeface="Oxygen Mono"/>
                <a:cs typeface="Oxygen Mono"/>
                <a:sym typeface="Oxygen Mono"/>
              </a:rPr>
              <a:t>main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Oxygen Mono"/>
                <a:ea typeface="Oxygen Mono"/>
                <a:cs typeface="Oxygen Mono"/>
                <a:sym typeface="Oxygen Mono"/>
              </a:rPr>
              <a:t>2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   celsius = </a:t>
            </a:r>
            <a:r>
              <a:rPr b="1" lang="en">
                <a:solidFill>
                  <a:srgbClr val="CC0000"/>
                </a:solidFill>
                <a:latin typeface="Oxygen Mono"/>
                <a:ea typeface="Oxygen Mono"/>
                <a:cs typeface="Oxygen Mono"/>
                <a:sym typeface="Oxygen Mono"/>
              </a:rPr>
              <a:t>int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</a:t>
            </a:r>
            <a:r>
              <a:rPr b="1" lang="en">
                <a:solidFill>
                  <a:srgbClr val="CC0000"/>
                </a:solidFill>
                <a:latin typeface="Oxygen Mono"/>
                <a:ea typeface="Oxygen Mono"/>
                <a:cs typeface="Oxygen Mono"/>
                <a:sym typeface="Oxygen Mono"/>
              </a:rPr>
              <a:t>raw_input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</a:t>
            </a: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"What is the Celsius</a:t>
            </a:r>
          </a:p>
          <a:p>
            <a:pPr indent="457200" lvl="0" marL="41148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temperature? "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Oxygen Mono"/>
                <a:ea typeface="Oxygen Mono"/>
                <a:cs typeface="Oxygen Mono"/>
                <a:sym typeface="Oxygen Mono"/>
              </a:rPr>
              <a:t>3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   fahrenheit = </a:t>
            </a:r>
            <a:r>
              <a:rPr lang="en">
                <a:solidFill>
                  <a:srgbClr val="6AC80C"/>
                </a:solidFill>
                <a:latin typeface="Oxygen Mono"/>
                <a:ea typeface="Oxygen Mono"/>
                <a:cs typeface="Oxygen Mono"/>
                <a:sym typeface="Oxygen Mono"/>
              </a:rPr>
              <a:t>9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/</a:t>
            </a:r>
            <a:r>
              <a:rPr lang="en">
                <a:solidFill>
                  <a:srgbClr val="6AC80C"/>
                </a:solidFill>
                <a:latin typeface="Oxygen Mono"/>
                <a:ea typeface="Oxygen Mono"/>
                <a:cs typeface="Oxygen Mono"/>
                <a:sym typeface="Oxygen Mono"/>
              </a:rPr>
              <a:t>5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* celsius + </a:t>
            </a:r>
            <a:r>
              <a:rPr lang="en">
                <a:solidFill>
                  <a:srgbClr val="6AC80C"/>
                </a:solidFill>
                <a:latin typeface="Oxygen Mono"/>
                <a:ea typeface="Oxygen Mono"/>
                <a:cs typeface="Oxygen Mono"/>
                <a:sym typeface="Oxygen Mono"/>
              </a:rPr>
              <a:t>32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xygen Mono"/>
                <a:ea typeface="Oxygen Mono"/>
                <a:cs typeface="Oxygen Mono"/>
                <a:sym typeface="Oxygen Mono"/>
              </a:rPr>
              <a:t>4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   </a:t>
            </a:r>
            <a:r>
              <a:rPr b="1" lang="en">
                <a:solidFill>
                  <a:srgbClr val="1155CC"/>
                </a:solidFill>
                <a:latin typeface="Oxygen Mono"/>
                <a:ea typeface="Oxygen Mono"/>
                <a:cs typeface="Oxygen Mono"/>
                <a:sym typeface="Oxygen Mono"/>
              </a:rPr>
              <a:t>print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</a:t>
            </a: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"The temperature is "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+ </a:t>
            </a:r>
            <a:r>
              <a:rPr b="1" lang="en">
                <a:solidFill>
                  <a:srgbClr val="CC0000"/>
                </a:solidFill>
                <a:latin typeface="Oxygen Mono"/>
                <a:ea typeface="Oxygen Mono"/>
                <a:cs typeface="Oxygen Mono"/>
                <a:sym typeface="Oxygen Mono"/>
              </a:rPr>
              <a:t>str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(fahrenheit)+ </a:t>
            </a: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" degrees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fahrenheit."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