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Source Code Pro"/>
      <p:regular r:id="rId32"/>
      <p:bold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35" Type="http://schemas.openxmlformats.org/officeDocument/2006/relationships/font" Target="fonts/Oswald-bold.fntdata"/><Relationship Id="rId12" Type="http://schemas.openxmlformats.org/officeDocument/2006/relationships/slide" Target="slides/slide8.xml"/><Relationship Id="rId34" Type="http://schemas.openxmlformats.org/officeDocument/2006/relationships/font" Target="fonts/Oswal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st.github.com/wray/35e11797609c4adb58dfba37f340ecc1" TargetMode="External"/><Relationship Id="rId4" Type="http://schemas.openxmlformats.org/officeDocument/2006/relationships/hyperlink" Target="https://gist.github.com/wray/35e11797609c4adb58dfba37f340ecc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2.7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From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Wray’s GitHub gist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Let’s be Efficient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DRY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732350" y="3607575"/>
            <a:ext cx="56793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/>
              <a:t>D</a:t>
            </a:r>
            <a:r>
              <a:rPr lang="en" sz="4800"/>
              <a:t>on’t </a:t>
            </a:r>
            <a:r>
              <a:rPr b="1" lang="en" sz="4800"/>
              <a:t>R</a:t>
            </a:r>
            <a:r>
              <a:rPr lang="en" sz="4800"/>
              <a:t>epeat  </a:t>
            </a:r>
            <a:r>
              <a:rPr b="1" lang="en" sz="4800"/>
              <a:t>Y</a:t>
            </a:r>
            <a:r>
              <a:rPr lang="en" sz="4800"/>
              <a:t>ourself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Repeat Yourself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Instead of writing a tuple for each contact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Let’s define a function to help us create the contacts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Which also allows us to require a minimum number of fields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a Function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0" y="1468825"/>
            <a:ext cx="91440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2 </a:t>
            </a:r>
            <a:r>
              <a:rPr b="1" lang="en" sz="1400">
                <a:solidFill>
                  <a:srgbClr val="1155CC"/>
                </a:solidFill>
              </a:rPr>
              <a:t>def</a:t>
            </a:r>
            <a:r>
              <a:rPr b="1" lang="en" sz="1400"/>
              <a:t> </a:t>
            </a:r>
            <a:r>
              <a:rPr lang="en" sz="1400">
                <a:solidFill>
                  <a:srgbClr val="1155CC"/>
                </a:solidFill>
              </a:rPr>
              <a:t>create_contact</a:t>
            </a:r>
            <a:r>
              <a:rPr b="1" lang="en" sz="1400"/>
              <a:t>(first_name, </a:t>
            </a:r>
            <a:r>
              <a:rPr b="1" lang="en" sz="1400">
                <a:solidFill>
                  <a:srgbClr val="FF9900"/>
                </a:solidFill>
              </a:rPr>
              <a:t>‘last_name’</a:t>
            </a:r>
            <a:r>
              <a:rPr b="1" lang="en" sz="1400"/>
              <a:t>, </a:t>
            </a:r>
            <a:r>
              <a:rPr b="1" lang="en" sz="1400">
                <a:solidFill>
                  <a:srgbClr val="FF9900"/>
                </a:solidFill>
              </a:rPr>
              <a:t>‘mobile_phone’</a:t>
            </a:r>
            <a:r>
              <a:rPr b="1" lang="en" sz="1400"/>
              <a:t>, </a:t>
            </a:r>
            <a:r>
              <a:rPr b="1" lang="en" sz="1400">
                <a:solidFill>
                  <a:srgbClr val="FF9900"/>
                </a:solidFill>
              </a:rPr>
              <a:t>‘home_phone’=</a:t>
            </a:r>
            <a:r>
              <a:rPr b="1" lang="en" sz="1400">
                <a:solidFill>
                  <a:srgbClr val="1155CC"/>
                </a:solidFill>
              </a:rPr>
              <a:t>None</a:t>
            </a:r>
            <a:r>
              <a:rPr b="1" lang="en" sz="1400"/>
              <a:t>, </a:t>
            </a:r>
            <a:r>
              <a:rPr b="1" lang="en" sz="1400">
                <a:solidFill>
                  <a:srgbClr val="FF9900"/>
                </a:solidFill>
              </a:rPr>
              <a:t>‘zip_code’=</a:t>
            </a:r>
            <a:r>
              <a:rPr b="1" lang="en" sz="1400">
                <a:solidFill>
                  <a:srgbClr val="1155CC"/>
                </a:solidFill>
              </a:rPr>
              <a:t>None</a:t>
            </a:r>
            <a:r>
              <a:rPr b="1" lang="en" sz="1400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3	  </a:t>
            </a:r>
            <a:r>
              <a:rPr b="1" lang="en" sz="1400">
                <a:solidFill>
                  <a:srgbClr val="1155CC"/>
                </a:solidFill>
              </a:rPr>
              <a:t>return</a:t>
            </a:r>
            <a:r>
              <a:rPr b="1" lang="en" sz="1400"/>
              <a:t> (</a:t>
            </a:r>
            <a:r>
              <a:rPr b="1" lang="en" sz="1400"/>
              <a:t>first_name, last_name, mobile_phone, home_phone, zip_code)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now have a way to store an individual contact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468825"/>
            <a:ext cx="86895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But, we want to store many contacts…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want to be able to add more records…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we probably want to delete some…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Seems like a list would work better!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So, let’s create a list and add some contacts!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0" y="762000"/>
            <a:ext cx="91440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contacts = []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contacts.append(create_contact("Sue","Simmons","804-555-1234"))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contacts.append(create_contact("John","Doe","804-555-1235","804-555-1236"))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contacts.append(create_contact("Pat","Petri","804-555-1237","804-555-1238","23117"))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5250" y="372500"/>
            <a:ext cx="8965500" cy="416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contacts = []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contacts.append(create_contact(“Sue”, “Simmons”, “apples”))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contacts.append(create_contact(“John”, “Doe”, “cheesecake”))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contacts.append(create_contact(“Pat”, “Petri”, “celery”))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Now we have all our contact stored nicely in a list: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print(“Contacts in the list:”)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print(contacts)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Can you create a loop to ask for contact data from a user?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 you create a loop to ask for contact data from a user?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have data stored, and we can easily dump all the data,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But, that isn’t very useful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definitely want to be able to search this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Since we know about loops and conditionals..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Let’s create a simple search by first 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9250" y="979800"/>
            <a:ext cx="8965500" cy="416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ef find_contact_by_first_name(first_name):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contac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in contacts: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if contact[0] == first_name: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return contact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contact = find_contact_by_first_name(“John”)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“Contact lookup of ‘John’ using our custom finder”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contact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We can even make things less obscure by clarifying the    # fields in the tuple...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2463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Custom Finder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Clarify the Fields in the Tuple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Advanced Dictionaries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Overloaded term: index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Multiple indexes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311775" y="1119225"/>
            <a:ext cx="27720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FIRST_NAME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LAST_NAME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MOBILE_PHONE 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HOME_PHONE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ZIP_CODE = 4</a:t>
            </a:r>
          </a:p>
        </p:txBody>
      </p:sp>
      <p:cxnSp>
        <p:nvCxnSpPr>
          <p:cNvPr id="174" name="Shape 174"/>
          <p:cNvCxnSpPr/>
          <p:nvPr/>
        </p:nvCxnSpPr>
        <p:spPr>
          <a:xfrm flipH="1">
            <a:off x="2643375" y="1257750"/>
            <a:ext cx="3262199" cy="8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/>
          <p:nvPr/>
        </p:nvCxnSpPr>
        <p:spPr>
          <a:xfrm flipH="1">
            <a:off x="2535975" y="1269650"/>
            <a:ext cx="3369600" cy="59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6191325" y="924375"/>
            <a:ext cx="2640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REMEMBER</a:t>
            </a:r>
            <a:r>
              <a:rPr lang="en"/>
              <a:t>: Tuples, Lists, and Dictionaries are </a:t>
            </a:r>
            <a:r>
              <a:rPr b="1" lang="en"/>
              <a:t>0-based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First name is in the first position in the tuple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Redefine the Finder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IMPROVED Custom Finder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-346375" y="1221300"/>
            <a:ext cx="9698400" cy="360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find_contact_by_first_name(first_name):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contact in contacts: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if contact[FIRST_NAME] == first_name: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return contact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contact = find_contact_by_first_name(“John”)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“Contact lookup of ‘John’ using our improved custom finder”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contact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IMPROVED Custom Finder cont.</a:t>
            </a: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-346375" y="1221300"/>
            <a:ext cx="9698400" cy="360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find_contact_by_last_name(last_name):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contact in contacts: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if contact[LAST_NAME] == last_name: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return contact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contact = find_contact_by_last_name(“Simmons”)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“Contact lookup of ‘Simmons’ using our find by last name”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contact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we have so far is GREAT? Right?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583250" y="3871000"/>
            <a:ext cx="59775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Actually, no… :(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do this a better way!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468825"/>
            <a:ext cx="8520600" cy="23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We’ll come back to some exercises with timings and mathematical proof why our finders will not only be “slow” with large lists, but also a bit redundant since Python has this wonderful built-in data structure you already know…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It’s a</a:t>
            </a:r>
            <a:r>
              <a:rPr lang="en"/>
              <a:t>...</a:t>
            </a:r>
            <a:r>
              <a:rPr lang="en"/>
              <a:t>.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946700" y="3624250"/>
            <a:ext cx="5250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!!!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Dictionaries</a:t>
            </a:r>
          </a:p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KEY-VALUE PAIRS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Dictionaries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Allows you to directly connect a key with a value.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we put our contacts in a dictionary that is “keyed” by first_name, for example: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We don’t have a write a finder function!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Oh, and python stores the dictionary internally in a much more efficient way (that we don’t have to worry about).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Essentially, Python’s search in the dictionary is not a loop walking through every item in the dictionary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data?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160850" y="3833825"/>
            <a:ext cx="68223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Data = Info.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392925"/>
            <a:ext cx="4045200" cy="927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/>
              <a:t>Tally Sticks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Remember, the earliest computers helped people to “store” their counts -tally sticks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34929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is at the heart of most computation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75" y="1426886"/>
            <a:ext cx="2439050" cy="1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454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Today’s computer systems are EXCELLENT data storage systems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So, it makes sense to learn some things about how computer programs store and retrieve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975" y="964425"/>
            <a:ext cx="3152049" cy="2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87" y="323850"/>
            <a:ext cx="6660424" cy="44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store a “record” in Python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Suppose we wanted to store contact records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Since we’ll save the same information for each of our contacts, we can use a </a:t>
            </a:r>
            <a:r>
              <a:rPr b="1" lang="en" sz="2400"/>
              <a:t>tuple</a:t>
            </a:r>
            <a:r>
              <a:rPr lang="en" sz="2400"/>
              <a:t> where we can define the things we want to collect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475" y="226197"/>
            <a:ext cx="1756824" cy="11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Tuple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file name…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d</a:t>
            </a:r>
            <a:r>
              <a:rPr lang="en" sz="2400"/>
              <a:t>ata_one.py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your first line: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1</a:t>
            </a:r>
            <a:r>
              <a:rPr lang="en"/>
              <a:t> </a:t>
            </a:r>
            <a:r>
              <a:rPr b="1" lang="en"/>
              <a:t>contact = (</a:t>
            </a:r>
            <a:r>
              <a:rPr b="1" lang="en">
                <a:solidFill>
                  <a:srgbClr val="FF9900"/>
                </a:solidFill>
              </a:rPr>
              <a:t>‘first_name’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‘last_name’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‘mobile_phone’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‘home_phone’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‘zip_code’</a:t>
            </a:r>
            <a:r>
              <a:rPr b="1"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# What data structure is this called???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