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Oxygen Mono"/>
      <p:regular r:id="rId30"/>
    </p:embeddedFont>
    <p:embeddedFont>
      <p:font typeface="Proxima Nova"/>
      <p:regular r:id="rId31"/>
      <p:bold r:id="rId32"/>
      <p:italic r:id="rId33"/>
      <p:boldItalic r:id="rId34"/>
    </p:embeddedFont>
    <p:embeddedFont>
      <p:font typeface="Source Code Pro"/>
      <p:regular r:id="rId35"/>
      <p:bold r:id="rId36"/>
    </p:embeddedFont>
    <p:embeddedFont>
      <p:font typeface="Alfa Slab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regular.fntdata"/><Relationship Id="rId30" Type="http://schemas.openxmlformats.org/officeDocument/2006/relationships/font" Target="fonts/OxygenMono-regular.fntdata"/><Relationship Id="rId11" Type="http://schemas.openxmlformats.org/officeDocument/2006/relationships/slide" Target="slides/slide7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.fntdata"/><Relationship Id="rId13" Type="http://schemas.openxmlformats.org/officeDocument/2006/relationships/slide" Target="slides/slide9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8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1.xml"/><Relationship Id="rId37" Type="http://schemas.openxmlformats.org/officeDocument/2006/relationships/font" Target="fonts/AlfaSlabOne-regular.fntdata"/><Relationship Id="rId14" Type="http://schemas.openxmlformats.org/officeDocument/2006/relationships/slide" Target="slides/slide10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6.jpg"/><Relationship Id="rId5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Fibonacci Sequence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0, 1, 1, 2, 3, 5, __, __, __, __, __, ...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visualize our Logarithmic Spiral...</a:t>
            </a:r>
          </a:p>
        </p:txBody>
      </p:sp>
      <p:pic>
        <p:nvPicPr>
          <p:cNvPr descr="fibonaccisquares.jp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675" y="1017725"/>
            <a:ext cx="6206659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1583525" y="1092063"/>
            <a:ext cx="6021650" cy="3748050"/>
          </a:xfrm>
          <a:custGeom>
            <a:pathLst>
              <a:path extrusionOk="0" h="149922" w="240866">
                <a:moveTo>
                  <a:pt x="174784" y="115385"/>
                </a:moveTo>
                <a:cubicBezTo>
                  <a:pt x="177790" y="114783"/>
                  <a:pt x="181394" y="114406"/>
                  <a:pt x="183357" y="112051"/>
                </a:cubicBezTo>
                <a:cubicBezTo>
                  <a:pt x="186108" y="108748"/>
                  <a:pt x="185489" y="103324"/>
                  <a:pt x="184309" y="99192"/>
                </a:cubicBezTo>
                <a:cubicBezTo>
                  <a:pt x="182670" y="93454"/>
                  <a:pt x="174514" y="89880"/>
                  <a:pt x="168593" y="90620"/>
                </a:cubicBezTo>
                <a:cubicBezTo>
                  <a:pt x="162449" y="91387"/>
                  <a:pt x="156049" y="93621"/>
                  <a:pt x="151448" y="97763"/>
                </a:cubicBezTo>
                <a:cubicBezTo>
                  <a:pt x="143774" y="104669"/>
                  <a:pt x="146660" y="119134"/>
                  <a:pt x="150495" y="128720"/>
                </a:cubicBezTo>
                <a:cubicBezTo>
                  <a:pt x="154528" y="138803"/>
                  <a:pt x="165611" y="146367"/>
                  <a:pt x="176213" y="148722"/>
                </a:cubicBezTo>
                <a:cubicBezTo>
                  <a:pt x="193692" y="152603"/>
                  <a:pt x="214366" y="146371"/>
                  <a:pt x="228124" y="134911"/>
                </a:cubicBezTo>
                <a:cubicBezTo>
                  <a:pt x="237117" y="127418"/>
                  <a:pt x="239777" y="113732"/>
                  <a:pt x="240507" y="102050"/>
                </a:cubicBezTo>
                <a:cubicBezTo>
                  <a:pt x="241899" y="79759"/>
                  <a:pt x="237896" y="54236"/>
                  <a:pt x="223362" y="37280"/>
                </a:cubicBezTo>
                <a:cubicBezTo>
                  <a:pt x="218567" y="31687"/>
                  <a:pt x="211633" y="28364"/>
                  <a:pt x="205740" y="23945"/>
                </a:cubicBezTo>
                <a:cubicBezTo>
                  <a:pt x="198518" y="18529"/>
                  <a:pt x="191605" y="12370"/>
                  <a:pt x="183357" y="8705"/>
                </a:cubicBezTo>
                <a:cubicBezTo>
                  <a:pt x="157804" y="-2649"/>
                  <a:pt x="126555" y="-1833"/>
                  <a:pt x="99537" y="5371"/>
                </a:cubicBezTo>
                <a:cubicBezTo>
                  <a:pt x="79163" y="10803"/>
                  <a:pt x="57774" y="18561"/>
                  <a:pt x="42863" y="33470"/>
                </a:cubicBezTo>
                <a:cubicBezTo>
                  <a:pt x="14403" y="61925"/>
                  <a:pt x="0" y="106095"/>
                  <a:pt x="0" y="146341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Logarithmic Spiral</a:t>
            </a:r>
          </a:p>
        </p:txBody>
      </p:sp>
      <p:pic>
        <p:nvPicPr>
          <p:cNvPr descr="fibonacci.jp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000" y="1112975"/>
            <a:ext cx="613400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Have you seen this spiral before?</a:t>
            </a: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490250" y="3714725"/>
            <a:ext cx="5797500" cy="112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-YES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90250" y="526350"/>
            <a:ext cx="5797500" cy="448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Be Found in Nature.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 All around us!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Have you ever pulled the petals off of a daisy?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Staircases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930" y="1170125"/>
            <a:ext cx="2946369" cy="2209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0125"/>
            <a:ext cx="5027976" cy="377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5927" y="3612349"/>
            <a:ext cx="1477499" cy="9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Snails</a:t>
            </a:r>
          </a:p>
        </p:txBody>
      </p:sp>
      <p:pic>
        <p:nvPicPr>
          <p:cNvPr descr="slug.jp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4"/>
            <a:ext cx="4131853" cy="397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ail-2155165_960_720.jpg"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700" y="1179725"/>
            <a:ext cx="4621999" cy="36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Inside of a Nautilus Shell</a:t>
            </a:r>
          </a:p>
        </p:txBody>
      </p:sp>
      <p:pic>
        <p:nvPicPr>
          <p:cNvPr descr="nautilus2.jp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512" y="1017725"/>
            <a:ext cx="584098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Python Program to Print the Fibonacci Sequence</a:t>
            </a:r>
          </a:p>
        </p:txBody>
      </p:sp>
      <p:pic>
        <p:nvPicPr>
          <p:cNvPr descr="language-2024210_960_720.jp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150" y="152400"/>
            <a:ext cx="2551449" cy="254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Complete a Fibonacci sequence on paper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a logarithmic spiral (a “Golden Spiral”)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Python program that prints out the Fibonacci Sequence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Prereques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11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Python lists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loop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the Program Needs to Perform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need the program to ask the user for input on how many fibonacci numbers they want to display.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need to set up a starting list.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Then we need to have the program add the two preceding numbers to get the next number in the sequence, add that number to the list.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Then, repeat that operation, however many times the user specified.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Make a new file named fibonacci.py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we need for the program?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64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 Python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876375"/>
            <a:ext cx="8520600" cy="64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Python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/>
              <a:t> loop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fibonacci.py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71450" y="1152475"/>
            <a:ext cx="8760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Variable to get how many fibonacci numbers the user want to display: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howMany = 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“How many numbers should I create?”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Our starting list: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nums = [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print(1)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print(1)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191550" y="869175"/>
            <a:ext cx="8760900" cy="232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Oxygen Mono"/>
                <a:ea typeface="Oxygen Mono"/>
                <a:cs typeface="Oxygen Mono"/>
                <a:sym typeface="Oxygen Mono"/>
              </a:rPr>
              <a:t>for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 i </a:t>
            </a:r>
            <a:r>
              <a:rPr b="1" lang="en">
                <a:latin typeface="Oxygen Mono"/>
                <a:ea typeface="Oxygen Mono"/>
                <a:cs typeface="Oxygen Mono"/>
                <a:sym typeface="Oxygen Mono"/>
              </a:rPr>
              <a:t>in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 range(2, howMany):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	nextFib = nums[-1] + nums[-2]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	nums.append(nextFib)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	print(nextFib)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700" y="91350"/>
            <a:ext cx="7258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Leonardo Pisano a.k.a. Fibonacci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1170 - 1250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Italian mathematician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Created the  Fibonacci Sequence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875" y="445025"/>
            <a:ext cx="2269423" cy="151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0, 1, 1, 2, __, __, __, __, ...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these numbers down on a sheet of paper.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number comes next?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 you see the pattern?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 the following numbers on your sheet of paper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914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0, 1,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first two items are 0 and 1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7811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obtain the other items by adding the preceding items: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11700" y="2353825"/>
            <a:ext cx="1962300" cy="68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 + 1 = 1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071625" y="445025"/>
            <a:ext cx="4644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1,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22675" y="3036025"/>
            <a:ext cx="1962300" cy="68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 + 1</a:t>
            </a:r>
            <a:r>
              <a:rPr lang="en"/>
              <a:t> = 2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1450225" y="445025"/>
            <a:ext cx="5619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  <a:r>
              <a:rPr lang="en"/>
              <a:t>,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1904975" y="445025"/>
            <a:ext cx="5619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  <a:r>
              <a:rPr lang="en"/>
              <a:t>,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22675" y="3605150"/>
            <a:ext cx="1962300" cy="68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  <a:r>
              <a:rPr lang="en"/>
              <a:t> + 2 = 3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2466875" y="2409775"/>
            <a:ext cx="1962300" cy="68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  <a:r>
              <a:rPr lang="en"/>
              <a:t> + 3 = 5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2355025" y="445025"/>
            <a:ext cx="5619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  <a:r>
              <a:rPr lang="en"/>
              <a:t>,</a:t>
            </a: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2466875" y="3036025"/>
            <a:ext cx="1962300" cy="68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  <a:r>
              <a:rPr lang="en"/>
              <a:t> + 5 = 8</a:t>
            </a: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2764375" y="445025"/>
            <a:ext cx="5619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  <a:r>
              <a:rPr lang="en"/>
              <a:t>,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2466875" y="3605150"/>
            <a:ext cx="1962300" cy="68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  <a:r>
              <a:rPr lang="en"/>
              <a:t> + 8 = 13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200300" y="445025"/>
            <a:ext cx="669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13</a:t>
            </a:r>
            <a:r>
              <a:rPr lang="en"/>
              <a:t>,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4429175" y="2409775"/>
            <a:ext cx="1962300" cy="68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  <a:r>
              <a:rPr lang="en"/>
              <a:t> + 13 = 21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3759875" y="445025"/>
            <a:ext cx="669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21</a:t>
            </a:r>
            <a:r>
              <a:rPr lang="en"/>
              <a:t>,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429175" y="3091975"/>
            <a:ext cx="36909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And on, and on, infinitely!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1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We can use this sequence of integers to draw a logarithmic spiral (a.k.a. Golden Spiral)</a:t>
            </a:r>
          </a:p>
        </p:txBody>
      </p:sp>
      <p:pic>
        <p:nvPicPr>
          <p:cNvPr descr="pencilwaste.jp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837" y="1616975"/>
            <a:ext cx="4918312" cy="32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Logarithmic Spiral Instructions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two squares side by side. Use your ruler to make them 0.5 cm square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make a 2 × 2 square on top of the first square. So if the first square was 0.5 cm, the 2 × 2 square would be 1 cm square, right?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 this pattern, making each square the next size in the Fibonacci sequence.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after the 2 × 2 square, you would make a 3 × 3 square (1.5 cm × 1.5 cm), then a 5 × 5 (2.5 cm × 2.5 cm), and so 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should end up with something like this...</a:t>
            </a:r>
          </a:p>
        </p:txBody>
      </p:sp>
      <p:pic>
        <p:nvPicPr>
          <p:cNvPr descr="fibonaccisquares.jp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675" y="1017725"/>
            <a:ext cx="620665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