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74" r:id="rId2"/>
  </p:sldMasterIdLst>
  <p:notesMasterIdLst>
    <p:notesMasterId r:id="rId14"/>
  </p:notesMasterIdLst>
  <p:sldIdLst>
    <p:sldId id="256" r:id="rId3"/>
    <p:sldId id="257" r:id="rId4"/>
    <p:sldId id="260" r:id="rId5"/>
    <p:sldId id="263" r:id="rId6"/>
    <p:sldId id="274" r:id="rId7"/>
    <p:sldId id="275" r:id="rId8"/>
    <p:sldId id="267" r:id="rId9"/>
    <p:sldId id="269" r:id="rId10"/>
    <p:sldId id="270" r:id="rId11"/>
    <p:sldId id="268" r:id="rId12"/>
    <p:sldId id="264"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9E5E2-1704-4FF7-A8FB-07D7FC6C9258}" v="153" dt="2022-11-05T17:44:51.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663"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hyperlink" Target="https://learn.microsoft.com/en-us/sql/machine-learning/r/reference/microsoftml/rxensemble?view=sql-server-ver16" TargetMode="External"/><Relationship Id="rId3" Type="http://schemas.openxmlformats.org/officeDocument/2006/relationships/hyperlink" Target="https://learn.microsoft.com/en-us/sql/machine-learning/r/reference/microsoftml/rxfastforest?view=sql-server-ver16" TargetMode="External"/><Relationship Id="rId7" Type="http://schemas.openxmlformats.org/officeDocument/2006/relationships/hyperlink" Target="https://learn.microsoft.com/en-us/sql/machine-learning/r/reference/microsoftml/rxfastlinear?view=sql-server-ver16" TargetMode="External"/><Relationship Id="rId2" Type="http://schemas.openxmlformats.org/officeDocument/2006/relationships/hyperlink" Target="https://learn.microsoft.com/en-us/sql/machine-learning/r/reference/microsoftml/rxfasttrees?view=sql-server-ver16" TargetMode="External"/><Relationship Id="rId1" Type="http://schemas.openxmlformats.org/officeDocument/2006/relationships/slideLayout" Target="../slideLayouts/slideLayout11.xml"/><Relationship Id="rId6" Type="http://schemas.openxmlformats.org/officeDocument/2006/relationships/hyperlink" Target="https://learn.microsoft.com/en-us/sql/machine-learning/r/reference/microsoftml/rxneuralnet?view=sql-server-ver16" TargetMode="External"/><Relationship Id="rId5" Type="http://schemas.openxmlformats.org/officeDocument/2006/relationships/hyperlink" Target="https://learn.microsoft.com/en-us/sql/machine-learning/r/reference/microsoftml/rxoneclasssvm?view=sql-server-ver16" TargetMode="External"/><Relationship Id="rId4" Type="http://schemas.openxmlformats.org/officeDocument/2006/relationships/hyperlink" Target="https://learn.microsoft.com/en-us/sql/machine-learning/r/reference/microsoftml/logisticregression?view=sql-server-ver1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093775"/>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imes New Roman" panose="02020603050405020304" pitchFamily="18" charset="0"/>
                <a:ea typeface="Trebuchet MS"/>
                <a:cs typeface="Times New Roman" panose="02020603050405020304" pitchFamily="18" charset="0"/>
                <a:sym typeface="Trebuchet MS"/>
              </a:rPr>
              <a:t>Bank of Baroda Hackathon - 2022                       </a:t>
            </a:r>
            <a:endParaRPr sz="2900" u="sng">
              <a:solidFill>
                <a:schemeClr val="lt1"/>
              </a:solidFill>
              <a:latin typeface="Times New Roman" panose="02020603050405020304" pitchFamily="18" charset="0"/>
              <a:ea typeface="Trebuchet MS"/>
              <a:cs typeface="Times New Roman" panose="02020603050405020304" pitchFamily="18" charset="0"/>
              <a:sym typeface="Trebuchet MS"/>
            </a:endParaRPr>
          </a:p>
        </p:txBody>
      </p:sp>
      <p:sp>
        <p:nvSpPr>
          <p:cNvPr id="339" name="Google Shape;339;p1"/>
          <p:cNvSpPr txBox="1"/>
          <p:nvPr/>
        </p:nvSpPr>
        <p:spPr>
          <a:xfrm>
            <a:off x="98854" y="1905902"/>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a:solidFill>
                  <a:schemeClr val="lt1"/>
                </a:solidFill>
                <a:latin typeface="Times New Roman" panose="02020603050405020304" pitchFamily="18" charset="0"/>
                <a:ea typeface="Trebuchet MS"/>
                <a:cs typeface="Times New Roman" panose="02020603050405020304" pitchFamily="18" charset="0"/>
                <a:sym typeface="Trebuchet MS"/>
              </a:rPr>
              <a:t>Your Team Name :Team ‘</a:t>
            </a:r>
            <a:r>
              <a:rPr lang="en" sz="2900" b="1">
                <a:solidFill>
                  <a:schemeClr val="lt1"/>
                </a:solidFill>
                <a:latin typeface="Times New Roman" panose="02020603050405020304" pitchFamily="18" charset="0"/>
                <a:ea typeface="Trebuchet MS"/>
                <a:cs typeface="Times New Roman" panose="02020603050405020304" pitchFamily="18" charset="0"/>
                <a:sym typeface="Trebuchet MS"/>
              </a:rPr>
              <a:t>RAMA’</a:t>
            </a:r>
            <a:endParaRPr sz="2900" b="1" i="0" u="none" strike="noStrike" cap="none">
              <a:solidFill>
                <a:schemeClr val="lt1"/>
              </a:solidFill>
              <a:latin typeface="Times New Roman" panose="02020603050405020304" pitchFamily="18" charset="0"/>
              <a:ea typeface="Trebuchet MS"/>
              <a:cs typeface="Times New Roman" panose="02020603050405020304" pitchFamily="18" charset="0"/>
              <a:sym typeface="Trebuchet MS"/>
            </a:endParaRPr>
          </a:p>
        </p:txBody>
      </p:sp>
      <p:sp>
        <p:nvSpPr>
          <p:cNvPr id="340" name="Google Shape;340;p1"/>
          <p:cNvSpPr txBox="1"/>
          <p:nvPr/>
        </p:nvSpPr>
        <p:spPr>
          <a:xfrm>
            <a:off x="98854" y="2481902"/>
            <a:ext cx="4559100" cy="1711306"/>
          </a:xfrm>
          <a:prstGeom prst="rect">
            <a:avLst/>
          </a:prstGeom>
          <a:noFill/>
          <a:ln>
            <a:noFill/>
          </a:ln>
        </p:spPr>
        <p:txBody>
          <a:bodyPr spcFirstLastPara="1" wrap="square" lIns="91425" tIns="91425" rIns="91425" bIns="91425" anchor="t" anchorCtr="0">
            <a:noAutofit/>
          </a:bodyPr>
          <a:lstStyle/>
          <a:p>
            <a:pPr algn="just">
              <a:lnSpc>
                <a:spcPct val="150000"/>
              </a:lnSpc>
              <a:buSzPts val="1800"/>
            </a:pPr>
            <a:r>
              <a:rPr lang="en" sz="1700" i="0" u="none" strike="noStrike" cap="none">
                <a:solidFill>
                  <a:schemeClr val="lt1"/>
                </a:solidFill>
                <a:latin typeface="Times New Roman"/>
                <a:ea typeface="Trebuchet MS"/>
                <a:cs typeface="Times New Roman"/>
                <a:sym typeface="Trebuchet MS"/>
              </a:rPr>
              <a:t>Your team bio :</a:t>
            </a:r>
            <a:r>
              <a:rPr lang="en" sz="1700">
                <a:solidFill>
                  <a:schemeClr val="lt1"/>
                </a:solidFill>
                <a:latin typeface="Times New Roman"/>
                <a:ea typeface="Trebuchet MS"/>
                <a:cs typeface="Times New Roman"/>
                <a:sym typeface="Trebuchet MS"/>
              </a:rPr>
              <a:t> </a:t>
            </a:r>
            <a:r>
              <a:rPr lang="en">
                <a:solidFill>
                  <a:schemeClr val="lt1"/>
                </a:solidFill>
                <a:latin typeface="Times New Roman"/>
                <a:ea typeface="Trebuchet MS"/>
                <a:cs typeface="Times New Roman"/>
                <a:sym typeface="Trebuchet MS"/>
              </a:rPr>
              <a:t>Our team "RAMA" is constantly working to solve the complications that occur between the customers and the call center agency using the concept of AI/ML, Azure resources </a:t>
            </a:r>
            <a:r>
              <a:rPr lang="en" err="1">
                <a:solidFill>
                  <a:schemeClr val="lt1"/>
                </a:solidFill>
                <a:latin typeface="Times New Roman"/>
                <a:ea typeface="Trebuchet MS"/>
                <a:cs typeface="Times New Roman"/>
                <a:sym typeface="Trebuchet MS"/>
              </a:rPr>
              <a:t>etc</a:t>
            </a:r>
            <a:r>
              <a:rPr lang="en">
                <a:solidFill>
                  <a:schemeClr val="lt1"/>
                </a:solidFill>
                <a:latin typeface="Times New Roman"/>
                <a:ea typeface="Trebuchet MS"/>
                <a:cs typeface="Times New Roman"/>
                <a:sym typeface="Trebuchet MS"/>
              </a:rPr>
              <a:t> bringing </a:t>
            </a:r>
            <a:r>
              <a:rPr lang="en" err="1">
                <a:solidFill>
                  <a:schemeClr val="lt1"/>
                </a:solidFill>
                <a:latin typeface="Times New Roman"/>
                <a:ea typeface="Trebuchet MS"/>
                <a:cs typeface="Times New Roman"/>
                <a:sym typeface="Trebuchet MS"/>
              </a:rPr>
              <a:t>tranformation</a:t>
            </a:r>
            <a:r>
              <a:rPr lang="en">
                <a:solidFill>
                  <a:schemeClr val="lt1"/>
                </a:solidFill>
                <a:latin typeface="Times New Roman"/>
                <a:ea typeface="Trebuchet MS"/>
                <a:cs typeface="Times New Roman"/>
                <a:sym typeface="Trebuchet MS"/>
              </a:rPr>
              <a:t> and scaling up the tech in banking sector.</a:t>
            </a:r>
            <a:endParaRPr lang="en">
              <a:solidFill>
                <a:schemeClr val="lt1"/>
              </a:solidFill>
              <a:latin typeface="Times New Roman"/>
              <a:ea typeface="Trebuchet MS"/>
              <a:cs typeface="Times New Roman"/>
            </a:endParaRPr>
          </a:p>
          <a:p>
            <a:pPr>
              <a:lnSpc>
                <a:spcPct val="150000"/>
              </a:lnSpc>
              <a:buSzPts val="1800"/>
            </a:pPr>
            <a:r>
              <a:rPr lang="en" sz="1200">
                <a:solidFill>
                  <a:schemeClr val="lt1"/>
                </a:solidFill>
                <a:latin typeface="Times New Roman"/>
                <a:ea typeface="Trebuchet MS"/>
                <a:cs typeface="Times New Roman"/>
                <a:sym typeface="Trebuchet MS"/>
              </a:rPr>
              <a:t>Date</a:t>
            </a:r>
            <a:r>
              <a:rPr lang="en" sz="1200" i="0" u="none" strike="noStrike" cap="none">
                <a:solidFill>
                  <a:schemeClr val="lt1"/>
                </a:solidFill>
                <a:latin typeface="Times New Roman"/>
                <a:ea typeface="Trebuchet MS"/>
                <a:cs typeface="Times New Roman"/>
                <a:sym typeface="Trebuchet MS"/>
              </a:rPr>
              <a:t> :19/09/22</a:t>
            </a:r>
            <a:endParaRPr lang="en-US" sz="1200" i="0" u="none" strike="noStrike" cap="none">
              <a:solidFill>
                <a:schemeClr val="lt1"/>
              </a:solidFill>
              <a:latin typeface="Times New Roman"/>
              <a:ea typeface="Trebuchet MS"/>
              <a:cs typeface="Times New Roman"/>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0471-A32C-BB22-7733-0783D525089F}"/>
              </a:ext>
            </a:extLst>
          </p:cNvPr>
          <p:cNvSpPr>
            <a:spLocks noGrp="1"/>
          </p:cNvSpPr>
          <p:nvPr>
            <p:ph type="title"/>
          </p:nvPr>
        </p:nvSpPr>
        <p:spPr>
          <a:xfrm>
            <a:off x="505400" y="229550"/>
            <a:ext cx="7911933" cy="576000"/>
          </a:xfrm>
        </p:spPr>
        <p:txBody>
          <a:bodyPr/>
          <a:lstStyle/>
          <a:p>
            <a:r>
              <a:rPr lang="en-US" dirty="0"/>
              <a:t>                          Text Translation</a:t>
            </a:r>
            <a:br>
              <a:rPr lang="en-US" dirty="0"/>
            </a:br>
            <a:endParaRPr lang="en-US" dirty="0"/>
          </a:p>
        </p:txBody>
      </p:sp>
      <p:sp>
        <p:nvSpPr>
          <p:cNvPr id="3" name="Text Placeholder 2">
            <a:extLst>
              <a:ext uri="{FF2B5EF4-FFF2-40B4-BE49-F238E27FC236}">
                <a16:creationId xmlns:a16="http://schemas.microsoft.com/office/drawing/2014/main" id="{ABC1F2EA-1D35-055F-C2CA-CB3B0E7DF7DB}"/>
              </a:ext>
            </a:extLst>
          </p:cNvPr>
          <p:cNvSpPr>
            <a:spLocks noGrp="1"/>
          </p:cNvSpPr>
          <p:nvPr>
            <p:ph type="body" idx="1"/>
          </p:nvPr>
        </p:nvSpPr>
        <p:spPr/>
        <p:txBody>
          <a:bodyPr/>
          <a:lstStyle/>
          <a:p>
            <a:endParaRPr lang="en-US" dirty="0"/>
          </a:p>
        </p:txBody>
      </p:sp>
      <p:pic>
        <p:nvPicPr>
          <p:cNvPr id="4" name="Picture 4">
            <a:extLst>
              <a:ext uri="{FF2B5EF4-FFF2-40B4-BE49-F238E27FC236}">
                <a16:creationId xmlns:a16="http://schemas.microsoft.com/office/drawing/2014/main" id="{EC651598-5114-E213-2D2C-91381C687140}"/>
              </a:ext>
            </a:extLst>
          </p:cNvPr>
          <p:cNvPicPr>
            <a:picLocks noChangeAspect="1"/>
          </p:cNvPicPr>
          <p:nvPr/>
        </p:nvPicPr>
        <p:blipFill>
          <a:blip r:embed="rId2"/>
          <a:stretch>
            <a:fillRect/>
          </a:stretch>
        </p:blipFill>
        <p:spPr>
          <a:xfrm>
            <a:off x="364594" y="909694"/>
            <a:ext cx="8266531" cy="4107150"/>
          </a:xfrm>
          <a:prstGeom prst="rect">
            <a:avLst/>
          </a:prstGeom>
        </p:spPr>
      </p:pic>
    </p:spTree>
    <p:extLst>
      <p:ext uri="{BB962C8B-B14F-4D97-AF65-F5344CB8AC3E}">
        <p14:creationId xmlns:p14="http://schemas.microsoft.com/office/powerpoint/2010/main" val="72077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r>
              <a:rPr lang="en" sz="3600" dirty="0"/>
              <a:t>Thank You</a:t>
            </a:r>
            <a:endParaRPr sz="3600" dirty="0"/>
          </a:p>
        </p:txBody>
      </p:sp>
      <p:sp>
        <p:nvSpPr>
          <p:cNvPr id="390" name="Google Shape;390;p9"/>
          <p:cNvSpPr txBox="1">
            <a:spLocks noGrp="1"/>
          </p:cNvSpPr>
          <p:nvPr>
            <p:ph type="subTitle" idx="1"/>
          </p:nvPr>
        </p:nvSpPr>
        <p:spPr>
          <a:xfrm>
            <a:off x="339712" y="2750625"/>
            <a:ext cx="4914939" cy="2005935"/>
          </a:xfrm>
          <a:prstGeom prst="rect">
            <a:avLst/>
          </a:prstGeom>
          <a:noFill/>
          <a:ln>
            <a:noFill/>
          </a:ln>
        </p:spPr>
        <p:txBody>
          <a:bodyPr spcFirstLastPara="1" wrap="square" lIns="91425" tIns="91425" rIns="91425" bIns="91425" anchor="t" anchorCtr="0">
            <a:noAutofit/>
          </a:bodyPr>
          <a:lstStyle/>
          <a:p>
            <a:pPr marL="0" indent="0">
              <a:spcAft>
                <a:spcPts val="1600"/>
              </a:spcAft>
            </a:pPr>
            <a:r>
              <a:rPr lang="en" sz="1500" dirty="0"/>
              <a:t>Team members: Shubham Gupta (Lead)</a:t>
            </a:r>
          </a:p>
          <a:p>
            <a:pPr marL="0" indent="0">
              <a:spcAft>
                <a:spcPts val="1600"/>
              </a:spcAft>
            </a:pPr>
            <a:r>
              <a:rPr lang="en" sz="1500" dirty="0"/>
              <a:t>                           : Vanshika Agarwal</a:t>
            </a:r>
          </a:p>
          <a:p>
            <a:pPr marL="0" indent="0">
              <a:spcAft>
                <a:spcPts val="1600"/>
              </a:spcAft>
            </a:pPr>
            <a:r>
              <a:rPr lang="en" sz="1500" dirty="0"/>
              <a:t>                            : Vanshika Agrawal</a:t>
            </a:r>
          </a:p>
          <a:p>
            <a:pPr marL="0" indent="0">
              <a:spcAft>
                <a:spcPts val="1600"/>
              </a:spcAft>
            </a:pPr>
            <a:r>
              <a:rPr lang="en" sz="1500" dirty="0"/>
              <a:t>                            : Sachin Gupta</a:t>
            </a:r>
          </a:p>
          <a:p>
            <a:pPr marL="0" indent="0">
              <a:spcAft>
                <a:spcPts val="1600"/>
              </a:spcAft>
            </a:pPr>
            <a:r>
              <a:rPr lang="en" sz="15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49"/>
            <a:ext cx="8280000" cy="13685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Times New Roman"/>
                <a:cs typeface="Times New Roman"/>
              </a:rPr>
              <a:t>Problem Statement: </a:t>
            </a:r>
            <a:br>
              <a:rPr lang="en" sz="2000">
                <a:latin typeface="Times New Roman" panose="02020603050405020304" pitchFamily="18" charset="0"/>
                <a:cs typeface="Times New Roman" panose="02020603050405020304" pitchFamily="18" charset="0"/>
              </a:rPr>
            </a:br>
            <a:r>
              <a:rPr lang="en-US" sz="1200" b="0">
                <a:solidFill>
                  <a:srgbClr val="4A4548"/>
                </a:solidFill>
                <a:latin typeface="Times New Roman"/>
                <a:cs typeface="Times New Roman"/>
              </a:rPr>
              <a:t>C</a:t>
            </a:r>
            <a:r>
              <a:rPr lang="en-US" sz="1200" b="0" i="0">
                <a:solidFill>
                  <a:srgbClr val="4A4548"/>
                </a:solidFill>
                <a:effectLst/>
                <a:latin typeface="Times New Roman"/>
                <a:cs typeface="Times New Roman"/>
              </a:rPr>
              <a:t>ontact Centre is a very important touch point for customer service. Customers interact with the contact center for variety of services fulfilment, information about products and services, complaints, feedback, and interactions. </a:t>
            </a:r>
            <a:br>
              <a:rPr lang="en-US" sz="1200" b="0" i="0">
                <a:effectLst/>
                <a:latin typeface="Times New Roman" panose="02020603050405020304" pitchFamily="18" charset="0"/>
                <a:cs typeface="Times New Roman" panose="02020603050405020304" pitchFamily="18" charset="0"/>
              </a:rPr>
            </a:br>
            <a:r>
              <a:rPr lang="en-US" sz="1200" b="0" i="0">
                <a:solidFill>
                  <a:srgbClr val="4A4548"/>
                </a:solidFill>
                <a:effectLst/>
                <a:latin typeface="Times New Roman"/>
                <a:cs typeface="Times New Roman"/>
              </a:rPr>
              <a:t>For enhancing the contact center service levels, the customer interactions need to be analyzed and need to be mapped with customer satisfaction. Bank want to automate the process with use of AI based techniques to measure and monitor various KPIs such as call data quality, customer sentiment, Call Hygiene, customer satisfaction etc.</a:t>
            </a:r>
            <a:endParaRPr lang="en-US" sz="1200">
              <a:latin typeface="Times New Roman"/>
              <a:cs typeface="Times New Roman"/>
            </a:endParaRPr>
          </a:p>
        </p:txBody>
      </p:sp>
      <p:sp>
        <p:nvSpPr>
          <p:cNvPr id="348" name="Google Shape;348;p2"/>
          <p:cNvSpPr txBox="1"/>
          <p:nvPr/>
        </p:nvSpPr>
        <p:spPr>
          <a:xfrm>
            <a:off x="494629" y="1785613"/>
            <a:ext cx="8238600" cy="316532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1" i="0" u="none" strike="noStrike" cap="none">
                <a:solidFill>
                  <a:srgbClr val="222222"/>
                </a:solidFill>
                <a:highlight>
                  <a:srgbClr val="FFFFFF"/>
                </a:highlight>
                <a:latin typeface="Times New Roman"/>
                <a:ea typeface="Lato"/>
                <a:cs typeface="Times New Roman"/>
                <a:sym typeface="Lato"/>
              </a:rPr>
              <a:t>Why did you decide to solve this Problem statement?</a:t>
            </a:r>
            <a:endParaRPr lang="en" sz="1600" b="1" i="0" u="none" strike="noStrike" cap="none">
              <a:solidFill>
                <a:srgbClr val="222222"/>
              </a:solidFill>
              <a:highlight>
                <a:srgbClr val="FFFFFF"/>
              </a:highlight>
              <a:latin typeface="Times New Roman"/>
              <a:ea typeface="Lato"/>
              <a:cs typeface="Times New Roman"/>
            </a:endParaRPr>
          </a:p>
          <a:p>
            <a:pPr marL="0" marR="0" lvl="0" indent="0" algn="l" rtl="0">
              <a:lnSpc>
                <a:spcPct val="100000"/>
              </a:lnSpc>
              <a:spcBef>
                <a:spcPts val="0"/>
              </a:spcBef>
              <a:spcAft>
                <a:spcPts val="0"/>
              </a:spcAft>
              <a:buClr>
                <a:srgbClr val="000000"/>
              </a:buClr>
              <a:buSzPts val="1400"/>
              <a:buFont typeface="Arial"/>
              <a:buNone/>
            </a:pPr>
            <a:endParaRPr lang="en" sz="11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171450" marR="0" lvl="0" indent="-171450" algn="l" rtl="0">
              <a:lnSpc>
                <a:spcPct val="100000"/>
              </a:lnSpc>
              <a:spcBef>
                <a:spcPts val="0"/>
              </a:spcBef>
              <a:spcAft>
                <a:spcPts val="0"/>
              </a:spcAft>
              <a:buClr>
                <a:srgbClr val="000000"/>
              </a:buClr>
              <a:buSzPts val="1400"/>
              <a:buFont typeface="Wingdings" panose="05000000000000000000" pitchFamily="2" charset="2"/>
              <a:buChar char="Ø"/>
            </a:pPr>
            <a:r>
              <a:rPr lang="e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These days the interaction of the customers with the call center is not satisfactory at all.Users do belong to different regions of the country and have varying linguistics.</a:t>
            </a:r>
          </a:p>
          <a:p>
            <a:pPr marL="0" marR="0" lvl="0" indent="0" algn="l" rtl="0">
              <a:lnSpc>
                <a:spcPct val="100000"/>
              </a:lnSpc>
              <a:spcBef>
                <a:spcPts val="0"/>
              </a:spcBef>
              <a:spcAft>
                <a:spcPts val="0"/>
              </a:spcAft>
              <a:buClr>
                <a:srgbClr val="000000"/>
              </a:buClr>
              <a:buSzPts val="1400"/>
              <a:buFont typeface="Arial"/>
              <a:buNone/>
            </a:pPr>
            <a:endParaRPr lang="e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171450" marR="0" lvl="0" indent="-171450" algn="l" rtl="0">
              <a:lnSpc>
                <a:spcPct val="100000"/>
              </a:lnSpc>
              <a:spcBef>
                <a:spcPts val="0"/>
              </a:spcBef>
              <a:spcAft>
                <a:spcPts val="0"/>
              </a:spcAft>
              <a:buClr>
                <a:srgbClr val="000000"/>
              </a:buClr>
              <a:buSzPts val="1400"/>
              <a:buFont typeface="Wingdings" panose="05000000000000000000" pitchFamily="2" charset="2"/>
              <a:buChar char="Ø"/>
            </a:pPr>
            <a:r>
              <a:rPr lang="e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Call centers may sometimes find it difficult to understand them and may fail to address their issues.To properly analyse the users requirement as per their satisfcation and working to achieve it, </a:t>
            </a:r>
            <a:r>
              <a:rPr lang="en-I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is our primary goal.</a:t>
            </a:r>
          </a:p>
          <a:p>
            <a:pPr marL="0" marR="0" lvl="0" indent="0" algn="l" rtl="0">
              <a:lnSpc>
                <a:spcPct val="100000"/>
              </a:lnSpc>
              <a:spcBef>
                <a:spcPts val="0"/>
              </a:spcBef>
              <a:spcAft>
                <a:spcPts val="0"/>
              </a:spcAft>
              <a:buClr>
                <a:srgbClr val="000000"/>
              </a:buClr>
              <a:buSzPts val="1400"/>
              <a:buFont typeface="Arial"/>
              <a:buNone/>
            </a:pPr>
            <a:r>
              <a:rPr lang="e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a:t>
            </a:r>
          </a:p>
          <a:p>
            <a:pPr marL="171450" marR="0" lvl="0" indent="-171450" algn="l" rtl="0">
              <a:lnSpc>
                <a:spcPct val="100000"/>
              </a:lnSpc>
              <a:spcBef>
                <a:spcPts val="0"/>
              </a:spcBef>
              <a:spcAft>
                <a:spcPts val="0"/>
              </a:spcAft>
              <a:buClr>
                <a:srgbClr val="000000"/>
              </a:buClr>
              <a:buSzPts val="1400"/>
              <a:buFont typeface="Wingdings" panose="05000000000000000000" pitchFamily="2" charset="2"/>
              <a:buChar char="Ø"/>
            </a:pPr>
            <a:r>
              <a:rPr lang="e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We can design a solution to achieve this objective in the best possible way by making use of the Azure resources, tools and the concept of Artificial Intelligence and Machine Learning</a:t>
            </a:r>
            <a:r>
              <a:rPr lang="en-I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I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171450" marR="0" lvl="0" indent="-171450" algn="l" rtl="0">
              <a:lnSpc>
                <a:spcPct val="100000"/>
              </a:lnSpc>
              <a:spcBef>
                <a:spcPts val="0"/>
              </a:spcBef>
              <a:spcAft>
                <a:spcPts val="0"/>
              </a:spcAft>
              <a:buClr>
                <a:srgbClr val="000000"/>
              </a:buClr>
              <a:buSzPts val="1400"/>
              <a:buFont typeface="Wingdings" panose="05000000000000000000" pitchFamily="2" charset="2"/>
              <a:buChar char="Ø"/>
            </a:pPr>
            <a:r>
              <a:rPr lang="en-I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If customer (user) can be analysed using the modern ai/ml technique on configurations  such as data quality, customer sentiment, call hygiene ,then we can adjust those parameters to the convenience of the call </a:t>
            </a:r>
            <a:r>
              <a:rPr lang="en-IN" sz="1200" err="1">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center</a:t>
            </a:r>
            <a:r>
              <a:rPr lang="en-I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who addresses the need of the users according to their satisfaction.</a:t>
            </a:r>
            <a:endParaRPr lang="en" sz="120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77798" y="246070"/>
            <a:ext cx="8280000" cy="576000"/>
          </a:xfrm>
          <a:prstGeom prst="rect">
            <a:avLst/>
          </a:prstGeom>
          <a:noFill/>
          <a:ln>
            <a:noFill/>
          </a:ln>
        </p:spPr>
        <p:txBody>
          <a:bodyPr spcFirstLastPara="1" wrap="square" lIns="91425" tIns="91425" rIns="91425" bIns="91425" anchor="t" anchorCtr="0">
            <a:noAutofit/>
          </a:bodyPr>
          <a:lstStyle/>
          <a:p>
            <a:r>
              <a:rPr lang="en" sz="2000">
                <a:solidFill>
                  <a:srgbClr val="4A4548"/>
                </a:solidFill>
                <a:highlight>
                  <a:srgbClr val="FFFFFF"/>
                </a:highlight>
                <a:latin typeface="Times New Roman"/>
              </a:rPr>
              <a:t>Azure tools and API'S Consumed</a:t>
            </a:r>
            <a:endParaRPr lang="en-US" sz="2000">
              <a:latin typeface="Times New Roman"/>
            </a:endParaRPr>
          </a:p>
        </p:txBody>
      </p:sp>
      <p:sp>
        <p:nvSpPr>
          <p:cNvPr id="366" name="Google Shape;366;p5"/>
          <p:cNvSpPr txBox="1">
            <a:spLocks noGrp="1"/>
          </p:cNvSpPr>
          <p:nvPr>
            <p:ph type="title"/>
          </p:nvPr>
        </p:nvSpPr>
        <p:spPr>
          <a:xfrm>
            <a:off x="378943" y="908334"/>
            <a:ext cx="6623062" cy="3939633"/>
          </a:xfrm>
          <a:prstGeom prst="rect">
            <a:avLst/>
          </a:prstGeom>
          <a:noFill/>
          <a:ln>
            <a:noFill/>
          </a:ln>
        </p:spPr>
        <p:txBody>
          <a:bodyPr spcFirstLastPara="1" wrap="square" lIns="91425" tIns="91425" rIns="91425" bIns="91425" anchor="t" anchorCtr="0">
            <a:noAutofit/>
          </a:bodyPr>
          <a:lstStyle/>
          <a:p>
            <a:r>
              <a:rPr lang="en-IN" sz="1400" b="0" dirty="0"/>
              <a:t>1) </a:t>
            </a:r>
            <a:r>
              <a:rPr lang="en-IN" sz="1400" b="0" dirty="0">
                <a:latin typeface="Times New Roman"/>
              </a:rPr>
              <a:t>Azure Storage Account (Blob Storage)</a:t>
            </a:r>
            <a:br>
              <a:rPr lang="en-IN" sz="1400" b="0" dirty="0">
                <a:latin typeface="Times New Roman"/>
              </a:rPr>
            </a:br>
            <a:br>
              <a:rPr lang="en-IN" sz="1400" b="0" dirty="0">
                <a:latin typeface="Times New Roman"/>
              </a:rPr>
            </a:br>
            <a:r>
              <a:rPr lang="en-IN" sz="1400" b="0" dirty="0">
                <a:latin typeface="Times New Roman"/>
              </a:rPr>
              <a:t>2) Azure Durable Functions(with Fan Out/Fan in pattern used)</a:t>
            </a:r>
            <a:br>
              <a:rPr lang="en-IN" sz="1400" b="0" dirty="0">
                <a:latin typeface="Times New Roman"/>
              </a:rPr>
            </a:br>
            <a:br>
              <a:rPr lang="en-IN" sz="1400" b="0" dirty="0">
                <a:latin typeface="Times New Roman"/>
              </a:rPr>
            </a:br>
            <a:r>
              <a:rPr lang="en-IN" sz="1400" b="0" dirty="0">
                <a:latin typeface="Times New Roman"/>
              </a:rPr>
              <a:t>3) Azure Cognitive Services Text Analytics API(to apply sentiment analysis)</a:t>
            </a:r>
            <a:br>
              <a:rPr lang="en-IN" sz="1400" b="0" dirty="0">
                <a:latin typeface="Times New Roman"/>
              </a:rPr>
            </a:br>
            <a:br>
              <a:rPr lang="en-IN" sz="1400" b="0" dirty="0">
                <a:latin typeface="Times New Roman"/>
              </a:rPr>
            </a:br>
            <a:r>
              <a:rPr lang="en-IN" sz="1400" b="0" dirty="0">
                <a:latin typeface="Times New Roman"/>
              </a:rPr>
              <a:t>4) Azure Cognitive Services Computer Vision API(to apply OCR scan on   PDF files)</a:t>
            </a:r>
            <a:br>
              <a:rPr lang="en-IN" sz="1400" b="0" dirty="0">
                <a:latin typeface="Times New Roman"/>
              </a:rPr>
            </a:br>
            <a:br>
              <a:rPr lang="en-IN" sz="1400" b="0" dirty="0">
                <a:latin typeface="Times New Roman"/>
              </a:rPr>
            </a:br>
            <a:r>
              <a:rPr lang="en-IN" sz="1400" b="0" dirty="0">
                <a:latin typeface="Times New Roman"/>
              </a:rPr>
              <a:t>5) Azure Video Indexer(to </a:t>
            </a:r>
            <a:r>
              <a:rPr lang="en-IN" sz="1400" b="0" dirty="0" err="1">
                <a:latin typeface="Times New Roman"/>
              </a:rPr>
              <a:t>analyze</a:t>
            </a:r>
            <a:r>
              <a:rPr lang="en-IN" sz="1400" b="0" dirty="0">
                <a:latin typeface="Times New Roman"/>
              </a:rPr>
              <a:t> audio and video content)</a:t>
            </a:r>
            <a:br>
              <a:rPr lang="en-IN" sz="1400" b="0" dirty="0">
                <a:latin typeface="Times New Roman"/>
              </a:rPr>
            </a:br>
            <a:br>
              <a:rPr lang="en-IN" sz="1400" b="0" dirty="0">
                <a:latin typeface="Times New Roman"/>
              </a:rPr>
            </a:br>
            <a:r>
              <a:rPr lang="en-IN" sz="1400" b="0" dirty="0">
                <a:latin typeface="Times New Roman"/>
              </a:rPr>
              <a:t>6) Azure Cosmos DB(to store analysis results as JSON documents)</a:t>
            </a:r>
            <a:br>
              <a:rPr lang="en-IN" sz="1400" b="0" dirty="0">
                <a:latin typeface="Times New Roman"/>
              </a:rPr>
            </a:br>
            <a:br>
              <a:rPr lang="en-IN" sz="1400" b="0" dirty="0">
                <a:latin typeface="Times New Roman"/>
              </a:rPr>
            </a:br>
            <a:r>
              <a:rPr lang="en-IN" sz="1400" b="0" dirty="0">
                <a:latin typeface="Times New Roman"/>
              </a:rPr>
              <a:t>7) Power BI (to visualize collected data in a form of report )</a:t>
            </a:r>
            <a:br>
              <a:rPr lang="en-IN" sz="1400" b="0" dirty="0">
                <a:latin typeface="Times New Roman"/>
              </a:rPr>
            </a:br>
            <a:br>
              <a:rPr lang="en-IN" sz="1400" b="0" dirty="0">
                <a:latin typeface="Times New Roman"/>
              </a:rPr>
            </a:br>
            <a:r>
              <a:rPr lang="en-IN" sz="1400" b="0" dirty="0">
                <a:latin typeface="Times New Roman"/>
              </a:rPr>
              <a:t>8) Azure Application Insights to monitor solution and discover issues</a:t>
            </a:r>
            <a:br>
              <a:rPr lang="en-IN" sz="1400" b="0" dirty="0">
                <a:latin typeface="Times New Roman"/>
              </a:rPr>
            </a:br>
            <a:br>
              <a:rPr lang="en-IN" sz="1400" dirty="0">
                <a:latin typeface="Times New Roman"/>
              </a:rPr>
            </a:br>
            <a:br>
              <a:rPr lang="en-IN" sz="1400" dirty="0">
                <a:latin typeface="Times New Roman"/>
              </a:rPr>
            </a:br>
            <a:endParaRPr lang="en-US" sz="1400" dirty="0">
              <a:latin typeface="Times New Roman"/>
            </a:endParaRPr>
          </a:p>
        </p:txBody>
      </p:sp>
      <p:pic>
        <p:nvPicPr>
          <p:cNvPr id="4" name="Graphic 3">
            <a:extLst>
              <a:ext uri="{FF2B5EF4-FFF2-40B4-BE49-F238E27FC236}">
                <a16:creationId xmlns:a16="http://schemas.microsoft.com/office/drawing/2014/main" id="{3C3DD1D9-6ADF-5297-531E-311BEEF5CF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518787" y="1394600"/>
            <a:ext cx="2500981" cy="32501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8"/>
          <p:cNvSpPr txBox="1"/>
          <p:nvPr/>
        </p:nvSpPr>
        <p:spPr>
          <a:xfrm>
            <a:off x="3267497" y="64871"/>
            <a:ext cx="270355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rPr>
              <a:t>         </a:t>
            </a:r>
            <a:r>
              <a:rPr lang="en" b="1" dirty="0">
                <a:solidFill>
                  <a:srgbClr val="222222"/>
                </a:solidFill>
                <a:highlight>
                  <a:srgbClr val="FFFFFF"/>
                </a:highlight>
                <a:latin typeface="Lato"/>
                <a:ea typeface="Lato"/>
                <a:cs typeface="Lato"/>
              </a:rPr>
              <a:t>SOLUTION   DIAGRAM</a:t>
            </a:r>
          </a:p>
        </p:txBody>
      </p:sp>
      <p:pic>
        <p:nvPicPr>
          <p:cNvPr id="2" name="Picture 3" descr="Diagram, timeline&#10;&#10;Description automatically generated">
            <a:extLst>
              <a:ext uri="{FF2B5EF4-FFF2-40B4-BE49-F238E27FC236}">
                <a16:creationId xmlns:a16="http://schemas.microsoft.com/office/drawing/2014/main" id="{0DFAB354-CE6E-DDA6-83E6-0CFBE7F1533B}"/>
              </a:ext>
            </a:extLst>
          </p:cNvPr>
          <p:cNvPicPr>
            <a:picLocks noChangeAspect="1"/>
          </p:cNvPicPr>
          <p:nvPr/>
        </p:nvPicPr>
        <p:blipFill>
          <a:blip r:embed="rId3"/>
          <a:stretch>
            <a:fillRect/>
          </a:stretch>
        </p:blipFill>
        <p:spPr>
          <a:xfrm>
            <a:off x="461320" y="638432"/>
            <a:ext cx="8143101" cy="45390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B9B12-25AD-E877-B3D6-6B99F19FF9B2}"/>
              </a:ext>
            </a:extLst>
          </p:cNvPr>
          <p:cNvSpPr>
            <a:spLocks noGrp="1"/>
          </p:cNvSpPr>
          <p:nvPr>
            <p:ph type="title"/>
          </p:nvPr>
        </p:nvSpPr>
        <p:spPr/>
        <p:txBody>
          <a:bodyPr/>
          <a:lstStyle/>
          <a:p>
            <a:r>
              <a:rPr lang="en-IN" dirty="0"/>
              <a:t>WORKFLOW EXPLANATION</a:t>
            </a:r>
          </a:p>
        </p:txBody>
      </p:sp>
      <p:sp>
        <p:nvSpPr>
          <p:cNvPr id="3" name="Text Placeholder 2">
            <a:extLst>
              <a:ext uri="{FF2B5EF4-FFF2-40B4-BE49-F238E27FC236}">
                <a16:creationId xmlns:a16="http://schemas.microsoft.com/office/drawing/2014/main" id="{3041425D-D929-66E5-762F-9141326E0F08}"/>
              </a:ext>
            </a:extLst>
          </p:cNvPr>
          <p:cNvSpPr>
            <a:spLocks noGrp="1"/>
          </p:cNvSpPr>
          <p:nvPr>
            <p:ph type="body" idx="1"/>
          </p:nvPr>
        </p:nvSpPr>
        <p:spPr>
          <a:xfrm>
            <a:off x="512875" y="1055124"/>
            <a:ext cx="8002500" cy="3920529"/>
          </a:xfrm>
        </p:spPr>
        <p:txBody>
          <a:bodyPr/>
          <a:lstStyle/>
          <a:p>
            <a:r>
              <a:rPr lang="en-IN" dirty="0"/>
              <a:t>We Feed the input file(word , pdf) to the storage account using blob storage with the help of two container. Then Scan it using OCR and Computer vision API. Once we have Content of the file we can extract insights about this content using text analytics API.</a:t>
            </a:r>
          </a:p>
          <a:p>
            <a:pPr marL="139700" indent="0">
              <a:buNone/>
            </a:pPr>
            <a:endParaRPr lang="en-IN" dirty="0"/>
          </a:p>
          <a:p>
            <a:r>
              <a:rPr lang="en-IN" dirty="0"/>
              <a:t>For audio/video input , We Invoke Azure Video Indexer Service API (Responsible For extracting insides about the audio/video files) like getting tags, detecting people in those videos or we can extract sentiment values and conversion of cost.</a:t>
            </a:r>
          </a:p>
          <a:p>
            <a:pPr marL="139700" indent="0">
              <a:buNone/>
            </a:pPr>
            <a:endParaRPr lang="en-IN" dirty="0"/>
          </a:p>
          <a:p>
            <a:r>
              <a:rPr lang="en-IN" dirty="0"/>
              <a:t>Storing those insides in the Azure Cosmos database. Using Power  VI in the end we can connect to Azure Cosmos DB, get this data and create useful charts to display insights about those different types of conversations with customers.</a:t>
            </a:r>
          </a:p>
          <a:p>
            <a:endParaRPr lang="en-IN" dirty="0"/>
          </a:p>
        </p:txBody>
      </p:sp>
    </p:spTree>
    <p:extLst>
      <p:ext uri="{BB962C8B-B14F-4D97-AF65-F5344CB8AC3E}">
        <p14:creationId xmlns:p14="http://schemas.microsoft.com/office/powerpoint/2010/main" val="377351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67DD-C9FD-549A-1774-99B47302685D}"/>
              </a:ext>
            </a:extLst>
          </p:cNvPr>
          <p:cNvSpPr>
            <a:spLocks noGrp="1"/>
          </p:cNvSpPr>
          <p:nvPr>
            <p:ph type="title"/>
          </p:nvPr>
        </p:nvSpPr>
        <p:spPr>
          <a:xfrm>
            <a:off x="494616" y="229550"/>
            <a:ext cx="8093329" cy="576000"/>
          </a:xfrm>
        </p:spPr>
        <p:txBody>
          <a:bodyPr/>
          <a:lstStyle/>
          <a:p>
            <a:r>
              <a:rPr lang="en-IN" sz="1600" dirty="0"/>
              <a:t>                               Machine Learning Models AND Algorithms Used</a:t>
            </a:r>
          </a:p>
        </p:txBody>
      </p:sp>
      <p:sp>
        <p:nvSpPr>
          <p:cNvPr id="3" name="Text Placeholder 2">
            <a:extLst>
              <a:ext uri="{FF2B5EF4-FFF2-40B4-BE49-F238E27FC236}">
                <a16:creationId xmlns:a16="http://schemas.microsoft.com/office/drawing/2014/main" id="{AEDE3C38-A1B9-5A88-743F-30C7BE0845B7}"/>
              </a:ext>
            </a:extLst>
          </p:cNvPr>
          <p:cNvSpPr>
            <a:spLocks noGrp="1"/>
          </p:cNvSpPr>
          <p:nvPr>
            <p:ph type="body" idx="1"/>
          </p:nvPr>
        </p:nvSpPr>
        <p:spPr/>
        <p:txBody>
          <a:bodyPr/>
          <a:lstStyle/>
          <a:p>
            <a:endParaRPr lang="en-IN" dirty="0"/>
          </a:p>
        </p:txBody>
      </p:sp>
      <p:graphicFrame>
        <p:nvGraphicFramePr>
          <p:cNvPr id="4" name="Table 3">
            <a:extLst>
              <a:ext uri="{FF2B5EF4-FFF2-40B4-BE49-F238E27FC236}">
                <a16:creationId xmlns:a16="http://schemas.microsoft.com/office/drawing/2014/main" id="{21C55097-8F55-14B3-A4F8-FFE69238644C}"/>
              </a:ext>
            </a:extLst>
          </p:cNvPr>
          <p:cNvGraphicFramePr>
            <a:graphicFrameLocks noGrp="1"/>
          </p:cNvGraphicFramePr>
          <p:nvPr>
            <p:extLst>
              <p:ext uri="{D42A27DB-BD31-4B8C-83A1-F6EECF244321}">
                <p14:modId xmlns:p14="http://schemas.microsoft.com/office/powerpoint/2010/main" val="896630057"/>
              </p:ext>
            </p:extLst>
          </p:nvPr>
        </p:nvGraphicFramePr>
        <p:xfrm>
          <a:off x="234778" y="1055125"/>
          <a:ext cx="8563234" cy="3963902"/>
        </p:xfrm>
        <a:graphic>
          <a:graphicData uri="http://schemas.openxmlformats.org/drawingml/2006/table">
            <a:tbl>
              <a:tblPr/>
              <a:tblGrid>
                <a:gridCol w="4281617">
                  <a:extLst>
                    <a:ext uri="{9D8B030D-6E8A-4147-A177-3AD203B41FA5}">
                      <a16:colId xmlns:a16="http://schemas.microsoft.com/office/drawing/2014/main" val="3534141021"/>
                    </a:ext>
                  </a:extLst>
                </a:gridCol>
                <a:gridCol w="4281617">
                  <a:extLst>
                    <a:ext uri="{9D8B030D-6E8A-4147-A177-3AD203B41FA5}">
                      <a16:colId xmlns:a16="http://schemas.microsoft.com/office/drawing/2014/main" val="2574631153"/>
                    </a:ext>
                  </a:extLst>
                </a:gridCol>
              </a:tblGrid>
              <a:tr h="436082">
                <a:tc>
                  <a:txBody>
                    <a:bodyPr/>
                    <a:lstStyle/>
                    <a:p>
                      <a:pPr algn="l" fontAlgn="t"/>
                      <a:r>
                        <a:rPr lang="en-IN" sz="1200" u="sng" dirty="0">
                          <a:effectLst/>
                        </a:rPr>
                        <a:t>Function name</a:t>
                      </a:r>
                    </a:p>
                    <a:p>
                      <a:pPr algn="l" fontAlgn="t"/>
                      <a:endParaRPr lang="en-IN" sz="1200" dirty="0">
                        <a:effectLst/>
                      </a:endParaRPr>
                    </a:p>
                  </a:txBody>
                  <a:tcPr marL="41326" marR="41326" marT="20663" marB="20663">
                    <a:lnL>
                      <a:noFill/>
                    </a:lnL>
                    <a:lnR>
                      <a:noFill/>
                    </a:lnR>
                    <a:lnT>
                      <a:noFill/>
                    </a:lnT>
                    <a:lnB>
                      <a:noFill/>
                    </a:lnB>
                    <a:solidFill>
                      <a:srgbClr val="FFFFFF"/>
                    </a:solidFill>
                  </a:tcPr>
                </a:tc>
                <a:tc>
                  <a:txBody>
                    <a:bodyPr/>
                    <a:lstStyle/>
                    <a:p>
                      <a:pPr algn="l" fontAlgn="t"/>
                      <a:r>
                        <a:rPr lang="en-IN" sz="1200" u="sng" dirty="0">
                          <a:effectLst/>
                        </a:rPr>
                        <a:t>Description</a:t>
                      </a:r>
                    </a:p>
                  </a:txBody>
                  <a:tcPr marL="41326" marR="41326" marT="20663" marB="20663">
                    <a:lnL>
                      <a:noFill/>
                    </a:lnL>
                    <a:lnR>
                      <a:noFill/>
                    </a:lnR>
                    <a:lnT>
                      <a:noFill/>
                    </a:lnT>
                    <a:lnB>
                      <a:noFill/>
                    </a:lnB>
                    <a:solidFill>
                      <a:srgbClr val="FFFFFF"/>
                    </a:solidFill>
                  </a:tcPr>
                </a:tc>
                <a:extLst>
                  <a:ext uri="{0D108BD9-81ED-4DB2-BD59-A6C34878D82A}">
                    <a16:rowId xmlns:a16="http://schemas.microsoft.com/office/drawing/2014/main" val="2296907110"/>
                  </a:ext>
                </a:extLst>
              </a:tr>
              <a:tr h="667025">
                <a:tc>
                  <a:txBody>
                    <a:bodyPr/>
                    <a:lstStyle/>
                    <a:p>
                      <a:pPr algn="l" fontAlgn="t"/>
                      <a:r>
                        <a:rPr lang="en-IN" sz="1200" u="none" strike="noStrike" dirty="0" err="1">
                          <a:effectLst/>
                          <a:hlinkClick r:id="rId2"/>
                        </a:rPr>
                        <a:t>rxFastTrees</a:t>
                      </a:r>
                      <a:endParaRPr lang="en-IN" sz="1200" dirty="0">
                        <a:effectLst/>
                      </a:endParaRPr>
                    </a:p>
                  </a:txBody>
                  <a:tcPr marL="41326" marR="41326" marT="20663" marB="20663">
                    <a:lnL>
                      <a:noFill/>
                    </a:lnL>
                    <a:lnR>
                      <a:noFill/>
                    </a:lnR>
                    <a:lnT>
                      <a:noFill/>
                    </a:lnT>
                    <a:lnB>
                      <a:noFill/>
                    </a:lnB>
                    <a:solidFill>
                      <a:srgbClr val="FFFFFF"/>
                    </a:solidFill>
                  </a:tcPr>
                </a:tc>
                <a:tc>
                  <a:txBody>
                    <a:bodyPr/>
                    <a:lstStyle/>
                    <a:p>
                      <a:pPr algn="l" fontAlgn="t"/>
                      <a:r>
                        <a:rPr lang="en-US" sz="1200" dirty="0">
                          <a:effectLst/>
                        </a:rPr>
                        <a:t>An implementation of </a:t>
                      </a:r>
                      <a:r>
                        <a:rPr lang="en-US" sz="1200" dirty="0" err="1">
                          <a:effectLst/>
                        </a:rPr>
                        <a:t>FastRank</a:t>
                      </a:r>
                      <a:r>
                        <a:rPr lang="en-US" sz="1200" dirty="0">
                          <a:effectLst/>
                        </a:rPr>
                        <a:t>, an efficient implementation of the MART gradient boosting algorithm.</a:t>
                      </a:r>
                    </a:p>
                  </a:txBody>
                  <a:tcPr marL="41326" marR="41326" marT="20663" marB="20663">
                    <a:lnL>
                      <a:noFill/>
                    </a:lnL>
                    <a:lnR>
                      <a:noFill/>
                    </a:lnR>
                    <a:lnT>
                      <a:noFill/>
                    </a:lnT>
                    <a:lnB>
                      <a:noFill/>
                    </a:lnB>
                    <a:solidFill>
                      <a:srgbClr val="FFFFFF"/>
                    </a:solidFill>
                  </a:tcPr>
                </a:tc>
                <a:extLst>
                  <a:ext uri="{0D108BD9-81ED-4DB2-BD59-A6C34878D82A}">
                    <a16:rowId xmlns:a16="http://schemas.microsoft.com/office/drawing/2014/main" val="3026379489"/>
                  </a:ext>
                </a:extLst>
              </a:tr>
              <a:tr h="563265">
                <a:tc>
                  <a:txBody>
                    <a:bodyPr/>
                    <a:lstStyle/>
                    <a:p>
                      <a:pPr algn="l" fontAlgn="t"/>
                      <a:r>
                        <a:rPr lang="en-IN" sz="1200" u="none" strike="noStrike" dirty="0" err="1">
                          <a:effectLst/>
                          <a:hlinkClick r:id="rId3"/>
                        </a:rPr>
                        <a:t>rxFastForest</a:t>
                      </a:r>
                      <a:endParaRPr lang="en-IN" sz="1200" dirty="0">
                        <a:effectLst/>
                      </a:endParaRPr>
                    </a:p>
                  </a:txBody>
                  <a:tcPr marL="41326" marR="41326" marT="20663" marB="20663">
                    <a:lnL>
                      <a:noFill/>
                    </a:lnL>
                    <a:lnR>
                      <a:noFill/>
                    </a:lnR>
                    <a:lnT>
                      <a:noFill/>
                    </a:lnT>
                    <a:lnB>
                      <a:noFill/>
                    </a:lnB>
                    <a:solidFill>
                      <a:srgbClr val="FFFFFF"/>
                    </a:solidFill>
                  </a:tcPr>
                </a:tc>
                <a:tc>
                  <a:txBody>
                    <a:bodyPr/>
                    <a:lstStyle/>
                    <a:p>
                      <a:pPr algn="l" fontAlgn="t"/>
                      <a:r>
                        <a:rPr lang="en-US" sz="1200" dirty="0">
                          <a:effectLst/>
                        </a:rPr>
                        <a:t>A random forest and Quantile regression forest implementation using </a:t>
                      </a:r>
                      <a:r>
                        <a:rPr lang="en-US" sz="1200" u="none" strike="noStrike" dirty="0" err="1">
                          <a:effectLst/>
                          <a:hlinkClick r:id="rId2"/>
                        </a:rPr>
                        <a:t>rxFastTrees</a:t>
                      </a:r>
                      <a:r>
                        <a:rPr lang="en-US" sz="1200" dirty="0">
                          <a:effectLst/>
                        </a:rPr>
                        <a:t>.</a:t>
                      </a:r>
                    </a:p>
                  </a:txBody>
                  <a:tcPr marL="41326" marR="41326" marT="20663" marB="20663">
                    <a:lnL>
                      <a:noFill/>
                    </a:lnL>
                    <a:lnR>
                      <a:noFill/>
                    </a:lnR>
                    <a:lnT>
                      <a:noFill/>
                    </a:lnT>
                    <a:lnB>
                      <a:noFill/>
                    </a:lnB>
                    <a:solidFill>
                      <a:srgbClr val="FFFFFF"/>
                    </a:solidFill>
                  </a:tcPr>
                </a:tc>
                <a:extLst>
                  <a:ext uri="{0D108BD9-81ED-4DB2-BD59-A6C34878D82A}">
                    <a16:rowId xmlns:a16="http://schemas.microsoft.com/office/drawing/2014/main" val="79232714"/>
                  </a:ext>
                </a:extLst>
              </a:tr>
              <a:tr h="251987">
                <a:tc>
                  <a:txBody>
                    <a:bodyPr/>
                    <a:lstStyle/>
                    <a:p>
                      <a:pPr algn="l" fontAlgn="t"/>
                      <a:r>
                        <a:rPr lang="en-IN" sz="1200" u="none" strike="noStrike" dirty="0" err="1">
                          <a:effectLst/>
                          <a:hlinkClick r:id="rId4"/>
                        </a:rPr>
                        <a:t>rxLogisticRegression</a:t>
                      </a:r>
                      <a:endParaRPr lang="en-IN" sz="1200" dirty="0">
                        <a:effectLst/>
                      </a:endParaRPr>
                    </a:p>
                  </a:txBody>
                  <a:tcPr marL="41326" marR="41326" marT="20663" marB="20663">
                    <a:lnL>
                      <a:noFill/>
                    </a:lnL>
                    <a:lnR>
                      <a:noFill/>
                    </a:lnR>
                    <a:lnT>
                      <a:noFill/>
                    </a:lnT>
                    <a:lnB>
                      <a:noFill/>
                    </a:lnB>
                    <a:solidFill>
                      <a:srgbClr val="FFFFFF"/>
                    </a:solidFill>
                  </a:tcPr>
                </a:tc>
                <a:tc>
                  <a:txBody>
                    <a:bodyPr/>
                    <a:lstStyle/>
                    <a:p>
                      <a:pPr algn="l" fontAlgn="t"/>
                      <a:r>
                        <a:rPr lang="en-IN" sz="1200" dirty="0">
                          <a:effectLst/>
                        </a:rPr>
                        <a:t>Logistic regression using L-BFGS.</a:t>
                      </a:r>
                    </a:p>
                  </a:txBody>
                  <a:tcPr marL="41326" marR="41326" marT="20663" marB="20663">
                    <a:lnL>
                      <a:noFill/>
                    </a:lnL>
                    <a:lnR>
                      <a:noFill/>
                    </a:lnR>
                    <a:lnT>
                      <a:noFill/>
                    </a:lnT>
                    <a:lnB>
                      <a:noFill/>
                    </a:lnB>
                    <a:solidFill>
                      <a:srgbClr val="FFFFFF"/>
                    </a:solidFill>
                  </a:tcPr>
                </a:tc>
                <a:extLst>
                  <a:ext uri="{0D108BD9-81ED-4DB2-BD59-A6C34878D82A}">
                    <a16:rowId xmlns:a16="http://schemas.microsoft.com/office/drawing/2014/main" val="3768056372"/>
                  </a:ext>
                </a:extLst>
              </a:tr>
              <a:tr h="251987">
                <a:tc>
                  <a:txBody>
                    <a:bodyPr/>
                    <a:lstStyle/>
                    <a:p>
                      <a:pPr algn="l" fontAlgn="t"/>
                      <a:r>
                        <a:rPr lang="en-IN" sz="1200" u="none" strike="noStrike">
                          <a:effectLst/>
                          <a:hlinkClick r:id="rId5"/>
                        </a:rPr>
                        <a:t>rxOneClassSvm</a:t>
                      </a:r>
                      <a:endParaRPr lang="en-IN" sz="1200">
                        <a:effectLst/>
                      </a:endParaRPr>
                    </a:p>
                  </a:txBody>
                  <a:tcPr marL="41326" marR="41326" marT="20663" marB="20663">
                    <a:lnL>
                      <a:noFill/>
                    </a:lnL>
                    <a:lnR>
                      <a:noFill/>
                    </a:lnR>
                    <a:lnT>
                      <a:noFill/>
                    </a:lnT>
                    <a:lnB>
                      <a:noFill/>
                    </a:lnB>
                    <a:solidFill>
                      <a:srgbClr val="FFFFFF"/>
                    </a:solidFill>
                  </a:tcPr>
                </a:tc>
                <a:tc>
                  <a:txBody>
                    <a:bodyPr/>
                    <a:lstStyle/>
                    <a:p>
                      <a:pPr algn="l" fontAlgn="t"/>
                      <a:r>
                        <a:rPr lang="en-US" sz="1200" dirty="0">
                          <a:effectLst/>
                        </a:rPr>
                        <a:t>One class support vector machines.</a:t>
                      </a:r>
                    </a:p>
                  </a:txBody>
                  <a:tcPr marL="41326" marR="41326" marT="20663" marB="20663">
                    <a:lnL>
                      <a:noFill/>
                    </a:lnL>
                    <a:lnR>
                      <a:noFill/>
                    </a:lnR>
                    <a:lnT>
                      <a:noFill/>
                    </a:lnT>
                    <a:lnB>
                      <a:noFill/>
                    </a:lnB>
                    <a:solidFill>
                      <a:srgbClr val="FFFFFF"/>
                    </a:solidFill>
                  </a:tcPr>
                </a:tc>
                <a:extLst>
                  <a:ext uri="{0D108BD9-81ED-4DB2-BD59-A6C34878D82A}">
                    <a16:rowId xmlns:a16="http://schemas.microsoft.com/office/drawing/2014/main" val="2996189954"/>
                  </a:ext>
                </a:extLst>
              </a:tr>
              <a:tr h="355747">
                <a:tc>
                  <a:txBody>
                    <a:bodyPr/>
                    <a:lstStyle/>
                    <a:p>
                      <a:pPr algn="l" fontAlgn="t"/>
                      <a:r>
                        <a:rPr lang="en-IN" sz="1200" u="none" strike="noStrike">
                          <a:effectLst/>
                          <a:hlinkClick r:id="rId6"/>
                        </a:rPr>
                        <a:t>rxNeuralNet</a:t>
                      </a:r>
                      <a:endParaRPr lang="en-IN" sz="1200">
                        <a:effectLst/>
                      </a:endParaRPr>
                    </a:p>
                  </a:txBody>
                  <a:tcPr marL="41326" marR="41326" marT="20663" marB="20663">
                    <a:lnL>
                      <a:noFill/>
                    </a:lnL>
                    <a:lnR>
                      <a:noFill/>
                    </a:lnR>
                    <a:lnT>
                      <a:noFill/>
                    </a:lnT>
                    <a:lnB>
                      <a:noFill/>
                    </a:lnB>
                    <a:solidFill>
                      <a:srgbClr val="FFFFFF"/>
                    </a:solidFill>
                  </a:tcPr>
                </a:tc>
                <a:tc>
                  <a:txBody>
                    <a:bodyPr/>
                    <a:lstStyle/>
                    <a:p>
                      <a:pPr algn="l" fontAlgn="t"/>
                      <a:r>
                        <a:rPr lang="en-US" sz="1200" dirty="0">
                          <a:effectLst/>
                        </a:rPr>
                        <a:t>Binary, multi-class, and regression neural net.</a:t>
                      </a:r>
                    </a:p>
                  </a:txBody>
                  <a:tcPr marL="41326" marR="41326" marT="20663" marB="20663">
                    <a:lnL>
                      <a:noFill/>
                    </a:lnL>
                    <a:lnR>
                      <a:noFill/>
                    </a:lnR>
                    <a:lnT>
                      <a:noFill/>
                    </a:lnT>
                    <a:lnB>
                      <a:noFill/>
                    </a:lnB>
                    <a:solidFill>
                      <a:srgbClr val="FFFFFF"/>
                    </a:solidFill>
                  </a:tcPr>
                </a:tc>
                <a:extLst>
                  <a:ext uri="{0D108BD9-81ED-4DB2-BD59-A6C34878D82A}">
                    <a16:rowId xmlns:a16="http://schemas.microsoft.com/office/drawing/2014/main" val="253305108"/>
                  </a:ext>
                </a:extLst>
              </a:tr>
              <a:tr h="667025">
                <a:tc>
                  <a:txBody>
                    <a:bodyPr/>
                    <a:lstStyle/>
                    <a:p>
                      <a:pPr algn="l" fontAlgn="t"/>
                      <a:r>
                        <a:rPr lang="en-IN" sz="1200" u="none" strike="noStrike">
                          <a:effectLst/>
                          <a:hlinkClick r:id="rId7"/>
                        </a:rPr>
                        <a:t>rxFastLinear</a:t>
                      </a:r>
                      <a:endParaRPr lang="en-IN" sz="1200">
                        <a:effectLst/>
                      </a:endParaRPr>
                    </a:p>
                  </a:txBody>
                  <a:tcPr marL="41326" marR="41326" marT="20663" marB="20663">
                    <a:lnL>
                      <a:noFill/>
                    </a:lnL>
                    <a:lnR>
                      <a:noFill/>
                    </a:lnR>
                    <a:lnT>
                      <a:noFill/>
                    </a:lnT>
                    <a:lnB>
                      <a:noFill/>
                    </a:lnB>
                    <a:solidFill>
                      <a:srgbClr val="FFFFFF"/>
                    </a:solidFill>
                  </a:tcPr>
                </a:tc>
                <a:tc>
                  <a:txBody>
                    <a:bodyPr/>
                    <a:lstStyle/>
                    <a:p>
                      <a:pPr algn="l" fontAlgn="t"/>
                      <a:r>
                        <a:rPr lang="en-US" sz="1200" dirty="0">
                          <a:effectLst/>
                        </a:rPr>
                        <a:t>Stochastic dual coordinate ascent optimization for linear binary classification and regression.</a:t>
                      </a:r>
                    </a:p>
                  </a:txBody>
                  <a:tcPr marL="41326" marR="41326" marT="20663" marB="20663">
                    <a:lnL>
                      <a:noFill/>
                    </a:lnL>
                    <a:lnR>
                      <a:noFill/>
                    </a:lnR>
                    <a:lnT>
                      <a:noFill/>
                    </a:lnT>
                    <a:lnB>
                      <a:noFill/>
                    </a:lnB>
                    <a:solidFill>
                      <a:srgbClr val="FFFFFF"/>
                    </a:solidFill>
                  </a:tcPr>
                </a:tc>
                <a:extLst>
                  <a:ext uri="{0D108BD9-81ED-4DB2-BD59-A6C34878D82A}">
                    <a16:rowId xmlns:a16="http://schemas.microsoft.com/office/drawing/2014/main" val="2563429213"/>
                  </a:ext>
                </a:extLst>
              </a:tr>
              <a:tr h="770784">
                <a:tc>
                  <a:txBody>
                    <a:bodyPr/>
                    <a:lstStyle/>
                    <a:p>
                      <a:pPr algn="l" fontAlgn="t"/>
                      <a:r>
                        <a:rPr lang="en-IN" sz="1200" u="none" strike="noStrike">
                          <a:effectLst/>
                          <a:hlinkClick r:id="rId8"/>
                        </a:rPr>
                        <a:t>rxEnsemble</a:t>
                      </a:r>
                      <a:endParaRPr lang="en-IN" sz="1200">
                        <a:effectLst/>
                      </a:endParaRPr>
                    </a:p>
                  </a:txBody>
                  <a:tcPr marL="41326" marR="41326" marT="20663" marB="20663">
                    <a:lnL>
                      <a:noFill/>
                    </a:lnL>
                    <a:lnR>
                      <a:noFill/>
                    </a:lnR>
                    <a:lnT>
                      <a:noFill/>
                    </a:lnT>
                    <a:lnB>
                      <a:noFill/>
                    </a:lnB>
                    <a:solidFill>
                      <a:srgbClr val="FFFFFF"/>
                    </a:solidFill>
                  </a:tcPr>
                </a:tc>
                <a:tc>
                  <a:txBody>
                    <a:bodyPr/>
                    <a:lstStyle/>
                    <a:p>
                      <a:pPr algn="l" fontAlgn="t"/>
                      <a:r>
                        <a:rPr lang="en-US" sz="1200" dirty="0">
                          <a:effectLst/>
                        </a:rPr>
                        <a:t>Trains a number of models of various kinds to obtain better predictive performance than could be obtained from a single model.</a:t>
                      </a:r>
                    </a:p>
                  </a:txBody>
                  <a:tcPr marL="41326" marR="41326" marT="20663" marB="20663">
                    <a:lnL>
                      <a:noFill/>
                    </a:lnL>
                    <a:lnR>
                      <a:noFill/>
                    </a:lnR>
                    <a:lnT>
                      <a:noFill/>
                    </a:lnT>
                    <a:lnB>
                      <a:noFill/>
                    </a:lnB>
                    <a:solidFill>
                      <a:srgbClr val="FFFFFF"/>
                    </a:solidFill>
                  </a:tcPr>
                </a:tc>
                <a:extLst>
                  <a:ext uri="{0D108BD9-81ED-4DB2-BD59-A6C34878D82A}">
                    <a16:rowId xmlns:a16="http://schemas.microsoft.com/office/drawing/2014/main" val="534596429"/>
                  </a:ext>
                </a:extLst>
              </a:tr>
            </a:tbl>
          </a:graphicData>
        </a:graphic>
      </p:graphicFrame>
    </p:spTree>
    <p:extLst>
      <p:ext uri="{BB962C8B-B14F-4D97-AF65-F5344CB8AC3E}">
        <p14:creationId xmlns:p14="http://schemas.microsoft.com/office/powerpoint/2010/main" val="7869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9324-1B91-98BC-D977-D2EE3ABFB619}"/>
              </a:ext>
            </a:extLst>
          </p:cNvPr>
          <p:cNvSpPr>
            <a:spLocks noGrp="1"/>
          </p:cNvSpPr>
          <p:nvPr>
            <p:ph type="title"/>
          </p:nvPr>
        </p:nvSpPr>
        <p:spPr>
          <a:xfrm>
            <a:off x="505400" y="229550"/>
            <a:ext cx="7847235" cy="576000"/>
          </a:xfrm>
        </p:spPr>
        <p:txBody>
          <a:bodyPr/>
          <a:lstStyle/>
          <a:p>
            <a:r>
              <a:rPr lang="en-US" dirty="0"/>
              <a:t>What makes our solution highly feasible ?</a:t>
            </a:r>
          </a:p>
        </p:txBody>
      </p:sp>
      <p:sp>
        <p:nvSpPr>
          <p:cNvPr id="3" name="Text Placeholder 2">
            <a:extLst>
              <a:ext uri="{FF2B5EF4-FFF2-40B4-BE49-F238E27FC236}">
                <a16:creationId xmlns:a16="http://schemas.microsoft.com/office/drawing/2014/main" id="{B86539D7-6636-2D80-1156-4FB858624672}"/>
              </a:ext>
            </a:extLst>
          </p:cNvPr>
          <p:cNvSpPr>
            <a:spLocks noGrp="1"/>
          </p:cNvSpPr>
          <p:nvPr>
            <p:ph type="body" idx="1"/>
          </p:nvPr>
        </p:nvSpPr>
        <p:spPr>
          <a:xfrm>
            <a:off x="502092" y="1055125"/>
            <a:ext cx="8272075" cy="4034620"/>
          </a:xfrm>
        </p:spPr>
        <p:txBody>
          <a:bodyPr/>
          <a:lstStyle/>
          <a:p>
            <a:pPr marL="139700" indent="0">
              <a:buNone/>
            </a:pPr>
            <a:r>
              <a:rPr lang="en-US"/>
              <a:t>1) The model is designed to eliminate the unguarded problems of the call centers of the banks.</a:t>
            </a:r>
          </a:p>
          <a:p>
            <a:pPr marL="139700" indent="0">
              <a:buNone/>
            </a:pPr>
            <a:endParaRPr lang="en-US"/>
          </a:p>
          <a:p>
            <a:pPr marL="139700" indent="0">
              <a:buNone/>
            </a:pPr>
            <a:r>
              <a:rPr lang="en-US"/>
              <a:t>2) The product is super scalable and high-end achievable making the full automation of telephony-based customer interactions, and provide accessibility across multiple channels. </a:t>
            </a:r>
          </a:p>
          <a:p>
            <a:pPr marL="139700" indent="0">
              <a:buNone/>
            </a:pPr>
            <a:endParaRPr lang="en-US"/>
          </a:p>
          <a:p>
            <a:pPr marL="139700" indent="0">
              <a:buNone/>
            </a:pPr>
            <a:r>
              <a:rPr lang="en-US"/>
              <a:t>3) Implemented various machine learning modules and azure services like text analytics (language </a:t>
            </a:r>
            <a:r>
              <a:rPr lang="en-US" err="1"/>
              <a:t>crt</a:t>
            </a:r>
            <a:r>
              <a:rPr lang="en-US"/>
              <a:t>) , azure cognitive resources, real-time conversion transcriptions, translator services, Entity recognition module, Speech recognition, Sentiment analysis and its highly efficacious blob storage features. </a:t>
            </a:r>
          </a:p>
          <a:p>
            <a:pPr marL="139700" indent="0">
              <a:buNone/>
            </a:pPr>
            <a:br>
              <a:rPr lang="en-US"/>
            </a:br>
            <a:r>
              <a:rPr lang="en-US"/>
              <a:t>4) Our model can provide high end solutions to the customers and the agents across the centers at the same time helping to achieve cost effective and scalable enterprise environment which can be easily equipped and maintained by the BOB administrators.</a:t>
            </a:r>
          </a:p>
        </p:txBody>
      </p:sp>
    </p:spTree>
    <p:extLst>
      <p:ext uri="{BB962C8B-B14F-4D97-AF65-F5344CB8AC3E}">
        <p14:creationId xmlns:p14="http://schemas.microsoft.com/office/powerpoint/2010/main" val="131652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7DBD-0484-3A31-9183-4588F9495DF3}"/>
              </a:ext>
            </a:extLst>
          </p:cNvPr>
          <p:cNvSpPr>
            <a:spLocks noGrp="1"/>
          </p:cNvSpPr>
          <p:nvPr>
            <p:ph type="title"/>
          </p:nvPr>
        </p:nvSpPr>
        <p:spPr>
          <a:xfrm>
            <a:off x="1944477" y="115947"/>
            <a:ext cx="5647500" cy="576000"/>
          </a:xfrm>
        </p:spPr>
        <p:txBody>
          <a:bodyPr/>
          <a:lstStyle/>
          <a:p>
            <a:r>
              <a:rPr lang="en-US" dirty="0"/>
              <a:t>                Use Case</a:t>
            </a:r>
            <a:br>
              <a:rPr lang="en-US" dirty="0"/>
            </a:br>
            <a:endParaRPr lang="en-US" dirty="0"/>
          </a:p>
        </p:txBody>
      </p:sp>
      <p:sp>
        <p:nvSpPr>
          <p:cNvPr id="3" name="Text Placeholder 2">
            <a:extLst>
              <a:ext uri="{FF2B5EF4-FFF2-40B4-BE49-F238E27FC236}">
                <a16:creationId xmlns:a16="http://schemas.microsoft.com/office/drawing/2014/main" id="{D0AA8799-AA89-25FE-42FC-38E481028D68}"/>
              </a:ext>
            </a:extLst>
          </p:cNvPr>
          <p:cNvSpPr>
            <a:spLocks noGrp="1"/>
          </p:cNvSpPr>
          <p:nvPr>
            <p:ph type="body" idx="1"/>
          </p:nvPr>
        </p:nvSpPr>
        <p:spPr/>
        <p:txBody>
          <a:bodyPr/>
          <a:lstStyle/>
          <a:p>
            <a:pPr marL="139700" indent="0">
              <a:buNone/>
            </a:pPr>
            <a:endParaRPr lang="en-US" b="1" dirty="0"/>
          </a:p>
        </p:txBody>
      </p:sp>
      <p:pic>
        <p:nvPicPr>
          <p:cNvPr id="9" name="Picture 8">
            <a:extLst>
              <a:ext uri="{FF2B5EF4-FFF2-40B4-BE49-F238E27FC236}">
                <a16:creationId xmlns:a16="http://schemas.microsoft.com/office/drawing/2014/main" id="{33CA7649-6D74-8E6F-08A4-921DD35576E9}"/>
              </a:ext>
            </a:extLst>
          </p:cNvPr>
          <p:cNvPicPr>
            <a:picLocks noChangeAspect="1"/>
          </p:cNvPicPr>
          <p:nvPr/>
        </p:nvPicPr>
        <p:blipFill>
          <a:blip r:embed="rId2"/>
          <a:stretch>
            <a:fillRect/>
          </a:stretch>
        </p:blipFill>
        <p:spPr>
          <a:xfrm>
            <a:off x="512875" y="900049"/>
            <a:ext cx="7766152" cy="410012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7416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69EBBF-0D24-A8F0-3504-4181B9E03A48}"/>
              </a:ext>
            </a:extLst>
          </p:cNvPr>
          <p:cNvSpPr>
            <a:spLocks noGrp="1"/>
          </p:cNvSpPr>
          <p:nvPr>
            <p:ph type="body" idx="1"/>
          </p:nvPr>
        </p:nvSpPr>
        <p:spPr>
          <a:xfrm>
            <a:off x="502092" y="354229"/>
            <a:ext cx="8013283" cy="4304196"/>
          </a:xfrm>
        </p:spPr>
        <p:txBody>
          <a:bodyPr/>
          <a:lstStyle/>
          <a:p>
            <a:pPr marL="139700" indent="0">
              <a:buNone/>
            </a:pPr>
            <a:r>
              <a:rPr lang="en-US" b="1"/>
              <a:t>SPEECH SERVICE</a:t>
            </a:r>
            <a:r>
              <a:rPr lang="en-US"/>
              <a:t>:</a:t>
            </a:r>
          </a:p>
          <a:p>
            <a:pPr marL="139700" indent="0">
              <a:buNone/>
            </a:pPr>
            <a:endParaRPr lang="en-US"/>
          </a:p>
          <a:p>
            <a:pPr marL="139700" indent="0">
              <a:buNone/>
            </a:pPr>
            <a:endParaRPr lang="en-US"/>
          </a:p>
          <a:p>
            <a:endParaRPr lang="en-US"/>
          </a:p>
        </p:txBody>
      </p:sp>
      <p:pic>
        <p:nvPicPr>
          <p:cNvPr id="4" name="Picture 4">
            <a:extLst>
              <a:ext uri="{FF2B5EF4-FFF2-40B4-BE49-F238E27FC236}">
                <a16:creationId xmlns:a16="http://schemas.microsoft.com/office/drawing/2014/main" id="{3B659FBC-3473-BA54-3D8A-009EA7AA5AF8}"/>
              </a:ext>
            </a:extLst>
          </p:cNvPr>
          <p:cNvPicPr>
            <a:picLocks noChangeAspect="1"/>
          </p:cNvPicPr>
          <p:nvPr/>
        </p:nvPicPr>
        <p:blipFill>
          <a:blip r:embed="rId2"/>
          <a:stretch>
            <a:fillRect/>
          </a:stretch>
        </p:blipFill>
        <p:spPr>
          <a:xfrm>
            <a:off x="502092" y="911731"/>
            <a:ext cx="7539892" cy="3446085"/>
          </a:xfrm>
          <a:prstGeom prst="rect">
            <a:avLst/>
          </a:prstGeom>
        </p:spPr>
      </p:pic>
    </p:spTree>
    <p:extLst>
      <p:ext uri="{BB962C8B-B14F-4D97-AF65-F5344CB8AC3E}">
        <p14:creationId xmlns:p14="http://schemas.microsoft.com/office/powerpoint/2010/main" val="3391538218"/>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1158</TotalTime>
  <Words>883</Words>
  <Application>Microsoft Office PowerPoint</Application>
  <PresentationFormat>On-screen Show (16:9)</PresentationFormat>
  <Paragraphs>58</Paragraphs>
  <Slides>11</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Lato</vt:lpstr>
      <vt:lpstr>Lato Black</vt:lpstr>
      <vt:lpstr>Times New Roman</vt:lpstr>
      <vt:lpstr>Wingdings</vt:lpstr>
      <vt:lpstr>TI Template</vt:lpstr>
      <vt:lpstr>TI Template</vt:lpstr>
      <vt:lpstr>Bank of Baroda Hackathon - 2022                       </vt:lpstr>
      <vt:lpstr>Problem Statement:  Contact Centre is a very important touch point for customer service. Customers interact with the contact center for variety of services fulfilment, information about products and services, complaints, feedback, and interactions.  For enhancing the contact center service levels, the customer interactions need to be analyzed and need to be mapped with customer satisfaction. Bank want to automate the process with use of AI based techniques to measure and monitor various KPIs such as call data quality, customer sentiment, Call Hygiene, customer satisfaction etc.</vt:lpstr>
      <vt:lpstr>Azure tools and API'S Consumed</vt:lpstr>
      <vt:lpstr>PowerPoint Presentation</vt:lpstr>
      <vt:lpstr>WORKFLOW EXPLANATION</vt:lpstr>
      <vt:lpstr>                               Machine Learning Models AND Algorithms Used</vt:lpstr>
      <vt:lpstr>What makes our solution highly feasible ?</vt:lpstr>
      <vt:lpstr>                Use Case </vt:lpstr>
      <vt:lpstr>PowerPoint Presentation</vt:lpstr>
      <vt:lpstr>                          Text Translation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shubham gupta</dc:creator>
  <cp:lastModifiedBy>shubhgupta20@outlook.com</cp:lastModifiedBy>
  <cp:revision>3</cp:revision>
  <cp:lastPrinted>2022-09-20T10:55:11Z</cp:lastPrinted>
  <dcterms:modified xsi:type="dcterms:W3CDTF">2022-11-06T13:10:07Z</dcterms:modified>
</cp:coreProperties>
</file>