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ubik" charset="1" panose="00000000000000000000"/>
      <p:regular r:id="rId10"/>
    </p:embeddedFont>
    <p:embeddedFont>
      <p:font typeface="Rubik Bold" charset="1" panose="00000800000000000000"/>
      <p:regular r:id="rId11"/>
    </p:embeddedFont>
    <p:embeddedFont>
      <p:font typeface="Rubik Italics" charset="1" panose="00000000000000000000"/>
      <p:regular r:id="rId12"/>
    </p:embeddedFont>
    <p:embeddedFont>
      <p:font typeface="Rubik Bold Italics" charset="1" panose="00000800000000000000"/>
      <p:regular r:id="rId13"/>
    </p:embeddedFont>
    <p:embeddedFont>
      <p:font typeface="Rubik Light" charset="1" panose="00000400000000000000"/>
      <p:regular r:id="rId14"/>
    </p:embeddedFont>
    <p:embeddedFont>
      <p:font typeface="Rubik Light Italics" charset="1" panose="00000400000000000000"/>
      <p:regular r:id="rId15"/>
    </p:embeddedFont>
    <p:embeddedFont>
      <p:font typeface="Rubik Medium" charset="1" panose="00000600000000000000"/>
      <p:regular r:id="rId16"/>
    </p:embeddedFont>
    <p:embeddedFont>
      <p:font typeface="Rubik Medium Italics" charset="1" panose="00000600000000000000"/>
      <p:regular r:id="rId17"/>
    </p:embeddedFont>
    <p:embeddedFont>
      <p:font typeface="Rubik Semi-Bold" charset="1" panose="00000000000000000000"/>
      <p:regular r:id="rId18"/>
    </p:embeddedFont>
    <p:embeddedFont>
      <p:font typeface="Rubik Semi-Bold Italics" charset="1" panose="00000000000000000000"/>
      <p:regular r:id="rId19"/>
    </p:embeddedFont>
    <p:embeddedFont>
      <p:font typeface="Rubik Heavy" charset="1" panose="00000A00000000000000"/>
      <p:regular r:id="rId20"/>
    </p:embeddedFont>
    <p:embeddedFont>
      <p:font typeface="Rubik Heavy Italics" charset="1" panose="00000A00000000000000"/>
      <p:regular r:id="rId21"/>
    </p:embeddedFont>
    <p:embeddedFont>
      <p:font typeface="Open Sans" charset="1" panose="020B0606030504020204"/>
      <p:regular r:id="rId22"/>
    </p:embeddedFont>
    <p:embeddedFont>
      <p:font typeface="Open Sans Bold" charset="1" panose="020B0806030504020204"/>
      <p:regular r:id="rId23"/>
    </p:embeddedFont>
    <p:embeddedFont>
      <p:font typeface="Open Sans Italics" charset="1" panose="020B0606030504020204"/>
      <p:regular r:id="rId24"/>
    </p:embeddedFont>
    <p:embeddedFont>
      <p:font typeface="Open Sans Bold Italics" charset="1" panose="020B0806030504020204"/>
      <p:regular r:id="rId25"/>
    </p:embeddedFont>
    <p:embeddedFont>
      <p:font typeface="Open Sans Light" charset="1" panose="020B0306030504020204"/>
      <p:regular r:id="rId26"/>
    </p:embeddedFont>
    <p:embeddedFont>
      <p:font typeface="Open Sans Light Italics" charset="1" panose="020B0306030504020204"/>
      <p:regular r:id="rId27"/>
    </p:embeddedFont>
    <p:embeddedFont>
      <p:font typeface="Open Sans Ultra-Bold" charset="1" panose="00000000000000000000"/>
      <p:regular r:id="rId28"/>
    </p:embeddedFont>
    <p:embeddedFont>
      <p:font typeface="Open Sans Ultra-Bold Italics"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jpe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CF4FD"/>
        </a:solidFill>
      </p:bgPr>
    </p:bg>
    <p:spTree>
      <p:nvGrpSpPr>
        <p:cNvPr id="1" name=""/>
        <p:cNvGrpSpPr/>
        <p:nvPr/>
      </p:nvGrpSpPr>
      <p:grpSpPr>
        <a:xfrm>
          <a:off x="0" y="0"/>
          <a:ext cx="0" cy="0"/>
          <a:chOff x="0" y="0"/>
          <a:chExt cx="0" cy="0"/>
        </a:xfrm>
      </p:grpSpPr>
      <p:sp>
        <p:nvSpPr>
          <p:cNvPr name="Freeform 2" id="2"/>
          <p:cNvSpPr/>
          <p:nvPr/>
        </p:nvSpPr>
        <p:spPr>
          <a:xfrm flipH="true" flipV="true" rot="-5400000">
            <a:off x="8035676" y="17338"/>
            <a:ext cx="10252324" cy="10252324"/>
          </a:xfrm>
          <a:custGeom>
            <a:avLst/>
            <a:gdLst/>
            <a:ahLst/>
            <a:cxnLst/>
            <a:rect r="r" b="b" t="t" l="l"/>
            <a:pathLst>
              <a:path h="10252324" w="10252324">
                <a:moveTo>
                  <a:pt x="10252324" y="10252324"/>
                </a:moveTo>
                <a:lnTo>
                  <a:pt x="0" y="10252324"/>
                </a:lnTo>
                <a:lnTo>
                  <a:pt x="0" y="0"/>
                </a:lnTo>
                <a:lnTo>
                  <a:pt x="10252324" y="0"/>
                </a:lnTo>
                <a:lnTo>
                  <a:pt x="10252324" y="10252324"/>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76230" y="-3008828"/>
            <a:ext cx="5243810" cy="524381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C52FF"/>
            </a:solidFill>
          </p:spPr>
        </p:sp>
      </p:grpSp>
      <p:sp>
        <p:nvSpPr>
          <p:cNvPr name="TextBox 5" id="5"/>
          <p:cNvSpPr txBox="true"/>
          <p:nvPr/>
        </p:nvSpPr>
        <p:spPr>
          <a:xfrm rot="0">
            <a:off x="1028700" y="3327552"/>
            <a:ext cx="9303128" cy="2093214"/>
          </a:xfrm>
          <a:prstGeom prst="rect">
            <a:avLst/>
          </a:prstGeom>
        </p:spPr>
        <p:txBody>
          <a:bodyPr anchor="t" rtlCol="false" tIns="0" lIns="0" bIns="0" rIns="0">
            <a:spAutoFit/>
          </a:bodyPr>
          <a:lstStyle/>
          <a:p>
            <a:pPr>
              <a:lnSpc>
                <a:spcPts val="8208"/>
              </a:lnSpc>
            </a:pPr>
            <a:r>
              <a:rPr lang="en-US" sz="7200">
                <a:solidFill>
                  <a:srgbClr val="000000"/>
                </a:solidFill>
                <a:latin typeface="Rubik Semi-Bold"/>
              </a:rPr>
              <a:t>Linux Automation &amp; Networking</a:t>
            </a:r>
          </a:p>
        </p:txBody>
      </p:sp>
      <p:sp>
        <p:nvSpPr>
          <p:cNvPr name="Freeform 6" id="6"/>
          <p:cNvSpPr/>
          <p:nvPr/>
        </p:nvSpPr>
        <p:spPr>
          <a:xfrm flipH="false" flipV="false" rot="7987443">
            <a:off x="13049798" y="27577"/>
            <a:ext cx="11179774" cy="3516547"/>
          </a:xfrm>
          <a:custGeom>
            <a:avLst/>
            <a:gdLst/>
            <a:ahLst/>
            <a:cxnLst/>
            <a:rect r="r" b="b" t="t" l="l"/>
            <a:pathLst>
              <a:path h="3516547" w="11179774">
                <a:moveTo>
                  <a:pt x="0" y="0"/>
                </a:moveTo>
                <a:lnTo>
                  <a:pt x="11179774" y="0"/>
                </a:lnTo>
                <a:lnTo>
                  <a:pt x="11179774" y="3516547"/>
                </a:lnTo>
                <a:lnTo>
                  <a:pt x="0" y="35165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806685" y="1785850"/>
            <a:ext cx="7457084" cy="6338521"/>
          </a:xfrm>
          <a:custGeom>
            <a:avLst/>
            <a:gdLst/>
            <a:ahLst/>
            <a:cxnLst/>
            <a:rect r="r" b="b" t="t" l="l"/>
            <a:pathLst>
              <a:path h="6338521" w="7457084">
                <a:moveTo>
                  <a:pt x="0" y="0"/>
                </a:moveTo>
                <a:lnTo>
                  <a:pt x="7457084" y="0"/>
                </a:lnTo>
                <a:lnTo>
                  <a:pt x="7457084" y="6338522"/>
                </a:lnTo>
                <a:lnTo>
                  <a:pt x="0" y="63385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7987443">
            <a:off x="14481197" y="-1015830"/>
            <a:ext cx="6323497" cy="1989027"/>
          </a:xfrm>
          <a:custGeom>
            <a:avLst/>
            <a:gdLst/>
            <a:ahLst/>
            <a:cxnLst/>
            <a:rect r="r" b="b" t="t" l="l"/>
            <a:pathLst>
              <a:path h="1989027" w="6323497">
                <a:moveTo>
                  <a:pt x="0" y="0"/>
                </a:moveTo>
                <a:lnTo>
                  <a:pt x="6323497" y="0"/>
                </a:lnTo>
                <a:lnTo>
                  <a:pt x="6323497" y="1989028"/>
                </a:lnTo>
                <a:lnTo>
                  <a:pt x="0" y="19890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028700" y="6063586"/>
            <a:ext cx="6040827" cy="1261110"/>
          </a:xfrm>
          <a:prstGeom prst="rect">
            <a:avLst/>
          </a:prstGeom>
        </p:spPr>
        <p:txBody>
          <a:bodyPr anchor="t" rtlCol="false" tIns="0" lIns="0" bIns="0" rIns="0">
            <a:spAutoFit/>
          </a:bodyPr>
          <a:lstStyle/>
          <a:p>
            <a:pPr>
              <a:lnSpc>
                <a:spcPts val="5040"/>
              </a:lnSpc>
            </a:pPr>
            <a:r>
              <a:rPr lang="en-US" sz="3600">
                <a:solidFill>
                  <a:srgbClr val="000000"/>
                </a:solidFill>
                <a:latin typeface="Rubik"/>
              </a:rPr>
              <a:t>Presentation by:</a:t>
            </a:r>
          </a:p>
          <a:p>
            <a:pPr>
              <a:lnSpc>
                <a:spcPts val="5040"/>
              </a:lnSpc>
            </a:pPr>
            <a:r>
              <a:rPr lang="en-US" sz="3600">
                <a:solidFill>
                  <a:srgbClr val="000000"/>
                </a:solidFill>
                <a:latin typeface="Rubik"/>
              </a:rPr>
              <a:t>Shay, Elmarie, Jaz &amp; Sam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8C52FF"/>
        </a:solidFill>
      </p:bgPr>
    </p:bg>
    <p:spTree>
      <p:nvGrpSpPr>
        <p:cNvPr id="1" name=""/>
        <p:cNvGrpSpPr/>
        <p:nvPr/>
      </p:nvGrpSpPr>
      <p:grpSpPr>
        <a:xfrm>
          <a:off x="0" y="0"/>
          <a:ext cx="0" cy="0"/>
          <a:chOff x="0" y="0"/>
          <a:chExt cx="0" cy="0"/>
        </a:xfrm>
      </p:grpSpPr>
      <p:grpSp>
        <p:nvGrpSpPr>
          <p:cNvPr name="Group 2" id="2"/>
          <p:cNvGrpSpPr/>
          <p:nvPr/>
        </p:nvGrpSpPr>
        <p:grpSpPr>
          <a:xfrm rot="0">
            <a:off x="11092193" y="8719884"/>
            <a:ext cx="5243810" cy="524381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DEFF">
                <a:alpha val="10980"/>
              </a:srgbClr>
            </a:solidFill>
          </p:spPr>
        </p:sp>
      </p:grpSp>
      <p:sp>
        <p:nvSpPr>
          <p:cNvPr name="Freeform 4" id="4"/>
          <p:cNvSpPr/>
          <p:nvPr/>
        </p:nvSpPr>
        <p:spPr>
          <a:xfrm flipH="false" flipV="false" rot="7987443">
            <a:off x="12953908" y="-729574"/>
            <a:ext cx="11179774" cy="3516547"/>
          </a:xfrm>
          <a:custGeom>
            <a:avLst/>
            <a:gdLst/>
            <a:ahLst/>
            <a:cxnLst/>
            <a:rect r="r" b="b" t="t" l="l"/>
            <a:pathLst>
              <a:path h="3516547" w="11179774">
                <a:moveTo>
                  <a:pt x="0" y="0"/>
                </a:moveTo>
                <a:lnTo>
                  <a:pt x="11179774" y="0"/>
                </a:lnTo>
                <a:lnTo>
                  <a:pt x="11179774" y="3516548"/>
                </a:lnTo>
                <a:lnTo>
                  <a:pt x="0" y="351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987443">
            <a:off x="14385307" y="-1772980"/>
            <a:ext cx="6323497" cy="1989027"/>
          </a:xfrm>
          <a:custGeom>
            <a:avLst/>
            <a:gdLst/>
            <a:ahLst/>
            <a:cxnLst/>
            <a:rect r="r" b="b" t="t" l="l"/>
            <a:pathLst>
              <a:path h="1989027" w="6323497">
                <a:moveTo>
                  <a:pt x="0" y="0"/>
                </a:moveTo>
                <a:lnTo>
                  <a:pt x="6323497" y="0"/>
                </a:lnTo>
                <a:lnTo>
                  <a:pt x="6323497" y="1989027"/>
                </a:lnTo>
                <a:lnTo>
                  <a:pt x="0" y="19890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812556">
            <a:off x="-6530918" y="8023482"/>
            <a:ext cx="11179774" cy="3516547"/>
          </a:xfrm>
          <a:custGeom>
            <a:avLst/>
            <a:gdLst/>
            <a:ahLst/>
            <a:cxnLst/>
            <a:rect r="r" b="b" t="t" l="l"/>
            <a:pathLst>
              <a:path h="3516547" w="11179774">
                <a:moveTo>
                  <a:pt x="0" y="0"/>
                </a:moveTo>
                <a:lnTo>
                  <a:pt x="11179775" y="0"/>
                </a:lnTo>
                <a:lnTo>
                  <a:pt x="11179775" y="3516547"/>
                </a:lnTo>
                <a:lnTo>
                  <a:pt x="0" y="3516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2812556">
            <a:off x="-3106039" y="10594408"/>
            <a:ext cx="6323497" cy="1989027"/>
          </a:xfrm>
          <a:custGeom>
            <a:avLst/>
            <a:gdLst/>
            <a:ahLst/>
            <a:cxnLst/>
            <a:rect r="r" b="b" t="t" l="l"/>
            <a:pathLst>
              <a:path h="1989027" w="6323497">
                <a:moveTo>
                  <a:pt x="0" y="0"/>
                </a:moveTo>
                <a:lnTo>
                  <a:pt x="6323496" y="0"/>
                </a:lnTo>
                <a:lnTo>
                  <a:pt x="6323496" y="1989028"/>
                </a:lnTo>
                <a:lnTo>
                  <a:pt x="0" y="1989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587231" y="4151630"/>
            <a:ext cx="7113538" cy="1783714"/>
          </a:xfrm>
          <a:prstGeom prst="rect">
            <a:avLst/>
          </a:prstGeom>
        </p:spPr>
        <p:txBody>
          <a:bodyPr anchor="t" rtlCol="false" tIns="0" lIns="0" bIns="0" rIns="0">
            <a:spAutoFit/>
          </a:bodyPr>
          <a:lstStyle/>
          <a:p>
            <a:pPr algn="ctr">
              <a:lnSpc>
                <a:spcPts val="14560"/>
              </a:lnSpc>
            </a:pPr>
            <a:r>
              <a:rPr lang="en-US" sz="10400" spc="260">
                <a:solidFill>
                  <a:srgbClr val="FFFFFF"/>
                </a:solidFill>
                <a:latin typeface="Rubik Semi-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CF4FD"/>
        </a:solidFill>
      </p:bgPr>
    </p:bg>
    <p:spTree>
      <p:nvGrpSpPr>
        <p:cNvPr id="1" name=""/>
        <p:cNvGrpSpPr/>
        <p:nvPr/>
      </p:nvGrpSpPr>
      <p:grpSpPr>
        <a:xfrm>
          <a:off x="0" y="0"/>
          <a:ext cx="0" cy="0"/>
          <a:chOff x="0" y="0"/>
          <a:chExt cx="0" cy="0"/>
        </a:xfrm>
      </p:grpSpPr>
      <p:sp>
        <p:nvSpPr>
          <p:cNvPr name="Freeform 2" id="2"/>
          <p:cNvSpPr/>
          <p:nvPr/>
        </p:nvSpPr>
        <p:spPr>
          <a:xfrm flipH="false" flipV="false" rot="3796543">
            <a:off x="-5422555" y="2976739"/>
            <a:ext cx="12902509" cy="4058426"/>
          </a:xfrm>
          <a:custGeom>
            <a:avLst/>
            <a:gdLst/>
            <a:ahLst/>
            <a:cxnLst/>
            <a:rect r="r" b="b" t="t" l="l"/>
            <a:pathLst>
              <a:path h="4058426" w="12902509">
                <a:moveTo>
                  <a:pt x="0" y="0"/>
                </a:moveTo>
                <a:lnTo>
                  <a:pt x="12902510" y="0"/>
                </a:lnTo>
                <a:lnTo>
                  <a:pt x="12902510" y="4058425"/>
                </a:lnTo>
                <a:lnTo>
                  <a:pt x="0" y="4058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796543">
            <a:off x="-260861" y="3060448"/>
            <a:ext cx="7297909" cy="2295524"/>
          </a:xfrm>
          <a:custGeom>
            <a:avLst/>
            <a:gdLst/>
            <a:ahLst/>
            <a:cxnLst/>
            <a:rect r="r" b="b" t="t" l="l"/>
            <a:pathLst>
              <a:path h="2295524" w="7297909">
                <a:moveTo>
                  <a:pt x="0" y="0"/>
                </a:moveTo>
                <a:lnTo>
                  <a:pt x="7297909" y="0"/>
                </a:lnTo>
                <a:lnTo>
                  <a:pt x="7297909" y="2295524"/>
                </a:lnTo>
                <a:lnTo>
                  <a:pt x="0" y="2295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495897" y="6037497"/>
            <a:ext cx="5918671" cy="3775859"/>
            <a:chOff x="0" y="0"/>
            <a:chExt cx="2159147" cy="1377443"/>
          </a:xfrm>
        </p:grpSpPr>
        <p:sp>
          <p:nvSpPr>
            <p:cNvPr name="Freeform 5" id="5"/>
            <p:cNvSpPr/>
            <p:nvPr/>
          </p:nvSpPr>
          <p:spPr>
            <a:xfrm flipH="false" flipV="false" rot="0">
              <a:off x="0" y="0"/>
              <a:ext cx="2159147" cy="1377443"/>
            </a:xfrm>
            <a:custGeom>
              <a:avLst/>
              <a:gdLst/>
              <a:ahLst/>
              <a:cxnLst/>
              <a:rect r="r" b="b" t="t" l="l"/>
              <a:pathLst>
                <a:path h="1377443" w="2159147">
                  <a:moveTo>
                    <a:pt x="0" y="0"/>
                  </a:moveTo>
                  <a:lnTo>
                    <a:pt x="2159147" y="0"/>
                  </a:lnTo>
                  <a:lnTo>
                    <a:pt x="2159147" y="1377443"/>
                  </a:lnTo>
                  <a:lnTo>
                    <a:pt x="0" y="1377443"/>
                  </a:lnTo>
                  <a:close/>
                </a:path>
              </a:pathLst>
            </a:custGeom>
            <a:solidFill>
              <a:srgbClr val="FFFFFF"/>
            </a:solidFill>
          </p:spPr>
        </p:sp>
      </p:grpSp>
      <p:grpSp>
        <p:nvGrpSpPr>
          <p:cNvPr name="Group 6" id="6"/>
          <p:cNvGrpSpPr>
            <a:grpSpLocks noChangeAspect="true"/>
          </p:cNvGrpSpPr>
          <p:nvPr/>
        </p:nvGrpSpPr>
        <p:grpSpPr>
          <a:xfrm rot="0">
            <a:off x="9126392" y="1028700"/>
            <a:ext cx="8132908" cy="4664938"/>
            <a:chOff x="0" y="0"/>
            <a:chExt cx="7981950" cy="4578350"/>
          </a:xfrm>
        </p:grpSpPr>
        <p:sp>
          <p:nvSpPr>
            <p:cNvPr name="Freeform 7" id="7"/>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name="Freeform 8" id="8"/>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969696"/>
            </a:solidFill>
          </p:spPr>
        </p:sp>
        <p:sp>
          <p:nvSpPr>
            <p:cNvPr name="Freeform 9" id="9"/>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727171"/>
            </a:solidFill>
          </p:spPr>
        </p:sp>
        <p:sp>
          <p:nvSpPr>
            <p:cNvPr name="Freeform 10" id="10"/>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727171"/>
            </a:solidFill>
          </p:spPr>
        </p:sp>
        <p:sp>
          <p:nvSpPr>
            <p:cNvPr name="Freeform 11" id="11"/>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6"/>
              <a:stretch>
                <a:fillRect l="-5630" t="0" r="-5630" b="0"/>
              </a:stretch>
            </a:blipFill>
          </p:spPr>
        </p:sp>
      </p:grpSp>
      <p:sp>
        <p:nvSpPr>
          <p:cNvPr name="Freeform 12" id="12"/>
          <p:cNvSpPr/>
          <p:nvPr/>
        </p:nvSpPr>
        <p:spPr>
          <a:xfrm flipH="true" flipV="false" rot="0">
            <a:off x="5742267" y="2271709"/>
            <a:ext cx="1903837" cy="3421929"/>
          </a:xfrm>
          <a:custGeom>
            <a:avLst/>
            <a:gdLst/>
            <a:ahLst/>
            <a:cxnLst/>
            <a:rect r="r" b="b" t="t" l="l"/>
            <a:pathLst>
              <a:path h="3421929" w="1903837">
                <a:moveTo>
                  <a:pt x="1903837" y="0"/>
                </a:moveTo>
                <a:lnTo>
                  <a:pt x="0" y="0"/>
                </a:lnTo>
                <a:lnTo>
                  <a:pt x="0" y="3421929"/>
                </a:lnTo>
                <a:lnTo>
                  <a:pt x="1903837" y="3421929"/>
                </a:lnTo>
                <a:lnTo>
                  <a:pt x="190383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4929429" y="-998232"/>
            <a:ext cx="2970279" cy="3474010"/>
          </a:xfrm>
          <a:custGeom>
            <a:avLst/>
            <a:gdLst/>
            <a:ahLst/>
            <a:cxnLst/>
            <a:rect r="r" b="b" t="t" l="l"/>
            <a:pathLst>
              <a:path h="3474010" w="2970279">
                <a:moveTo>
                  <a:pt x="0" y="0"/>
                </a:moveTo>
                <a:lnTo>
                  <a:pt x="2970279" y="0"/>
                </a:lnTo>
                <a:lnTo>
                  <a:pt x="2970279" y="3474010"/>
                </a:lnTo>
                <a:lnTo>
                  <a:pt x="0" y="347401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4" id="14"/>
          <p:cNvSpPr txBox="true"/>
          <p:nvPr/>
        </p:nvSpPr>
        <p:spPr>
          <a:xfrm rot="0">
            <a:off x="899137" y="7368235"/>
            <a:ext cx="5385868" cy="1678305"/>
          </a:xfrm>
          <a:prstGeom prst="rect">
            <a:avLst/>
          </a:prstGeom>
        </p:spPr>
        <p:txBody>
          <a:bodyPr anchor="t" rtlCol="false" tIns="0" lIns="0" bIns="0" rIns="0">
            <a:spAutoFit/>
          </a:bodyPr>
          <a:lstStyle/>
          <a:p>
            <a:pPr>
              <a:lnSpc>
                <a:spcPts val="6719"/>
              </a:lnSpc>
            </a:pPr>
            <a:r>
              <a:rPr lang="en-US" sz="4800">
                <a:solidFill>
                  <a:srgbClr val="000000"/>
                </a:solidFill>
                <a:latin typeface="Rubik Semi-Bold"/>
              </a:rPr>
              <a:t>Techgrounds Students</a:t>
            </a:r>
          </a:p>
        </p:txBody>
      </p:sp>
      <p:sp>
        <p:nvSpPr>
          <p:cNvPr name="TextBox 15" id="15"/>
          <p:cNvSpPr txBox="true"/>
          <p:nvPr/>
        </p:nvSpPr>
        <p:spPr>
          <a:xfrm rot="0">
            <a:off x="899137" y="6747162"/>
            <a:ext cx="5385868" cy="415290"/>
          </a:xfrm>
          <a:prstGeom prst="rect">
            <a:avLst/>
          </a:prstGeom>
        </p:spPr>
        <p:txBody>
          <a:bodyPr anchor="t" rtlCol="false" tIns="0" lIns="0" bIns="0" rIns="0">
            <a:spAutoFit/>
          </a:bodyPr>
          <a:lstStyle/>
          <a:p>
            <a:pPr>
              <a:lnSpc>
                <a:spcPts val="3359"/>
              </a:lnSpc>
            </a:pPr>
            <a:r>
              <a:rPr lang="en-US" sz="2400" spc="624">
                <a:solidFill>
                  <a:srgbClr val="8C52FF"/>
                </a:solidFill>
                <a:latin typeface="Rubik"/>
              </a:rPr>
              <a:t>ABOUT US</a:t>
            </a:r>
          </a:p>
        </p:txBody>
      </p:sp>
      <p:sp>
        <p:nvSpPr>
          <p:cNvPr name="TextBox 16" id="16"/>
          <p:cNvSpPr txBox="true"/>
          <p:nvPr/>
        </p:nvSpPr>
        <p:spPr>
          <a:xfrm rot="0">
            <a:off x="7214502" y="5961297"/>
            <a:ext cx="10520019" cy="3745194"/>
          </a:xfrm>
          <a:prstGeom prst="rect">
            <a:avLst/>
          </a:prstGeom>
        </p:spPr>
        <p:txBody>
          <a:bodyPr anchor="t" rtlCol="false" tIns="0" lIns="0" bIns="0" rIns="0">
            <a:spAutoFit/>
          </a:bodyPr>
          <a:lstStyle/>
          <a:p>
            <a:pPr>
              <a:lnSpc>
                <a:spcPts val="4257"/>
              </a:lnSpc>
            </a:pPr>
            <a:r>
              <a:rPr lang="en-US" sz="2838">
                <a:solidFill>
                  <a:srgbClr val="000000">
                    <a:alpha val="80000"/>
                  </a:srgbClr>
                </a:solidFill>
                <a:latin typeface="Open Sans"/>
              </a:rPr>
              <a:t>Wij zijn de wolkwonders van TechGrounds! Als studenten in cloud engineering zijn we altijd in de weer, zelfs buiten schooltijd. Geen van ons is in de val gelopen van de Pathways afleidings maneuver. We zijn doorzetters, echte teamplayers die samen meer bereiken dan individueel. Met ons hoofd in de cloud, maar onze voeten stevig op de grond, zijn we klaar om de wereld te veroveren - één byte tegelijk!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CF4FD"/>
        </a:solidFill>
      </p:bgPr>
    </p:bg>
    <p:spTree>
      <p:nvGrpSpPr>
        <p:cNvPr id="1" name=""/>
        <p:cNvGrpSpPr/>
        <p:nvPr/>
      </p:nvGrpSpPr>
      <p:grpSpPr>
        <a:xfrm>
          <a:off x="0" y="0"/>
          <a:ext cx="0" cy="0"/>
          <a:chOff x="0" y="0"/>
          <a:chExt cx="0" cy="0"/>
        </a:xfrm>
      </p:grpSpPr>
      <p:grpSp>
        <p:nvGrpSpPr>
          <p:cNvPr name="Group 2" id="2"/>
          <p:cNvGrpSpPr/>
          <p:nvPr/>
        </p:nvGrpSpPr>
        <p:grpSpPr>
          <a:xfrm rot="0">
            <a:off x="14428364" y="0"/>
            <a:ext cx="3859636" cy="10287000"/>
            <a:chOff x="0" y="0"/>
            <a:chExt cx="1408006" cy="3752725"/>
          </a:xfrm>
        </p:grpSpPr>
        <p:sp>
          <p:nvSpPr>
            <p:cNvPr name="Freeform 3" id="3"/>
            <p:cNvSpPr/>
            <p:nvPr/>
          </p:nvSpPr>
          <p:spPr>
            <a:xfrm flipH="false" flipV="false" rot="0">
              <a:off x="0" y="0"/>
              <a:ext cx="1408006" cy="3752726"/>
            </a:xfrm>
            <a:custGeom>
              <a:avLst/>
              <a:gdLst/>
              <a:ahLst/>
              <a:cxnLst/>
              <a:rect r="r" b="b" t="t" l="l"/>
              <a:pathLst>
                <a:path h="3752726" w="1408006">
                  <a:moveTo>
                    <a:pt x="0" y="0"/>
                  </a:moveTo>
                  <a:lnTo>
                    <a:pt x="1408006" y="0"/>
                  </a:lnTo>
                  <a:lnTo>
                    <a:pt x="1408006" y="3752726"/>
                  </a:lnTo>
                  <a:lnTo>
                    <a:pt x="0" y="3752726"/>
                  </a:lnTo>
                  <a:close/>
                </a:path>
              </a:pathLst>
            </a:custGeom>
            <a:solidFill>
              <a:srgbClr val="8C52FF"/>
            </a:solidFill>
          </p:spPr>
        </p:sp>
      </p:grpSp>
      <p:sp>
        <p:nvSpPr>
          <p:cNvPr name="Freeform 4" id="4"/>
          <p:cNvSpPr/>
          <p:nvPr/>
        </p:nvSpPr>
        <p:spPr>
          <a:xfrm flipH="true" flipV="false" rot="0">
            <a:off x="8179006" y="-269294"/>
            <a:ext cx="6285575" cy="4667040"/>
          </a:xfrm>
          <a:custGeom>
            <a:avLst/>
            <a:gdLst/>
            <a:ahLst/>
            <a:cxnLst/>
            <a:rect r="r" b="b" t="t" l="l"/>
            <a:pathLst>
              <a:path h="4667040" w="6285575">
                <a:moveTo>
                  <a:pt x="6285575" y="0"/>
                </a:moveTo>
                <a:lnTo>
                  <a:pt x="0" y="0"/>
                </a:lnTo>
                <a:lnTo>
                  <a:pt x="0" y="4667039"/>
                </a:lnTo>
                <a:lnTo>
                  <a:pt x="6285575" y="4667039"/>
                </a:lnTo>
                <a:lnTo>
                  <a:pt x="628557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972552" y="1968064"/>
            <a:ext cx="4315448" cy="8318936"/>
          </a:xfrm>
          <a:custGeom>
            <a:avLst/>
            <a:gdLst/>
            <a:ahLst/>
            <a:cxnLst/>
            <a:rect r="r" b="b" t="t" l="l"/>
            <a:pathLst>
              <a:path h="8318936" w="4315448">
                <a:moveTo>
                  <a:pt x="0" y="0"/>
                </a:moveTo>
                <a:lnTo>
                  <a:pt x="4315448" y="0"/>
                </a:lnTo>
                <a:lnTo>
                  <a:pt x="4315448" y="8318936"/>
                </a:lnTo>
                <a:lnTo>
                  <a:pt x="0" y="83189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2498879"/>
            <a:ext cx="6991733" cy="830580"/>
          </a:xfrm>
          <a:prstGeom prst="rect">
            <a:avLst/>
          </a:prstGeom>
        </p:spPr>
        <p:txBody>
          <a:bodyPr anchor="t" rtlCol="false" tIns="0" lIns="0" bIns="0" rIns="0">
            <a:spAutoFit/>
          </a:bodyPr>
          <a:lstStyle/>
          <a:p>
            <a:pPr>
              <a:lnSpc>
                <a:spcPts val="6719"/>
              </a:lnSpc>
            </a:pPr>
            <a:r>
              <a:rPr lang="en-US" sz="4800">
                <a:solidFill>
                  <a:srgbClr val="000000"/>
                </a:solidFill>
                <a:latin typeface="Rubik Semi-Bold"/>
              </a:rPr>
              <a:t>WHAT ARE CRONJOBS</a:t>
            </a:r>
          </a:p>
        </p:txBody>
      </p:sp>
      <p:sp>
        <p:nvSpPr>
          <p:cNvPr name="TextBox 7" id="7"/>
          <p:cNvSpPr txBox="true"/>
          <p:nvPr/>
        </p:nvSpPr>
        <p:spPr>
          <a:xfrm rot="0">
            <a:off x="1028700" y="2007075"/>
            <a:ext cx="5385868" cy="415290"/>
          </a:xfrm>
          <a:prstGeom prst="rect">
            <a:avLst/>
          </a:prstGeom>
        </p:spPr>
        <p:txBody>
          <a:bodyPr anchor="t" rtlCol="false" tIns="0" lIns="0" bIns="0" rIns="0">
            <a:spAutoFit/>
          </a:bodyPr>
          <a:lstStyle/>
          <a:p>
            <a:pPr>
              <a:lnSpc>
                <a:spcPts val="3359"/>
              </a:lnSpc>
            </a:pPr>
            <a:r>
              <a:rPr lang="en-US" sz="2400" spc="624">
                <a:solidFill>
                  <a:srgbClr val="8C52FF"/>
                </a:solidFill>
                <a:latin typeface="Rubik"/>
              </a:rPr>
              <a:t>SUBJECT</a:t>
            </a:r>
          </a:p>
        </p:txBody>
      </p:sp>
      <p:sp>
        <p:nvSpPr>
          <p:cNvPr name="TextBox 8" id="8"/>
          <p:cNvSpPr txBox="true"/>
          <p:nvPr/>
        </p:nvSpPr>
        <p:spPr>
          <a:xfrm rot="0">
            <a:off x="1028700" y="4021532"/>
            <a:ext cx="10293093" cy="4780915"/>
          </a:xfrm>
          <a:prstGeom prst="rect">
            <a:avLst/>
          </a:prstGeom>
        </p:spPr>
        <p:txBody>
          <a:bodyPr anchor="t" rtlCol="false" tIns="0" lIns="0" bIns="0" rIns="0">
            <a:spAutoFit/>
          </a:bodyPr>
          <a:lstStyle/>
          <a:p>
            <a:pPr marL="0" indent="0" lvl="0">
              <a:lnSpc>
                <a:spcPts val="4759"/>
              </a:lnSpc>
              <a:spcBef>
                <a:spcPct val="0"/>
              </a:spcBef>
            </a:pPr>
            <a:r>
              <a:rPr lang="en-US" sz="3399">
                <a:solidFill>
                  <a:srgbClr val="000000"/>
                </a:solidFill>
                <a:latin typeface="Open Sans"/>
              </a:rPr>
              <a:t> CronJob creates Jobs on a repeating schedule. A cronjob is a scheduled task in Unix-like operating systems. It allows users to automate repetitive tasks by specifying the time and frequency at which a command or script should be executed. Cronjobs are managed through the crontab, a configuration file where users can define the schedule for their tasks. </a:t>
            </a:r>
          </a:p>
        </p:txBody>
      </p:sp>
      <p:sp>
        <p:nvSpPr>
          <p:cNvPr name="TextBox 9" id="9"/>
          <p:cNvSpPr txBox="true"/>
          <p:nvPr/>
        </p:nvSpPr>
        <p:spPr>
          <a:xfrm rot="0">
            <a:off x="9163950" y="508359"/>
            <a:ext cx="4315687" cy="2290473"/>
          </a:xfrm>
          <a:prstGeom prst="rect">
            <a:avLst/>
          </a:prstGeom>
        </p:spPr>
        <p:txBody>
          <a:bodyPr anchor="t" rtlCol="false" tIns="0" lIns="0" bIns="0" rIns="0">
            <a:spAutoFit/>
          </a:bodyPr>
          <a:lstStyle/>
          <a:p>
            <a:pPr algn="ctr">
              <a:lnSpc>
                <a:spcPts val="6080"/>
              </a:lnSpc>
            </a:pPr>
            <a:r>
              <a:rPr lang="en-US" sz="4343">
                <a:solidFill>
                  <a:srgbClr val="000000"/>
                </a:solidFill>
                <a:latin typeface="Open Sans Bold"/>
              </a:rPr>
              <a:t>No, Willem</a:t>
            </a:r>
          </a:p>
          <a:p>
            <a:pPr algn="ctr">
              <a:lnSpc>
                <a:spcPts val="6080"/>
              </a:lnSpc>
            </a:pPr>
            <a:r>
              <a:rPr lang="en-US" sz="4343">
                <a:solidFill>
                  <a:srgbClr val="000000"/>
                </a:solidFill>
                <a:latin typeface="Open Sans Bold"/>
              </a:rPr>
              <a:t>“CRONJOB” not </a:t>
            </a:r>
          </a:p>
          <a:p>
            <a:pPr algn="ctr" marL="0" indent="0" lvl="0">
              <a:lnSpc>
                <a:spcPts val="6080"/>
              </a:lnSpc>
              <a:spcBef>
                <a:spcPct val="0"/>
              </a:spcBef>
            </a:pPr>
            <a:r>
              <a:rPr lang="en-US" sz="4343">
                <a:solidFill>
                  <a:srgbClr val="000000"/>
                </a:solidFill>
                <a:latin typeface="Open Sans Bold"/>
              </a:rPr>
              <a:t>crownjob</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CF4FD"/>
        </a:solidFill>
      </p:bgPr>
    </p:bg>
    <p:spTree>
      <p:nvGrpSpPr>
        <p:cNvPr id="1" name=""/>
        <p:cNvGrpSpPr/>
        <p:nvPr/>
      </p:nvGrpSpPr>
      <p:grpSpPr>
        <a:xfrm>
          <a:off x="0" y="0"/>
          <a:ext cx="0" cy="0"/>
          <a:chOff x="0" y="0"/>
          <a:chExt cx="0" cy="0"/>
        </a:xfrm>
      </p:grpSpPr>
      <p:sp>
        <p:nvSpPr>
          <p:cNvPr name="Freeform 2" id="2"/>
          <p:cNvSpPr/>
          <p:nvPr/>
        </p:nvSpPr>
        <p:spPr>
          <a:xfrm flipH="false" flipV="false" rot="0">
            <a:off x="9811465" y="5760033"/>
            <a:ext cx="3675047" cy="5259460"/>
          </a:xfrm>
          <a:custGeom>
            <a:avLst/>
            <a:gdLst/>
            <a:ahLst/>
            <a:cxnLst/>
            <a:rect r="r" b="b" t="t" l="l"/>
            <a:pathLst>
              <a:path h="5259460" w="3675047">
                <a:moveTo>
                  <a:pt x="0" y="0"/>
                </a:moveTo>
                <a:lnTo>
                  <a:pt x="3675047" y="0"/>
                </a:lnTo>
                <a:lnTo>
                  <a:pt x="3675047" y="5259459"/>
                </a:lnTo>
                <a:lnTo>
                  <a:pt x="0" y="52594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387756"/>
            <a:ext cx="17565530" cy="920102"/>
          </a:xfrm>
          <a:prstGeom prst="rect">
            <a:avLst/>
          </a:prstGeom>
        </p:spPr>
        <p:txBody>
          <a:bodyPr anchor="t" rtlCol="false" tIns="0" lIns="0" bIns="0" rIns="0">
            <a:spAutoFit/>
          </a:bodyPr>
          <a:lstStyle/>
          <a:p>
            <a:pPr marL="0" indent="0" lvl="0">
              <a:lnSpc>
                <a:spcPts val="7560"/>
              </a:lnSpc>
              <a:spcBef>
                <a:spcPct val="0"/>
              </a:spcBef>
            </a:pPr>
            <a:r>
              <a:rPr lang="en-US" sz="5400">
                <a:solidFill>
                  <a:srgbClr val="000000"/>
                </a:solidFill>
                <a:latin typeface="Open Sans Bold"/>
              </a:rPr>
              <a:t>Why is it useful? And what is it used for? </a:t>
            </a:r>
          </a:p>
        </p:txBody>
      </p:sp>
      <p:sp>
        <p:nvSpPr>
          <p:cNvPr name="TextBox 4" id="4"/>
          <p:cNvSpPr txBox="true"/>
          <p:nvPr/>
        </p:nvSpPr>
        <p:spPr>
          <a:xfrm rot="0">
            <a:off x="1028700" y="3919855"/>
            <a:ext cx="4633384" cy="2514171"/>
          </a:xfrm>
          <a:prstGeom prst="rect">
            <a:avLst/>
          </a:prstGeom>
        </p:spPr>
        <p:txBody>
          <a:bodyPr anchor="t" rtlCol="false" tIns="0" lIns="0" bIns="0" rIns="0">
            <a:spAutoFit/>
          </a:bodyPr>
          <a:lstStyle/>
          <a:p>
            <a:pPr algn="ctr" marL="776428" indent="-388214" lvl="1">
              <a:lnSpc>
                <a:spcPts val="5034"/>
              </a:lnSpc>
              <a:buFont typeface="Arial"/>
              <a:buChar char="•"/>
            </a:pPr>
            <a:r>
              <a:rPr lang="en-US" sz="3596">
                <a:solidFill>
                  <a:srgbClr val="000000"/>
                </a:solidFill>
                <a:latin typeface="Open Sans"/>
              </a:rPr>
              <a:t>Scheduled actions</a:t>
            </a:r>
          </a:p>
          <a:p>
            <a:pPr marL="776428" indent="-388214" lvl="1">
              <a:lnSpc>
                <a:spcPts val="5034"/>
              </a:lnSpc>
              <a:buFont typeface="Arial"/>
              <a:buChar char="•"/>
            </a:pPr>
            <a:r>
              <a:rPr lang="en-US" sz="3596">
                <a:solidFill>
                  <a:srgbClr val="000000"/>
                </a:solidFill>
                <a:latin typeface="Open Sans"/>
              </a:rPr>
              <a:t>Automation</a:t>
            </a:r>
          </a:p>
          <a:p>
            <a:pPr marL="776428" indent="-388214" lvl="1">
              <a:lnSpc>
                <a:spcPts val="5034"/>
              </a:lnSpc>
              <a:buFont typeface="Arial"/>
              <a:buChar char="•"/>
            </a:pPr>
            <a:r>
              <a:rPr lang="en-US" sz="3596">
                <a:solidFill>
                  <a:srgbClr val="000000"/>
                </a:solidFill>
                <a:latin typeface="Open Sans"/>
              </a:rPr>
              <a:t>Backups</a:t>
            </a:r>
          </a:p>
          <a:p>
            <a:pPr marL="776428" indent="-388214" lvl="1">
              <a:lnSpc>
                <a:spcPts val="5034"/>
              </a:lnSpc>
              <a:spcBef>
                <a:spcPct val="0"/>
              </a:spcBef>
              <a:buFont typeface="Arial"/>
              <a:buChar char="•"/>
            </a:pPr>
            <a:r>
              <a:rPr lang="en-US" sz="3596">
                <a:solidFill>
                  <a:srgbClr val="000000"/>
                </a:solidFill>
                <a:latin typeface="Open Sans"/>
              </a:rPr>
              <a:t>Linux</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CF4FD"/>
        </a:solidFill>
      </p:bgPr>
    </p:bg>
    <p:spTree>
      <p:nvGrpSpPr>
        <p:cNvPr id="1" name=""/>
        <p:cNvGrpSpPr/>
        <p:nvPr/>
      </p:nvGrpSpPr>
      <p:grpSpPr>
        <a:xfrm>
          <a:off x="0" y="0"/>
          <a:ext cx="0" cy="0"/>
          <a:chOff x="0" y="0"/>
          <a:chExt cx="0" cy="0"/>
        </a:xfrm>
      </p:grpSpPr>
      <p:sp>
        <p:nvSpPr>
          <p:cNvPr name="Freeform 2" id="2"/>
          <p:cNvSpPr/>
          <p:nvPr/>
        </p:nvSpPr>
        <p:spPr>
          <a:xfrm flipH="false" flipV="false" rot="0">
            <a:off x="7306476" y="5760033"/>
            <a:ext cx="3675047" cy="5259460"/>
          </a:xfrm>
          <a:custGeom>
            <a:avLst/>
            <a:gdLst/>
            <a:ahLst/>
            <a:cxnLst/>
            <a:rect r="r" b="b" t="t" l="l"/>
            <a:pathLst>
              <a:path h="5259460" w="3675047">
                <a:moveTo>
                  <a:pt x="0" y="0"/>
                </a:moveTo>
                <a:lnTo>
                  <a:pt x="3675048" y="0"/>
                </a:lnTo>
                <a:lnTo>
                  <a:pt x="3675048" y="5259459"/>
                </a:lnTo>
                <a:lnTo>
                  <a:pt x="0" y="52594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26800" y="1577083"/>
            <a:ext cx="17034400" cy="863587"/>
          </a:xfrm>
          <a:prstGeom prst="rect">
            <a:avLst/>
          </a:prstGeom>
        </p:spPr>
        <p:txBody>
          <a:bodyPr anchor="t" rtlCol="false" tIns="0" lIns="0" bIns="0" rIns="0">
            <a:spAutoFit/>
          </a:bodyPr>
          <a:lstStyle/>
          <a:p>
            <a:pPr>
              <a:lnSpc>
                <a:spcPts val="7000"/>
              </a:lnSpc>
              <a:spcBef>
                <a:spcPct val="0"/>
              </a:spcBef>
            </a:pPr>
            <a:r>
              <a:rPr lang="en-US" sz="5000">
                <a:solidFill>
                  <a:srgbClr val="000000"/>
                </a:solidFill>
                <a:latin typeface="Open Sans Bold"/>
              </a:rPr>
              <a:t>The difference between crontab -e &amp; sudo crontab -e. </a:t>
            </a:r>
          </a:p>
        </p:txBody>
      </p:sp>
      <p:sp>
        <p:nvSpPr>
          <p:cNvPr name="TextBox 4" id="4"/>
          <p:cNvSpPr txBox="true"/>
          <p:nvPr/>
        </p:nvSpPr>
        <p:spPr>
          <a:xfrm rot="0">
            <a:off x="1028700" y="3034012"/>
            <a:ext cx="2661285" cy="662939"/>
          </a:xfrm>
          <a:prstGeom prst="rect">
            <a:avLst/>
          </a:prstGeom>
        </p:spPr>
        <p:txBody>
          <a:bodyPr anchor="t" rtlCol="false" tIns="0" lIns="0" bIns="0" rIns="0">
            <a:spAutoFit/>
          </a:bodyPr>
          <a:lstStyle/>
          <a:p>
            <a:pPr algn="ctr" marL="0" indent="0" lvl="0">
              <a:lnSpc>
                <a:spcPts val="5460"/>
              </a:lnSpc>
              <a:spcBef>
                <a:spcPct val="0"/>
              </a:spcBef>
            </a:pPr>
            <a:r>
              <a:rPr lang="en-US" sz="3900">
                <a:solidFill>
                  <a:srgbClr val="000000"/>
                </a:solidFill>
                <a:latin typeface="Open Sans Bold"/>
              </a:rPr>
              <a:t>crontab -e:</a:t>
            </a:r>
          </a:p>
        </p:txBody>
      </p:sp>
      <p:sp>
        <p:nvSpPr>
          <p:cNvPr name="TextBox 5" id="5"/>
          <p:cNvSpPr txBox="true"/>
          <p:nvPr/>
        </p:nvSpPr>
        <p:spPr>
          <a:xfrm rot="0">
            <a:off x="11476824" y="3327382"/>
            <a:ext cx="3981807" cy="662939"/>
          </a:xfrm>
          <a:prstGeom prst="rect">
            <a:avLst/>
          </a:prstGeom>
        </p:spPr>
        <p:txBody>
          <a:bodyPr anchor="t" rtlCol="false" tIns="0" lIns="0" bIns="0" rIns="0">
            <a:spAutoFit/>
          </a:bodyPr>
          <a:lstStyle/>
          <a:p>
            <a:pPr algn="ctr" marL="0" indent="0" lvl="0">
              <a:lnSpc>
                <a:spcPts val="5460"/>
              </a:lnSpc>
              <a:spcBef>
                <a:spcPct val="0"/>
              </a:spcBef>
            </a:pPr>
            <a:r>
              <a:rPr lang="en-US" sz="3900">
                <a:solidFill>
                  <a:srgbClr val="000000"/>
                </a:solidFill>
                <a:latin typeface="Open Sans Bold"/>
              </a:rPr>
              <a:t>sudo crontab -e:</a:t>
            </a:r>
          </a:p>
        </p:txBody>
      </p:sp>
      <p:sp>
        <p:nvSpPr>
          <p:cNvPr name="TextBox 6" id="6"/>
          <p:cNvSpPr txBox="true"/>
          <p:nvPr/>
        </p:nvSpPr>
        <p:spPr>
          <a:xfrm rot="0">
            <a:off x="1028700" y="4341692"/>
            <a:ext cx="5779393" cy="4243750"/>
          </a:xfrm>
          <a:prstGeom prst="rect">
            <a:avLst/>
          </a:prstGeom>
        </p:spPr>
        <p:txBody>
          <a:bodyPr anchor="t" rtlCol="false" tIns="0" lIns="0" bIns="0" rIns="0">
            <a:spAutoFit/>
          </a:bodyPr>
          <a:lstStyle/>
          <a:p>
            <a:pPr algn="ctr" marL="0" indent="0" lvl="0">
              <a:lnSpc>
                <a:spcPts val="3749"/>
              </a:lnSpc>
              <a:spcBef>
                <a:spcPct val="0"/>
              </a:spcBef>
            </a:pPr>
            <a:r>
              <a:rPr lang="en-US" sz="2678">
                <a:solidFill>
                  <a:srgbClr val="000000"/>
                </a:solidFill>
                <a:latin typeface="Open Sans"/>
              </a:rPr>
              <a:t>This command is used to edit the crontab configuration file for the current user. When you run crontab -e, you're editing the crontab file specific to your user account. This means that the scheduled tasks defined in this crontab file will run with the permissions and environment of your user account.</a:t>
            </a:r>
          </a:p>
        </p:txBody>
      </p:sp>
      <p:sp>
        <p:nvSpPr>
          <p:cNvPr name="TextBox 7" id="7"/>
          <p:cNvSpPr txBox="true"/>
          <p:nvPr/>
        </p:nvSpPr>
        <p:spPr>
          <a:xfrm rot="0">
            <a:off x="11476824" y="4341692"/>
            <a:ext cx="6019768" cy="3298276"/>
          </a:xfrm>
          <a:prstGeom prst="rect">
            <a:avLst/>
          </a:prstGeom>
        </p:spPr>
        <p:txBody>
          <a:bodyPr anchor="t" rtlCol="false" tIns="0" lIns="0" bIns="0" rIns="0">
            <a:spAutoFit/>
          </a:bodyPr>
          <a:lstStyle/>
          <a:p>
            <a:pPr algn="ctr" marL="0" indent="0" lvl="0">
              <a:lnSpc>
                <a:spcPts val="3749"/>
              </a:lnSpc>
              <a:spcBef>
                <a:spcPct val="0"/>
              </a:spcBef>
            </a:pPr>
            <a:r>
              <a:rPr lang="en-US" sz="2678">
                <a:solidFill>
                  <a:srgbClr val="000000"/>
                </a:solidFill>
                <a:latin typeface="Open Sans"/>
              </a:rPr>
              <a:t>This command is used to edit the crontab configuration file for the root user. When you run sudo crontab -e, you're editing the crontab file for the root user, which allows you to schedule tasks with elevated privileges.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CF4FD"/>
        </a:solidFill>
      </p:bgPr>
    </p:bg>
    <p:spTree>
      <p:nvGrpSpPr>
        <p:cNvPr id="1" name=""/>
        <p:cNvGrpSpPr/>
        <p:nvPr/>
      </p:nvGrpSpPr>
      <p:grpSpPr>
        <a:xfrm>
          <a:off x="0" y="0"/>
          <a:ext cx="0" cy="0"/>
          <a:chOff x="0" y="0"/>
          <a:chExt cx="0" cy="0"/>
        </a:xfrm>
      </p:grpSpPr>
      <p:sp>
        <p:nvSpPr>
          <p:cNvPr name="Freeform 2" id="2"/>
          <p:cNvSpPr/>
          <p:nvPr/>
        </p:nvSpPr>
        <p:spPr>
          <a:xfrm flipH="false" flipV="false" rot="-1492488">
            <a:off x="3013864" y="6136760"/>
            <a:ext cx="3752679" cy="1060132"/>
          </a:xfrm>
          <a:custGeom>
            <a:avLst/>
            <a:gdLst/>
            <a:ahLst/>
            <a:cxnLst/>
            <a:rect r="r" b="b" t="t" l="l"/>
            <a:pathLst>
              <a:path h="1060132" w="3752679">
                <a:moveTo>
                  <a:pt x="0" y="0"/>
                </a:moveTo>
                <a:lnTo>
                  <a:pt x="3752679" y="0"/>
                </a:lnTo>
                <a:lnTo>
                  <a:pt x="3752679" y="1060132"/>
                </a:lnTo>
                <a:lnTo>
                  <a:pt x="0" y="10601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015746" y="3451537"/>
            <a:ext cx="6256508" cy="3041026"/>
          </a:xfrm>
          <a:prstGeom prst="rect">
            <a:avLst/>
          </a:prstGeom>
        </p:spPr>
        <p:txBody>
          <a:bodyPr anchor="t" rtlCol="false" tIns="0" lIns="0" bIns="0" rIns="0">
            <a:spAutoFit/>
          </a:bodyPr>
          <a:lstStyle/>
          <a:p>
            <a:pPr algn="ctr">
              <a:lnSpc>
                <a:spcPts val="25000"/>
              </a:lnSpc>
              <a:spcBef>
                <a:spcPct val="0"/>
              </a:spcBef>
            </a:pPr>
            <a:r>
              <a:rPr lang="en-US" sz="17857">
                <a:solidFill>
                  <a:srgbClr val="000000"/>
                </a:solidFill>
                <a:latin typeface="Open Sans"/>
              </a:rPr>
              <a:t>*****</a:t>
            </a:r>
          </a:p>
        </p:txBody>
      </p:sp>
      <p:sp>
        <p:nvSpPr>
          <p:cNvPr name="Freeform 4" id="4"/>
          <p:cNvSpPr/>
          <p:nvPr/>
        </p:nvSpPr>
        <p:spPr>
          <a:xfrm flipH="true" flipV="false" rot="751217">
            <a:off x="12342544" y="5537657"/>
            <a:ext cx="3752679" cy="1060132"/>
          </a:xfrm>
          <a:custGeom>
            <a:avLst/>
            <a:gdLst/>
            <a:ahLst/>
            <a:cxnLst/>
            <a:rect r="r" b="b" t="t" l="l"/>
            <a:pathLst>
              <a:path h="1060132" w="3752679">
                <a:moveTo>
                  <a:pt x="3752678" y="0"/>
                </a:moveTo>
                <a:lnTo>
                  <a:pt x="0" y="0"/>
                </a:lnTo>
                <a:lnTo>
                  <a:pt x="0" y="1060132"/>
                </a:lnTo>
                <a:lnTo>
                  <a:pt x="3752678" y="1060132"/>
                </a:lnTo>
                <a:lnTo>
                  <a:pt x="37526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1683537">
            <a:off x="10318821" y="6497962"/>
            <a:ext cx="5038175" cy="1423284"/>
          </a:xfrm>
          <a:custGeom>
            <a:avLst/>
            <a:gdLst/>
            <a:ahLst/>
            <a:cxnLst/>
            <a:rect r="r" b="b" t="t" l="l"/>
            <a:pathLst>
              <a:path h="1423284" w="5038175">
                <a:moveTo>
                  <a:pt x="5038175" y="0"/>
                </a:moveTo>
                <a:lnTo>
                  <a:pt x="0" y="0"/>
                </a:lnTo>
                <a:lnTo>
                  <a:pt x="0" y="1423284"/>
                </a:lnTo>
                <a:lnTo>
                  <a:pt x="5038175" y="1423284"/>
                </a:lnTo>
                <a:lnTo>
                  <a:pt x="503817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4456655">
            <a:off x="5614670" y="6984617"/>
            <a:ext cx="3375780" cy="1021173"/>
          </a:xfrm>
          <a:custGeom>
            <a:avLst/>
            <a:gdLst/>
            <a:ahLst/>
            <a:cxnLst/>
            <a:rect r="r" b="b" t="t" l="l"/>
            <a:pathLst>
              <a:path h="1021173" w="3375780">
                <a:moveTo>
                  <a:pt x="0" y="0"/>
                </a:moveTo>
                <a:lnTo>
                  <a:pt x="3375780" y="0"/>
                </a:lnTo>
                <a:lnTo>
                  <a:pt x="3375780" y="1021174"/>
                </a:lnTo>
                <a:lnTo>
                  <a:pt x="0" y="10211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7" id="7"/>
          <p:cNvSpPr txBox="true"/>
          <p:nvPr/>
        </p:nvSpPr>
        <p:spPr>
          <a:xfrm rot="0">
            <a:off x="1028700" y="2387756"/>
            <a:ext cx="17565530" cy="920102"/>
          </a:xfrm>
          <a:prstGeom prst="rect">
            <a:avLst/>
          </a:prstGeom>
        </p:spPr>
        <p:txBody>
          <a:bodyPr anchor="t" rtlCol="false" tIns="0" lIns="0" bIns="0" rIns="0">
            <a:spAutoFit/>
          </a:bodyPr>
          <a:lstStyle/>
          <a:p>
            <a:pPr marL="0" indent="0" lvl="0">
              <a:lnSpc>
                <a:spcPts val="7560"/>
              </a:lnSpc>
              <a:spcBef>
                <a:spcPct val="0"/>
              </a:spcBef>
            </a:pPr>
            <a:r>
              <a:rPr lang="en-US" sz="5400">
                <a:solidFill>
                  <a:srgbClr val="000000"/>
                </a:solidFill>
                <a:latin typeface="Open Sans Bold"/>
              </a:rPr>
              <a:t>How to change and add time in a cronjob?</a:t>
            </a:r>
          </a:p>
        </p:txBody>
      </p:sp>
      <p:sp>
        <p:nvSpPr>
          <p:cNvPr name="Freeform 8" id="8"/>
          <p:cNvSpPr/>
          <p:nvPr/>
        </p:nvSpPr>
        <p:spPr>
          <a:xfrm flipH="false" flipV="false" rot="-5859764">
            <a:off x="7855956" y="6962421"/>
            <a:ext cx="3375780" cy="1021173"/>
          </a:xfrm>
          <a:custGeom>
            <a:avLst/>
            <a:gdLst/>
            <a:ahLst/>
            <a:cxnLst/>
            <a:rect r="r" b="b" t="t" l="l"/>
            <a:pathLst>
              <a:path h="1021173" w="3375780">
                <a:moveTo>
                  <a:pt x="0" y="0"/>
                </a:moveTo>
                <a:lnTo>
                  <a:pt x="3375780" y="0"/>
                </a:lnTo>
                <a:lnTo>
                  <a:pt x="3375780" y="1021173"/>
                </a:lnTo>
                <a:lnTo>
                  <a:pt x="0" y="10211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9" id="9"/>
          <p:cNvSpPr txBox="true"/>
          <p:nvPr/>
        </p:nvSpPr>
        <p:spPr>
          <a:xfrm rot="0">
            <a:off x="1468963" y="6004858"/>
            <a:ext cx="2888694"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Open Sans"/>
              </a:rPr>
              <a:t>minutes (0-59)</a:t>
            </a:r>
          </a:p>
        </p:txBody>
      </p:sp>
      <p:sp>
        <p:nvSpPr>
          <p:cNvPr name="TextBox 10" id="10"/>
          <p:cNvSpPr txBox="true"/>
          <p:nvPr/>
        </p:nvSpPr>
        <p:spPr>
          <a:xfrm rot="0">
            <a:off x="5508793" y="9191625"/>
            <a:ext cx="2214205"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Open Sans"/>
              </a:rPr>
              <a:t>hour (0-23)</a:t>
            </a:r>
          </a:p>
        </p:txBody>
      </p:sp>
      <p:sp>
        <p:nvSpPr>
          <p:cNvPr name="TextBox 11" id="11"/>
          <p:cNvSpPr txBox="true"/>
          <p:nvPr/>
        </p:nvSpPr>
        <p:spPr>
          <a:xfrm rot="0">
            <a:off x="8758118" y="9191625"/>
            <a:ext cx="6349127"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Open Sans"/>
              </a:rPr>
              <a:t>Specific day of the month (1-31)</a:t>
            </a:r>
          </a:p>
        </p:txBody>
      </p:sp>
      <p:sp>
        <p:nvSpPr>
          <p:cNvPr name="TextBox 12" id="12"/>
          <p:cNvSpPr txBox="true"/>
          <p:nvPr/>
        </p:nvSpPr>
        <p:spPr>
          <a:xfrm rot="0">
            <a:off x="15405180" y="6934797"/>
            <a:ext cx="2882820" cy="1661244"/>
          </a:xfrm>
          <a:prstGeom prst="rect">
            <a:avLst/>
          </a:prstGeom>
        </p:spPr>
        <p:txBody>
          <a:bodyPr anchor="t" rtlCol="false" tIns="0" lIns="0" bIns="0" rIns="0">
            <a:spAutoFit/>
          </a:bodyPr>
          <a:lstStyle/>
          <a:p>
            <a:pPr algn="ctr" marL="0" indent="0" lvl="0">
              <a:lnSpc>
                <a:spcPts val="4455"/>
              </a:lnSpc>
              <a:spcBef>
                <a:spcPct val="0"/>
              </a:spcBef>
            </a:pPr>
            <a:r>
              <a:rPr lang="en-US" sz="3182">
                <a:solidFill>
                  <a:srgbClr val="000000"/>
                </a:solidFill>
                <a:latin typeface="Open Sans"/>
              </a:rPr>
              <a:t>Specific month of the year (1-12)</a:t>
            </a:r>
          </a:p>
        </p:txBody>
      </p:sp>
      <p:sp>
        <p:nvSpPr>
          <p:cNvPr name="TextBox 13" id="13"/>
          <p:cNvSpPr txBox="true"/>
          <p:nvPr/>
        </p:nvSpPr>
        <p:spPr>
          <a:xfrm rot="0">
            <a:off x="14815185" y="4551643"/>
            <a:ext cx="3472815" cy="1180465"/>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Open Sans"/>
              </a:rPr>
              <a:t>Specific day of the week (0-7)</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CF4F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6334281"/>
            <a:ext cx="2349848" cy="5848038"/>
          </a:xfrm>
          <a:custGeom>
            <a:avLst/>
            <a:gdLst/>
            <a:ahLst/>
            <a:cxnLst/>
            <a:rect r="r" b="b" t="t" l="l"/>
            <a:pathLst>
              <a:path h="5848038" w="2349848">
                <a:moveTo>
                  <a:pt x="0" y="0"/>
                </a:moveTo>
                <a:lnTo>
                  <a:pt x="2349848" y="0"/>
                </a:lnTo>
                <a:lnTo>
                  <a:pt x="2349848" y="5848038"/>
                </a:lnTo>
                <a:lnTo>
                  <a:pt x="0" y="5848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87514" y="-1871059"/>
            <a:ext cx="9377531" cy="8205340"/>
            <a:chOff x="0" y="0"/>
            <a:chExt cx="812800" cy="711200"/>
          </a:xfrm>
        </p:grpSpPr>
        <p:sp>
          <p:nvSpPr>
            <p:cNvPr name="Freeform 4" id="4"/>
            <p:cNvSpPr/>
            <p:nvPr/>
          </p:nvSpPr>
          <p:spPr>
            <a:xfrm flipH="false" flipV="false" rot="0">
              <a:off x="0" y="0"/>
              <a:ext cx="812811" cy="711200"/>
            </a:xfrm>
            <a:custGeom>
              <a:avLst/>
              <a:gdLst/>
              <a:ahLst/>
              <a:cxnLst/>
              <a:rect r="r" b="b" t="t" l="l"/>
              <a:pathLst>
                <a:path h="711200" w="812811">
                  <a:moveTo>
                    <a:pt x="530371" y="0"/>
                  </a:moveTo>
                  <a:lnTo>
                    <a:pt x="282407" y="0"/>
                  </a:lnTo>
                  <a:cubicBezTo>
                    <a:pt x="126426" y="0"/>
                    <a:pt x="0" y="123512"/>
                    <a:pt x="0" y="275871"/>
                  </a:cubicBezTo>
                  <a:cubicBezTo>
                    <a:pt x="0" y="386169"/>
                    <a:pt x="66279" y="481310"/>
                    <a:pt x="162037" y="525451"/>
                  </a:cubicBezTo>
                  <a:lnTo>
                    <a:pt x="162037" y="711200"/>
                  </a:lnTo>
                  <a:lnTo>
                    <a:pt x="353844" y="551732"/>
                  </a:lnTo>
                  <a:lnTo>
                    <a:pt x="530371" y="551732"/>
                  </a:lnTo>
                  <a:cubicBezTo>
                    <a:pt x="686363" y="551732"/>
                    <a:pt x="812800" y="428220"/>
                    <a:pt x="812800" y="275861"/>
                  </a:cubicBezTo>
                  <a:cubicBezTo>
                    <a:pt x="812811" y="123512"/>
                    <a:pt x="686363" y="0"/>
                    <a:pt x="530371" y="0"/>
                  </a:cubicBezTo>
                  <a:close/>
                </a:path>
              </a:pathLst>
            </a:custGeom>
            <a:solidFill>
              <a:srgbClr val="211D1D"/>
            </a:solidFill>
          </p:spPr>
        </p:sp>
        <p:sp>
          <p:nvSpPr>
            <p:cNvPr name="TextBox 5" id="5"/>
            <p:cNvSpPr txBox="true"/>
            <p:nvPr/>
          </p:nvSpPr>
          <p:spPr>
            <a:xfrm>
              <a:off x="0" y="-19050"/>
              <a:ext cx="812800" cy="539750"/>
            </a:xfrm>
            <a:prstGeom prst="rect">
              <a:avLst/>
            </a:prstGeom>
          </p:spPr>
          <p:txBody>
            <a:bodyPr anchor="ctr" rtlCol="false" tIns="50800" lIns="50800" bIns="50800" rIns="50800"/>
            <a:lstStyle/>
            <a:p>
              <a:pPr algn="ctr">
                <a:lnSpc>
                  <a:spcPts val="3359"/>
                </a:lnSpc>
              </a:pPr>
            </a:p>
          </p:txBody>
        </p:sp>
      </p:grpSp>
      <p:sp>
        <p:nvSpPr>
          <p:cNvPr name="TextBox 6" id="6"/>
          <p:cNvSpPr txBox="true"/>
          <p:nvPr/>
        </p:nvSpPr>
        <p:spPr>
          <a:xfrm rot="0">
            <a:off x="1730859" y="451599"/>
            <a:ext cx="8890841" cy="2998457"/>
          </a:xfrm>
          <a:prstGeom prst="rect">
            <a:avLst/>
          </a:prstGeom>
        </p:spPr>
        <p:txBody>
          <a:bodyPr anchor="t" rtlCol="false" tIns="0" lIns="0" bIns="0" rIns="0">
            <a:spAutoFit/>
          </a:bodyPr>
          <a:lstStyle/>
          <a:p>
            <a:pPr algn="ctr" marL="0" indent="0" lvl="0">
              <a:lnSpc>
                <a:spcPts val="7980"/>
              </a:lnSpc>
              <a:spcBef>
                <a:spcPct val="0"/>
              </a:spcBef>
            </a:pPr>
            <a:r>
              <a:rPr lang="en-US" sz="5700">
                <a:solidFill>
                  <a:srgbClr val="FFFFFF"/>
                </a:solidFill>
                <a:latin typeface="Open Sans Bold"/>
              </a:rPr>
              <a:t>Why is cronjobs important as cloud engineer? </a:t>
            </a:r>
          </a:p>
        </p:txBody>
      </p:sp>
      <p:sp>
        <p:nvSpPr>
          <p:cNvPr name="TextBox 7" id="7"/>
          <p:cNvSpPr txBox="true"/>
          <p:nvPr/>
        </p:nvSpPr>
        <p:spPr>
          <a:xfrm rot="0">
            <a:off x="6176280" y="5077460"/>
            <a:ext cx="11083020" cy="418084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Open Sans"/>
              </a:rPr>
              <a:t>In cloud engineering, cronjobs automate various tasks like backups, cost optimization by scheduling resource shutdowns, log management, routine maintenance such as updates, report generation, database maintenance, security scanning, data synchronization, resource monitoring for performance, and compliance audits.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CF4FD"/>
        </a:solidFill>
      </p:bgPr>
    </p:bg>
    <p:spTree>
      <p:nvGrpSpPr>
        <p:cNvPr id="1" name=""/>
        <p:cNvGrpSpPr/>
        <p:nvPr/>
      </p:nvGrpSpPr>
      <p:grpSpPr>
        <a:xfrm>
          <a:off x="0" y="0"/>
          <a:ext cx="0" cy="0"/>
          <a:chOff x="0" y="0"/>
          <a:chExt cx="0" cy="0"/>
        </a:xfrm>
      </p:grpSpPr>
      <p:grpSp>
        <p:nvGrpSpPr>
          <p:cNvPr name="Group 2" id="2"/>
          <p:cNvGrpSpPr/>
          <p:nvPr/>
        </p:nvGrpSpPr>
        <p:grpSpPr>
          <a:xfrm rot="0">
            <a:off x="14428364" y="0"/>
            <a:ext cx="3859636" cy="10287000"/>
            <a:chOff x="0" y="0"/>
            <a:chExt cx="1408006" cy="3752725"/>
          </a:xfrm>
        </p:grpSpPr>
        <p:sp>
          <p:nvSpPr>
            <p:cNvPr name="Freeform 3" id="3"/>
            <p:cNvSpPr/>
            <p:nvPr/>
          </p:nvSpPr>
          <p:spPr>
            <a:xfrm flipH="false" flipV="false" rot="0">
              <a:off x="0" y="0"/>
              <a:ext cx="1408006" cy="3752726"/>
            </a:xfrm>
            <a:custGeom>
              <a:avLst/>
              <a:gdLst/>
              <a:ahLst/>
              <a:cxnLst/>
              <a:rect r="r" b="b" t="t" l="l"/>
              <a:pathLst>
                <a:path h="3752726" w="1408006">
                  <a:moveTo>
                    <a:pt x="0" y="0"/>
                  </a:moveTo>
                  <a:lnTo>
                    <a:pt x="1408006" y="0"/>
                  </a:lnTo>
                  <a:lnTo>
                    <a:pt x="1408006" y="3752726"/>
                  </a:lnTo>
                  <a:lnTo>
                    <a:pt x="0" y="3752726"/>
                  </a:lnTo>
                  <a:close/>
                </a:path>
              </a:pathLst>
            </a:custGeom>
            <a:solidFill>
              <a:srgbClr val="8C52FF"/>
            </a:solidFill>
          </p:spPr>
        </p:sp>
      </p:grpSp>
      <p:sp>
        <p:nvSpPr>
          <p:cNvPr name="Freeform 4" id="4"/>
          <p:cNvSpPr/>
          <p:nvPr/>
        </p:nvSpPr>
        <p:spPr>
          <a:xfrm flipH="false" flipV="false" rot="0">
            <a:off x="14813487" y="2038795"/>
            <a:ext cx="3089391" cy="2398140"/>
          </a:xfrm>
          <a:custGeom>
            <a:avLst/>
            <a:gdLst/>
            <a:ahLst/>
            <a:cxnLst/>
            <a:rect r="r" b="b" t="t" l="l"/>
            <a:pathLst>
              <a:path h="2398140" w="3089391">
                <a:moveTo>
                  <a:pt x="0" y="0"/>
                </a:moveTo>
                <a:lnTo>
                  <a:pt x="3089390" y="0"/>
                </a:lnTo>
                <a:lnTo>
                  <a:pt x="3089390" y="2398140"/>
                </a:lnTo>
                <a:lnTo>
                  <a:pt x="0" y="23981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813487" y="5510928"/>
            <a:ext cx="3089391" cy="2691632"/>
          </a:xfrm>
          <a:custGeom>
            <a:avLst/>
            <a:gdLst/>
            <a:ahLst/>
            <a:cxnLst/>
            <a:rect r="r" b="b" t="t" l="l"/>
            <a:pathLst>
              <a:path h="2691632" w="3089391">
                <a:moveTo>
                  <a:pt x="0" y="0"/>
                </a:moveTo>
                <a:lnTo>
                  <a:pt x="3089390" y="0"/>
                </a:lnTo>
                <a:lnTo>
                  <a:pt x="3089390" y="2691632"/>
                </a:lnTo>
                <a:lnTo>
                  <a:pt x="0" y="26916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2407285"/>
            <a:ext cx="10513965" cy="830580"/>
          </a:xfrm>
          <a:prstGeom prst="rect">
            <a:avLst/>
          </a:prstGeom>
        </p:spPr>
        <p:txBody>
          <a:bodyPr anchor="t" rtlCol="false" tIns="0" lIns="0" bIns="0" rIns="0">
            <a:spAutoFit/>
          </a:bodyPr>
          <a:lstStyle/>
          <a:p>
            <a:pPr>
              <a:lnSpc>
                <a:spcPts val="6719"/>
              </a:lnSpc>
            </a:pPr>
            <a:r>
              <a:rPr lang="en-US" sz="4800">
                <a:solidFill>
                  <a:srgbClr val="000000"/>
                </a:solidFill>
                <a:latin typeface="Rubik Semi-Bold"/>
              </a:rPr>
              <a:t>Azure Functions replace cronjobs</a:t>
            </a:r>
          </a:p>
        </p:txBody>
      </p:sp>
      <p:sp>
        <p:nvSpPr>
          <p:cNvPr name="TextBox 7" id="7"/>
          <p:cNvSpPr txBox="true"/>
          <p:nvPr/>
        </p:nvSpPr>
        <p:spPr>
          <a:xfrm rot="0">
            <a:off x="1028700" y="971550"/>
            <a:ext cx="7137919" cy="834390"/>
          </a:xfrm>
          <a:prstGeom prst="rect">
            <a:avLst/>
          </a:prstGeom>
        </p:spPr>
        <p:txBody>
          <a:bodyPr anchor="t" rtlCol="false" tIns="0" lIns="0" bIns="0" rIns="0">
            <a:spAutoFit/>
          </a:bodyPr>
          <a:lstStyle/>
          <a:p>
            <a:pPr>
              <a:lnSpc>
                <a:spcPts val="3359"/>
              </a:lnSpc>
            </a:pPr>
            <a:r>
              <a:rPr lang="en-US" sz="2400" spc="624">
                <a:solidFill>
                  <a:srgbClr val="8C52FF"/>
                </a:solidFill>
                <a:latin typeface="Rubik"/>
              </a:rPr>
              <a:t>DOES AZURE PORTAL AND AZURE FUNCTIONS REPLACE CRONJOBS? </a:t>
            </a:r>
          </a:p>
        </p:txBody>
      </p:sp>
      <p:sp>
        <p:nvSpPr>
          <p:cNvPr name="TextBox 8" id="8"/>
          <p:cNvSpPr txBox="true"/>
          <p:nvPr/>
        </p:nvSpPr>
        <p:spPr>
          <a:xfrm rot="0">
            <a:off x="1028700" y="3877310"/>
            <a:ext cx="13032607" cy="5380990"/>
          </a:xfrm>
          <a:prstGeom prst="rect">
            <a:avLst/>
          </a:prstGeom>
        </p:spPr>
        <p:txBody>
          <a:bodyPr anchor="t" rtlCol="false" tIns="0" lIns="0" bIns="0" rIns="0">
            <a:spAutoFit/>
          </a:bodyPr>
          <a:lstStyle/>
          <a:p>
            <a:pPr marL="0" indent="0" lvl="0">
              <a:lnSpc>
                <a:spcPts val="4759"/>
              </a:lnSpc>
              <a:spcBef>
                <a:spcPct val="0"/>
              </a:spcBef>
            </a:pPr>
            <a:r>
              <a:rPr lang="en-US" sz="3399">
                <a:solidFill>
                  <a:srgbClr val="000000"/>
                </a:solidFill>
                <a:latin typeface="Open Sans"/>
              </a:rPr>
              <a:t>In Microsoft Azure, Azure Functions with Timer Triggers serve as the equivalent of cronjobs. They enable you to execute code at scheduled intervals without managing infrastructure. While Azure offers services like Logic Apps and Azure Automation for task scheduling, traditional cronjobs may still be needed for precise control over execution environments or existing workflows designed for cronjobs. Additionally, for tasks involving virtual machines or external infrastructure, cronjobs remain relevant even within the Azure ecosystem.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C52FF"/>
        </a:solidFill>
      </p:bgPr>
    </p:bg>
    <p:spTree>
      <p:nvGrpSpPr>
        <p:cNvPr id="1" name=""/>
        <p:cNvGrpSpPr/>
        <p:nvPr/>
      </p:nvGrpSpPr>
      <p:grpSpPr>
        <a:xfrm>
          <a:off x="0" y="0"/>
          <a:ext cx="0" cy="0"/>
          <a:chOff x="0" y="0"/>
          <a:chExt cx="0" cy="0"/>
        </a:xfrm>
      </p:grpSpPr>
      <p:grpSp>
        <p:nvGrpSpPr>
          <p:cNvPr name="Group 2" id="2"/>
          <p:cNvGrpSpPr/>
          <p:nvPr/>
        </p:nvGrpSpPr>
        <p:grpSpPr>
          <a:xfrm rot="0">
            <a:off x="11092193" y="8719884"/>
            <a:ext cx="5243810" cy="524381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DEFF">
                <a:alpha val="10980"/>
              </a:srgbClr>
            </a:solidFill>
          </p:spPr>
        </p:sp>
      </p:grpSp>
      <p:sp>
        <p:nvSpPr>
          <p:cNvPr name="Freeform 4" id="4"/>
          <p:cNvSpPr/>
          <p:nvPr/>
        </p:nvSpPr>
        <p:spPr>
          <a:xfrm flipH="false" flipV="false" rot="7987443">
            <a:off x="12953908" y="-729574"/>
            <a:ext cx="11179774" cy="3516547"/>
          </a:xfrm>
          <a:custGeom>
            <a:avLst/>
            <a:gdLst/>
            <a:ahLst/>
            <a:cxnLst/>
            <a:rect r="r" b="b" t="t" l="l"/>
            <a:pathLst>
              <a:path h="3516547" w="11179774">
                <a:moveTo>
                  <a:pt x="0" y="0"/>
                </a:moveTo>
                <a:lnTo>
                  <a:pt x="11179774" y="0"/>
                </a:lnTo>
                <a:lnTo>
                  <a:pt x="11179774" y="3516548"/>
                </a:lnTo>
                <a:lnTo>
                  <a:pt x="0" y="3516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987443">
            <a:off x="14385307" y="-1772980"/>
            <a:ext cx="6323497" cy="1989027"/>
          </a:xfrm>
          <a:custGeom>
            <a:avLst/>
            <a:gdLst/>
            <a:ahLst/>
            <a:cxnLst/>
            <a:rect r="r" b="b" t="t" l="l"/>
            <a:pathLst>
              <a:path h="1989027" w="6323497">
                <a:moveTo>
                  <a:pt x="0" y="0"/>
                </a:moveTo>
                <a:lnTo>
                  <a:pt x="6323497" y="0"/>
                </a:lnTo>
                <a:lnTo>
                  <a:pt x="6323497" y="1989027"/>
                </a:lnTo>
                <a:lnTo>
                  <a:pt x="0" y="19890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812556">
            <a:off x="-6530918" y="8023482"/>
            <a:ext cx="11179774" cy="3516547"/>
          </a:xfrm>
          <a:custGeom>
            <a:avLst/>
            <a:gdLst/>
            <a:ahLst/>
            <a:cxnLst/>
            <a:rect r="r" b="b" t="t" l="l"/>
            <a:pathLst>
              <a:path h="3516547" w="11179774">
                <a:moveTo>
                  <a:pt x="0" y="0"/>
                </a:moveTo>
                <a:lnTo>
                  <a:pt x="11179775" y="0"/>
                </a:lnTo>
                <a:lnTo>
                  <a:pt x="11179775" y="3516547"/>
                </a:lnTo>
                <a:lnTo>
                  <a:pt x="0" y="3516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2812556">
            <a:off x="-3106039" y="10594408"/>
            <a:ext cx="6323497" cy="1989027"/>
          </a:xfrm>
          <a:custGeom>
            <a:avLst/>
            <a:gdLst/>
            <a:ahLst/>
            <a:cxnLst/>
            <a:rect r="r" b="b" t="t" l="l"/>
            <a:pathLst>
              <a:path h="1989027" w="6323497">
                <a:moveTo>
                  <a:pt x="0" y="0"/>
                </a:moveTo>
                <a:lnTo>
                  <a:pt x="6323496" y="0"/>
                </a:lnTo>
                <a:lnTo>
                  <a:pt x="6323496" y="1989028"/>
                </a:lnTo>
                <a:lnTo>
                  <a:pt x="0" y="1989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654457" y="4151630"/>
            <a:ext cx="6979087" cy="1783714"/>
          </a:xfrm>
          <a:prstGeom prst="rect">
            <a:avLst/>
          </a:prstGeom>
        </p:spPr>
        <p:txBody>
          <a:bodyPr anchor="t" rtlCol="false" tIns="0" lIns="0" bIns="0" rIns="0">
            <a:spAutoFit/>
          </a:bodyPr>
          <a:lstStyle/>
          <a:p>
            <a:pPr algn="ctr">
              <a:lnSpc>
                <a:spcPts val="14560"/>
              </a:lnSpc>
            </a:pPr>
            <a:r>
              <a:rPr lang="en-US" sz="10400" spc="260">
                <a:solidFill>
                  <a:srgbClr val="FFFFFF"/>
                </a:solidFill>
                <a:latin typeface="Rubik Semi-Bold"/>
              </a:rPr>
              <a:t>Live Demo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DAGAK48Vvgk</dc:identifier>
  <dcterms:modified xsi:type="dcterms:W3CDTF">2011-08-01T06:04:30Z</dcterms:modified>
  <cp:revision>1</cp:revision>
  <dc:title>TECHGROUNDS</dc:title>
</cp:coreProperties>
</file>