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8" r:id="rId13"/>
    <p:sldId id="266" r:id="rId14"/>
    <p:sldId id="269" r:id="rId15"/>
    <p:sldId id="270" r:id="rId16"/>
    <p:sldId id="272" r:id="rId17"/>
    <p:sldId id="273" r:id="rId18"/>
    <p:sldId id="275" r:id="rId19"/>
    <p:sldId id="27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73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9047F-7168-19B1-291F-B1DFD69E6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89E9A8-B47E-54CE-D140-3DCBA09C5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F19856-ED3F-8221-67F1-EAF36634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7723-F33F-49E8-ABCE-00A90876D9CE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D5DE47-F5DF-B6F8-BD42-C606A5C4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D233FE-F8A2-4678-A27C-E2FBDE82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C001-2F90-41A0-9465-F790C8315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46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B8201-39A1-1B1C-A290-36BC08FC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5D9607-88B4-E8B7-9FE4-2846B05C8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2F8EC9-60D9-5173-7846-43131203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7723-F33F-49E8-ABCE-00A90876D9CE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6269DC-3990-7D99-CE51-ED217A40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B66AF5-CA58-4A7A-D487-A72A63F7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C001-2F90-41A0-9465-F790C8315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86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425E10-D987-3D23-4E64-F0552160B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0412EB-BE97-650E-D482-EA43EF7AF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654AF8-7ADD-26B4-C1BA-57A872F7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7723-F33F-49E8-ABCE-00A90876D9CE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40DAB3-65EC-D2F4-EAF0-5049057D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996761-8DA3-FA49-744F-81571DF2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C001-2F90-41A0-9465-F790C8315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6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5FCAC-C256-C460-9963-408CFFAC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A92EA7-26EE-76D4-6640-83E44D910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B8BB99-26FC-9B1C-1EEC-BA94E1E8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7723-F33F-49E8-ABCE-00A90876D9CE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56B8A9-1411-D718-9024-862DA64A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CDDEF1-4058-E97E-83F3-23C122A3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C001-2F90-41A0-9465-F790C8315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29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F8925-7844-EEEB-D424-3D538586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2285A5-2902-4C76-B493-43DAD0953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AA92BB-88E5-0EBB-2ACB-D360EAA4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7723-F33F-49E8-ABCE-00A90876D9CE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9D587-6945-76B5-F606-A8BD6EBA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EF5DC-BAB5-9BEC-00E6-8A88274C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C001-2F90-41A0-9465-F790C8315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41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94856-17F9-151B-4F75-FE77659E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B2B984-4BD1-6D51-A982-AAD6876D8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4E2059-26EF-3529-E069-C71B96B47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6FFF78-3B19-B903-8C36-AD20C141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7723-F33F-49E8-ABCE-00A90876D9CE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F212DF-AF25-A309-9F05-99DCB86F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B2F5FB-1ABD-6879-85E1-5FC55A11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C001-2F90-41A0-9465-F790C8315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00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40A68-2F0D-94B8-82C4-2F8F5D4A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4618DA-3241-2D43-81A3-A488B7CE5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C8BC2A-B137-F729-A675-F9B9357BD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1962C5-A26E-D436-9393-392D95A51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907DB9-9AD4-B45E-29AC-4332479B9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3C635B-F62F-E495-9935-675DB107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7723-F33F-49E8-ABCE-00A90876D9CE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67BDA0-ED35-0169-2234-0446D5230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6F288C-B7FC-EC18-C68E-1FF7ABF5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C001-2F90-41A0-9465-F790C8315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55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02FA4-C0B3-1117-428B-4C885513A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568ADF-3D1C-DBA5-D9F2-FD579209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7723-F33F-49E8-ABCE-00A90876D9CE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8E33BE-12AB-E6DA-D5F8-A9A44670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4C0AC3-F473-94CF-B923-88A07ADF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C001-2F90-41A0-9465-F790C8315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60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5B18D5D-2DE8-CAB4-2095-19B98C0B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7723-F33F-49E8-ABCE-00A90876D9CE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DB91D32-73E7-CB56-82CA-32E76B00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EDEAF3-A058-894C-856D-8FD604A5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C001-2F90-41A0-9465-F790C8315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72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F5CF4-9638-1688-E9DD-6B688176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175108-8C69-C57E-244B-C6FDFCBE4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8E5BFD-9183-7B80-5702-D07AAC69E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2848DE-0464-FB24-C619-3C084C92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7723-F33F-49E8-ABCE-00A90876D9CE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B59993-4B30-F400-B668-8EFE1A55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05308E-9267-735E-A691-F63D9C4E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C001-2F90-41A0-9465-F790C8315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30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4DD9B-D4AE-F061-C528-D660502F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1C4FE98-5767-4853-7A62-666ADCB81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F6307E-3FD5-FE68-3897-FF8C49F64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D740D4-1BBA-53EF-C70B-C4AC8326C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7723-F33F-49E8-ABCE-00A90876D9CE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170204-D49A-AFAA-8387-24A02E39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9B0C16-B9F0-5C8A-1A4C-333DE558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C001-2F90-41A0-9465-F790C8315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76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1D99BE-F7CB-6D4F-3B54-B7980EF2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F5CFD0-7FE3-B7F9-138F-5E94F3A1D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C12B50-5361-9F9C-4B27-A940AB6D5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C27723-F33F-49E8-ABCE-00A90876D9CE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280C1E-1771-AAD7-68CF-5685E5D0A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23E894-1F28-D09D-9DA4-42522168F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4C001-2F90-41A0-9465-F790C8315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16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enceforwork.com/blog/employee-turnover-job-characteristic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nd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etzpolitik.org/2019/hohes-diskriminierungspotential-bei-automatisierten-entscheidungen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3.0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Grafik 2" descr="Ein Bild, das computer, Computer, Person, Mann enthält.">
            <a:extLst>
              <a:ext uri="{FF2B5EF4-FFF2-40B4-BE49-F238E27FC236}">
                <a16:creationId xmlns:a16="http://schemas.microsoft.com/office/drawing/2014/main" id="{A557FF24-873F-671E-9F33-1ACD59A0F4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996" r="5996"/>
          <a:stretch/>
        </p:blipFill>
        <p:spPr>
          <a:xfrm>
            <a:off x="4787440" y="1539134"/>
            <a:ext cx="7404560" cy="5318865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1F9B6B4-B0C4-45C6-A086-901C960D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F1C41C2-D652-F6A9-2BC2-878F7C48B1F3}"/>
              </a:ext>
            </a:extLst>
          </p:cNvPr>
          <p:cNvSpPr txBox="1"/>
          <p:nvPr/>
        </p:nvSpPr>
        <p:spPr>
          <a:xfrm>
            <a:off x="9235741" y="6870700"/>
            <a:ext cx="295625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3" tooltip="https://scienceforwork.com/blog/employee-turnover-job-characteristic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de-DE" sz="700">
              <a:solidFill>
                <a:srgbClr val="FFFFFF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8F7381F-F843-A471-7641-59C2ADEFD28E}"/>
              </a:ext>
            </a:extLst>
          </p:cNvPr>
          <p:cNvSpPr txBox="1"/>
          <p:nvPr/>
        </p:nvSpPr>
        <p:spPr>
          <a:xfrm>
            <a:off x="536028" y="709448"/>
            <a:ext cx="4417957" cy="2585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5400" dirty="0"/>
              <a:t>Gruppe Churn</a:t>
            </a:r>
          </a:p>
          <a:p>
            <a:endParaRPr lang="en-US" sz="5400" dirty="0"/>
          </a:p>
          <a:p>
            <a:r>
              <a:rPr lang="en-US" sz="5400" dirty="0"/>
              <a:t>Date Cleaning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2327811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Text, Kunst, Menschliches Gesicht enthält.&#10;&#10;Automatisch generierte Beschreibung">
            <a:extLst>
              <a:ext uri="{FF2B5EF4-FFF2-40B4-BE49-F238E27FC236}">
                <a16:creationId xmlns:a16="http://schemas.microsoft.com/office/drawing/2014/main" id="{CEDAFD9E-53CC-FFC1-F90A-D6E59937F1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968" t="1715" r="22152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9534569-7A2C-9546-46BA-EE7507C1337A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 err="1">
                <a:latin typeface="+mj-lt"/>
                <a:ea typeface="+mj-ea"/>
                <a:cs typeface="+mj-cs"/>
              </a:rPr>
              <a:t>Anwendung</a:t>
            </a:r>
            <a:r>
              <a:rPr lang="en-US" sz="4800" dirty="0">
                <a:latin typeface="+mj-lt"/>
                <a:ea typeface="+mj-ea"/>
                <a:cs typeface="+mj-cs"/>
              </a:rPr>
              <a:t> </a:t>
            </a:r>
            <a:r>
              <a:rPr lang="en-US" sz="4800" dirty="0" err="1">
                <a:latin typeface="+mj-lt"/>
                <a:ea typeface="+mj-ea"/>
                <a:cs typeface="+mj-cs"/>
              </a:rPr>
              <a:t>verschiedener</a:t>
            </a:r>
            <a:r>
              <a:rPr lang="en-US" sz="4800" dirty="0">
                <a:latin typeface="+mj-lt"/>
                <a:ea typeface="+mj-ea"/>
                <a:cs typeface="+mj-cs"/>
              </a:rPr>
              <a:t> </a:t>
            </a:r>
            <a:r>
              <a:rPr lang="en-US" sz="4800" dirty="0" err="1">
                <a:latin typeface="+mj-lt"/>
                <a:ea typeface="+mj-ea"/>
                <a:cs typeface="+mj-cs"/>
              </a:rPr>
              <a:t>Algorithmen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AF31030-DEFA-67D1-717A-CC1FD7A00755}"/>
              </a:ext>
            </a:extLst>
          </p:cNvPr>
          <p:cNvSpPr txBox="1"/>
          <p:nvPr/>
        </p:nvSpPr>
        <p:spPr>
          <a:xfrm>
            <a:off x="9548328" y="6870700"/>
            <a:ext cx="264367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3" tooltip="https://netzpolitik.org/2019/hohes-diskriminierungspotential-bei-automatisierten-entscheidunge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de-DE" sz="700">
              <a:solidFill>
                <a:srgbClr val="FFFFFF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31F8A0-12E1-B9E0-C08E-63CCD2D9B792}"/>
              </a:ext>
            </a:extLst>
          </p:cNvPr>
          <p:cNvSpPr txBox="1"/>
          <p:nvPr/>
        </p:nvSpPr>
        <p:spPr>
          <a:xfrm>
            <a:off x="2078821" y="4715085"/>
            <a:ext cx="28893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KNN</a:t>
            </a:r>
          </a:p>
          <a:p>
            <a:r>
              <a:rPr lang="en-US" sz="3600" dirty="0"/>
              <a:t>-SVC</a:t>
            </a:r>
          </a:p>
          <a:p>
            <a:r>
              <a:rPr lang="en-US" sz="3600" dirty="0"/>
              <a:t>-MLP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02726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FE01CBD3-0604-001D-FE6D-47F1EBD8D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420217"/>
              </p:ext>
            </p:extLst>
          </p:nvPr>
        </p:nvGraphicFramePr>
        <p:xfrm>
          <a:off x="130628" y="1030513"/>
          <a:ext cx="12061369" cy="5655582"/>
        </p:xfrm>
        <a:graphic>
          <a:graphicData uri="http://schemas.openxmlformats.org/drawingml/2006/table">
            <a:tbl>
              <a:tblPr firstRow="1" firstCol="1" bandRow="1"/>
              <a:tblGrid>
                <a:gridCol w="2409372">
                  <a:extLst>
                    <a:ext uri="{9D8B030D-6E8A-4147-A177-3AD203B41FA5}">
                      <a16:colId xmlns:a16="http://schemas.microsoft.com/office/drawing/2014/main" val="3714077966"/>
                    </a:ext>
                  </a:extLst>
                </a:gridCol>
                <a:gridCol w="1281957">
                  <a:extLst>
                    <a:ext uri="{9D8B030D-6E8A-4147-A177-3AD203B41FA5}">
                      <a16:colId xmlns:a16="http://schemas.microsoft.com/office/drawing/2014/main" val="2015464217"/>
                    </a:ext>
                  </a:extLst>
                </a:gridCol>
                <a:gridCol w="1069357">
                  <a:extLst>
                    <a:ext uri="{9D8B030D-6E8A-4147-A177-3AD203B41FA5}">
                      <a16:colId xmlns:a16="http://schemas.microsoft.com/office/drawing/2014/main" val="1506351229"/>
                    </a:ext>
                  </a:extLst>
                </a:gridCol>
                <a:gridCol w="1857829">
                  <a:extLst>
                    <a:ext uri="{9D8B030D-6E8A-4147-A177-3AD203B41FA5}">
                      <a16:colId xmlns:a16="http://schemas.microsoft.com/office/drawing/2014/main" val="2707333769"/>
                    </a:ext>
                  </a:extLst>
                </a:gridCol>
                <a:gridCol w="1335314">
                  <a:extLst>
                    <a:ext uri="{9D8B030D-6E8A-4147-A177-3AD203B41FA5}">
                      <a16:colId xmlns:a16="http://schemas.microsoft.com/office/drawing/2014/main" val="4283205510"/>
                    </a:ext>
                  </a:extLst>
                </a:gridCol>
                <a:gridCol w="1364343">
                  <a:extLst>
                    <a:ext uri="{9D8B030D-6E8A-4147-A177-3AD203B41FA5}">
                      <a16:colId xmlns:a16="http://schemas.microsoft.com/office/drawing/2014/main" val="886150984"/>
                    </a:ext>
                  </a:extLst>
                </a:gridCol>
                <a:gridCol w="1233714">
                  <a:extLst>
                    <a:ext uri="{9D8B030D-6E8A-4147-A177-3AD203B41FA5}">
                      <a16:colId xmlns:a16="http://schemas.microsoft.com/office/drawing/2014/main" val="3807770074"/>
                    </a:ext>
                  </a:extLst>
                </a:gridCol>
                <a:gridCol w="1509483">
                  <a:extLst>
                    <a:ext uri="{9D8B030D-6E8A-4147-A177-3AD203B41FA5}">
                      <a16:colId xmlns:a16="http://schemas.microsoft.com/office/drawing/2014/main" val="1853382734"/>
                    </a:ext>
                  </a:extLst>
                </a:gridCol>
              </a:tblGrid>
              <a:tr h="1459067">
                <a:tc>
                  <a:txBody>
                    <a:bodyPr/>
                    <a:lstStyle/>
                    <a:p>
                      <a:r>
                        <a:rPr lang="de-DE" sz="20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de-DE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Bayes Gaussian</a:t>
                      </a:r>
                      <a:endParaRPr lang="de-DE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DecisionTree</a:t>
                      </a:r>
                      <a:endParaRPr lang="de-DE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Random Forest</a:t>
                      </a:r>
                      <a:endParaRPr lang="de-DE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LogReg</a:t>
                      </a:r>
                      <a:endParaRPr lang="de-DE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KNN</a:t>
                      </a:r>
                      <a:endParaRPr lang="de-DE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SVC</a:t>
                      </a:r>
                      <a:endParaRPr lang="de-DE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MLP</a:t>
                      </a:r>
                      <a:endParaRPr lang="de-DE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466114"/>
                  </a:ext>
                </a:extLst>
              </a:tr>
              <a:tr h="1278379">
                <a:tc>
                  <a:txBody>
                    <a:bodyPr/>
                    <a:lstStyle/>
                    <a:p>
                      <a:r>
                        <a:rPr lang="de-DE" sz="20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trainingsscore</a:t>
                      </a:r>
                      <a:endParaRPr lang="de-DE" sz="2000" kern="100">
                        <a:effectLst/>
                        <a:highlight>
                          <a:srgbClr val="F2F2F2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0.58(tr)</a:t>
                      </a:r>
                      <a:endParaRPr lang="de-DE" sz="2000" kern="100">
                        <a:effectLst/>
                        <a:highlight>
                          <a:srgbClr val="F2F2F2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 (</a:t>
                      </a:r>
                      <a:r>
                        <a:rPr lang="de-DE" sz="2000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tr</a:t>
                      </a:r>
                      <a:r>
                        <a:rPr lang="de-DE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de-DE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0.62(</a:t>
                      </a:r>
                      <a:r>
                        <a:rPr lang="de-DE" sz="2000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te</a:t>
                      </a:r>
                      <a:r>
                        <a:rPr lang="de-DE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endParaRPr lang="de-DE" sz="2000" kern="100" dirty="0">
                        <a:effectLst/>
                        <a:highlight>
                          <a:srgbClr val="F2F2F2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0.65 (te)</a:t>
                      </a:r>
                      <a:endParaRPr lang="de-DE" sz="1400" kern="100">
                        <a:effectLst/>
                        <a:highlight>
                          <a:srgbClr val="F2F2F2"/>
                        </a:highlight>
                        <a:latin typeface="Courier New" panose="02070309020205020404" pitchFamily="49" charset="0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  <a:p>
                      <a:r>
                        <a:rPr lang="de-DE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 (tr)</a:t>
                      </a:r>
                      <a:endParaRPr lang="de-DE" sz="1400" kern="100">
                        <a:effectLst/>
                        <a:highlight>
                          <a:srgbClr val="F2F2F2"/>
                        </a:highlight>
                        <a:latin typeface="Courier New" panose="02070309020205020404" pitchFamily="49" charset="0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  <a:p>
                      <a:r>
                        <a:rPr lang="de-DE" sz="2000" kern="100"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0.59(tr)</a:t>
                      </a:r>
                      <a:endParaRPr lang="de-DE" sz="2000" kern="100">
                        <a:effectLst/>
                        <a:highlight>
                          <a:srgbClr val="F2F2F2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0.74(</a:t>
                      </a:r>
                      <a:r>
                        <a:rPr lang="de-DE" sz="2000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tr</a:t>
                      </a:r>
                      <a:r>
                        <a:rPr lang="de-DE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endParaRPr lang="de-DE" sz="2000" kern="100" dirty="0">
                        <a:effectLst/>
                        <a:highlight>
                          <a:srgbClr val="F2F2F2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0.58(</a:t>
                      </a:r>
                      <a:r>
                        <a:rPr lang="de-DE" sz="2000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tr</a:t>
                      </a:r>
                      <a:r>
                        <a:rPr lang="de-DE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endParaRPr lang="de-DE" sz="2000" kern="100" dirty="0">
                        <a:effectLst/>
                        <a:highlight>
                          <a:srgbClr val="F2F2F2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0.76(</a:t>
                      </a:r>
                      <a:r>
                        <a:rPr lang="de-DE" sz="2000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tr</a:t>
                      </a:r>
                      <a:r>
                        <a:rPr lang="de-DE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endParaRPr lang="de-DE" sz="2000" kern="100" dirty="0">
                        <a:effectLst/>
                        <a:highlight>
                          <a:srgbClr val="F2F2F2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75960"/>
                  </a:ext>
                </a:extLst>
              </a:tr>
              <a:tr h="875441">
                <a:tc>
                  <a:txBody>
                    <a:bodyPr/>
                    <a:lstStyle/>
                    <a:p>
                      <a:r>
                        <a:rPr lang="de-DE" sz="20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crossvalscore</a:t>
                      </a:r>
                      <a:endParaRPr lang="de-DE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0.53(tr)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0.61 (</a:t>
                      </a:r>
                      <a:r>
                        <a:rPr lang="de-DE" sz="2000" kern="1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tr</a:t>
                      </a:r>
                      <a:r>
                        <a:rPr lang="de-DE" sz="20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0.63 (</a:t>
                      </a:r>
                      <a:r>
                        <a:rPr lang="de-DE" sz="2000" kern="1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te</a:t>
                      </a:r>
                      <a:r>
                        <a:rPr lang="de-DE" sz="20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endParaRPr lang="de-DE" sz="1400" kern="100" dirty="0">
                        <a:effectLst/>
                        <a:latin typeface="Courier New" panose="02070309020205020404" pitchFamily="49" charset="0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  <a:p>
                      <a:r>
                        <a:rPr lang="de-DE" sz="20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de-DE" sz="1400" kern="100" dirty="0">
                        <a:effectLst/>
                        <a:latin typeface="Courier New" panose="02070309020205020404" pitchFamily="49" charset="0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0.56(tr)</a:t>
                      </a:r>
                      <a:endParaRPr lang="de-DE" sz="1400" kern="100">
                        <a:effectLst/>
                        <a:latin typeface="Courier New" panose="02070309020205020404" pitchFamily="49" charset="0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  <a:p>
                      <a:r>
                        <a:rPr lang="de-DE" sz="20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0.58(tr)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0.55</a:t>
                      </a:r>
                      <a:r>
                        <a:rPr lang="de-DE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de-DE" sz="2000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tr</a:t>
                      </a:r>
                      <a:r>
                        <a:rPr lang="de-DE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endParaRPr lang="de-DE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0.58</a:t>
                      </a:r>
                      <a:r>
                        <a:rPr lang="de-DE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de-DE" sz="2000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tr</a:t>
                      </a:r>
                      <a:r>
                        <a:rPr lang="de-DE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endParaRPr lang="de-DE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628999"/>
                  </a:ext>
                </a:extLst>
              </a:tr>
              <a:tr h="875441">
                <a:tc>
                  <a:txBody>
                    <a:bodyPr/>
                    <a:lstStyle/>
                    <a:p>
                      <a:r>
                        <a:rPr lang="de-DE" sz="20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Grid-SearchCV</a:t>
                      </a:r>
                      <a:endParaRPr lang="de-DE" sz="2000" kern="100">
                        <a:effectLst/>
                        <a:highlight>
                          <a:srgbClr val="F2F2F2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0.58(tr)</a:t>
                      </a:r>
                      <a:endParaRPr lang="de-DE" sz="2000" kern="100">
                        <a:effectLst/>
                        <a:highlight>
                          <a:srgbClr val="F2F2F2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kern="100" dirty="0"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0.55(</a:t>
                      </a:r>
                      <a:r>
                        <a:rPr lang="de-DE" sz="2000" kern="100" dirty="0" err="1"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te</a:t>
                      </a:r>
                      <a:r>
                        <a:rPr lang="de-DE" sz="2000" kern="100" dirty="0"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0.64(</a:t>
                      </a:r>
                      <a:r>
                        <a:rPr lang="de-DE" sz="2000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tr</a:t>
                      </a:r>
                      <a:r>
                        <a:rPr lang="de-DE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endParaRPr lang="de-DE" sz="1400" kern="100" dirty="0">
                        <a:effectLst/>
                        <a:highlight>
                          <a:srgbClr val="F2F2F2"/>
                        </a:highlight>
                        <a:latin typeface="Courier New" panose="02070309020205020404" pitchFamily="49" charset="0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  <a:p>
                      <a:r>
                        <a:rPr lang="de-DE" sz="2000" kern="100" dirty="0"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0.59(tr)</a:t>
                      </a:r>
                      <a:endParaRPr lang="de-DE" sz="2000" kern="100">
                        <a:effectLst/>
                        <a:highlight>
                          <a:srgbClr val="F2F2F2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0.64(tr)</a:t>
                      </a:r>
                      <a:endParaRPr lang="de-DE" sz="2000" kern="100">
                        <a:effectLst/>
                        <a:highlight>
                          <a:srgbClr val="F2F2F2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0.55(</a:t>
                      </a:r>
                      <a:r>
                        <a:rPr lang="de-DE" sz="2000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tr</a:t>
                      </a:r>
                      <a:r>
                        <a:rPr lang="de-DE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endParaRPr lang="de-DE" sz="2000" kern="100" dirty="0">
                        <a:effectLst/>
                        <a:highlight>
                          <a:srgbClr val="F2F2F2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0.59(</a:t>
                      </a:r>
                      <a:r>
                        <a:rPr lang="de-DE" sz="2000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tr</a:t>
                      </a:r>
                      <a:r>
                        <a:rPr lang="de-DE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endParaRPr lang="de-DE" sz="2000" kern="100" dirty="0">
                        <a:effectLst/>
                        <a:highlight>
                          <a:srgbClr val="F2F2F2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553303"/>
                  </a:ext>
                </a:extLst>
              </a:tr>
              <a:tr h="1167254">
                <a:tc>
                  <a:txBody>
                    <a:bodyPr/>
                    <a:lstStyle/>
                    <a:p>
                      <a:r>
                        <a:rPr lang="de-DE" sz="20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Score auf Testmenge</a:t>
                      </a:r>
                      <a:endParaRPr lang="de-DE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0.53(</a:t>
                      </a:r>
                      <a:r>
                        <a:rPr lang="de-DE" sz="2000" kern="1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te</a:t>
                      </a:r>
                      <a:r>
                        <a:rPr lang="de-DE" sz="20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endParaRPr lang="de-DE" sz="1400" kern="100" dirty="0">
                        <a:effectLst/>
                        <a:latin typeface="Courier New" panose="02070309020205020404" pitchFamily="49" charset="0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  <a:p>
                      <a:endParaRPr lang="de-DE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0.55(</a:t>
                      </a:r>
                      <a:r>
                        <a:rPr lang="de-DE" sz="2000" kern="1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te</a:t>
                      </a:r>
                      <a:r>
                        <a:rPr lang="de-DE" sz="20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0.588t(</a:t>
                      </a:r>
                      <a:r>
                        <a:rPr lang="de-DE" sz="2000" kern="1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te</a:t>
                      </a:r>
                      <a:r>
                        <a:rPr lang="de-DE" sz="20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endParaRPr lang="de-DE" sz="1400" kern="100" dirty="0">
                        <a:effectLst/>
                        <a:latin typeface="Courier New" panose="02070309020205020404" pitchFamily="49" charset="0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  <a:p>
                      <a:r>
                        <a:rPr lang="de-DE" sz="20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de-DE" sz="1400" kern="100" dirty="0">
                        <a:effectLst/>
                        <a:latin typeface="Courier New" panose="02070309020205020404" pitchFamily="49" charset="0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  <a:p>
                      <a:r>
                        <a:rPr lang="de-DE" sz="20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0.56(te)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0.66(</a:t>
                      </a:r>
                      <a:r>
                        <a:rPr lang="de-DE" sz="2000" kern="1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te</a:t>
                      </a:r>
                      <a:r>
                        <a:rPr lang="de-DE" sz="20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0.54(</a:t>
                      </a:r>
                      <a:r>
                        <a:rPr lang="de-DE" sz="2000" kern="1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te</a:t>
                      </a:r>
                      <a:r>
                        <a:rPr lang="de-DE" sz="20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0.55(</a:t>
                      </a:r>
                      <a:r>
                        <a:rPr lang="de-DE" sz="2000" kern="1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te</a:t>
                      </a:r>
                      <a:r>
                        <a:rPr lang="de-DE" sz="20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600853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4954D4E4-9240-88B1-7CEF-0F377736782A}"/>
              </a:ext>
            </a:extLst>
          </p:cNvPr>
          <p:cNvSpPr txBox="1"/>
          <p:nvPr/>
        </p:nvSpPr>
        <p:spPr>
          <a:xfrm>
            <a:off x="130628" y="319314"/>
            <a:ext cx="6066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Tr=Training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Menge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te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=Testing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Menge</a:t>
            </a:r>
            <a:endParaRPr lang="de-DE" sz="2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1387CF5-CEB5-6A11-D71A-A4D8A8EA9E38}"/>
              </a:ext>
            </a:extLst>
          </p:cNvPr>
          <p:cNvSpPr/>
          <p:nvPr/>
        </p:nvSpPr>
        <p:spPr>
          <a:xfrm>
            <a:off x="7895771" y="551543"/>
            <a:ext cx="3904343" cy="5733143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062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9EB708C-6D36-5E15-1EF8-7B086786A3E6}"/>
              </a:ext>
            </a:extLst>
          </p:cNvPr>
          <p:cNvSpPr txBox="1"/>
          <p:nvPr/>
        </p:nvSpPr>
        <p:spPr>
          <a:xfrm>
            <a:off x="3628571" y="711200"/>
            <a:ext cx="4020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KNN</a:t>
            </a:r>
            <a:endParaRPr lang="de-DE" sz="6000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F53C0758-4DFA-5624-EC03-7E0F0B147622}"/>
              </a:ext>
            </a:extLst>
          </p:cNvPr>
          <p:cNvGraphicFramePr>
            <a:graphicFrameLocks noGrp="1"/>
          </p:cNvGraphicFramePr>
          <p:nvPr/>
        </p:nvGraphicFramePr>
        <p:xfrm>
          <a:off x="406395" y="2134715"/>
          <a:ext cx="4020459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459">
                  <a:extLst>
                    <a:ext uri="{9D8B030D-6E8A-4147-A177-3AD203B41FA5}">
                      <a16:colId xmlns:a16="http://schemas.microsoft.com/office/drawing/2014/main" val="2400713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Default </a:t>
                      </a:r>
                      <a:r>
                        <a:rPr lang="en-US" sz="2000" dirty="0" err="1"/>
                        <a:t>Estimater</a:t>
                      </a:r>
                      <a:r>
                        <a:rPr lang="en-US" sz="2000" dirty="0"/>
                        <a:t> no Scaler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0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Default </a:t>
                      </a:r>
                      <a:r>
                        <a:rPr lang="en-US" sz="2000" dirty="0" err="1"/>
                        <a:t>Estimater</a:t>
                      </a:r>
                      <a:r>
                        <a:rPr lang="en-US" sz="2000" dirty="0"/>
                        <a:t> Standard Scaler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54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Default </a:t>
                      </a:r>
                      <a:r>
                        <a:rPr lang="en-US" sz="2000" dirty="0" err="1"/>
                        <a:t>Estimater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MinMax</a:t>
                      </a:r>
                      <a:r>
                        <a:rPr lang="en-US" sz="2000" dirty="0"/>
                        <a:t> Scaler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566594"/>
                  </a:ext>
                </a:extLst>
              </a:tr>
            </a:tbl>
          </a:graphicData>
        </a:graphic>
      </p:graphicFrame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73D137F5-DAA0-F677-36BD-820D8B9E29C5}"/>
              </a:ext>
            </a:extLst>
          </p:cNvPr>
          <p:cNvSpPr/>
          <p:nvPr/>
        </p:nvSpPr>
        <p:spPr>
          <a:xfrm>
            <a:off x="4833257" y="2525486"/>
            <a:ext cx="1016000" cy="508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6EF2220-AE0D-9C23-003A-34D0A7590AC1}"/>
              </a:ext>
            </a:extLst>
          </p:cNvPr>
          <p:cNvSpPr txBox="1"/>
          <p:nvPr/>
        </p:nvSpPr>
        <p:spPr>
          <a:xfrm>
            <a:off x="6691085" y="2525485"/>
            <a:ext cx="3280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no Scaling is best</a:t>
            </a:r>
            <a:endParaRPr lang="de-DE" sz="2400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Symbol" panose="05050102010706020507" pitchFamily="18" charset="2"/>
            </a:endParaRPr>
          </a:p>
          <a:p>
            <a:endParaRPr lang="de-DE" sz="2400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05C182D5-84BC-01C9-693D-8D0F9DC4B4FA}"/>
              </a:ext>
            </a:extLst>
          </p:cNvPr>
          <p:cNvGraphicFramePr>
            <a:graphicFrameLocks noGrp="1"/>
          </p:cNvGraphicFramePr>
          <p:nvPr/>
        </p:nvGraphicFramePr>
        <p:xfrm>
          <a:off x="406397" y="3836852"/>
          <a:ext cx="402045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459">
                  <a:extLst>
                    <a:ext uri="{9D8B030D-6E8A-4147-A177-3AD203B41FA5}">
                      <a16:colId xmlns:a16="http://schemas.microsoft.com/office/drawing/2014/main" val="2400713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Cross_Val_Score</a:t>
                      </a:r>
                      <a:endParaRPr lang="de-DE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07988"/>
                  </a:ext>
                </a:extLst>
              </a:tr>
            </a:tbl>
          </a:graphicData>
        </a:graphic>
      </p:graphicFrame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917B4756-7172-CFA9-8E14-20F9FDBA7D7C}"/>
              </a:ext>
            </a:extLst>
          </p:cNvPr>
          <p:cNvSpPr/>
          <p:nvPr/>
        </p:nvSpPr>
        <p:spPr>
          <a:xfrm>
            <a:off x="4891313" y="3754120"/>
            <a:ext cx="1016000" cy="508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489248F-CA35-5155-0FA1-2141068A856A}"/>
              </a:ext>
            </a:extLst>
          </p:cNvPr>
          <p:cNvSpPr txBox="1"/>
          <p:nvPr/>
        </p:nvSpPr>
        <p:spPr>
          <a:xfrm>
            <a:off x="6763656" y="3800455"/>
            <a:ext cx="328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8 folder is best</a:t>
            </a:r>
            <a:endParaRPr lang="de-DE" sz="2400" dirty="0"/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9C8B6FE5-9B32-E652-6CB8-DD691AEDED93}"/>
              </a:ext>
            </a:extLst>
          </p:cNvPr>
          <p:cNvGraphicFramePr>
            <a:graphicFrameLocks noGrp="1"/>
          </p:cNvGraphicFramePr>
          <p:nvPr/>
        </p:nvGraphicFramePr>
        <p:xfrm>
          <a:off x="406395" y="4640944"/>
          <a:ext cx="402045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459">
                  <a:extLst>
                    <a:ext uri="{9D8B030D-6E8A-4147-A177-3AD203B41FA5}">
                      <a16:colId xmlns:a16="http://schemas.microsoft.com/office/drawing/2014/main" val="2400713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GridSearchCV</a:t>
                      </a:r>
                      <a:endParaRPr lang="de-DE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07988"/>
                  </a:ext>
                </a:extLst>
              </a:tr>
            </a:tbl>
          </a:graphicData>
        </a:graphic>
      </p:graphicFrame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DE44DCBB-128E-5F31-7DC9-6E7508C07D82}"/>
              </a:ext>
            </a:extLst>
          </p:cNvPr>
          <p:cNvSpPr/>
          <p:nvPr/>
        </p:nvSpPr>
        <p:spPr>
          <a:xfrm>
            <a:off x="4891313" y="4569881"/>
            <a:ext cx="1016000" cy="508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B761F30-45DA-8313-C53D-4453F3B83C41}"/>
              </a:ext>
            </a:extLst>
          </p:cNvPr>
          <p:cNvSpPr txBox="1"/>
          <p:nvPr/>
        </p:nvSpPr>
        <p:spPr>
          <a:xfrm>
            <a:off x="6691084" y="4529352"/>
            <a:ext cx="5239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{'algorithm': 'auto', 'leaf_size': 10, 'metric': 'manhattan', 'n_neighbors': 9, 'weights': 'distance'}</a:t>
            </a:r>
            <a:endParaRPr lang="de-DE" sz="2800" b="1" dirty="0"/>
          </a:p>
        </p:txBody>
      </p:sp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AA81410D-A85D-EFD0-73E6-B57A2E524779}"/>
              </a:ext>
            </a:extLst>
          </p:cNvPr>
          <p:cNvGraphicFramePr>
            <a:graphicFrameLocks noGrp="1"/>
          </p:cNvGraphicFramePr>
          <p:nvPr/>
        </p:nvGraphicFramePr>
        <p:xfrm>
          <a:off x="406395" y="5732418"/>
          <a:ext cx="40204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459">
                  <a:extLst>
                    <a:ext uri="{9D8B030D-6E8A-4147-A177-3AD203B41FA5}">
                      <a16:colId xmlns:a16="http://schemas.microsoft.com/office/drawing/2014/main" val="2400713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Test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</a:t>
                      </a:r>
                      <a:endParaRPr lang="de-DE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07988"/>
                  </a:ext>
                </a:extLst>
              </a:tr>
            </a:tbl>
          </a:graphicData>
        </a:graphic>
      </p:graphicFrame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D3C6DDF7-FD1A-B338-FD7E-BD26D4A9486B}"/>
              </a:ext>
            </a:extLst>
          </p:cNvPr>
          <p:cNvSpPr/>
          <p:nvPr/>
        </p:nvSpPr>
        <p:spPr>
          <a:xfrm>
            <a:off x="4847768" y="5663838"/>
            <a:ext cx="1016000" cy="508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3F4AD20-E5D5-BF4E-1F1D-4B5BF920AC71}"/>
              </a:ext>
            </a:extLst>
          </p:cNvPr>
          <p:cNvSpPr txBox="1"/>
          <p:nvPr/>
        </p:nvSpPr>
        <p:spPr>
          <a:xfrm>
            <a:off x="6691084" y="5663838"/>
            <a:ext cx="328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0.66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50126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9EB708C-6D36-5E15-1EF8-7B086786A3E6}"/>
              </a:ext>
            </a:extLst>
          </p:cNvPr>
          <p:cNvSpPr txBox="1"/>
          <p:nvPr/>
        </p:nvSpPr>
        <p:spPr>
          <a:xfrm>
            <a:off x="3628571" y="711200"/>
            <a:ext cx="4020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SVC</a:t>
            </a:r>
            <a:endParaRPr lang="de-DE" sz="6000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F53C0758-4DFA-5624-EC03-7E0F0B147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894670"/>
              </p:ext>
            </p:extLst>
          </p:nvPr>
        </p:nvGraphicFramePr>
        <p:xfrm>
          <a:off x="406395" y="2134715"/>
          <a:ext cx="4020459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459">
                  <a:extLst>
                    <a:ext uri="{9D8B030D-6E8A-4147-A177-3AD203B41FA5}">
                      <a16:colId xmlns:a16="http://schemas.microsoft.com/office/drawing/2014/main" val="2400713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Default </a:t>
                      </a:r>
                      <a:r>
                        <a:rPr lang="en-US" sz="2000" dirty="0" err="1"/>
                        <a:t>Estimater</a:t>
                      </a:r>
                      <a:r>
                        <a:rPr lang="en-US" sz="2000" dirty="0"/>
                        <a:t> no Scaler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0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Default </a:t>
                      </a:r>
                      <a:r>
                        <a:rPr lang="en-US" sz="2000" dirty="0" err="1"/>
                        <a:t>Estimater</a:t>
                      </a:r>
                      <a:r>
                        <a:rPr lang="en-US" sz="2000" dirty="0"/>
                        <a:t> Standard Scaler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54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Default </a:t>
                      </a:r>
                      <a:r>
                        <a:rPr lang="en-US" sz="2000" dirty="0" err="1"/>
                        <a:t>Estimater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MinMax</a:t>
                      </a:r>
                      <a:r>
                        <a:rPr lang="en-US" sz="2000" dirty="0"/>
                        <a:t> Scaler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566594"/>
                  </a:ext>
                </a:extLst>
              </a:tr>
            </a:tbl>
          </a:graphicData>
        </a:graphic>
      </p:graphicFrame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73D137F5-DAA0-F677-36BD-820D8B9E29C5}"/>
              </a:ext>
            </a:extLst>
          </p:cNvPr>
          <p:cNvSpPr/>
          <p:nvPr/>
        </p:nvSpPr>
        <p:spPr>
          <a:xfrm>
            <a:off x="4833257" y="2525486"/>
            <a:ext cx="1016000" cy="508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6EF2220-AE0D-9C23-003A-34D0A7590AC1}"/>
              </a:ext>
            </a:extLst>
          </p:cNvPr>
          <p:cNvSpPr txBox="1"/>
          <p:nvPr/>
        </p:nvSpPr>
        <p:spPr>
          <a:xfrm>
            <a:off x="6691085" y="2525485"/>
            <a:ext cx="3280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no Scaling is best</a:t>
            </a:r>
            <a:endParaRPr lang="de-DE" sz="2400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Symbol" panose="05050102010706020507" pitchFamily="18" charset="2"/>
            </a:endParaRPr>
          </a:p>
          <a:p>
            <a:endParaRPr lang="de-DE" sz="2400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05C182D5-84BC-01C9-693D-8D0F9DC4B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315"/>
              </p:ext>
            </p:extLst>
          </p:nvPr>
        </p:nvGraphicFramePr>
        <p:xfrm>
          <a:off x="406397" y="3836852"/>
          <a:ext cx="402045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459">
                  <a:extLst>
                    <a:ext uri="{9D8B030D-6E8A-4147-A177-3AD203B41FA5}">
                      <a16:colId xmlns:a16="http://schemas.microsoft.com/office/drawing/2014/main" val="2400713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Cross_Val_Score</a:t>
                      </a:r>
                      <a:endParaRPr lang="de-DE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07988"/>
                  </a:ext>
                </a:extLst>
              </a:tr>
            </a:tbl>
          </a:graphicData>
        </a:graphic>
      </p:graphicFrame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917B4756-7172-CFA9-8E14-20F9FDBA7D7C}"/>
              </a:ext>
            </a:extLst>
          </p:cNvPr>
          <p:cNvSpPr/>
          <p:nvPr/>
        </p:nvSpPr>
        <p:spPr>
          <a:xfrm>
            <a:off x="4891313" y="3754120"/>
            <a:ext cx="1016000" cy="508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489248F-CA35-5155-0FA1-2141068A856A}"/>
              </a:ext>
            </a:extLst>
          </p:cNvPr>
          <p:cNvSpPr txBox="1"/>
          <p:nvPr/>
        </p:nvSpPr>
        <p:spPr>
          <a:xfrm>
            <a:off x="6763656" y="3800455"/>
            <a:ext cx="328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7 folder is best</a:t>
            </a:r>
            <a:endParaRPr lang="de-DE" sz="2400" dirty="0"/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9C8B6FE5-9B32-E652-6CB8-DD691AEDE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98748"/>
              </p:ext>
            </p:extLst>
          </p:nvPr>
        </p:nvGraphicFramePr>
        <p:xfrm>
          <a:off x="406395" y="4640944"/>
          <a:ext cx="402045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459">
                  <a:extLst>
                    <a:ext uri="{9D8B030D-6E8A-4147-A177-3AD203B41FA5}">
                      <a16:colId xmlns:a16="http://schemas.microsoft.com/office/drawing/2014/main" val="2400713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GridSearchCV</a:t>
                      </a:r>
                      <a:endParaRPr lang="de-DE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07988"/>
                  </a:ext>
                </a:extLst>
              </a:tr>
            </a:tbl>
          </a:graphicData>
        </a:graphic>
      </p:graphicFrame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DE44DCBB-128E-5F31-7DC9-6E7508C07D82}"/>
              </a:ext>
            </a:extLst>
          </p:cNvPr>
          <p:cNvSpPr/>
          <p:nvPr/>
        </p:nvSpPr>
        <p:spPr>
          <a:xfrm>
            <a:off x="4891313" y="4569881"/>
            <a:ext cx="1016000" cy="508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B761F30-45DA-8313-C53D-4453F3B83C41}"/>
              </a:ext>
            </a:extLst>
          </p:cNvPr>
          <p:cNvSpPr txBox="1"/>
          <p:nvPr/>
        </p:nvSpPr>
        <p:spPr>
          <a:xfrm>
            <a:off x="6691084" y="4529352"/>
            <a:ext cx="5239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{'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decision_function_shape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': '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ovo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', 'kernel': 'linear'}</a:t>
            </a:r>
            <a:endParaRPr lang="de-DE" sz="2800" b="1" dirty="0"/>
          </a:p>
        </p:txBody>
      </p:sp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AA81410D-A85D-EFD0-73E6-B57A2E524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84212"/>
              </p:ext>
            </p:extLst>
          </p:nvPr>
        </p:nvGraphicFramePr>
        <p:xfrm>
          <a:off x="406395" y="5732418"/>
          <a:ext cx="40204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459">
                  <a:extLst>
                    <a:ext uri="{9D8B030D-6E8A-4147-A177-3AD203B41FA5}">
                      <a16:colId xmlns:a16="http://schemas.microsoft.com/office/drawing/2014/main" val="2400713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Test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</a:t>
                      </a:r>
                      <a:endParaRPr lang="de-DE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07988"/>
                  </a:ext>
                </a:extLst>
              </a:tr>
            </a:tbl>
          </a:graphicData>
        </a:graphic>
      </p:graphicFrame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D3C6DDF7-FD1A-B338-FD7E-BD26D4A9486B}"/>
              </a:ext>
            </a:extLst>
          </p:cNvPr>
          <p:cNvSpPr/>
          <p:nvPr/>
        </p:nvSpPr>
        <p:spPr>
          <a:xfrm>
            <a:off x="4847768" y="5663838"/>
            <a:ext cx="1016000" cy="508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3F4AD20-E5D5-BF4E-1F1D-4B5BF920AC71}"/>
              </a:ext>
            </a:extLst>
          </p:cNvPr>
          <p:cNvSpPr txBox="1"/>
          <p:nvPr/>
        </p:nvSpPr>
        <p:spPr>
          <a:xfrm>
            <a:off x="6691084" y="5663838"/>
            <a:ext cx="328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0.54</a:t>
            </a:r>
            <a:endParaRPr lang="de-DE" sz="2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5E294D9-447B-147D-027E-331ACF43784C}"/>
              </a:ext>
            </a:extLst>
          </p:cNvPr>
          <p:cNvSpPr txBox="1"/>
          <p:nvPr/>
        </p:nvSpPr>
        <p:spPr>
          <a:xfrm>
            <a:off x="8708572" y="6224688"/>
            <a:ext cx="322217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Ich </a:t>
            </a:r>
            <a:r>
              <a:rPr lang="en-US" dirty="0" err="1"/>
              <a:t>brauche</a:t>
            </a:r>
            <a:r>
              <a:rPr lang="en-US" dirty="0"/>
              <a:t> </a:t>
            </a:r>
            <a:r>
              <a:rPr lang="en-US" dirty="0" err="1"/>
              <a:t>besseren</a:t>
            </a:r>
            <a:r>
              <a:rPr lang="en-US" dirty="0"/>
              <a:t> PC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7768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9EB708C-6D36-5E15-1EF8-7B086786A3E6}"/>
              </a:ext>
            </a:extLst>
          </p:cNvPr>
          <p:cNvSpPr txBox="1"/>
          <p:nvPr/>
        </p:nvSpPr>
        <p:spPr>
          <a:xfrm>
            <a:off x="3628571" y="711200"/>
            <a:ext cx="4020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MLP</a:t>
            </a:r>
            <a:endParaRPr lang="de-DE" sz="6000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F53C0758-4DFA-5624-EC03-7E0F0B147622}"/>
              </a:ext>
            </a:extLst>
          </p:cNvPr>
          <p:cNvGraphicFramePr>
            <a:graphicFrameLocks noGrp="1"/>
          </p:cNvGraphicFramePr>
          <p:nvPr/>
        </p:nvGraphicFramePr>
        <p:xfrm>
          <a:off x="406395" y="2134715"/>
          <a:ext cx="4020459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459">
                  <a:extLst>
                    <a:ext uri="{9D8B030D-6E8A-4147-A177-3AD203B41FA5}">
                      <a16:colId xmlns:a16="http://schemas.microsoft.com/office/drawing/2014/main" val="2400713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Default </a:t>
                      </a:r>
                      <a:r>
                        <a:rPr lang="en-US" sz="2000" dirty="0" err="1"/>
                        <a:t>Estimater</a:t>
                      </a:r>
                      <a:r>
                        <a:rPr lang="en-US" sz="2000" dirty="0"/>
                        <a:t> no Scaler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0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Default </a:t>
                      </a:r>
                      <a:r>
                        <a:rPr lang="en-US" sz="2000" dirty="0" err="1"/>
                        <a:t>Estimater</a:t>
                      </a:r>
                      <a:r>
                        <a:rPr lang="en-US" sz="2000" dirty="0"/>
                        <a:t> Standard Scaler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54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Default </a:t>
                      </a:r>
                      <a:r>
                        <a:rPr lang="en-US" sz="2000" dirty="0" err="1"/>
                        <a:t>Estimater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MinMax</a:t>
                      </a:r>
                      <a:r>
                        <a:rPr lang="en-US" sz="2000" dirty="0"/>
                        <a:t> Scaler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566594"/>
                  </a:ext>
                </a:extLst>
              </a:tr>
            </a:tbl>
          </a:graphicData>
        </a:graphic>
      </p:graphicFrame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73D137F5-DAA0-F677-36BD-820D8B9E29C5}"/>
              </a:ext>
            </a:extLst>
          </p:cNvPr>
          <p:cNvSpPr/>
          <p:nvPr/>
        </p:nvSpPr>
        <p:spPr>
          <a:xfrm>
            <a:off x="4833257" y="2525486"/>
            <a:ext cx="1016000" cy="508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6EF2220-AE0D-9C23-003A-34D0A7590AC1}"/>
              </a:ext>
            </a:extLst>
          </p:cNvPr>
          <p:cNvSpPr txBox="1"/>
          <p:nvPr/>
        </p:nvSpPr>
        <p:spPr>
          <a:xfrm>
            <a:off x="6691085" y="2525485"/>
            <a:ext cx="390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Standard Scaling is best</a:t>
            </a:r>
            <a:endParaRPr lang="de-DE" sz="2400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Symbol" panose="05050102010706020507" pitchFamily="18" charset="2"/>
            </a:endParaRPr>
          </a:p>
          <a:p>
            <a:endParaRPr lang="de-DE" sz="2400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05C182D5-84BC-01C9-693D-8D0F9DC4B4FA}"/>
              </a:ext>
            </a:extLst>
          </p:cNvPr>
          <p:cNvGraphicFramePr>
            <a:graphicFrameLocks noGrp="1"/>
          </p:cNvGraphicFramePr>
          <p:nvPr/>
        </p:nvGraphicFramePr>
        <p:xfrm>
          <a:off x="406397" y="3836852"/>
          <a:ext cx="402045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459">
                  <a:extLst>
                    <a:ext uri="{9D8B030D-6E8A-4147-A177-3AD203B41FA5}">
                      <a16:colId xmlns:a16="http://schemas.microsoft.com/office/drawing/2014/main" val="2400713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Cross_Val_Score</a:t>
                      </a:r>
                      <a:endParaRPr lang="de-DE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07988"/>
                  </a:ext>
                </a:extLst>
              </a:tr>
            </a:tbl>
          </a:graphicData>
        </a:graphic>
      </p:graphicFrame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917B4756-7172-CFA9-8E14-20F9FDBA7D7C}"/>
              </a:ext>
            </a:extLst>
          </p:cNvPr>
          <p:cNvSpPr/>
          <p:nvPr/>
        </p:nvSpPr>
        <p:spPr>
          <a:xfrm>
            <a:off x="4891313" y="3754120"/>
            <a:ext cx="1016000" cy="508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489248F-CA35-5155-0FA1-2141068A856A}"/>
              </a:ext>
            </a:extLst>
          </p:cNvPr>
          <p:cNvSpPr txBox="1"/>
          <p:nvPr/>
        </p:nvSpPr>
        <p:spPr>
          <a:xfrm>
            <a:off x="6763656" y="3800455"/>
            <a:ext cx="328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7 folder is best</a:t>
            </a:r>
            <a:endParaRPr lang="de-DE" sz="2400" dirty="0"/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9C8B6FE5-9B32-E652-6CB8-DD691AEDED93}"/>
              </a:ext>
            </a:extLst>
          </p:cNvPr>
          <p:cNvGraphicFramePr>
            <a:graphicFrameLocks noGrp="1"/>
          </p:cNvGraphicFramePr>
          <p:nvPr/>
        </p:nvGraphicFramePr>
        <p:xfrm>
          <a:off x="406395" y="4640944"/>
          <a:ext cx="402045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459">
                  <a:extLst>
                    <a:ext uri="{9D8B030D-6E8A-4147-A177-3AD203B41FA5}">
                      <a16:colId xmlns:a16="http://schemas.microsoft.com/office/drawing/2014/main" val="2400713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GridSearchCV</a:t>
                      </a:r>
                      <a:endParaRPr lang="de-DE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07988"/>
                  </a:ext>
                </a:extLst>
              </a:tr>
            </a:tbl>
          </a:graphicData>
        </a:graphic>
      </p:graphicFrame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DE44DCBB-128E-5F31-7DC9-6E7508C07D82}"/>
              </a:ext>
            </a:extLst>
          </p:cNvPr>
          <p:cNvSpPr/>
          <p:nvPr/>
        </p:nvSpPr>
        <p:spPr>
          <a:xfrm>
            <a:off x="4891313" y="4569881"/>
            <a:ext cx="1016000" cy="508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B761F30-45DA-8313-C53D-4453F3B83C41}"/>
              </a:ext>
            </a:extLst>
          </p:cNvPr>
          <p:cNvSpPr txBox="1"/>
          <p:nvPr/>
        </p:nvSpPr>
        <p:spPr>
          <a:xfrm>
            <a:off x="6691084" y="4529352"/>
            <a:ext cx="5239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{'activation': 'tanh', 'alpha': 0.0001, '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hidden_layer_sizes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': (30,), '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learning_rate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': 'constant', 'solver': '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adam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'}</a:t>
            </a:r>
            <a:endParaRPr lang="de-DE" sz="2800" b="1" dirty="0"/>
          </a:p>
        </p:txBody>
      </p:sp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AA81410D-A85D-EFD0-73E6-B57A2E524779}"/>
              </a:ext>
            </a:extLst>
          </p:cNvPr>
          <p:cNvGraphicFramePr>
            <a:graphicFrameLocks noGrp="1"/>
          </p:cNvGraphicFramePr>
          <p:nvPr/>
        </p:nvGraphicFramePr>
        <p:xfrm>
          <a:off x="406395" y="5732418"/>
          <a:ext cx="40204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459">
                  <a:extLst>
                    <a:ext uri="{9D8B030D-6E8A-4147-A177-3AD203B41FA5}">
                      <a16:colId xmlns:a16="http://schemas.microsoft.com/office/drawing/2014/main" val="2400713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Test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</a:t>
                      </a:r>
                      <a:endParaRPr lang="de-DE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07988"/>
                  </a:ext>
                </a:extLst>
              </a:tr>
            </a:tbl>
          </a:graphicData>
        </a:graphic>
      </p:graphicFrame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D3C6DDF7-FD1A-B338-FD7E-BD26D4A9486B}"/>
              </a:ext>
            </a:extLst>
          </p:cNvPr>
          <p:cNvSpPr/>
          <p:nvPr/>
        </p:nvSpPr>
        <p:spPr>
          <a:xfrm>
            <a:off x="4847768" y="5663838"/>
            <a:ext cx="1016000" cy="508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3F4AD20-E5D5-BF4E-1F1D-4B5BF920AC71}"/>
              </a:ext>
            </a:extLst>
          </p:cNvPr>
          <p:cNvSpPr txBox="1"/>
          <p:nvPr/>
        </p:nvSpPr>
        <p:spPr>
          <a:xfrm>
            <a:off x="6691084" y="5663838"/>
            <a:ext cx="328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0.54</a:t>
            </a:r>
            <a:endParaRPr lang="de-DE" sz="2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5E294D9-447B-147D-027E-331ACF43784C}"/>
              </a:ext>
            </a:extLst>
          </p:cNvPr>
          <p:cNvSpPr txBox="1"/>
          <p:nvPr/>
        </p:nvSpPr>
        <p:spPr>
          <a:xfrm>
            <a:off x="8708572" y="6224688"/>
            <a:ext cx="322217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Ich </a:t>
            </a:r>
            <a:r>
              <a:rPr lang="en-US" dirty="0" err="1"/>
              <a:t>brauche</a:t>
            </a:r>
            <a:r>
              <a:rPr lang="en-US" dirty="0"/>
              <a:t> </a:t>
            </a:r>
            <a:r>
              <a:rPr lang="en-US" dirty="0" err="1"/>
              <a:t>besseren</a:t>
            </a:r>
            <a:r>
              <a:rPr lang="en-US" dirty="0"/>
              <a:t> PC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108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34FD637-F463-2126-0684-C6ACAB1D0560}"/>
              </a:ext>
            </a:extLst>
          </p:cNvPr>
          <p:cNvSpPr txBox="1"/>
          <p:nvPr/>
        </p:nvSpPr>
        <p:spPr>
          <a:xfrm>
            <a:off x="1894114" y="2650530"/>
            <a:ext cx="8403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/>
              <a:t>Lessons Learned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3689955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D66E36-38E5-FE6D-2F56-053ADA44F48B}"/>
              </a:ext>
            </a:extLst>
          </p:cNvPr>
          <p:cNvSpPr txBox="1"/>
          <p:nvPr/>
        </p:nvSpPr>
        <p:spPr>
          <a:xfrm>
            <a:off x="377370" y="1074056"/>
            <a:ext cx="11684001" cy="44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dirty="0"/>
              <a:t>was gut gemacht wird: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*Teamzusammenhalt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*Jedes Teammitglied war für seine Arbeit verantwortlich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*Der Tutor hat auf Fragen geantwortet, wenn wir unsicher waren.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*Wir konnten Erfahrungen für das erste Projekt mit maschinellem Lernen sammeln.</a:t>
            </a:r>
          </a:p>
        </p:txBody>
      </p:sp>
    </p:spTree>
    <p:extLst>
      <p:ext uri="{BB962C8B-B14F-4D97-AF65-F5344CB8AC3E}">
        <p14:creationId xmlns:p14="http://schemas.microsoft.com/office/powerpoint/2010/main" val="824423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5F321B4-C305-8C7D-150B-3B5B3491957E}"/>
              </a:ext>
            </a:extLst>
          </p:cNvPr>
          <p:cNvSpPr txBox="1"/>
          <p:nvPr/>
        </p:nvSpPr>
        <p:spPr>
          <a:xfrm>
            <a:off x="377370" y="1074056"/>
            <a:ext cx="11684001" cy="44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dirty="0"/>
              <a:t>was  nicht gut gemacht wird: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- Ich verstehe die Parameter der einzelnen Modelle nicht genau. Ich kann die Feinabstimmung des Modells nicht sehr gut vornehmen.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- Es ist schwierig anzufangen, wenn alle zum ersten Mal ein Projekt zum maschinellen Lernen durchführt. </a:t>
            </a:r>
          </a:p>
        </p:txBody>
      </p:sp>
    </p:spTree>
    <p:extLst>
      <p:ext uri="{BB962C8B-B14F-4D97-AF65-F5344CB8AC3E}">
        <p14:creationId xmlns:p14="http://schemas.microsoft.com/office/powerpoint/2010/main" val="4070229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5F321B4-C305-8C7D-150B-3B5B3491957E}"/>
              </a:ext>
            </a:extLst>
          </p:cNvPr>
          <p:cNvSpPr txBox="1"/>
          <p:nvPr/>
        </p:nvSpPr>
        <p:spPr>
          <a:xfrm>
            <a:off x="377370" y="1074056"/>
            <a:ext cx="11684001" cy="3714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dirty="0"/>
              <a:t>Was würde ich tun, wenn ich mehr Zeit und einen guten PC hätte?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*PCA-Ergebnisse ausprobieren und umsetzen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*mehr über die Parameter jedes Modells lernen. auf </a:t>
            </a:r>
            <a:r>
              <a:rPr lang="de-DE" sz="3200" dirty="0" err="1"/>
              <a:t>GridseachCV</a:t>
            </a:r>
            <a:r>
              <a:rPr lang="de-DE" sz="3200" dirty="0"/>
              <a:t> mehr ausprobieren.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*Mehr Kategorie Zusammenfassung ausprobieren </a:t>
            </a:r>
          </a:p>
        </p:txBody>
      </p:sp>
    </p:spTree>
    <p:extLst>
      <p:ext uri="{BB962C8B-B14F-4D97-AF65-F5344CB8AC3E}">
        <p14:creationId xmlns:p14="http://schemas.microsoft.com/office/powerpoint/2010/main" val="1518637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3728D5C-03E1-DF24-1244-39AEBAE1D6BA}"/>
              </a:ext>
            </a:extLst>
          </p:cNvPr>
          <p:cNvSpPr txBox="1"/>
          <p:nvPr/>
        </p:nvSpPr>
        <p:spPr>
          <a:xfrm>
            <a:off x="1538514" y="2844800"/>
            <a:ext cx="8679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/>
              <a:t>Danke für die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80262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5A7055F-9D25-912D-8784-6981913E1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9358"/>
            <a:ext cx="11958345" cy="301948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8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9E2E3B9-5F10-D912-DCEB-0A10C367B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945" y="0"/>
            <a:ext cx="7015654" cy="691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0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892EECF-90AB-5A63-7168-FC0C40F86FA7}"/>
              </a:ext>
            </a:extLst>
          </p:cNvPr>
          <p:cNvSpPr txBox="1"/>
          <p:nvPr/>
        </p:nvSpPr>
        <p:spPr>
          <a:xfrm>
            <a:off x="835572" y="346841"/>
            <a:ext cx="11067394" cy="63709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de-DE" sz="2400" b="1" dirty="0" err="1"/>
              <a:t>industry</a:t>
            </a:r>
            <a:r>
              <a:rPr lang="de-DE" sz="2400" b="1" dirty="0"/>
              <a:t> : ['Banks' '</a:t>
            </a:r>
            <a:r>
              <a:rPr lang="de-DE" sz="2400" b="1" dirty="0" err="1"/>
              <a:t>PowerGeneration</a:t>
            </a:r>
            <a:r>
              <a:rPr lang="de-DE" sz="2400" b="1" dirty="0"/>
              <a:t>' 'Retail' '</a:t>
            </a:r>
            <a:r>
              <a:rPr lang="de-DE" sz="2400" b="1" dirty="0" err="1"/>
              <a:t>manufacture</a:t>
            </a:r>
            <a:r>
              <a:rPr lang="de-DE" sz="2400" b="1" dirty="0"/>
              <a:t>' '</a:t>
            </a:r>
            <a:r>
              <a:rPr lang="de-DE" sz="2400" b="1" dirty="0" err="1"/>
              <a:t>Consult</a:t>
            </a:r>
            <a:r>
              <a:rPr lang="de-DE" sz="2400" b="1" dirty="0"/>
              <a:t>' 'State' '</a:t>
            </a:r>
            <a:r>
              <a:rPr lang="de-DE" sz="2400" b="1" dirty="0" err="1"/>
              <a:t>etc</a:t>
            </a:r>
            <a:r>
              <a:rPr lang="de-DE" sz="2400" b="1" dirty="0"/>
              <a:t>'</a:t>
            </a:r>
          </a:p>
          <a:p>
            <a:r>
              <a:rPr lang="de-DE" sz="2400" b="1" dirty="0"/>
              <a:t> 'Building' 'IT' ' </a:t>
            </a:r>
            <a:r>
              <a:rPr lang="de-DE" sz="2400" b="1" dirty="0" err="1"/>
              <a:t>HoReCa</a:t>
            </a:r>
            <a:r>
              <a:rPr lang="de-DE" sz="2400" b="1" dirty="0"/>
              <a:t>' 'Telecom' '</a:t>
            </a:r>
            <a:r>
              <a:rPr lang="de-DE" sz="2400" b="1" dirty="0" err="1"/>
              <a:t>Pharma</a:t>
            </a:r>
            <a:r>
              <a:rPr lang="de-DE" sz="2400" b="1" dirty="0"/>
              <a:t>' 'Mining' '</a:t>
            </a:r>
            <a:r>
              <a:rPr lang="de-DE" sz="2400" b="1" dirty="0" err="1"/>
              <a:t>transport</a:t>
            </a:r>
            <a:r>
              <a:rPr lang="de-DE" sz="2400" b="1" dirty="0"/>
              <a:t>'</a:t>
            </a:r>
          </a:p>
          <a:p>
            <a:r>
              <a:rPr lang="de-DE" sz="2400" b="1" dirty="0"/>
              <a:t> '</a:t>
            </a:r>
            <a:r>
              <a:rPr lang="de-DE" sz="2400" b="1" dirty="0" err="1"/>
              <a:t>Agriculture</a:t>
            </a:r>
            <a:r>
              <a:rPr lang="de-DE" sz="2400" b="1" dirty="0"/>
              <a:t>' '</a:t>
            </a:r>
            <a:r>
              <a:rPr lang="de-DE" sz="2400" b="1" dirty="0" err="1"/>
              <a:t>RealEstate</a:t>
            </a:r>
            <a:r>
              <a:rPr lang="de-DE" sz="2400" b="1" dirty="0"/>
              <a:t>'] </a:t>
            </a:r>
          </a:p>
          <a:p>
            <a:endParaRPr lang="de-DE" sz="2400" b="1" dirty="0"/>
          </a:p>
          <a:p>
            <a:r>
              <a:rPr lang="de-DE" sz="2400" b="1" dirty="0" err="1"/>
              <a:t>profession</a:t>
            </a:r>
            <a:r>
              <a:rPr lang="de-DE" sz="2400" b="1" dirty="0"/>
              <a:t> : ['HR' 'Commercial' 'Marketing' '</a:t>
            </a:r>
            <a:r>
              <a:rPr lang="de-DE" sz="2400" b="1" dirty="0" err="1"/>
              <a:t>etc</a:t>
            </a:r>
            <a:r>
              <a:rPr lang="de-DE" sz="2400" b="1" dirty="0"/>
              <a:t>' 'Sales' '</a:t>
            </a:r>
            <a:r>
              <a:rPr lang="de-DE" sz="2400" b="1" dirty="0" err="1"/>
              <a:t>BusinessDevelopment</a:t>
            </a:r>
            <a:r>
              <a:rPr lang="de-DE" sz="2400" b="1" dirty="0"/>
              <a:t>'</a:t>
            </a:r>
          </a:p>
          <a:p>
            <a:r>
              <a:rPr lang="de-DE" sz="2400" b="1" dirty="0"/>
              <a:t> '</a:t>
            </a:r>
            <a:r>
              <a:rPr lang="de-DE" sz="2400" b="1" dirty="0" err="1"/>
              <a:t>Finanñe</a:t>
            </a:r>
            <a:r>
              <a:rPr lang="de-DE" sz="2400" b="1" dirty="0"/>
              <a:t>' 'Teaching' 'manage' 'IT' 'Law' '</a:t>
            </a:r>
            <a:r>
              <a:rPr lang="de-DE" sz="2400" b="1" dirty="0" err="1"/>
              <a:t>Consult</a:t>
            </a:r>
            <a:r>
              <a:rPr lang="de-DE" sz="2400" b="1" dirty="0"/>
              <a:t>' 'Engineer' 'PR'</a:t>
            </a:r>
          </a:p>
          <a:p>
            <a:r>
              <a:rPr lang="de-DE" sz="2400" b="1" dirty="0"/>
              <a:t> 'Accounting'] </a:t>
            </a:r>
          </a:p>
          <a:p>
            <a:endParaRPr lang="de-DE" sz="2400" b="1" dirty="0"/>
          </a:p>
          <a:p>
            <a:r>
              <a:rPr lang="de-DE" sz="2400" b="1" dirty="0" err="1"/>
              <a:t>traffic</a:t>
            </a:r>
            <a:r>
              <a:rPr lang="de-DE" sz="2400" b="1" dirty="0"/>
              <a:t> : ['</a:t>
            </a:r>
            <a:r>
              <a:rPr lang="de-DE" sz="2400" b="1" dirty="0" err="1"/>
              <a:t>rabrecNErab</a:t>
            </a:r>
            <a:r>
              <a:rPr lang="de-DE" sz="2400" b="1" dirty="0"/>
              <a:t>' '</a:t>
            </a:r>
            <a:r>
              <a:rPr lang="de-DE" sz="2400" b="1" dirty="0" err="1"/>
              <a:t>empjs</a:t>
            </a:r>
            <a:r>
              <a:rPr lang="de-DE" sz="2400" b="1" dirty="0"/>
              <a:t>' '</a:t>
            </a:r>
            <a:r>
              <a:rPr lang="de-DE" sz="2400" b="1" dirty="0" err="1"/>
              <a:t>youjs</a:t>
            </a:r>
            <a:r>
              <a:rPr lang="de-DE" sz="2400" b="1" dirty="0"/>
              <a:t>' '</a:t>
            </a:r>
            <a:r>
              <a:rPr lang="de-DE" sz="2400" b="1" dirty="0" err="1"/>
              <a:t>referal</a:t>
            </a:r>
            <a:r>
              <a:rPr lang="de-DE" sz="2400" b="1" dirty="0"/>
              <a:t>' '</a:t>
            </a:r>
            <a:r>
              <a:rPr lang="de-DE" sz="2400" b="1" dirty="0" err="1"/>
              <a:t>advert</a:t>
            </a:r>
            <a:r>
              <a:rPr lang="de-DE" sz="2400" b="1" dirty="0"/>
              <a:t>' 'KA' '</a:t>
            </a:r>
            <a:r>
              <a:rPr lang="de-DE" sz="2400" b="1" dirty="0" err="1"/>
              <a:t>recNErab</a:t>
            </a:r>
            <a:r>
              <a:rPr lang="de-DE" sz="2400" b="1" dirty="0"/>
              <a:t>'</a:t>
            </a:r>
          </a:p>
          <a:p>
            <a:r>
              <a:rPr lang="de-DE" sz="2400" b="1" dirty="0"/>
              <a:t> '</a:t>
            </a:r>
            <a:r>
              <a:rPr lang="de-DE" sz="2400" b="1" dirty="0" err="1"/>
              <a:t>friends</a:t>
            </a:r>
            <a:r>
              <a:rPr lang="de-DE" sz="2400" b="1" dirty="0"/>
              <a:t>'] </a:t>
            </a:r>
          </a:p>
          <a:p>
            <a:endParaRPr lang="de-DE" sz="2400" b="1" dirty="0"/>
          </a:p>
          <a:p>
            <a:r>
              <a:rPr lang="de-DE" sz="2400" b="1" dirty="0" err="1"/>
              <a:t>coach</a:t>
            </a:r>
            <a:r>
              <a:rPr lang="de-DE" sz="2400" b="1" dirty="0"/>
              <a:t> : ['</a:t>
            </a:r>
            <a:r>
              <a:rPr lang="de-DE" sz="2400" b="1" dirty="0" err="1"/>
              <a:t>no</a:t>
            </a:r>
            <a:r>
              <a:rPr lang="de-DE" sz="2400" b="1" dirty="0"/>
              <a:t>' '</a:t>
            </a:r>
            <a:r>
              <a:rPr lang="de-DE" sz="2400" b="1" dirty="0" err="1"/>
              <a:t>yes</a:t>
            </a:r>
            <a:r>
              <a:rPr lang="de-DE" sz="2400" b="1" dirty="0"/>
              <a:t>' '</a:t>
            </a:r>
            <a:r>
              <a:rPr lang="de-DE" sz="2400" b="1" dirty="0" err="1"/>
              <a:t>my</a:t>
            </a:r>
            <a:r>
              <a:rPr lang="de-DE" sz="2400" b="1" dirty="0"/>
              <a:t> </a:t>
            </a:r>
            <a:r>
              <a:rPr lang="de-DE" sz="2400" b="1" dirty="0" err="1"/>
              <a:t>head</a:t>
            </a:r>
            <a:r>
              <a:rPr lang="de-DE" sz="2400" b="1" dirty="0"/>
              <a:t>'] </a:t>
            </a:r>
          </a:p>
          <a:p>
            <a:endParaRPr lang="de-DE" sz="2400" b="1" dirty="0"/>
          </a:p>
          <a:p>
            <a:r>
              <a:rPr lang="de-DE" sz="2400" b="1" dirty="0" err="1"/>
              <a:t>head_gender</a:t>
            </a:r>
            <a:r>
              <a:rPr lang="de-DE" sz="2400" b="1" dirty="0"/>
              <a:t> : ['f' 'm'] </a:t>
            </a:r>
          </a:p>
          <a:p>
            <a:endParaRPr lang="de-DE" sz="2400" b="1" dirty="0"/>
          </a:p>
          <a:p>
            <a:r>
              <a:rPr lang="de-DE" sz="2400" b="1" dirty="0" err="1"/>
              <a:t>way</a:t>
            </a:r>
            <a:r>
              <a:rPr lang="de-DE" sz="2400" b="1" dirty="0"/>
              <a:t> : ['</a:t>
            </a:r>
            <a:r>
              <a:rPr lang="de-DE" sz="2400" b="1" dirty="0" err="1"/>
              <a:t>bus</a:t>
            </a:r>
            <a:r>
              <a:rPr lang="de-DE" sz="2400" b="1" dirty="0"/>
              <a:t>' '</a:t>
            </a:r>
            <a:r>
              <a:rPr lang="de-DE" sz="2400" b="1" dirty="0" err="1"/>
              <a:t>car</a:t>
            </a:r>
            <a:r>
              <a:rPr lang="de-DE" sz="2400" b="1" dirty="0"/>
              <a:t>' '</a:t>
            </a:r>
            <a:r>
              <a:rPr lang="de-DE" sz="2400" b="1" dirty="0" err="1"/>
              <a:t>foot</a:t>
            </a:r>
            <a:r>
              <a:rPr lang="de-DE" sz="2400" b="1" dirty="0"/>
              <a:t>'] </a:t>
            </a:r>
          </a:p>
        </p:txBody>
      </p:sp>
    </p:spTree>
    <p:extLst>
      <p:ext uri="{BB962C8B-B14F-4D97-AF65-F5344CB8AC3E}">
        <p14:creationId xmlns:p14="http://schemas.microsoft.com/office/powerpoint/2010/main" val="341087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D5FF0608-BBD6-3317-D291-DCC17CEDD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994036"/>
              </p:ext>
            </p:extLst>
          </p:nvPr>
        </p:nvGraphicFramePr>
        <p:xfrm>
          <a:off x="315310" y="0"/>
          <a:ext cx="6810704" cy="6542694"/>
        </p:xfrm>
        <a:graphic>
          <a:graphicData uri="http://schemas.openxmlformats.org/drawingml/2006/table">
            <a:tbl>
              <a:tblPr/>
              <a:tblGrid>
                <a:gridCol w="2601311">
                  <a:extLst>
                    <a:ext uri="{9D8B030D-6E8A-4147-A177-3AD203B41FA5}">
                      <a16:colId xmlns:a16="http://schemas.microsoft.com/office/drawing/2014/main" val="1325865706"/>
                    </a:ext>
                  </a:extLst>
                </a:gridCol>
                <a:gridCol w="1686910">
                  <a:extLst>
                    <a:ext uri="{9D8B030D-6E8A-4147-A177-3AD203B41FA5}">
                      <a16:colId xmlns:a16="http://schemas.microsoft.com/office/drawing/2014/main" val="4019250267"/>
                    </a:ext>
                  </a:extLst>
                </a:gridCol>
                <a:gridCol w="2522483">
                  <a:extLst>
                    <a:ext uri="{9D8B030D-6E8A-4147-A177-3AD203B41FA5}">
                      <a16:colId xmlns:a16="http://schemas.microsoft.com/office/drawing/2014/main" val="544136899"/>
                    </a:ext>
                  </a:extLst>
                </a:gridCol>
              </a:tblGrid>
              <a:tr h="363483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Profssion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20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20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58965"/>
                  </a:ext>
                </a:extLst>
              </a:tr>
              <a:tr h="363483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187939"/>
                  </a:ext>
                </a:extLst>
              </a:tr>
              <a:tr h="363483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Accounting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Technical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169268"/>
                  </a:ext>
                </a:extLst>
              </a:tr>
              <a:tr h="363483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BusinessDevelopment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NonTechnical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661025"/>
                  </a:ext>
                </a:extLst>
              </a:tr>
              <a:tr h="363483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Commercial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NonTechnical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934958"/>
                  </a:ext>
                </a:extLst>
              </a:tr>
              <a:tr h="363483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Consult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NonTechnical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032112"/>
                  </a:ext>
                </a:extLst>
              </a:tr>
              <a:tr h="363483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Engineer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Technical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544615"/>
                  </a:ext>
                </a:extLst>
              </a:tr>
              <a:tr h="363483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etc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NonTechnical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139035"/>
                  </a:ext>
                </a:extLst>
              </a:tr>
              <a:tr h="363483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Finance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Technical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88339"/>
                  </a:ext>
                </a:extLst>
              </a:tr>
              <a:tr h="363483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NonTechnical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476311"/>
                  </a:ext>
                </a:extLst>
              </a:tr>
              <a:tr h="363483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Technical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030038"/>
                  </a:ext>
                </a:extLst>
              </a:tr>
              <a:tr h="363483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Technical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394347"/>
                  </a:ext>
                </a:extLst>
              </a:tr>
              <a:tr h="363483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manage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NonTechnical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752814"/>
                  </a:ext>
                </a:extLst>
              </a:tr>
              <a:tr h="363483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Marketing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NonTechnical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754722"/>
                  </a:ext>
                </a:extLst>
              </a:tr>
              <a:tr h="363483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NonTechnical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575638"/>
                  </a:ext>
                </a:extLst>
              </a:tr>
              <a:tr h="363483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Sales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NonTechnical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819642"/>
                  </a:ext>
                </a:extLst>
              </a:tr>
              <a:tr h="363483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Teaching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NonTechnical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274230"/>
                  </a:ext>
                </a:extLst>
              </a:tr>
              <a:tr h="363483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760122"/>
                  </a:ext>
                </a:extLst>
              </a:tr>
            </a:tbl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6D27E5C2-A16D-EF76-4920-86CA683D8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255548"/>
              </p:ext>
            </p:extLst>
          </p:nvPr>
        </p:nvGraphicFramePr>
        <p:xfrm>
          <a:off x="6994634" y="968005"/>
          <a:ext cx="3915105" cy="2240280"/>
        </p:xfrm>
        <a:graphic>
          <a:graphicData uri="http://schemas.openxmlformats.org/drawingml/2006/table">
            <a:tbl>
              <a:tblPr/>
              <a:tblGrid>
                <a:gridCol w="1305035">
                  <a:extLst>
                    <a:ext uri="{9D8B030D-6E8A-4147-A177-3AD203B41FA5}">
                      <a16:colId xmlns:a16="http://schemas.microsoft.com/office/drawing/2014/main" val="2211408830"/>
                    </a:ext>
                  </a:extLst>
                </a:gridCol>
                <a:gridCol w="1305035">
                  <a:extLst>
                    <a:ext uri="{9D8B030D-6E8A-4147-A177-3AD203B41FA5}">
                      <a16:colId xmlns:a16="http://schemas.microsoft.com/office/drawing/2014/main" val="23221263"/>
                    </a:ext>
                  </a:extLst>
                </a:gridCol>
                <a:gridCol w="1305035">
                  <a:extLst>
                    <a:ext uri="{9D8B030D-6E8A-4147-A177-3AD203B41FA5}">
                      <a16:colId xmlns:a16="http://schemas.microsoft.com/office/drawing/2014/main" val="353589251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coach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24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24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711663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770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 head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7696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  <a:endParaRPr lang="de-DE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3953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595000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363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22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94BBD8D7-0186-7A33-004E-B61C3C92D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635093"/>
              </p:ext>
            </p:extLst>
          </p:nvPr>
        </p:nvGraphicFramePr>
        <p:xfrm>
          <a:off x="7361619" y="320035"/>
          <a:ext cx="4068380" cy="2606040"/>
        </p:xfrm>
        <a:graphic>
          <a:graphicData uri="http://schemas.openxmlformats.org/drawingml/2006/table">
            <a:tbl>
              <a:tblPr/>
              <a:tblGrid>
                <a:gridCol w="1683467">
                  <a:extLst>
                    <a:ext uri="{9D8B030D-6E8A-4147-A177-3AD203B41FA5}">
                      <a16:colId xmlns:a16="http://schemas.microsoft.com/office/drawing/2014/main" val="787995764"/>
                    </a:ext>
                  </a:extLst>
                </a:gridCol>
                <a:gridCol w="1683467">
                  <a:extLst>
                    <a:ext uri="{9D8B030D-6E8A-4147-A177-3AD203B41FA5}">
                      <a16:colId xmlns:a16="http://schemas.microsoft.com/office/drawing/2014/main" val="1490036467"/>
                    </a:ext>
                  </a:extLst>
                </a:gridCol>
                <a:gridCol w="701446">
                  <a:extLst>
                    <a:ext uri="{9D8B030D-6E8A-4147-A177-3AD203B41FA5}">
                      <a16:colId xmlns:a16="http://schemas.microsoft.com/office/drawing/2014/main" val="11596551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way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2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2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777043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2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2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58128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middle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07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5604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foot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close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159291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2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549872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EA7BE58-5200-D2F1-98F3-4321C396F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886252"/>
              </p:ext>
            </p:extLst>
          </p:nvPr>
        </p:nvGraphicFramePr>
        <p:xfrm>
          <a:off x="564928" y="1760225"/>
          <a:ext cx="7002520" cy="4777740"/>
        </p:xfrm>
        <a:graphic>
          <a:graphicData uri="http://schemas.openxmlformats.org/drawingml/2006/table">
            <a:tbl>
              <a:tblPr/>
              <a:tblGrid>
                <a:gridCol w="2379497">
                  <a:extLst>
                    <a:ext uri="{9D8B030D-6E8A-4147-A177-3AD203B41FA5}">
                      <a16:colId xmlns:a16="http://schemas.microsoft.com/office/drawing/2014/main" val="3827195005"/>
                    </a:ext>
                  </a:extLst>
                </a:gridCol>
                <a:gridCol w="2991368">
                  <a:extLst>
                    <a:ext uri="{9D8B030D-6E8A-4147-A177-3AD203B41FA5}">
                      <a16:colId xmlns:a16="http://schemas.microsoft.com/office/drawing/2014/main" val="3786004304"/>
                    </a:ext>
                  </a:extLst>
                </a:gridCol>
                <a:gridCol w="1631655">
                  <a:extLst>
                    <a:ext uri="{9D8B030D-6E8A-4147-A177-3AD203B41FA5}">
                      <a16:colId xmlns:a16="http://schemas.microsoft.com/office/drawing/2014/main" val="214189490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traffic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28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28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6674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2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2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819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advert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EmployeeInitiated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8403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empjs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Companyinitiated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100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friends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EmployeeInitiated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398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EmployeeInitiated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4029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rabrecNErab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Companyinitiated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2451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recNErab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EmployeeInitiated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536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referal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EmployeeInitiated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5459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youjs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EmployeeInitiated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936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2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13755"/>
                  </a:ext>
                </a:extLst>
              </a:tr>
            </a:tbl>
          </a:graphicData>
        </a:graphic>
      </p:graphicFrame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1BD62702-84F7-CC0A-41C9-28013B65EF68}"/>
              </a:ext>
            </a:extLst>
          </p:cNvPr>
          <p:cNvSpPr/>
          <p:nvPr/>
        </p:nvSpPr>
        <p:spPr>
          <a:xfrm rot="15859375">
            <a:off x="10128430" y="3619322"/>
            <a:ext cx="2603137" cy="105954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ordinary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04137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27222C9-18B6-EC77-0070-82759DD45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36" y="1993596"/>
            <a:ext cx="11422006" cy="2941166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4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544E9A7-8996-9821-749F-B1F48C3EE4DA}"/>
              </a:ext>
            </a:extLst>
          </p:cNvPr>
          <p:cNvSpPr txBox="1"/>
          <p:nvPr/>
        </p:nvSpPr>
        <p:spPr>
          <a:xfrm>
            <a:off x="2307771" y="2367171"/>
            <a:ext cx="8055429" cy="21236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600" dirty="0"/>
              <a:t>Data Cleaning</a:t>
            </a:r>
            <a:br>
              <a:rPr lang="en-US" sz="6600" dirty="0"/>
            </a:br>
            <a:r>
              <a:rPr lang="en-US" sz="6600" dirty="0"/>
              <a:t>Code </a:t>
            </a:r>
            <a:r>
              <a:rPr lang="en-US" sz="6600" dirty="0" err="1"/>
              <a:t>Kurzübersicht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217736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AFF4CCB-20E2-3EC9-7E88-49958D76F443}"/>
              </a:ext>
            </a:extLst>
          </p:cNvPr>
          <p:cNvSpPr txBox="1"/>
          <p:nvPr/>
        </p:nvSpPr>
        <p:spPr>
          <a:xfrm>
            <a:off x="3860801" y="1929119"/>
            <a:ext cx="71265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/>
              <a:t>PCA</a:t>
            </a:r>
            <a:endParaRPr lang="de-DE" sz="138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3DE93E8-3D4F-0B5A-9C6B-8819514FC174}"/>
              </a:ext>
            </a:extLst>
          </p:cNvPr>
          <p:cNvSpPr txBox="1"/>
          <p:nvPr/>
        </p:nvSpPr>
        <p:spPr>
          <a:xfrm>
            <a:off x="3178628" y="4746171"/>
            <a:ext cx="5834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aber keine Zeit für Testen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BE930F0-0C2F-B0DE-90CB-92ACBDEE52DA}"/>
              </a:ext>
            </a:extLst>
          </p:cNvPr>
          <p:cNvSpPr txBox="1"/>
          <p:nvPr/>
        </p:nvSpPr>
        <p:spPr>
          <a:xfrm>
            <a:off x="3454400" y="4122057"/>
            <a:ext cx="484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 dirty="0" err="1"/>
              <a:t>Wichtig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Randemforest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91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</Words>
  <Application>Microsoft Office PowerPoint</Application>
  <PresentationFormat>Breitbild</PresentationFormat>
  <Paragraphs>227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8" baseType="lpstr">
      <vt:lpstr>Meiryo</vt:lpstr>
      <vt:lpstr>Aptos</vt:lpstr>
      <vt:lpstr>Aptos Display</vt:lpstr>
      <vt:lpstr>Aptos Narrow</vt:lpstr>
      <vt:lpstr>Arial</vt:lpstr>
      <vt:lpstr>Calibri</vt:lpstr>
      <vt:lpstr>Courier New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Jinwen Qin</dc:creator>
  <cp:lastModifiedBy>Jinwen Qin</cp:lastModifiedBy>
  <cp:revision>3</cp:revision>
  <dcterms:created xsi:type="dcterms:W3CDTF">2024-06-20T21:26:24Z</dcterms:created>
  <dcterms:modified xsi:type="dcterms:W3CDTF">2024-06-21T08:27:26Z</dcterms:modified>
</cp:coreProperties>
</file>