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58" r:id="rId4"/>
    <p:sldId id="260" r:id="rId5"/>
    <p:sldId id="256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DEDED"/>
    <a:srgbClr val="172430"/>
    <a:srgbClr val="F64D8A"/>
    <a:srgbClr val="2E2E31"/>
    <a:srgbClr val="8FAB87"/>
    <a:srgbClr val="2A3129"/>
    <a:srgbClr val="222220"/>
    <a:srgbClr val="E4E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6" autoAdjust="0"/>
    <p:restoredTop sz="94660"/>
  </p:normalViewPr>
  <p:slideViewPr>
    <p:cSldViewPr snapToGrid="0">
      <p:cViewPr varScale="1">
        <p:scale>
          <a:sx n="92" d="100"/>
          <a:sy n="92" d="100"/>
        </p:scale>
        <p:origin x="4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65D08-4C01-40C7-920B-6BC5F585575B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2952A-F462-4B4B-8E01-339143BC5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494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70D3C-501B-6F99-C670-51FD576E6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E964BA-509B-B6E0-43D0-89F3AFBA6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FA5272-7C34-6070-55F0-574EA802DC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C29E36-1843-AA4F-995E-8428320356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2952A-F462-4B4B-8E01-339143BC5C9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230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065B6-EC98-C929-9C33-4BBFEDD22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C7C32B-742F-1861-0EDB-DEF8FD32C5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2A6D98-04CB-D196-0686-43DE6AAF8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8DEFE-A267-DF1F-216C-299BD60E5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2952A-F462-4B4B-8E01-339143BC5C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1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75601-50D1-A5CC-55C6-7F52EEABB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64BA65-73DD-A462-2ECC-B22A5CD50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79A30-7B8A-04E5-F60A-C52DB29B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E03-BB5A-4461-8488-B9C0D274FE1F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AF961-B8B0-232A-B481-522CE540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CBF03-D613-2961-6B0F-BCDAC51E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19-135C-46EB-8788-204D99A72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69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0D3A5-CB0F-29BF-2340-84DC03C3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0B48A7-EC5C-EC03-1B3C-83D7A8B6C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5C8C2-4EB3-4372-BD99-82DFD929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E03-BB5A-4461-8488-B9C0D274FE1F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D6A28-8395-E395-8E5D-1AB35190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12A7D-952E-9529-8658-315C3782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19-135C-46EB-8788-204D99A72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66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DEC75A-72C4-30E6-0088-E4B32B254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F5B77A-69E6-3F07-13DD-8B0011A3B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D7CEBC-921E-C2A0-D669-CD5DC26B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E03-BB5A-4461-8488-B9C0D274FE1F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0428B-F013-BD89-1791-35E68DC7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C98E4-D843-83C5-3E58-9EB47C6B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19-135C-46EB-8788-204D99A72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8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3A4AF-ED08-487F-13BB-399D556F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2F125-1EC3-2F42-6490-D461C3A52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A75A6-E5EC-734A-03A2-07997E4D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E03-BB5A-4461-8488-B9C0D274FE1F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F0BB0-B620-1543-058A-E226FBE6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916EE-6E38-C9CE-A4C8-335F5BEC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19-135C-46EB-8788-204D99A72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60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01DB8-D6E6-0A31-1234-68A2C002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DF00B0-F7A3-5463-C213-70AF34F3A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6E542-73F9-14A7-D914-8A1E3DF5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E03-BB5A-4461-8488-B9C0D274FE1F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64F99-CE10-6404-12B8-2A961D31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39731-0960-8F22-4996-BABFAD28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19-135C-46EB-8788-204D99A72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47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2D776-3DC6-CBE2-85DA-8D4FDA2E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07F27-5D78-FB17-946F-1A95C37E8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3B7701-1181-BD85-7C50-897D9222E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7E3F02-8002-E939-92E9-4E62DF94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E03-BB5A-4461-8488-B9C0D274FE1F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48CE7-C3C4-6ECF-A1AD-6FA215F0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E230DE-9AFC-8269-7F52-EB70A182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19-135C-46EB-8788-204D99A72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0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E41D7-D28B-F30A-733E-4CD4ECFF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FB7A6F-A82E-AA69-B4D1-C6F8ECCCE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DA1F0A-598E-0B11-8120-96C46A98A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1052B5-E67C-F048-D749-2F2AEBD6E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4FA888-C8F6-60B1-EB45-8BF0A1811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55536E-DA43-7590-B370-432B261F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E03-BB5A-4461-8488-B9C0D274FE1F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974EAA-0FBB-D4B1-A130-2EED2C7A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B70938-F280-3944-E792-ACD20ECC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19-135C-46EB-8788-204D99A72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16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D157A-CFA2-242C-111D-3E5D7433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F95F75-78AE-3D9E-D7D1-B171D349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E03-BB5A-4461-8488-B9C0D274FE1F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2F78E0-E272-CE0A-BCFC-BA8EEBB8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2069ED-8466-5FDF-8884-4A1A834D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19-135C-46EB-8788-204D99A72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53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4E956E-7F26-FB1F-8EE4-164C6421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E03-BB5A-4461-8488-B9C0D274FE1F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89E890-7549-9E0C-1B98-4A951817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A4470-9AE8-2671-3585-E4B82C01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19-135C-46EB-8788-204D99A72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62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926A0-6D5F-ED5A-E9D7-78E0CEC3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9BC9A-F5EC-1A45-4697-1CC0D003C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A79429-140F-70CE-A4FC-9921A9EEB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4313CA-BEB2-3165-0052-363AD08B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E03-BB5A-4461-8488-B9C0D274FE1F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50BF4A-B212-B41A-58AF-D9DB476F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41C5A4-382D-4AB2-EBD2-58744122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19-135C-46EB-8788-204D99A72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8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7BA7C-203F-10A3-78A3-C013B31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627A02-6A54-D02D-3AB8-122FF46BA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94EBE3-28DB-01B8-3079-43E358F88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BBC99F-4119-A51F-9027-3C282E38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E03-BB5A-4461-8488-B9C0D274FE1F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51C28F-391B-FDB6-DEDC-48A6FEED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E2D34E-95A6-028B-D90F-F07DE410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19-135C-46EB-8788-204D99A72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9D8994-13CD-AB36-BEEE-B7CD2CBB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346EA2-A8D2-6056-C3FA-2049233D6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DA8FE-384D-7061-7DA2-692B2C4AB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E0EE03-BB5A-4461-8488-B9C0D274FE1F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22291-013F-90DD-B3CE-D40080675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B3F03-7793-6862-1EB8-B83AE4793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076619-135C-46EB-8788-204D99A720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3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3harris.com/all-capabilities/enhanced-night-vision-goggle-binocular-envg-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F96E0-6B53-A752-04DA-ACAA2F1D5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DD0300-DA5C-A76E-9578-483AE84DD383}"/>
              </a:ext>
            </a:extLst>
          </p:cNvPr>
          <p:cNvSpPr/>
          <p:nvPr/>
        </p:nvSpPr>
        <p:spPr>
          <a:xfrm>
            <a:off x="1228724" y="2376487"/>
            <a:ext cx="9734551" cy="1419225"/>
          </a:xfrm>
          <a:prstGeom prst="rect">
            <a:avLst/>
          </a:prstGeom>
          <a:solidFill>
            <a:srgbClr val="EDED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i="0" u="sng" cap="all" dirty="0">
                <a:solidFill>
                  <a:srgbClr val="172430"/>
                </a:solidFill>
                <a:effectLst/>
                <a:latin typeface="IBM Plex Sans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Enhanced Night Vision Goggle–Binocular (ENVG-B)</a:t>
            </a:r>
            <a:endParaRPr lang="en-US" altLang="ko-KR" sz="4400" b="1" i="0" u="sng" cap="all" dirty="0">
              <a:solidFill>
                <a:srgbClr val="172430"/>
              </a:solidFill>
              <a:effectLst/>
              <a:latin typeface="IBM Plex Sans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07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어둠, 빛, 밤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39A87E6-38D1-4838-DD53-D5E6599F8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387" y="898262"/>
            <a:ext cx="5773448" cy="454117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 descr="건물, 비행기, 현창, 야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D8A56CD-BDD5-CAC1-7587-8E0BB4814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" y="823914"/>
            <a:ext cx="5590888" cy="467809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5389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44066-D6B6-E983-389F-8409BAFCB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흑백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785AB72-8FDD-0724-D0CF-98522DD2C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67" y="920115"/>
            <a:ext cx="6152569" cy="460848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 descr="광학 기기, 카메라 및 광학, 카메라, 카메라 렌즈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EE4BB7F-F8D0-F389-6047-FCB915117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64" y="920115"/>
            <a:ext cx="4595307" cy="459530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70106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BDB71-4018-4ABB-0B73-4E2841EF5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야외, 지상, 예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C77CB41-AD44-B33A-754F-CAE393303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" y="102356"/>
            <a:ext cx="5771566" cy="324650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그림 3" descr="예술, 텍스트, 빛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EF65407-9FFB-EDCA-DB21-6B85F618C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2" y="3417061"/>
            <a:ext cx="6023978" cy="338548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그림 5" descr="예술, 텍스트, 페인팅, 댄스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93F7EC1-FE4F-CC5B-4CDB-1D3C1895CF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225" y="3429000"/>
            <a:ext cx="5911753" cy="332643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3E83CA0-3FC1-3FEA-C49C-4C856044E224}"/>
              </a:ext>
            </a:extLst>
          </p:cNvPr>
          <p:cNvSpPr/>
          <p:nvPr/>
        </p:nvSpPr>
        <p:spPr>
          <a:xfrm>
            <a:off x="809626" y="1804913"/>
            <a:ext cx="914400" cy="1543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BF21FD-2A20-9CB7-9922-B92A53B112D3}"/>
              </a:ext>
            </a:extLst>
          </p:cNvPr>
          <p:cNvSpPr/>
          <p:nvPr/>
        </p:nvSpPr>
        <p:spPr>
          <a:xfrm>
            <a:off x="1785939" y="1647751"/>
            <a:ext cx="914400" cy="1543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F6E0B1-0F4A-F016-2131-499EDF6FC9A9}"/>
              </a:ext>
            </a:extLst>
          </p:cNvPr>
          <p:cNvSpPr/>
          <p:nvPr/>
        </p:nvSpPr>
        <p:spPr>
          <a:xfrm>
            <a:off x="2762252" y="1069388"/>
            <a:ext cx="828673" cy="1543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2E597C-6512-A6A4-9BD8-7384B148E92C}"/>
              </a:ext>
            </a:extLst>
          </p:cNvPr>
          <p:cNvSpPr/>
          <p:nvPr/>
        </p:nvSpPr>
        <p:spPr>
          <a:xfrm>
            <a:off x="3652838" y="716963"/>
            <a:ext cx="1938337" cy="1087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140EF8-DD5B-0B0F-34AA-2BAACB284E6B}"/>
              </a:ext>
            </a:extLst>
          </p:cNvPr>
          <p:cNvSpPr/>
          <p:nvPr/>
        </p:nvSpPr>
        <p:spPr>
          <a:xfrm>
            <a:off x="1081088" y="3614755"/>
            <a:ext cx="1938337" cy="31406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9A21C0-2AC4-B3C1-D4C2-74793B0A540C}"/>
              </a:ext>
            </a:extLst>
          </p:cNvPr>
          <p:cNvSpPr/>
          <p:nvPr/>
        </p:nvSpPr>
        <p:spPr>
          <a:xfrm>
            <a:off x="3131650" y="3704717"/>
            <a:ext cx="2226163" cy="3097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B5097C-0A57-9BDD-96BF-78E8FCC9BA9B}"/>
              </a:ext>
            </a:extLst>
          </p:cNvPr>
          <p:cNvSpPr/>
          <p:nvPr/>
        </p:nvSpPr>
        <p:spPr>
          <a:xfrm>
            <a:off x="7360750" y="3476111"/>
            <a:ext cx="4393100" cy="3326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우주복, 우주비행사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714970D-45C6-40C8-B195-CCB724A626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745" y="92897"/>
            <a:ext cx="3165182" cy="332416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7567A08-0972-542D-651F-02645523FD54}"/>
              </a:ext>
            </a:extLst>
          </p:cNvPr>
          <p:cNvSpPr/>
          <p:nvPr/>
        </p:nvSpPr>
        <p:spPr>
          <a:xfrm>
            <a:off x="8451058" y="1103775"/>
            <a:ext cx="1336237" cy="2177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2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8E4565E-4986-0A25-DDC6-0812B0EF34FD}"/>
              </a:ext>
            </a:extLst>
          </p:cNvPr>
          <p:cNvCxnSpPr>
            <a:cxnSpLocks/>
          </p:cNvCxnSpPr>
          <p:nvPr/>
        </p:nvCxnSpPr>
        <p:spPr>
          <a:xfrm>
            <a:off x="1130941" y="2468390"/>
            <a:ext cx="162483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6AEAC465-24E1-C263-0EFA-EF639A160AA8}"/>
              </a:ext>
            </a:extLst>
          </p:cNvPr>
          <p:cNvGrpSpPr/>
          <p:nvPr/>
        </p:nvGrpSpPr>
        <p:grpSpPr>
          <a:xfrm>
            <a:off x="2755774" y="2123154"/>
            <a:ext cx="2139427" cy="2114549"/>
            <a:chOff x="4634345" y="1044287"/>
            <a:chExt cx="3574472" cy="3532908"/>
          </a:xfrm>
          <a:noFill/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BC91E5F-0FEB-E28C-AA49-836672DBA792}"/>
                </a:ext>
              </a:extLst>
            </p:cNvPr>
            <p:cNvSpPr/>
            <p:nvPr/>
          </p:nvSpPr>
          <p:spPr>
            <a:xfrm>
              <a:off x="4634345" y="1044287"/>
              <a:ext cx="3574472" cy="35329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NVIDIA Jetson Nano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B9AB435-1E03-F143-9CD5-7B69D99A9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3564" y="1406255"/>
              <a:ext cx="3376815" cy="305835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7E5AAE2-7539-D430-2424-951845420C2E}"/>
              </a:ext>
            </a:extLst>
          </p:cNvPr>
          <p:cNvGrpSpPr/>
          <p:nvPr/>
        </p:nvGrpSpPr>
        <p:grpSpPr>
          <a:xfrm>
            <a:off x="104273" y="1845559"/>
            <a:ext cx="1026668" cy="1205347"/>
            <a:chOff x="6875318" y="1943100"/>
            <a:chExt cx="1801092" cy="2114549"/>
          </a:xfrm>
          <a:noFill/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7925C19-8DCE-A53F-56B3-DA53B1908A83}"/>
                </a:ext>
              </a:extLst>
            </p:cNvPr>
            <p:cNvSpPr/>
            <p:nvPr/>
          </p:nvSpPr>
          <p:spPr>
            <a:xfrm>
              <a:off x="6875318" y="1943100"/>
              <a:ext cx="1801092" cy="211454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FLIR Lepton 3.5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EF6ABF9-03A4-6AB5-27BA-50A8FF1A3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3816" y="2252879"/>
              <a:ext cx="1470084" cy="15972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93217A7-1384-0ED1-9989-0EC544E9CCF1}"/>
              </a:ext>
            </a:extLst>
          </p:cNvPr>
          <p:cNvGrpSpPr/>
          <p:nvPr/>
        </p:nvGrpSpPr>
        <p:grpSpPr>
          <a:xfrm>
            <a:off x="1316317" y="1863072"/>
            <a:ext cx="1219528" cy="1205347"/>
            <a:chOff x="1773380" y="1875713"/>
            <a:chExt cx="2139427" cy="2114549"/>
          </a:xfrm>
          <a:noFill/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B357269-C9E3-2D31-001E-DF1CAD20EDA6}"/>
                </a:ext>
              </a:extLst>
            </p:cNvPr>
            <p:cNvSpPr/>
            <p:nvPr/>
          </p:nvSpPr>
          <p:spPr>
            <a:xfrm>
              <a:off x="1773380" y="1875713"/>
              <a:ext cx="2139427" cy="211454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Purethermal</a:t>
              </a:r>
              <a:r>
                <a:rPr lang="en-US" altLang="ko-KR" sz="900" dirty="0">
                  <a:solidFill>
                    <a:schemeClr val="tx1"/>
                  </a:solidFill>
                </a:rPr>
                <a:t> 3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28132F4-226C-8C5D-95A4-76CBE40AD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41374" y="2255780"/>
              <a:ext cx="1767175" cy="159812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C7F1772-73D3-01D1-1E63-11332A1E3462}"/>
              </a:ext>
            </a:extLst>
          </p:cNvPr>
          <p:cNvGrpSpPr/>
          <p:nvPr/>
        </p:nvGrpSpPr>
        <p:grpSpPr>
          <a:xfrm>
            <a:off x="96789" y="3284011"/>
            <a:ext cx="1219528" cy="1205347"/>
            <a:chOff x="765463" y="3462517"/>
            <a:chExt cx="2139427" cy="2114549"/>
          </a:xfrm>
          <a:noFill/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52B520C-4E1E-BF21-9816-53C1A32A9D0B}"/>
                </a:ext>
              </a:extLst>
            </p:cNvPr>
            <p:cNvSpPr/>
            <p:nvPr/>
          </p:nvSpPr>
          <p:spPr>
            <a:xfrm>
              <a:off x="765463" y="3462517"/>
              <a:ext cx="2139427" cy="211454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Sony IMX290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81FBB24-7184-24FF-6E20-E6A887973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3961" y="3811170"/>
              <a:ext cx="1835237" cy="160376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A002F6-A26F-32B0-319E-9752C7D1FC64}"/>
              </a:ext>
            </a:extLst>
          </p:cNvPr>
          <p:cNvSpPr/>
          <p:nvPr/>
        </p:nvSpPr>
        <p:spPr>
          <a:xfrm>
            <a:off x="5143677" y="1805907"/>
            <a:ext cx="2377328" cy="1381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1.1 </a:t>
            </a:r>
            <a:r>
              <a:rPr lang="ko-KR" altLang="en-US" sz="900" dirty="0">
                <a:solidFill>
                  <a:schemeClr val="tx1"/>
                </a:solidFill>
              </a:rPr>
              <a:t>열상 카메라 프레임 처리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44C48AC-78BD-F56F-A7F0-1954FBDC2A24}"/>
              </a:ext>
            </a:extLst>
          </p:cNvPr>
          <p:cNvSpPr/>
          <p:nvPr/>
        </p:nvSpPr>
        <p:spPr>
          <a:xfrm>
            <a:off x="5262720" y="2224649"/>
            <a:ext cx="2124000" cy="27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 프레임 전달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30B7870-8E60-D067-33B6-E56D209FC7AD}"/>
              </a:ext>
            </a:extLst>
          </p:cNvPr>
          <p:cNvSpPr/>
          <p:nvPr/>
        </p:nvSpPr>
        <p:spPr>
          <a:xfrm>
            <a:off x="5247862" y="3663326"/>
            <a:ext cx="2124000" cy="27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 </a:t>
            </a:r>
            <a:r>
              <a:rPr lang="ko-KR" altLang="en-US" sz="900" dirty="0">
                <a:solidFill>
                  <a:schemeClr val="tx1"/>
                </a:solidFill>
              </a:rPr>
              <a:t>프레임 전달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BEF702D-06C6-F6CE-534E-BBB435E93AA9}"/>
              </a:ext>
            </a:extLst>
          </p:cNvPr>
          <p:cNvSpPr/>
          <p:nvPr/>
        </p:nvSpPr>
        <p:spPr>
          <a:xfrm>
            <a:off x="5262720" y="4227848"/>
            <a:ext cx="2124000" cy="27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Black EQ</a:t>
            </a:r>
            <a:r>
              <a:rPr lang="ko-KR" altLang="en-US" sz="900" dirty="0">
                <a:solidFill>
                  <a:schemeClr val="tx1"/>
                </a:solidFill>
              </a:rPr>
              <a:t>를 적용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더 밝은 프레임 생성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064FF71-086D-1F82-AE98-180C4D8D9C50}"/>
              </a:ext>
            </a:extLst>
          </p:cNvPr>
          <p:cNvSpPr/>
          <p:nvPr/>
        </p:nvSpPr>
        <p:spPr>
          <a:xfrm>
            <a:off x="5267022" y="2731780"/>
            <a:ext cx="2124000" cy="27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섭씨 </a:t>
            </a:r>
            <a:r>
              <a:rPr lang="en-US" altLang="ko-KR" sz="900" dirty="0">
                <a:solidFill>
                  <a:schemeClr val="tx1"/>
                </a:solidFill>
              </a:rPr>
              <a:t>25</a:t>
            </a:r>
            <a:r>
              <a:rPr lang="ko-KR" altLang="en-US" sz="900" dirty="0">
                <a:solidFill>
                  <a:schemeClr val="tx1"/>
                </a:solidFill>
              </a:rPr>
              <a:t>도 이상의 지점 좌표 산출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BD44E85-B28B-5999-5497-2D065E915822}"/>
              </a:ext>
            </a:extLst>
          </p:cNvPr>
          <p:cNvSpPr/>
          <p:nvPr/>
        </p:nvSpPr>
        <p:spPr>
          <a:xfrm>
            <a:off x="7560314" y="2131459"/>
            <a:ext cx="2156916" cy="1138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BLACK EQ </a:t>
            </a:r>
            <a:r>
              <a:rPr lang="ko-KR" altLang="en-US" sz="900" dirty="0">
                <a:solidFill>
                  <a:schemeClr val="tx1"/>
                </a:solidFill>
              </a:rPr>
              <a:t>프레임 위에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섭씨 </a:t>
            </a:r>
            <a:r>
              <a:rPr lang="en-US" altLang="ko-KR" sz="900" dirty="0">
                <a:solidFill>
                  <a:schemeClr val="tx1"/>
                </a:solidFill>
              </a:rPr>
              <a:t>25</a:t>
            </a:r>
            <a:r>
              <a:rPr lang="ko-KR" altLang="en-US" sz="900" dirty="0">
                <a:solidFill>
                  <a:schemeClr val="tx1"/>
                </a:solidFill>
              </a:rPr>
              <a:t>도 이상의 좌표를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주황색으로 표기하여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일반 카메라와 열상 카메라 이미지프레임 합성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9E8E5F7-54B9-8A12-3CBC-61611C5111FE}"/>
              </a:ext>
            </a:extLst>
          </p:cNvPr>
          <p:cNvSpPr/>
          <p:nvPr/>
        </p:nvSpPr>
        <p:spPr>
          <a:xfrm>
            <a:off x="5143676" y="3301330"/>
            <a:ext cx="2377328" cy="1381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1.2 </a:t>
            </a:r>
            <a:r>
              <a:rPr lang="ko-KR" altLang="en-US" sz="900" dirty="0">
                <a:solidFill>
                  <a:schemeClr val="tx1"/>
                </a:solidFill>
              </a:rPr>
              <a:t>일반 카메라 프레임 처리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CE7ED9E-1336-7007-3D9D-F139C11833C2}"/>
              </a:ext>
            </a:extLst>
          </p:cNvPr>
          <p:cNvSpPr/>
          <p:nvPr/>
        </p:nvSpPr>
        <p:spPr>
          <a:xfrm>
            <a:off x="7506677" y="1805907"/>
            <a:ext cx="2292898" cy="2877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2. </a:t>
            </a:r>
            <a:r>
              <a:rPr lang="ko-KR" altLang="en-US" sz="900" dirty="0">
                <a:solidFill>
                  <a:schemeClr val="tx1"/>
                </a:solidFill>
              </a:rPr>
              <a:t>프레임 합성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DCC3176-6812-9D2A-AAE1-BFB9B8BC79EB}"/>
              </a:ext>
            </a:extLst>
          </p:cNvPr>
          <p:cNvSpPr/>
          <p:nvPr/>
        </p:nvSpPr>
        <p:spPr>
          <a:xfrm>
            <a:off x="7560315" y="3351674"/>
            <a:ext cx="2156916" cy="1242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accent2"/>
                </a:solidFill>
              </a:rPr>
              <a:t>[Optional] AI</a:t>
            </a:r>
            <a:r>
              <a:rPr lang="ko-KR" altLang="en-US" sz="900" dirty="0">
                <a:solidFill>
                  <a:schemeClr val="accent2"/>
                </a:solidFill>
              </a:rPr>
              <a:t>를 이용하여 식별된 열상 이미지에서 인간 열상과 그렇지 않은 열상을 구분</a:t>
            </a:r>
            <a:endParaRPr lang="en-US" altLang="ko-KR" sz="900" dirty="0">
              <a:solidFill>
                <a:schemeClr val="accent2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accent2"/>
                </a:solidFill>
              </a:rPr>
              <a:t>+</a:t>
            </a:r>
          </a:p>
          <a:p>
            <a:pPr algn="ctr"/>
            <a:r>
              <a:rPr lang="en-US" altLang="ko-KR" sz="900" dirty="0">
                <a:solidFill>
                  <a:schemeClr val="accent2"/>
                </a:solidFill>
              </a:rPr>
              <a:t>BLACK EQ </a:t>
            </a:r>
            <a:r>
              <a:rPr lang="ko-KR" altLang="en-US" sz="900" dirty="0">
                <a:solidFill>
                  <a:schemeClr val="accent2"/>
                </a:solidFill>
              </a:rPr>
              <a:t>프레임 위에 표기 시 인간 열상은 적색으로 표기</a:t>
            </a:r>
            <a:r>
              <a:rPr lang="en-US" altLang="ko-KR" sz="900" dirty="0">
                <a:solidFill>
                  <a:schemeClr val="accent2"/>
                </a:solidFill>
              </a:rPr>
              <a:t>, </a:t>
            </a:r>
            <a:r>
              <a:rPr lang="ko-KR" altLang="en-US" sz="900" dirty="0">
                <a:solidFill>
                  <a:schemeClr val="accent2"/>
                </a:solidFill>
              </a:rPr>
              <a:t>그렇지 않은 열상은 주황색으로 표기</a:t>
            </a:r>
            <a:endParaRPr lang="en-US" altLang="ko-KR" sz="900" dirty="0">
              <a:solidFill>
                <a:schemeClr val="accent2"/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375A4C7-3125-3761-366C-64F6C46E66A1}"/>
              </a:ext>
            </a:extLst>
          </p:cNvPr>
          <p:cNvGrpSpPr/>
          <p:nvPr/>
        </p:nvGrpSpPr>
        <p:grpSpPr>
          <a:xfrm>
            <a:off x="10013671" y="1987307"/>
            <a:ext cx="2074056" cy="2386241"/>
            <a:chOff x="9001553" y="3554043"/>
            <a:chExt cx="2074056" cy="2386241"/>
          </a:xfrm>
          <a:noFill/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547DBAE9-199B-C308-DF2E-CD215E00D747}"/>
                </a:ext>
              </a:extLst>
            </p:cNvPr>
            <p:cNvGrpSpPr/>
            <p:nvPr/>
          </p:nvGrpSpPr>
          <p:grpSpPr>
            <a:xfrm>
              <a:off x="9003858" y="3825735"/>
              <a:ext cx="2071750" cy="2114549"/>
              <a:chOff x="4287486" y="4446878"/>
              <a:chExt cx="2071750" cy="2114549"/>
            </a:xfrm>
            <a:grpFill/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8FCCC80E-B0A3-FEB2-9820-49C8E0689AE0}"/>
                  </a:ext>
                </a:extLst>
              </p:cNvPr>
              <p:cNvSpPr/>
              <p:nvPr/>
            </p:nvSpPr>
            <p:spPr>
              <a:xfrm>
                <a:off x="4287486" y="4446878"/>
                <a:ext cx="2071750" cy="211454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소형 디스플레이</a:t>
                </a:r>
              </a:p>
            </p:txBody>
          </p:sp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BF2A2946-BD07-8042-50A6-AFE251809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66104" y="4656269"/>
                <a:ext cx="1914514" cy="18088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</p:pic>
        </p:grp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94A7626-00BA-4E04-5630-72552D0A4A4C}"/>
                </a:ext>
              </a:extLst>
            </p:cNvPr>
            <p:cNvSpPr/>
            <p:nvPr/>
          </p:nvSpPr>
          <p:spPr>
            <a:xfrm>
              <a:off x="9001553" y="3554043"/>
              <a:ext cx="2074056" cy="271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3. </a:t>
              </a:r>
              <a:r>
                <a:rPr lang="ko-KR" altLang="en-US" sz="900" dirty="0">
                  <a:solidFill>
                    <a:schemeClr val="tx1"/>
                  </a:solidFill>
                </a:rPr>
                <a:t>출력</a:t>
              </a:r>
            </a:p>
          </p:txBody>
        </p:sp>
      </p:grp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36C5A0E-81BB-FF59-B3D9-754D584A1739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316317" y="3886685"/>
            <a:ext cx="143945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FE90E0C-E76D-49DB-8C0F-2A92D6980134}"/>
              </a:ext>
            </a:extLst>
          </p:cNvPr>
          <p:cNvCxnSpPr>
            <a:cxnSpLocks/>
          </p:cNvCxnSpPr>
          <p:nvPr/>
        </p:nvCxnSpPr>
        <p:spPr>
          <a:xfrm>
            <a:off x="4900613" y="3241321"/>
            <a:ext cx="511305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FB5BD5-4AC2-ABCE-8325-5F7C503C9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E66AC56-5ABF-481B-B96C-84F56C48D06F}"/>
              </a:ext>
            </a:extLst>
          </p:cNvPr>
          <p:cNvSpPr/>
          <p:nvPr/>
        </p:nvSpPr>
        <p:spPr>
          <a:xfrm>
            <a:off x="4822624" y="3164095"/>
            <a:ext cx="4348836" cy="2095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사다리꼴 116">
            <a:extLst>
              <a:ext uri="{FF2B5EF4-FFF2-40B4-BE49-F238E27FC236}">
                <a16:creationId xmlns:a16="http://schemas.microsoft.com/office/drawing/2014/main" id="{77EA21A5-57EF-BD8E-697F-7A3C27A34E74}"/>
              </a:ext>
            </a:extLst>
          </p:cNvPr>
          <p:cNvSpPr/>
          <p:nvPr/>
        </p:nvSpPr>
        <p:spPr>
          <a:xfrm rot="16200000">
            <a:off x="3065878" y="3504238"/>
            <a:ext cx="2095960" cy="1447024"/>
          </a:xfrm>
          <a:prstGeom prst="trapezoid">
            <a:avLst>
              <a:gd name="adj" fmla="val 297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사다리꼴 117">
            <a:extLst>
              <a:ext uri="{FF2B5EF4-FFF2-40B4-BE49-F238E27FC236}">
                <a16:creationId xmlns:a16="http://schemas.microsoft.com/office/drawing/2014/main" id="{A4755A6A-58D7-D4D9-C45D-21B388C40B01}"/>
              </a:ext>
            </a:extLst>
          </p:cNvPr>
          <p:cNvSpPr/>
          <p:nvPr/>
        </p:nvSpPr>
        <p:spPr>
          <a:xfrm rot="5400000">
            <a:off x="2374679" y="4096612"/>
            <a:ext cx="1744394" cy="284907"/>
          </a:xfrm>
          <a:prstGeom prst="trapezoid">
            <a:avLst>
              <a:gd name="adj" fmla="val 905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다리꼴 118">
            <a:extLst>
              <a:ext uri="{FF2B5EF4-FFF2-40B4-BE49-F238E27FC236}">
                <a16:creationId xmlns:a16="http://schemas.microsoft.com/office/drawing/2014/main" id="{1E64284B-2D48-04C0-CEFB-DAB5314419A8}"/>
              </a:ext>
            </a:extLst>
          </p:cNvPr>
          <p:cNvSpPr/>
          <p:nvPr/>
        </p:nvSpPr>
        <p:spPr>
          <a:xfrm rot="5400000">
            <a:off x="1522377" y="4091922"/>
            <a:ext cx="2879187" cy="284907"/>
          </a:xfrm>
          <a:prstGeom prst="trapezoid">
            <a:avLst>
              <a:gd name="adj" fmla="val 1948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01ECA9D-8DFA-BDBF-5799-BF87A8E9E214}"/>
              </a:ext>
            </a:extLst>
          </p:cNvPr>
          <p:cNvSpPr/>
          <p:nvPr/>
        </p:nvSpPr>
        <p:spPr>
          <a:xfrm>
            <a:off x="5491863" y="5275731"/>
            <a:ext cx="1752835" cy="821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784ACEDA-F20E-424B-1D59-55EACDB42EE0}"/>
              </a:ext>
            </a:extLst>
          </p:cNvPr>
          <p:cNvSpPr/>
          <p:nvPr/>
        </p:nvSpPr>
        <p:spPr>
          <a:xfrm>
            <a:off x="4838385" y="3179772"/>
            <a:ext cx="219083" cy="2095959"/>
          </a:xfrm>
          <a:prstGeom prst="rect">
            <a:avLst/>
          </a:prstGeom>
          <a:solidFill>
            <a:srgbClr val="0051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0CAEB44-9C10-D206-6447-E13B3C38710F}"/>
              </a:ext>
            </a:extLst>
          </p:cNvPr>
          <p:cNvSpPr/>
          <p:nvPr/>
        </p:nvSpPr>
        <p:spPr>
          <a:xfrm>
            <a:off x="5271764" y="6097143"/>
            <a:ext cx="2193032" cy="295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ACA023B-BE10-63DE-3A9B-6DE6271C1CE0}"/>
              </a:ext>
            </a:extLst>
          </p:cNvPr>
          <p:cNvSpPr/>
          <p:nvPr/>
        </p:nvSpPr>
        <p:spPr>
          <a:xfrm>
            <a:off x="3313760" y="3652911"/>
            <a:ext cx="151140" cy="116948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AC53CC-798D-A4FE-7699-5F6E00C9E47D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4947927" y="2299376"/>
            <a:ext cx="590394" cy="88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7B9EFE7-385A-DDE5-E451-E3ECD7470DED}"/>
              </a:ext>
            </a:extLst>
          </p:cNvPr>
          <p:cNvGrpSpPr/>
          <p:nvPr/>
        </p:nvGrpSpPr>
        <p:grpSpPr>
          <a:xfrm>
            <a:off x="4628848" y="206644"/>
            <a:ext cx="1818946" cy="2092732"/>
            <a:chOff x="9001553" y="3554043"/>
            <a:chExt cx="2074056" cy="2386241"/>
          </a:xfrm>
          <a:noFill/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FF8CEC0-F69E-B436-41E7-A249D5A7B3FD}"/>
                </a:ext>
              </a:extLst>
            </p:cNvPr>
            <p:cNvGrpSpPr/>
            <p:nvPr/>
          </p:nvGrpSpPr>
          <p:grpSpPr>
            <a:xfrm>
              <a:off x="9003858" y="3825735"/>
              <a:ext cx="2071750" cy="2114549"/>
              <a:chOff x="4287486" y="4446878"/>
              <a:chExt cx="2071750" cy="2114549"/>
            </a:xfrm>
            <a:grpFill/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10E2239-03A4-151D-62A1-C38B93524D59}"/>
                  </a:ext>
                </a:extLst>
              </p:cNvPr>
              <p:cNvSpPr/>
              <p:nvPr/>
            </p:nvSpPr>
            <p:spPr>
              <a:xfrm>
                <a:off x="4287486" y="4446878"/>
                <a:ext cx="2071750" cy="211454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소형 디스플레이</a:t>
                </a:r>
              </a:p>
            </p:txBody>
          </p:sp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22DBBD4D-8247-8A72-DA49-3A7A13520C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66104" y="4656269"/>
                <a:ext cx="1914514" cy="180880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</p:pic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7B218A4-5B73-0A7E-9B73-B297BE01D43D}"/>
                </a:ext>
              </a:extLst>
            </p:cNvPr>
            <p:cNvSpPr/>
            <p:nvPr/>
          </p:nvSpPr>
          <p:spPr>
            <a:xfrm>
              <a:off x="9001553" y="3554043"/>
              <a:ext cx="2074056" cy="2716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출력</a:t>
              </a:r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E90D41A-D1ED-AD2B-05EC-A60CBE4EB089}"/>
              </a:ext>
            </a:extLst>
          </p:cNvPr>
          <p:cNvCxnSpPr>
            <a:cxnSpLocks/>
          </p:cNvCxnSpPr>
          <p:nvPr/>
        </p:nvCxnSpPr>
        <p:spPr>
          <a:xfrm flipV="1">
            <a:off x="3393036" y="2010284"/>
            <a:ext cx="0" cy="1642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4F454A-D505-EAA8-F46F-84517C9200A2}"/>
              </a:ext>
            </a:extLst>
          </p:cNvPr>
          <p:cNvSpPr/>
          <p:nvPr/>
        </p:nvSpPr>
        <p:spPr>
          <a:xfrm>
            <a:off x="2479857" y="1772010"/>
            <a:ext cx="1818946" cy="238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오목렌즈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DC9D3B-8433-B4CF-FB06-155479985955}"/>
              </a:ext>
            </a:extLst>
          </p:cNvPr>
          <p:cNvSpPr/>
          <p:nvPr/>
        </p:nvSpPr>
        <p:spPr>
          <a:xfrm>
            <a:off x="5546056" y="4700445"/>
            <a:ext cx="2053157" cy="559609"/>
          </a:xfrm>
          <a:prstGeom prst="rect">
            <a:avLst/>
          </a:prstGeom>
          <a:solidFill>
            <a:srgbClr val="2A31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159455A-2F58-392D-EB87-A83102BCD345}"/>
              </a:ext>
            </a:extLst>
          </p:cNvPr>
          <p:cNvGrpSpPr/>
          <p:nvPr/>
        </p:nvGrpSpPr>
        <p:grpSpPr>
          <a:xfrm>
            <a:off x="6929063" y="590849"/>
            <a:ext cx="2139427" cy="2114549"/>
            <a:chOff x="4634345" y="1044287"/>
            <a:chExt cx="3574472" cy="3532908"/>
          </a:xfrm>
          <a:noFill/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5CA75D4-3280-55F9-D807-F78C792071F8}"/>
                </a:ext>
              </a:extLst>
            </p:cNvPr>
            <p:cNvSpPr/>
            <p:nvPr/>
          </p:nvSpPr>
          <p:spPr>
            <a:xfrm>
              <a:off x="4634345" y="1044287"/>
              <a:ext cx="3574472" cy="35329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NVIDIA Jetson Nano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ED862A7B-75C1-78F9-B915-67167BD6A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3564" y="1406255"/>
              <a:ext cx="3376815" cy="305835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CBBC130-ED67-77D4-492D-772C2DE85A17}"/>
              </a:ext>
            </a:extLst>
          </p:cNvPr>
          <p:cNvGrpSpPr/>
          <p:nvPr/>
        </p:nvGrpSpPr>
        <p:grpSpPr>
          <a:xfrm>
            <a:off x="8487106" y="4193869"/>
            <a:ext cx="669808" cy="786380"/>
            <a:chOff x="6875318" y="1943100"/>
            <a:chExt cx="1801092" cy="2114549"/>
          </a:xfrm>
          <a:noFill/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4D6C505-2FF8-708E-87D9-22D79177B34A}"/>
                </a:ext>
              </a:extLst>
            </p:cNvPr>
            <p:cNvSpPr/>
            <p:nvPr/>
          </p:nvSpPr>
          <p:spPr>
            <a:xfrm>
              <a:off x="6875318" y="1943100"/>
              <a:ext cx="1801092" cy="211454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FLIR Lepton 3.5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5691A64F-E2D5-0468-8A59-D175E3710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33816" y="2252879"/>
              <a:ext cx="1470084" cy="159727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EB80973-F201-E61A-0973-1342CE4F61B4}"/>
              </a:ext>
            </a:extLst>
          </p:cNvPr>
          <p:cNvGrpSpPr/>
          <p:nvPr/>
        </p:nvGrpSpPr>
        <p:grpSpPr>
          <a:xfrm>
            <a:off x="8361282" y="3285792"/>
            <a:ext cx="795632" cy="786380"/>
            <a:chOff x="765463" y="3462517"/>
            <a:chExt cx="2139427" cy="2114549"/>
          </a:xfrm>
          <a:noFill/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67BDA88-2E24-4FB0-1064-D5991F949A13}"/>
                </a:ext>
              </a:extLst>
            </p:cNvPr>
            <p:cNvSpPr/>
            <p:nvPr/>
          </p:nvSpPr>
          <p:spPr>
            <a:xfrm>
              <a:off x="765463" y="3462517"/>
              <a:ext cx="2139427" cy="211454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Sony IMX290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26885890-A4B8-346E-9F09-D7E9FFE17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3961" y="3811170"/>
              <a:ext cx="1835237" cy="160376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EDCF0AB-E4B9-A353-688B-E5DE0D7D09D6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6572635" y="2708220"/>
            <a:ext cx="1426142" cy="1992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5F4A7BF-2C00-AA54-4000-9212A55C5C21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067248" y="4980250"/>
            <a:ext cx="478808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CDA95C4-7DF8-BE60-C4B6-FF51D5C722D2}"/>
              </a:ext>
            </a:extLst>
          </p:cNvPr>
          <p:cNvCxnSpPr>
            <a:cxnSpLocks/>
          </p:cNvCxnSpPr>
          <p:nvPr/>
        </p:nvCxnSpPr>
        <p:spPr>
          <a:xfrm flipV="1">
            <a:off x="7386233" y="3815940"/>
            <a:ext cx="0" cy="884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C212C2B-5218-89CB-A19A-6C93B4BF4481}"/>
              </a:ext>
            </a:extLst>
          </p:cNvPr>
          <p:cNvCxnSpPr>
            <a:cxnSpLocks/>
          </p:cNvCxnSpPr>
          <p:nvPr/>
        </p:nvCxnSpPr>
        <p:spPr>
          <a:xfrm flipH="1">
            <a:off x="7386233" y="3815940"/>
            <a:ext cx="95077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1E04408-D54A-9F55-E2E4-C4258C1DEE1C}"/>
              </a:ext>
            </a:extLst>
          </p:cNvPr>
          <p:cNvCxnSpPr>
            <a:cxnSpLocks/>
          </p:cNvCxnSpPr>
          <p:nvPr/>
        </p:nvCxnSpPr>
        <p:spPr>
          <a:xfrm flipH="1">
            <a:off x="7244698" y="4340338"/>
            <a:ext cx="124240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911C961-86C1-DC38-19F7-2B79CA29EDE7}"/>
              </a:ext>
            </a:extLst>
          </p:cNvPr>
          <p:cNvCxnSpPr>
            <a:cxnSpLocks/>
          </p:cNvCxnSpPr>
          <p:nvPr/>
        </p:nvCxnSpPr>
        <p:spPr>
          <a:xfrm flipV="1">
            <a:off x="7243048" y="4340338"/>
            <a:ext cx="0" cy="3601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10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123</Words>
  <Application>Microsoft Office PowerPoint</Application>
  <PresentationFormat>와이드스크린</PresentationFormat>
  <Paragraphs>29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IBM Plex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김규택</dc:creator>
  <cp:lastModifiedBy>김규택</cp:lastModifiedBy>
  <cp:revision>115</cp:revision>
  <dcterms:created xsi:type="dcterms:W3CDTF">2025-03-12T02:25:46Z</dcterms:created>
  <dcterms:modified xsi:type="dcterms:W3CDTF">2025-04-09T01:17:18Z</dcterms:modified>
</cp:coreProperties>
</file>